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\Downloads\fraud_detec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\Downloads\fraud_detec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\Downloads\fraud_detec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\Downloads\fraud_detecti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nu\Downloads\fraud_detectio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[fraud_detection.csv]Sheet2!PivotTable4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Academic degree</c:v>
                </c:pt>
                <c:pt idx="1">
                  <c:v>Higher education</c:v>
                </c:pt>
                <c:pt idx="2">
                  <c:v>Incomplete higher</c:v>
                </c:pt>
                <c:pt idx="3">
                  <c:v>Lower secondary</c:v>
                </c:pt>
                <c:pt idx="4">
                  <c:v>Secondary / secondary special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161</c:v>
                </c:pt>
                <c:pt idx="1">
                  <c:v>70849</c:v>
                </c:pt>
                <c:pt idx="2">
                  <c:v>9404</c:v>
                </c:pt>
                <c:pt idx="3">
                  <c:v>3398</c:v>
                </c:pt>
                <c:pt idx="4">
                  <c:v>198862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C-4F6E-BB51-82E6E83374E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Academic degree</c:v>
                </c:pt>
                <c:pt idx="1">
                  <c:v>Higher education</c:v>
                </c:pt>
                <c:pt idx="2">
                  <c:v>Incomplete higher</c:v>
                </c:pt>
                <c:pt idx="3">
                  <c:v>Lower secondary</c:v>
                </c:pt>
                <c:pt idx="4">
                  <c:v>Secondary / secondary special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3</c:v>
                </c:pt>
                <c:pt idx="1">
                  <c:v>4009</c:v>
                </c:pt>
                <c:pt idx="2">
                  <c:v>872</c:v>
                </c:pt>
                <c:pt idx="3">
                  <c:v>417</c:v>
                </c:pt>
                <c:pt idx="4">
                  <c:v>19524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C-4F6E-BB51-82E6E83374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66409136"/>
        <c:axId val="1977182000"/>
      </c:barChart>
      <c:catAx>
        <c:axId val="1966409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182000"/>
        <c:crosses val="autoZero"/>
        <c:auto val="1"/>
        <c:lblAlgn val="ctr"/>
        <c:lblOffset val="100"/>
        <c:noMultiLvlLbl val="0"/>
      </c:catAx>
      <c:valAx>
        <c:axId val="1977182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640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[fraud_detection.csv]Sheet3!PivotTable6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Children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Sheet3!$B$7:$B$9</c:f>
              <c:numCache>
                <c:formatCode>General</c:formatCode>
                <c:ptCount val="2"/>
                <c:pt idx="0">
                  <c:v>3026</c:v>
                </c:pt>
                <c:pt idx="1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A-4C41-BB60-79A995EA1BA1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Sheet3!$C$7:$C$9</c:f>
              <c:numCache>
                <c:formatCode>General</c:formatCode>
                <c:ptCount val="2"/>
                <c:pt idx="0">
                  <c:v>37140</c:v>
                </c:pt>
                <c:pt idx="1">
                  <c:v>3009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CA-4C41-BB60-79A995EA1BA1}"/>
            </c:ext>
          </c:extLst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Group of people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Sheet3!$D$7:$D$9</c:f>
              <c:numCache>
                <c:formatCode>General</c:formatCode>
                <c:ptCount val="2"/>
                <c:pt idx="0">
                  <c:v>248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CA-4C41-BB60-79A995EA1BA1}"/>
            </c:ext>
          </c:extLst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Other_A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Sheet3!$E$7:$E$9</c:f>
              <c:numCache>
                <c:formatCode>General</c:formatCode>
                <c:ptCount val="2"/>
                <c:pt idx="0">
                  <c:v>790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CA-4C41-BB60-79A995EA1BA1}"/>
            </c:ext>
          </c:extLst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Other_B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Sheet3!$F$7:$F$9</c:f>
              <c:numCache>
                <c:formatCode>General</c:formatCode>
                <c:ptCount val="2"/>
                <c:pt idx="0">
                  <c:v>1596</c:v>
                </c:pt>
                <c:pt idx="1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CA-4C41-BB60-79A995EA1BA1}"/>
            </c:ext>
          </c:extLst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Spouse, partner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Sheet3!$G$7:$G$9</c:f>
              <c:numCache>
                <c:formatCode>General</c:formatCode>
                <c:ptCount val="2"/>
                <c:pt idx="0">
                  <c:v>10475</c:v>
                </c:pt>
                <c:pt idx="1">
                  <c:v>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3CA-4C41-BB60-79A995EA1BA1}"/>
            </c:ext>
          </c:extLst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Unaccompanied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Sheet3!$H$7:$H$9</c:f>
              <c:numCache>
                <c:formatCode>General</c:formatCode>
                <c:ptCount val="2"/>
                <c:pt idx="0">
                  <c:v>228189</c:v>
                </c:pt>
                <c:pt idx="1">
                  <c:v>20337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CA-4C41-BB60-79A995EA1BA1}"/>
            </c:ext>
          </c:extLst>
        </c:ser>
        <c:ser>
          <c:idx val="7"/>
          <c:order val="7"/>
          <c:tx>
            <c:strRef>
              <c:f>Sheet3!$I$5:$I$6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Sheet3!$I$7:$I$9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7-63CA-4C41-BB60-79A995EA1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347344"/>
        <c:axId val="121334016"/>
      </c:barChart>
      <c:catAx>
        <c:axId val="12734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34016"/>
        <c:crosses val="autoZero"/>
        <c:auto val="1"/>
        <c:lblAlgn val="ctr"/>
        <c:lblOffset val="100"/>
        <c:noMultiLvlLbl val="0"/>
      </c:catAx>
      <c:valAx>
        <c:axId val="12133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4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[fraud_detection.csv]Sheet3!PivotTable6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Sheet3!$B$5:$B$6</c:f>
              <c:strCache>
                <c:ptCount val="1"/>
                <c:pt idx="0">
                  <c:v>Unaccompanied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C0-49C3-9B1E-7EA0B867BE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FC0-49C3-9B1E-7EA0B867BE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Sheet3!$B$7:$B$9</c:f>
              <c:numCache>
                <c:formatCode>General</c:formatCode>
                <c:ptCount val="2"/>
                <c:pt idx="0">
                  <c:v>228189</c:v>
                </c:pt>
                <c:pt idx="1">
                  <c:v>20337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C0-49C3-9B1E-7EA0B867BEC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[fraud_detection.csv]Sheet3!PivotTable6</c:name>
    <c:fmtId val="-1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Cash loans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Sheet3!$B$7:$B$9</c:f>
              <c:numCache>
                <c:formatCode>General</c:formatCode>
                <c:ptCount val="2"/>
                <c:pt idx="0">
                  <c:v>255011</c:v>
                </c:pt>
                <c:pt idx="1">
                  <c:v>23221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9-4F75-B2CD-93F446829EA3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Revolving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Sheet3!$C$7:$C$9</c:f>
              <c:numCache>
                <c:formatCode>General</c:formatCode>
                <c:ptCount val="2"/>
                <c:pt idx="0">
                  <c:v>27675</c:v>
                </c:pt>
                <c:pt idx="1">
                  <c:v>1604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D9-4F75-B2CD-93F446829E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347344"/>
        <c:axId val="121334016"/>
      </c:barChart>
      <c:catAx>
        <c:axId val="12734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34016"/>
        <c:crosses val="autoZero"/>
        <c:auto val="1"/>
        <c:lblAlgn val="ctr"/>
        <c:lblOffset val="100"/>
        <c:noMultiLvlLbl val="0"/>
      </c:catAx>
      <c:valAx>
        <c:axId val="12133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4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[fraud_detection.csv]Sheet3!PivotTable6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Sheet3!$B$5:$B$6</c:f>
              <c:strCache>
                <c:ptCount val="1"/>
                <c:pt idx="0">
                  <c:v>Cash loans</c:v>
                </c:pt>
              </c:strCache>
            </c:strRef>
          </c:tx>
          <c:explosion val="2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C1-4F1D-94BC-EDA684D2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C1-4F1D-94BC-EDA684D2F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Sheet3!$B$7:$B$9</c:f>
              <c:numCache>
                <c:formatCode>General</c:formatCode>
                <c:ptCount val="2"/>
                <c:pt idx="0">
                  <c:v>255011</c:v>
                </c:pt>
                <c:pt idx="1">
                  <c:v>23221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C1-4F1D-94BC-EDA684D2FECC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Revolving loans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4C1-4F1D-94BC-EDA684D2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4C1-4F1D-94BC-EDA684D2F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Sheet3!$A$7:$A$9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Sheet3!$C$7:$C$9</c:f>
              <c:numCache>
                <c:formatCode>General</c:formatCode>
                <c:ptCount val="2"/>
                <c:pt idx="0">
                  <c:v>27675</c:v>
                </c:pt>
                <c:pt idx="1">
                  <c:v>1604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4C1-4F1D-94BC-EDA684D2FEC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2060-4B94-9D00-6BE5-1A13578F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79259-ACFA-B499-9772-F3CAE4A07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3C13-B547-DC26-F483-12174341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7F2B-04F9-DFC2-86BF-43065CD2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D197-30C1-AA12-560C-C3A842B3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2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9CBB-FCC1-88F9-6B5B-F9EB354A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2B594-EA4F-F084-B8D4-C27B670B5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8DA9-5A57-E906-D50F-AEEF9316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986B-56EE-30DD-DACD-92E6C01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435E-69B9-F588-8E7D-4684A5DE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2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EA8EC-85CB-7872-02A6-4D126BA1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81C78-ED66-9408-29C3-42EB22D18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C50C-6ED4-3691-130C-07042600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7103-D2D5-5452-DE3B-44BCF635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6245-5423-7BC1-EA01-2CA3F09D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A5D8-CB3E-C0AD-77EC-CF8302F7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545F-6502-FFD5-5BF6-97E40526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AE57-935D-07CB-7B15-C8927825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6D1A-80D5-D34B-CD1E-48D953CE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9F26-065E-A766-2EEB-C1997EB5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7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6E50-5654-3B09-D0CE-CC62FCD8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24AE-C41C-34CC-2762-E1D40374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5ED7-3034-BF88-F0E6-3FC385B7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440C4-BBEE-1FF7-49EB-B3C54164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BE6F-EAB3-B2C3-B5D7-AA45FA5E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4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4F9E-2052-7A21-2BF0-797863A2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FD9F-43E2-786F-5C34-3EA61CCD8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BB41E-0173-11D9-EFDF-DF33F4FE8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90A20-A0F0-6186-0584-F5610A2C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A1D5-8C3E-81EE-5BF5-D22D5F16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44974-C3F9-3F2C-20B9-B45A8FBF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07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C07-014A-22EB-7D1D-B7B3B5A4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E63A-9607-329C-A7E8-7B5ADE4A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3FCA-982A-B40C-CE09-82A3E6174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A1419-4DB2-3B34-1D0B-028462453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D4518-6970-EAE7-DA62-6A8C83BA1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AB467-C085-5BE3-292E-BC5B04CB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963BA-4B7E-55E8-DAD5-5E166E98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7F0FE-DEA3-2F8D-C4DB-74C291C3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2623-0611-1AFA-2B4D-52C6B3B1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E36C3-2289-3FB9-C0B9-A85D3F27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A0AC-28FD-8FBF-FD83-A6B1758E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589B2-EB8E-669E-9C3D-B16EC848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F7258-4BA6-8C3C-54BC-D938A3F4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20B35-059C-0315-733F-2E35A296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77E72-EAA3-704B-B1F7-DC216256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8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50A7-DC6E-F16D-F454-F278A5F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111B-596D-7644-DE96-175D0D4F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0C4D3-5099-ED38-D4D5-22CB21730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200B2-2D2B-048F-5CA9-2923D941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6F021-1F05-403C-2A70-07A3E37B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48CA6-22B2-0C7F-4810-F9DD0107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1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3EE1-5303-A171-F52C-F53609EE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28F5F-01DE-10CD-41B9-38A8DA331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9C522-DF82-A7CA-868D-958809F88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69C1-7D81-84DC-E8DC-FB1FDD98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657E5-1DCE-2034-200F-45D78847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DB65-E3CA-43B4-F8DC-4C2EB2CD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9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70102-E6C8-8963-BFA3-192FBE36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0CACC-22E6-4922-7FA9-C713721F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587F-6BB4-EA2D-2E85-04CE1ED25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E934-08BE-4537-BD06-713AA802A9D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387A-FFF5-CBEF-CA6C-06555BEF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4ACA-498E-3D46-BF54-3EFB5B8E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F08F-E6B3-4D2B-8406-0499A5DE9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8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EEFB-ADE5-93FE-6EA4-BA73BEC0F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BE6AF-57DA-18B9-0733-F263BF511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B</a:t>
            </a:r>
          </a:p>
          <a:p>
            <a:endParaRPr lang="en-US" dirty="0"/>
          </a:p>
          <a:p>
            <a:r>
              <a:rPr lang="en-IN" sz="4000" dirty="0"/>
              <a:t>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264687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2DC97-8F52-CE24-1450-CD152BE8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416"/>
            <a:ext cx="10515600" cy="4353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Frauds that are least committed by academic degree and highest committed by secondary/secondary special.</a:t>
            </a:r>
            <a:br>
              <a:rPr lang="en-US" sz="2400" dirty="0"/>
            </a:br>
            <a:endParaRPr lang="en-IN" sz="24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3F4E2B8-D8FB-C89A-5515-11F62F3E8B6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4169317"/>
              </p:ext>
            </p:extLst>
          </p:nvPr>
        </p:nvGraphicFramePr>
        <p:xfrm>
          <a:off x="709127" y="1825625"/>
          <a:ext cx="5181600" cy="3091608"/>
        </p:xfrm>
        <a:graphic>
          <a:graphicData uri="http://schemas.openxmlformats.org/drawingml/2006/table">
            <a:tbl>
              <a:tblPr/>
              <a:tblGrid>
                <a:gridCol w="2310267">
                  <a:extLst>
                    <a:ext uri="{9D8B030D-6E8A-4147-A177-3AD203B41FA5}">
                      <a16:colId xmlns:a16="http://schemas.microsoft.com/office/drawing/2014/main" val="2298108710"/>
                    </a:ext>
                  </a:extLst>
                </a:gridCol>
                <a:gridCol w="1386161">
                  <a:extLst>
                    <a:ext uri="{9D8B030D-6E8A-4147-A177-3AD203B41FA5}">
                      <a16:colId xmlns:a16="http://schemas.microsoft.com/office/drawing/2014/main" val="2633506880"/>
                    </a:ext>
                  </a:extLst>
                </a:gridCol>
                <a:gridCol w="528061">
                  <a:extLst>
                    <a:ext uri="{9D8B030D-6E8A-4147-A177-3AD203B41FA5}">
                      <a16:colId xmlns:a16="http://schemas.microsoft.com/office/drawing/2014/main" val="3437092335"/>
                    </a:ext>
                  </a:extLst>
                </a:gridCol>
                <a:gridCol w="957111">
                  <a:extLst>
                    <a:ext uri="{9D8B030D-6E8A-4147-A177-3AD203B41FA5}">
                      <a16:colId xmlns:a16="http://schemas.microsoft.com/office/drawing/2014/main" val="1367342293"/>
                    </a:ext>
                  </a:extLst>
                </a:gridCol>
              </a:tblGrid>
              <a:tr h="3864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AMT_ANNUITY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176"/>
                  </a:ext>
                </a:extLst>
              </a:tr>
              <a:tr h="3864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565091"/>
                  </a:ext>
                </a:extLst>
              </a:tr>
              <a:tr h="3864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Academic degree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224107"/>
                  </a:ext>
                </a:extLst>
              </a:tr>
              <a:tr h="3864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 education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38960"/>
                  </a:ext>
                </a:extLst>
              </a:tr>
              <a:tr h="3864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Incomplete higher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867643"/>
                  </a:ext>
                </a:extLst>
              </a:tr>
              <a:tr h="3864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secondary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233662"/>
                  </a:ext>
                </a:extLst>
              </a:tr>
              <a:tr h="3864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 / secondary special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38523"/>
                  </a:ext>
                </a:extLst>
              </a:tr>
              <a:tr h="3864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512173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4760875-A045-A087-2227-E3B37A40B8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6619123"/>
              </p:ext>
            </p:extLst>
          </p:nvPr>
        </p:nvGraphicFramePr>
        <p:xfrm>
          <a:off x="6172200" y="1825625"/>
          <a:ext cx="48659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C5FFB2-1D2A-375D-D830-95B22E69229D}"/>
              </a:ext>
            </a:extLst>
          </p:cNvPr>
          <p:cNvSpPr txBox="1"/>
          <p:nvPr/>
        </p:nvSpPr>
        <p:spPr>
          <a:xfrm>
            <a:off x="709127" y="5449078"/>
            <a:ext cx="464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between Target Variable variable and AMT_ANNUITY is -0.0128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94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B296-0843-1897-5B39-EEBE8929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76275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F909EB-10BE-17E7-CB9F-D81CB2C50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843171"/>
              </p:ext>
            </p:extLst>
          </p:nvPr>
        </p:nvGraphicFramePr>
        <p:xfrm>
          <a:off x="5183188" y="1054358"/>
          <a:ext cx="6172199" cy="1418255"/>
        </p:xfrm>
        <a:graphic>
          <a:graphicData uri="http://schemas.openxmlformats.org/drawingml/2006/table">
            <a:tbl>
              <a:tblPr/>
              <a:tblGrid>
                <a:gridCol w="1258144">
                  <a:extLst>
                    <a:ext uri="{9D8B030D-6E8A-4147-A177-3AD203B41FA5}">
                      <a16:colId xmlns:a16="http://schemas.microsoft.com/office/drawing/2014/main" val="3632633621"/>
                    </a:ext>
                  </a:extLst>
                </a:gridCol>
                <a:gridCol w="765827">
                  <a:extLst>
                    <a:ext uri="{9D8B030D-6E8A-4147-A177-3AD203B41FA5}">
                      <a16:colId xmlns:a16="http://schemas.microsoft.com/office/drawing/2014/main" val="580781650"/>
                    </a:ext>
                  </a:extLst>
                </a:gridCol>
                <a:gridCol w="319095">
                  <a:extLst>
                    <a:ext uri="{9D8B030D-6E8A-4147-A177-3AD203B41FA5}">
                      <a16:colId xmlns:a16="http://schemas.microsoft.com/office/drawing/2014/main" val="4046160090"/>
                    </a:ext>
                  </a:extLst>
                </a:gridCol>
                <a:gridCol w="729359">
                  <a:extLst>
                    <a:ext uri="{9D8B030D-6E8A-4147-A177-3AD203B41FA5}">
                      <a16:colId xmlns:a16="http://schemas.microsoft.com/office/drawing/2014/main" val="2020221535"/>
                    </a:ext>
                  </a:extLst>
                </a:gridCol>
                <a:gridCol w="392030">
                  <a:extLst>
                    <a:ext uri="{9D8B030D-6E8A-4147-A177-3AD203B41FA5}">
                      <a16:colId xmlns:a16="http://schemas.microsoft.com/office/drawing/2014/main" val="1329664490"/>
                    </a:ext>
                  </a:extLst>
                </a:gridCol>
                <a:gridCol w="392030">
                  <a:extLst>
                    <a:ext uri="{9D8B030D-6E8A-4147-A177-3AD203B41FA5}">
                      <a16:colId xmlns:a16="http://schemas.microsoft.com/office/drawing/2014/main" val="1607948398"/>
                    </a:ext>
                  </a:extLst>
                </a:gridCol>
                <a:gridCol w="711125">
                  <a:extLst>
                    <a:ext uri="{9D8B030D-6E8A-4147-A177-3AD203B41FA5}">
                      <a16:colId xmlns:a16="http://schemas.microsoft.com/office/drawing/2014/main" val="2615412987"/>
                    </a:ext>
                  </a:extLst>
                </a:gridCol>
                <a:gridCol w="729359">
                  <a:extLst>
                    <a:ext uri="{9D8B030D-6E8A-4147-A177-3AD203B41FA5}">
                      <a16:colId xmlns:a16="http://schemas.microsoft.com/office/drawing/2014/main" val="2376468048"/>
                    </a:ext>
                  </a:extLst>
                </a:gridCol>
                <a:gridCol w="346445">
                  <a:extLst>
                    <a:ext uri="{9D8B030D-6E8A-4147-A177-3AD203B41FA5}">
                      <a16:colId xmlns:a16="http://schemas.microsoft.com/office/drawing/2014/main" val="200005808"/>
                    </a:ext>
                  </a:extLst>
                </a:gridCol>
                <a:gridCol w="528785">
                  <a:extLst>
                    <a:ext uri="{9D8B030D-6E8A-4147-A177-3AD203B41FA5}">
                      <a16:colId xmlns:a16="http://schemas.microsoft.com/office/drawing/2014/main" val="119984803"/>
                    </a:ext>
                  </a:extLst>
                </a:gridCol>
              </a:tblGrid>
              <a:tr h="276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NAME_TYPE_SUITE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26904"/>
                  </a:ext>
                </a:extLst>
              </a:tr>
              <a:tr h="28534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of people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Other_A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Other_B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Spouse, partner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Unaccompanied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18293"/>
                  </a:ext>
                </a:extLst>
              </a:tr>
              <a:tr h="28534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3026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37140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10475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228189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281464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209047"/>
                  </a:ext>
                </a:extLst>
              </a:tr>
              <a:tr h="28534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3009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20337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24755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8152"/>
                  </a:ext>
                </a:extLst>
              </a:tr>
              <a:tr h="28534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3267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40149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1770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11370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248526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306219</a:t>
                      </a:r>
                    </a:p>
                  </a:txBody>
                  <a:tcPr marL="5470" marR="5470" marT="54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9A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239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2414-89F4-AD5F-070A-E5033BF21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38300"/>
            <a:ext cx="3932237" cy="4230688"/>
          </a:xfrm>
        </p:spPr>
        <p:txBody>
          <a:bodyPr/>
          <a:lstStyle/>
          <a:p>
            <a:r>
              <a:rPr lang="en-US" sz="2000" dirty="0"/>
              <a:t>highest frauds are committed in the </a:t>
            </a:r>
          </a:p>
          <a:p>
            <a:endParaRPr lang="en-US" dirty="0"/>
          </a:p>
          <a:p>
            <a:r>
              <a:rPr lang="en-US" sz="2000" dirty="0"/>
              <a:t>unaccompanied type of suite</a:t>
            </a:r>
            <a:endParaRPr lang="en-IN" sz="2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C1EA9BF-71E5-3CBD-D6F2-B5E0810AF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958064"/>
              </p:ext>
            </p:extLst>
          </p:nvPr>
        </p:nvGraphicFramePr>
        <p:xfrm>
          <a:off x="5803640" y="2995127"/>
          <a:ext cx="5548572" cy="244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F88B39-CF8E-D6C9-9E60-585FAE540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11721"/>
              </p:ext>
            </p:extLst>
          </p:nvPr>
        </p:nvGraphicFramePr>
        <p:xfrm>
          <a:off x="-5707614" y="1219359"/>
          <a:ext cx="3695700" cy="256032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25352928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04718832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9444944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9250504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3125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71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568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836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2796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938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5158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6264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200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9030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638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991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731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519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9391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AF2D08-FC5C-E1CC-D8AA-006C92AD2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088035"/>
              </p:ext>
            </p:extLst>
          </p:nvPr>
        </p:nvGraphicFramePr>
        <p:xfrm>
          <a:off x="839788" y="3429000"/>
          <a:ext cx="3304623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2394A4-F522-20EC-2A46-9692776D5669}"/>
              </a:ext>
            </a:extLst>
          </p:cNvPr>
          <p:cNvSpPr txBox="1"/>
          <p:nvPr/>
        </p:nvSpPr>
        <p:spPr>
          <a:xfrm>
            <a:off x="3867150" y="5868988"/>
            <a:ext cx="626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 percent of people in unaccompanied  type suites are committing 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19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BA18C7-1AEE-D0B9-C215-34D95A697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06901"/>
              </p:ext>
            </p:extLst>
          </p:nvPr>
        </p:nvGraphicFramePr>
        <p:xfrm>
          <a:off x="5810323" y="-2539533"/>
          <a:ext cx="2813495" cy="17773230"/>
        </p:xfrm>
        <a:graphic>
          <a:graphicData uri="http://schemas.openxmlformats.org/drawingml/2006/table">
            <a:tbl>
              <a:tblPr/>
              <a:tblGrid>
                <a:gridCol w="1954917">
                  <a:extLst>
                    <a:ext uri="{9D8B030D-6E8A-4147-A177-3AD203B41FA5}">
                      <a16:colId xmlns:a16="http://schemas.microsoft.com/office/drawing/2014/main" val="2602386821"/>
                    </a:ext>
                  </a:extLst>
                </a:gridCol>
                <a:gridCol w="350036">
                  <a:extLst>
                    <a:ext uri="{9D8B030D-6E8A-4147-A177-3AD203B41FA5}">
                      <a16:colId xmlns:a16="http://schemas.microsoft.com/office/drawing/2014/main" val="3060641948"/>
                    </a:ext>
                  </a:extLst>
                </a:gridCol>
                <a:gridCol w="508542">
                  <a:extLst>
                    <a:ext uri="{9D8B030D-6E8A-4147-A177-3AD203B41FA5}">
                      <a16:colId xmlns:a16="http://schemas.microsoft.com/office/drawing/2014/main" val="542824565"/>
                    </a:ext>
                  </a:extLst>
                </a:gridCol>
              </a:tblGrid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69896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089242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998630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365807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596578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16934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698988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438685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079349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029386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679218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63746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664459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012745"/>
                  </a:ext>
                </a:extLst>
              </a:tr>
              <a:tr h="11848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6286"/>
                  </a:ext>
                </a:extLst>
              </a:tr>
            </a:tbl>
          </a:graphicData>
        </a:graphic>
      </p:graphicFrame>
      <p:graphicFrame>
        <p:nvGraphicFramePr>
          <p:cNvPr id="9" name="Picture Placeholder 8">
            <a:extLst>
              <a:ext uri="{FF2B5EF4-FFF2-40B4-BE49-F238E27FC236}">
                <a16:creationId xmlns:a16="http://schemas.microsoft.com/office/drawing/2014/main" id="{3C1EA9BF-71E5-3CBD-D6F2-B5E0810AF96D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408446916"/>
              </p:ext>
            </p:extLst>
          </p:nvPr>
        </p:nvGraphicFramePr>
        <p:xfrm>
          <a:off x="5638801" y="382950"/>
          <a:ext cx="5539306" cy="3122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0AF2D08-FC5C-E1CC-D8AA-006C92AD2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17411"/>
              </p:ext>
            </p:extLst>
          </p:nvPr>
        </p:nvGraphicFramePr>
        <p:xfrm>
          <a:off x="6600824" y="3857624"/>
          <a:ext cx="4751387" cy="2617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46AAB4-7AA5-FDB9-6C4B-47CAF5563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41958"/>
              </p:ext>
            </p:extLst>
          </p:nvPr>
        </p:nvGraphicFramePr>
        <p:xfrm>
          <a:off x="171451" y="382950"/>
          <a:ext cx="5467348" cy="4617676"/>
        </p:xfrm>
        <a:graphic>
          <a:graphicData uri="http://schemas.openxmlformats.org/drawingml/2006/table">
            <a:tbl>
              <a:tblPr/>
              <a:tblGrid>
                <a:gridCol w="1743074">
                  <a:extLst>
                    <a:ext uri="{9D8B030D-6E8A-4147-A177-3AD203B41FA5}">
                      <a16:colId xmlns:a16="http://schemas.microsoft.com/office/drawing/2014/main" val="38363867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0849823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66836554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2204159668"/>
                    </a:ext>
                  </a:extLst>
                </a:gridCol>
              </a:tblGrid>
              <a:tr h="518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CODE_GENDER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(All)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92732"/>
                  </a:ext>
                </a:extLst>
              </a:tr>
              <a:tr h="51808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184863"/>
                  </a:ext>
                </a:extLst>
              </a:tr>
              <a:tr h="1013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NAME_CONTRACT_TYPE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29370"/>
                  </a:ext>
                </a:extLst>
              </a:tr>
              <a:tr h="10136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loans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 loans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25366"/>
                  </a:ext>
                </a:extLst>
              </a:tr>
              <a:tr h="5180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282686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957486"/>
                  </a:ext>
                </a:extLst>
              </a:tr>
              <a:tr h="5180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010544"/>
                  </a:ext>
                </a:extLst>
              </a:tr>
              <a:tr h="5180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B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307511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92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702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690CD3-05E7-77DC-C815-0BB750B808EB}"/>
              </a:ext>
            </a:extLst>
          </p:cNvPr>
          <p:cNvSpPr txBox="1"/>
          <p:nvPr/>
        </p:nvSpPr>
        <p:spPr>
          <a:xfrm>
            <a:off x="214278" y="5166337"/>
            <a:ext cx="525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Frauds are committed to most who are  receiving cash loans. Only 8 percent has success rate in  cash loans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06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221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Step presentation</vt:lpstr>
      <vt:lpstr>Frauds that are least committed by academic degree and highest committed by secondary/secondary special.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presentation</dc:title>
  <dc:creator>Vishnu Vardhan Dama</dc:creator>
  <cp:lastModifiedBy>Vishnu Vardhan Dama</cp:lastModifiedBy>
  <cp:revision>1</cp:revision>
  <dcterms:created xsi:type="dcterms:W3CDTF">2024-02-02T00:07:28Z</dcterms:created>
  <dcterms:modified xsi:type="dcterms:W3CDTF">2024-02-02T00:45:19Z</dcterms:modified>
</cp:coreProperties>
</file>