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Project\EDA%20Analysis\fraud_detection%20EDA%20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Project\EDA%20Analysis\fraud_detection%20EDA%20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Project\EDA%20Analysis\fraud_detection%20EDA%20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 EDA Analysis.csv]Sheet3!PivotTable3</c:name>
    <c:fmtId val="5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Civil marriage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26814</c:v>
                </c:pt>
                <c:pt idx="1">
                  <c:v>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A-4B1C-87F9-ECD186FF9AC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Married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181582</c:v>
                </c:pt>
                <c:pt idx="1">
                  <c:v>14850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A-4B1C-87F9-ECD186FF9AC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Separated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18150</c:v>
                </c:pt>
                <c:pt idx="1">
                  <c:v>1620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7A-4B1C-87F9-ECD186FF9AC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Single / not married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2"/>
                <c:pt idx="0">
                  <c:v>40987</c:v>
                </c:pt>
                <c:pt idx="1">
                  <c:v>4457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7A-4B1C-87F9-ECD186FF9ACF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Unknown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Sheet3!$F$5:$F$7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7A-4B1C-87F9-ECD186FF9ACF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Widow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Sheet3!$G$5:$G$7</c:f>
              <c:numCache>
                <c:formatCode>General</c:formatCode>
                <c:ptCount val="2"/>
                <c:pt idx="0">
                  <c:v>15151</c:v>
                </c:pt>
                <c:pt idx="1">
                  <c:v>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7A-4B1C-87F9-ECD186FF9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4026463"/>
        <c:axId val="1610310815"/>
      </c:barChart>
      <c:catAx>
        <c:axId val="178402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310815"/>
        <c:crosses val="autoZero"/>
        <c:auto val="1"/>
        <c:lblAlgn val="ctr"/>
        <c:lblOffset val="100"/>
        <c:noMultiLvlLbl val="0"/>
      </c:catAx>
      <c:valAx>
        <c:axId val="161031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2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 EDA Analysis.csv]Sheet2!PivotTable2</c:name>
    <c:fmtId val="5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775562900666593"/>
          <c:y val="0.14249781277340332"/>
          <c:w val="0.56858688855141082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Co-op apartment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Sheet2!$A$5:$A$11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N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Sheet2!$B$5:$B$11</c:f>
              <c:numCache>
                <c:formatCode>General</c:formatCode>
                <c:ptCount val="4"/>
                <c:pt idx="0">
                  <c:v>389</c:v>
                </c:pt>
                <c:pt idx="1">
                  <c:v>35</c:v>
                </c:pt>
                <c:pt idx="2">
                  <c:v>644</c:v>
                </c:pt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5-46C3-ABC7-2B171A8B447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House / apartment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Sheet2!$A$5:$A$11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N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Sheet2!$C$5:$C$11</c:f>
              <c:numCache>
                <c:formatCode>General</c:formatCode>
                <c:ptCount val="4"/>
                <c:pt idx="0">
                  <c:v>67984</c:v>
                </c:pt>
                <c:pt idx="1">
                  <c:v>5687</c:v>
                </c:pt>
                <c:pt idx="2">
                  <c:v>183612</c:v>
                </c:pt>
                <c:pt idx="3">
                  <c:v>15585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5-46C3-ABC7-2B171A8B447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Municipal apartment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Sheet2!$A$5:$A$11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N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Sheet2!$D$5:$D$11</c:f>
              <c:numCache>
                <c:formatCode>General</c:formatCode>
                <c:ptCount val="4"/>
                <c:pt idx="0">
                  <c:v>6206</c:v>
                </c:pt>
                <c:pt idx="1">
                  <c:v>616</c:v>
                </c:pt>
                <c:pt idx="2">
                  <c:v>4022</c:v>
                </c:pt>
                <c:pt idx="3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E5-46C3-ABC7-2B171A8B4476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Office apartment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Sheet2!$A$5:$A$11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N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Sheet2!$E$5:$E$11</c:f>
              <c:numCache>
                <c:formatCode>General</c:formatCode>
                <c:ptCount val="4"/>
                <c:pt idx="0">
                  <c:v>1148</c:v>
                </c:pt>
                <c:pt idx="1">
                  <c:v>76</c:v>
                </c:pt>
                <c:pt idx="2">
                  <c:v>1297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E5-46C3-ABC7-2B171A8B4476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Rented apartment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Sheet2!$A$5:$A$11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N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Sheet2!$F$5:$F$11</c:f>
              <c:numCache>
                <c:formatCode>General</c:formatCode>
                <c:ptCount val="4"/>
                <c:pt idx="0">
                  <c:v>2435</c:v>
                </c:pt>
                <c:pt idx="1">
                  <c:v>360</c:v>
                </c:pt>
                <c:pt idx="2">
                  <c:v>1845</c:v>
                </c:pt>
                <c:pt idx="3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5-46C3-ABC7-2B171A8B4476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With parents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Sheet2!$A$5:$A$11</c:f>
              <c:multiLvlStrCache>
                <c:ptCount val="4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N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Sheet2!$G$5:$G$11</c:f>
              <c:numCache>
                <c:formatCode>General</c:formatCode>
                <c:ptCount val="4"/>
                <c:pt idx="0">
                  <c:v>8195</c:v>
                </c:pt>
                <c:pt idx="1">
                  <c:v>1068</c:v>
                </c:pt>
                <c:pt idx="2">
                  <c:v>4909</c:v>
                </c:pt>
                <c:pt idx="3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E5-46C3-ABC7-2B171A8B4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4034143"/>
        <c:axId val="2018854815"/>
      </c:barChart>
      <c:catAx>
        <c:axId val="178403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854815"/>
        <c:crosses val="autoZero"/>
        <c:auto val="1"/>
        <c:lblAlgn val="ctr"/>
        <c:lblOffset val="100"/>
        <c:noMultiLvlLbl val="0"/>
      </c:catAx>
      <c:valAx>
        <c:axId val="201885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 EDA Analysis.csv]Sheet1!PivotTable1</c:name>
    <c:fmtId val="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2445729264586468E-2"/>
          <c:y val="0.14712744240303297"/>
          <c:w val="0.60026482569011352"/>
          <c:h val="0.75010279965004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Academic degree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2"/>
                <c:pt idx="0">
                  <c:v>161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6-42AC-8C8B-08CBC6E5A69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Higher education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2"/>
                <c:pt idx="0">
                  <c:v>70854</c:v>
                </c:pt>
                <c:pt idx="1">
                  <c:v>4009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6-42AC-8C8B-08CBC6E5A69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Incomplete higher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2"/>
                <c:pt idx="0">
                  <c:v>9405</c:v>
                </c:pt>
                <c:pt idx="1">
                  <c:v>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A6-42AC-8C8B-08CBC6E5A69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Lower secondary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2"/>
                <c:pt idx="0">
                  <c:v>3399</c:v>
                </c:pt>
                <c:pt idx="1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A6-42AC-8C8B-08CBC6E5A69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Secondary / secondary special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Sheet1!$F$5:$F$7</c:f>
              <c:numCache>
                <c:formatCode>General</c:formatCode>
                <c:ptCount val="2"/>
                <c:pt idx="0">
                  <c:v>198867</c:v>
                </c:pt>
                <c:pt idx="1">
                  <c:v>19524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A6-42AC-8C8B-08CBC6E5A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6285855"/>
        <c:axId val="1905576847"/>
      </c:barChart>
      <c:catAx>
        <c:axId val="135628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576847"/>
        <c:crosses val="autoZero"/>
        <c:auto val="1"/>
        <c:lblAlgn val="ctr"/>
        <c:lblOffset val="100"/>
        <c:noMultiLvlLbl val="0"/>
      </c:catAx>
      <c:valAx>
        <c:axId val="190557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28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3F6C-03A8-6D27-92C7-5CCF0778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8D959-48F1-69E2-AA23-DA89F7973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3327-DD13-17E7-606D-87BC7A9F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7F6C-8979-2E7B-E21E-58C0507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20D8-1199-F3C2-224F-A60EC150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56A-0889-91F8-BF1C-C252D6C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38C0-E806-C317-5BD1-9C73BD92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EAF9-011F-5DAA-AEEC-9808B651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A045-A65F-2B93-75E6-79DED263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F83D-BF5C-E5EB-A191-8D53A547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A0191-D385-FE1A-9929-E5070C49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2C7F2-17DD-5BD1-FAB0-E6B7D436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01C6-E9C6-036A-4760-5829807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0857-CCE4-2E49-CF6E-3975E67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D4EF-788B-6898-04E4-B22BFFF1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C778-BF51-BBDC-54B7-D31CD48F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958F-81E0-A863-D68D-A0B55766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E78E-5507-3004-0429-65C17053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4603-C93C-AB78-2751-3440022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EEF4-A96D-B5D2-7B89-5D8B2AEA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4E86-57BA-2F64-3E05-223A4C89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C60C8-CCF3-B310-8AB0-7F2BBB03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0BE4-BB4A-7F3F-9CB1-DA350AD0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D822-E973-94A9-B99C-1880CD90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1ADD-FA64-E367-57BE-849FF98A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6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2251-638C-FDF2-209E-8D841EE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2BC2-EBE8-5BE8-49E5-D1803BDC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06C3C-53E0-9411-98F8-C1CB1277C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C6C8-80A0-4B6B-9263-8EB690A7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B08C-8EAF-2EEB-9D14-12BEEF56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39AC-CFB3-E478-DF3B-C7A22D2E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3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7EB0-2A07-E332-1B07-DD8F9490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977E-4386-CCCB-8287-7BD61DEA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0FF4-3F08-A86D-4EB8-54BE8B85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5D5B4-AA4E-EF0D-9ECF-59953890C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35559-631F-696E-53D2-5CA7D3078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CB5D-D0B1-8522-28C7-EBEDF7D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BC78-180A-0943-E156-F8CDA919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C291D-D45C-A7C4-6E05-4EC5A94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64B-F93C-0B21-6B66-F7DE890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C8540-1AC0-EC4D-CF17-F9E6EFC0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7E4B7-6612-7389-3978-2783A05D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8DC7E-E46A-DAE7-7305-D74C7EC7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BA0D6-A1CD-BC39-2511-8C916B89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6642B-B660-7A5B-838E-8241D347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EF40-BF08-FEBB-DDB0-D637FD37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75D-0350-EBFB-6A45-90375430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14D5-C8A7-356D-6DD3-FF32F755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BD2A-A131-C247-2BDA-B6893DEC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D79C-E97F-2531-7AC8-2F2191F8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F1D7-B1A2-512E-3D25-40D28FE3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5D07-405C-4F5D-DC10-FFC172E9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8BEB-8F5D-71CF-5A42-08C32600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35016-967B-00FD-412E-B8B2A23F0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694E-ED4E-5ED8-2B6E-3D95318C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9687-5930-9A61-1402-16452A41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7C3D-2E38-5707-4406-5659714E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761B-0F57-6DD5-52F3-A0F0324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57D7A-5C73-1170-9F3A-255381E4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F1AF-0579-8C5E-D4BA-4FD9AB1A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561C-89B4-FD0D-2F7C-73C150B2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74CD-E7F1-4BFC-A1D4-8961079E3614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977A-5AB3-40B0-9941-3E3C664E5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2E98-834A-FA59-C8BF-5E129082F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2493-1DE2-4177-A9CE-A06FFDA8C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F2B-CCAB-6628-5A95-C6D4F0B4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853"/>
            <a:ext cx="9144000" cy="1166327"/>
          </a:xfrm>
        </p:spPr>
        <p:txBody>
          <a:bodyPr/>
          <a:lstStyle/>
          <a:p>
            <a:r>
              <a:rPr lang="en-IN" b="1" dirty="0">
                <a:latin typeface="+mn-lt"/>
              </a:rPr>
              <a:t>FRAUD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5DEF-B0B7-0C85-91D5-7FC84FF33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513" y="4413378"/>
            <a:ext cx="3489649" cy="1166328"/>
          </a:xfrm>
        </p:spPr>
        <p:txBody>
          <a:bodyPr/>
          <a:lstStyle/>
          <a:p>
            <a:r>
              <a:rPr lang="en-IN" dirty="0"/>
              <a:t>DONE BY</a:t>
            </a:r>
          </a:p>
          <a:p>
            <a:r>
              <a:rPr lang="en-IN" dirty="0"/>
              <a:t>JISSY JAYAPRAKASH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58A7C-DE3B-82A2-54C9-86AD1A5BD4A9}"/>
              </a:ext>
            </a:extLst>
          </p:cNvPr>
          <p:cNvSpPr txBox="1"/>
          <p:nvPr/>
        </p:nvSpPr>
        <p:spPr>
          <a:xfrm>
            <a:off x="1707502" y="2395447"/>
            <a:ext cx="87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EDA DATA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0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AD09D6-39EB-0FFE-D397-2C05F5B0A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009505"/>
              </p:ext>
            </p:extLst>
          </p:nvPr>
        </p:nvGraphicFramePr>
        <p:xfrm>
          <a:off x="2099387" y="3105765"/>
          <a:ext cx="7668208" cy="338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248BE7-B7B5-63BC-D7DA-3A8A7B6F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09474"/>
              </p:ext>
            </p:extLst>
          </p:nvPr>
        </p:nvGraphicFramePr>
        <p:xfrm>
          <a:off x="1306285" y="531845"/>
          <a:ext cx="9144002" cy="2071395"/>
        </p:xfrm>
        <a:graphic>
          <a:graphicData uri="http://schemas.openxmlformats.org/drawingml/2006/table">
            <a:tbl>
              <a:tblPr/>
              <a:tblGrid>
                <a:gridCol w="1511857">
                  <a:extLst>
                    <a:ext uri="{9D8B030D-6E8A-4147-A177-3AD203B41FA5}">
                      <a16:colId xmlns:a16="http://schemas.microsoft.com/office/drawing/2014/main" val="3628717694"/>
                    </a:ext>
                  </a:extLst>
                </a:gridCol>
                <a:gridCol w="1530070">
                  <a:extLst>
                    <a:ext uri="{9D8B030D-6E8A-4147-A177-3AD203B41FA5}">
                      <a16:colId xmlns:a16="http://schemas.microsoft.com/office/drawing/2014/main" val="2941585640"/>
                    </a:ext>
                  </a:extLst>
                </a:gridCol>
                <a:gridCol w="746820">
                  <a:extLst>
                    <a:ext uri="{9D8B030D-6E8A-4147-A177-3AD203B41FA5}">
                      <a16:colId xmlns:a16="http://schemas.microsoft.com/office/drawing/2014/main" val="3942580543"/>
                    </a:ext>
                  </a:extLst>
                </a:gridCol>
                <a:gridCol w="947189">
                  <a:extLst>
                    <a:ext uri="{9D8B030D-6E8A-4147-A177-3AD203B41FA5}">
                      <a16:colId xmlns:a16="http://schemas.microsoft.com/office/drawing/2014/main" val="3686193860"/>
                    </a:ext>
                  </a:extLst>
                </a:gridCol>
                <a:gridCol w="1766869">
                  <a:extLst>
                    <a:ext uri="{9D8B030D-6E8A-4147-A177-3AD203B41FA5}">
                      <a16:colId xmlns:a16="http://schemas.microsoft.com/office/drawing/2014/main" val="1683488261"/>
                    </a:ext>
                  </a:extLst>
                </a:gridCol>
                <a:gridCol w="910757">
                  <a:extLst>
                    <a:ext uri="{9D8B030D-6E8A-4147-A177-3AD203B41FA5}">
                      <a16:colId xmlns:a16="http://schemas.microsoft.com/office/drawing/2014/main" val="3975240446"/>
                    </a:ext>
                  </a:extLst>
                </a:gridCol>
                <a:gridCol w="673962">
                  <a:extLst>
                    <a:ext uri="{9D8B030D-6E8A-4147-A177-3AD203B41FA5}">
                      <a16:colId xmlns:a16="http://schemas.microsoft.com/office/drawing/2014/main" val="1910778730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2056225952"/>
                    </a:ext>
                  </a:extLst>
                </a:gridCol>
              </a:tblGrid>
              <a:tr h="414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TARGET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74090"/>
                  </a:ext>
                </a:extLst>
              </a:tr>
              <a:tr h="414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Civil marriage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Separated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Single / not married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Widow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01838"/>
                  </a:ext>
                </a:extLst>
              </a:tr>
              <a:tr h="414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069731"/>
                  </a:ext>
                </a:extLst>
              </a:tr>
              <a:tr h="414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41499"/>
                  </a:ext>
                </a:extLst>
              </a:tr>
              <a:tr h="4142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8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3F18-47BF-1840-9C2A-2EEEFEB4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Compared to Marital Status the detection of fraud activity is comparatively low. This is understandable from the above graph as well as table.</a:t>
            </a:r>
          </a:p>
          <a:p>
            <a:r>
              <a:rPr lang="en-IN" dirty="0"/>
              <a:t>Married people are tend to be more fraud when compared with others.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7491C-878C-43AE-3964-71958461827C}"/>
              </a:ext>
            </a:extLst>
          </p:cNvPr>
          <p:cNvSpPr txBox="1"/>
          <p:nvPr/>
        </p:nvSpPr>
        <p:spPr>
          <a:xfrm>
            <a:off x="1006151" y="681037"/>
            <a:ext cx="1017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Detecting the Fraud activity comparing with the marital status of people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6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E207F2-9A58-E159-6D5E-18323766C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995213"/>
              </p:ext>
            </p:extLst>
          </p:nvPr>
        </p:nvGraphicFramePr>
        <p:xfrm>
          <a:off x="923731" y="289250"/>
          <a:ext cx="9955763" cy="1987416"/>
        </p:xfrm>
        <a:graphic>
          <a:graphicData uri="http://schemas.openxmlformats.org/drawingml/2006/table">
            <a:tbl>
              <a:tblPr/>
              <a:tblGrid>
                <a:gridCol w="1252858">
                  <a:extLst>
                    <a:ext uri="{9D8B030D-6E8A-4147-A177-3AD203B41FA5}">
                      <a16:colId xmlns:a16="http://schemas.microsoft.com/office/drawing/2014/main" val="3715024328"/>
                    </a:ext>
                  </a:extLst>
                </a:gridCol>
                <a:gridCol w="1278049">
                  <a:extLst>
                    <a:ext uri="{9D8B030D-6E8A-4147-A177-3AD203B41FA5}">
                      <a16:colId xmlns:a16="http://schemas.microsoft.com/office/drawing/2014/main" val="608866565"/>
                    </a:ext>
                  </a:extLst>
                </a:gridCol>
                <a:gridCol w="1399768">
                  <a:extLst>
                    <a:ext uri="{9D8B030D-6E8A-4147-A177-3AD203B41FA5}">
                      <a16:colId xmlns:a16="http://schemas.microsoft.com/office/drawing/2014/main" val="3138922697"/>
                    </a:ext>
                  </a:extLst>
                </a:gridCol>
                <a:gridCol w="1551916">
                  <a:extLst>
                    <a:ext uri="{9D8B030D-6E8A-4147-A177-3AD203B41FA5}">
                      <a16:colId xmlns:a16="http://schemas.microsoft.com/office/drawing/2014/main" val="940905732"/>
                    </a:ext>
                  </a:extLst>
                </a:gridCol>
                <a:gridCol w="1262834">
                  <a:extLst>
                    <a:ext uri="{9D8B030D-6E8A-4147-A177-3AD203B41FA5}">
                      <a16:colId xmlns:a16="http://schemas.microsoft.com/office/drawing/2014/main" val="1756436920"/>
                    </a:ext>
                  </a:extLst>
                </a:gridCol>
                <a:gridCol w="1354124">
                  <a:extLst>
                    <a:ext uri="{9D8B030D-6E8A-4147-A177-3AD203B41FA5}">
                      <a16:colId xmlns:a16="http://schemas.microsoft.com/office/drawing/2014/main" val="1773430904"/>
                    </a:ext>
                  </a:extLst>
                </a:gridCol>
                <a:gridCol w="973752">
                  <a:extLst>
                    <a:ext uri="{9D8B030D-6E8A-4147-A177-3AD203B41FA5}">
                      <a16:colId xmlns:a16="http://schemas.microsoft.com/office/drawing/2014/main" val="1177290248"/>
                    </a:ext>
                  </a:extLst>
                </a:gridCol>
                <a:gridCol w="882462">
                  <a:extLst>
                    <a:ext uri="{9D8B030D-6E8A-4147-A177-3AD203B41FA5}">
                      <a16:colId xmlns:a16="http://schemas.microsoft.com/office/drawing/2014/main" val="43456815"/>
                    </a:ext>
                  </a:extLst>
                </a:gridCol>
              </a:tblGrid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TARGET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98483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Co-op apartment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House / apartment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Municipal apartment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Office apartment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Rented apartment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With parents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6258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73671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6822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9263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94199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3980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051169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799732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199197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213312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41188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508627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54184"/>
                  </a:ext>
                </a:extLst>
              </a:tr>
              <a:tr h="22082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59459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2ECDEF-6FF8-1C82-AE97-6AB837848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306735"/>
              </p:ext>
            </p:extLst>
          </p:nvPr>
        </p:nvGraphicFramePr>
        <p:xfrm>
          <a:off x="1800808" y="2519265"/>
          <a:ext cx="8714792" cy="392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215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976E-3A9F-2D6A-C07B-B61848F4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data, its clear that those who are having land as well as owing a house/apartment are highest percent who did not doing the fraud activities.</a:t>
            </a:r>
          </a:p>
          <a:p>
            <a:r>
              <a:rPr lang="en-IN" dirty="0"/>
              <a:t>Only 15000 people are doing fraud activities who is owing land as well as house/apartments.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C8B5B-420F-0F8C-0B1D-36B3E25372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93941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+mn-lt"/>
              </a:rPr>
              <a:t>Detecting the Fraud activity with the housing type compared with the people who having land</a:t>
            </a:r>
            <a:endParaRPr lang="en-IN" sz="28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8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CD7C3-2DDC-45ED-43B4-B5E23E19C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61217"/>
              </p:ext>
            </p:extLst>
          </p:nvPr>
        </p:nvGraphicFramePr>
        <p:xfrm>
          <a:off x="979713" y="447870"/>
          <a:ext cx="9545216" cy="1921173"/>
        </p:xfrm>
        <a:graphic>
          <a:graphicData uri="http://schemas.openxmlformats.org/drawingml/2006/table">
            <a:tbl>
              <a:tblPr/>
              <a:tblGrid>
                <a:gridCol w="1585975">
                  <a:extLst>
                    <a:ext uri="{9D8B030D-6E8A-4147-A177-3AD203B41FA5}">
                      <a16:colId xmlns:a16="http://schemas.microsoft.com/office/drawing/2014/main" val="1335698820"/>
                    </a:ext>
                  </a:extLst>
                </a:gridCol>
                <a:gridCol w="1233536">
                  <a:extLst>
                    <a:ext uri="{9D8B030D-6E8A-4147-A177-3AD203B41FA5}">
                      <a16:colId xmlns:a16="http://schemas.microsoft.com/office/drawing/2014/main" val="1804008598"/>
                    </a:ext>
                  </a:extLst>
                </a:gridCol>
                <a:gridCol w="1218850">
                  <a:extLst>
                    <a:ext uri="{9D8B030D-6E8A-4147-A177-3AD203B41FA5}">
                      <a16:colId xmlns:a16="http://schemas.microsoft.com/office/drawing/2014/main" val="2109180375"/>
                    </a:ext>
                  </a:extLst>
                </a:gridCol>
                <a:gridCol w="1306961">
                  <a:extLst>
                    <a:ext uri="{9D8B030D-6E8A-4147-A177-3AD203B41FA5}">
                      <a16:colId xmlns:a16="http://schemas.microsoft.com/office/drawing/2014/main" val="2067568240"/>
                    </a:ext>
                  </a:extLst>
                </a:gridCol>
                <a:gridCol w="1218850">
                  <a:extLst>
                    <a:ext uri="{9D8B030D-6E8A-4147-A177-3AD203B41FA5}">
                      <a16:colId xmlns:a16="http://schemas.microsoft.com/office/drawing/2014/main" val="4035590227"/>
                    </a:ext>
                  </a:extLst>
                </a:gridCol>
                <a:gridCol w="2129317">
                  <a:extLst>
                    <a:ext uri="{9D8B030D-6E8A-4147-A177-3AD203B41FA5}">
                      <a16:colId xmlns:a16="http://schemas.microsoft.com/office/drawing/2014/main" val="312686121"/>
                    </a:ext>
                  </a:extLst>
                </a:gridCol>
                <a:gridCol w="851727">
                  <a:extLst>
                    <a:ext uri="{9D8B030D-6E8A-4147-A177-3AD203B41FA5}">
                      <a16:colId xmlns:a16="http://schemas.microsoft.com/office/drawing/2014/main" val="3267288383"/>
                    </a:ext>
                  </a:extLst>
                </a:gridCol>
              </a:tblGrid>
              <a:tr h="350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Income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161343"/>
                  </a:ext>
                </a:extLst>
              </a:tr>
              <a:tr h="350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Academic degree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Higher education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Incomplete higher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Lower secondary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Secondary / secondary special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50333"/>
                  </a:ext>
                </a:extLst>
              </a:tr>
              <a:tr h="350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085580"/>
                  </a:ext>
                </a:extLst>
              </a:tr>
              <a:tr h="350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817345"/>
                  </a:ext>
                </a:extLst>
              </a:tr>
              <a:tr h="3508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49882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ABA34A-7D7B-2A8D-B61A-22175CCD3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596095"/>
              </p:ext>
            </p:extLst>
          </p:nvPr>
        </p:nvGraphicFramePr>
        <p:xfrm>
          <a:off x="1642187" y="2603240"/>
          <a:ext cx="7828383" cy="367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5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6A24-7463-48B9-9680-9F3F49EE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+mn-lt"/>
              </a:rPr>
              <a:t>Detecting the Fraud activity compared with income of the person and their educational qualification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CD91-8441-B381-6502-C667A232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graph its clear that those who are having low income with secondary education are mostly creating fraud activities.</a:t>
            </a:r>
          </a:p>
        </p:txBody>
      </p:sp>
    </p:spTree>
    <p:extLst>
      <p:ext uri="{BB962C8B-B14F-4D97-AF65-F5344CB8AC3E}">
        <p14:creationId xmlns:p14="http://schemas.microsoft.com/office/powerpoint/2010/main" val="100685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326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FRAUD DETECTION SYSTEM</vt:lpstr>
      <vt:lpstr>PowerPoint Presentation</vt:lpstr>
      <vt:lpstr>PowerPoint Presentation</vt:lpstr>
      <vt:lpstr>PowerPoint Presentation</vt:lpstr>
      <vt:lpstr>Detecting the Fraud activity with the housing type compared with the people who having land</vt:lpstr>
      <vt:lpstr>PowerPoint Presentation</vt:lpstr>
      <vt:lpstr>Detecting the Fraud activity compared with income of the person and their educational qualification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SYSTEM</dc:title>
  <dc:creator>Jissy J</dc:creator>
  <cp:lastModifiedBy>Jissy J</cp:lastModifiedBy>
  <cp:revision>2</cp:revision>
  <dcterms:created xsi:type="dcterms:W3CDTF">2024-02-02T05:23:16Z</dcterms:created>
  <dcterms:modified xsi:type="dcterms:W3CDTF">2024-02-02T05:56:59Z</dcterms:modified>
</cp:coreProperties>
</file>