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NA\AppData\Local\Temp\8bf31fc2-1291-4599-87b5-e45cc318001c_archive%20(1).zip.01c\application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NA\AppData\Roaming\Microsoft\Excel\application_data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SNA\AppData\Roaming\Microsoft\Excel\application_data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[application_data.csv]Sheet1!PivotTable1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9310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B9310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B9310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9310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19"/>
                <c:pt idx="0">
                  <c:v>Accountants</c:v>
                </c:pt>
                <c:pt idx="1">
                  <c:v>Cleaning staff</c:v>
                </c:pt>
                <c:pt idx="2">
                  <c:v>Cooking staff</c:v>
                </c:pt>
                <c:pt idx="3">
                  <c:v>Core staff</c:v>
                </c:pt>
                <c:pt idx="4">
                  <c:v>Drivers</c:v>
                </c:pt>
                <c:pt idx="5">
                  <c:v>High skill tech staff</c:v>
                </c:pt>
                <c:pt idx="6">
                  <c:v>HR staff</c:v>
                </c:pt>
                <c:pt idx="7">
                  <c:v>IT staff</c:v>
                </c:pt>
                <c:pt idx="8">
                  <c:v>Laborers</c:v>
                </c:pt>
                <c:pt idx="9">
                  <c:v>Low-skill Laborers</c:v>
                </c:pt>
                <c:pt idx="10">
                  <c:v>Managers</c:v>
                </c:pt>
                <c:pt idx="11">
                  <c:v>Medicine staff</c:v>
                </c:pt>
                <c:pt idx="12">
                  <c:v>Private service staff</c:v>
                </c:pt>
                <c:pt idx="13">
                  <c:v>Realty agents</c:v>
                </c:pt>
                <c:pt idx="14">
                  <c:v>Sales staff</c:v>
                </c:pt>
                <c:pt idx="15">
                  <c:v>Secretaries</c:v>
                </c:pt>
                <c:pt idx="16">
                  <c:v>Security staff</c:v>
                </c:pt>
                <c:pt idx="17">
                  <c:v>Waiters/barmen staff</c:v>
                </c:pt>
                <c:pt idx="18">
                  <c:v>(blank)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19"/>
                <c:pt idx="0">
                  <c:v>9813</c:v>
                </c:pt>
                <c:pt idx="1">
                  <c:v>4653</c:v>
                </c:pt>
                <c:pt idx="2">
                  <c:v>5946</c:v>
                </c:pt>
                <c:pt idx="3">
                  <c:v>27570</c:v>
                </c:pt>
                <c:pt idx="4">
                  <c:v>18603</c:v>
                </c:pt>
                <c:pt idx="5">
                  <c:v>11380</c:v>
                </c:pt>
                <c:pt idx="6">
                  <c:v>563</c:v>
                </c:pt>
                <c:pt idx="7">
                  <c:v>526</c:v>
                </c:pt>
                <c:pt idx="8">
                  <c:v>55186</c:v>
                </c:pt>
                <c:pt idx="9">
                  <c:v>2093</c:v>
                </c:pt>
                <c:pt idx="10">
                  <c:v>21371</c:v>
                </c:pt>
                <c:pt idx="11">
                  <c:v>8537</c:v>
                </c:pt>
                <c:pt idx="12">
                  <c:v>2652</c:v>
                </c:pt>
                <c:pt idx="13">
                  <c:v>751</c:v>
                </c:pt>
                <c:pt idx="14">
                  <c:v>32102</c:v>
                </c:pt>
                <c:pt idx="15">
                  <c:v>1305</c:v>
                </c:pt>
                <c:pt idx="16">
                  <c:v>6721</c:v>
                </c:pt>
                <c:pt idx="17">
                  <c:v>1348</c:v>
                </c:pt>
                <c:pt idx="18">
                  <c:v>96391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5-4DF7-BAE1-66918BFDC2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23311440"/>
        <c:axId val="1998150432"/>
      </c:barChart>
      <c:catAx>
        <c:axId val="102331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50432"/>
        <c:crosses val="autoZero"/>
        <c:auto val="1"/>
        <c:lblAlgn val="ctr"/>
        <c:lblOffset val="100"/>
        <c:noMultiLvlLbl val="0"/>
      </c:catAx>
      <c:valAx>
        <c:axId val="1998150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3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[application_data(AutoRecovered).csv]gender&amp;familysts!PivotTable2</c:name>
    <c:fmtId val="7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cap="none" spc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'gender&amp;familysts'!$B$1:$B$2</c:f>
              <c:strCache>
                <c:ptCount val="1"/>
                <c:pt idx="0">
                  <c:v>Civil marriage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'gender&amp;familysts'!$B$3:$B$6</c:f>
              <c:numCache>
                <c:formatCode>General</c:formatCode>
                <c:ptCount val="3"/>
                <c:pt idx="0">
                  <c:v>20769</c:v>
                </c:pt>
                <c:pt idx="1">
                  <c:v>9005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E7-49A7-ADED-4305EB6C20E5}"/>
            </c:ext>
          </c:extLst>
        </c:ser>
        <c:ser>
          <c:idx val="1"/>
          <c:order val="1"/>
          <c:tx>
            <c:strRef>
              <c:f>'gender&amp;familysts'!$C$1:$C$2</c:f>
              <c:strCache>
                <c:ptCount val="1"/>
                <c:pt idx="0">
                  <c:v>Married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'gender&amp;familysts'!$C$3:$C$6</c:f>
              <c:numCache>
                <c:formatCode>General</c:formatCode>
                <c:ptCount val="3"/>
                <c:pt idx="0">
                  <c:v>122445</c:v>
                </c:pt>
                <c:pt idx="1">
                  <c:v>73984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E7-49A7-ADED-4305EB6C20E5}"/>
            </c:ext>
          </c:extLst>
        </c:ser>
        <c:ser>
          <c:idx val="2"/>
          <c:order val="2"/>
          <c:tx>
            <c:strRef>
              <c:f>'gender&amp;familysts'!$D$1:$D$2</c:f>
              <c:strCache>
                <c:ptCount val="1"/>
                <c:pt idx="0">
                  <c:v>Separated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'gender&amp;familysts'!$D$3:$D$6</c:f>
              <c:numCache>
                <c:formatCode>General</c:formatCode>
                <c:ptCount val="3"/>
                <c:pt idx="0">
                  <c:v>15461</c:v>
                </c:pt>
                <c:pt idx="1">
                  <c:v>4309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E7-49A7-ADED-4305EB6C20E5}"/>
            </c:ext>
          </c:extLst>
        </c:ser>
        <c:ser>
          <c:idx val="3"/>
          <c:order val="3"/>
          <c:tx>
            <c:strRef>
              <c:f>'gender&amp;familysts'!$E$1:$E$2</c:f>
              <c:strCache>
                <c:ptCount val="1"/>
                <c:pt idx="0">
                  <c:v>Single / not married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'gender&amp;familysts'!$E$3:$E$6</c:f>
              <c:numCache>
                <c:formatCode>General</c:formatCode>
                <c:ptCount val="3"/>
                <c:pt idx="0">
                  <c:v>28584</c:v>
                </c:pt>
                <c:pt idx="1">
                  <c:v>16860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E7-49A7-ADED-4305EB6C20E5}"/>
            </c:ext>
          </c:extLst>
        </c:ser>
        <c:ser>
          <c:idx val="4"/>
          <c:order val="4"/>
          <c:tx>
            <c:strRef>
              <c:f>'gender&amp;familysts'!$F$1:$F$2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'gender&amp;familysts'!$F$3:$F$6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E7-49A7-ADED-4305EB6C20E5}"/>
            </c:ext>
          </c:extLst>
        </c:ser>
        <c:ser>
          <c:idx val="5"/>
          <c:order val="5"/>
          <c:tx>
            <c:strRef>
              <c:f>'gender&amp;familysts'!$G$1:$G$2</c:f>
              <c:strCache>
                <c:ptCount val="1"/>
                <c:pt idx="0">
                  <c:v>Widow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'gender&amp;familysts'!$A$3:$A$6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XNA</c:v>
                </c:pt>
              </c:strCache>
            </c:strRef>
          </c:cat>
          <c:val>
            <c:numRef>
              <c:f>'gender&amp;familysts'!$G$3:$G$6</c:f>
              <c:numCache>
                <c:formatCode>General</c:formatCode>
                <c:ptCount val="3"/>
                <c:pt idx="0">
                  <c:v>15188</c:v>
                </c:pt>
                <c:pt idx="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E7-49A7-ADED-4305EB6C20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49755072"/>
        <c:axId val="1667379920"/>
      </c:barChart>
      <c:catAx>
        <c:axId val="124975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379920"/>
        <c:crosses val="autoZero"/>
        <c:auto val="1"/>
        <c:lblAlgn val="ctr"/>
        <c:lblOffset val="100"/>
        <c:noMultiLvlLbl val="0"/>
      </c:catAx>
      <c:valAx>
        <c:axId val="166737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75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[application_data(AutoRecovered).csv]application_data(AutoRecovered)!PivotTable1</c:name>
    <c:fmtId val="19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'application_data(AutoRecovered)'!$B$1:$B$2</c:f>
              <c:strCache>
                <c:ptCount val="1"/>
                <c:pt idx="0">
                  <c:v>Cash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F39-432A-BEA9-17D1BD619406}"/>
              </c:ext>
            </c:extLst>
          </c:dPt>
          <c:cat>
            <c:strRef>
              <c:f>'application_data(AutoRecovered)'!$A$3:$A$5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'application_data(AutoRecovered)'!$B$3:$B$5</c:f>
              <c:numCache>
                <c:formatCode>General</c:formatCode>
                <c:ptCount val="2"/>
                <c:pt idx="0">
                  <c:v>43154425832.985001</c:v>
                </c:pt>
                <c:pt idx="1">
                  <c:v>3886123068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9-432A-BEA9-17D1BD619406}"/>
            </c:ext>
          </c:extLst>
        </c:ser>
        <c:ser>
          <c:idx val="1"/>
          <c:order val="1"/>
          <c:tx>
            <c:strRef>
              <c:f>'application_data(AutoRecovered)'!$C$1:$C$2</c:f>
              <c:strCache>
                <c:ptCount val="1"/>
                <c:pt idx="0">
                  <c:v>Revolving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'application_data(AutoRecovered)'!$A$3:$A$5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'application_data(AutoRecovered)'!$C$3:$C$5</c:f>
              <c:numCache>
                <c:formatCode>General</c:formatCode>
                <c:ptCount val="2"/>
                <c:pt idx="0">
                  <c:v>4641479163.4499998</c:v>
                </c:pt>
                <c:pt idx="1">
                  <c:v>225188896.5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9-432A-BEA9-17D1BD619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1070560"/>
        <c:axId val="683824528"/>
      </c:barChart>
      <c:catAx>
        <c:axId val="180107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824528"/>
        <c:crosses val="autoZero"/>
        <c:auto val="1"/>
        <c:lblAlgn val="ctr"/>
        <c:lblOffset val="100"/>
        <c:noMultiLvlLbl val="0"/>
      </c:catAx>
      <c:valAx>
        <c:axId val="68382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LOAN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1070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D7AD-AE4F-C735-D877-829EE3DB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B4CD4-89C8-5B65-C3A6-AD469ADE4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E88B-CE50-9EA8-162C-2977662D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0AE7E-557A-563F-E4E4-F1C8B2B5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9349-1D89-8E19-E70B-C84C2ECF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241B-9CE1-F78C-46D3-67D65275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3B8D2-B69F-B9D2-31E8-577067816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A3A5-5B5A-8BE8-1056-7D5CF63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0590-684A-A6D5-9B90-F9C51F60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5E29-02CD-3531-BD89-91CB5A7A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0F25C-772E-FFD8-24B8-268314B72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874E-22C9-738E-BB8D-BA3C9265F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A5D9-3B47-E343-C502-0FC55C80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9F8D-4C94-BA77-8880-882B8600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1B75-A389-0931-065D-E4E6B016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FB8-CE21-450D-2012-C5FDC2A0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01D6-7CDB-A63D-7D5B-8AE051D3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94A7-C927-D423-93B1-31610B68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2A0B-50C6-C6BF-3F20-787864A4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50F3-03F6-CC20-88F8-7CBD6133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EAF4-1FCE-C0F3-8FB9-91A2B344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5B09-391F-2B26-4D07-FE664EFD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2B28-2C7E-779C-30C5-842E1421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9F31-6AD1-0A0F-A7D1-F7B6D12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ED76-C8FF-61A9-CA26-15F31309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E172-D6BC-14AE-B0A2-495851B4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9A87-F34E-22DE-0E59-3C6439D41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C040B-B387-7565-5D08-8276B1D4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1B117-83E1-024F-4F19-81877017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5192-FE16-8B47-5DB6-BC841338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9FA7E-9D0E-2EF4-A8E1-B17BE4C3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6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B4C8-AE46-226F-88B2-7219662D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9FCB-7D20-C63F-5A36-68253493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87CF-A954-CB07-A7A7-3940B015D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CC533-E23B-DD52-D3A6-BB69A1E70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E491B-8B9D-550A-1871-D8DA203A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12EE3-1DFE-E7D2-DDD3-D23D4444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AC7E1-6DE1-7AC8-4061-F5D293DB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C9D60-CE10-E8B0-ED6E-40753E59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C146-A82D-D0EB-B553-C67A857F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15B92-D4F2-E5A6-5C78-83FCF7CE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8AB63-1874-2DF7-595A-D20E64A0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DE8F7-6698-8E1F-405F-B20123D3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5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F079A-51CC-9856-45A4-A7909712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32A53-9FD8-37F1-A489-09C873A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1262-B40D-7A9E-AA5C-D7E999FB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1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CD41-40A3-5953-EE6C-D4D0AC8D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4CCD-B97B-AC5E-4ED5-C3CCE97E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687C-8326-D44C-9C54-D2CFD516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A852-011A-4697-513B-197760DD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0CEF-1E01-0812-3A3B-E97A3D8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DBBC-0E24-45C2-7E77-AA872F1C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1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4711-7E3D-8E78-2955-BEDF57E9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AC3C4-11CB-EDDC-7E97-5D360CCE2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496CC-5F25-D480-C098-3AD6AF3D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0B37-2573-B4CA-6EE5-A872AE06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0562F-3FCB-AFA4-67B4-A6D1F64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CE177-F080-AA63-B026-1D4EC08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47CAB-5B27-7E84-0235-6760752C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81EA-833B-EB08-537F-4A156F8E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CCFE-4402-88FA-56E7-FAB39EB89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E460-78D3-43C8-9059-34A2C1BD985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91AE-058D-A8D0-FAEA-18F82AFCA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0727-789E-D6A6-DE28-344EB5FA1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2965-1813-4D31-81F8-2A3203141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9EF7-5AB6-27E2-B005-C863C82A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5525"/>
            <a:ext cx="9144000" cy="1214438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Cambria" panose="02040503050406030204" pitchFamily="18" charset="0"/>
                <a:ea typeface="Cambria" panose="02040503050406030204" pitchFamily="18" charset="0"/>
              </a:rPr>
              <a:t>FRAUD DETECTION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828B-CC9C-8118-98E4-5BC8CD56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1192"/>
            <a:ext cx="9144000" cy="2486608"/>
          </a:xfrm>
        </p:spPr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JISNA D KUNJU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0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A92E-F481-9F7A-0594-7D506935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ANALYSIS ON TARGET WITH OCCUPATION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413F-8B8A-033E-77BF-DD3550F8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Laborers and sales staff possess highest fraud characteristic.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Staff and HR staff are the least.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People with high position job in society are more honest.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7BD02B-DB80-7DC5-79E8-E60880B12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596096"/>
              </p:ext>
            </p:extLst>
          </p:nvPr>
        </p:nvGraphicFramePr>
        <p:xfrm>
          <a:off x="1028700" y="3638550"/>
          <a:ext cx="69056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E5D0A7-55BA-CB2C-4F58-5B66BE2FB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90444"/>
              </p:ext>
            </p:extLst>
          </p:nvPr>
        </p:nvGraphicFramePr>
        <p:xfrm>
          <a:off x="8728075" y="2157253"/>
          <a:ext cx="2463800" cy="4019715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412972541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711132484"/>
                    </a:ext>
                  </a:extLst>
                </a:gridCol>
              </a:tblGrid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TARGET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44494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1462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Cleaning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23495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056133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3547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60211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skill tech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3711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87195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89952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Laborers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00527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Low-skill Laborers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71729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21371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83232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Medicine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439773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service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08233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Realty agents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51878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05368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Secretaries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727338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41259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Waiters/barmen staff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60856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933077"/>
                  </a:ext>
                </a:extLst>
              </a:tr>
              <a:tr h="191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3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3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50F9-0FD6-25F0-8D61-0C83339C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ANALYSIS ON TARGET WITH GENDER AND FAMILY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03F1-4111-BDC5-723E-77494087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Married couples are more fraud in both male and female when consider separately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Separated people are more authentic in the population under studied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9BD488-AB8B-310D-FCCE-3D7E0D534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058678"/>
              </p:ext>
            </p:extLst>
          </p:nvPr>
        </p:nvGraphicFramePr>
        <p:xfrm>
          <a:off x="2514599" y="2762250"/>
          <a:ext cx="66960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68AAC8-C101-4852-B946-644E4D7A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0044"/>
              </p:ext>
            </p:extLst>
          </p:nvPr>
        </p:nvGraphicFramePr>
        <p:xfrm>
          <a:off x="1676400" y="5505448"/>
          <a:ext cx="8705849" cy="1162050"/>
        </p:xfrm>
        <a:graphic>
          <a:graphicData uri="http://schemas.openxmlformats.org/drawingml/2006/table">
            <a:tbl>
              <a:tblPr/>
              <a:tblGrid>
                <a:gridCol w="1405809">
                  <a:extLst>
                    <a:ext uri="{9D8B030D-6E8A-4147-A177-3AD203B41FA5}">
                      <a16:colId xmlns:a16="http://schemas.microsoft.com/office/drawing/2014/main" val="3473895608"/>
                    </a:ext>
                  </a:extLst>
                </a:gridCol>
                <a:gridCol w="1625995">
                  <a:extLst>
                    <a:ext uri="{9D8B030D-6E8A-4147-A177-3AD203B41FA5}">
                      <a16:colId xmlns:a16="http://schemas.microsoft.com/office/drawing/2014/main" val="2131009833"/>
                    </a:ext>
                  </a:extLst>
                </a:gridCol>
                <a:gridCol w="694436">
                  <a:extLst>
                    <a:ext uri="{9D8B030D-6E8A-4147-A177-3AD203B41FA5}">
                      <a16:colId xmlns:a16="http://schemas.microsoft.com/office/drawing/2014/main" val="4254937426"/>
                    </a:ext>
                  </a:extLst>
                </a:gridCol>
                <a:gridCol w="880747">
                  <a:extLst>
                    <a:ext uri="{9D8B030D-6E8A-4147-A177-3AD203B41FA5}">
                      <a16:colId xmlns:a16="http://schemas.microsoft.com/office/drawing/2014/main" val="46825944"/>
                    </a:ext>
                  </a:extLst>
                </a:gridCol>
                <a:gridCol w="1642933">
                  <a:extLst>
                    <a:ext uri="{9D8B030D-6E8A-4147-A177-3AD203B41FA5}">
                      <a16:colId xmlns:a16="http://schemas.microsoft.com/office/drawing/2014/main" val="1930675357"/>
                    </a:ext>
                  </a:extLst>
                </a:gridCol>
                <a:gridCol w="846872">
                  <a:extLst>
                    <a:ext uri="{9D8B030D-6E8A-4147-A177-3AD203B41FA5}">
                      <a16:colId xmlns:a16="http://schemas.microsoft.com/office/drawing/2014/main" val="1867286921"/>
                    </a:ext>
                  </a:extLst>
                </a:gridCol>
                <a:gridCol w="626685">
                  <a:extLst>
                    <a:ext uri="{9D8B030D-6E8A-4147-A177-3AD203B41FA5}">
                      <a16:colId xmlns:a16="http://schemas.microsoft.com/office/drawing/2014/main" val="2057303739"/>
                    </a:ext>
                  </a:extLst>
                </a:gridCol>
                <a:gridCol w="982372">
                  <a:extLst>
                    <a:ext uri="{9D8B030D-6E8A-4147-A177-3AD203B41FA5}">
                      <a16:colId xmlns:a16="http://schemas.microsoft.com/office/drawing/2014/main" val="239283412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TARGET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9458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Civil marriage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/ not married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Widow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251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1297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75428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01329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307511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0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8809-4922-FB8A-B922-E94BC69B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ANALYSIS ON TARGET WITH INCOME AND LOAN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3420-13C2-A6F5-AA64-14374376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846263"/>
            <a:ext cx="10515600" cy="4351338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Cash loan has majority in fraud than resolving loan.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 more income less tendency for being fraud.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other words income and target are inversely proportional.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CD5586-E9B7-1B02-C24D-9B637C01A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508335"/>
              </p:ext>
            </p:extLst>
          </p:nvPr>
        </p:nvGraphicFramePr>
        <p:xfrm>
          <a:off x="1421129" y="3609975"/>
          <a:ext cx="7189471" cy="2882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B521C1-FEA5-44EC-36BF-17D19F013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8048"/>
              </p:ext>
            </p:extLst>
          </p:nvPr>
        </p:nvGraphicFramePr>
        <p:xfrm>
          <a:off x="6905625" y="1921668"/>
          <a:ext cx="4838700" cy="108823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85138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615183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49788940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89752979"/>
                    </a:ext>
                  </a:extLst>
                </a:gridCol>
              </a:tblGrid>
              <a:tr h="217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AMT_INCOME_TOTAL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0771"/>
                  </a:ext>
                </a:extLst>
              </a:tr>
              <a:tr h="2176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loans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 loans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27284"/>
                  </a:ext>
                </a:extLst>
              </a:tr>
              <a:tr h="2176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43154425833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4641479163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47795904996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48488"/>
                  </a:ext>
                </a:extLst>
              </a:tr>
              <a:tr h="2176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3886123068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225188896.5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4111311965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86050"/>
                  </a:ext>
                </a:extLst>
              </a:tr>
              <a:tr h="2176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47040548901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4866668060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51907216961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4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7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268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FRAUD DETECTION  </vt:lpstr>
      <vt:lpstr>ANALYSIS ON TARGET WITH OCCUPATION TYPE</vt:lpstr>
      <vt:lpstr>ANALYSIS ON TARGET WITH GENDER AND FAMILY STATUS</vt:lpstr>
      <vt:lpstr>ANALYSIS ON TARGET WITH INCOME AND LOAN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 </dc:title>
  <dc:creator>jisna d kunju</dc:creator>
  <cp:lastModifiedBy>jisna d kunju</cp:lastModifiedBy>
  <cp:revision>1</cp:revision>
  <dcterms:created xsi:type="dcterms:W3CDTF">2024-02-02T03:46:03Z</dcterms:created>
  <dcterms:modified xsi:type="dcterms:W3CDTF">2024-02-02T05:35:40Z</dcterms:modified>
</cp:coreProperties>
</file>