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56" r:id="rId3"/>
    <p:sldId id="257" r:id="rId4"/>
    <p:sldId id="260" r:id="rId5"/>
    <p:sldId id="259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074DDA-9881-40F1-AA25-CABDE9A1B5AA}" v="103" dt="2024-01-26T20:56:45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4d1d781f4a5f452/Desktop/Course/AI/Fraud%20detection/ANJITHA_INITIALED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4d1d781f4a5f452/Desktop/Course/AI/Fraud%20detection/ANJITHA_INITIALED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4d1d781f4a5f452/Desktop/Course/AI/Fraud%20detection/ANJITHA_INITIALED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4d1d781f4a5f452/Desktop/Course/AI/Fraud%20detection/ANJITHA_INITIALED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[ANJITHA_INITIALEDA.xlsx]Contract type vs Housing Type!PivotTable1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8716219639265385E-2"/>
          <c:y val="8.8120290286046898E-2"/>
          <c:w val="0.75723283443532696"/>
          <c:h val="0.791763705731349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'Contract type vs Housing Type'!$B$3:$B$4</c:f>
              <c:strCache>
                <c:ptCount val="1"/>
                <c:pt idx="0">
                  <c:v>Cash loans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'Contract type vs Housing Type'!$A$5:$A$11</c:f>
              <c:strCache>
                <c:ptCount val="6"/>
                <c:pt idx="0">
                  <c:v>Co-op apartment</c:v>
                </c:pt>
                <c:pt idx="1">
                  <c:v>House / apartment</c:v>
                </c:pt>
                <c:pt idx="2">
                  <c:v>Municipal apartment</c:v>
                </c:pt>
                <c:pt idx="3">
                  <c:v>Office apartment</c:v>
                </c:pt>
                <c:pt idx="4">
                  <c:v>Rented apartment</c:v>
                </c:pt>
                <c:pt idx="5">
                  <c:v>With parents</c:v>
                </c:pt>
              </c:strCache>
            </c:strRef>
          </c:cat>
          <c:val>
            <c:numRef>
              <c:f>'Contract type vs Housing Type'!$B$5:$B$11</c:f>
              <c:numCache>
                <c:formatCode>General</c:formatCode>
                <c:ptCount val="6"/>
                <c:pt idx="0">
                  <c:v>994</c:v>
                </c:pt>
                <c:pt idx="1">
                  <c:v>247389</c:v>
                </c:pt>
                <c:pt idx="2">
                  <c:v>10237</c:v>
                </c:pt>
                <c:pt idx="3">
                  <c:v>2341</c:v>
                </c:pt>
                <c:pt idx="4">
                  <c:v>4290</c:v>
                </c:pt>
                <c:pt idx="5">
                  <c:v>12981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F1-433B-9BF2-2D96D2211CD2}"/>
            </c:ext>
          </c:extLst>
        </c:ser>
        <c:ser>
          <c:idx val="1"/>
          <c:order val="1"/>
          <c:tx>
            <c:strRef>
              <c:f>'Contract type vs Housing Type'!$C$3:$C$4</c:f>
              <c:strCache>
                <c:ptCount val="1"/>
                <c:pt idx="0">
                  <c:v>Revolving loans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'Contract type vs Housing Type'!$A$5:$A$11</c:f>
              <c:strCache>
                <c:ptCount val="6"/>
                <c:pt idx="0">
                  <c:v>Co-op apartment</c:v>
                </c:pt>
                <c:pt idx="1">
                  <c:v>House / apartment</c:v>
                </c:pt>
                <c:pt idx="2">
                  <c:v>Municipal apartment</c:v>
                </c:pt>
                <c:pt idx="3">
                  <c:v>Office apartment</c:v>
                </c:pt>
                <c:pt idx="4">
                  <c:v>Rented apartment</c:v>
                </c:pt>
                <c:pt idx="5">
                  <c:v>With parents</c:v>
                </c:pt>
              </c:strCache>
            </c:strRef>
          </c:cat>
          <c:val>
            <c:numRef>
              <c:f>'Contract type vs Housing Type'!$C$5:$C$11</c:f>
              <c:numCache>
                <c:formatCode>General</c:formatCode>
                <c:ptCount val="6"/>
                <c:pt idx="0">
                  <c:v>128</c:v>
                </c:pt>
                <c:pt idx="1">
                  <c:v>25479</c:v>
                </c:pt>
                <c:pt idx="2">
                  <c:v>946</c:v>
                </c:pt>
                <c:pt idx="3">
                  <c:v>276</c:v>
                </c:pt>
                <c:pt idx="4">
                  <c:v>591</c:v>
                </c:pt>
                <c:pt idx="5">
                  <c:v>1859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F1-433B-9BF2-2D96D2211C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820466735"/>
        <c:axId val="836365279"/>
      </c:barChart>
      <c:catAx>
        <c:axId val="820466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6365279"/>
        <c:crosses val="autoZero"/>
        <c:auto val="1"/>
        <c:lblAlgn val="ctr"/>
        <c:lblOffset val="100"/>
        <c:noMultiLvlLbl val="0"/>
      </c:catAx>
      <c:valAx>
        <c:axId val="836365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0466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[ANJITHA_INITIALEDA.xlsx]Target Vs Housing Type!PivotTable2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283920041448183"/>
          <c:y val="6.9414928961818431E-2"/>
          <c:w val="0.84905194876670786"/>
          <c:h val="0.783587854985176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'Target Vs Housing Type'!$B$3:$B$4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'Target Vs Housing Type'!$A$5:$A$11</c:f>
              <c:strCache>
                <c:ptCount val="6"/>
                <c:pt idx="0">
                  <c:v>Co-op apartment</c:v>
                </c:pt>
                <c:pt idx="1">
                  <c:v>House / apartment</c:v>
                </c:pt>
                <c:pt idx="2">
                  <c:v>Municipal apartment</c:v>
                </c:pt>
                <c:pt idx="3">
                  <c:v>Office apartment</c:v>
                </c:pt>
                <c:pt idx="4">
                  <c:v>Rented apartment</c:v>
                </c:pt>
                <c:pt idx="5">
                  <c:v>With parents</c:v>
                </c:pt>
              </c:strCache>
            </c:strRef>
          </c:cat>
          <c:val>
            <c:numRef>
              <c:f>'Target Vs Housing Type'!$B$5:$B$11</c:f>
              <c:numCache>
                <c:formatCode>General</c:formatCode>
                <c:ptCount val="6"/>
                <c:pt idx="0">
                  <c:v>1033</c:v>
                </c:pt>
                <c:pt idx="1">
                  <c:v>251596</c:v>
                </c:pt>
                <c:pt idx="2">
                  <c:v>10228</c:v>
                </c:pt>
                <c:pt idx="3">
                  <c:v>2445</c:v>
                </c:pt>
                <c:pt idx="4">
                  <c:v>4280</c:v>
                </c:pt>
                <c:pt idx="5">
                  <c:v>13104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8D-434D-893E-DA38F0A772B5}"/>
            </c:ext>
          </c:extLst>
        </c:ser>
        <c:ser>
          <c:idx val="1"/>
          <c:order val="1"/>
          <c:tx>
            <c:strRef>
              <c:f>'Target Vs Housing Type'!$C$3:$C$4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'Target Vs Housing Type'!$A$5:$A$11</c:f>
              <c:strCache>
                <c:ptCount val="6"/>
                <c:pt idx="0">
                  <c:v>Co-op apartment</c:v>
                </c:pt>
                <c:pt idx="1">
                  <c:v>House / apartment</c:v>
                </c:pt>
                <c:pt idx="2">
                  <c:v>Municipal apartment</c:v>
                </c:pt>
                <c:pt idx="3">
                  <c:v>Office apartment</c:v>
                </c:pt>
                <c:pt idx="4">
                  <c:v>Rented apartment</c:v>
                </c:pt>
                <c:pt idx="5">
                  <c:v>With parents</c:v>
                </c:pt>
              </c:strCache>
            </c:strRef>
          </c:cat>
          <c:val>
            <c:numRef>
              <c:f>'Target Vs Housing Type'!$C$5:$C$11</c:f>
              <c:numCache>
                <c:formatCode>General</c:formatCode>
                <c:ptCount val="6"/>
                <c:pt idx="0">
                  <c:v>89</c:v>
                </c:pt>
                <c:pt idx="1">
                  <c:v>21272</c:v>
                </c:pt>
                <c:pt idx="2">
                  <c:v>955</c:v>
                </c:pt>
                <c:pt idx="3">
                  <c:v>172</c:v>
                </c:pt>
                <c:pt idx="4">
                  <c:v>601</c:v>
                </c:pt>
                <c:pt idx="5">
                  <c:v>1736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8D-434D-893E-DA38F0A772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7101055"/>
        <c:axId val="964034783"/>
      </c:barChart>
      <c:catAx>
        <c:axId val="1007101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4034783"/>
        <c:crosses val="autoZero"/>
        <c:auto val="1"/>
        <c:lblAlgn val="ctr"/>
        <c:lblOffset val="100"/>
        <c:noMultiLvlLbl val="0"/>
      </c:catAx>
      <c:valAx>
        <c:axId val="964034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101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[ANJITHA_INITIALEDA.xlsx]Gender vs Housing Type!PivotTable3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7250632816805372"/>
          <c:y val="0.14116907261592301"/>
          <c:w val="0.68440351762079565"/>
          <c:h val="0.658901283172936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'Gender vs Housing Type'!$B$3:$B$4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'Gender vs Housing Type'!$A$5:$A$11</c:f>
              <c:strCache>
                <c:ptCount val="6"/>
                <c:pt idx="0">
                  <c:v>Co-op apartment</c:v>
                </c:pt>
                <c:pt idx="1">
                  <c:v>House / apartment</c:v>
                </c:pt>
                <c:pt idx="2">
                  <c:v>Municipal apartment</c:v>
                </c:pt>
                <c:pt idx="3">
                  <c:v>Office apartment</c:v>
                </c:pt>
                <c:pt idx="4">
                  <c:v>Rented apartment</c:v>
                </c:pt>
                <c:pt idx="5">
                  <c:v>With parents</c:v>
                </c:pt>
              </c:strCache>
            </c:strRef>
          </c:cat>
          <c:val>
            <c:numRef>
              <c:f>'Gender vs Housing Type'!$B$5:$B$11</c:f>
              <c:numCache>
                <c:formatCode>General</c:formatCode>
                <c:ptCount val="6"/>
                <c:pt idx="0">
                  <c:v>674</c:v>
                </c:pt>
                <c:pt idx="1">
                  <c:v>181592</c:v>
                </c:pt>
                <c:pt idx="2">
                  <c:v>7873</c:v>
                </c:pt>
                <c:pt idx="3">
                  <c:v>1533</c:v>
                </c:pt>
                <c:pt idx="4">
                  <c:v>2733</c:v>
                </c:pt>
                <c:pt idx="5">
                  <c:v>8043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3A-4215-BC85-65018464CB9E}"/>
            </c:ext>
          </c:extLst>
        </c:ser>
        <c:ser>
          <c:idx val="1"/>
          <c:order val="1"/>
          <c:tx>
            <c:strRef>
              <c:f>'Gender vs Housing Type'!$C$3:$C$4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'Gender vs Housing Type'!$A$5:$A$11</c:f>
              <c:strCache>
                <c:ptCount val="6"/>
                <c:pt idx="0">
                  <c:v>Co-op apartment</c:v>
                </c:pt>
                <c:pt idx="1">
                  <c:v>House / apartment</c:v>
                </c:pt>
                <c:pt idx="2">
                  <c:v>Municipal apartment</c:v>
                </c:pt>
                <c:pt idx="3">
                  <c:v>Office apartment</c:v>
                </c:pt>
                <c:pt idx="4">
                  <c:v>Rented apartment</c:v>
                </c:pt>
                <c:pt idx="5">
                  <c:v>With parents</c:v>
                </c:pt>
              </c:strCache>
            </c:strRef>
          </c:cat>
          <c:val>
            <c:numRef>
              <c:f>'Gender vs Housing Type'!$C$5:$C$11</c:f>
              <c:numCache>
                <c:formatCode>General</c:formatCode>
                <c:ptCount val="6"/>
                <c:pt idx="0">
                  <c:v>448</c:v>
                </c:pt>
                <c:pt idx="1">
                  <c:v>91273</c:v>
                </c:pt>
                <c:pt idx="2">
                  <c:v>3309</c:v>
                </c:pt>
                <c:pt idx="3">
                  <c:v>1084</c:v>
                </c:pt>
                <c:pt idx="4">
                  <c:v>2148</c:v>
                </c:pt>
                <c:pt idx="5">
                  <c:v>6797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3A-4215-BC85-65018464CB9E}"/>
            </c:ext>
          </c:extLst>
        </c:ser>
        <c:ser>
          <c:idx val="2"/>
          <c:order val="2"/>
          <c:tx>
            <c:strRef>
              <c:f>'Gender vs Housing Type'!$D$3:$D$4</c:f>
              <c:strCache>
                <c:ptCount val="1"/>
                <c:pt idx="0">
                  <c:v>XNA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'Gender vs Housing Type'!$A$5:$A$11</c:f>
              <c:strCache>
                <c:ptCount val="6"/>
                <c:pt idx="0">
                  <c:v>Co-op apartment</c:v>
                </c:pt>
                <c:pt idx="1">
                  <c:v>House / apartment</c:v>
                </c:pt>
                <c:pt idx="2">
                  <c:v>Municipal apartment</c:v>
                </c:pt>
                <c:pt idx="3">
                  <c:v>Office apartment</c:v>
                </c:pt>
                <c:pt idx="4">
                  <c:v>Rented apartment</c:v>
                </c:pt>
                <c:pt idx="5">
                  <c:v>With parents</c:v>
                </c:pt>
              </c:strCache>
            </c:strRef>
          </c:cat>
          <c:val>
            <c:numRef>
              <c:f>'Gender vs Housing Type'!$D$5:$D$11</c:f>
              <c:numCache>
                <c:formatCode>General</c:formatCode>
                <c:ptCount val="6"/>
                <c:pt idx="1">
                  <c:v>3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3A-4215-BC85-65018464CB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7103935"/>
        <c:axId val="1006769103"/>
      </c:barChart>
      <c:catAx>
        <c:axId val="1007103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6769103"/>
        <c:crosses val="autoZero"/>
        <c:auto val="1"/>
        <c:lblAlgn val="ctr"/>
        <c:lblOffset val="100"/>
        <c:noMultiLvlLbl val="0"/>
      </c:catAx>
      <c:valAx>
        <c:axId val="1006769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103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[ANJITHA_INITIALEDA.xlsx]Car owner Vs Housing Type!PivotTable4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840534664288243"/>
          <c:y val="0.13422436711540089"/>
          <c:w val="0.68440351762079565"/>
          <c:h val="0.658901283172936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'Car owner Vs Housing Type'!$B$3:$B$4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'Car owner Vs Housing Type'!$A$5:$A$11</c:f>
              <c:strCache>
                <c:ptCount val="6"/>
                <c:pt idx="0">
                  <c:v>Co-op apartment</c:v>
                </c:pt>
                <c:pt idx="1">
                  <c:v>House / apartment</c:v>
                </c:pt>
                <c:pt idx="2">
                  <c:v>Municipal apartment</c:v>
                </c:pt>
                <c:pt idx="3">
                  <c:v>Office apartment</c:v>
                </c:pt>
                <c:pt idx="4">
                  <c:v>Rented apartment</c:v>
                </c:pt>
                <c:pt idx="5">
                  <c:v>With parents</c:v>
                </c:pt>
              </c:strCache>
            </c:strRef>
          </c:cat>
          <c:val>
            <c:numRef>
              <c:f>'Car owner Vs Housing Type'!$B$5:$B$11</c:f>
              <c:numCache>
                <c:formatCode>General</c:formatCode>
                <c:ptCount val="6"/>
                <c:pt idx="0">
                  <c:v>661</c:v>
                </c:pt>
                <c:pt idx="1">
                  <c:v>179274</c:v>
                </c:pt>
                <c:pt idx="2">
                  <c:v>8397</c:v>
                </c:pt>
                <c:pt idx="3">
                  <c:v>1621</c:v>
                </c:pt>
                <c:pt idx="4">
                  <c:v>3375</c:v>
                </c:pt>
                <c:pt idx="5">
                  <c:v>9596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46-469D-973C-269427AD058C}"/>
            </c:ext>
          </c:extLst>
        </c:ser>
        <c:ser>
          <c:idx val="1"/>
          <c:order val="1"/>
          <c:tx>
            <c:strRef>
              <c:f>'Car owner Vs Housing Type'!$C$3:$C$4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'Car owner Vs Housing Type'!$A$5:$A$11</c:f>
              <c:strCache>
                <c:ptCount val="6"/>
                <c:pt idx="0">
                  <c:v>Co-op apartment</c:v>
                </c:pt>
                <c:pt idx="1">
                  <c:v>House / apartment</c:v>
                </c:pt>
                <c:pt idx="2">
                  <c:v>Municipal apartment</c:v>
                </c:pt>
                <c:pt idx="3">
                  <c:v>Office apartment</c:v>
                </c:pt>
                <c:pt idx="4">
                  <c:v>Rented apartment</c:v>
                </c:pt>
                <c:pt idx="5">
                  <c:v>With parents</c:v>
                </c:pt>
              </c:strCache>
            </c:strRef>
          </c:cat>
          <c:val>
            <c:numRef>
              <c:f>'Car owner Vs Housing Type'!$C$5:$C$11</c:f>
              <c:numCache>
                <c:formatCode>General</c:formatCode>
                <c:ptCount val="6"/>
                <c:pt idx="0">
                  <c:v>461</c:v>
                </c:pt>
                <c:pt idx="1">
                  <c:v>93594</c:v>
                </c:pt>
                <c:pt idx="2">
                  <c:v>2786</c:v>
                </c:pt>
                <c:pt idx="3">
                  <c:v>996</c:v>
                </c:pt>
                <c:pt idx="4">
                  <c:v>1506</c:v>
                </c:pt>
                <c:pt idx="5">
                  <c:v>5244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46-469D-973C-269427AD05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3289631"/>
        <c:axId val="1006776543"/>
      </c:barChart>
      <c:catAx>
        <c:axId val="403289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6776543"/>
        <c:crosses val="autoZero"/>
        <c:auto val="1"/>
        <c:lblAlgn val="ctr"/>
        <c:lblOffset val="100"/>
        <c:noMultiLvlLbl val="0"/>
      </c:catAx>
      <c:valAx>
        <c:axId val="1006776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289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[ANJITHA_INITIALEDA.xlsx]Real estate vs Housing Type!PivotTable7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868623691542101"/>
          <c:y val="9.4495350427717686E-2"/>
          <c:w val="0.77951313266692723"/>
          <c:h val="0.683208903116305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'Real estate vs Housing Type'!$B$3:$B$4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'Real estate vs Housing Type'!$A$5:$A$12</c:f>
              <c:strCache>
                <c:ptCount val="7"/>
                <c:pt idx="0">
                  <c:v>Co-op apartment</c:v>
                </c:pt>
                <c:pt idx="1">
                  <c:v>House / apartment</c:v>
                </c:pt>
                <c:pt idx="2">
                  <c:v>Municipal apartment</c:v>
                </c:pt>
                <c:pt idx="3">
                  <c:v>Office apartment</c:v>
                </c:pt>
                <c:pt idx="4">
                  <c:v>Rented apartment</c:v>
                </c:pt>
                <c:pt idx="5">
                  <c:v>With parents</c:v>
                </c:pt>
                <c:pt idx="6">
                  <c:v>(blank)</c:v>
                </c:pt>
              </c:strCache>
            </c:strRef>
          </c:cat>
          <c:val>
            <c:numRef>
              <c:f>'Real estate vs Housing Type'!$B$5:$B$12</c:f>
              <c:numCache>
                <c:formatCode>General</c:formatCode>
                <c:ptCount val="7"/>
                <c:pt idx="0">
                  <c:v>424</c:v>
                </c:pt>
                <c:pt idx="1">
                  <c:v>73671</c:v>
                </c:pt>
                <c:pt idx="2">
                  <c:v>6822</c:v>
                </c:pt>
                <c:pt idx="3">
                  <c:v>1224</c:v>
                </c:pt>
                <c:pt idx="4">
                  <c:v>2795</c:v>
                </c:pt>
                <c:pt idx="5">
                  <c:v>9263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E4-42F2-8C7B-CC4C8F86012C}"/>
            </c:ext>
          </c:extLst>
        </c:ser>
        <c:ser>
          <c:idx val="1"/>
          <c:order val="1"/>
          <c:tx>
            <c:strRef>
              <c:f>'Real estate vs Housing Type'!$C$3:$C$4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'Real estate vs Housing Type'!$A$5:$A$12</c:f>
              <c:strCache>
                <c:ptCount val="7"/>
                <c:pt idx="0">
                  <c:v>Co-op apartment</c:v>
                </c:pt>
                <c:pt idx="1">
                  <c:v>House / apartment</c:v>
                </c:pt>
                <c:pt idx="2">
                  <c:v>Municipal apartment</c:v>
                </c:pt>
                <c:pt idx="3">
                  <c:v>Office apartment</c:v>
                </c:pt>
                <c:pt idx="4">
                  <c:v>Rented apartment</c:v>
                </c:pt>
                <c:pt idx="5">
                  <c:v>With parents</c:v>
                </c:pt>
                <c:pt idx="6">
                  <c:v>(blank)</c:v>
                </c:pt>
              </c:strCache>
            </c:strRef>
          </c:cat>
          <c:val>
            <c:numRef>
              <c:f>'Real estate vs Housing Type'!$C$5:$C$12</c:f>
              <c:numCache>
                <c:formatCode>General</c:formatCode>
                <c:ptCount val="7"/>
                <c:pt idx="0">
                  <c:v>698</c:v>
                </c:pt>
                <c:pt idx="1">
                  <c:v>199197</c:v>
                </c:pt>
                <c:pt idx="2">
                  <c:v>4361</c:v>
                </c:pt>
                <c:pt idx="3">
                  <c:v>1393</c:v>
                </c:pt>
                <c:pt idx="4">
                  <c:v>2086</c:v>
                </c:pt>
                <c:pt idx="5">
                  <c:v>5577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E4-42F2-8C7B-CC4C8F86012C}"/>
            </c:ext>
          </c:extLst>
        </c:ser>
        <c:ser>
          <c:idx val="2"/>
          <c:order val="2"/>
          <c:tx>
            <c:strRef>
              <c:f>'Real estate vs Housing Type'!$D$3:$D$4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'Real estate vs Housing Type'!$A$5:$A$12</c:f>
              <c:strCache>
                <c:ptCount val="7"/>
                <c:pt idx="0">
                  <c:v>Co-op apartment</c:v>
                </c:pt>
                <c:pt idx="1">
                  <c:v>House / apartment</c:v>
                </c:pt>
                <c:pt idx="2">
                  <c:v>Municipal apartment</c:v>
                </c:pt>
                <c:pt idx="3">
                  <c:v>Office apartment</c:v>
                </c:pt>
                <c:pt idx="4">
                  <c:v>Rented apartment</c:v>
                </c:pt>
                <c:pt idx="5">
                  <c:v>With parents</c:v>
                </c:pt>
                <c:pt idx="6">
                  <c:v>(blank)</c:v>
                </c:pt>
              </c:strCache>
            </c:strRef>
          </c:cat>
          <c:val>
            <c:numRef>
              <c:f>'Real estate vs Housing Type'!$D$5:$D$12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2DE4-42F2-8C7B-CC4C8F8601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5337727"/>
        <c:axId val="1004465087"/>
      </c:barChart>
      <c:catAx>
        <c:axId val="315337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465087"/>
        <c:crosses val="autoZero"/>
        <c:auto val="1"/>
        <c:lblAlgn val="ctr"/>
        <c:lblOffset val="100"/>
        <c:noMultiLvlLbl val="0"/>
      </c:catAx>
      <c:valAx>
        <c:axId val="1004465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337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FDE4-FBC8-4170-B239-604FA7C20CCD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78B6455-1123-405B-9089-5CEF793A5C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742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FDE4-FBC8-4170-B239-604FA7C20CCD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6455-1123-405B-9089-5CEF793A5C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757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FDE4-FBC8-4170-B239-604FA7C20CCD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6455-1123-405B-9089-5CEF793A5C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908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FDE4-FBC8-4170-B239-604FA7C20CCD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6455-1123-405B-9089-5CEF793A5C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091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6BEFDE4-FBC8-4170-B239-604FA7C20CCD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78B6455-1123-405B-9089-5CEF793A5C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210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FDE4-FBC8-4170-B239-604FA7C20CCD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6455-1123-405B-9089-5CEF793A5C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24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FDE4-FBC8-4170-B239-604FA7C20CCD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6455-1123-405B-9089-5CEF793A5C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36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FDE4-FBC8-4170-B239-604FA7C20CCD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6455-1123-405B-9089-5CEF793A5C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064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FDE4-FBC8-4170-B239-604FA7C20CCD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6455-1123-405B-9089-5CEF793A5C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619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FDE4-FBC8-4170-B239-604FA7C20CCD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6455-1123-405B-9089-5CEF793A5C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718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FDE4-FBC8-4170-B239-604FA7C20CCD}" type="datetimeFigureOut">
              <a:rPr lang="en-CA" smtClean="0"/>
              <a:t>2024-01-26</a:t>
            </a:fld>
            <a:endParaRPr lang="en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6455-1123-405B-9089-5CEF793A5C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61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6BEFDE4-FBC8-4170-B239-604FA7C20CCD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78B6455-1123-405B-9089-5CEF793A5C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9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EADC6B-66D9-CAEB-04D5-FC236214EFDD}"/>
              </a:ext>
            </a:extLst>
          </p:cNvPr>
          <p:cNvSpPr txBox="1"/>
          <p:nvPr/>
        </p:nvSpPr>
        <p:spPr>
          <a:xfrm>
            <a:off x="1651518" y="1968759"/>
            <a:ext cx="848152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b="1" dirty="0"/>
              <a:t>FRAUD DETECTION</a:t>
            </a:r>
          </a:p>
          <a:p>
            <a:pPr algn="ctr"/>
            <a:r>
              <a:rPr lang="en-CA" sz="2400" dirty="0"/>
              <a:t>INITIAL ANALYSIS</a:t>
            </a:r>
          </a:p>
          <a:p>
            <a:pPr algn="ctr"/>
            <a:endParaRPr lang="en-CA" sz="2400" dirty="0"/>
          </a:p>
          <a:p>
            <a:pPr algn="ctr"/>
            <a:endParaRPr lang="en-CA" sz="2400" dirty="0"/>
          </a:p>
          <a:p>
            <a:pPr algn="ctr"/>
            <a:endParaRPr lang="en-CA" dirty="0"/>
          </a:p>
          <a:p>
            <a:pPr algn="ctr"/>
            <a:r>
              <a:rPr lang="en-CA" dirty="0"/>
              <a:t>ANJITHA MOHAN</a:t>
            </a:r>
          </a:p>
        </p:txBody>
      </p:sp>
    </p:spTree>
    <p:extLst>
      <p:ext uri="{BB962C8B-B14F-4D97-AF65-F5344CB8AC3E}">
        <p14:creationId xmlns:p14="http://schemas.microsoft.com/office/powerpoint/2010/main" val="273553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3120-E103-8A9E-CC68-E95B1B1ABCC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25413"/>
            <a:ext cx="10058400" cy="1609726"/>
          </a:xfrm>
        </p:spPr>
        <p:txBody>
          <a:bodyPr>
            <a:noAutofit/>
          </a:bodyPr>
          <a:lstStyle/>
          <a:p>
            <a:r>
              <a:rPr lang="en-CA" sz="3600" dirty="0"/>
              <a:t>                 contract type vs housing TYPE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D73DEAD-AEEA-97C8-16E3-CB2C74CC93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6148044"/>
              </p:ext>
            </p:extLst>
          </p:nvPr>
        </p:nvGraphicFramePr>
        <p:xfrm>
          <a:off x="2099052" y="982910"/>
          <a:ext cx="7303430" cy="3477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6693297-5BD6-6161-6A64-835565611871}"/>
              </a:ext>
            </a:extLst>
          </p:cNvPr>
          <p:cNvSpPr txBox="1"/>
          <p:nvPr/>
        </p:nvSpPr>
        <p:spPr>
          <a:xfrm>
            <a:off x="1912776" y="4963886"/>
            <a:ext cx="84908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sz="2000" dirty="0">
                <a:latin typeface="Amasis MT Pro Light" panose="020F0502020204030204" pitchFamily="18" charset="0"/>
                <a:cs typeface="AngsanaUPC" panose="020B0502040204020203" pitchFamily="18" charset="-34"/>
              </a:rPr>
              <a:t>People who are residing in House/apartment have more cash loans.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sz="2000" dirty="0">
                <a:latin typeface="Amasis MT Pro Light" panose="020F0502020204030204" pitchFamily="18" charset="0"/>
                <a:cs typeface="AngsanaUPC" panose="020B0502040204020203" pitchFamily="18" charset="-34"/>
              </a:rPr>
              <a:t>The same category have the high number of revolving loan also when compared to others</a:t>
            </a:r>
          </a:p>
        </p:txBody>
      </p:sp>
    </p:spTree>
    <p:extLst>
      <p:ext uri="{BB962C8B-B14F-4D97-AF65-F5344CB8AC3E}">
        <p14:creationId xmlns:p14="http://schemas.microsoft.com/office/powerpoint/2010/main" val="239670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561D0-AD44-49EF-CE68-932B305350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746125"/>
          </a:xfrm>
        </p:spPr>
        <p:txBody>
          <a:bodyPr>
            <a:normAutofit fontScale="90000"/>
          </a:bodyPr>
          <a:lstStyle/>
          <a:p>
            <a:r>
              <a:rPr lang="en-CA" dirty="0"/>
              <a:t>				Target VS housing type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71948AB-3793-251B-8639-16B967C1E7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775092"/>
              </p:ext>
            </p:extLst>
          </p:nvPr>
        </p:nvGraphicFramePr>
        <p:xfrm>
          <a:off x="2034075" y="1412242"/>
          <a:ext cx="7797478" cy="3073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59D0A61-617B-373E-80CA-9383DEC31A76}"/>
              </a:ext>
            </a:extLst>
          </p:cNvPr>
          <p:cNvSpPr txBox="1"/>
          <p:nvPr/>
        </p:nvSpPr>
        <p:spPr>
          <a:xfrm>
            <a:off x="2444620" y="4485886"/>
            <a:ext cx="7713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>
                <a:latin typeface="Amasis MT Pro" panose="020F0502020204030204" pitchFamily="18" charset="0"/>
              </a:rPr>
              <a:t>People living in House/apartment are more in number who are not in fraud category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>
                <a:latin typeface="Amasis MT Pro" panose="020F0502020204030204" pitchFamily="18" charset="0"/>
              </a:rPr>
              <a:t>Most number of frauds are also residing in house/apartment</a:t>
            </a:r>
          </a:p>
        </p:txBody>
      </p:sp>
    </p:spTree>
    <p:extLst>
      <p:ext uri="{BB962C8B-B14F-4D97-AF65-F5344CB8AC3E}">
        <p14:creationId xmlns:p14="http://schemas.microsoft.com/office/powerpoint/2010/main" val="392004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561D0-AD44-49EF-CE68-932B305350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746125"/>
          </a:xfrm>
        </p:spPr>
        <p:txBody>
          <a:bodyPr>
            <a:normAutofit fontScale="90000"/>
          </a:bodyPr>
          <a:lstStyle/>
          <a:p>
            <a:r>
              <a:rPr lang="en-CA" dirty="0"/>
              <a:t>			Gender vs housing type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CCC96C3-5876-BFD9-B39E-B1ED5FB998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2167420"/>
              </p:ext>
            </p:extLst>
          </p:nvPr>
        </p:nvGraphicFramePr>
        <p:xfrm>
          <a:off x="1868533" y="1111250"/>
          <a:ext cx="7932420" cy="3919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B0BB0F2-695A-9A8D-C8C8-0E5B51CC9389}"/>
              </a:ext>
            </a:extLst>
          </p:cNvPr>
          <p:cNvSpPr txBox="1"/>
          <p:nvPr/>
        </p:nvSpPr>
        <p:spPr>
          <a:xfrm>
            <a:off x="1517779" y="5131836"/>
            <a:ext cx="929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/>
              <a:t>Compared to other types of housings, house/apartment is the choice of most people.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/>
              <a:t>In that female are more in number.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5588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561D0-AD44-49EF-CE68-932B305350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746125"/>
          </a:xfrm>
        </p:spPr>
        <p:txBody>
          <a:bodyPr>
            <a:normAutofit fontScale="90000"/>
          </a:bodyPr>
          <a:lstStyle/>
          <a:p>
            <a:r>
              <a:rPr lang="en-CA" dirty="0"/>
              <a:t>	        Car owner vs housing type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35078C9-C022-6C05-E963-6D34623C81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804974"/>
              </p:ext>
            </p:extLst>
          </p:nvPr>
        </p:nvGraphicFramePr>
        <p:xfrm>
          <a:off x="2670810" y="1200150"/>
          <a:ext cx="6659880" cy="295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4786990-46FB-1224-13BD-4ED27C860071}"/>
              </a:ext>
            </a:extLst>
          </p:cNvPr>
          <p:cNvSpPr txBox="1"/>
          <p:nvPr/>
        </p:nvSpPr>
        <p:spPr>
          <a:xfrm>
            <a:off x="1514475" y="4562475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/>
              <a:t>Most of the people living in house/apartment don’t have a car of their own.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838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561D0-AD44-49EF-CE68-932B305350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746125"/>
          </a:xfrm>
        </p:spPr>
        <p:txBody>
          <a:bodyPr>
            <a:normAutofit fontScale="90000"/>
          </a:bodyPr>
          <a:lstStyle/>
          <a:p>
            <a:r>
              <a:rPr lang="en-CA" dirty="0"/>
              <a:t>			real estate vs housing type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591630A-78E3-17B0-D7D5-4237964B76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3039209"/>
              </p:ext>
            </p:extLst>
          </p:nvPr>
        </p:nvGraphicFramePr>
        <p:xfrm>
          <a:off x="2872740" y="1451610"/>
          <a:ext cx="6446520" cy="2792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C8CBB29-24D1-805B-8F09-E7DA5348D484}"/>
              </a:ext>
            </a:extLst>
          </p:cNvPr>
          <p:cNvSpPr txBox="1"/>
          <p:nvPr/>
        </p:nvSpPr>
        <p:spPr>
          <a:xfrm>
            <a:off x="2267339" y="4674637"/>
            <a:ext cx="7763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/>
              <a:t>Most of the people living in house/apartment are owners of it.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/>
              <a:t>Even they cannot buy a house/apartment people choose it compared to other housing types.</a:t>
            </a:r>
          </a:p>
        </p:txBody>
      </p:sp>
    </p:spTree>
    <p:extLst>
      <p:ext uri="{BB962C8B-B14F-4D97-AF65-F5344CB8AC3E}">
        <p14:creationId xmlns:p14="http://schemas.microsoft.com/office/powerpoint/2010/main" val="129010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2FA225-914B-64E4-D83D-2B441A6A95E1}"/>
              </a:ext>
            </a:extLst>
          </p:cNvPr>
          <p:cNvSpPr txBox="1"/>
          <p:nvPr/>
        </p:nvSpPr>
        <p:spPr>
          <a:xfrm>
            <a:off x="1455576" y="998376"/>
            <a:ext cx="972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     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6DB3CA-03B7-51E6-AFEA-427E6A58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             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CE9E-48CC-4733-7590-9BB66F3A3795}"/>
              </a:ext>
            </a:extLst>
          </p:cNvPr>
          <p:cNvSpPr txBox="1"/>
          <p:nvPr/>
        </p:nvSpPr>
        <p:spPr>
          <a:xfrm>
            <a:off x="1586204" y="2407298"/>
            <a:ext cx="95918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Within the given data set most people prefer to live in house/apartment.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75 % of the people in that owns it.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While some people residing in house/apartment owns car, double of the number of people doesn’t have a car of their own.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Females are more in house/apartment compared to man.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Only few of the people in house/apartment have revolving loans while most of the have cash loans.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People who are not committing fraud and residing in house/apartment are more than three times than the people who are committing fraud activities and residing there.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9764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96</TotalTime>
  <Words>283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Amasis MT Pro</vt:lpstr>
      <vt:lpstr>Amasis MT Pro Light</vt:lpstr>
      <vt:lpstr>Arial</vt:lpstr>
      <vt:lpstr>Rockwell</vt:lpstr>
      <vt:lpstr>Rockwell Condensed</vt:lpstr>
      <vt:lpstr>Wingdings</vt:lpstr>
      <vt:lpstr>Wood Type</vt:lpstr>
      <vt:lpstr>PowerPoint Presentation</vt:lpstr>
      <vt:lpstr>                 contract type vs housing TYPE</vt:lpstr>
      <vt:lpstr>    Target VS housing type</vt:lpstr>
      <vt:lpstr>   Gender vs housing type</vt:lpstr>
      <vt:lpstr>         Car owner vs housing type</vt:lpstr>
      <vt:lpstr>   real estate vs housing type</vt:lpstr>
      <vt:lpstr>               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 vs contract type</dc:title>
  <dc:creator>Anjitha Mohan</dc:creator>
  <cp:lastModifiedBy>Anjitha Mohan</cp:lastModifiedBy>
  <cp:revision>2</cp:revision>
  <dcterms:created xsi:type="dcterms:W3CDTF">2024-01-21T23:04:13Z</dcterms:created>
  <dcterms:modified xsi:type="dcterms:W3CDTF">2024-01-26T21:12:15Z</dcterms:modified>
</cp:coreProperties>
</file>