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1" r:id="rId10"/>
    <p:sldId id="267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484" autoAdjust="0"/>
  </p:normalViewPr>
  <p:slideViewPr>
    <p:cSldViewPr snapToGrid="0">
      <p:cViewPr varScale="1">
        <p:scale>
          <a:sx n="192" d="100"/>
          <a:sy n="192" d="100"/>
        </p:scale>
        <p:origin x="188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fraud_det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7789\Downloads\fraud_det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</a:t>
            </a:r>
            <a:r>
              <a:rPr lang="en-US" baseline="0" dirty="0"/>
              <a:t> Category by 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F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188278</c:v>
              </c:pt>
              <c:pt idx="1">
                <c:v>14170</c:v>
              </c:pt>
            </c:numLit>
          </c:val>
          <c:extLst>
            <c:ext xmlns:c16="http://schemas.microsoft.com/office/drawing/2014/chart" uri="{C3380CC4-5D6E-409C-BE32-E72D297353CC}">
              <c16:uniqueId val="{00000000-9591-4217-B365-F0ECB888E5C9}"/>
            </c:ext>
          </c:extLst>
        </c:ser>
        <c:ser>
          <c:idx val="1"/>
          <c:order val="1"/>
          <c:tx>
            <c:v>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94404</c:v>
              </c:pt>
              <c:pt idx="1">
                <c:v>10655</c:v>
              </c:pt>
            </c:numLit>
          </c:val>
          <c:extLst>
            <c:ext xmlns:c16="http://schemas.microsoft.com/office/drawing/2014/chart" uri="{C3380CC4-5D6E-409C-BE32-E72D297353CC}">
              <c16:uniqueId val="{00000001-9591-4217-B365-F0ECB888E5C9}"/>
            </c:ext>
          </c:extLst>
        </c:ser>
        <c:ser>
          <c:idx val="2"/>
          <c:order val="2"/>
          <c:tx>
            <c:v>XNA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4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9591-4217-B365-F0ECB888E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30"/>
        <c:axId val="1544832479"/>
        <c:axId val="1560963919"/>
      </c:barChart>
      <c:catAx>
        <c:axId val="1544832479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963919"/>
        <c:crosses val="autoZero"/>
        <c:auto val="1"/>
        <c:lblAlgn val="ctr"/>
        <c:lblOffset val="100"/>
        <c:noMultiLvlLbl val="0"/>
      </c:catAx>
      <c:valAx>
        <c:axId val="1560963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TARGET</a:t>
                </a:r>
              </a:p>
            </c:rich>
          </c:tx>
          <c:layout>
            <c:manualLayout>
              <c:xMode val="edge"/>
              <c:yMode val="edge"/>
              <c:x val="0.4490132584604925"/>
              <c:y val="0.69855595440174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832479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071394156103023"/>
          <c:y val="0.81336731351511127"/>
          <c:w val="0.21857187230202191"/>
          <c:h val="8.5171485407961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Cash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255011</c:v>
                </c:pt>
                <c:pt idx="1">
                  <c:v>23221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0-420B-B7CE-1CB4786D0E2E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Revolving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Sheet3!$C$7:$C$9</c:f>
              <c:numCache>
                <c:formatCode>General</c:formatCode>
                <c:ptCount val="2"/>
                <c:pt idx="0">
                  <c:v>27675</c:v>
                </c:pt>
                <c:pt idx="1">
                  <c:v>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0-420B-B7CE-1CB4786D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347344"/>
        <c:axId val="121334016"/>
      </c:barChart>
      <c:catAx>
        <c:axId val="12734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4016"/>
        <c:crosses val="autoZero"/>
        <c:auto val="1"/>
        <c:lblAlgn val="ctr"/>
        <c:lblOffset val="100"/>
        <c:noMultiLvlLbl val="0"/>
      </c:catAx>
      <c:valAx>
        <c:axId val="1213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Which occupation appears more often?</a:t>
            </a:r>
          </a:p>
        </c:rich>
      </c:tx>
      <c:layout>
        <c:manualLayout>
          <c:xMode val="edge"/>
          <c:yMode val="edge"/>
          <c:x val="0.15076852862775419"/>
          <c:y val="1.62698488953797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>
            <a:noFill/>
          </a:ln>
          <a:effectLst/>
        </c:spPr>
      </c:pivotFmt>
      <c:pivotFmt>
        <c:idx val="4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20-4A59-A42F-8DDAC2D067A4}"/>
              </c:ext>
            </c:extLst>
          </c:dPt>
          <c:cat>
            <c:strLit>
              <c:ptCount val="19"/>
              <c:pt idx="0">
                <c:v>Laborers</c:v>
              </c:pt>
              <c:pt idx="1">
                <c:v>Sales staff</c:v>
              </c:pt>
              <c:pt idx="2">
                <c:v>Core staff</c:v>
              </c:pt>
              <c:pt idx="3">
                <c:v>Managers</c:v>
              </c:pt>
              <c:pt idx="4">
                <c:v>Drivers</c:v>
              </c:pt>
              <c:pt idx="5">
                <c:v>High skill tech staff</c:v>
              </c:pt>
              <c:pt idx="6">
                <c:v>Accountants</c:v>
              </c:pt>
              <c:pt idx="7">
                <c:v>Medicine staff</c:v>
              </c:pt>
              <c:pt idx="8">
                <c:v>Security staff</c:v>
              </c:pt>
              <c:pt idx="9">
                <c:v>Cooking staff</c:v>
              </c:pt>
              <c:pt idx="10">
                <c:v>Cleaning staff</c:v>
              </c:pt>
              <c:pt idx="11">
                <c:v>Private service staff</c:v>
              </c:pt>
              <c:pt idx="12">
                <c:v>Low-skill Laborers</c:v>
              </c:pt>
              <c:pt idx="13">
                <c:v>Waiters/barmen staff</c:v>
              </c:pt>
              <c:pt idx="14">
                <c:v>Secretaries</c:v>
              </c:pt>
              <c:pt idx="15">
                <c:v>Realty agents</c:v>
              </c:pt>
              <c:pt idx="16">
                <c:v>HR staff</c:v>
              </c:pt>
              <c:pt idx="17">
                <c:v>IT staff</c:v>
              </c:pt>
              <c:pt idx="18">
                <c:v>(blank)</c:v>
              </c:pt>
            </c:strLit>
          </c:cat>
          <c:val>
            <c:numLit>
              <c:formatCode>General</c:formatCode>
              <c:ptCount val="19"/>
              <c:pt idx="0">
                <c:v>55186</c:v>
              </c:pt>
              <c:pt idx="1">
                <c:v>32102</c:v>
              </c:pt>
              <c:pt idx="2">
                <c:v>27570</c:v>
              </c:pt>
              <c:pt idx="3">
                <c:v>21371</c:v>
              </c:pt>
              <c:pt idx="4">
                <c:v>18603</c:v>
              </c:pt>
              <c:pt idx="5">
                <c:v>11380</c:v>
              </c:pt>
              <c:pt idx="6">
                <c:v>9813</c:v>
              </c:pt>
              <c:pt idx="7">
                <c:v>8537</c:v>
              </c:pt>
              <c:pt idx="8">
                <c:v>6721</c:v>
              </c:pt>
              <c:pt idx="9">
                <c:v>5946</c:v>
              </c:pt>
              <c:pt idx="10">
                <c:v>4653</c:v>
              </c:pt>
              <c:pt idx="11">
                <c:v>2652</c:v>
              </c:pt>
              <c:pt idx="12">
                <c:v>2093</c:v>
              </c:pt>
              <c:pt idx="13">
                <c:v>1348</c:v>
              </c:pt>
              <c:pt idx="14">
                <c:v>1305</c:v>
              </c:pt>
              <c:pt idx="15">
                <c:v>751</c:v>
              </c:pt>
              <c:pt idx="16">
                <c:v>563</c:v>
              </c:pt>
              <c:pt idx="17">
                <c:v>526</c:v>
              </c:pt>
              <c:pt idx="1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2A20-4A59-A42F-8DDAC2D0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081116031"/>
        <c:axId val="1470475103"/>
      </c:barChart>
      <c:catAx>
        <c:axId val="108111603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OCCUPATION_TYPE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75103"/>
        <c:crosses val="autoZero"/>
        <c:auto val="1"/>
        <c:lblAlgn val="ctr"/>
        <c:lblOffset val="100"/>
        <c:noMultiLvlLbl val="0"/>
      </c:catAx>
      <c:valAx>
        <c:axId val="14704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OCCUPATION_TYPE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116031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be9d5230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be9d5230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be9d5234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be9d5234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6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be9d5231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be9d5231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be9d5232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be9d5232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5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0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5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be9d5233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be9d5233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43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be9d5234-c15b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be9d5234-c15b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756200" y="3775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rgbClr val="FDC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AISC1006 – Group B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Risk Detection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Anjitha</a:t>
            </a:r>
            <a:r>
              <a:rPr lang="en-US" sz="1100" dirty="0"/>
              <a:t> Mohan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Devendra Singh Shekhawat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Gurbachan Singh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Jissy</a:t>
            </a:r>
            <a:r>
              <a:rPr lang="en-US" sz="1100" dirty="0"/>
              <a:t> Jayaprakash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Jisna</a:t>
            </a:r>
            <a:r>
              <a:rPr lang="en-US" sz="1100" dirty="0"/>
              <a:t> D Kunju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Leandro Sartini de Campos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err="1"/>
              <a:t>Sherin</a:t>
            </a:r>
            <a:r>
              <a:rPr lang="en-US" sz="1100" dirty="0"/>
              <a:t> Stanley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Sushma </a:t>
            </a:r>
            <a:r>
              <a:rPr lang="en-US" sz="1100" dirty="0" err="1"/>
              <a:t>Rangisetti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Vishnu </a:t>
            </a:r>
            <a:r>
              <a:rPr lang="en-US" sz="1100" dirty="0" err="1"/>
              <a:t>vardhan</a:t>
            </a:r>
            <a:r>
              <a:rPr lang="en-US" sz="1100" dirty="0"/>
              <a:t> Dama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B5839-7189-699F-8D76-7F1D16F6B07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EC06-4344-3C51-FDC4-F5C3D72B45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050" dirty="0"/>
              <a:t>Introduction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Project Scope and Timeline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GitHub + </a:t>
            </a:r>
            <a:r>
              <a:rPr lang="en-US" sz="1050" dirty="0" err="1"/>
              <a:t>Cookiecutter</a:t>
            </a:r>
            <a:endParaRPr lang="en-US" sz="1050" dirty="0"/>
          </a:p>
          <a:p>
            <a:pPr marL="285750" indent="-285750">
              <a:spcAft>
                <a:spcPts val="1200"/>
              </a:spcAft>
            </a:pPr>
            <a:r>
              <a:rPr lang="en-US" sz="1050" dirty="0" err="1"/>
              <a:t>DataPrep</a:t>
            </a:r>
            <a:endParaRPr lang="en-US" sz="1050" dirty="0"/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Possible problems with our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How we will address these problems</a:t>
            </a:r>
          </a:p>
          <a:p>
            <a:pPr marL="285750" indent="-285750">
              <a:spcAft>
                <a:spcPts val="1200"/>
              </a:spcAft>
            </a:pPr>
            <a:r>
              <a:rPr lang="en-US" sz="1050" dirty="0"/>
              <a:t>Data Exploration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Findings about our data in general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050" dirty="0"/>
              <a:t>Deep Dive on the Target variable</a:t>
            </a:r>
          </a:p>
          <a:p>
            <a:pPr marL="285750" indent="-285750">
              <a:spcAft>
                <a:spcPts val="1200"/>
              </a:spcAft>
            </a:pPr>
            <a:r>
              <a:rPr lang="en-US" sz="1250" dirty="0"/>
              <a:t>Next Steps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Risk Detection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What is Credit Card Fraud?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How this problem is usually addressed in big banks.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Where does our data come from?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4ED2-57B0-0B8C-CA6D-91D0B2AAFA4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deep dive on the future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 + Timeline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4FA4-06D9-BF28-B4B6-F657CD16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1" y="1627124"/>
            <a:ext cx="7200900" cy="1889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these things?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+ Cookiecutter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What is GitHub, and how we structured of project there.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What is </a:t>
            </a:r>
            <a:r>
              <a:rPr lang="en-US" dirty="0" err="1"/>
              <a:t>Cookiecutter</a:t>
            </a:r>
            <a:r>
              <a:rPr lang="en-US" dirty="0"/>
              <a:t>, how it can help us?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0B883-3C04-BB80-19B1-2CD4FAC9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51" y="1089991"/>
            <a:ext cx="3898324" cy="23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Null Values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387900" y="1577181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We’ve got null values on some numeric variables such as Annuity and Goods Price;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We have a lot of nulls in Occupation Type;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For numeric values we may try to fix over using the grouped mean value, and maybe with better exploration we may find some that are 0’s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For Categorical such as Occupation Type we cannot directly infer, but actually understand, or just leave it as a “Not Describe”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5453-8C35-CA29-9EE8-F0F0043CB88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C9B2-06DB-EBDB-0EA7-D75D26482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2"/>
          <a:stretch/>
        </p:blipFill>
        <p:spPr>
          <a:xfrm>
            <a:off x="6714026" y="726901"/>
            <a:ext cx="1667971" cy="3139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132B2-17C2-6FBE-48F6-060F67CA7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38" y="912902"/>
            <a:ext cx="1652188" cy="29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our Target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5" name="Chart 4" descr="Chart type: Clustered Bar. 'TARGET' by 'TARGET' and 'CODE_GENDER'&#10;&#10;Description automatically generated">
            <a:extLst>
              <a:ext uri="{FF2B5EF4-FFF2-40B4-BE49-F238E27FC236}">
                <a16:creationId xmlns:a16="http://schemas.microsoft.com/office/drawing/2014/main" id="{0CBB8F63-73CE-88BE-17DE-35836351F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929179"/>
              </p:ext>
            </p:extLst>
          </p:nvPr>
        </p:nvGraphicFramePr>
        <p:xfrm>
          <a:off x="4711795" y="2524539"/>
          <a:ext cx="4088710" cy="237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FF3C69-DF9F-6677-70BC-7082B3F1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61443"/>
              </p:ext>
            </p:extLst>
          </p:nvPr>
        </p:nvGraphicFramePr>
        <p:xfrm>
          <a:off x="907361" y="1510748"/>
          <a:ext cx="2949022" cy="1662923"/>
        </p:xfrm>
        <a:graphic>
          <a:graphicData uri="http://schemas.openxmlformats.org/drawingml/2006/table">
            <a:tbl>
              <a:tblPr/>
              <a:tblGrid>
                <a:gridCol w="1753736">
                  <a:extLst>
                    <a:ext uri="{9D8B030D-6E8A-4147-A177-3AD203B41FA5}">
                      <a16:colId xmlns:a16="http://schemas.microsoft.com/office/drawing/2014/main" val="2017525348"/>
                    </a:ext>
                  </a:extLst>
                </a:gridCol>
                <a:gridCol w="597643">
                  <a:extLst>
                    <a:ext uri="{9D8B030D-6E8A-4147-A177-3AD203B41FA5}">
                      <a16:colId xmlns:a16="http://schemas.microsoft.com/office/drawing/2014/main" val="2277454736"/>
                    </a:ext>
                  </a:extLst>
                </a:gridCol>
                <a:gridCol w="597643">
                  <a:extLst>
                    <a:ext uri="{9D8B030D-6E8A-4147-A177-3AD203B41FA5}">
                      <a16:colId xmlns:a16="http://schemas.microsoft.com/office/drawing/2014/main" val="1281368456"/>
                    </a:ext>
                  </a:extLst>
                </a:gridCol>
              </a:tblGrid>
              <a:tr h="218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Fraud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6027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02782"/>
                  </a:ext>
                </a:extLst>
              </a:tr>
              <a:tr h="20690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181582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14850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81072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Single / not married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40987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4457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37331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Civil marriage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26814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647619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Separated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18150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45807"/>
                  </a:ext>
                </a:extLst>
              </a:tr>
              <a:tr h="24753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Widow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15151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95115"/>
                  </a:ext>
                </a:extLst>
              </a:tr>
            </a:tbl>
          </a:graphicData>
        </a:graphic>
      </p:graphicFrame>
      <p:graphicFrame>
        <p:nvGraphicFramePr>
          <p:cNvPr id="11" name="Picture Placeholder 8">
            <a:extLst>
              <a:ext uri="{FF2B5EF4-FFF2-40B4-BE49-F238E27FC236}">
                <a16:creationId xmlns:a16="http://schemas.microsoft.com/office/drawing/2014/main" id="{7EAB640B-EC6C-2ACD-91CA-5C1DD27A2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306545"/>
              </p:ext>
            </p:extLst>
          </p:nvPr>
        </p:nvGraphicFramePr>
        <p:xfrm>
          <a:off x="4984475" y="574363"/>
          <a:ext cx="3660843" cy="210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71701E-FAF0-B57B-C58F-CC53A809FBDC}"/>
              </a:ext>
            </a:extLst>
          </p:cNvPr>
          <p:cNvSpPr txBox="1"/>
          <p:nvPr/>
        </p:nvSpPr>
        <p:spPr>
          <a:xfrm>
            <a:off x="4470150" y="2407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</a:t>
            </a:r>
            <a:r>
              <a:rPr lang="en-US" baseline="0" dirty="0"/>
              <a:t> Category by Typ</a:t>
            </a:r>
            <a:r>
              <a:rPr lang="en-US" dirty="0"/>
              <a:t>e of Loan</a:t>
            </a:r>
          </a:p>
        </p:txBody>
      </p:sp>
    </p:spTree>
    <p:extLst>
      <p:ext uri="{BB962C8B-B14F-4D97-AF65-F5344CB8AC3E}">
        <p14:creationId xmlns:p14="http://schemas.microsoft.com/office/powerpoint/2010/main" val="64818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Dive on our Target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D21555-C88D-351C-78CA-7113122A1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127964"/>
              </p:ext>
            </p:extLst>
          </p:nvPr>
        </p:nvGraphicFramePr>
        <p:xfrm>
          <a:off x="791240" y="1258867"/>
          <a:ext cx="2603224" cy="3078891"/>
        </p:xfrm>
        <a:graphic>
          <a:graphicData uri="http://schemas.openxmlformats.org/drawingml/2006/table">
            <a:tbl>
              <a:tblPr/>
              <a:tblGrid>
                <a:gridCol w="1475160">
                  <a:extLst>
                    <a:ext uri="{9D8B030D-6E8A-4147-A177-3AD203B41FA5}">
                      <a16:colId xmlns:a16="http://schemas.microsoft.com/office/drawing/2014/main" val="1303881504"/>
                    </a:ext>
                  </a:extLst>
                </a:gridCol>
                <a:gridCol w="564032">
                  <a:extLst>
                    <a:ext uri="{9D8B030D-6E8A-4147-A177-3AD203B41FA5}">
                      <a16:colId xmlns:a16="http://schemas.microsoft.com/office/drawing/2014/main" val="3505772504"/>
                    </a:ext>
                  </a:extLst>
                </a:gridCol>
                <a:gridCol w="564032">
                  <a:extLst>
                    <a:ext uri="{9D8B030D-6E8A-4147-A177-3AD203B41FA5}">
                      <a16:colId xmlns:a16="http://schemas.microsoft.com/office/drawing/2014/main" val="412644179"/>
                    </a:ext>
                  </a:extLst>
                </a:gridCol>
              </a:tblGrid>
              <a:tr h="266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Breakdown of Frauds by Occupation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  <a:r>
                        <a:rPr lang="en-CA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ot</a:t>
                      </a:r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Fraud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Fraud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92103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Occupation Type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331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Laborers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49348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5838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026653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Sales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29010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3092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98942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Core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25832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1738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926348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Managers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20043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1328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2044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Drivers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16496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2107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3562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High skill tech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10679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701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0268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Accountants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9339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474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27837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Medicine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7965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572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8733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Security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5999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722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57531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Cooking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5325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621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69524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Cleaning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4206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447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64865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Private service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2477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175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4625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Low-skill Laborers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1734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359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223165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Waiters/barmen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1196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890977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Secretaries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1213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53536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Realty agents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07230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HR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527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54230"/>
                  </a:ext>
                </a:extLst>
              </a:tr>
              <a:tr h="147996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IT staff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492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4325" marR="4325" marT="43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237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9" descr="Chart type: Clustered Bar. 'OCCUPATION_TYPE': Laborers appears most often.&#10;&#10;Description automatically generated">
            <a:extLst>
              <a:ext uri="{FF2B5EF4-FFF2-40B4-BE49-F238E27FC236}">
                <a16:creationId xmlns:a16="http://schemas.microsoft.com/office/drawing/2014/main" id="{1BAC5F07-CC30-63B2-4374-1DA7FD6AD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96047"/>
              </p:ext>
            </p:extLst>
          </p:nvPr>
        </p:nvGraphicFramePr>
        <p:xfrm>
          <a:off x="4716117" y="666365"/>
          <a:ext cx="4202875" cy="40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3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lies ahead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Actually start cleaning the dataset;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Keep on deep-diving on the data-set;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Learn more about imbalance;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Learn how to work on branches </a:t>
            </a:r>
            <a:r>
              <a:rPr lang="en-US"/>
              <a:t>on GitHub</a:t>
            </a:r>
            <a:endParaRPr lang="en-US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EC06-4344-3C51-FDC4-F5C3D72B45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FDCB3B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408</Words>
  <Application>Microsoft Office PowerPoint</Application>
  <PresentationFormat>On-screen Show (16:9)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Aptos Narrow</vt:lpstr>
      <vt:lpstr>Arial</vt:lpstr>
      <vt:lpstr>Roboto Slab</vt:lpstr>
      <vt:lpstr>Marina</vt:lpstr>
      <vt:lpstr>Credit Card Risk Detection</vt:lpstr>
      <vt:lpstr>Agenda</vt:lpstr>
      <vt:lpstr>Introduction</vt:lpstr>
      <vt:lpstr>Project Scope + Timeline</vt:lpstr>
      <vt:lpstr>GitHub + Cookiecutter</vt:lpstr>
      <vt:lpstr>Data Prep</vt:lpstr>
      <vt:lpstr>Overview of our Target</vt:lpstr>
      <vt:lpstr>Deep Dive on our Target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Risk Detection</dc:title>
  <dc:creator>Leandro Sartini</dc:creator>
  <cp:lastModifiedBy>Leandro Sartini</cp:lastModifiedBy>
  <cp:revision>3</cp:revision>
  <dcterms:modified xsi:type="dcterms:W3CDTF">2024-02-02T01:32:04Z</dcterms:modified>
</cp:coreProperties>
</file>