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sldIdLst>
    <p:sldId id="256" r:id="rId2"/>
    <p:sldId id="257" r:id="rId3"/>
    <p:sldId id="258" r:id="rId4"/>
    <p:sldId id="259" r:id="rId5"/>
    <p:sldId id="269" r:id="rId6"/>
    <p:sldId id="260" r:id="rId7"/>
    <p:sldId id="262" r:id="rId8"/>
    <p:sldId id="261" r:id="rId9"/>
    <p:sldId id="270" r:id="rId10"/>
    <p:sldId id="263" r:id="rId11"/>
    <p:sldId id="264" r:id="rId12"/>
    <p:sldId id="265" r:id="rId13"/>
    <p:sldId id="272" r:id="rId14"/>
    <p:sldId id="266" r:id="rId15"/>
    <p:sldId id="267" r:id="rId16"/>
    <p:sldId id="273" r:id="rId17"/>
    <p:sldId id="268" r:id="rId18"/>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41EAB6-BEA5-40CC-ACB0-1F52D8C9913F}"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E88876EC-EC5B-4CDF-A35F-0B5B6678812A}">
      <dgm:prSet/>
      <dgm:spPr/>
      <dgm:t>
        <a:bodyPr/>
        <a:lstStyle/>
        <a:p>
          <a:r>
            <a:rPr lang="pt-BR"/>
            <a:t>Treino e teste em dados de fibrilação.</a:t>
          </a:r>
          <a:endParaRPr lang="en-US"/>
        </a:p>
      </dgm:t>
    </dgm:pt>
    <dgm:pt modelId="{9F6D617C-7382-4D08-9AAA-D95BEBB0B8CD}" type="parTrans" cxnId="{C66E3B6B-F2A5-4FDD-A8AF-C7EBBE5C7317}">
      <dgm:prSet/>
      <dgm:spPr/>
      <dgm:t>
        <a:bodyPr/>
        <a:lstStyle/>
        <a:p>
          <a:endParaRPr lang="en-US"/>
        </a:p>
      </dgm:t>
    </dgm:pt>
    <dgm:pt modelId="{E3A8CB90-16A8-4E66-B33C-96AE09BF0484}" type="sibTrans" cxnId="{C66E3B6B-F2A5-4FDD-A8AF-C7EBBE5C7317}">
      <dgm:prSet/>
      <dgm:spPr/>
      <dgm:t>
        <a:bodyPr/>
        <a:lstStyle/>
        <a:p>
          <a:endParaRPr lang="en-US"/>
        </a:p>
      </dgm:t>
    </dgm:pt>
    <dgm:pt modelId="{B956D3F0-CA63-4A35-A2BD-968109B9CDB4}">
      <dgm:prSet/>
      <dgm:spPr/>
      <dgm:t>
        <a:bodyPr/>
        <a:lstStyle/>
        <a:p>
          <a:r>
            <a:rPr lang="pt-BR"/>
            <a:t>Aumentar o número de passos em treino e teste.</a:t>
          </a:r>
          <a:endParaRPr lang="en-US"/>
        </a:p>
      </dgm:t>
    </dgm:pt>
    <dgm:pt modelId="{A3B32A89-287C-495D-A7E9-EB6390800182}" type="parTrans" cxnId="{026B0CF9-DEE7-443B-97E6-45B637D81228}">
      <dgm:prSet/>
      <dgm:spPr/>
      <dgm:t>
        <a:bodyPr/>
        <a:lstStyle/>
        <a:p>
          <a:endParaRPr lang="en-US"/>
        </a:p>
      </dgm:t>
    </dgm:pt>
    <dgm:pt modelId="{84808883-CA4F-4419-A624-FE26A4A4D60E}" type="sibTrans" cxnId="{026B0CF9-DEE7-443B-97E6-45B637D81228}">
      <dgm:prSet/>
      <dgm:spPr/>
      <dgm:t>
        <a:bodyPr/>
        <a:lstStyle/>
        <a:p>
          <a:endParaRPr lang="en-US"/>
        </a:p>
      </dgm:t>
    </dgm:pt>
    <dgm:pt modelId="{38DB275A-A301-45D6-9E1C-1BAEB4D31728}">
      <dgm:prSet/>
      <dgm:spPr/>
      <dgm:t>
        <a:bodyPr/>
        <a:lstStyle/>
        <a:p>
          <a:r>
            <a:rPr lang="pt-BR"/>
            <a:t>Entender melhor como funciona a Forget Gate, Input Gate e Output Gate.</a:t>
          </a:r>
          <a:endParaRPr lang="en-US"/>
        </a:p>
      </dgm:t>
    </dgm:pt>
    <dgm:pt modelId="{3CA6F463-3F81-4757-B3CC-67939E49246C}" type="parTrans" cxnId="{DCB3B513-8FD7-4BE7-8096-C2884C4D7A1D}">
      <dgm:prSet/>
      <dgm:spPr/>
      <dgm:t>
        <a:bodyPr/>
        <a:lstStyle/>
        <a:p>
          <a:endParaRPr lang="en-US"/>
        </a:p>
      </dgm:t>
    </dgm:pt>
    <dgm:pt modelId="{E83561B8-9244-4FEF-A3D4-9320C940BFB6}" type="sibTrans" cxnId="{DCB3B513-8FD7-4BE7-8096-C2884C4D7A1D}">
      <dgm:prSet/>
      <dgm:spPr/>
      <dgm:t>
        <a:bodyPr/>
        <a:lstStyle/>
        <a:p>
          <a:endParaRPr lang="en-US"/>
        </a:p>
      </dgm:t>
    </dgm:pt>
    <dgm:pt modelId="{820C9561-4C32-47F0-A7ED-B7E2E8FEB6F1}" type="pres">
      <dgm:prSet presAssocID="{9541EAB6-BEA5-40CC-ACB0-1F52D8C9913F}" presName="hierChild1" presStyleCnt="0">
        <dgm:presLayoutVars>
          <dgm:chPref val="1"/>
          <dgm:dir/>
          <dgm:animOne val="branch"/>
          <dgm:animLvl val="lvl"/>
          <dgm:resizeHandles/>
        </dgm:presLayoutVars>
      </dgm:prSet>
      <dgm:spPr/>
    </dgm:pt>
    <dgm:pt modelId="{E1F1EE39-8A64-431F-9025-93A6844BA96F}" type="pres">
      <dgm:prSet presAssocID="{E88876EC-EC5B-4CDF-A35F-0B5B6678812A}" presName="hierRoot1" presStyleCnt="0"/>
      <dgm:spPr/>
    </dgm:pt>
    <dgm:pt modelId="{34170432-3CF9-4D2D-A8C0-A01EDA30EA8A}" type="pres">
      <dgm:prSet presAssocID="{E88876EC-EC5B-4CDF-A35F-0B5B6678812A}" presName="composite" presStyleCnt="0"/>
      <dgm:spPr/>
    </dgm:pt>
    <dgm:pt modelId="{D0B6ED8A-8D59-4C85-842C-B132260A1BE7}" type="pres">
      <dgm:prSet presAssocID="{E88876EC-EC5B-4CDF-A35F-0B5B6678812A}" presName="background" presStyleLbl="node0" presStyleIdx="0" presStyleCnt="3"/>
      <dgm:spPr/>
    </dgm:pt>
    <dgm:pt modelId="{BD764EB1-86C3-417D-AF2D-A1BCC6B08F34}" type="pres">
      <dgm:prSet presAssocID="{E88876EC-EC5B-4CDF-A35F-0B5B6678812A}" presName="text" presStyleLbl="fgAcc0" presStyleIdx="0" presStyleCnt="3">
        <dgm:presLayoutVars>
          <dgm:chPref val="3"/>
        </dgm:presLayoutVars>
      </dgm:prSet>
      <dgm:spPr/>
    </dgm:pt>
    <dgm:pt modelId="{37147B25-621F-4F23-8013-EC29E5DDCB44}" type="pres">
      <dgm:prSet presAssocID="{E88876EC-EC5B-4CDF-A35F-0B5B6678812A}" presName="hierChild2" presStyleCnt="0"/>
      <dgm:spPr/>
    </dgm:pt>
    <dgm:pt modelId="{C09A26C2-B3A2-45F7-9832-33E9DC9D2A4F}" type="pres">
      <dgm:prSet presAssocID="{B956D3F0-CA63-4A35-A2BD-968109B9CDB4}" presName="hierRoot1" presStyleCnt="0"/>
      <dgm:spPr/>
    </dgm:pt>
    <dgm:pt modelId="{F2325B4D-6BFB-438F-85DC-D01020507B4D}" type="pres">
      <dgm:prSet presAssocID="{B956D3F0-CA63-4A35-A2BD-968109B9CDB4}" presName="composite" presStyleCnt="0"/>
      <dgm:spPr/>
    </dgm:pt>
    <dgm:pt modelId="{3AE131EC-2E77-446E-BD6B-6BA9231DDCBC}" type="pres">
      <dgm:prSet presAssocID="{B956D3F0-CA63-4A35-A2BD-968109B9CDB4}" presName="background" presStyleLbl="node0" presStyleIdx="1" presStyleCnt="3"/>
      <dgm:spPr/>
    </dgm:pt>
    <dgm:pt modelId="{6C154D9E-8929-4B36-8E39-1A864FBA9C5A}" type="pres">
      <dgm:prSet presAssocID="{B956D3F0-CA63-4A35-A2BD-968109B9CDB4}" presName="text" presStyleLbl="fgAcc0" presStyleIdx="1" presStyleCnt="3">
        <dgm:presLayoutVars>
          <dgm:chPref val="3"/>
        </dgm:presLayoutVars>
      </dgm:prSet>
      <dgm:spPr/>
    </dgm:pt>
    <dgm:pt modelId="{80EF808E-5F98-48BC-8D83-9101E455B058}" type="pres">
      <dgm:prSet presAssocID="{B956D3F0-CA63-4A35-A2BD-968109B9CDB4}" presName="hierChild2" presStyleCnt="0"/>
      <dgm:spPr/>
    </dgm:pt>
    <dgm:pt modelId="{9B321B7B-F993-42AB-B873-71C4A4E6F123}" type="pres">
      <dgm:prSet presAssocID="{38DB275A-A301-45D6-9E1C-1BAEB4D31728}" presName="hierRoot1" presStyleCnt="0"/>
      <dgm:spPr/>
    </dgm:pt>
    <dgm:pt modelId="{4264B0C3-3A36-47D6-88F0-50324DB34A67}" type="pres">
      <dgm:prSet presAssocID="{38DB275A-A301-45D6-9E1C-1BAEB4D31728}" presName="composite" presStyleCnt="0"/>
      <dgm:spPr/>
    </dgm:pt>
    <dgm:pt modelId="{284F87BD-AE99-4565-8306-3E9BCC45030D}" type="pres">
      <dgm:prSet presAssocID="{38DB275A-A301-45D6-9E1C-1BAEB4D31728}" presName="background" presStyleLbl="node0" presStyleIdx="2" presStyleCnt="3"/>
      <dgm:spPr/>
    </dgm:pt>
    <dgm:pt modelId="{598003F7-53D0-43AE-8203-363F1BA5A80B}" type="pres">
      <dgm:prSet presAssocID="{38DB275A-A301-45D6-9E1C-1BAEB4D31728}" presName="text" presStyleLbl="fgAcc0" presStyleIdx="2" presStyleCnt="3">
        <dgm:presLayoutVars>
          <dgm:chPref val="3"/>
        </dgm:presLayoutVars>
      </dgm:prSet>
      <dgm:spPr/>
    </dgm:pt>
    <dgm:pt modelId="{78DC0342-8FB6-42E6-8426-B40ED06FBE1A}" type="pres">
      <dgm:prSet presAssocID="{38DB275A-A301-45D6-9E1C-1BAEB4D31728}" presName="hierChild2" presStyleCnt="0"/>
      <dgm:spPr/>
    </dgm:pt>
  </dgm:ptLst>
  <dgm:cxnLst>
    <dgm:cxn modelId="{1D6C0007-D5FE-4571-82CF-1B9889568106}" type="presOf" srcId="{9541EAB6-BEA5-40CC-ACB0-1F52D8C9913F}" destId="{820C9561-4C32-47F0-A7ED-B7E2E8FEB6F1}" srcOrd="0" destOrd="0" presId="urn:microsoft.com/office/officeart/2005/8/layout/hierarchy1"/>
    <dgm:cxn modelId="{DCB3B513-8FD7-4BE7-8096-C2884C4D7A1D}" srcId="{9541EAB6-BEA5-40CC-ACB0-1F52D8C9913F}" destId="{38DB275A-A301-45D6-9E1C-1BAEB4D31728}" srcOrd="2" destOrd="0" parTransId="{3CA6F463-3F81-4757-B3CC-67939E49246C}" sibTransId="{E83561B8-9244-4FEF-A3D4-9320C940BFB6}"/>
    <dgm:cxn modelId="{C8924518-29FB-4AC6-8F81-95A83B542AC4}" type="presOf" srcId="{E88876EC-EC5B-4CDF-A35F-0B5B6678812A}" destId="{BD764EB1-86C3-417D-AF2D-A1BCC6B08F34}" srcOrd="0" destOrd="0" presId="urn:microsoft.com/office/officeart/2005/8/layout/hierarchy1"/>
    <dgm:cxn modelId="{E4EE245F-79A2-440C-BA38-2888AB991023}" type="presOf" srcId="{38DB275A-A301-45D6-9E1C-1BAEB4D31728}" destId="{598003F7-53D0-43AE-8203-363F1BA5A80B}" srcOrd="0" destOrd="0" presId="urn:microsoft.com/office/officeart/2005/8/layout/hierarchy1"/>
    <dgm:cxn modelId="{C66E3B6B-F2A5-4FDD-A8AF-C7EBBE5C7317}" srcId="{9541EAB6-BEA5-40CC-ACB0-1F52D8C9913F}" destId="{E88876EC-EC5B-4CDF-A35F-0B5B6678812A}" srcOrd="0" destOrd="0" parTransId="{9F6D617C-7382-4D08-9AAA-D95BEBB0B8CD}" sibTransId="{E3A8CB90-16A8-4E66-B33C-96AE09BF0484}"/>
    <dgm:cxn modelId="{56E6DFD1-22CC-4B98-8EDB-4FD6692FBBA2}" type="presOf" srcId="{B956D3F0-CA63-4A35-A2BD-968109B9CDB4}" destId="{6C154D9E-8929-4B36-8E39-1A864FBA9C5A}" srcOrd="0" destOrd="0" presId="urn:microsoft.com/office/officeart/2005/8/layout/hierarchy1"/>
    <dgm:cxn modelId="{026B0CF9-DEE7-443B-97E6-45B637D81228}" srcId="{9541EAB6-BEA5-40CC-ACB0-1F52D8C9913F}" destId="{B956D3F0-CA63-4A35-A2BD-968109B9CDB4}" srcOrd="1" destOrd="0" parTransId="{A3B32A89-287C-495D-A7E9-EB6390800182}" sibTransId="{84808883-CA4F-4419-A624-FE26A4A4D60E}"/>
    <dgm:cxn modelId="{2E9817E5-E819-4939-9216-96BBEA8A57FA}" type="presParOf" srcId="{820C9561-4C32-47F0-A7ED-B7E2E8FEB6F1}" destId="{E1F1EE39-8A64-431F-9025-93A6844BA96F}" srcOrd="0" destOrd="0" presId="urn:microsoft.com/office/officeart/2005/8/layout/hierarchy1"/>
    <dgm:cxn modelId="{51884A25-198F-41C8-8E8E-FF2F41BD8989}" type="presParOf" srcId="{E1F1EE39-8A64-431F-9025-93A6844BA96F}" destId="{34170432-3CF9-4D2D-A8C0-A01EDA30EA8A}" srcOrd="0" destOrd="0" presId="urn:microsoft.com/office/officeart/2005/8/layout/hierarchy1"/>
    <dgm:cxn modelId="{3BCEEED8-FCE2-409D-B350-3DE92260D5C3}" type="presParOf" srcId="{34170432-3CF9-4D2D-A8C0-A01EDA30EA8A}" destId="{D0B6ED8A-8D59-4C85-842C-B132260A1BE7}" srcOrd="0" destOrd="0" presId="urn:microsoft.com/office/officeart/2005/8/layout/hierarchy1"/>
    <dgm:cxn modelId="{38A408D5-C0DE-40FE-8D12-3BD13CC7C4E1}" type="presParOf" srcId="{34170432-3CF9-4D2D-A8C0-A01EDA30EA8A}" destId="{BD764EB1-86C3-417D-AF2D-A1BCC6B08F34}" srcOrd="1" destOrd="0" presId="urn:microsoft.com/office/officeart/2005/8/layout/hierarchy1"/>
    <dgm:cxn modelId="{A090BAC2-24F5-48F4-840F-A58A46A83DBE}" type="presParOf" srcId="{E1F1EE39-8A64-431F-9025-93A6844BA96F}" destId="{37147B25-621F-4F23-8013-EC29E5DDCB44}" srcOrd="1" destOrd="0" presId="urn:microsoft.com/office/officeart/2005/8/layout/hierarchy1"/>
    <dgm:cxn modelId="{5CF78B34-5367-4E76-B54B-997ACE37C5C7}" type="presParOf" srcId="{820C9561-4C32-47F0-A7ED-B7E2E8FEB6F1}" destId="{C09A26C2-B3A2-45F7-9832-33E9DC9D2A4F}" srcOrd="1" destOrd="0" presId="urn:microsoft.com/office/officeart/2005/8/layout/hierarchy1"/>
    <dgm:cxn modelId="{C40DCAE6-E1AC-4BED-9793-194D224CD25B}" type="presParOf" srcId="{C09A26C2-B3A2-45F7-9832-33E9DC9D2A4F}" destId="{F2325B4D-6BFB-438F-85DC-D01020507B4D}" srcOrd="0" destOrd="0" presId="urn:microsoft.com/office/officeart/2005/8/layout/hierarchy1"/>
    <dgm:cxn modelId="{E75A4CA3-A2A0-4F73-862E-B28DE2D3A5C4}" type="presParOf" srcId="{F2325B4D-6BFB-438F-85DC-D01020507B4D}" destId="{3AE131EC-2E77-446E-BD6B-6BA9231DDCBC}" srcOrd="0" destOrd="0" presId="urn:microsoft.com/office/officeart/2005/8/layout/hierarchy1"/>
    <dgm:cxn modelId="{86D9CE73-3E50-429D-90D5-E722D2C8F5CF}" type="presParOf" srcId="{F2325B4D-6BFB-438F-85DC-D01020507B4D}" destId="{6C154D9E-8929-4B36-8E39-1A864FBA9C5A}" srcOrd="1" destOrd="0" presId="urn:microsoft.com/office/officeart/2005/8/layout/hierarchy1"/>
    <dgm:cxn modelId="{A25CE383-B30D-4FCC-A8DD-04ECCAB91626}" type="presParOf" srcId="{C09A26C2-B3A2-45F7-9832-33E9DC9D2A4F}" destId="{80EF808E-5F98-48BC-8D83-9101E455B058}" srcOrd="1" destOrd="0" presId="urn:microsoft.com/office/officeart/2005/8/layout/hierarchy1"/>
    <dgm:cxn modelId="{278F9203-16FA-4822-8328-8A713086DE5B}" type="presParOf" srcId="{820C9561-4C32-47F0-A7ED-B7E2E8FEB6F1}" destId="{9B321B7B-F993-42AB-B873-71C4A4E6F123}" srcOrd="2" destOrd="0" presId="urn:microsoft.com/office/officeart/2005/8/layout/hierarchy1"/>
    <dgm:cxn modelId="{61805282-9564-4D20-971E-8EBBA972D355}" type="presParOf" srcId="{9B321B7B-F993-42AB-B873-71C4A4E6F123}" destId="{4264B0C3-3A36-47D6-88F0-50324DB34A67}" srcOrd="0" destOrd="0" presId="urn:microsoft.com/office/officeart/2005/8/layout/hierarchy1"/>
    <dgm:cxn modelId="{CF394A96-EA8E-4897-A9A2-07B60D057586}" type="presParOf" srcId="{4264B0C3-3A36-47D6-88F0-50324DB34A67}" destId="{284F87BD-AE99-4565-8306-3E9BCC45030D}" srcOrd="0" destOrd="0" presId="urn:microsoft.com/office/officeart/2005/8/layout/hierarchy1"/>
    <dgm:cxn modelId="{E895D785-2EE5-417A-931D-F5F0EAA18636}" type="presParOf" srcId="{4264B0C3-3A36-47D6-88F0-50324DB34A67}" destId="{598003F7-53D0-43AE-8203-363F1BA5A80B}" srcOrd="1" destOrd="0" presId="urn:microsoft.com/office/officeart/2005/8/layout/hierarchy1"/>
    <dgm:cxn modelId="{154057F8-4778-4513-BEEE-6BDCF07260E7}" type="presParOf" srcId="{9B321B7B-F993-42AB-B873-71C4A4E6F123}" destId="{78DC0342-8FB6-42E6-8426-B40ED06FBE1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B6ED8A-8D59-4C85-842C-B132260A1BE7}">
      <dsp:nvSpPr>
        <dsp:cNvPr id="0" name=""/>
        <dsp:cNvSpPr/>
      </dsp:nvSpPr>
      <dsp:spPr>
        <a:xfrm>
          <a:off x="0" y="935495"/>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764EB1-86C3-417D-AF2D-A1BCC6B08F34}">
      <dsp:nvSpPr>
        <dsp:cNvPr id="0" name=""/>
        <dsp:cNvSpPr/>
      </dsp:nvSpPr>
      <dsp:spPr>
        <a:xfrm>
          <a:off x="328612" y="1247677"/>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pt-BR" sz="2200" kern="1200"/>
            <a:t>Treino e teste em dados de fibrilação.</a:t>
          </a:r>
          <a:endParaRPr lang="en-US" sz="2200" kern="1200"/>
        </a:p>
      </dsp:txBody>
      <dsp:txXfrm>
        <a:off x="383617" y="1302682"/>
        <a:ext cx="2847502" cy="1768010"/>
      </dsp:txXfrm>
    </dsp:sp>
    <dsp:sp modelId="{3AE131EC-2E77-446E-BD6B-6BA9231DDCBC}">
      <dsp:nvSpPr>
        <dsp:cNvPr id="0" name=""/>
        <dsp:cNvSpPr/>
      </dsp:nvSpPr>
      <dsp:spPr>
        <a:xfrm>
          <a:off x="3614737" y="935495"/>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154D9E-8929-4B36-8E39-1A864FBA9C5A}">
      <dsp:nvSpPr>
        <dsp:cNvPr id="0" name=""/>
        <dsp:cNvSpPr/>
      </dsp:nvSpPr>
      <dsp:spPr>
        <a:xfrm>
          <a:off x="3943350" y="1247677"/>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pt-BR" sz="2200" kern="1200"/>
            <a:t>Aumentar o número de passos em treino e teste.</a:t>
          </a:r>
          <a:endParaRPr lang="en-US" sz="2200" kern="1200"/>
        </a:p>
      </dsp:txBody>
      <dsp:txXfrm>
        <a:off x="3998355" y="1302682"/>
        <a:ext cx="2847502" cy="1768010"/>
      </dsp:txXfrm>
    </dsp:sp>
    <dsp:sp modelId="{284F87BD-AE99-4565-8306-3E9BCC45030D}">
      <dsp:nvSpPr>
        <dsp:cNvPr id="0" name=""/>
        <dsp:cNvSpPr/>
      </dsp:nvSpPr>
      <dsp:spPr>
        <a:xfrm>
          <a:off x="7229475" y="935495"/>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8003F7-53D0-43AE-8203-363F1BA5A80B}">
      <dsp:nvSpPr>
        <dsp:cNvPr id="0" name=""/>
        <dsp:cNvSpPr/>
      </dsp:nvSpPr>
      <dsp:spPr>
        <a:xfrm>
          <a:off x="7558087" y="1247677"/>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pt-BR" sz="2200" kern="1200"/>
            <a:t>Entender melhor como funciona a Forget Gate, Input Gate e Output Gate.</a:t>
          </a:r>
          <a:endParaRPr lang="en-US" sz="2200" kern="1200"/>
        </a:p>
      </dsp:txBody>
      <dsp:txXfrm>
        <a:off x="7613092" y="1302682"/>
        <a:ext cx="2847502" cy="176801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4/20/2020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‹nº›</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61035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4/20/2020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4071884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4/20/2020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1879775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4/20/2020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1680108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4/20/2020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2569017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4/20/2020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331824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4/20/2020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2399772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4/20/2020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524170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4/20/2020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2677953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4/20/2020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3478511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4/20/2020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4169408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4/20/2020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‹nº›</a:t>
            </a:fld>
            <a:endParaRPr lang="en-US"/>
          </a:p>
        </p:txBody>
      </p:sp>
    </p:spTree>
    <p:extLst>
      <p:ext uri="{BB962C8B-B14F-4D97-AF65-F5344CB8AC3E}">
        <p14:creationId xmlns:p14="http://schemas.microsoft.com/office/powerpoint/2010/main" val="3983118436"/>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85" r:id="rId6"/>
    <p:sldLayoutId id="2147483681" r:id="rId7"/>
    <p:sldLayoutId id="2147483682" r:id="rId8"/>
    <p:sldLayoutId id="2147483683" r:id="rId9"/>
    <p:sldLayoutId id="2147483684" r:id="rId10"/>
    <p:sldLayoutId id="214748368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3" Type="http://schemas.openxmlformats.org/officeDocument/2006/relationships/hyperlink" Target="https://www.tensorflow.org/tutorials/structured_data/time_series" TargetMode="External"/><Relationship Id="rId2" Type="http://schemas.openxmlformats.org/officeDocument/2006/relationships/hyperlink" Target="https://towardsdatascience.com/understanding-rnn-and-lstm-f7cdf6dfc14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F87FE50-449A-42BD-9460-FF4F5D84AD35}"/>
              </a:ext>
            </a:extLst>
          </p:cNvPr>
          <p:cNvPicPr>
            <a:picLocks noChangeAspect="1"/>
          </p:cNvPicPr>
          <p:nvPr/>
        </p:nvPicPr>
        <p:blipFill rotWithShape="1">
          <a:blip r:embed="rId2"/>
          <a:srcRect t="12451"/>
          <a:stretch/>
        </p:blipFill>
        <p:spPr>
          <a:xfrm>
            <a:off x="20" y="10"/>
            <a:ext cx="12191981" cy="6857990"/>
          </a:xfrm>
          <a:prstGeom prst="rect">
            <a:avLst/>
          </a:prstGeom>
        </p:spPr>
      </p:pic>
      <p:sp>
        <p:nvSpPr>
          <p:cNvPr id="11" name="Rectangle 10">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208DE4D2-5919-45A0-978D-A3FF58E19676}"/>
              </a:ext>
            </a:extLst>
          </p:cNvPr>
          <p:cNvSpPr>
            <a:spLocks noGrp="1"/>
          </p:cNvSpPr>
          <p:nvPr>
            <p:ph type="ctrTitle"/>
          </p:nvPr>
        </p:nvSpPr>
        <p:spPr>
          <a:xfrm>
            <a:off x="404553" y="3091928"/>
            <a:ext cx="9078562" cy="2387600"/>
          </a:xfrm>
        </p:spPr>
        <p:txBody>
          <a:bodyPr>
            <a:normAutofit/>
          </a:bodyPr>
          <a:lstStyle/>
          <a:p>
            <a:r>
              <a:rPr lang="pt-BR" sz="5600">
                <a:solidFill>
                  <a:schemeClr val="bg1"/>
                </a:solidFill>
              </a:rPr>
              <a:t>Rede Neural Recorrente – Long Short-Term Memory</a:t>
            </a:r>
          </a:p>
        </p:txBody>
      </p:sp>
      <p:sp>
        <p:nvSpPr>
          <p:cNvPr id="3" name="Subtítulo 2">
            <a:extLst>
              <a:ext uri="{FF2B5EF4-FFF2-40B4-BE49-F238E27FC236}">
                <a16:creationId xmlns:a16="http://schemas.microsoft.com/office/drawing/2014/main" id="{F8E862E4-93B3-4208-8345-1069AA8C8F45}"/>
              </a:ext>
            </a:extLst>
          </p:cNvPr>
          <p:cNvSpPr>
            <a:spLocks noGrp="1"/>
          </p:cNvSpPr>
          <p:nvPr>
            <p:ph type="subTitle" idx="1"/>
          </p:nvPr>
        </p:nvSpPr>
        <p:spPr>
          <a:xfrm>
            <a:off x="404553" y="5551469"/>
            <a:ext cx="9078562" cy="592975"/>
          </a:xfrm>
        </p:spPr>
        <p:txBody>
          <a:bodyPr anchor="ctr">
            <a:normAutofit/>
          </a:bodyPr>
          <a:lstStyle/>
          <a:p>
            <a:endParaRPr lang="pt-BR" dirty="0">
              <a:solidFill>
                <a:schemeClr val="bg1"/>
              </a:solidFill>
            </a:endParaRPr>
          </a:p>
        </p:txBody>
      </p:sp>
    </p:spTree>
    <p:extLst>
      <p:ext uri="{BB962C8B-B14F-4D97-AF65-F5344CB8AC3E}">
        <p14:creationId xmlns:p14="http://schemas.microsoft.com/office/powerpoint/2010/main" val="993869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CA422-EF78-449C-A1D0-466B4485522B}"/>
              </a:ext>
            </a:extLst>
          </p:cNvPr>
          <p:cNvSpPr>
            <a:spLocks noGrp="1"/>
          </p:cNvSpPr>
          <p:nvPr>
            <p:ph type="title"/>
          </p:nvPr>
        </p:nvSpPr>
        <p:spPr/>
        <p:txBody>
          <a:bodyPr/>
          <a:lstStyle/>
          <a:p>
            <a:r>
              <a:rPr lang="pt-BR" dirty="0"/>
              <a:t>Teste em X</a:t>
            </a:r>
          </a:p>
        </p:txBody>
      </p:sp>
      <p:pic>
        <p:nvPicPr>
          <p:cNvPr id="4" name="Imagem 3">
            <a:extLst>
              <a:ext uri="{FF2B5EF4-FFF2-40B4-BE49-F238E27FC236}">
                <a16:creationId xmlns:a16="http://schemas.microsoft.com/office/drawing/2014/main" id="{6A3B6F1A-E80D-4DBD-B59C-283A5C8B0E4B}"/>
              </a:ext>
            </a:extLst>
          </p:cNvPr>
          <p:cNvPicPr>
            <a:picLocks noChangeAspect="1"/>
          </p:cNvPicPr>
          <p:nvPr/>
        </p:nvPicPr>
        <p:blipFill>
          <a:blip r:embed="rId2"/>
          <a:stretch>
            <a:fillRect/>
          </a:stretch>
        </p:blipFill>
        <p:spPr>
          <a:xfrm>
            <a:off x="303851" y="2917830"/>
            <a:ext cx="2410338" cy="2624871"/>
          </a:xfrm>
          <a:prstGeom prst="rect">
            <a:avLst/>
          </a:prstGeom>
        </p:spPr>
      </p:pic>
      <p:pic>
        <p:nvPicPr>
          <p:cNvPr id="6" name="Imagem 5">
            <a:extLst>
              <a:ext uri="{FF2B5EF4-FFF2-40B4-BE49-F238E27FC236}">
                <a16:creationId xmlns:a16="http://schemas.microsoft.com/office/drawing/2014/main" id="{44C3F34B-644A-4597-986A-4154EED2D26B}"/>
              </a:ext>
            </a:extLst>
          </p:cNvPr>
          <p:cNvPicPr>
            <a:picLocks noChangeAspect="1"/>
          </p:cNvPicPr>
          <p:nvPr/>
        </p:nvPicPr>
        <p:blipFill>
          <a:blip r:embed="rId3"/>
          <a:stretch>
            <a:fillRect/>
          </a:stretch>
        </p:blipFill>
        <p:spPr>
          <a:xfrm>
            <a:off x="3204482" y="2159649"/>
            <a:ext cx="6305550" cy="3771900"/>
          </a:xfrm>
          <a:prstGeom prst="rect">
            <a:avLst/>
          </a:prstGeom>
        </p:spPr>
      </p:pic>
      <p:sp>
        <p:nvSpPr>
          <p:cNvPr id="7" name="CaixaDeTexto 6">
            <a:extLst>
              <a:ext uri="{FF2B5EF4-FFF2-40B4-BE49-F238E27FC236}">
                <a16:creationId xmlns:a16="http://schemas.microsoft.com/office/drawing/2014/main" id="{6299E31A-68BC-4539-A067-F0A7F7F722A1}"/>
              </a:ext>
            </a:extLst>
          </p:cNvPr>
          <p:cNvSpPr txBox="1"/>
          <p:nvPr/>
        </p:nvSpPr>
        <p:spPr>
          <a:xfrm>
            <a:off x="9693534" y="3860933"/>
            <a:ext cx="1493870" cy="369332"/>
          </a:xfrm>
          <a:prstGeom prst="rect">
            <a:avLst/>
          </a:prstGeom>
          <a:noFill/>
        </p:spPr>
        <p:txBody>
          <a:bodyPr wrap="square" rtlCol="0">
            <a:spAutoFit/>
          </a:bodyPr>
          <a:lstStyle/>
          <a:p>
            <a:r>
              <a:rPr lang="pt-BR" dirty="0"/>
              <a:t>Resultados</a:t>
            </a:r>
          </a:p>
        </p:txBody>
      </p:sp>
    </p:spTree>
    <p:extLst>
      <p:ext uri="{BB962C8B-B14F-4D97-AF65-F5344CB8AC3E}">
        <p14:creationId xmlns:p14="http://schemas.microsoft.com/office/powerpoint/2010/main" val="1366247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Freeform: Shape 27">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Freeform: Shape 29">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26F49798-8379-4DE6-80BA-1C88B473DA08}"/>
              </a:ext>
            </a:extLst>
          </p:cNvPr>
          <p:cNvSpPr>
            <a:spLocks noGrp="1"/>
          </p:cNvSpPr>
          <p:nvPr>
            <p:ph type="title"/>
          </p:nvPr>
        </p:nvSpPr>
        <p:spPr>
          <a:xfrm>
            <a:off x="371094" y="1161288"/>
            <a:ext cx="3438144" cy="1124712"/>
          </a:xfrm>
        </p:spPr>
        <p:txBody>
          <a:bodyPr anchor="b">
            <a:normAutofit/>
          </a:bodyPr>
          <a:lstStyle/>
          <a:p>
            <a:r>
              <a:rPr lang="pt-BR" sz="2800"/>
              <a:t>Resultado</a:t>
            </a:r>
          </a:p>
        </p:txBody>
      </p:sp>
      <p:sp>
        <p:nvSpPr>
          <p:cNvPr id="32" name="Rectangle 31">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3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ço Reservado para Conteúdo 2">
            <a:extLst>
              <a:ext uri="{FF2B5EF4-FFF2-40B4-BE49-F238E27FC236}">
                <a16:creationId xmlns:a16="http://schemas.microsoft.com/office/drawing/2014/main" id="{BEFC4089-566E-4679-919D-6B4CE0900D00}"/>
              </a:ext>
            </a:extLst>
          </p:cNvPr>
          <p:cNvSpPr>
            <a:spLocks noGrp="1"/>
          </p:cNvSpPr>
          <p:nvPr>
            <p:ph idx="1"/>
          </p:nvPr>
        </p:nvSpPr>
        <p:spPr>
          <a:xfrm>
            <a:off x="371094" y="2718054"/>
            <a:ext cx="3438906" cy="3207258"/>
          </a:xfrm>
        </p:spPr>
        <p:txBody>
          <a:bodyPr anchor="t">
            <a:normAutofit/>
          </a:bodyPr>
          <a:lstStyle/>
          <a:p>
            <a:pPr>
              <a:lnSpc>
                <a:spcPct val="100000"/>
              </a:lnSpc>
            </a:pPr>
            <a:r>
              <a:rPr lang="pt-BR" sz="1400"/>
              <a:t>A partir de um array de arrays, ou seja, assim como nosso treino em X, nosso teste vai olhar para 20 pontos do passado mais recente, e dar uma resposta para gente baseado nesses 20 pontos (20 pontos dados do exemplo que pegamos, isso terá que ser modificado).</a:t>
            </a:r>
          </a:p>
          <a:p>
            <a:pPr>
              <a:lnSpc>
                <a:spcPct val="100000"/>
              </a:lnSpc>
            </a:pPr>
            <a:r>
              <a:rPr lang="pt-BR" sz="1400"/>
              <a:t>Após isso ele faz um comparação com o resultado real e isso dá o loss do nosso val.</a:t>
            </a:r>
          </a:p>
        </p:txBody>
      </p:sp>
      <p:pic>
        <p:nvPicPr>
          <p:cNvPr id="5" name="Imagem 4">
            <a:extLst>
              <a:ext uri="{FF2B5EF4-FFF2-40B4-BE49-F238E27FC236}">
                <a16:creationId xmlns:a16="http://schemas.microsoft.com/office/drawing/2014/main" id="{8822353B-B6C0-4CE3-BAF8-D103079067E2}"/>
              </a:ext>
            </a:extLst>
          </p:cNvPr>
          <p:cNvPicPr>
            <a:picLocks noChangeAspect="1"/>
          </p:cNvPicPr>
          <p:nvPr/>
        </p:nvPicPr>
        <p:blipFill>
          <a:blip r:embed="rId2"/>
          <a:stretch>
            <a:fillRect/>
          </a:stretch>
        </p:blipFill>
        <p:spPr>
          <a:xfrm>
            <a:off x="4898967" y="1632001"/>
            <a:ext cx="6921940" cy="3703238"/>
          </a:xfrm>
          <a:prstGeom prst="rect">
            <a:avLst/>
          </a:prstGeom>
        </p:spPr>
      </p:pic>
    </p:spTree>
    <p:extLst>
      <p:ext uri="{BB962C8B-B14F-4D97-AF65-F5344CB8AC3E}">
        <p14:creationId xmlns:p14="http://schemas.microsoft.com/office/powerpoint/2010/main" val="3744312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AE000E-B398-4EA1-9B75-5E23385D5A89}"/>
              </a:ext>
            </a:extLst>
          </p:cNvPr>
          <p:cNvSpPr>
            <a:spLocks noGrp="1"/>
          </p:cNvSpPr>
          <p:nvPr>
            <p:ph type="title"/>
          </p:nvPr>
        </p:nvSpPr>
        <p:spPr/>
        <p:txBody>
          <a:bodyPr>
            <a:normAutofit/>
          </a:bodyPr>
          <a:lstStyle/>
          <a:p>
            <a:r>
              <a:rPr lang="pt-BR" dirty="0"/>
              <a:t>Insights</a:t>
            </a:r>
          </a:p>
        </p:txBody>
      </p:sp>
      <p:sp>
        <p:nvSpPr>
          <p:cNvPr id="3" name="Espaço Reservado para Conteúdo 2">
            <a:extLst>
              <a:ext uri="{FF2B5EF4-FFF2-40B4-BE49-F238E27FC236}">
                <a16:creationId xmlns:a16="http://schemas.microsoft.com/office/drawing/2014/main" id="{915C1554-AAA4-441F-8B56-2A4699100095}"/>
              </a:ext>
            </a:extLst>
          </p:cNvPr>
          <p:cNvSpPr>
            <a:spLocks noGrp="1"/>
          </p:cNvSpPr>
          <p:nvPr>
            <p:ph idx="1"/>
          </p:nvPr>
        </p:nvSpPr>
        <p:spPr>
          <a:xfrm>
            <a:off x="1115568" y="2478024"/>
            <a:ext cx="4753387" cy="3694176"/>
          </a:xfrm>
        </p:spPr>
        <p:txBody>
          <a:bodyPr>
            <a:normAutofit fontScale="92500" lnSpcReduction="20000"/>
          </a:bodyPr>
          <a:lstStyle/>
          <a:p>
            <a:r>
              <a:rPr lang="pt-BR" dirty="0"/>
              <a:t>Nossos dados não tendem a normalidade portanto obtivemos um p-</a:t>
            </a:r>
            <a:r>
              <a:rPr lang="pt-BR" dirty="0" err="1"/>
              <a:t>value</a:t>
            </a:r>
            <a:r>
              <a:rPr lang="pt-BR" dirty="0"/>
              <a:t> de 0.0, podemos observar que nosso dados são </a:t>
            </a:r>
            <a:r>
              <a:rPr lang="pt-BR" dirty="0" err="1"/>
              <a:t>right-skewed</a:t>
            </a:r>
            <a:r>
              <a:rPr lang="pt-BR" dirty="0"/>
              <a:t>.</a:t>
            </a:r>
          </a:p>
          <a:p>
            <a:r>
              <a:rPr lang="pt-BR" dirty="0"/>
              <a:t>Pelo fato de ser um modelo simples,. Obtivemos uma correlação de 1.0</a:t>
            </a:r>
          </a:p>
        </p:txBody>
      </p:sp>
      <p:pic>
        <p:nvPicPr>
          <p:cNvPr id="5" name="Imagem 4">
            <a:extLst>
              <a:ext uri="{FF2B5EF4-FFF2-40B4-BE49-F238E27FC236}">
                <a16:creationId xmlns:a16="http://schemas.microsoft.com/office/drawing/2014/main" id="{42BEB7C9-4215-42BC-9E6A-969171B7AD7A}"/>
              </a:ext>
            </a:extLst>
          </p:cNvPr>
          <p:cNvPicPr>
            <a:picLocks noChangeAspect="1"/>
          </p:cNvPicPr>
          <p:nvPr/>
        </p:nvPicPr>
        <p:blipFill>
          <a:blip r:embed="rId2"/>
          <a:stretch>
            <a:fillRect/>
          </a:stretch>
        </p:blipFill>
        <p:spPr>
          <a:xfrm>
            <a:off x="7114658" y="3937054"/>
            <a:ext cx="3619500" cy="2552700"/>
          </a:xfrm>
          <a:prstGeom prst="rect">
            <a:avLst/>
          </a:prstGeom>
        </p:spPr>
      </p:pic>
      <p:pic>
        <p:nvPicPr>
          <p:cNvPr id="6" name="Imagem 5">
            <a:extLst>
              <a:ext uri="{FF2B5EF4-FFF2-40B4-BE49-F238E27FC236}">
                <a16:creationId xmlns:a16="http://schemas.microsoft.com/office/drawing/2014/main" id="{D78705DD-87DD-4371-9512-7C66B8BD2BC7}"/>
              </a:ext>
            </a:extLst>
          </p:cNvPr>
          <p:cNvPicPr>
            <a:picLocks noChangeAspect="1"/>
          </p:cNvPicPr>
          <p:nvPr/>
        </p:nvPicPr>
        <p:blipFill>
          <a:blip r:embed="rId3"/>
          <a:stretch>
            <a:fillRect/>
          </a:stretch>
        </p:blipFill>
        <p:spPr>
          <a:xfrm>
            <a:off x="5868955" y="3110197"/>
            <a:ext cx="6110907" cy="637606"/>
          </a:xfrm>
          <a:prstGeom prst="rect">
            <a:avLst/>
          </a:prstGeom>
        </p:spPr>
      </p:pic>
    </p:spTree>
    <p:extLst>
      <p:ext uri="{BB962C8B-B14F-4D97-AF65-F5344CB8AC3E}">
        <p14:creationId xmlns:p14="http://schemas.microsoft.com/office/powerpoint/2010/main" val="2595484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7722C4-DACF-4430-A32B-7FAC84A2AEB4}"/>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dirty="0"/>
              <a:t>O que é?</a:t>
            </a:r>
          </a:p>
        </p:txBody>
      </p:sp>
    </p:spTree>
    <p:extLst>
      <p:ext uri="{BB962C8B-B14F-4D97-AF65-F5344CB8AC3E}">
        <p14:creationId xmlns:p14="http://schemas.microsoft.com/office/powerpoint/2010/main" val="514136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17D127C1-DC40-4C43-AB52-D583427E1234}"/>
              </a:ext>
            </a:extLst>
          </p:cNvPr>
          <p:cNvSpPr>
            <a:spLocks noGrp="1"/>
          </p:cNvSpPr>
          <p:nvPr>
            <p:ph type="title"/>
          </p:nvPr>
        </p:nvSpPr>
        <p:spPr>
          <a:xfrm>
            <a:off x="371094" y="1161288"/>
            <a:ext cx="3438144" cy="1124712"/>
          </a:xfrm>
        </p:spPr>
        <p:txBody>
          <a:bodyPr anchor="b">
            <a:normAutofit/>
          </a:bodyPr>
          <a:lstStyle/>
          <a:p>
            <a:r>
              <a:rPr lang="pt-BR" sz="2800"/>
              <a:t>A rede neural</a:t>
            </a:r>
          </a:p>
        </p:txBody>
      </p:sp>
      <p:sp>
        <p:nvSpPr>
          <p:cNvPr id="15" name="Rectangle 14">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ço Reservado para Conteúdo 2">
            <a:extLst>
              <a:ext uri="{FF2B5EF4-FFF2-40B4-BE49-F238E27FC236}">
                <a16:creationId xmlns:a16="http://schemas.microsoft.com/office/drawing/2014/main" id="{386A6791-C9ED-4082-A631-26A4D9874EDE}"/>
              </a:ext>
            </a:extLst>
          </p:cNvPr>
          <p:cNvSpPr>
            <a:spLocks noGrp="1"/>
          </p:cNvSpPr>
          <p:nvPr>
            <p:ph idx="1"/>
          </p:nvPr>
        </p:nvSpPr>
        <p:spPr>
          <a:xfrm>
            <a:off x="371094" y="2718054"/>
            <a:ext cx="3438906" cy="3207258"/>
          </a:xfrm>
        </p:spPr>
        <p:txBody>
          <a:bodyPr anchor="t">
            <a:normAutofit/>
          </a:bodyPr>
          <a:lstStyle/>
          <a:p>
            <a:pPr>
              <a:lnSpc>
                <a:spcPct val="100000"/>
              </a:lnSpc>
            </a:pPr>
            <a:r>
              <a:rPr lang="pt-BR" sz="1700"/>
              <a:t>A rede neural recorrente trabalha de forma que ela realiza a mesma função para todos os inputs, enquanto o output do input atual, depende da computação do input mais recente.</a:t>
            </a:r>
          </a:p>
          <a:p>
            <a:pPr>
              <a:lnSpc>
                <a:spcPct val="100000"/>
              </a:lnSpc>
            </a:pPr>
            <a:r>
              <a:rPr lang="pt-BR" sz="1700"/>
              <a:t>Depois de ela produzir um output, ele é copiado e mandado de volta para rede recorrente.</a:t>
            </a:r>
          </a:p>
          <a:p>
            <a:pPr>
              <a:lnSpc>
                <a:spcPct val="100000"/>
              </a:lnSpc>
            </a:pPr>
            <a:endParaRPr lang="pt-BR" sz="1700"/>
          </a:p>
        </p:txBody>
      </p:sp>
      <p:pic>
        <p:nvPicPr>
          <p:cNvPr id="4" name="Imagem 3">
            <a:extLst>
              <a:ext uri="{FF2B5EF4-FFF2-40B4-BE49-F238E27FC236}">
                <a16:creationId xmlns:a16="http://schemas.microsoft.com/office/drawing/2014/main" id="{73B6F1DC-1459-4AF8-BB15-E5D1B3844BEB}"/>
              </a:ext>
            </a:extLst>
          </p:cNvPr>
          <p:cNvPicPr>
            <a:picLocks noChangeAspect="1"/>
          </p:cNvPicPr>
          <p:nvPr/>
        </p:nvPicPr>
        <p:blipFill>
          <a:blip r:embed="rId2"/>
          <a:stretch>
            <a:fillRect/>
          </a:stretch>
        </p:blipFill>
        <p:spPr>
          <a:xfrm>
            <a:off x="4898967" y="2030013"/>
            <a:ext cx="6921940" cy="2907214"/>
          </a:xfrm>
          <a:prstGeom prst="rect">
            <a:avLst/>
          </a:prstGeom>
        </p:spPr>
      </p:pic>
    </p:spTree>
    <p:extLst>
      <p:ext uri="{BB962C8B-B14F-4D97-AF65-F5344CB8AC3E}">
        <p14:creationId xmlns:p14="http://schemas.microsoft.com/office/powerpoint/2010/main" val="2859435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3ED3001B-A8A4-4A3A-8ADC-02C19833B99F}"/>
              </a:ext>
            </a:extLst>
          </p:cNvPr>
          <p:cNvSpPr>
            <a:spLocks noGrp="1"/>
          </p:cNvSpPr>
          <p:nvPr>
            <p:ph type="title"/>
          </p:nvPr>
        </p:nvSpPr>
        <p:spPr>
          <a:xfrm>
            <a:off x="371094" y="1161288"/>
            <a:ext cx="3438144" cy="1239012"/>
          </a:xfrm>
        </p:spPr>
        <p:txBody>
          <a:bodyPr anchor="ctr">
            <a:normAutofit/>
          </a:bodyPr>
          <a:lstStyle/>
          <a:p>
            <a:r>
              <a:rPr lang="pt-BR" sz="2800"/>
              <a:t>Long Short-Term Memory</a:t>
            </a:r>
          </a:p>
        </p:txBody>
      </p:sp>
      <p:sp>
        <p:nvSpPr>
          <p:cNvPr id="15" name="Rectangle 14">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ço Reservado para Conteúdo 2">
            <a:extLst>
              <a:ext uri="{FF2B5EF4-FFF2-40B4-BE49-F238E27FC236}">
                <a16:creationId xmlns:a16="http://schemas.microsoft.com/office/drawing/2014/main" id="{9A8A52C7-FF34-4B01-9EED-6DFDE3A4EE42}"/>
              </a:ext>
            </a:extLst>
          </p:cNvPr>
          <p:cNvSpPr>
            <a:spLocks noGrp="1"/>
          </p:cNvSpPr>
          <p:nvPr>
            <p:ph idx="1"/>
          </p:nvPr>
        </p:nvSpPr>
        <p:spPr>
          <a:xfrm>
            <a:off x="371094" y="2718054"/>
            <a:ext cx="3438906" cy="3207258"/>
          </a:xfrm>
        </p:spPr>
        <p:txBody>
          <a:bodyPr anchor="t">
            <a:normAutofit/>
          </a:bodyPr>
          <a:lstStyle/>
          <a:p>
            <a:r>
              <a:rPr lang="pt-BR" sz="1700"/>
              <a:t>Redes LSTM são uma versão modificada da RNN, que faz com que a rede se lembre mais facilmente de dados do passado na memória.</a:t>
            </a:r>
          </a:p>
          <a:p>
            <a:r>
              <a:rPr lang="pt-BR" sz="1700"/>
              <a:t>LSTM’s são muito boas para prever séries temporais, com passos muito grandes.</a:t>
            </a:r>
          </a:p>
        </p:txBody>
      </p:sp>
      <p:pic>
        <p:nvPicPr>
          <p:cNvPr id="4" name="Imagem 3">
            <a:extLst>
              <a:ext uri="{FF2B5EF4-FFF2-40B4-BE49-F238E27FC236}">
                <a16:creationId xmlns:a16="http://schemas.microsoft.com/office/drawing/2014/main" id="{38667D76-5652-4D4C-9A84-521CFE62B916}"/>
              </a:ext>
            </a:extLst>
          </p:cNvPr>
          <p:cNvPicPr>
            <a:picLocks noChangeAspect="1"/>
          </p:cNvPicPr>
          <p:nvPr/>
        </p:nvPicPr>
        <p:blipFill>
          <a:blip r:embed="rId2"/>
          <a:stretch>
            <a:fillRect/>
          </a:stretch>
        </p:blipFill>
        <p:spPr>
          <a:xfrm>
            <a:off x="4901184" y="1696875"/>
            <a:ext cx="6922008" cy="3564834"/>
          </a:xfrm>
          <a:prstGeom prst="rect">
            <a:avLst/>
          </a:prstGeom>
        </p:spPr>
      </p:pic>
    </p:spTree>
    <p:extLst>
      <p:ext uri="{BB962C8B-B14F-4D97-AF65-F5344CB8AC3E}">
        <p14:creationId xmlns:p14="http://schemas.microsoft.com/office/powerpoint/2010/main" val="4170115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ACC6BB2-28F8-4405-829D-0562733BE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5C2E53F0-AD54-4A55-99A0-EC896CE3C2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D15F19F8-85EE-477A-ACBA-4B6D0697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7C2018F2-5977-4EC3-B287-2205B4DE0ADE}"/>
              </a:ext>
            </a:extLst>
          </p:cNvPr>
          <p:cNvSpPr>
            <a:spLocks noGrp="1"/>
          </p:cNvSpPr>
          <p:nvPr>
            <p:ph type="title"/>
          </p:nvPr>
        </p:nvSpPr>
        <p:spPr>
          <a:xfrm>
            <a:off x="838200" y="253397"/>
            <a:ext cx="10515600" cy="1273233"/>
          </a:xfrm>
        </p:spPr>
        <p:txBody>
          <a:bodyPr>
            <a:normAutofit/>
          </a:bodyPr>
          <a:lstStyle/>
          <a:p>
            <a:r>
              <a:rPr lang="pt-BR" dirty="0"/>
              <a:t>Próximos Passos</a:t>
            </a:r>
          </a:p>
        </p:txBody>
      </p:sp>
      <p:sp>
        <p:nvSpPr>
          <p:cNvPr id="16" name="Rectangle 15">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797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Espaço Reservado para Conteúdo 2">
            <a:extLst>
              <a:ext uri="{FF2B5EF4-FFF2-40B4-BE49-F238E27FC236}">
                <a16:creationId xmlns:a16="http://schemas.microsoft.com/office/drawing/2014/main" id="{084AC3E6-6D17-4EC3-85FD-C5C166B3C2DE}"/>
              </a:ext>
            </a:extLst>
          </p:cNvPr>
          <p:cNvGraphicFramePr>
            <a:graphicFrameLocks noGrp="1"/>
          </p:cNvGraphicFramePr>
          <p:nvPr>
            <p:ph idx="1"/>
            <p:extLst>
              <p:ext uri="{D42A27DB-BD31-4B8C-83A1-F6EECF244321}">
                <p14:modId xmlns:p14="http://schemas.microsoft.com/office/powerpoint/2010/main" val="1667761562"/>
              </p:ext>
            </p:extLst>
          </p:nvPr>
        </p:nvGraphicFramePr>
        <p:xfrm>
          <a:off x="838200" y="2184158"/>
          <a:ext cx="10515600" cy="40611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9953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419DD0-308B-442E-AFB3-2A070A9B9851}"/>
              </a:ext>
            </a:extLst>
          </p:cNvPr>
          <p:cNvSpPr>
            <a:spLocks noGrp="1"/>
          </p:cNvSpPr>
          <p:nvPr>
            <p:ph type="title"/>
          </p:nvPr>
        </p:nvSpPr>
        <p:spPr/>
        <p:txBody>
          <a:bodyPr/>
          <a:lstStyle/>
          <a:p>
            <a:r>
              <a:rPr lang="pt-BR" dirty="0"/>
              <a:t>Bibliografia</a:t>
            </a:r>
          </a:p>
        </p:txBody>
      </p:sp>
      <p:sp>
        <p:nvSpPr>
          <p:cNvPr id="3" name="Espaço Reservado para Conteúdo 2">
            <a:extLst>
              <a:ext uri="{FF2B5EF4-FFF2-40B4-BE49-F238E27FC236}">
                <a16:creationId xmlns:a16="http://schemas.microsoft.com/office/drawing/2014/main" id="{27D81BD8-1CF6-464B-A443-79DEBB2CFCB8}"/>
              </a:ext>
            </a:extLst>
          </p:cNvPr>
          <p:cNvSpPr>
            <a:spLocks noGrp="1"/>
          </p:cNvSpPr>
          <p:nvPr>
            <p:ph idx="1"/>
          </p:nvPr>
        </p:nvSpPr>
        <p:spPr/>
        <p:txBody>
          <a:bodyPr/>
          <a:lstStyle/>
          <a:p>
            <a:r>
              <a:rPr lang="pt-BR" dirty="0">
                <a:hlinkClick r:id="rId2"/>
              </a:rPr>
              <a:t>https://towardsdatascience.com/understanding-rnn-and-lstm-f7cdf6dfc14e</a:t>
            </a:r>
            <a:r>
              <a:rPr lang="pt-BR" dirty="0"/>
              <a:t> - Acessado em 20/04/2020,15h19.</a:t>
            </a:r>
          </a:p>
          <a:p>
            <a:r>
              <a:rPr lang="pt-BR" dirty="0"/>
              <a:t>KISHORE, </a:t>
            </a:r>
            <a:r>
              <a:rPr lang="pt-BR" dirty="0" err="1"/>
              <a:t>Abhay</a:t>
            </a:r>
            <a:r>
              <a:rPr lang="pt-BR" dirty="0"/>
              <a:t>; KUMAR, </a:t>
            </a:r>
            <a:r>
              <a:rPr lang="pt-BR" dirty="0" err="1"/>
              <a:t>Ajay</a:t>
            </a:r>
            <a:r>
              <a:rPr lang="pt-BR" dirty="0"/>
              <a:t>; SINGH, Karan; PUNIA, </a:t>
            </a:r>
            <a:r>
              <a:rPr lang="pt-BR" dirty="0" err="1"/>
              <a:t>Maninder</a:t>
            </a:r>
            <a:r>
              <a:rPr lang="pt-BR" dirty="0"/>
              <a:t>; HAMBIR, </a:t>
            </a:r>
            <a:r>
              <a:rPr lang="pt-BR" dirty="0" err="1"/>
              <a:t>Yogita</a:t>
            </a:r>
            <a:r>
              <a:rPr lang="pt-BR" dirty="0"/>
              <a:t>. </a:t>
            </a:r>
            <a:r>
              <a:rPr lang="en-US" b="1" dirty="0"/>
              <a:t>Heart Attack Prediction Using Deep Learning</a:t>
            </a:r>
            <a:r>
              <a:rPr lang="en-US" dirty="0"/>
              <a:t>, Abril – 2018</a:t>
            </a:r>
            <a:endParaRPr lang="pt-BR" b="1" dirty="0"/>
          </a:p>
          <a:p>
            <a:r>
              <a:rPr lang="pt-BR" dirty="0">
                <a:hlinkClick r:id="rId3"/>
              </a:rPr>
              <a:t>https://www.tensorflow.org/tutorials/structured_data/time_series</a:t>
            </a:r>
            <a:r>
              <a:rPr lang="pt-BR" dirty="0"/>
              <a:t> – Acessado em Fevereiro,2020.</a:t>
            </a:r>
            <a:endParaRPr lang="en-US" dirty="0"/>
          </a:p>
        </p:txBody>
      </p:sp>
    </p:spTree>
    <p:extLst>
      <p:ext uri="{BB962C8B-B14F-4D97-AF65-F5344CB8AC3E}">
        <p14:creationId xmlns:p14="http://schemas.microsoft.com/office/powerpoint/2010/main" val="162750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Freeform: Shape 21">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Freeform: Shape 23">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31083027-6BA4-4032-ABDE-66C9EE035DE4}"/>
              </a:ext>
            </a:extLst>
          </p:cNvPr>
          <p:cNvSpPr>
            <a:spLocks noGrp="1"/>
          </p:cNvSpPr>
          <p:nvPr>
            <p:ph type="title"/>
          </p:nvPr>
        </p:nvSpPr>
        <p:spPr>
          <a:xfrm>
            <a:off x="371094" y="1161288"/>
            <a:ext cx="3438144" cy="1124712"/>
          </a:xfrm>
        </p:spPr>
        <p:txBody>
          <a:bodyPr anchor="b">
            <a:normAutofit/>
          </a:bodyPr>
          <a:lstStyle/>
          <a:p>
            <a:r>
              <a:rPr lang="pt-BR" sz="2800" dirty="0"/>
              <a:t>Porque uma RNN-LSTM?</a:t>
            </a:r>
          </a:p>
        </p:txBody>
      </p:sp>
      <p:sp>
        <p:nvSpPr>
          <p:cNvPr id="26" name="Rectangle 25">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ço Reservado para Conteúdo 2">
            <a:extLst>
              <a:ext uri="{FF2B5EF4-FFF2-40B4-BE49-F238E27FC236}">
                <a16:creationId xmlns:a16="http://schemas.microsoft.com/office/drawing/2014/main" id="{6F4E4E99-9480-4806-916D-E768781DA843}"/>
              </a:ext>
            </a:extLst>
          </p:cNvPr>
          <p:cNvSpPr>
            <a:spLocks noGrp="1"/>
          </p:cNvSpPr>
          <p:nvPr>
            <p:ph idx="1"/>
          </p:nvPr>
        </p:nvSpPr>
        <p:spPr>
          <a:xfrm>
            <a:off x="371094" y="2718054"/>
            <a:ext cx="3438906" cy="3207258"/>
          </a:xfrm>
        </p:spPr>
        <p:txBody>
          <a:bodyPr anchor="t">
            <a:normAutofit/>
          </a:bodyPr>
          <a:lstStyle/>
          <a:p>
            <a:pPr>
              <a:lnSpc>
                <a:spcPct val="100000"/>
              </a:lnSpc>
            </a:pPr>
            <a:r>
              <a:rPr lang="pt-BR" sz="1700"/>
              <a:t>Baseado em resultados obtidos pelo Jornal de pesquisa internacional de engenharia e tecnologia, o melhor resultado obtido foi com uma rede neural recorrente, pelo fato de atualmente as nuvens nos oferecerem processamento suficiente, hoje é possível rodar uma rede neural complexa. </a:t>
            </a:r>
          </a:p>
        </p:txBody>
      </p:sp>
      <p:pic>
        <p:nvPicPr>
          <p:cNvPr id="4" name="Imagem 3">
            <a:extLst>
              <a:ext uri="{FF2B5EF4-FFF2-40B4-BE49-F238E27FC236}">
                <a16:creationId xmlns:a16="http://schemas.microsoft.com/office/drawing/2014/main" id="{DD00E7FE-8E2E-480F-B626-0B7BB7843B4C}"/>
              </a:ext>
            </a:extLst>
          </p:cNvPr>
          <p:cNvPicPr>
            <a:picLocks noChangeAspect="1"/>
          </p:cNvPicPr>
          <p:nvPr/>
        </p:nvPicPr>
        <p:blipFill>
          <a:blip r:embed="rId2"/>
          <a:stretch>
            <a:fillRect/>
          </a:stretch>
        </p:blipFill>
        <p:spPr>
          <a:xfrm>
            <a:off x="4898967" y="1463110"/>
            <a:ext cx="6921940" cy="4041020"/>
          </a:xfrm>
          <a:prstGeom prst="rect">
            <a:avLst/>
          </a:prstGeom>
        </p:spPr>
      </p:pic>
      <p:sp>
        <p:nvSpPr>
          <p:cNvPr id="5" name="CaixaDeTexto 4">
            <a:extLst>
              <a:ext uri="{FF2B5EF4-FFF2-40B4-BE49-F238E27FC236}">
                <a16:creationId xmlns:a16="http://schemas.microsoft.com/office/drawing/2014/main" id="{629A900E-70C6-46E6-93C5-B155E13379A9}"/>
              </a:ext>
            </a:extLst>
          </p:cNvPr>
          <p:cNvSpPr txBox="1"/>
          <p:nvPr/>
        </p:nvSpPr>
        <p:spPr>
          <a:xfrm>
            <a:off x="5388137" y="5504130"/>
            <a:ext cx="5943599" cy="430887"/>
          </a:xfrm>
          <a:prstGeom prst="rect">
            <a:avLst/>
          </a:prstGeom>
          <a:noFill/>
        </p:spPr>
        <p:txBody>
          <a:bodyPr wrap="square" rtlCol="0">
            <a:spAutoFit/>
          </a:bodyPr>
          <a:lstStyle/>
          <a:p>
            <a:r>
              <a:rPr lang="pt-BR" sz="1100" b="1" dirty="0"/>
              <a:t>Tabela 3 </a:t>
            </a:r>
            <a:r>
              <a:rPr lang="pt-BR" sz="1100" dirty="0"/>
              <a:t>– </a:t>
            </a:r>
            <a:r>
              <a:rPr lang="pt-BR" sz="1100" dirty="0" err="1"/>
              <a:t>Abhay</a:t>
            </a:r>
            <a:r>
              <a:rPr lang="pt-BR" sz="1100" dirty="0"/>
              <a:t> </a:t>
            </a:r>
            <a:r>
              <a:rPr lang="pt-BR" sz="1100" dirty="0" err="1"/>
              <a:t>Kishore</a:t>
            </a:r>
            <a:r>
              <a:rPr lang="pt-BR" sz="1100" dirty="0"/>
              <a:t>, </a:t>
            </a:r>
            <a:r>
              <a:rPr lang="pt-BR" sz="1100" dirty="0" err="1"/>
              <a:t>Ajay</a:t>
            </a:r>
            <a:r>
              <a:rPr lang="pt-BR" sz="1100" dirty="0"/>
              <a:t> </a:t>
            </a:r>
            <a:r>
              <a:rPr lang="pt-BR" sz="1100" dirty="0" err="1"/>
              <a:t>Kumar</a:t>
            </a:r>
            <a:r>
              <a:rPr lang="pt-BR" sz="1100" dirty="0"/>
              <a:t>, Karan Singh, </a:t>
            </a:r>
            <a:r>
              <a:rPr lang="pt-BR" sz="1100" dirty="0" err="1"/>
              <a:t>Maninder</a:t>
            </a:r>
            <a:r>
              <a:rPr lang="pt-BR" sz="1100" dirty="0"/>
              <a:t> Punia, </a:t>
            </a:r>
            <a:r>
              <a:rPr lang="pt-BR" sz="1100" dirty="0" err="1"/>
              <a:t>Yogita</a:t>
            </a:r>
            <a:r>
              <a:rPr lang="pt-BR" sz="1100" dirty="0"/>
              <a:t> </a:t>
            </a:r>
            <a:r>
              <a:rPr lang="pt-BR" sz="1100" dirty="0" err="1"/>
              <a:t>Hambir</a:t>
            </a:r>
            <a:r>
              <a:rPr lang="pt-BR" sz="1100" dirty="0"/>
              <a:t>, </a:t>
            </a:r>
            <a:r>
              <a:rPr lang="en-US" sz="1100" b="1" dirty="0"/>
              <a:t>Heart Attack Prediction Using Deep Learning, </a:t>
            </a:r>
            <a:r>
              <a:rPr lang="en-US" sz="1100" dirty="0"/>
              <a:t>Abril - 2018</a:t>
            </a:r>
            <a:endParaRPr lang="pt-BR" sz="1100" dirty="0"/>
          </a:p>
        </p:txBody>
      </p:sp>
    </p:spTree>
    <p:extLst>
      <p:ext uri="{BB962C8B-B14F-4D97-AF65-F5344CB8AC3E}">
        <p14:creationId xmlns:p14="http://schemas.microsoft.com/office/powerpoint/2010/main" val="3745373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chemeClr val="tx2">
                <a:lumMod val="10000"/>
                <a:lumOff val="90000"/>
              </a:schemeClr>
            </a:solidFill>
          </a:ln>
          <a:effectLst>
            <a:outerShdw blurRad="63500" sx="102000" sy="102000" algn="ctr" rotWithShape="0">
              <a:schemeClr val="bg1">
                <a:lumMod val="8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9C45F024-2468-4D8A-9E11-BB2B1E0A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137722C4-DACF-4430-A32B-7FAC84A2AEB4}"/>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dirty="0" err="1"/>
              <a:t>Modelagem</a:t>
            </a:r>
            <a:endParaRPr lang="en-US" sz="7200" dirty="0"/>
          </a:p>
        </p:txBody>
      </p:sp>
      <p:sp>
        <p:nvSpPr>
          <p:cNvPr id="18" name="Rectangle 17">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2462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Rectangle 13">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15">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97CF7F97-7F2C-46CC-92E6-F6248C200B42}"/>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a:t>Parábola</a:t>
            </a:r>
          </a:p>
        </p:txBody>
      </p:sp>
      <p:sp>
        <p:nvSpPr>
          <p:cNvPr id="26" name="Rectangle: Rounded Corners 17">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5" name="Imagem 4">
            <a:extLst>
              <a:ext uri="{FF2B5EF4-FFF2-40B4-BE49-F238E27FC236}">
                <a16:creationId xmlns:a16="http://schemas.microsoft.com/office/drawing/2014/main" id="{65623661-927B-48CB-9A65-70831FDD4454}"/>
              </a:ext>
            </a:extLst>
          </p:cNvPr>
          <p:cNvPicPr>
            <a:picLocks noChangeAspect="1"/>
          </p:cNvPicPr>
          <p:nvPr/>
        </p:nvPicPr>
        <p:blipFill>
          <a:blip r:embed="rId2"/>
          <a:stretch>
            <a:fillRect/>
          </a:stretch>
        </p:blipFill>
        <p:spPr>
          <a:xfrm>
            <a:off x="385572" y="2545992"/>
            <a:ext cx="11420856" cy="3283496"/>
          </a:xfrm>
          <a:prstGeom prst="rect">
            <a:avLst/>
          </a:prstGeom>
        </p:spPr>
      </p:pic>
    </p:spTree>
    <p:extLst>
      <p:ext uri="{BB962C8B-B14F-4D97-AF65-F5344CB8AC3E}">
        <p14:creationId xmlns:p14="http://schemas.microsoft.com/office/powerpoint/2010/main" val="4043482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7722C4-DACF-4430-A32B-7FAC84A2AEB4}"/>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dirty="0" err="1"/>
              <a:t>Treino</a:t>
            </a:r>
            <a:endParaRPr lang="en-US" sz="7200" dirty="0"/>
          </a:p>
        </p:txBody>
      </p:sp>
    </p:spTree>
    <p:extLst>
      <p:ext uri="{BB962C8B-B14F-4D97-AF65-F5344CB8AC3E}">
        <p14:creationId xmlns:p14="http://schemas.microsoft.com/office/powerpoint/2010/main" val="1598160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1">
            <a:extLst>
              <a:ext uri="{FF2B5EF4-FFF2-40B4-BE49-F238E27FC236}">
                <a16:creationId xmlns:a16="http://schemas.microsoft.com/office/drawing/2014/main" id="{5954F66B-3BF3-4495-BAEE-BEB2B018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24F9FD0-4822-4474-829A-1DE389AC4AC9}"/>
              </a:ext>
            </a:extLst>
          </p:cNvPr>
          <p:cNvSpPr>
            <a:spLocks noGrp="1"/>
          </p:cNvSpPr>
          <p:nvPr>
            <p:ph type="title"/>
          </p:nvPr>
        </p:nvSpPr>
        <p:spPr>
          <a:xfrm>
            <a:off x="5296874" y="1076324"/>
            <a:ext cx="6272784" cy="1535051"/>
          </a:xfrm>
        </p:spPr>
        <p:txBody>
          <a:bodyPr vert="horz" lIns="91440" tIns="45720" rIns="91440" bIns="45720" rtlCol="0" anchor="b">
            <a:normAutofit/>
          </a:bodyPr>
          <a:lstStyle/>
          <a:p>
            <a:r>
              <a:rPr lang="en-US" sz="5200" dirty="0" err="1"/>
              <a:t>Treino</a:t>
            </a:r>
            <a:r>
              <a:rPr lang="en-US" sz="5200" dirty="0"/>
              <a:t> em X</a:t>
            </a:r>
          </a:p>
        </p:txBody>
      </p:sp>
      <p:pic>
        <p:nvPicPr>
          <p:cNvPr id="4" name="Imagem 3">
            <a:extLst>
              <a:ext uri="{FF2B5EF4-FFF2-40B4-BE49-F238E27FC236}">
                <a16:creationId xmlns:a16="http://schemas.microsoft.com/office/drawing/2014/main" id="{B1193854-1329-485B-81F6-46B91D2BAB95}"/>
              </a:ext>
            </a:extLst>
          </p:cNvPr>
          <p:cNvPicPr>
            <a:picLocks noChangeAspect="1"/>
          </p:cNvPicPr>
          <p:nvPr/>
        </p:nvPicPr>
        <p:blipFill>
          <a:blip r:embed="rId2"/>
          <a:stretch>
            <a:fillRect/>
          </a:stretch>
        </p:blipFill>
        <p:spPr>
          <a:xfrm>
            <a:off x="1178309" y="603504"/>
            <a:ext cx="2775113" cy="5577840"/>
          </a:xfrm>
          <a:prstGeom prst="rect">
            <a:avLst/>
          </a:prstGeom>
        </p:spPr>
      </p:pic>
      <p:sp>
        <p:nvSpPr>
          <p:cNvPr id="19" name="Rectangle 13">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34618"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5">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924"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CaixaDeTexto 6">
            <a:extLst>
              <a:ext uri="{FF2B5EF4-FFF2-40B4-BE49-F238E27FC236}">
                <a16:creationId xmlns:a16="http://schemas.microsoft.com/office/drawing/2014/main" id="{FF95C79C-5B74-4E38-9B95-E44CFE2ABEDD}"/>
              </a:ext>
            </a:extLst>
          </p:cNvPr>
          <p:cNvSpPr txBox="1"/>
          <p:nvPr/>
        </p:nvSpPr>
        <p:spPr>
          <a:xfrm>
            <a:off x="5296874" y="3351276"/>
            <a:ext cx="6272784" cy="2825686"/>
          </a:xfrm>
          <a:prstGeom prst="rect">
            <a:avLst/>
          </a:prstGeom>
        </p:spPr>
        <p:txBody>
          <a:bodyPr vert="horz" lIns="91440" tIns="45720" rIns="91440" bIns="45720" rtlCol="0">
            <a:normAutofit/>
          </a:bodyPr>
          <a:lstStyle/>
          <a:p>
            <a:pPr indent="-228600">
              <a:lnSpc>
                <a:spcPct val="110000"/>
              </a:lnSpc>
              <a:spcAft>
                <a:spcPts val="600"/>
              </a:spcAft>
              <a:buFont typeface="Arial" panose="020B0604020202020204" pitchFamily="34" charset="0"/>
              <a:buChar char="•"/>
            </a:pPr>
            <a:r>
              <a:rPr lang="en-US"/>
              <a:t>Nosso treino em X consiste de um array de arrays, ou seja, dentro do array existem múltiplos arrays cada um contendo 20 passos ou seja 20 pontos que se movem no tempo. (Adotamos 20 pontos como padrão por conta de exemplos).</a:t>
            </a:r>
          </a:p>
        </p:txBody>
      </p:sp>
    </p:spTree>
    <p:extLst>
      <p:ext uri="{BB962C8B-B14F-4D97-AF65-F5344CB8AC3E}">
        <p14:creationId xmlns:p14="http://schemas.microsoft.com/office/powerpoint/2010/main" val="1278554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1">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24F9FD0-4822-4474-829A-1DE389AC4AC9}"/>
              </a:ext>
            </a:extLst>
          </p:cNvPr>
          <p:cNvSpPr>
            <a:spLocks noGrp="1"/>
          </p:cNvSpPr>
          <p:nvPr>
            <p:ph type="title"/>
          </p:nvPr>
        </p:nvSpPr>
        <p:spPr>
          <a:xfrm>
            <a:off x="429768" y="411480"/>
            <a:ext cx="11201400" cy="1106424"/>
          </a:xfrm>
        </p:spPr>
        <p:txBody>
          <a:bodyPr vert="horz" lIns="91440" tIns="45720" rIns="91440" bIns="45720" rtlCol="0" anchor="ctr">
            <a:normAutofit/>
          </a:bodyPr>
          <a:lstStyle/>
          <a:p>
            <a:r>
              <a:rPr lang="en-US" sz="3600"/>
              <a:t>Treino em Y</a:t>
            </a:r>
          </a:p>
        </p:txBody>
      </p:sp>
      <p:sp>
        <p:nvSpPr>
          <p:cNvPr id="19" name="Rectangle 13">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Imagem 2">
            <a:extLst>
              <a:ext uri="{FF2B5EF4-FFF2-40B4-BE49-F238E27FC236}">
                <a16:creationId xmlns:a16="http://schemas.microsoft.com/office/drawing/2014/main" id="{F27D0B26-FE8C-4826-9D2B-E58F86EFB77B}"/>
              </a:ext>
            </a:extLst>
          </p:cNvPr>
          <p:cNvPicPr>
            <a:picLocks noChangeAspect="1"/>
          </p:cNvPicPr>
          <p:nvPr/>
        </p:nvPicPr>
        <p:blipFill>
          <a:blip r:embed="rId2"/>
          <a:stretch>
            <a:fillRect/>
          </a:stretch>
        </p:blipFill>
        <p:spPr>
          <a:xfrm>
            <a:off x="429768" y="2182105"/>
            <a:ext cx="6702552" cy="3591070"/>
          </a:xfrm>
          <a:prstGeom prst="rect">
            <a:avLst/>
          </a:prstGeom>
        </p:spPr>
      </p:pic>
      <p:sp useBgFill="1">
        <p:nvSpPr>
          <p:cNvPr id="20" name="Rectangle 15">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CaixaDeTexto 6">
            <a:extLst>
              <a:ext uri="{FF2B5EF4-FFF2-40B4-BE49-F238E27FC236}">
                <a16:creationId xmlns:a16="http://schemas.microsoft.com/office/drawing/2014/main" id="{FF95C79C-5B74-4E38-9B95-E44CFE2ABEDD}"/>
              </a:ext>
            </a:extLst>
          </p:cNvPr>
          <p:cNvSpPr txBox="1"/>
          <p:nvPr/>
        </p:nvSpPr>
        <p:spPr>
          <a:xfrm>
            <a:off x="7938752" y="2020824"/>
            <a:ext cx="3455097" cy="3959352"/>
          </a:xfrm>
          <a:prstGeom prst="rect">
            <a:avLst/>
          </a:prstGeom>
        </p:spPr>
        <p:txBody>
          <a:bodyPr vert="horz" lIns="91440" tIns="45720" rIns="91440" bIns="45720" rtlCol="0" anchor="ctr">
            <a:normAutofit/>
          </a:bodyPr>
          <a:lstStyle/>
          <a:p>
            <a:pPr indent="-228600">
              <a:lnSpc>
                <a:spcPct val="110000"/>
              </a:lnSpc>
              <a:spcAft>
                <a:spcPts val="600"/>
              </a:spcAft>
              <a:buFont typeface="Arial" panose="020B0604020202020204" pitchFamily="34" charset="0"/>
              <a:buChar char="•"/>
            </a:pPr>
            <a:r>
              <a:rPr lang="en-US" sz="1700" dirty="0" err="1"/>
              <a:t>Nosso</a:t>
            </a:r>
            <a:r>
              <a:rPr lang="en-US" sz="1700" dirty="0"/>
              <a:t> </a:t>
            </a:r>
            <a:r>
              <a:rPr lang="en-US" sz="1700" dirty="0" err="1"/>
              <a:t>treino</a:t>
            </a:r>
            <a:r>
              <a:rPr lang="en-US" sz="1700" dirty="0"/>
              <a:t> em Y </a:t>
            </a:r>
            <a:r>
              <a:rPr lang="en-US" sz="1700" dirty="0" err="1"/>
              <a:t>consiste</a:t>
            </a:r>
            <a:r>
              <a:rPr lang="en-US" sz="1700" dirty="0"/>
              <a:t> de um array com as </a:t>
            </a:r>
            <a:r>
              <a:rPr lang="en-US" sz="1700" dirty="0" err="1"/>
              <a:t>respostas</a:t>
            </a:r>
            <a:r>
              <a:rPr lang="en-US" sz="1700" dirty="0"/>
              <a:t> </a:t>
            </a:r>
            <a:r>
              <a:rPr lang="en-US" sz="1700" dirty="0" err="1"/>
              <a:t>corretas</a:t>
            </a:r>
            <a:r>
              <a:rPr lang="en-US" sz="1700" dirty="0"/>
              <a:t>, </a:t>
            </a:r>
            <a:r>
              <a:rPr lang="en-US" sz="1700" dirty="0" err="1"/>
              <a:t>ou</a:t>
            </a:r>
            <a:r>
              <a:rPr lang="en-US" sz="1700" dirty="0"/>
              <a:t> </a:t>
            </a:r>
            <a:r>
              <a:rPr lang="en-US" sz="1700" dirty="0" err="1"/>
              <a:t>seja</a:t>
            </a:r>
            <a:r>
              <a:rPr lang="en-US" sz="1700" dirty="0"/>
              <a:t>, </a:t>
            </a:r>
            <a:r>
              <a:rPr lang="en-US" sz="1700" dirty="0" err="1"/>
              <a:t>cada</a:t>
            </a:r>
            <a:r>
              <a:rPr lang="en-US" sz="1700" dirty="0"/>
              <a:t> </a:t>
            </a:r>
            <a:r>
              <a:rPr lang="en-US" sz="1700" dirty="0" err="1"/>
              <a:t>ponto</a:t>
            </a:r>
            <a:r>
              <a:rPr lang="en-US" sz="1700" dirty="0"/>
              <a:t> que </a:t>
            </a:r>
            <a:r>
              <a:rPr lang="en-US" sz="1700" dirty="0" err="1"/>
              <a:t>aparece</a:t>
            </a:r>
            <a:r>
              <a:rPr lang="en-US" sz="1700" dirty="0"/>
              <a:t> dentro do array </a:t>
            </a:r>
            <a:r>
              <a:rPr lang="en-US" sz="1700" dirty="0" err="1"/>
              <a:t>quer</a:t>
            </a:r>
            <a:r>
              <a:rPr lang="en-US" sz="1700" dirty="0"/>
              <a:t> </a:t>
            </a:r>
            <a:r>
              <a:rPr lang="en-US" sz="1700" dirty="0" err="1"/>
              <a:t>dizer</a:t>
            </a:r>
            <a:r>
              <a:rPr lang="en-US" sz="1700" dirty="0"/>
              <a:t> um valor que </a:t>
            </a:r>
            <a:r>
              <a:rPr lang="en-US" sz="1700" dirty="0" err="1"/>
              <a:t>nossa</a:t>
            </a:r>
            <a:r>
              <a:rPr lang="en-US" sz="1700" dirty="0"/>
              <a:t> rede neural </a:t>
            </a:r>
            <a:r>
              <a:rPr lang="en-US" sz="1700" dirty="0" err="1"/>
              <a:t>deve</a:t>
            </a:r>
            <a:r>
              <a:rPr lang="en-US" sz="1700" dirty="0"/>
              <a:t> </a:t>
            </a:r>
            <a:r>
              <a:rPr lang="en-US" sz="1700" dirty="0" err="1"/>
              <a:t>acertar</a:t>
            </a:r>
            <a:r>
              <a:rPr lang="en-US" sz="1700" dirty="0"/>
              <a:t>.</a:t>
            </a:r>
          </a:p>
        </p:txBody>
      </p:sp>
    </p:spTree>
    <p:extLst>
      <p:ext uri="{BB962C8B-B14F-4D97-AF65-F5344CB8AC3E}">
        <p14:creationId xmlns:p14="http://schemas.microsoft.com/office/powerpoint/2010/main" val="1695908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952B996-DC48-441D-B505-460662E598AD}"/>
              </a:ext>
            </a:extLst>
          </p:cNvPr>
          <p:cNvSpPr>
            <a:spLocks noGrp="1"/>
          </p:cNvSpPr>
          <p:nvPr>
            <p:ph type="title"/>
          </p:nvPr>
        </p:nvSpPr>
        <p:spPr>
          <a:xfrm>
            <a:off x="429768" y="411480"/>
            <a:ext cx="11201400" cy="1106424"/>
          </a:xfrm>
        </p:spPr>
        <p:txBody>
          <a:bodyPr vert="horz" lIns="91440" tIns="45720" rIns="91440" bIns="45720" rtlCol="0">
            <a:normAutofit/>
          </a:bodyPr>
          <a:lstStyle/>
          <a:p>
            <a:r>
              <a:rPr lang="en-US" sz="3600" dirty="0" err="1"/>
              <a:t>Treinamento</a:t>
            </a:r>
            <a:r>
              <a:rPr lang="en-US" sz="3600" dirty="0"/>
              <a:t> com 10 </a:t>
            </a:r>
            <a:r>
              <a:rPr lang="en-US" sz="3600" dirty="0" err="1"/>
              <a:t>épocas</a:t>
            </a:r>
            <a:r>
              <a:rPr lang="en-US" sz="3600" dirty="0"/>
              <a:t> e </a:t>
            </a:r>
            <a:r>
              <a:rPr lang="en-US" sz="3600" dirty="0" err="1"/>
              <a:t>resultados</a:t>
            </a:r>
            <a:endParaRPr lang="en-US" sz="3600" dirty="0"/>
          </a:p>
        </p:txBody>
      </p:sp>
      <p:sp>
        <p:nvSpPr>
          <p:cNvPr id="28" name="Rectangle 27">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Espaço Reservado para Conteúdo 3">
            <a:extLst>
              <a:ext uri="{FF2B5EF4-FFF2-40B4-BE49-F238E27FC236}">
                <a16:creationId xmlns:a16="http://schemas.microsoft.com/office/drawing/2014/main" id="{A4FD569F-9320-4C2C-8C78-355D167CA83A}"/>
              </a:ext>
            </a:extLst>
          </p:cNvPr>
          <p:cNvPicPr>
            <a:picLocks noChangeAspect="1"/>
          </p:cNvPicPr>
          <p:nvPr/>
        </p:nvPicPr>
        <p:blipFill>
          <a:blip r:embed="rId2"/>
          <a:stretch>
            <a:fillRect/>
          </a:stretch>
        </p:blipFill>
        <p:spPr>
          <a:xfrm>
            <a:off x="429768" y="2142817"/>
            <a:ext cx="6702552" cy="3669646"/>
          </a:xfrm>
          <a:prstGeom prst="rect">
            <a:avLst/>
          </a:prstGeom>
        </p:spPr>
      </p:pic>
      <p:sp useBgFill="1">
        <p:nvSpPr>
          <p:cNvPr id="30" name="Rectangle 29">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Espaço Reservado para Conteúdo 4">
            <a:extLst>
              <a:ext uri="{FF2B5EF4-FFF2-40B4-BE49-F238E27FC236}">
                <a16:creationId xmlns:a16="http://schemas.microsoft.com/office/drawing/2014/main" id="{70709929-4689-4E30-872F-454F624EDB32}"/>
              </a:ext>
            </a:extLst>
          </p:cNvPr>
          <p:cNvPicPr>
            <a:picLocks noGrp="1" noChangeAspect="1"/>
          </p:cNvPicPr>
          <p:nvPr>
            <p:ph idx="1"/>
          </p:nvPr>
        </p:nvPicPr>
        <p:blipFill>
          <a:blip r:embed="rId3"/>
          <a:stretch>
            <a:fillRect/>
          </a:stretch>
        </p:blipFill>
        <p:spPr>
          <a:xfrm>
            <a:off x="7939088" y="2779472"/>
            <a:ext cx="3454400" cy="2442056"/>
          </a:xfrm>
          <a:prstGeom prst="rect">
            <a:avLst/>
          </a:prstGeom>
        </p:spPr>
      </p:pic>
    </p:spTree>
    <p:extLst>
      <p:ext uri="{BB962C8B-B14F-4D97-AF65-F5344CB8AC3E}">
        <p14:creationId xmlns:p14="http://schemas.microsoft.com/office/powerpoint/2010/main" val="3440877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7722C4-DACF-4430-A32B-7FAC84A2AEB4}"/>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dirty="0"/>
              <a:t>Teste</a:t>
            </a:r>
          </a:p>
        </p:txBody>
      </p:sp>
    </p:spTree>
    <p:extLst>
      <p:ext uri="{BB962C8B-B14F-4D97-AF65-F5344CB8AC3E}">
        <p14:creationId xmlns:p14="http://schemas.microsoft.com/office/powerpoint/2010/main" val="3407444029"/>
      </p:ext>
    </p:extLst>
  </p:cSld>
  <p:clrMapOvr>
    <a:masterClrMapping/>
  </p:clrMapOvr>
</p:sld>
</file>

<file path=ppt/theme/theme1.xml><?xml version="1.0" encoding="utf-8"?>
<a:theme xmlns:a="http://schemas.openxmlformats.org/drawingml/2006/main" name="AccentBoxVTI">
  <a:themeElements>
    <a:clrScheme name="AnalogousFromLightSeedRightStep">
      <a:dk1>
        <a:srgbClr val="000000"/>
      </a:dk1>
      <a:lt1>
        <a:srgbClr val="FFFFFF"/>
      </a:lt1>
      <a:dk2>
        <a:srgbClr val="413324"/>
      </a:dk2>
      <a:lt2>
        <a:srgbClr val="E2E7E8"/>
      </a:lt2>
      <a:accent1>
        <a:srgbClr val="D3918A"/>
      </a:accent1>
      <a:accent2>
        <a:srgbClr val="C79A6A"/>
      </a:accent2>
      <a:accent3>
        <a:srgbClr val="AAA66F"/>
      </a:accent3>
      <a:accent4>
        <a:srgbClr val="91AB5F"/>
      </a:accent4>
      <a:accent5>
        <a:srgbClr val="80AE72"/>
      </a:accent5>
      <a:accent6>
        <a:srgbClr val="63B372"/>
      </a:accent6>
      <a:hlink>
        <a:srgbClr val="588C92"/>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0</TotalTime>
  <Words>496</Words>
  <Application>Microsoft Office PowerPoint</Application>
  <PresentationFormat>Widescreen</PresentationFormat>
  <Paragraphs>36</Paragraphs>
  <Slides>17</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17</vt:i4>
      </vt:variant>
    </vt:vector>
  </HeadingPairs>
  <TitlesOfParts>
    <vt:vector size="21" baseType="lpstr">
      <vt:lpstr>Arial</vt:lpstr>
      <vt:lpstr>Avenir Next LT Pro</vt:lpstr>
      <vt:lpstr>Calibri</vt:lpstr>
      <vt:lpstr>AccentBoxVTI</vt:lpstr>
      <vt:lpstr>Rede Neural Recorrente – Long Short-Term Memory</vt:lpstr>
      <vt:lpstr>Porque uma RNN-LSTM?</vt:lpstr>
      <vt:lpstr>Modelagem</vt:lpstr>
      <vt:lpstr>Parábola</vt:lpstr>
      <vt:lpstr>Treino</vt:lpstr>
      <vt:lpstr>Treino em X</vt:lpstr>
      <vt:lpstr>Treino em Y</vt:lpstr>
      <vt:lpstr>Treinamento com 10 épocas e resultados</vt:lpstr>
      <vt:lpstr>Teste</vt:lpstr>
      <vt:lpstr>Teste em X</vt:lpstr>
      <vt:lpstr>Resultado</vt:lpstr>
      <vt:lpstr>Insights</vt:lpstr>
      <vt:lpstr>O que é?</vt:lpstr>
      <vt:lpstr>A rede neural</vt:lpstr>
      <vt:lpstr>Long Short-Term Memory</vt:lpstr>
      <vt:lpstr>Próximos Passos</vt:lpstr>
      <vt:lpstr>Bibliografia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Rede Neural Recorrente – Long Short-Term Memory</dc:title>
  <dc:creator>Rogerio Sartini</dc:creator>
  <cp:lastModifiedBy>Rogerio Sartini</cp:lastModifiedBy>
  <cp:revision>1</cp:revision>
  <dcterms:created xsi:type="dcterms:W3CDTF">2020-04-20T18:54:03Z</dcterms:created>
  <dcterms:modified xsi:type="dcterms:W3CDTF">2020-04-20T18:54:08Z</dcterms:modified>
</cp:coreProperties>
</file>