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74" r:id="rId3"/>
    <p:sldId id="257" r:id="rId4"/>
    <p:sldId id="258" r:id="rId5"/>
    <p:sldId id="259" r:id="rId6"/>
    <p:sldId id="269" r:id="rId7"/>
    <p:sldId id="260" r:id="rId8"/>
    <p:sldId id="262" r:id="rId9"/>
    <p:sldId id="261" r:id="rId10"/>
    <p:sldId id="270" r:id="rId11"/>
    <p:sldId id="263" r:id="rId12"/>
    <p:sldId id="264" r:id="rId13"/>
    <p:sldId id="265" r:id="rId14"/>
    <p:sldId id="272" r:id="rId15"/>
    <p:sldId id="276" r:id="rId16"/>
    <p:sldId id="266" r:id="rId17"/>
    <p:sldId id="267" r:id="rId18"/>
    <p:sldId id="273" r:id="rId19"/>
    <p:sldId id="268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EAB6-BEA5-40CC-ACB0-1F52D8C991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8876EC-EC5B-4CDF-A35F-0B5B6678812A}">
      <dgm:prSet/>
      <dgm:spPr/>
      <dgm:t>
        <a:bodyPr/>
        <a:lstStyle/>
        <a:p>
          <a:r>
            <a:rPr lang="pt-BR"/>
            <a:t>Treino e teste em dados de fibrilação.</a:t>
          </a:r>
          <a:endParaRPr lang="en-US"/>
        </a:p>
      </dgm:t>
    </dgm:pt>
    <dgm:pt modelId="{9F6D617C-7382-4D08-9AAA-D95BEBB0B8CD}" type="parTrans" cxnId="{C66E3B6B-F2A5-4FDD-A8AF-C7EBBE5C7317}">
      <dgm:prSet/>
      <dgm:spPr/>
      <dgm:t>
        <a:bodyPr/>
        <a:lstStyle/>
        <a:p>
          <a:endParaRPr lang="en-US"/>
        </a:p>
      </dgm:t>
    </dgm:pt>
    <dgm:pt modelId="{E3A8CB90-16A8-4E66-B33C-96AE09BF0484}" type="sibTrans" cxnId="{C66E3B6B-F2A5-4FDD-A8AF-C7EBBE5C7317}">
      <dgm:prSet/>
      <dgm:spPr/>
      <dgm:t>
        <a:bodyPr/>
        <a:lstStyle/>
        <a:p>
          <a:endParaRPr lang="en-US"/>
        </a:p>
      </dgm:t>
    </dgm:pt>
    <dgm:pt modelId="{B956D3F0-CA63-4A35-A2BD-968109B9CDB4}">
      <dgm:prSet/>
      <dgm:spPr/>
      <dgm:t>
        <a:bodyPr/>
        <a:lstStyle/>
        <a:p>
          <a:r>
            <a:rPr lang="pt-BR"/>
            <a:t>Aumentar o número de passos em treino e teste.</a:t>
          </a:r>
          <a:endParaRPr lang="en-US"/>
        </a:p>
      </dgm:t>
    </dgm:pt>
    <dgm:pt modelId="{A3B32A89-287C-495D-A7E9-EB6390800182}" type="parTrans" cxnId="{026B0CF9-DEE7-443B-97E6-45B637D81228}">
      <dgm:prSet/>
      <dgm:spPr/>
      <dgm:t>
        <a:bodyPr/>
        <a:lstStyle/>
        <a:p>
          <a:endParaRPr lang="en-US"/>
        </a:p>
      </dgm:t>
    </dgm:pt>
    <dgm:pt modelId="{84808883-CA4F-4419-A624-FE26A4A4D60E}" type="sibTrans" cxnId="{026B0CF9-DEE7-443B-97E6-45B637D81228}">
      <dgm:prSet/>
      <dgm:spPr/>
      <dgm:t>
        <a:bodyPr/>
        <a:lstStyle/>
        <a:p>
          <a:endParaRPr lang="en-US"/>
        </a:p>
      </dgm:t>
    </dgm:pt>
    <dgm:pt modelId="{38DB275A-A301-45D6-9E1C-1BAEB4D31728}">
      <dgm:prSet/>
      <dgm:spPr/>
      <dgm:t>
        <a:bodyPr/>
        <a:lstStyle/>
        <a:p>
          <a:r>
            <a:rPr lang="pt-BR"/>
            <a:t>Entender melhor como funciona a Forget Gate, Input Gate e Output Gate.</a:t>
          </a:r>
          <a:endParaRPr lang="en-US"/>
        </a:p>
      </dgm:t>
    </dgm:pt>
    <dgm:pt modelId="{3CA6F463-3F81-4757-B3CC-67939E49246C}" type="parTrans" cxnId="{DCB3B513-8FD7-4BE7-8096-C2884C4D7A1D}">
      <dgm:prSet/>
      <dgm:spPr/>
      <dgm:t>
        <a:bodyPr/>
        <a:lstStyle/>
        <a:p>
          <a:endParaRPr lang="en-US"/>
        </a:p>
      </dgm:t>
    </dgm:pt>
    <dgm:pt modelId="{E83561B8-9244-4FEF-A3D4-9320C940BFB6}" type="sibTrans" cxnId="{DCB3B513-8FD7-4BE7-8096-C2884C4D7A1D}">
      <dgm:prSet/>
      <dgm:spPr/>
      <dgm:t>
        <a:bodyPr/>
        <a:lstStyle/>
        <a:p>
          <a:endParaRPr lang="en-US"/>
        </a:p>
      </dgm:t>
    </dgm:pt>
    <dgm:pt modelId="{820C9561-4C32-47F0-A7ED-B7E2E8FEB6F1}" type="pres">
      <dgm:prSet presAssocID="{9541EAB6-BEA5-40CC-ACB0-1F52D8C991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F1EE39-8A64-431F-9025-93A6844BA96F}" type="pres">
      <dgm:prSet presAssocID="{E88876EC-EC5B-4CDF-A35F-0B5B6678812A}" presName="hierRoot1" presStyleCnt="0"/>
      <dgm:spPr/>
    </dgm:pt>
    <dgm:pt modelId="{34170432-3CF9-4D2D-A8C0-A01EDA30EA8A}" type="pres">
      <dgm:prSet presAssocID="{E88876EC-EC5B-4CDF-A35F-0B5B6678812A}" presName="composite" presStyleCnt="0"/>
      <dgm:spPr/>
    </dgm:pt>
    <dgm:pt modelId="{D0B6ED8A-8D59-4C85-842C-B132260A1BE7}" type="pres">
      <dgm:prSet presAssocID="{E88876EC-EC5B-4CDF-A35F-0B5B6678812A}" presName="background" presStyleLbl="node0" presStyleIdx="0" presStyleCnt="3"/>
      <dgm:spPr/>
    </dgm:pt>
    <dgm:pt modelId="{BD764EB1-86C3-417D-AF2D-A1BCC6B08F34}" type="pres">
      <dgm:prSet presAssocID="{E88876EC-EC5B-4CDF-A35F-0B5B6678812A}" presName="text" presStyleLbl="fgAcc0" presStyleIdx="0" presStyleCnt="3">
        <dgm:presLayoutVars>
          <dgm:chPref val="3"/>
        </dgm:presLayoutVars>
      </dgm:prSet>
      <dgm:spPr/>
    </dgm:pt>
    <dgm:pt modelId="{37147B25-621F-4F23-8013-EC29E5DDCB44}" type="pres">
      <dgm:prSet presAssocID="{E88876EC-EC5B-4CDF-A35F-0B5B6678812A}" presName="hierChild2" presStyleCnt="0"/>
      <dgm:spPr/>
    </dgm:pt>
    <dgm:pt modelId="{C09A26C2-B3A2-45F7-9832-33E9DC9D2A4F}" type="pres">
      <dgm:prSet presAssocID="{B956D3F0-CA63-4A35-A2BD-968109B9CDB4}" presName="hierRoot1" presStyleCnt="0"/>
      <dgm:spPr/>
    </dgm:pt>
    <dgm:pt modelId="{F2325B4D-6BFB-438F-85DC-D01020507B4D}" type="pres">
      <dgm:prSet presAssocID="{B956D3F0-CA63-4A35-A2BD-968109B9CDB4}" presName="composite" presStyleCnt="0"/>
      <dgm:spPr/>
    </dgm:pt>
    <dgm:pt modelId="{3AE131EC-2E77-446E-BD6B-6BA9231DDCBC}" type="pres">
      <dgm:prSet presAssocID="{B956D3F0-CA63-4A35-A2BD-968109B9CDB4}" presName="background" presStyleLbl="node0" presStyleIdx="1" presStyleCnt="3"/>
      <dgm:spPr/>
    </dgm:pt>
    <dgm:pt modelId="{6C154D9E-8929-4B36-8E39-1A864FBA9C5A}" type="pres">
      <dgm:prSet presAssocID="{B956D3F0-CA63-4A35-A2BD-968109B9CDB4}" presName="text" presStyleLbl="fgAcc0" presStyleIdx="1" presStyleCnt="3">
        <dgm:presLayoutVars>
          <dgm:chPref val="3"/>
        </dgm:presLayoutVars>
      </dgm:prSet>
      <dgm:spPr/>
    </dgm:pt>
    <dgm:pt modelId="{80EF808E-5F98-48BC-8D83-9101E455B058}" type="pres">
      <dgm:prSet presAssocID="{B956D3F0-CA63-4A35-A2BD-968109B9CDB4}" presName="hierChild2" presStyleCnt="0"/>
      <dgm:spPr/>
    </dgm:pt>
    <dgm:pt modelId="{9B321B7B-F993-42AB-B873-71C4A4E6F123}" type="pres">
      <dgm:prSet presAssocID="{38DB275A-A301-45D6-9E1C-1BAEB4D31728}" presName="hierRoot1" presStyleCnt="0"/>
      <dgm:spPr/>
    </dgm:pt>
    <dgm:pt modelId="{4264B0C3-3A36-47D6-88F0-50324DB34A67}" type="pres">
      <dgm:prSet presAssocID="{38DB275A-A301-45D6-9E1C-1BAEB4D31728}" presName="composite" presStyleCnt="0"/>
      <dgm:spPr/>
    </dgm:pt>
    <dgm:pt modelId="{284F87BD-AE99-4565-8306-3E9BCC45030D}" type="pres">
      <dgm:prSet presAssocID="{38DB275A-A301-45D6-9E1C-1BAEB4D31728}" presName="background" presStyleLbl="node0" presStyleIdx="2" presStyleCnt="3"/>
      <dgm:spPr/>
    </dgm:pt>
    <dgm:pt modelId="{598003F7-53D0-43AE-8203-363F1BA5A80B}" type="pres">
      <dgm:prSet presAssocID="{38DB275A-A301-45D6-9E1C-1BAEB4D31728}" presName="text" presStyleLbl="fgAcc0" presStyleIdx="2" presStyleCnt="3">
        <dgm:presLayoutVars>
          <dgm:chPref val="3"/>
        </dgm:presLayoutVars>
      </dgm:prSet>
      <dgm:spPr/>
    </dgm:pt>
    <dgm:pt modelId="{78DC0342-8FB6-42E6-8426-B40ED06FBE1A}" type="pres">
      <dgm:prSet presAssocID="{38DB275A-A301-45D6-9E1C-1BAEB4D31728}" presName="hierChild2" presStyleCnt="0"/>
      <dgm:spPr/>
    </dgm:pt>
  </dgm:ptLst>
  <dgm:cxnLst>
    <dgm:cxn modelId="{1D6C0007-D5FE-4571-82CF-1B9889568106}" type="presOf" srcId="{9541EAB6-BEA5-40CC-ACB0-1F52D8C9913F}" destId="{820C9561-4C32-47F0-A7ED-B7E2E8FEB6F1}" srcOrd="0" destOrd="0" presId="urn:microsoft.com/office/officeart/2005/8/layout/hierarchy1"/>
    <dgm:cxn modelId="{DCB3B513-8FD7-4BE7-8096-C2884C4D7A1D}" srcId="{9541EAB6-BEA5-40CC-ACB0-1F52D8C9913F}" destId="{38DB275A-A301-45D6-9E1C-1BAEB4D31728}" srcOrd="2" destOrd="0" parTransId="{3CA6F463-3F81-4757-B3CC-67939E49246C}" sibTransId="{E83561B8-9244-4FEF-A3D4-9320C940BFB6}"/>
    <dgm:cxn modelId="{C8924518-29FB-4AC6-8F81-95A83B542AC4}" type="presOf" srcId="{E88876EC-EC5B-4CDF-A35F-0B5B6678812A}" destId="{BD764EB1-86C3-417D-AF2D-A1BCC6B08F34}" srcOrd="0" destOrd="0" presId="urn:microsoft.com/office/officeart/2005/8/layout/hierarchy1"/>
    <dgm:cxn modelId="{E4EE245F-79A2-440C-BA38-2888AB991023}" type="presOf" srcId="{38DB275A-A301-45D6-9E1C-1BAEB4D31728}" destId="{598003F7-53D0-43AE-8203-363F1BA5A80B}" srcOrd="0" destOrd="0" presId="urn:microsoft.com/office/officeart/2005/8/layout/hierarchy1"/>
    <dgm:cxn modelId="{C66E3B6B-F2A5-4FDD-A8AF-C7EBBE5C7317}" srcId="{9541EAB6-BEA5-40CC-ACB0-1F52D8C9913F}" destId="{E88876EC-EC5B-4CDF-A35F-0B5B6678812A}" srcOrd="0" destOrd="0" parTransId="{9F6D617C-7382-4D08-9AAA-D95BEBB0B8CD}" sibTransId="{E3A8CB90-16A8-4E66-B33C-96AE09BF0484}"/>
    <dgm:cxn modelId="{56E6DFD1-22CC-4B98-8EDB-4FD6692FBBA2}" type="presOf" srcId="{B956D3F0-CA63-4A35-A2BD-968109B9CDB4}" destId="{6C154D9E-8929-4B36-8E39-1A864FBA9C5A}" srcOrd="0" destOrd="0" presId="urn:microsoft.com/office/officeart/2005/8/layout/hierarchy1"/>
    <dgm:cxn modelId="{026B0CF9-DEE7-443B-97E6-45B637D81228}" srcId="{9541EAB6-BEA5-40CC-ACB0-1F52D8C9913F}" destId="{B956D3F0-CA63-4A35-A2BD-968109B9CDB4}" srcOrd="1" destOrd="0" parTransId="{A3B32A89-287C-495D-A7E9-EB6390800182}" sibTransId="{84808883-CA4F-4419-A624-FE26A4A4D60E}"/>
    <dgm:cxn modelId="{2E9817E5-E819-4939-9216-96BBEA8A57FA}" type="presParOf" srcId="{820C9561-4C32-47F0-A7ED-B7E2E8FEB6F1}" destId="{E1F1EE39-8A64-431F-9025-93A6844BA96F}" srcOrd="0" destOrd="0" presId="urn:microsoft.com/office/officeart/2005/8/layout/hierarchy1"/>
    <dgm:cxn modelId="{51884A25-198F-41C8-8E8E-FF2F41BD8989}" type="presParOf" srcId="{E1F1EE39-8A64-431F-9025-93A6844BA96F}" destId="{34170432-3CF9-4D2D-A8C0-A01EDA30EA8A}" srcOrd="0" destOrd="0" presId="urn:microsoft.com/office/officeart/2005/8/layout/hierarchy1"/>
    <dgm:cxn modelId="{3BCEEED8-FCE2-409D-B350-3DE92260D5C3}" type="presParOf" srcId="{34170432-3CF9-4D2D-A8C0-A01EDA30EA8A}" destId="{D0B6ED8A-8D59-4C85-842C-B132260A1BE7}" srcOrd="0" destOrd="0" presId="urn:microsoft.com/office/officeart/2005/8/layout/hierarchy1"/>
    <dgm:cxn modelId="{38A408D5-C0DE-40FE-8D12-3BD13CC7C4E1}" type="presParOf" srcId="{34170432-3CF9-4D2D-A8C0-A01EDA30EA8A}" destId="{BD764EB1-86C3-417D-AF2D-A1BCC6B08F34}" srcOrd="1" destOrd="0" presId="urn:microsoft.com/office/officeart/2005/8/layout/hierarchy1"/>
    <dgm:cxn modelId="{A090BAC2-24F5-48F4-840F-A58A46A83DBE}" type="presParOf" srcId="{E1F1EE39-8A64-431F-9025-93A6844BA96F}" destId="{37147B25-621F-4F23-8013-EC29E5DDCB44}" srcOrd="1" destOrd="0" presId="urn:microsoft.com/office/officeart/2005/8/layout/hierarchy1"/>
    <dgm:cxn modelId="{5CF78B34-5367-4E76-B54B-997ACE37C5C7}" type="presParOf" srcId="{820C9561-4C32-47F0-A7ED-B7E2E8FEB6F1}" destId="{C09A26C2-B3A2-45F7-9832-33E9DC9D2A4F}" srcOrd="1" destOrd="0" presId="urn:microsoft.com/office/officeart/2005/8/layout/hierarchy1"/>
    <dgm:cxn modelId="{C40DCAE6-E1AC-4BED-9793-194D224CD25B}" type="presParOf" srcId="{C09A26C2-B3A2-45F7-9832-33E9DC9D2A4F}" destId="{F2325B4D-6BFB-438F-85DC-D01020507B4D}" srcOrd="0" destOrd="0" presId="urn:microsoft.com/office/officeart/2005/8/layout/hierarchy1"/>
    <dgm:cxn modelId="{E75A4CA3-A2A0-4F73-862E-B28DE2D3A5C4}" type="presParOf" srcId="{F2325B4D-6BFB-438F-85DC-D01020507B4D}" destId="{3AE131EC-2E77-446E-BD6B-6BA9231DDCBC}" srcOrd="0" destOrd="0" presId="urn:microsoft.com/office/officeart/2005/8/layout/hierarchy1"/>
    <dgm:cxn modelId="{86D9CE73-3E50-429D-90D5-E722D2C8F5CF}" type="presParOf" srcId="{F2325B4D-6BFB-438F-85DC-D01020507B4D}" destId="{6C154D9E-8929-4B36-8E39-1A864FBA9C5A}" srcOrd="1" destOrd="0" presId="urn:microsoft.com/office/officeart/2005/8/layout/hierarchy1"/>
    <dgm:cxn modelId="{A25CE383-B30D-4FCC-A8DD-04ECCAB91626}" type="presParOf" srcId="{C09A26C2-B3A2-45F7-9832-33E9DC9D2A4F}" destId="{80EF808E-5F98-48BC-8D83-9101E455B058}" srcOrd="1" destOrd="0" presId="urn:microsoft.com/office/officeart/2005/8/layout/hierarchy1"/>
    <dgm:cxn modelId="{278F9203-16FA-4822-8328-8A713086DE5B}" type="presParOf" srcId="{820C9561-4C32-47F0-A7ED-B7E2E8FEB6F1}" destId="{9B321B7B-F993-42AB-B873-71C4A4E6F123}" srcOrd="2" destOrd="0" presId="urn:microsoft.com/office/officeart/2005/8/layout/hierarchy1"/>
    <dgm:cxn modelId="{61805282-9564-4D20-971E-8EBBA972D355}" type="presParOf" srcId="{9B321B7B-F993-42AB-B873-71C4A4E6F123}" destId="{4264B0C3-3A36-47D6-88F0-50324DB34A67}" srcOrd="0" destOrd="0" presId="urn:microsoft.com/office/officeart/2005/8/layout/hierarchy1"/>
    <dgm:cxn modelId="{CF394A96-EA8E-4897-A9A2-07B60D057586}" type="presParOf" srcId="{4264B0C3-3A36-47D6-88F0-50324DB34A67}" destId="{284F87BD-AE99-4565-8306-3E9BCC45030D}" srcOrd="0" destOrd="0" presId="urn:microsoft.com/office/officeart/2005/8/layout/hierarchy1"/>
    <dgm:cxn modelId="{E895D785-2EE5-417A-931D-F5F0EAA18636}" type="presParOf" srcId="{4264B0C3-3A36-47D6-88F0-50324DB34A67}" destId="{598003F7-53D0-43AE-8203-363F1BA5A80B}" srcOrd="1" destOrd="0" presId="urn:microsoft.com/office/officeart/2005/8/layout/hierarchy1"/>
    <dgm:cxn modelId="{154057F8-4778-4513-BEEE-6BDCF07260E7}" type="presParOf" srcId="{9B321B7B-F993-42AB-B873-71C4A4E6F123}" destId="{78DC0342-8FB6-42E6-8426-B40ED06FBE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6ED8A-8D59-4C85-842C-B132260A1BE7}">
      <dsp:nvSpPr>
        <dsp:cNvPr id="0" name=""/>
        <dsp:cNvSpPr/>
      </dsp:nvSpPr>
      <dsp:spPr>
        <a:xfrm>
          <a:off x="0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64EB1-86C3-417D-AF2D-A1BCC6B08F34}">
      <dsp:nvSpPr>
        <dsp:cNvPr id="0" name=""/>
        <dsp:cNvSpPr/>
      </dsp:nvSpPr>
      <dsp:spPr>
        <a:xfrm>
          <a:off x="328612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Treino e teste em dados de fibrilação.</a:t>
          </a:r>
          <a:endParaRPr lang="en-US" sz="2200" kern="1200"/>
        </a:p>
      </dsp:txBody>
      <dsp:txXfrm>
        <a:off x="383617" y="1302682"/>
        <a:ext cx="2847502" cy="1768010"/>
      </dsp:txXfrm>
    </dsp:sp>
    <dsp:sp modelId="{3AE131EC-2E77-446E-BD6B-6BA9231DDCBC}">
      <dsp:nvSpPr>
        <dsp:cNvPr id="0" name=""/>
        <dsp:cNvSpPr/>
      </dsp:nvSpPr>
      <dsp:spPr>
        <a:xfrm>
          <a:off x="3614737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4D9E-8929-4B36-8E39-1A864FBA9C5A}">
      <dsp:nvSpPr>
        <dsp:cNvPr id="0" name=""/>
        <dsp:cNvSpPr/>
      </dsp:nvSpPr>
      <dsp:spPr>
        <a:xfrm>
          <a:off x="3943350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Aumentar o número de passos em treino e teste.</a:t>
          </a:r>
          <a:endParaRPr lang="en-US" sz="2200" kern="1200"/>
        </a:p>
      </dsp:txBody>
      <dsp:txXfrm>
        <a:off x="3998355" y="1302682"/>
        <a:ext cx="2847502" cy="1768010"/>
      </dsp:txXfrm>
    </dsp:sp>
    <dsp:sp modelId="{284F87BD-AE99-4565-8306-3E9BCC45030D}">
      <dsp:nvSpPr>
        <dsp:cNvPr id="0" name=""/>
        <dsp:cNvSpPr/>
      </dsp:nvSpPr>
      <dsp:spPr>
        <a:xfrm>
          <a:off x="7229475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003F7-53D0-43AE-8203-363F1BA5A80B}">
      <dsp:nvSpPr>
        <dsp:cNvPr id="0" name=""/>
        <dsp:cNvSpPr/>
      </dsp:nvSpPr>
      <dsp:spPr>
        <a:xfrm>
          <a:off x="7558087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Entender melhor como funciona a Forget Gate, Input Gate e Output Gate.</a:t>
          </a:r>
          <a:endParaRPr lang="en-US" sz="2200" kern="1200"/>
        </a:p>
      </dsp:txBody>
      <dsp:txXfrm>
        <a:off x="7613092" y="130268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0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tructured_data/time_series" TargetMode="External"/><Relationship Id="rId2" Type="http://schemas.openxmlformats.org/officeDocument/2006/relationships/hyperlink" Target="https://towardsdatascience.com/understanding-rnn-and-lstm-f7cdf6dfc14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7FE50-449A-42BD-9460-FF4F5D84A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DE4D2-5919-45A0-978D-A3FF58E1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pt-BR" sz="5600">
                <a:solidFill>
                  <a:schemeClr val="bg1"/>
                </a:solidFill>
              </a:rPr>
              <a:t>Rede Neural Recorrente – Long Short-Term Memory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862E4-93B3-4208-8345-1069AA8C8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22C4-DACF-4430-A32B-7FAC84A2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40744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A422-EF78-449C-A1D0-466B4485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em 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3B6F1A-E80D-4DBD-B59C-283A5C8B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1" y="2917830"/>
            <a:ext cx="2410338" cy="2624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C3F34B-644A-4597-986A-4154EED2D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82" y="2159649"/>
            <a:ext cx="6305550" cy="3771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99E31A-68BC-4539-A067-F0A7F7F722A1}"/>
              </a:ext>
            </a:extLst>
          </p:cNvPr>
          <p:cNvSpPr txBox="1"/>
          <p:nvPr/>
        </p:nvSpPr>
        <p:spPr>
          <a:xfrm>
            <a:off x="9693534" y="3860933"/>
            <a:ext cx="14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36624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F49798-8379-4DE6-80BA-1C88B47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/>
              <a:t>Resultado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C4089-566E-4679-919D-6B4CE090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3438906" cy="3808581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pt-BR" sz="1400" dirty="0"/>
              <a:t>A partir de um </a:t>
            </a:r>
            <a:r>
              <a:rPr lang="pt-BR" sz="1400" dirty="0" err="1"/>
              <a:t>array</a:t>
            </a:r>
            <a:r>
              <a:rPr lang="pt-BR" sz="1400" dirty="0"/>
              <a:t> de </a:t>
            </a:r>
            <a:r>
              <a:rPr lang="pt-BR" sz="1400" dirty="0" err="1"/>
              <a:t>arrays</a:t>
            </a:r>
            <a:r>
              <a:rPr lang="pt-BR" sz="1400" dirty="0"/>
              <a:t>, ou seja, assim como nosso treino em X, nosso teste vai olhar para 20 pontos do passado mais recente, e dar uma resposta para gente baseado nesses 20 pontos (20 pontos dados do exemplo que pegamos, isso terá que ser modificado).</a:t>
            </a:r>
          </a:p>
          <a:p>
            <a:pPr>
              <a:lnSpc>
                <a:spcPct val="100000"/>
              </a:lnSpc>
            </a:pPr>
            <a:r>
              <a:rPr lang="pt-BR" sz="1400" dirty="0"/>
              <a:t>Após isso ele faz um comparação com o resultado real e isso dá o </a:t>
            </a:r>
            <a:r>
              <a:rPr lang="pt-BR" sz="1400" dirty="0" err="1"/>
              <a:t>loss</a:t>
            </a:r>
            <a:r>
              <a:rPr lang="pt-BR" sz="1400" dirty="0"/>
              <a:t> do nosso val.</a:t>
            </a:r>
          </a:p>
          <a:p>
            <a:pPr>
              <a:lnSpc>
                <a:spcPct val="100000"/>
              </a:lnSpc>
            </a:pPr>
            <a:r>
              <a:rPr lang="pt-BR" sz="1400" b="1" dirty="0"/>
              <a:t>Conforme o tempo passa ela vai perdendo precisão, ou seja e o poder de previsão vai diminuindo.</a:t>
            </a:r>
          </a:p>
          <a:p>
            <a:pPr>
              <a:lnSpc>
                <a:spcPct val="100000"/>
              </a:lnSpc>
            </a:pPr>
            <a:r>
              <a:rPr lang="pt-BR" sz="1400" b="1" dirty="0"/>
              <a:t>Usar alguma ferramenta pra medir a diferença dessa curva.</a:t>
            </a:r>
          </a:p>
          <a:p>
            <a:pPr>
              <a:lnSpc>
                <a:spcPct val="100000"/>
              </a:lnSpc>
            </a:pPr>
            <a:r>
              <a:rPr lang="pt-BR" sz="1400" b="1" dirty="0"/>
              <a:t>Usar o teste de aderência </a:t>
            </a:r>
            <a:r>
              <a:rPr lang="pt-BR" sz="1400" b="1" dirty="0" err="1"/>
              <a:t>chisquare</a:t>
            </a:r>
            <a:r>
              <a:rPr lang="pt-BR" sz="1400" b="1" dirty="0"/>
              <a:t>, (Medir a aderência do observado com o teórico) ou seja, verificar como ela vai perdendo a aderência.</a:t>
            </a:r>
          </a:p>
          <a:p>
            <a:pPr>
              <a:lnSpc>
                <a:spcPct val="100000"/>
              </a:lnSpc>
            </a:pPr>
            <a:r>
              <a:rPr lang="pt-BR" sz="1400" b="1" dirty="0"/>
              <a:t>Mudando os passos do treinamento verificar se o </a:t>
            </a:r>
            <a:r>
              <a:rPr lang="pt-BR" sz="1400" b="1" dirty="0" err="1"/>
              <a:t>loss</a:t>
            </a:r>
            <a:r>
              <a:rPr lang="pt-BR" sz="1400" b="1" dirty="0"/>
              <a:t> satura ou se ele pode ficar menor (otimização) e ir verificando o resultado do </a:t>
            </a:r>
            <a:r>
              <a:rPr lang="pt-BR" sz="1400" b="1" dirty="0" err="1"/>
              <a:t>chisquare</a:t>
            </a:r>
            <a:r>
              <a:rPr lang="pt-BR" sz="1400" b="1" dirty="0"/>
              <a:t> de aderência.</a:t>
            </a:r>
          </a:p>
          <a:p>
            <a:pPr>
              <a:lnSpc>
                <a:spcPct val="100000"/>
              </a:lnSpc>
            </a:pPr>
            <a:r>
              <a:rPr lang="pt-BR" sz="1400" b="1" dirty="0"/>
              <a:t>Entender como funciona o batch e a relação que ele tem com o número 20 de passos que foi definido.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22353B-B6C0-4CE3-BAF8-D1030790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632001"/>
            <a:ext cx="6921940" cy="37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E000E-B398-4EA1-9B75-5E23385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Insights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C1554-AAA4-441F-8B56-2A469910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753387" cy="369417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Nossos dados não tendem a normalidade portanto obtivemos um p-</a:t>
            </a:r>
            <a:r>
              <a:rPr lang="pt-BR" dirty="0" err="1"/>
              <a:t>value</a:t>
            </a:r>
            <a:r>
              <a:rPr lang="pt-BR" dirty="0"/>
              <a:t> de 0.0, podemos observar que nosso dados são </a:t>
            </a:r>
            <a:r>
              <a:rPr lang="pt-BR" dirty="0" err="1"/>
              <a:t>right-skewed</a:t>
            </a:r>
            <a:r>
              <a:rPr lang="pt-BR" dirty="0"/>
              <a:t>.</a:t>
            </a:r>
          </a:p>
          <a:p>
            <a:r>
              <a:rPr lang="pt-BR" dirty="0"/>
              <a:t>Pelo fato de ser um modelo simples,. Obtivemos uma correlação de 1.0</a:t>
            </a:r>
          </a:p>
          <a:p>
            <a:r>
              <a:rPr lang="pt-BR" dirty="0"/>
              <a:t>Entender o </a:t>
            </a:r>
            <a:r>
              <a:rPr lang="pt-BR" dirty="0" err="1"/>
              <a:t>univariate_future_target</a:t>
            </a:r>
            <a:r>
              <a:rPr lang="pt-BR" dirty="0"/>
              <a:t> = 1.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BEB7C9-4215-42BC-9E6A-969171B7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58" y="3937054"/>
            <a:ext cx="3619500" cy="2552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8705DD-87DD-4371-9512-7C66B8BD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55" y="3110197"/>
            <a:ext cx="6110907" cy="6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22C4-DACF-4430-A32B-7FAC84A2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51413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E9ED3-0532-4BF3-8627-E581EBD8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EBC4-F74C-4E69-B607-514AA9D2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Explicar o que é uma rede neural.</a:t>
            </a:r>
          </a:p>
          <a:p>
            <a:r>
              <a:rPr lang="pt-BR" dirty="0"/>
              <a:t>Explicar os tipos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2463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127C1-DC40-4C43-AB52-D583427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/>
              <a:t>A rede neural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A6791-C9ED-4082-A631-26A4D987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73157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1700" dirty="0"/>
              <a:t>A rede neural recorrente trabalha de forma que ela realiza a mesma função para todos os inputs, enquanto o output do input atual, depende da computação do input mais recente.</a:t>
            </a:r>
          </a:p>
          <a:p>
            <a:pPr>
              <a:lnSpc>
                <a:spcPct val="100000"/>
              </a:lnSpc>
            </a:pPr>
            <a:r>
              <a:rPr lang="pt-BR" sz="1700" dirty="0"/>
              <a:t>Explicar melhor de maneira que de a entender que é uma rede retroalimentada(recorrente).</a:t>
            </a:r>
          </a:p>
          <a:p>
            <a:pPr>
              <a:lnSpc>
                <a:spcPct val="100000"/>
              </a:lnSpc>
            </a:pPr>
            <a:r>
              <a:rPr lang="pt-BR" sz="1700" dirty="0"/>
              <a:t>Depois de ela produzir um output, ele é copiado e mandado de volta para rede recorrente.</a:t>
            </a:r>
          </a:p>
          <a:p>
            <a:pPr>
              <a:lnSpc>
                <a:spcPct val="100000"/>
              </a:lnSpc>
            </a:pPr>
            <a:endParaRPr lang="pt-BR" sz="1700" dirty="0"/>
          </a:p>
          <a:p>
            <a:pPr>
              <a:lnSpc>
                <a:spcPct val="100000"/>
              </a:lnSpc>
            </a:pPr>
            <a:endParaRPr lang="pt-BR" sz="17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B6F1DC-1459-4AF8-BB15-E5D1B384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2030013"/>
            <a:ext cx="6921940" cy="290721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EDB3BF-D7FE-41A9-997A-0B5B9DE24C77}"/>
              </a:ext>
            </a:extLst>
          </p:cNvPr>
          <p:cNvSpPr txBox="1"/>
          <p:nvPr/>
        </p:nvSpPr>
        <p:spPr>
          <a:xfrm>
            <a:off x="5847126" y="4989089"/>
            <a:ext cx="482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Explicar o que é o </a:t>
            </a:r>
            <a:r>
              <a:rPr lang="pt-BR" dirty="0" err="1"/>
              <a:t>hi</a:t>
            </a:r>
            <a:r>
              <a:rPr lang="pt-BR" dirty="0"/>
              <a:t>, o xi e A. e referenciar a imagem.</a:t>
            </a:r>
          </a:p>
        </p:txBody>
      </p:sp>
    </p:spTree>
    <p:extLst>
      <p:ext uri="{BB962C8B-B14F-4D97-AF65-F5344CB8AC3E}">
        <p14:creationId xmlns:p14="http://schemas.microsoft.com/office/powerpoint/2010/main" val="285943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D3001B-A8A4-4A3A-8ADC-02C19833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Long Short-Term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A52C7-FF34-4B01-9EED-6DFDE3A4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/>
              <a:t>Redes LSTM são uma versão modificada da RNN, que faz com que a rede se lembre mais facilmente de dados do passado na memória.</a:t>
            </a:r>
          </a:p>
          <a:p>
            <a:r>
              <a:rPr lang="pt-BR" sz="1700"/>
              <a:t>LSTM’s são muito boas para prever séries temporais, com passos muito grandes.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67D76-5652-4D4C-9A84-521CFE62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96875"/>
            <a:ext cx="6922008" cy="3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018F2-5977-4EC3-B287-2205B4DE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BR" dirty="0"/>
              <a:t>Próximos Passos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84AC3E6-6D17-4EC3-85FD-C5C166B3C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761562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19DD0-308B-442E-AFB3-2A070A9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81BD8-1CF6-464B-A443-79DEBB2C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https://towardsdatascience.com/understanding-rnn-and-lstm-f7cdf6dfc14e</a:t>
            </a:r>
            <a:r>
              <a:rPr lang="pt-BR" dirty="0"/>
              <a:t> - Acessado em 20/04/2020,15h19.</a:t>
            </a:r>
          </a:p>
          <a:p>
            <a:r>
              <a:rPr lang="pt-BR" dirty="0"/>
              <a:t>KISHORE, </a:t>
            </a:r>
            <a:r>
              <a:rPr lang="pt-BR" dirty="0" err="1"/>
              <a:t>Abhay</a:t>
            </a:r>
            <a:r>
              <a:rPr lang="pt-BR" dirty="0"/>
              <a:t>; KUMAR, </a:t>
            </a:r>
            <a:r>
              <a:rPr lang="pt-BR" dirty="0" err="1"/>
              <a:t>Ajay</a:t>
            </a:r>
            <a:r>
              <a:rPr lang="pt-BR" dirty="0"/>
              <a:t>; SINGH, Karan; PUNIA, </a:t>
            </a:r>
            <a:r>
              <a:rPr lang="pt-BR" dirty="0" err="1"/>
              <a:t>Maninder</a:t>
            </a:r>
            <a:r>
              <a:rPr lang="pt-BR" dirty="0"/>
              <a:t>; HAMBIR, </a:t>
            </a:r>
            <a:r>
              <a:rPr lang="pt-BR" dirty="0" err="1"/>
              <a:t>Yogita</a:t>
            </a:r>
            <a:r>
              <a:rPr lang="pt-BR" dirty="0"/>
              <a:t>. </a:t>
            </a:r>
            <a:r>
              <a:rPr lang="en-US" b="1" dirty="0"/>
              <a:t>Heart Attack Prediction Using Deep Learning</a:t>
            </a:r>
            <a:r>
              <a:rPr lang="en-US" dirty="0"/>
              <a:t>, Abril – 2018</a:t>
            </a:r>
            <a:endParaRPr lang="pt-BR" b="1" dirty="0"/>
          </a:p>
          <a:p>
            <a:r>
              <a:rPr lang="pt-BR" dirty="0">
                <a:hlinkClick r:id="rId3"/>
              </a:rPr>
              <a:t>https://www.tensorflow.org/tutorials/structured_data/time_series</a:t>
            </a:r>
            <a:r>
              <a:rPr lang="pt-BR" dirty="0"/>
              <a:t> – Acessado em Fevereiro,2020.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B2614-7304-4719-9939-C25312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4AA00-801A-4A16-ACCA-94889116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110773" cy="3694176"/>
          </a:xfrm>
        </p:spPr>
        <p:txBody>
          <a:bodyPr>
            <a:normAutofit/>
          </a:bodyPr>
          <a:lstStyle/>
          <a:p>
            <a:r>
              <a:rPr lang="pt-BR" sz="2000" dirty="0"/>
              <a:t>Diego de Moraes Aguiar</a:t>
            </a:r>
          </a:p>
          <a:p>
            <a:r>
              <a:rPr lang="pt-BR" sz="2000" dirty="0"/>
              <a:t>Gustavo </a:t>
            </a:r>
            <a:r>
              <a:rPr lang="pt-BR" sz="2000" dirty="0" err="1"/>
              <a:t>Donnangelo</a:t>
            </a:r>
            <a:r>
              <a:rPr lang="pt-BR" sz="2000" dirty="0"/>
              <a:t> </a:t>
            </a:r>
            <a:r>
              <a:rPr lang="pt-BR" sz="2000" dirty="0" err="1"/>
              <a:t>Cassettari</a:t>
            </a:r>
            <a:endParaRPr lang="pt-BR" sz="2000" dirty="0"/>
          </a:p>
          <a:p>
            <a:r>
              <a:rPr lang="pt-BR" sz="2000" dirty="0"/>
              <a:t>Leandro Sartini de Campos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079D0A-6540-428C-915C-7C6A1019D906}"/>
              </a:ext>
            </a:extLst>
          </p:cNvPr>
          <p:cNvSpPr txBox="1">
            <a:spLocks/>
          </p:cNvSpPr>
          <p:nvPr/>
        </p:nvSpPr>
        <p:spPr>
          <a:xfrm>
            <a:off x="6096000" y="4675940"/>
            <a:ext cx="6091806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Orientadores</a:t>
            </a:r>
          </a:p>
          <a:p>
            <a:r>
              <a:rPr lang="pt-BR" sz="2000" dirty="0"/>
              <a:t>Prof. Dr. Fabio Luiz Sant’Anna </a:t>
            </a:r>
            <a:r>
              <a:rPr lang="pt-BR" sz="2000" dirty="0" err="1"/>
              <a:t>Cuppo</a:t>
            </a:r>
            <a:endParaRPr lang="pt-BR" sz="2000" dirty="0"/>
          </a:p>
          <a:p>
            <a:r>
              <a:rPr lang="pt-BR" sz="2000" dirty="0"/>
              <a:t>Prof. Dr. Jorge de Oliveira </a:t>
            </a:r>
            <a:r>
              <a:rPr lang="pt-BR" sz="2000" dirty="0" err="1"/>
              <a:t>Echeimberg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411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FC5-5193-4A4C-BD71-6093A3CD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13707-DE9D-40E5-A307-70DBC4D9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eu quero? Colocar limitações</a:t>
            </a:r>
          </a:p>
          <a:p>
            <a:r>
              <a:rPr lang="pt-BR" dirty="0"/>
              <a:t>O que minha ferramenta permite?</a:t>
            </a:r>
          </a:p>
          <a:p>
            <a:r>
              <a:rPr lang="pt-BR" dirty="0"/>
              <a:t>O que eu espero dela?</a:t>
            </a:r>
          </a:p>
          <a:p>
            <a:r>
              <a:rPr lang="pt-BR" dirty="0" err="1"/>
              <a:t>Logbook</a:t>
            </a:r>
            <a:r>
              <a:rPr lang="pt-BR" dirty="0"/>
              <a:t> anotar os problemas que teve e como solucionou, para gerar a </a:t>
            </a:r>
            <a:r>
              <a:rPr lang="pt-BR"/>
              <a:t>metodologia.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7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083027-6BA4-4032-ABDE-66C9EE0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/>
              <a:t>Por que uma RNN-LSTM?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E4E99-9480-4806-916D-E768781D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1700" dirty="0"/>
              <a:t>Baseado em resultados obtidos pelo Jornal de pesquisa internacional de engenharia e tecnologia, o melhor resultado obtido foi com uma rede neural recorrente, pelo fato de atualmente as nuvens nos oferecerem processamento suficiente, hoje é possível rodar uma rede neural complexa.  (Referenciar, e falar que foi obtido a partir de sinais eletrocardiográficos).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00E7FE-8E2E-480F-B626-0B7BB784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63110"/>
            <a:ext cx="6921940" cy="40410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9A900E-70C6-46E6-93C5-B155E13379A9}"/>
              </a:ext>
            </a:extLst>
          </p:cNvPr>
          <p:cNvSpPr txBox="1"/>
          <p:nvPr/>
        </p:nvSpPr>
        <p:spPr>
          <a:xfrm>
            <a:off x="5388137" y="5504130"/>
            <a:ext cx="594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Tabela 3 </a:t>
            </a:r>
            <a:r>
              <a:rPr lang="pt-BR" sz="1100" dirty="0"/>
              <a:t>– </a:t>
            </a:r>
            <a:r>
              <a:rPr lang="pt-BR" sz="1100" dirty="0" err="1"/>
              <a:t>Abhay</a:t>
            </a:r>
            <a:r>
              <a:rPr lang="pt-BR" sz="1100" dirty="0"/>
              <a:t> </a:t>
            </a:r>
            <a:r>
              <a:rPr lang="pt-BR" sz="1100" dirty="0" err="1"/>
              <a:t>Kishore</a:t>
            </a:r>
            <a:r>
              <a:rPr lang="pt-BR" sz="1100" dirty="0"/>
              <a:t>, </a:t>
            </a:r>
            <a:r>
              <a:rPr lang="pt-BR" sz="1100" dirty="0" err="1"/>
              <a:t>Ajay</a:t>
            </a:r>
            <a:r>
              <a:rPr lang="pt-BR" sz="1100" dirty="0"/>
              <a:t> </a:t>
            </a:r>
            <a:r>
              <a:rPr lang="pt-BR" sz="1100" dirty="0" err="1"/>
              <a:t>Kumar</a:t>
            </a:r>
            <a:r>
              <a:rPr lang="pt-BR" sz="1100" dirty="0"/>
              <a:t>, Karan Singh, </a:t>
            </a:r>
            <a:r>
              <a:rPr lang="pt-BR" sz="1100" dirty="0" err="1"/>
              <a:t>Maninder</a:t>
            </a:r>
            <a:r>
              <a:rPr lang="pt-BR" sz="1100" dirty="0"/>
              <a:t> Punia, </a:t>
            </a:r>
            <a:r>
              <a:rPr lang="pt-BR" sz="1100" dirty="0" err="1"/>
              <a:t>Yogita</a:t>
            </a:r>
            <a:r>
              <a:rPr lang="pt-BR" sz="1100" dirty="0"/>
              <a:t> </a:t>
            </a:r>
            <a:r>
              <a:rPr lang="pt-BR" sz="1100" dirty="0" err="1"/>
              <a:t>Hambir</a:t>
            </a:r>
            <a:r>
              <a:rPr lang="pt-BR" sz="1100" dirty="0"/>
              <a:t>, </a:t>
            </a:r>
            <a:r>
              <a:rPr lang="en-US" sz="1100" b="1" dirty="0"/>
              <a:t>Heart Attack Prediction Using Deep Learning, </a:t>
            </a:r>
            <a:r>
              <a:rPr lang="en-US" sz="1100" dirty="0"/>
              <a:t>Abril - 2018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453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722C4-DACF-4430-A32B-7FAC84A2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Modelagem</a:t>
            </a: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6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F7F97-7F2C-46CC-92E6-F6248C20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Parábola</a:t>
            </a:r>
          </a:p>
        </p:txBody>
      </p:sp>
      <p:sp>
        <p:nvSpPr>
          <p:cNvPr id="26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623661-927B-48CB-9A65-70831FDD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545992"/>
            <a:ext cx="11420856" cy="32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22C4-DACF-4430-A32B-7FAC84A2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Treino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816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F9FD0-4822-4474-829A-1DE389AC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 err="1"/>
              <a:t>Treinamento</a:t>
            </a:r>
            <a:r>
              <a:rPr lang="en-US" sz="5200" dirty="0"/>
              <a:t> em X</a:t>
            </a:r>
            <a:br>
              <a:rPr lang="en-US" sz="5200" dirty="0"/>
            </a:br>
            <a:r>
              <a:rPr lang="en-US" sz="5200" dirty="0"/>
              <a:t>(X </a:t>
            </a:r>
            <a:r>
              <a:rPr lang="en-US" sz="5200" dirty="0" err="1"/>
              <a:t>são</a:t>
            </a:r>
            <a:r>
              <a:rPr lang="en-US" sz="5200" dirty="0"/>
              <a:t> </a:t>
            </a:r>
            <a:r>
              <a:rPr lang="en-US" sz="5200" dirty="0" err="1"/>
              <a:t>os</a:t>
            </a:r>
            <a:r>
              <a:rPr lang="en-US" sz="5200" dirty="0"/>
              <a:t> dados de </a:t>
            </a:r>
            <a:r>
              <a:rPr lang="en-US" sz="5200" dirty="0" err="1"/>
              <a:t>treinamento</a:t>
            </a:r>
            <a:r>
              <a:rPr lang="en-US" sz="5200" dirty="0"/>
              <a:t> </a:t>
            </a:r>
            <a:r>
              <a:rPr lang="en-US" sz="5200" dirty="0" err="1"/>
              <a:t>coletados</a:t>
            </a:r>
            <a:r>
              <a:rPr lang="en-US" sz="5200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193854-1329-485B-81F6-46B91D2B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09" y="603504"/>
            <a:ext cx="2775113" cy="557784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95C79C-5B74-4E38-9B95-E44CFE2ABEDD}"/>
              </a:ext>
            </a:extLst>
          </p:cNvPr>
          <p:cNvSpPr txBox="1"/>
          <p:nvPr/>
        </p:nvSpPr>
        <p:spPr>
          <a:xfrm>
            <a:off x="5296874" y="3351276"/>
            <a:ext cx="6272784" cy="2825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treinamento</a:t>
            </a:r>
            <a:r>
              <a:rPr lang="en-US" dirty="0"/>
              <a:t> em X </a:t>
            </a:r>
            <a:r>
              <a:rPr lang="en-US" dirty="0" err="1"/>
              <a:t>consiste</a:t>
            </a:r>
            <a:r>
              <a:rPr lang="en-US" dirty="0"/>
              <a:t> de um array de arrays,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dentro do array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arrays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contendo</a:t>
            </a:r>
            <a:r>
              <a:rPr lang="en-US" dirty="0"/>
              <a:t> 20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20 </a:t>
            </a:r>
            <a:r>
              <a:rPr lang="en-US" dirty="0" err="1"/>
              <a:t>pontos</a:t>
            </a:r>
            <a:r>
              <a:rPr lang="en-US" dirty="0"/>
              <a:t> que se </a:t>
            </a:r>
            <a:r>
              <a:rPr lang="en-US" dirty="0" err="1"/>
              <a:t>movem</a:t>
            </a:r>
            <a:r>
              <a:rPr lang="en-US" dirty="0"/>
              <a:t> no tempo. (</a:t>
            </a:r>
            <a:r>
              <a:rPr lang="en-US" dirty="0" err="1"/>
              <a:t>Adotamos</a:t>
            </a:r>
            <a:r>
              <a:rPr lang="en-US" dirty="0"/>
              <a:t> 20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por </a:t>
            </a:r>
            <a:r>
              <a:rPr lang="en-US" dirty="0" err="1"/>
              <a:t>conta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flechinhas</a:t>
            </a:r>
            <a:r>
              <a:rPr lang="en-US" dirty="0"/>
              <a:t> para </a:t>
            </a:r>
            <a:r>
              <a:rPr lang="en-US" dirty="0" err="1"/>
              <a:t>referenciar</a:t>
            </a:r>
            <a:r>
              <a:rPr lang="en-US" dirty="0"/>
              <a:t>, e </a:t>
            </a:r>
            <a:r>
              <a:rPr lang="en-US" dirty="0" err="1"/>
              <a:t>explicar</a:t>
            </a:r>
            <a:r>
              <a:rPr lang="en-US" dirty="0"/>
              <a:t> de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do arrays, </a:t>
            </a:r>
            <a:r>
              <a:rPr lang="en-US" dirty="0" err="1"/>
              <a:t>talvez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gráfico</a:t>
            </a:r>
            <a:r>
              <a:rPr lang="en-US" dirty="0"/>
              <a:t> anterior para </a:t>
            </a:r>
            <a:r>
              <a:rPr lang="en-US" dirty="0" err="1"/>
              <a:t>referenciar</a:t>
            </a:r>
            <a:r>
              <a:rPr lang="en-US" dirty="0"/>
              <a:t>)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para um </a:t>
            </a:r>
            <a:r>
              <a:rPr lang="en-US" dirty="0" err="1"/>
              <a:t>leigo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55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F9FD0-4822-4474-829A-1DE389AC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Treino</a:t>
            </a:r>
            <a:r>
              <a:rPr lang="en-US" sz="3600" dirty="0"/>
              <a:t> em Y (Valor que o X </a:t>
            </a:r>
            <a:r>
              <a:rPr lang="en-US" sz="3600" dirty="0" err="1"/>
              <a:t>deveria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, </a:t>
            </a:r>
            <a:r>
              <a:rPr lang="en-US" sz="3600" dirty="0" err="1"/>
              <a:t>depois</a:t>
            </a:r>
            <a:r>
              <a:rPr lang="en-US" sz="3600" dirty="0"/>
              <a:t> do </a:t>
            </a:r>
            <a:r>
              <a:rPr lang="en-US" sz="3600" dirty="0" err="1"/>
              <a:t>treino</a:t>
            </a:r>
            <a:r>
              <a:rPr lang="en-US" sz="3600" dirty="0"/>
              <a:t>).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7D0B26-FE8C-4826-9D2B-E58F86EF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182105"/>
            <a:ext cx="6702552" cy="3591070"/>
          </a:xfrm>
          <a:prstGeom prst="rect">
            <a:avLst/>
          </a:prstGeom>
        </p:spPr>
      </p:pic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95C79C-5B74-4E38-9B95-E44CFE2ABEDD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Nosso</a:t>
            </a:r>
            <a:r>
              <a:rPr lang="en-US" sz="1700" dirty="0"/>
              <a:t> </a:t>
            </a:r>
            <a:r>
              <a:rPr lang="en-US" sz="1700" dirty="0" err="1"/>
              <a:t>treino</a:t>
            </a:r>
            <a:r>
              <a:rPr lang="en-US" sz="1700" dirty="0"/>
              <a:t> em Y </a:t>
            </a:r>
            <a:r>
              <a:rPr lang="en-US" sz="1700" dirty="0" err="1"/>
              <a:t>consiste</a:t>
            </a:r>
            <a:r>
              <a:rPr lang="en-US" sz="1700" dirty="0"/>
              <a:t> de um array com as </a:t>
            </a:r>
            <a:r>
              <a:rPr lang="en-US" sz="1700" dirty="0" err="1"/>
              <a:t>respostas</a:t>
            </a:r>
            <a:r>
              <a:rPr lang="en-US" sz="1700" dirty="0"/>
              <a:t> </a:t>
            </a:r>
            <a:r>
              <a:rPr lang="en-US" sz="1700" dirty="0" err="1"/>
              <a:t>corretas</a:t>
            </a:r>
            <a:r>
              <a:rPr lang="en-US" sz="1700" dirty="0"/>
              <a:t>, </a:t>
            </a:r>
            <a:r>
              <a:rPr lang="en-US" sz="1700" dirty="0" err="1"/>
              <a:t>ou</a:t>
            </a:r>
            <a:r>
              <a:rPr lang="en-US" sz="1700" dirty="0"/>
              <a:t> </a:t>
            </a:r>
            <a:r>
              <a:rPr lang="en-US" sz="1700" dirty="0" err="1"/>
              <a:t>seja</a:t>
            </a:r>
            <a:r>
              <a:rPr lang="en-US" sz="1700" dirty="0"/>
              <a:t>,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ponto</a:t>
            </a:r>
            <a:r>
              <a:rPr lang="en-US" sz="1700" dirty="0"/>
              <a:t> que </a:t>
            </a:r>
            <a:r>
              <a:rPr lang="en-US" sz="1700" dirty="0" err="1"/>
              <a:t>aparece</a:t>
            </a:r>
            <a:r>
              <a:rPr lang="en-US" sz="1700" dirty="0"/>
              <a:t> dentro do array </a:t>
            </a:r>
            <a:r>
              <a:rPr lang="en-US" sz="1700" dirty="0" err="1"/>
              <a:t>quer</a:t>
            </a:r>
            <a:r>
              <a:rPr lang="en-US" sz="1700" dirty="0"/>
              <a:t> </a:t>
            </a:r>
            <a:r>
              <a:rPr lang="en-US" sz="1700" dirty="0" err="1"/>
              <a:t>dizer</a:t>
            </a:r>
            <a:r>
              <a:rPr lang="en-US" sz="1700" dirty="0"/>
              <a:t> um valor que </a:t>
            </a:r>
            <a:r>
              <a:rPr lang="en-US" sz="1700" dirty="0" err="1"/>
              <a:t>nossa</a:t>
            </a:r>
            <a:r>
              <a:rPr lang="en-US" sz="1700" dirty="0"/>
              <a:t> rede neural </a:t>
            </a:r>
            <a:r>
              <a:rPr lang="en-US" sz="1700" dirty="0" err="1"/>
              <a:t>deve</a:t>
            </a:r>
            <a:r>
              <a:rPr lang="en-US" sz="1700" dirty="0"/>
              <a:t> </a:t>
            </a:r>
            <a:r>
              <a:rPr lang="en-US" sz="1700" dirty="0" err="1"/>
              <a:t>acertar</a:t>
            </a:r>
            <a:r>
              <a:rPr lang="en-US" sz="17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(</a:t>
            </a:r>
            <a:r>
              <a:rPr lang="en-US" sz="1700" b="1" dirty="0" err="1"/>
              <a:t>Explicar</a:t>
            </a:r>
            <a:r>
              <a:rPr lang="en-US" sz="1700" b="1" dirty="0"/>
              <a:t> por </a:t>
            </a:r>
            <a:r>
              <a:rPr lang="en-US" sz="1700" b="1" dirty="0" err="1"/>
              <a:t>texto</a:t>
            </a:r>
            <a:r>
              <a:rPr lang="en-US" sz="1700" b="1" dirty="0"/>
              <a:t> </a:t>
            </a:r>
            <a:r>
              <a:rPr lang="en-US" sz="1700" b="1" dirty="0" err="1"/>
              <a:t>cada</a:t>
            </a:r>
            <a:r>
              <a:rPr lang="en-US" sz="1700" b="1" dirty="0"/>
              <a:t> 20 de X </a:t>
            </a:r>
            <a:r>
              <a:rPr lang="en-US" sz="1700" b="1" dirty="0" err="1"/>
              <a:t>vira</a:t>
            </a:r>
            <a:r>
              <a:rPr lang="en-US" sz="1700" b="1" dirty="0"/>
              <a:t> em 1 Y).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A </a:t>
            </a:r>
            <a:r>
              <a:rPr lang="en-US" sz="1700" b="1" dirty="0" err="1"/>
              <a:t>resposta</a:t>
            </a:r>
            <a:r>
              <a:rPr lang="en-US" sz="1700" b="1" dirty="0"/>
              <a:t> do </a:t>
            </a:r>
            <a:r>
              <a:rPr lang="en-US" sz="1700" b="1" dirty="0" err="1"/>
              <a:t>treinamento</a:t>
            </a:r>
            <a:r>
              <a:rPr lang="en-US" sz="1700" b="1" dirty="0"/>
              <a:t> em X </a:t>
            </a:r>
            <a:r>
              <a:rPr lang="en-US" sz="1700" b="1" dirty="0" err="1"/>
              <a:t>ela</a:t>
            </a:r>
            <a:r>
              <a:rPr lang="en-US" sz="1700" b="1" dirty="0"/>
              <a:t> </a:t>
            </a:r>
            <a:r>
              <a:rPr lang="en-US" sz="1700" b="1" dirty="0" err="1"/>
              <a:t>entra</a:t>
            </a:r>
            <a:r>
              <a:rPr lang="en-US" sz="1700" b="1" dirty="0"/>
              <a:t> </a:t>
            </a:r>
            <a:r>
              <a:rPr lang="en-US" sz="1700" b="1" dirty="0" err="1"/>
              <a:t>como</a:t>
            </a:r>
            <a:r>
              <a:rPr lang="en-US" sz="1700" b="1" dirty="0"/>
              <a:t> o valor 21 da </a:t>
            </a:r>
            <a:r>
              <a:rPr lang="en-US" sz="1700" b="1" dirty="0" err="1"/>
              <a:t>próxima</a:t>
            </a:r>
            <a:r>
              <a:rPr lang="en-US" sz="1700" b="1" dirty="0"/>
              <a:t>? </a:t>
            </a:r>
            <a:r>
              <a:rPr lang="en-US" sz="1700" b="1" dirty="0" err="1"/>
              <a:t>Pesquisar</a:t>
            </a:r>
            <a:r>
              <a:rPr lang="en-US" sz="1700" b="1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Ou</a:t>
            </a:r>
            <a:r>
              <a:rPr lang="en-US" sz="1700" b="1" dirty="0"/>
              <a:t> </a:t>
            </a:r>
            <a:r>
              <a:rPr lang="en-US" sz="1700" b="1" dirty="0" err="1"/>
              <a:t>será</a:t>
            </a:r>
            <a:r>
              <a:rPr lang="en-US" sz="1700" b="1" dirty="0"/>
              <a:t> </a:t>
            </a:r>
            <a:r>
              <a:rPr lang="en-US" sz="1700" b="1" dirty="0" err="1"/>
              <a:t>ele</a:t>
            </a:r>
            <a:r>
              <a:rPr lang="en-US" sz="1700" b="1" dirty="0"/>
              <a:t> um </a:t>
            </a:r>
            <a:r>
              <a:rPr lang="en-US" sz="1700" b="1" dirty="0" err="1"/>
              <a:t>termo</a:t>
            </a:r>
            <a:r>
              <a:rPr lang="en-US" sz="1700" b="1" dirty="0"/>
              <a:t> </a:t>
            </a:r>
            <a:r>
              <a:rPr lang="en-US" sz="1700" b="1" dirty="0" err="1"/>
              <a:t>interpolado</a:t>
            </a:r>
            <a:r>
              <a:rPr lang="en-US" sz="1700" b="1" dirty="0"/>
              <a:t> que </a:t>
            </a:r>
            <a:r>
              <a:rPr lang="en-US" sz="1700" b="1" dirty="0" err="1"/>
              <a:t>fica</a:t>
            </a:r>
            <a:r>
              <a:rPr lang="en-US" sz="1700" b="1" dirty="0"/>
              <a:t> entre o 20 e o 21?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Explicar</a:t>
            </a:r>
            <a:r>
              <a:rPr lang="en-US" sz="1700" b="1" dirty="0"/>
              <a:t> que </a:t>
            </a:r>
            <a:r>
              <a:rPr lang="en-US" sz="1700" b="1" dirty="0" err="1"/>
              <a:t>isso</a:t>
            </a:r>
            <a:r>
              <a:rPr lang="en-US" sz="1700" b="1" dirty="0"/>
              <a:t> é </a:t>
            </a:r>
            <a:r>
              <a:rPr lang="en-US" sz="1700" b="1" dirty="0" err="1"/>
              <a:t>uma</a:t>
            </a:r>
            <a:r>
              <a:rPr lang="en-US" sz="1700" b="1" dirty="0"/>
              <a:t> </a:t>
            </a:r>
            <a:r>
              <a:rPr lang="en-US" sz="1700" b="1" dirty="0" err="1"/>
              <a:t>espécie</a:t>
            </a:r>
            <a:r>
              <a:rPr lang="en-US" sz="1700" b="1" dirty="0"/>
              <a:t> de </a:t>
            </a:r>
            <a:r>
              <a:rPr lang="en-US" sz="1700" b="1" dirty="0" err="1"/>
              <a:t>validação</a:t>
            </a:r>
            <a:r>
              <a:rPr lang="en-US" sz="17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9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2B996-DC48-441D-B505-460662E5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61865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dirty="0" err="1"/>
              <a:t>Treinamento</a:t>
            </a:r>
            <a:r>
              <a:rPr lang="en-US" sz="3600" dirty="0"/>
              <a:t> com 10 </a:t>
            </a:r>
            <a:r>
              <a:rPr lang="en-US" sz="3600" dirty="0" err="1"/>
              <a:t>épocas</a:t>
            </a:r>
            <a:r>
              <a:rPr lang="en-US" sz="3600" dirty="0"/>
              <a:t> e </a:t>
            </a:r>
            <a:r>
              <a:rPr lang="en-US" sz="3600" dirty="0" err="1"/>
              <a:t>resultados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Variar</a:t>
            </a:r>
            <a:r>
              <a:rPr lang="en-US" sz="3600" dirty="0"/>
              <a:t> o  </a:t>
            </a:r>
            <a:r>
              <a:rPr lang="en-US" sz="3600" dirty="0" err="1"/>
              <a:t>número</a:t>
            </a:r>
            <a:r>
              <a:rPr lang="en-US" sz="3600" dirty="0"/>
              <a:t> de </a:t>
            </a:r>
            <a:r>
              <a:rPr lang="en-US" sz="3600" dirty="0" err="1"/>
              <a:t>passos</a:t>
            </a:r>
            <a:r>
              <a:rPr lang="en-US" sz="3600" dirty="0"/>
              <a:t>, [10,50,100]), </a:t>
            </a:r>
            <a:r>
              <a:rPr lang="en-US" sz="3600" dirty="0" err="1"/>
              <a:t>verificar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o loss </a:t>
            </a:r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convergir</a:t>
            </a:r>
            <a:r>
              <a:rPr lang="en-US" sz="3600" dirty="0"/>
              <a:t>. </a:t>
            </a:r>
            <a:r>
              <a:rPr lang="en-US" sz="3600" dirty="0" err="1"/>
              <a:t>Entender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funciona</a:t>
            </a:r>
            <a:r>
              <a:rPr lang="en-US" sz="3600" dirty="0"/>
              <a:t> o </a:t>
            </a:r>
            <a:r>
              <a:rPr lang="en-US" sz="3600" dirty="0" err="1"/>
              <a:t>validar</a:t>
            </a:r>
            <a:r>
              <a:rPr lang="en-US" sz="3600" dirty="0"/>
              <a:t> para 50 </a:t>
            </a:r>
            <a:r>
              <a:rPr lang="en-US" sz="3600" dirty="0" err="1"/>
              <a:t>passos</a:t>
            </a:r>
            <a:r>
              <a:rPr lang="en-US" sz="3600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FD569F-9320-4C2C-8C78-355D167C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142817"/>
            <a:ext cx="6702552" cy="3669646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709929-4689-4E30-872F-454F624ED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9088" y="2779472"/>
            <a:ext cx="3454400" cy="24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77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18A"/>
      </a:accent1>
      <a:accent2>
        <a:srgbClr val="C79A6A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2"/>
      </a:accent6>
      <a:hlink>
        <a:srgbClr val="588C9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872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Rede Neural Recorrente – Long Short-Term Memory</vt:lpstr>
      <vt:lpstr>Grupo</vt:lpstr>
      <vt:lpstr>Por que uma RNN-LSTM?</vt:lpstr>
      <vt:lpstr>Modelagem</vt:lpstr>
      <vt:lpstr>Parábola</vt:lpstr>
      <vt:lpstr>Treino</vt:lpstr>
      <vt:lpstr>Treinamento em X (X são os dados de treinamento coletados)</vt:lpstr>
      <vt:lpstr>Treino em Y (Valor que o X deveria ter, depois do treino).</vt:lpstr>
      <vt:lpstr>Treinamento com 10 épocas e resultados (Variar o  número de passos, [10,50,100]), verificar como o loss vai convergir. Entender como funciona o validar para 50 passos.</vt:lpstr>
      <vt:lpstr>Teste</vt:lpstr>
      <vt:lpstr>Teste em X</vt:lpstr>
      <vt:lpstr>Resultado</vt:lpstr>
      <vt:lpstr>Insights</vt:lpstr>
      <vt:lpstr>O que é?</vt:lpstr>
      <vt:lpstr>Apresentação do PowerPoint</vt:lpstr>
      <vt:lpstr>A rede neural</vt:lpstr>
      <vt:lpstr>Long Short-Term Memory</vt:lpstr>
      <vt:lpstr>Próximos Passos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Neural Recorrente – Long Short-Term Memory</dc:title>
  <dc:creator>Rogerio Sartini</dc:creator>
  <cp:lastModifiedBy>Rogerio Sartini</cp:lastModifiedBy>
  <cp:revision>20</cp:revision>
  <dcterms:created xsi:type="dcterms:W3CDTF">2020-04-20T18:54:03Z</dcterms:created>
  <dcterms:modified xsi:type="dcterms:W3CDTF">2020-04-21T15:37:41Z</dcterms:modified>
</cp:coreProperties>
</file>