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80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679A"/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0" autoAdjust="0"/>
    <p:restoredTop sz="91390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74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en.wikipedia.org/wiki/Timeline_of_LinkedIn" TargetMode="Externa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5.png"/><Relationship Id="rId15" Type="http://schemas.openxmlformats.org/officeDocument/2006/relationships/image" Target="../media/image6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10.xml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91584"/>
            <a:ext cx="5770710" cy="1325563"/>
          </a:xfrm>
        </p:spPr>
        <p:txBody>
          <a:bodyPr anchor="ctr">
            <a:noAutofit/>
          </a:bodyPr>
          <a:lstStyle/>
          <a:p>
            <a:r>
              <a:rPr lang="en-US" sz="5200" b="1" dirty="0">
                <a:solidFill>
                  <a:srgbClr val="0E659B"/>
                </a:solidFill>
              </a:rPr>
              <a:t>Developers Survey</a:t>
            </a:r>
            <a:br>
              <a:rPr lang="en-US" sz="5200" b="1" dirty="0">
                <a:solidFill>
                  <a:srgbClr val="0E659B"/>
                </a:solidFill>
              </a:rPr>
            </a:br>
            <a:r>
              <a:rPr lang="en-US" sz="5200" b="1" dirty="0">
                <a:solidFill>
                  <a:srgbClr val="0E659B"/>
                </a:solidFill>
              </a:rPr>
              <a:t>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81" y="1682819"/>
            <a:ext cx="4952620" cy="449450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376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996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0520" y="86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440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7200" y="831456"/>
                <a:ext cx="18000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37ADE0A-9728-174C-9921-BE29D90F8A0C}"/>
              </a:ext>
            </a:extLst>
          </p:cNvPr>
          <p:cNvGrpSpPr/>
          <p:nvPr/>
        </p:nvGrpSpPr>
        <p:grpSpPr>
          <a:xfrm>
            <a:off x="6096000" y="4885044"/>
            <a:ext cx="5552355" cy="1348740"/>
            <a:chOff x="6096000" y="4885570"/>
            <a:chExt cx="5552355" cy="13487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08DD3D-29E4-DC48-AFE7-C909438583D8}"/>
                </a:ext>
              </a:extLst>
            </p:cNvPr>
            <p:cNvSpPr/>
            <p:nvPr/>
          </p:nvSpPr>
          <p:spPr>
            <a:xfrm>
              <a:off x="6096000" y="4885570"/>
              <a:ext cx="1353600" cy="134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0EDFA20-0A45-F841-8BE4-A13A18F25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40700" y="4912763"/>
              <a:ext cx="1264200" cy="1264200"/>
            </a:xfrm>
            <a:prstGeom prst="ellipse">
              <a:avLst/>
            </a:prstGeom>
          </p:spPr>
        </p:pic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F75BB340-03A2-1F40-B61F-E28225951762}"/>
                </a:ext>
              </a:extLst>
            </p:cNvPr>
            <p:cNvSpPr txBox="1">
              <a:spLocks/>
            </p:cNvSpPr>
            <p:nvPr/>
          </p:nvSpPr>
          <p:spPr>
            <a:xfrm>
              <a:off x="7404900" y="5071418"/>
              <a:ext cx="4243455" cy="977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rgbClr val="0070C0"/>
                  </a:solidFill>
                  <a:latin typeface="IBM Plex Mono Text" panose="020B0509050203000203" pitchFamily="49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rgbClr val="0070C0"/>
                  </a:solidFill>
                  <a:latin typeface="IBM Plex Mono Text" panose="020B0509050203000203" pitchFamily="49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rgbClr val="0070C0"/>
                  </a:solidFill>
                  <a:latin typeface="IBM Plex Mono Text" panose="020B0509050203000203" pitchFamily="49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rgbClr val="0070C0"/>
                  </a:solidFill>
                  <a:latin typeface="IBM Plex Mono Text" panose="020B0509050203000203" pitchFamily="49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rgbClr val="0070C0"/>
                  </a:solidFill>
                  <a:latin typeface="IBM Plex Mono Text" panose="020B0509050203000203" pitchFamily="49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dirty="0">
                  <a:solidFill>
                    <a:srgbClr val="22679A"/>
                  </a:solidFill>
                </a:rPr>
                <a:t>Leandro Bueno do Prado</a:t>
              </a:r>
            </a:p>
            <a:p>
              <a:pPr marL="0" indent="0">
                <a:buFont typeface="Arial"/>
                <a:buNone/>
              </a:pPr>
              <a:r>
                <a:rPr lang="en-US" sz="1400" dirty="0">
                  <a:solidFill>
                    <a:srgbClr val="22679A"/>
                  </a:solidFill>
                </a:rPr>
                <a:t>Data Science &amp; Analysis | Data Storyteller | Business Intelligence | Controlling &amp; Finance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379744-43EA-E14C-9EB8-956969F66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7036066" y="5880486"/>
              <a:ext cx="294020" cy="294020"/>
            </a:xfrm>
            <a:prstGeom prst="rect">
              <a:avLst/>
            </a:prstGeom>
          </p:spPr>
        </p:pic>
      </p:grpSp>
      <p:sp>
        <p:nvSpPr>
          <p:cNvPr id="19" name="Subtitle 2">
            <a:extLst>
              <a:ext uri="{FF2B5EF4-FFF2-40B4-BE49-F238E27FC236}">
                <a16:creationId xmlns:a16="http://schemas.microsoft.com/office/drawing/2014/main" id="{97A7D3DE-FC21-8149-B45F-DDA5AEF4B680}"/>
              </a:ext>
            </a:extLst>
          </p:cNvPr>
          <p:cNvSpPr txBox="1">
            <a:spLocks/>
          </p:cNvSpPr>
          <p:nvPr/>
        </p:nvSpPr>
        <p:spPr>
          <a:xfrm>
            <a:off x="7404900" y="5957662"/>
            <a:ext cx="2461649" cy="2761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solidFill>
                  <a:srgbClr val="22679A"/>
                </a:solidFill>
              </a:rPr>
              <a:t>Report built in December 2020</a:t>
            </a:r>
          </a:p>
        </p:txBody>
      </p:sp>
    </p:spTree>
    <p:extLst>
      <p:ext uri="{BB962C8B-B14F-4D97-AF65-F5344CB8AC3E}">
        <p14:creationId xmlns:p14="http://schemas.microsoft.com/office/powerpoint/2010/main" val="162685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and Microsoft SQL are most popular databases</a:t>
            </a:r>
          </a:p>
          <a:p>
            <a:r>
              <a:rPr lang="en-US" dirty="0" err="1"/>
              <a:t>PostdegreSQL</a:t>
            </a:r>
            <a:r>
              <a:rPr lang="en-US" dirty="0"/>
              <a:t> and MongoDB are popular with growing desire among developers</a:t>
            </a:r>
          </a:p>
          <a:p>
            <a:r>
              <a:rPr lang="en-US" dirty="0"/>
              <a:t>Redis and Elasticsearch are also with growing desire among developers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source databases are preferred in-company</a:t>
            </a:r>
          </a:p>
          <a:p>
            <a:r>
              <a:rPr lang="en-US" dirty="0"/>
              <a:t>NoSQL databases will make an impact in the job market</a:t>
            </a:r>
          </a:p>
          <a:p>
            <a:r>
              <a:rPr lang="en-US" dirty="0"/>
              <a:t>Redis support abstract data-types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638627"/>
            <a:ext cx="7068725" cy="1800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</a:t>
            </a:r>
            <a:r>
              <a:rPr lang="en-US" sz="2200" dirty="0" err="1"/>
              <a:t>dataplatform.cloud.ibm.com</a:t>
            </a:r>
            <a:r>
              <a:rPr lang="en-US" sz="2200" dirty="0"/>
              <a:t>/dashboards/c0006621-8a35-4d08-ad6e-d445010db678/view/4739c17921b869de4ce5c4e4079c2b077c342559e7bb830a84877b495d612397a96c1a99c8264b58da430266f0ec165fc1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2679A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911B9A-0FE1-2043-98EE-580CB1AB4C93}"/>
              </a:ext>
            </a:extLst>
          </p:cNvPr>
          <p:cNvSpPr txBox="1">
            <a:spLocks/>
          </p:cNvSpPr>
          <p:nvPr/>
        </p:nvSpPr>
        <p:spPr>
          <a:xfrm>
            <a:off x="4285075" y="1844375"/>
            <a:ext cx="7068725" cy="640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The link for the Cognos Dashboard on Cloud: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494168-4C2B-2B43-A9E8-58E538C00D0F}"/>
              </a:ext>
            </a:extLst>
          </p:cNvPr>
          <p:cNvSpPr txBox="1">
            <a:spLocks/>
          </p:cNvSpPr>
          <p:nvPr/>
        </p:nvSpPr>
        <p:spPr>
          <a:xfrm>
            <a:off x="4285074" y="4750198"/>
            <a:ext cx="7068725" cy="6405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The following slides have static dashboards extracted from the Cognos platform.</a:t>
            </a: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78E8C-FB5C-2B46-A5F5-825B3A60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66" y="1420568"/>
            <a:ext cx="10659867" cy="2886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AE91F0-2FD2-DA4F-B2D9-97D50DEC6DFD}"/>
              </a:ext>
            </a:extLst>
          </p:cNvPr>
          <p:cNvSpPr/>
          <p:nvPr/>
        </p:nvSpPr>
        <p:spPr>
          <a:xfrm>
            <a:off x="318427" y="6254336"/>
            <a:ext cx="11529016" cy="477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AA64D-5525-7448-9771-B15A8A17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12" y="4310874"/>
            <a:ext cx="4396409" cy="2547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74D39-5321-A04D-9730-87BB74003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131" y="4306956"/>
            <a:ext cx="2842592" cy="227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F7D74-242C-8F4F-9E5A-5B60FDD31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110"/>
            <a:ext cx="9753600" cy="26652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449A17-1A56-D741-B9C0-0FFBC9945EB1}"/>
              </a:ext>
            </a:extLst>
          </p:cNvPr>
          <p:cNvSpPr/>
          <p:nvPr/>
        </p:nvSpPr>
        <p:spPr>
          <a:xfrm>
            <a:off x="318427" y="6254336"/>
            <a:ext cx="11529016" cy="477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180C5-8FA1-4E40-97FD-8E76A701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" y="4127393"/>
            <a:ext cx="9899374" cy="270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4438C-B6DF-FC49-A498-4F61ABFD0B3B}"/>
              </a:ext>
            </a:extLst>
          </p:cNvPr>
          <p:cNvSpPr/>
          <p:nvPr/>
        </p:nvSpPr>
        <p:spPr>
          <a:xfrm>
            <a:off x="318427" y="6254336"/>
            <a:ext cx="11529016" cy="477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37FC4-4675-4942-98B6-F12A5ABC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" y="1335134"/>
            <a:ext cx="9515061" cy="2637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7210F-2210-4A48-AD5B-4A3162D9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3" y="3972511"/>
            <a:ext cx="10515600" cy="29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prstClr val="black"/>
              <a:srgbClr val="22679A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27270"/>
            <a:ext cx="5181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are actual technologies and trends for the future?</a:t>
            </a:r>
          </a:p>
          <a:p>
            <a:endParaRPr lang="en-US" dirty="0"/>
          </a:p>
          <a:p>
            <a:r>
              <a:rPr lang="en-US" dirty="0"/>
              <a:t>What can be done to increase women on the developer’s job market?</a:t>
            </a:r>
          </a:p>
          <a:p>
            <a:endParaRPr lang="en-US" dirty="0"/>
          </a:p>
          <a:p>
            <a:r>
              <a:rPr lang="en-US" dirty="0"/>
              <a:t>Why are there large gap between countries?</a:t>
            </a:r>
          </a:p>
          <a:p>
            <a:endParaRPr lang="en-US" dirty="0"/>
          </a:p>
          <a:p>
            <a:r>
              <a:rPr lang="en-US" dirty="0"/>
              <a:t>How to eliminate age and education discrimination in employment?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3815D6-4560-2E49-A112-859753CB69F2}"/>
              </a:ext>
            </a:extLst>
          </p:cNvPr>
          <p:cNvSpPr txBox="1">
            <a:spLocks/>
          </p:cNvSpPr>
          <p:nvPr/>
        </p:nvSpPr>
        <p:spPr>
          <a:xfrm>
            <a:off x="838200" y="1727270"/>
            <a:ext cx="5181601" cy="640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/>
              <a:t>Topics to discuss from this report: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in technologies</a:t>
            </a:r>
          </a:p>
          <a:p>
            <a:r>
              <a:rPr lang="en-US" dirty="0"/>
              <a:t>Concentration on USA</a:t>
            </a:r>
          </a:p>
          <a:p>
            <a:r>
              <a:rPr lang="en-US" dirty="0"/>
              <a:t>Gap in gender, age and educational levels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adapt to fast changes to keep motivation and performance</a:t>
            </a:r>
          </a:p>
          <a:p>
            <a:r>
              <a:rPr lang="en-US" dirty="0"/>
              <a:t>Chose wisely the changes to be made</a:t>
            </a:r>
          </a:p>
          <a:p>
            <a:r>
              <a:rPr lang="en-US" dirty="0"/>
              <a:t>Spread technologies to more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Comparing actual languages and desire languages can help companies chose better products</a:t>
            </a:r>
          </a:p>
          <a:p>
            <a:r>
              <a:rPr lang="en-US" dirty="0"/>
              <a:t>Understanding overall feelings can help professionals learn better tools</a:t>
            </a:r>
          </a:p>
          <a:p>
            <a:r>
              <a:rPr lang="en-US" dirty="0"/>
              <a:t>High demand for women as companies search to reduce gap</a:t>
            </a:r>
          </a:p>
          <a:p>
            <a:r>
              <a:rPr lang="en-US" dirty="0"/>
              <a:t>Future analysis to compare salaries of different current knowledge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prstClr val="black"/>
              <a:srgbClr val="22679A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144" y="4693305"/>
            <a:ext cx="5787484" cy="1164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Interesting to analyze the average salary per technology used, as the top 10 has little attachment to highest desire to learn.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prstClr val="black"/>
              <a:srgbClr val="22679A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02783" y="1279980"/>
            <a:ext cx="3194581" cy="3194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408647-6439-244E-8D0B-351ACF94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627" y="1501913"/>
            <a:ext cx="511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GitHub API in a file named “</a:t>
            </a:r>
            <a:r>
              <a:rPr lang="en-IN" sz="2400" dirty="0" err="1"/>
              <a:t>github</a:t>
            </a:r>
            <a:r>
              <a:rPr lang="en-IN" sz="2400" dirty="0"/>
              <a:t>-job-</a:t>
            </a:r>
            <a:r>
              <a:rPr lang="en-IN" sz="2400" dirty="0" err="1"/>
              <a:t>postings.xlsx</a:t>
            </a:r>
            <a:r>
              <a:rPr lang="en-US" sz="2200" dirty="0"/>
              <a:t>”. Present that data using a bar chart here. Order the bar chart in the descending order of number of job postings.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A2365-0A09-7646-80B9-4CF3CB19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2" y="1708614"/>
            <a:ext cx="11118214" cy="45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22679A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1450711" y="2025672"/>
            <a:ext cx="3194580" cy="3194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2223" y="1708614"/>
            <a:ext cx="4679350" cy="363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From: “</a:t>
            </a:r>
            <a:r>
              <a:rPr lang="en-IN" sz="2000" dirty="0"/>
              <a:t>popular-</a:t>
            </a:r>
            <a:r>
              <a:rPr lang="en-IN" sz="2000" dirty="0" err="1"/>
              <a:t>languages.csv</a:t>
            </a:r>
            <a:r>
              <a:rPr lang="en-US" sz="2000" dirty="0"/>
              <a:t>” in Module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38B0C-3874-D84A-9959-3ECE2738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6" y="1483327"/>
            <a:ext cx="6432395" cy="47129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C8D8BB-23E0-5E4F-95EB-D951DE889BBF}"/>
              </a:ext>
            </a:extLst>
          </p:cNvPr>
          <p:cNvSpPr txBox="1">
            <a:spLocks/>
          </p:cNvSpPr>
          <p:nvPr/>
        </p:nvSpPr>
        <p:spPr>
          <a:xfrm>
            <a:off x="6732223" y="2292814"/>
            <a:ext cx="4679350" cy="268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CA" sz="2000" dirty="0"/>
              <a:t>Difference from Survey dataset, where first sample was from the user’s that respond the survey and from the GitHub Jos posting average hiring positions.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2564" y="3627585"/>
            <a:ext cx="7068725" cy="2534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main topis are: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000" dirty="0"/>
              <a:t>Trends in languages and databases</a:t>
            </a:r>
          </a:p>
          <a:p>
            <a:r>
              <a:rPr lang="en-US" sz="2000" dirty="0"/>
              <a:t>Demographics</a:t>
            </a:r>
          </a:p>
          <a:p>
            <a:r>
              <a:rPr lang="en-US" sz="2000" dirty="0"/>
              <a:t>Tech gap between countries</a:t>
            </a:r>
          </a:p>
          <a:p>
            <a:r>
              <a:rPr lang="en-US" sz="2000" dirty="0"/>
              <a:t>Gender gap in the developer job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2679A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536024-8F2D-8042-AD2F-6EAC9DA97A5E}"/>
              </a:ext>
            </a:extLst>
          </p:cNvPr>
          <p:cNvSpPr txBox="1">
            <a:spLocks/>
          </p:cNvSpPr>
          <p:nvPr/>
        </p:nvSpPr>
        <p:spPr>
          <a:xfrm>
            <a:off x="4372564" y="1650405"/>
            <a:ext cx="7068725" cy="182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report was built to analyze a sample dataset from a survey conducted by Stack Overflow, a popular website for developers across the world. </a:t>
            </a:r>
          </a:p>
          <a:p>
            <a:pPr marL="0" indent="0">
              <a:buNone/>
            </a:pPr>
            <a:r>
              <a:rPr lang="en-US" sz="2000" dirty="0"/>
              <a:t>This report communicates findings that could help new enthusiasts and experienced professionals on their careers.</a:t>
            </a: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2679A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What are the trends in programming development?</a:t>
            </a:r>
          </a:p>
          <a:p>
            <a:endParaRPr lang="en-US" sz="2200" dirty="0"/>
          </a:p>
          <a:p>
            <a:r>
              <a:rPr lang="en-US" sz="2200" dirty="0"/>
              <a:t>Purpose:</a:t>
            </a:r>
          </a:p>
          <a:p>
            <a:pPr lvl="1"/>
            <a:r>
              <a:rPr lang="en-US" sz="1800" dirty="0"/>
              <a:t>What are top programming languages in demand?</a:t>
            </a:r>
          </a:p>
          <a:p>
            <a:pPr lvl="1"/>
            <a:r>
              <a:rPr lang="en-US" sz="1800" dirty="0"/>
              <a:t>What are top databases in demand?</a:t>
            </a:r>
          </a:p>
          <a:p>
            <a:pPr lvl="1"/>
            <a:r>
              <a:rPr lang="en-US" sz="1800" dirty="0"/>
              <a:t>What skills will be required in the future?</a:t>
            </a:r>
          </a:p>
          <a:p>
            <a:endParaRPr lang="en-US" sz="2200" dirty="0"/>
          </a:p>
          <a:p>
            <a:r>
              <a:rPr lang="en-US" sz="2200" dirty="0"/>
              <a:t>Audience: IT professionals and 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Dataset sources:</a:t>
            </a:r>
          </a:p>
          <a:p>
            <a:pPr lvl="1"/>
            <a:r>
              <a:rPr lang="en-US" sz="1800" dirty="0" err="1"/>
              <a:t>StackOverflow</a:t>
            </a:r>
            <a:r>
              <a:rPr lang="en-US" sz="1800" dirty="0"/>
              <a:t> Survey 2019</a:t>
            </a:r>
          </a:p>
          <a:p>
            <a:pPr lvl="1"/>
            <a:r>
              <a:rPr lang="en-US" sz="1800" dirty="0"/>
              <a:t>GitHub Jobs postings</a:t>
            </a:r>
          </a:p>
          <a:p>
            <a:pPr lvl="1"/>
            <a:endParaRPr lang="en-US" sz="1800" dirty="0"/>
          </a:p>
          <a:p>
            <a:r>
              <a:rPr lang="en-US" sz="2200" dirty="0"/>
              <a:t>Data Exploration, Cleaning and Normalizing</a:t>
            </a:r>
          </a:p>
          <a:p>
            <a:pPr lvl="1"/>
            <a:r>
              <a:rPr lang="en-US" sz="1800" dirty="0"/>
              <a:t>Removing duplicates and outliers that could misinterpret the salaries</a:t>
            </a:r>
          </a:p>
          <a:p>
            <a:pPr lvl="1"/>
            <a:r>
              <a:rPr lang="en-US" sz="1800" dirty="0"/>
              <a:t>Normalizing the salaries to year, considering amounts in US Dollars</a:t>
            </a:r>
          </a:p>
          <a:p>
            <a:endParaRPr lang="en-US" sz="2200" dirty="0"/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Using Python libraries and Cognos BI</a:t>
            </a:r>
          </a:p>
          <a:p>
            <a:endParaRPr lang="en-US" sz="2200" dirty="0"/>
          </a:p>
          <a:p>
            <a:r>
              <a:rPr lang="en-US" sz="2200" dirty="0"/>
              <a:t>Presentation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2679A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7A560-8645-304E-BC21-B1432D7A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7" y="2321373"/>
            <a:ext cx="10827026" cy="34573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7D2E15-6892-524A-9937-D4CFDBCE120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068725" cy="4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Results are based on the </a:t>
            </a:r>
            <a:r>
              <a:rPr lang="en-US" sz="2200" dirty="0" err="1"/>
              <a:t>DataFrame</a:t>
            </a:r>
            <a:r>
              <a:rPr lang="en-US" sz="2200" dirty="0"/>
              <a:t> below: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DF7B3-65FF-064A-90A0-C89AA35B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6" y="2327564"/>
            <a:ext cx="4914900" cy="443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F127F-67F4-614D-813C-59935AF4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985" y="2327564"/>
            <a:ext cx="49149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, HTML/CSS, SQL are popular this year</a:t>
            </a:r>
          </a:p>
          <a:p>
            <a:r>
              <a:rPr lang="en-US" dirty="0"/>
              <a:t>Developers have increasing Python interests </a:t>
            </a:r>
          </a:p>
          <a:p>
            <a:r>
              <a:rPr lang="en-US" dirty="0"/>
              <a:t>PowerShell/Bash are not priorities for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still popular with </a:t>
            </a:r>
            <a:r>
              <a:rPr lang="en-US" dirty="0" err="1"/>
              <a:t>Javascript</a:t>
            </a:r>
            <a:r>
              <a:rPr lang="en-US" dirty="0"/>
              <a:t> and HTML/CSS</a:t>
            </a:r>
          </a:p>
          <a:p>
            <a:r>
              <a:rPr lang="en-US" dirty="0"/>
              <a:t>Data related languages of SQL and Python have growing interests by developers</a:t>
            </a:r>
          </a:p>
          <a:p>
            <a:r>
              <a:rPr lang="en-US" dirty="0"/>
              <a:t>Can Typescript replace </a:t>
            </a:r>
            <a:r>
              <a:rPr lang="en-US" dirty="0" err="1"/>
              <a:t>Javascript</a:t>
            </a:r>
            <a:r>
              <a:rPr lang="en-US" dirty="0"/>
              <a:t>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83329-213E-334D-9B4F-30183C17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" y="2398858"/>
            <a:ext cx="4914900" cy="433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16F26-2598-0440-BAF3-7B38EEAA2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139" y="2327564"/>
            <a:ext cx="49149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631</Words>
  <Application>Microsoft Macintosh PowerPoint</Application>
  <PresentationFormat>Widescreen</PresentationFormat>
  <Paragraphs>118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Developers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Microsoft Office User</cp:lastModifiedBy>
  <cp:revision>34</cp:revision>
  <dcterms:created xsi:type="dcterms:W3CDTF">2020-10-28T18:29:43Z</dcterms:created>
  <dcterms:modified xsi:type="dcterms:W3CDTF">2020-12-01T01:02:18Z</dcterms:modified>
</cp:coreProperties>
</file>