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52D9C-FCC8-EFF4-FEB3-E4C21F91EACE}" v="704" dt="2024-10-25T17:19:10.379"/>
    <p1510:client id="{28E6E806-E08C-9967-A694-609FF3D472E7}" v="59" dt="2024-10-25T18:20:44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October 25,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019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0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1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0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5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5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818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4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6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0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October 25,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6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B9AC9A-C1ED-4713-9A6E-D5EBBB401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60738" y="466898"/>
            <a:ext cx="7951315" cy="3977803"/>
          </a:xfrm>
        </p:spPr>
        <p:txBody>
          <a:bodyPr anchor="b">
            <a:normAutofit/>
          </a:bodyPr>
          <a:lstStyle/>
          <a:p>
            <a:r>
              <a:rPr lang="es-ES" sz="9600" dirty="0"/>
              <a:t>App Clima de </a:t>
            </a:r>
            <a:r>
              <a:rPr lang="es-ES" sz="9600" dirty="0" err="1"/>
              <a:t>Tirame</a:t>
            </a:r>
            <a:r>
              <a:rPr lang="es-ES" sz="9600" dirty="0"/>
              <a:t> El Bit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flipV="1">
            <a:off x="2197144" y="6308725"/>
            <a:ext cx="9443994" cy="240013"/>
          </a:xfrm>
        </p:spPr>
        <p:txBody>
          <a:bodyPr vert="horz" wrap="square" lIns="0" tIns="0" rIns="0" bIns="0" rtlCol="0" anchor="t">
            <a:normAutofit fontScale="77500" lnSpcReduction="20000"/>
          </a:bodyPr>
          <a:lstStyle/>
          <a:p>
            <a:endParaRPr lang="es-ES">
              <a:solidFill>
                <a:schemeClr val="accent2">
                  <a:lumMod val="60000"/>
                  <a:lumOff val="40000"/>
                </a:schemeClr>
              </a:solidFill>
              <a:ea typeface="Source Sans Pro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CFAB40-DA7C-4B6C-AD10-4EC44B54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796" y="46546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296DCF-CBB7-4351-9E7E-623649419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594206" y="2826355"/>
            <a:ext cx="3366189" cy="1853969"/>
          </a:xfrm>
          <a:custGeom>
            <a:avLst/>
            <a:gdLst>
              <a:gd name="connsiteX0" fmla="*/ 201268 w 3366189"/>
              <a:gd name="connsiteY0" fmla="*/ 543015 h 1853969"/>
              <a:gd name="connsiteX1" fmla="*/ 1512221 w 3366189"/>
              <a:gd name="connsiteY1" fmla="*/ 0 h 1853969"/>
              <a:gd name="connsiteX2" fmla="*/ 3366189 w 3366189"/>
              <a:gd name="connsiteY2" fmla="*/ 1853969 h 1853969"/>
              <a:gd name="connsiteX3" fmla="*/ 2439204 w 3366189"/>
              <a:gd name="connsiteY3" fmla="*/ 1853969 h 1853969"/>
              <a:gd name="connsiteX4" fmla="*/ 1512221 w 3366189"/>
              <a:gd name="connsiteY4" fmla="*/ 926985 h 1853969"/>
              <a:gd name="connsiteX5" fmla="*/ 743552 w 3366189"/>
              <a:gd name="connsiteY5" fmla="*/ 1335684 h 1853969"/>
              <a:gd name="connsiteX6" fmla="*/ 676116 w 3366189"/>
              <a:gd name="connsiteY6" fmla="*/ 1459924 h 1853969"/>
              <a:gd name="connsiteX7" fmla="*/ 0 w 3366189"/>
              <a:gd name="connsiteY7" fmla="*/ 783808 h 1853969"/>
              <a:gd name="connsiteX8" fmla="*/ 81609 w 3366189"/>
              <a:gd name="connsiteY8" fmla="*/ 674673 h 1853969"/>
              <a:gd name="connsiteX9" fmla="*/ 201268 w 3366189"/>
              <a:gd name="connsiteY9" fmla="*/ 543015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66189" h="1853969">
                <a:moveTo>
                  <a:pt x="201268" y="543015"/>
                </a:moveTo>
                <a:cubicBezTo>
                  <a:pt x="536770" y="207513"/>
                  <a:pt x="1000262" y="0"/>
                  <a:pt x="1512221" y="0"/>
                </a:cubicBezTo>
                <a:cubicBezTo>
                  <a:pt x="2536139" y="0"/>
                  <a:pt x="3366189" y="830051"/>
                  <a:pt x="3366189" y="1853969"/>
                </a:cubicBezTo>
                <a:lnTo>
                  <a:pt x="2439204" y="1853969"/>
                </a:lnTo>
                <a:cubicBezTo>
                  <a:pt x="2439204" y="1342010"/>
                  <a:pt x="2024180" y="926985"/>
                  <a:pt x="1512221" y="926985"/>
                </a:cubicBezTo>
                <a:cubicBezTo>
                  <a:pt x="1192247" y="926985"/>
                  <a:pt x="910138" y="1089104"/>
                  <a:pt x="743552" y="1335684"/>
                </a:cubicBezTo>
                <a:lnTo>
                  <a:pt x="676116" y="1459924"/>
                </a:lnTo>
                <a:lnTo>
                  <a:pt x="0" y="783808"/>
                </a:lnTo>
                <a:lnTo>
                  <a:pt x="81609" y="674673"/>
                </a:lnTo>
                <a:cubicBezTo>
                  <a:pt x="119392" y="628891"/>
                  <a:pt x="159330" y="584953"/>
                  <a:pt x="201268" y="543015"/>
                </a:cubicBezTo>
                <a:close/>
              </a:path>
            </a:pathLst>
          </a:custGeom>
          <a:gradFill flip="none" rotWithShape="1">
            <a:gsLst>
              <a:gs pos="87000">
                <a:schemeClr val="bg2"/>
              </a:gs>
              <a:gs pos="0">
                <a:schemeClr val="bg2">
                  <a:lumMod val="90000"/>
                  <a:lumOff val="10000"/>
                </a:schemeClr>
              </a:gs>
            </a:gsLst>
            <a:lin ang="16200000" scaled="0"/>
            <a:tileRect/>
          </a:gradFill>
          <a:ln>
            <a:noFill/>
          </a:ln>
          <a:effectLst>
            <a:innerShdw blurRad="406400" dist="190500" dir="1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1AE2471-23B2-4B94-A613-E6860991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620971" y="2691401"/>
            <a:ext cx="3326036" cy="2226949"/>
          </a:xfrm>
          <a:custGeom>
            <a:avLst/>
            <a:gdLst>
              <a:gd name="connsiteX0" fmla="*/ 322118 w 3326036"/>
              <a:gd name="connsiteY0" fmla="*/ 508527 h 2226949"/>
              <a:gd name="connsiteX1" fmla="*/ 1501413 w 3326036"/>
              <a:gd name="connsiteY1" fmla="*/ 0 h 2226949"/>
              <a:gd name="connsiteX2" fmla="*/ 3317715 w 3326036"/>
              <a:gd name="connsiteY2" fmla="*/ 1778141 h 2226949"/>
              <a:gd name="connsiteX3" fmla="*/ 3326036 w 3326036"/>
              <a:gd name="connsiteY3" fmla="*/ 1843633 h 2226949"/>
              <a:gd name="connsiteX4" fmla="*/ 2942720 w 3326036"/>
              <a:gd name="connsiteY4" fmla="*/ 2226949 h 2226949"/>
              <a:gd name="connsiteX5" fmla="*/ 2428396 w 3326036"/>
              <a:gd name="connsiteY5" fmla="*/ 2226949 h 2226949"/>
              <a:gd name="connsiteX6" fmla="*/ 1501413 w 3326036"/>
              <a:gd name="connsiteY6" fmla="*/ 1113475 h 2226949"/>
              <a:gd name="connsiteX7" fmla="*/ 732744 w 3326036"/>
              <a:gd name="connsiteY7" fmla="*/ 1604395 h 2226949"/>
              <a:gd name="connsiteX8" fmla="*/ 715116 w 3326036"/>
              <a:gd name="connsiteY8" fmla="*/ 1639249 h 2226949"/>
              <a:gd name="connsiteX9" fmla="*/ 0 w 3326036"/>
              <a:gd name="connsiteY9" fmla="*/ 924133 h 2226949"/>
              <a:gd name="connsiteX10" fmla="*/ 70802 w 3326036"/>
              <a:gd name="connsiteY10" fmla="*/ 810403 h 2226949"/>
              <a:gd name="connsiteX11" fmla="*/ 322118 w 3326036"/>
              <a:gd name="connsiteY11" fmla="*/ 508527 h 2226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26036" h="2226949">
                <a:moveTo>
                  <a:pt x="322118" y="508527"/>
                </a:moveTo>
                <a:cubicBezTo>
                  <a:pt x="642593" y="190840"/>
                  <a:pt x="1053449" y="0"/>
                  <a:pt x="1501413" y="0"/>
                </a:cubicBezTo>
                <a:cubicBezTo>
                  <a:pt x="2397341" y="0"/>
                  <a:pt x="3144839" y="763359"/>
                  <a:pt x="3317715" y="1778141"/>
                </a:cubicBezTo>
                <a:lnTo>
                  <a:pt x="3326036" y="1843633"/>
                </a:lnTo>
                <a:lnTo>
                  <a:pt x="2942720" y="2226949"/>
                </a:lnTo>
                <a:lnTo>
                  <a:pt x="2428396" y="2226949"/>
                </a:lnTo>
                <a:cubicBezTo>
                  <a:pt x="2428396" y="1611994"/>
                  <a:pt x="2013372" y="1113475"/>
                  <a:pt x="1501413" y="1113475"/>
                </a:cubicBezTo>
                <a:cubicBezTo>
                  <a:pt x="1181439" y="1113475"/>
                  <a:pt x="899329" y="1308209"/>
                  <a:pt x="732744" y="1604395"/>
                </a:cubicBezTo>
                <a:lnTo>
                  <a:pt x="715116" y="1639249"/>
                </a:lnTo>
                <a:lnTo>
                  <a:pt x="0" y="924133"/>
                </a:lnTo>
                <a:lnTo>
                  <a:pt x="70802" y="810403"/>
                </a:lnTo>
                <a:cubicBezTo>
                  <a:pt x="146367" y="700418"/>
                  <a:pt x="230553" y="599295"/>
                  <a:pt x="322118" y="508527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FB59F4D-13F5-4E73-B3D4-2CFDEC0C5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183572" y="4805365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1EEF6-BE00-4840-E7F7-9495EEAC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Integrantes: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1E21AD-5903-DA21-A609-3D9A7477F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8863" y="1886658"/>
            <a:ext cx="6219653" cy="2960193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2400" dirty="0">
                <a:ea typeface="Source Sans Pro"/>
              </a:rPr>
              <a:t>Francisco Mestre como</a:t>
            </a:r>
            <a:r>
              <a:rPr lang="es-ES" sz="2400" dirty="0">
                <a:solidFill>
                  <a:schemeClr val="accent2">
                    <a:lumMod val="60000"/>
                    <a:lumOff val="40000"/>
                  </a:schemeClr>
                </a:solidFill>
                <a:ea typeface="Source Sans Pro"/>
              </a:rPr>
              <a:t> </a:t>
            </a:r>
            <a:r>
              <a:rPr lang="es-ES" sz="2400" dirty="0" err="1">
                <a:solidFill>
                  <a:schemeClr val="accent2">
                    <a:lumMod val="60000"/>
                    <a:lumOff val="40000"/>
                  </a:schemeClr>
                </a:solidFill>
                <a:ea typeface="Source Sans Pro"/>
              </a:rPr>
              <a:t>Team</a:t>
            </a:r>
            <a:r>
              <a:rPr lang="es-ES" sz="2400" dirty="0">
                <a:solidFill>
                  <a:schemeClr val="accent2">
                    <a:lumMod val="60000"/>
                    <a:lumOff val="40000"/>
                  </a:schemeClr>
                </a:solidFill>
                <a:ea typeface="Source Sans Pro"/>
              </a:rPr>
              <a:t> </a:t>
            </a:r>
            <a:r>
              <a:rPr lang="es-ES" sz="2400" dirty="0" err="1">
                <a:solidFill>
                  <a:schemeClr val="accent2">
                    <a:lumMod val="60000"/>
                    <a:lumOff val="40000"/>
                  </a:schemeClr>
                </a:solidFill>
                <a:ea typeface="Source Sans Pro"/>
              </a:rPr>
              <a:t>Member</a:t>
            </a:r>
            <a:endParaRPr lang="es-ES" sz="2400" dirty="0">
              <a:solidFill>
                <a:schemeClr val="accent2">
                  <a:lumMod val="60000"/>
                  <a:lumOff val="40000"/>
                </a:schemeClr>
              </a:solidFill>
              <a:ea typeface="Source Sans Pro"/>
            </a:endParaRPr>
          </a:p>
          <a:p>
            <a:pPr>
              <a:lnSpc>
                <a:spcPct val="100000"/>
              </a:lnSpc>
            </a:pPr>
            <a:r>
              <a:rPr lang="es-ES" sz="2400" dirty="0">
                <a:ea typeface="Source Sans Pro"/>
              </a:rPr>
              <a:t>Franco Castro como </a:t>
            </a:r>
            <a:r>
              <a:rPr lang="es-ES" sz="2400" dirty="0" err="1">
                <a:solidFill>
                  <a:schemeClr val="accent2">
                    <a:lumMod val="60000"/>
                    <a:lumOff val="40000"/>
                  </a:schemeClr>
                </a:solidFill>
                <a:ea typeface="Source Sans Pro"/>
              </a:rPr>
              <a:t>Team</a:t>
            </a:r>
            <a:r>
              <a:rPr lang="es-ES" sz="2400" dirty="0">
                <a:solidFill>
                  <a:schemeClr val="accent2">
                    <a:lumMod val="60000"/>
                    <a:lumOff val="40000"/>
                  </a:schemeClr>
                </a:solidFill>
                <a:ea typeface="Source Sans Pro"/>
              </a:rPr>
              <a:t> </a:t>
            </a:r>
            <a:r>
              <a:rPr lang="es-ES" sz="2400" dirty="0" err="1">
                <a:solidFill>
                  <a:schemeClr val="accent2">
                    <a:lumMod val="60000"/>
                    <a:lumOff val="40000"/>
                  </a:schemeClr>
                </a:solidFill>
                <a:ea typeface="Source Sans Pro"/>
              </a:rPr>
              <a:t>Member</a:t>
            </a:r>
            <a:endParaRPr lang="es-ES" sz="2400" dirty="0">
              <a:solidFill>
                <a:schemeClr val="accent2">
                  <a:lumMod val="60000"/>
                  <a:lumOff val="40000"/>
                </a:schemeClr>
              </a:solidFill>
              <a:ea typeface="Source Sans Pro"/>
            </a:endParaRPr>
          </a:p>
          <a:p>
            <a:pPr>
              <a:lnSpc>
                <a:spcPct val="100000"/>
              </a:lnSpc>
            </a:pPr>
            <a:r>
              <a:rPr lang="es-ES" sz="2400" dirty="0">
                <a:ea typeface="Source Sans Pro"/>
              </a:rPr>
              <a:t>Leandro </a:t>
            </a:r>
            <a:r>
              <a:rPr lang="es-ES" sz="2400" dirty="0" err="1">
                <a:ea typeface="Source Sans Pro"/>
              </a:rPr>
              <a:t>Benaiges</a:t>
            </a:r>
            <a:r>
              <a:rPr lang="es-ES" sz="2400" dirty="0">
                <a:ea typeface="Source Sans Pro"/>
              </a:rPr>
              <a:t> como </a:t>
            </a:r>
            <a:r>
              <a:rPr lang="es-ES" sz="2400" dirty="0" err="1">
                <a:solidFill>
                  <a:schemeClr val="accent2">
                    <a:lumMod val="60000"/>
                    <a:lumOff val="40000"/>
                  </a:schemeClr>
                </a:solidFill>
                <a:ea typeface="Source Sans Pro"/>
              </a:rPr>
              <a:t>Team</a:t>
            </a:r>
            <a:r>
              <a:rPr lang="es-ES" sz="2400" dirty="0">
                <a:solidFill>
                  <a:schemeClr val="accent2">
                    <a:lumMod val="60000"/>
                    <a:lumOff val="40000"/>
                  </a:schemeClr>
                </a:solidFill>
                <a:ea typeface="Source Sans Pro"/>
              </a:rPr>
              <a:t> </a:t>
            </a:r>
            <a:r>
              <a:rPr lang="es-ES" sz="2400" dirty="0" err="1">
                <a:solidFill>
                  <a:schemeClr val="accent2">
                    <a:lumMod val="60000"/>
                    <a:lumOff val="40000"/>
                  </a:schemeClr>
                </a:solidFill>
                <a:ea typeface="Source Sans Pro"/>
              </a:rPr>
              <a:t>Member</a:t>
            </a:r>
            <a:endParaRPr lang="es-ES" sz="2400" dirty="0">
              <a:solidFill>
                <a:schemeClr val="accent2">
                  <a:lumMod val="60000"/>
                  <a:lumOff val="40000"/>
                </a:schemeClr>
              </a:solidFill>
              <a:ea typeface="Source Sans Pro"/>
            </a:endParaRPr>
          </a:p>
          <a:p>
            <a:pPr>
              <a:lnSpc>
                <a:spcPct val="100000"/>
              </a:lnSpc>
            </a:pPr>
            <a:r>
              <a:rPr lang="es-ES" sz="2400" dirty="0">
                <a:ea typeface="Source Sans Pro"/>
              </a:rPr>
              <a:t>Celina </a:t>
            </a:r>
            <a:r>
              <a:rPr lang="es-ES" sz="2400">
                <a:ea typeface="Source Sans Pro"/>
              </a:rPr>
              <a:t>Frassinelli como </a:t>
            </a:r>
            <a:r>
              <a:rPr lang="es-ES" sz="2400" err="1">
                <a:solidFill>
                  <a:schemeClr val="accent2">
                    <a:lumMod val="60000"/>
                    <a:lumOff val="40000"/>
                  </a:schemeClr>
                </a:solidFill>
                <a:ea typeface="Source Sans Pro"/>
              </a:rPr>
              <a:t>Product</a:t>
            </a:r>
            <a:r>
              <a:rPr lang="es-ES" sz="2400" dirty="0">
                <a:solidFill>
                  <a:schemeClr val="accent2">
                    <a:lumMod val="60000"/>
                    <a:lumOff val="40000"/>
                  </a:schemeClr>
                </a:solidFill>
                <a:ea typeface="Source Sans Pro"/>
              </a:rPr>
              <a:t> </a:t>
            </a:r>
            <a:r>
              <a:rPr lang="es-ES" sz="2400" err="1">
                <a:solidFill>
                  <a:schemeClr val="accent2">
                    <a:lumMod val="60000"/>
                    <a:lumOff val="40000"/>
                  </a:schemeClr>
                </a:solidFill>
                <a:ea typeface="Source Sans Pro"/>
              </a:rPr>
              <a:t>Owner</a:t>
            </a:r>
            <a:endParaRPr lang="es-ES" sz="2400">
              <a:solidFill>
                <a:schemeClr val="accent2">
                  <a:lumMod val="60000"/>
                  <a:lumOff val="40000"/>
                </a:schemeClr>
              </a:solidFill>
              <a:ea typeface="Source Sans Pro"/>
            </a:endParaRPr>
          </a:p>
          <a:p>
            <a:pPr>
              <a:lnSpc>
                <a:spcPct val="100000"/>
              </a:lnSpc>
            </a:pPr>
            <a:r>
              <a:rPr lang="es-ES" sz="2400" dirty="0">
                <a:ea typeface="Source Sans Pro"/>
              </a:rPr>
              <a:t>Leandro Paredes como </a:t>
            </a:r>
            <a:r>
              <a:rPr lang="es-ES" sz="2400" dirty="0">
                <a:solidFill>
                  <a:schemeClr val="accent2">
                    <a:lumMod val="60000"/>
                    <a:lumOff val="40000"/>
                  </a:schemeClr>
                </a:solidFill>
                <a:ea typeface="Source Sans Pro"/>
              </a:rPr>
              <a:t>Scrum Master</a:t>
            </a:r>
            <a:endParaRPr lang="en-US" sz="2400" dirty="0">
              <a:ea typeface="Source Sans Pro"/>
            </a:endParaRPr>
          </a:p>
          <a:p>
            <a:endParaRPr lang="es-E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83238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B5E18-C578-77F6-752E-99ADF0ED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Desarrollo del Primer Sprint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EFACB4-AC86-8E14-2AF7-FF8F532B4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s-ES" sz="2400">
                <a:solidFill>
                  <a:schemeClr val="accent2">
                    <a:lumMod val="60000"/>
                    <a:lumOff val="40000"/>
                  </a:schemeClr>
                </a:solidFill>
                <a:latin typeface="Lucida Sans"/>
                <a:ea typeface="Source Sans Pro"/>
              </a:rPr>
              <a:t>Tareas</a:t>
            </a:r>
            <a:r>
              <a:rPr lang="es-ES" sz="2400">
                <a:solidFill>
                  <a:schemeClr val="accent2">
                    <a:lumMod val="40000"/>
                    <a:lumOff val="60000"/>
                  </a:schemeClr>
                </a:solidFill>
                <a:latin typeface="Lucida Sans"/>
                <a:ea typeface="Source Sans Pro"/>
              </a:rPr>
              <a:t>:</a:t>
            </a:r>
          </a:p>
          <a:p>
            <a:pPr marL="0" indent="0">
              <a:buNone/>
            </a:pPr>
            <a:r>
              <a:rPr lang="es-ES" err="1">
                <a:solidFill>
                  <a:schemeClr val="tx1"/>
                </a:solidFill>
                <a:ea typeface="Source Sans Pro"/>
              </a:rPr>
              <a:t>Implementacion</a:t>
            </a:r>
            <a:r>
              <a:rPr lang="es-ES" dirty="0">
                <a:solidFill>
                  <a:schemeClr val="tx1"/>
                </a:solidFill>
                <a:ea typeface="Source Sans Pro"/>
              </a:rPr>
              <a:t> de Docker</a:t>
            </a:r>
          </a:p>
          <a:p>
            <a:pPr marL="0" indent="0">
              <a:buNone/>
            </a:pPr>
            <a:r>
              <a:rPr lang="es-ES" err="1">
                <a:solidFill>
                  <a:schemeClr val="tx1"/>
                </a:solidFill>
                <a:ea typeface="Source Sans Pro"/>
              </a:rPr>
              <a:t>Implementacion</a:t>
            </a:r>
            <a:r>
              <a:rPr lang="es-ES" dirty="0">
                <a:solidFill>
                  <a:schemeClr val="tx1"/>
                </a:solidFill>
                <a:ea typeface="Source Sans Pro"/>
              </a:rPr>
              <a:t> de APIS</a:t>
            </a:r>
          </a:p>
          <a:p>
            <a:pPr marL="0" indent="0">
              <a:buNone/>
            </a:pPr>
            <a:r>
              <a:rPr lang="es-E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Sans"/>
                <a:ea typeface="Source Sans Pro"/>
              </a:rPr>
              <a:t>Historias de usuario:</a:t>
            </a:r>
          </a:p>
          <a:p>
            <a:pPr marL="0" indent="0">
              <a:buNone/>
            </a:pPr>
            <a:r>
              <a:rPr lang="es-ES" dirty="0">
                <a:solidFill>
                  <a:schemeClr val="tx2"/>
                </a:solidFill>
                <a:ea typeface="Source Sans Pro"/>
              </a:rPr>
              <a:t>HU6 Menú interactivo</a:t>
            </a:r>
          </a:p>
          <a:p>
            <a:pPr marL="0" indent="0">
              <a:buNone/>
            </a:pPr>
            <a:endParaRPr lang="es-E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2365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37C89-5A2E-28F3-AC4A-E4E56D77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solidFill>
                  <a:srgbClr val="FFFFFF"/>
                </a:solidFill>
                <a:latin typeface="Sitka Heading"/>
                <a:ea typeface="Source Sans Pro"/>
              </a:rPr>
              <a:t>HU6 Menú interactivo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1BB601-371B-C13E-A0EB-B3ADF6FDC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74767"/>
            <a:ext cx="11090274" cy="4618057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Para usuario,</a:t>
            </a:r>
            <a:endParaRPr lang="es-ES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r>
              <a:rPr lang="es-ES" dirty="0">
                <a:ea typeface="+mn-lt"/>
                <a:cs typeface="+mn-lt"/>
              </a:rPr>
              <a:t> Quiero un Menú interactivo</a:t>
            </a:r>
            <a:endParaRPr lang="es-ES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r>
              <a:rPr lang="es-ES" dirty="0">
                <a:ea typeface="+mn-lt"/>
                <a:cs typeface="+mn-lt"/>
              </a:rPr>
              <a:t> Para tener un menú que permita realizar múltiples consultas sin necesidad de reiniciar la app </a:t>
            </a:r>
            <a:endParaRPr lang="es-ES">
              <a:ea typeface="+mn-lt"/>
              <a:cs typeface="+mn-lt"/>
            </a:endParaRPr>
          </a:p>
          <a:p>
            <a:r>
              <a:rPr lang="es-ES" dirty="0">
                <a:ea typeface="+mn-lt"/>
                <a:cs typeface="+mn-lt"/>
              </a:rPr>
              <a:t>Criterios de Aceptación: </a:t>
            </a:r>
          </a:p>
          <a:p>
            <a:r>
              <a:rPr lang="es-ES" dirty="0">
                <a:ea typeface="+mn-lt"/>
                <a:cs typeface="+mn-lt"/>
              </a:rPr>
              <a:t>Que la app permita realizar múltiples consultas continuas sin necesidad de reiniciar la app </a:t>
            </a:r>
            <a:endParaRPr lang="es-ES">
              <a:ea typeface="+mn-lt"/>
              <a:cs typeface="+mn-lt"/>
            </a:endParaRPr>
          </a:p>
          <a:p>
            <a:r>
              <a:rPr lang="es-ES" dirty="0">
                <a:ea typeface="+mn-lt"/>
                <a:cs typeface="+mn-lt"/>
              </a:rPr>
              <a:t>Que el Menú interactivo tenga las opciones de consultas básicas como colocar ciudad de donde queremos saber la temperatura, cambio de unidades de temperatura, consultar la temperatura del mismo día y los siguientes cinco días y ver el historial de consulta</a:t>
            </a:r>
            <a:endParaRPr lang="es-ES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38208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852AF-96B7-7178-EFD7-4B17F6ED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Desarrollo del segundo Sprint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4977F3-9D9D-8499-EC62-9AF4A7A24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s-E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Sans"/>
                <a:ea typeface="Source Sans Pro"/>
              </a:rPr>
              <a:t>Historias de usuario: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Lucida Sans"/>
              <a:ea typeface="Source Sans Pro"/>
            </a:endParaRPr>
          </a:p>
          <a:p>
            <a:r>
              <a:rPr lang="es-ES" dirty="0">
                <a:solidFill>
                  <a:schemeClr val="tx2"/>
                </a:solidFill>
                <a:ea typeface="Source Sans Pro"/>
              </a:rPr>
              <a:t>HU1 Consultar el clima actual de una ciudad</a:t>
            </a:r>
            <a:endParaRPr lang="en-US" dirty="0">
              <a:solidFill>
                <a:schemeClr val="tx2"/>
              </a:solidFill>
              <a:ea typeface="Source Sans Pro"/>
            </a:endParaRPr>
          </a:p>
          <a:p>
            <a:endParaRPr lang="es-ES" dirty="0">
              <a:solidFill>
                <a:schemeClr val="tx2"/>
              </a:solidFill>
              <a:ea typeface="Source Sans Pro"/>
            </a:endParaRPr>
          </a:p>
          <a:p>
            <a:r>
              <a:rPr lang="es-ES" dirty="0">
                <a:solidFill>
                  <a:schemeClr val="tx2"/>
                </a:solidFill>
                <a:ea typeface="Source Sans Pro"/>
              </a:rPr>
              <a:t>HU3 Consultar el </a:t>
            </a:r>
            <a:r>
              <a:rPr lang="es-ES" dirty="0" err="1">
                <a:solidFill>
                  <a:schemeClr val="tx2"/>
                </a:solidFill>
                <a:ea typeface="Source Sans Pro"/>
              </a:rPr>
              <a:t>pronostico</a:t>
            </a:r>
            <a:r>
              <a:rPr lang="es-ES" dirty="0">
                <a:solidFill>
                  <a:schemeClr val="tx2"/>
                </a:solidFill>
                <a:ea typeface="Source Sans Pro"/>
              </a:rPr>
              <a:t> del clima</a:t>
            </a:r>
          </a:p>
          <a:p>
            <a:endParaRPr lang="es-ES" dirty="0">
              <a:solidFill>
                <a:schemeClr val="tx2"/>
              </a:solidFill>
              <a:ea typeface="Source Sans Pro"/>
            </a:endParaRPr>
          </a:p>
          <a:p>
            <a:r>
              <a:rPr lang="es-ES" dirty="0">
                <a:solidFill>
                  <a:schemeClr val="tx2"/>
                </a:solidFill>
                <a:ea typeface="Source Sans Pro"/>
              </a:rPr>
              <a:t>HU4 Ver historial de consultas</a:t>
            </a:r>
          </a:p>
          <a:p>
            <a:endParaRPr lang="es-ES" dirty="0">
              <a:solidFill>
                <a:schemeClr val="tx2"/>
              </a:solidFill>
              <a:ea typeface="Source Sans Pro"/>
            </a:endParaRPr>
          </a:p>
          <a:p>
            <a:endParaRPr lang="es-E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endParaRPr lang="es-E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95961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EA635-FDD5-380E-1012-948204AD3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HU1 Consultar el clima actual de una ciudad 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740F79-0E21-5197-9248-B51D27084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 fontScale="92500"/>
          </a:bodyPr>
          <a:lstStyle/>
          <a:p>
            <a:r>
              <a:rPr lang="es-ES" dirty="0">
                <a:ea typeface="+mn-lt"/>
                <a:cs typeface="+mn-lt"/>
              </a:rPr>
              <a:t>Como usuario, </a:t>
            </a:r>
          </a:p>
          <a:p>
            <a:r>
              <a:rPr lang="es-ES" dirty="0">
                <a:ea typeface="+mn-lt"/>
                <a:cs typeface="+mn-lt"/>
              </a:rPr>
              <a:t>Quiero consultar el clima actual de una ciudad específica,</a:t>
            </a:r>
          </a:p>
          <a:p>
            <a:r>
              <a:rPr lang="es-ES" dirty="0">
                <a:ea typeface="+mn-lt"/>
                <a:cs typeface="+mn-lt"/>
              </a:rPr>
              <a:t> Para saber las condiciones meteorológicas de esa ubicación en tiempo real. </a:t>
            </a:r>
            <a:endParaRPr lang="es-ES">
              <a:ea typeface="+mn-lt"/>
              <a:cs typeface="+mn-lt"/>
            </a:endParaRPr>
          </a:p>
          <a:p>
            <a:r>
              <a:rPr lang="es-ES" dirty="0">
                <a:ea typeface="+mn-lt"/>
                <a:cs typeface="+mn-lt"/>
              </a:rPr>
              <a:t>Criterios de Aceptación: </a:t>
            </a:r>
          </a:p>
          <a:p>
            <a:r>
              <a:rPr lang="es-ES" dirty="0">
                <a:ea typeface="+mn-lt"/>
                <a:cs typeface="+mn-lt"/>
              </a:rPr>
              <a:t>El usuario debe poder introducir el nombre de la ciudad. </a:t>
            </a:r>
          </a:p>
          <a:p>
            <a:r>
              <a:rPr lang="es-ES" dirty="0">
                <a:ea typeface="+mn-lt"/>
                <a:cs typeface="+mn-lt"/>
              </a:rPr>
              <a:t>La aplicación debe mostrar el clima actual, incluida la temperatura, la descripción del clima, la temperatura mínima y máxima, y la humedad. </a:t>
            </a:r>
            <a:endParaRPr lang="es-ES">
              <a:ea typeface="+mn-lt"/>
              <a:cs typeface="+mn-lt"/>
            </a:endParaRPr>
          </a:p>
          <a:p>
            <a:r>
              <a:rPr lang="es-ES" dirty="0">
                <a:ea typeface="+mn-lt"/>
                <a:cs typeface="+mn-lt"/>
              </a:rPr>
              <a:t>En caso de que la ciudad no exista o haya un error en la solicitud, la aplicación debe informar al usuario.</a:t>
            </a:r>
            <a:endParaRPr lang="es-ES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33361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04E2F-142D-DAF6-B259-C2528BE3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HU3 Consultar el </a:t>
            </a:r>
            <a:r>
              <a:rPr lang="es-ES" err="1"/>
              <a:t>pronostico</a:t>
            </a:r>
            <a:r>
              <a:rPr lang="es-ES"/>
              <a:t> del clima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5B35DE-171B-6B46-4C88-9F72795F3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Como usuario, </a:t>
            </a:r>
          </a:p>
          <a:p>
            <a:r>
              <a:rPr lang="es-ES" dirty="0">
                <a:ea typeface="+mn-lt"/>
                <a:cs typeface="+mn-lt"/>
              </a:rPr>
              <a:t>Quiero saber el clima de los siguientes días, </a:t>
            </a:r>
          </a:p>
          <a:p>
            <a:r>
              <a:rPr lang="es-ES" dirty="0">
                <a:ea typeface="+mn-lt"/>
                <a:cs typeface="+mn-lt"/>
              </a:rPr>
              <a:t>Para saber las condiciones meteorológicas de la semana.</a:t>
            </a:r>
            <a:endParaRPr lang="es-ES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r>
              <a:rPr lang="es-ES" dirty="0">
                <a:ea typeface="+mn-lt"/>
                <a:cs typeface="+mn-lt"/>
              </a:rPr>
              <a:t> Criterios de Aceptación: </a:t>
            </a:r>
            <a:endParaRPr lang="es-ES">
              <a:ea typeface="+mn-lt"/>
              <a:cs typeface="+mn-lt"/>
            </a:endParaRPr>
          </a:p>
          <a:p>
            <a:r>
              <a:rPr lang="es-ES" dirty="0">
                <a:ea typeface="+mn-lt"/>
                <a:cs typeface="+mn-lt"/>
              </a:rPr>
              <a:t>Al buscar el clima de una ciudad ofrecer un apartado del clima en los siguientes días. </a:t>
            </a:r>
            <a:endParaRPr lang="es-ES">
              <a:ea typeface="+mn-lt"/>
              <a:cs typeface="+mn-lt"/>
            </a:endParaRPr>
          </a:p>
          <a:p>
            <a:r>
              <a:rPr lang="es-ES" dirty="0">
                <a:ea typeface="+mn-lt"/>
                <a:cs typeface="+mn-lt"/>
              </a:rPr>
              <a:t>Una barra con </a:t>
            </a:r>
            <a:r>
              <a:rPr lang="es-ES" dirty="0" err="1">
                <a:ea typeface="+mn-lt"/>
                <a:cs typeface="+mn-lt"/>
              </a:rPr>
              <a:t>info</a:t>
            </a:r>
            <a:r>
              <a:rPr lang="es-ES" dirty="0">
                <a:ea typeface="+mn-lt"/>
                <a:cs typeface="+mn-lt"/>
              </a:rPr>
              <a:t> rápida, que se pueda </a:t>
            </a:r>
            <a:r>
              <a:rPr lang="es-ES" dirty="0" err="1">
                <a:ea typeface="+mn-lt"/>
                <a:cs typeface="+mn-lt"/>
              </a:rPr>
              <a:t>clickear</a:t>
            </a:r>
            <a:r>
              <a:rPr lang="es-ES" dirty="0">
                <a:ea typeface="+mn-lt"/>
                <a:cs typeface="+mn-lt"/>
              </a:rPr>
              <a:t> para expandir y ver hora por hora</a:t>
            </a:r>
            <a:endParaRPr lang="es-ES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030327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5A490-3F6A-6C57-6D49-9C65B6EE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HU4 Ver historial de consulta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44C27E-2FAF-AE4E-8456-2DB160E50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Como usuario, </a:t>
            </a:r>
          </a:p>
          <a:p>
            <a:r>
              <a:rPr lang="es-ES" dirty="0">
                <a:ea typeface="+mn-lt"/>
                <a:cs typeface="+mn-lt"/>
              </a:rPr>
              <a:t>Quiero poder acceder a mis consultas frecuentes e historial; </a:t>
            </a:r>
          </a:p>
          <a:p>
            <a:r>
              <a:rPr lang="es-ES" dirty="0">
                <a:ea typeface="+mn-lt"/>
                <a:cs typeface="+mn-lt"/>
              </a:rPr>
              <a:t>Para no tener que buscar manualmente todas las veces.</a:t>
            </a:r>
            <a:endParaRPr lang="es-ES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r>
              <a:rPr lang="es-ES" dirty="0">
                <a:ea typeface="+mn-lt"/>
                <a:cs typeface="+mn-lt"/>
              </a:rPr>
              <a:t> Criterios de Aceptación:</a:t>
            </a:r>
          </a:p>
          <a:p>
            <a:r>
              <a:rPr lang="es-ES" dirty="0">
                <a:ea typeface="+mn-lt"/>
                <a:cs typeface="+mn-lt"/>
              </a:rPr>
              <a:t> Que muestre 2 o 3 “más buscados”, y luego el historial cronológico. </a:t>
            </a:r>
            <a:endParaRPr lang="es-ES">
              <a:ea typeface="+mn-lt"/>
              <a:cs typeface="+mn-lt"/>
            </a:endParaRPr>
          </a:p>
          <a:p>
            <a:r>
              <a:rPr lang="es-ES" dirty="0">
                <a:ea typeface="+mn-lt"/>
                <a:cs typeface="+mn-lt"/>
              </a:rPr>
              <a:t>Al </a:t>
            </a:r>
            <a:r>
              <a:rPr lang="es-ES" dirty="0" err="1">
                <a:ea typeface="+mn-lt"/>
                <a:cs typeface="+mn-lt"/>
              </a:rPr>
              <a:t>clickear</a:t>
            </a:r>
            <a:r>
              <a:rPr lang="es-ES" dirty="0">
                <a:ea typeface="+mn-lt"/>
                <a:cs typeface="+mn-lt"/>
              </a:rPr>
              <a:t> una búsqueda anterior, la realiza de nuevo.</a:t>
            </a:r>
            <a:endParaRPr lang="es-ES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97566466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3DFloatVTI</vt:lpstr>
      <vt:lpstr>App Clima de Tirame El Bit</vt:lpstr>
      <vt:lpstr>Integrantes: </vt:lpstr>
      <vt:lpstr>Desarrollo del Primer Sprint</vt:lpstr>
      <vt:lpstr>HU6 Menú interactivo</vt:lpstr>
      <vt:lpstr>Desarrollo del segundo Sprint</vt:lpstr>
      <vt:lpstr>HU1 Consultar el clima actual de una ciudad </vt:lpstr>
      <vt:lpstr>HU3 Consultar el pronostico del clima</vt:lpstr>
      <vt:lpstr>HU4 Ver historial de consulta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132</cp:revision>
  <dcterms:created xsi:type="dcterms:W3CDTF">2024-10-25T15:22:50Z</dcterms:created>
  <dcterms:modified xsi:type="dcterms:W3CDTF">2024-10-25T18:20:57Z</dcterms:modified>
</cp:coreProperties>
</file>