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20" r:id="rId2"/>
    <p:sldId id="812" r:id="rId3"/>
    <p:sldId id="813" r:id="rId4"/>
    <p:sldId id="814" r:id="rId5"/>
    <p:sldId id="815" r:id="rId6"/>
    <p:sldId id="816" r:id="rId7"/>
    <p:sldId id="818" r:id="rId8"/>
    <p:sldId id="821" r:id="rId9"/>
    <p:sldId id="819" r:id="rId10"/>
    <p:sldId id="823" r:id="rId11"/>
    <p:sldId id="925" r:id="rId12"/>
    <p:sldId id="824" r:id="rId13"/>
    <p:sldId id="832" r:id="rId14"/>
    <p:sldId id="834" r:id="rId15"/>
    <p:sldId id="825" r:id="rId16"/>
    <p:sldId id="835" r:id="rId17"/>
    <p:sldId id="842" r:id="rId18"/>
    <p:sldId id="836" r:id="rId19"/>
    <p:sldId id="838" r:id="rId20"/>
    <p:sldId id="839" r:id="rId21"/>
    <p:sldId id="854" r:id="rId22"/>
    <p:sldId id="840" r:id="rId23"/>
    <p:sldId id="844" r:id="rId24"/>
    <p:sldId id="841" r:id="rId25"/>
    <p:sldId id="846" r:id="rId26"/>
    <p:sldId id="926" r:id="rId27"/>
    <p:sldId id="847" r:id="rId28"/>
    <p:sldId id="848" r:id="rId29"/>
    <p:sldId id="852" r:id="rId30"/>
    <p:sldId id="855" r:id="rId31"/>
    <p:sldId id="856" r:id="rId32"/>
    <p:sldId id="857" r:id="rId33"/>
    <p:sldId id="867" r:id="rId34"/>
    <p:sldId id="851" r:id="rId35"/>
    <p:sldId id="872" r:id="rId36"/>
    <p:sldId id="874" r:id="rId37"/>
    <p:sldId id="928" r:id="rId38"/>
    <p:sldId id="877" r:id="rId39"/>
    <p:sldId id="881" r:id="rId40"/>
    <p:sldId id="916" r:id="rId41"/>
    <p:sldId id="890" r:id="rId42"/>
    <p:sldId id="892" r:id="rId43"/>
    <p:sldId id="894" r:id="rId44"/>
    <p:sldId id="917" r:id="rId45"/>
    <p:sldId id="898" r:id="rId46"/>
    <p:sldId id="904" r:id="rId47"/>
    <p:sldId id="911" r:id="rId48"/>
    <p:sldId id="922" r:id="rId49"/>
    <p:sldId id="924" r:id="rId50"/>
    <p:sldId id="923" r:id="rId51"/>
    <p:sldId id="930" r:id="rId52"/>
    <p:sldId id="907" r:id="rId53"/>
    <p:sldId id="929" r:id="rId54"/>
  </p:sldIdLst>
  <p:sldSz cx="9144000" cy="6858000" type="screen4x3"/>
  <p:notesSz cx="6858000" cy="91805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CC00"/>
    <a:srgbClr val="0000FF"/>
    <a:srgbClr val="006600"/>
    <a:srgbClr val="D3D81A"/>
    <a:srgbClr val="0066FF"/>
    <a:srgbClr val="CC0000"/>
    <a:srgbClr val="003399"/>
    <a:srgbClr val="660066"/>
    <a:srgbClr val="66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88481" autoAdjust="0"/>
  </p:normalViewPr>
  <p:slideViewPr>
    <p:cSldViewPr>
      <p:cViewPr>
        <p:scale>
          <a:sx n="60" d="100"/>
          <a:sy n="60" d="100"/>
        </p:scale>
        <p:origin x="-160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76"/>
    </p:cViewPr>
  </p:sorterViewPr>
  <p:notesViewPr>
    <p:cSldViewPr>
      <p:cViewPr varScale="1">
        <p:scale>
          <a:sx n="65" d="100"/>
          <a:sy n="65" d="100"/>
        </p:scale>
        <p:origin x="-1906" y="-67"/>
      </p:cViewPr>
      <p:guideLst>
        <p:guide orient="horz" pos="2891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48.xml"/><Relationship Id="rId5" Type="http://schemas.openxmlformats.org/officeDocument/2006/relationships/slide" Target="slides/slide44.xml"/><Relationship Id="rId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58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58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58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100.wmf"/><Relationship Id="rId1" Type="http://schemas.openxmlformats.org/officeDocument/2006/relationships/image" Target="../media/image5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2.wmf"/><Relationship Id="rId4" Type="http://schemas.openxmlformats.org/officeDocument/2006/relationships/image" Target="../media/image95.wmf"/><Relationship Id="rId9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105.wmf"/><Relationship Id="rId7" Type="http://schemas.openxmlformats.org/officeDocument/2006/relationships/image" Target="../media/image9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8.wmf"/><Relationship Id="rId4" Type="http://schemas.openxmlformats.org/officeDocument/2006/relationships/image" Target="../media/image106.w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26" Type="http://schemas.openxmlformats.org/officeDocument/2006/relationships/image" Target="../media/image134.wmf"/><Relationship Id="rId3" Type="http://schemas.openxmlformats.org/officeDocument/2006/relationships/image" Target="../media/image111.wmf"/><Relationship Id="rId21" Type="http://schemas.openxmlformats.org/officeDocument/2006/relationships/image" Target="../media/image129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5" Type="http://schemas.openxmlformats.org/officeDocument/2006/relationships/image" Target="../media/image133.wmf"/><Relationship Id="rId2" Type="http://schemas.openxmlformats.org/officeDocument/2006/relationships/image" Target="../media/image110.wmf"/><Relationship Id="rId16" Type="http://schemas.openxmlformats.org/officeDocument/2006/relationships/image" Target="../media/image124.wmf"/><Relationship Id="rId20" Type="http://schemas.openxmlformats.org/officeDocument/2006/relationships/image" Target="../media/image128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24" Type="http://schemas.openxmlformats.org/officeDocument/2006/relationships/image" Target="../media/image132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23" Type="http://schemas.openxmlformats.org/officeDocument/2006/relationships/image" Target="../media/image131.wmf"/><Relationship Id="rId10" Type="http://schemas.openxmlformats.org/officeDocument/2006/relationships/image" Target="../media/image118.wmf"/><Relationship Id="rId19" Type="http://schemas.openxmlformats.org/officeDocument/2006/relationships/image" Target="../media/image127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Relationship Id="rId22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2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59.wmf"/><Relationship Id="rId7" Type="http://schemas.openxmlformats.org/officeDocument/2006/relationships/image" Target="../media/image142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41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46.wmf"/><Relationship Id="rId1" Type="http://schemas.openxmlformats.org/officeDocument/2006/relationships/image" Target="../media/image171.wmf"/><Relationship Id="rId4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3.wmf"/><Relationship Id="rId7" Type="http://schemas.openxmlformats.org/officeDocument/2006/relationships/image" Target="../media/image2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8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40A66FE-2B37-45AE-9633-76B76BFD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CAC422-CCC7-4B11-8B83-98DB79EE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45388-B7BF-41E2-BF0E-5675A9B8A9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BC7F6-7941-4F48-B5D5-5211E2407689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2180B-74E2-4F4C-9B85-8DB363C827E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BC7F6-7941-4F48-B5D5-5211E2407689}" type="slidenum">
              <a:rPr lang="en-US"/>
              <a:pPr/>
              <a:t>15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0E628-16D0-4289-B862-5CB17589461A}" type="slidenum">
              <a:rPr lang="en-US"/>
              <a:pPr/>
              <a:t>16</a:t>
            </a:fld>
            <a:endParaRPr lang="en-US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9BADA-343A-49C8-81C8-051965268CC2}" type="slidenum">
              <a:rPr lang="en-US"/>
              <a:pPr/>
              <a:t>18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0E4FD-846A-48C9-AC54-F079380C7299}" type="slidenum">
              <a:rPr lang="en-US"/>
              <a:pPr/>
              <a:t>19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96B07-974A-4AE4-AB24-D6852D1F17D4}" type="slidenum">
              <a:rPr lang="en-US"/>
              <a:pPr/>
              <a:t>20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CB700-8CB0-4D39-87E4-DD7BCCD6D623}" type="slidenum">
              <a:rPr lang="en-US"/>
              <a:pPr/>
              <a:t>22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F6634-6357-4843-9FDE-382B80A307C0}" type="slidenum">
              <a:rPr lang="en-US"/>
              <a:pPr/>
              <a:t>23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F6634-6357-4843-9FDE-382B80A307C0}" type="slidenum">
              <a:rPr lang="en-US"/>
              <a:pPr/>
              <a:t>24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0C594-735A-4539-901B-1461C40D557B}" type="slidenum">
              <a:rPr lang="en-US"/>
              <a:pPr/>
              <a:t>28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83171-9523-46A2-89AA-101905C12CD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58288-BB71-4B4E-9432-1399F3F42AF3}" type="slidenum">
              <a:rPr lang="en-US"/>
              <a:pPr/>
              <a:t>30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ED63A-1408-4922-923A-0EBCA9250615}" type="slidenum">
              <a:rPr lang="en-US"/>
              <a:pPr/>
              <a:t>31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AC422-CCC7-4B11-8B83-98DB79EE4A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9A5C8-E131-4D8C-822F-84E3455093EA}" type="slidenum">
              <a:rPr lang="en-US"/>
              <a:pPr/>
              <a:t>34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7D3FE-C9E5-4C28-A793-96E6AE5D43FC}" type="slidenum">
              <a:rPr lang="en-US"/>
              <a:pPr/>
              <a:t>39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F1C77-72B2-470F-80BA-14537AB8C8C3}" type="slidenum">
              <a:rPr lang="en-US"/>
              <a:pPr/>
              <a:t>40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3A8A6-12B0-4594-AFE0-2964A8F320B4}" type="slidenum">
              <a:rPr lang="en-US"/>
              <a:pPr/>
              <a:t>41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DAF03-F4F0-415A-98BB-CBFDB6C22E61}" type="slidenum">
              <a:rPr lang="en-US"/>
              <a:pPr/>
              <a:t>42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D6034-06D7-4FA7-A6A8-BA9D8E6427B6}" type="slidenum">
              <a:rPr lang="en-US"/>
              <a:pPr/>
              <a:t>43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7D3FE-C9E5-4C28-A793-96E6AE5D43FC}" type="slidenum">
              <a:rPr lang="en-US"/>
              <a:pPr/>
              <a:t>44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BE87C-4AF0-447C-B474-AD9114A0904D}" type="slidenum">
              <a:rPr lang="en-US"/>
              <a:pPr/>
              <a:t>45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A647E-25E6-41CF-95A0-6A619BB011FC}" type="slidenum">
              <a:rPr lang="en-US"/>
              <a:pPr/>
              <a:t>46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DC376-E37C-423C-B0E2-DD9FE936ACB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7D3FE-C9E5-4C28-A793-96E6AE5D43FC}" type="slidenum">
              <a:rPr lang="en-US"/>
              <a:pPr/>
              <a:t>48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9ED5B-3388-489A-AAF4-EF8B31D91CA1}" type="slidenum">
              <a:rPr lang="en-US"/>
              <a:pPr/>
              <a:t>49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9ED5B-3388-489A-AAF4-EF8B31D91CA1}" type="slidenum">
              <a:rPr lang="en-US"/>
              <a:pPr/>
              <a:t>50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UY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85AD6-814B-41D5-80C0-F8BB4001A8F6}" type="slidenum">
              <a:rPr lang="en-US"/>
              <a:pPr/>
              <a:t>9</a:t>
            </a:fld>
            <a:endParaRPr lang="en-US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72336-F7C3-436F-BABC-4350F979BEEB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91050" cy="3443288"/>
          </a:xfrm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0031-358F-4641-8E2E-C05C20D51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BAB53-8A64-4674-A7DC-870FD59CE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54634-2224-416A-A828-EC75544E9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5F9E6-A593-4978-8AAD-AFF4EDE0A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6534-A329-4558-BB74-42DCA7C50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74E12-BA94-40E2-9DF8-E3DEC2A4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F256-1D4E-4540-BD3C-FC822ED6E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8A150-292D-4D49-BE87-DFF14ED16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26355-FAFA-4557-BA75-66C3A688D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6E01-A966-4B4B-A2D3-3C9DD7998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712D7-704C-462E-9981-66A85DD28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77000" y="6477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FAST project review, Oct 2003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5715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36B4990-E98A-4AB5-AC83-B91D844F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aida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50.bin"/><Relationship Id="rId3" Type="http://schemas.openxmlformats.org/officeDocument/2006/relationships/notesSlide" Target="../notesSlides/notesSlide24.xml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7.bin"/><Relationship Id="rId17" Type="http://schemas.openxmlformats.org/officeDocument/2006/relationships/oleObject" Target="../embeddings/oleObject142.bin"/><Relationship Id="rId25" Type="http://schemas.openxmlformats.org/officeDocument/2006/relationships/image" Target="../media/image135.png"/><Relationship Id="rId3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5.bin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9.bin"/><Relationship Id="rId32" Type="http://schemas.openxmlformats.org/officeDocument/2006/relationships/oleObject" Target="../embeddings/oleObject156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8.bin"/><Relationship Id="rId28" Type="http://schemas.openxmlformats.org/officeDocument/2006/relationships/oleObject" Target="../embeddings/oleObject152.bin"/><Relationship Id="rId10" Type="http://schemas.openxmlformats.org/officeDocument/2006/relationships/oleObject" Target="../embeddings/oleObject135.bin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7.bin"/><Relationship Id="rId27" Type="http://schemas.openxmlformats.org/officeDocument/2006/relationships/oleObject" Target="../embeddings/oleObject151.bin"/><Relationship Id="rId30" Type="http://schemas.openxmlformats.org/officeDocument/2006/relationships/oleObject" Target="../embeddings/oleObject1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7.bin"/><Relationship Id="rId3" Type="http://schemas.openxmlformats.org/officeDocument/2006/relationships/image" Target="../media/image135.png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9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1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9.bin"/><Relationship Id="rId5" Type="http://schemas.openxmlformats.org/officeDocument/2006/relationships/oleObject" Target="../embeddings/oleObject198.bin"/><Relationship Id="rId4" Type="http://schemas.openxmlformats.org/officeDocument/2006/relationships/oleObject" Target="../embeddings/oleObject19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oleObject" Target="../embeddings/oleObject210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3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3.bin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12.bin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1.bin"/><Relationship Id="rId9" Type="http://schemas.openxmlformats.org/officeDocument/2006/relationships/oleObject" Target="../embeddings/oleObject206.bin"/><Relationship Id="rId14" Type="http://schemas.openxmlformats.org/officeDocument/2006/relationships/oleObject" Target="../embeddings/oleObject2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3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17.bin"/><Relationship Id="rId12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5.bin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0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6.bin"/><Relationship Id="rId5" Type="http://schemas.openxmlformats.org/officeDocument/2006/relationships/image" Target="../media/image203.png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5.bin"/><Relationship Id="rId9" Type="http://schemas.openxmlformats.org/officeDocument/2006/relationships/oleObject" Target="../embeddings/oleObject22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1.bin"/><Relationship Id="rId5" Type="http://schemas.openxmlformats.org/officeDocument/2006/relationships/image" Target="../media/image209.wmf"/><Relationship Id="rId10" Type="http://schemas.openxmlformats.org/officeDocument/2006/relationships/image" Target="../media/image211.png"/><Relationship Id="rId4" Type="http://schemas.openxmlformats.org/officeDocument/2006/relationships/oleObject" Target="../embeddings/oleObject230.bin"/><Relationship Id="rId9" Type="http://schemas.openxmlformats.org/officeDocument/2006/relationships/oleObject" Target="../embeddings/oleObject23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oleObject" Target="../embeddings/oleObject247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39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1.bin"/><Relationship Id="rId5" Type="http://schemas.openxmlformats.org/officeDocument/2006/relationships/oleObject" Target="../embeddings/oleObject250.bin"/><Relationship Id="rId4" Type="http://schemas.openxmlformats.org/officeDocument/2006/relationships/oleObject" Target="../embeddings/oleObject24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55.bin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38.jpeg"/><Relationship Id="rId4" Type="http://schemas.openxmlformats.org/officeDocument/2006/relationships/oleObject" Target="../embeddings/oleObject253.bin"/><Relationship Id="rId9" Type="http://schemas.openxmlformats.org/officeDocument/2006/relationships/oleObject" Target="../embeddings/oleObject25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0.bin"/><Relationship Id="rId11" Type="http://schemas.openxmlformats.org/officeDocument/2006/relationships/oleObject" Target="../embeddings/oleObject265.bin"/><Relationship Id="rId5" Type="http://schemas.openxmlformats.org/officeDocument/2006/relationships/image" Target="../media/image246.jpeg"/><Relationship Id="rId10" Type="http://schemas.openxmlformats.org/officeDocument/2006/relationships/oleObject" Target="../embeddings/oleObject264.bin"/><Relationship Id="rId4" Type="http://schemas.openxmlformats.org/officeDocument/2006/relationships/image" Target="../media/image245.png"/><Relationship Id="rId9" Type="http://schemas.openxmlformats.org/officeDocument/2006/relationships/oleObject" Target="../embeddings/oleObject26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4" Type="http://schemas.openxmlformats.org/officeDocument/2006/relationships/oleObject" Target="../embeddings/oleObject26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3636962"/>
            <a:ext cx="7848600" cy="1169988"/>
          </a:xfrm>
        </p:spPr>
        <p:txBody>
          <a:bodyPr/>
          <a:lstStyle/>
          <a:p>
            <a:r>
              <a:rPr lang="en-US" sz="3200" dirty="0" smtClean="0">
                <a:solidFill>
                  <a:srgbClr val="800080"/>
                </a:solidFill>
              </a:rPr>
              <a:t>Fernando Paganini</a:t>
            </a:r>
          </a:p>
          <a:p>
            <a:r>
              <a:rPr lang="en-US" sz="3200" dirty="0" smtClean="0">
                <a:solidFill>
                  <a:srgbClr val="800080"/>
                </a:solidFill>
              </a:rPr>
              <a:t>Universidad ORT Uruguay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27050" y="542826"/>
            <a:ext cx="79660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UY" sz="4800" b="1" dirty="0">
                <a:solidFill>
                  <a:srgbClr val="0066FF"/>
                </a:solidFill>
              </a:rPr>
              <a:t>N</a:t>
            </a:r>
            <a:r>
              <a:rPr lang="es-UY" sz="4800" b="1" dirty="0" smtClean="0">
                <a:solidFill>
                  <a:srgbClr val="0066FF"/>
                </a:solidFill>
              </a:rPr>
              <a:t>etwork control </a:t>
            </a:r>
            <a:r>
              <a:rPr lang="es-UY" sz="4800" b="1" dirty="0" err="1" smtClean="0">
                <a:solidFill>
                  <a:srgbClr val="0066FF"/>
                </a:solidFill>
              </a:rPr>
              <a:t>through</a:t>
            </a:r>
            <a:r>
              <a:rPr lang="es-UY" sz="4800" b="1" dirty="0" smtClean="0">
                <a:solidFill>
                  <a:srgbClr val="0066FF"/>
                </a:solidFill>
              </a:rPr>
              <a:t> </a:t>
            </a:r>
            <a:r>
              <a:rPr lang="es-UY" sz="4800" b="1" dirty="0" err="1" smtClean="0">
                <a:solidFill>
                  <a:srgbClr val="0066FF"/>
                </a:solidFill>
              </a:rPr>
              <a:t>distributed</a:t>
            </a:r>
            <a:r>
              <a:rPr lang="es-UY" sz="4800" b="1" dirty="0" smtClean="0">
                <a:solidFill>
                  <a:srgbClr val="0066FF"/>
                </a:solidFill>
              </a:rPr>
              <a:t> </a:t>
            </a:r>
            <a:r>
              <a:rPr lang="es-UY" sz="4800" b="1" dirty="0" err="1" smtClean="0">
                <a:solidFill>
                  <a:srgbClr val="0066FF"/>
                </a:solidFill>
              </a:rPr>
              <a:t>optimization</a:t>
            </a:r>
            <a:r>
              <a:rPr lang="es-UY" sz="4800" b="1" dirty="0" smtClean="0">
                <a:solidFill>
                  <a:srgbClr val="0066FF"/>
                </a:solidFill>
              </a:rPr>
              <a:t>:     a Tutorial</a:t>
            </a:r>
            <a:endParaRPr lang="en-US" sz="4800" b="1" dirty="0">
              <a:solidFill>
                <a:srgbClr val="0066FF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71550" y="5784850"/>
            <a:ext cx="7112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sz="2800" dirty="0" err="1" smtClean="0"/>
              <a:t>Congresso</a:t>
            </a:r>
            <a:r>
              <a:rPr lang="en-US" sz="2800" dirty="0" smtClean="0"/>
              <a:t> </a:t>
            </a:r>
            <a:r>
              <a:rPr lang="en-US" sz="2800" dirty="0" err="1" smtClean="0"/>
              <a:t>Brasileiro</a:t>
            </a:r>
            <a:r>
              <a:rPr lang="en-US" sz="2800" dirty="0" smtClean="0"/>
              <a:t> de </a:t>
            </a:r>
            <a:r>
              <a:rPr lang="en-US" sz="2800" dirty="0" err="1" smtClean="0"/>
              <a:t>Automatica</a:t>
            </a:r>
            <a:r>
              <a:rPr lang="en-US" sz="2800" dirty="0" smtClean="0"/>
              <a:t>  2012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0645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Questions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550"/>
            <a:ext cx="9144000" cy="6051550"/>
          </a:xfrm>
        </p:spPr>
        <p:txBody>
          <a:bodyPr/>
          <a:lstStyle/>
          <a:p>
            <a:r>
              <a:rPr lang="en-US" sz="3600" dirty="0" smtClean="0"/>
              <a:t>Was this design successful? Yes and no</a:t>
            </a:r>
            <a:r>
              <a:rPr lang="en-US" dirty="0" smtClean="0"/>
              <a:t>. </a:t>
            </a:r>
          </a:p>
          <a:p>
            <a:pPr lvl="1"/>
            <a:r>
              <a:rPr lang="en-US" sz="2800" dirty="0" smtClean="0"/>
              <a:t>Positives: Internet works, went through explosive growth without “congestion collapse”.</a:t>
            </a:r>
          </a:p>
          <a:p>
            <a:pPr lvl="1"/>
            <a:r>
              <a:rPr lang="en-US" sz="2800" dirty="0" smtClean="0"/>
              <a:t>Limitations: full queues, unfairness, inefficiency in   high speeds, oscillations. </a:t>
            </a:r>
          </a:p>
          <a:p>
            <a:r>
              <a:rPr lang="en-US" sz="3600" dirty="0" smtClean="0"/>
              <a:t>Is there a role for model-based control?</a:t>
            </a:r>
          </a:p>
          <a:p>
            <a:pPr lvl="1"/>
            <a:r>
              <a:rPr lang="en-US" sz="2800" dirty="0" smtClean="0"/>
              <a:t>Non standard control design: large scale plant, unknown and variable, decentralized feedback.</a:t>
            </a:r>
          </a:p>
          <a:p>
            <a:pPr lvl="1"/>
            <a:r>
              <a:rPr lang="en-US" sz="2800" dirty="0" smtClean="0"/>
              <a:t>Analytical approach from the late 90s’: combination of economic theory, optimization and control. </a:t>
            </a:r>
          </a:p>
          <a:p>
            <a:pPr lvl="1"/>
            <a:r>
              <a:rPr lang="en-US" sz="2800" dirty="0" smtClean="0"/>
              <a:t>Helps understand existing designs + improve them.</a:t>
            </a:r>
          </a:p>
          <a:p>
            <a:pPr lvl="1"/>
            <a:r>
              <a:rPr lang="en-US" sz="2800" dirty="0" smtClean="0"/>
              <a:t>This talk gives an introduction to these methods.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4800" dirty="0" err="1" smtClean="0">
                <a:solidFill>
                  <a:srgbClr val="800080"/>
                </a:solidFill>
              </a:rPr>
              <a:t>Outline</a:t>
            </a:r>
            <a:endParaRPr lang="es-UY" sz="4800" dirty="0" smtClean="0">
              <a:solidFill>
                <a:srgbClr val="80008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7600"/>
            <a:ext cx="8559800" cy="5511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3200" dirty="0" smtClean="0"/>
              <a:t>Introduction: Feedback in the Internet.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Economic models: Rate allocation through Network Utility Maximization.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Dynamics in NUM, TCP congestion control: New designs for stability under delays. 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Highlights from cross layer optimization:</a:t>
            </a:r>
          </a:p>
          <a:p>
            <a:pPr marL="933450" lvl="1" indent="-533400"/>
            <a:r>
              <a:rPr lang="en-US" sz="2800" dirty="0" smtClean="0"/>
              <a:t>Multipath routing and congestion control.</a:t>
            </a:r>
          </a:p>
          <a:p>
            <a:pPr marL="933450" lvl="1" indent="-533400"/>
            <a:r>
              <a:rPr lang="en-US" sz="2800" dirty="0" smtClean="0"/>
              <a:t>Controlling the number of connections.</a:t>
            </a:r>
          </a:p>
          <a:p>
            <a:pPr marL="933450" lvl="1" indent="-533400"/>
            <a:r>
              <a:rPr lang="en-US" sz="2800" dirty="0" smtClean="0"/>
              <a:t>NUM in </a:t>
            </a:r>
            <a:r>
              <a:rPr lang="en-US" sz="2800" dirty="0" err="1" smtClean="0"/>
              <a:t>multirate</a:t>
            </a:r>
            <a:r>
              <a:rPr lang="en-US" sz="2800" dirty="0" smtClean="0"/>
              <a:t> </a:t>
            </a:r>
            <a:r>
              <a:rPr lang="en-US" sz="2800" dirty="0" err="1" smtClean="0"/>
              <a:t>WiFi</a:t>
            </a:r>
            <a:r>
              <a:rPr lang="en-US" sz="2800" dirty="0" smtClean="0"/>
              <a:t> networks. </a:t>
            </a:r>
            <a:endParaRPr lang="en-US" sz="3200" dirty="0" smtClean="0"/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Conclusions. </a:t>
            </a:r>
          </a:p>
          <a:p>
            <a:pPr marL="914400" lvl="1" indent="-45720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Text Box 4"/>
          <p:cNvSpPr txBox="1">
            <a:spLocks noChangeArrowheads="1"/>
          </p:cNvSpPr>
          <p:nvPr/>
        </p:nvSpPr>
        <p:spPr bwMode="auto">
          <a:xfrm>
            <a:off x="401008" y="1972330"/>
            <a:ext cx="23040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UY" sz="2800" dirty="0" err="1" smtClean="0"/>
              <a:t>Toy</a:t>
            </a:r>
            <a:r>
              <a:rPr lang="es-UY" sz="2800" dirty="0" smtClean="0"/>
              <a:t> </a:t>
            </a:r>
            <a:r>
              <a:rPr lang="es-UY" sz="2800" dirty="0" err="1" smtClean="0"/>
              <a:t>example</a:t>
            </a:r>
            <a:r>
              <a:rPr lang="es-UY" sz="2800" dirty="0" smtClean="0"/>
              <a:t> </a:t>
            </a:r>
            <a:endParaRPr lang="es-UY" sz="2800" dirty="0">
              <a:latin typeface="Times New Roman" pitchFamily="18" charset="0"/>
            </a:endParaRPr>
          </a:p>
        </p:txBody>
      </p:sp>
      <p:grpSp>
        <p:nvGrpSpPr>
          <p:cNvPr id="29" name="28 Grupo"/>
          <p:cNvGrpSpPr/>
          <p:nvPr/>
        </p:nvGrpSpPr>
        <p:grpSpPr>
          <a:xfrm>
            <a:off x="3214688" y="1873250"/>
            <a:ext cx="5757862" cy="2133600"/>
            <a:chOff x="3036888" y="1784350"/>
            <a:chExt cx="5929312" cy="2281238"/>
          </a:xfrm>
        </p:grpSpPr>
        <p:sp>
          <p:nvSpPr>
            <p:cNvPr id="1176590" name="Oval 14"/>
            <p:cNvSpPr>
              <a:spLocks noChangeArrowheads="1"/>
            </p:cNvSpPr>
            <p:nvPr/>
          </p:nvSpPr>
          <p:spPr bwMode="auto">
            <a:xfrm>
              <a:off x="5383620" y="2493530"/>
              <a:ext cx="301370" cy="33741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1" name="Oval 15"/>
            <p:cNvSpPr>
              <a:spLocks noChangeArrowheads="1"/>
            </p:cNvSpPr>
            <p:nvPr/>
          </p:nvSpPr>
          <p:spPr bwMode="auto">
            <a:xfrm>
              <a:off x="7015760" y="2513734"/>
              <a:ext cx="297984" cy="33741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2" name="Freeform 16"/>
            <p:cNvSpPr>
              <a:spLocks/>
            </p:cNvSpPr>
            <p:nvPr/>
          </p:nvSpPr>
          <p:spPr bwMode="auto">
            <a:xfrm>
              <a:off x="4223853" y="2655166"/>
              <a:ext cx="1152995" cy="20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7" y="2"/>
                </a:cxn>
              </a:cxnLst>
              <a:rect l="0" t="0" r="r" b="b"/>
              <a:pathLst>
                <a:path w="937" h="2">
                  <a:moveTo>
                    <a:pt x="0" y="0"/>
                  </a:moveTo>
                  <a:lnTo>
                    <a:pt x="937" y="2"/>
                  </a:ln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3" name="Rectangle 17"/>
            <p:cNvSpPr>
              <a:spLocks noChangeArrowheads="1"/>
            </p:cNvSpPr>
            <p:nvPr/>
          </p:nvSpPr>
          <p:spPr bwMode="auto">
            <a:xfrm>
              <a:off x="3627885" y="2465243"/>
              <a:ext cx="595968" cy="38792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4" name="Freeform 18"/>
            <p:cNvSpPr>
              <a:spLocks/>
            </p:cNvSpPr>
            <p:nvPr/>
          </p:nvSpPr>
          <p:spPr bwMode="auto">
            <a:xfrm>
              <a:off x="5681604" y="2657186"/>
              <a:ext cx="1320611" cy="40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2"/>
                </a:cxn>
              </a:cxnLst>
              <a:rect l="0" t="0" r="r" b="b"/>
              <a:pathLst>
                <a:path w="780" h="2">
                  <a:moveTo>
                    <a:pt x="0" y="0"/>
                  </a:moveTo>
                  <a:lnTo>
                    <a:pt x="780" y="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5" name="Freeform 19"/>
            <p:cNvSpPr>
              <a:spLocks/>
            </p:cNvSpPr>
            <p:nvPr/>
          </p:nvSpPr>
          <p:spPr bwMode="auto">
            <a:xfrm>
              <a:off x="4223853" y="2075295"/>
              <a:ext cx="1180084" cy="4546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352"/>
                </a:cxn>
              </a:cxnLst>
              <a:rect l="0" t="0" r="r" b="b"/>
              <a:pathLst>
                <a:path w="944" h="352">
                  <a:moveTo>
                    <a:pt x="0" y="0"/>
                  </a:moveTo>
                  <a:lnTo>
                    <a:pt x="944" y="35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6" name="Freeform 20"/>
            <p:cNvSpPr>
              <a:spLocks/>
            </p:cNvSpPr>
            <p:nvPr/>
          </p:nvSpPr>
          <p:spPr bwMode="auto">
            <a:xfrm>
              <a:off x="5905092" y="3820968"/>
              <a:ext cx="1088657" cy="606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43" y="0"/>
                </a:cxn>
              </a:cxnLst>
              <a:rect l="0" t="0" r="r" b="b"/>
              <a:pathLst>
                <a:path w="643" h="3">
                  <a:moveTo>
                    <a:pt x="0" y="3"/>
                  </a:moveTo>
                  <a:lnTo>
                    <a:pt x="643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7" name="Rectangle 21"/>
            <p:cNvSpPr>
              <a:spLocks noChangeArrowheads="1"/>
            </p:cNvSpPr>
            <p:nvPr/>
          </p:nvSpPr>
          <p:spPr bwMode="auto">
            <a:xfrm>
              <a:off x="5336214" y="3627005"/>
              <a:ext cx="594275" cy="38994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598" name="Rectangle 22"/>
            <p:cNvSpPr>
              <a:spLocks noChangeArrowheads="1"/>
            </p:cNvSpPr>
            <p:nvPr/>
          </p:nvSpPr>
          <p:spPr bwMode="auto">
            <a:xfrm>
              <a:off x="3631272" y="1881332"/>
              <a:ext cx="594275" cy="38792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6599" name="Object 23"/>
            <p:cNvGraphicFramePr>
              <a:graphicFrameLocks noChangeAspect="1"/>
            </p:cNvGraphicFramePr>
            <p:nvPr/>
          </p:nvGraphicFramePr>
          <p:xfrm>
            <a:off x="4835525" y="3516313"/>
            <a:ext cx="350838" cy="549275"/>
          </p:xfrm>
          <a:graphic>
            <a:graphicData uri="http://schemas.openxmlformats.org/presentationml/2006/ole">
              <p:oleObj spid="_x0000_s284675" name="Equation" r:id="rId4" imgW="177480" imgH="241200" progId="Equation.DSMT4">
                <p:embed/>
              </p:oleObj>
            </a:graphicData>
          </a:graphic>
        </p:graphicFrame>
        <p:sp>
          <p:nvSpPr>
            <p:cNvPr id="1176600" name="Oval 24"/>
            <p:cNvSpPr>
              <a:spLocks noChangeArrowheads="1"/>
            </p:cNvSpPr>
            <p:nvPr/>
          </p:nvSpPr>
          <p:spPr bwMode="auto">
            <a:xfrm>
              <a:off x="7042849" y="3627005"/>
              <a:ext cx="297984" cy="33741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601" name="Oval 25"/>
            <p:cNvSpPr>
              <a:spLocks noChangeArrowheads="1"/>
            </p:cNvSpPr>
            <p:nvPr/>
          </p:nvSpPr>
          <p:spPr bwMode="auto">
            <a:xfrm>
              <a:off x="8668216" y="3627005"/>
              <a:ext cx="297984" cy="33741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602" name="Freeform 26"/>
            <p:cNvSpPr>
              <a:spLocks/>
            </p:cNvSpPr>
            <p:nvPr/>
          </p:nvSpPr>
          <p:spPr bwMode="auto">
            <a:xfrm>
              <a:off x="7151207" y="2845089"/>
              <a:ext cx="10159" cy="7718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2"/>
                </a:cxn>
              </a:cxnLst>
              <a:rect l="0" t="0" r="r" b="b"/>
              <a:pathLst>
                <a:path w="6" h="382">
                  <a:moveTo>
                    <a:pt x="0" y="0"/>
                  </a:moveTo>
                  <a:lnTo>
                    <a:pt x="6" y="38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603" name="Freeform 27"/>
            <p:cNvSpPr>
              <a:spLocks/>
            </p:cNvSpPr>
            <p:nvPr/>
          </p:nvSpPr>
          <p:spPr bwMode="auto">
            <a:xfrm>
              <a:off x="5681604" y="2705677"/>
              <a:ext cx="1329076" cy="20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604" name="Freeform 28"/>
            <p:cNvSpPr>
              <a:spLocks/>
            </p:cNvSpPr>
            <p:nvPr/>
          </p:nvSpPr>
          <p:spPr bwMode="auto">
            <a:xfrm>
              <a:off x="7306971" y="2677391"/>
              <a:ext cx="772049" cy="40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56" y="0"/>
                </a:cxn>
              </a:cxnLst>
              <a:rect l="0" t="0" r="r" b="b"/>
              <a:pathLst>
                <a:path w="456" h="2">
                  <a:moveTo>
                    <a:pt x="0" y="2"/>
                  </a:moveTo>
                  <a:lnTo>
                    <a:pt x="45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6605" name="Object 29"/>
            <p:cNvGraphicFramePr>
              <a:graphicFrameLocks noChangeAspect="1"/>
            </p:cNvGraphicFramePr>
            <p:nvPr/>
          </p:nvGraphicFramePr>
          <p:xfrm>
            <a:off x="3036888" y="2366963"/>
            <a:ext cx="374650" cy="520700"/>
          </p:xfrm>
          <a:graphic>
            <a:graphicData uri="http://schemas.openxmlformats.org/presentationml/2006/ole">
              <p:oleObj spid="_x0000_s284676" name="Equation" r:id="rId5" imgW="190440" imgH="228600" progId="Equation.DSMT4">
                <p:embed/>
              </p:oleObj>
            </a:graphicData>
          </a:graphic>
        </p:graphicFrame>
        <p:graphicFrame>
          <p:nvGraphicFramePr>
            <p:cNvPr id="1176606" name="Object 30"/>
            <p:cNvGraphicFramePr>
              <a:graphicFrameLocks noChangeAspect="1"/>
            </p:cNvGraphicFramePr>
            <p:nvPr/>
          </p:nvGraphicFramePr>
          <p:xfrm>
            <a:off x="3059113" y="1784350"/>
            <a:ext cx="325437" cy="520700"/>
          </p:xfrm>
          <a:graphic>
            <a:graphicData uri="http://schemas.openxmlformats.org/presentationml/2006/ole">
              <p:oleObj spid="_x0000_s284677" name="Equation" r:id="rId6" imgW="164880" imgH="228600" progId="Equation.DSMT4">
                <p:embed/>
              </p:oleObj>
            </a:graphicData>
          </a:graphic>
        </p:graphicFrame>
        <p:sp>
          <p:nvSpPr>
            <p:cNvPr id="1176607" name="Freeform 31"/>
            <p:cNvSpPr>
              <a:spLocks/>
            </p:cNvSpPr>
            <p:nvPr/>
          </p:nvSpPr>
          <p:spPr bwMode="auto">
            <a:xfrm>
              <a:off x="7330674" y="3776518"/>
              <a:ext cx="1317224" cy="20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8" y="0"/>
                </a:cxn>
              </a:cxnLst>
              <a:rect l="0" t="0" r="r" b="b"/>
              <a:pathLst>
                <a:path w="778" h="1">
                  <a:moveTo>
                    <a:pt x="0" y="0"/>
                  </a:moveTo>
                  <a:lnTo>
                    <a:pt x="778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608" name="Freeform 32"/>
            <p:cNvSpPr>
              <a:spLocks/>
            </p:cNvSpPr>
            <p:nvPr/>
          </p:nvSpPr>
          <p:spPr bwMode="auto">
            <a:xfrm>
              <a:off x="7339140" y="3820968"/>
              <a:ext cx="1329076" cy="20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6609" name="Object 33"/>
            <p:cNvGraphicFramePr>
              <a:graphicFrameLocks noChangeAspect="1"/>
            </p:cNvGraphicFramePr>
            <p:nvPr/>
          </p:nvGraphicFramePr>
          <p:xfrm>
            <a:off x="5969000" y="2063750"/>
            <a:ext cx="933450" cy="468313"/>
          </p:xfrm>
          <a:graphic>
            <a:graphicData uri="http://schemas.openxmlformats.org/presentationml/2006/ole">
              <p:oleObj spid="_x0000_s284678" name="Equation" r:id="rId7" imgW="444240" imgH="253800" progId="Equation.DSMT4">
                <p:embed/>
              </p:oleObj>
            </a:graphicData>
          </a:graphic>
        </p:graphicFrame>
        <p:graphicFrame>
          <p:nvGraphicFramePr>
            <p:cNvPr id="1176610" name="Object 34"/>
            <p:cNvGraphicFramePr>
              <a:graphicFrameLocks noChangeAspect="1"/>
            </p:cNvGraphicFramePr>
            <p:nvPr/>
          </p:nvGraphicFramePr>
          <p:xfrm>
            <a:off x="7642225" y="3251200"/>
            <a:ext cx="728663" cy="468312"/>
          </p:xfrm>
          <a:graphic>
            <a:graphicData uri="http://schemas.openxmlformats.org/presentationml/2006/ole">
              <p:oleObj spid="_x0000_s284679" name="Equation" r:id="rId8" imgW="457200" imgH="253800" progId="Equation.DSMT4">
                <p:embed/>
              </p:oleObj>
            </a:graphicData>
          </a:graphic>
        </p:graphicFrame>
      </p:grpSp>
      <p:sp>
        <p:nvSpPr>
          <p:cNvPr id="30" name="Title 1"/>
          <p:cNvSpPr txBox="1">
            <a:spLocks/>
          </p:cNvSpPr>
          <p:nvPr/>
        </p:nvSpPr>
        <p:spPr>
          <a:xfrm>
            <a:off x="0" y="50800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Economics of bandwidth allocation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675 CuadroTexto"/>
          <p:cNvSpPr txBox="1"/>
          <p:nvPr/>
        </p:nvSpPr>
        <p:spPr>
          <a:xfrm>
            <a:off x="660400" y="762000"/>
            <a:ext cx="7734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Distributing scarce network capacity among greedy  applications is an </a:t>
            </a:r>
            <a:r>
              <a:rPr lang="en-US" sz="2800" b="1" dirty="0" smtClean="0">
                <a:solidFill>
                  <a:srgbClr val="CC0000"/>
                </a:solidFill>
              </a:rPr>
              <a:t>economic problem.   </a:t>
            </a:r>
            <a:endParaRPr lang="en-US" sz="2800" b="1" dirty="0">
              <a:solidFill>
                <a:srgbClr val="CC0000"/>
              </a:solidFill>
            </a:endParaRPr>
          </a:p>
        </p:txBody>
      </p:sp>
      <p:graphicFrame>
        <p:nvGraphicFramePr>
          <p:cNvPr id="28468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" y="4302125"/>
          <a:ext cx="7847013" cy="2371725"/>
        </p:xfrm>
        <a:graphic>
          <a:graphicData uri="http://schemas.openxmlformats.org/presentationml/2006/ole">
            <p:oleObj spid="_x0000_s284680" name="Equation" r:id="rId9" imgW="3517560" imgH="1028520" progId="Equation.DSMT4">
              <p:embed/>
            </p:oleObj>
          </a:graphicData>
        </a:graphic>
      </p:graphicFrame>
      <p:graphicFrame>
        <p:nvGraphicFramePr>
          <p:cNvPr id="28468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4337" y="2679700"/>
          <a:ext cx="3935413" cy="1282700"/>
        </p:xfrm>
        <a:graphic>
          <a:graphicData uri="http://schemas.openxmlformats.org/presentationml/2006/ole">
            <p:oleObj spid="_x0000_s284681" name="Equation" r:id="rId10" imgW="184140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3800" dirty="0">
                <a:solidFill>
                  <a:schemeClr val="tx2"/>
                </a:solidFill>
              </a:rPr>
              <a:t> Utility functions and welfare optimization</a:t>
            </a:r>
            <a:r>
              <a:rPr lang="en-US" sz="3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35644" name="Text Box 28"/>
          <p:cNvSpPr txBox="1">
            <a:spLocks noChangeArrowheads="1"/>
          </p:cNvSpPr>
          <p:nvPr/>
        </p:nvSpPr>
        <p:spPr bwMode="auto">
          <a:xfrm>
            <a:off x="61304" y="6140450"/>
            <a:ext cx="9222396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UY" sz="2800" dirty="0" err="1" smtClean="0"/>
              <a:t>Concave</a:t>
            </a:r>
            <a:r>
              <a:rPr lang="es-UY" sz="2800" dirty="0" smtClean="0"/>
              <a:t> </a:t>
            </a:r>
            <a:r>
              <a:rPr lang="es-UY" sz="2800" dirty="0" err="1" smtClean="0"/>
              <a:t>objective</a:t>
            </a:r>
            <a:r>
              <a:rPr lang="es-UY" sz="2800" dirty="0" smtClean="0"/>
              <a:t>, linear </a:t>
            </a:r>
            <a:r>
              <a:rPr lang="es-UY" sz="2800" dirty="0" err="1" smtClean="0"/>
              <a:t>constraints</a:t>
            </a:r>
            <a:r>
              <a:rPr lang="es-UY" sz="2800" dirty="0" smtClean="0"/>
              <a:t>: </a:t>
            </a:r>
            <a:r>
              <a:rPr lang="es-UY" sz="2800" dirty="0" err="1" smtClean="0"/>
              <a:t>tractable</a:t>
            </a:r>
            <a:r>
              <a:rPr lang="es-UY" sz="2800" dirty="0" smtClean="0"/>
              <a:t> </a:t>
            </a:r>
            <a:r>
              <a:rPr lang="es-UY" sz="2800" dirty="0" err="1" smtClean="0"/>
              <a:t>problem</a:t>
            </a:r>
            <a:r>
              <a:rPr lang="es-UY" sz="2800" dirty="0" smtClean="0"/>
              <a:t>. </a:t>
            </a:r>
            <a:endParaRPr lang="es-UY" sz="2800" dirty="0"/>
          </a:p>
        </p:txBody>
      </p:sp>
      <p:graphicFrame>
        <p:nvGraphicFramePr>
          <p:cNvPr id="1135654" name="Object 38"/>
          <p:cNvGraphicFramePr>
            <a:graphicFrameLocks noChangeAspect="1"/>
          </p:cNvGraphicFramePr>
          <p:nvPr/>
        </p:nvGraphicFramePr>
        <p:xfrm>
          <a:off x="393700" y="850900"/>
          <a:ext cx="5378450" cy="2417338"/>
        </p:xfrm>
        <a:graphic>
          <a:graphicData uri="http://schemas.openxmlformats.org/presentationml/2006/ole">
            <p:oleObj spid="_x0000_s308227" name="Equation" r:id="rId4" imgW="2209680" imgH="1028520" progId="Equation.DSMT4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549900" y="984250"/>
            <a:ext cx="3289300" cy="2755900"/>
            <a:chOff x="3936" y="1152"/>
            <a:chExt cx="1776" cy="1248"/>
          </a:xfrm>
        </p:grpSpPr>
        <p:sp>
          <p:nvSpPr>
            <p:cNvPr id="1135656" name="Freeform 40"/>
            <p:cNvSpPr>
              <a:spLocks/>
            </p:cNvSpPr>
            <p:nvPr/>
          </p:nvSpPr>
          <p:spPr bwMode="auto">
            <a:xfrm>
              <a:off x="4325" y="1152"/>
              <a:ext cx="0" cy="1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1" y="1052"/>
                </a:cxn>
              </a:cxnLst>
              <a:rect l="0" t="0" r="r" b="b"/>
              <a:pathLst>
                <a:path w="1" h="1052">
                  <a:moveTo>
                    <a:pt x="0" y="0"/>
                  </a:moveTo>
                  <a:lnTo>
                    <a:pt x="0" y="144"/>
                  </a:lnTo>
                  <a:lnTo>
                    <a:pt x="1" y="105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35657" name="Line 41"/>
            <p:cNvSpPr>
              <a:spLocks noChangeShapeType="1"/>
            </p:cNvSpPr>
            <p:nvPr/>
          </p:nvSpPr>
          <p:spPr bwMode="auto">
            <a:xfrm>
              <a:off x="3936" y="2049"/>
              <a:ext cx="16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35658" name="Object 42"/>
            <p:cNvGraphicFramePr>
              <a:graphicFrameLocks noChangeAspect="1"/>
            </p:cNvGraphicFramePr>
            <p:nvPr/>
          </p:nvGraphicFramePr>
          <p:xfrm>
            <a:off x="5451" y="2049"/>
            <a:ext cx="261" cy="351"/>
          </p:xfrm>
          <a:graphic>
            <a:graphicData uri="http://schemas.openxmlformats.org/presentationml/2006/ole">
              <p:oleObj spid="_x0000_s308234" name="Equation" r:id="rId5" imgW="152280" imgH="228600" progId="Equation.DSMT4">
                <p:embed/>
              </p:oleObj>
            </a:graphicData>
          </a:graphic>
        </p:graphicFrame>
        <p:graphicFrame>
          <p:nvGraphicFramePr>
            <p:cNvPr id="1135659" name="Object 43"/>
            <p:cNvGraphicFramePr>
              <a:graphicFrameLocks noChangeAspect="1"/>
            </p:cNvGraphicFramePr>
            <p:nvPr/>
          </p:nvGraphicFramePr>
          <p:xfrm>
            <a:off x="4002" y="1165"/>
            <a:ext cx="194" cy="290"/>
          </p:xfrm>
          <a:graphic>
            <a:graphicData uri="http://schemas.openxmlformats.org/presentationml/2006/ole">
              <p:oleObj spid="_x0000_s308235" name="Equation" r:id="rId6" imgW="177480" imgH="228600" progId="Equation.DSMT4">
                <p:embed/>
              </p:oleObj>
            </a:graphicData>
          </a:graphic>
        </p:graphicFrame>
        <p:sp>
          <p:nvSpPr>
            <p:cNvPr id="1135660" name="Freeform 44"/>
            <p:cNvSpPr>
              <a:spLocks/>
            </p:cNvSpPr>
            <p:nvPr/>
          </p:nvSpPr>
          <p:spPr bwMode="auto">
            <a:xfrm>
              <a:off x="4325" y="1208"/>
              <a:ext cx="1089" cy="997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96" y="632"/>
                </a:cxn>
                <a:cxn ang="0">
                  <a:pos x="240" y="440"/>
                </a:cxn>
                <a:cxn ang="0">
                  <a:pos x="528" y="200"/>
                </a:cxn>
                <a:cxn ang="0">
                  <a:pos x="864" y="56"/>
                </a:cxn>
                <a:cxn ang="0">
                  <a:pos x="1152" y="8"/>
                </a:cxn>
                <a:cxn ang="0">
                  <a:pos x="1200" y="8"/>
                </a:cxn>
                <a:cxn ang="0">
                  <a:pos x="1152" y="8"/>
                </a:cxn>
              </a:cxnLst>
              <a:rect l="0" t="0" r="r" b="b"/>
              <a:pathLst>
                <a:path w="1208" h="920">
                  <a:moveTo>
                    <a:pt x="0" y="920"/>
                  </a:moveTo>
                  <a:cubicBezTo>
                    <a:pt x="28" y="816"/>
                    <a:pt x="56" y="712"/>
                    <a:pt x="96" y="632"/>
                  </a:cubicBezTo>
                  <a:cubicBezTo>
                    <a:pt x="136" y="552"/>
                    <a:pt x="168" y="512"/>
                    <a:pt x="240" y="440"/>
                  </a:cubicBezTo>
                  <a:cubicBezTo>
                    <a:pt x="312" y="368"/>
                    <a:pt x="424" y="264"/>
                    <a:pt x="528" y="200"/>
                  </a:cubicBezTo>
                  <a:cubicBezTo>
                    <a:pt x="632" y="136"/>
                    <a:pt x="760" y="88"/>
                    <a:pt x="864" y="56"/>
                  </a:cubicBezTo>
                  <a:cubicBezTo>
                    <a:pt x="968" y="24"/>
                    <a:pt x="1096" y="16"/>
                    <a:pt x="1152" y="8"/>
                  </a:cubicBezTo>
                  <a:cubicBezTo>
                    <a:pt x="1208" y="0"/>
                    <a:pt x="1200" y="8"/>
                    <a:pt x="1200" y="8"/>
                  </a:cubicBezTo>
                  <a:cubicBezTo>
                    <a:pt x="1200" y="8"/>
                    <a:pt x="1160" y="8"/>
                    <a:pt x="1152" y="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35643" name="Object 27"/>
          <p:cNvGraphicFramePr>
            <a:graphicFrameLocks noChangeAspect="1"/>
          </p:cNvGraphicFramePr>
          <p:nvPr/>
        </p:nvGraphicFramePr>
        <p:xfrm>
          <a:off x="339721" y="3429000"/>
          <a:ext cx="3432179" cy="2528888"/>
        </p:xfrm>
        <a:graphic>
          <a:graphicData uri="http://schemas.openxmlformats.org/presentationml/2006/ole">
            <p:oleObj spid="_x0000_s308228" name="Equation" r:id="rId7" imgW="1549080" imgH="1143000" progId="Equation.DSMT4">
              <p:embed/>
            </p:oleObj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416300" y="3384550"/>
            <a:ext cx="5600700" cy="2533650"/>
            <a:chOff x="576" y="720"/>
            <a:chExt cx="3488" cy="1276"/>
          </a:xfrm>
        </p:grpSpPr>
        <p:sp>
          <p:nvSpPr>
            <p:cNvPr id="1135663" name="Oval 47"/>
            <p:cNvSpPr>
              <a:spLocks noChangeArrowheads="1"/>
            </p:cNvSpPr>
            <p:nvPr/>
          </p:nvSpPr>
          <p:spPr bwMode="auto">
            <a:xfrm>
              <a:off x="1948" y="1071"/>
              <a:ext cx="178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4" name="Oval 48"/>
            <p:cNvSpPr>
              <a:spLocks noChangeArrowheads="1"/>
            </p:cNvSpPr>
            <p:nvPr/>
          </p:nvSpPr>
          <p:spPr bwMode="auto">
            <a:xfrm>
              <a:off x="2912" y="1081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5" name="Freeform 49"/>
            <p:cNvSpPr>
              <a:spLocks/>
            </p:cNvSpPr>
            <p:nvPr/>
          </p:nvSpPr>
          <p:spPr bwMode="auto">
            <a:xfrm>
              <a:off x="1263" y="1151"/>
              <a:ext cx="6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7" y="2"/>
                </a:cxn>
              </a:cxnLst>
              <a:rect l="0" t="0" r="r" b="b"/>
              <a:pathLst>
                <a:path w="937" h="2">
                  <a:moveTo>
                    <a:pt x="0" y="0"/>
                  </a:moveTo>
                  <a:lnTo>
                    <a:pt x="937" y="2"/>
                  </a:ln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6" name="Rectangle 50"/>
            <p:cNvSpPr>
              <a:spLocks noChangeArrowheads="1"/>
            </p:cNvSpPr>
            <p:nvPr/>
          </p:nvSpPr>
          <p:spPr bwMode="auto">
            <a:xfrm>
              <a:off x="911" y="1057"/>
              <a:ext cx="352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7" name="Freeform 51"/>
            <p:cNvSpPr>
              <a:spLocks/>
            </p:cNvSpPr>
            <p:nvPr/>
          </p:nvSpPr>
          <p:spPr bwMode="auto">
            <a:xfrm>
              <a:off x="2124" y="1152"/>
              <a:ext cx="7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2"/>
                </a:cxn>
              </a:cxnLst>
              <a:rect l="0" t="0" r="r" b="b"/>
              <a:pathLst>
                <a:path w="780" h="2">
                  <a:moveTo>
                    <a:pt x="0" y="0"/>
                  </a:moveTo>
                  <a:lnTo>
                    <a:pt x="780" y="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8" name="Freeform 52"/>
            <p:cNvSpPr>
              <a:spLocks/>
            </p:cNvSpPr>
            <p:nvPr/>
          </p:nvSpPr>
          <p:spPr bwMode="auto">
            <a:xfrm>
              <a:off x="1263" y="864"/>
              <a:ext cx="697" cy="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352"/>
                </a:cxn>
              </a:cxnLst>
              <a:rect l="0" t="0" r="r" b="b"/>
              <a:pathLst>
                <a:path w="944" h="352">
                  <a:moveTo>
                    <a:pt x="0" y="0"/>
                  </a:moveTo>
                  <a:lnTo>
                    <a:pt x="944" y="35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69" name="Freeform 53"/>
            <p:cNvSpPr>
              <a:spLocks/>
            </p:cNvSpPr>
            <p:nvPr/>
          </p:nvSpPr>
          <p:spPr bwMode="auto">
            <a:xfrm>
              <a:off x="2256" y="1728"/>
              <a:ext cx="64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43" y="0"/>
                </a:cxn>
              </a:cxnLst>
              <a:rect l="0" t="0" r="r" b="b"/>
              <a:pathLst>
                <a:path w="643" h="3">
                  <a:moveTo>
                    <a:pt x="0" y="3"/>
                  </a:moveTo>
                  <a:lnTo>
                    <a:pt x="643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0" name="Rectangle 54"/>
            <p:cNvSpPr>
              <a:spLocks noChangeArrowheads="1"/>
            </p:cNvSpPr>
            <p:nvPr/>
          </p:nvSpPr>
          <p:spPr bwMode="auto">
            <a:xfrm>
              <a:off x="1920" y="1632"/>
              <a:ext cx="351" cy="19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1" name="Rectangle 55"/>
            <p:cNvSpPr>
              <a:spLocks noChangeArrowheads="1"/>
            </p:cNvSpPr>
            <p:nvPr/>
          </p:nvSpPr>
          <p:spPr bwMode="auto">
            <a:xfrm>
              <a:off x="913" y="768"/>
              <a:ext cx="351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35672" name="Object 56"/>
            <p:cNvGraphicFramePr>
              <a:graphicFrameLocks noChangeAspect="1"/>
            </p:cNvGraphicFramePr>
            <p:nvPr/>
          </p:nvGraphicFramePr>
          <p:xfrm>
            <a:off x="1632" y="1584"/>
            <a:ext cx="192" cy="258"/>
          </p:xfrm>
          <a:graphic>
            <a:graphicData uri="http://schemas.openxmlformats.org/presentationml/2006/ole">
              <p:oleObj spid="_x0000_s308229" name="Equation" r:id="rId8" imgW="164880" imgH="228600" progId="Equation.DSMT4">
                <p:embed/>
              </p:oleObj>
            </a:graphicData>
          </a:graphic>
        </p:graphicFrame>
        <p:sp>
          <p:nvSpPr>
            <p:cNvPr id="1135673" name="Oval 57"/>
            <p:cNvSpPr>
              <a:spLocks noChangeArrowheads="1"/>
            </p:cNvSpPr>
            <p:nvPr/>
          </p:nvSpPr>
          <p:spPr bwMode="auto">
            <a:xfrm>
              <a:off x="2928" y="1632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4" name="Oval 58"/>
            <p:cNvSpPr>
              <a:spLocks noChangeArrowheads="1"/>
            </p:cNvSpPr>
            <p:nvPr/>
          </p:nvSpPr>
          <p:spPr bwMode="auto">
            <a:xfrm>
              <a:off x="3888" y="1632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5" name="Freeform 59"/>
            <p:cNvSpPr>
              <a:spLocks/>
            </p:cNvSpPr>
            <p:nvPr/>
          </p:nvSpPr>
          <p:spPr bwMode="auto">
            <a:xfrm>
              <a:off x="2992" y="1245"/>
              <a:ext cx="6" cy="3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2"/>
                </a:cxn>
              </a:cxnLst>
              <a:rect l="0" t="0" r="r" b="b"/>
              <a:pathLst>
                <a:path w="6" h="382">
                  <a:moveTo>
                    <a:pt x="0" y="0"/>
                  </a:moveTo>
                  <a:lnTo>
                    <a:pt x="6" y="38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6" name="Freeform 60"/>
            <p:cNvSpPr>
              <a:spLocks/>
            </p:cNvSpPr>
            <p:nvPr/>
          </p:nvSpPr>
          <p:spPr bwMode="auto">
            <a:xfrm>
              <a:off x="2124" y="1176"/>
              <a:ext cx="7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77" name="Freeform 61"/>
            <p:cNvSpPr>
              <a:spLocks/>
            </p:cNvSpPr>
            <p:nvPr/>
          </p:nvSpPr>
          <p:spPr bwMode="auto">
            <a:xfrm>
              <a:off x="3084" y="1162"/>
              <a:ext cx="456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56" y="0"/>
                </a:cxn>
              </a:cxnLst>
              <a:rect l="0" t="0" r="r" b="b"/>
              <a:pathLst>
                <a:path w="456" h="2">
                  <a:moveTo>
                    <a:pt x="0" y="2"/>
                  </a:moveTo>
                  <a:lnTo>
                    <a:pt x="45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35678" name="Object 62"/>
            <p:cNvGraphicFramePr>
              <a:graphicFrameLocks noChangeAspect="1"/>
            </p:cNvGraphicFramePr>
            <p:nvPr/>
          </p:nvGraphicFramePr>
          <p:xfrm>
            <a:off x="576" y="1008"/>
            <a:ext cx="192" cy="258"/>
          </p:xfrm>
          <a:graphic>
            <a:graphicData uri="http://schemas.openxmlformats.org/presentationml/2006/ole">
              <p:oleObj spid="_x0000_s308230" name="Equation" r:id="rId9" imgW="164880" imgH="228600" progId="Equation.DSMT4">
                <p:embed/>
              </p:oleObj>
            </a:graphicData>
          </a:graphic>
        </p:graphicFrame>
        <p:graphicFrame>
          <p:nvGraphicFramePr>
            <p:cNvPr id="1135679" name="Object 63"/>
            <p:cNvGraphicFramePr>
              <a:graphicFrameLocks noChangeAspect="1"/>
            </p:cNvGraphicFramePr>
            <p:nvPr/>
          </p:nvGraphicFramePr>
          <p:xfrm>
            <a:off x="583" y="720"/>
            <a:ext cx="177" cy="258"/>
          </p:xfrm>
          <a:graphic>
            <a:graphicData uri="http://schemas.openxmlformats.org/presentationml/2006/ole">
              <p:oleObj spid="_x0000_s308231" name="Equation" r:id="rId10" imgW="152280" imgH="228600" progId="Equation.DSMT4">
                <p:embed/>
              </p:oleObj>
            </a:graphicData>
          </a:graphic>
        </p:graphicFrame>
        <p:sp>
          <p:nvSpPr>
            <p:cNvPr id="1135680" name="Freeform 64"/>
            <p:cNvSpPr>
              <a:spLocks/>
            </p:cNvSpPr>
            <p:nvPr/>
          </p:nvSpPr>
          <p:spPr bwMode="auto">
            <a:xfrm>
              <a:off x="3098" y="1706"/>
              <a:ext cx="77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8" y="0"/>
                </a:cxn>
              </a:cxnLst>
              <a:rect l="0" t="0" r="r" b="b"/>
              <a:pathLst>
                <a:path w="778" h="1">
                  <a:moveTo>
                    <a:pt x="0" y="0"/>
                  </a:moveTo>
                  <a:lnTo>
                    <a:pt x="778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81" name="Freeform 65"/>
            <p:cNvSpPr>
              <a:spLocks/>
            </p:cNvSpPr>
            <p:nvPr/>
          </p:nvSpPr>
          <p:spPr bwMode="auto">
            <a:xfrm>
              <a:off x="3103" y="1728"/>
              <a:ext cx="7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35682" name="Object 66"/>
            <p:cNvGraphicFramePr>
              <a:graphicFrameLocks noChangeAspect="1"/>
            </p:cNvGraphicFramePr>
            <p:nvPr/>
          </p:nvGraphicFramePr>
          <p:xfrm>
            <a:off x="2435" y="864"/>
            <a:ext cx="394" cy="220"/>
          </p:xfrm>
          <a:graphic>
            <a:graphicData uri="http://schemas.openxmlformats.org/presentationml/2006/ole">
              <p:oleObj spid="_x0000_s308232" name="Equation" r:id="rId11" imgW="419040" imgH="241200" progId="Equation.DSMT4">
                <p:embed/>
              </p:oleObj>
            </a:graphicData>
          </a:graphic>
        </p:graphicFrame>
        <p:graphicFrame>
          <p:nvGraphicFramePr>
            <p:cNvPr id="1135683" name="Object 67"/>
            <p:cNvGraphicFramePr>
              <a:graphicFrameLocks noChangeAspect="1"/>
            </p:cNvGraphicFramePr>
            <p:nvPr/>
          </p:nvGraphicFramePr>
          <p:xfrm>
            <a:off x="3300" y="1776"/>
            <a:ext cx="394" cy="220"/>
          </p:xfrm>
          <a:graphic>
            <a:graphicData uri="http://schemas.openxmlformats.org/presentationml/2006/ole">
              <p:oleObj spid="_x0000_s308233" name="Equation" r:id="rId12" imgW="41904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" y="7938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Choice of utility and fairness 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0350" y="628650"/>
            <a:ext cx="5022850" cy="2133600"/>
            <a:chOff x="576" y="720"/>
            <a:chExt cx="3488" cy="1276"/>
          </a:xfrm>
        </p:grpSpPr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1948" y="1071"/>
              <a:ext cx="178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2912" y="1081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1263" y="1151"/>
              <a:ext cx="6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7" y="2"/>
                </a:cxn>
              </a:cxnLst>
              <a:rect l="0" t="0" r="r" b="b"/>
              <a:pathLst>
                <a:path w="937" h="2">
                  <a:moveTo>
                    <a:pt x="0" y="0"/>
                  </a:moveTo>
                  <a:lnTo>
                    <a:pt x="937" y="2"/>
                  </a:ln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911" y="1057"/>
              <a:ext cx="352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2124" y="1152"/>
              <a:ext cx="7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2"/>
                </a:cxn>
              </a:cxnLst>
              <a:rect l="0" t="0" r="r" b="b"/>
              <a:pathLst>
                <a:path w="780" h="2">
                  <a:moveTo>
                    <a:pt x="0" y="0"/>
                  </a:moveTo>
                  <a:lnTo>
                    <a:pt x="780" y="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1263" y="864"/>
              <a:ext cx="697" cy="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352"/>
                </a:cxn>
              </a:cxnLst>
              <a:rect l="0" t="0" r="r" b="b"/>
              <a:pathLst>
                <a:path w="944" h="352">
                  <a:moveTo>
                    <a:pt x="0" y="0"/>
                  </a:moveTo>
                  <a:lnTo>
                    <a:pt x="944" y="35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256" y="1728"/>
              <a:ext cx="64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43" y="0"/>
                </a:cxn>
              </a:cxnLst>
              <a:rect l="0" t="0" r="r" b="b"/>
              <a:pathLst>
                <a:path w="643" h="3">
                  <a:moveTo>
                    <a:pt x="0" y="3"/>
                  </a:moveTo>
                  <a:lnTo>
                    <a:pt x="643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1920" y="1632"/>
              <a:ext cx="351" cy="19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913" y="768"/>
              <a:ext cx="351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1632" y="1584"/>
            <a:ext cx="192" cy="258"/>
          </p:xfrm>
          <a:graphic>
            <a:graphicData uri="http://schemas.openxmlformats.org/presentationml/2006/ole">
              <p:oleObj spid="_x0000_s328706" name="Equation" r:id="rId4" imgW="164880" imgH="228600" progId="Equation.DSMT4">
                <p:embed/>
              </p:oleObj>
            </a:graphicData>
          </a:graphic>
        </p:graphicFrame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928" y="1632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3888" y="1632"/>
              <a:ext cx="176" cy="16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2992" y="1245"/>
              <a:ext cx="6" cy="3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2"/>
                </a:cxn>
              </a:cxnLst>
              <a:rect l="0" t="0" r="r" b="b"/>
              <a:pathLst>
                <a:path w="6" h="382">
                  <a:moveTo>
                    <a:pt x="0" y="0"/>
                  </a:moveTo>
                  <a:lnTo>
                    <a:pt x="6" y="38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2124" y="1176"/>
              <a:ext cx="7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084" y="1162"/>
              <a:ext cx="456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56" y="0"/>
                </a:cxn>
              </a:cxnLst>
              <a:rect l="0" t="0" r="r" b="b"/>
              <a:pathLst>
                <a:path w="456" h="2">
                  <a:moveTo>
                    <a:pt x="0" y="2"/>
                  </a:moveTo>
                  <a:lnTo>
                    <a:pt x="45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9" name="Object 23"/>
            <p:cNvGraphicFramePr>
              <a:graphicFrameLocks noChangeAspect="1"/>
            </p:cNvGraphicFramePr>
            <p:nvPr/>
          </p:nvGraphicFramePr>
          <p:xfrm>
            <a:off x="576" y="1008"/>
            <a:ext cx="192" cy="258"/>
          </p:xfrm>
          <a:graphic>
            <a:graphicData uri="http://schemas.openxmlformats.org/presentationml/2006/ole">
              <p:oleObj spid="_x0000_s328707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583" y="720"/>
            <a:ext cx="177" cy="258"/>
          </p:xfrm>
          <a:graphic>
            <a:graphicData uri="http://schemas.openxmlformats.org/presentationml/2006/ole">
              <p:oleObj spid="_x0000_s328708" name="Equation" r:id="rId6" imgW="152280" imgH="228600" progId="Equation.DSMT4">
                <p:embed/>
              </p:oleObj>
            </a:graphicData>
          </a:graphic>
        </p:graphicFrame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098" y="1706"/>
              <a:ext cx="77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8" y="0"/>
                </a:cxn>
              </a:cxnLst>
              <a:rect l="0" t="0" r="r" b="b"/>
              <a:pathLst>
                <a:path w="778" h="1">
                  <a:moveTo>
                    <a:pt x="0" y="0"/>
                  </a:moveTo>
                  <a:lnTo>
                    <a:pt x="778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103" y="1728"/>
              <a:ext cx="7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2435" y="864"/>
            <a:ext cx="394" cy="220"/>
          </p:xfrm>
          <a:graphic>
            <a:graphicData uri="http://schemas.openxmlformats.org/presentationml/2006/ole">
              <p:oleObj spid="_x0000_s328709" name="Equation" r:id="rId7" imgW="419040" imgH="241200" progId="Equation.DSMT4">
                <p:embed/>
              </p:oleObj>
            </a:graphicData>
          </a:graphic>
        </p:graphicFrame>
        <p:graphicFrame>
          <p:nvGraphicFramePr>
            <p:cNvPr id="24" name="Object 28"/>
            <p:cNvGraphicFramePr>
              <a:graphicFrameLocks noChangeAspect="1"/>
            </p:cNvGraphicFramePr>
            <p:nvPr/>
          </p:nvGraphicFramePr>
          <p:xfrm>
            <a:off x="3300" y="1776"/>
            <a:ext cx="394" cy="220"/>
          </p:xfrm>
          <a:graphic>
            <a:graphicData uri="http://schemas.openxmlformats.org/presentationml/2006/ole">
              <p:oleObj spid="_x0000_s328710" name="Equation" r:id="rId8" imgW="419040" imgH="241200" progId="Equation.DSMT4">
                <p:embed/>
              </p:oleObj>
            </a:graphicData>
          </a:graphic>
        </p:graphicFrame>
      </p:grpSp>
      <p:graphicFrame>
        <p:nvGraphicFramePr>
          <p:cNvPr id="328711" name="Object 7"/>
          <p:cNvGraphicFramePr>
            <a:graphicFrameLocks noChangeAspect="1"/>
          </p:cNvGraphicFramePr>
          <p:nvPr/>
        </p:nvGraphicFramePr>
        <p:xfrm>
          <a:off x="5416550" y="788988"/>
          <a:ext cx="3562350" cy="2251075"/>
        </p:xfrm>
        <a:graphic>
          <a:graphicData uri="http://schemas.openxmlformats.org/presentationml/2006/ole">
            <p:oleObj spid="_x0000_s328711" name="Equation" r:id="rId9" imgW="1663560" imgH="1066680" progId="Equation.DSMT4">
              <p:embed/>
            </p:oleObj>
          </a:graphicData>
        </a:graphic>
      </p:graphicFrame>
      <p:graphicFrame>
        <p:nvGraphicFramePr>
          <p:cNvPr id="3287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4463" y="2806700"/>
          <a:ext cx="8855075" cy="2000250"/>
        </p:xfrm>
        <a:graphic>
          <a:graphicData uri="http://schemas.openxmlformats.org/presentationml/2006/ole">
            <p:oleObj spid="_x0000_s328712" name="Equation" r:id="rId10" imgW="3936960" imgH="888840" progId="Equation.DSMT4">
              <p:embed/>
            </p:oleObj>
          </a:graphicData>
        </a:graphic>
      </p:graphicFrame>
      <p:graphicFrame>
        <p:nvGraphicFramePr>
          <p:cNvPr id="32871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550" y="4718050"/>
          <a:ext cx="9061450" cy="2044700"/>
        </p:xfrm>
        <a:graphic>
          <a:graphicData uri="http://schemas.openxmlformats.org/presentationml/2006/ole">
            <p:oleObj spid="_x0000_s328713" name="Equation" r:id="rId11" imgW="389880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74191" y="785793"/>
            <a:ext cx="8898359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UY" sz="2800" dirty="0" smtClean="0"/>
              <a:t>“Central </a:t>
            </a:r>
            <a:r>
              <a:rPr lang="es-UY" sz="2800" dirty="0" err="1" smtClean="0"/>
              <a:t>planning</a:t>
            </a:r>
            <a:r>
              <a:rPr lang="es-UY" sz="2800" dirty="0" smtClean="0"/>
              <a:t>” </a:t>
            </a:r>
            <a:r>
              <a:rPr lang="es-UY" sz="2800" dirty="0" err="1" smtClean="0"/>
              <a:t>welfare</a:t>
            </a:r>
            <a:r>
              <a:rPr lang="es-UY" sz="2800" dirty="0" smtClean="0"/>
              <a:t> </a:t>
            </a:r>
            <a:r>
              <a:rPr lang="es-UY" sz="2800" dirty="0" err="1" smtClean="0"/>
              <a:t>optimization</a:t>
            </a:r>
            <a:r>
              <a:rPr lang="es-UY" sz="2800" dirty="0" smtClean="0"/>
              <a:t> </a:t>
            </a:r>
            <a:r>
              <a:rPr lang="es-UY" sz="2800" dirty="0" err="1" smtClean="0"/>
              <a:t>is</a:t>
            </a:r>
            <a:r>
              <a:rPr lang="es-UY" sz="2800" dirty="0" smtClean="0"/>
              <a:t> </a:t>
            </a:r>
            <a:r>
              <a:rPr lang="es-UY" sz="2800" dirty="0" err="1" smtClean="0"/>
              <a:t>impractical</a:t>
            </a:r>
            <a:r>
              <a:rPr lang="es-UY" sz="2800" dirty="0" smtClean="0"/>
              <a:t> </a:t>
            </a:r>
          </a:p>
          <a:p>
            <a:pPr algn="l"/>
            <a:r>
              <a:rPr lang="es-UY" sz="2800" dirty="0" err="1" smtClean="0"/>
              <a:t>over</a:t>
            </a:r>
            <a:r>
              <a:rPr lang="es-UY" sz="2800" dirty="0" smtClean="0"/>
              <a:t> a </a:t>
            </a:r>
            <a:r>
              <a:rPr lang="es-UY" sz="2800" dirty="0" err="1" smtClean="0"/>
              <a:t>large</a:t>
            </a:r>
            <a:r>
              <a:rPr lang="es-UY" sz="2800" dirty="0" smtClean="0"/>
              <a:t> </a:t>
            </a:r>
            <a:r>
              <a:rPr lang="es-UY" sz="2800" dirty="0" err="1" smtClean="0"/>
              <a:t>network</a:t>
            </a:r>
            <a:r>
              <a:rPr lang="es-UY" sz="2800" dirty="0" smtClean="0"/>
              <a:t>. </a:t>
            </a:r>
            <a:r>
              <a:rPr lang="es-UY" sz="2800" dirty="0" err="1" smtClean="0"/>
              <a:t>We</a:t>
            </a:r>
            <a:r>
              <a:rPr lang="es-UY" sz="2800" dirty="0" smtClean="0"/>
              <a:t> </a:t>
            </a:r>
            <a:r>
              <a:rPr lang="es-UY" sz="2800" dirty="0" err="1" smtClean="0"/>
              <a:t>want</a:t>
            </a:r>
            <a:r>
              <a:rPr lang="es-UY" sz="2800" dirty="0" smtClean="0"/>
              <a:t> a </a:t>
            </a:r>
            <a:r>
              <a:rPr lang="es-UY" sz="2800" b="1" dirty="0" err="1" smtClean="0">
                <a:solidFill>
                  <a:srgbClr val="CC0000"/>
                </a:solidFill>
              </a:rPr>
              <a:t>distributed</a:t>
            </a:r>
            <a:r>
              <a:rPr lang="es-UY" sz="2800" dirty="0" smtClean="0"/>
              <a:t> </a:t>
            </a:r>
            <a:r>
              <a:rPr lang="es-UY" sz="2800" dirty="0" err="1" smtClean="0"/>
              <a:t>solution</a:t>
            </a:r>
            <a:r>
              <a:rPr lang="es-UY" sz="2800" dirty="0" smtClean="0"/>
              <a:t>.  </a:t>
            </a:r>
            <a:endParaRPr lang="es-UY" sz="2800" dirty="0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76200" y="3175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Distributed solutions and prices.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60350" y="1794530"/>
            <a:ext cx="8492005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UY" sz="2800" dirty="0" smtClean="0"/>
              <a:t>As in </a:t>
            </a:r>
            <a:r>
              <a:rPr lang="es-UY" sz="2800" dirty="0" err="1" smtClean="0"/>
              <a:t>the</a:t>
            </a:r>
            <a:r>
              <a:rPr lang="es-UY" sz="2800" dirty="0" smtClean="0"/>
              <a:t> real </a:t>
            </a:r>
            <a:r>
              <a:rPr lang="es-UY" sz="2800" dirty="0" err="1" smtClean="0"/>
              <a:t>economy</a:t>
            </a:r>
            <a:r>
              <a:rPr lang="es-UY" sz="2800" dirty="0" smtClean="0"/>
              <a:t>, </a:t>
            </a:r>
            <a:r>
              <a:rPr lang="es-UY" sz="2800" b="1" dirty="0" smtClean="0">
                <a:solidFill>
                  <a:srgbClr val="C00000"/>
                </a:solidFill>
              </a:rPr>
              <a:t> </a:t>
            </a:r>
            <a:r>
              <a:rPr lang="es-UY" sz="2800" b="1" dirty="0" err="1" smtClean="0">
                <a:solidFill>
                  <a:srgbClr val="C00000"/>
                </a:solidFill>
              </a:rPr>
              <a:t>prices</a:t>
            </a:r>
            <a:r>
              <a:rPr lang="es-UY" sz="2800" b="1" dirty="0" smtClean="0">
                <a:solidFill>
                  <a:srgbClr val="C00000"/>
                </a:solidFill>
              </a:rPr>
              <a:t> </a:t>
            </a:r>
            <a:r>
              <a:rPr lang="es-UY" sz="2800" dirty="0" err="1" smtClean="0"/>
              <a:t>serve</a:t>
            </a:r>
            <a:r>
              <a:rPr lang="es-UY" sz="2800" dirty="0" smtClean="0"/>
              <a:t> </a:t>
            </a:r>
            <a:r>
              <a:rPr lang="es-UY" sz="2800" dirty="0" err="1" smtClean="0"/>
              <a:t>this</a:t>
            </a:r>
            <a:r>
              <a:rPr lang="es-UY" sz="2800" dirty="0" smtClean="0"/>
              <a:t> </a:t>
            </a:r>
            <a:r>
              <a:rPr lang="es-UY" sz="2800" dirty="0" err="1" smtClean="0"/>
              <a:t>purpose</a:t>
            </a:r>
            <a:r>
              <a:rPr lang="es-UY" sz="2800" dirty="0" smtClean="0"/>
              <a:t>.</a:t>
            </a:r>
            <a:endParaRPr lang="es-UY" sz="2800" dirty="0"/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186266" y="2495550"/>
            <a:ext cx="59859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s-UY" sz="2800" dirty="0" err="1"/>
              <a:t>Example</a:t>
            </a:r>
            <a:r>
              <a:rPr lang="es-UY" sz="2800" dirty="0"/>
              <a:t>: </a:t>
            </a:r>
            <a:r>
              <a:rPr lang="es-UY" sz="2800" dirty="0" smtClean="0"/>
              <a:t>single </a:t>
            </a:r>
            <a:r>
              <a:rPr lang="es-UY" sz="2800" dirty="0" err="1" smtClean="0"/>
              <a:t>bottleneck</a:t>
            </a:r>
            <a:r>
              <a:rPr lang="es-UY" sz="2800" dirty="0" smtClean="0"/>
              <a:t> </a:t>
            </a:r>
            <a:r>
              <a:rPr lang="es-UY" sz="2800" dirty="0" err="1" smtClean="0"/>
              <a:t>network</a:t>
            </a:r>
            <a:r>
              <a:rPr lang="es-UY" dirty="0" smtClean="0"/>
              <a:t>.</a:t>
            </a:r>
            <a:endParaRPr lang="es-UY" sz="2800" dirty="0">
              <a:latin typeface="Times New Roman" pitchFamily="18" charset="0"/>
            </a:endParaRPr>
          </a:p>
        </p:txBody>
      </p:sp>
      <p:graphicFrame>
        <p:nvGraphicFramePr>
          <p:cNvPr id="285712" name="Object 16"/>
          <p:cNvGraphicFramePr>
            <a:graphicFrameLocks noChangeAspect="1"/>
          </p:cNvGraphicFramePr>
          <p:nvPr/>
        </p:nvGraphicFramePr>
        <p:xfrm>
          <a:off x="378588" y="3117850"/>
          <a:ext cx="5526912" cy="1273490"/>
        </p:xfrm>
        <a:graphic>
          <a:graphicData uri="http://schemas.openxmlformats.org/presentationml/2006/ole">
            <p:oleObj spid="_x0000_s285712" name="Equation" r:id="rId4" imgW="2425680" imgH="558720" progId="Equation.DSMT4">
              <p:embed/>
            </p:oleObj>
          </a:graphicData>
        </a:graphic>
      </p:graphicFrame>
      <p:graphicFrame>
        <p:nvGraphicFramePr>
          <p:cNvPr id="285714" name="Object 18"/>
          <p:cNvGraphicFramePr>
            <a:graphicFrameLocks noChangeAspect="1"/>
          </p:cNvGraphicFramePr>
          <p:nvPr/>
        </p:nvGraphicFramePr>
        <p:xfrm>
          <a:off x="215899" y="4570413"/>
          <a:ext cx="8890001" cy="2236787"/>
        </p:xfrm>
        <a:graphic>
          <a:graphicData uri="http://schemas.openxmlformats.org/presentationml/2006/ole">
            <p:oleObj spid="_x0000_s285714" name="Equation" r:id="rId5" imgW="4381200" imgH="1104840" progId="Equation.DSMT4">
              <p:embed/>
            </p:oleObj>
          </a:graphicData>
        </a:graphic>
      </p:graphicFrame>
      <p:grpSp>
        <p:nvGrpSpPr>
          <p:cNvPr id="63" name="62 Grupo"/>
          <p:cNvGrpSpPr/>
          <p:nvPr/>
        </p:nvGrpSpPr>
        <p:grpSpPr>
          <a:xfrm>
            <a:off x="6269038" y="2578100"/>
            <a:ext cx="2659062" cy="1651000"/>
            <a:chOff x="5837238" y="2495550"/>
            <a:chExt cx="2659062" cy="1651000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891213" y="3249613"/>
              <a:ext cx="10810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7" y="2"/>
                </a:cxn>
              </a:cxnLst>
              <a:rect l="0" t="0" r="r" b="b"/>
              <a:pathLst>
                <a:path w="937" h="2">
                  <a:moveTo>
                    <a:pt x="0" y="0"/>
                  </a:moveTo>
                  <a:lnTo>
                    <a:pt x="937" y="2"/>
                  </a:lnTo>
                </a:path>
              </a:pathLst>
            </a:custGeom>
            <a:noFill/>
            <a:ln w="7620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5861050" y="3071396"/>
              <a:ext cx="558800" cy="3048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7140575" y="3225383"/>
              <a:ext cx="12541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2" y="2"/>
                </a:cxn>
              </a:cxnLst>
              <a:rect l="0" t="0" r="r" b="b"/>
              <a:pathLst>
                <a:path w="702" h="2">
                  <a:moveTo>
                    <a:pt x="0" y="0"/>
                  </a:moveTo>
                  <a:lnTo>
                    <a:pt x="702" y="2"/>
                  </a:lnTo>
                </a:path>
              </a:pathLst>
            </a:custGeom>
            <a:noFill/>
            <a:ln w="7620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261100" y="2762250"/>
              <a:ext cx="711200" cy="400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352"/>
                </a:cxn>
              </a:cxnLst>
              <a:rect l="0" t="0" r="r" b="b"/>
              <a:pathLst>
                <a:path w="944" h="352">
                  <a:moveTo>
                    <a:pt x="0" y="0"/>
                  </a:moveTo>
                  <a:lnTo>
                    <a:pt x="944" y="352"/>
                  </a:lnTo>
                </a:path>
              </a:pathLst>
            </a:custGeom>
            <a:noFill/>
            <a:ln w="7620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438901" y="3340100"/>
              <a:ext cx="622299" cy="666750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984" y="0"/>
                </a:cxn>
              </a:cxnLst>
              <a:rect l="0" t="0" r="r" b="b"/>
              <a:pathLst>
                <a:path w="984" h="628">
                  <a:moveTo>
                    <a:pt x="0" y="628"/>
                  </a:moveTo>
                  <a:lnTo>
                    <a:pt x="984" y="0"/>
                  </a:lnTo>
                </a:path>
              </a:pathLst>
            </a:custGeom>
            <a:noFill/>
            <a:ln w="7620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5881688" y="3830221"/>
              <a:ext cx="557212" cy="30638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837238" y="2612608"/>
              <a:ext cx="557212" cy="3048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6172200" y="3530600"/>
              <a:ext cx="0" cy="2540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" name="Object 17"/>
            <p:cNvGraphicFramePr>
              <a:graphicFrameLocks noChangeAspect="1"/>
            </p:cNvGraphicFramePr>
            <p:nvPr/>
          </p:nvGraphicFramePr>
          <p:xfrm>
            <a:off x="6662737" y="2495550"/>
            <a:ext cx="354013" cy="472658"/>
          </p:xfrm>
          <a:graphic>
            <a:graphicData uri="http://schemas.openxmlformats.org/presentationml/2006/ole">
              <p:oleObj spid="_x0000_s285708" name="Equation" r:id="rId6" imgW="177480" imgH="228600" progId="Equation.DSMT4">
                <p:embed/>
              </p:oleObj>
            </a:graphicData>
          </a:graphic>
        </p:graphicFrame>
        <p:graphicFrame>
          <p:nvGraphicFramePr>
            <p:cNvPr id="53" name="Object 18"/>
            <p:cNvGraphicFramePr>
              <a:graphicFrameLocks noChangeAspect="1"/>
            </p:cNvGraphicFramePr>
            <p:nvPr/>
          </p:nvGraphicFramePr>
          <p:xfrm>
            <a:off x="6420812" y="3162300"/>
            <a:ext cx="373688" cy="465347"/>
          </p:xfrm>
          <a:graphic>
            <a:graphicData uri="http://schemas.openxmlformats.org/presentationml/2006/ole">
              <p:oleObj spid="_x0000_s285709" name="Equation" r:id="rId7" imgW="177480" imgH="228600" progId="Equation.DSMT4">
                <p:embed/>
              </p:oleObj>
            </a:graphicData>
          </a:graphic>
        </p:graphicFrame>
        <p:graphicFrame>
          <p:nvGraphicFramePr>
            <p:cNvPr id="54" name="Object 19"/>
            <p:cNvGraphicFramePr>
              <a:graphicFrameLocks noChangeAspect="1"/>
            </p:cNvGraphicFramePr>
            <p:nvPr/>
          </p:nvGraphicFramePr>
          <p:xfrm>
            <a:off x="6661150" y="3606800"/>
            <a:ext cx="493081" cy="539750"/>
          </p:xfrm>
          <a:graphic>
            <a:graphicData uri="http://schemas.openxmlformats.org/presentationml/2006/ole">
              <p:oleObj spid="_x0000_s285710" name="Equation" r:id="rId8" imgW="203040" imgH="228600" progId="Equation.DSMT4">
                <p:embed/>
              </p:oleObj>
            </a:graphicData>
          </a:graphic>
        </p:graphicFrame>
        <p:graphicFrame>
          <p:nvGraphicFramePr>
            <p:cNvPr id="285713" name="Object 17"/>
            <p:cNvGraphicFramePr>
              <a:graphicFrameLocks noChangeAspect="1"/>
            </p:cNvGraphicFramePr>
            <p:nvPr/>
          </p:nvGraphicFramePr>
          <p:xfrm>
            <a:off x="7594600" y="2895600"/>
            <a:ext cx="406400" cy="331787"/>
          </p:xfrm>
          <a:graphic>
            <a:graphicData uri="http://schemas.openxmlformats.org/presentationml/2006/ole">
              <p:oleObj spid="_x0000_s285713" name="Equation" r:id="rId9" imgW="114120" imgH="139680" progId="Equation.DSMT4">
                <p:embed/>
              </p:oleObj>
            </a:graphicData>
          </a:graphic>
        </p:graphicFrame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6956425" y="3093621"/>
              <a:ext cx="282575" cy="26511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8216900" y="3109496"/>
              <a:ext cx="279400" cy="26511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705100" cy="13398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Convex duality</a:t>
            </a:r>
            <a:endParaRPr lang="en-US" dirty="0"/>
          </a:p>
        </p:txBody>
      </p:sp>
      <p:graphicFrame>
        <p:nvGraphicFramePr>
          <p:cNvPr id="1314819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2794000" y="228600"/>
          <a:ext cx="6191250" cy="998538"/>
        </p:xfrm>
        <a:graphic>
          <a:graphicData uri="http://schemas.openxmlformats.org/presentationml/2006/ole">
            <p:oleObj spid="_x0000_s329730" name="Equation" r:id="rId4" imgW="2755800" imgH="444240" progId="Equation.DSMT4">
              <p:embed/>
            </p:oleObj>
          </a:graphicData>
        </a:graphic>
      </p:graphicFrame>
      <p:graphicFrame>
        <p:nvGraphicFramePr>
          <p:cNvPr id="1314820" name="Object 4"/>
          <p:cNvGraphicFramePr>
            <a:graphicFrameLocks noChangeAspect="1"/>
          </p:cNvGraphicFramePr>
          <p:nvPr/>
        </p:nvGraphicFramePr>
        <p:xfrm>
          <a:off x="171450" y="1473200"/>
          <a:ext cx="6175375" cy="2814638"/>
        </p:xfrm>
        <a:graphic>
          <a:graphicData uri="http://schemas.openxmlformats.org/presentationml/2006/ole">
            <p:oleObj spid="_x0000_s329731" name="Equation" r:id="rId5" imgW="2730240" imgH="124452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27750" y="1651000"/>
            <a:ext cx="2933700" cy="2533650"/>
            <a:chOff x="3790" y="144"/>
            <a:chExt cx="1842" cy="1248"/>
          </a:xfrm>
        </p:grpSpPr>
        <p:sp>
          <p:nvSpPr>
            <p:cNvPr id="1314823" name="Freeform 7"/>
            <p:cNvSpPr>
              <a:spLocks/>
            </p:cNvSpPr>
            <p:nvPr/>
          </p:nvSpPr>
          <p:spPr bwMode="auto">
            <a:xfrm>
              <a:off x="4210" y="288"/>
              <a:ext cx="1" cy="10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1" y="1052"/>
                </a:cxn>
              </a:cxnLst>
              <a:rect l="0" t="0" r="r" b="b"/>
              <a:pathLst>
                <a:path w="1" h="1052">
                  <a:moveTo>
                    <a:pt x="0" y="0"/>
                  </a:moveTo>
                  <a:lnTo>
                    <a:pt x="0" y="144"/>
                  </a:lnTo>
                  <a:lnTo>
                    <a:pt x="1" y="105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314824" name="Line 8"/>
            <p:cNvSpPr>
              <a:spLocks noChangeShapeType="1"/>
            </p:cNvSpPr>
            <p:nvPr/>
          </p:nvSpPr>
          <p:spPr bwMode="auto">
            <a:xfrm>
              <a:off x="3790" y="1151"/>
              <a:ext cx="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314825" name="Object 9"/>
            <p:cNvGraphicFramePr>
              <a:graphicFrameLocks noChangeAspect="1"/>
            </p:cNvGraphicFramePr>
            <p:nvPr/>
          </p:nvGraphicFramePr>
          <p:xfrm>
            <a:off x="5429" y="1151"/>
            <a:ext cx="203" cy="241"/>
          </p:xfrm>
          <a:graphic>
            <a:graphicData uri="http://schemas.openxmlformats.org/presentationml/2006/ole">
              <p:oleObj spid="_x0000_s329736" name="Equation" r:id="rId6" imgW="152280" imgH="228600" progId="Equation.DSMT4">
                <p:embed/>
              </p:oleObj>
            </a:graphicData>
          </a:graphic>
        </p:graphicFrame>
        <p:graphicFrame>
          <p:nvGraphicFramePr>
            <p:cNvPr id="1314826" name="Object 10"/>
            <p:cNvGraphicFramePr>
              <a:graphicFrameLocks noChangeAspect="1"/>
            </p:cNvGraphicFramePr>
            <p:nvPr/>
          </p:nvGraphicFramePr>
          <p:xfrm>
            <a:off x="4410" y="144"/>
            <a:ext cx="438" cy="240"/>
          </p:xfrm>
          <a:graphic>
            <a:graphicData uri="http://schemas.openxmlformats.org/presentationml/2006/ole">
              <p:oleObj spid="_x0000_s329737" name="Equation" r:id="rId7" imgW="431640" imgH="228600" progId="Equation.DSMT4">
                <p:embed/>
              </p:oleObj>
            </a:graphicData>
          </a:graphic>
        </p:graphicFrame>
        <p:sp>
          <p:nvSpPr>
            <p:cNvPr id="1314827" name="Freeform 11"/>
            <p:cNvSpPr>
              <a:spLocks/>
            </p:cNvSpPr>
            <p:nvPr/>
          </p:nvSpPr>
          <p:spPr bwMode="auto">
            <a:xfrm>
              <a:off x="4211" y="192"/>
              <a:ext cx="1179" cy="959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96" y="632"/>
                </a:cxn>
                <a:cxn ang="0">
                  <a:pos x="240" y="440"/>
                </a:cxn>
                <a:cxn ang="0">
                  <a:pos x="528" y="200"/>
                </a:cxn>
                <a:cxn ang="0">
                  <a:pos x="864" y="56"/>
                </a:cxn>
                <a:cxn ang="0">
                  <a:pos x="1152" y="8"/>
                </a:cxn>
                <a:cxn ang="0">
                  <a:pos x="1200" y="8"/>
                </a:cxn>
                <a:cxn ang="0">
                  <a:pos x="1152" y="8"/>
                </a:cxn>
              </a:cxnLst>
              <a:rect l="0" t="0" r="r" b="b"/>
              <a:pathLst>
                <a:path w="1208" h="920">
                  <a:moveTo>
                    <a:pt x="0" y="920"/>
                  </a:moveTo>
                  <a:cubicBezTo>
                    <a:pt x="28" y="816"/>
                    <a:pt x="56" y="712"/>
                    <a:pt x="96" y="632"/>
                  </a:cubicBezTo>
                  <a:cubicBezTo>
                    <a:pt x="136" y="552"/>
                    <a:pt x="168" y="512"/>
                    <a:pt x="240" y="440"/>
                  </a:cubicBezTo>
                  <a:cubicBezTo>
                    <a:pt x="312" y="368"/>
                    <a:pt x="424" y="264"/>
                    <a:pt x="528" y="200"/>
                  </a:cubicBezTo>
                  <a:cubicBezTo>
                    <a:pt x="632" y="136"/>
                    <a:pt x="760" y="88"/>
                    <a:pt x="864" y="56"/>
                  </a:cubicBezTo>
                  <a:cubicBezTo>
                    <a:pt x="968" y="24"/>
                    <a:pt x="1096" y="16"/>
                    <a:pt x="1152" y="8"/>
                  </a:cubicBezTo>
                  <a:cubicBezTo>
                    <a:pt x="1208" y="0"/>
                    <a:pt x="1200" y="8"/>
                    <a:pt x="1200" y="8"/>
                  </a:cubicBezTo>
                  <a:cubicBezTo>
                    <a:pt x="1200" y="8"/>
                    <a:pt x="1160" y="8"/>
                    <a:pt x="1152" y="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4828" name="Line 12"/>
            <p:cNvSpPr>
              <a:spLocks noChangeShapeType="1"/>
            </p:cNvSpPr>
            <p:nvPr/>
          </p:nvSpPr>
          <p:spPr bwMode="auto">
            <a:xfrm flipV="1">
              <a:off x="4224" y="336"/>
              <a:ext cx="124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4829" name="Freeform 13"/>
            <p:cNvSpPr>
              <a:spLocks/>
            </p:cNvSpPr>
            <p:nvPr/>
          </p:nvSpPr>
          <p:spPr bwMode="auto">
            <a:xfrm>
              <a:off x="4752" y="384"/>
              <a:ext cx="3" cy="774"/>
            </a:xfrm>
            <a:custGeom>
              <a:avLst/>
              <a:gdLst/>
              <a:ahLst/>
              <a:cxnLst>
                <a:cxn ang="0">
                  <a:pos x="3" y="774"/>
                </a:cxn>
                <a:cxn ang="0">
                  <a:pos x="0" y="0"/>
                </a:cxn>
              </a:cxnLst>
              <a:rect l="0" t="0" r="r" b="b"/>
              <a:pathLst>
                <a:path w="3" h="774">
                  <a:moveTo>
                    <a:pt x="3" y="77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14830" name="Object 14"/>
            <p:cNvGraphicFramePr>
              <a:graphicFrameLocks noChangeAspect="1"/>
            </p:cNvGraphicFramePr>
            <p:nvPr/>
          </p:nvGraphicFramePr>
          <p:xfrm>
            <a:off x="5006" y="586"/>
            <a:ext cx="322" cy="242"/>
          </p:xfrm>
          <a:graphic>
            <a:graphicData uri="http://schemas.openxmlformats.org/presentationml/2006/ole">
              <p:oleObj spid="_x0000_s329738" name="Equation" r:id="rId8" imgW="241200" imgH="228600" progId="Equation.DSMT4">
                <p:embed/>
              </p:oleObj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94450" y="4184650"/>
            <a:ext cx="2622550" cy="2590800"/>
            <a:chOff x="4080" y="1536"/>
            <a:chExt cx="1547" cy="1105"/>
          </a:xfrm>
        </p:grpSpPr>
        <p:sp>
          <p:nvSpPr>
            <p:cNvPr id="1314832" name="Freeform 16"/>
            <p:cNvSpPr>
              <a:spLocks/>
            </p:cNvSpPr>
            <p:nvPr/>
          </p:nvSpPr>
          <p:spPr bwMode="auto">
            <a:xfrm>
              <a:off x="4317" y="1536"/>
              <a:ext cx="3" cy="100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50"/>
                </a:cxn>
                <a:cxn ang="0">
                  <a:pos x="0" y="1002"/>
                </a:cxn>
              </a:cxnLst>
              <a:rect l="0" t="0" r="r" b="b"/>
              <a:pathLst>
                <a:path w="3" h="1002">
                  <a:moveTo>
                    <a:pt x="3" y="0"/>
                  </a:moveTo>
                  <a:lnTo>
                    <a:pt x="3" y="150"/>
                  </a:lnTo>
                  <a:lnTo>
                    <a:pt x="0" y="100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314833" name="Line 17"/>
            <p:cNvSpPr>
              <a:spLocks noChangeShapeType="1"/>
            </p:cNvSpPr>
            <p:nvPr/>
          </p:nvSpPr>
          <p:spPr bwMode="auto">
            <a:xfrm flipV="1">
              <a:off x="4128" y="2399"/>
              <a:ext cx="14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314834" name="Object 18"/>
            <p:cNvGraphicFramePr>
              <a:graphicFrameLocks noChangeAspect="1"/>
            </p:cNvGraphicFramePr>
            <p:nvPr/>
          </p:nvGraphicFramePr>
          <p:xfrm>
            <a:off x="5424" y="2400"/>
            <a:ext cx="203" cy="241"/>
          </p:xfrm>
          <a:graphic>
            <a:graphicData uri="http://schemas.openxmlformats.org/presentationml/2006/ole">
              <p:oleObj spid="_x0000_s329734" name="Equation" r:id="rId9" imgW="152280" imgH="228600" progId="Equation.DSMT4">
                <p:embed/>
              </p:oleObj>
            </a:graphicData>
          </a:graphic>
        </p:graphicFrame>
        <p:sp>
          <p:nvSpPr>
            <p:cNvPr id="1314835" name="Freeform 19"/>
            <p:cNvSpPr>
              <a:spLocks/>
            </p:cNvSpPr>
            <p:nvPr/>
          </p:nvSpPr>
          <p:spPr bwMode="auto">
            <a:xfrm flipV="1">
              <a:off x="4320" y="1680"/>
              <a:ext cx="1104" cy="624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96" y="632"/>
                </a:cxn>
                <a:cxn ang="0">
                  <a:pos x="240" y="440"/>
                </a:cxn>
                <a:cxn ang="0">
                  <a:pos x="528" y="200"/>
                </a:cxn>
                <a:cxn ang="0">
                  <a:pos x="864" y="56"/>
                </a:cxn>
                <a:cxn ang="0">
                  <a:pos x="1152" y="8"/>
                </a:cxn>
                <a:cxn ang="0">
                  <a:pos x="1200" y="8"/>
                </a:cxn>
                <a:cxn ang="0">
                  <a:pos x="1152" y="8"/>
                </a:cxn>
              </a:cxnLst>
              <a:rect l="0" t="0" r="r" b="b"/>
              <a:pathLst>
                <a:path w="1208" h="920">
                  <a:moveTo>
                    <a:pt x="0" y="920"/>
                  </a:moveTo>
                  <a:cubicBezTo>
                    <a:pt x="28" y="816"/>
                    <a:pt x="56" y="712"/>
                    <a:pt x="96" y="632"/>
                  </a:cubicBezTo>
                  <a:cubicBezTo>
                    <a:pt x="136" y="552"/>
                    <a:pt x="168" y="512"/>
                    <a:pt x="240" y="440"/>
                  </a:cubicBezTo>
                  <a:cubicBezTo>
                    <a:pt x="312" y="368"/>
                    <a:pt x="424" y="264"/>
                    <a:pt x="528" y="200"/>
                  </a:cubicBezTo>
                  <a:cubicBezTo>
                    <a:pt x="632" y="136"/>
                    <a:pt x="760" y="88"/>
                    <a:pt x="864" y="56"/>
                  </a:cubicBezTo>
                  <a:cubicBezTo>
                    <a:pt x="968" y="24"/>
                    <a:pt x="1096" y="16"/>
                    <a:pt x="1152" y="8"/>
                  </a:cubicBezTo>
                  <a:cubicBezTo>
                    <a:pt x="1208" y="0"/>
                    <a:pt x="1200" y="8"/>
                    <a:pt x="1200" y="8"/>
                  </a:cubicBezTo>
                  <a:cubicBezTo>
                    <a:pt x="1200" y="8"/>
                    <a:pt x="1160" y="8"/>
                    <a:pt x="1152" y="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14836" name="Object 20"/>
            <p:cNvGraphicFramePr>
              <a:graphicFrameLocks noChangeAspect="1"/>
            </p:cNvGraphicFramePr>
            <p:nvPr/>
          </p:nvGraphicFramePr>
          <p:xfrm>
            <a:off x="4080" y="1632"/>
            <a:ext cx="203" cy="175"/>
          </p:xfrm>
          <a:graphic>
            <a:graphicData uri="http://schemas.openxmlformats.org/presentationml/2006/ole">
              <p:oleObj spid="_x0000_s329735" name="Equation" r:id="rId10" imgW="152280" imgH="164880" progId="Equation.DSMT4">
                <p:embed/>
              </p:oleObj>
            </a:graphicData>
          </a:graphic>
        </p:graphicFrame>
        <p:sp>
          <p:nvSpPr>
            <p:cNvPr id="1314837" name="Line 21"/>
            <p:cNvSpPr>
              <a:spLocks noChangeShapeType="1"/>
            </p:cNvSpPr>
            <p:nvPr/>
          </p:nvSpPr>
          <p:spPr bwMode="auto">
            <a:xfrm flipV="1">
              <a:off x="460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4838" name="Line 22"/>
            <p:cNvSpPr>
              <a:spLocks noChangeShapeType="1"/>
            </p:cNvSpPr>
            <p:nvPr/>
          </p:nvSpPr>
          <p:spPr bwMode="auto">
            <a:xfrm flipH="1">
              <a:off x="4320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1314839" name="Object 23"/>
          <p:cNvGraphicFramePr>
            <a:graphicFrameLocks noChangeAspect="1"/>
          </p:cNvGraphicFramePr>
          <p:nvPr/>
        </p:nvGraphicFramePr>
        <p:xfrm>
          <a:off x="344488" y="5724525"/>
          <a:ext cx="5907087" cy="920750"/>
        </p:xfrm>
        <a:graphic>
          <a:graphicData uri="http://schemas.openxmlformats.org/presentationml/2006/ole">
            <p:oleObj spid="_x0000_s329733" name="Equation" r:id="rId11" imgW="2616120" imgH="406080" progId="Equation.DSMT4">
              <p:embed/>
            </p:oleObj>
          </a:graphicData>
        </a:graphic>
      </p:graphicFrame>
      <p:graphicFrame>
        <p:nvGraphicFramePr>
          <p:cNvPr id="329739" name="Object 11"/>
          <p:cNvGraphicFramePr>
            <a:graphicFrameLocks noChangeAspect="1"/>
          </p:cNvGraphicFramePr>
          <p:nvPr/>
        </p:nvGraphicFramePr>
        <p:xfrm>
          <a:off x="330200" y="4524375"/>
          <a:ext cx="5554663" cy="949325"/>
        </p:xfrm>
        <a:graphic>
          <a:graphicData uri="http://schemas.openxmlformats.org/presentationml/2006/ole">
            <p:oleObj spid="_x0000_s329739" name="Equation" r:id="rId12" imgW="23745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9050"/>
            <a:ext cx="8197850" cy="1009650"/>
          </a:xfrm>
        </p:spPr>
        <p:txBody>
          <a:bodyPr/>
          <a:lstStyle/>
          <a:p>
            <a:r>
              <a:rPr lang="es-UY" dirty="0"/>
              <a:t>Social </a:t>
            </a:r>
            <a:r>
              <a:rPr lang="es-UY" dirty="0" err="1"/>
              <a:t>welfare</a:t>
            </a:r>
            <a:r>
              <a:rPr lang="es-UY" dirty="0"/>
              <a:t> </a:t>
            </a:r>
            <a:r>
              <a:rPr lang="es-UY" dirty="0" smtClean="0"/>
              <a:t>in a general </a:t>
            </a:r>
            <a:r>
              <a:rPr lang="es-UY" dirty="0" err="1" smtClean="0"/>
              <a:t>network</a:t>
            </a:r>
            <a:endParaRPr lang="es-UY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714375" y="1539875"/>
            <a:ext cx="1558925" cy="17621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36" name="Rectangle 4"/>
          <p:cNvSpPr>
            <a:spLocks noChangeArrowheads="1"/>
          </p:cNvSpPr>
          <p:nvPr/>
        </p:nvSpPr>
        <p:spPr bwMode="auto">
          <a:xfrm>
            <a:off x="739775" y="2344738"/>
            <a:ext cx="1557338" cy="1746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37" name="Line 5"/>
          <p:cNvSpPr>
            <a:spLocks noChangeShapeType="1"/>
          </p:cNvSpPr>
          <p:nvPr/>
        </p:nvSpPr>
        <p:spPr bwMode="auto">
          <a:xfrm>
            <a:off x="2284413" y="1635125"/>
            <a:ext cx="355600" cy="141288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38" name="Line 6"/>
          <p:cNvSpPr>
            <a:spLocks noChangeShapeType="1"/>
          </p:cNvSpPr>
          <p:nvPr/>
        </p:nvSpPr>
        <p:spPr bwMode="auto">
          <a:xfrm flipV="1">
            <a:off x="2251075" y="2319338"/>
            <a:ext cx="333375" cy="119062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39" name="Oval 7"/>
          <p:cNvSpPr>
            <a:spLocks noChangeArrowheads="1"/>
          </p:cNvSpPr>
          <p:nvPr/>
        </p:nvSpPr>
        <p:spPr bwMode="auto">
          <a:xfrm>
            <a:off x="2468563" y="1500188"/>
            <a:ext cx="2112962" cy="11239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0" name="Rectangle 8"/>
          <p:cNvSpPr>
            <a:spLocks noChangeArrowheads="1"/>
          </p:cNvSpPr>
          <p:nvPr/>
        </p:nvSpPr>
        <p:spPr bwMode="auto">
          <a:xfrm rot="10800000" flipV="1">
            <a:off x="2770188" y="2624138"/>
            <a:ext cx="68262" cy="22383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1" name="Rectangle 9"/>
          <p:cNvSpPr>
            <a:spLocks noChangeArrowheads="1"/>
          </p:cNvSpPr>
          <p:nvPr/>
        </p:nvSpPr>
        <p:spPr bwMode="auto">
          <a:xfrm rot="10800000" flipV="1">
            <a:off x="2560638" y="2519363"/>
            <a:ext cx="66675" cy="2254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2" name="Rectangle 10"/>
          <p:cNvSpPr>
            <a:spLocks noChangeArrowheads="1"/>
          </p:cNvSpPr>
          <p:nvPr/>
        </p:nvSpPr>
        <p:spPr bwMode="auto">
          <a:xfrm>
            <a:off x="2770188" y="1230313"/>
            <a:ext cx="68262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3" name="Line 11"/>
          <p:cNvSpPr>
            <a:spLocks noChangeShapeType="1"/>
          </p:cNvSpPr>
          <p:nvPr/>
        </p:nvSpPr>
        <p:spPr bwMode="auto">
          <a:xfrm>
            <a:off x="2876550" y="1331913"/>
            <a:ext cx="149225" cy="258762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44" name="Rectangle 12"/>
          <p:cNvSpPr>
            <a:spLocks noChangeArrowheads="1"/>
          </p:cNvSpPr>
          <p:nvPr/>
        </p:nvSpPr>
        <p:spPr bwMode="auto">
          <a:xfrm>
            <a:off x="3140075" y="1177925"/>
            <a:ext cx="68263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5" name="Line 13"/>
          <p:cNvSpPr>
            <a:spLocks noChangeShapeType="1"/>
          </p:cNvSpPr>
          <p:nvPr/>
        </p:nvSpPr>
        <p:spPr bwMode="auto">
          <a:xfrm flipH="1">
            <a:off x="4059238" y="1276350"/>
            <a:ext cx="200025" cy="23336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46" name="Rectangle 14"/>
          <p:cNvSpPr>
            <a:spLocks noChangeArrowheads="1"/>
          </p:cNvSpPr>
          <p:nvPr/>
        </p:nvSpPr>
        <p:spPr bwMode="auto">
          <a:xfrm>
            <a:off x="4241800" y="1185863"/>
            <a:ext cx="68263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7" name="Line 15"/>
          <p:cNvSpPr>
            <a:spLocks noChangeShapeType="1"/>
          </p:cNvSpPr>
          <p:nvPr/>
        </p:nvSpPr>
        <p:spPr bwMode="auto">
          <a:xfrm flipH="1">
            <a:off x="3636963" y="1292225"/>
            <a:ext cx="220662" cy="20796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48" name="Rectangle 16"/>
          <p:cNvSpPr>
            <a:spLocks noChangeArrowheads="1"/>
          </p:cNvSpPr>
          <p:nvPr/>
        </p:nvSpPr>
        <p:spPr bwMode="auto">
          <a:xfrm>
            <a:off x="3849688" y="1177925"/>
            <a:ext cx="68262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49" name="Line 17"/>
          <p:cNvSpPr>
            <a:spLocks noChangeShapeType="1"/>
          </p:cNvSpPr>
          <p:nvPr/>
        </p:nvSpPr>
        <p:spPr bwMode="auto">
          <a:xfrm>
            <a:off x="3194050" y="1281113"/>
            <a:ext cx="157163" cy="227012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50" name="Rectangle 18"/>
          <p:cNvSpPr>
            <a:spLocks noChangeArrowheads="1"/>
          </p:cNvSpPr>
          <p:nvPr/>
        </p:nvSpPr>
        <p:spPr bwMode="auto">
          <a:xfrm>
            <a:off x="2201863" y="1930400"/>
            <a:ext cx="71437" cy="22383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1" name="Line 19"/>
          <p:cNvSpPr>
            <a:spLocks noChangeShapeType="1"/>
          </p:cNvSpPr>
          <p:nvPr/>
        </p:nvSpPr>
        <p:spPr bwMode="auto">
          <a:xfrm>
            <a:off x="2219325" y="2044700"/>
            <a:ext cx="220663" cy="476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52" name="Oval 20"/>
          <p:cNvSpPr>
            <a:spLocks noChangeArrowheads="1"/>
          </p:cNvSpPr>
          <p:nvPr/>
        </p:nvSpPr>
        <p:spPr bwMode="auto">
          <a:xfrm>
            <a:off x="3027363" y="1941513"/>
            <a:ext cx="119062" cy="10636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3" name="Oval 21"/>
          <p:cNvSpPr>
            <a:spLocks noChangeArrowheads="1"/>
          </p:cNvSpPr>
          <p:nvPr/>
        </p:nvSpPr>
        <p:spPr bwMode="auto">
          <a:xfrm>
            <a:off x="3384550" y="1941513"/>
            <a:ext cx="158750" cy="13811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4" name="Oval 22"/>
          <p:cNvSpPr>
            <a:spLocks noChangeArrowheads="1"/>
          </p:cNvSpPr>
          <p:nvPr/>
        </p:nvSpPr>
        <p:spPr bwMode="auto">
          <a:xfrm>
            <a:off x="3800475" y="1941513"/>
            <a:ext cx="157163" cy="13811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5" name="Oval 23"/>
          <p:cNvSpPr>
            <a:spLocks noChangeArrowheads="1"/>
          </p:cNvSpPr>
          <p:nvPr/>
        </p:nvSpPr>
        <p:spPr bwMode="auto">
          <a:xfrm>
            <a:off x="3602038" y="2262188"/>
            <a:ext cx="158750" cy="1397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6" name="Line 24"/>
          <p:cNvSpPr>
            <a:spLocks noChangeShapeType="1"/>
          </p:cNvSpPr>
          <p:nvPr/>
        </p:nvSpPr>
        <p:spPr bwMode="auto">
          <a:xfrm>
            <a:off x="3937000" y="2062163"/>
            <a:ext cx="219075" cy="207962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7" name="Line 25"/>
          <p:cNvSpPr>
            <a:spLocks noChangeShapeType="1"/>
          </p:cNvSpPr>
          <p:nvPr/>
        </p:nvSpPr>
        <p:spPr bwMode="auto">
          <a:xfrm>
            <a:off x="3503613" y="2062163"/>
            <a:ext cx="139700" cy="225425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8" name="Line 26"/>
          <p:cNvSpPr>
            <a:spLocks noChangeShapeType="1"/>
          </p:cNvSpPr>
          <p:nvPr/>
        </p:nvSpPr>
        <p:spPr bwMode="auto">
          <a:xfrm>
            <a:off x="3146425" y="1995488"/>
            <a:ext cx="238125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59" name="Line 27"/>
          <p:cNvSpPr>
            <a:spLocks noChangeShapeType="1"/>
          </p:cNvSpPr>
          <p:nvPr/>
        </p:nvSpPr>
        <p:spPr bwMode="auto">
          <a:xfrm flipV="1">
            <a:off x="2989263" y="2427288"/>
            <a:ext cx="317500" cy="8731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0" name="Freeform 28"/>
          <p:cNvSpPr>
            <a:spLocks/>
          </p:cNvSpPr>
          <p:nvPr/>
        </p:nvSpPr>
        <p:spPr bwMode="auto">
          <a:xfrm>
            <a:off x="2622550" y="1770063"/>
            <a:ext cx="427038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" y="137"/>
              </a:cxn>
            </a:cxnLst>
            <a:rect l="0" t="0" r="r" b="b"/>
            <a:pathLst>
              <a:path w="283" h="137">
                <a:moveTo>
                  <a:pt x="0" y="0"/>
                </a:moveTo>
                <a:lnTo>
                  <a:pt x="283" y="137"/>
                </a:lnTo>
              </a:path>
            </a:pathLst>
          </a:cu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1" name="Freeform 29"/>
          <p:cNvSpPr>
            <a:spLocks/>
          </p:cNvSpPr>
          <p:nvPr/>
        </p:nvSpPr>
        <p:spPr bwMode="auto">
          <a:xfrm>
            <a:off x="2465388" y="1997075"/>
            <a:ext cx="561975" cy="4445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74" y="0"/>
              </a:cxn>
            </a:cxnLst>
            <a:rect l="0" t="0" r="r" b="b"/>
            <a:pathLst>
              <a:path w="374" h="32">
                <a:moveTo>
                  <a:pt x="0" y="32"/>
                </a:moveTo>
                <a:lnTo>
                  <a:pt x="374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2" name="Freeform 30"/>
          <p:cNvSpPr>
            <a:spLocks/>
          </p:cNvSpPr>
          <p:nvPr/>
        </p:nvSpPr>
        <p:spPr bwMode="auto">
          <a:xfrm>
            <a:off x="2592388" y="2030413"/>
            <a:ext cx="457200" cy="273050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304" y="0"/>
              </a:cxn>
            </a:cxnLst>
            <a:rect l="0" t="0" r="r" b="b"/>
            <a:pathLst>
              <a:path w="304" h="197">
                <a:moveTo>
                  <a:pt x="0" y="197"/>
                </a:moveTo>
                <a:lnTo>
                  <a:pt x="304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3" name="Line 31"/>
          <p:cNvSpPr>
            <a:spLocks noChangeShapeType="1"/>
          </p:cNvSpPr>
          <p:nvPr/>
        </p:nvSpPr>
        <p:spPr bwMode="auto">
          <a:xfrm>
            <a:off x="3543300" y="2009775"/>
            <a:ext cx="257175" cy="0"/>
          </a:xfrm>
          <a:prstGeom prst="line">
            <a:avLst/>
          </a:prstGeom>
          <a:noFill/>
          <a:ln w="1079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4" name="Line 32"/>
          <p:cNvSpPr>
            <a:spLocks noChangeShapeType="1"/>
          </p:cNvSpPr>
          <p:nvPr/>
        </p:nvSpPr>
        <p:spPr bwMode="auto">
          <a:xfrm flipH="1">
            <a:off x="3721100" y="2079625"/>
            <a:ext cx="119063" cy="207963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5" name="Oval 33"/>
          <p:cNvSpPr>
            <a:spLocks noChangeArrowheads="1"/>
          </p:cNvSpPr>
          <p:nvPr/>
        </p:nvSpPr>
        <p:spPr bwMode="auto">
          <a:xfrm>
            <a:off x="3602038" y="1630363"/>
            <a:ext cx="158750" cy="1365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6" name="Line 34"/>
          <p:cNvSpPr>
            <a:spLocks noChangeShapeType="1"/>
          </p:cNvSpPr>
          <p:nvPr/>
        </p:nvSpPr>
        <p:spPr bwMode="auto">
          <a:xfrm flipH="1">
            <a:off x="3503613" y="1752600"/>
            <a:ext cx="119062" cy="207963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7" name="Line 35"/>
          <p:cNvSpPr>
            <a:spLocks noChangeShapeType="1"/>
          </p:cNvSpPr>
          <p:nvPr/>
        </p:nvSpPr>
        <p:spPr bwMode="auto">
          <a:xfrm>
            <a:off x="3721100" y="1752600"/>
            <a:ext cx="119063" cy="207963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8" name="Oval 36"/>
          <p:cNvSpPr>
            <a:spLocks noChangeArrowheads="1"/>
          </p:cNvSpPr>
          <p:nvPr/>
        </p:nvSpPr>
        <p:spPr bwMode="auto">
          <a:xfrm>
            <a:off x="4137025" y="2236788"/>
            <a:ext cx="155575" cy="13335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69" name="Oval 37"/>
          <p:cNvSpPr>
            <a:spLocks noChangeArrowheads="1"/>
          </p:cNvSpPr>
          <p:nvPr/>
        </p:nvSpPr>
        <p:spPr bwMode="auto">
          <a:xfrm>
            <a:off x="3306763" y="2349500"/>
            <a:ext cx="119062" cy="103188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70" name="Line 38"/>
          <p:cNvSpPr>
            <a:spLocks noChangeShapeType="1"/>
          </p:cNvSpPr>
          <p:nvPr/>
        </p:nvSpPr>
        <p:spPr bwMode="auto">
          <a:xfrm flipV="1">
            <a:off x="3425825" y="2349500"/>
            <a:ext cx="176213" cy="52388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71" name="Line 39"/>
          <p:cNvSpPr>
            <a:spLocks noChangeShapeType="1"/>
          </p:cNvSpPr>
          <p:nvPr/>
        </p:nvSpPr>
        <p:spPr bwMode="auto">
          <a:xfrm rot="19416291" flipV="1">
            <a:off x="2614613" y="2519363"/>
            <a:ext cx="220662" cy="5080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72" name="Line 40"/>
          <p:cNvSpPr>
            <a:spLocks noChangeShapeType="1"/>
          </p:cNvSpPr>
          <p:nvPr/>
        </p:nvSpPr>
        <p:spPr bwMode="auto">
          <a:xfrm rot="19416291" flipV="1">
            <a:off x="2824163" y="2624138"/>
            <a:ext cx="222250" cy="5080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73" name="Text Box 41"/>
          <p:cNvSpPr txBox="1">
            <a:spLocks noChangeArrowheads="1"/>
          </p:cNvSpPr>
          <p:nvPr/>
        </p:nvSpPr>
        <p:spPr bwMode="auto">
          <a:xfrm>
            <a:off x="1030288" y="1954213"/>
            <a:ext cx="7921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1298474" name="Rectangle 42"/>
          <p:cNvSpPr>
            <a:spLocks noChangeArrowheads="1"/>
          </p:cNvSpPr>
          <p:nvPr/>
        </p:nvSpPr>
        <p:spPr bwMode="auto">
          <a:xfrm>
            <a:off x="7500938" y="2746375"/>
            <a:ext cx="906462" cy="168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75" name="Rectangle 43"/>
          <p:cNvSpPr>
            <a:spLocks noChangeArrowheads="1"/>
          </p:cNvSpPr>
          <p:nvPr/>
        </p:nvSpPr>
        <p:spPr bwMode="auto">
          <a:xfrm>
            <a:off x="3411538" y="3646488"/>
            <a:ext cx="1555750" cy="1746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76" name="Line 44"/>
          <p:cNvSpPr>
            <a:spLocks noChangeShapeType="1"/>
          </p:cNvSpPr>
          <p:nvPr/>
        </p:nvSpPr>
        <p:spPr bwMode="auto">
          <a:xfrm flipV="1">
            <a:off x="7138988" y="2836863"/>
            <a:ext cx="354012" cy="141287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77" name="Line 45"/>
          <p:cNvSpPr>
            <a:spLocks noChangeShapeType="1"/>
          </p:cNvSpPr>
          <p:nvPr/>
        </p:nvSpPr>
        <p:spPr bwMode="auto">
          <a:xfrm flipV="1">
            <a:off x="4922838" y="3621088"/>
            <a:ext cx="331787" cy="119062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78" name="Oval 46"/>
          <p:cNvSpPr>
            <a:spLocks noChangeArrowheads="1"/>
          </p:cNvSpPr>
          <p:nvPr/>
        </p:nvSpPr>
        <p:spPr bwMode="auto">
          <a:xfrm>
            <a:off x="5138738" y="2801938"/>
            <a:ext cx="2308225" cy="11239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79" name="Rectangle 47"/>
          <p:cNvSpPr>
            <a:spLocks noChangeArrowheads="1"/>
          </p:cNvSpPr>
          <p:nvPr/>
        </p:nvSpPr>
        <p:spPr bwMode="auto">
          <a:xfrm rot="10800000" flipV="1">
            <a:off x="5441950" y="3925888"/>
            <a:ext cx="66675" cy="22383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0" name="Rectangle 48"/>
          <p:cNvSpPr>
            <a:spLocks noChangeArrowheads="1"/>
          </p:cNvSpPr>
          <p:nvPr/>
        </p:nvSpPr>
        <p:spPr bwMode="auto">
          <a:xfrm rot="10800000" flipV="1">
            <a:off x="5230813" y="3821113"/>
            <a:ext cx="68262" cy="2254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1" name="Line 49"/>
          <p:cNvSpPr>
            <a:spLocks noChangeShapeType="1"/>
          </p:cNvSpPr>
          <p:nvPr/>
        </p:nvSpPr>
        <p:spPr bwMode="auto">
          <a:xfrm flipH="1">
            <a:off x="6731000" y="2578100"/>
            <a:ext cx="200025" cy="23336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82" name="Rectangle 50"/>
          <p:cNvSpPr>
            <a:spLocks noChangeArrowheads="1"/>
          </p:cNvSpPr>
          <p:nvPr/>
        </p:nvSpPr>
        <p:spPr bwMode="auto">
          <a:xfrm>
            <a:off x="6911975" y="2487613"/>
            <a:ext cx="69850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3" name="Line 51"/>
          <p:cNvSpPr>
            <a:spLocks noChangeShapeType="1"/>
          </p:cNvSpPr>
          <p:nvPr/>
        </p:nvSpPr>
        <p:spPr bwMode="auto">
          <a:xfrm flipH="1">
            <a:off x="6308725" y="2593975"/>
            <a:ext cx="220663" cy="20796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484" name="Rectangle 52"/>
          <p:cNvSpPr>
            <a:spLocks noChangeArrowheads="1"/>
          </p:cNvSpPr>
          <p:nvPr/>
        </p:nvSpPr>
        <p:spPr bwMode="auto">
          <a:xfrm>
            <a:off x="6519863" y="2479675"/>
            <a:ext cx="69850" cy="222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5" name="Rectangle 53"/>
          <p:cNvSpPr>
            <a:spLocks noChangeArrowheads="1"/>
          </p:cNvSpPr>
          <p:nvPr/>
        </p:nvSpPr>
        <p:spPr bwMode="auto">
          <a:xfrm>
            <a:off x="4953000" y="3276600"/>
            <a:ext cx="71438" cy="22383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7" name="Oval 55"/>
          <p:cNvSpPr>
            <a:spLocks noChangeArrowheads="1"/>
          </p:cNvSpPr>
          <p:nvPr/>
        </p:nvSpPr>
        <p:spPr bwMode="auto">
          <a:xfrm>
            <a:off x="5654675" y="3143250"/>
            <a:ext cx="153988" cy="1365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8" name="Oval 56"/>
          <p:cNvSpPr>
            <a:spLocks noChangeArrowheads="1"/>
          </p:cNvSpPr>
          <p:nvPr/>
        </p:nvSpPr>
        <p:spPr bwMode="auto">
          <a:xfrm>
            <a:off x="6054725" y="3243263"/>
            <a:ext cx="160338" cy="13811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89" name="Oval 57"/>
          <p:cNvSpPr>
            <a:spLocks noChangeArrowheads="1"/>
          </p:cNvSpPr>
          <p:nvPr/>
        </p:nvSpPr>
        <p:spPr bwMode="auto">
          <a:xfrm>
            <a:off x="6472238" y="3243263"/>
            <a:ext cx="155575" cy="13811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0" name="Oval 58"/>
          <p:cNvSpPr>
            <a:spLocks noChangeArrowheads="1"/>
          </p:cNvSpPr>
          <p:nvPr/>
        </p:nvSpPr>
        <p:spPr bwMode="auto">
          <a:xfrm>
            <a:off x="6273800" y="3571875"/>
            <a:ext cx="157163" cy="1397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1" name="Line 59"/>
          <p:cNvSpPr>
            <a:spLocks noChangeShapeType="1"/>
          </p:cNvSpPr>
          <p:nvPr/>
        </p:nvSpPr>
        <p:spPr bwMode="auto">
          <a:xfrm flipV="1">
            <a:off x="6608763" y="3175000"/>
            <a:ext cx="200025" cy="103188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2" name="Line 60"/>
          <p:cNvSpPr>
            <a:spLocks noChangeShapeType="1"/>
          </p:cNvSpPr>
          <p:nvPr/>
        </p:nvSpPr>
        <p:spPr bwMode="auto">
          <a:xfrm>
            <a:off x="6608763" y="3363913"/>
            <a:ext cx="217487" cy="207962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3" name="Line 61"/>
          <p:cNvSpPr>
            <a:spLocks noChangeShapeType="1"/>
          </p:cNvSpPr>
          <p:nvPr/>
        </p:nvSpPr>
        <p:spPr bwMode="auto">
          <a:xfrm>
            <a:off x="6173788" y="3363913"/>
            <a:ext cx="139700" cy="225425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4" name="Freeform 62"/>
          <p:cNvSpPr>
            <a:spLocks/>
          </p:cNvSpPr>
          <p:nvPr/>
        </p:nvSpPr>
        <p:spPr bwMode="auto">
          <a:xfrm>
            <a:off x="5808663" y="3241675"/>
            <a:ext cx="2460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39"/>
              </a:cxn>
            </a:cxnLst>
            <a:rect l="0" t="0" r="r" b="b"/>
            <a:pathLst>
              <a:path w="164" h="39">
                <a:moveTo>
                  <a:pt x="0" y="0"/>
                </a:moveTo>
                <a:lnTo>
                  <a:pt x="164" y="39"/>
                </a:lnTo>
              </a:path>
            </a:pathLst>
          </a:cu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5" name="Line 63"/>
          <p:cNvSpPr>
            <a:spLocks noChangeShapeType="1"/>
          </p:cNvSpPr>
          <p:nvPr/>
        </p:nvSpPr>
        <p:spPr bwMode="auto">
          <a:xfrm flipV="1">
            <a:off x="5659438" y="3729038"/>
            <a:ext cx="317500" cy="8731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6" name="Freeform 64"/>
          <p:cNvSpPr>
            <a:spLocks/>
          </p:cNvSpPr>
          <p:nvPr/>
        </p:nvSpPr>
        <p:spPr bwMode="auto">
          <a:xfrm>
            <a:off x="5149850" y="3241675"/>
            <a:ext cx="504825" cy="100013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336" y="0"/>
              </a:cxn>
            </a:cxnLst>
            <a:rect l="0" t="0" r="r" b="b"/>
            <a:pathLst>
              <a:path w="336" h="72">
                <a:moveTo>
                  <a:pt x="0" y="72"/>
                </a:moveTo>
                <a:lnTo>
                  <a:pt x="336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7" name="Freeform 65"/>
          <p:cNvSpPr>
            <a:spLocks/>
          </p:cNvSpPr>
          <p:nvPr/>
        </p:nvSpPr>
        <p:spPr bwMode="auto">
          <a:xfrm>
            <a:off x="5245100" y="3275013"/>
            <a:ext cx="433388" cy="33337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88" y="0"/>
              </a:cxn>
            </a:cxnLst>
            <a:rect l="0" t="0" r="r" b="b"/>
            <a:pathLst>
              <a:path w="288" h="240">
                <a:moveTo>
                  <a:pt x="0" y="240"/>
                </a:moveTo>
                <a:lnTo>
                  <a:pt x="288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8" name="Line 66"/>
          <p:cNvSpPr>
            <a:spLocks noChangeShapeType="1"/>
          </p:cNvSpPr>
          <p:nvPr/>
        </p:nvSpPr>
        <p:spPr bwMode="auto">
          <a:xfrm>
            <a:off x="6215063" y="3311525"/>
            <a:ext cx="257175" cy="0"/>
          </a:xfrm>
          <a:prstGeom prst="line">
            <a:avLst/>
          </a:prstGeom>
          <a:noFill/>
          <a:ln w="1079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499" name="Line 67"/>
          <p:cNvSpPr>
            <a:spLocks noChangeShapeType="1"/>
          </p:cNvSpPr>
          <p:nvPr/>
        </p:nvSpPr>
        <p:spPr bwMode="auto">
          <a:xfrm flipH="1">
            <a:off x="6392863" y="3381375"/>
            <a:ext cx="117475" cy="207963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0" name="Oval 68"/>
          <p:cNvSpPr>
            <a:spLocks noChangeArrowheads="1"/>
          </p:cNvSpPr>
          <p:nvPr/>
        </p:nvSpPr>
        <p:spPr bwMode="auto">
          <a:xfrm>
            <a:off x="6273800" y="2932113"/>
            <a:ext cx="157163" cy="1365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1" name="Line 69"/>
          <p:cNvSpPr>
            <a:spLocks noChangeShapeType="1"/>
          </p:cNvSpPr>
          <p:nvPr/>
        </p:nvSpPr>
        <p:spPr bwMode="auto">
          <a:xfrm flipH="1">
            <a:off x="6173788" y="3052763"/>
            <a:ext cx="120650" cy="209550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2" name="Line 70"/>
          <p:cNvSpPr>
            <a:spLocks noChangeShapeType="1"/>
          </p:cNvSpPr>
          <p:nvPr/>
        </p:nvSpPr>
        <p:spPr bwMode="auto">
          <a:xfrm>
            <a:off x="6392863" y="3052763"/>
            <a:ext cx="117475" cy="209550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3" name="Oval 71"/>
          <p:cNvSpPr>
            <a:spLocks noChangeArrowheads="1"/>
          </p:cNvSpPr>
          <p:nvPr/>
        </p:nvSpPr>
        <p:spPr bwMode="auto">
          <a:xfrm>
            <a:off x="6808788" y="3106738"/>
            <a:ext cx="117475" cy="1016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4" name="Line 72"/>
          <p:cNvSpPr>
            <a:spLocks noChangeShapeType="1"/>
          </p:cNvSpPr>
          <p:nvPr/>
        </p:nvSpPr>
        <p:spPr bwMode="auto">
          <a:xfrm flipH="1">
            <a:off x="6907213" y="2986088"/>
            <a:ext cx="274637" cy="13652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5" name="Line 73"/>
          <p:cNvSpPr>
            <a:spLocks noChangeShapeType="1"/>
          </p:cNvSpPr>
          <p:nvPr/>
        </p:nvSpPr>
        <p:spPr bwMode="auto">
          <a:xfrm flipH="1">
            <a:off x="6926263" y="3159125"/>
            <a:ext cx="255587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6" name="Line 74"/>
          <p:cNvSpPr>
            <a:spLocks noChangeShapeType="1"/>
          </p:cNvSpPr>
          <p:nvPr/>
        </p:nvSpPr>
        <p:spPr bwMode="auto">
          <a:xfrm flipH="1" flipV="1">
            <a:off x="6907213" y="3192463"/>
            <a:ext cx="274637" cy="11906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7" name="Oval 75"/>
          <p:cNvSpPr>
            <a:spLocks noChangeArrowheads="1"/>
          </p:cNvSpPr>
          <p:nvPr/>
        </p:nvSpPr>
        <p:spPr bwMode="auto">
          <a:xfrm>
            <a:off x="6808788" y="3554413"/>
            <a:ext cx="117475" cy="1047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8" name="Line 76"/>
          <p:cNvSpPr>
            <a:spLocks noChangeShapeType="1"/>
          </p:cNvSpPr>
          <p:nvPr/>
        </p:nvSpPr>
        <p:spPr bwMode="auto">
          <a:xfrm>
            <a:off x="6926263" y="3608388"/>
            <a:ext cx="236537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09" name="Oval 77"/>
          <p:cNvSpPr>
            <a:spLocks noChangeArrowheads="1"/>
          </p:cNvSpPr>
          <p:nvPr/>
        </p:nvSpPr>
        <p:spPr bwMode="auto">
          <a:xfrm>
            <a:off x="5976938" y="3659188"/>
            <a:ext cx="120650" cy="1047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0" name="Line 78"/>
          <p:cNvSpPr>
            <a:spLocks noChangeShapeType="1"/>
          </p:cNvSpPr>
          <p:nvPr/>
        </p:nvSpPr>
        <p:spPr bwMode="auto">
          <a:xfrm flipV="1">
            <a:off x="6097588" y="3659188"/>
            <a:ext cx="176212" cy="52387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1" name="Line 79"/>
          <p:cNvSpPr>
            <a:spLocks noChangeShapeType="1"/>
          </p:cNvSpPr>
          <p:nvPr/>
        </p:nvSpPr>
        <p:spPr bwMode="auto">
          <a:xfrm rot="19416291" flipV="1">
            <a:off x="5284788" y="3821113"/>
            <a:ext cx="222250" cy="5080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512" name="Line 80"/>
          <p:cNvSpPr>
            <a:spLocks noChangeShapeType="1"/>
          </p:cNvSpPr>
          <p:nvPr/>
        </p:nvSpPr>
        <p:spPr bwMode="auto">
          <a:xfrm rot="19416291" flipV="1">
            <a:off x="5495925" y="3925888"/>
            <a:ext cx="220663" cy="5080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98513" name="Text Box 81"/>
          <p:cNvSpPr txBox="1">
            <a:spLocks noChangeArrowheads="1"/>
          </p:cNvSpPr>
          <p:nvPr/>
        </p:nvSpPr>
        <p:spPr bwMode="auto">
          <a:xfrm>
            <a:off x="3340100" y="3146425"/>
            <a:ext cx="793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1298514" name="Freeform 82"/>
          <p:cNvSpPr>
            <a:spLocks/>
          </p:cNvSpPr>
          <p:nvPr/>
        </p:nvSpPr>
        <p:spPr bwMode="auto">
          <a:xfrm>
            <a:off x="4286250" y="2349500"/>
            <a:ext cx="1377950" cy="817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6" y="589"/>
              </a:cxn>
            </a:cxnLst>
            <a:rect l="0" t="0" r="r" b="b"/>
            <a:pathLst>
              <a:path w="916" h="589">
                <a:moveTo>
                  <a:pt x="0" y="0"/>
                </a:moveTo>
                <a:lnTo>
                  <a:pt x="916" y="589"/>
                </a:lnTo>
              </a:path>
            </a:pathLst>
          </a:custGeom>
          <a:noFill/>
          <a:ln w="76200" cmpd="sng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5" name="Oval 83"/>
          <p:cNvSpPr>
            <a:spLocks noChangeArrowheads="1"/>
          </p:cNvSpPr>
          <p:nvPr/>
        </p:nvSpPr>
        <p:spPr bwMode="auto">
          <a:xfrm>
            <a:off x="6964363" y="1143000"/>
            <a:ext cx="1587500" cy="11445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6" name="Oval 84"/>
          <p:cNvSpPr>
            <a:spLocks noChangeArrowheads="1"/>
          </p:cNvSpPr>
          <p:nvPr/>
        </p:nvSpPr>
        <p:spPr bwMode="auto">
          <a:xfrm>
            <a:off x="7667625" y="1585913"/>
            <a:ext cx="155575" cy="1365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7" name="Oval 85"/>
          <p:cNvSpPr>
            <a:spLocks noChangeArrowheads="1"/>
          </p:cNvSpPr>
          <p:nvPr/>
        </p:nvSpPr>
        <p:spPr bwMode="auto">
          <a:xfrm>
            <a:off x="7180263" y="1887538"/>
            <a:ext cx="230187" cy="20002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8" name="Line 86"/>
          <p:cNvSpPr>
            <a:spLocks noChangeShapeType="1"/>
          </p:cNvSpPr>
          <p:nvPr/>
        </p:nvSpPr>
        <p:spPr bwMode="auto">
          <a:xfrm flipV="1">
            <a:off x="7804150" y="1517650"/>
            <a:ext cx="200025" cy="101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19" name="Line 87"/>
          <p:cNvSpPr>
            <a:spLocks noChangeShapeType="1"/>
          </p:cNvSpPr>
          <p:nvPr/>
        </p:nvSpPr>
        <p:spPr bwMode="auto">
          <a:xfrm>
            <a:off x="7804150" y="1704975"/>
            <a:ext cx="219075" cy="207963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0" name="Freeform 88"/>
          <p:cNvSpPr>
            <a:spLocks/>
          </p:cNvSpPr>
          <p:nvPr/>
        </p:nvSpPr>
        <p:spPr bwMode="auto">
          <a:xfrm>
            <a:off x="7294563" y="1560513"/>
            <a:ext cx="66675" cy="3270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236"/>
              </a:cxn>
            </a:cxnLst>
            <a:rect l="0" t="0" r="r" b="b"/>
            <a:pathLst>
              <a:path w="44" h="236">
                <a:moveTo>
                  <a:pt x="44" y="0"/>
                </a:moveTo>
                <a:lnTo>
                  <a:pt x="0" y="236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1" name="Freeform 89"/>
          <p:cNvSpPr>
            <a:spLocks/>
          </p:cNvSpPr>
          <p:nvPr/>
        </p:nvSpPr>
        <p:spPr bwMode="auto">
          <a:xfrm>
            <a:off x="7396163" y="1716088"/>
            <a:ext cx="284162" cy="20002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0" y="144"/>
              </a:cxn>
            </a:cxnLst>
            <a:rect l="0" t="0" r="r" b="b"/>
            <a:pathLst>
              <a:path w="188" h="144">
                <a:moveTo>
                  <a:pt x="188" y="0"/>
                </a:moveTo>
                <a:lnTo>
                  <a:pt x="0" y="144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2" name="Oval 90"/>
          <p:cNvSpPr>
            <a:spLocks noChangeArrowheads="1"/>
          </p:cNvSpPr>
          <p:nvPr/>
        </p:nvSpPr>
        <p:spPr bwMode="auto">
          <a:xfrm>
            <a:off x="8004175" y="1447800"/>
            <a:ext cx="117475" cy="103188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3" name="Line 91"/>
          <p:cNvSpPr>
            <a:spLocks noChangeShapeType="1"/>
          </p:cNvSpPr>
          <p:nvPr/>
        </p:nvSpPr>
        <p:spPr bwMode="auto">
          <a:xfrm flipH="1">
            <a:off x="8102600" y="1327150"/>
            <a:ext cx="274638" cy="13652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4" name="Line 92"/>
          <p:cNvSpPr>
            <a:spLocks noChangeShapeType="1"/>
          </p:cNvSpPr>
          <p:nvPr/>
        </p:nvSpPr>
        <p:spPr bwMode="auto">
          <a:xfrm flipH="1">
            <a:off x="8121650" y="1500188"/>
            <a:ext cx="255588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5" name="Line 93"/>
          <p:cNvSpPr>
            <a:spLocks noChangeShapeType="1"/>
          </p:cNvSpPr>
          <p:nvPr/>
        </p:nvSpPr>
        <p:spPr bwMode="auto">
          <a:xfrm flipH="1" flipV="1">
            <a:off x="8102600" y="1533525"/>
            <a:ext cx="274638" cy="119063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6" name="Oval 94"/>
          <p:cNvSpPr>
            <a:spLocks noChangeArrowheads="1"/>
          </p:cNvSpPr>
          <p:nvPr/>
        </p:nvSpPr>
        <p:spPr bwMode="auto">
          <a:xfrm>
            <a:off x="8004175" y="1897063"/>
            <a:ext cx="117475" cy="1031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7" name="Line 95"/>
          <p:cNvSpPr>
            <a:spLocks noChangeShapeType="1"/>
          </p:cNvSpPr>
          <p:nvPr/>
        </p:nvSpPr>
        <p:spPr bwMode="auto">
          <a:xfrm>
            <a:off x="8121650" y="1949450"/>
            <a:ext cx="236538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28" name="Text Box 96"/>
          <p:cNvSpPr txBox="1">
            <a:spLocks noChangeArrowheads="1"/>
          </p:cNvSpPr>
          <p:nvPr/>
        </p:nvSpPr>
        <p:spPr bwMode="auto">
          <a:xfrm>
            <a:off x="3959225" y="1487488"/>
            <a:ext cx="792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1298529" name="Oval 97"/>
          <p:cNvSpPr>
            <a:spLocks noChangeArrowheads="1"/>
          </p:cNvSpPr>
          <p:nvPr/>
        </p:nvSpPr>
        <p:spPr bwMode="auto">
          <a:xfrm>
            <a:off x="7308850" y="1420813"/>
            <a:ext cx="160338" cy="13811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230813" y="1420813"/>
            <a:ext cx="1082675" cy="1000125"/>
            <a:chOff x="4887" y="2256"/>
            <a:chExt cx="720" cy="720"/>
          </a:xfrm>
        </p:grpSpPr>
        <p:sp>
          <p:nvSpPr>
            <p:cNvPr id="1298531" name="Rectangle 99"/>
            <p:cNvSpPr>
              <a:spLocks noChangeArrowheads="1"/>
            </p:cNvSpPr>
            <p:nvPr/>
          </p:nvSpPr>
          <p:spPr bwMode="auto">
            <a:xfrm rot="10800000" flipV="1">
              <a:off x="5010" y="2736"/>
              <a:ext cx="45" cy="16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2" name="Oval 100"/>
            <p:cNvSpPr>
              <a:spLocks noChangeArrowheads="1"/>
            </p:cNvSpPr>
            <p:nvPr/>
          </p:nvSpPr>
          <p:spPr bwMode="auto">
            <a:xfrm>
              <a:off x="5321" y="2326"/>
              <a:ext cx="79" cy="7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3" name="Line 101"/>
            <p:cNvSpPr>
              <a:spLocks noChangeShapeType="1"/>
            </p:cNvSpPr>
            <p:nvPr/>
          </p:nvSpPr>
          <p:spPr bwMode="auto">
            <a:xfrm flipV="1">
              <a:off x="5295" y="2675"/>
              <a:ext cx="211" cy="63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4" name="Line 102"/>
            <p:cNvSpPr>
              <a:spLocks noChangeShapeType="1"/>
            </p:cNvSpPr>
            <p:nvPr/>
          </p:nvSpPr>
          <p:spPr bwMode="auto">
            <a:xfrm>
              <a:off x="5150" y="2364"/>
              <a:ext cx="171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5" name="Line 103"/>
            <p:cNvSpPr>
              <a:spLocks noChangeShapeType="1"/>
            </p:cNvSpPr>
            <p:nvPr/>
          </p:nvSpPr>
          <p:spPr bwMode="auto">
            <a:xfrm flipV="1">
              <a:off x="5150" y="2388"/>
              <a:ext cx="185" cy="87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6" name="Oval 104"/>
            <p:cNvSpPr>
              <a:spLocks noChangeArrowheads="1"/>
            </p:cNvSpPr>
            <p:nvPr/>
          </p:nvSpPr>
          <p:spPr bwMode="auto">
            <a:xfrm>
              <a:off x="5506" y="2625"/>
              <a:ext cx="80" cy="7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98537" name="Line 105"/>
            <p:cNvSpPr>
              <a:spLocks noChangeShapeType="1"/>
            </p:cNvSpPr>
            <p:nvPr/>
          </p:nvSpPr>
          <p:spPr bwMode="auto">
            <a:xfrm rot="19416291" flipV="1">
              <a:off x="5046" y="2736"/>
              <a:ext cx="147" cy="3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98538" name="Line 106"/>
            <p:cNvSpPr>
              <a:spLocks noChangeShapeType="1"/>
            </p:cNvSpPr>
            <p:nvPr/>
          </p:nvSpPr>
          <p:spPr bwMode="auto">
            <a:xfrm rot="19416291" flipV="1">
              <a:off x="5186" y="2811"/>
              <a:ext cx="147" cy="3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98539" name="Oval 107"/>
            <p:cNvSpPr>
              <a:spLocks noChangeArrowheads="1"/>
            </p:cNvSpPr>
            <p:nvPr/>
          </p:nvSpPr>
          <p:spPr bwMode="auto">
            <a:xfrm>
              <a:off x="4887" y="2256"/>
              <a:ext cx="720" cy="72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108"/>
            <p:cNvGrpSpPr>
              <a:grpSpLocks/>
            </p:cNvGrpSpPr>
            <p:nvPr/>
          </p:nvGrpSpPr>
          <p:grpSpPr bwMode="auto">
            <a:xfrm>
              <a:off x="5031" y="2304"/>
              <a:ext cx="432" cy="624"/>
              <a:chOff x="3123" y="1248"/>
              <a:chExt cx="381" cy="561"/>
            </a:xfrm>
          </p:grpSpPr>
          <p:sp>
            <p:nvSpPr>
              <p:cNvPr id="1298541" name="Oval 109"/>
              <p:cNvSpPr>
                <a:spLocks noChangeArrowheads="1"/>
              </p:cNvSpPr>
              <p:nvPr/>
            </p:nvSpPr>
            <p:spPr bwMode="auto">
              <a:xfrm>
                <a:off x="3123" y="1472"/>
                <a:ext cx="106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2" name="Oval 110"/>
              <p:cNvSpPr>
                <a:spLocks noChangeArrowheads="1"/>
              </p:cNvSpPr>
              <p:nvPr/>
            </p:nvSpPr>
            <p:spPr bwMode="auto">
              <a:xfrm>
                <a:off x="3400" y="1472"/>
                <a:ext cx="104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3" name="Oval 111"/>
              <p:cNvSpPr>
                <a:spLocks noChangeArrowheads="1"/>
              </p:cNvSpPr>
              <p:nvPr/>
            </p:nvSpPr>
            <p:spPr bwMode="auto">
              <a:xfrm>
                <a:off x="3268" y="1708"/>
                <a:ext cx="105" cy="10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4" name="Line 112"/>
              <p:cNvSpPr>
                <a:spLocks noChangeShapeType="1"/>
              </p:cNvSpPr>
              <p:nvPr/>
            </p:nvSpPr>
            <p:spPr bwMode="auto">
              <a:xfrm>
                <a:off x="3202" y="1558"/>
                <a:ext cx="93" cy="163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5" name="Line 113"/>
              <p:cNvSpPr>
                <a:spLocks noChangeShapeType="1"/>
              </p:cNvSpPr>
              <p:nvPr/>
            </p:nvSpPr>
            <p:spPr bwMode="auto">
              <a:xfrm>
                <a:off x="3229" y="1521"/>
                <a:ext cx="171" cy="0"/>
              </a:xfrm>
              <a:prstGeom prst="line">
                <a:avLst/>
              </a:prstGeom>
              <a:noFill/>
              <a:ln w="10795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6" name="Line 114"/>
              <p:cNvSpPr>
                <a:spLocks noChangeShapeType="1"/>
              </p:cNvSpPr>
              <p:nvPr/>
            </p:nvSpPr>
            <p:spPr bwMode="auto">
              <a:xfrm flipH="1">
                <a:off x="3347" y="1571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7" name="Oval 115"/>
              <p:cNvSpPr>
                <a:spLocks noChangeArrowheads="1"/>
              </p:cNvSpPr>
              <p:nvPr/>
            </p:nvSpPr>
            <p:spPr bwMode="auto">
              <a:xfrm>
                <a:off x="3268" y="1248"/>
                <a:ext cx="105" cy="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8" name="Line 116"/>
              <p:cNvSpPr>
                <a:spLocks noChangeShapeType="1"/>
              </p:cNvSpPr>
              <p:nvPr/>
            </p:nvSpPr>
            <p:spPr bwMode="auto">
              <a:xfrm flipH="1">
                <a:off x="3202" y="1335"/>
                <a:ext cx="80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98549" name="Line 117"/>
              <p:cNvSpPr>
                <a:spLocks noChangeShapeType="1"/>
              </p:cNvSpPr>
              <p:nvPr/>
            </p:nvSpPr>
            <p:spPr bwMode="auto">
              <a:xfrm>
                <a:off x="3347" y="1335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1298550" name="Freeform 118"/>
          <p:cNvSpPr>
            <a:spLocks/>
          </p:cNvSpPr>
          <p:nvPr/>
        </p:nvSpPr>
        <p:spPr bwMode="auto">
          <a:xfrm>
            <a:off x="7469188" y="1160463"/>
            <a:ext cx="222250" cy="288925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208"/>
              </a:cxn>
            </a:cxnLst>
            <a:rect l="0" t="0" r="r" b="b"/>
            <a:pathLst>
              <a:path w="148" h="208">
                <a:moveTo>
                  <a:pt x="148" y="0"/>
                </a:moveTo>
                <a:lnTo>
                  <a:pt x="0" y="208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51" name="Freeform 119"/>
          <p:cNvSpPr>
            <a:spLocks/>
          </p:cNvSpPr>
          <p:nvPr/>
        </p:nvSpPr>
        <p:spPr bwMode="auto">
          <a:xfrm>
            <a:off x="7366000" y="1243013"/>
            <a:ext cx="30163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29"/>
              </a:cxn>
            </a:cxnLst>
            <a:rect l="0" t="0" r="r" b="b"/>
            <a:pathLst>
              <a:path w="20" h="129">
                <a:moveTo>
                  <a:pt x="0" y="0"/>
                </a:moveTo>
                <a:lnTo>
                  <a:pt x="20" y="129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52" name="Freeform 120"/>
          <p:cNvSpPr>
            <a:spLocks/>
          </p:cNvSpPr>
          <p:nvPr/>
        </p:nvSpPr>
        <p:spPr bwMode="auto">
          <a:xfrm>
            <a:off x="3973513" y="1916113"/>
            <a:ext cx="1479550" cy="889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984" y="0"/>
              </a:cxn>
            </a:cxnLst>
            <a:rect l="0" t="0" r="r" b="b"/>
            <a:pathLst>
              <a:path w="984" h="64">
                <a:moveTo>
                  <a:pt x="0" y="64"/>
                </a:moveTo>
                <a:lnTo>
                  <a:pt x="984" y="0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8553" name="Freeform 121"/>
          <p:cNvSpPr>
            <a:spLocks/>
          </p:cNvSpPr>
          <p:nvPr/>
        </p:nvSpPr>
        <p:spPr bwMode="auto">
          <a:xfrm>
            <a:off x="6097588" y="1909763"/>
            <a:ext cx="106997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2" y="52"/>
              </a:cxn>
            </a:cxnLst>
            <a:rect l="0" t="0" r="r" b="b"/>
            <a:pathLst>
              <a:path w="712" h="52">
                <a:moveTo>
                  <a:pt x="0" y="0"/>
                </a:moveTo>
                <a:lnTo>
                  <a:pt x="712" y="52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298554" name="Object 122"/>
          <p:cNvGraphicFramePr>
            <a:graphicFrameLocks noChangeAspect="1"/>
          </p:cNvGraphicFramePr>
          <p:nvPr/>
        </p:nvGraphicFramePr>
        <p:xfrm>
          <a:off x="533400" y="2695575"/>
          <a:ext cx="1871663" cy="885825"/>
        </p:xfrm>
        <a:graphic>
          <a:graphicData uri="http://schemas.openxmlformats.org/presentationml/2006/ole">
            <p:oleObj spid="_x0000_s336898" name="Equation" r:id="rId3" imgW="965160" imgH="457200" progId="Equation.DSMT4">
              <p:embed/>
            </p:oleObj>
          </a:graphicData>
        </a:graphic>
      </p:graphicFrame>
      <p:graphicFrame>
        <p:nvGraphicFramePr>
          <p:cNvPr id="1298555" name="Object 123"/>
          <p:cNvGraphicFramePr>
            <a:graphicFrameLocks noChangeAspect="1"/>
          </p:cNvGraphicFramePr>
          <p:nvPr>
            <p:ph idx="4294967295"/>
          </p:nvPr>
        </p:nvGraphicFramePr>
        <p:xfrm>
          <a:off x="3435350" y="2663825"/>
          <a:ext cx="1447800" cy="854075"/>
        </p:xfrm>
        <a:graphic>
          <a:graphicData uri="http://schemas.openxmlformats.org/presentationml/2006/ole">
            <p:oleObj spid="_x0000_s336899" name="Equation" r:id="rId4" imgW="774360" imgH="457200" progId="Equation.DSMT4">
              <p:embed/>
            </p:oleObj>
          </a:graphicData>
        </a:graphic>
      </p:graphicFrame>
      <p:graphicFrame>
        <p:nvGraphicFramePr>
          <p:cNvPr id="1298556" name="Object 124"/>
          <p:cNvGraphicFramePr>
            <a:graphicFrameLocks noChangeAspect="1"/>
          </p:cNvGraphicFramePr>
          <p:nvPr>
            <p:ph idx="1"/>
          </p:nvPr>
        </p:nvGraphicFramePr>
        <p:xfrm>
          <a:off x="1193800" y="4318000"/>
          <a:ext cx="6756400" cy="1469189"/>
        </p:xfrm>
        <a:graphic>
          <a:graphicData uri="http://schemas.openxmlformats.org/presentationml/2006/ole">
            <p:oleObj spid="_x0000_s336900" name="Equation" r:id="rId5" imgW="3213000" imgH="698400" progId="Equation.DSMT4">
              <p:embed/>
            </p:oleObj>
          </a:graphicData>
        </a:graphic>
      </p:graphicFrame>
      <p:sp>
        <p:nvSpPr>
          <p:cNvPr id="1298557" name="Text Box 125"/>
          <p:cNvSpPr txBox="1">
            <a:spLocks noChangeArrowheads="1"/>
          </p:cNvSpPr>
          <p:nvPr/>
        </p:nvSpPr>
        <p:spPr bwMode="auto">
          <a:xfrm>
            <a:off x="908431" y="6051550"/>
            <a:ext cx="7439857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UY" sz="2800" dirty="0" smtClean="0"/>
              <a:t>Network </a:t>
            </a:r>
            <a:r>
              <a:rPr lang="es-UY" sz="2800" dirty="0" err="1" smtClean="0"/>
              <a:t>Utility</a:t>
            </a:r>
            <a:r>
              <a:rPr lang="es-UY" sz="2800" dirty="0" smtClean="0"/>
              <a:t> </a:t>
            </a:r>
            <a:r>
              <a:rPr lang="es-UY" sz="2800" dirty="0" err="1" smtClean="0"/>
              <a:t>Maximization</a:t>
            </a:r>
            <a:r>
              <a:rPr lang="es-UY" sz="2800" dirty="0" smtClean="0"/>
              <a:t> (NUM) </a:t>
            </a:r>
            <a:r>
              <a:rPr lang="es-UY" sz="2800" dirty="0" err="1" smtClean="0"/>
              <a:t>problem</a:t>
            </a:r>
            <a:r>
              <a:rPr lang="es-UY" sz="2800" dirty="0" smtClean="0"/>
              <a:t>. </a:t>
            </a:r>
            <a:endParaRPr lang="es-UY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53974"/>
            <a:ext cx="9067800" cy="796925"/>
          </a:xfrm>
        </p:spPr>
        <p:txBody>
          <a:bodyPr/>
          <a:lstStyle/>
          <a:p>
            <a:pPr algn="l"/>
            <a:r>
              <a:rPr lang="en-US" dirty="0" smtClean="0"/>
              <a:t> Congestion control under fixed routes</a:t>
            </a:r>
            <a:endParaRPr lang="en-US" dirty="0"/>
          </a:p>
        </p:txBody>
      </p:sp>
      <p:graphicFrame>
        <p:nvGraphicFramePr>
          <p:cNvPr id="1302531" name="Object 3"/>
          <p:cNvGraphicFramePr>
            <a:graphicFrameLocks noChangeAspect="1"/>
          </p:cNvGraphicFramePr>
          <p:nvPr/>
        </p:nvGraphicFramePr>
        <p:xfrm>
          <a:off x="267751" y="2540000"/>
          <a:ext cx="6037799" cy="1155700"/>
        </p:xfrm>
        <a:graphic>
          <a:graphicData uri="http://schemas.openxmlformats.org/presentationml/2006/ole">
            <p:oleObj spid="_x0000_s330754" name="Equation" r:id="rId4" imgW="2412720" imgH="457200" progId="Equation.DSMT4">
              <p:embed/>
            </p:oleObj>
          </a:graphicData>
        </a:graphic>
      </p:graphicFrame>
      <p:graphicFrame>
        <p:nvGraphicFramePr>
          <p:cNvPr id="1302533" name="Object 5"/>
          <p:cNvGraphicFramePr>
            <a:graphicFrameLocks noChangeAspect="1"/>
          </p:cNvGraphicFramePr>
          <p:nvPr/>
        </p:nvGraphicFramePr>
        <p:xfrm>
          <a:off x="6438900" y="3295650"/>
          <a:ext cx="2572146" cy="1600200"/>
        </p:xfrm>
        <a:graphic>
          <a:graphicData uri="http://schemas.openxmlformats.org/presentationml/2006/ole">
            <p:oleObj spid="_x0000_s330755" name="Equation" r:id="rId5" imgW="1143000" imgH="71100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83300" y="819150"/>
            <a:ext cx="2854325" cy="2654300"/>
            <a:chOff x="4032" y="1728"/>
            <a:chExt cx="1536" cy="1488"/>
          </a:xfrm>
        </p:grpSpPr>
        <p:sp>
          <p:nvSpPr>
            <p:cNvPr id="1302536" name="Line 8"/>
            <p:cNvSpPr>
              <a:spLocks noChangeShapeType="1"/>
            </p:cNvSpPr>
            <p:nvPr/>
          </p:nvSpPr>
          <p:spPr bwMode="auto">
            <a:xfrm>
              <a:off x="4262" y="1728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37" name="Line 9"/>
            <p:cNvSpPr>
              <a:spLocks noChangeShapeType="1"/>
            </p:cNvSpPr>
            <p:nvPr/>
          </p:nvSpPr>
          <p:spPr bwMode="auto">
            <a:xfrm flipV="1">
              <a:off x="4147" y="1728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38" name="Oval 10"/>
            <p:cNvSpPr>
              <a:spLocks noChangeArrowheads="1"/>
            </p:cNvSpPr>
            <p:nvPr/>
          </p:nvSpPr>
          <p:spPr bwMode="auto">
            <a:xfrm>
              <a:off x="4032" y="2005"/>
              <a:ext cx="192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2539" name="Oval 11"/>
            <p:cNvSpPr>
              <a:spLocks noChangeArrowheads="1"/>
            </p:cNvSpPr>
            <p:nvPr/>
          </p:nvSpPr>
          <p:spPr bwMode="auto">
            <a:xfrm>
              <a:off x="4032" y="2801"/>
              <a:ext cx="192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2540" name="Oval 12"/>
            <p:cNvSpPr>
              <a:spLocks noChangeArrowheads="1"/>
            </p:cNvSpPr>
            <p:nvPr/>
          </p:nvSpPr>
          <p:spPr bwMode="auto">
            <a:xfrm>
              <a:off x="4646" y="2420"/>
              <a:ext cx="192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2541" name="Oval 13"/>
            <p:cNvSpPr>
              <a:spLocks noChangeArrowheads="1"/>
            </p:cNvSpPr>
            <p:nvPr/>
          </p:nvSpPr>
          <p:spPr bwMode="auto">
            <a:xfrm>
              <a:off x="5376" y="2420"/>
              <a:ext cx="192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2542" name="Line 14"/>
            <p:cNvSpPr>
              <a:spLocks noChangeShapeType="1"/>
            </p:cNvSpPr>
            <p:nvPr/>
          </p:nvSpPr>
          <p:spPr bwMode="auto">
            <a:xfrm>
              <a:off x="4224" y="2143"/>
              <a:ext cx="422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3" name="Line 15"/>
            <p:cNvSpPr>
              <a:spLocks noChangeShapeType="1"/>
            </p:cNvSpPr>
            <p:nvPr/>
          </p:nvSpPr>
          <p:spPr bwMode="auto">
            <a:xfrm>
              <a:off x="4838" y="2524"/>
              <a:ext cx="5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4" name="Line 16"/>
            <p:cNvSpPr>
              <a:spLocks noChangeShapeType="1"/>
            </p:cNvSpPr>
            <p:nvPr/>
          </p:nvSpPr>
          <p:spPr bwMode="auto">
            <a:xfrm flipV="1">
              <a:off x="4224" y="2593"/>
              <a:ext cx="461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5" name="Line 17"/>
            <p:cNvSpPr>
              <a:spLocks noChangeShapeType="1"/>
            </p:cNvSpPr>
            <p:nvPr/>
          </p:nvSpPr>
          <p:spPr bwMode="auto">
            <a:xfrm>
              <a:off x="4262" y="1901"/>
              <a:ext cx="50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6" name="Line 18"/>
            <p:cNvSpPr>
              <a:spLocks noChangeShapeType="1"/>
            </p:cNvSpPr>
            <p:nvPr/>
          </p:nvSpPr>
          <p:spPr bwMode="auto">
            <a:xfrm flipV="1">
              <a:off x="4762" y="2074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7" name="Line 19"/>
            <p:cNvSpPr>
              <a:spLocks noChangeShapeType="1"/>
            </p:cNvSpPr>
            <p:nvPr/>
          </p:nvSpPr>
          <p:spPr bwMode="auto">
            <a:xfrm>
              <a:off x="4147" y="1901"/>
              <a:ext cx="653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8" name="Line 20"/>
            <p:cNvSpPr>
              <a:spLocks noChangeShapeType="1"/>
            </p:cNvSpPr>
            <p:nvPr/>
          </p:nvSpPr>
          <p:spPr bwMode="auto">
            <a:xfrm>
              <a:off x="4800" y="2385"/>
              <a:ext cx="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49" name="Line 21"/>
            <p:cNvSpPr>
              <a:spLocks noChangeShapeType="1"/>
            </p:cNvSpPr>
            <p:nvPr/>
          </p:nvSpPr>
          <p:spPr bwMode="auto">
            <a:xfrm flipV="1">
              <a:off x="5338" y="2178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50" name="Line 22"/>
            <p:cNvSpPr>
              <a:spLocks noChangeShapeType="1"/>
            </p:cNvSpPr>
            <p:nvPr/>
          </p:nvSpPr>
          <p:spPr bwMode="auto">
            <a:xfrm flipV="1">
              <a:off x="4147" y="2697"/>
              <a:ext cx="615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51" name="Line 23"/>
            <p:cNvSpPr>
              <a:spLocks noChangeShapeType="1"/>
            </p:cNvSpPr>
            <p:nvPr/>
          </p:nvSpPr>
          <p:spPr bwMode="auto">
            <a:xfrm>
              <a:off x="4147" y="3078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52" name="Line 24"/>
            <p:cNvSpPr>
              <a:spLocks noChangeShapeType="1"/>
            </p:cNvSpPr>
            <p:nvPr/>
          </p:nvSpPr>
          <p:spPr bwMode="auto">
            <a:xfrm>
              <a:off x="4762" y="269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53" name="Line 25"/>
            <p:cNvSpPr>
              <a:spLocks noChangeShapeType="1"/>
            </p:cNvSpPr>
            <p:nvPr/>
          </p:nvSpPr>
          <p:spPr bwMode="auto">
            <a:xfrm>
              <a:off x="5338" y="2697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54" name="Text Box 26"/>
            <p:cNvSpPr txBox="1">
              <a:spLocks noChangeArrowheads="1"/>
            </p:cNvSpPr>
            <p:nvPr/>
          </p:nvSpPr>
          <p:spPr bwMode="auto">
            <a:xfrm>
              <a:off x="4224" y="221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/>
                <a:t>1</a:t>
              </a:r>
            </a:p>
          </p:txBody>
        </p:sp>
        <p:sp>
          <p:nvSpPr>
            <p:cNvPr id="1302555" name="Text Box 27"/>
            <p:cNvSpPr txBox="1">
              <a:spLocks noChangeArrowheads="1"/>
            </p:cNvSpPr>
            <p:nvPr/>
          </p:nvSpPr>
          <p:spPr bwMode="auto">
            <a:xfrm>
              <a:off x="4224" y="252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/>
                <a:t>2</a:t>
              </a:r>
            </a:p>
          </p:txBody>
        </p:sp>
        <p:sp>
          <p:nvSpPr>
            <p:cNvPr id="1302556" name="Text Box 28"/>
            <p:cNvSpPr txBox="1">
              <a:spLocks noChangeArrowheads="1"/>
            </p:cNvSpPr>
            <p:nvPr/>
          </p:nvSpPr>
          <p:spPr bwMode="auto">
            <a:xfrm>
              <a:off x="5030" y="2488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/>
                <a:t>3</a:t>
              </a:r>
            </a:p>
          </p:txBody>
        </p:sp>
        <p:graphicFrame>
          <p:nvGraphicFramePr>
            <p:cNvPr id="1302557" name="Object 29"/>
            <p:cNvGraphicFramePr>
              <a:graphicFrameLocks noChangeAspect="1"/>
            </p:cNvGraphicFramePr>
            <p:nvPr/>
          </p:nvGraphicFramePr>
          <p:xfrm>
            <a:off x="4886" y="2212"/>
            <a:ext cx="412" cy="173"/>
          </p:xfrm>
          <a:graphic>
            <a:graphicData uri="http://schemas.openxmlformats.org/presentationml/2006/ole">
              <p:oleObj spid="_x0000_s330761" name="Equation" r:id="rId6" imgW="317160" imgH="177480" progId="Equation.DSMT4">
                <p:embed/>
              </p:oleObj>
            </a:graphicData>
          </a:graphic>
        </p:graphicFrame>
        <p:graphicFrame>
          <p:nvGraphicFramePr>
            <p:cNvPr id="1302558" name="Object 30"/>
            <p:cNvGraphicFramePr>
              <a:graphicFrameLocks noChangeAspect="1"/>
            </p:cNvGraphicFramePr>
            <p:nvPr/>
          </p:nvGraphicFramePr>
          <p:xfrm>
            <a:off x="4224" y="2976"/>
            <a:ext cx="412" cy="173"/>
          </p:xfrm>
          <a:graphic>
            <a:graphicData uri="http://schemas.openxmlformats.org/presentationml/2006/ole">
              <p:oleObj spid="_x0000_s330762" name="Equation" r:id="rId7" imgW="317160" imgH="177480" progId="Equation.DSMT4">
                <p:embed/>
              </p:oleObj>
            </a:graphicData>
          </a:graphic>
        </p:graphicFrame>
        <p:graphicFrame>
          <p:nvGraphicFramePr>
            <p:cNvPr id="1302559" name="Object 31"/>
            <p:cNvGraphicFramePr>
              <a:graphicFrameLocks noChangeAspect="1"/>
            </p:cNvGraphicFramePr>
            <p:nvPr/>
          </p:nvGraphicFramePr>
          <p:xfrm>
            <a:off x="4317" y="1866"/>
            <a:ext cx="396" cy="173"/>
          </p:xfrm>
          <a:graphic>
            <a:graphicData uri="http://schemas.openxmlformats.org/presentationml/2006/ole">
              <p:oleObj spid="_x0000_s330763" name="Equation" r:id="rId8" imgW="304560" imgH="177480" progId="Equation.DSMT4">
                <p:embed/>
              </p:oleObj>
            </a:graphicData>
          </a:graphic>
        </p:graphicFrame>
        <p:sp>
          <p:nvSpPr>
            <p:cNvPr id="1302560" name="Freeform 32"/>
            <p:cNvSpPr>
              <a:spLocks/>
            </p:cNvSpPr>
            <p:nvPr/>
          </p:nvSpPr>
          <p:spPr bwMode="auto">
            <a:xfrm>
              <a:off x="4749" y="2784"/>
              <a:ext cx="4" cy="13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" y="0"/>
                </a:cxn>
              </a:cxnLst>
              <a:rect l="0" t="0" r="r" b="b"/>
              <a:pathLst>
                <a:path w="4" h="138">
                  <a:moveTo>
                    <a:pt x="0" y="138"/>
                  </a:moveTo>
                  <a:lnTo>
                    <a:pt x="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2561" name="Freeform 33"/>
            <p:cNvSpPr>
              <a:spLocks/>
            </p:cNvSpPr>
            <p:nvPr/>
          </p:nvSpPr>
          <p:spPr bwMode="auto">
            <a:xfrm>
              <a:off x="4752" y="2784"/>
              <a:ext cx="5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2" y="0"/>
                </a:cxn>
              </a:cxnLst>
              <a:rect l="0" t="0" r="r" b="b"/>
              <a:pathLst>
                <a:path w="512" h="1">
                  <a:moveTo>
                    <a:pt x="0" y="0"/>
                  </a:moveTo>
                  <a:lnTo>
                    <a:pt x="5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02562" name="Line 34"/>
            <p:cNvSpPr>
              <a:spLocks noChangeShapeType="1"/>
            </p:cNvSpPr>
            <p:nvPr/>
          </p:nvSpPr>
          <p:spPr bwMode="auto">
            <a:xfrm>
              <a:off x="5280" y="2784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1302563" name="Object 35"/>
            <p:cNvGraphicFramePr>
              <a:graphicFrameLocks noChangeAspect="1"/>
            </p:cNvGraphicFramePr>
            <p:nvPr/>
          </p:nvGraphicFramePr>
          <p:xfrm>
            <a:off x="4820" y="2832"/>
            <a:ext cx="412" cy="173"/>
          </p:xfrm>
          <a:graphic>
            <a:graphicData uri="http://schemas.openxmlformats.org/presentationml/2006/ole">
              <p:oleObj spid="_x0000_s330764" name="Equation" r:id="rId9" imgW="317160" imgH="177480" progId="Equation.DSMT4">
                <p:embed/>
              </p:oleObj>
            </a:graphicData>
          </a:graphic>
        </p:graphicFrame>
      </p:grpSp>
      <p:graphicFrame>
        <p:nvGraphicFramePr>
          <p:cNvPr id="1302568" name="Object 40"/>
          <p:cNvGraphicFramePr>
            <a:graphicFrameLocks noChangeAspect="1"/>
          </p:cNvGraphicFramePr>
          <p:nvPr/>
        </p:nvGraphicFramePr>
        <p:xfrm>
          <a:off x="152400" y="5168900"/>
          <a:ext cx="8729663" cy="1549400"/>
        </p:xfrm>
        <a:graphic>
          <a:graphicData uri="http://schemas.openxmlformats.org/presentationml/2006/ole">
            <p:oleObj spid="_x0000_s330756" name="Equation" r:id="rId10" imgW="3606480" imgH="660240" progId="Equation.DSMT4">
              <p:embed/>
            </p:oleObj>
          </a:graphicData>
        </a:graphic>
      </p:graphicFrame>
      <p:graphicFrame>
        <p:nvGraphicFramePr>
          <p:cNvPr id="1302569" name="Object 41"/>
          <p:cNvGraphicFramePr>
            <a:graphicFrameLocks noChangeAspect="1"/>
          </p:cNvGraphicFramePr>
          <p:nvPr/>
        </p:nvGraphicFramePr>
        <p:xfrm>
          <a:off x="349250" y="895350"/>
          <a:ext cx="5828408" cy="1555750"/>
        </p:xfrm>
        <a:graphic>
          <a:graphicData uri="http://schemas.openxmlformats.org/presentationml/2006/ole">
            <p:oleObj spid="_x0000_s330757" name="Equation" r:id="rId11" imgW="2501640" imgH="660240" progId="Equation.DSMT4">
              <p:embed/>
            </p:oleObj>
          </a:graphicData>
        </a:graphic>
      </p:graphicFrame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304800" y="3784600"/>
          <a:ext cx="4497388" cy="1377950"/>
        </p:xfrm>
        <a:graphic>
          <a:graphicData uri="http://schemas.openxmlformats.org/presentationml/2006/ole">
            <p:oleObj spid="_x0000_s330765" name="Equation" r:id="rId12" imgW="184140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2770" name="Object 2"/>
          <p:cNvGraphicFramePr>
            <a:graphicFrameLocks noChangeAspect="1"/>
          </p:cNvGraphicFramePr>
          <p:nvPr/>
        </p:nvGraphicFramePr>
        <p:xfrm>
          <a:off x="368300" y="966788"/>
          <a:ext cx="2925763" cy="1741487"/>
        </p:xfrm>
        <a:graphic>
          <a:graphicData uri="http://schemas.openxmlformats.org/presentationml/2006/ole">
            <p:oleObj spid="_x0000_s332802" name="Equation" r:id="rId4" imgW="1447560" imgH="812520" progId="Equation.DSMT4">
              <p:embed/>
            </p:oleObj>
          </a:graphicData>
        </a:graphic>
      </p:graphicFrame>
      <p:graphicFrame>
        <p:nvGraphicFramePr>
          <p:cNvPr id="1312771" name="Object 3"/>
          <p:cNvGraphicFramePr>
            <a:graphicFrameLocks noChangeAspect="1"/>
          </p:cNvGraphicFramePr>
          <p:nvPr/>
        </p:nvGraphicFramePr>
        <p:xfrm>
          <a:off x="196850" y="1317625"/>
          <a:ext cx="914400" cy="179388"/>
        </p:xfrm>
        <a:graphic>
          <a:graphicData uri="http://schemas.openxmlformats.org/presentationml/2006/ole">
            <p:oleObj spid="_x0000_s332803" name="Equation" r:id="rId5" imgW="914400" imgH="179640" progId="Equation.DSMT4">
              <p:embed/>
            </p:oleObj>
          </a:graphicData>
        </a:graphic>
      </p:graphicFrame>
      <p:graphicFrame>
        <p:nvGraphicFramePr>
          <p:cNvPr id="1312775" name="Object 7"/>
          <p:cNvGraphicFramePr>
            <a:graphicFrameLocks noChangeAspect="1"/>
          </p:cNvGraphicFramePr>
          <p:nvPr/>
        </p:nvGraphicFramePr>
        <p:xfrm>
          <a:off x="261938" y="3090863"/>
          <a:ext cx="8221662" cy="1454150"/>
        </p:xfrm>
        <a:graphic>
          <a:graphicData uri="http://schemas.openxmlformats.org/presentationml/2006/ole">
            <p:oleObj spid="_x0000_s332804" name="Equation" r:id="rId6" imgW="3593880" imgH="609480" progId="Equation.DSMT4">
              <p:embed/>
            </p:oleObj>
          </a:graphicData>
        </a:graphic>
      </p:graphicFrame>
      <p:sp>
        <p:nvSpPr>
          <p:cNvPr id="1312787" name="Rectangle 19"/>
          <p:cNvSpPr>
            <a:spLocks noChangeArrowheads="1"/>
          </p:cNvSpPr>
          <p:nvPr/>
        </p:nvSpPr>
        <p:spPr bwMode="auto">
          <a:xfrm>
            <a:off x="26988" y="0"/>
            <a:ext cx="9117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3800" dirty="0">
                <a:solidFill>
                  <a:schemeClr val="tx2"/>
                </a:solidFill>
              </a:rPr>
              <a:t> Prices through duality: the network case</a:t>
            </a:r>
          </a:p>
        </p:txBody>
      </p:sp>
      <p:graphicFrame>
        <p:nvGraphicFramePr>
          <p:cNvPr id="1312788" name="Object 20"/>
          <p:cNvGraphicFramePr>
            <a:graphicFrameLocks noChangeAspect="1"/>
          </p:cNvGraphicFramePr>
          <p:nvPr/>
        </p:nvGraphicFramePr>
        <p:xfrm>
          <a:off x="3635375" y="879475"/>
          <a:ext cx="5197475" cy="2111375"/>
        </p:xfrm>
        <a:graphic>
          <a:graphicData uri="http://schemas.openxmlformats.org/presentationml/2006/ole">
            <p:oleObj spid="_x0000_s332805" name="Equation" r:id="rId7" imgW="2768400" imgH="1079280" progId="Equation.DSMT4">
              <p:embed/>
            </p:oleObj>
          </a:graphicData>
        </a:graphic>
      </p:graphicFrame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1006475" y="4333875"/>
            <a:ext cx="7032625" cy="2343150"/>
            <a:chOff x="236" y="2642"/>
            <a:chExt cx="4430" cy="1476"/>
          </a:xfrm>
        </p:grpSpPr>
        <p:sp>
          <p:nvSpPr>
            <p:cNvPr id="1312790" name="Rectangle 22"/>
            <p:cNvSpPr>
              <a:spLocks noChangeArrowheads="1"/>
            </p:cNvSpPr>
            <p:nvPr/>
          </p:nvSpPr>
          <p:spPr bwMode="auto">
            <a:xfrm>
              <a:off x="839" y="3266"/>
              <a:ext cx="763" cy="91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1" name="Line 23"/>
            <p:cNvSpPr>
              <a:spLocks noChangeShapeType="1"/>
            </p:cNvSpPr>
            <p:nvPr/>
          </p:nvSpPr>
          <p:spPr bwMode="auto">
            <a:xfrm flipV="1">
              <a:off x="1580" y="3253"/>
              <a:ext cx="163" cy="6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12792" name="Oval 24"/>
            <p:cNvSpPr>
              <a:spLocks noChangeArrowheads="1"/>
            </p:cNvSpPr>
            <p:nvPr/>
          </p:nvSpPr>
          <p:spPr bwMode="auto">
            <a:xfrm>
              <a:off x="1686" y="2817"/>
              <a:ext cx="1036" cy="58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3" name="Oval 25"/>
            <p:cNvSpPr>
              <a:spLocks noChangeArrowheads="1"/>
            </p:cNvSpPr>
            <p:nvPr/>
          </p:nvSpPr>
          <p:spPr bwMode="auto">
            <a:xfrm>
              <a:off x="1960" y="3056"/>
              <a:ext cx="58" cy="5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4" name="Oval 26"/>
            <p:cNvSpPr>
              <a:spLocks noChangeArrowheads="1"/>
            </p:cNvSpPr>
            <p:nvPr/>
          </p:nvSpPr>
          <p:spPr bwMode="auto">
            <a:xfrm>
              <a:off x="2135" y="3056"/>
              <a:ext cx="77" cy="7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5" name="Oval 27"/>
            <p:cNvSpPr>
              <a:spLocks noChangeArrowheads="1"/>
            </p:cNvSpPr>
            <p:nvPr/>
          </p:nvSpPr>
          <p:spPr bwMode="auto">
            <a:xfrm>
              <a:off x="2338" y="3056"/>
              <a:ext cx="77" cy="7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6" name="Oval 28"/>
            <p:cNvSpPr>
              <a:spLocks noChangeArrowheads="1"/>
            </p:cNvSpPr>
            <p:nvPr/>
          </p:nvSpPr>
          <p:spPr bwMode="auto">
            <a:xfrm>
              <a:off x="2242" y="3223"/>
              <a:ext cx="76" cy="73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7" name="Line 29"/>
            <p:cNvSpPr>
              <a:spLocks noChangeShapeType="1"/>
            </p:cNvSpPr>
            <p:nvPr/>
          </p:nvSpPr>
          <p:spPr bwMode="auto">
            <a:xfrm>
              <a:off x="2405" y="3119"/>
              <a:ext cx="107" cy="10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8" name="Line 30"/>
            <p:cNvSpPr>
              <a:spLocks noChangeShapeType="1"/>
            </p:cNvSpPr>
            <p:nvPr/>
          </p:nvSpPr>
          <p:spPr bwMode="auto">
            <a:xfrm>
              <a:off x="2193" y="3119"/>
              <a:ext cx="69" cy="118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799" name="Line 31"/>
            <p:cNvSpPr>
              <a:spLocks noChangeShapeType="1"/>
            </p:cNvSpPr>
            <p:nvPr/>
          </p:nvSpPr>
          <p:spPr bwMode="auto">
            <a:xfrm>
              <a:off x="2018" y="3085"/>
              <a:ext cx="11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0" name="Line 32"/>
            <p:cNvSpPr>
              <a:spLocks noChangeShapeType="1"/>
            </p:cNvSpPr>
            <p:nvPr/>
          </p:nvSpPr>
          <p:spPr bwMode="auto">
            <a:xfrm>
              <a:off x="1769" y="3254"/>
              <a:ext cx="327" cy="55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1" name="Freeform 33"/>
            <p:cNvSpPr>
              <a:spLocks/>
            </p:cNvSpPr>
            <p:nvPr/>
          </p:nvSpPr>
          <p:spPr bwMode="auto">
            <a:xfrm>
              <a:off x="1746" y="3102"/>
              <a:ext cx="224" cy="142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304" y="0"/>
                </a:cxn>
              </a:cxnLst>
              <a:rect l="0" t="0" r="r" b="b"/>
              <a:pathLst>
                <a:path w="304" h="197">
                  <a:moveTo>
                    <a:pt x="0" y="197"/>
                  </a:moveTo>
                  <a:lnTo>
                    <a:pt x="304" y="0"/>
                  </a:ln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2" name="Line 34"/>
            <p:cNvSpPr>
              <a:spLocks noChangeShapeType="1"/>
            </p:cNvSpPr>
            <p:nvPr/>
          </p:nvSpPr>
          <p:spPr bwMode="auto">
            <a:xfrm>
              <a:off x="2212" y="3092"/>
              <a:ext cx="126" cy="0"/>
            </a:xfrm>
            <a:prstGeom prst="line">
              <a:avLst/>
            </a:prstGeom>
            <a:noFill/>
            <a:ln w="1079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3" name="Line 35"/>
            <p:cNvSpPr>
              <a:spLocks noChangeShapeType="1"/>
            </p:cNvSpPr>
            <p:nvPr/>
          </p:nvSpPr>
          <p:spPr bwMode="auto">
            <a:xfrm flipH="1">
              <a:off x="2299" y="3128"/>
              <a:ext cx="59" cy="109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4" name="Oval 36"/>
            <p:cNvSpPr>
              <a:spLocks noChangeArrowheads="1"/>
            </p:cNvSpPr>
            <p:nvPr/>
          </p:nvSpPr>
          <p:spPr bwMode="auto">
            <a:xfrm>
              <a:off x="2504" y="3209"/>
              <a:ext cx="76" cy="69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5" name="Oval 37"/>
            <p:cNvSpPr>
              <a:spLocks noChangeArrowheads="1"/>
            </p:cNvSpPr>
            <p:nvPr/>
          </p:nvSpPr>
          <p:spPr bwMode="auto">
            <a:xfrm>
              <a:off x="2096" y="3268"/>
              <a:ext cx="59" cy="5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6" name="Line 38"/>
            <p:cNvSpPr>
              <a:spLocks noChangeShapeType="1"/>
            </p:cNvSpPr>
            <p:nvPr/>
          </p:nvSpPr>
          <p:spPr bwMode="auto">
            <a:xfrm flipV="1">
              <a:off x="2155" y="3268"/>
              <a:ext cx="87" cy="28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7" name="Text Box 39"/>
            <p:cNvSpPr txBox="1">
              <a:spLocks noChangeArrowheads="1"/>
            </p:cNvSpPr>
            <p:nvPr/>
          </p:nvSpPr>
          <p:spPr bwMode="auto">
            <a:xfrm>
              <a:off x="981" y="3064"/>
              <a:ext cx="3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s-UY"/>
            </a:p>
          </p:txBody>
        </p:sp>
        <p:sp>
          <p:nvSpPr>
            <p:cNvPr id="1312808" name="Oval 40"/>
            <p:cNvSpPr>
              <a:spLocks noChangeArrowheads="1"/>
            </p:cNvSpPr>
            <p:nvPr/>
          </p:nvSpPr>
          <p:spPr bwMode="auto">
            <a:xfrm>
              <a:off x="2994" y="3503"/>
              <a:ext cx="1131" cy="58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09" name="Oval 41"/>
            <p:cNvSpPr>
              <a:spLocks noChangeArrowheads="1"/>
            </p:cNvSpPr>
            <p:nvPr/>
          </p:nvSpPr>
          <p:spPr bwMode="auto">
            <a:xfrm>
              <a:off x="3443" y="3733"/>
              <a:ext cx="78" cy="7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0" name="Oval 42"/>
            <p:cNvSpPr>
              <a:spLocks noChangeArrowheads="1"/>
            </p:cNvSpPr>
            <p:nvPr/>
          </p:nvSpPr>
          <p:spPr bwMode="auto">
            <a:xfrm>
              <a:off x="3647" y="3733"/>
              <a:ext cx="77" cy="7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1" name="Oval 43"/>
            <p:cNvSpPr>
              <a:spLocks noChangeArrowheads="1"/>
            </p:cNvSpPr>
            <p:nvPr/>
          </p:nvSpPr>
          <p:spPr bwMode="auto">
            <a:xfrm>
              <a:off x="3550" y="3903"/>
              <a:ext cx="77" cy="73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2" name="Line 44"/>
            <p:cNvSpPr>
              <a:spLocks noChangeShapeType="1"/>
            </p:cNvSpPr>
            <p:nvPr/>
          </p:nvSpPr>
          <p:spPr bwMode="auto">
            <a:xfrm flipV="1">
              <a:off x="3714" y="3697"/>
              <a:ext cx="98" cy="54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3" name="Line 45"/>
            <p:cNvSpPr>
              <a:spLocks noChangeShapeType="1"/>
            </p:cNvSpPr>
            <p:nvPr/>
          </p:nvSpPr>
          <p:spPr bwMode="auto">
            <a:xfrm>
              <a:off x="3501" y="3795"/>
              <a:ext cx="68" cy="117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4" name="Freeform 46"/>
            <p:cNvSpPr>
              <a:spLocks/>
            </p:cNvSpPr>
            <p:nvPr/>
          </p:nvSpPr>
          <p:spPr bwMode="auto">
            <a:xfrm>
              <a:off x="3322" y="3732"/>
              <a:ext cx="12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4" y="39"/>
                </a:cxn>
              </a:cxnLst>
              <a:rect l="0" t="0" r="r" b="b"/>
              <a:pathLst>
                <a:path w="164" h="39">
                  <a:moveTo>
                    <a:pt x="0" y="0"/>
                  </a:moveTo>
                  <a:lnTo>
                    <a:pt x="164" y="39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5" name="Line 47"/>
            <p:cNvSpPr>
              <a:spLocks noChangeShapeType="1"/>
            </p:cNvSpPr>
            <p:nvPr/>
          </p:nvSpPr>
          <p:spPr bwMode="auto">
            <a:xfrm flipV="1">
              <a:off x="3250" y="3984"/>
              <a:ext cx="155" cy="46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6" name="Line 48"/>
            <p:cNvSpPr>
              <a:spLocks noChangeShapeType="1"/>
            </p:cNvSpPr>
            <p:nvPr/>
          </p:nvSpPr>
          <p:spPr bwMode="auto">
            <a:xfrm>
              <a:off x="3521" y="3768"/>
              <a:ext cx="126" cy="0"/>
            </a:xfrm>
            <a:prstGeom prst="line">
              <a:avLst/>
            </a:prstGeom>
            <a:noFill/>
            <a:ln w="1079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7" name="Line 49"/>
            <p:cNvSpPr>
              <a:spLocks noChangeShapeType="1"/>
            </p:cNvSpPr>
            <p:nvPr/>
          </p:nvSpPr>
          <p:spPr bwMode="auto">
            <a:xfrm flipH="1">
              <a:off x="3608" y="3804"/>
              <a:ext cx="58" cy="108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8" name="Oval 50"/>
            <p:cNvSpPr>
              <a:spLocks noChangeArrowheads="1"/>
            </p:cNvSpPr>
            <p:nvPr/>
          </p:nvSpPr>
          <p:spPr bwMode="auto">
            <a:xfrm>
              <a:off x="3550" y="3571"/>
              <a:ext cx="77" cy="7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19" name="Line 51"/>
            <p:cNvSpPr>
              <a:spLocks noChangeShapeType="1"/>
            </p:cNvSpPr>
            <p:nvPr/>
          </p:nvSpPr>
          <p:spPr bwMode="auto">
            <a:xfrm flipH="1">
              <a:off x="3501" y="3634"/>
              <a:ext cx="59" cy="108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0" name="Line 52"/>
            <p:cNvSpPr>
              <a:spLocks noChangeShapeType="1"/>
            </p:cNvSpPr>
            <p:nvPr/>
          </p:nvSpPr>
          <p:spPr bwMode="auto">
            <a:xfrm>
              <a:off x="3608" y="3634"/>
              <a:ext cx="58" cy="108"/>
            </a:xfrm>
            <a:prstGeom prst="line">
              <a:avLst/>
            </a:pr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1" name="Oval 53"/>
            <p:cNvSpPr>
              <a:spLocks noChangeArrowheads="1"/>
            </p:cNvSpPr>
            <p:nvPr/>
          </p:nvSpPr>
          <p:spPr bwMode="auto">
            <a:xfrm>
              <a:off x="3405" y="3949"/>
              <a:ext cx="58" cy="53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2" name="Line 54"/>
            <p:cNvSpPr>
              <a:spLocks noChangeShapeType="1"/>
            </p:cNvSpPr>
            <p:nvPr/>
          </p:nvSpPr>
          <p:spPr bwMode="auto">
            <a:xfrm flipV="1">
              <a:off x="3463" y="3949"/>
              <a:ext cx="87" cy="27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3" name="Freeform 55"/>
            <p:cNvSpPr>
              <a:spLocks/>
            </p:cNvSpPr>
            <p:nvPr/>
          </p:nvSpPr>
          <p:spPr bwMode="auto">
            <a:xfrm>
              <a:off x="2577" y="3268"/>
              <a:ext cx="674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6" y="589"/>
                </a:cxn>
              </a:cxnLst>
              <a:rect l="0" t="0" r="r" b="b"/>
              <a:pathLst>
                <a:path w="916" h="589">
                  <a:moveTo>
                    <a:pt x="0" y="0"/>
                  </a:moveTo>
                  <a:lnTo>
                    <a:pt x="916" y="589"/>
                  </a:lnTo>
                </a:path>
              </a:pathLst>
            </a:custGeom>
            <a:noFill/>
            <a:ln w="76200" cmpd="sng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4" name="Oval 56"/>
            <p:cNvSpPr>
              <a:spLocks noChangeArrowheads="1"/>
            </p:cNvSpPr>
            <p:nvPr/>
          </p:nvSpPr>
          <p:spPr bwMode="auto">
            <a:xfrm>
              <a:off x="3888" y="2642"/>
              <a:ext cx="778" cy="59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5" name="Oval 57"/>
            <p:cNvSpPr>
              <a:spLocks noChangeArrowheads="1"/>
            </p:cNvSpPr>
            <p:nvPr/>
          </p:nvSpPr>
          <p:spPr bwMode="auto">
            <a:xfrm>
              <a:off x="4233" y="2871"/>
              <a:ext cx="76" cy="7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6" name="Oval 58"/>
            <p:cNvSpPr>
              <a:spLocks noChangeArrowheads="1"/>
            </p:cNvSpPr>
            <p:nvPr/>
          </p:nvSpPr>
          <p:spPr bwMode="auto">
            <a:xfrm>
              <a:off x="3994" y="3029"/>
              <a:ext cx="112" cy="10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7" name="Line 59"/>
            <p:cNvSpPr>
              <a:spLocks noChangeShapeType="1"/>
            </p:cNvSpPr>
            <p:nvPr/>
          </p:nvSpPr>
          <p:spPr bwMode="auto">
            <a:xfrm flipV="1">
              <a:off x="4300" y="2836"/>
              <a:ext cx="98" cy="54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8" name="Line 60"/>
            <p:cNvSpPr>
              <a:spLocks noChangeShapeType="1"/>
            </p:cNvSpPr>
            <p:nvPr/>
          </p:nvSpPr>
          <p:spPr bwMode="auto">
            <a:xfrm>
              <a:off x="4300" y="2933"/>
              <a:ext cx="106" cy="109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29" name="Freeform 61"/>
            <p:cNvSpPr>
              <a:spLocks/>
            </p:cNvSpPr>
            <p:nvPr/>
          </p:nvSpPr>
          <p:spPr bwMode="auto">
            <a:xfrm>
              <a:off x="4050" y="2859"/>
              <a:ext cx="32" cy="17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236"/>
                </a:cxn>
              </a:cxnLst>
              <a:rect l="0" t="0" r="r" b="b"/>
              <a:pathLst>
                <a:path w="44" h="236">
                  <a:moveTo>
                    <a:pt x="44" y="0"/>
                  </a:moveTo>
                  <a:lnTo>
                    <a:pt x="0" y="236"/>
                  </a:lnTo>
                </a:path>
              </a:pathLst>
            </a:cu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0" name="Freeform 62"/>
            <p:cNvSpPr>
              <a:spLocks/>
            </p:cNvSpPr>
            <p:nvPr/>
          </p:nvSpPr>
          <p:spPr bwMode="auto">
            <a:xfrm>
              <a:off x="4100" y="2939"/>
              <a:ext cx="138" cy="104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0" y="144"/>
                </a:cxn>
              </a:cxnLst>
              <a:rect l="0" t="0" r="r" b="b"/>
              <a:pathLst>
                <a:path w="188" h="144">
                  <a:moveTo>
                    <a:pt x="188" y="0"/>
                  </a:moveTo>
                  <a:lnTo>
                    <a:pt x="0" y="144"/>
                  </a:lnTo>
                </a:path>
              </a:pathLst>
            </a:custGeom>
            <a:noFill/>
            <a:ln w="1079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1" name="Oval 63"/>
            <p:cNvSpPr>
              <a:spLocks noChangeArrowheads="1"/>
            </p:cNvSpPr>
            <p:nvPr/>
          </p:nvSpPr>
          <p:spPr bwMode="auto">
            <a:xfrm>
              <a:off x="4398" y="2800"/>
              <a:ext cx="58" cy="53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2" name="Line 64"/>
            <p:cNvSpPr>
              <a:spLocks noChangeShapeType="1"/>
            </p:cNvSpPr>
            <p:nvPr/>
          </p:nvSpPr>
          <p:spPr bwMode="auto">
            <a:xfrm flipH="1">
              <a:off x="4445" y="2738"/>
              <a:ext cx="136" cy="71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3" name="Line 65"/>
            <p:cNvSpPr>
              <a:spLocks noChangeShapeType="1"/>
            </p:cNvSpPr>
            <p:nvPr/>
          </p:nvSpPr>
          <p:spPr bwMode="auto">
            <a:xfrm flipH="1">
              <a:off x="4456" y="2828"/>
              <a:ext cx="125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4" name="Line 66"/>
            <p:cNvSpPr>
              <a:spLocks noChangeShapeType="1"/>
            </p:cNvSpPr>
            <p:nvPr/>
          </p:nvSpPr>
          <p:spPr bwMode="auto">
            <a:xfrm flipH="1" flipV="1">
              <a:off x="4445" y="2845"/>
              <a:ext cx="136" cy="62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5" name="Oval 67"/>
            <p:cNvSpPr>
              <a:spLocks noChangeArrowheads="1"/>
            </p:cNvSpPr>
            <p:nvPr/>
          </p:nvSpPr>
          <p:spPr bwMode="auto">
            <a:xfrm>
              <a:off x="4398" y="3033"/>
              <a:ext cx="58" cy="5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6" name="Line 68"/>
            <p:cNvSpPr>
              <a:spLocks noChangeShapeType="1"/>
            </p:cNvSpPr>
            <p:nvPr/>
          </p:nvSpPr>
          <p:spPr bwMode="auto">
            <a:xfrm>
              <a:off x="4456" y="3060"/>
              <a:ext cx="11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37" name="Text Box 69"/>
            <p:cNvSpPr txBox="1">
              <a:spLocks noChangeArrowheads="1"/>
            </p:cNvSpPr>
            <p:nvPr/>
          </p:nvSpPr>
          <p:spPr bwMode="auto">
            <a:xfrm>
              <a:off x="2416" y="2820"/>
              <a:ext cx="3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s-UY"/>
            </a:p>
          </p:txBody>
        </p:sp>
        <p:sp>
          <p:nvSpPr>
            <p:cNvPr id="1312838" name="Oval 70"/>
            <p:cNvSpPr>
              <a:spLocks noChangeArrowheads="1"/>
            </p:cNvSpPr>
            <p:nvPr/>
          </p:nvSpPr>
          <p:spPr bwMode="auto">
            <a:xfrm>
              <a:off x="4057" y="2786"/>
              <a:ext cx="79" cy="7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3039" y="2786"/>
              <a:ext cx="530" cy="520"/>
              <a:chOff x="4887" y="2256"/>
              <a:chExt cx="720" cy="720"/>
            </a:xfrm>
          </p:grpSpPr>
          <p:sp>
            <p:nvSpPr>
              <p:cNvPr id="1312840" name="Rectangle 72"/>
              <p:cNvSpPr>
                <a:spLocks noChangeArrowheads="1"/>
              </p:cNvSpPr>
              <p:nvPr/>
            </p:nvSpPr>
            <p:spPr bwMode="auto">
              <a:xfrm rot="10800000" flipV="1">
                <a:off x="5010" y="2736"/>
                <a:ext cx="45" cy="16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1" name="Oval 73"/>
              <p:cNvSpPr>
                <a:spLocks noChangeArrowheads="1"/>
              </p:cNvSpPr>
              <p:nvPr/>
            </p:nvSpPr>
            <p:spPr bwMode="auto">
              <a:xfrm>
                <a:off x="5321" y="2326"/>
                <a:ext cx="79" cy="7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2" name="Line 74"/>
              <p:cNvSpPr>
                <a:spLocks noChangeShapeType="1"/>
              </p:cNvSpPr>
              <p:nvPr/>
            </p:nvSpPr>
            <p:spPr bwMode="auto">
              <a:xfrm flipV="1">
                <a:off x="5295" y="2675"/>
                <a:ext cx="211" cy="63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3" name="Line 75"/>
              <p:cNvSpPr>
                <a:spLocks noChangeShapeType="1"/>
              </p:cNvSpPr>
              <p:nvPr/>
            </p:nvSpPr>
            <p:spPr bwMode="auto">
              <a:xfrm>
                <a:off x="5150" y="2364"/>
                <a:ext cx="171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4" name="Line 76"/>
              <p:cNvSpPr>
                <a:spLocks noChangeShapeType="1"/>
              </p:cNvSpPr>
              <p:nvPr/>
            </p:nvSpPr>
            <p:spPr bwMode="auto">
              <a:xfrm flipV="1">
                <a:off x="5150" y="2388"/>
                <a:ext cx="185" cy="87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5" name="Oval 77"/>
              <p:cNvSpPr>
                <a:spLocks noChangeArrowheads="1"/>
              </p:cNvSpPr>
              <p:nvPr/>
            </p:nvSpPr>
            <p:spPr bwMode="auto">
              <a:xfrm>
                <a:off x="5506" y="2625"/>
                <a:ext cx="80" cy="75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12846" name="Line 78"/>
              <p:cNvSpPr>
                <a:spLocks noChangeShapeType="1"/>
              </p:cNvSpPr>
              <p:nvPr/>
            </p:nvSpPr>
            <p:spPr bwMode="auto">
              <a:xfrm rot="19416291" flipV="1">
                <a:off x="5046" y="2736"/>
                <a:ext cx="147" cy="36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2847" name="Line 79"/>
              <p:cNvSpPr>
                <a:spLocks noChangeShapeType="1"/>
              </p:cNvSpPr>
              <p:nvPr/>
            </p:nvSpPr>
            <p:spPr bwMode="auto">
              <a:xfrm rot="19416291" flipV="1">
                <a:off x="5186" y="2811"/>
                <a:ext cx="147" cy="37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2848" name="Oval 80"/>
              <p:cNvSpPr>
                <a:spLocks noChangeArrowheads="1"/>
              </p:cNvSpPr>
              <p:nvPr/>
            </p:nvSpPr>
            <p:spPr bwMode="auto">
              <a:xfrm>
                <a:off x="4887" y="2256"/>
                <a:ext cx="720" cy="72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4" name="Group 81"/>
              <p:cNvGrpSpPr>
                <a:grpSpLocks/>
              </p:cNvGrpSpPr>
              <p:nvPr/>
            </p:nvGrpSpPr>
            <p:grpSpPr bwMode="auto">
              <a:xfrm>
                <a:off x="5031" y="2304"/>
                <a:ext cx="432" cy="624"/>
                <a:chOff x="3123" y="1248"/>
                <a:chExt cx="381" cy="561"/>
              </a:xfrm>
            </p:grpSpPr>
            <p:sp>
              <p:nvSpPr>
                <p:cNvPr id="1312850" name="Oval 82"/>
                <p:cNvSpPr>
                  <a:spLocks noChangeArrowheads="1"/>
                </p:cNvSpPr>
                <p:nvPr/>
              </p:nvSpPr>
              <p:spPr bwMode="auto">
                <a:xfrm>
                  <a:off x="3123" y="1472"/>
                  <a:ext cx="106" cy="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1" name="Oval 83"/>
                <p:cNvSpPr>
                  <a:spLocks noChangeArrowheads="1"/>
                </p:cNvSpPr>
                <p:nvPr/>
              </p:nvSpPr>
              <p:spPr bwMode="auto">
                <a:xfrm>
                  <a:off x="3400" y="1472"/>
                  <a:ext cx="104" cy="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2" name="Oval 84"/>
                <p:cNvSpPr>
                  <a:spLocks noChangeArrowheads="1"/>
                </p:cNvSpPr>
                <p:nvPr/>
              </p:nvSpPr>
              <p:spPr bwMode="auto">
                <a:xfrm>
                  <a:off x="3268" y="1708"/>
                  <a:ext cx="105" cy="1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3" name="Line 85"/>
                <p:cNvSpPr>
                  <a:spLocks noChangeShapeType="1"/>
                </p:cNvSpPr>
                <p:nvPr/>
              </p:nvSpPr>
              <p:spPr bwMode="auto">
                <a:xfrm>
                  <a:off x="3202" y="1558"/>
                  <a:ext cx="93" cy="163"/>
                </a:xfrm>
                <a:prstGeom prst="line">
                  <a:avLst/>
                </a:prstGeom>
                <a:noFill/>
                <a:ln w="107950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4" name="Line 86"/>
                <p:cNvSpPr>
                  <a:spLocks noChangeShapeType="1"/>
                </p:cNvSpPr>
                <p:nvPr/>
              </p:nvSpPr>
              <p:spPr bwMode="auto">
                <a:xfrm>
                  <a:off x="3229" y="1521"/>
                  <a:ext cx="171" cy="0"/>
                </a:xfrm>
                <a:prstGeom prst="line">
                  <a:avLst/>
                </a:prstGeom>
                <a:noFill/>
                <a:ln w="107950">
                  <a:solidFill>
                    <a:srgbClr val="3333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5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347" y="1571"/>
                  <a:ext cx="79" cy="150"/>
                </a:xfrm>
                <a:prstGeom prst="line">
                  <a:avLst/>
                </a:prstGeom>
                <a:noFill/>
                <a:ln w="107950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6" name="Oval 88"/>
                <p:cNvSpPr>
                  <a:spLocks noChangeArrowheads="1"/>
                </p:cNvSpPr>
                <p:nvPr/>
              </p:nvSpPr>
              <p:spPr bwMode="auto">
                <a:xfrm>
                  <a:off x="3268" y="1248"/>
                  <a:ext cx="105" cy="9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202" y="1335"/>
                  <a:ext cx="80" cy="150"/>
                </a:xfrm>
                <a:prstGeom prst="line">
                  <a:avLst/>
                </a:prstGeom>
                <a:noFill/>
                <a:ln w="107950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312858" name="Line 90"/>
                <p:cNvSpPr>
                  <a:spLocks noChangeShapeType="1"/>
                </p:cNvSpPr>
                <p:nvPr/>
              </p:nvSpPr>
              <p:spPr bwMode="auto">
                <a:xfrm>
                  <a:off x="3347" y="1335"/>
                  <a:ext cx="79" cy="150"/>
                </a:xfrm>
                <a:prstGeom prst="line">
                  <a:avLst/>
                </a:prstGeom>
                <a:noFill/>
                <a:ln w="107950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1312859" name="Freeform 91"/>
            <p:cNvSpPr>
              <a:spLocks/>
            </p:cNvSpPr>
            <p:nvPr/>
          </p:nvSpPr>
          <p:spPr bwMode="auto">
            <a:xfrm>
              <a:off x="4136" y="2651"/>
              <a:ext cx="108" cy="14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208"/>
                </a:cxn>
              </a:cxnLst>
              <a:rect l="0" t="0" r="r" b="b"/>
              <a:pathLst>
                <a:path w="148" h="208">
                  <a:moveTo>
                    <a:pt x="148" y="0"/>
                  </a:moveTo>
                  <a:lnTo>
                    <a:pt x="0" y="208"/>
                  </a:ln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0" name="Freeform 92"/>
            <p:cNvSpPr>
              <a:spLocks/>
            </p:cNvSpPr>
            <p:nvPr/>
          </p:nvSpPr>
          <p:spPr bwMode="auto">
            <a:xfrm>
              <a:off x="4086" y="2694"/>
              <a:ext cx="14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9"/>
                </a:cxn>
              </a:cxnLst>
              <a:rect l="0" t="0" r="r" b="b"/>
              <a:pathLst>
                <a:path w="20" h="129">
                  <a:moveTo>
                    <a:pt x="0" y="0"/>
                  </a:moveTo>
                  <a:lnTo>
                    <a:pt x="20" y="129"/>
                  </a:ln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1" name="Freeform 93"/>
            <p:cNvSpPr>
              <a:spLocks/>
            </p:cNvSpPr>
            <p:nvPr/>
          </p:nvSpPr>
          <p:spPr bwMode="auto">
            <a:xfrm>
              <a:off x="2424" y="3043"/>
              <a:ext cx="725" cy="46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84" y="0"/>
                </a:cxn>
              </a:cxnLst>
              <a:rect l="0" t="0" r="r" b="b"/>
              <a:pathLst>
                <a:path w="984" h="64">
                  <a:moveTo>
                    <a:pt x="0" y="64"/>
                  </a:moveTo>
                  <a:lnTo>
                    <a:pt x="984" y="0"/>
                  </a:lnTo>
                </a:path>
              </a:pathLst>
            </a:custGeom>
            <a:noFill/>
            <a:ln w="101600" cmpd="sng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2" name="Freeform 94"/>
            <p:cNvSpPr>
              <a:spLocks/>
            </p:cNvSpPr>
            <p:nvPr/>
          </p:nvSpPr>
          <p:spPr bwMode="auto">
            <a:xfrm>
              <a:off x="3463" y="3040"/>
              <a:ext cx="525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2" y="52"/>
                </a:cxn>
              </a:cxnLst>
              <a:rect l="0" t="0" r="r" b="b"/>
              <a:pathLst>
                <a:path w="712" h="52">
                  <a:moveTo>
                    <a:pt x="0" y="0"/>
                  </a:moveTo>
                  <a:lnTo>
                    <a:pt x="712" y="52"/>
                  </a:lnTo>
                </a:path>
              </a:pathLst>
            </a:custGeom>
            <a:noFill/>
            <a:ln w="101600" cmpd="sng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3" name="Freeform 95"/>
            <p:cNvSpPr>
              <a:spLocks/>
            </p:cNvSpPr>
            <p:nvPr/>
          </p:nvSpPr>
          <p:spPr bwMode="auto">
            <a:xfrm>
              <a:off x="3627" y="3132"/>
              <a:ext cx="398" cy="432"/>
            </a:xfrm>
            <a:custGeom>
              <a:avLst/>
              <a:gdLst/>
              <a:ahLst/>
              <a:cxnLst>
                <a:cxn ang="0">
                  <a:pos x="0" y="475"/>
                </a:cxn>
                <a:cxn ang="0">
                  <a:pos x="461" y="0"/>
                </a:cxn>
              </a:cxnLst>
              <a:rect l="0" t="0" r="r" b="b"/>
              <a:pathLst>
                <a:path w="461" h="475">
                  <a:moveTo>
                    <a:pt x="0" y="475"/>
                  </a:moveTo>
                  <a:lnTo>
                    <a:pt x="461" y="0"/>
                  </a:lnTo>
                </a:path>
              </a:pathLst>
            </a:custGeom>
            <a:noFill/>
            <a:ln w="101600" cmpd="sng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4" name="Oval 96"/>
            <p:cNvSpPr>
              <a:spLocks noChangeArrowheads="1"/>
            </p:cNvSpPr>
            <p:nvPr/>
          </p:nvSpPr>
          <p:spPr bwMode="auto">
            <a:xfrm>
              <a:off x="1728" y="3210"/>
              <a:ext cx="58" cy="5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5" name="Freeform 97"/>
            <p:cNvSpPr>
              <a:spLocks/>
            </p:cNvSpPr>
            <p:nvPr/>
          </p:nvSpPr>
          <p:spPr bwMode="auto">
            <a:xfrm>
              <a:off x="2316" y="3249"/>
              <a:ext cx="186" cy="2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16" y="0"/>
                </a:cxn>
              </a:cxnLst>
              <a:rect l="0" t="0" r="r" b="b"/>
              <a:pathLst>
                <a:path w="216" h="24">
                  <a:moveTo>
                    <a:pt x="0" y="24"/>
                  </a:moveTo>
                  <a:lnTo>
                    <a:pt x="216" y="0"/>
                  </a:ln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6" name="Oval 98"/>
            <p:cNvSpPr>
              <a:spLocks noChangeArrowheads="1"/>
            </p:cNvSpPr>
            <p:nvPr/>
          </p:nvSpPr>
          <p:spPr bwMode="auto">
            <a:xfrm>
              <a:off x="3259" y="3663"/>
              <a:ext cx="77" cy="7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2867" name="Freeform 99"/>
            <p:cNvSpPr>
              <a:spLocks/>
            </p:cNvSpPr>
            <p:nvPr/>
          </p:nvSpPr>
          <p:spPr bwMode="auto">
            <a:xfrm>
              <a:off x="1190" y="2729"/>
              <a:ext cx="3476" cy="117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960" y="432"/>
                </a:cxn>
                <a:cxn ang="0">
                  <a:pos x="1152" y="480"/>
                </a:cxn>
                <a:cxn ang="0">
                  <a:pos x="1248" y="672"/>
                </a:cxn>
                <a:cxn ang="0">
                  <a:pos x="1536" y="624"/>
                </a:cxn>
                <a:cxn ang="0">
                  <a:pos x="2592" y="1200"/>
                </a:cxn>
                <a:cxn ang="0">
                  <a:pos x="2736" y="1152"/>
                </a:cxn>
                <a:cxn ang="0">
                  <a:pos x="2928" y="912"/>
                </a:cxn>
                <a:cxn ang="0">
                  <a:pos x="3408" y="384"/>
                </a:cxn>
                <a:cxn ang="0">
                  <a:pos x="4032" y="0"/>
                </a:cxn>
              </a:cxnLst>
              <a:rect l="0" t="0" r="r" b="b"/>
              <a:pathLst>
                <a:path w="4032" h="1288">
                  <a:moveTo>
                    <a:pt x="0" y="432"/>
                  </a:moveTo>
                  <a:cubicBezTo>
                    <a:pt x="384" y="428"/>
                    <a:pt x="768" y="424"/>
                    <a:pt x="960" y="432"/>
                  </a:cubicBezTo>
                  <a:cubicBezTo>
                    <a:pt x="1152" y="440"/>
                    <a:pt x="1104" y="440"/>
                    <a:pt x="1152" y="480"/>
                  </a:cubicBezTo>
                  <a:cubicBezTo>
                    <a:pt x="1200" y="520"/>
                    <a:pt x="1184" y="648"/>
                    <a:pt x="1248" y="672"/>
                  </a:cubicBezTo>
                  <a:cubicBezTo>
                    <a:pt x="1312" y="696"/>
                    <a:pt x="1312" y="536"/>
                    <a:pt x="1536" y="624"/>
                  </a:cubicBezTo>
                  <a:cubicBezTo>
                    <a:pt x="1760" y="712"/>
                    <a:pt x="2392" y="1112"/>
                    <a:pt x="2592" y="1200"/>
                  </a:cubicBezTo>
                  <a:cubicBezTo>
                    <a:pt x="2792" y="1288"/>
                    <a:pt x="2680" y="1200"/>
                    <a:pt x="2736" y="1152"/>
                  </a:cubicBezTo>
                  <a:cubicBezTo>
                    <a:pt x="2792" y="1104"/>
                    <a:pt x="2816" y="1040"/>
                    <a:pt x="2928" y="912"/>
                  </a:cubicBezTo>
                  <a:cubicBezTo>
                    <a:pt x="3040" y="784"/>
                    <a:pt x="3224" y="536"/>
                    <a:pt x="3408" y="384"/>
                  </a:cubicBezTo>
                  <a:cubicBezTo>
                    <a:pt x="3592" y="232"/>
                    <a:pt x="3812" y="116"/>
                    <a:pt x="4032" y="0"/>
                  </a:cubicBezTo>
                </a:path>
              </a:pathLst>
            </a:cu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312868" name="Object 100"/>
            <p:cNvGraphicFramePr>
              <a:graphicFrameLocks noChangeAspect="1"/>
            </p:cNvGraphicFramePr>
            <p:nvPr/>
          </p:nvGraphicFramePr>
          <p:xfrm>
            <a:off x="236" y="3462"/>
            <a:ext cx="1380" cy="294"/>
          </p:xfrm>
          <a:graphic>
            <a:graphicData uri="http://schemas.openxmlformats.org/presentationml/2006/ole">
              <p:oleObj spid="_x0000_s332806" name="Equation" r:id="rId8" imgW="1130040" imgH="241200" progId="Equation.DSMT4">
                <p:embed/>
              </p:oleObj>
            </a:graphicData>
          </a:graphic>
        </p:graphicFrame>
        <p:graphicFrame>
          <p:nvGraphicFramePr>
            <p:cNvPr id="1312869" name="Object 101"/>
            <p:cNvGraphicFramePr>
              <a:graphicFrameLocks noChangeAspect="1"/>
            </p:cNvGraphicFramePr>
            <p:nvPr/>
          </p:nvGraphicFramePr>
          <p:xfrm>
            <a:off x="236" y="2804"/>
            <a:ext cx="1365" cy="295"/>
          </p:xfrm>
          <a:graphic>
            <a:graphicData uri="http://schemas.openxmlformats.org/presentationml/2006/ole">
              <p:oleObj spid="_x0000_s332807" name="Equation" r:id="rId9" imgW="1117440" imgH="241200" progId="Equation.DSMT4">
                <p:embed/>
              </p:oleObj>
            </a:graphicData>
          </a:graphic>
        </p:graphicFrame>
        <p:graphicFrame>
          <p:nvGraphicFramePr>
            <p:cNvPr id="1312870" name="Object 102"/>
            <p:cNvGraphicFramePr>
              <a:graphicFrameLocks noChangeAspect="1"/>
            </p:cNvGraphicFramePr>
            <p:nvPr/>
          </p:nvGraphicFramePr>
          <p:xfrm>
            <a:off x="1911" y="3520"/>
            <a:ext cx="1151" cy="598"/>
          </p:xfrm>
          <a:graphic>
            <a:graphicData uri="http://schemas.openxmlformats.org/presentationml/2006/ole">
              <p:oleObj spid="_x0000_s332808" name="Equation" r:id="rId10" imgW="977760" imgH="5079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ascoreApr2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92188"/>
            <a:ext cx="6858000" cy="5256212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6350" y="6350"/>
            <a:ext cx="915035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/>
            <a:r>
              <a:rPr lang="en-US" sz="4000" dirty="0" smtClean="0">
                <a:solidFill>
                  <a:srgbClr val="800080"/>
                </a:solidFill>
              </a:rPr>
              <a:t>1. In a network of huge complexity…</a:t>
            </a:r>
            <a:endParaRPr lang="en-US" sz="4000" dirty="0">
              <a:solidFill>
                <a:srgbClr val="80008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1450" y="6273800"/>
            <a:ext cx="4760662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UY" sz="2800" dirty="0" err="1" smtClean="0"/>
              <a:t>Source</a:t>
            </a:r>
            <a:r>
              <a:rPr lang="es-UY" sz="2800" dirty="0"/>
              <a:t>: </a:t>
            </a:r>
            <a:r>
              <a:rPr lang="es-UY" sz="2800" dirty="0">
                <a:hlinkClick r:id="rId4"/>
              </a:rPr>
              <a:t>http://www.caida.org</a:t>
            </a:r>
            <a:endParaRPr lang="es-UY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ChangeArrowheads="1"/>
          </p:cNvSpPr>
          <p:nvPr/>
        </p:nvSpPr>
        <p:spPr bwMode="auto">
          <a:xfrm>
            <a:off x="250825" y="7938"/>
            <a:ext cx="8105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Back to example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1319941" name="Object 5"/>
          <p:cNvGraphicFramePr>
            <a:graphicFrameLocks noChangeAspect="1"/>
          </p:cNvGraphicFramePr>
          <p:nvPr/>
        </p:nvGraphicFramePr>
        <p:xfrm>
          <a:off x="6877049" y="0"/>
          <a:ext cx="2266951" cy="2603188"/>
        </p:xfrm>
        <a:graphic>
          <a:graphicData uri="http://schemas.openxmlformats.org/presentationml/2006/ole">
            <p:oleObj spid="_x0000_s333826" name="Equation" r:id="rId4" imgW="1193760" imgH="1371600" progId="Equation.DSMT4">
              <p:embed/>
            </p:oleObj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396874" y="495300"/>
            <a:ext cx="5375276" cy="1822450"/>
            <a:chOff x="219075" y="584200"/>
            <a:chExt cx="5073650" cy="1492250"/>
          </a:xfrm>
        </p:grpSpPr>
        <p:sp>
          <p:nvSpPr>
            <p:cNvPr id="1319943" name="Oval 7"/>
            <p:cNvSpPr>
              <a:spLocks noChangeArrowheads="1"/>
            </p:cNvSpPr>
            <p:nvPr/>
          </p:nvSpPr>
          <p:spPr bwMode="auto">
            <a:xfrm>
              <a:off x="2234049" y="1051810"/>
              <a:ext cx="257299" cy="217949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4" name="Oval 8"/>
            <p:cNvSpPr>
              <a:spLocks noChangeArrowheads="1"/>
            </p:cNvSpPr>
            <p:nvPr/>
          </p:nvSpPr>
          <p:spPr bwMode="auto">
            <a:xfrm>
              <a:off x="3627510" y="1064861"/>
              <a:ext cx="254408" cy="217949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5" name="Freeform 9"/>
            <p:cNvSpPr>
              <a:spLocks/>
            </p:cNvSpPr>
            <p:nvPr/>
          </p:nvSpPr>
          <p:spPr bwMode="auto">
            <a:xfrm>
              <a:off x="1243883" y="1156216"/>
              <a:ext cx="984385" cy="1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7" y="2"/>
                </a:cxn>
              </a:cxnLst>
              <a:rect l="0" t="0" r="r" b="b"/>
              <a:pathLst>
                <a:path w="937" h="2">
                  <a:moveTo>
                    <a:pt x="0" y="0"/>
                  </a:moveTo>
                  <a:lnTo>
                    <a:pt x="937" y="2"/>
                  </a:lnTo>
                </a:path>
              </a:pathLst>
            </a:custGeom>
            <a:noFill/>
            <a:ln w="38100" cmpd="sng">
              <a:solidFill>
                <a:srgbClr val="0066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6" name="Rectangle 10"/>
            <p:cNvSpPr>
              <a:spLocks noChangeArrowheads="1"/>
            </p:cNvSpPr>
            <p:nvPr/>
          </p:nvSpPr>
          <p:spPr bwMode="auto">
            <a:xfrm>
              <a:off x="735067" y="1033539"/>
              <a:ext cx="508816" cy="25057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7" name="Freeform 11"/>
            <p:cNvSpPr>
              <a:spLocks/>
            </p:cNvSpPr>
            <p:nvPr/>
          </p:nvSpPr>
          <p:spPr bwMode="auto">
            <a:xfrm>
              <a:off x="2488457" y="1157522"/>
              <a:ext cx="1127489" cy="2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2"/>
                </a:cxn>
              </a:cxnLst>
              <a:rect l="0" t="0" r="r" b="b"/>
              <a:pathLst>
                <a:path w="780" h="2">
                  <a:moveTo>
                    <a:pt x="0" y="0"/>
                  </a:moveTo>
                  <a:lnTo>
                    <a:pt x="780" y="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8" name="Freeform 12"/>
            <p:cNvSpPr>
              <a:spLocks/>
            </p:cNvSpPr>
            <p:nvPr/>
          </p:nvSpPr>
          <p:spPr bwMode="auto">
            <a:xfrm>
              <a:off x="1243883" y="781657"/>
              <a:ext cx="1007513" cy="2936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352"/>
                </a:cxn>
              </a:cxnLst>
              <a:rect l="0" t="0" r="r" b="b"/>
              <a:pathLst>
                <a:path w="944" h="352">
                  <a:moveTo>
                    <a:pt x="0" y="0"/>
                  </a:moveTo>
                  <a:lnTo>
                    <a:pt x="944" y="352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49" name="Freeform 13"/>
            <p:cNvSpPr>
              <a:spLocks/>
            </p:cNvSpPr>
            <p:nvPr/>
          </p:nvSpPr>
          <p:spPr bwMode="auto">
            <a:xfrm>
              <a:off x="2679263" y="1909250"/>
              <a:ext cx="929456" cy="391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43" y="0"/>
                </a:cxn>
              </a:cxnLst>
              <a:rect l="0" t="0" r="r" b="b"/>
              <a:pathLst>
                <a:path w="643" h="3">
                  <a:moveTo>
                    <a:pt x="0" y="3"/>
                  </a:moveTo>
                  <a:lnTo>
                    <a:pt x="643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0" name="Rectangle 14"/>
            <p:cNvSpPr>
              <a:spLocks noChangeArrowheads="1"/>
            </p:cNvSpPr>
            <p:nvPr/>
          </p:nvSpPr>
          <p:spPr bwMode="auto">
            <a:xfrm>
              <a:off x="2193575" y="1783962"/>
              <a:ext cx="507370" cy="251881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1" name="Rectangle 15"/>
            <p:cNvSpPr>
              <a:spLocks noChangeArrowheads="1"/>
            </p:cNvSpPr>
            <p:nvPr/>
          </p:nvSpPr>
          <p:spPr bwMode="auto">
            <a:xfrm>
              <a:off x="737958" y="656369"/>
              <a:ext cx="507370" cy="25057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19952" name="Object 16"/>
            <p:cNvGraphicFramePr>
              <a:graphicFrameLocks noChangeAspect="1"/>
            </p:cNvGraphicFramePr>
            <p:nvPr/>
          </p:nvGraphicFramePr>
          <p:xfrm>
            <a:off x="1746250" y="1701800"/>
            <a:ext cx="341313" cy="374650"/>
          </p:xfrm>
          <a:graphic>
            <a:graphicData uri="http://schemas.openxmlformats.org/presentationml/2006/ole">
              <p:oleObj spid="_x0000_s333830" name="Equation" r:id="rId5" imgW="203040" imgH="253800" progId="Equation.DSMT4">
                <p:embed/>
              </p:oleObj>
            </a:graphicData>
          </a:graphic>
        </p:graphicFrame>
        <p:sp>
          <p:nvSpPr>
            <p:cNvPr id="1319953" name="Oval 17"/>
            <p:cNvSpPr>
              <a:spLocks noChangeArrowheads="1"/>
            </p:cNvSpPr>
            <p:nvPr/>
          </p:nvSpPr>
          <p:spPr bwMode="auto">
            <a:xfrm>
              <a:off x="3650638" y="1783962"/>
              <a:ext cx="254408" cy="217949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4" name="Oval 18"/>
            <p:cNvSpPr>
              <a:spLocks noChangeArrowheads="1"/>
            </p:cNvSpPr>
            <p:nvPr/>
          </p:nvSpPr>
          <p:spPr bwMode="auto">
            <a:xfrm>
              <a:off x="5038317" y="1783962"/>
              <a:ext cx="254408" cy="217949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5" name="Freeform 19"/>
            <p:cNvSpPr>
              <a:spLocks/>
            </p:cNvSpPr>
            <p:nvPr/>
          </p:nvSpPr>
          <p:spPr bwMode="auto">
            <a:xfrm>
              <a:off x="3743150" y="1278894"/>
              <a:ext cx="8673" cy="498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2"/>
                </a:cxn>
              </a:cxnLst>
              <a:rect l="0" t="0" r="r" b="b"/>
              <a:pathLst>
                <a:path w="6" h="382">
                  <a:moveTo>
                    <a:pt x="0" y="0"/>
                  </a:moveTo>
                  <a:lnTo>
                    <a:pt x="6" y="38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6" name="Freeform 20"/>
            <p:cNvSpPr>
              <a:spLocks/>
            </p:cNvSpPr>
            <p:nvPr/>
          </p:nvSpPr>
          <p:spPr bwMode="auto">
            <a:xfrm>
              <a:off x="2488457" y="1188844"/>
              <a:ext cx="1134717" cy="1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57" name="Freeform 21"/>
            <p:cNvSpPr>
              <a:spLocks/>
            </p:cNvSpPr>
            <p:nvPr/>
          </p:nvSpPr>
          <p:spPr bwMode="auto">
            <a:xfrm>
              <a:off x="3876136" y="1170572"/>
              <a:ext cx="659147" cy="261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56" y="0"/>
                </a:cxn>
              </a:cxnLst>
              <a:rect l="0" t="0" r="r" b="b"/>
              <a:pathLst>
                <a:path w="456" h="2">
                  <a:moveTo>
                    <a:pt x="0" y="2"/>
                  </a:moveTo>
                  <a:lnTo>
                    <a:pt x="45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19958" name="Object 22"/>
            <p:cNvGraphicFramePr>
              <a:graphicFrameLocks noChangeAspect="1"/>
            </p:cNvGraphicFramePr>
            <p:nvPr/>
          </p:nvGraphicFramePr>
          <p:xfrm>
            <a:off x="219075" y="960438"/>
            <a:ext cx="342900" cy="355600"/>
          </p:xfrm>
          <a:graphic>
            <a:graphicData uri="http://schemas.openxmlformats.org/presentationml/2006/ole">
              <p:oleObj spid="_x0000_s333831" name="Equation" r:id="rId6" imgW="203040" imgH="241200" progId="Equation.DSMT4">
                <p:embed/>
              </p:oleObj>
            </a:graphicData>
          </a:graphic>
        </p:graphicFrame>
        <p:graphicFrame>
          <p:nvGraphicFramePr>
            <p:cNvPr id="1319959" name="Object 23"/>
            <p:cNvGraphicFramePr>
              <a:graphicFrameLocks noChangeAspect="1"/>
            </p:cNvGraphicFramePr>
            <p:nvPr/>
          </p:nvGraphicFramePr>
          <p:xfrm>
            <a:off x="239713" y="584200"/>
            <a:ext cx="300037" cy="355600"/>
          </p:xfrm>
          <a:graphic>
            <a:graphicData uri="http://schemas.openxmlformats.org/presentationml/2006/ole">
              <p:oleObj spid="_x0000_s333832" name="Equation" r:id="rId7" imgW="177480" imgH="241200" progId="Equation.DSMT4">
                <p:embed/>
              </p:oleObj>
            </a:graphicData>
          </a:graphic>
        </p:graphicFrame>
        <p:sp>
          <p:nvSpPr>
            <p:cNvPr id="1319960" name="Freeform 24"/>
            <p:cNvSpPr>
              <a:spLocks/>
            </p:cNvSpPr>
            <p:nvPr/>
          </p:nvSpPr>
          <p:spPr bwMode="auto">
            <a:xfrm>
              <a:off x="3896373" y="1880538"/>
              <a:ext cx="1124598" cy="1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8" y="0"/>
                </a:cxn>
              </a:cxnLst>
              <a:rect l="0" t="0" r="r" b="b"/>
              <a:pathLst>
                <a:path w="778" h="1">
                  <a:moveTo>
                    <a:pt x="0" y="0"/>
                  </a:moveTo>
                  <a:lnTo>
                    <a:pt x="778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9961" name="Freeform 25"/>
            <p:cNvSpPr>
              <a:spLocks/>
            </p:cNvSpPr>
            <p:nvPr/>
          </p:nvSpPr>
          <p:spPr bwMode="auto">
            <a:xfrm>
              <a:off x="3903601" y="1909250"/>
              <a:ext cx="1134717" cy="1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5" y="0"/>
                </a:cxn>
              </a:cxnLst>
              <a:rect l="0" t="0" r="r" b="b"/>
              <a:pathLst>
                <a:path w="785" h="1">
                  <a:moveTo>
                    <a:pt x="0" y="0"/>
                  </a:moveTo>
                  <a:lnTo>
                    <a:pt x="785" y="0"/>
                  </a:lnTo>
                </a:path>
              </a:pathLst>
            </a:custGeom>
            <a:noFill/>
            <a:ln w="57150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19962" name="Object 26"/>
            <p:cNvGraphicFramePr>
              <a:graphicFrameLocks noChangeAspect="1"/>
            </p:cNvGraphicFramePr>
            <p:nvPr/>
          </p:nvGraphicFramePr>
          <p:xfrm>
            <a:off x="2903538" y="758825"/>
            <a:ext cx="638175" cy="331788"/>
          </p:xfrm>
          <a:graphic>
            <a:graphicData uri="http://schemas.openxmlformats.org/presentationml/2006/ole">
              <p:oleObj spid="_x0000_s333833" name="Equation" r:id="rId8" imgW="469800" imgH="279360" progId="Equation.DSMT4">
                <p:embed/>
              </p:oleObj>
            </a:graphicData>
          </a:graphic>
        </p:graphicFrame>
        <p:graphicFrame>
          <p:nvGraphicFramePr>
            <p:cNvPr id="1319963" name="Object 27"/>
            <p:cNvGraphicFramePr>
              <a:graphicFrameLocks noChangeAspect="1"/>
            </p:cNvGraphicFramePr>
            <p:nvPr/>
          </p:nvGraphicFramePr>
          <p:xfrm>
            <a:off x="4127500" y="1473200"/>
            <a:ext cx="655637" cy="333375"/>
          </p:xfrm>
          <a:graphic>
            <a:graphicData uri="http://schemas.openxmlformats.org/presentationml/2006/ole">
              <p:oleObj spid="_x0000_s333834" name="Equation" r:id="rId9" imgW="482400" imgH="279360" progId="Equation.DSMT4">
                <p:embed/>
              </p:oleObj>
            </a:graphicData>
          </a:graphic>
        </p:graphicFrame>
      </p:grpSp>
      <p:graphicFrame>
        <p:nvGraphicFramePr>
          <p:cNvPr id="1319964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0350" y="1962150"/>
          <a:ext cx="1333500" cy="1425575"/>
        </p:xfrm>
        <a:graphic>
          <a:graphicData uri="http://schemas.openxmlformats.org/presentationml/2006/ole">
            <p:oleObj spid="_x0000_s333827" name="Equation" r:id="rId10" imgW="647640" imgH="736560" progId="Equation.DSMT4">
              <p:embed/>
            </p:oleObj>
          </a:graphicData>
        </a:graphic>
      </p:graphicFrame>
      <p:graphicFrame>
        <p:nvGraphicFramePr>
          <p:cNvPr id="1319966" name="Object 30"/>
          <p:cNvGraphicFramePr>
            <a:graphicFrameLocks noChangeAspect="1"/>
          </p:cNvGraphicFramePr>
          <p:nvPr/>
        </p:nvGraphicFramePr>
        <p:xfrm>
          <a:off x="127000" y="3384550"/>
          <a:ext cx="8928100" cy="1714500"/>
        </p:xfrm>
        <a:graphic>
          <a:graphicData uri="http://schemas.openxmlformats.org/presentationml/2006/ole">
            <p:oleObj spid="_x0000_s333828" name="Equation" r:id="rId11" imgW="4470120" imgH="761760" progId="Equation.DSMT4">
              <p:embed/>
            </p:oleObj>
          </a:graphicData>
        </a:graphic>
      </p:graphicFrame>
      <p:graphicFrame>
        <p:nvGraphicFramePr>
          <p:cNvPr id="1319967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27300" y="5207000"/>
          <a:ext cx="3725863" cy="1538287"/>
        </p:xfrm>
        <a:graphic>
          <a:graphicData uri="http://schemas.openxmlformats.org/presentationml/2006/ole">
            <p:oleObj spid="_x0000_s333829" name="Equation" r:id="rId12" imgW="1930320" imgH="711000" progId="Equation.DSMT4">
              <p:embed/>
            </p:oleObj>
          </a:graphicData>
        </a:graphic>
      </p:graphicFrame>
      <p:graphicFrame>
        <p:nvGraphicFramePr>
          <p:cNvPr id="33383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38313" y="2495550"/>
          <a:ext cx="4967287" cy="977900"/>
        </p:xfrm>
        <a:graphic>
          <a:graphicData uri="http://schemas.openxmlformats.org/presentationml/2006/ole">
            <p:oleObj spid="_x0000_s333835" name="Equation" r:id="rId13" imgW="269208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39800"/>
          </a:xfrm>
        </p:spPr>
        <p:txBody>
          <a:bodyPr/>
          <a:lstStyle/>
          <a:p>
            <a:r>
              <a:rPr lang="en-US" dirty="0" smtClean="0"/>
              <a:t>Feedback loop of congestion prices</a:t>
            </a:r>
            <a:endParaRPr lang="en-US" dirty="0"/>
          </a:p>
        </p:txBody>
      </p:sp>
      <p:graphicFrame>
        <p:nvGraphicFramePr>
          <p:cNvPr id="910339" name="Object 3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373762" name="Equation" r:id="rId3" imgW="914400" imgH="179640" progId="Equation.DSMT4">
              <p:embed/>
            </p:oleObj>
          </a:graphicData>
        </a:graphic>
      </p:graphicFrame>
      <p:sp>
        <p:nvSpPr>
          <p:cNvPr id="910379" name="Text Box 43"/>
          <p:cNvSpPr txBox="1">
            <a:spLocks noChangeArrowheads="1"/>
          </p:cNvSpPr>
          <p:nvPr/>
        </p:nvSpPr>
        <p:spPr bwMode="auto">
          <a:xfrm>
            <a:off x="1082365" y="5617230"/>
            <a:ext cx="6872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Tahoma" pitchFamily="34" charset="0"/>
              </a:rPr>
              <a:t>Decentralized control at links and sources</a:t>
            </a:r>
            <a:r>
              <a:rPr lang="en-US" sz="2800" dirty="0" smtClean="0">
                <a:latin typeface="Tahoma" pitchFamily="34" charset="0"/>
              </a:rPr>
              <a:t>.</a:t>
            </a:r>
            <a:endParaRPr lang="en-US" sz="2800" dirty="0">
              <a:latin typeface="Tahoma" pitchFamily="34" charset="0"/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260350" y="1428750"/>
            <a:ext cx="8649578" cy="3784600"/>
            <a:chOff x="361072" y="1428750"/>
            <a:chExt cx="8649578" cy="3784600"/>
          </a:xfrm>
        </p:grpSpPr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3713811" y="1437031"/>
              <a:ext cx="1678708" cy="12070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713811" y="3550859"/>
              <a:ext cx="1678708" cy="12090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1230449" y="2341774"/>
              <a:ext cx="1753734" cy="1451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230449" y="2341774"/>
              <a:ext cx="437027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6124023" y="2584005"/>
              <a:ext cx="1314832" cy="10869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124023" y="2584005"/>
              <a:ext cx="437027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51" name="Object 13"/>
            <p:cNvGraphicFramePr>
              <a:graphicFrameLocks noChangeAspect="1"/>
            </p:cNvGraphicFramePr>
            <p:nvPr/>
          </p:nvGraphicFramePr>
          <p:xfrm>
            <a:off x="4342154" y="1861453"/>
            <a:ext cx="422022" cy="420281"/>
          </p:xfrm>
          <a:graphic>
            <a:graphicData uri="http://schemas.openxmlformats.org/presentationml/2006/ole">
              <p:oleObj spid="_x0000_s373769" name="Equation" r:id="rId4" imgW="152280" imgH="152280" progId="Equation.DSMT4">
                <p:embed/>
              </p:oleObj>
            </a:graphicData>
          </a:graphic>
        </p:graphicFrame>
        <p:graphicFrame>
          <p:nvGraphicFramePr>
            <p:cNvPr id="52" name="Object 14"/>
            <p:cNvGraphicFramePr>
              <a:graphicFrameLocks noChangeAspect="1"/>
            </p:cNvGraphicFramePr>
            <p:nvPr/>
          </p:nvGraphicFramePr>
          <p:xfrm>
            <a:off x="4250247" y="3863482"/>
            <a:ext cx="603960" cy="538291"/>
          </p:xfrm>
          <a:graphic>
            <a:graphicData uri="http://schemas.openxmlformats.org/presentationml/2006/ole">
              <p:oleObj spid="_x0000_s373770" name="Equation" r:id="rId5" imgW="215640" imgH="190440" progId="Equation.DSMT4">
                <p:embed/>
              </p:oleObj>
            </a:graphicData>
          </a:graphic>
        </p:graphicFrame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2108253" y="2039503"/>
              <a:ext cx="160555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2108253" y="2039503"/>
              <a:ext cx="0" cy="3022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 rot="10800000">
              <a:off x="2108253" y="4155401"/>
              <a:ext cx="160555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2108253" y="3793090"/>
              <a:ext cx="0" cy="3623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6780501" y="2039503"/>
              <a:ext cx="0" cy="5445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6780501" y="3670939"/>
              <a:ext cx="0" cy="4844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 flipH="1">
              <a:off x="5392519" y="4155401"/>
              <a:ext cx="13879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H="1">
              <a:off x="5392519" y="2039503"/>
              <a:ext cx="13879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61" name="Object 27"/>
            <p:cNvGraphicFramePr>
              <a:graphicFrameLocks noChangeAspect="1"/>
            </p:cNvGraphicFramePr>
            <p:nvPr/>
          </p:nvGraphicFramePr>
          <p:xfrm>
            <a:off x="748406" y="4246496"/>
            <a:ext cx="2427093" cy="908884"/>
          </p:xfrm>
          <a:graphic>
            <a:graphicData uri="http://schemas.openxmlformats.org/presentationml/2006/ole">
              <p:oleObj spid="_x0000_s373771" name="Equation" r:id="rId6" imgW="1066680" imgH="380880" progId="Equation.DSMT4">
                <p:embed/>
              </p:oleObj>
            </a:graphicData>
          </a:graphic>
        </p:graphicFrame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6033991" y="4188527"/>
              <a:ext cx="673359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7187517" y="1859383"/>
              <a:ext cx="211949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1714367" y="1557112"/>
              <a:ext cx="210073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61049" y="2946317"/>
              <a:ext cx="437027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6998076" y="3308628"/>
              <a:ext cx="440778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1667475" y="2704086"/>
              <a:ext cx="440778" cy="36438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2108253" y="3068467"/>
              <a:ext cx="437027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2545280" y="3430779"/>
              <a:ext cx="438902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70" name="Object 46"/>
            <p:cNvGraphicFramePr>
              <a:graphicFrameLocks noChangeAspect="1"/>
            </p:cNvGraphicFramePr>
            <p:nvPr/>
          </p:nvGraphicFramePr>
          <p:xfrm>
            <a:off x="5861432" y="4304466"/>
            <a:ext cx="3149218" cy="908884"/>
          </p:xfrm>
          <a:graphic>
            <a:graphicData uri="http://schemas.openxmlformats.org/presentationml/2006/ole">
              <p:oleObj spid="_x0000_s373772" name="Equation" r:id="rId7" imgW="1384200" imgH="380880" progId="Equation.DSMT4">
                <p:embed/>
              </p:oleObj>
            </a:graphicData>
          </a:graphic>
        </p:graphicFrame>
        <p:graphicFrame>
          <p:nvGraphicFramePr>
            <p:cNvPr id="71" name="Object 47"/>
            <p:cNvGraphicFramePr>
              <a:graphicFrameLocks noChangeAspect="1"/>
            </p:cNvGraphicFramePr>
            <p:nvPr/>
          </p:nvGraphicFramePr>
          <p:xfrm>
            <a:off x="361072" y="1428750"/>
            <a:ext cx="2744078" cy="484462"/>
          </p:xfrm>
          <a:graphic>
            <a:graphicData uri="http://schemas.openxmlformats.org/presentationml/2006/ole">
              <p:oleObj spid="_x0000_s373773" name="Equation" r:id="rId8" imgW="1206360" imgH="203040" progId="Equation.DSMT4">
                <p:embed/>
              </p:oleObj>
            </a:graphicData>
          </a:graphic>
        </p:graphicFrame>
        <p:graphicFrame>
          <p:nvGraphicFramePr>
            <p:cNvPr id="72" name="Object 48"/>
            <p:cNvGraphicFramePr>
              <a:graphicFrameLocks noChangeAspect="1"/>
            </p:cNvGraphicFramePr>
            <p:nvPr/>
          </p:nvGraphicFramePr>
          <p:xfrm>
            <a:off x="7103113" y="1546760"/>
            <a:ext cx="1652449" cy="906813"/>
          </p:xfrm>
          <a:graphic>
            <a:graphicData uri="http://schemas.openxmlformats.org/presentationml/2006/ole">
              <p:oleObj spid="_x0000_s373774" name="Equation" r:id="rId9" imgW="761760" imgH="380880" progId="Equation.DSMT4">
                <p:embed/>
              </p:oleObj>
            </a:graphicData>
          </a:graphic>
        </p:graphicFrame>
      </p:grp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15900" y="3295650"/>
            <a:ext cx="1600200" cy="45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SOURCES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7461250" y="2892034"/>
            <a:ext cx="1219200" cy="4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LINKS</a:t>
            </a:r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 flipV="1">
            <a:off x="4800600" y="1472408"/>
            <a:ext cx="1371600" cy="270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 flipV="1">
            <a:off x="4953000" y="1472408"/>
            <a:ext cx="1752600" cy="24336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6013450" y="1028700"/>
            <a:ext cx="3048000" cy="4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ROUTING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4578" name="Object 2"/>
          <p:cNvGraphicFramePr>
            <a:graphicFrameLocks noChangeAspect="1"/>
          </p:cNvGraphicFramePr>
          <p:nvPr/>
        </p:nvGraphicFramePr>
        <p:xfrm>
          <a:off x="152400" y="457200"/>
          <a:ext cx="914400" cy="179388"/>
        </p:xfrm>
        <a:graphic>
          <a:graphicData uri="http://schemas.openxmlformats.org/presentationml/2006/ole">
            <p:oleObj spid="_x0000_s334850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304581" name="Object 5"/>
          <p:cNvGraphicFramePr>
            <a:graphicFrameLocks noChangeAspect="1"/>
          </p:cNvGraphicFramePr>
          <p:nvPr/>
        </p:nvGraphicFramePr>
        <p:xfrm>
          <a:off x="392113" y="2406650"/>
          <a:ext cx="8540750" cy="4265613"/>
        </p:xfrm>
        <a:graphic>
          <a:graphicData uri="http://schemas.openxmlformats.org/presentationml/2006/ole">
            <p:oleObj spid="_x0000_s334853" name="Equation" r:id="rId5" imgW="3809880" imgH="185400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94300" y="3206750"/>
            <a:ext cx="3549650" cy="2800350"/>
            <a:chOff x="4212" y="3210"/>
            <a:chExt cx="1418" cy="1076"/>
          </a:xfrm>
        </p:grpSpPr>
        <p:graphicFrame>
          <p:nvGraphicFramePr>
            <p:cNvPr id="1304583" name="Object 7"/>
            <p:cNvGraphicFramePr>
              <a:graphicFrameLocks noChangeAspect="1"/>
            </p:cNvGraphicFramePr>
            <p:nvPr/>
          </p:nvGraphicFramePr>
          <p:xfrm>
            <a:off x="4784" y="3577"/>
            <a:ext cx="700" cy="223"/>
          </p:xfrm>
          <a:graphic>
            <a:graphicData uri="http://schemas.openxmlformats.org/presentationml/2006/ole">
              <p:oleObj spid="_x0000_s334854" name="Equation" r:id="rId6" imgW="799920" imgH="228600" progId="Equation.DSMT4">
                <p:embed/>
              </p:oleObj>
            </a:graphicData>
          </a:graphic>
        </p:graphicFrame>
        <p:graphicFrame>
          <p:nvGraphicFramePr>
            <p:cNvPr id="1304584" name="Object 8"/>
            <p:cNvGraphicFramePr>
              <a:graphicFrameLocks noChangeAspect="1"/>
            </p:cNvGraphicFramePr>
            <p:nvPr/>
          </p:nvGraphicFramePr>
          <p:xfrm>
            <a:off x="4212" y="3266"/>
            <a:ext cx="161" cy="246"/>
          </p:xfrm>
          <a:graphic>
            <a:graphicData uri="http://schemas.openxmlformats.org/presentationml/2006/ole">
              <p:oleObj spid="_x0000_s334855" name="Equation" r:id="rId7" imgW="152280" imgH="228600" progId="Equation.DSMT4">
                <p:embed/>
              </p:oleObj>
            </a:graphicData>
          </a:graphic>
        </p:graphicFrame>
        <p:sp>
          <p:nvSpPr>
            <p:cNvPr id="1304585" name="Freeform 9"/>
            <p:cNvSpPr>
              <a:spLocks/>
            </p:cNvSpPr>
            <p:nvPr/>
          </p:nvSpPr>
          <p:spPr bwMode="auto">
            <a:xfrm>
              <a:off x="4430" y="3210"/>
              <a:ext cx="3" cy="9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50"/>
                </a:cxn>
                <a:cxn ang="0">
                  <a:pos x="0" y="1002"/>
                </a:cxn>
              </a:cxnLst>
              <a:rect l="0" t="0" r="r" b="b"/>
              <a:pathLst>
                <a:path w="3" h="1002">
                  <a:moveTo>
                    <a:pt x="3" y="0"/>
                  </a:moveTo>
                  <a:lnTo>
                    <a:pt x="3" y="150"/>
                  </a:lnTo>
                  <a:lnTo>
                    <a:pt x="0" y="100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304586" name="Line 10"/>
            <p:cNvSpPr>
              <a:spLocks noChangeShapeType="1"/>
            </p:cNvSpPr>
            <p:nvPr/>
          </p:nvSpPr>
          <p:spPr bwMode="auto">
            <a:xfrm flipV="1">
              <a:off x="4257" y="4050"/>
              <a:ext cx="13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304587" name="Object 11"/>
            <p:cNvGraphicFramePr>
              <a:graphicFrameLocks noChangeAspect="1"/>
            </p:cNvGraphicFramePr>
            <p:nvPr/>
          </p:nvGraphicFramePr>
          <p:xfrm>
            <a:off x="5444" y="4051"/>
            <a:ext cx="186" cy="235"/>
          </p:xfrm>
          <a:graphic>
            <a:graphicData uri="http://schemas.openxmlformats.org/presentationml/2006/ole">
              <p:oleObj spid="_x0000_s334856" name="Equation" r:id="rId8" imgW="152280" imgH="228600" progId="Equation.DSMT4">
                <p:embed/>
              </p:oleObj>
            </a:graphicData>
          </a:graphic>
        </p:graphicFrame>
        <p:sp>
          <p:nvSpPr>
            <p:cNvPr id="1304588" name="Freeform 12"/>
            <p:cNvSpPr>
              <a:spLocks/>
            </p:cNvSpPr>
            <p:nvPr/>
          </p:nvSpPr>
          <p:spPr bwMode="auto">
            <a:xfrm flipV="1">
              <a:off x="4433" y="3350"/>
              <a:ext cx="1011" cy="608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96" y="632"/>
                </a:cxn>
                <a:cxn ang="0">
                  <a:pos x="240" y="440"/>
                </a:cxn>
                <a:cxn ang="0">
                  <a:pos x="528" y="200"/>
                </a:cxn>
                <a:cxn ang="0">
                  <a:pos x="864" y="56"/>
                </a:cxn>
                <a:cxn ang="0">
                  <a:pos x="1152" y="8"/>
                </a:cxn>
                <a:cxn ang="0">
                  <a:pos x="1200" y="8"/>
                </a:cxn>
                <a:cxn ang="0">
                  <a:pos x="1152" y="8"/>
                </a:cxn>
              </a:cxnLst>
              <a:rect l="0" t="0" r="r" b="b"/>
              <a:pathLst>
                <a:path w="1208" h="920">
                  <a:moveTo>
                    <a:pt x="0" y="920"/>
                  </a:moveTo>
                  <a:cubicBezTo>
                    <a:pt x="28" y="816"/>
                    <a:pt x="56" y="712"/>
                    <a:pt x="96" y="632"/>
                  </a:cubicBezTo>
                  <a:cubicBezTo>
                    <a:pt x="136" y="552"/>
                    <a:pt x="168" y="512"/>
                    <a:pt x="240" y="440"/>
                  </a:cubicBezTo>
                  <a:cubicBezTo>
                    <a:pt x="312" y="368"/>
                    <a:pt x="424" y="264"/>
                    <a:pt x="528" y="200"/>
                  </a:cubicBezTo>
                  <a:cubicBezTo>
                    <a:pt x="632" y="136"/>
                    <a:pt x="760" y="88"/>
                    <a:pt x="864" y="56"/>
                  </a:cubicBezTo>
                  <a:cubicBezTo>
                    <a:pt x="968" y="24"/>
                    <a:pt x="1096" y="16"/>
                    <a:pt x="1152" y="8"/>
                  </a:cubicBezTo>
                  <a:cubicBezTo>
                    <a:pt x="1208" y="0"/>
                    <a:pt x="1200" y="8"/>
                    <a:pt x="1200" y="8"/>
                  </a:cubicBezTo>
                  <a:cubicBezTo>
                    <a:pt x="1200" y="8"/>
                    <a:pt x="1160" y="8"/>
                    <a:pt x="1152" y="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4589" name="Line 13"/>
            <p:cNvSpPr>
              <a:spLocks noChangeShapeType="1"/>
            </p:cNvSpPr>
            <p:nvPr/>
          </p:nvSpPr>
          <p:spPr bwMode="auto">
            <a:xfrm flipV="1">
              <a:off x="4697" y="3724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4590" name="Line 14"/>
            <p:cNvSpPr>
              <a:spLocks noChangeShapeType="1"/>
            </p:cNvSpPr>
            <p:nvPr/>
          </p:nvSpPr>
          <p:spPr bwMode="auto">
            <a:xfrm flipH="1">
              <a:off x="4433" y="3724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334857" name="Object 9"/>
          <p:cNvGraphicFramePr>
            <a:graphicFrameLocks noChangeAspect="1"/>
          </p:cNvGraphicFramePr>
          <p:nvPr/>
        </p:nvGraphicFramePr>
        <p:xfrm>
          <a:off x="304800" y="806450"/>
          <a:ext cx="8488363" cy="1458912"/>
        </p:xfrm>
        <a:graphic>
          <a:graphicData uri="http://schemas.openxmlformats.org/presentationml/2006/ole">
            <p:oleObj spid="_x0000_s334857" name="Equation" r:id="rId9" imgW="4317840" imgH="711000" progId="Equation.DSMT4">
              <p:embed/>
            </p:oleObj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6988" y="0"/>
            <a:ext cx="9117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Solution of NUM through duality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75" name="Rectangle 135"/>
          <p:cNvSpPr>
            <a:spLocks noChangeArrowheads="1"/>
          </p:cNvSpPr>
          <p:nvPr/>
        </p:nvSpPr>
        <p:spPr bwMode="auto">
          <a:xfrm>
            <a:off x="-11112" y="0"/>
            <a:ext cx="9117012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Does real TCP congestion control have any relation to this theory?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36" name="Rectangle 5"/>
          <p:cNvSpPr>
            <a:spLocks noChangeArrowheads="1"/>
          </p:cNvSpPr>
          <p:nvPr/>
        </p:nvSpPr>
        <p:spPr bwMode="auto">
          <a:xfrm>
            <a:off x="2349500" y="2019180"/>
            <a:ext cx="1325433" cy="147198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2371664" y="2689748"/>
            <a:ext cx="1322478" cy="144224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8" name="Line 7"/>
          <p:cNvSpPr>
            <a:spLocks noChangeShapeType="1"/>
          </p:cNvSpPr>
          <p:nvPr/>
        </p:nvSpPr>
        <p:spPr bwMode="auto">
          <a:xfrm>
            <a:off x="3683799" y="2097983"/>
            <a:ext cx="302914" cy="118948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9" name="Line 8"/>
          <p:cNvSpPr>
            <a:spLocks noChangeShapeType="1"/>
          </p:cNvSpPr>
          <p:nvPr/>
        </p:nvSpPr>
        <p:spPr bwMode="auto">
          <a:xfrm flipV="1">
            <a:off x="3655724" y="2667445"/>
            <a:ext cx="283705" cy="99619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0" name="Oval 9"/>
          <p:cNvSpPr>
            <a:spLocks noChangeArrowheads="1"/>
          </p:cNvSpPr>
          <p:nvPr/>
        </p:nvSpPr>
        <p:spPr bwMode="auto">
          <a:xfrm>
            <a:off x="3840427" y="1986469"/>
            <a:ext cx="1795319" cy="935226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" name="Rectangle 10"/>
          <p:cNvSpPr>
            <a:spLocks noChangeArrowheads="1"/>
          </p:cNvSpPr>
          <p:nvPr/>
        </p:nvSpPr>
        <p:spPr bwMode="auto">
          <a:xfrm rot="10800000" flipV="1">
            <a:off x="4096057" y="2921696"/>
            <a:ext cx="59105" cy="1858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" name="Rectangle 11"/>
          <p:cNvSpPr>
            <a:spLocks noChangeArrowheads="1"/>
          </p:cNvSpPr>
          <p:nvPr/>
        </p:nvSpPr>
        <p:spPr bwMode="auto">
          <a:xfrm rot="10800000" flipV="1">
            <a:off x="3918742" y="2833972"/>
            <a:ext cx="56150" cy="18883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" name="Rectangle 12"/>
          <p:cNvSpPr>
            <a:spLocks noChangeArrowheads="1"/>
          </p:cNvSpPr>
          <p:nvPr/>
        </p:nvSpPr>
        <p:spPr bwMode="auto">
          <a:xfrm>
            <a:off x="4096057" y="1761955"/>
            <a:ext cx="59105" cy="18436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4" name="Line 13"/>
          <p:cNvSpPr>
            <a:spLocks noChangeShapeType="1"/>
          </p:cNvSpPr>
          <p:nvPr/>
        </p:nvSpPr>
        <p:spPr bwMode="auto">
          <a:xfrm>
            <a:off x="4187670" y="1846706"/>
            <a:ext cx="125598" cy="215593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5" name="Rectangle 14"/>
          <p:cNvSpPr>
            <a:spLocks noChangeArrowheads="1"/>
          </p:cNvSpPr>
          <p:nvPr/>
        </p:nvSpPr>
        <p:spPr bwMode="auto">
          <a:xfrm>
            <a:off x="4410792" y="1718837"/>
            <a:ext cx="57628" cy="18436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 flipH="1">
            <a:off x="5192458" y="1800613"/>
            <a:ext cx="169927" cy="19329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7" name="Rectangle 16"/>
          <p:cNvSpPr>
            <a:spLocks noChangeArrowheads="1"/>
          </p:cNvSpPr>
          <p:nvPr/>
        </p:nvSpPr>
        <p:spPr bwMode="auto">
          <a:xfrm>
            <a:off x="5347609" y="1724784"/>
            <a:ext cx="57628" cy="18436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8" name="Line 17"/>
          <p:cNvSpPr>
            <a:spLocks noChangeShapeType="1"/>
          </p:cNvSpPr>
          <p:nvPr/>
        </p:nvSpPr>
        <p:spPr bwMode="auto">
          <a:xfrm flipH="1">
            <a:off x="4833394" y="1813995"/>
            <a:ext cx="187659" cy="172474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9" name="Rectangle 18"/>
          <p:cNvSpPr>
            <a:spLocks noChangeArrowheads="1"/>
          </p:cNvSpPr>
          <p:nvPr/>
        </p:nvSpPr>
        <p:spPr bwMode="auto">
          <a:xfrm>
            <a:off x="5013664" y="1718837"/>
            <a:ext cx="59105" cy="18436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0" name="Line 19"/>
          <p:cNvSpPr>
            <a:spLocks noChangeShapeType="1"/>
          </p:cNvSpPr>
          <p:nvPr/>
        </p:nvSpPr>
        <p:spPr bwMode="auto">
          <a:xfrm>
            <a:off x="4456598" y="1803587"/>
            <a:ext cx="134464" cy="18883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1" name="Rectangle 20"/>
          <p:cNvSpPr>
            <a:spLocks noChangeArrowheads="1"/>
          </p:cNvSpPr>
          <p:nvPr/>
        </p:nvSpPr>
        <p:spPr bwMode="auto">
          <a:xfrm>
            <a:off x="3614350" y="2344799"/>
            <a:ext cx="60583" cy="1858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29126" y="2439957"/>
            <a:ext cx="187659" cy="2974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3" name="Oval 22"/>
          <p:cNvSpPr>
            <a:spLocks noChangeArrowheads="1"/>
          </p:cNvSpPr>
          <p:nvPr/>
        </p:nvSpPr>
        <p:spPr bwMode="auto">
          <a:xfrm>
            <a:off x="4314746" y="2353720"/>
            <a:ext cx="101956" cy="8772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4619138" y="2353720"/>
            <a:ext cx="134464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5" name="Oval 24"/>
          <p:cNvSpPr>
            <a:spLocks noChangeArrowheads="1"/>
          </p:cNvSpPr>
          <p:nvPr/>
        </p:nvSpPr>
        <p:spPr bwMode="auto">
          <a:xfrm>
            <a:off x="4972291" y="2353720"/>
            <a:ext cx="132987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6" name="Oval 25"/>
          <p:cNvSpPr>
            <a:spLocks noChangeArrowheads="1"/>
          </p:cNvSpPr>
          <p:nvPr/>
        </p:nvSpPr>
        <p:spPr bwMode="auto">
          <a:xfrm>
            <a:off x="4803841" y="2619866"/>
            <a:ext cx="134464" cy="117461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" name="Line 26"/>
          <p:cNvSpPr>
            <a:spLocks noChangeShapeType="1"/>
          </p:cNvSpPr>
          <p:nvPr/>
        </p:nvSpPr>
        <p:spPr bwMode="auto">
          <a:xfrm>
            <a:off x="5089024" y="2453339"/>
            <a:ext cx="186181" cy="173961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" name="Line 27"/>
          <p:cNvSpPr>
            <a:spLocks noChangeShapeType="1"/>
          </p:cNvSpPr>
          <p:nvPr/>
        </p:nvSpPr>
        <p:spPr bwMode="auto">
          <a:xfrm>
            <a:off x="4719616" y="2453339"/>
            <a:ext cx="119688" cy="188830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" name="Line 28"/>
          <p:cNvSpPr>
            <a:spLocks noChangeShapeType="1"/>
          </p:cNvSpPr>
          <p:nvPr/>
        </p:nvSpPr>
        <p:spPr bwMode="auto">
          <a:xfrm>
            <a:off x="4416702" y="2398326"/>
            <a:ext cx="202435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" name="Line 29"/>
          <p:cNvSpPr>
            <a:spLocks noChangeShapeType="1"/>
          </p:cNvSpPr>
          <p:nvPr/>
        </p:nvSpPr>
        <p:spPr bwMode="auto">
          <a:xfrm flipV="1">
            <a:off x="4282238" y="2758143"/>
            <a:ext cx="270406" cy="7285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1" name="Freeform 30"/>
          <p:cNvSpPr>
            <a:spLocks/>
          </p:cNvSpPr>
          <p:nvPr/>
        </p:nvSpPr>
        <p:spPr bwMode="auto">
          <a:xfrm>
            <a:off x="3971936" y="2210983"/>
            <a:ext cx="362019" cy="1590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" y="137"/>
              </a:cxn>
            </a:cxnLst>
            <a:rect l="0" t="0" r="r" b="b"/>
            <a:pathLst>
              <a:path w="283" h="137">
                <a:moveTo>
                  <a:pt x="0" y="0"/>
                </a:moveTo>
                <a:lnTo>
                  <a:pt x="283" y="137"/>
                </a:lnTo>
              </a:path>
            </a:pathLst>
          </a:custGeom>
          <a:noFill/>
          <a:ln w="57150">
            <a:solidFill>
              <a:srgbClr val="00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2" name="Freeform 31"/>
          <p:cNvSpPr>
            <a:spLocks/>
          </p:cNvSpPr>
          <p:nvPr/>
        </p:nvSpPr>
        <p:spPr bwMode="auto">
          <a:xfrm>
            <a:off x="3837472" y="2399813"/>
            <a:ext cx="477274" cy="37171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74" y="0"/>
              </a:cxn>
            </a:cxnLst>
            <a:rect l="0" t="0" r="r" b="b"/>
            <a:pathLst>
              <a:path w="374" h="32">
                <a:moveTo>
                  <a:pt x="0" y="32"/>
                </a:moveTo>
                <a:lnTo>
                  <a:pt x="374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3" name="Freeform 32"/>
          <p:cNvSpPr>
            <a:spLocks/>
          </p:cNvSpPr>
          <p:nvPr/>
        </p:nvSpPr>
        <p:spPr bwMode="auto">
          <a:xfrm>
            <a:off x="3945339" y="2428063"/>
            <a:ext cx="388616" cy="227488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304" y="0"/>
              </a:cxn>
            </a:cxnLst>
            <a:rect l="0" t="0" r="r" b="b"/>
            <a:pathLst>
              <a:path w="304" h="197">
                <a:moveTo>
                  <a:pt x="0" y="197"/>
                </a:moveTo>
                <a:lnTo>
                  <a:pt x="304" y="0"/>
                </a:lnTo>
              </a:path>
            </a:pathLst>
          </a:custGeom>
          <a:noFill/>
          <a:ln w="5715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4" name="Line 33"/>
          <p:cNvSpPr>
            <a:spLocks noChangeShapeType="1"/>
          </p:cNvSpPr>
          <p:nvPr/>
        </p:nvSpPr>
        <p:spPr bwMode="auto">
          <a:xfrm>
            <a:off x="4753602" y="2410221"/>
            <a:ext cx="218689" cy="0"/>
          </a:xfrm>
          <a:prstGeom prst="line">
            <a:avLst/>
          </a:prstGeom>
          <a:noFill/>
          <a:ln w="1079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5" name="Line 34"/>
          <p:cNvSpPr>
            <a:spLocks noChangeShapeType="1"/>
          </p:cNvSpPr>
          <p:nvPr/>
        </p:nvSpPr>
        <p:spPr bwMode="auto">
          <a:xfrm flipH="1">
            <a:off x="4904320" y="2468208"/>
            <a:ext cx="101956" cy="173961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6" name="Oval 35"/>
          <p:cNvSpPr>
            <a:spLocks noChangeArrowheads="1"/>
          </p:cNvSpPr>
          <p:nvPr/>
        </p:nvSpPr>
        <p:spPr bwMode="auto">
          <a:xfrm>
            <a:off x="4803841" y="2095009"/>
            <a:ext cx="134464" cy="113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" name="Line 36"/>
          <p:cNvSpPr>
            <a:spLocks noChangeShapeType="1"/>
          </p:cNvSpPr>
          <p:nvPr/>
        </p:nvSpPr>
        <p:spPr bwMode="auto">
          <a:xfrm flipH="1">
            <a:off x="4719616" y="2196115"/>
            <a:ext cx="101956" cy="173961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>
            <a:off x="4904320" y="2196115"/>
            <a:ext cx="101956" cy="173961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9" name="Oval 38"/>
          <p:cNvSpPr>
            <a:spLocks noChangeArrowheads="1"/>
          </p:cNvSpPr>
          <p:nvPr/>
        </p:nvSpPr>
        <p:spPr bwMode="auto">
          <a:xfrm>
            <a:off x="5258951" y="2599050"/>
            <a:ext cx="131509" cy="111513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0" name="Oval 39"/>
          <p:cNvSpPr>
            <a:spLocks noChangeArrowheads="1"/>
          </p:cNvSpPr>
          <p:nvPr/>
        </p:nvSpPr>
        <p:spPr bwMode="auto">
          <a:xfrm>
            <a:off x="4552644" y="2692721"/>
            <a:ext cx="101956" cy="8623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1" name="Line 40"/>
          <p:cNvSpPr>
            <a:spLocks noChangeShapeType="1"/>
          </p:cNvSpPr>
          <p:nvPr/>
        </p:nvSpPr>
        <p:spPr bwMode="auto">
          <a:xfrm flipV="1">
            <a:off x="4654601" y="2692721"/>
            <a:ext cx="149240" cy="4460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2" name="Line 41"/>
          <p:cNvSpPr>
            <a:spLocks noChangeShapeType="1"/>
          </p:cNvSpPr>
          <p:nvPr/>
        </p:nvSpPr>
        <p:spPr bwMode="auto">
          <a:xfrm rot="19416291" flipV="1">
            <a:off x="3964548" y="2833972"/>
            <a:ext cx="187659" cy="43119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3" name="Line 42"/>
          <p:cNvSpPr>
            <a:spLocks noChangeShapeType="1"/>
          </p:cNvSpPr>
          <p:nvPr/>
        </p:nvSpPr>
        <p:spPr bwMode="auto">
          <a:xfrm rot="19416291" flipV="1">
            <a:off x="4143341" y="2921696"/>
            <a:ext cx="187659" cy="41632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4" name="Text Box 43"/>
          <p:cNvSpPr txBox="1">
            <a:spLocks noChangeArrowheads="1"/>
          </p:cNvSpPr>
          <p:nvPr/>
        </p:nvSpPr>
        <p:spPr bwMode="auto">
          <a:xfrm>
            <a:off x="2618428" y="2362641"/>
            <a:ext cx="672321" cy="45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175" name="Rectangle 44"/>
          <p:cNvSpPr>
            <a:spLocks noChangeArrowheads="1"/>
          </p:cNvSpPr>
          <p:nvPr/>
        </p:nvSpPr>
        <p:spPr bwMode="auto">
          <a:xfrm>
            <a:off x="8118162" y="3022801"/>
            <a:ext cx="769845" cy="1412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6" name="Rectangle 45"/>
          <p:cNvSpPr>
            <a:spLocks noChangeArrowheads="1"/>
          </p:cNvSpPr>
          <p:nvPr/>
        </p:nvSpPr>
        <p:spPr bwMode="auto">
          <a:xfrm>
            <a:off x="4641302" y="3772172"/>
            <a:ext cx="1322478" cy="14571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7" name="Line 46"/>
          <p:cNvSpPr>
            <a:spLocks noChangeShapeType="1"/>
          </p:cNvSpPr>
          <p:nvPr/>
        </p:nvSpPr>
        <p:spPr bwMode="auto">
          <a:xfrm flipV="1">
            <a:off x="7809338" y="3098630"/>
            <a:ext cx="301436" cy="117461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8" name="Line 47"/>
          <p:cNvSpPr>
            <a:spLocks noChangeShapeType="1"/>
          </p:cNvSpPr>
          <p:nvPr/>
        </p:nvSpPr>
        <p:spPr bwMode="auto">
          <a:xfrm flipV="1">
            <a:off x="5926839" y="3751356"/>
            <a:ext cx="280749" cy="99619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9" name="Oval 48"/>
          <p:cNvSpPr>
            <a:spLocks noChangeArrowheads="1"/>
          </p:cNvSpPr>
          <p:nvPr/>
        </p:nvSpPr>
        <p:spPr bwMode="auto">
          <a:xfrm>
            <a:off x="6110065" y="3070380"/>
            <a:ext cx="1960813" cy="935226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0" name="Rectangle 49"/>
          <p:cNvSpPr>
            <a:spLocks noChangeArrowheads="1"/>
          </p:cNvSpPr>
          <p:nvPr/>
        </p:nvSpPr>
        <p:spPr bwMode="auto">
          <a:xfrm rot="10800000" flipV="1">
            <a:off x="6367172" y="4005607"/>
            <a:ext cx="57628" cy="1858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1" name="Rectangle 50"/>
          <p:cNvSpPr>
            <a:spLocks noChangeArrowheads="1"/>
          </p:cNvSpPr>
          <p:nvPr/>
        </p:nvSpPr>
        <p:spPr bwMode="auto">
          <a:xfrm rot="10800000" flipV="1">
            <a:off x="6188379" y="3917883"/>
            <a:ext cx="57628" cy="18734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2" name="Line 51"/>
          <p:cNvSpPr>
            <a:spLocks noChangeShapeType="1"/>
          </p:cNvSpPr>
          <p:nvPr/>
        </p:nvSpPr>
        <p:spPr bwMode="auto">
          <a:xfrm flipH="1">
            <a:off x="7463573" y="2883038"/>
            <a:ext cx="169927" cy="194777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3" name="Rectangle 52"/>
          <p:cNvSpPr>
            <a:spLocks noChangeArrowheads="1"/>
          </p:cNvSpPr>
          <p:nvPr/>
        </p:nvSpPr>
        <p:spPr bwMode="auto">
          <a:xfrm>
            <a:off x="7617246" y="2808695"/>
            <a:ext cx="59105" cy="18436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" name="Line 53"/>
          <p:cNvSpPr>
            <a:spLocks noChangeShapeType="1"/>
          </p:cNvSpPr>
          <p:nvPr/>
        </p:nvSpPr>
        <p:spPr bwMode="auto">
          <a:xfrm flipH="1">
            <a:off x="7104509" y="2896419"/>
            <a:ext cx="187659" cy="173961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5" name="Rectangle 54"/>
          <p:cNvSpPr>
            <a:spLocks noChangeArrowheads="1"/>
          </p:cNvSpPr>
          <p:nvPr/>
        </p:nvSpPr>
        <p:spPr bwMode="auto">
          <a:xfrm>
            <a:off x="7283302" y="2801261"/>
            <a:ext cx="59105" cy="1858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6" name="Rectangle 55"/>
          <p:cNvSpPr>
            <a:spLocks noChangeArrowheads="1"/>
          </p:cNvSpPr>
          <p:nvPr/>
        </p:nvSpPr>
        <p:spPr bwMode="auto">
          <a:xfrm>
            <a:off x="5576641" y="3336526"/>
            <a:ext cx="60583" cy="1858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" name="Line 56"/>
          <p:cNvSpPr>
            <a:spLocks noChangeShapeType="1"/>
          </p:cNvSpPr>
          <p:nvPr/>
        </p:nvSpPr>
        <p:spPr bwMode="auto">
          <a:xfrm>
            <a:off x="5591417" y="3431684"/>
            <a:ext cx="187659" cy="4461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8" name="Oval 57"/>
          <p:cNvSpPr>
            <a:spLocks noChangeArrowheads="1"/>
          </p:cNvSpPr>
          <p:nvPr/>
        </p:nvSpPr>
        <p:spPr bwMode="auto">
          <a:xfrm>
            <a:off x="6548921" y="3354368"/>
            <a:ext cx="130031" cy="113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9" name="Oval 58"/>
          <p:cNvSpPr>
            <a:spLocks noChangeArrowheads="1"/>
          </p:cNvSpPr>
          <p:nvPr/>
        </p:nvSpPr>
        <p:spPr bwMode="auto">
          <a:xfrm>
            <a:off x="6888775" y="3437631"/>
            <a:ext cx="135942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0" name="Oval 59"/>
          <p:cNvSpPr>
            <a:spLocks noChangeArrowheads="1"/>
          </p:cNvSpPr>
          <p:nvPr/>
        </p:nvSpPr>
        <p:spPr bwMode="auto">
          <a:xfrm>
            <a:off x="7243406" y="3437631"/>
            <a:ext cx="131509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1" name="Oval 60"/>
          <p:cNvSpPr>
            <a:spLocks noChangeArrowheads="1"/>
          </p:cNvSpPr>
          <p:nvPr/>
        </p:nvSpPr>
        <p:spPr bwMode="auto">
          <a:xfrm>
            <a:off x="7074956" y="3711211"/>
            <a:ext cx="132987" cy="11597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2" name="Line 61"/>
          <p:cNvSpPr>
            <a:spLocks noChangeShapeType="1"/>
          </p:cNvSpPr>
          <p:nvPr/>
        </p:nvSpPr>
        <p:spPr bwMode="auto">
          <a:xfrm flipV="1">
            <a:off x="7358661" y="3379644"/>
            <a:ext cx="169927" cy="86237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3" name="Line 62"/>
          <p:cNvSpPr>
            <a:spLocks noChangeShapeType="1"/>
          </p:cNvSpPr>
          <p:nvPr/>
        </p:nvSpPr>
        <p:spPr bwMode="auto">
          <a:xfrm>
            <a:off x="7358661" y="3537250"/>
            <a:ext cx="184704" cy="173961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4" name="Line 63"/>
          <p:cNvSpPr>
            <a:spLocks noChangeShapeType="1"/>
          </p:cNvSpPr>
          <p:nvPr/>
        </p:nvSpPr>
        <p:spPr bwMode="auto">
          <a:xfrm>
            <a:off x="6989254" y="3537250"/>
            <a:ext cx="119688" cy="187343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5" name="Freeform 64"/>
          <p:cNvSpPr>
            <a:spLocks/>
          </p:cNvSpPr>
          <p:nvPr/>
        </p:nvSpPr>
        <p:spPr bwMode="auto">
          <a:xfrm>
            <a:off x="6678952" y="3436145"/>
            <a:ext cx="209823" cy="460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39"/>
              </a:cxn>
            </a:cxnLst>
            <a:rect l="0" t="0" r="r" b="b"/>
            <a:pathLst>
              <a:path w="164" h="39">
                <a:moveTo>
                  <a:pt x="0" y="0"/>
                </a:moveTo>
                <a:lnTo>
                  <a:pt x="164" y="39"/>
                </a:lnTo>
              </a:path>
            </a:pathLst>
          </a:cu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6" name="Line 65"/>
          <p:cNvSpPr>
            <a:spLocks noChangeShapeType="1"/>
          </p:cNvSpPr>
          <p:nvPr/>
        </p:nvSpPr>
        <p:spPr bwMode="auto">
          <a:xfrm flipV="1">
            <a:off x="6551876" y="3842054"/>
            <a:ext cx="270406" cy="71369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7" name="Freeform 66"/>
          <p:cNvSpPr>
            <a:spLocks/>
          </p:cNvSpPr>
          <p:nvPr/>
        </p:nvSpPr>
        <p:spPr bwMode="auto">
          <a:xfrm>
            <a:off x="6118931" y="3436145"/>
            <a:ext cx="429990" cy="83263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336" y="0"/>
              </a:cxn>
            </a:cxnLst>
            <a:rect l="0" t="0" r="r" b="b"/>
            <a:pathLst>
              <a:path w="336" h="72">
                <a:moveTo>
                  <a:pt x="0" y="72"/>
                </a:moveTo>
                <a:lnTo>
                  <a:pt x="336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8" name="Freeform 67"/>
          <p:cNvSpPr>
            <a:spLocks/>
          </p:cNvSpPr>
          <p:nvPr/>
        </p:nvSpPr>
        <p:spPr bwMode="auto">
          <a:xfrm>
            <a:off x="6200200" y="3462908"/>
            <a:ext cx="367930" cy="27804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88" y="0"/>
              </a:cxn>
            </a:cxnLst>
            <a:rect l="0" t="0" r="r" b="b"/>
            <a:pathLst>
              <a:path w="288" h="240">
                <a:moveTo>
                  <a:pt x="0" y="240"/>
                </a:moveTo>
                <a:lnTo>
                  <a:pt x="288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9" name="Line 68"/>
          <p:cNvSpPr>
            <a:spLocks noChangeShapeType="1"/>
          </p:cNvSpPr>
          <p:nvPr/>
        </p:nvSpPr>
        <p:spPr bwMode="auto">
          <a:xfrm>
            <a:off x="7024717" y="3494132"/>
            <a:ext cx="218689" cy="0"/>
          </a:xfrm>
          <a:prstGeom prst="line">
            <a:avLst/>
          </a:prstGeom>
          <a:noFill/>
          <a:ln w="1079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0" name="Line 69"/>
          <p:cNvSpPr>
            <a:spLocks noChangeShapeType="1"/>
          </p:cNvSpPr>
          <p:nvPr/>
        </p:nvSpPr>
        <p:spPr bwMode="auto">
          <a:xfrm flipH="1">
            <a:off x="7175435" y="3552119"/>
            <a:ext cx="100479" cy="172474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1" name="Oval 70"/>
          <p:cNvSpPr>
            <a:spLocks noChangeArrowheads="1"/>
          </p:cNvSpPr>
          <p:nvPr/>
        </p:nvSpPr>
        <p:spPr bwMode="auto">
          <a:xfrm>
            <a:off x="7074956" y="3177433"/>
            <a:ext cx="132987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2" name="Line 71"/>
          <p:cNvSpPr>
            <a:spLocks noChangeShapeType="1"/>
          </p:cNvSpPr>
          <p:nvPr/>
        </p:nvSpPr>
        <p:spPr bwMode="auto">
          <a:xfrm flipH="1">
            <a:off x="6989254" y="3278539"/>
            <a:ext cx="103434" cy="173961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3" name="Line 72"/>
          <p:cNvSpPr>
            <a:spLocks noChangeShapeType="1"/>
          </p:cNvSpPr>
          <p:nvPr/>
        </p:nvSpPr>
        <p:spPr bwMode="auto">
          <a:xfrm>
            <a:off x="7175435" y="3278539"/>
            <a:ext cx="100479" cy="173961"/>
          </a:xfrm>
          <a:prstGeom prst="line">
            <a:avLst/>
          </a:pr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4" name="Oval 73"/>
          <p:cNvSpPr>
            <a:spLocks noChangeArrowheads="1"/>
          </p:cNvSpPr>
          <p:nvPr/>
        </p:nvSpPr>
        <p:spPr bwMode="auto">
          <a:xfrm>
            <a:off x="7528588" y="3323144"/>
            <a:ext cx="100479" cy="8475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" name="Line 74"/>
          <p:cNvSpPr>
            <a:spLocks noChangeShapeType="1"/>
          </p:cNvSpPr>
          <p:nvPr/>
        </p:nvSpPr>
        <p:spPr bwMode="auto">
          <a:xfrm flipH="1">
            <a:off x="7612813" y="3223526"/>
            <a:ext cx="233465" cy="1130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6" name="Line 75"/>
          <p:cNvSpPr>
            <a:spLocks noChangeShapeType="1"/>
          </p:cNvSpPr>
          <p:nvPr/>
        </p:nvSpPr>
        <p:spPr bwMode="auto">
          <a:xfrm flipH="1">
            <a:off x="7629067" y="3367750"/>
            <a:ext cx="217211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7" name="Line 76"/>
          <p:cNvSpPr>
            <a:spLocks noChangeShapeType="1"/>
          </p:cNvSpPr>
          <p:nvPr/>
        </p:nvSpPr>
        <p:spPr bwMode="auto">
          <a:xfrm flipH="1" flipV="1">
            <a:off x="7612813" y="3394513"/>
            <a:ext cx="233465" cy="99619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8" name="Oval 77"/>
          <p:cNvSpPr>
            <a:spLocks noChangeArrowheads="1"/>
          </p:cNvSpPr>
          <p:nvPr/>
        </p:nvSpPr>
        <p:spPr bwMode="auto">
          <a:xfrm>
            <a:off x="7528588" y="3696343"/>
            <a:ext cx="100479" cy="8623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9" name="Line 78"/>
          <p:cNvSpPr>
            <a:spLocks noChangeShapeType="1"/>
          </p:cNvSpPr>
          <p:nvPr/>
        </p:nvSpPr>
        <p:spPr bwMode="auto">
          <a:xfrm>
            <a:off x="7629067" y="3740948"/>
            <a:ext cx="200957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0" name="Oval 79"/>
          <p:cNvSpPr>
            <a:spLocks noChangeArrowheads="1"/>
          </p:cNvSpPr>
          <p:nvPr/>
        </p:nvSpPr>
        <p:spPr bwMode="auto">
          <a:xfrm>
            <a:off x="6822282" y="3782580"/>
            <a:ext cx="101956" cy="8772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1" name="Line 80"/>
          <p:cNvSpPr>
            <a:spLocks noChangeShapeType="1"/>
          </p:cNvSpPr>
          <p:nvPr/>
        </p:nvSpPr>
        <p:spPr bwMode="auto">
          <a:xfrm flipV="1">
            <a:off x="6924238" y="3782580"/>
            <a:ext cx="150718" cy="4460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2" name="Line 81"/>
          <p:cNvSpPr>
            <a:spLocks noChangeShapeType="1"/>
          </p:cNvSpPr>
          <p:nvPr/>
        </p:nvSpPr>
        <p:spPr bwMode="auto">
          <a:xfrm rot="19416291" flipV="1">
            <a:off x="6234186" y="3917883"/>
            <a:ext cx="189136" cy="41632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3" name="Line 82"/>
          <p:cNvSpPr>
            <a:spLocks noChangeShapeType="1"/>
          </p:cNvSpPr>
          <p:nvPr/>
        </p:nvSpPr>
        <p:spPr bwMode="auto">
          <a:xfrm rot="19416291" flipV="1">
            <a:off x="6412979" y="4005607"/>
            <a:ext cx="187659" cy="41632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4" name="Text Box 83"/>
          <p:cNvSpPr txBox="1">
            <a:spLocks noChangeArrowheads="1"/>
          </p:cNvSpPr>
          <p:nvPr/>
        </p:nvSpPr>
        <p:spPr bwMode="auto">
          <a:xfrm>
            <a:off x="4582197" y="3355855"/>
            <a:ext cx="673799" cy="4579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215" name="Freeform 84"/>
          <p:cNvSpPr>
            <a:spLocks/>
          </p:cNvSpPr>
          <p:nvPr/>
        </p:nvSpPr>
        <p:spPr bwMode="auto">
          <a:xfrm>
            <a:off x="5384549" y="2692721"/>
            <a:ext cx="1171760" cy="6809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6" y="589"/>
              </a:cxn>
            </a:cxnLst>
            <a:rect l="0" t="0" r="r" b="b"/>
            <a:pathLst>
              <a:path w="916" h="589">
                <a:moveTo>
                  <a:pt x="0" y="0"/>
                </a:moveTo>
                <a:lnTo>
                  <a:pt x="916" y="589"/>
                </a:lnTo>
              </a:path>
            </a:pathLst>
          </a:custGeom>
          <a:noFill/>
          <a:ln w="76200" cmpd="sng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6" name="Oval 85"/>
          <p:cNvSpPr>
            <a:spLocks noChangeArrowheads="1"/>
          </p:cNvSpPr>
          <p:nvPr/>
        </p:nvSpPr>
        <p:spPr bwMode="auto">
          <a:xfrm>
            <a:off x="7661575" y="1689100"/>
            <a:ext cx="1349075" cy="953069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7" name="Oval 86"/>
          <p:cNvSpPr>
            <a:spLocks noChangeArrowheads="1"/>
          </p:cNvSpPr>
          <p:nvPr/>
        </p:nvSpPr>
        <p:spPr bwMode="auto">
          <a:xfrm>
            <a:off x="8258537" y="2057838"/>
            <a:ext cx="132987" cy="113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8" name="Oval 87"/>
          <p:cNvSpPr>
            <a:spLocks noChangeArrowheads="1"/>
          </p:cNvSpPr>
          <p:nvPr/>
        </p:nvSpPr>
        <p:spPr bwMode="auto">
          <a:xfrm>
            <a:off x="7844801" y="2309115"/>
            <a:ext cx="195047" cy="16652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9" name="Line 88"/>
          <p:cNvSpPr>
            <a:spLocks noChangeShapeType="1"/>
          </p:cNvSpPr>
          <p:nvPr/>
        </p:nvSpPr>
        <p:spPr bwMode="auto">
          <a:xfrm flipV="1">
            <a:off x="8375270" y="2001338"/>
            <a:ext cx="169927" cy="8475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0" name="Line 89"/>
          <p:cNvSpPr>
            <a:spLocks noChangeShapeType="1"/>
          </p:cNvSpPr>
          <p:nvPr/>
        </p:nvSpPr>
        <p:spPr bwMode="auto">
          <a:xfrm>
            <a:off x="8375270" y="2157457"/>
            <a:ext cx="186181" cy="172474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1" name="Freeform 90"/>
          <p:cNvSpPr>
            <a:spLocks/>
          </p:cNvSpPr>
          <p:nvPr/>
        </p:nvSpPr>
        <p:spPr bwMode="auto">
          <a:xfrm>
            <a:off x="7942324" y="2037022"/>
            <a:ext cx="56150" cy="272093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236"/>
              </a:cxn>
            </a:cxnLst>
            <a:rect l="0" t="0" r="r" b="b"/>
            <a:pathLst>
              <a:path w="44" h="236">
                <a:moveTo>
                  <a:pt x="44" y="0"/>
                </a:moveTo>
                <a:lnTo>
                  <a:pt x="0" y="236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2" name="Freeform 91"/>
          <p:cNvSpPr>
            <a:spLocks/>
          </p:cNvSpPr>
          <p:nvPr/>
        </p:nvSpPr>
        <p:spPr bwMode="auto">
          <a:xfrm>
            <a:off x="8028027" y="2166378"/>
            <a:ext cx="242331" cy="166527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0" y="144"/>
              </a:cxn>
            </a:cxnLst>
            <a:rect l="0" t="0" r="r" b="b"/>
            <a:pathLst>
              <a:path w="188" h="144">
                <a:moveTo>
                  <a:pt x="188" y="0"/>
                </a:moveTo>
                <a:lnTo>
                  <a:pt x="0" y="144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3" name="Oval 92"/>
          <p:cNvSpPr>
            <a:spLocks noChangeArrowheads="1"/>
          </p:cNvSpPr>
          <p:nvPr/>
        </p:nvSpPr>
        <p:spPr bwMode="auto">
          <a:xfrm>
            <a:off x="8545197" y="1943351"/>
            <a:ext cx="100479" cy="8475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4" name="Line 93"/>
          <p:cNvSpPr>
            <a:spLocks noChangeShapeType="1"/>
          </p:cNvSpPr>
          <p:nvPr/>
        </p:nvSpPr>
        <p:spPr bwMode="auto">
          <a:xfrm flipH="1">
            <a:off x="8629422" y="1842245"/>
            <a:ext cx="233465" cy="1130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" name="Line 94"/>
          <p:cNvSpPr>
            <a:spLocks noChangeShapeType="1"/>
          </p:cNvSpPr>
          <p:nvPr/>
        </p:nvSpPr>
        <p:spPr bwMode="auto">
          <a:xfrm flipH="1">
            <a:off x="8645676" y="1986469"/>
            <a:ext cx="217211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6" name="Line 95"/>
          <p:cNvSpPr>
            <a:spLocks noChangeShapeType="1"/>
          </p:cNvSpPr>
          <p:nvPr/>
        </p:nvSpPr>
        <p:spPr bwMode="auto">
          <a:xfrm flipH="1" flipV="1">
            <a:off x="8629422" y="2014719"/>
            <a:ext cx="233465" cy="9813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7" name="Oval 96"/>
          <p:cNvSpPr>
            <a:spLocks noChangeArrowheads="1"/>
          </p:cNvSpPr>
          <p:nvPr/>
        </p:nvSpPr>
        <p:spPr bwMode="auto">
          <a:xfrm>
            <a:off x="8545197" y="2316549"/>
            <a:ext cx="100479" cy="8623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8" name="Line 97"/>
          <p:cNvSpPr>
            <a:spLocks noChangeShapeType="1"/>
          </p:cNvSpPr>
          <p:nvPr/>
        </p:nvSpPr>
        <p:spPr bwMode="auto">
          <a:xfrm>
            <a:off x="8645676" y="2359668"/>
            <a:ext cx="200957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9" name="Text Box 98"/>
          <p:cNvSpPr txBox="1">
            <a:spLocks noChangeArrowheads="1"/>
          </p:cNvSpPr>
          <p:nvPr/>
        </p:nvSpPr>
        <p:spPr bwMode="auto">
          <a:xfrm>
            <a:off x="5106755" y="1977548"/>
            <a:ext cx="672321" cy="4579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230" name="Oval 99"/>
          <p:cNvSpPr>
            <a:spLocks noChangeArrowheads="1"/>
          </p:cNvSpPr>
          <p:nvPr/>
        </p:nvSpPr>
        <p:spPr bwMode="auto">
          <a:xfrm>
            <a:off x="7954146" y="1921048"/>
            <a:ext cx="135942" cy="11448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6197245" y="1925509"/>
            <a:ext cx="922040" cy="832634"/>
            <a:chOff x="4887" y="2256"/>
            <a:chExt cx="720" cy="720"/>
          </a:xfrm>
        </p:grpSpPr>
        <p:sp>
          <p:nvSpPr>
            <p:cNvPr id="255" name="Rectangle 101"/>
            <p:cNvSpPr>
              <a:spLocks noChangeArrowheads="1"/>
            </p:cNvSpPr>
            <p:nvPr/>
          </p:nvSpPr>
          <p:spPr bwMode="auto">
            <a:xfrm rot="10800000" flipV="1">
              <a:off x="5010" y="2736"/>
              <a:ext cx="45" cy="16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" name="Oval 102"/>
            <p:cNvSpPr>
              <a:spLocks noChangeArrowheads="1"/>
            </p:cNvSpPr>
            <p:nvPr/>
          </p:nvSpPr>
          <p:spPr bwMode="auto">
            <a:xfrm>
              <a:off x="5321" y="2326"/>
              <a:ext cx="79" cy="7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" name="Line 103"/>
            <p:cNvSpPr>
              <a:spLocks noChangeShapeType="1"/>
            </p:cNvSpPr>
            <p:nvPr/>
          </p:nvSpPr>
          <p:spPr bwMode="auto">
            <a:xfrm flipV="1">
              <a:off x="5295" y="2675"/>
              <a:ext cx="211" cy="63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8" name="Line 104"/>
            <p:cNvSpPr>
              <a:spLocks noChangeShapeType="1"/>
            </p:cNvSpPr>
            <p:nvPr/>
          </p:nvSpPr>
          <p:spPr bwMode="auto">
            <a:xfrm>
              <a:off x="5150" y="2364"/>
              <a:ext cx="171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9" name="Line 105"/>
            <p:cNvSpPr>
              <a:spLocks noChangeShapeType="1"/>
            </p:cNvSpPr>
            <p:nvPr/>
          </p:nvSpPr>
          <p:spPr bwMode="auto">
            <a:xfrm flipV="1">
              <a:off x="5150" y="2388"/>
              <a:ext cx="185" cy="87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0" name="Oval 106"/>
            <p:cNvSpPr>
              <a:spLocks noChangeArrowheads="1"/>
            </p:cNvSpPr>
            <p:nvPr/>
          </p:nvSpPr>
          <p:spPr bwMode="auto">
            <a:xfrm>
              <a:off x="5506" y="2625"/>
              <a:ext cx="80" cy="7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1" name="Line 107"/>
            <p:cNvSpPr>
              <a:spLocks noChangeShapeType="1"/>
            </p:cNvSpPr>
            <p:nvPr/>
          </p:nvSpPr>
          <p:spPr bwMode="auto">
            <a:xfrm rot="19416291" flipV="1">
              <a:off x="5046" y="2736"/>
              <a:ext cx="147" cy="3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62" name="Line 108"/>
            <p:cNvSpPr>
              <a:spLocks noChangeShapeType="1"/>
            </p:cNvSpPr>
            <p:nvPr/>
          </p:nvSpPr>
          <p:spPr bwMode="auto">
            <a:xfrm rot="19416291" flipV="1">
              <a:off x="5186" y="2811"/>
              <a:ext cx="147" cy="3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63" name="Oval 109"/>
            <p:cNvSpPr>
              <a:spLocks noChangeArrowheads="1"/>
            </p:cNvSpPr>
            <p:nvPr/>
          </p:nvSpPr>
          <p:spPr bwMode="auto">
            <a:xfrm>
              <a:off x="4887" y="2256"/>
              <a:ext cx="720" cy="72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4" name="Group 110"/>
            <p:cNvGrpSpPr>
              <a:grpSpLocks/>
            </p:cNvGrpSpPr>
            <p:nvPr/>
          </p:nvGrpSpPr>
          <p:grpSpPr bwMode="auto">
            <a:xfrm>
              <a:off x="5022" y="2301"/>
              <a:ext cx="431" cy="623"/>
              <a:chOff x="3123" y="1248"/>
              <a:chExt cx="381" cy="561"/>
            </a:xfrm>
          </p:grpSpPr>
          <p:sp>
            <p:nvSpPr>
              <p:cNvPr id="265" name="Oval 111"/>
              <p:cNvSpPr>
                <a:spLocks noChangeArrowheads="1"/>
              </p:cNvSpPr>
              <p:nvPr/>
            </p:nvSpPr>
            <p:spPr bwMode="auto">
              <a:xfrm>
                <a:off x="3123" y="1472"/>
                <a:ext cx="106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" name="Oval 112"/>
              <p:cNvSpPr>
                <a:spLocks noChangeArrowheads="1"/>
              </p:cNvSpPr>
              <p:nvPr/>
            </p:nvSpPr>
            <p:spPr bwMode="auto">
              <a:xfrm>
                <a:off x="3400" y="1472"/>
                <a:ext cx="104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7" name="Oval 113"/>
              <p:cNvSpPr>
                <a:spLocks noChangeArrowheads="1"/>
              </p:cNvSpPr>
              <p:nvPr/>
            </p:nvSpPr>
            <p:spPr bwMode="auto">
              <a:xfrm>
                <a:off x="3268" y="1708"/>
                <a:ext cx="105" cy="10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8" name="Line 114"/>
              <p:cNvSpPr>
                <a:spLocks noChangeShapeType="1"/>
              </p:cNvSpPr>
              <p:nvPr/>
            </p:nvSpPr>
            <p:spPr bwMode="auto">
              <a:xfrm>
                <a:off x="3202" y="1558"/>
                <a:ext cx="93" cy="163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9" name="Line 115"/>
              <p:cNvSpPr>
                <a:spLocks noChangeShapeType="1"/>
              </p:cNvSpPr>
              <p:nvPr/>
            </p:nvSpPr>
            <p:spPr bwMode="auto">
              <a:xfrm>
                <a:off x="3229" y="1521"/>
                <a:ext cx="171" cy="0"/>
              </a:xfrm>
              <a:prstGeom prst="line">
                <a:avLst/>
              </a:prstGeom>
              <a:noFill/>
              <a:ln w="10795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0" name="Line 116"/>
              <p:cNvSpPr>
                <a:spLocks noChangeShapeType="1"/>
              </p:cNvSpPr>
              <p:nvPr/>
            </p:nvSpPr>
            <p:spPr bwMode="auto">
              <a:xfrm flipH="1">
                <a:off x="3347" y="1571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1" name="Oval 117"/>
              <p:cNvSpPr>
                <a:spLocks noChangeArrowheads="1"/>
              </p:cNvSpPr>
              <p:nvPr/>
            </p:nvSpPr>
            <p:spPr bwMode="auto">
              <a:xfrm>
                <a:off x="3268" y="1248"/>
                <a:ext cx="105" cy="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2" name="Line 118"/>
              <p:cNvSpPr>
                <a:spLocks noChangeShapeType="1"/>
              </p:cNvSpPr>
              <p:nvPr/>
            </p:nvSpPr>
            <p:spPr bwMode="auto">
              <a:xfrm flipH="1">
                <a:off x="3202" y="1335"/>
                <a:ext cx="80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3" name="Line 119"/>
              <p:cNvSpPr>
                <a:spLocks noChangeShapeType="1"/>
              </p:cNvSpPr>
              <p:nvPr/>
            </p:nvSpPr>
            <p:spPr bwMode="auto">
              <a:xfrm>
                <a:off x="3347" y="1335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232" name="Freeform 120"/>
          <p:cNvSpPr>
            <a:spLocks/>
          </p:cNvSpPr>
          <p:nvPr/>
        </p:nvSpPr>
        <p:spPr bwMode="auto">
          <a:xfrm>
            <a:off x="8090087" y="1703968"/>
            <a:ext cx="189136" cy="239382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208"/>
              </a:cxn>
            </a:cxnLst>
            <a:rect l="0" t="0" r="r" b="b"/>
            <a:pathLst>
              <a:path w="148" h="208">
                <a:moveTo>
                  <a:pt x="148" y="0"/>
                </a:moveTo>
                <a:lnTo>
                  <a:pt x="0" y="208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3" name="Freeform 121"/>
          <p:cNvSpPr>
            <a:spLocks/>
          </p:cNvSpPr>
          <p:nvPr/>
        </p:nvSpPr>
        <p:spPr bwMode="auto">
          <a:xfrm>
            <a:off x="8002907" y="1772363"/>
            <a:ext cx="25120" cy="1486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29"/>
              </a:cxn>
            </a:cxnLst>
            <a:rect l="0" t="0" r="r" b="b"/>
            <a:pathLst>
              <a:path w="20" h="129">
                <a:moveTo>
                  <a:pt x="0" y="0"/>
                </a:moveTo>
                <a:lnTo>
                  <a:pt x="20" y="129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4" name="Freeform 122"/>
          <p:cNvSpPr>
            <a:spLocks/>
          </p:cNvSpPr>
          <p:nvPr/>
        </p:nvSpPr>
        <p:spPr bwMode="auto">
          <a:xfrm>
            <a:off x="5120054" y="2332905"/>
            <a:ext cx="1257462" cy="7434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984" y="0"/>
              </a:cxn>
            </a:cxnLst>
            <a:rect l="0" t="0" r="r" b="b"/>
            <a:pathLst>
              <a:path w="984" h="64">
                <a:moveTo>
                  <a:pt x="0" y="64"/>
                </a:moveTo>
                <a:lnTo>
                  <a:pt x="984" y="0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" name="Freeform 123"/>
          <p:cNvSpPr>
            <a:spLocks/>
          </p:cNvSpPr>
          <p:nvPr/>
        </p:nvSpPr>
        <p:spPr bwMode="auto">
          <a:xfrm>
            <a:off x="6924238" y="2326957"/>
            <a:ext cx="910219" cy="609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2" y="52"/>
              </a:cxn>
            </a:cxnLst>
            <a:rect l="0" t="0" r="r" b="b"/>
            <a:pathLst>
              <a:path w="712" h="52">
                <a:moveTo>
                  <a:pt x="0" y="0"/>
                </a:moveTo>
                <a:lnTo>
                  <a:pt x="712" y="52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36" name="Object 124"/>
          <p:cNvGraphicFramePr>
            <a:graphicFrameLocks noChangeAspect="1"/>
          </p:cNvGraphicFramePr>
          <p:nvPr/>
        </p:nvGraphicFramePr>
        <p:xfrm>
          <a:off x="2729251" y="2796801"/>
          <a:ext cx="523081" cy="368738"/>
        </p:xfrm>
        <a:graphic>
          <a:graphicData uri="http://schemas.openxmlformats.org/presentationml/2006/ole">
            <p:oleObj spid="_x0000_s338947" name="Equation" r:id="rId4" imgW="317160" imgH="228600" progId="Equation.DSMT4">
              <p:embed/>
            </p:oleObj>
          </a:graphicData>
        </a:graphic>
      </p:graphicFrame>
      <p:sp>
        <p:nvSpPr>
          <p:cNvPr id="240" name="Freeform 128"/>
          <p:cNvSpPr>
            <a:spLocks/>
          </p:cNvSpPr>
          <p:nvPr/>
        </p:nvSpPr>
        <p:spPr bwMode="auto">
          <a:xfrm>
            <a:off x="3426691" y="4301489"/>
            <a:ext cx="3168036" cy="13382"/>
          </a:xfrm>
          <a:custGeom>
            <a:avLst/>
            <a:gdLst/>
            <a:ahLst/>
            <a:cxnLst>
              <a:cxn ang="0">
                <a:pos x="2477" y="12"/>
              </a:cxn>
              <a:cxn ang="0">
                <a:pos x="0" y="0"/>
              </a:cxn>
            </a:cxnLst>
            <a:rect l="0" t="0" r="r" b="b"/>
            <a:pathLst>
              <a:path w="2477" h="12">
                <a:moveTo>
                  <a:pt x="2477" y="12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1" name="Freeform 129"/>
          <p:cNvSpPr>
            <a:spLocks/>
          </p:cNvSpPr>
          <p:nvPr/>
        </p:nvSpPr>
        <p:spPr bwMode="auto">
          <a:xfrm>
            <a:off x="3426690" y="2940051"/>
            <a:ext cx="45719" cy="1316834"/>
          </a:xfrm>
          <a:custGeom>
            <a:avLst/>
            <a:gdLst/>
            <a:ahLst/>
            <a:cxnLst>
              <a:cxn ang="0">
                <a:pos x="0" y="916"/>
              </a:cxn>
              <a:cxn ang="0">
                <a:pos x="0" y="0"/>
              </a:cxn>
            </a:cxnLst>
            <a:rect l="0" t="0" r="r" b="b"/>
            <a:pathLst>
              <a:path w="1" h="916">
                <a:moveTo>
                  <a:pt x="0" y="916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2" name="Line 130"/>
          <p:cNvSpPr>
            <a:spLocks noChangeShapeType="1"/>
          </p:cNvSpPr>
          <p:nvPr/>
        </p:nvSpPr>
        <p:spPr bwMode="auto">
          <a:xfrm>
            <a:off x="6618369" y="3537250"/>
            <a:ext cx="0" cy="80735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3" name="Text Box 131"/>
          <p:cNvSpPr txBox="1">
            <a:spLocks noChangeArrowheads="1"/>
          </p:cNvSpPr>
          <p:nvPr/>
        </p:nvSpPr>
        <p:spPr bwMode="auto">
          <a:xfrm>
            <a:off x="4579242" y="3419789"/>
            <a:ext cx="676754" cy="45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2543069" y="2489023"/>
            <a:ext cx="769845" cy="169501"/>
            <a:chOff x="2067" y="624"/>
            <a:chExt cx="521" cy="139"/>
          </a:xfrm>
        </p:grpSpPr>
        <p:sp>
          <p:nvSpPr>
            <p:cNvPr id="251" name="Rectangle 133"/>
            <p:cNvSpPr>
              <a:spLocks noChangeArrowheads="1"/>
            </p:cNvSpPr>
            <p:nvPr/>
          </p:nvSpPr>
          <p:spPr bwMode="auto">
            <a:xfrm>
              <a:off x="2067" y="624"/>
              <a:ext cx="75" cy="13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2" name="Rectangle 134"/>
            <p:cNvSpPr>
              <a:spLocks noChangeArrowheads="1"/>
            </p:cNvSpPr>
            <p:nvPr/>
          </p:nvSpPr>
          <p:spPr bwMode="auto">
            <a:xfrm>
              <a:off x="2216" y="624"/>
              <a:ext cx="74" cy="13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3" name="Rectangle 135"/>
            <p:cNvSpPr>
              <a:spLocks noChangeArrowheads="1"/>
            </p:cNvSpPr>
            <p:nvPr/>
          </p:nvSpPr>
          <p:spPr bwMode="auto">
            <a:xfrm>
              <a:off x="2514" y="624"/>
              <a:ext cx="74" cy="13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4" name="Line 136"/>
            <p:cNvSpPr>
              <a:spLocks noChangeShapeType="1"/>
            </p:cNvSpPr>
            <p:nvPr/>
          </p:nvSpPr>
          <p:spPr bwMode="auto">
            <a:xfrm>
              <a:off x="2328" y="694"/>
              <a:ext cx="1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flipH="1">
            <a:off x="3923175" y="4007094"/>
            <a:ext cx="775755" cy="218566"/>
            <a:chOff x="2064" y="1006"/>
            <a:chExt cx="672" cy="192"/>
          </a:xfrm>
        </p:grpSpPr>
        <p:sp>
          <p:nvSpPr>
            <p:cNvPr id="247" name="Rectangle 138"/>
            <p:cNvSpPr>
              <a:spLocks noChangeArrowheads="1"/>
            </p:cNvSpPr>
            <p:nvPr/>
          </p:nvSpPr>
          <p:spPr bwMode="auto">
            <a:xfrm>
              <a:off x="2064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8" name="Rectangle 139"/>
            <p:cNvSpPr>
              <a:spLocks noChangeArrowheads="1"/>
            </p:cNvSpPr>
            <p:nvPr/>
          </p:nvSpPr>
          <p:spPr bwMode="auto">
            <a:xfrm flipH="1">
              <a:off x="2256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9" name="Rectangle 140"/>
            <p:cNvSpPr>
              <a:spLocks noChangeArrowheads="1"/>
            </p:cNvSpPr>
            <p:nvPr/>
          </p:nvSpPr>
          <p:spPr bwMode="auto">
            <a:xfrm>
              <a:off x="2640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0" name="Line 141"/>
            <p:cNvSpPr>
              <a:spLocks noChangeShapeType="1"/>
            </p:cNvSpPr>
            <p:nvPr/>
          </p:nvSpPr>
          <p:spPr bwMode="auto">
            <a:xfrm>
              <a:off x="2400" y="110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46" name="Text Box 142"/>
          <p:cNvSpPr txBox="1">
            <a:spLocks noChangeArrowheads="1"/>
          </p:cNvSpPr>
          <p:nvPr/>
        </p:nvSpPr>
        <p:spPr bwMode="auto">
          <a:xfrm>
            <a:off x="5043217" y="3965462"/>
            <a:ext cx="834860" cy="396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UY" sz="2000"/>
              <a:t>ACKs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349250" y="1473200"/>
          <a:ext cx="2755900" cy="1926417"/>
        </p:xfrm>
        <a:graphic>
          <a:graphicData uri="http://schemas.openxmlformats.org/presentationml/2006/ole">
            <p:oleObj spid="_x0000_s338948" name="Equation" r:id="rId5" imgW="1231560" imgH="838080" progId="Equation.DSMT4">
              <p:embed/>
            </p:oleObj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4656138" y="4616450"/>
          <a:ext cx="4360862" cy="2084388"/>
        </p:xfrm>
        <a:graphic>
          <a:graphicData uri="http://schemas.openxmlformats.org/presentationml/2006/ole">
            <p:oleObj spid="_x0000_s338949" name="Equation" r:id="rId6" imgW="1955520" imgH="1015920" progId="Equation.DSMT4">
              <p:embed/>
            </p:oleObj>
          </a:graphicData>
        </a:graphic>
      </p:graphicFrame>
      <p:grpSp>
        <p:nvGrpSpPr>
          <p:cNvPr id="291" name="290 Grupo"/>
          <p:cNvGrpSpPr/>
          <p:nvPr/>
        </p:nvGrpSpPr>
        <p:grpSpPr>
          <a:xfrm>
            <a:off x="280987" y="4514850"/>
            <a:ext cx="4116388" cy="1981200"/>
            <a:chOff x="280987" y="4514850"/>
            <a:chExt cx="4116388" cy="1981200"/>
          </a:xfrm>
        </p:grpSpPr>
        <p:sp>
          <p:nvSpPr>
            <p:cNvPr id="292" name="Text Box 61"/>
            <p:cNvSpPr txBox="1">
              <a:spLocks noChangeArrowheads="1"/>
            </p:cNvSpPr>
            <p:nvPr/>
          </p:nvSpPr>
          <p:spPr bwMode="auto">
            <a:xfrm>
              <a:off x="3771900" y="6127750"/>
              <a:ext cx="6254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kumimoji="1" lang="en-US" sz="1800" dirty="0">
                  <a:latin typeface="Tahoma" pitchFamily="34" charset="0"/>
                </a:rPr>
                <a:t>time</a:t>
              </a:r>
            </a:p>
          </p:txBody>
        </p:sp>
        <p:sp>
          <p:nvSpPr>
            <p:cNvPr id="293" name="Rectangle 45"/>
            <p:cNvSpPr>
              <a:spLocks noChangeArrowheads="1"/>
            </p:cNvSpPr>
            <p:nvPr/>
          </p:nvSpPr>
          <p:spPr bwMode="auto">
            <a:xfrm>
              <a:off x="280987" y="6184900"/>
              <a:ext cx="246063" cy="22701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sz="1600" dirty="0">
                  <a:latin typeface="Tahoma" pitchFamily="34" charset="0"/>
                </a:rPr>
                <a:t>SS</a:t>
              </a:r>
            </a:p>
          </p:txBody>
        </p:sp>
        <p:sp>
          <p:nvSpPr>
            <p:cNvPr id="294" name="Freeform 46"/>
            <p:cNvSpPr>
              <a:spLocks/>
            </p:cNvSpPr>
            <p:nvPr/>
          </p:nvSpPr>
          <p:spPr bwMode="auto">
            <a:xfrm>
              <a:off x="349250" y="5603875"/>
              <a:ext cx="168275" cy="541338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65" y="519"/>
                </a:cxn>
                <a:cxn ang="0">
                  <a:pos x="97" y="478"/>
                </a:cxn>
                <a:cxn ang="0">
                  <a:pos x="113" y="430"/>
                </a:cxn>
                <a:cxn ang="0">
                  <a:pos x="146" y="267"/>
                </a:cxn>
                <a:cxn ang="0">
                  <a:pos x="162" y="113"/>
                </a:cxn>
                <a:cxn ang="0">
                  <a:pos x="162" y="0"/>
                </a:cxn>
              </a:cxnLst>
              <a:rect l="0" t="0" r="r" b="b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 cap="flat" cmpd="sng">
              <a:solidFill>
                <a:srgbClr val="33CC33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Line 47"/>
            <p:cNvSpPr>
              <a:spLocks noChangeShapeType="1"/>
            </p:cNvSpPr>
            <p:nvPr/>
          </p:nvSpPr>
          <p:spPr bwMode="auto">
            <a:xfrm flipV="1">
              <a:off x="514350" y="4770437"/>
              <a:ext cx="1046163" cy="833438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6" name="Rectangle 48"/>
            <p:cNvSpPr>
              <a:spLocks noChangeArrowheads="1"/>
            </p:cNvSpPr>
            <p:nvPr/>
          </p:nvSpPr>
          <p:spPr bwMode="auto">
            <a:xfrm>
              <a:off x="520700" y="6192837"/>
              <a:ext cx="1028700" cy="219075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" name="Text Box 49"/>
            <p:cNvSpPr txBox="1">
              <a:spLocks noChangeArrowheads="1"/>
            </p:cNvSpPr>
            <p:nvPr/>
          </p:nvSpPr>
          <p:spPr bwMode="auto">
            <a:xfrm>
              <a:off x="822325" y="6159500"/>
              <a:ext cx="444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kumimoji="1" lang="en-US" sz="1600" dirty="0">
                  <a:latin typeface="Tahoma" pitchFamily="34" charset="0"/>
                </a:rPr>
                <a:t>CA</a:t>
              </a:r>
            </a:p>
          </p:txBody>
        </p:sp>
        <p:grpSp>
          <p:nvGrpSpPr>
            <p:cNvPr id="298" name="Group 53"/>
            <p:cNvGrpSpPr>
              <a:grpSpLocks/>
            </p:cNvGrpSpPr>
            <p:nvPr/>
          </p:nvGrpSpPr>
          <p:grpSpPr bwMode="auto">
            <a:xfrm>
              <a:off x="1543050" y="4611687"/>
              <a:ext cx="1552575" cy="1800224"/>
              <a:chOff x="2174" y="1278"/>
              <a:chExt cx="1530" cy="1803"/>
            </a:xfrm>
          </p:grpSpPr>
          <p:sp>
            <p:nvSpPr>
              <p:cNvPr id="308" name="Line 54"/>
              <p:cNvSpPr>
                <a:spLocks noChangeShapeType="1"/>
              </p:cNvSpPr>
              <p:nvPr/>
            </p:nvSpPr>
            <p:spPr bwMode="auto">
              <a:xfrm flipV="1">
                <a:off x="2174" y="1278"/>
                <a:ext cx="1443" cy="1129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9" name="Rectangle 55"/>
              <p:cNvSpPr>
                <a:spLocks noChangeArrowheads="1"/>
              </p:cNvSpPr>
              <p:nvPr/>
            </p:nvSpPr>
            <p:spPr bwMode="auto">
              <a:xfrm>
                <a:off x="2187" y="2862"/>
                <a:ext cx="1517" cy="219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99" name="Group 56"/>
            <p:cNvGrpSpPr>
              <a:grpSpLocks/>
            </p:cNvGrpSpPr>
            <p:nvPr/>
          </p:nvGrpSpPr>
          <p:grpSpPr bwMode="auto">
            <a:xfrm>
              <a:off x="3009900" y="4965701"/>
              <a:ext cx="768350" cy="1444626"/>
              <a:chOff x="3609" y="1634"/>
              <a:chExt cx="757" cy="1446"/>
            </a:xfrm>
          </p:grpSpPr>
          <p:sp>
            <p:nvSpPr>
              <p:cNvPr id="306" name="Line 57"/>
              <p:cNvSpPr>
                <a:spLocks noChangeShapeType="1"/>
              </p:cNvSpPr>
              <p:nvPr/>
            </p:nvSpPr>
            <p:spPr bwMode="auto">
              <a:xfrm flipV="1">
                <a:off x="3609" y="1634"/>
                <a:ext cx="591" cy="46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7" name="Rectangle 58"/>
              <p:cNvSpPr>
                <a:spLocks noChangeArrowheads="1"/>
              </p:cNvSpPr>
              <p:nvPr/>
            </p:nvSpPr>
            <p:spPr bwMode="auto">
              <a:xfrm>
                <a:off x="3693" y="2865"/>
                <a:ext cx="673" cy="21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00" name="Line 59"/>
            <p:cNvSpPr>
              <a:spLocks noChangeShapeType="1"/>
            </p:cNvSpPr>
            <p:nvPr/>
          </p:nvSpPr>
          <p:spPr bwMode="auto">
            <a:xfrm flipV="1">
              <a:off x="349250" y="4559300"/>
              <a:ext cx="1588" cy="1577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Line 60"/>
            <p:cNvSpPr>
              <a:spLocks noChangeShapeType="1"/>
            </p:cNvSpPr>
            <p:nvPr/>
          </p:nvSpPr>
          <p:spPr bwMode="auto">
            <a:xfrm flipV="1">
              <a:off x="349250" y="6140450"/>
              <a:ext cx="3956050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2" name="Line 62"/>
            <p:cNvSpPr>
              <a:spLocks noChangeShapeType="1"/>
            </p:cNvSpPr>
            <p:nvPr/>
          </p:nvSpPr>
          <p:spPr bwMode="auto">
            <a:xfrm flipH="1" flipV="1">
              <a:off x="1587500" y="4825998"/>
              <a:ext cx="800100" cy="800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3" name="Line 63"/>
            <p:cNvSpPr>
              <a:spLocks noChangeShapeType="1"/>
            </p:cNvSpPr>
            <p:nvPr/>
          </p:nvSpPr>
          <p:spPr bwMode="auto">
            <a:xfrm flipV="1">
              <a:off x="2609850" y="4692649"/>
              <a:ext cx="404813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4" name="Text Box 64"/>
            <p:cNvSpPr txBox="1">
              <a:spLocks noChangeArrowheads="1"/>
            </p:cNvSpPr>
            <p:nvPr/>
          </p:nvSpPr>
          <p:spPr bwMode="auto">
            <a:xfrm>
              <a:off x="1809750" y="5670490"/>
              <a:ext cx="1600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2000" dirty="0">
                  <a:latin typeface="+mj-lt"/>
                </a:rPr>
                <a:t>Packet loss</a:t>
              </a:r>
            </a:p>
          </p:txBody>
        </p:sp>
        <p:graphicFrame>
          <p:nvGraphicFramePr>
            <p:cNvPr id="305" name="Object 6"/>
            <p:cNvGraphicFramePr>
              <a:graphicFrameLocks noChangeAspect="1"/>
            </p:cNvGraphicFramePr>
            <p:nvPr/>
          </p:nvGraphicFramePr>
          <p:xfrm>
            <a:off x="387350" y="4514850"/>
            <a:ext cx="398462" cy="393700"/>
          </p:xfrm>
          <a:graphic>
            <a:graphicData uri="http://schemas.openxmlformats.org/presentationml/2006/ole">
              <p:oleObj spid="_x0000_s338950" name="Equation" r:id="rId7" imgW="17748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74" name="Object 134"/>
          <p:cNvGraphicFramePr>
            <a:graphicFrameLocks noChangeAspect="1"/>
          </p:cNvGraphicFramePr>
          <p:nvPr/>
        </p:nvGraphicFramePr>
        <p:xfrm>
          <a:off x="349250" y="2895600"/>
          <a:ext cx="8464550" cy="3844925"/>
        </p:xfrm>
        <a:graphic>
          <a:graphicData uri="http://schemas.openxmlformats.org/presentationml/2006/ole">
            <p:oleObj spid="_x0000_s335874" name="Equation" r:id="rId4" imgW="3962160" imgH="1752480" progId="Equation.DSMT4">
              <p:embed/>
            </p:oleObj>
          </a:graphicData>
        </a:graphic>
      </p:graphicFrame>
      <p:sp>
        <p:nvSpPr>
          <p:cNvPr id="1341575" name="Rectangle 135"/>
          <p:cNvSpPr>
            <a:spLocks noChangeArrowheads="1"/>
          </p:cNvSpPr>
          <p:nvPr/>
        </p:nvSpPr>
        <p:spPr bwMode="auto">
          <a:xfrm>
            <a:off x="-11112" y="6350"/>
            <a:ext cx="9117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Loss probability as price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873125" y="806450"/>
          <a:ext cx="7566025" cy="1974850"/>
        </p:xfrm>
        <a:graphic>
          <a:graphicData uri="http://schemas.openxmlformats.org/presentationml/2006/ole">
            <p:oleObj spid="_x0000_s335877" name="Equation" r:id="rId5" imgW="3504960" imgH="901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-139700" y="2051050"/>
            <a:ext cx="9194800" cy="284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s-UY" dirty="0"/>
              <a:t>   </a:t>
            </a:r>
            <a:r>
              <a:rPr lang="es-UY" dirty="0" err="1"/>
              <a:t>Remarks</a:t>
            </a:r>
            <a:r>
              <a:rPr lang="es-UY" dirty="0"/>
              <a:t>:</a:t>
            </a:r>
          </a:p>
          <a:p>
            <a:pPr lvl="1">
              <a:lnSpc>
                <a:spcPct val="110000"/>
              </a:lnSpc>
            </a:pPr>
            <a:r>
              <a:rPr lang="es-UY" sz="2800" dirty="0" smtClean="0"/>
              <a:t>Unintended </a:t>
            </a:r>
            <a:r>
              <a:rPr lang="es-UY" sz="2800" dirty="0" err="1" smtClean="0"/>
              <a:t>by</a:t>
            </a:r>
            <a:r>
              <a:rPr lang="es-UY" sz="2800" dirty="0" smtClean="0"/>
              <a:t> </a:t>
            </a:r>
            <a:r>
              <a:rPr lang="es-UY" sz="2800" dirty="0" err="1" smtClean="0"/>
              <a:t>designer</a:t>
            </a:r>
            <a:r>
              <a:rPr lang="es-UY" sz="2800" dirty="0" smtClean="0"/>
              <a:t>, </a:t>
            </a:r>
            <a:r>
              <a:rPr lang="es-UY" sz="2800" dirty="0" err="1" smtClean="0"/>
              <a:t>after-the-fact</a:t>
            </a:r>
            <a:r>
              <a:rPr lang="es-UY" sz="2800" dirty="0" smtClean="0"/>
              <a:t> </a:t>
            </a:r>
            <a:r>
              <a:rPr lang="es-UY" sz="2800" dirty="0" err="1" smtClean="0"/>
              <a:t>interpretation</a:t>
            </a:r>
            <a:r>
              <a:rPr lang="es-UY" sz="2800" dirty="0" smtClean="0"/>
              <a:t>. </a:t>
            </a:r>
            <a:endParaRPr lang="es-UY" sz="2800" dirty="0"/>
          </a:p>
          <a:p>
            <a:pPr lvl="1">
              <a:lnSpc>
                <a:spcPct val="110000"/>
              </a:lnSpc>
            </a:pPr>
            <a:r>
              <a:rPr lang="es-UY" sz="2800" dirty="0" err="1" smtClean="0"/>
              <a:t>Makes</a:t>
            </a:r>
            <a:r>
              <a:rPr lang="es-UY" sz="2800" dirty="0" smtClean="0"/>
              <a:t> </a:t>
            </a:r>
            <a:r>
              <a:rPr lang="es-UY" sz="2800" dirty="0" err="1" smtClean="0"/>
              <a:t>resource</a:t>
            </a:r>
            <a:r>
              <a:rPr lang="es-UY" sz="2800" dirty="0" smtClean="0"/>
              <a:t> </a:t>
            </a:r>
            <a:r>
              <a:rPr lang="es-UY" sz="2800" dirty="0" err="1" smtClean="0"/>
              <a:t>allocation</a:t>
            </a:r>
            <a:r>
              <a:rPr lang="es-UY" sz="2800" dirty="0" smtClean="0"/>
              <a:t> </a:t>
            </a:r>
            <a:r>
              <a:rPr lang="es-UY" sz="2800" dirty="0" err="1" smtClean="0"/>
              <a:t>explicit</a:t>
            </a:r>
            <a:r>
              <a:rPr lang="es-UY" sz="2800" dirty="0" smtClean="0"/>
              <a:t>. In </a:t>
            </a:r>
            <a:r>
              <a:rPr lang="es-UY" sz="2800" dirty="0"/>
              <a:t>particular, </a:t>
            </a:r>
            <a:r>
              <a:rPr lang="es-UY" sz="2800" dirty="0" err="1" smtClean="0"/>
              <a:t>utility</a:t>
            </a:r>
            <a:r>
              <a:rPr lang="es-UY" sz="2800" dirty="0" smtClean="0"/>
              <a:t> shows </a:t>
            </a:r>
            <a:r>
              <a:rPr lang="es-UY" sz="2800" dirty="0" err="1"/>
              <a:t>bias</a:t>
            </a:r>
            <a:r>
              <a:rPr lang="es-UY" sz="2800" dirty="0"/>
              <a:t> </a:t>
            </a:r>
            <a:r>
              <a:rPr lang="es-UY" sz="2800" dirty="0" err="1" smtClean="0"/>
              <a:t>against</a:t>
            </a:r>
            <a:r>
              <a:rPr lang="es-UY" sz="2800" dirty="0" smtClean="0"/>
              <a:t> </a:t>
            </a:r>
            <a:r>
              <a:rPr lang="es-UY" sz="2800" dirty="0" err="1" smtClean="0"/>
              <a:t>high</a:t>
            </a:r>
            <a:r>
              <a:rPr lang="es-UY" sz="2800" dirty="0" smtClean="0"/>
              <a:t> </a:t>
            </a:r>
            <a:r>
              <a:rPr lang="es-UY" sz="2800" dirty="0" err="1"/>
              <a:t>RTTs.</a:t>
            </a:r>
            <a:r>
              <a:rPr lang="es-UY" sz="2800" dirty="0"/>
              <a:t> </a:t>
            </a:r>
            <a:r>
              <a:rPr lang="es-UY" sz="2800" dirty="0" err="1" smtClean="0"/>
              <a:t>Alternatives</a:t>
            </a:r>
            <a:r>
              <a:rPr lang="en-US" sz="2800" dirty="0" smtClean="0"/>
              <a:t>?</a:t>
            </a:r>
            <a:endParaRPr lang="es-UY" sz="2800" dirty="0"/>
          </a:p>
          <a:p>
            <a:pPr lvl="1">
              <a:lnSpc>
                <a:spcPct val="90000"/>
              </a:lnSpc>
            </a:pPr>
            <a:r>
              <a:rPr lang="es-UY" sz="2800" dirty="0" smtClean="0"/>
              <a:t> </a:t>
            </a:r>
            <a:r>
              <a:rPr lang="es-UY" sz="2800" dirty="0" err="1" smtClean="0">
                <a:solidFill>
                  <a:srgbClr val="FF0000"/>
                </a:solidFill>
              </a:rPr>
              <a:t>Assumes</a:t>
            </a:r>
            <a:r>
              <a:rPr lang="es-UY" sz="2800" dirty="0" smtClean="0">
                <a:solidFill>
                  <a:srgbClr val="FF0000"/>
                </a:solidFill>
              </a:rPr>
              <a:t> </a:t>
            </a:r>
            <a:r>
              <a:rPr lang="es-UY" sz="2800" dirty="0" err="1" smtClean="0"/>
              <a:t>equilibrium</a:t>
            </a:r>
            <a:r>
              <a:rPr lang="es-UY" sz="2800" dirty="0" smtClean="0"/>
              <a:t> (</a:t>
            </a:r>
            <a:r>
              <a:rPr lang="es-UY" sz="2800" dirty="0"/>
              <a:t>as </a:t>
            </a:r>
            <a:r>
              <a:rPr lang="es-UY" sz="2800" dirty="0" err="1"/>
              <a:t>economists</a:t>
            </a:r>
            <a:r>
              <a:rPr lang="es-UY" sz="2800" dirty="0"/>
              <a:t> </a:t>
            </a:r>
            <a:r>
              <a:rPr lang="es-UY" sz="2800" dirty="0" err="1"/>
              <a:t>often</a:t>
            </a:r>
            <a:r>
              <a:rPr lang="es-UY" sz="2800" dirty="0"/>
              <a:t> </a:t>
            </a:r>
            <a:r>
              <a:rPr lang="es-UY" sz="2800" dirty="0" smtClean="0"/>
              <a:t>do!).</a:t>
            </a:r>
            <a:endParaRPr lang="es-UY" sz="2800" dirty="0"/>
          </a:p>
        </p:txBody>
      </p:sp>
      <p:sp>
        <p:nvSpPr>
          <p:cNvPr id="5" name="Rectangle 135"/>
          <p:cNvSpPr>
            <a:spLocks noChangeArrowheads="1"/>
          </p:cNvSpPr>
          <p:nvPr/>
        </p:nvSpPr>
        <p:spPr bwMode="auto">
          <a:xfrm>
            <a:off x="-11112" y="6350"/>
            <a:ext cx="91170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Congestion control as NUM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1" y="815975"/>
          <a:ext cx="9144000" cy="1443038"/>
        </p:xfrm>
        <a:graphic>
          <a:graphicData uri="http://schemas.openxmlformats.org/presentationml/2006/ole">
            <p:oleObj spid="_x0000_s356357" name="Equation" r:id="rId3" imgW="4089240" imgH="634680" progId="Equation.DSMT4">
              <p:embed/>
            </p:oleObj>
          </a:graphicData>
        </a:graphic>
      </p:graphicFrame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-95250" y="5162550"/>
            <a:ext cx="9144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control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engineer’s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perspective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Dynamics: </a:t>
            </a:r>
            <a:r>
              <a:rPr lang="es-UY" sz="2800" kern="0" dirty="0" err="1" smtClean="0">
                <a:latin typeface="+mn-lt"/>
              </a:rPr>
              <a:t>i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this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equilbrium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stable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?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Robustness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against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variations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network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delay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,...?</a:t>
            </a:r>
            <a:endParaRPr kumimoji="0" lang="es-UY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4" grpId="0" build="p"/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4800" dirty="0" err="1" smtClean="0">
                <a:solidFill>
                  <a:srgbClr val="800080"/>
                </a:solidFill>
              </a:rPr>
              <a:t>Outline</a:t>
            </a:r>
            <a:endParaRPr lang="es-UY" sz="4800" dirty="0" smtClean="0">
              <a:solidFill>
                <a:srgbClr val="80008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7600"/>
            <a:ext cx="8559800" cy="5511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3200" dirty="0" smtClean="0"/>
              <a:t>Introduction: Feedback in the Internet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Economic models: Rate allocation through Network Utility Maximization.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Dynamics in NUM, TCP congestion control: New designs for stability under delays. 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Highlights from cross layer optimization:</a:t>
            </a:r>
          </a:p>
          <a:p>
            <a:pPr marL="933450" lvl="1" indent="-533400"/>
            <a:r>
              <a:rPr lang="en-US" sz="2800" dirty="0" smtClean="0"/>
              <a:t>Multipath routing and congestion control.</a:t>
            </a:r>
          </a:p>
          <a:p>
            <a:pPr marL="933450" lvl="1" indent="-533400"/>
            <a:r>
              <a:rPr lang="en-US" sz="2800" dirty="0" smtClean="0"/>
              <a:t>Controlling the number of connections.</a:t>
            </a:r>
          </a:p>
          <a:p>
            <a:pPr marL="933450" lvl="1" indent="-533400"/>
            <a:r>
              <a:rPr lang="en-US" sz="2800" dirty="0" smtClean="0"/>
              <a:t>NUM in </a:t>
            </a:r>
            <a:r>
              <a:rPr lang="en-US" sz="2800" dirty="0" err="1" smtClean="0"/>
              <a:t>multirate</a:t>
            </a:r>
            <a:r>
              <a:rPr lang="en-US" sz="2800" dirty="0" smtClean="0"/>
              <a:t> </a:t>
            </a:r>
            <a:r>
              <a:rPr lang="en-US" sz="2800" dirty="0" err="1" smtClean="0"/>
              <a:t>WiFi</a:t>
            </a:r>
            <a:r>
              <a:rPr lang="en-US" sz="2800" dirty="0" smtClean="0"/>
              <a:t> networks. </a:t>
            </a:r>
            <a:endParaRPr lang="en-US" sz="3200" dirty="0" smtClean="0"/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Conclusions. </a:t>
            </a:r>
          </a:p>
          <a:p>
            <a:pPr marL="914400" lvl="1" indent="-45720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95350"/>
          </a:xfrm>
        </p:spPr>
        <p:txBody>
          <a:bodyPr/>
          <a:lstStyle/>
          <a:p>
            <a:r>
              <a:rPr lang="en-US" dirty="0" smtClean="0"/>
              <a:t>Dynamics of Congestion Control</a:t>
            </a:r>
            <a:endParaRPr lang="en-US" dirty="0"/>
          </a:p>
        </p:txBody>
      </p:sp>
      <p:graphicFrame>
        <p:nvGraphicFramePr>
          <p:cNvPr id="910339" name="Object 3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357378" name="Equation" r:id="rId3" imgW="914400" imgH="179640" progId="Equation.DSMT4">
              <p:embed/>
            </p:oleObj>
          </a:graphicData>
        </a:graphic>
      </p:graphicFrame>
      <p:sp>
        <p:nvSpPr>
          <p:cNvPr id="44" name="Rectangle 6"/>
          <p:cNvSpPr txBox="1">
            <a:spLocks noChangeArrowheads="1"/>
          </p:cNvSpPr>
          <p:nvPr/>
        </p:nvSpPr>
        <p:spPr bwMode="auto">
          <a:xfrm>
            <a:off x="-6350" y="4889500"/>
            <a:ext cx="91440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Design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decentralized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control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laws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s-UY" sz="2800" kern="0" dirty="0" smtClean="0">
                <a:latin typeface="+mn-lt"/>
              </a:rPr>
              <a:t>at links and </a:t>
            </a:r>
            <a:r>
              <a:rPr lang="es-UY" sz="2800" kern="0" dirty="0" err="1" smtClean="0">
                <a:latin typeface="+mn-lt"/>
              </a:rPr>
              <a:t>sources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to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stabilize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the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desired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equilibrium</a:t>
            </a:r>
            <a:r>
              <a:rPr lang="es-UY" sz="2800" kern="0" dirty="0" smtClean="0">
                <a:latin typeface="+mn-lt"/>
              </a:rPr>
              <a:t>.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Robustness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</a:t>
            </a:r>
            <a:r>
              <a:rPr kumimoji="0" lang="es-UY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unkwown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UY" sz="2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?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Effect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</a:t>
            </a:r>
            <a:r>
              <a:rPr kumimoji="0" lang="es-UY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delay</a:t>
            </a:r>
            <a:r>
              <a:rPr kumimoji="0" lang="es-UY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,...?</a:t>
            </a:r>
            <a:endParaRPr kumimoji="0" lang="es-UY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74" name="73 Grupo"/>
          <p:cNvGrpSpPr/>
          <p:nvPr/>
        </p:nvGrpSpPr>
        <p:grpSpPr>
          <a:xfrm>
            <a:off x="260350" y="1066800"/>
            <a:ext cx="8649578" cy="3784600"/>
            <a:chOff x="361072" y="1428750"/>
            <a:chExt cx="8649578" cy="3784600"/>
          </a:xfrm>
        </p:grpSpPr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3713811" y="1437031"/>
              <a:ext cx="1678708" cy="12070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3713811" y="3550859"/>
              <a:ext cx="1678708" cy="12090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230449" y="2341774"/>
              <a:ext cx="1753734" cy="1451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30449" y="2341774"/>
              <a:ext cx="437027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6124023" y="2584005"/>
              <a:ext cx="1314832" cy="10869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6124023" y="2584005"/>
              <a:ext cx="437027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81" name="Object 13"/>
            <p:cNvGraphicFramePr>
              <a:graphicFrameLocks noChangeAspect="1"/>
            </p:cNvGraphicFramePr>
            <p:nvPr/>
          </p:nvGraphicFramePr>
          <p:xfrm>
            <a:off x="4342154" y="1861453"/>
            <a:ext cx="422022" cy="420281"/>
          </p:xfrm>
          <a:graphic>
            <a:graphicData uri="http://schemas.openxmlformats.org/presentationml/2006/ole">
              <p:oleObj spid="_x0000_s357391" name="Equation" r:id="rId4" imgW="152280" imgH="152280" progId="Equation.DSMT4">
                <p:embed/>
              </p:oleObj>
            </a:graphicData>
          </a:graphic>
        </p:graphicFrame>
        <p:graphicFrame>
          <p:nvGraphicFramePr>
            <p:cNvPr id="82" name="Object 14"/>
            <p:cNvGraphicFramePr>
              <a:graphicFrameLocks noChangeAspect="1"/>
            </p:cNvGraphicFramePr>
            <p:nvPr/>
          </p:nvGraphicFramePr>
          <p:xfrm>
            <a:off x="4250247" y="3863482"/>
            <a:ext cx="603960" cy="538291"/>
          </p:xfrm>
          <a:graphic>
            <a:graphicData uri="http://schemas.openxmlformats.org/presentationml/2006/ole">
              <p:oleObj spid="_x0000_s357392" name="Equation" r:id="rId5" imgW="215640" imgH="190440" progId="Equation.DSMT4">
                <p:embed/>
              </p:oleObj>
            </a:graphicData>
          </a:graphic>
        </p:graphicFrame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2108253" y="2039503"/>
              <a:ext cx="160555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2108253" y="2039503"/>
              <a:ext cx="0" cy="3022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 rot="10800000">
              <a:off x="2108253" y="4155401"/>
              <a:ext cx="160555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 flipV="1">
              <a:off x="2108253" y="3793090"/>
              <a:ext cx="0" cy="3623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>
              <a:off x="6780501" y="2039503"/>
              <a:ext cx="0" cy="5445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6780501" y="3670939"/>
              <a:ext cx="0" cy="4844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 flipH="1">
              <a:off x="5392519" y="4155401"/>
              <a:ext cx="13879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5392519" y="2039503"/>
              <a:ext cx="13879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91" name="Object 27"/>
            <p:cNvGraphicFramePr>
              <a:graphicFrameLocks noChangeAspect="1"/>
            </p:cNvGraphicFramePr>
            <p:nvPr/>
          </p:nvGraphicFramePr>
          <p:xfrm>
            <a:off x="748406" y="4246496"/>
            <a:ext cx="2427093" cy="908884"/>
          </p:xfrm>
          <a:graphic>
            <a:graphicData uri="http://schemas.openxmlformats.org/presentationml/2006/ole">
              <p:oleObj spid="_x0000_s357393" name="Equation" r:id="rId6" imgW="1066680" imgH="380880" progId="Equation.DSMT4">
                <p:embed/>
              </p:oleObj>
            </a:graphicData>
          </a:graphic>
        </p:graphicFrame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6033991" y="4188527"/>
              <a:ext cx="673359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93" name="Text Box 30"/>
            <p:cNvSpPr txBox="1">
              <a:spLocks noChangeArrowheads="1"/>
            </p:cNvSpPr>
            <p:nvPr/>
          </p:nvSpPr>
          <p:spPr bwMode="auto">
            <a:xfrm>
              <a:off x="7187517" y="1859383"/>
              <a:ext cx="211949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94" name="Text Box 32"/>
            <p:cNvSpPr txBox="1">
              <a:spLocks noChangeArrowheads="1"/>
            </p:cNvSpPr>
            <p:nvPr/>
          </p:nvSpPr>
          <p:spPr bwMode="auto">
            <a:xfrm>
              <a:off x="1714367" y="1557112"/>
              <a:ext cx="210073" cy="5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6561049" y="2946317"/>
              <a:ext cx="437027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>
              <a:off x="6998076" y="3308628"/>
              <a:ext cx="440778" cy="362311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1667475" y="2704086"/>
              <a:ext cx="440778" cy="36438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108253" y="3068467"/>
              <a:ext cx="437027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2545280" y="3430779"/>
              <a:ext cx="438902" cy="36231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100" name="Object 46"/>
            <p:cNvGraphicFramePr>
              <a:graphicFrameLocks noChangeAspect="1"/>
            </p:cNvGraphicFramePr>
            <p:nvPr/>
          </p:nvGraphicFramePr>
          <p:xfrm>
            <a:off x="5861432" y="4304466"/>
            <a:ext cx="3149218" cy="908884"/>
          </p:xfrm>
          <a:graphic>
            <a:graphicData uri="http://schemas.openxmlformats.org/presentationml/2006/ole">
              <p:oleObj spid="_x0000_s357394" name="Equation" r:id="rId7" imgW="1384200" imgH="380880" progId="Equation.DSMT4">
                <p:embed/>
              </p:oleObj>
            </a:graphicData>
          </a:graphic>
        </p:graphicFrame>
        <p:graphicFrame>
          <p:nvGraphicFramePr>
            <p:cNvPr id="101" name="Object 47"/>
            <p:cNvGraphicFramePr>
              <a:graphicFrameLocks noChangeAspect="1"/>
            </p:cNvGraphicFramePr>
            <p:nvPr/>
          </p:nvGraphicFramePr>
          <p:xfrm>
            <a:off x="361072" y="1428750"/>
            <a:ext cx="2744078" cy="484462"/>
          </p:xfrm>
          <a:graphic>
            <a:graphicData uri="http://schemas.openxmlformats.org/presentationml/2006/ole">
              <p:oleObj spid="_x0000_s357395" name="Equation" r:id="rId8" imgW="1206360" imgH="203040" progId="Equation.DSMT4">
                <p:embed/>
              </p:oleObj>
            </a:graphicData>
          </a:graphic>
        </p:graphicFrame>
        <p:graphicFrame>
          <p:nvGraphicFramePr>
            <p:cNvPr id="102" name="Object 48"/>
            <p:cNvGraphicFramePr>
              <a:graphicFrameLocks noChangeAspect="1"/>
            </p:cNvGraphicFramePr>
            <p:nvPr/>
          </p:nvGraphicFramePr>
          <p:xfrm>
            <a:off x="7103113" y="1546760"/>
            <a:ext cx="1652449" cy="906813"/>
          </p:xfrm>
          <a:graphic>
            <a:graphicData uri="http://schemas.openxmlformats.org/presentationml/2006/ole">
              <p:oleObj spid="_x0000_s357396" name="Equation" r:id="rId9" imgW="761760" imgH="3808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44000" cy="1028700"/>
          </a:xfrm>
        </p:spPr>
        <p:txBody>
          <a:bodyPr/>
          <a:lstStyle/>
          <a:p>
            <a:r>
              <a:rPr lang="en-US" dirty="0" smtClean="0"/>
              <a:t>‘Dual’ congestion control </a:t>
            </a:r>
            <a:r>
              <a:rPr lang="en-US" sz="3200" dirty="0" smtClean="0"/>
              <a:t>[Low-</a:t>
            </a:r>
            <a:r>
              <a:rPr lang="en-US" sz="3200" dirty="0" err="1" smtClean="0"/>
              <a:t>Lapsley</a:t>
            </a:r>
            <a:r>
              <a:rPr lang="en-US" sz="3200" dirty="0" smtClean="0"/>
              <a:t> ’99]</a:t>
            </a:r>
            <a:endParaRPr lang="en-US" sz="3200" dirty="0"/>
          </a:p>
        </p:txBody>
      </p:sp>
      <p:graphicFrame>
        <p:nvGraphicFramePr>
          <p:cNvPr id="913422" name="Object 14"/>
          <p:cNvGraphicFramePr>
            <a:graphicFrameLocks noChangeAspect="1"/>
          </p:cNvGraphicFramePr>
          <p:nvPr/>
        </p:nvGraphicFramePr>
        <p:xfrm>
          <a:off x="6481763" y="1853797"/>
          <a:ext cx="2554287" cy="1308100"/>
        </p:xfrm>
        <a:graphic>
          <a:graphicData uri="http://schemas.openxmlformats.org/presentationml/2006/ole">
            <p:oleObj spid="_x0000_s358402" name="Equation" r:id="rId4" imgW="1269720" imgH="609480" progId="Equation.DSMT4">
              <p:embed/>
            </p:oleObj>
          </a:graphicData>
        </a:graphic>
      </p:graphicFrame>
      <p:graphicFrame>
        <p:nvGraphicFramePr>
          <p:cNvPr id="913423" name="Object 15"/>
          <p:cNvGraphicFramePr>
            <a:graphicFrameLocks noChangeAspect="1"/>
          </p:cNvGraphicFramePr>
          <p:nvPr/>
        </p:nvGraphicFramePr>
        <p:xfrm>
          <a:off x="171450" y="1903044"/>
          <a:ext cx="1911350" cy="592103"/>
        </p:xfrm>
        <a:graphic>
          <a:graphicData uri="http://schemas.openxmlformats.org/presentationml/2006/ole">
            <p:oleObj spid="_x0000_s358403" name="Equation" r:id="rId5" imgW="660240" imgH="228600" progId="Equation.DSMT4">
              <p:embed/>
            </p:oleObj>
          </a:graphicData>
        </a:graphic>
      </p:graphicFrame>
      <p:graphicFrame>
        <p:nvGraphicFramePr>
          <p:cNvPr id="913455" name="Object 47"/>
          <p:cNvGraphicFramePr>
            <a:graphicFrameLocks noChangeAspect="1"/>
          </p:cNvGraphicFramePr>
          <p:nvPr>
            <p:ph idx="1"/>
          </p:nvPr>
        </p:nvGraphicFramePr>
        <p:xfrm>
          <a:off x="127000" y="3440113"/>
          <a:ext cx="8959850" cy="3298825"/>
        </p:xfrm>
        <a:graphic>
          <a:graphicData uri="http://schemas.openxmlformats.org/presentationml/2006/ole">
            <p:oleObj spid="_x0000_s358404" name="Equation" r:id="rId6" imgW="4000320" imgH="1473120" progId="Equation.DSMT4">
              <p:embed/>
            </p:oleObj>
          </a:graphicData>
        </a:graphic>
      </p:graphicFrame>
      <p:grpSp>
        <p:nvGrpSpPr>
          <p:cNvPr id="65" name="64 Grupo"/>
          <p:cNvGrpSpPr/>
          <p:nvPr/>
        </p:nvGrpSpPr>
        <p:grpSpPr>
          <a:xfrm>
            <a:off x="2127250" y="983847"/>
            <a:ext cx="4387646" cy="2222903"/>
            <a:chOff x="2006804" y="1028297"/>
            <a:chExt cx="4637537" cy="2404093"/>
          </a:xfrm>
        </p:grpSpPr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861819" y="1028297"/>
              <a:ext cx="1253956" cy="8667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861819" y="2546281"/>
              <a:ext cx="1253956" cy="8682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2006804" y="1678012"/>
              <a:ext cx="1309999" cy="1042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06804" y="1678012"/>
              <a:ext cx="326449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662192" y="1851963"/>
              <a:ext cx="982149" cy="780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5662192" y="1851963"/>
              <a:ext cx="326449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43" name="Object 13"/>
            <p:cNvGraphicFramePr>
              <a:graphicFrameLocks noChangeAspect="1"/>
            </p:cNvGraphicFramePr>
            <p:nvPr/>
          </p:nvGraphicFramePr>
          <p:xfrm>
            <a:off x="4318000" y="1308100"/>
            <a:ext cx="342900" cy="352425"/>
          </p:xfrm>
          <a:graphic>
            <a:graphicData uri="http://schemas.openxmlformats.org/presentationml/2006/ole">
              <p:oleObj spid="_x0000_s358411" name="Equation" r:id="rId7" imgW="164880" imgH="177480" progId="Equation.DSMT4">
                <p:embed/>
              </p:oleObj>
            </a:graphicData>
          </a:graphic>
        </p:graphicFrame>
        <p:graphicFrame>
          <p:nvGraphicFramePr>
            <p:cNvPr id="44" name="Object 14"/>
            <p:cNvGraphicFramePr>
              <a:graphicFrameLocks noChangeAspect="1"/>
            </p:cNvGraphicFramePr>
            <p:nvPr/>
          </p:nvGraphicFramePr>
          <p:xfrm>
            <a:off x="4237038" y="2757488"/>
            <a:ext cx="503237" cy="414337"/>
          </p:xfrm>
          <a:graphic>
            <a:graphicData uri="http://schemas.openxmlformats.org/presentationml/2006/ole">
              <p:oleObj spid="_x0000_s358412" name="Equation" r:id="rId8" imgW="241200" imgH="203040" progId="Equation.DSMT4">
                <p:embed/>
              </p:oleObj>
            </a:graphicData>
          </a:graphic>
        </p:graphicFrame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2662504" y="1460945"/>
              <a:ext cx="11993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2662504" y="1460945"/>
              <a:ext cx="0" cy="2170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rot="10800000">
              <a:off x="2662504" y="2980415"/>
              <a:ext cx="11993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2662504" y="2720232"/>
              <a:ext cx="0" cy="2601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6152566" y="1460945"/>
              <a:ext cx="0" cy="3910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6152566" y="2632513"/>
              <a:ext cx="0" cy="3479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H="1">
              <a:off x="5115775" y="2980415"/>
              <a:ext cx="10367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5115775" y="1460945"/>
              <a:ext cx="10367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53" name="Object 27"/>
            <p:cNvGraphicFramePr>
              <a:graphicFrameLocks noChangeAspect="1"/>
            </p:cNvGraphicFramePr>
            <p:nvPr/>
          </p:nvGraphicFramePr>
          <p:xfrm>
            <a:off x="3060700" y="3028950"/>
            <a:ext cx="304800" cy="398929"/>
          </p:xfrm>
          <a:graphic>
            <a:graphicData uri="http://schemas.openxmlformats.org/presentationml/2006/ole">
              <p:oleObj spid="_x0000_s358413" name="Equation" r:id="rId9" imgW="126720" imgH="164880" progId="Equation.DSMT4">
                <p:embed/>
              </p:oleObj>
            </a:graphicData>
          </a:graphic>
        </p:graphicFrame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5594941" y="3004203"/>
              <a:ext cx="502984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6456598" y="1331596"/>
              <a:ext cx="158321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2368280" y="1114529"/>
              <a:ext cx="156920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5988641" y="2112146"/>
              <a:ext cx="326449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6315090" y="2372329"/>
              <a:ext cx="329251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333253" y="1938195"/>
              <a:ext cx="329251" cy="26167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662504" y="2199865"/>
              <a:ext cx="326449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988953" y="2460048"/>
              <a:ext cx="327850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62" name="Object 46"/>
            <p:cNvGraphicFramePr>
              <a:graphicFrameLocks noChangeAspect="1"/>
            </p:cNvGraphicFramePr>
            <p:nvPr/>
          </p:nvGraphicFramePr>
          <p:xfrm>
            <a:off x="5594350" y="3066680"/>
            <a:ext cx="331788" cy="362320"/>
          </p:xfrm>
          <a:graphic>
            <a:graphicData uri="http://schemas.openxmlformats.org/presentationml/2006/ole">
              <p:oleObj spid="_x0000_s358414" name="Equation" r:id="rId10" imgW="152280" imgH="164880" progId="Equation.DSMT4">
                <p:embed/>
              </p:oleObj>
            </a:graphicData>
          </a:graphic>
        </p:graphicFrame>
        <p:graphicFrame>
          <p:nvGraphicFramePr>
            <p:cNvPr id="63" name="Object 47"/>
            <p:cNvGraphicFramePr>
              <a:graphicFrameLocks noChangeAspect="1"/>
            </p:cNvGraphicFramePr>
            <p:nvPr/>
          </p:nvGraphicFramePr>
          <p:xfrm>
            <a:off x="3009138" y="1073150"/>
            <a:ext cx="362712" cy="400050"/>
          </p:xfrm>
          <a:graphic>
            <a:graphicData uri="http://schemas.openxmlformats.org/presentationml/2006/ole">
              <p:oleObj spid="_x0000_s358415" name="Equation" r:id="rId11" imgW="126720" imgH="139680" progId="Equation.DSMT4">
                <p:embed/>
              </p:oleObj>
            </a:graphicData>
          </a:graphic>
        </p:graphicFrame>
        <p:graphicFrame>
          <p:nvGraphicFramePr>
            <p:cNvPr id="64" name="Object 48"/>
            <p:cNvGraphicFramePr>
              <a:graphicFrameLocks noChangeAspect="1"/>
            </p:cNvGraphicFramePr>
            <p:nvPr/>
          </p:nvGraphicFramePr>
          <p:xfrm>
            <a:off x="5594350" y="1085895"/>
            <a:ext cx="311150" cy="387305"/>
          </p:xfrm>
          <a:graphic>
            <a:graphicData uri="http://schemas.openxmlformats.org/presentationml/2006/ole">
              <p:oleObj spid="_x0000_s358416" name="Equation" r:id="rId12" imgW="1396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371714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054771" name="Object 51"/>
          <p:cNvGraphicFramePr>
            <a:graphicFrameLocks noChangeAspect="1"/>
          </p:cNvGraphicFramePr>
          <p:nvPr/>
        </p:nvGraphicFramePr>
        <p:xfrm>
          <a:off x="82550" y="3295650"/>
          <a:ext cx="9061450" cy="3505200"/>
        </p:xfrm>
        <a:graphic>
          <a:graphicData uri="http://schemas.openxmlformats.org/presentationml/2006/ole">
            <p:oleObj spid="_x0000_s371715" name="Equation" r:id="rId5" imgW="3898800" imgH="1549080" progId="Equation.DSMT4">
              <p:embed/>
            </p:oleObj>
          </a:graphicData>
        </a:graphic>
      </p:graphicFrame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0" y="44450"/>
            <a:ext cx="9144000" cy="10287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‘Primal-dual’ congestion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ontrol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2762454" y="806450"/>
            <a:ext cx="4387646" cy="2222903"/>
            <a:chOff x="2006804" y="1028297"/>
            <a:chExt cx="4637537" cy="2404093"/>
          </a:xfrm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861819" y="1028297"/>
              <a:ext cx="1253956" cy="8667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3861819" y="2546281"/>
              <a:ext cx="1253956" cy="8682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>
                <a:latin typeface="Times New Roman" pitchFamily="18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006804" y="1678012"/>
              <a:ext cx="1309999" cy="1042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006804" y="1678012"/>
              <a:ext cx="326449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5662192" y="1851963"/>
              <a:ext cx="982149" cy="780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5662192" y="1851963"/>
              <a:ext cx="326449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42" name="Object 13"/>
            <p:cNvGraphicFramePr>
              <a:graphicFrameLocks noChangeAspect="1"/>
            </p:cNvGraphicFramePr>
            <p:nvPr/>
          </p:nvGraphicFramePr>
          <p:xfrm>
            <a:off x="4318000" y="1308100"/>
            <a:ext cx="342900" cy="352425"/>
          </p:xfrm>
          <a:graphic>
            <a:graphicData uri="http://schemas.openxmlformats.org/presentationml/2006/ole">
              <p:oleObj spid="_x0000_s371722" name="Equation" r:id="rId6" imgW="164880" imgH="177480" progId="Equation.DSMT4">
                <p:embed/>
              </p:oleObj>
            </a:graphicData>
          </a:graphic>
        </p:graphicFrame>
        <p:graphicFrame>
          <p:nvGraphicFramePr>
            <p:cNvPr id="43" name="Object 14"/>
            <p:cNvGraphicFramePr>
              <a:graphicFrameLocks noChangeAspect="1"/>
            </p:cNvGraphicFramePr>
            <p:nvPr/>
          </p:nvGraphicFramePr>
          <p:xfrm>
            <a:off x="4237038" y="2757488"/>
            <a:ext cx="503237" cy="414337"/>
          </p:xfrm>
          <a:graphic>
            <a:graphicData uri="http://schemas.openxmlformats.org/presentationml/2006/ole">
              <p:oleObj spid="_x0000_s371723" name="Equation" r:id="rId7" imgW="241200" imgH="203040" progId="Equation.DSMT4">
                <p:embed/>
              </p:oleObj>
            </a:graphicData>
          </a:graphic>
        </p:graphicFrame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662504" y="1460945"/>
              <a:ext cx="11993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2662504" y="1460945"/>
              <a:ext cx="0" cy="2170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rot="10800000">
              <a:off x="2662504" y="2980415"/>
              <a:ext cx="11993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V="1">
              <a:off x="2662504" y="2720232"/>
              <a:ext cx="0" cy="2601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6152566" y="1460945"/>
              <a:ext cx="0" cy="3910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6152566" y="2632513"/>
              <a:ext cx="0" cy="3479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H="1">
              <a:off x="5115775" y="2980415"/>
              <a:ext cx="10367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5115775" y="1460945"/>
              <a:ext cx="10367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52" name="Object 27"/>
            <p:cNvGraphicFramePr>
              <a:graphicFrameLocks noChangeAspect="1"/>
            </p:cNvGraphicFramePr>
            <p:nvPr/>
          </p:nvGraphicFramePr>
          <p:xfrm>
            <a:off x="3060700" y="3028950"/>
            <a:ext cx="304800" cy="398929"/>
          </p:xfrm>
          <a:graphic>
            <a:graphicData uri="http://schemas.openxmlformats.org/presentationml/2006/ole">
              <p:oleObj spid="_x0000_s371724" name="Equation" r:id="rId8" imgW="126720" imgH="164880" progId="Equation.DSMT4">
                <p:embed/>
              </p:oleObj>
            </a:graphicData>
          </a:graphic>
        </p:graphicFrame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5594941" y="3004203"/>
              <a:ext cx="502984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6456598" y="1331596"/>
              <a:ext cx="158321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2368280" y="1114529"/>
              <a:ext cx="156920" cy="42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5988641" y="2112146"/>
              <a:ext cx="326449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6315090" y="2372329"/>
              <a:ext cx="329251" cy="260183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2333253" y="1938195"/>
              <a:ext cx="329251" cy="26167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2662504" y="2199865"/>
              <a:ext cx="326449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2988953" y="2460048"/>
              <a:ext cx="327850" cy="26018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UY"/>
            </a:p>
          </p:txBody>
        </p:sp>
        <p:graphicFrame>
          <p:nvGraphicFramePr>
            <p:cNvPr id="61" name="Object 46"/>
            <p:cNvGraphicFramePr>
              <a:graphicFrameLocks noChangeAspect="1"/>
            </p:cNvGraphicFramePr>
            <p:nvPr/>
          </p:nvGraphicFramePr>
          <p:xfrm>
            <a:off x="5594350" y="3066680"/>
            <a:ext cx="331788" cy="362320"/>
          </p:xfrm>
          <a:graphic>
            <a:graphicData uri="http://schemas.openxmlformats.org/presentationml/2006/ole">
              <p:oleObj spid="_x0000_s371725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62" name="Object 47"/>
            <p:cNvGraphicFramePr>
              <a:graphicFrameLocks noChangeAspect="1"/>
            </p:cNvGraphicFramePr>
            <p:nvPr/>
          </p:nvGraphicFramePr>
          <p:xfrm>
            <a:off x="3009138" y="1073150"/>
            <a:ext cx="362712" cy="400050"/>
          </p:xfrm>
          <a:graphic>
            <a:graphicData uri="http://schemas.openxmlformats.org/presentationml/2006/ole">
              <p:oleObj spid="_x0000_s371726" name="Equation" r:id="rId10" imgW="126720" imgH="139680" progId="Equation.DSMT4">
                <p:embed/>
              </p:oleObj>
            </a:graphicData>
          </a:graphic>
        </p:graphicFrame>
        <p:graphicFrame>
          <p:nvGraphicFramePr>
            <p:cNvPr id="63" name="Object 48"/>
            <p:cNvGraphicFramePr>
              <a:graphicFrameLocks noChangeAspect="1"/>
            </p:cNvGraphicFramePr>
            <p:nvPr/>
          </p:nvGraphicFramePr>
          <p:xfrm>
            <a:off x="5594350" y="1085895"/>
            <a:ext cx="311150" cy="387305"/>
          </p:xfrm>
          <a:graphic>
            <a:graphicData uri="http://schemas.openxmlformats.org/presentationml/2006/ole">
              <p:oleObj spid="_x0000_s371727" name="Equation" r:id="rId11" imgW="139680" imgH="164880" progId="Equation.DSMT4">
                <p:embed/>
              </p:oleObj>
            </a:graphicData>
          </a:graphic>
        </p:graphicFrame>
      </p:grp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127000" y="840733"/>
          <a:ext cx="2781300" cy="1743717"/>
        </p:xfrm>
        <a:graphic>
          <a:graphicData uri="http://schemas.openxmlformats.org/presentationml/2006/ole">
            <p:oleObj spid="_x0000_s371728" name="Equation" r:id="rId12" imgW="1206360" imgH="685800" progId="Equation.DSMT4">
              <p:embed/>
            </p:oleObj>
          </a:graphicData>
        </a:graphic>
      </p:graphicFrame>
      <p:graphicFrame>
        <p:nvGraphicFramePr>
          <p:cNvPr id="371729" name="Object 17"/>
          <p:cNvGraphicFramePr>
            <a:graphicFrameLocks noChangeAspect="1"/>
          </p:cNvGraphicFramePr>
          <p:nvPr/>
        </p:nvGraphicFramePr>
        <p:xfrm>
          <a:off x="6481763" y="2540000"/>
          <a:ext cx="2554287" cy="763587"/>
        </p:xfrm>
        <a:graphic>
          <a:graphicData uri="http://schemas.openxmlformats.org/presentationml/2006/ole">
            <p:oleObj spid="_x0000_s371729" name="Equation" r:id="rId13" imgW="126972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4" name="Group 2"/>
          <p:cNvGrpSpPr>
            <a:grpSpLocks/>
          </p:cNvGrpSpPr>
          <p:nvPr/>
        </p:nvGrpSpPr>
        <p:grpSpPr bwMode="auto">
          <a:xfrm>
            <a:off x="4981575" y="4632325"/>
            <a:ext cx="642938" cy="273050"/>
            <a:chOff x="2888" y="2789"/>
            <a:chExt cx="407" cy="182"/>
          </a:xfrm>
        </p:grpSpPr>
        <p:pic>
          <p:nvPicPr>
            <p:cNvPr id="187395" name="Picture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8" y="2790"/>
              <a:ext cx="40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396" name="Text Box 4"/>
            <p:cNvSpPr txBox="1">
              <a:spLocks noChangeArrowheads="1"/>
            </p:cNvSpPr>
            <p:nvPr/>
          </p:nvSpPr>
          <p:spPr bwMode="auto">
            <a:xfrm>
              <a:off x="2922" y="2789"/>
              <a:ext cx="32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SOX</a:t>
              </a:r>
            </a:p>
          </p:txBody>
        </p:sp>
      </p:grp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4933950" y="4956175"/>
            <a:ext cx="860425" cy="476250"/>
            <a:chOff x="2858" y="3140"/>
            <a:chExt cx="545" cy="316"/>
          </a:xfrm>
        </p:grpSpPr>
        <p:pic>
          <p:nvPicPr>
            <p:cNvPr id="187398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8" y="3140"/>
              <a:ext cx="5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2885" y="3153"/>
              <a:ext cx="51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SFGP/</a:t>
              </a:r>
            </a:p>
            <a:p>
              <a:r>
                <a:rPr lang="en-US" altLang="zh-CN" sz="1200">
                  <a:ea typeface="宋体" pitchFamily="2" charset="-122"/>
                </a:rPr>
                <a:t>AMPATH</a:t>
              </a:r>
            </a:p>
          </p:txBody>
        </p:sp>
      </p:grp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5970588" y="5880100"/>
            <a:ext cx="993775" cy="327025"/>
            <a:chOff x="3640" y="3709"/>
            <a:chExt cx="629" cy="217"/>
          </a:xfrm>
        </p:grpSpPr>
        <p:pic>
          <p:nvPicPr>
            <p:cNvPr id="187401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0" y="3709"/>
              <a:ext cx="62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02" name="Text Box 10"/>
            <p:cNvSpPr txBox="1">
              <a:spLocks noChangeArrowheads="1"/>
            </p:cNvSpPr>
            <p:nvPr/>
          </p:nvSpPr>
          <p:spPr bwMode="auto">
            <a:xfrm>
              <a:off x="3673" y="3729"/>
              <a:ext cx="5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Florida</a:t>
              </a:r>
            </a:p>
          </p:txBody>
        </p:sp>
      </p:grpSp>
      <p:grpSp>
        <p:nvGrpSpPr>
          <p:cNvPr id="187403" name="Group 11"/>
          <p:cNvGrpSpPr>
            <a:grpSpLocks/>
          </p:cNvGrpSpPr>
          <p:nvPr/>
        </p:nvGrpSpPr>
        <p:grpSpPr bwMode="auto">
          <a:xfrm>
            <a:off x="4779963" y="6338888"/>
            <a:ext cx="1154112" cy="366712"/>
            <a:chOff x="3211" y="3987"/>
            <a:chExt cx="730" cy="244"/>
          </a:xfrm>
        </p:grpSpPr>
        <p:pic>
          <p:nvPicPr>
            <p:cNvPr id="187404" name="Picture 1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1" y="3987"/>
              <a:ext cx="72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05" name="Text Box 13"/>
            <p:cNvSpPr txBox="1">
              <a:spLocks noChangeArrowheads="1"/>
            </p:cNvSpPr>
            <p:nvPr/>
          </p:nvSpPr>
          <p:spPr bwMode="auto">
            <a:xfrm>
              <a:off x="3236" y="4026"/>
              <a:ext cx="70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So. Florida</a:t>
              </a:r>
            </a:p>
          </p:txBody>
        </p:sp>
      </p:grpSp>
      <p:grpSp>
        <p:nvGrpSpPr>
          <p:cNvPr id="187406" name="Group 14"/>
          <p:cNvGrpSpPr>
            <a:grpSpLocks/>
          </p:cNvGrpSpPr>
          <p:nvPr/>
        </p:nvGrpSpPr>
        <p:grpSpPr bwMode="auto">
          <a:xfrm>
            <a:off x="4876800" y="5445125"/>
            <a:ext cx="960438" cy="485775"/>
            <a:chOff x="2822" y="3330"/>
            <a:chExt cx="608" cy="323"/>
          </a:xfrm>
        </p:grpSpPr>
        <p:pic>
          <p:nvPicPr>
            <p:cNvPr id="187407" name="Picture 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" y="3330"/>
              <a:ext cx="605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08" name="Text Box 16"/>
            <p:cNvSpPr txBox="1">
              <a:spLocks noChangeArrowheads="1"/>
            </p:cNvSpPr>
            <p:nvPr/>
          </p:nvSpPr>
          <p:spPr bwMode="auto">
            <a:xfrm>
              <a:off x="2863" y="3350"/>
              <a:ext cx="567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Miss State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cxnSp>
        <p:nvCxnSpPr>
          <p:cNvPr id="187409" name="AutoShape 17"/>
          <p:cNvCxnSpPr>
            <a:cxnSpLocks noChangeShapeType="1"/>
            <a:stCxn id="187473" idx="4"/>
            <a:endCxn id="0" idx="3"/>
          </p:cNvCxnSpPr>
          <p:nvPr/>
        </p:nvCxnSpPr>
        <p:spPr bwMode="auto">
          <a:xfrm flipH="1">
            <a:off x="5624513" y="4459288"/>
            <a:ext cx="207962" cy="306387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410" name="AutoShape 18"/>
          <p:cNvCxnSpPr>
            <a:cxnSpLocks noChangeShapeType="1"/>
            <a:stCxn id="187474" idx="0"/>
            <a:endCxn id="0" idx="1"/>
          </p:cNvCxnSpPr>
          <p:nvPr/>
        </p:nvCxnSpPr>
        <p:spPr bwMode="auto">
          <a:xfrm flipV="1">
            <a:off x="6186488" y="1809750"/>
            <a:ext cx="1550987" cy="762000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grpSp>
        <p:nvGrpSpPr>
          <p:cNvPr id="187411" name="Group 19"/>
          <p:cNvGrpSpPr>
            <a:grpSpLocks/>
          </p:cNvGrpSpPr>
          <p:nvPr/>
        </p:nvGrpSpPr>
        <p:grpSpPr bwMode="auto">
          <a:xfrm>
            <a:off x="7391400" y="1152525"/>
            <a:ext cx="1036638" cy="417513"/>
            <a:chOff x="4764" y="34"/>
            <a:chExt cx="656" cy="277"/>
          </a:xfrm>
        </p:grpSpPr>
        <p:pic>
          <p:nvPicPr>
            <p:cNvPr id="187412" name="Picture 2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4" y="34"/>
              <a:ext cx="65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13" name="Text Box 21"/>
            <p:cNvSpPr txBox="1">
              <a:spLocks noChangeArrowheads="1"/>
            </p:cNvSpPr>
            <p:nvPr/>
          </p:nvSpPr>
          <p:spPr bwMode="auto">
            <a:xfrm>
              <a:off x="4817" y="109"/>
              <a:ext cx="52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WiscREN</a:t>
              </a:r>
            </a:p>
          </p:txBody>
        </p:sp>
      </p:grpSp>
      <p:cxnSp>
        <p:nvCxnSpPr>
          <p:cNvPr id="187414" name="AutoShape 22"/>
          <p:cNvCxnSpPr>
            <a:cxnSpLocks noChangeShapeType="1"/>
            <a:stCxn id="187474" idx="7"/>
            <a:endCxn id="0" idx="1"/>
          </p:cNvCxnSpPr>
          <p:nvPr/>
        </p:nvCxnSpPr>
        <p:spPr bwMode="auto">
          <a:xfrm flipV="1">
            <a:off x="6267450" y="2217738"/>
            <a:ext cx="1357313" cy="385762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grpSp>
        <p:nvGrpSpPr>
          <p:cNvPr id="187415" name="Group 23"/>
          <p:cNvGrpSpPr>
            <a:grpSpLocks/>
          </p:cNvGrpSpPr>
          <p:nvPr/>
        </p:nvGrpSpPr>
        <p:grpSpPr bwMode="auto">
          <a:xfrm>
            <a:off x="7858125" y="3106738"/>
            <a:ext cx="936625" cy="363537"/>
            <a:chOff x="4744" y="1774"/>
            <a:chExt cx="593" cy="242"/>
          </a:xfrm>
        </p:grpSpPr>
        <p:pic>
          <p:nvPicPr>
            <p:cNvPr id="187416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4" y="1774"/>
              <a:ext cx="5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17" name="Text Box 25"/>
            <p:cNvSpPr txBox="1">
              <a:spLocks noChangeArrowheads="1"/>
            </p:cNvSpPr>
            <p:nvPr/>
          </p:nvSpPr>
          <p:spPr bwMode="auto">
            <a:xfrm>
              <a:off x="4795" y="1811"/>
              <a:ext cx="52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SURFNet</a:t>
              </a:r>
            </a:p>
          </p:txBody>
        </p:sp>
      </p:grpSp>
      <p:grpSp>
        <p:nvGrpSpPr>
          <p:cNvPr id="187418" name="Group 26"/>
          <p:cNvGrpSpPr>
            <a:grpSpLocks/>
          </p:cNvGrpSpPr>
          <p:nvPr/>
        </p:nvGrpSpPr>
        <p:grpSpPr bwMode="auto">
          <a:xfrm>
            <a:off x="7405688" y="3505200"/>
            <a:ext cx="1130300" cy="312738"/>
            <a:chOff x="4373" y="2096"/>
            <a:chExt cx="715" cy="208"/>
          </a:xfrm>
        </p:grpSpPr>
        <p:pic>
          <p:nvPicPr>
            <p:cNvPr id="187419" name="Picture 2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73" y="2096"/>
              <a:ext cx="6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20" name="Text Box 28"/>
            <p:cNvSpPr txBox="1">
              <a:spLocks noChangeArrowheads="1"/>
            </p:cNvSpPr>
            <p:nvPr/>
          </p:nvSpPr>
          <p:spPr bwMode="auto">
            <a:xfrm>
              <a:off x="4455" y="2115"/>
              <a:ext cx="63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Rutgers U.</a:t>
              </a:r>
            </a:p>
          </p:txBody>
        </p:sp>
      </p:grpSp>
      <p:cxnSp>
        <p:nvCxnSpPr>
          <p:cNvPr id="187421" name="AutoShape 29"/>
          <p:cNvCxnSpPr>
            <a:cxnSpLocks noChangeShapeType="1"/>
            <a:stCxn id="187648" idx="7"/>
            <a:endCxn id="187651" idx="1"/>
          </p:cNvCxnSpPr>
          <p:nvPr/>
        </p:nvCxnSpPr>
        <p:spPr bwMode="auto">
          <a:xfrm flipV="1">
            <a:off x="6467475" y="3111500"/>
            <a:ext cx="806450" cy="150813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422" name="AutoShape 30"/>
          <p:cNvCxnSpPr>
            <a:cxnSpLocks noChangeShapeType="1"/>
            <a:stCxn id="0" idx="3"/>
            <a:endCxn id="187648" idx="2"/>
          </p:cNvCxnSpPr>
          <p:nvPr/>
        </p:nvCxnSpPr>
        <p:spPr bwMode="auto">
          <a:xfrm>
            <a:off x="4767263" y="3282950"/>
            <a:ext cx="1504950" cy="55563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423" name="AutoShape 31"/>
          <p:cNvCxnSpPr>
            <a:cxnSpLocks noChangeShapeType="1"/>
            <a:stCxn id="187654" idx="1"/>
            <a:endCxn id="187648" idx="7"/>
          </p:cNvCxnSpPr>
          <p:nvPr/>
        </p:nvCxnSpPr>
        <p:spPr bwMode="auto">
          <a:xfrm flipH="1">
            <a:off x="6467475" y="2566988"/>
            <a:ext cx="1023938" cy="695325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424" name="AutoShape 32"/>
          <p:cNvCxnSpPr>
            <a:cxnSpLocks noChangeShapeType="1"/>
            <a:stCxn id="187648" idx="7"/>
            <a:endCxn id="0" idx="1"/>
          </p:cNvCxnSpPr>
          <p:nvPr/>
        </p:nvCxnSpPr>
        <p:spPr bwMode="auto">
          <a:xfrm>
            <a:off x="6467475" y="3262313"/>
            <a:ext cx="1390650" cy="25400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25" name="AutoShape 33"/>
          <p:cNvCxnSpPr>
            <a:cxnSpLocks noChangeShapeType="1"/>
            <a:stCxn id="187648" idx="7"/>
            <a:endCxn id="0" idx="2"/>
          </p:cNvCxnSpPr>
          <p:nvPr/>
        </p:nvCxnSpPr>
        <p:spPr bwMode="auto">
          <a:xfrm>
            <a:off x="6467475" y="3262313"/>
            <a:ext cx="1860550" cy="207962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426" name="AutoShape 34"/>
          <p:cNvCxnSpPr>
            <a:cxnSpLocks noChangeShapeType="1"/>
            <a:stCxn id="187648" idx="7"/>
            <a:endCxn id="0" idx="1"/>
          </p:cNvCxnSpPr>
          <p:nvPr/>
        </p:nvCxnSpPr>
        <p:spPr bwMode="auto">
          <a:xfrm>
            <a:off x="6467475" y="3262313"/>
            <a:ext cx="938213" cy="400050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grpSp>
        <p:nvGrpSpPr>
          <p:cNvPr id="187427" name="Group 35"/>
          <p:cNvGrpSpPr>
            <a:grpSpLocks/>
          </p:cNvGrpSpPr>
          <p:nvPr/>
        </p:nvGrpSpPr>
        <p:grpSpPr bwMode="auto">
          <a:xfrm>
            <a:off x="7645400" y="3917950"/>
            <a:ext cx="995363" cy="403225"/>
            <a:chOff x="4637" y="1810"/>
            <a:chExt cx="629" cy="268"/>
          </a:xfrm>
        </p:grpSpPr>
        <p:pic>
          <p:nvPicPr>
            <p:cNvPr id="187428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7" y="1810"/>
              <a:ext cx="62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29" name="Text Box 37"/>
            <p:cNvSpPr txBox="1">
              <a:spLocks noChangeArrowheads="1"/>
            </p:cNvSpPr>
            <p:nvPr/>
          </p:nvSpPr>
          <p:spPr bwMode="auto">
            <a:xfrm>
              <a:off x="4681" y="1862"/>
              <a:ext cx="51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MANLAN</a:t>
              </a:r>
            </a:p>
          </p:txBody>
        </p:sp>
      </p:grpSp>
      <p:grpSp>
        <p:nvGrpSpPr>
          <p:cNvPr id="187430" name="Group 38"/>
          <p:cNvGrpSpPr>
            <a:grpSpLocks/>
          </p:cNvGrpSpPr>
          <p:nvPr/>
        </p:nvGrpSpPr>
        <p:grpSpPr bwMode="auto">
          <a:xfrm>
            <a:off x="7843838" y="2536825"/>
            <a:ext cx="1071562" cy="485775"/>
            <a:chOff x="4222" y="2367"/>
            <a:chExt cx="678" cy="323"/>
          </a:xfrm>
        </p:grpSpPr>
        <p:pic>
          <p:nvPicPr>
            <p:cNvPr id="187431" name="Picture 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2" y="2367"/>
              <a:ext cx="67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32" name="Text Box 40"/>
            <p:cNvSpPr txBox="1">
              <a:spLocks noChangeArrowheads="1"/>
            </p:cNvSpPr>
            <p:nvPr/>
          </p:nvSpPr>
          <p:spPr bwMode="auto">
            <a:xfrm>
              <a:off x="4278" y="2380"/>
              <a:ext cx="60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Northern</a:t>
              </a:r>
            </a:p>
            <a:p>
              <a:r>
                <a:rPr lang="en-US" altLang="zh-CN" sz="1200">
                  <a:ea typeface="宋体" pitchFamily="2" charset="-122"/>
                </a:rPr>
                <a:t>Crossroads</a:t>
              </a:r>
            </a:p>
          </p:txBody>
        </p:sp>
      </p:grpSp>
      <p:cxnSp>
        <p:nvCxnSpPr>
          <p:cNvPr id="187433" name="AutoShape 41"/>
          <p:cNvCxnSpPr>
            <a:cxnSpLocks noChangeShapeType="1"/>
            <a:stCxn id="187648" idx="6"/>
            <a:endCxn id="0" idx="1"/>
          </p:cNvCxnSpPr>
          <p:nvPr/>
        </p:nvCxnSpPr>
        <p:spPr bwMode="auto">
          <a:xfrm>
            <a:off x="6500813" y="3338513"/>
            <a:ext cx="1144587" cy="781050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34" name="AutoShape 42"/>
          <p:cNvCxnSpPr>
            <a:cxnSpLocks noChangeShapeType="1"/>
            <a:stCxn id="187648" idx="7"/>
            <a:endCxn id="0" idx="1"/>
          </p:cNvCxnSpPr>
          <p:nvPr/>
        </p:nvCxnSpPr>
        <p:spPr bwMode="auto">
          <a:xfrm flipV="1">
            <a:off x="6467475" y="2779713"/>
            <a:ext cx="1376363" cy="482600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grpSp>
        <p:nvGrpSpPr>
          <p:cNvPr id="187435" name="Group 43"/>
          <p:cNvGrpSpPr>
            <a:grpSpLocks/>
          </p:cNvGrpSpPr>
          <p:nvPr/>
        </p:nvGrpSpPr>
        <p:grpSpPr bwMode="auto">
          <a:xfrm>
            <a:off x="7515225" y="4940300"/>
            <a:ext cx="1065213" cy="566738"/>
            <a:chOff x="4527" y="2994"/>
            <a:chExt cx="674" cy="377"/>
          </a:xfrm>
        </p:grpSpPr>
        <p:pic>
          <p:nvPicPr>
            <p:cNvPr id="187436" name="Picture 4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7" y="2994"/>
              <a:ext cx="67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37" name="Text Box 45"/>
            <p:cNvSpPr txBox="1">
              <a:spLocks noChangeArrowheads="1"/>
            </p:cNvSpPr>
            <p:nvPr/>
          </p:nvSpPr>
          <p:spPr bwMode="auto">
            <a:xfrm>
              <a:off x="4565" y="3051"/>
              <a:ext cx="619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Mid-Atlantic</a:t>
              </a:r>
            </a:p>
            <a:p>
              <a:r>
                <a:rPr lang="en-US" altLang="zh-CN" sz="1200">
                  <a:ea typeface="宋体" pitchFamily="2" charset="-122"/>
                </a:rPr>
                <a:t>Crossroads</a:t>
              </a:r>
            </a:p>
          </p:txBody>
        </p:sp>
      </p:grpSp>
      <p:grpSp>
        <p:nvGrpSpPr>
          <p:cNvPr id="187438" name="Group 46"/>
          <p:cNvGrpSpPr>
            <a:grpSpLocks/>
          </p:cNvGrpSpPr>
          <p:nvPr/>
        </p:nvGrpSpPr>
        <p:grpSpPr bwMode="auto">
          <a:xfrm>
            <a:off x="7693025" y="5537200"/>
            <a:ext cx="976313" cy="414338"/>
            <a:chOff x="4865" y="2932"/>
            <a:chExt cx="473" cy="276"/>
          </a:xfrm>
        </p:grpSpPr>
        <p:pic>
          <p:nvPicPr>
            <p:cNvPr id="187439" name="Picture 4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5" y="2932"/>
              <a:ext cx="47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40" name="Text Box 48"/>
            <p:cNvSpPr txBox="1">
              <a:spLocks noChangeArrowheads="1"/>
            </p:cNvSpPr>
            <p:nvPr/>
          </p:nvSpPr>
          <p:spPr bwMode="auto">
            <a:xfrm>
              <a:off x="4906" y="2990"/>
              <a:ext cx="39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Drexel U.</a:t>
              </a:r>
            </a:p>
          </p:txBody>
        </p:sp>
      </p:grpSp>
      <p:grpSp>
        <p:nvGrpSpPr>
          <p:cNvPr id="187441" name="Group 49"/>
          <p:cNvGrpSpPr>
            <a:grpSpLocks/>
          </p:cNvGrpSpPr>
          <p:nvPr/>
        </p:nvGrpSpPr>
        <p:grpSpPr bwMode="auto">
          <a:xfrm>
            <a:off x="7537450" y="5972175"/>
            <a:ext cx="1200150" cy="428625"/>
            <a:chOff x="4943" y="2924"/>
            <a:chExt cx="760" cy="285"/>
          </a:xfrm>
        </p:grpSpPr>
        <p:pic>
          <p:nvPicPr>
            <p:cNvPr id="187442" name="Picture 5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43" y="2924"/>
              <a:ext cx="76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43" name="Text Box 51"/>
            <p:cNvSpPr txBox="1">
              <a:spLocks noChangeArrowheads="1"/>
            </p:cNvSpPr>
            <p:nvPr/>
          </p:nvSpPr>
          <p:spPr bwMode="auto">
            <a:xfrm>
              <a:off x="5011" y="2983"/>
              <a:ext cx="64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Delaware</a:t>
              </a:r>
            </a:p>
          </p:txBody>
        </p:sp>
      </p:grpSp>
      <p:pic>
        <p:nvPicPr>
          <p:cNvPr id="187444" name="Picture 5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667250"/>
            <a:ext cx="4556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445" name="Text Box 53"/>
          <p:cNvSpPr txBox="1">
            <a:spLocks noChangeArrowheads="1"/>
          </p:cNvSpPr>
          <p:nvPr/>
        </p:nvSpPr>
        <p:spPr bwMode="auto">
          <a:xfrm>
            <a:off x="5913438" y="4672013"/>
            <a:ext cx="496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ea typeface="宋体" pitchFamily="2" charset="-122"/>
              </a:rPr>
              <a:t>PSC</a:t>
            </a:r>
          </a:p>
        </p:txBody>
      </p:sp>
      <p:grpSp>
        <p:nvGrpSpPr>
          <p:cNvPr id="187446" name="Group 54"/>
          <p:cNvGrpSpPr>
            <a:grpSpLocks/>
          </p:cNvGrpSpPr>
          <p:nvPr/>
        </p:nvGrpSpPr>
        <p:grpSpPr bwMode="auto">
          <a:xfrm>
            <a:off x="6156325" y="6221413"/>
            <a:ext cx="1370013" cy="387350"/>
            <a:chOff x="4648" y="3604"/>
            <a:chExt cx="867" cy="258"/>
          </a:xfrm>
        </p:grpSpPr>
        <p:pic>
          <p:nvPicPr>
            <p:cNvPr id="187447" name="Picture 5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" y="3604"/>
              <a:ext cx="86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48" name="Text Box 56"/>
            <p:cNvSpPr txBox="1">
              <a:spLocks noChangeArrowheads="1"/>
            </p:cNvSpPr>
            <p:nvPr/>
          </p:nvSpPr>
          <p:spPr bwMode="auto">
            <a:xfrm>
              <a:off x="4765" y="3651"/>
              <a:ext cx="6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NCNI/MCNC</a:t>
              </a:r>
            </a:p>
          </p:txBody>
        </p:sp>
      </p:grpSp>
      <p:grpSp>
        <p:nvGrpSpPr>
          <p:cNvPr id="187449" name="Group 57"/>
          <p:cNvGrpSpPr>
            <a:grpSpLocks/>
          </p:cNvGrpSpPr>
          <p:nvPr/>
        </p:nvGrpSpPr>
        <p:grpSpPr bwMode="auto">
          <a:xfrm>
            <a:off x="7348538" y="4514850"/>
            <a:ext cx="855662" cy="387350"/>
            <a:chOff x="4422" y="2279"/>
            <a:chExt cx="541" cy="258"/>
          </a:xfrm>
        </p:grpSpPr>
        <p:pic>
          <p:nvPicPr>
            <p:cNvPr id="187450" name="Picture 5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2" y="2279"/>
              <a:ext cx="54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51" name="Text Box 59"/>
            <p:cNvSpPr txBox="1">
              <a:spLocks noChangeArrowheads="1"/>
            </p:cNvSpPr>
            <p:nvPr/>
          </p:nvSpPr>
          <p:spPr bwMode="auto">
            <a:xfrm>
              <a:off x="4493" y="2323"/>
              <a:ext cx="42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MAGPI</a:t>
              </a:r>
            </a:p>
          </p:txBody>
        </p:sp>
      </p:grpSp>
      <p:grpSp>
        <p:nvGrpSpPr>
          <p:cNvPr id="187452" name="Group 60"/>
          <p:cNvGrpSpPr>
            <a:grpSpLocks/>
          </p:cNvGrpSpPr>
          <p:nvPr/>
        </p:nvGrpSpPr>
        <p:grpSpPr bwMode="auto">
          <a:xfrm>
            <a:off x="6086475" y="5481638"/>
            <a:ext cx="1074738" cy="377825"/>
            <a:chOff x="4271" y="3813"/>
            <a:chExt cx="733" cy="287"/>
          </a:xfrm>
        </p:grpSpPr>
        <p:pic>
          <p:nvPicPr>
            <p:cNvPr id="187453" name="Picture 6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1" y="3813"/>
              <a:ext cx="73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54" name="Text Box 62"/>
            <p:cNvSpPr txBox="1">
              <a:spLocks noChangeArrowheads="1"/>
            </p:cNvSpPr>
            <p:nvPr/>
          </p:nvSpPr>
          <p:spPr bwMode="auto">
            <a:xfrm>
              <a:off x="4341" y="3866"/>
              <a:ext cx="64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UMD NGIX</a:t>
              </a:r>
            </a:p>
          </p:txBody>
        </p:sp>
      </p:grpSp>
      <p:grpSp>
        <p:nvGrpSpPr>
          <p:cNvPr id="187455" name="Group 63"/>
          <p:cNvGrpSpPr>
            <a:grpSpLocks/>
          </p:cNvGrpSpPr>
          <p:nvPr/>
        </p:nvGrpSpPr>
        <p:grpSpPr bwMode="auto">
          <a:xfrm>
            <a:off x="5967413" y="4903788"/>
            <a:ext cx="823912" cy="523875"/>
            <a:chOff x="3548" y="2970"/>
            <a:chExt cx="521" cy="348"/>
          </a:xfrm>
        </p:grpSpPr>
        <p:pic>
          <p:nvPicPr>
            <p:cNvPr id="187456" name="Picture 6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8" y="2970"/>
              <a:ext cx="50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57" name="Text Box 65"/>
            <p:cNvSpPr txBox="1">
              <a:spLocks noChangeArrowheads="1"/>
            </p:cNvSpPr>
            <p:nvPr/>
          </p:nvSpPr>
          <p:spPr bwMode="auto">
            <a:xfrm>
              <a:off x="3589" y="2993"/>
              <a:ext cx="4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DARPA</a:t>
              </a:r>
            </a:p>
            <a:p>
              <a:pPr algn="l"/>
              <a:r>
                <a:rPr lang="en-US" altLang="zh-CN" sz="1200">
                  <a:ea typeface="宋体" pitchFamily="2" charset="-122"/>
                </a:rPr>
                <a:t>BossNet</a:t>
              </a:r>
            </a:p>
          </p:txBody>
        </p:sp>
      </p:grpSp>
      <p:grpSp>
        <p:nvGrpSpPr>
          <p:cNvPr id="187458" name="Group 66"/>
          <p:cNvGrpSpPr>
            <a:grpSpLocks/>
          </p:cNvGrpSpPr>
          <p:nvPr/>
        </p:nvGrpSpPr>
        <p:grpSpPr bwMode="auto">
          <a:xfrm>
            <a:off x="4949825" y="3386138"/>
            <a:ext cx="709613" cy="415925"/>
            <a:chOff x="5520" y="2016"/>
            <a:chExt cx="449" cy="277"/>
          </a:xfrm>
        </p:grpSpPr>
        <p:pic>
          <p:nvPicPr>
            <p:cNvPr id="187459" name="Picture 6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8" y="2016"/>
              <a:ext cx="41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460" name="Text Box 68"/>
            <p:cNvSpPr txBox="1">
              <a:spLocks noChangeArrowheads="1"/>
            </p:cNvSpPr>
            <p:nvPr/>
          </p:nvSpPr>
          <p:spPr bwMode="auto">
            <a:xfrm>
              <a:off x="5520" y="2064"/>
              <a:ext cx="44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GEANT</a:t>
              </a:r>
            </a:p>
          </p:txBody>
        </p:sp>
      </p:grpSp>
      <p:cxnSp>
        <p:nvCxnSpPr>
          <p:cNvPr id="187461" name="AutoShape 69"/>
          <p:cNvCxnSpPr>
            <a:cxnSpLocks noChangeShapeType="1"/>
            <a:stCxn id="187663" idx="4"/>
            <a:endCxn id="0" idx="0"/>
          </p:cNvCxnSpPr>
          <p:nvPr/>
        </p:nvCxnSpPr>
        <p:spPr bwMode="auto">
          <a:xfrm flipH="1">
            <a:off x="6134100" y="4060825"/>
            <a:ext cx="233363" cy="606425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462" name="AutoShape 70"/>
          <p:cNvCxnSpPr>
            <a:cxnSpLocks noChangeShapeType="1"/>
            <a:stCxn id="187663" idx="6"/>
            <a:endCxn id="0" idx="1"/>
          </p:cNvCxnSpPr>
          <p:nvPr/>
        </p:nvCxnSpPr>
        <p:spPr bwMode="auto">
          <a:xfrm>
            <a:off x="6481763" y="3952875"/>
            <a:ext cx="866775" cy="755650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463" name="AutoShape 71"/>
          <p:cNvCxnSpPr>
            <a:cxnSpLocks noChangeShapeType="1"/>
            <a:stCxn id="187663" idx="5"/>
            <a:endCxn id="0" idx="1"/>
          </p:cNvCxnSpPr>
          <p:nvPr/>
        </p:nvCxnSpPr>
        <p:spPr bwMode="auto">
          <a:xfrm>
            <a:off x="6448425" y="4029075"/>
            <a:ext cx="1066800" cy="1195388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464" name="AutoShape 72"/>
          <p:cNvCxnSpPr>
            <a:cxnSpLocks noChangeShapeType="1"/>
            <a:stCxn id="187473" idx="4"/>
            <a:endCxn id="187405" idx="3"/>
          </p:cNvCxnSpPr>
          <p:nvPr/>
        </p:nvCxnSpPr>
        <p:spPr bwMode="auto">
          <a:xfrm>
            <a:off x="5832475" y="4459288"/>
            <a:ext cx="96838" cy="2068512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sp>
        <p:nvSpPr>
          <p:cNvPr id="187465" name="Line 73"/>
          <p:cNvSpPr>
            <a:spLocks noChangeShapeType="1"/>
          </p:cNvSpPr>
          <p:nvPr/>
        </p:nvSpPr>
        <p:spPr bwMode="auto">
          <a:xfrm>
            <a:off x="6426200" y="4022725"/>
            <a:ext cx="1303338" cy="1690688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466" name="Line 74"/>
          <p:cNvSpPr>
            <a:spLocks noChangeShapeType="1"/>
          </p:cNvSpPr>
          <p:nvPr/>
        </p:nvSpPr>
        <p:spPr bwMode="auto">
          <a:xfrm>
            <a:off x="6381750" y="4032250"/>
            <a:ext cx="19050" cy="890588"/>
          </a:xfrm>
          <a:prstGeom prst="line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467" name="Line 75"/>
          <p:cNvSpPr>
            <a:spLocks noChangeShapeType="1"/>
          </p:cNvSpPr>
          <p:nvPr/>
        </p:nvSpPr>
        <p:spPr bwMode="auto">
          <a:xfrm>
            <a:off x="6380163" y="4017963"/>
            <a:ext cx="541337" cy="1516062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468" name="Line 76"/>
          <p:cNvSpPr>
            <a:spLocks noChangeShapeType="1"/>
          </p:cNvSpPr>
          <p:nvPr/>
        </p:nvSpPr>
        <p:spPr bwMode="auto">
          <a:xfrm>
            <a:off x="6446838" y="4037013"/>
            <a:ext cx="1252537" cy="2044700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469" name="Oval 77"/>
          <p:cNvSpPr>
            <a:spLocks noChangeArrowheads="1"/>
          </p:cNvSpPr>
          <p:nvPr/>
        </p:nvSpPr>
        <p:spPr bwMode="auto">
          <a:xfrm>
            <a:off x="3409950" y="2797175"/>
            <a:ext cx="227013" cy="217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0" name="Oval 78"/>
          <p:cNvSpPr>
            <a:spLocks noChangeArrowheads="1"/>
          </p:cNvSpPr>
          <p:nvPr/>
        </p:nvSpPr>
        <p:spPr bwMode="auto">
          <a:xfrm>
            <a:off x="3370263" y="3514725"/>
            <a:ext cx="227012" cy="217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1" name="Oval 79"/>
          <p:cNvSpPr>
            <a:spLocks noChangeArrowheads="1"/>
          </p:cNvSpPr>
          <p:nvPr/>
        </p:nvSpPr>
        <p:spPr bwMode="auto">
          <a:xfrm>
            <a:off x="3714750" y="4124325"/>
            <a:ext cx="2286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2" name="Oval 80"/>
          <p:cNvSpPr>
            <a:spLocks noChangeArrowheads="1"/>
          </p:cNvSpPr>
          <p:nvPr/>
        </p:nvSpPr>
        <p:spPr bwMode="auto">
          <a:xfrm>
            <a:off x="4778375" y="4475163"/>
            <a:ext cx="228600" cy="217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3" name="Oval 81"/>
          <p:cNvSpPr>
            <a:spLocks noChangeArrowheads="1"/>
          </p:cNvSpPr>
          <p:nvPr/>
        </p:nvSpPr>
        <p:spPr bwMode="auto">
          <a:xfrm>
            <a:off x="5719763" y="4243388"/>
            <a:ext cx="2270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4" name="Oval 82"/>
          <p:cNvSpPr>
            <a:spLocks noChangeArrowheads="1"/>
          </p:cNvSpPr>
          <p:nvPr/>
        </p:nvSpPr>
        <p:spPr bwMode="auto">
          <a:xfrm>
            <a:off x="6073775" y="2571750"/>
            <a:ext cx="227013" cy="217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5" name="Oval 83"/>
          <p:cNvSpPr>
            <a:spLocks noChangeArrowheads="1"/>
          </p:cNvSpPr>
          <p:nvPr/>
        </p:nvSpPr>
        <p:spPr bwMode="auto">
          <a:xfrm>
            <a:off x="5454650" y="2306638"/>
            <a:ext cx="2286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6" name="Oval 84"/>
          <p:cNvSpPr>
            <a:spLocks noChangeArrowheads="1"/>
          </p:cNvSpPr>
          <p:nvPr/>
        </p:nvSpPr>
        <p:spPr bwMode="auto">
          <a:xfrm>
            <a:off x="3784600" y="2378075"/>
            <a:ext cx="227013" cy="217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77" name="Text Box 85"/>
          <p:cNvSpPr txBox="1">
            <a:spLocks noChangeArrowheads="1"/>
          </p:cNvSpPr>
          <p:nvPr/>
        </p:nvSpPr>
        <p:spPr bwMode="auto">
          <a:xfrm>
            <a:off x="3611563" y="2871788"/>
            <a:ext cx="598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Seattle</a:t>
            </a:r>
          </a:p>
        </p:txBody>
      </p:sp>
      <p:sp>
        <p:nvSpPr>
          <p:cNvPr id="187478" name="Text Box 86"/>
          <p:cNvSpPr txBox="1">
            <a:spLocks noChangeArrowheads="1"/>
          </p:cNvSpPr>
          <p:nvPr/>
        </p:nvSpPr>
        <p:spPr bwMode="auto">
          <a:xfrm>
            <a:off x="3492500" y="3619500"/>
            <a:ext cx="815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Sunnyvale</a:t>
            </a:r>
          </a:p>
        </p:txBody>
      </p:sp>
      <p:sp>
        <p:nvSpPr>
          <p:cNvPr id="187479" name="Text Box 87"/>
          <p:cNvSpPr txBox="1">
            <a:spLocks noChangeArrowheads="1"/>
          </p:cNvSpPr>
          <p:nvPr/>
        </p:nvSpPr>
        <p:spPr bwMode="auto">
          <a:xfrm>
            <a:off x="3779838" y="3944938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Los Angeles</a:t>
            </a:r>
          </a:p>
        </p:txBody>
      </p:sp>
      <p:sp>
        <p:nvSpPr>
          <p:cNvPr id="187480" name="Text Box 88"/>
          <p:cNvSpPr txBox="1">
            <a:spLocks noChangeArrowheads="1"/>
          </p:cNvSpPr>
          <p:nvPr/>
        </p:nvSpPr>
        <p:spPr bwMode="auto">
          <a:xfrm>
            <a:off x="4237038" y="4251325"/>
            <a:ext cx="700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Houston</a:t>
            </a:r>
          </a:p>
        </p:txBody>
      </p:sp>
      <p:sp>
        <p:nvSpPr>
          <p:cNvPr id="187481" name="Text Box 89"/>
          <p:cNvSpPr txBox="1">
            <a:spLocks noChangeArrowheads="1"/>
          </p:cNvSpPr>
          <p:nvPr/>
        </p:nvSpPr>
        <p:spPr bwMode="auto">
          <a:xfrm>
            <a:off x="3732213" y="2579688"/>
            <a:ext cx="612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Denver</a:t>
            </a:r>
          </a:p>
        </p:txBody>
      </p:sp>
      <p:sp>
        <p:nvSpPr>
          <p:cNvPr id="187482" name="Text Box 90"/>
          <p:cNvSpPr txBox="1">
            <a:spLocks noChangeArrowheads="1"/>
          </p:cNvSpPr>
          <p:nvPr/>
        </p:nvSpPr>
        <p:spPr bwMode="auto">
          <a:xfrm>
            <a:off x="4284663" y="2381250"/>
            <a:ext cx="633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ea typeface="宋体" pitchFamily="2" charset="-122"/>
              </a:rPr>
              <a:t>Kansas</a:t>
            </a:r>
          </a:p>
          <a:p>
            <a:pPr algn="r"/>
            <a:r>
              <a:rPr lang="en-US" altLang="zh-CN" sz="1000" b="1">
                <a:ea typeface="宋体" pitchFamily="2" charset="-122"/>
              </a:rPr>
              <a:t>City</a:t>
            </a:r>
          </a:p>
        </p:txBody>
      </p:sp>
      <p:sp>
        <p:nvSpPr>
          <p:cNvPr id="187483" name="Text Box 91"/>
          <p:cNvSpPr txBox="1">
            <a:spLocks noChangeArrowheads="1"/>
          </p:cNvSpPr>
          <p:nvPr/>
        </p:nvSpPr>
        <p:spPr bwMode="auto">
          <a:xfrm>
            <a:off x="4992688" y="2459038"/>
            <a:ext cx="60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ea typeface="宋体" pitchFamily="2" charset="-122"/>
              </a:rPr>
              <a:t>Indian-</a:t>
            </a:r>
          </a:p>
          <a:p>
            <a:pPr algn="r"/>
            <a:r>
              <a:rPr lang="en-US" altLang="zh-CN" sz="1000" b="1">
                <a:ea typeface="宋体" pitchFamily="2" charset="-122"/>
              </a:rPr>
              <a:t>apolis</a:t>
            </a:r>
          </a:p>
        </p:txBody>
      </p:sp>
      <p:sp>
        <p:nvSpPr>
          <p:cNvPr id="187484" name="Text Box 92"/>
          <p:cNvSpPr txBox="1">
            <a:spLocks noChangeArrowheads="1"/>
          </p:cNvSpPr>
          <p:nvPr/>
        </p:nvSpPr>
        <p:spPr bwMode="auto">
          <a:xfrm>
            <a:off x="5170488" y="4216400"/>
            <a:ext cx="614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Atlanta</a:t>
            </a:r>
          </a:p>
        </p:txBody>
      </p:sp>
      <p:sp>
        <p:nvSpPr>
          <p:cNvPr id="187485" name="Text Box 93"/>
          <p:cNvSpPr txBox="1">
            <a:spLocks noChangeArrowheads="1"/>
          </p:cNvSpPr>
          <p:nvPr/>
        </p:nvSpPr>
        <p:spPr bwMode="auto">
          <a:xfrm>
            <a:off x="5865813" y="3525838"/>
            <a:ext cx="55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1000" b="1">
                <a:ea typeface="宋体" pitchFamily="2" charset="-122"/>
              </a:rPr>
              <a:t>Wash </a:t>
            </a:r>
          </a:p>
          <a:p>
            <a:pPr algn="r"/>
            <a:r>
              <a:rPr lang="en-US" altLang="zh-CN" sz="1000" b="1">
                <a:ea typeface="宋体" pitchFamily="2" charset="-122"/>
              </a:rPr>
              <a:t>D.C.</a:t>
            </a:r>
          </a:p>
        </p:txBody>
      </p:sp>
      <p:sp>
        <p:nvSpPr>
          <p:cNvPr id="187486" name="Oval 94"/>
          <p:cNvSpPr>
            <a:spLocks noChangeArrowheads="1"/>
          </p:cNvSpPr>
          <p:nvPr/>
        </p:nvSpPr>
        <p:spPr bwMode="auto">
          <a:xfrm>
            <a:off x="4764088" y="2166938"/>
            <a:ext cx="2286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487" name="Text Box 95"/>
          <p:cNvSpPr txBox="1">
            <a:spLocks noChangeArrowheads="1"/>
          </p:cNvSpPr>
          <p:nvPr/>
        </p:nvSpPr>
        <p:spPr bwMode="auto">
          <a:xfrm>
            <a:off x="5710238" y="2865438"/>
            <a:ext cx="684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Chicago</a:t>
            </a:r>
          </a:p>
        </p:txBody>
      </p:sp>
      <p:sp>
        <p:nvSpPr>
          <p:cNvPr id="187488" name="Text Box 96"/>
          <p:cNvSpPr txBox="1">
            <a:spLocks noChangeArrowheads="1"/>
          </p:cNvSpPr>
          <p:nvPr/>
        </p:nvSpPr>
        <p:spPr bwMode="auto">
          <a:xfrm>
            <a:off x="5630863" y="3125788"/>
            <a:ext cx="760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000" b="1">
                <a:ea typeface="宋体" pitchFamily="2" charset="-122"/>
              </a:rPr>
              <a:t>New York</a:t>
            </a:r>
          </a:p>
        </p:txBody>
      </p:sp>
      <p:cxnSp>
        <p:nvCxnSpPr>
          <p:cNvPr id="187489" name="AutoShape 97"/>
          <p:cNvCxnSpPr>
            <a:cxnSpLocks noChangeShapeType="1"/>
            <a:stCxn id="187470" idx="0"/>
            <a:endCxn id="187469" idx="4"/>
          </p:cNvCxnSpPr>
          <p:nvPr/>
        </p:nvCxnSpPr>
        <p:spPr bwMode="auto">
          <a:xfrm flipV="1">
            <a:off x="3484563" y="3014663"/>
            <a:ext cx="39687" cy="50006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0" name="AutoShape 98"/>
          <p:cNvCxnSpPr>
            <a:cxnSpLocks noChangeShapeType="1"/>
            <a:stCxn id="187469" idx="7"/>
            <a:endCxn id="187476" idx="3"/>
          </p:cNvCxnSpPr>
          <p:nvPr/>
        </p:nvCxnSpPr>
        <p:spPr bwMode="auto">
          <a:xfrm flipV="1">
            <a:off x="3603625" y="2563813"/>
            <a:ext cx="214313" cy="26511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1" name="AutoShape 99"/>
          <p:cNvCxnSpPr>
            <a:cxnSpLocks noChangeShapeType="1"/>
            <a:stCxn id="187470" idx="0"/>
            <a:endCxn id="187476" idx="3"/>
          </p:cNvCxnSpPr>
          <p:nvPr/>
        </p:nvCxnSpPr>
        <p:spPr bwMode="auto">
          <a:xfrm flipV="1">
            <a:off x="3484563" y="2563813"/>
            <a:ext cx="333375" cy="95091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2" name="AutoShape 100"/>
          <p:cNvCxnSpPr>
            <a:cxnSpLocks noChangeShapeType="1"/>
            <a:stCxn id="187486" idx="6"/>
            <a:endCxn id="187475" idx="1"/>
          </p:cNvCxnSpPr>
          <p:nvPr/>
        </p:nvCxnSpPr>
        <p:spPr bwMode="auto">
          <a:xfrm>
            <a:off x="4992688" y="2274888"/>
            <a:ext cx="495300" cy="63500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3" name="AutoShape 101"/>
          <p:cNvCxnSpPr>
            <a:cxnSpLocks noChangeShapeType="1"/>
            <a:stCxn id="187475" idx="6"/>
            <a:endCxn id="187474" idx="1"/>
          </p:cNvCxnSpPr>
          <p:nvPr/>
        </p:nvCxnSpPr>
        <p:spPr bwMode="auto">
          <a:xfrm>
            <a:off x="5683250" y="2414588"/>
            <a:ext cx="423863" cy="18891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4" name="AutoShape 102"/>
          <p:cNvCxnSpPr>
            <a:cxnSpLocks noChangeShapeType="1"/>
            <a:stCxn id="187474" idx="5"/>
            <a:endCxn id="187648" idx="0"/>
          </p:cNvCxnSpPr>
          <p:nvPr/>
        </p:nvCxnSpPr>
        <p:spPr bwMode="auto">
          <a:xfrm>
            <a:off x="6267450" y="2757488"/>
            <a:ext cx="119063" cy="47307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5" name="AutoShape 103"/>
          <p:cNvCxnSpPr>
            <a:cxnSpLocks noChangeShapeType="1"/>
            <a:stCxn id="187648" idx="4"/>
            <a:endCxn id="187663" idx="0"/>
          </p:cNvCxnSpPr>
          <p:nvPr/>
        </p:nvCxnSpPr>
        <p:spPr bwMode="auto">
          <a:xfrm flipH="1">
            <a:off x="6367463" y="3448050"/>
            <a:ext cx="19050" cy="39687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6" name="AutoShape 104"/>
          <p:cNvCxnSpPr>
            <a:cxnSpLocks noChangeShapeType="1"/>
            <a:stCxn id="187663" idx="3"/>
            <a:endCxn id="187473" idx="7"/>
          </p:cNvCxnSpPr>
          <p:nvPr/>
        </p:nvCxnSpPr>
        <p:spPr bwMode="auto">
          <a:xfrm flipH="1">
            <a:off x="5913438" y="4029075"/>
            <a:ext cx="373062" cy="24447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7" name="AutoShape 105"/>
          <p:cNvCxnSpPr>
            <a:cxnSpLocks noChangeShapeType="1"/>
            <a:stCxn id="187473" idx="3"/>
            <a:endCxn id="187472" idx="6"/>
          </p:cNvCxnSpPr>
          <p:nvPr/>
        </p:nvCxnSpPr>
        <p:spPr bwMode="auto">
          <a:xfrm flipH="1">
            <a:off x="5006975" y="4427538"/>
            <a:ext cx="746125" cy="15716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8" name="AutoShape 106"/>
          <p:cNvCxnSpPr>
            <a:cxnSpLocks noChangeShapeType="1"/>
            <a:stCxn id="187472" idx="2"/>
            <a:endCxn id="187471" idx="5"/>
          </p:cNvCxnSpPr>
          <p:nvPr/>
        </p:nvCxnSpPr>
        <p:spPr bwMode="auto">
          <a:xfrm flipH="1" flipV="1">
            <a:off x="3910013" y="4308475"/>
            <a:ext cx="868362" cy="27622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499" name="AutoShape 107"/>
          <p:cNvCxnSpPr>
            <a:cxnSpLocks noChangeShapeType="1"/>
            <a:stCxn id="187471" idx="1"/>
            <a:endCxn id="187470" idx="4"/>
          </p:cNvCxnSpPr>
          <p:nvPr/>
        </p:nvCxnSpPr>
        <p:spPr bwMode="auto">
          <a:xfrm flipH="1" flipV="1">
            <a:off x="3484563" y="3732213"/>
            <a:ext cx="263525" cy="42386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500" name="AutoShape 108"/>
          <p:cNvCxnSpPr>
            <a:cxnSpLocks noChangeShapeType="1"/>
            <a:stCxn id="187486" idx="4"/>
            <a:endCxn id="187472" idx="0"/>
          </p:cNvCxnSpPr>
          <p:nvPr/>
        </p:nvCxnSpPr>
        <p:spPr bwMode="auto">
          <a:xfrm>
            <a:off x="4878388" y="2382838"/>
            <a:ext cx="14287" cy="209232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501" name="AutoShape 109"/>
          <p:cNvCxnSpPr>
            <a:cxnSpLocks noChangeShapeType="1"/>
            <a:stCxn id="187475" idx="4"/>
            <a:endCxn id="187473" idx="0"/>
          </p:cNvCxnSpPr>
          <p:nvPr/>
        </p:nvCxnSpPr>
        <p:spPr bwMode="auto">
          <a:xfrm>
            <a:off x="5568950" y="2522538"/>
            <a:ext cx="263525" cy="1720850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grpSp>
        <p:nvGrpSpPr>
          <p:cNvPr id="187502" name="Group 110"/>
          <p:cNvGrpSpPr>
            <a:grpSpLocks/>
          </p:cNvGrpSpPr>
          <p:nvPr/>
        </p:nvGrpSpPr>
        <p:grpSpPr bwMode="auto">
          <a:xfrm>
            <a:off x="6367463" y="1144588"/>
            <a:ext cx="839787" cy="314325"/>
            <a:chOff x="3531" y="325"/>
            <a:chExt cx="531" cy="210"/>
          </a:xfrm>
        </p:grpSpPr>
        <p:pic>
          <p:nvPicPr>
            <p:cNvPr id="187503" name="Picture 1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1" y="325"/>
              <a:ext cx="525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04" name="Text Box 112"/>
            <p:cNvSpPr txBox="1">
              <a:spLocks noChangeArrowheads="1"/>
            </p:cNvSpPr>
            <p:nvPr/>
          </p:nvSpPr>
          <p:spPr bwMode="auto">
            <a:xfrm>
              <a:off x="3544" y="352"/>
              <a:ext cx="5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OARNET</a:t>
              </a:r>
            </a:p>
          </p:txBody>
        </p:sp>
      </p:grpSp>
      <p:pic>
        <p:nvPicPr>
          <p:cNvPr id="187505" name="Picture 11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547688"/>
            <a:ext cx="16113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506" name="Text Box 114"/>
          <p:cNvSpPr txBox="1">
            <a:spLocks noChangeArrowheads="1"/>
          </p:cNvSpPr>
          <p:nvPr/>
        </p:nvSpPr>
        <p:spPr bwMode="auto">
          <a:xfrm>
            <a:off x="4854575" y="600075"/>
            <a:ext cx="1222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Northern Lights</a:t>
            </a:r>
          </a:p>
        </p:txBody>
      </p:sp>
      <p:grpSp>
        <p:nvGrpSpPr>
          <p:cNvPr id="187507" name="Group 115"/>
          <p:cNvGrpSpPr>
            <a:grpSpLocks/>
          </p:cNvGrpSpPr>
          <p:nvPr/>
        </p:nvGrpSpPr>
        <p:grpSpPr bwMode="auto">
          <a:xfrm>
            <a:off x="6357938" y="722313"/>
            <a:ext cx="1639887" cy="363537"/>
            <a:chOff x="3579" y="63"/>
            <a:chExt cx="1038" cy="241"/>
          </a:xfrm>
        </p:grpSpPr>
        <p:pic>
          <p:nvPicPr>
            <p:cNvPr id="187508" name="Picture 1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9" y="63"/>
              <a:ext cx="103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09" name="Text Box 117"/>
            <p:cNvSpPr txBox="1">
              <a:spLocks noChangeArrowheads="1"/>
            </p:cNvSpPr>
            <p:nvPr/>
          </p:nvSpPr>
          <p:spPr bwMode="auto">
            <a:xfrm>
              <a:off x="3695" y="101"/>
              <a:ext cx="84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Indiana GigaPoP</a:t>
              </a:r>
            </a:p>
          </p:txBody>
        </p:sp>
      </p:grpSp>
      <p:pic>
        <p:nvPicPr>
          <p:cNvPr id="187510" name="Picture 1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13" y="944563"/>
            <a:ext cx="64611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511" name="Text Box 119"/>
          <p:cNvSpPr txBox="1">
            <a:spLocks noChangeArrowheads="1"/>
          </p:cNvSpPr>
          <p:nvPr/>
        </p:nvSpPr>
        <p:spPr bwMode="auto">
          <a:xfrm>
            <a:off x="5553075" y="984250"/>
            <a:ext cx="522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Merit</a:t>
            </a:r>
          </a:p>
        </p:txBody>
      </p:sp>
      <p:grpSp>
        <p:nvGrpSpPr>
          <p:cNvPr id="187512" name="Group 120"/>
          <p:cNvGrpSpPr>
            <a:grpSpLocks/>
          </p:cNvGrpSpPr>
          <p:nvPr/>
        </p:nvGrpSpPr>
        <p:grpSpPr bwMode="auto">
          <a:xfrm>
            <a:off x="4278313" y="898525"/>
            <a:ext cx="1157287" cy="366713"/>
            <a:chOff x="2299" y="342"/>
            <a:chExt cx="733" cy="244"/>
          </a:xfrm>
        </p:grpSpPr>
        <p:pic>
          <p:nvPicPr>
            <p:cNvPr id="187513" name="Picture 12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99" y="342"/>
              <a:ext cx="73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14" name="Text Box 122"/>
            <p:cNvSpPr txBox="1">
              <a:spLocks noChangeArrowheads="1"/>
            </p:cNvSpPr>
            <p:nvPr/>
          </p:nvSpPr>
          <p:spPr bwMode="auto">
            <a:xfrm>
              <a:off x="2360" y="372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Louisville</a:t>
              </a:r>
            </a:p>
          </p:txBody>
        </p:sp>
      </p:grpSp>
      <p:cxnSp>
        <p:nvCxnSpPr>
          <p:cNvPr id="187515" name="AutoShape 123"/>
          <p:cNvCxnSpPr>
            <a:cxnSpLocks noChangeShapeType="1"/>
            <a:stCxn id="187473" idx="4"/>
            <a:endCxn id="0" idx="1"/>
          </p:cNvCxnSpPr>
          <p:nvPr/>
        </p:nvCxnSpPr>
        <p:spPr bwMode="auto">
          <a:xfrm>
            <a:off x="5832475" y="4459288"/>
            <a:ext cx="138113" cy="1584325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16" name="AutoShape 124"/>
          <p:cNvCxnSpPr>
            <a:cxnSpLocks noChangeShapeType="1"/>
            <a:stCxn id="187473" idx="4"/>
            <a:endCxn id="0" idx="3"/>
          </p:cNvCxnSpPr>
          <p:nvPr/>
        </p:nvCxnSpPr>
        <p:spPr bwMode="auto">
          <a:xfrm>
            <a:off x="5832475" y="4459288"/>
            <a:ext cx="0" cy="1214437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grpSp>
        <p:nvGrpSpPr>
          <p:cNvPr id="187517" name="Group 125"/>
          <p:cNvGrpSpPr>
            <a:grpSpLocks/>
          </p:cNvGrpSpPr>
          <p:nvPr/>
        </p:nvGrpSpPr>
        <p:grpSpPr bwMode="auto">
          <a:xfrm>
            <a:off x="7624763" y="2041525"/>
            <a:ext cx="1068387" cy="352425"/>
            <a:chOff x="4920" y="436"/>
            <a:chExt cx="762" cy="297"/>
          </a:xfrm>
        </p:grpSpPr>
        <p:pic>
          <p:nvPicPr>
            <p:cNvPr id="187518" name="Picture 1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0" y="436"/>
              <a:ext cx="76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19" name="Text Box 127"/>
            <p:cNvSpPr txBox="1">
              <a:spLocks noChangeArrowheads="1"/>
            </p:cNvSpPr>
            <p:nvPr/>
          </p:nvSpPr>
          <p:spPr bwMode="auto">
            <a:xfrm>
              <a:off x="4973" y="492"/>
              <a:ext cx="67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NYSERNet</a:t>
              </a:r>
            </a:p>
          </p:txBody>
        </p:sp>
      </p:grpSp>
      <p:cxnSp>
        <p:nvCxnSpPr>
          <p:cNvPr id="187520" name="AutoShape 128"/>
          <p:cNvCxnSpPr>
            <a:cxnSpLocks noChangeShapeType="1"/>
            <a:stCxn id="187475" idx="0"/>
            <a:endCxn id="187504" idx="1"/>
          </p:cNvCxnSpPr>
          <p:nvPr/>
        </p:nvCxnSpPr>
        <p:spPr bwMode="auto">
          <a:xfrm flipV="1">
            <a:off x="5568950" y="1317625"/>
            <a:ext cx="819150" cy="989013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521" name="AutoShape 129"/>
          <p:cNvCxnSpPr>
            <a:cxnSpLocks noChangeShapeType="1"/>
            <a:stCxn id="187475" idx="0"/>
            <a:endCxn id="0" idx="2"/>
          </p:cNvCxnSpPr>
          <p:nvPr/>
        </p:nvCxnSpPr>
        <p:spPr bwMode="auto">
          <a:xfrm flipV="1">
            <a:off x="5568950" y="1293813"/>
            <a:ext cx="225425" cy="1012825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22" name="AutoShape 130"/>
          <p:cNvCxnSpPr>
            <a:cxnSpLocks noChangeShapeType="1"/>
            <a:stCxn id="187475" idx="0"/>
            <a:endCxn id="0" idx="2"/>
          </p:cNvCxnSpPr>
          <p:nvPr/>
        </p:nvCxnSpPr>
        <p:spPr bwMode="auto">
          <a:xfrm flipH="1" flipV="1">
            <a:off x="5472113" y="923925"/>
            <a:ext cx="96837" cy="1382713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23" name="AutoShape 131"/>
          <p:cNvCxnSpPr>
            <a:cxnSpLocks noChangeShapeType="1"/>
            <a:stCxn id="187475" idx="0"/>
            <a:endCxn id="0" idx="1"/>
          </p:cNvCxnSpPr>
          <p:nvPr/>
        </p:nvCxnSpPr>
        <p:spPr bwMode="auto">
          <a:xfrm flipV="1">
            <a:off x="5568950" y="904875"/>
            <a:ext cx="788988" cy="1401763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grpSp>
        <p:nvGrpSpPr>
          <p:cNvPr id="187524" name="Group 132"/>
          <p:cNvGrpSpPr>
            <a:grpSpLocks/>
          </p:cNvGrpSpPr>
          <p:nvPr/>
        </p:nvGrpSpPr>
        <p:grpSpPr bwMode="auto">
          <a:xfrm>
            <a:off x="3419475" y="569913"/>
            <a:ext cx="1216025" cy="366712"/>
            <a:chOff x="1675" y="51"/>
            <a:chExt cx="769" cy="244"/>
          </a:xfrm>
        </p:grpSpPr>
        <p:pic>
          <p:nvPicPr>
            <p:cNvPr id="187525" name="Picture 13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5" y="51"/>
              <a:ext cx="76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26" name="Text Box 134"/>
            <p:cNvSpPr txBox="1">
              <a:spLocks noChangeArrowheads="1"/>
            </p:cNvSpPr>
            <p:nvPr/>
          </p:nvSpPr>
          <p:spPr bwMode="auto">
            <a:xfrm>
              <a:off x="1772" y="81"/>
              <a:ext cx="6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Memphis</a:t>
              </a:r>
            </a:p>
          </p:txBody>
        </p:sp>
      </p:grpSp>
      <p:grpSp>
        <p:nvGrpSpPr>
          <p:cNvPr id="187527" name="Group 135"/>
          <p:cNvGrpSpPr>
            <a:grpSpLocks/>
          </p:cNvGrpSpPr>
          <p:nvPr/>
        </p:nvGrpSpPr>
        <p:grpSpPr bwMode="auto">
          <a:xfrm>
            <a:off x="2741613" y="947738"/>
            <a:ext cx="1185862" cy="323850"/>
            <a:chOff x="1507" y="339"/>
            <a:chExt cx="750" cy="215"/>
          </a:xfrm>
        </p:grpSpPr>
        <p:pic>
          <p:nvPicPr>
            <p:cNvPr id="187528" name="Picture 1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7" y="339"/>
              <a:ext cx="750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29" name="Text Box 137"/>
            <p:cNvSpPr txBox="1">
              <a:spLocks noChangeArrowheads="1"/>
            </p:cNvSpPr>
            <p:nvPr/>
          </p:nvSpPr>
          <p:spPr bwMode="auto">
            <a:xfrm>
              <a:off x="1576" y="357"/>
              <a:ext cx="6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Great Plains</a:t>
              </a:r>
            </a:p>
          </p:txBody>
        </p:sp>
      </p:grpSp>
      <p:pic>
        <p:nvPicPr>
          <p:cNvPr id="187530" name="Picture 1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82700"/>
            <a:ext cx="77311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531" name="Text Box 139"/>
          <p:cNvSpPr txBox="1">
            <a:spLocks noChangeArrowheads="1"/>
          </p:cNvSpPr>
          <p:nvPr/>
        </p:nvSpPr>
        <p:spPr bwMode="auto">
          <a:xfrm>
            <a:off x="4381500" y="1322388"/>
            <a:ext cx="708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OneNet</a:t>
            </a:r>
          </a:p>
        </p:txBody>
      </p:sp>
      <p:sp>
        <p:nvSpPr>
          <p:cNvPr id="187532" name="Line 140"/>
          <p:cNvSpPr>
            <a:spLocks noChangeShapeType="1"/>
          </p:cNvSpPr>
          <p:nvPr/>
        </p:nvSpPr>
        <p:spPr bwMode="auto">
          <a:xfrm>
            <a:off x="3862388" y="885825"/>
            <a:ext cx="963612" cy="1311275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87533" name="AutoShape 141"/>
          <p:cNvCxnSpPr>
            <a:cxnSpLocks noChangeShapeType="1"/>
            <a:stCxn id="187486" idx="0"/>
            <a:endCxn id="0" idx="2"/>
          </p:cNvCxnSpPr>
          <p:nvPr/>
        </p:nvCxnSpPr>
        <p:spPr bwMode="auto">
          <a:xfrm flipH="1" flipV="1">
            <a:off x="4730750" y="1658938"/>
            <a:ext cx="147638" cy="508000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34" name="AutoShape 142"/>
          <p:cNvCxnSpPr>
            <a:cxnSpLocks noChangeShapeType="1"/>
            <a:stCxn id="187532" idx="1"/>
            <a:endCxn id="0" idx="3"/>
          </p:cNvCxnSpPr>
          <p:nvPr/>
        </p:nvCxnSpPr>
        <p:spPr bwMode="auto">
          <a:xfrm flipH="1" flipV="1">
            <a:off x="3927475" y="1111250"/>
            <a:ext cx="898525" cy="1100138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sp>
        <p:nvSpPr>
          <p:cNvPr id="187535" name="Line 143"/>
          <p:cNvSpPr>
            <a:spLocks noChangeShapeType="1"/>
          </p:cNvSpPr>
          <p:nvPr/>
        </p:nvSpPr>
        <p:spPr bwMode="auto">
          <a:xfrm flipH="1" flipV="1">
            <a:off x="5067300" y="1236663"/>
            <a:ext cx="469900" cy="1055687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536" name="Group 144"/>
          <p:cNvGrpSpPr>
            <a:grpSpLocks/>
          </p:cNvGrpSpPr>
          <p:nvPr/>
        </p:nvGrpSpPr>
        <p:grpSpPr bwMode="auto">
          <a:xfrm>
            <a:off x="1098550" y="1430338"/>
            <a:ext cx="1073150" cy="368300"/>
            <a:chOff x="495" y="723"/>
            <a:chExt cx="679" cy="244"/>
          </a:xfrm>
        </p:grpSpPr>
        <p:pic>
          <p:nvPicPr>
            <p:cNvPr id="187537" name="Picture 14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" y="723"/>
              <a:ext cx="67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38" name="Text Box 146"/>
            <p:cNvSpPr txBox="1">
              <a:spLocks noChangeArrowheads="1"/>
            </p:cNvSpPr>
            <p:nvPr/>
          </p:nvSpPr>
          <p:spPr bwMode="auto">
            <a:xfrm>
              <a:off x="555" y="744"/>
              <a:ext cx="5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Arizona St.</a:t>
              </a:r>
            </a:p>
          </p:txBody>
        </p:sp>
      </p:grpSp>
      <p:grpSp>
        <p:nvGrpSpPr>
          <p:cNvPr id="187539" name="Group 147"/>
          <p:cNvGrpSpPr>
            <a:grpSpLocks/>
          </p:cNvGrpSpPr>
          <p:nvPr/>
        </p:nvGrpSpPr>
        <p:grpSpPr bwMode="auto">
          <a:xfrm>
            <a:off x="1625600" y="1846263"/>
            <a:ext cx="1073150" cy="465137"/>
            <a:chOff x="801" y="936"/>
            <a:chExt cx="679" cy="310"/>
          </a:xfrm>
        </p:grpSpPr>
        <p:pic>
          <p:nvPicPr>
            <p:cNvPr id="187540" name="Picture 14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1" y="936"/>
              <a:ext cx="67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41" name="Text Box 149"/>
            <p:cNvSpPr txBox="1">
              <a:spLocks noChangeArrowheads="1"/>
            </p:cNvSpPr>
            <p:nvPr/>
          </p:nvSpPr>
          <p:spPr bwMode="auto">
            <a:xfrm>
              <a:off x="835" y="942"/>
              <a:ext cx="56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Arizona</a:t>
              </a:r>
            </a:p>
          </p:txBody>
        </p:sp>
      </p:grpSp>
      <p:grpSp>
        <p:nvGrpSpPr>
          <p:cNvPr id="187542" name="Group 150"/>
          <p:cNvGrpSpPr>
            <a:grpSpLocks/>
          </p:cNvGrpSpPr>
          <p:nvPr/>
        </p:nvGrpSpPr>
        <p:grpSpPr bwMode="auto">
          <a:xfrm>
            <a:off x="3068638" y="1304925"/>
            <a:ext cx="1046162" cy="366713"/>
            <a:chOff x="751" y="756"/>
            <a:chExt cx="751" cy="244"/>
          </a:xfrm>
        </p:grpSpPr>
        <p:pic>
          <p:nvPicPr>
            <p:cNvPr id="187543" name="Picture 15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1" y="756"/>
              <a:ext cx="75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44" name="Text Box 152"/>
            <p:cNvSpPr txBox="1">
              <a:spLocks noChangeArrowheads="1"/>
            </p:cNvSpPr>
            <p:nvPr/>
          </p:nvSpPr>
          <p:spPr bwMode="auto">
            <a:xfrm>
              <a:off x="785" y="795"/>
              <a:ext cx="70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Qwest Labs</a:t>
              </a:r>
            </a:p>
          </p:txBody>
        </p:sp>
      </p:grpSp>
      <p:grpSp>
        <p:nvGrpSpPr>
          <p:cNvPr id="187545" name="Group 153"/>
          <p:cNvGrpSpPr>
            <a:grpSpLocks/>
          </p:cNvGrpSpPr>
          <p:nvPr/>
        </p:nvGrpSpPr>
        <p:grpSpPr bwMode="auto">
          <a:xfrm>
            <a:off x="2763838" y="2427288"/>
            <a:ext cx="617537" cy="366712"/>
            <a:chOff x="2290" y="990"/>
            <a:chExt cx="391" cy="244"/>
          </a:xfrm>
        </p:grpSpPr>
        <p:pic>
          <p:nvPicPr>
            <p:cNvPr id="187546" name="Picture 15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90" y="990"/>
              <a:ext cx="39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47" name="Text Box 155"/>
            <p:cNvSpPr txBox="1">
              <a:spLocks noChangeArrowheads="1"/>
            </p:cNvSpPr>
            <p:nvPr/>
          </p:nvSpPr>
          <p:spPr bwMode="auto">
            <a:xfrm>
              <a:off x="2324" y="1029"/>
              <a:ext cx="33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UNM</a:t>
              </a:r>
            </a:p>
          </p:txBody>
        </p:sp>
      </p:grpSp>
      <p:grpSp>
        <p:nvGrpSpPr>
          <p:cNvPr id="187548" name="Group 156"/>
          <p:cNvGrpSpPr>
            <a:grpSpLocks/>
          </p:cNvGrpSpPr>
          <p:nvPr/>
        </p:nvGrpSpPr>
        <p:grpSpPr bwMode="auto">
          <a:xfrm>
            <a:off x="952500" y="2039938"/>
            <a:ext cx="857250" cy="511175"/>
            <a:chOff x="375" y="1101"/>
            <a:chExt cx="543" cy="340"/>
          </a:xfrm>
        </p:grpSpPr>
        <p:pic>
          <p:nvPicPr>
            <p:cNvPr id="187549" name="Picture 15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" y="1101"/>
              <a:ext cx="543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50" name="Text Box 158"/>
            <p:cNvSpPr txBox="1">
              <a:spLocks noChangeArrowheads="1"/>
            </p:cNvSpPr>
            <p:nvPr/>
          </p:nvSpPr>
          <p:spPr bwMode="auto">
            <a:xfrm>
              <a:off x="409" y="1117"/>
              <a:ext cx="50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Oregon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grpSp>
        <p:nvGrpSpPr>
          <p:cNvPr id="187551" name="Group 159"/>
          <p:cNvGrpSpPr>
            <a:grpSpLocks/>
          </p:cNvGrpSpPr>
          <p:nvPr/>
        </p:nvGrpSpPr>
        <p:grpSpPr bwMode="auto">
          <a:xfrm>
            <a:off x="1084263" y="908050"/>
            <a:ext cx="1285875" cy="488950"/>
            <a:chOff x="45" y="348"/>
            <a:chExt cx="813" cy="325"/>
          </a:xfrm>
        </p:grpSpPr>
        <p:pic>
          <p:nvPicPr>
            <p:cNvPr id="187552" name="Picture 16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" y="348"/>
              <a:ext cx="81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53" name="Text Box 161"/>
            <p:cNvSpPr txBox="1">
              <a:spLocks noChangeArrowheads="1"/>
            </p:cNvSpPr>
            <p:nvPr/>
          </p:nvSpPr>
          <p:spPr bwMode="auto">
            <a:xfrm>
              <a:off x="146" y="368"/>
              <a:ext cx="65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Front Range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grpSp>
        <p:nvGrpSpPr>
          <p:cNvPr id="187554" name="Group 162"/>
          <p:cNvGrpSpPr>
            <a:grpSpLocks/>
          </p:cNvGrpSpPr>
          <p:nvPr/>
        </p:nvGrpSpPr>
        <p:grpSpPr bwMode="auto">
          <a:xfrm>
            <a:off x="3021013" y="4875213"/>
            <a:ext cx="1023937" cy="366712"/>
            <a:chOff x="649" y="3084"/>
            <a:chExt cx="768" cy="244"/>
          </a:xfrm>
        </p:grpSpPr>
        <p:pic>
          <p:nvPicPr>
            <p:cNvPr id="187555" name="Picture 16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9" y="3084"/>
              <a:ext cx="75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56" name="Text Box 164"/>
            <p:cNvSpPr txBox="1">
              <a:spLocks noChangeArrowheads="1"/>
            </p:cNvSpPr>
            <p:nvPr/>
          </p:nvSpPr>
          <p:spPr bwMode="auto">
            <a:xfrm>
              <a:off x="682" y="3123"/>
              <a:ext cx="7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Texas Tech</a:t>
              </a:r>
            </a:p>
          </p:txBody>
        </p:sp>
      </p:grpSp>
      <p:grpSp>
        <p:nvGrpSpPr>
          <p:cNvPr id="187557" name="Group 165"/>
          <p:cNvGrpSpPr>
            <a:grpSpLocks/>
          </p:cNvGrpSpPr>
          <p:nvPr/>
        </p:nvGrpSpPr>
        <p:grpSpPr bwMode="auto">
          <a:xfrm>
            <a:off x="3832225" y="6323013"/>
            <a:ext cx="885825" cy="368300"/>
            <a:chOff x="1018" y="2499"/>
            <a:chExt cx="658" cy="244"/>
          </a:xfrm>
        </p:grpSpPr>
        <p:pic>
          <p:nvPicPr>
            <p:cNvPr id="187558" name="Picture 16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8" y="2499"/>
              <a:ext cx="62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59" name="Text Box 167"/>
            <p:cNvSpPr txBox="1">
              <a:spLocks noChangeArrowheads="1"/>
            </p:cNvSpPr>
            <p:nvPr/>
          </p:nvSpPr>
          <p:spPr bwMode="auto">
            <a:xfrm>
              <a:off x="1051" y="2538"/>
              <a:ext cx="6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Tulane U.</a:t>
              </a:r>
            </a:p>
          </p:txBody>
        </p:sp>
      </p:grpSp>
      <p:grpSp>
        <p:nvGrpSpPr>
          <p:cNvPr id="187560" name="Group 168"/>
          <p:cNvGrpSpPr>
            <a:grpSpLocks/>
          </p:cNvGrpSpPr>
          <p:nvPr/>
        </p:nvGrpSpPr>
        <p:grpSpPr bwMode="auto">
          <a:xfrm>
            <a:off x="3119438" y="4397375"/>
            <a:ext cx="1103312" cy="495300"/>
            <a:chOff x="1476" y="2921"/>
            <a:chExt cx="698" cy="329"/>
          </a:xfrm>
        </p:grpSpPr>
        <p:pic>
          <p:nvPicPr>
            <p:cNvPr id="187561" name="Picture 16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6" y="2921"/>
              <a:ext cx="67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62" name="Text Box 170"/>
            <p:cNvSpPr txBox="1">
              <a:spLocks noChangeArrowheads="1"/>
            </p:cNvSpPr>
            <p:nvPr/>
          </p:nvSpPr>
          <p:spPr bwMode="auto">
            <a:xfrm>
              <a:off x="1533" y="2946"/>
              <a:ext cx="641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North Texas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grpSp>
        <p:nvGrpSpPr>
          <p:cNvPr id="187563" name="Group 171"/>
          <p:cNvGrpSpPr>
            <a:grpSpLocks/>
          </p:cNvGrpSpPr>
          <p:nvPr/>
        </p:nvGrpSpPr>
        <p:grpSpPr bwMode="auto">
          <a:xfrm>
            <a:off x="3025775" y="5211763"/>
            <a:ext cx="892175" cy="455612"/>
            <a:chOff x="1876" y="3040"/>
            <a:chExt cx="564" cy="303"/>
          </a:xfrm>
        </p:grpSpPr>
        <p:pic>
          <p:nvPicPr>
            <p:cNvPr id="187564" name="Picture 1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8" y="3070"/>
              <a:ext cx="52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65" name="Text Box 173"/>
            <p:cNvSpPr txBox="1">
              <a:spLocks noChangeArrowheads="1"/>
            </p:cNvSpPr>
            <p:nvPr/>
          </p:nvSpPr>
          <p:spPr bwMode="auto">
            <a:xfrm>
              <a:off x="1876" y="3040"/>
              <a:ext cx="56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Texas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grpSp>
        <p:nvGrpSpPr>
          <p:cNvPr id="187566" name="Group 174"/>
          <p:cNvGrpSpPr>
            <a:grpSpLocks/>
          </p:cNvGrpSpPr>
          <p:nvPr/>
        </p:nvGrpSpPr>
        <p:grpSpPr bwMode="auto">
          <a:xfrm>
            <a:off x="4025900" y="5964238"/>
            <a:ext cx="660400" cy="349250"/>
            <a:chOff x="2205" y="2703"/>
            <a:chExt cx="417" cy="232"/>
          </a:xfrm>
        </p:grpSpPr>
        <p:pic>
          <p:nvPicPr>
            <p:cNvPr id="187567" name="Picture 17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5" y="2703"/>
              <a:ext cx="41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68" name="Text Box 176"/>
            <p:cNvSpPr txBox="1">
              <a:spLocks noChangeArrowheads="1"/>
            </p:cNvSpPr>
            <p:nvPr/>
          </p:nvSpPr>
          <p:spPr bwMode="auto">
            <a:xfrm>
              <a:off x="2235" y="2740"/>
              <a:ext cx="37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LaNet</a:t>
              </a:r>
            </a:p>
          </p:txBody>
        </p:sp>
      </p:grpSp>
      <p:grpSp>
        <p:nvGrpSpPr>
          <p:cNvPr id="187569" name="Group 177"/>
          <p:cNvGrpSpPr>
            <a:grpSpLocks/>
          </p:cNvGrpSpPr>
          <p:nvPr/>
        </p:nvGrpSpPr>
        <p:grpSpPr bwMode="auto">
          <a:xfrm>
            <a:off x="2973388" y="5761038"/>
            <a:ext cx="946150" cy="300037"/>
            <a:chOff x="1609" y="3522"/>
            <a:chExt cx="598" cy="199"/>
          </a:xfrm>
        </p:grpSpPr>
        <p:pic>
          <p:nvPicPr>
            <p:cNvPr id="187570" name="Picture 17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9" y="3522"/>
              <a:ext cx="59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71" name="Text Box 179"/>
            <p:cNvSpPr txBox="1">
              <a:spLocks noChangeArrowheads="1"/>
            </p:cNvSpPr>
            <p:nvPr/>
          </p:nvSpPr>
          <p:spPr bwMode="auto">
            <a:xfrm>
              <a:off x="1649" y="3527"/>
              <a:ext cx="53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UT Austin</a:t>
              </a:r>
            </a:p>
          </p:txBody>
        </p:sp>
      </p:grpSp>
      <p:cxnSp>
        <p:nvCxnSpPr>
          <p:cNvPr id="187572" name="AutoShape 180"/>
          <p:cNvCxnSpPr>
            <a:cxnSpLocks noChangeShapeType="1"/>
            <a:stCxn id="0" idx="0"/>
            <a:endCxn id="187472" idx="4"/>
          </p:cNvCxnSpPr>
          <p:nvPr/>
        </p:nvCxnSpPr>
        <p:spPr bwMode="auto">
          <a:xfrm flipV="1">
            <a:off x="4356100" y="4692650"/>
            <a:ext cx="536575" cy="1271588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573" name="AutoShape 181"/>
          <p:cNvCxnSpPr>
            <a:cxnSpLocks noChangeShapeType="1"/>
            <a:stCxn id="0" idx="3"/>
            <a:endCxn id="187472" idx="3"/>
          </p:cNvCxnSpPr>
          <p:nvPr/>
        </p:nvCxnSpPr>
        <p:spPr bwMode="auto">
          <a:xfrm flipV="1">
            <a:off x="4022725" y="4660900"/>
            <a:ext cx="788988" cy="398463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574" name="AutoShape 182"/>
          <p:cNvCxnSpPr>
            <a:cxnSpLocks noChangeShapeType="1"/>
            <a:stCxn id="0" idx="3"/>
            <a:endCxn id="187472" idx="3"/>
          </p:cNvCxnSpPr>
          <p:nvPr/>
        </p:nvCxnSpPr>
        <p:spPr bwMode="auto">
          <a:xfrm flipV="1">
            <a:off x="3919538" y="4660900"/>
            <a:ext cx="892175" cy="1250950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75" name="AutoShape 183"/>
          <p:cNvCxnSpPr>
            <a:cxnSpLocks noChangeShapeType="1"/>
            <a:stCxn id="0" idx="3"/>
            <a:endCxn id="187472" idx="4"/>
          </p:cNvCxnSpPr>
          <p:nvPr/>
        </p:nvCxnSpPr>
        <p:spPr bwMode="auto">
          <a:xfrm flipV="1">
            <a:off x="4675188" y="4692650"/>
            <a:ext cx="217487" cy="1814513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576" name="AutoShape 184"/>
          <p:cNvCxnSpPr>
            <a:cxnSpLocks noChangeShapeType="1"/>
            <a:stCxn id="0" idx="3"/>
            <a:endCxn id="187472" idx="3"/>
          </p:cNvCxnSpPr>
          <p:nvPr/>
        </p:nvCxnSpPr>
        <p:spPr bwMode="auto">
          <a:xfrm flipV="1">
            <a:off x="3875088" y="4660900"/>
            <a:ext cx="936625" cy="798513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grpSp>
        <p:nvGrpSpPr>
          <p:cNvPr id="187577" name="Group 185"/>
          <p:cNvGrpSpPr>
            <a:grpSpLocks/>
          </p:cNvGrpSpPr>
          <p:nvPr/>
        </p:nvGrpSpPr>
        <p:grpSpPr bwMode="auto">
          <a:xfrm>
            <a:off x="904875" y="3875088"/>
            <a:ext cx="857250" cy="376237"/>
            <a:chOff x="1185" y="2289"/>
            <a:chExt cx="543" cy="250"/>
          </a:xfrm>
        </p:grpSpPr>
        <p:pic>
          <p:nvPicPr>
            <p:cNvPr id="187578" name="Picture 18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5" y="2289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79" name="Text Box 187"/>
            <p:cNvSpPr txBox="1">
              <a:spLocks noChangeArrowheads="1"/>
            </p:cNvSpPr>
            <p:nvPr/>
          </p:nvSpPr>
          <p:spPr bwMode="auto">
            <a:xfrm>
              <a:off x="1262" y="2326"/>
              <a:ext cx="41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ea typeface="宋体" pitchFamily="2" charset="-122"/>
                </a:rPr>
                <a:t>CENIC</a:t>
              </a:r>
            </a:p>
          </p:txBody>
        </p:sp>
      </p:grpSp>
      <p:grpSp>
        <p:nvGrpSpPr>
          <p:cNvPr id="187580" name="Group 188"/>
          <p:cNvGrpSpPr>
            <a:grpSpLocks/>
          </p:cNvGrpSpPr>
          <p:nvPr/>
        </p:nvGrpSpPr>
        <p:grpSpPr bwMode="auto">
          <a:xfrm>
            <a:off x="1725613" y="4179888"/>
            <a:ext cx="871537" cy="376237"/>
            <a:chOff x="861" y="2118"/>
            <a:chExt cx="552" cy="250"/>
          </a:xfrm>
        </p:grpSpPr>
        <p:pic>
          <p:nvPicPr>
            <p:cNvPr id="187581" name="Picture 18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" y="2118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82" name="Text Box 190"/>
            <p:cNvSpPr txBox="1">
              <a:spLocks noChangeArrowheads="1"/>
            </p:cNvSpPr>
            <p:nvPr/>
          </p:nvSpPr>
          <p:spPr bwMode="auto">
            <a:xfrm>
              <a:off x="942" y="2155"/>
              <a:ext cx="4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UniNet</a:t>
              </a:r>
            </a:p>
          </p:txBody>
        </p:sp>
      </p:grpSp>
      <p:cxnSp>
        <p:nvCxnSpPr>
          <p:cNvPr id="187583" name="AutoShape 191"/>
          <p:cNvCxnSpPr>
            <a:cxnSpLocks noChangeShapeType="1"/>
            <a:stCxn id="0" idx="3"/>
            <a:endCxn id="187471" idx="3"/>
          </p:cNvCxnSpPr>
          <p:nvPr/>
        </p:nvCxnSpPr>
        <p:spPr bwMode="auto">
          <a:xfrm>
            <a:off x="1762125" y="4064000"/>
            <a:ext cx="1985963" cy="244475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cxnSp>
        <p:nvCxnSpPr>
          <p:cNvPr id="187584" name="AutoShape 192"/>
          <p:cNvCxnSpPr>
            <a:cxnSpLocks noChangeShapeType="1"/>
            <a:stCxn id="0" idx="3"/>
            <a:endCxn id="187471" idx="3"/>
          </p:cNvCxnSpPr>
          <p:nvPr/>
        </p:nvCxnSpPr>
        <p:spPr bwMode="auto">
          <a:xfrm flipV="1">
            <a:off x="2597150" y="4308475"/>
            <a:ext cx="1150938" cy="58738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585" name="AutoShape 193"/>
          <p:cNvCxnSpPr>
            <a:cxnSpLocks noChangeShapeType="1"/>
            <a:stCxn id="0" idx="3"/>
            <a:endCxn id="187476" idx="1"/>
          </p:cNvCxnSpPr>
          <p:nvPr/>
        </p:nvCxnSpPr>
        <p:spPr bwMode="auto">
          <a:xfrm>
            <a:off x="2370138" y="1144588"/>
            <a:ext cx="1447800" cy="1265237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86" name="AutoShape 194"/>
          <p:cNvCxnSpPr>
            <a:cxnSpLocks noChangeShapeType="1"/>
            <a:stCxn id="187599" idx="0"/>
            <a:endCxn id="187599" idx="0"/>
          </p:cNvCxnSpPr>
          <p:nvPr/>
        </p:nvCxnSpPr>
        <p:spPr bwMode="auto">
          <a:xfrm>
            <a:off x="3902075" y="2416175"/>
            <a:ext cx="0" cy="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</p:cxnSp>
      <p:cxnSp>
        <p:nvCxnSpPr>
          <p:cNvPr id="187587" name="AutoShape 195"/>
          <p:cNvCxnSpPr>
            <a:cxnSpLocks noChangeShapeType="1"/>
            <a:stCxn id="0" idx="3"/>
            <a:endCxn id="187476" idx="1"/>
          </p:cNvCxnSpPr>
          <p:nvPr/>
        </p:nvCxnSpPr>
        <p:spPr bwMode="auto">
          <a:xfrm>
            <a:off x="2698750" y="2001838"/>
            <a:ext cx="1119188" cy="407987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sp>
        <p:nvSpPr>
          <p:cNvPr id="187588" name="Line 196"/>
          <p:cNvSpPr>
            <a:spLocks noChangeShapeType="1"/>
          </p:cNvSpPr>
          <p:nvPr/>
        </p:nvSpPr>
        <p:spPr bwMode="auto">
          <a:xfrm>
            <a:off x="1762125" y="2230438"/>
            <a:ext cx="2008188" cy="220662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589" name="Line 197"/>
          <p:cNvSpPr>
            <a:spLocks noChangeShapeType="1"/>
          </p:cNvSpPr>
          <p:nvPr/>
        </p:nvSpPr>
        <p:spPr bwMode="auto">
          <a:xfrm>
            <a:off x="1562100" y="2538413"/>
            <a:ext cx="1812925" cy="1052512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590" name="Group 198"/>
          <p:cNvGrpSpPr>
            <a:grpSpLocks/>
          </p:cNvGrpSpPr>
          <p:nvPr/>
        </p:nvGrpSpPr>
        <p:grpSpPr bwMode="auto">
          <a:xfrm>
            <a:off x="1890713" y="3602038"/>
            <a:ext cx="630237" cy="317500"/>
            <a:chOff x="861" y="2118"/>
            <a:chExt cx="552" cy="282"/>
          </a:xfrm>
        </p:grpSpPr>
        <p:pic>
          <p:nvPicPr>
            <p:cNvPr id="187591" name="Picture 19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" y="2118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92" name="Text Box 200"/>
            <p:cNvSpPr txBox="1">
              <a:spLocks noChangeArrowheads="1"/>
            </p:cNvSpPr>
            <p:nvPr/>
          </p:nvSpPr>
          <p:spPr bwMode="auto">
            <a:xfrm>
              <a:off x="894" y="2156"/>
              <a:ext cx="51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WIDE</a:t>
              </a:r>
            </a:p>
          </p:txBody>
        </p:sp>
      </p:grpSp>
      <p:grpSp>
        <p:nvGrpSpPr>
          <p:cNvPr id="187593" name="Group 201"/>
          <p:cNvGrpSpPr>
            <a:grpSpLocks/>
          </p:cNvGrpSpPr>
          <p:nvPr/>
        </p:nvGrpSpPr>
        <p:grpSpPr bwMode="auto">
          <a:xfrm>
            <a:off x="876300" y="3335338"/>
            <a:ext cx="1085850" cy="388937"/>
            <a:chOff x="210" y="2493"/>
            <a:chExt cx="795" cy="250"/>
          </a:xfrm>
        </p:grpSpPr>
        <p:pic>
          <p:nvPicPr>
            <p:cNvPr id="187594" name="Picture 20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" y="2493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595" name="Text Box 203"/>
            <p:cNvSpPr txBox="1">
              <a:spLocks noChangeArrowheads="1"/>
            </p:cNvSpPr>
            <p:nvPr/>
          </p:nvSpPr>
          <p:spPr bwMode="auto">
            <a:xfrm>
              <a:off x="230" y="2530"/>
              <a:ext cx="75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AMES NGIX</a:t>
              </a:r>
            </a:p>
          </p:txBody>
        </p:sp>
      </p:grpSp>
      <p:cxnSp>
        <p:nvCxnSpPr>
          <p:cNvPr id="187596" name="AutoShape 204"/>
          <p:cNvCxnSpPr>
            <a:cxnSpLocks noChangeShapeType="1"/>
            <a:stCxn id="187470" idx="3"/>
            <a:endCxn id="0" idx="3"/>
          </p:cNvCxnSpPr>
          <p:nvPr/>
        </p:nvCxnSpPr>
        <p:spPr bwMode="auto">
          <a:xfrm flipH="1">
            <a:off x="1762125" y="3700463"/>
            <a:ext cx="1641475" cy="363537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97" name="AutoShape 205"/>
          <p:cNvCxnSpPr>
            <a:cxnSpLocks noChangeShapeType="1"/>
            <a:stCxn id="0" idx="3"/>
            <a:endCxn id="187470" idx="3"/>
          </p:cNvCxnSpPr>
          <p:nvPr/>
        </p:nvCxnSpPr>
        <p:spPr bwMode="auto">
          <a:xfrm>
            <a:off x="1962150" y="3530600"/>
            <a:ext cx="1441450" cy="169863"/>
          </a:xfrm>
          <a:prstGeom prst="straightConnector1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</p:cxnSp>
      <p:cxnSp>
        <p:nvCxnSpPr>
          <p:cNvPr id="187598" name="AutoShape 206"/>
          <p:cNvCxnSpPr>
            <a:cxnSpLocks noChangeShapeType="1"/>
            <a:stCxn id="0" idx="3"/>
            <a:endCxn id="187470" idx="3"/>
          </p:cNvCxnSpPr>
          <p:nvPr/>
        </p:nvCxnSpPr>
        <p:spPr bwMode="auto">
          <a:xfrm flipV="1">
            <a:off x="2520950" y="3700463"/>
            <a:ext cx="882650" cy="42862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sp>
        <p:nvSpPr>
          <p:cNvPr id="187599" name="Line 207"/>
          <p:cNvSpPr>
            <a:spLocks noChangeShapeType="1"/>
          </p:cNvSpPr>
          <p:nvPr/>
        </p:nvSpPr>
        <p:spPr bwMode="auto">
          <a:xfrm flipH="1" flipV="1">
            <a:off x="2451100" y="1006475"/>
            <a:ext cx="1450975" cy="1393825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87600" name="AutoShape 208"/>
          <p:cNvCxnSpPr>
            <a:cxnSpLocks noChangeShapeType="1"/>
            <a:stCxn id="187476" idx="7"/>
            <a:endCxn id="187486" idx="2"/>
          </p:cNvCxnSpPr>
          <p:nvPr/>
        </p:nvCxnSpPr>
        <p:spPr bwMode="auto">
          <a:xfrm flipV="1">
            <a:off x="3978275" y="2274888"/>
            <a:ext cx="785813" cy="134937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sp>
        <p:nvSpPr>
          <p:cNvPr id="187601" name="Line 209"/>
          <p:cNvSpPr>
            <a:spLocks noChangeShapeType="1"/>
          </p:cNvSpPr>
          <p:nvPr/>
        </p:nvSpPr>
        <p:spPr bwMode="auto">
          <a:xfrm flipH="1" flipV="1">
            <a:off x="3370263" y="1608138"/>
            <a:ext cx="528637" cy="757237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02" name="Line 210"/>
          <p:cNvSpPr>
            <a:spLocks noChangeShapeType="1"/>
          </p:cNvSpPr>
          <p:nvPr/>
        </p:nvSpPr>
        <p:spPr bwMode="auto">
          <a:xfrm flipH="1" flipV="1">
            <a:off x="2147888" y="1631950"/>
            <a:ext cx="1663700" cy="768350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603" name="Group 211"/>
          <p:cNvGrpSpPr>
            <a:grpSpLocks/>
          </p:cNvGrpSpPr>
          <p:nvPr/>
        </p:nvGrpSpPr>
        <p:grpSpPr bwMode="auto">
          <a:xfrm>
            <a:off x="838200" y="2625725"/>
            <a:ext cx="1012825" cy="661988"/>
            <a:chOff x="60" y="1509"/>
            <a:chExt cx="641" cy="440"/>
          </a:xfrm>
        </p:grpSpPr>
        <p:pic>
          <p:nvPicPr>
            <p:cNvPr id="187604" name="Picture 2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" y="1509"/>
              <a:ext cx="64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05" name="Text Box 213"/>
            <p:cNvSpPr txBox="1">
              <a:spLocks noChangeArrowheads="1"/>
            </p:cNvSpPr>
            <p:nvPr/>
          </p:nvSpPr>
          <p:spPr bwMode="auto">
            <a:xfrm>
              <a:off x="133" y="1524"/>
              <a:ext cx="550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Pacific</a:t>
              </a:r>
            </a:p>
            <a:p>
              <a:r>
                <a:rPr lang="en-US" altLang="zh-CN" sz="1200">
                  <a:ea typeface="宋体" pitchFamily="2" charset="-122"/>
                </a:rPr>
                <a:t>Northwest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grpSp>
        <p:nvGrpSpPr>
          <p:cNvPr id="187606" name="Group 214"/>
          <p:cNvGrpSpPr>
            <a:grpSpLocks/>
          </p:cNvGrpSpPr>
          <p:nvPr/>
        </p:nvGrpSpPr>
        <p:grpSpPr bwMode="auto">
          <a:xfrm>
            <a:off x="1719263" y="3128963"/>
            <a:ext cx="915987" cy="307975"/>
            <a:chOff x="770" y="1879"/>
            <a:chExt cx="580" cy="205"/>
          </a:xfrm>
        </p:grpSpPr>
        <p:pic>
          <p:nvPicPr>
            <p:cNvPr id="187607" name="Picture 21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0" y="1894"/>
              <a:ext cx="58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08" name="Text Box 216"/>
            <p:cNvSpPr txBox="1">
              <a:spLocks noChangeArrowheads="1"/>
            </p:cNvSpPr>
            <p:nvPr/>
          </p:nvSpPr>
          <p:spPr bwMode="auto">
            <a:xfrm>
              <a:off x="804" y="1879"/>
              <a:ext cx="52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U. Hawaii</a:t>
              </a:r>
            </a:p>
          </p:txBody>
        </p:sp>
      </p:grpSp>
      <p:grpSp>
        <p:nvGrpSpPr>
          <p:cNvPr id="187609" name="Group 217"/>
          <p:cNvGrpSpPr>
            <a:grpSpLocks/>
          </p:cNvGrpSpPr>
          <p:nvPr/>
        </p:nvGrpSpPr>
        <p:grpSpPr bwMode="auto">
          <a:xfrm>
            <a:off x="1898650" y="2373313"/>
            <a:ext cx="795338" cy="487362"/>
            <a:chOff x="992" y="1296"/>
            <a:chExt cx="503" cy="361"/>
          </a:xfrm>
        </p:grpSpPr>
        <p:pic>
          <p:nvPicPr>
            <p:cNvPr id="187610" name="Picture 21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2" y="1296"/>
              <a:ext cx="503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11" name="Text Box 219"/>
            <p:cNvSpPr txBox="1">
              <a:spLocks noChangeArrowheads="1"/>
            </p:cNvSpPr>
            <p:nvPr/>
          </p:nvSpPr>
          <p:spPr bwMode="auto">
            <a:xfrm>
              <a:off x="1057" y="1318"/>
              <a:ext cx="400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Pacific</a:t>
              </a:r>
            </a:p>
            <a:p>
              <a:r>
                <a:rPr lang="en-US" altLang="zh-CN" sz="1200">
                  <a:ea typeface="宋体" pitchFamily="2" charset="-122"/>
                </a:rPr>
                <a:t>Wave</a:t>
              </a:r>
            </a:p>
          </p:txBody>
        </p:sp>
      </p:grpSp>
      <p:cxnSp>
        <p:nvCxnSpPr>
          <p:cNvPr id="187612" name="AutoShape 220"/>
          <p:cNvCxnSpPr>
            <a:cxnSpLocks noChangeShapeType="1"/>
            <a:stCxn id="0" idx="3"/>
            <a:endCxn id="187469" idx="3"/>
          </p:cNvCxnSpPr>
          <p:nvPr/>
        </p:nvCxnSpPr>
        <p:spPr bwMode="auto">
          <a:xfrm flipV="1">
            <a:off x="2635250" y="2982913"/>
            <a:ext cx="808038" cy="311150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613" name="AutoShape 221"/>
          <p:cNvCxnSpPr>
            <a:cxnSpLocks noChangeShapeType="1"/>
            <a:stCxn id="0" idx="3"/>
            <a:endCxn id="187469" idx="2"/>
          </p:cNvCxnSpPr>
          <p:nvPr/>
        </p:nvCxnSpPr>
        <p:spPr bwMode="auto">
          <a:xfrm flipV="1">
            <a:off x="1851025" y="2906713"/>
            <a:ext cx="1558925" cy="36512"/>
          </a:xfrm>
          <a:prstGeom prst="straightConnector1">
            <a:avLst/>
          </a:prstGeom>
          <a:noFill/>
          <a:ln w="76200">
            <a:solidFill>
              <a:srgbClr val="FF6900"/>
            </a:solidFill>
            <a:round/>
            <a:headEnd/>
            <a:tailEnd/>
          </a:ln>
          <a:effectLst/>
        </p:spPr>
      </p:cxnSp>
      <p:grpSp>
        <p:nvGrpSpPr>
          <p:cNvPr id="187614" name="Group 222"/>
          <p:cNvGrpSpPr>
            <a:grpSpLocks/>
          </p:cNvGrpSpPr>
          <p:nvPr/>
        </p:nvGrpSpPr>
        <p:grpSpPr bwMode="auto">
          <a:xfrm>
            <a:off x="4017963" y="3095625"/>
            <a:ext cx="749300" cy="374650"/>
            <a:chOff x="2297" y="1794"/>
            <a:chExt cx="474" cy="249"/>
          </a:xfrm>
        </p:grpSpPr>
        <p:pic>
          <p:nvPicPr>
            <p:cNvPr id="187615" name="Picture 2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97" y="1794"/>
              <a:ext cx="47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16" name="Text Box 224"/>
            <p:cNvSpPr txBox="1">
              <a:spLocks noChangeArrowheads="1"/>
            </p:cNvSpPr>
            <p:nvPr/>
          </p:nvSpPr>
          <p:spPr bwMode="auto">
            <a:xfrm>
              <a:off x="2358" y="1829"/>
              <a:ext cx="3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ESnet</a:t>
              </a:r>
            </a:p>
          </p:txBody>
        </p:sp>
      </p:grpSp>
      <p:grpSp>
        <p:nvGrpSpPr>
          <p:cNvPr id="187617" name="Group 225"/>
          <p:cNvGrpSpPr>
            <a:grpSpLocks/>
          </p:cNvGrpSpPr>
          <p:nvPr/>
        </p:nvGrpSpPr>
        <p:grpSpPr bwMode="auto">
          <a:xfrm>
            <a:off x="1230313" y="4638675"/>
            <a:ext cx="1654175" cy="406400"/>
            <a:chOff x="210" y="2493"/>
            <a:chExt cx="795" cy="250"/>
          </a:xfrm>
        </p:grpSpPr>
        <p:pic>
          <p:nvPicPr>
            <p:cNvPr id="187618" name="Picture 2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" y="2493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19" name="Text Box 227"/>
            <p:cNvSpPr txBox="1">
              <a:spLocks noChangeArrowheads="1"/>
            </p:cNvSpPr>
            <p:nvPr/>
          </p:nvSpPr>
          <p:spPr bwMode="auto">
            <a:xfrm>
              <a:off x="289" y="2529"/>
              <a:ext cx="64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TransPAC/APAN</a:t>
              </a:r>
            </a:p>
          </p:txBody>
        </p:sp>
      </p:grpSp>
      <p:cxnSp>
        <p:nvCxnSpPr>
          <p:cNvPr id="187620" name="AutoShape 228"/>
          <p:cNvCxnSpPr>
            <a:cxnSpLocks noChangeShapeType="1"/>
            <a:stCxn id="0" idx="0"/>
            <a:endCxn id="187471" idx="3"/>
          </p:cNvCxnSpPr>
          <p:nvPr/>
        </p:nvCxnSpPr>
        <p:spPr bwMode="auto">
          <a:xfrm flipV="1">
            <a:off x="2058988" y="4308475"/>
            <a:ext cx="1689100" cy="330200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sp>
        <p:nvSpPr>
          <p:cNvPr id="187621" name="Line 229"/>
          <p:cNvSpPr>
            <a:spLocks noChangeShapeType="1"/>
          </p:cNvSpPr>
          <p:nvPr/>
        </p:nvSpPr>
        <p:spPr bwMode="auto">
          <a:xfrm flipH="1" flipV="1">
            <a:off x="2605088" y="2755900"/>
            <a:ext cx="798512" cy="152400"/>
          </a:xfrm>
          <a:prstGeom prst="line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22" name="Line 230"/>
          <p:cNvSpPr>
            <a:spLocks noChangeShapeType="1"/>
          </p:cNvSpPr>
          <p:nvPr/>
        </p:nvSpPr>
        <p:spPr bwMode="auto">
          <a:xfrm flipV="1">
            <a:off x="3370263" y="2465388"/>
            <a:ext cx="414337" cy="130175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623" name="Group 231"/>
          <p:cNvGrpSpPr>
            <a:grpSpLocks/>
          </p:cNvGrpSpPr>
          <p:nvPr/>
        </p:nvGrpSpPr>
        <p:grpSpPr bwMode="auto">
          <a:xfrm>
            <a:off x="3679825" y="1820863"/>
            <a:ext cx="863600" cy="366712"/>
            <a:chOff x="751" y="756"/>
            <a:chExt cx="751" cy="244"/>
          </a:xfrm>
        </p:grpSpPr>
        <p:pic>
          <p:nvPicPr>
            <p:cNvPr id="187624" name="Picture 23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1" y="756"/>
              <a:ext cx="75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25" name="Text Box 233"/>
            <p:cNvSpPr txBox="1">
              <a:spLocks noChangeArrowheads="1"/>
            </p:cNvSpPr>
            <p:nvPr/>
          </p:nvSpPr>
          <p:spPr bwMode="auto">
            <a:xfrm>
              <a:off x="786" y="795"/>
              <a:ext cx="63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Iowa St.</a:t>
              </a:r>
            </a:p>
          </p:txBody>
        </p:sp>
      </p:grpSp>
      <p:cxnSp>
        <p:nvCxnSpPr>
          <p:cNvPr id="187626" name="AutoShape 234"/>
          <p:cNvCxnSpPr>
            <a:cxnSpLocks noChangeShapeType="1"/>
            <a:stCxn id="0" idx="3"/>
            <a:endCxn id="187486" idx="1"/>
          </p:cNvCxnSpPr>
          <p:nvPr/>
        </p:nvCxnSpPr>
        <p:spPr bwMode="auto">
          <a:xfrm>
            <a:off x="4543425" y="2003425"/>
            <a:ext cx="254000" cy="193675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grpSp>
        <p:nvGrpSpPr>
          <p:cNvPr id="187627" name="Group 235"/>
          <p:cNvGrpSpPr>
            <a:grpSpLocks/>
          </p:cNvGrpSpPr>
          <p:nvPr/>
        </p:nvGrpSpPr>
        <p:grpSpPr bwMode="auto">
          <a:xfrm>
            <a:off x="4784725" y="5929313"/>
            <a:ext cx="1090613" cy="393700"/>
            <a:chOff x="2521" y="3994"/>
            <a:chExt cx="690" cy="262"/>
          </a:xfrm>
        </p:grpSpPr>
        <p:pic>
          <p:nvPicPr>
            <p:cNvPr id="187628" name="Picture 23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21" y="3994"/>
              <a:ext cx="6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29" name="Text Box 237"/>
            <p:cNvSpPr txBox="1">
              <a:spLocks noChangeArrowheads="1"/>
            </p:cNvSpPr>
            <p:nvPr/>
          </p:nvSpPr>
          <p:spPr bwMode="auto">
            <a:xfrm>
              <a:off x="2565" y="4035"/>
              <a:ext cx="64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Florida A&amp;M</a:t>
              </a:r>
            </a:p>
          </p:txBody>
        </p:sp>
      </p:grpSp>
      <p:sp>
        <p:nvSpPr>
          <p:cNvPr id="187630" name="Line 238"/>
          <p:cNvSpPr>
            <a:spLocks noChangeShapeType="1"/>
          </p:cNvSpPr>
          <p:nvPr/>
        </p:nvSpPr>
        <p:spPr bwMode="auto">
          <a:xfrm flipV="1">
            <a:off x="4146550" y="4619625"/>
            <a:ext cx="630238" cy="12700"/>
          </a:xfrm>
          <a:prstGeom prst="line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631" name="Group 239"/>
          <p:cNvGrpSpPr>
            <a:grpSpLocks/>
          </p:cNvGrpSpPr>
          <p:nvPr/>
        </p:nvGrpSpPr>
        <p:grpSpPr bwMode="auto">
          <a:xfrm>
            <a:off x="2973388" y="6111875"/>
            <a:ext cx="925512" cy="458788"/>
            <a:chOff x="1924" y="3917"/>
            <a:chExt cx="585" cy="305"/>
          </a:xfrm>
        </p:grpSpPr>
        <p:pic>
          <p:nvPicPr>
            <p:cNvPr id="187632" name="Picture 24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4" y="3927"/>
              <a:ext cx="5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33" name="Text Box 241"/>
            <p:cNvSpPr txBox="1">
              <a:spLocks noChangeArrowheads="1"/>
            </p:cNvSpPr>
            <p:nvPr/>
          </p:nvSpPr>
          <p:spPr bwMode="auto">
            <a:xfrm>
              <a:off x="2010" y="3917"/>
              <a:ext cx="48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UT-SW</a:t>
              </a:r>
            </a:p>
            <a:p>
              <a:pPr algn="l"/>
              <a:r>
                <a:rPr lang="en-US" altLang="zh-CN" sz="1200">
                  <a:ea typeface="宋体" pitchFamily="2" charset="-122"/>
                </a:rPr>
                <a:t>Med Ctr.</a:t>
              </a:r>
            </a:p>
          </p:txBody>
        </p:sp>
      </p:grpSp>
      <p:cxnSp>
        <p:nvCxnSpPr>
          <p:cNvPr id="187634" name="AutoShape 242"/>
          <p:cNvCxnSpPr>
            <a:cxnSpLocks noChangeShapeType="1"/>
            <a:stCxn id="187633" idx="3"/>
            <a:endCxn id="187472" idx="3"/>
          </p:cNvCxnSpPr>
          <p:nvPr/>
        </p:nvCxnSpPr>
        <p:spPr bwMode="auto">
          <a:xfrm flipV="1">
            <a:off x="3875088" y="4660900"/>
            <a:ext cx="936625" cy="1666875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sp>
        <p:nvSpPr>
          <p:cNvPr id="187635" name="Line 243"/>
          <p:cNvSpPr>
            <a:spLocks noChangeShapeType="1"/>
          </p:cNvSpPr>
          <p:nvPr/>
        </p:nvSpPr>
        <p:spPr bwMode="auto">
          <a:xfrm flipH="1">
            <a:off x="5653088" y="4459288"/>
            <a:ext cx="166687" cy="585787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36" name="Line 244"/>
          <p:cNvSpPr>
            <a:spLocks noChangeShapeType="1"/>
          </p:cNvSpPr>
          <p:nvPr/>
        </p:nvSpPr>
        <p:spPr bwMode="auto">
          <a:xfrm flipV="1">
            <a:off x="6226175" y="1514475"/>
            <a:ext cx="1519238" cy="1049338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637" name="Group 245"/>
          <p:cNvGrpSpPr>
            <a:grpSpLocks/>
          </p:cNvGrpSpPr>
          <p:nvPr/>
        </p:nvGrpSpPr>
        <p:grpSpPr bwMode="auto">
          <a:xfrm>
            <a:off x="6170613" y="1489075"/>
            <a:ext cx="712787" cy="322263"/>
            <a:chOff x="3592" y="755"/>
            <a:chExt cx="450" cy="214"/>
          </a:xfrm>
        </p:grpSpPr>
        <p:pic>
          <p:nvPicPr>
            <p:cNvPr id="187638" name="Picture 24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92" y="755"/>
              <a:ext cx="45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39" name="Text Box 247"/>
            <p:cNvSpPr txBox="1">
              <a:spLocks noChangeArrowheads="1"/>
            </p:cNvSpPr>
            <p:nvPr/>
          </p:nvSpPr>
          <p:spPr bwMode="auto">
            <a:xfrm>
              <a:off x="3632" y="768"/>
              <a:ext cx="3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NCSA</a:t>
              </a:r>
            </a:p>
          </p:txBody>
        </p:sp>
      </p:grpSp>
      <p:sp>
        <p:nvSpPr>
          <p:cNvPr id="187640" name="Line 248"/>
          <p:cNvSpPr>
            <a:spLocks noChangeShapeType="1"/>
          </p:cNvSpPr>
          <p:nvPr/>
        </p:nvSpPr>
        <p:spPr bwMode="auto">
          <a:xfrm flipV="1">
            <a:off x="5608638" y="1738313"/>
            <a:ext cx="654050" cy="554037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41" name="Line 249"/>
          <p:cNvSpPr>
            <a:spLocks noChangeShapeType="1"/>
          </p:cNvSpPr>
          <p:nvPr/>
        </p:nvSpPr>
        <p:spPr bwMode="auto">
          <a:xfrm flipV="1">
            <a:off x="6505575" y="2238375"/>
            <a:ext cx="1123950" cy="987425"/>
          </a:xfrm>
          <a:prstGeom prst="line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87642" name="Group 250"/>
          <p:cNvGrpSpPr>
            <a:grpSpLocks/>
          </p:cNvGrpSpPr>
          <p:nvPr/>
        </p:nvGrpSpPr>
        <p:grpSpPr bwMode="auto">
          <a:xfrm>
            <a:off x="6107113" y="1841500"/>
            <a:ext cx="730250" cy="323850"/>
            <a:chOff x="861" y="2118"/>
            <a:chExt cx="552" cy="261"/>
          </a:xfrm>
        </p:grpSpPr>
        <p:pic>
          <p:nvPicPr>
            <p:cNvPr id="187643" name="Picture 2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" y="2118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44" name="Text Box 252"/>
            <p:cNvSpPr txBox="1">
              <a:spLocks noChangeArrowheads="1"/>
            </p:cNvSpPr>
            <p:nvPr/>
          </p:nvSpPr>
          <p:spPr bwMode="auto">
            <a:xfrm>
              <a:off x="914" y="2157"/>
              <a:ext cx="477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MREN</a:t>
              </a:r>
            </a:p>
          </p:txBody>
        </p:sp>
      </p:grpSp>
      <p:cxnSp>
        <p:nvCxnSpPr>
          <p:cNvPr id="187645" name="AutoShape 253"/>
          <p:cNvCxnSpPr>
            <a:cxnSpLocks noChangeShapeType="1"/>
            <a:stCxn id="187474" idx="0"/>
            <a:endCxn id="0" idx="2"/>
          </p:cNvCxnSpPr>
          <p:nvPr/>
        </p:nvCxnSpPr>
        <p:spPr bwMode="auto">
          <a:xfrm flipV="1">
            <a:off x="6186488" y="2149475"/>
            <a:ext cx="285750" cy="422275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sp>
        <p:nvSpPr>
          <p:cNvPr id="187646" name="Line 254"/>
          <p:cNvSpPr>
            <a:spLocks noChangeShapeType="1"/>
          </p:cNvSpPr>
          <p:nvPr/>
        </p:nvSpPr>
        <p:spPr bwMode="auto">
          <a:xfrm flipH="1">
            <a:off x="4641850" y="2684463"/>
            <a:ext cx="1408113" cy="460375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47" name="Line 255"/>
          <p:cNvSpPr>
            <a:spLocks noChangeShapeType="1"/>
          </p:cNvSpPr>
          <p:nvPr/>
        </p:nvSpPr>
        <p:spPr bwMode="auto">
          <a:xfrm flipV="1">
            <a:off x="3575050" y="3348038"/>
            <a:ext cx="496888" cy="215900"/>
          </a:xfrm>
          <a:prstGeom prst="line">
            <a:avLst/>
          </a:prstGeom>
          <a:noFill/>
          <a:ln w="38100">
            <a:solidFill>
              <a:srgbClr val="9B009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7648" name="Oval 256"/>
          <p:cNvSpPr>
            <a:spLocks noChangeArrowheads="1"/>
          </p:cNvSpPr>
          <p:nvPr/>
        </p:nvSpPr>
        <p:spPr bwMode="auto">
          <a:xfrm>
            <a:off x="6272213" y="3230563"/>
            <a:ext cx="228600" cy="217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7649" name="Group 257"/>
          <p:cNvGrpSpPr>
            <a:grpSpLocks/>
          </p:cNvGrpSpPr>
          <p:nvPr/>
        </p:nvGrpSpPr>
        <p:grpSpPr bwMode="auto">
          <a:xfrm>
            <a:off x="7212013" y="2962275"/>
            <a:ext cx="673100" cy="292100"/>
            <a:chOff x="4335" y="1597"/>
            <a:chExt cx="426" cy="195"/>
          </a:xfrm>
        </p:grpSpPr>
        <p:pic>
          <p:nvPicPr>
            <p:cNvPr id="187650" name="Picture 25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5" y="1597"/>
              <a:ext cx="4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51" name="Text Box 259"/>
            <p:cNvSpPr txBox="1">
              <a:spLocks noChangeArrowheads="1"/>
            </p:cNvSpPr>
            <p:nvPr/>
          </p:nvSpPr>
          <p:spPr bwMode="auto">
            <a:xfrm>
              <a:off x="4375" y="1610"/>
              <a:ext cx="35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SINet</a:t>
              </a:r>
            </a:p>
          </p:txBody>
        </p:sp>
      </p:grpSp>
      <p:grpSp>
        <p:nvGrpSpPr>
          <p:cNvPr id="187652" name="Group 260"/>
          <p:cNvGrpSpPr>
            <a:grpSpLocks/>
          </p:cNvGrpSpPr>
          <p:nvPr/>
        </p:nvGrpSpPr>
        <p:grpSpPr bwMode="auto">
          <a:xfrm>
            <a:off x="7427913" y="2427288"/>
            <a:ext cx="536575" cy="282575"/>
            <a:chOff x="4706" y="1116"/>
            <a:chExt cx="339" cy="187"/>
          </a:xfrm>
        </p:grpSpPr>
        <p:pic>
          <p:nvPicPr>
            <p:cNvPr id="187653" name="Picture 26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06" y="1116"/>
              <a:ext cx="33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54" name="Text Box 262"/>
            <p:cNvSpPr txBox="1">
              <a:spLocks noChangeArrowheads="1"/>
            </p:cNvSpPr>
            <p:nvPr/>
          </p:nvSpPr>
          <p:spPr bwMode="auto">
            <a:xfrm>
              <a:off x="4746" y="1121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WPI</a:t>
              </a:r>
            </a:p>
          </p:txBody>
        </p:sp>
      </p:grpSp>
      <p:grpSp>
        <p:nvGrpSpPr>
          <p:cNvPr id="187655" name="Group 263"/>
          <p:cNvGrpSpPr>
            <a:grpSpLocks/>
          </p:cNvGrpSpPr>
          <p:nvPr/>
        </p:nvGrpSpPr>
        <p:grpSpPr bwMode="auto">
          <a:xfrm>
            <a:off x="7737475" y="1657350"/>
            <a:ext cx="992188" cy="307975"/>
            <a:chOff x="4659" y="648"/>
            <a:chExt cx="627" cy="205"/>
          </a:xfrm>
        </p:grpSpPr>
        <p:pic>
          <p:nvPicPr>
            <p:cNvPr id="187656" name="Picture 26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9" y="648"/>
              <a:ext cx="62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57" name="Text Box 265"/>
            <p:cNvSpPr txBox="1">
              <a:spLocks noChangeArrowheads="1"/>
            </p:cNvSpPr>
            <p:nvPr/>
          </p:nvSpPr>
          <p:spPr bwMode="auto">
            <a:xfrm>
              <a:off x="4712" y="670"/>
              <a:ext cx="50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StarLight</a:t>
              </a:r>
            </a:p>
          </p:txBody>
        </p:sp>
      </p:grpSp>
      <p:grpSp>
        <p:nvGrpSpPr>
          <p:cNvPr id="187658" name="Group 266"/>
          <p:cNvGrpSpPr>
            <a:grpSpLocks/>
          </p:cNvGrpSpPr>
          <p:nvPr/>
        </p:nvGrpSpPr>
        <p:grpSpPr bwMode="auto">
          <a:xfrm>
            <a:off x="1852613" y="533400"/>
            <a:ext cx="1328737" cy="469900"/>
            <a:chOff x="603" y="54"/>
            <a:chExt cx="840" cy="313"/>
          </a:xfrm>
        </p:grpSpPr>
        <p:pic>
          <p:nvPicPr>
            <p:cNvPr id="187659" name="Picture 26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" y="54"/>
              <a:ext cx="84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7660" name="Text Box 268"/>
            <p:cNvSpPr txBox="1">
              <a:spLocks noChangeArrowheads="1"/>
            </p:cNvSpPr>
            <p:nvPr/>
          </p:nvSpPr>
          <p:spPr bwMode="auto">
            <a:xfrm>
              <a:off x="699" y="62"/>
              <a:ext cx="704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Intermountain</a:t>
              </a:r>
            </a:p>
            <a:p>
              <a:r>
                <a:rPr lang="en-US" altLang="zh-CN" sz="1200">
                  <a:ea typeface="宋体" pitchFamily="2" charset="-122"/>
                </a:rPr>
                <a:t>GigaPoP</a:t>
              </a:r>
            </a:p>
          </p:txBody>
        </p:sp>
      </p:grpSp>
      <p:cxnSp>
        <p:nvCxnSpPr>
          <p:cNvPr id="187661" name="AutoShape 269"/>
          <p:cNvCxnSpPr>
            <a:cxnSpLocks noChangeShapeType="1"/>
            <a:stCxn id="0" idx="1"/>
            <a:endCxn id="187472" idx="4"/>
          </p:cNvCxnSpPr>
          <p:nvPr/>
        </p:nvCxnSpPr>
        <p:spPr bwMode="auto">
          <a:xfrm flipV="1">
            <a:off x="4784725" y="4692650"/>
            <a:ext cx="107950" cy="1433513"/>
          </a:xfrm>
          <a:prstGeom prst="straightConnector1">
            <a:avLst/>
          </a:prstGeom>
          <a:noFill/>
          <a:ln w="28575">
            <a:solidFill>
              <a:srgbClr val="37379B"/>
            </a:solidFill>
            <a:round/>
            <a:headEnd/>
            <a:tailEnd/>
          </a:ln>
          <a:effectLst/>
        </p:spPr>
      </p:cxnSp>
      <p:cxnSp>
        <p:nvCxnSpPr>
          <p:cNvPr id="187662" name="AutoShape 270"/>
          <p:cNvCxnSpPr>
            <a:cxnSpLocks noChangeShapeType="1"/>
            <a:stCxn id="0" idx="3"/>
            <a:endCxn id="187663" idx="5"/>
          </p:cNvCxnSpPr>
          <p:nvPr/>
        </p:nvCxnSpPr>
        <p:spPr bwMode="auto">
          <a:xfrm flipH="1" flipV="1">
            <a:off x="6448425" y="4029075"/>
            <a:ext cx="1077913" cy="2386013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sp>
        <p:nvSpPr>
          <p:cNvPr id="187663" name="Oval 271"/>
          <p:cNvSpPr>
            <a:spLocks noChangeArrowheads="1"/>
          </p:cNvSpPr>
          <p:nvPr/>
        </p:nvSpPr>
        <p:spPr bwMode="auto">
          <a:xfrm>
            <a:off x="6253163" y="3844925"/>
            <a:ext cx="2286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87664" name="AutoShape 272"/>
          <p:cNvCxnSpPr>
            <a:cxnSpLocks noChangeShapeType="1"/>
            <a:stCxn id="187663" idx="2"/>
            <a:endCxn id="0" idx="2"/>
          </p:cNvCxnSpPr>
          <p:nvPr/>
        </p:nvCxnSpPr>
        <p:spPr bwMode="auto">
          <a:xfrm flipH="1" flipV="1">
            <a:off x="5305425" y="3802063"/>
            <a:ext cx="947738" cy="150812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cxnSp>
        <p:nvCxnSpPr>
          <p:cNvPr id="187665" name="AutoShape 273"/>
          <p:cNvCxnSpPr>
            <a:cxnSpLocks noChangeShapeType="1"/>
            <a:stCxn id="187474" idx="2"/>
            <a:endCxn id="0" idx="0"/>
          </p:cNvCxnSpPr>
          <p:nvPr/>
        </p:nvCxnSpPr>
        <p:spPr bwMode="auto">
          <a:xfrm flipH="1">
            <a:off x="5305425" y="2681288"/>
            <a:ext cx="768350" cy="704850"/>
          </a:xfrm>
          <a:prstGeom prst="straightConnector1">
            <a:avLst/>
          </a:prstGeom>
          <a:noFill/>
          <a:ln w="57150">
            <a:solidFill>
              <a:srgbClr val="CD0000"/>
            </a:solidFill>
            <a:round/>
            <a:headEnd/>
            <a:tailEnd/>
          </a:ln>
          <a:effectLst/>
        </p:spPr>
      </p:cxnSp>
      <p:sp>
        <p:nvSpPr>
          <p:cNvPr id="187666" name="Text Box 274"/>
          <p:cNvSpPr txBox="1">
            <a:spLocks noChangeArrowheads="1"/>
          </p:cNvSpPr>
          <p:nvPr/>
        </p:nvSpPr>
        <p:spPr bwMode="auto">
          <a:xfrm>
            <a:off x="914400" y="5119688"/>
            <a:ext cx="205105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ea typeface="宋体" pitchFamily="2" charset="-122"/>
              </a:rPr>
              <a:t>Abilene Backbone</a:t>
            </a:r>
          </a:p>
          <a:p>
            <a:r>
              <a:rPr lang="en-US" altLang="zh-CN" sz="1400" b="1">
                <a:ea typeface="宋体" pitchFamily="2" charset="-122"/>
              </a:rPr>
              <a:t>Physical Connectivity</a:t>
            </a:r>
          </a:p>
          <a:p>
            <a:r>
              <a:rPr lang="en-US" altLang="zh-CN" sz="1200" b="1">
                <a:ea typeface="宋体" pitchFamily="2" charset="-122"/>
              </a:rPr>
              <a:t>(as of December 16, 2003)</a:t>
            </a:r>
          </a:p>
        </p:txBody>
      </p:sp>
      <p:sp>
        <p:nvSpPr>
          <p:cNvPr id="187667" name="Rectangle 275"/>
          <p:cNvSpPr>
            <a:spLocks noChangeArrowheads="1"/>
          </p:cNvSpPr>
          <p:nvPr/>
        </p:nvSpPr>
        <p:spPr bwMode="auto">
          <a:xfrm>
            <a:off x="874713" y="5148263"/>
            <a:ext cx="2105025" cy="62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7668" name="Group 276"/>
          <p:cNvGrpSpPr>
            <a:grpSpLocks/>
          </p:cNvGrpSpPr>
          <p:nvPr/>
        </p:nvGrpSpPr>
        <p:grpSpPr bwMode="auto">
          <a:xfrm>
            <a:off x="876300" y="5784850"/>
            <a:ext cx="2095500" cy="827088"/>
            <a:chOff x="6366" y="2391"/>
            <a:chExt cx="1326" cy="550"/>
          </a:xfrm>
        </p:grpSpPr>
        <p:sp>
          <p:nvSpPr>
            <p:cNvPr id="187669" name="Text Box 277"/>
            <p:cNvSpPr txBox="1">
              <a:spLocks noChangeArrowheads="1"/>
            </p:cNvSpPr>
            <p:nvPr/>
          </p:nvSpPr>
          <p:spPr bwMode="auto">
            <a:xfrm>
              <a:off x="6750" y="2394"/>
              <a:ext cx="726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ea typeface="宋体" pitchFamily="2" charset="-122"/>
                </a:rPr>
                <a:t>0.1-0.5 Gbps</a:t>
              </a:r>
            </a:p>
            <a:p>
              <a:pPr algn="l"/>
              <a:r>
                <a:rPr lang="en-US" altLang="zh-CN" sz="1200">
                  <a:ea typeface="宋体" pitchFamily="2" charset="-122"/>
                </a:rPr>
                <a:t>0.5-1.0 Gbps</a:t>
              </a:r>
            </a:p>
            <a:p>
              <a:pPr algn="l"/>
              <a:r>
                <a:rPr lang="en-US" altLang="zh-CN" sz="1200">
                  <a:ea typeface="宋体" pitchFamily="2" charset="-122"/>
                </a:rPr>
                <a:t>1.0-5.0 Gbps</a:t>
              </a:r>
            </a:p>
            <a:p>
              <a:pPr algn="l"/>
              <a:r>
                <a:rPr lang="en-US" altLang="zh-CN" sz="1200">
                  <a:ea typeface="宋体" pitchFamily="2" charset="-122"/>
                </a:rPr>
                <a:t>5.0-10.0 Gbps</a:t>
              </a:r>
            </a:p>
          </p:txBody>
        </p:sp>
        <p:sp>
          <p:nvSpPr>
            <p:cNvPr id="187670" name="Line 278"/>
            <p:cNvSpPr>
              <a:spLocks noChangeShapeType="1"/>
            </p:cNvSpPr>
            <p:nvPr/>
          </p:nvSpPr>
          <p:spPr bwMode="auto">
            <a:xfrm>
              <a:off x="6453" y="2716"/>
              <a:ext cx="288" cy="0"/>
            </a:xfrm>
            <a:prstGeom prst="line">
              <a:avLst/>
            </a:prstGeom>
            <a:noFill/>
            <a:ln w="57150">
              <a:solidFill>
                <a:srgbClr val="CD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7671" name="Line 279"/>
            <p:cNvSpPr>
              <a:spLocks noChangeShapeType="1"/>
            </p:cNvSpPr>
            <p:nvPr/>
          </p:nvSpPr>
          <p:spPr bwMode="auto">
            <a:xfrm>
              <a:off x="6448" y="2475"/>
              <a:ext cx="288" cy="0"/>
            </a:xfrm>
            <a:prstGeom prst="line">
              <a:avLst/>
            </a:prstGeom>
            <a:noFill/>
            <a:ln w="28575">
              <a:solidFill>
                <a:srgbClr val="37379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7672" name="Line 280"/>
            <p:cNvSpPr>
              <a:spLocks noChangeShapeType="1"/>
            </p:cNvSpPr>
            <p:nvPr/>
          </p:nvSpPr>
          <p:spPr bwMode="auto">
            <a:xfrm>
              <a:off x="6448" y="2595"/>
              <a:ext cx="288" cy="0"/>
            </a:xfrm>
            <a:prstGeom prst="line">
              <a:avLst/>
            </a:prstGeom>
            <a:noFill/>
            <a:ln w="38100">
              <a:solidFill>
                <a:srgbClr val="9B009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7673" name="Line 281"/>
            <p:cNvSpPr>
              <a:spLocks noChangeShapeType="1"/>
            </p:cNvSpPr>
            <p:nvPr/>
          </p:nvSpPr>
          <p:spPr bwMode="auto">
            <a:xfrm>
              <a:off x="6453" y="2813"/>
              <a:ext cx="288" cy="0"/>
            </a:xfrm>
            <a:prstGeom prst="line">
              <a:avLst/>
            </a:prstGeom>
            <a:noFill/>
            <a:ln w="76200">
              <a:solidFill>
                <a:srgbClr val="FF6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7674" name="Rectangle 282"/>
            <p:cNvSpPr>
              <a:spLocks noChangeArrowheads="1"/>
            </p:cNvSpPr>
            <p:nvPr/>
          </p:nvSpPr>
          <p:spPr bwMode="auto">
            <a:xfrm>
              <a:off x="6366" y="2391"/>
              <a:ext cx="1326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87675" name="Oval 283"/>
          <p:cNvSpPr>
            <a:spLocks noChangeArrowheads="1"/>
          </p:cNvSpPr>
          <p:nvPr/>
        </p:nvSpPr>
        <p:spPr bwMode="auto">
          <a:xfrm>
            <a:off x="5294313" y="2133600"/>
            <a:ext cx="573087" cy="5461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676" name="Oval 284"/>
          <p:cNvSpPr>
            <a:spLocks noChangeArrowheads="1"/>
          </p:cNvSpPr>
          <p:nvPr/>
        </p:nvSpPr>
        <p:spPr bwMode="auto">
          <a:xfrm>
            <a:off x="3517900" y="3965575"/>
            <a:ext cx="573088" cy="5461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7677" name="Rectangle 285"/>
          <p:cNvSpPr>
            <a:spLocks noChangeArrowheads="1"/>
          </p:cNvSpPr>
          <p:nvPr/>
        </p:nvSpPr>
        <p:spPr bwMode="auto">
          <a:xfrm>
            <a:off x="38100" y="6350"/>
            <a:ext cx="5832046" cy="70788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660066"/>
                </a:solidFill>
              </a:rPr>
              <a:t>…made of </a:t>
            </a:r>
            <a:r>
              <a:rPr lang="en-US" sz="4000" dirty="0">
                <a:solidFill>
                  <a:srgbClr val="660066"/>
                </a:solidFill>
              </a:rPr>
              <a:t>backbones,…</a:t>
            </a:r>
            <a:endParaRPr lang="es-UY" sz="4000" dirty="0">
              <a:solidFill>
                <a:srgbClr val="660066"/>
              </a:solidFill>
            </a:endParaRPr>
          </a:p>
        </p:txBody>
      </p:sp>
      <p:sp>
        <p:nvSpPr>
          <p:cNvPr id="187678" name="Freeform 286"/>
          <p:cNvSpPr>
            <a:spLocks/>
          </p:cNvSpPr>
          <p:nvPr/>
        </p:nvSpPr>
        <p:spPr bwMode="auto">
          <a:xfrm>
            <a:off x="5791200" y="639763"/>
            <a:ext cx="2001838" cy="1570037"/>
          </a:xfrm>
          <a:custGeom>
            <a:avLst/>
            <a:gdLst/>
            <a:ahLst/>
            <a:cxnLst>
              <a:cxn ang="0">
                <a:pos x="1261" y="0"/>
              </a:cxn>
              <a:cxn ang="0">
                <a:pos x="0" y="989"/>
              </a:cxn>
            </a:cxnLst>
            <a:rect l="0" t="0" r="r" b="b"/>
            <a:pathLst>
              <a:path w="1261" h="989">
                <a:moveTo>
                  <a:pt x="1261" y="0"/>
                </a:moveTo>
                <a:lnTo>
                  <a:pt x="0" y="989"/>
                </a:ln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87679" name="Oval 287"/>
          <p:cNvSpPr>
            <a:spLocks noChangeArrowheads="1"/>
          </p:cNvSpPr>
          <p:nvPr/>
        </p:nvSpPr>
        <p:spPr bwMode="auto">
          <a:xfrm>
            <a:off x="7543800" y="152400"/>
            <a:ext cx="1447800" cy="536575"/>
          </a:xfrm>
          <a:prstGeom prst="ellipse">
            <a:avLst/>
          </a:prstGeom>
          <a:solidFill>
            <a:srgbClr val="33CC33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/>
              <a:t>Router</a:t>
            </a:r>
            <a:endParaRPr lang="es-UY" sz="20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ChangeArrowheads="1"/>
          </p:cNvSpPr>
          <p:nvPr/>
        </p:nvSpPr>
        <p:spPr bwMode="auto">
          <a:xfrm>
            <a:off x="15875" y="0"/>
            <a:ext cx="9128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4000" dirty="0" smtClean="0">
                <a:solidFill>
                  <a:schemeClr val="tx2"/>
                </a:solidFill>
              </a:rPr>
              <a:t> Dealing with network delay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3" name="Rectangle 6"/>
          <p:cNvSpPr txBox="1">
            <a:spLocks noChangeArrowheads="1"/>
          </p:cNvSpPr>
          <p:nvPr/>
        </p:nvSpPr>
        <p:spPr bwMode="auto">
          <a:xfrm>
            <a:off x="171450" y="762000"/>
            <a:ext cx="89725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UY" sz="2800" kern="0" dirty="0" err="1" smtClean="0">
                <a:latin typeface="+mn-lt"/>
              </a:rPr>
              <a:t>Previous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models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assume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instantaneous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propagation</a:t>
            </a:r>
            <a:r>
              <a:rPr lang="es-UY" sz="2800" kern="0" dirty="0" smtClean="0">
                <a:latin typeface="+mn-lt"/>
              </a:rPr>
              <a:t>    of </a:t>
            </a:r>
            <a:r>
              <a:rPr lang="es-UY" sz="2800" kern="0" dirty="0" err="1" smtClean="0">
                <a:latin typeface="+mn-lt"/>
              </a:rPr>
              <a:t>rates</a:t>
            </a:r>
            <a:r>
              <a:rPr lang="es-UY" sz="2800" kern="0" dirty="0" smtClean="0">
                <a:latin typeface="+mn-lt"/>
              </a:rPr>
              <a:t> and </a:t>
            </a:r>
            <a:r>
              <a:rPr lang="es-UY" sz="2800" kern="0" dirty="0" err="1" smtClean="0">
                <a:latin typeface="+mn-lt"/>
              </a:rPr>
              <a:t>prices</a:t>
            </a:r>
            <a:r>
              <a:rPr lang="es-UY" sz="2800" kern="0" dirty="0" smtClean="0">
                <a:latin typeface="+mn-lt"/>
              </a:rPr>
              <a:t>. In </a:t>
            </a:r>
            <a:r>
              <a:rPr lang="es-UY" sz="2800" kern="0" dirty="0" err="1" smtClean="0">
                <a:latin typeface="+mn-lt"/>
              </a:rPr>
              <a:t>reality</a:t>
            </a:r>
            <a:r>
              <a:rPr lang="es-UY" sz="2800" kern="0" dirty="0" smtClean="0">
                <a:latin typeface="+mn-lt"/>
              </a:rPr>
              <a:t>, </a:t>
            </a:r>
            <a:r>
              <a:rPr lang="es-UY" sz="2800" kern="0" dirty="0" err="1" smtClean="0">
                <a:latin typeface="+mn-lt"/>
              </a:rPr>
              <a:t>delays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appear</a:t>
            </a:r>
            <a:r>
              <a:rPr lang="es-UY" sz="2800" kern="0" dirty="0" smtClean="0">
                <a:latin typeface="+mn-lt"/>
              </a:rPr>
              <a:t>: </a:t>
            </a:r>
          </a:p>
          <a:p>
            <a:pPr marL="285750" indent="-28575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UY" sz="2800" kern="0" dirty="0" smtClean="0">
                <a:latin typeface="+mn-lt"/>
              </a:rPr>
              <a:t>Forward: </a:t>
            </a:r>
            <a:r>
              <a:rPr lang="es-UY" sz="2800" kern="0" dirty="0" err="1" smtClean="0">
                <a:latin typeface="+mn-lt"/>
              </a:rPr>
              <a:t>source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to</a:t>
            </a:r>
            <a:r>
              <a:rPr lang="es-UY" sz="2800" kern="0" dirty="0" smtClean="0">
                <a:latin typeface="+mn-lt"/>
              </a:rPr>
              <a:t> link. </a:t>
            </a:r>
            <a:r>
              <a:rPr lang="es-UY" sz="2800" kern="0" dirty="0" err="1" smtClean="0">
                <a:latin typeface="+mn-lt"/>
              </a:rPr>
              <a:t>Backward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from</a:t>
            </a:r>
            <a:r>
              <a:rPr lang="es-UY" sz="2800" kern="0" dirty="0" smtClean="0">
                <a:latin typeface="+mn-lt"/>
              </a:rPr>
              <a:t> link </a:t>
            </a:r>
            <a:r>
              <a:rPr lang="es-UY" sz="2800" kern="0" dirty="0" err="1" smtClean="0">
                <a:latin typeface="+mn-lt"/>
              </a:rPr>
              <a:t>to</a:t>
            </a:r>
            <a:r>
              <a:rPr lang="es-UY" sz="2800" kern="0" dirty="0" smtClean="0">
                <a:latin typeface="+mn-lt"/>
              </a:rPr>
              <a:t> </a:t>
            </a:r>
            <a:r>
              <a:rPr lang="es-UY" sz="2800" kern="0" dirty="0" err="1" smtClean="0">
                <a:latin typeface="+mn-lt"/>
              </a:rPr>
              <a:t>source</a:t>
            </a:r>
            <a:endParaRPr lang="es-UY" sz="2800" kern="0" dirty="0" smtClean="0">
              <a:latin typeface="+mn-lt"/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393700" y="2139950"/>
            <a:ext cx="8445500" cy="2311400"/>
            <a:chOff x="349250" y="2540000"/>
            <a:chExt cx="8445500" cy="2311400"/>
          </a:xfrm>
        </p:grpSpPr>
        <p:graphicFrame>
          <p:nvGraphicFramePr>
            <p:cNvPr id="917509" name="Object 5"/>
            <p:cNvGraphicFramePr>
              <a:graphicFrameLocks noChangeAspect="1"/>
            </p:cNvGraphicFramePr>
            <p:nvPr/>
          </p:nvGraphicFramePr>
          <p:xfrm>
            <a:off x="438150" y="2584450"/>
            <a:ext cx="3578958" cy="755650"/>
          </p:xfrm>
          <a:graphic>
            <a:graphicData uri="http://schemas.openxmlformats.org/presentationml/2006/ole">
              <p:oleObj spid="_x0000_s375811" name="Equation" r:id="rId4" imgW="1371600" imgH="342720" progId="Equation.DSMT4">
                <p:embed/>
              </p:oleObj>
            </a:graphicData>
          </a:graphic>
        </p:graphicFrame>
        <p:graphicFrame>
          <p:nvGraphicFramePr>
            <p:cNvPr id="917510" name="Object 6"/>
            <p:cNvGraphicFramePr>
              <a:graphicFrameLocks noChangeAspect="1"/>
            </p:cNvGraphicFramePr>
            <p:nvPr/>
          </p:nvGraphicFramePr>
          <p:xfrm>
            <a:off x="394903" y="3384550"/>
            <a:ext cx="3732597" cy="781050"/>
          </p:xfrm>
          <a:graphic>
            <a:graphicData uri="http://schemas.openxmlformats.org/presentationml/2006/ole">
              <p:oleObj spid="_x0000_s375812" name="Equation" r:id="rId5" imgW="1384200" imgH="342720" progId="Equation.DSMT4">
                <p:embed/>
              </p:oleObj>
            </a:graphicData>
          </a:graphic>
        </p:graphicFrame>
        <p:grpSp>
          <p:nvGrpSpPr>
            <p:cNvPr id="54" name="53 Grupo"/>
            <p:cNvGrpSpPr/>
            <p:nvPr/>
          </p:nvGrpSpPr>
          <p:grpSpPr>
            <a:xfrm>
              <a:off x="4407104" y="2540000"/>
              <a:ext cx="4387646" cy="2222903"/>
              <a:chOff x="2006804" y="1028297"/>
              <a:chExt cx="4637537" cy="2404093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3861819" y="1028297"/>
                <a:ext cx="1253956" cy="8667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>
                  <a:latin typeface="Times New Roman" pitchFamily="18" charset="0"/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3861819" y="2546281"/>
                <a:ext cx="1253956" cy="86826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>
                  <a:latin typeface="Times New Roman" pitchFamily="18" charset="0"/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2006804" y="1678012"/>
                <a:ext cx="1309999" cy="1042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2006804" y="1678012"/>
                <a:ext cx="326449" cy="26018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59" name="Rectangle 11"/>
              <p:cNvSpPr>
                <a:spLocks noChangeArrowheads="1"/>
              </p:cNvSpPr>
              <p:nvPr/>
            </p:nvSpPr>
            <p:spPr bwMode="auto">
              <a:xfrm>
                <a:off x="5662192" y="1851963"/>
                <a:ext cx="982149" cy="7805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5662192" y="1851963"/>
                <a:ext cx="326449" cy="260183"/>
              </a:xfrm>
              <a:prstGeom prst="rect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graphicFrame>
            <p:nvGraphicFramePr>
              <p:cNvPr id="61" name="Object 13"/>
              <p:cNvGraphicFramePr>
                <a:graphicFrameLocks noChangeAspect="1"/>
              </p:cNvGraphicFramePr>
              <p:nvPr/>
            </p:nvGraphicFramePr>
            <p:xfrm>
              <a:off x="4067282" y="1246344"/>
              <a:ext cx="845668" cy="477298"/>
            </p:xfrm>
            <a:graphic>
              <a:graphicData uri="http://schemas.openxmlformats.org/presentationml/2006/ole">
                <p:oleObj spid="_x0000_s375823" name="Equation" r:id="rId6" imgW="406080" imgH="241200" progId="Equation.DSMT4">
                  <p:embed/>
                </p:oleObj>
              </a:graphicData>
            </a:graphic>
          </p:graphicFrame>
          <p:graphicFrame>
            <p:nvGraphicFramePr>
              <p:cNvPr id="62" name="Object 14"/>
              <p:cNvGraphicFramePr>
                <a:graphicFrameLocks noChangeAspect="1"/>
              </p:cNvGraphicFramePr>
              <p:nvPr/>
            </p:nvGraphicFramePr>
            <p:xfrm>
              <a:off x="4011911" y="2705707"/>
              <a:ext cx="954732" cy="516786"/>
            </p:xfrm>
            <a:graphic>
              <a:graphicData uri="http://schemas.openxmlformats.org/presentationml/2006/ole">
                <p:oleObj spid="_x0000_s375824" name="Equation" r:id="rId7" imgW="457200" imgH="253800" progId="Equation.DSMT4">
                  <p:embed/>
                </p:oleObj>
              </a:graphicData>
            </a:graphic>
          </p:graphicFrame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662504" y="1460945"/>
                <a:ext cx="119931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 flipV="1">
                <a:off x="2662504" y="1460945"/>
                <a:ext cx="0" cy="21706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rot="10800000">
                <a:off x="2662504" y="2980415"/>
                <a:ext cx="119931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2662504" y="2720232"/>
                <a:ext cx="0" cy="26018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6152566" y="1460945"/>
                <a:ext cx="0" cy="39101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6152566" y="2632513"/>
                <a:ext cx="0" cy="3479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 flipH="1">
                <a:off x="5115775" y="2980415"/>
                <a:ext cx="103679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 flipH="1">
                <a:off x="5115775" y="1460945"/>
                <a:ext cx="103679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aphicFrame>
            <p:nvGraphicFramePr>
              <p:cNvPr id="71" name="Object 27"/>
              <p:cNvGraphicFramePr>
                <a:graphicFrameLocks noChangeAspect="1"/>
              </p:cNvGraphicFramePr>
              <p:nvPr/>
            </p:nvGraphicFramePr>
            <p:xfrm>
              <a:off x="3060700" y="3028950"/>
              <a:ext cx="304800" cy="398929"/>
            </p:xfrm>
            <a:graphic>
              <a:graphicData uri="http://schemas.openxmlformats.org/presentationml/2006/ole">
                <p:oleObj spid="_x0000_s375825" name="Equation" r:id="rId8" imgW="126720" imgH="164880" progId="Equation.DSMT4">
                  <p:embed/>
                </p:oleObj>
              </a:graphicData>
            </a:graphic>
          </p:graphicFrame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5594941" y="3004203"/>
                <a:ext cx="502984" cy="428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s-UY">
                  <a:latin typeface="Times New Roman" pitchFamily="18" charset="0"/>
                </a:endParaRPr>
              </a:p>
            </p:txBody>
          </p: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6456598" y="1331596"/>
                <a:ext cx="158321" cy="428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endParaRPr lang="es-UY">
                  <a:latin typeface="Times New Roman" pitchFamily="18" charset="0"/>
                </a:endParaRPr>
              </a:p>
            </p:txBody>
          </p:sp>
          <p:sp>
            <p:nvSpPr>
              <p:cNvPr id="74" name="Text Box 32"/>
              <p:cNvSpPr txBox="1">
                <a:spLocks noChangeArrowheads="1"/>
              </p:cNvSpPr>
              <p:nvPr/>
            </p:nvSpPr>
            <p:spPr bwMode="auto">
              <a:xfrm>
                <a:off x="2368280" y="1114529"/>
                <a:ext cx="156920" cy="428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endParaRPr lang="es-UY">
                  <a:latin typeface="Times New Roman" pitchFamily="18" charset="0"/>
                </a:endParaRPr>
              </a:p>
            </p:txBody>
          </p:sp>
          <p:sp>
            <p:nvSpPr>
              <p:cNvPr id="75" name="Rectangle 36"/>
              <p:cNvSpPr>
                <a:spLocks noChangeArrowheads="1"/>
              </p:cNvSpPr>
              <p:nvPr/>
            </p:nvSpPr>
            <p:spPr bwMode="auto">
              <a:xfrm>
                <a:off x="5988641" y="2112146"/>
                <a:ext cx="326449" cy="260183"/>
              </a:xfrm>
              <a:prstGeom prst="rect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76" name="Rectangle 37"/>
              <p:cNvSpPr>
                <a:spLocks noChangeArrowheads="1"/>
              </p:cNvSpPr>
              <p:nvPr/>
            </p:nvSpPr>
            <p:spPr bwMode="auto">
              <a:xfrm>
                <a:off x="6315090" y="2372329"/>
                <a:ext cx="329251" cy="260183"/>
              </a:xfrm>
              <a:prstGeom prst="rect">
                <a:avLst/>
              </a:prstGeom>
              <a:solidFill>
                <a:srgbClr val="00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77" name="Rectangle 38"/>
              <p:cNvSpPr>
                <a:spLocks noChangeArrowheads="1"/>
              </p:cNvSpPr>
              <p:nvPr/>
            </p:nvSpPr>
            <p:spPr bwMode="auto">
              <a:xfrm>
                <a:off x="2333253" y="1938195"/>
                <a:ext cx="329251" cy="26167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78" name="Rectangle 39"/>
              <p:cNvSpPr>
                <a:spLocks noChangeArrowheads="1"/>
              </p:cNvSpPr>
              <p:nvPr/>
            </p:nvSpPr>
            <p:spPr bwMode="auto">
              <a:xfrm>
                <a:off x="2662504" y="2199865"/>
                <a:ext cx="326449" cy="26018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/>
            </p:nvSpPr>
            <p:spPr bwMode="auto">
              <a:xfrm>
                <a:off x="2988953" y="2460048"/>
                <a:ext cx="327850" cy="26018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UY"/>
              </a:p>
            </p:txBody>
          </p:sp>
          <p:graphicFrame>
            <p:nvGraphicFramePr>
              <p:cNvPr id="80" name="Object 46"/>
              <p:cNvGraphicFramePr>
                <a:graphicFrameLocks noChangeAspect="1"/>
              </p:cNvGraphicFramePr>
              <p:nvPr/>
            </p:nvGraphicFramePr>
            <p:xfrm>
              <a:off x="5594350" y="3066680"/>
              <a:ext cx="331788" cy="362320"/>
            </p:xfrm>
            <a:graphic>
              <a:graphicData uri="http://schemas.openxmlformats.org/presentationml/2006/ole">
                <p:oleObj spid="_x0000_s375826" name="Equation" r:id="rId9" imgW="152280" imgH="164880" progId="Equation.DSMT4">
                  <p:embed/>
                </p:oleObj>
              </a:graphicData>
            </a:graphic>
          </p:graphicFrame>
          <p:graphicFrame>
            <p:nvGraphicFramePr>
              <p:cNvPr id="81" name="Object 47"/>
              <p:cNvGraphicFramePr>
                <a:graphicFrameLocks noChangeAspect="1"/>
              </p:cNvGraphicFramePr>
              <p:nvPr/>
            </p:nvGraphicFramePr>
            <p:xfrm>
              <a:off x="3009138" y="1073150"/>
              <a:ext cx="362712" cy="400050"/>
            </p:xfrm>
            <a:graphic>
              <a:graphicData uri="http://schemas.openxmlformats.org/presentationml/2006/ole">
                <p:oleObj spid="_x0000_s375827" name="Equation" r:id="rId10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82" name="Object 48"/>
              <p:cNvGraphicFramePr>
                <a:graphicFrameLocks noChangeAspect="1"/>
              </p:cNvGraphicFramePr>
              <p:nvPr/>
            </p:nvGraphicFramePr>
            <p:xfrm>
              <a:off x="5594350" y="1085895"/>
              <a:ext cx="311150" cy="387305"/>
            </p:xfrm>
            <a:graphic>
              <a:graphicData uri="http://schemas.openxmlformats.org/presentationml/2006/ole">
                <p:oleObj spid="_x0000_s375828" name="Equation" r:id="rId11" imgW="139680" imgH="164880" progId="Equation.DSMT4">
                  <p:embed/>
                </p:oleObj>
              </a:graphicData>
            </a:graphic>
          </p:graphicFrame>
        </p:grpSp>
        <p:graphicFrame>
          <p:nvGraphicFramePr>
            <p:cNvPr id="1054771" name="Object 51"/>
            <p:cNvGraphicFramePr>
              <a:graphicFrameLocks noChangeAspect="1"/>
            </p:cNvGraphicFramePr>
            <p:nvPr/>
          </p:nvGraphicFramePr>
          <p:xfrm>
            <a:off x="349250" y="4273550"/>
            <a:ext cx="4533900" cy="577850"/>
          </p:xfrm>
          <a:graphic>
            <a:graphicData uri="http://schemas.openxmlformats.org/presentationml/2006/ole">
              <p:oleObj spid="_x0000_s375829" name="Equation" r:id="rId12" imgW="1930320" imgH="253800" progId="Equation.DSMT4">
                <p:embed/>
              </p:oleObj>
            </a:graphicData>
          </a:graphic>
        </p:graphicFrame>
      </p:grpSp>
      <p:graphicFrame>
        <p:nvGraphicFramePr>
          <p:cNvPr id="4" name="Object 51"/>
          <p:cNvGraphicFramePr>
            <a:graphicFrameLocks noChangeAspect="1"/>
          </p:cNvGraphicFramePr>
          <p:nvPr/>
        </p:nvGraphicFramePr>
        <p:xfrm>
          <a:off x="438150" y="4584700"/>
          <a:ext cx="8489950" cy="2190750"/>
        </p:xfrm>
        <a:graphic>
          <a:graphicData uri="http://schemas.openxmlformats.org/presentationml/2006/ole">
            <p:oleObj spid="_x0000_s375830" name="Equation" r:id="rId13" imgW="3670200" imgH="977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6350"/>
            <a:ext cx="8991600" cy="762000"/>
          </a:xfrm>
          <a:noFill/>
          <a:ln/>
        </p:spPr>
        <p:txBody>
          <a:bodyPr/>
          <a:lstStyle/>
          <a:p>
            <a:pPr algn="l"/>
            <a:r>
              <a:rPr lang="en-US" dirty="0" smtClean="0"/>
              <a:t>Dual control, single </a:t>
            </a:r>
            <a:r>
              <a:rPr lang="en-US" dirty="0"/>
              <a:t>link and source.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s-UY" dirty="0">
              <a:solidFill>
                <a:srgbClr val="0000FF"/>
              </a:solidFill>
            </a:endParaRPr>
          </a:p>
        </p:txBody>
      </p:sp>
      <p:graphicFrame>
        <p:nvGraphicFramePr>
          <p:cNvPr id="924728" name="Object 56"/>
          <p:cNvGraphicFramePr>
            <a:graphicFrameLocks noChangeAspect="1"/>
          </p:cNvGraphicFramePr>
          <p:nvPr/>
        </p:nvGraphicFramePr>
        <p:xfrm>
          <a:off x="615950" y="1828800"/>
          <a:ext cx="506413" cy="404813"/>
        </p:xfrm>
        <a:graphic>
          <a:graphicData uri="http://schemas.openxmlformats.org/presentationml/2006/ole">
            <p:oleObj spid="_x0000_s376834" name="Equation" r:id="rId4" imgW="253800" imgH="203040" progId="Equation.DSMT4">
              <p:embed/>
            </p:oleObj>
          </a:graphicData>
        </a:graphic>
      </p:graphicFrame>
      <p:grpSp>
        <p:nvGrpSpPr>
          <p:cNvPr id="74" name="73 Grupo"/>
          <p:cNvGrpSpPr/>
          <p:nvPr/>
        </p:nvGrpSpPr>
        <p:grpSpPr>
          <a:xfrm>
            <a:off x="1282700" y="806450"/>
            <a:ext cx="2667000" cy="1911350"/>
            <a:chOff x="831850" y="850900"/>
            <a:chExt cx="2095500" cy="1473200"/>
          </a:xfrm>
        </p:grpSpPr>
        <p:grpSp>
          <p:nvGrpSpPr>
            <p:cNvPr id="2" name="Group 49"/>
            <p:cNvGrpSpPr>
              <a:grpSpLocks/>
            </p:cNvGrpSpPr>
            <p:nvPr/>
          </p:nvGrpSpPr>
          <p:grpSpPr bwMode="auto">
            <a:xfrm>
              <a:off x="831850" y="850900"/>
              <a:ext cx="2095500" cy="1473200"/>
              <a:chOff x="3984" y="220"/>
              <a:chExt cx="1632" cy="1115"/>
            </a:xfrm>
          </p:grpSpPr>
          <p:sp>
            <p:nvSpPr>
              <p:cNvPr id="924722" name="Freeform 50"/>
              <p:cNvSpPr>
                <a:spLocks/>
              </p:cNvSpPr>
              <p:nvPr/>
            </p:nvSpPr>
            <p:spPr bwMode="auto">
              <a:xfrm>
                <a:off x="4269" y="240"/>
                <a:ext cx="1" cy="10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1" y="1052"/>
                  </a:cxn>
                </a:cxnLst>
                <a:rect l="0" t="0" r="r" b="b"/>
                <a:pathLst>
                  <a:path w="1" h="1052">
                    <a:moveTo>
                      <a:pt x="0" y="0"/>
                    </a:moveTo>
                    <a:lnTo>
                      <a:pt x="0" y="144"/>
                    </a:lnTo>
                    <a:lnTo>
                      <a:pt x="1" y="105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24723" name="Line 51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s-ES"/>
              </a:p>
            </p:txBody>
          </p:sp>
          <p:graphicFrame>
            <p:nvGraphicFramePr>
              <p:cNvPr id="924724" name="Object 52"/>
              <p:cNvGraphicFramePr>
                <a:graphicFrameLocks noChangeAspect="1"/>
              </p:cNvGraphicFramePr>
              <p:nvPr/>
            </p:nvGraphicFramePr>
            <p:xfrm>
              <a:off x="4032" y="240"/>
              <a:ext cx="242" cy="198"/>
            </p:xfrm>
            <a:graphic>
              <a:graphicData uri="http://schemas.openxmlformats.org/presentationml/2006/ole">
                <p:oleObj spid="_x0000_s376858" name="Equation" r:id="rId5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924725" name="Object 53"/>
              <p:cNvGraphicFramePr>
                <a:graphicFrameLocks noChangeAspect="1"/>
              </p:cNvGraphicFramePr>
              <p:nvPr/>
            </p:nvGraphicFramePr>
            <p:xfrm>
              <a:off x="5406" y="1141"/>
              <a:ext cx="154" cy="194"/>
            </p:xfrm>
            <a:graphic>
              <a:graphicData uri="http://schemas.openxmlformats.org/presentationml/2006/ole">
                <p:oleObj spid="_x0000_s376859" name="Equation" r:id="rId6" imgW="126720" imgH="164880" progId="Equation.DSMT4">
                  <p:embed/>
                </p:oleObj>
              </a:graphicData>
            </a:graphic>
          </p:graphicFrame>
          <p:sp>
            <p:nvSpPr>
              <p:cNvPr id="924726" name="Freeform 54"/>
              <p:cNvSpPr>
                <a:spLocks/>
              </p:cNvSpPr>
              <p:nvPr/>
            </p:nvSpPr>
            <p:spPr bwMode="auto">
              <a:xfrm>
                <a:off x="4408" y="220"/>
                <a:ext cx="1160" cy="7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4" y="224"/>
                  </a:cxn>
                  <a:cxn ang="0">
                    <a:pos x="204" y="388"/>
                  </a:cxn>
                  <a:cxn ang="0">
                    <a:pos x="344" y="504"/>
                  </a:cxn>
                  <a:cxn ang="0">
                    <a:pos x="508" y="588"/>
                  </a:cxn>
                  <a:cxn ang="0">
                    <a:pos x="818" y="699"/>
                  </a:cxn>
                  <a:cxn ang="0">
                    <a:pos x="1104" y="734"/>
                  </a:cxn>
                  <a:cxn ang="0">
                    <a:pos x="1152" y="734"/>
                  </a:cxn>
                  <a:cxn ang="0">
                    <a:pos x="1104" y="734"/>
                  </a:cxn>
                </a:cxnLst>
                <a:rect l="0" t="0" r="r" b="b"/>
                <a:pathLst>
                  <a:path w="1160" h="740">
                    <a:moveTo>
                      <a:pt x="0" y="0"/>
                    </a:moveTo>
                    <a:cubicBezTo>
                      <a:pt x="15" y="37"/>
                      <a:pt x="50" y="159"/>
                      <a:pt x="84" y="224"/>
                    </a:cubicBezTo>
                    <a:cubicBezTo>
                      <a:pt x="118" y="289"/>
                      <a:pt x="161" y="341"/>
                      <a:pt x="204" y="388"/>
                    </a:cubicBezTo>
                    <a:cubicBezTo>
                      <a:pt x="247" y="435"/>
                      <a:pt x="293" y="471"/>
                      <a:pt x="344" y="504"/>
                    </a:cubicBezTo>
                    <a:cubicBezTo>
                      <a:pt x="395" y="537"/>
                      <a:pt x="429" y="556"/>
                      <a:pt x="508" y="588"/>
                    </a:cubicBezTo>
                    <a:cubicBezTo>
                      <a:pt x="587" y="620"/>
                      <a:pt x="719" y="675"/>
                      <a:pt x="818" y="699"/>
                    </a:cubicBezTo>
                    <a:cubicBezTo>
                      <a:pt x="917" y="723"/>
                      <a:pt x="1049" y="728"/>
                      <a:pt x="1104" y="734"/>
                    </a:cubicBezTo>
                    <a:cubicBezTo>
                      <a:pt x="1160" y="740"/>
                      <a:pt x="1152" y="734"/>
                      <a:pt x="1152" y="734"/>
                    </a:cubicBezTo>
                    <a:cubicBezTo>
                      <a:pt x="1152" y="734"/>
                      <a:pt x="1112" y="734"/>
                      <a:pt x="1104" y="73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aphicFrame>
            <p:nvGraphicFramePr>
              <p:cNvPr id="924727" name="Object 55"/>
              <p:cNvGraphicFramePr>
                <a:graphicFrameLocks noChangeAspect="1"/>
              </p:cNvGraphicFramePr>
              <p:nvPr/>
            </p:nvGraphicFramePr>
            <p:xfrm>
              <a:off x="4560" y="288"/>
              <a:ext cx="633" cy="241"/>
            </p:xfrm>
            <a:graphic>
              <a:graphicData uri="http://schemas.openxmlformats.org/presentationml/2006/ole">
                <p:oleObj spid="_x0000_s376860" name="Equation" r:id="rId7" imgW="571320" imgH="203040" progId="Equation.DSMT4">
                  <p:embed/>
                </p:oleObj>
              </a:graphicData>
            </a:graphic>
          </p:graphicFrame>
        </p:grpSp>
        <p:graphicFrame>
          <p:nvGraphicFramePr>
            <p:cNvPr id="924730" name="Object 58"/>
            <p:cNvGraphicFramePr>
              <a:graphicFrameLocks noChangeAspect="1"/>
            </p:cNvGraphicFramePr>
            <p:nvPr/>
          </p:nvGraphicFramePr>
          <p:xfrm>
            <a:off x="1693863" y="1870074"/>
            <a:ext cx="255587" cy="403225"/>
          </p:xfrm>
          <a:graphic>
            <a:graphicData uri="http://schemas.openxmlformats.org/presentationml/2006/ole">
              <p:oleObj spid="_x0000_s376835" name="Equation" r:id="rId8" imgW="164880" imgH="228600" progId="Equation.DSMT4">
                <p:embed/>
              </p:oleObj>
            </a:graphicData>
          </a:graphic>
        </p:graphicFrame>
        <p:sp>
          <p:nvSpPr>
            <p:cNvPr id="924731" name="Line 59"/>
            <p:cNvSpPr>
              <a:spLocks noChangeShapeType="1"/>
            </p:cNvSpPr>
            <p:nvPr/>
          </p:nvSpPr>
          <p:spPr bwMode="auto">
            <a:xfrm flipV="1">
              <a:off x="1817688" y="1484312"/>
              <a:ext cx="0" cy="444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32" name="Line 60"/>
            <p:cNvSpPr>
              <a:spLocks noChangeShapeType="1"/>
            </p:cNvSpPr>
            <p:nvPr/>
          </p:nvSpPr>
          <p:spPr bwMode="auto">
            <a:xfrm flipH="1">
              <a:off x="1201738" y="1484313"/>
              <a:ext cx="1047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4733" name="Object 61"/>
            <p:cNvGraphicFramePr>
              <a:graphicFrameLocks noChangeAspect="1"/>
            </p:cNvGraphicFramePr>
            <p:nvPr/>
          </p:nvGraphicFramePr>
          <p:xfrm>
            <a:off x="930275" y="1370012"/>
            <a:ext cx="249238" cy="233635"/>
          </p:xfrm>
          <a:graphic>
            <a:graphicData uri="http://schemas.openxmlformats.org/presentationml/2006/ole">
              <p:oleObj spid="_x0000_s376836" name="Equation" r:id="rId9" imgW="114120" imgH="139680" progId="Equation.DSMT4">
                <p:embed/>
              </p:oleObj>
            </a:graphicData>
          </a:graphic>
        </p:graphicFrame>
        <p:sp>
          <p:nvSpPr>
            <p:cNvPr id="924734" name="Line 62"/>
            <p:cNvSpPr>
              <a:spLocks noChangeShapeType="1"/>
            </p:cNvSpPr>
            <p:nvPr/>
          </p:nvSpPr>
          <p:spPr bwMode="auto">
            <a:xfrm>
              <a:off x="1447800" y="1298575"/>
              <a:ext cx="739775" cy="444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393700" y="3384550"/>
            <a:ext cx="5200650" cy="1466850"/>
            <a:chOff x="349250" y="3606800"/>
            <a:chExt cx="5378450" cy="1466850"/>
          </a:xfrm>
        </p:grpSpPr>
        <p:graphicFrame>
          <p:nvGraphicFramePr>
            <p:cNvPr id="924738" name="Object 66"/>
            <p:cNvGraphicFramePr>
              <a:graphicFrameLocks noChangeAspect="1"/>
            </p:cNvGraphicFramePr>
            <p:nvPr/>
          </p:nvGraphicFramePr>
          <p:xfrm>
            <a:off x="693892" y="3946843"/>
            <a:ext cx="711354" cy="352128"/>
          </p:xfrm>
          <a:graphic>
            <a:graphicData uri="http://schemas.openxmlformats.org/presentationml/2006/ole">
              <p:oleObj spid="_x0000_s376837" name="Equation" r:id="rId10" imgW="253800" imgH="164880" progId="Equation.DSMT4">
                <p:embed/>
              </p:oleObj>
            </a:graphicData>
          </a:graphic>
        </p:graphicFrame>
        <p:graphicFrame>
          <p:nvGraphicFramePr>
            <p:cNvPr id="924739" name="Object 67"/>
            <p:cNvGraphicFramePr>
              <a:graphicFrameLocks noChangeAspect="1"/>
            </p:cNvGraphicFramePr>
            <p:nvPr/>
          </p:nvGraphicFramePr>
          <p:xfrm>
            <a:off x="4653029" y="3739178"/>
            <a:ext cx="432924" cy="843299"/>
          </p:xfrm>
          <a:graphic>
            <a:graphicData uri="http://schemas.openxmlformats.org/presentationml/2006/ole">
              <p:oleObj spid="_x0000_s376838" name="Equation" r:id="rId11" imgW="152280" imgH="393480" progId="Equation.DSMT4">
                <p:embed/>
              </p:oleObj>
            </a:graphicData>
          </a:graphic>
        </p:graphicFrame>
        <p:sp>
          <p:nvSpPr>
            <p:cNvPr id="924740" name="Line 68"/>
            <p:cNvSpPr>
              <a:spLocks noChangeShapeType="1"/>
            </p:cNvSpPr>
            <p:nvPr/>
          </p:nvSpPr>
          <p:spPr bwMode="auto">
            <a:xfrm>
              <a:off x="5077465" y="4127421"/>
              <a:ext cx="650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4741" name="Object 69"/>
            <p:cNvGraphicFramePr>
              <a:graphicFrameLocks noChangeAspect="1"/>
            </p:cNvGraphicFramePr>
            <p:nvPr/>
          </p:nvGraphicFramePr>
          <p:xfrm>
            <a:off x="1405246" y="3621802"/>
            <a:ext cx="619677" cy="348516"/>
          </p:xfrm>
          <a:graphic>
            <a:graphicData uri="http://schemas.openxmlformats.org/presentationml/2006/ole">
              <p:oleObj spid="_x0000_s376839" name="Equation" r:id="rId12" imgW="368280" imgH="203040" progId="Equation.DSMT4">
                <p:embed/>
              </p:oleObj>
            </a:graphicData>
          </a:graphic>
        </p:graphicFrame>
        <p:sp>
          <p:nvSpPr>
            <p:cNvPr id="924742" name="Oval 70"/>
            <p:cNvSpPr>
              <a:spLocks noChangeArrowheads="1"/>
            </p:cNvSpPr>
            <p:nvPr/>
          </p:nvSpPr>
          <p:spPr bwMode="auto">
            <a:xfrm>
              <a:off x="3945070" y="3975735"/>
              <a:ext cx="303897" cy="272674"/>
            </a:xfrm>
            <a:prstGeom prst="ellipse">
              <a:avLst/>
            </a:prstGeom>
            <a:noFill/>
            <a:ln w="19050">
              <a:solidFill>
                <a:srgbClr val="00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43" name="Line 71"/>
            <p:cNvSpPr>
              <a:spLocks noChangeShapeType="1"/>
            </p:cNvSpPr>
            <p:nvPr/>
          </p:nvSpPr>
          <p:spPr bwMode="auto">
            <a:xfrm flipH="1">
              <a:off x="3111478" y="4905713"/>
              <a:ext cx="2290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44" name="Freeform 72"/>
            <p:cNvSpPr>
              <a:spLocks/>
            </p:cNvSpPr>
            <p:nvPr/>
          </p:nvSpPr>
          <p:spPr bwMode="auto">
            <a:xfrm>
              <a:off x="4085983" y="3621802"/>
              <a:ext cx="1697" cy="3340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5"/>
                </a:cxn>
              </a:cxnLst>
              <a:rect l="0" t="0" r="r" b="b"/>
              <a:pathLst>
                <a:path w="1" h="205">
                  <a:moveTo>
                    <a:pt x="0" y="0"/>
                  </a:moveTo>
                  <a:lnTo>
                    <a:pt x="0" y="20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4746" name="Object 74"/>
            <p:cNvGraphicFramePr>
              <a:graphicFrameLocks noChangeAspect="1"/>
            </p:cNvGraphicFramePr>
            <p:nvPr/>
          </p:nvGraphicFramePr>
          <p:xfrm>
            <a:off x="3939977" y="3937814"/>
            <a:ext cx="308989" cy="310594"/>
          </p:xfrm>
          <a:graphic>
            <a:graphicData uri="http://schemas.openxmlformats.org/presentationml/2006/ole">
              <p:oleObj spid="_x0000_s376841" name="Equation" r:id="rId13" imgW="139680" imgH="139680" progId="Equation.DSMT4">
                <p:embed/>
              </p:oleObj>
            </a:graphicData>
          </a:graphic>
        </p:graphicFrame>
        <p:sp>
          <p:nvSpPr>
            <p:cNvPr id="924747" name="Line 75"/>
            <p:cNvSpPr>
              <a:spLocks noChangeShapeType="1"/>
            </p:cNvSpPr>
            <p:nvPr/>
          </p:nvSpPr>
          <p:spPr bwMode="auto">
            <a:xfrm>
              <a:off x="5386454" y="4127421"/>
              <a:ext cx="0" cy="778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48" name="Line 76"/>
            <p:cNvSpPr>
              <a:spLocks noChangeShapeType="1"/>
            </p:cNvSpPr>
            <p:nvPr/>
          </p:nvSpPr>
          <p:spPr bwMode="auto">
            <a:xfrm>
              <a:off x="364530" y="4078665"/>
              <a:ext cx="0" cy="805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4749" name="Object 77"/>
            <p:cNvGraphicFramePr>
              <a:graphicFrameLocks noChangeAspect="1"/>
            </p:cNvGraphicFramePr>
            <p:nvPr/>
          </p:nvGraphicFramePr>
          <p:xfrm>
            <a:off x="1973991" y="3860165"/>
            <a:ext cx="1030530" cy="455057"/>
          </p:xfrm>
          <a:graphic>
            <a:graphicData uri="http://schemas.openxmlformats.org/presentationml/2006/ole">
              <p:oleObj spid="_x0000_s376842" name="Equation" r:id="rId14" imgW="393480" imgH="253800" progId="Equation.DSMT4">
                <p:embed/>
              </p:oleObj>
            </a:graphicData>
          </a:graphic>
        </p:graphicFrame>
        <p:graphicFrame>
          <p:nvGraphicFramePr>
            <p:cNvPr id="924750" name="Object 78"/>
            <p:cNvGraphicFramePr>
              <a:graphicFrameLocks noChangeAspect="1"/>
            </p:cNvGraphicFramePr>
            <p:nvPr/>
          </p:nvGraphicFramePr>
          <p:xfrm>
            <a:off x="2203185" y="4663738"/>
            <a:ext cx="964318" cy="409912"/>
          </p:xfrm>
          <a:graphic>
            <a:graphicData uri="http://schemas.openxmlformats.org/presentationml/2006/ole">
              <p:oleObj spid="_x0000_s376843" name="Equation" r:id="rId15" imgW="368280" imgH="228600" progId="Equation.DSMT4">
                <p:embed/>
              </p:oleObj>
            </a:graphicData>
          </a:graphic>
        </p:graphicFrame>
        <p:sp>
          <p:nvSpPr>
            <p:cNvPr id="924751" name="Line 79"/>
            <p:cNvSpPr>
              <a:spLocks noChangeShapeType="1"/>
            </p:cNvSpPr>
            <p:nvPr/>
          </p:nvSpPr>
          <p:spPr bwMode="auto">
            <a:xfrm flipH="1">
              <a:off x="367926" y="4884044"/>
              <a:ext cx="1787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52" name="Line 80"/>
            <p:cNvSpPr>
              <a:spLocks noChangeShapeType="1"/>
            </p:cNvSpPr>
            <p:nvPr/>
          </p:nvSpPr>
          <p:spPr bwMode="auto">
            <a:xfrm>
              <a:off x="349250" y="4078665"/>
              <a:ext cx="325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53" name="Line 81"/>
            <p:cNvSpPr>
              <a:spLocks noChangeShapeType="1"/>
            </p:cNvSpPr>
            <p:nvPr/>
          </p:nvSpPr>
          <p:spPr bwMode="auto">
            <a:xfrm>
              <a:off x="1405246" y="4102140"/>
              <a:ext cx="568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54" name="Line 82"/>
            <p:cNvSpPr>
              <a:spLocks noChangeShapeType="1"/>
            </p:cNvSpPr>
            <p:nvPr/>
          </p:nvSpPr>
          <p:spPr bwMode="auto">
            <a:xfrm>
              <a:off x="4248966" y="4102140"/>
              <a:ext cx="40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4755" name="Line 83"/>
            <p:cNvSpPr>
              <a:spLocks noChangeShapeType="1"/>
            </p:cNvSpPr>
            <p:nvPr/>
          </p:nvSpPr>
          <p:spPr bwMode="auto">
            <a:xfrm>
              <a:off x="3029987" y="4102140"/>
              <a:ext cx="894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4756" name="Object 84"/>
            <p:cNvGraphicFramePr>
              <a:graphicFrameLocks noChangeAspect="1"/>
            </p:cNvGraphicFramePr>
            <p:nvPr/>
          </p:nvGraphicFramePr>
          <p:xfrm>
            <a:off x="3194050" y="3606800"/>
            <a:ext cx="668911" cy="362963"/>
          </p:xfrm>
          <a:graphic>
            <a:graphicData uri="http://schemas.openxmlformats.org/presentationml/2006/ole">
              <p:oleObj spid="_x0000_s376844" name="Equation" r:id="rId16" imgW="380880" imgH="203040" progId="Equation.DSMT4">
                <p:embed/>
              </p:oleObj>
            </a:graphicData>
          </a:graphic>
        </p:graphicFrame>
        <p:graphicFrame>
          <p:nvGraphicFramePr>
            <p:cNvPr id="924757" name="Object 85"/>
            <p:cNvGraphicFramePr>
              <a:graphicFrameLocks noChangeAspect="1"/>
            </p:cNvGraphicFramePr>
            <p:nvPr/>
          </p:nvGraphicFramePr>
          <p:xfrm>
            <a:off x="974019" y="4513858"/>
            <a:ext cx="660423" cy="355739"/>
          </p:xfrm>
          <a:graphic>
            <a:graphicData uri="http://schemas.openxmlformats.org/presentationml/2006/ole">
              <p:oleObj spid="_x0000_s376845" name="Equation" r:id="rId17" imgW="380880" imgH="203040" progId="Equation.DSMT4">
                <p:embed/>
              </p:oleObj>
            </a:graphicData>
          </a:graphic>
        </p:graphicFrame>
        <p:graphicFrame>
          <p:nvGraphicFramePr>
            <p:cNvPr id="924758" name="Object 86"/>
            <p:cNvGraphicFramePr>
              <a:graphicFrameLocks noChangeAspect="1"/>
            </p:cNvGraphicFramePr>
            <p:nvPr/>
          </p:nvGraphicFramePr>
          <p:xfrm>
            <a:off x="3495168" y="4506635"/>
            <a:ext cx="694376" cy="364768"/>
          </p:xfrm>
          <a:graphic>
            <a:graphicData uri="http://schemas.openxmlformats.org/presentationml/2006/ole">
              <p:oleObj spid="_x0000_s376846" name="Equation" r:id="rId18" imgW="393480" imgH="203040" progId="Equation.DSMT4">
                <p:embed/>
              </p:oleObj>
            </a:graphicData>
          </a:graphic>
        </p:graphicFrame>
      </p:grpSp>
      <p:graphicFrame>
        <p:nvGraphicFramePr>
          <p:cNvPr id="924826" name="Object 154"/>
          <p:cNvGraphicFramePr>
            <a:graphicFrameLocks noChangeAspect="1"/>
          </p:cNvGraphicFramePr>
          <p:nvPr/>
        </p:nvGraphicFramePr>
        <p:xfrm>
          <a:off x="438150" y="2851150"/>
          <a:ext cx="4622800" cy="507801"/>
        </p:xfrm>
        <a:graphic>
          <a:graphicData uri="http://schemas.openxmlformats.org/presentationml/2006/ole">
            <p:oleObj spid="_x0000_s376851" name="Equation" r:id="rId19" imgW="2184120" imgH="241200" progId="Equation.DSMT4">
              <p:embed/>
            </p:oleObj>
          </a:graphicData>
        </a:graphic>
      </p:graphicFrame>
      <p:sp>
        <p:nvSpPr>
          <p:cNvPr id="924790" name="Text Box 118"/>
          <p:cNvSpPr txBox="1">
            <a:spLocks noChangeArrowheads="1"/>
          </p:cNvSpPr>
          <p:nvPr/>
        </p:nvSpPr>
        <p:spPr bwMode="auto">
          <a:xfrm>
            <a:off x="8097575" y="2228850"/>
            <a:ext cx="741625" cy="3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LINK</a:t>
            </a:r>
          </a:p>
        </p:txBody>
      </p:sp>
      <p:sp>
        <p:nvSpPr>
          <p:cNvPr id="924798" name="Line 126"/>
          <p:cNvSpPr>
            <a:spLocks noChangeShapeType="1"/>
          </p:cNvSpPr>
          <p:nvPr/>
        </p:nvSpPr>
        <p:spPr bwMode="auto">
          <a:xfrm>
            <a:off x="4794375" y="1029505"/>
            <a:ext cx="1064936" cy="15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799" name="Line 127"/>
          <p:cNvSpPr>
            <a:spLocks noChangeShapeType="1"/>
          </p:cNvSpPr>
          <p:nvPr/>
        </p:nvSpPr>
        <p:spPr bwMode="auto">
          <a:xfrm flipV="1">
            <a:off x="4808274" y="1029504"/>
            <a:ext cx="4487" cy="6214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800" name="Line 128"/>
          <p:cNvSpPr>
            <a:spLocks noChangeShapeType="1"/>
          </p:cNvSpPr>
          <p:nvPr/>
        </p:nvSpPr>
        <p:spPr bwMode="auto">
          <a:xfrm rot="10800000" flipV="1">
            <a:off x="4811229" y="2673350"/>
            <a:ext cx="974946" cy="16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801" name="Line 129"/>
          <p:cNvSpPr>
            <a:spLocks noChangeShapeType="1"/>
          </p:cNvSpPr>
          <p:nvPr/>
        </p:nvSpPr>
        <p:spPr bwMode="auto">
          <a:xfrm flipH="1" flipV="1">
            <a:off x="4808275" y="2095500"/>
            <a:ext cx="2954" cy="5924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802" name="Line 130"/>
          <p:cNvSpPr>
            <a:spLocks noChangeShapeType="1"/>
          </p:cNvSpPr>
          <p:nvPr/>
        </p:nvSpPr>
        <p:spPr bwMode="auto">
          <a:xfrm>
            <a:off x="7678130" y="1029505"/>
            <a:ext cx="19395" cy="48814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803" name="Freeform 131"/>
          <p:cNvSpPr>
            <a:spLocks/>
          </p:cNvSpPr>
          <p:nvPr/>
        </p:nvSpPr>
        <p:spPr bwMode="auto">
          <a:xfrm>
            <a:off x="7690389" y="2097110"/>
            <a:ext cx="72017" cy="57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0"/>
              </a:cxn>
            </a:cxnLst>
            <a:rect l="0" t="0" r="r" b="b"/>
            <a:pathLst>
              <a:path w="1" h="260">
                <a:moveTo>
                  <a:pt x="0" y="0"/>
                </a:moveTo>
                <a:lnTo>
                  <a:pt x="0" y="260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4805" name="Line 133"/>
          <p:cNvSpPr>
            <a:spLocks noChangeShapeType="1"/>
          </p:cNvSpPr>
          <p:nvPr/>
        </p:nvSpPr>
        <p:spPr bwMode="auto">
          <a:xfrm flipH="1">
            <a:off x="6761825" y="1031048"/>
            <a:ext cx="92090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24811" name="Object 139"/>
          <p:cNvGraphicFramePr>
            <a:graphicFrameLocks noChangeAspect="1"/>
          </p:cNvGraphicFramePr>
          <p:nvPr/>
        </p:nvGraphicFramePr>
        <p:xfrm>
          <a:off x="5867982" y="806450"/>
          <a:ext cx="864730" cy="493042"/>
        </p:xfrm>
        <a:graphic>
          <a:graphicData uri="http://schemas.openxmlformats.org/presentationml/2006/ole">
            <p:oleObj spid="_x0000_s376848" name="Equation" r:id="rId20" imgW="393480" imgH="253800" progId="Equation.DSMT4">
              <p:embed/>
            </p:oleObj>
          </a:graphicData>
        </a:graphic>
      </p:graphicFrame>
      <p:graphicFrame>
        <p:nvGraphicFramePr>
          <p:cNvPr id="924812" name="Object 140"/>
          <p:cNvGraphicFramePr>
            <a:graphicFrameLocks noChangeAspect="1"/>
          </p:cNvGraphicFramePr>
          <p:nvPr/>
        </p:nvGraphicFramePr>
        <p:xfrm>
          <a:off x="5805282" y="2406651"/>
          <a:ext cx="927430" cy="475736"/>
        </p:xfrm>
        <a:graphic>
          <a:graphicData uri="http://schemas.openxmlformats.org/presentationml/2006/ole">
            <p:oleObj spid="_x0000_s376849" name="Equation" r:id="rId21" imgW="368280" imgH="228600" progId="Equation.DSMT4">
              <p:embed/>
            </p:oleObj>
          </a:graphicData>
        </a:graphic>
      </p:graphicFrame>
      <p:graphicFrame>
        <p:nvGraphicFramePr>
          <p:cNvPr id="924828" name="Object 156"/>
          <p:cNvGraphicFramePr>
            <a:graphicFrameLocks noChangeAspect="1"/>
          </p:cNvGraphicFramePr>
          <p:nvPr/>
        </p:nvGraphicFramePr>
        <p:xfrm>
          <a:off x="6897425" y="1073150"/>
          <a:ext cx="564678" cy="444500"/>
        </p:xfrm>
        <a:graphic>
          <a:graphicData uri="http://schemas.openxmlformats.org/presentationml/2006/ole">
            <p:oleObj spid="_x0000_s376853" name="Equation" r:id="rId22" imgW="139680" imgH="164880" progId="Equation.DSMT4">
              <p:embed/>
            </p:oleObj>
          </a:graphicData>
        </a:graphic>
      </p:graphicFrame>
      <p:graphicFrame>
        <p:nvGraphicFramePr>
          <p:cNvPr id="924830" name="Object 158"/>
          <p:cNvGraphicFramePr>
            <a:graphicFrameLocks noChangeAspect="1"/>
          </p:cNvGraphicFramePr>
          <p:nvPr/>
        </p:nvGraphicFramePr>
        <p:xfrm>
          <a:off x="5125388" y="1073150"/>
          <a:ext cx="438537" cy="383721"/>
        </p:xfrm>
        <a:graphic>
          <a:graphicData uri="http://schemas.openxmlformats.org/presentationml/2006/ole">
            <p:oleObj spid="_x0000_s376855" name="Equation" r:id="rId23" imgW="126720" imgH="139680" progId="Equation.DSMT4">
              <p:embed/>
            </p:oleObj>
          </a:graphicData>
        </a:graphic>
      </p:graphicFrame>
      <p:graphicFrame>
        <p:nvGraphicFramePr>
          <p:cNvPr id="376864" name="Object 32"/>
          <p:cNvGraphicFramePr>
            <a:graphicFrameLocks noChangeAspect="1"/>
          </p:cNvGraphicFramePr>
          <p:nvPr/>
        </p:nvGraphicFramePr>
        <p:xfrm>
          <a:off x="332509" y="4984750"/>
          <a:ext cx="8239991" cy="1733550"/>
        </p:xfrm>
        <a:graphic>
          <a:graphicData uri="http://schemas.openxmlformats.org/presentationml/2006/ole">
            <p:oleObj spid="_x0000_s376864" name="Equation" r:id="rId24" imgW="4051080" imgH="850680" progId="Equation.DSMT4">
              <p:embed/>
            </p:oleObj>
          </a:graphicData>
        </a:graphic>
      </p:graphicFrame>
      <p:sp>
        <p:nvSpPr>
          <p:cNvPr id="924804" name="Line 132"/>
          <p:cNvSpPr>
            <a:spLocks noChangeShapeType="1"/>
          </p:cNvSpPr>
          <p:nvPr/>
        </p:nvSpPr>
        <p:spPr bwMode="auto">
          <a:xfrm flipH="1">
            <a:off x="6741905" y="2673350"/>
            <a:ext cx="9408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68" name="67 Grupo"/>
          <p:cNvGrpSpPr/>
          <p:nvPr/>
        </p:nvGrpSpPr>
        <p:grpSpPr>
          <a:xfrm>
            <a:off x="5386751" y="3012762"/>
            <a:ext cx="3766737" cy="2755900"/>
            <a:chOff x="5386751" y="3012762"/>
            <a:chExt cx="3766737" cy="2755900"/>
          </a:xfrm>
        </p:grpSpPr>
        <p:pic>
          <p:nvPicPr>
            <p:cNvPr id="65" name="Picture 59" descr="nyqfat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549900" y="3266762"/>
              <a:ext cx="3603588" cy="2501900"/>
            </a:xfrm>
            <a:prstGeom prst="rect">
              <a:avLst/>
            </a:prstGeom>
            <a:noFill/>
          </p:spPr>
        </p:pic>
        <p:graphicFrame>
          <p:nvGraphicFramePr>
            <p:cNvPr id="66" name="Object 60"/>
            <p:cNvGraphicFramePr>
              <a:graphicFrameLocks noChangeAspect="1"/>
            </p:cNvGraphicFramePr>
            <p:nvPr/>
          </p:nvGraphicFramePr>
          <p:xfrm>
            <a:off x="6083300" y="4006850"/>
            <a:ext cx="1179512" cy="388937"/>
          </p:xfrm>
          <a:graphic>
            <a:graphicData uri="http://schemas.openxmlformats.org/presentationml/2006/ole">
              <p:oleObj spid="_x0000_s376861" name="Equation" r:id="rId26" imgW="507960" imgH="164880" progId="Equation.DSMT4">
                <p:embed/>
              </p:oleObj>
            </a:graphicData>
          </a:graphic>
        </p:graphicFrame>
        <p:graphicFrame>
          <p:nvGraphicFramePr>
            <p:cNvPr id="67" name="Object 61"/>
            <p:cNvGraphicFramePr>
              <a:graphicFrameLocks noChangeAspect="1"/>
            </p:cNvGraphicFramePr>
            <p:nvPr/>
          </p:nvGraphicFramePr>
          <p:xfrm>
            <a:off x="5386751" y="3917950"/>
            <a:ext cx="785449" cy="488950"/>
          </p:xfrm>
          <a:graphic>
            <a:graphicData uri="http://schemas.openxmlformats.org/presentationml/2006/ole">
              <p:oleObj spid="_x0000_s376862" name="Equation" r:id="rId27" imgW="330120" imgH="203040" progId="Equation.DSMT4">
                <p:embed/>
              </p:oleObj>
            </a:graphicData>
          </a:graphic>
        </p:graphicFrame>
        <p:graphicFrame>
          <p:nvGraphicFramePr>
            <p:cNvPr id="64" name="Object 62"/>
            <p:cNvGraphicFramePr>
              <a:graphicFrameLocks noChangeAspect="1"/>
            </p:cNvGraphicFramePr>
            <p:nvPr/>
          </p:nvGraphicFramePr>
          <p:xfrm>
            <a:off x="6216650" y="4479612"/>
            <a:ext cx="2435838" cy="1004278"/>
          </p:xfrm>
          <a:graphic>
            <a:graphicData uri="http://schemas.openxmlformats.org/presentationml/2006/ole">
              <p:oleObj spid="_x0000_s376863" name="Equation" r:id="rId28" imgW="1143000" imgH="469800" progId="Equation.DSMT4">
                <p:embed/>
              </p:oleObj>
            </a:graphicData>
          </a:graphic>
        </p:graphicFrame>
        <p:graphicFrame>
          <p:nvGraphicFramePr>
            <p:cNvPr id="376865" name="Object 33"/>
            <p:cNvGraphicFramePr>
              <a:graphicFrameLocks noChangeAspect="1"/>
            </p:cNvGraphicFramePr>
            <p:nvPr/>
          </p:nvGraphicFramePr>
          <p:xfrm>
            <a:off x="6350000" y="3012762"/>
            <a:ext cx="2006600" cy="460375"/>
          </p:xfrm>
          <a:graphic>
            <a:graphicData uri="http://schemas.openxmlformats.org/presentationml/2006/ole">
              <p:oleObj spid="_x0000_s376865" name="Equation" r:id="rId29" imgW="876240" imgH="203040" progId="Equation.DSMT4">
                <p:embed/>
              </p:oleObj>
            </a:graphicData>
          </a:graphic>
        </p:graphicFrame>
      </p:grpSp>
      <p:graphicFrame>
        <p:nvGraphicFramePr>
          <p:cNvPr id="376866" name="Object 34"/>
          <p:cNvGraphicFramePr>
            <a:graphicFrameLocks noChangeAspect="1"/>
          </p:cNvGraphicFramePr>
          <p:nvPr/>
        </p:nvGraphicFramePr>
        <p:xfrm>
          <a:off x="6864088" y="1528763"/>
          <a:ext cx="1844675" cy="615950"/>
        </p:xfrm>
        <a:graphic>
          <a:graphicData uri="http://schemas.openxmlformats.org/presentationml/2006/ole">
            <p:oleObj spid="_x0000_s376866" name="Equation" r:id="rId30" imgW="1054080" imgH="330120" progId="Equation.DSMT4">
              <p:embed/>
            </p:oleObj>
          </a:graphicData>
        </a:graphic>
      </p:graphicFrame>
      <p:graphicFrame>
        <p:nvGraphicFramePr>
          <p:cNvPr id="376867" name="Object 35"/>
          <p:cNvGraphicFramePr>
            <a:graphicFrameLocks noChangeAspect="1"/>
          </p:cNvGraphicFramePr>
          <p:nvPr/>
        </p:nvGraphicFramePr>
        <p:xfrm>
          <a:off x="5182925" y="2228850"/>
          <a:ext cx="514350" cy="444500"/>
        </p:xfrm>
        <a:graphic>
          <a:graphicData uri="http://schemas.openxmlformats.org/presentationml/2006/ole">
            <p:oleObj spid="_x0000_s376867" name="Equation" r:id="rId31" imgW="126720" imgH="164880" progId="Equation.DSMT4">
              <p:embed/>
            </p:oleObj>
          </a:graphicData>
        </a:graphic>
      </p:graphicFrame>
      <p:graphicFrame>
        <p:nvGraphicFramePr>
          <p:cNvPr id="376868" name="Object 36"/>
          <p:cNvGraphicFramePr>
            <a:graphicFrameLocks noChangeAspect="1"/>
          </p:cNvGraphicFramePr>
          <p:nvPr/>
        </p:nvGraphicFramePr>
        <p:xfrm>
          <a:off x="6872025" y="2228850"/>
          <a:ext cx="617538" cy="444500"/>
        </p:xfrm>
        <a:graphic>
          <a:graphicData uri="http://schemas.openxmlformats.org/presentationml/2006/ole">
            <p:oleObj spid="_x0000_s376868" name="Equation" r:id="rId32" imgW="152280" imgH="164880" progId="Equation.DSMT4">
              <p:embed/>
            </p:oleObj>
          </a:graphicData>
        </a:graphic>
      </p:graphicFrame>
      <p:graphicFrame>
        <p:nvGraphicFramePr>
          <p:cNvPr id="70" name="Object 55"/>
          <p:cNvGraphicFramePr>
            <a:graphicFrameLocks noChangeAspect="1"/>
          </p:cNvGraphicFramePr>
          <p:nvPr/>
        </p:nvGraphicFramePr>
        <p:xfrm>
          <a:off x="4274875" y="1625314"/>
          <a:ext cx="1200150" cy="470185"/>
        </p:xfrm>
        <a:graphic>
          <a:graphicData uri="http://schemas.openxmlformats.org/presentationml/2006/ole">
            <p:oleObj spid="_x0000_s376869" name="Equation" r:id="rId33" imgW="571320" imgH="203040" progId="Equation.DSMT4">
              <p:embed/>
            </p:oleObj>
          </a:graphicData>
        </a:graphic>
      </p:graphicFrame>
      <p:sp>
        <p:nvSpPr>
          <p:cNvPr id="73" name="Text Box 118"/>
          <p:cNvSpPr txBox="1">
            <a:spLocks noChangeArrowheads="1"/>
          </p:cNvSpPr>
          <p:nvPr/>
        </p:nvSpPr>
        <p:spPr bwMode="auto">
          <a:xfrm>
            <a:off x="3444350" y="1192768"/>
            <a:ext cx="1275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/>
              <a:t>SOURCE</a:t>
            </a:r>
            <a:endParaRPr lang="en-US" sz="1800" dirty="0"/>
          </a:p>
        </p:txBody>
      </p:sp>
      <p:cxnSp>
        <p:nvCxnSpPr>
          <p:cNvPr id="77" name="76 Conector recto de flecha"/>
          <p:cNvCxnSpPr/>
          <p:nvPr/>
        </p:nvCxnSpPr>
        <p:spPr bwMode="auto">
          <a:xfrm flipV="1">
            <a:off x="1149350" y="1695450"/>
            <a:ext cx="1333500" cy="355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139700"/>
            <a:ext cx="9067800" cy="1073150"/>
          </a:xfrm>
        </p:spPr>
        <p:txBody>
          <a:bodyPr/>
          <a:lstStyle/>
          <a:p>
            <a:pPr algn="l"/>
            <a:r>
              <a:rPr lang="en-US" dirty="0"/>
              <a:t>Gain </a:t>
            </a:r>
            <a:r>
              <a:rPr lang="en-US" dirty="0" smtClean="0"/>
              <a:t>scheduling design </a:t>
            </a:r>
            <a:r>
              <a:rPr lang="en-US" sz="3200" dirty="0" smtClean="0"/>
              <a:t>[</a:t>
            </a:r>
            <a:r>
              <a:rPr lang="en-US" sz="3200" dirty="0" err="1" smtClean="0"/>
              <a:t>P’Doyle</a:t>
            </a:r>
            <a:r>
              <a:rPr lang="en-US" sz="3200" dirty="0" smtClean="0"/>
              <a:t>-Low ’01]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1"/>
                </a:solidFill>
              </a:rPr>
              <a:t>Single link case.</a:t>
            </a:r>
            <a:r>
              <a:rPr lang="en-US" sz="3800" dirty="0" smtClean="0">
                <a:solidFill>
                  <a:schemeClr val="tx1"/>
                </a:solidFill>
              </a:rPr>
              <a:t>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923652" name="Text Box 4"/>
          <p:cNvSpPr txBox="1">
            <a:spLocks noChangeArrowheads="1"/>
          </p:cNvSpPr>
          <p:nvPr/>
        </p:nvSpPr>
        <p:spPr bwMode="auto">
          <a:xfrm>
            <a:off x="6175375" y="3265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s-UY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61000" y="3784600"/>
            <a:ext cx="3683000" cy="3073400"/>
            <a:chOff x="912" y="2112"/>
            <a:chExt cx="2688" cy="201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912" y="2112"/>
              <a:ext cx="2688" cy="2016"/>
              <a:chOff x="336" y="2160"/>
              <a:chExt cx="2688" cy="2016"/>
            </a:xfrm>
          </p:grpSpPr>
          <p:pic>
            <p:nvPicPr>
              <p:cNvPr id="923655" name="Picture 7" descr="nyqfa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" y="2160"/>
                <a:ext cx="2688" cy="2016"/>
              </a:xfrm>
              <a:prstGeom prst="rect">
                <a:avLst/>
              </a:prstGeom>
              <a:noFill/>
            </p:spPr>
          </p:pic>
          <p:graphicFrame>
            <p:nvGraphicFramePr>
              <p:cNvPr id="923656" name="Object 8"/>
              <p:cNvGraphicFramePr>
                <a:graphicFrameLocks noChangeAspect="1"/>
              </p:cNvGraphicFramePr>
              <p:nvPr/>
            </p:nvGraphicFramePr>
            <p:xfrm>
              <a:off x="1008" y="2352"/>
              <a:ext cx="329" cy="634"/>
            </p:xfrm>
            <a:graphic>
              <a:graphicData uri="http://schemas.openxmlformats.org/presentationml/2006/ole">
                <p:oleObj spid="_x0000_s377870" name="Equation" r:id="rId4" imgW="279360" imgH="634680" progId="Equation.DSMT4">
                  <p:embed/>
                </p:oleObj>
              </a:graphicData>
            </a:graphic>
          </p:graphicFrame>
          <p:graphicFrame>
            <p:nvGraphicFramePr>
              <p:cNvPr id="923657" name="Object 9"/>
              <p:cNvGraphicFramePr>
                <a:graphicFrameLocks noChangeAspect="1"/>
              </p:cNvGraphicFramePr>
              <p:nvPr/>
            </p:nvGraphicFramePr>
            <p:xfrm>
              <a:off x="389" y="2768"/>
              <a:ext cx="379" cy="198"/>
            </p:xfrm>
            <a:graphic>
              <a:graphicData uri="http://schemas.openxmlformats.org/presentationml/2006/ole">
                <p:oleObj spid="_x0000_s377871" name="Equation" r:id="rId5" imgW="330120" imgH="203040" progId="Equation.DSMT4">
                  <p:embed/>
                </p:oleObj>
              </a:graphicData>
            </a:graphic>
          </p:graphicFrame>
        </p:grpSp>
        <p:graphicFrame>
          <p:nvGraphicFramePr>
            <p:cNvPr id="923658" name="Object 10"/>
            <p:cNvGraphicFramePr>
              <a:graphicFrameLocks noChangeAspect="1"/>
            </p:cNvGraphicFramePr>
            <p:nvPr/>
          </p:nvGraphicFramePr>
          <p:xfrm>
            <a:off x="1585" y="2968"/>
            <a:ext cx="546" cy="623"/>
          </p:xfrm>
          <a:graphic>
            <a:graphicData uri="http://schemas.openxmlformats.org/presentationml/2006/ole">
              <p:oleObj spid="_x0000_s377869" name="Equation" r:id="rId6" imgW="355320" imgH="457200" progId="Equation.DSMT4">
                <p:embed/>
              </p:oleObj>
            </a:graphicData>
          </a:graphic>
        </p:graphicFrame>
      </p:grpSp>
      <p:grpSp>
        <p:nvGrpSpPr>
          <p:cNvPr id="37" name="36 Grupo"/>
          <p:cNvGrpSpPr/>
          <p:nvPr/>
        </p:nvGrpSpPr>
        <p:grpSpPr>
          <a:xfrm>
            <a:off x="601662" y="2273300"/>
            <a:ext cx="4192588" cy="2530475"/>
            <a:chOff x="615951" y="2454275"/>
            <a:chExt cx="4192588" cy="2530475"/>
          </a:xfrm>
        </p:grpSpPr>
        <p:graphicFrame>
          <p:nvGraphicFramePr>
            <p:cNvPr id="923679" name="Object 31"/>
            <p:cNvGraphicFramePr>
              <a:graphicFrameLocks noChangeAspect="1"/>
            </p:cNvGraphicFramePr>
            <p:nvPr/>
          </p:nvGraphicFramePr>
          <p:xfrm>
            <a:off x="1504949" y="3063875"/>
            <a:ext cx="2014539" cy="940783"/>
          </p:xfrm>
          <a:graphic>
            <a:graphicData uri="http://schemas.openxmlformats.org/presentationml/2006/ole">
              <p:oleObj spid="_x0000_s377858" name="Equation" r:id="rId7" imgW="1028520" imgH="431640" progId="Equation.DSMT4">
                <p:embed/>
              </p:oleObj>
            </a:graphicData>
          </a:graphic>
        </p:graphicFrame>
        <p:sp>
          <p:nvSpPr>
            <p:cNvPr id="923661" name="Rectangle 13"/>
            <p:cNvSpPr>
              <a:spLocks noChangeArrowheads="1"/>
            </p:cNvSpPr>
            <p:nvPr/>
          </p:nvSpPr>
          <p:spPr bwMode="auto">
            <a:xfrm>
              <a:off x="2495326" y="2454275"/>
              <a:ext cx="999407" cy="5737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UY" sz="2000"/>
            </a:p>
          </p:txBody>
        </p:sp>
        <p:sp>
          <p:nvSpPr>
            <p:cNvPr id="923662" name="Rectangle 14"/>
            <p:cNvSpPr>
              <a:spLocks noChangeArrowheads="1"/>
            </p:cNvSpPr>
            <p:nvPr/>
          </p:nvSpPr>
          <p:spPr bwMode="auto">
            <a:xfrm>
              <a:off x="2500596" y="4400098"/>
              <a:ext cx="994137" cy="5538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UY" sz="2000"/>
            </a:p>
          </p:txBody>
        </p:sp>
        <p:sp>
          <p:nvSpPr>
            <p:cNvPr id="923663" name="Rectangle 15"/>
            <p:cNvSpPr>
              <a:spLocks noChangeArrowheads="1"/>
            </p:cNvSpPr>
            <p:nvPr/>
          </p:nvSpPr>
          <p:spPr bwMode="auto">
            <a:xfrm>
              <a:off x="615951" y="3028067"/>
              <a:ext cx="1331370" cy="1256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3664" name="Rectangle 16"/>
            <p:cNvSpPr>
              <a:spLocks noChangeArrowheads="1"/>
            </p:cNvSpPr>
            <p:nvPr/>
          </p:nvSpPr>
          <p:spPr bwMode="auto">
            <a:xfrm>
              <a:off x="615951" y="3028067"/>
              <a:ext cx="333721" cy="31495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3665" name="Object 17"/>
            <p:cNvGraphicFramePr>
              <a:graphicFrameLocks noChangeAspect="1"/>
            </p:cNvGraphicFramePr>
            <p:nvPr/>
          </p:nvGraphicFramePr>
          <p:xfrm>
            <a:off x="2605982" y="2504957"/>
            <a:ext cx="830790" cy="575601"/>
          </p:xfrm>
          <a:graphic>
            <a:graphicData uri="http://schemas.openxmlformats.org/presentationml/2006/ole">
              <p:oleObj spid="_x0000_s377865" name="Equation" r:id="rId8" imgW="393480" imgH="241200" progId="Equation.DSMT4">
                <p:embed/>
              </p:oleObj>
            </a:graphicData>
          </a:graphic>
        </p:graphicFrame>
        <p:graphicFrame>
          <p:nvGraphicFramePr>
            <p:cNvPr id="923666" name="Object 18"/>
            <p:cNvGraphicFramePr>
              <a:graphicFrameLocks noChangeAspect="1"/>
            </p:cNvGraphicFramePr>
            <p:nvPr/>
          </p:nvGraphicFramePr>
          <p:xfrm>
            <a:off x="2539237" y="4396478"/>
            <a:ext cx="939688" cy="588272"/>
          </p:xfrm>
          <a:graphic>
            <a:graphicData uri="http://schemas.openxmlformats.org/presentationml/2006/ole">
              <p:oleObj spid="_x0000_s377866" name="Equation" r:id="rId9" imgW="444240" imgH="241200" progId="Equation.DSMT4">
                <p:embed/>
              </p:oleObj>
            </a:graphicData>
          </a:graphic>
        </p:graphicFrame>
        <p:sp>
          <p:nvSpPr>
            <p:cNvPr id="923667" name="Line 19"/>
            <p:cNvSpPr>
              <a:spLocks noChangeShapeType="1"/>
            </p:cNvSpPr>
            <p:nvPr/>
          </p:nvSpPr>
          <p:spPr bwMode="auto">
            <a:xfrm>
              <a:off x="1260560" y="2765607"/>
              <a:ext cx="1220716" cy="18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68" name="Line 20"/>
            <p:cNvSpPr>
              <a:spLocks noChangeShapeType="1"/>
            </p:cNvSpPr>
            <p:nvPr/>
          </p:nvSpPr>
          <p:spPr bwMode="auto">
            <a:xfrm flipV="1">
              <a:off x="1279880" y="2765607"/>
              <a:ext cx="1757" cy="2624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69" name="Line 21"/>
            <p:cNvSpPr>
              <a:spLocks noChangeShapeType="1"/>
            </p:cNvSpPr>
            <p:nvPr/>
          </p:nvSpPr>
          <p:spPr bwMode="auto">
            <a:xfrm rot="10800000">
              <a:off x="1279880" y="4711429"/>
              <a:ext cx="1220716" cy="18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0" name="Line 22"/>
            <p:cNvSpPr>
              <a:spLocks noChangeShapeType="1"/>
            </p:cNvSpPr>
            <p:nvPr/>
          </p:nvSpPr>
          <p:spPr bwMode="auto">
            <a:xfrm flipV="1">
              <a:off x="1279880" y="4295114"/>
              <a:ext cx="1757" cy="41631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1" name="Line 23"/>
            <p:cNvSpPr>
              <a:spLocks noChangeShapeType="1"/>
            </p:cNvSpPr>
            <p:nvPr/>
          </p:nvSpPr>
          <p:spPr bwMode="auto">
            <a:xfrm>
              <a:off x="4566152" y="2765607"/>
              <a:ext cx="1757" cy="472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2" name="Freeform 24"/>
            <p:cNvSpPr>
              <a:spLocks/>
            </p:cNvSpPr>
            <p:nvPr/>
          </p:nvSpPr>
          <p:spPr bwMode="auto">
            <a:xfrm>
              <a:off x="4567908" y="4224521"/>
              <a:ext cx="1757" cy="4706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0"/>
                </a:cxn>
              </a:cxnLst>
              <a:rect l="0" t="0" r="r" b="b"/>
              <a:pathLst>
                <a:path w="1" h="260">
                  <a:moveTo>
                    <a:pt x="0" y="0"/>
                  </a:moveTo>
                  <a:lnTo>
                    <a:pt x="0" y="2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3" name="Line 25"/>
            <p:cNvSpPr>
              <a:spLocks noChangeShapeType="1"/>
            </p:cNvSpPr>
            <p:nvPr/>
          </p:nvSpPr>
          <p:spPr bwMode="auto">
            <a:xfrm flipH="1">
              <a:off x="3492976" y="4695138"/>
              <a:ext cx="10784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4" name="Line 26"/>
            <p:cNvSpPr>
              <a:spLocks noChangeShapeType="1"/>
            </p:cNvSpPr>
            <p:nvPr/>
          </p:nvSpPr>
          <p:spPr bwMode="auto">
            <a:xfrm flipH="1">
              <a:off x="3515810" y="2767417"/>
              <a:ext cx="1055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23675" name="Rectangle 27"/>
            <p:cNvSpPr>
              <a:spLocks noChangeArrowheads="1"/>
            </p:cNvSpPr>
            <p:nvPr/>
          </p:nvSpPr>
          <p:spPr bwMode="auto">
            <a:xfrm>
              <a:off x="949672" y="3343019"/>
              <a:ext cx="330208" cy="311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3676" name="Rectangle 28"/>
            <p:cNvSpPr>
              <a:spLocks noChangeArrowheads="1"/>
            </p:cNvSpPr>
            <p:nvPr/>
          </p:nvSpPr>
          <p:spPr bwMode="auto">
            <a:xfrm>
              <a:off x="1279880" y="3654350"/>
              <a:ext cx="333721" cy="31495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3677" name="Rectangle 29"/>
            <p:cNvSpPr>
              <a:spLocks noChangeArrowheads="1"/>
            </p:cNvSpPr>
            <p:nvPr/>
          </p:nvSpPr>
          <p:spPr bwMode="auto">
            <a:xfrm>
              <a:off x="1613601" y="3953011"/>
              <a:ext cx="333721" cy="31495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23678" name="Object 30"/>
            <p:cNvGraphicFramePr>
              <a:graphicFrameLocks noChangeAspect="1"/>
            </p:cNvGraphicFramePr>
            <p:nvPr/>
          </p:nvGraphicFramePr>
          <p:xfrm>
            <a:off x="4325521" y="3288717"/>
            <a:ext cx="483018" cy="872452"/>
          </p:xfrm>
          <a:graphic>
            <a:graphicData uri="http://schemas.openxmlformats.org/presentationml/2006/ole">
              <p:oleObj spid="_x0000_s377867" name="Equation" r:id="rId10" imgW="228600" imgH="393480" progId="Equation.DSMT4">
                <p:embed/>
              </p:oleObj>
            </a:graphicData>
          </a:graphic>
        </p:graphicFrame>
        <p:graphicFrame>
          <p:nvGraphicFramePr>
            <p:cNvPr id="923682" name="Object 34"/>
            <p:cNvGraphicFramePr>
              <a:graphicFrameLocks noChangeAspect="1"/>
            </p:cNvGraphicFramePr>
            <p:nvPr/>
          </p:nvGraphicFramePr>
          <p:xfrm>
            <a:off x="3735363" y="4278823"/>
            <a:ext cx="533953" cy="403646"/>
          </p:xfrm>
          <a:graphic>
            <a:graphicData uri="http://schemas.openxmlformats.org/presentationml/2006/ole">
              <p:oleObj spid="_x0000_s377868" name="Equation" r:id="rId11" imgW="241200" imgH="203040" progId="Equation.DSMT4">
                <p:embed/>
              </p:oleObj>
            </a:graphicData>
          </a:graphic>
        </p:graphicFrame>
      </p:grpSp>
      <p:graphicFrame>
        <p:nvGraphicFramePr>
          <p:cNvPr id="923683" name="Object 35"/>
          <p:cNvGraphicFramePr>
            <a:graphicFrameLocks noChangeAspect="1"/>
          </p:cNvGraphicFramePr>
          <p:nvPr/>
        </p:nvGraphicFramePr>
        <p:xfrm>
          <a:off x="5638800" y="2438400"/>
          <a:ext cx="3323199" cy="1435100"/>
        </p:xfrm>
        <a:graphic>
          <a:graphicData uri="http://schemas.openxmlformats.org/presentationml/2006/ole">
            <p:oleObj spid="_x0000_s377861" name="Equation" r:id="rId12" imgW="1523880" imgH="685800" progId="Equation.DSMT4">
              <p:embed/>
            </p:oleObj>
          </a:graphicData>
        </a:graphic>
      </p:graphicFrame>
      <p:graphicFrame>
        <p:nvGraphicFramePr>
          <p:cNvPr id="923684" name="Object 36"/>
          <p:cNvGraphicFramePr>
            <a:graphicFrameLocks noChangeAspect="1"/>
          </p:cNvGraphicFramePr>
          <p:nvPr/>
        </p:nvGraphicFramePr>
        <p:xfrm>
          <a:off x="355600" y="4940300"/>
          <a:ext cx="5251450" cy="1852612"/>
        </p:xfrm>
        <a:graphic>
          <a:graphicData uri="http://schemas.openxmlformats.org/presentationml/2006/ole">
            <p:oleObj spid="_x0000_s377862" name="Equation" r:id="rId13" imgW="2247840" imgH="825480" progId="Equation.DSMT4">
              <p:embed/>
            </p:oleObj>
          </a:graphicData>
        </a:graphic>
      </p:graphicFrame>
      <p:graphicFrame>
        <p:nvGraphicFramePr>
          <p:cNvPr id="923689" name="Object 41"/>
          <p:cNvGraphicFramePr>
            <a:graphicFrameLocks noChangeAspect="1"/>
          </p:cNvGraphicFramePr>
          <p:nvPr/>
        </p:nvGraphicFramePr>
        <p:xfrm>
          <a:off x="5508625" y="762000"/>
          <a:ext cx="3552825" cy="1290638"/>
        </p:xfrm>
        <a:graphic>
          <a:graphicData uri="http://schemas.openxmlformats.org/presentationml/2006/ole">
            <p:oleObj spid="_x0000_s377863" name="Equation" r:id="rId14" imgW="1612800" imgH="583920" progId="Equation.DSMT4">
              <p:embed/>
            </p:oleObj>
          </a:graphicData>
        </a:graphic>
      </p:graphicFrame>
      <p:graphicFrame>
        <p:nvGraphicFramePr>
          <p:cNvPr id="923690" name="Object 42"/>
          <p:cNvGraphicFramePr>
            <a:graphicFrameLocks noChangeAspect="1"/>
          </p:cNvGraphicFramePr>
          <p:nvPr/>
        </p:nvGraphicFramePr>
        <p:xfrm>
          <a:off x="127000" y="1050925"/>
          <a:ext cx="5508625" cy="1266825"/>
        </p:xfrm>
        <a:graphic>
          <a:graphicData uri="http://schemas.openxmlformats.org/presentationml/2006/ole">
            <p:oleObj spid="_x0000_s377864" name="Equation" r:id="rId15" imgW="243828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2700"/>
            <a:ext cx="9144000" cy="774700"/>
          </a:xfrm>
        </p:spPr>
        <p:txBody>
          <a:bodyPr/>
          <a:lstStyle/>
          <a:p>
            <a:r>
              <a:rPr lang="en-US" dirty="0" smtClean="0"/>
              <a:t>Global nonlinear dynamics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923690" name="Object 42"/>
          <p:cNvGraphicFramePr>
            <a:graphicFrameLocks noChangeAspect="1"/>
          </p:cNvGraphicFramePr>
          <p:nvPr/>
        </p:nvGraphicFramePr>
        <p:xfrm>
          <a:off x="260350" y="890588"/>
          <a:ext cx="2693987" cy="2049462"/>
        </p:xfrm>
        <a:graphic>
          <a:graphicData uri="http://schemas.openxmlformats.org/presentationml/2006/ole">
            <p:oleObj spid="_x0000_s390152" name="Equation" r:id="rId4" imgW="1282680" imgH="939600" progId="Equation.DSMT4">
              <p:embed/>
            </p:oleObj>
          </a:graphicData>
        </a:graphic>
      </p:graphicFrame>
      <p:sp>
        <p:nvSpPr>
          <p:cNvPr id="58" name="Text Box 72"/>
          <p:cNvSpPr txBox="1">
            <a:spLocks noChangeArrowheads="1"/>
          </p:cNvSpPr>
          <p:nvPr/>
        </p:nvSpPr>
        <p:spPr bwMode="auto">
          <a:xfrm>
            <a:off x="8126992" y="3817937"/>
            <a:ext cx="42598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1800"/>
          </a:p>
        </p:txBody>
      </p:sp>
      <p:sp>
        <p:nvSpPr>
          <p:cNvPr id="64" name="Text Box 78"/>
          <p:cNvSpPr txBox="1">
            <a:spLocks noChangeArrowheads="1"/>
          </p:cNvSpPr>
          <p:nvPr/>
        </p:nvSpPr>
        <p:spPr bwMode="auto">
          <a:xfrm>
            <a:off x="2685314" y="3108325"/>
            <a:ext cx="134200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dirty="0"/>
          </a:p>
        </p:txBody>
      </p:sp>
      <p:graphicFrame>
        <p:nvGraphicFramePr>
          <p:cNvPr id="390171" name="Object 27"/>
          <p:cNvGraphicFramePr>
            <a:graphicFrameLocks noChangeAspect="1"/>
          </p:cNvGraphicFramePr>
          <p:nvPr/>
        </p:nvGraphicFramePr>
        <p:xfrm>
          <a:off x="1352550" y="2762250"/>
          <a:ext cx="2241550" cy="862013"/>
        </p:xfrm>
        <a:graphic>
          <a:graphicData uri="http://schemas.openxmlformats.org/presentationml/2006/ole">
            <p:oleObj spid="_x0000_s390171" name="Equation" r:id="rId5" imgW="1054080" imgH="393480" progId="Equation.DSMT4">
              <p:embed/>
            </p:oleObj>
          </a:graphicData>
        </a:graphic>
      </p:graphicFrame>
      <p:grpSp>
        <p:nvGrpSpPr>
          <p:cNvPr id="32" name="31 Grupo"/>
          <p:cNvGrpSpPr/>
          <p:nvPr/>
        </p:nvGrpSpPr>
        <p:grpSpPr>
          <a:xfrm>
            <a:off x="3327400" y="850900"/>
            <a:ext cx="5695950" cy="2355850"/>
            <a:chOff x="3377134" y="1814512"/>
            <a:chExt cx="5601661" cy="2146300"/>
          </a:xfrm>
        </p:grpSpPr>
        <p:graphicFrame>
          <p:nvGraphicFramePr>
            <p:cNvPr id="40" name="Object 52"/>
            <p:cNvGraphicFramePr>
              <a:graphicFrameLocks noChangeAspect="1"/>
            </p:cNvGraphicFramePr>
            <p:nvPr/>
          </p:nvGraphicFramePr>
          <p:xfrm>
            <a:off x="5002592" y="1847850"/>
            <a:ext cx="2378131" cy="577850"/>
          </p:xfrm>
          <a:graphic>
            <a:graphicData uri="http://schemas.openxmlformats.org/presentationml/2006/ole">
              <p:oleObj spid="_x0000_s390160" name="Equation" r:id="rId6" imgW="1180800" imgH="342720" progId="Equation.DSMT4">
                <p:embed/>
              </p:oleObj>
            </a:graphicData>
          </a:graphic>
        </p:graphicFrame>
        <p:graphicFrame>
          <p:nvGraphicFramePr>
            <p:cNvPr id="41" name="Object 53"/>
            <p:cNvGraphicFramePr>
              <a:graphicFrameLocks noChangeAspect="1"/>
            </p:cNvGraphicFramePr>
            <p:nvPr/>
          </p:nvGraphicFramePr>
          <p:xfrm>
            <a:off x="5017004" y="3536950"/>
            <a:ext cx="2107489" cy="423862"/>
          </p:xfrm>
          <a:graphic>
            <a:graphicData uri="http://schemas.openxmlformats.org/presentationml/2006/ole">
              <p:oleObj spid="_x0000_s390161" name="Equation" r:id="rId7" imgW="1002960" imgH="241200" progId="Equation.DSMT4">
                <p:embed/>
              </p:oleObj>
            </a:graphicData>
          </a:graphic>
        </p:graphicFrame>
        <p:sp>
          <p:nvSpPr>
            <p:cNvPr id="46" name="Line 59"/>
            <p:cNvSpPr>
              <a:spLocks noChangeShapeType="1"/>
            </p:cNvSpPr>
            <p:nvPr/>
          </p:nvSpPr>
          <p:spPr bwMode="auto">
            <a:xfrm>
              <a:off x="3905608" y="2149475"/>
              <a:ext cx="10217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 flipV="1">
              <a:off x="3940839" y="2149475"/>
              <a:ext cx="0" cy="2349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rot="10800000">
              <a:off x="3940840" y="3794125"/>
              <a:ext cx="1021716" cy="15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940839" y="3506787"/>
              <a:ext cx="0" cy="2825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8066137" y="2149474"/>
              <a:ext cx="0" cy="617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066137" y="3417887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H="1">
              <a:off x="7169333" y="3794125"/>
              <a:ext cx="8807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54" name="Object 68"/>
            <p:cNvGraphicFramePr>
              <a:graphicFrameLocks noChangeAspect="1"/>
            </p:cNvGraphicFramePr>
            <p:nvPr/>
          </p:nvGraphicFramePr>
          <p:xfrm>
            <a:off x="8123789" y="3478212"/>
            <a:ext cx="256230" cy="282575"/>
          </p:xfrm>
          <a:graphic>
            <a:graphicData uri="http://schemas.openxmlformats.org/presentationml/2006/ole">
              <p:oleObj spid="_x0000_s390162" name="Equation" r:id="rId8" imgW="152280" imgH="164880" progId="Equation.DSMT4">
                <p:embed/>
              </p:oleObj>
            </a:graphicData>
          </a:graphic>
        </p:graphicFrame>
        <p:graphicFrame>
          <p:nvGraphicFramePr>
            <p:cNvPr id="56" name="Object 70"/>
            <p:cNvGraphicFramePr>
              <a:graphicFrameLocks noChangeAspect="1"/>
            </p:cNvGraphicFramePr>
            <p:nvPr/>
          </p:nvGraphicFramePr>
          <p:xfrm>
            <a:off x="8144607" y="2322512"/>
            <a:ext cx="235412" cy="276225"/>
          </p:xfrm>
          <a:graphic>
            <a:graphicData uri="http://schemas.openxmlformats.org/presentationml/2006/ole">
              <p:oleObj spid="_x0000_s390164" name="Equation" r:id="rId9" imgW="139680" imgH="164880" progId="Equation.DSMT4">
                <p:embed/>
              </p:oleObj>
            </a:graphicData>
          </a:graphic>
        </p:graphicFrame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5338893" y="1833562"/>
              <a:ext cx="18576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 sz="1800"/>
            </a:p>
          </p:txBody>
        </p:sp>
        <p:sp>
          <p:nvSpPr>
            <p:cNvPr id="65" name="Rectangle 79"/>
            <p:cNvSpPr>
              <a:spLocks noChangeArrowheads="1"/>
            </p:cNvSpPr>
            <p:nvPr/>
          </p:nvSpPr>
          <p:spPr bwMode="auto">
            <a:xfrm>
              <a:off x="3377134" y="2389187"/>
              <a:ext cx="1112997" cy="112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Rectangle 80"/>
            <p:cNvSpPr>
              <a:spLocks noChangeArrowheads="1"/>
            </p:cNvSpPr>
            <p:nvPr/>
          </p:nvSpPr>
          <p:spPr bwMode="auto">
            <a:xfrm>
              <a:off x="3377134" y="2389187"/>
              <a:ext cx="277048" cy="2825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Rectangle 81"/>
            <p:cNvSpPr>
              <a:spLocks noChangeArrowheads="1"/>
            </p:cNvSpPr>
            <p:nvPr/>
          </p:nvSpPr>
          <p:spPr bwMode="auto">
            <a:xfrm>
              <a:off x="3654182" y="2671762"/>
              <a:ext cx="277048" cy="279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Rectangle 82"/>
            <p:cNvSpPr>
              <a:spLocks noChangeArrowheads="1"/>
            </p:cNvSpPr>
            <p:nvPr/>
          </p:nvSpPr>
          <p:spPr bwMode="auto">
            <a:xfrm>
              <a:off x="3931230" y="2951162"/>
              <a:ext cx="280251" cy="2841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9" name="Rectangle 83"/>
            <p:cNvSpPr>
              <a:spLocks noChangeArrowheads="1"/>
            </p:cNvSpPr>
            <p:nvPr/>
          </p:nvSpPr>
          <p:spPr bwMode="auto">
            <a:xfrm>
              <a:off x="4211481" y="3235325"/>
              <a:ext cx="278650" cy="2809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H="1">
              <a:off x="7438375" y="2144712"/>
              <a:ext cx="627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93" name="Object 30"/>
            <p:cNvGraphicFramePr>
              <a:graphicFrameLocks noChangeAspect="1"/>
            </p:cNvGraphicFramePr>
            <p:nvPr/>
          </p:nvGraphicFramePr>
          <p:xfrm>
            <a:off x="7092840" y="2796546"/>
            <a:ext cx="1885955" cy="592980"/>
          </p:xfrm>
          <a:graphic>
            <a:graphicData uri="http://schemas.openxmlformats.org/presentationml/2006/ole">
              <p:oleObj spid="_x0000_s390169" name="Equation" r:id="rId10" imgW="977760" imgH="304560" progId="Equation.DSMT4">
                <p:embed/>
              </p:oleObj>
            </a:graphicData>
          </a:graphic>
        </p:graphicFrame>
        <p:graphicFrame>
          <p:nvGraphicFramePr>
            <p:cNvPr id="390172" name="Object 28"/>
            <p:cNvGraphicFramePr>
              <a:graphicFrameLocks noChangeAspect="1"/>
            </p:cNvGraphicFramePr>
            <p:nvPr/>
          </p:nvGraphicFramePr>
          <p:xfrm>
            <a:off x="4221091" y="1814512"/>
            <a:ext cx="212990" cy="233362"/>
          </p:xfrm>
          <a:graphic>
            <a:graphicData uri="http://schemas.openxmlformats.org/presentationml/2006/ole">
              <p:oleObj spid="_x0000_s390172" name="Equation" r:id="rId11" imgW="126720" imgH="139680" progId="Equation.DSMT4">
                <p:embed/>
              </p:oleObj>
            </a:graphicData>
          </a:graphic>
        </p:graphicFrame>
      </p:grpSp>
      <p:graphicFrame>
        <p:nvGraphicFramePr>
          <p:cNvPr id="390173" name="Object 29"/>
          <p:cNvGraphicFramePr>
            <a:graphicFrameLocks noChangeAspect="1"/>
          </p:cNvGraphicFramePr>
          <p:nvPr/>
        </p:nvGraphicFramePr>
        <p:xfrm>
          <a:off x="152400" y="4495800"/>
          <a:ext cx="8997950" cy="2235200"/>
        </p:xfrm>
        <a:graphic>
          <a:graphicData uri="http://schemas.openxmlformats.org/presentationml/2006/ole">
            <p:oleObj spid="_x0000_s390173" name="Equation" r:id="rId12" imgW="4356000" imgH="1066680" progId="Equation.DSMT4">
              <p:embed/>
            </p:oleObj>
          </a:graphicData>
        </a:graphic>
      </p:graphicFrame>
      <p:graphicFrame>
        <p:nvGraphicFramePr>
          <p:cNvPr id="390175" name="Object 31"/>
          <p:cNvGraphicFramePr>
            <a:graphicFrameLocks noChangeAspect="1"/>
          </p:cNvGraphicFramePr>
          <p:nvPr/>
        </p:nvGraphicFramePr>
        <p:xfrm>
          <a:off x="527050" y="3340100"/>
          <a:ext cx="8328025" cy="1520825"/>
        </p:xfrm>
        <a:graphic>
          <a:graphicData uri="http://schemas.openxmlformats.org/presentationml/2006/ole">
            <p:oleObj spid="_x0000_s390175" name="Equation" r:id="rId13" imgW="384804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6350"/>
            <a:ext cx="8991600" cy="1244600"/>
          </a:xfrm>
        </p:spPr>
        <p:txBody>
          <a:bodyPr/>
          <a:lstStyle/>
          <a:p>
            <a:pPr algn="l"/>
            <a:r>
              <a:rPr lang="en-US" sz="3600" dirty="0" smtClean="0"/>
              <a:t>Primal-dual design: local stability </a:t>
            </a:r>
            <a:r>
              <a:rPr lang="en-US" sz="3600" dirty="0"/>
              <a:t>for any demand curve </a:t>
            </a:r>
            <a:r>
              <a:rPr lang="en-US" sz="2800" dirty="0" smtClean="0"/>
              <a:t>[P’-Wang-Low-Doyle, </a:t>
            </a:r>
            <a:r>
              <a:rPr lang="en-US" sz="2800" dirty="0"/>
              <a:t>IEEE </a:t>
            </a:r>
            <a:r>
              <a:rPr lang="en-US" sz="2800" dirty="0" err="1"/>
              <a:t>ToN</a:t>
            </a:r>
            <a:r>
              <a:rPr lang="en-US" sz="2800" dirty="0"/>
              <a:t> ’05]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73050" y="4273550"/>
            <a:ext cx="8432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993366"/>
                </a:solidFill>
              </a:rPr>
              <a:t>Theorem. </a:t>
            </a:r>
            <a:endParaRPr lang="en-US" sz="2800" dirty="0" smtClean="0">
              <a:solidFill>
                <a:srgbClr val="993366"/>
              </a:solidFill>
            </a:endParaRPr>
          </a:p>
          <a:p>
            <a:pPr algn="l"/>
            <a:r>
              <a:rPr lang="en-US" sz="2800" dirty="0" smtClean="0">
                <a:solidFill>
                  <a:srgbClr val="993366"/>
                </a:solidFill>
              </a:rPr>
              <a:t>For </a:t>
            </a:r>
            <a:r>
              <a:rPr lang="en-US" sz="2800" dirty="0">
                <a:solidFill>
                  <a:srgbClr val="993366"/>
                </a:solidFill>
              </a:rPr>
              <a:t>arbitrary network topology and link capacities:</a:t>
            </a:r>
          </a:p>
        </p:txBody>
      </p:sp>
      <p:graphicFrame>
        <p:nvGraphicFramePr>
          <p:cNvPr id="931849" name="Object 9"/>
          <p:cNvGraphicFramePr>
            <a:graphicFrameLocks noChangeAspect="1"/>
          </p:cNvGraphicFramePr>
          <p:nvPr/>
        </p:nvGraphicFramePr>
        <p:xfrm>
          <a:off x="182562" y="5308600"/>
          <a:ext cx="8961438" cy="1454150"/>
        </p:xfrm>
        <a:graphic>
          <a:graphicData uri="http://schemas.openxmlformats.org/presentationml/2006/ole">
            <p:oleObj spid="_x0000_s361474" name="Equation" r:id="rId4" imgW="4114800" imgH="672840" progId="Equation.DSMT4">
              <p:embed/>
            </p:oleObj>
          </a:graphicData>
        </a:graphic>
      </p:graphicFrame>
      <p:sp>
        <p:nvSpPr>
          <p:cNvPr id="931852" name="Text Box 12"/>
          <p:cNvSpPr txBox="1">
            <a:spLocks noChangeArrowheads="1"/>
          </p:cNvSpPr>
          <p:nvPr/>
        </p:nvSpPr>
        <p:spPr bwMode="auto">
          <a:xfrm>
            <a:off x="7994650" y="20732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LINKS</a:t>
            </a:r>
          </a:p>
        </p:txBody>
      </p:sp>
      <p:sp>
        <p:nvSpPr>
          <p:cNvPr id="931853" name="Text Box 13"/>
          <p:cNvSpPr txBox="1">
            <a:spLocks noChangeArrowheads="1"/>
          </p:cNvSpPr>
          <p:nvPr/>
        </p:nvSpPr>
        <p:spPr bwMode="auto">
          <a:xfrm>
            <a:off x="4945063" y="2039937"/>
            <a:ext cx="1449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SOURCES</a:t>
            </a:r>
          </a:p>
        </p:txBody>
      </p:sp>
      <p:sp>
        <p:nvSpPr>
          <p:cNvPr id="931854" name="Text Box 14"/>
          <p:cNvSpPr txBox="1">
            <a:spLocks noChangeArrowheads="1"/>
          </p:cNvSpPr>
          <p:nvPr/>
        </p:nvSpPr>
        <p:spPr bwMode="auto">
          <a:xfrm>
            <a:off x="8680450" y="1735137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s-UY" sz="2000"/>
          </a:p>
        </p:txBody>
      </p:sp>
      <p:sp>
        <p:nvSpPr>
          <p:cNvPr id="931856" name="Rectangle 16"/>
          <p:cNvSpPr>
            <a:spLocks noChangeArrowheads="1"/>
          </p:cNvSpPr>
          <p:nvPr/>
        </p:nvSpPr>
        <p:spPr bwMode="auto">
          <a:xfrm>
            <a:off x="5943600" y="1343025"/>
            <a:ext cx="903288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UY" sz="2000"/>
          </a:p>
        </p:txBody>
      </p:sp>
      <p:sp>
        <p:nvSpPr>
          <p:cNvPr id="931857" name="Rectangle 17"/>
          <p:cNvSpPr>
            <a:spLocks noChangeArrowheads="1"/>
          </p:cNvSpPr>
          <p:nvPr/>
        </p:nvSpPr>
        <p:spPr bwMode="auto">
          <a:xfrm>
            <a:off x="5948363" y="3049587"/>
            <a:ext cx="89852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UY" sz="2000"/>
          </a:p>
        </p:txBody>
      </p:sp>
      <p:sp>
        <p:nvSpPr>
          <p:cNvPr id="931858" name="Rectangle 18"/>
          <p:cNvSpPr>
            <a:spLocks noChangeArrowheads="1"/>
          </p:cNvSpPr>
          <p:nvPr/>
        </p:nvSpPr>
        <p:spPr bwMode="auto">
          <a:xfrm>
            <a:off x="4244975" y="1846262"/>
            <a:ext cx="1203325" cy="110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59" name="Rectangle 19"/>
          <p:cNvSpPr>
            <a:spLocks noChangeArrowheads="1"/>
          </p:cNvSpPr>
          <p:nvPr/>
        </p:nvSpPr>
        <p:spPr bwMode="auto">
          <a:xfrm>
            <a:off x="4244975" y="1846262"/>
            <a:ext cx="301625" cy="2762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60" name="Rectangle 20"/>
          <p:cNvSpPr>
            <a:spLocks noChangeArrowheads="1"/>
          </p:cNvSpPr>
          <p:nvPr/>
        </p:nvSpPr>
        <p:spPr bwMode="auto">
          <a:xfrm>
            <a:off x="7399338" y="2030412"/>
            <a:ext cx="900113" cy="827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61" name="Rectangle 21"/>
          <p:cNvSpPr>
            <a:spLocks noChangeArrowheads="1"/>
          </p:cNvSpPr>
          <p:nvPr/>
        </p:nvSpPr>
        <p:spPr bwMode="auto">
          <a:xfrm>
            <a:off x="7399338" y="2030412"/>
            <a:ext cx="300038" cy="274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931862" name="Object 22"/>
          <p:cNvGraphicFramePr>
            <a:graphicFrameLocks noChangeAspect="1"/>
          </p:cNvGraphicFramePr>
          <p:nvPr/>
        </p:nvGraphicFramePr>
        <p:xfrm>
          <a:off x="6043613" y="1387475"/>
          <a:ext cx="750888" cy="504825"/>
        </p:xfrm>
        <a:graphic>
          <a:graphicData uri="http://schemas.openxmlformats.org/presentationml/2006/ole">
            <p:oleObj spid="_x0000_s361479" name="Equation" r:id="rId5" imgW="393480" imgH="241200" progId="Equation.DSMT4">
              <p:embed/>
            </p:oleObj>
          </a:graphicData>
        </a:graphic>
      </p:graphicFrame>
      <p:graphicFrame>
        <p:nvGraphicFramePr>
          <p:cNvPr id="931863" name="Object 23"/>
          <p:cNvGraphicFramePr>
            <a:graphicFrameLocks noChangeAspect="1"/>
          </p:cNvGraphicFramePr>
          <p:nvPr/>
        </p:nvGraphicFramePr>
        <p:xfrm>
          <a:off x="5983288" y="3048000"/>
          <a:ext cx="849313" cy="515937"/>
        </p:xfrm>
        <a:graphic>
          <a:graphicData uri="http://schemas.openxmlformats.org/presentationml/2006/ole">
            <p:oleObj spid="_x0000_s361480" name="Equation" r:id="rId6" imgW="444240" imgH="241200" progId="Equation.DSMT4">
              <p:embed/>
            </p:oleObj>
          </a:graphicData>
        </a:graphic>
      </p:graphicFrame>
      <p:sp>
        <p:nvSpPr>
          <p:cNvPr id="931864" name="Line 24"/>
          <p:cNvSpPr>
            <a:spLocks noChangeShapeType="1"/>
          </p:cNvSpPr>
          <p:nvPr/>
        </p:nvSpPr>
        <p:spPr bwMode="auto">
          <a:xfrm>
            <a:off x="4845050" y="1616075"/>
            <a:ext cx="11033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65" name="Line 25"/>
          <p:cNvSpPr>
            <a:spLocks noChangeShapeType="1"/>
          </p:cNvSpPr>
          <p:nvPr/>
        </p:nvSpPr>
        <p:spPr bwMode="auto">
          <a:xfrm flipV="1">
            <a:off x="4845050" y="1616075"/>
            <a:ext cx="1588" cy="230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66" name="Line 26"/>
          <p:cNvSpPr>
            <a:spLocks noChangeShapeType="1"/>
          </p:cNvSpPr>
          <p:nvPr/>
        </p:nvSpPr>
        <p:spPr bwMode="auto">
          <a:xfrm rot="10800000">
            <a:off x="4845050" y="3322637"/>
            <a:ext cx="11033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67" name="Line 27"/>
          <p:cNvSpPr>
            <a:spLocks noChangeShapeType="1"/>
          </p:cNvSpPr>
          <p:nvPr/>
        </p:nvSpPr>
        <p:spPr bwMode="auto">
          <a:xfrm flipV="1">
            <a:off x="4845050" y="2957512"/>
            <a:ext cx="1588" cy="365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68" name="Line 28"/>
          <p:cNvSpPr>
            <a:spLocks noChangeShapeType="1"/>
          </p:cNvSpPr>
          <p:nvPr/>
        </p:nvSpPr>
        <p:spPr bwMode="auto">
          <a:xfrm>
            <a:off x="7815263" y="1616075"/>
            <a:ext cx="1588" cy="414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69" name="Line 29"/>
          <p:cNvSpPr>
            <a:spLocks noChangeShapeType="1"/>
          </p:cNvSpPr>
          <p:nvPr/>
        </p:nvSpPr>
        <p:spPr bwMode="auto">
          <a:xfrm>
            <a:off x="7847013" y="2857500"/>
            <a:ext cx="0" cy="477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70" name="Line 30"/>
          <p:cNvSpPr>
            <a:spLocks noChangeShapeType="1"/>
          </p:cNvSpPr>
          <p:nvPr/>
        </p:nvSpPr>
        <p:spPr bwMode="auto">
          <a:xfrm flipH="1">
            <a:off x="6845300" y="3308350"/>
            <a:ext cx="974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71" name="Line 31"/>
          <p:cNvSpPr>
            <a:spLocks noChangeShapeType="1"/>
          </p:cNvSpPr>
          <p:nvPr/>
        </p:nvSpPr>
        <p:spPr bwMode="auto">
          <a:xfrm flipH="1">
            <a:off x="6865938" y="1617662"/>
            <a:ext cx="9540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31872" name="Object 32"/>
          <p:cNvGraphicFramePr>
            <a:graphicFrameLocks noChangeAspect="1"/>
          </p:cNvGraphicFramePr>
          <p:nvPr/>
        </p:nvGraphicFramePr>
        <p:xfrm>
          <a:off x="7883525" y="1250950"/>
          <a:ext cx="250825" cy="271462"/>
        </p:xfrm>
        <a:graphic>
          <a:graphicData uri="http://schemas.openxmlformats.org/presentationml/2006/ole">
            <p:oleObj spid="_x0000_s361481" name="Equation" r:id="rId7" imgW="139680" imgH="164880" progId="Equation.DSMT4">
              <p:embed/>
            </p:oleObj>
          </a:graphicData>
        </a:graphic>
      </p:graphicFrame>
      <p:graphicFrame>
        <p:nvGraphicFramePr>
          <p:cNvPr id="931873" name="Object 33"/>
          <p:cNvGraphicFramePr>
            <a:graphicFrameLocks noChangeAspect="1"/>
          </p:cNvGraphicFramePr>
          <p:nvPr/>
        </p:nvGraphicFramePr>
        <p:xfrm>
          <a:off x="5375275" y="3003550"/>
          <a:ext cx="268288" cy="322262"/>
        </p:xfrm>
        <a:graphic>
          <a:graphicData uri="http://schemas.openxmlformats.org/presentationml/2006/ole">
            <p:oleObj spid="_x0000_s361482" name="Equation" r:id="rId8" imgW="126720" imgH="164880" progId="Equation.DSMT4">
              <p:embed/>
            </p:oleObj>
          </a:graphicData>
        </a:graphic>
      </p:graphicFrame>
      <p:sp>
        <p:nvSpPr>
          <p:cNvPr id="931874" name="Rectangle 34"/>
          <p:cNvSpPr>
            <a:spLocks noChangeArrowheads="1"/>
          </p:cNvSpPr>
          <p:nvPr/>
        </p:nvSpPr>
        <p:spPr bwMode="auto">
          <a:xfrm>
            <a:off x="7699375" y="2305050"/>
            <a:ext cx="300038" cy="274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75" name="Rectangle 35"/>
          <p:cNvSpPr>
            <a:spLocks noChangeArrowheads="1"/>
          </p:cNvSpPr>
          <p:nvPr/>
        </p:nvSpPr>
        <p:spPr bwMode="auto">
          <a:xfrm>
            <a:off x="7999413" y="2579687"/>
            <a:ext cx="300038" cy="2778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76" name="Rectangle 36"/>
          <p:cNvSpPr>
            <a:spLocks noChangeArrowheads="1"/>
          </p:cNvSpPr>
          <p:nvPr/>
        </p:nvSpPr>
        <p:spPr bwMode="auto">
          <a:xfrm>
            <a:off x="4546600" y="2122487"/>
            <a:ext cx="298450" cy="2730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77" name="Rectangle 37"/>
          <p:cNvSpPr>
            <a:spLocks noChangeArrowheads="1"/>
          </p:cNvSpPr>
          <p:nvPr/>
        </p:nvSpPr>
        <p:spPr bwMode="auto">
          <a:xfrm>
            <a:off x="4845050" y="2395537"/>
            <a:ext cx="301625" cy="2762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78" name="Rectangle 38"/>
          <p:cNvSpPr>
            <a:spLocks noChangeArrowheads="1"/>
          </p:cNvSpPr>
          <p:nvPr/>
        </p:nvSpPr>
        <p:spPr bwMode="auto">
          <a:xfrm>
            <a:off x="5146675" y="2657475"/>
            <a:ext cx="301625" cy="2762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31879" name="Rectangle 39"/>
          <p:cNvSpPr>
            <a:spLocks noChangeArrowheads="1"/>
          </p:cNvSpPr>
          <p:nvPr/>
        </p:nvSpPr>
        <p:spPr bwMode="auto">
          <a:xfrm>
            <a:off x="503238" y="2566987"/>
            <a:ext cx="5969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931880" name="Object 40"/>
          <p:cNvGraphicFramePr>
            <a:graphicFrameLocks noChangeAspect="1"/>
          </p:cNvGraphicFramePr>
          <p:nvPr/>
        </p:nvGraphicFramePr>
        <p:xfrm>
          <a:off x="273050" y="2406650"/>
          <a:ext cx="4121150" cy="995363"/>
        </p:xfrm>
        <a:graphic>
          <a:graphicData uri="http://schemas.openxmlformats.org/presentationml/2006/ole">
            <p:oleObj spid="_x0000_s361475" name="Equation" r:id="rId9" imgW="2209680" imgH="533160" progId="Equation.DSMT4">
              <p:embed/>
            </p:oleObj>
          </a:graphicData>
        </a:graphic>
      </p:graphicFrame>
      <p:graphicFrame>
        <p:nvGraphicFramePr>
          <p:cNvPr id="931881" name="Object 41"/>
          <p:cNvGraphicFramePr>
            <a:graphicFrameLocks noChangeAspect="1"/>
          </p:cNvGraphicFramePr>
          <p:nvPr/>
        </p:nvGraphicFramePr>
        <p:xfrm>
          <a:off x="215900" y="1362075"/>
          <a:ext cx="3930378" cy="822325"/>
        </p:xfrm>
        <a:graphic>
          <a:graphicData uri="http://schemas.openxmlformats.org/presentationml/2006/ole">
            <p:oleObj spid="_x0000_s361476" name="Equation" r:id="rId10" imgW="2095200" imgH="457200" progId="Equation.DSMT4">
              <p:embed/>
            </p:oleObj>
          </a:graphicData>
        </a:graphic>
      </p:graphicFrame>
      <p:graphicFrame>
        <p:nvGraphicFramePr>
          <p:cNvPr id="931882" name="Object 42"/>
          <p:cNvGraphicFramePr>
            <a:graphicFrameLocks noChangeAspect="1"/>
          </p:cNvGraphicFramePr>
          <p:nvPr/>
        </p:nvGraphicFramePr>
        <p:xfrm>
          <a:off x="7013575" y="3754437"/>
          <a:ext cx="1828800" cy="722313"/>
        </p:xfrm>
        <a:graphic>
          <a:graphicData uri="http://schemas.openxmlformats.org/presentationml/2006/ole">
            <p:oleObj spid="_x0000_s361477" name="Equation" r:id="rId11" imgW="1168200" imgH="431640" progId="Equation.DSMT4">
              <p:embed/>
            </p:oleObj>
          </a:graphicData>
        </a:graphic>
      </p:graphicFrame>
      <p:graphicFrame>
        <p:nvGraphicFramePr>
          <p:cNvPr id="931883" name="Object 43"/>
          <p:cNvGraphicFramePr>
            <a:graphicFrameLocks noChangeAspect="1"/>
          </p:cNvGraphicFramePr>
          <p:nvPr/>
        </p:nvGraphicFramePr>
        <p:xfrm>
          <a:off x="2298700" y="3740150"/>
          <a:ext cx="4584700" cy="755537"/>
        </p:xfrm>
        <a:graphic>
          <a:graphicData uri="http://schemas.openxmlformats.org/presentationml/2006/ole">
            <p:oleObj spid="_x0000_s361478" name="Equation" r:id="rId12" imgW="232380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0900"/>
          </a:xfrm>
        </p:spPr>
        <p:txBody>
          <a:bodyPr/>
          <a:lstStyle/>
          <a:p>
            <a:r>
              <a:rPr lang="en-US" dirty="0" smtClean="0"/>
              <a:t>Back to practice: TCP for high speeds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5568950"/>
          </a:xfrm>
        </p:spPr>
        <p:txBody>
          <a:bodyPr/>
          <a:lstStyle/>
          <a:p>
            <a:r>
              <a:rPr lang="en-US" dirty="0" smtClean="0"/>
              <a:t>In the early 2000s it became clear that TCP-Reno   and its variants did not scale well to high speeds.</a:t>
            </a:r>
          </a:p>
          <a:p>
            <a:r>
              <a:rPr lang="en-US" dirty="0" smtClean="0"/>
              <a:t>A variety of proposals were introduced. One class (HSTCP, Scalable TCP, Cubic, HTCP,…) proposed changing the AIMD window profile (response to loss) to a more aggressive increase.</a:t>
            </a:r>
          </a:p>
          <a:p>
            <a:r>
              <a:rPr lang="en-US" dirty="0" smtClean="0"/>
              <a:t>Among them, Scalable TCP is closely related to NUM theory (“primal” laws, not discussed today). </a:t>
            </a:r>
          </a:p>
          <a:p>
            <a:r>
              <a:rPr lang="en-US" dirty="0" smtClean="0"/>
              <a:t>A different proposal was FAST-TCP, from the Caltech group (Jin/Wei/Low, ’04), later in </a:t>
            </a:r>
            <a:r>
              <a:rPr lang="en-US" dirty="0" err="1" smtClean="0"/>
              <a:t>FastSoft</a:t>
            </a:r>
            <a:r>
              <a:rPr lang="en-US" dirty="0" smtClean="0"/>
              <a:t>, Inc. </a:t>
            </a:r>
          </a:p>
          <a:p>
            <a:r>
              <a:rPr lang="en-US" dirty="0" smtClean="0"/>
              <a:t>Here the congestion signal is </a:t>
            </a:r>
            <a:r>
              <a:rPr lang="en-US" dirty="0" err="1" smtClean="0">
                <a:solidFill>
                  <a:srgbClr val="FF0000"/>
                </a:solidFill>
              </a:rPr>
              <a:t>queueing</a:t>
            </a:r>
            <a:r>
              <a:rPr lang="en-US" dirty="0" smtClean="0">
                <a:solidFill>
                  <a:srgbClr val="FF0000"/>
                </a:solidFill>
              </a:rPr>
              <a:t> delay </a:t>
            </a:r>
            <a:r>
              <a:rPr lang="en-US" dirty="0" smtClean="0"/>
              <a:t>instead of loss. We see it is closely related to primal-dual laws.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7850" y="44450"/>
            <a:ext cx="8083550" cy="8953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FAST TCP as primal-dual control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09603" name="Object 3"/>
          <p:cNvGraphicFramePr>
            <a:graphicFrameLocks noChangeAspect="1"/>
          </p:cNvGraphicFramePr>
          <p:nvPr/>
        </p:nvGraphicFramePr>
        <p:xfrm>
          <a:off x="169862" y="762000"/>
          <a:ext cx="8936038" cy="1437706"/>
        </p:xfrm>
        <a:graphic>
          <a:graphicData uri="http://schemas.openxmlformats.org/presentationml/2006/ole">
            <p:oleObj spid="_x0000_s409603" name="Equation" r:id="rId3" imgW="3949560" imgH="634680" progId="Equation.DSMT4">
              <p:embed/>
            </p:oleObj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15900" y="2189230"/>
          <a:ext cx="8669337" cy="1047684"/>
        </p:xfrm>
        <a:graphic>
          <a:graphicData uri="http://schemas.openxmlformats.org/presentationml/2006/ole">
            <p:oleObj spid="_x0000_s409604" name="Equation" r:id="rId4" imgW="4114800" imgH="507960" progId="Equation.DSMT4">
              <p:embed/>
            </p:oleObj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215899" y="5162550"/>
          <a:ext cx="8875587" cy="1646238"/>
        </p:xfrm>
        <a:graphic>
          <a:graphicData uri="http://schemas.openxmlformats.org/presentationml/2006/ole">
            <p:oleObj spid="_x0000_s409605" name="Equation" r:id="rId5" imgW="3784320" imgH="711000" progId="Equation.DSMT4">
              <p:embed/>
            </p:oleObj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298450" y="3873500"/>
          <a:ext cx="8763000" cy="1371600"/>
        </p:xfrm>
        <a:graphic>
          <a:graphicData uri="http://schemas.openxmlformats.org/presentationml/2006/ole">
            <p:oleObj spid="_x0000_s409606" name="Equation" r:id="rId6" imgW="3886200" imgH="634680" progId="Equation.DSMT4">
              <p:embed/>
            </p:oleObj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701675" y="3340100"/>
          <a:ext cx="7381875" cy="533020"/>
        </p:xfrm>
        <a:graphic>
          <a:graphicData uri="http://schemas.openxmlformats.org/presentationml/2006/ole">
            <p:oleObj spid="_x0000_s409607" name="Equation" r:id="rId7" imgW="3187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4800" dirty="0" err="1" smtClean="0">
                <a:solidFill>
                  <a:srgbClr val="800080"/>
                </a:solidFill>
              </a:rPr>
              <a:t>Outline</a:t>
            </a:r>
            <a:endParaRPr lang="es-UY" sz="4800" dirty="0" smtClean="0">
              <a:solidFill>
                <a:srgbClr val="80008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7600"/>
            <a:ext cx="8559800" cy="5511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3200" dirty="0" smtClean="0"/>
              <a:t>Introduction: Feedback in the Internet.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Economic models: Rate allocation through Network Utility Maximization.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Dynamics in NUM, TCP congestion control: New designs for stability under delays. 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Highlights from cross layer optimization:</a:t>
            </a:r>
          </a:p>
          <a:p>
            <a:pPr marL="933450" lvl="1" indent="-533400"/>
            <a:r>
              <a:rPr lang="en-US" sz="2800" dirty="0" smtClean="0"/>
              <a:t>Multipath routing and congestion control.</a:t>
            </a:r>
          </a:p>
          <a:p>
            <a:pPr marL="933450" lvl="1" indent="-533400"/>
            <a:r>
              <a:rPr lang="en-US" sz="2800" dirty="0" smtClean="0"/>
              <a:t>Controlling the number of connections.</a:t>
            </a:r>
          </a:p>
          <a:p>
            <a:pPr marL="933450" lvl="1" indent="-533400"/>
            <a:r>
              <a:rPr lang="en-US" sz="2800" dirty="0" smtClean="0"/>
              <a:t>NUM in </a:t>
            </a:r>
            <a:r>
              <a:rPr lang="en-US" sz="2800" dirty="0" err="1" smtClean="0"/>
              <a:t>multirate</a:t>
            </a:r>
            <a:r>
              <a:rPr lang="en-US" sz="2800" dirty="0" smtClean="0"/>
              <a:t> </a:t>
            </a:r>
            <a:r>
              <a:rPr lang="en-US" sz="2800" dirty="0" err="1" smtClean="0"/>
              <a:t>WiFi</a:t>
            </a:r>
            <a:r>
              <a:rPr lang="en-US" sz="2800" dirty="0" smtClean="0"/>
              <a:t> networks. </a:t>
            </a:r>
            <a:endParaRPr lang="en-US" sz="3200" dirty="0" smtClean="0"/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Conclusions. </a:t>
            </a:r>
          </a:p>
          <a:p>
            <a:pPr marL="914400" lvl="1" indent="-45720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ChangeArrowheads="1"/>
          </p:cNvSpPr>
          <p:nvPr/>
        </p:nvSpPr>
        <p:spPr bwMode="auto">
          <a:xfrm>
            <a:off x="990600" y="2286000"/>
            <a:ext cx="762000" cy="16764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35" name="Rectangle 3"/>
          <p:cNvSpPr>
            <a:spLocks noChangeArrowheads="1"/>
          </p:cNvSpPr>
          <p:nvPr/>
        </p:nvSpPr>
        <p:spPr bwMode="auto">
          <a:xfrm>
            <a:off x="990600" y="1524000"/>
            <a:ext cx="762000" cy="1676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36" name="Rectangle 4"/>
          <p:cNvSpPr>
            <a:spLocks noChangeArrowheads="1"/>
          </p:cNvSpPr>
          <p:nvPr/>
        </p:nvSpPr>
        <p:spPr bwMode="auto">
          <a:xfrm>
            <a:off x="990600" y="533400"/>
            <a:ext cx="762000" cy="1676400"/>
          </a:xfrm>
          <a:prstGeom prst="rect">
            <a:avLst/>
          </a:prstGeom>
          <a:solidFill>
            <a:srgbClr val="5FF4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F4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37" name="Rectangle 5"/>
          <p:cNvSpPr>
            <a:spLocks noChangeArrowheads="1"/>
          </p:cNvSpPr>
          <p:nvPr/>
        </p:nvSpPr>
        <p:spPr bwMode="auto">
          <a:xfrm>
            <a:off x="3124200" y="2286000"/>
            <a:ext cx="762000" cy="16764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5715000" y="2286000"/>
            <a:ext cx="762000" cy="16764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39" name="Text Box 7"/>
          <p:cNvSpPr txBox="1">
            <a:spLocks noChangeArrowheads="1"/>
          </p:cNvSpPr>
          <p:nvPr/>
        </p:nvSpPr>
        <p:spPr bwMode="auto">
          <a:xfrm>
            <a:off x="2492905" y="6350"/>
            <a:ext cx="429316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800080"/>
                </a:solidFill>
              </a:rPr>
              <a:t>Multiple layers in</a:t>
            </a:r>
          </a:p>
          <a:p>
            <a:pPr eaLnBrk="0" hangingPunct="0"/>
            <a:r>
              <a:rPr lang="en-US" sz="4000" dirty="0" smtClean="0">
                <a:solidFill>
                  <a:srgbClr val="800080"/>
                </a:solidFill>
              </a:rPr>
              <a:t>Internet protocols.</a:t>
            </a:r>
            <a:endParaRPr lang="en-US" sz="4000" dirty="0">
              <a:solidFill>
                <a:srgbClr val="800080"/>
              </a:solidFill>
            </a:endParaRPr>
          </a:p>
        </p:txBody>
      </p:sp>
      <p:sp>
        <p:nvSpPr>
          <p:cNvPr id="1042440" name="Line 8"/>
          <p:cNvSpPr>
            <a:spLocks noChangeShapeType="1"/>
          </p:cNvSpPr>
          <p:nvPr/>
        </p:nvSpPr>
        <p:spPr bwMode="auto">
          <a:xfrm>
            <a:off x="1752600" y="1600200"/>
            <a:ext cx="60960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2441" name="Text Box 9"/>
          <p:cNvSpPr txBox="1">
            <a:spLocks noChangeArrowheads="1"/>
          </p:cNvSpPr>
          <p:nvPr/>
        </p:nvSpPr>
        <p:spPr bwMode="auto">
          <a:xfrm>
            <a:off x="3874697" y="1620837"/>
            <a:ext cx="22530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HTTP, FTP,…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2442" name="Rectangle 10"/>
          <p:cNvSpPr>
            <a:spLocks noChangeArrowheads="1"/>
          </p:cNvSpPr>
          <p:nvPr/>
        </p:nvSpPr>
        <p:spPr bwMode="auto">
          <a:xfrm>
            <a:off x="8001000" y="2209800"/>
            <a:ext cx="762000" cy="16764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43" name="Rectangle 11"/>
          <p:cNvSpPr>
            <a:spLocks noChangeArrowheads="1"/>
          </p:cNvSpPr>
          <p:nvPr/>
        </p:nvSpPr>
        <p:spPr bwMode="auto">
          <a:xfrm>
            <a:off x="8001000" y="1447800"/>
            <a:ext cx="762000" cy="1676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44" name="Rectangle 12"/>
          <p:cNvSpPr>
            <a:spLocks noChangeArrowheads="1"/>
          </p:cNvSpPr>
          <p:nvPr/>
        </p:nvSpPr>
        <p:spPr bwMode="auto">
          <a:xfrm>
            <a:off x="8001000" y="457200"/>
            <a:ext cx="762000" cy="1676400"/>
          </a:xfrm>
          <a:prstGeom prst="rect">
            <a:avLst/>
          </a:prstGeom>
          <a:solidFill>
            <a:srgbClr val="5FF4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F4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1042445" name="Line 13"/>
          <p:cNvSpPr>
            <a:spLocks noChangeShapeType="1"/>
          </p:cNvSpPr>
          <p:nvPr/>
        </p:nvSpPr>
        <p:spPr bwMode="auto">
          <a:xfrm>
            <a:off x="1752600" y="2590800"/>
            <a:ext cx="6096000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2446" name="Text Box 14"/>
          <p:cNvSpPr txBox="1">
            <a:spLocks noChangeArrowheads="1"/>
          </p:cNvSpPr>
          <p:nvPr/>
        </p:nvSpPr>
        <p:spPr bwMode="auto">
          <a:xfrm>
            <a:off x="4216400" y="2584450"/>
            <a:ext cx="1613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TCP,UDP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42447" name="Line 15"/>
          <p:cNvSpPr>
            <a:spLocks noChangeShapeType="1"/>
          </p:cNvSpPr>
          <p:nvPr/>
        </p:nvSpPr>
        <p:spPr bwMode="auto">
          <a:xfrm>
            <a:off x="1752600" y="3352800"/>
            <a:ext cx="1143000" cy="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2448" name="Line 16"/>
          <p:cNvSpPr>
            <a:spLocks noChangeShapeType="1"/>
          </p:cNvSpPr>
          <p:nvPr/>
        </p:nvSpPr>
        <p:spPr bwMode="auto">
          <a:xfrm>
            <a:off x="3962400" y="3352800"/>
            <a:ext cx="1524000" cy="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2449" name="Line 17"/>
          <p:cNvSpPr>
            <a:spLocks noChangeShapeType="1"/>
          </p:cNvSpPr>
          <p:nvPr/>
        </p:nvSpPr>
        <p:spPr bwMode="auto">
          <a:xfrm>
            <a:off x="6553200" y="3352800"/>
            <a:ext cx="1143000" cy="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2450" name="Text Box 18"/>
          <p:cNvSpPr txBox="1">
            <a:spLocks noChangeArrowheads="1"/>
          </p:cNvSpPr>
          <p:nvPr/>
        </p:nvSpPr>
        <p:spPr bwMode="auto">
          <a:xfrm>
            <a:off x="4572000" y="3340100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CCCC00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9438" y="381000"/>
            <a:ext cx="1514475" cy="709613"/>
            <a:chOff x="2128" y="1336"/>
            <a:chExt cx="746" cy="375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128" y="1653"/>
              <a:ext cx="746" cy="58"/>
              <a:chOff x="1723" y="895"/>
              <a:chExt cx="746" cy="58"/>
            </a:xfrm>
          </p:grpSpPr>
          <p:sp>
            <p:nvSpPr>
              <p:cNvPr id="1042453" name="Freeform 21"/>
              <p:cNvSpPr>
                <a:spLocks/>
              </p:cNvSpPr>
              <p:nvPr/>
            </p:nvSpPr>
            <p:spPr bwMode="auto">
              <a:xfrm>
                <a:off x="1723" y="895"/>
                <a:ext cx="746" cy="5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02" y="58"/>
                  </a:cxn>
                  <a:cxn ang="0">
                    <a:pos x="746" y="24"/>
                  </a:cxn>
                  <a:cxn ang="0">
                    <a:pos x="693" y="19"/>
                  </a:cxn>
                  <a:cxn ang="0">
                    <a:pos x="229" y="0"/>
                  </a:cxn>
                  <a:cxn ang="0">
                    <a:pos x="0" y="22"/>
                  </a:cxn>
                </a:cxnLst>
                <a:rect l="0" t="0" r="r" b="b"/>
                <a:pathLst>
                  <a:path w="746" h="58">
                    <a:moveTo>
                      <a:pt x="0" y="22"/>
                    </a:moveTo>
                    <a:lnTo>
                      <a:pt x="602" y="58"/>
                    </a:lnTo>
                    <a:lnTo>
                      <a:pt x="746" y="24"/>
                    </a:lnTo>
                    <a:lnTo>
                      <a:pt x="693" y="19"/>
                    </a:lnTo>
                    <a:lnTo>
                      <a:pt x="229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454" name="Freeform 22"/>
              <p:cNvSpPr>
                <a:spLocks/>
              </p:cNvSpPr>
              <p:nvPr/>
            </p:nvSpPr>
            <p:spPr bwMode="auto">
              <a:xfrm>
                <a:off x="1890" y="907"/>
                <a:ext cx="549" cy="3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12"/>
                  </a:cxn>
                  <a:cxn ang="0">
                    <a:pos x="444" y="36"/>
                  </a:cxn>
                  <a:cxn ang="0">
                    <a:pos x="517" y="19"/>
                  </a:cxn>
                  <a:cxn ang="0">
                    <a:pos x="511" y="17"/>
                  </a:cxn>
                  <a:cxn ang="0">
                    <a:pos x="549" y="10"/>
                  </a:cxn>
                  <a:cxn ang="0">
                    <a:pos x="526" y="7"/>
                  </a:cxn>
                  <a:cxn ang="0">
                    <a:pos x="47" y="0"/>
                  </a:cxn>
                </a:cxnLst>
                <a:rect l="0" t="0" r="r" b="b"/>
                <a:pathLst>
                  <a:path w="549" h="36">
                    <a:moveTo>
                      <a:pt x="47" y="0"/>
                    </a:moveTo>
                    <a:lnTo>
                      <a:pt x="0" y="12"/>
                    </a:lnTo>
                    <a:lnTo>
                      <a:pt x="444" y="36"/>
                    </a:lnTo>
                    <a:lnTo>
                      <a:pt x="517" y="19"/>
                    </a:lnTo>
                    <a:lnTo>
                      <a:pt x="511" y="17"/>
                    </a:lnTo>
                    <a:lnTo>
                      <a:pt x="549" y="10"/>
                    </a:lnTo>
                    <a:lnTo>
                      <a:pt x="526" y="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736" y="1344"/>
              <a:ext cx="135" cy="350"/>
              <a:chOff x="2331" y="586"/>
              <a:chExt cx="135" cy="350"/>
            </a:xfrm>
          </p:grpSpPr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2384" y="629"/>
                <a:ext cx="82" cy="295"/>
                <a:chOff x="2384" y="629"/>
                <a:chExt cx="82" cy="295"/>
              </a:xfrm>
            </p:grpSpPr>
            <p:sp>
              <p:nvSpPr>
                <p:cNvPr id="1042457" name="Freeform 25"/>
                <p:cNvSpPr>
                  <a:spLocks/>
                </p:cNvSpPr>
                <p:nvPr/>
              </p:nvSpPr>
              <p:spPr bwMode="auto">
                <a:xfrm>
                  <a:off x="2384" y="629"/>
                  <a:ext cx="82" cy="29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2" y="24"/>
                    </a:cxn>
                    <a:cxn ang="0">
                      <a:pos x="76" y="140"/>
                    </a:cxn>
                    <a:cxn ang="0">
                      <a:pos x="67" y="278"/>
                    </a:cxn>
                    <a:cxn ang="0">
                      <a:pos x="0" y="29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2" h="295">
                      <a:moveTo>
                        <a:pt x="8" y="0"/>
                      </a:moveTo>
                      <a:lnTo>
                        <a:pt x="82" y="24"/>
                      </a:lnTo>
                      <a:lnTo>
                        <a:pt x="76" y="140"/>
                      </a:lnTo>
                      <a:lnTo>
                        <a:pt x="67" y="278"/>
                      </a:lnTo>
                      <a:lnTo>
                        <a:pt x="0" y="29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384" y="644"/>
                  <a:ext cx="82" cy="246"/>
                  <a:chOff x="2384" y="644"/>
                  <a:chExt cx="82" cy="246"/>
                </a:xfrm>
              </p:grpSpPr>
              <p:grpSp>
                <p:nvGrpSpPr>
                  <p:cNvPr id="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384" y="644"/>
                    <a:ext cx="82" cy="246"/>
                    <a:chOff x="2384" y="644"/>
                    <a:chExt cx="82" cy="246"/>
                  </a:xfrm>
                </p:grpSpPr>
                <p:grpSp>
                  <p:nvGrpSpPr>
                    <p:cNvPr id="8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147"/>
                      <a:chOff x="2384" y="644"/>
                      <a:chExt cx="82" cy="147"/>
                    </a:xfrm>
                  </p:grpSpPr>
                  <p:grpSp>
                    <p:nvGrpSpPr>
                      <p:cNvPr id="9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0" y="644"/>
                        <a:ext cx="76" cy="77"/>
                        <a:chOff x="2390" y="644"/>
                        <a:chExt cx="76" cy="77"/>
                      </a:xfrm>
                    </p:grpSpPr>
                    <p:sp>
                      <p:nvSpPr>
                        <p:cNvPr id="1042462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2" y="644"/>
                          <a:ext cx="74" cy="2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463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56"/>
                          <a:ext cx="73" cy="2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464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68"/>
                          <a:ext cx="73" cy="1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465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82"/>
                          <a:ext cx="73" cy="1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466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94"/>
                          <a:ext cx="73" cy="1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467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706"/>
                          <a:ext cx="70" cy="1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1042468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33"/>
                        <a:ext cx="7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69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45"/>
                        <a:ext cx="73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0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57"/>
                        <a:ext cx="73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1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72"/>
                        <a:ext cx="73" cy="7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84"/>
                        <a:ext cx="73" cy="7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798"/>
                      <a:ext cx="73" cy="92"/>
                      <a:chOff x="2384" y="798"/>
                      <a:chExt cx="73" cy="92"/>
                    </a:xfrm>
                  </p:grpSpPr>
                  <p:sp>
                    <p:nvSpPr>
                      <p:cNvPr id="1042474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98"/>
                        <a:ext cx="73" cy="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5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7" y="810"/>
                        <a:ext cx="67" cy="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6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825"/>
                        <a:ext cx="70" cy="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7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837"/>
                        <a:ext cx="70" cy="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8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46"/>
                        <a:ext cx="67" cy="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79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59"/>
                        <a:ext cx="67" cy="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80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71"/>
                        <a:ext cx="67" cy="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48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80"/>
                        <a:ext cx="67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104248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387" y="721"/>
                    <a:ext cx="73" cy="12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331" y="586"/>
                <a:ext cx="73" cy="350"/>
                <a:chOff x="2331" y="586"/>
                <a:chExt cx="73" cy="350"/>
              </a:xfrm>
            </p:grpSpPr>
            <p:sp>
              <p:nvSpPr>
                <p:cNvPr id="1042484" name="Freeform 52"/>
                <p:cNvSpPr>
                  <a:spLocks/>
                </p:cNvSpPr>
                <p:nvPr/>
              </p:nvSpPr>
              <p:spPr bwMode="auto">
                <a:xfrm>
                  <a:off x="2331" y="586"/>
                  <a:ext cx="70" cy="350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67" y="17"/>
                    </a:cxn>
                    <a:cxn ang="0">
                      <a:pos x="70" y="21"/>
                    </a:cxn>
                    <a:cxn ang="0">
                      <a:pos x="56" y="335"/>
                    </a:cxn>
                    <a:cxn ang="0">
                      <a:pos x="50" y="340"/>
                    </a:cxn>
                    <a:cxn ang="0">
                      <a:pos x="0" y="350"/>
                    </a:cxn>
                    <a:cxn ang="0">
                      <a:pos x="6" y="345"/>
                    </a:cxn>
                    <a:cxn ang="0">
                      <a:pos x="6" y="340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70" h="350">
                      <a:moveTo>
                        <a:pt x="17" y="0"/>
                      </a:moveTo>
                      <a:lnTo>
                        <a:pt x="67" y="17"/>
                      </a:lnTo>
                      <a:lnTo>
                        <a:pt x="70" y="21"/>
                      </a:lnTo>
                      <a:lnTo>
                        <a:pt x="56" y="335"/>
                      </a:lnTo>
                      <a:lnTo>
                        <a:pt x="50" y="340"/>
                      </a:lnTo>
                      <a:lnTo>
                        <a:pt x="0" y="350"/>
                      </a:lnTo>
                      <a:lnTo>
                        <a:pt x="6" y="345"/>
                      </a:lnTo>
                      <a:lnTo>
                        <a:pt x="6" y="34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485" name="Arc 53"/>
                <p:cNvSpPr>
                  <a:spLocks/>
                </p:cNvSpPr>
                <p:nvPr/>
              </p:nvSpPr>
              <p:spPr bwMode="auto">
                <a:xfrm>
                  <a:off x="2397" y="603"/>
                  <a:ext cx="7" cy="7"/>
                </a:xfrm>
                <a:custGeom>
                  <a:avLst/>
                  <a:gdLst>
                    <a:gd name="G0" fmla="+- 0 0 0"/>
                    <a:gd name="G1" fmla="+- 20142 0 0"/>
                    <a:gd name="G2" fmla="+- 21600 0 0"/>
                    <a:gd name="T0" fmla="*/ 7803 w 21600"/>
                    <a:gd name="T1" fmla="*/ 0 h 20142"/>
                    <a:gd name="T2" fmla="*/ 21600 w 21600"/>
                    <a:gd name="T3" fmla="*/ 20142 h 20142"/>
                    <a:gd name="T4" fmla="*/ 0 w 21600"/>
                    <a:gd name="T5" fmla="*/ 20142 h 20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142" fill="none" extrusionOk="0">
                      <a:moveTo>
                        <a:pt x="7802" y="0"/>
                      </a:moveTo>
                      <a:cubicBezTo>
                        <a:pt x="16118" y="3222"/>
                        <a:pt x="21600" y="11223"/>
                        <a:pt x="21600" y="20142"/>
                      </a:cubicBezTo>
                    </a:path>
                    <a:path w="21600" h="20142" stroke="0" extrusionOk="0">
                      <a:moveTo>
                        <a:pt x="7802" y="0"/>
                      </a:moveTo>
                      <a:cubicBezTo>
                        <a:pt x="16118" y="3222"/>
                        <a:pt x="21600" y="11223"/>
                        <a:pt x="21600" y="20142"/>
                      </a:cubicBezTo>
                      <a:lnTo>
                        <a:pt x="0" y="2014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042486" name="Freeform 54"/>
            <p:cNvSpPr>
              <a:spLocks/>
            </p:cNvSpPr>
            <p:nvPr/>
          </p:nvSpPr>
          <p:spPr bwMode="auto">
            <a:xfrm>
              <a:off x="2339" y="1392"/>
              <a:ext cx="356" cy="2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56" y="0"/>
                </a:cxn>
                <a:cxn ang="0">
                  <a:pos x="341" y="244"/>
                </a:cxn>
                <a:cxn ang="0">
                  <a:pos x="0" y="229"/>
                </a:cxn>
                <a:cxn ang="0">
                  <a:pos x="12" y="0"/>
                </a:cxn>
              </a:cxnLst>
              <a:rect l="0" t="0" r="r" b="b"/>
              <a:pathLst>
                <a:path w="356" h="244">
                  <a:moveTo>
                    <a:pt x="12" y="0"/>
                  </a:moveTo>
                  <a:lnTo>
                    <a:pt x="356" y="0"/>
                  </a:lnTo>
                  <a:lnTo>
                    <a:pt x="341" y="244"/>
                  </a:lnTo>
                  <a:lnTo>
                    <a:pt x="0" y="2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2290" y="1336"/>
              <a:ext cx="470" cy="358"/>
              <a:chOff x="1885" y="578"/>
              <a:chExt cx="470" cy="358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1885" y="578"/>
                <a:ext cx="470" cy="358"/>
                <a:chOff x="1885" y="578"/>
                <a:chExt cx="470" cy="358"/>
              </a:xfrm>
            </p:grpSpPr>
            <p:grpSp>
              <p:nvGrpSpPr>
                <p:cNvPr id="14" name="Group 57"/>
                <p:cNvGrpSpPr>
                  <a:grpSpLocks/>
                </p:cNvGrpSpPr>
                <p:nvPr/>
              </p:nvGrpSpPr>
              <p:grpSpPr bwMode="auto">
                <a:xfrm>
                  <a:off x="1885" y="578"/>
                  <a:ext cx="470" cy="358"/>
                  <a:chOff x="1885" y="578"/>
                  <a:chExt cx="470" cy="358"/>
                </a:xfrm>
              </p:grpSpPr>
              <p:sp>
                <p:nvSpPr>
                  <p:cNvPr id="1042490" name="Freeform 58"/>
                  <p:cNvSpPr>
                    <a:spLocks/>
                  </p:cNvSpPr>
                  <p:nvPr/>
                </p:nvSpPr>
                <p:spPr bwMode="auto">
                  <a:xfrm>
                    <a:off x="1885" y="578"/>
                    <a:ext cx="469" cy="358"/>
                  </a:xfrm>
                  <a:custGeom>
                    <a:avLst/>
                    <a:gdLst/>
                    <a:ahLst/>
                    <a:cxnLst>
                      <a:cxn ang="0">
                        <a:pos x="38" y="5"/>
                      </a:cxn>
                      <a:cxn ang="0">
                        <a:pos x="76" y="5"/>
                      </a:cxn>
                      <a:cxn ang="0">
                        <a:pos x="132" y="0"/>
                      </a:cxn>
                      <a:cxn ang="0">
                        <a:pos x="187" y="0"/>
                      </a:cxn>
                      <a:cxn ang="0">
                        <a:pos x="255" y="0"/>
                      </a:cxn>
                      <a:cxn ang="0">
                        <a:pos x="302" y="0"/>
                      </a:cxn>
                      <a:cxn ang="0">
                        <a:pos x="375" y="3"/>
                      </a:cxn>
                      <a:cxn ang="0">
                        <a:pos x="443" y="5"/>
                      </a:cxn>
                      <a:cxn ang="0">
                        <a:pos x="460" y="8"/>
                      </a:cxn>
                      <a:cxn ang="0">
                        <a:pos x="463" y="8"/>
                      </a:cxn>
                      <a:cxn ang="0">
                        <a:pos x="466" y="10"/>
                      </a:cxn>
                      <a:cxn ang="0">
                        <a:pos x="469" y="12"/>
                      </a:cxn>
                      <a:cxn ang="0">
                        <a:pos x="469" y="15"/>
                      </a:cxn>
                      <a:cxn ang="0">
                        <a:pos x="452" y="351"/>
                      </a:cxn>
                      <a:cxn ang="0">
                        <a:pos x="449" y="355"/>
                      </a:cxn>
                      <a:cxn ang="0">
                        <a:pos x="443" y="358"/>
                      </a:cxn>
                      <a:cxn ang="0">
                        <a:pos x="293" y="351"/>
                      </a:cxn>
                      <a:cxn ang="0">
                        <a:pos x="143" y="341"/>
                      </a:cxn>
                      <a:cxn ang="0">
                        <a:pos x="5" y="334"/>
                      </a:cxn>
                      <a:cxn ang="0">
                        <a:pos x="0" y="324"/>
                      </a:cxn>
                      <a:cxn ang="0">
                        <a:pos x="20" y="17"/>
                      </a:cxn>
                      <a:cxn ang="0">
                        <a:pos x="38" y="5"/>
                      </a:cxn>
                    </a:cxnLst>
                    <a:rect l="0" t="0" r="r" b="b"/>
                    <a:pathLst>
                      <a:path w="469" h="358">
                        <a:moveTo>
                          <a:pt x="38" y="5"/>
                        </a:moveTo>
                        <a:lnTo>
                          <a:pt x="76" y="5"/>
                        </a:lnTo>
                        <a:lnTo>
                          <a:pt x="132" y="0"/>
                        </a:lnTo>
                        <a:lnTo>
                          <a:pt x="187" y="0"/>
                        </a:lnTo>
                        <a:lnTo>
                          <a:pt x="255" y="0"/>
                        </a:lnTo>
                        <a:lnTo>
                          <a:pt x="302" y="0"/>
                        </a:lnTo>
                        <a:lnTo>
                          <a:pt x="375" y="3"/>
                        </a:lnTo>
                        <a:lnTo>
                          <a:pt x="443" y="5"/>
                        </a:lnTo>
                        <a:lnTo>
                          <a:pt x="460" y="8"/>
                        </a:lnTo>
                        <a:lnTo>
                          <a:pt x="463" y="8"/>
                        </a:lnTo>
                        <a:lnTo>
                          <a:pt x="466" y="10"/>
                        </a:lnTo>
                        <a:lnTo>
                          <a:pt x="469" y="12"/>
                        </a:lnTo>
                        <a:lnTo>
                          <a:pt x="469" y="15"/>
                        </a:lnTo>
                        <a:lnTo>
                          <a:pt x="452" y="351"/>
                        </a:lnTo>
                        <a:lnTo>
                          <a:pt x="449" y="355"/>
                        </a:lnTo>
                        <a:lnTo>
                          <a:pt x="443" y="358"/>
                        </a:lnTo>
                        <a:lnTo>
                          <a:pt x="293" y="351"/>
                        </a:lnTo>
                        <a:lnTo>
                          <a:pt x="143" y="341"/>
                        </a:lnTo>
                        <a:lnTo>
                          <a:pt x="5" y="334"/>
                        </a:lnTo>
                        <a:lnTo>
                          <a:pt x="0" y="324"/>
                        </a:lnTo>
                        <a:lnTo>
                          <a:pt x="20" y="17"/>
                        </a:lnTo>
                        <a:lnTo>
                          <a:pt x="38" y="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491" name="Arc 59"/>
                  <p:cNvSpPr>
                    <a:spLocks/>
                  </p:cNvSpPr>
                  <p:nvPr/>
                </p:nvSpPr>
                <p:spPr bwMode="auto">
                  <a:xfrm>
                    <a:off x="2343" y="586"/>
                    <a:ext cx="12" cy="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492" name="Arc 60"/>
                  <p:cNvSpPr>
                    <a:spLocks/>
                  </p:cNvSpPr>
                  <p:nvPr/>
                </p:nvSpPr>
                <p:spPr bwMode="auto">
                  <a:xfrm>
                    <a:off x="1905" y="583"/>
                    <a:ext cx="24" cy="16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0 w 21600"/>
                      <a:gd name="T1" fmla="*/ 21491 h 21600"/>
                      <a:gd name="T2" fmla="*/ 21600 w 21600"/>
                      <a:gd name="T3" fmla="*/ 0 h 21600"/>
                      <a:gd name="T4" fmla="*/ 2160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491"/>
                        </a:moveTo>
                        <a:cubicBezTo>
                          <a:pt x="60" y="9604"/>
                          <a:pt x="9713" y="0"/>
                          <a:pt x="21599" y="0"/>
                        </a:cubicBezTo>
                      </a:path>
                      <a:path w="21600" h="21600" stroke="0" extrusionOk="0">
                        <a:moveTo>
                          <a:pt x="0" y="21491"/>
                        </a:moveTo>
                        <a:cubicBezTo>
                          <a:pt x="60" y="9604"/>
                          <a:pt x="9713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493" name="Arc 61"/>
                  <p:cNvSpPr>
                    <a:spLocks/>
                  </p:cNvSpPr>
                  <p:nvPr/>
                </p:nvSpPr>
                <p:spPr bwMode="auto">
                  <a:xfrm>
                    <a:off x="1885" y="901"/>
                    <a:ext cx="10" cy="11"/>
                  </a:xfrm>
                  <a:custGeom>
                    <a:avLst/>
                    <a:gdLst>
                      <a:gd name="G0" fmla="+- 21600 0 0"/>
                      <a:gd name="G1" fmla="+- 86 0 0"/>
                      <a:gd name="G2" fmla="+- 21600 0 0"/>
                      <a:gd name="T0" fmla="*/ 21400 w 21600"/>
                      <a:gd name="T1" fmla="*/ 21685 h 21685"/>
                      <a:gd name="T2" fmla="*/ 0 w 21600"/>
                      <a:gd name="T3" fmla="*/ 0 h 21685"/>
                      <a:gd name="T4" fmla="*/ 21600 w 21600"/>
                      <a:gd name="T5" fmla="*/ 86 h 216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85" fill="none" extrusionOk="0">
                        <a:moveTo>
                          <a:pt x="21399" y="21685"/>
                        </a:moveTo>
                        <a:cubicBezTo>
                          <a:pt x="9549" y="21575"/>
                          <a:pt x="0" y="11937"/>
                          <a:pt x="0" y="86"/>
                        </a:cubicBezTo>
                        <a:cubicBezTo>
                          <a:pt x="-1" y="57"/>
                          <a:pt x="0" y="28"/>
                          <a:pt x="0" y="0"/>
                        </a:cubicBezTo>
                      </a:path>
                      <a:path w="21600" h="21685" stroke="0" extrusionOk="0">
                        <a:moveTo>
                          <a:pt x="21399" y="21685"/>
                        </a:moveTo>
                        <a:cubicBezTo>
                          <a:pt x="9549" y="21575"/>
                          <a:pt x="0" y="11937"/>
                          <a:pt x="0" y="86"/>
                        </a:cubicBezTo>
                        <a:cubicBezTo>
                          <a:pt x="-1" y="57"/>
                          <a:pt x="0" y="28"/>
                          <a:pt x="0" y="0"/>
                        </a:cubicBezTo>
                        <a:lnTo>
                          <a:pt x="21600" y="8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5" name="Group 62"/>
                <p:cNvGrpSpPr>
                  <a:grpSpLocks/>
                </p:cNvGrpSpPr>
                <p:nvPr/>
              </p:nvGrpSpPr>
              <p:grpSpPr bwMode="auto">
                <a:xfrm>
                  <a:off x="1934" y="634"/>
                  <a:ext cx="356" cy="244"/>
                  <a:chOff x="1934" y="634"/>
                  <a:chExt cx="356" cy="244"/>
                </a:xfrm>
              </p:grpSpPr>
              <p:grpSp>
                <p:nvGrpSpPr>
                  <p:cNvPr id="16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934" y="634"/>
                    <a:ext cx="356" cy="244"/>
                    <a:chOff x="1934" y="634"/>
                    <a:chExt cx="356" cy="244"/>
                  </a:xfrm>
                </p:grpSpPr>
                <p:sp>
                  <p:nvSpPr>
                    <p:cNvPr id="1042496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949" y="634"/>
                      <a:ext cx="341" cy="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41" y="0"/>
                        </a:cxn>
                        <a:cxn ang="0">
                          <a:pos x="332" y="5"/>
                        </a:cxn>
                        <a:cxn ang="0">
                          <a:pos x="6" y="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41" h="5">
                          <a:moveTo>
                            <a:pt x="0" y="0"/>
                          </a:moveTo>
                          <a:lnTo>
                            <a:pt x="341" y="0"/>
                          </a:lnTo>
                          <a:lnTo>
                            <a:pt x="332" y="5"/>
                          </a:lnTo>
                          <a:lnTo>
                            <a:pt x="6" y="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497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269" y="634"/>
                      <a:ext cx="21" cy="244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5"/>
                        </a:cxn>
                        <a:cxn ang="0">
                          <a:pos x="21" y="0"/>
                        </a:cxn>
                        <a:cxn ang="0">
                          <a:pos x="15" y="133"/>
                        </a:cxn>
                        <a:cxn ang="0">
                          <a:pos x="6" y="244"/>
                        </a:cxn>
                        <a:cxn ang="0">
                          <a:pos x="0" y="237"/>
                        </a:cxn>
                        <a:cxn ang="0">
                          <a:pos x="15" y="5"/>
                        </a:cxn>
                      </a:cxnLst>
                      <a:rect l="0" t="0" r="r" b="b"/>
                      <a:pathLst>
                        <a:path w="21" h="244">
                          <a:moveTo>
                            <a:pt x="15" y="5"/>
                          </a:moveTo>
                          <a:lnTo>
                            <a:pt x="21" y="0"/>
                          </a:lnTo>
                          <a:lnTo>
                            <a:pt x="15" y="133"/>
                          </a:lnTo>
                          <a:lnTo>
                            <a:pt x="6" y="244"/>
                          </a:lnTo>
                          <a:lnTo>
                            <a:pt x="0" y="237"/>
                          </a:lnTo>
                          <a:lnTo>
                            <a:pt x="15" y="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498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1934" y="856"/>
                      <a:ext cx="341" cy="22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0"/>
                        </a:cxn>
                        <a:cxn ang="0">
                          <a:pos x="0" y="7"/>
                        </a:cxn>
                        <a:cxn ang="0">
                          <a:pos x="341" y="22"/>
                        </a:cxn>
                        <a:cxn ang="0">
                          <a:pos x="335" y="15"/>
                        </a:cxn>
                        <a:cxn ang="0">
                          <a:pos x="6" y="0"/>
                        </a:cxn>
                      </a:cxnLst>
                      <a:rect l="0" t="0" r="r" b="b"/>
                      <a:pathLst>
                        <a:path w="341" h="22">
                          <a:moveTo>
                            <a:pt x="6" y="0"/>
                          </a:moveTo>
                          <a:lnTo>
                            <a:pt x="0" y="7"/>
                          </a:lnTo>
                          <a:lnTo>
                            <a:pt x="341" y="22"/>
                          </a:lnTo>
                          <a:lnTo>
                            <a:pt x="335" y="15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499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1934" y="634"/>
                      <a:ext cx="21" cy="229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21" y="5"/>
                        </a:cxn>
                        <a:cxn ang="0">
                          <a:pos x="6" y="222"/>
                        </a:cxn>
                        <a:cxn ang="0">
                          <a:pos x="0" y="229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21" h="229">
                          <a:moveTo>
                            <a:pt x="15" y="0"/>
                          </a:moveTo>
                          <a:lnTo>
                            <a:pt x="21" y="5"/>
                          </a:lnTo>
                          <a:lnTo>
                            <a:pt x="6" y="222"/>
                          </a:lnTo>
                          <a:lnTo>
                            <a:pt x="0" y="229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7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940" y="639"/>
                    <a:ext cx="341" cy="232"/>
                    <a:chOff x="1940" y="639"/>
                    <a:chExt cx="341" cy="232"/>
                  </a:xfrm>
                </p:grpSpPr>
                <p:sp>
                  <p:nvSpPr>
                    <p:cNvPr id="1042501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940" y="639"/>
                      <a:ext cx="341" cy="232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341" y="0"/>
                        </a:cxn>
                        <a:cxn ang="0">
                          <a:pos x="329" y="232"/>
                        </a:cxn>
                        <a:cxn ang="0">
                          <a:pos x="0" y="217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341" h="232">
                          <a:moveTo>
                            <a:pt x="15" y="0"/>
                          </a:moveTo>
                          <a:lnTo>
                            <a:pt x="341" y="0"/>
                          </a:lnTo>
                          <a:lnTo>
                            <a:pt x="329" y="232"/>
                          </a:lnTo>
                          <a:lnTo>
                            <a:pt x="0" y="217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502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952" y="648"/>
                      <a:ext cx="320" cy="213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320" y="0"/>
                        </a:cxn>
                        <a:cxn ang="0">
                          <a:pos x="305" y="213"/>
                        </a:cxn>
                        <a:cxn ang="0">
                          <a:pos x="0" y="203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320" h="213">
                          <a:moveTo>
                            <a:pt x="12" y="0"/>
                          </a:moveTo>
                          <a:lnTo>
                            <a:pt x="320" y="0"/>
                          </a:lnTo>
                          <a:lnTo>
                            <a:pt x="305" y="213"/>
                          </a:lnTo>
                          <a:lnTo>
                            <a:pt x="0" y="203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503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958" y="661"/>
                      <a:ext cx="299" cy="193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99" y="0"/>
                        </a:cxn>
                        <a:cxn ang="0">
                          <a:pos x="288" y="193"/>
                        </a:cxn>
                        <a:cxn ang="0">
                          <a:pos x="0" y="183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99" h="193">
                          <a:moveTo>
                            <a:pt x="12" y="0"/>
                          </a:moveTo>
                          <a:lnTo>
                            <a:pt x="299" y="0"/>
                          </a:lnTo>
                          <a:lnTo>
                            <a:pt x="288" y="193"/>
                          </a:lnTo>
                          <a:lnTo>
                            <a:pt x="0" y="183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  <p:sp>
            <p:nvSpPr>
              <p:cNvPr id="1042504" name="Rectangle 72"/>
              <p:cNvSpPr>
                <a:spLocks noChangeArrowheads="1"/>
              </p:cNvSpPr>
              <p:nvPr/>
            </p:nvSpPr>
            <p:spPr bwMode="auto">
              <a:xfrm>
                <a:off x="2260" y="907"/>
                <a:ext cx="21" cy="5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042505" name="Freeform 73"/>
          <p:cNvSpPr>
            <a:spLocks/>
          </p:cNvSpPr>
          <p:nvPr/>
        </p:nvSpPr>
        <p:spPr bwMode="auto">
          <a:xfrm>
            <a:off x="501650" y="1219200"/>
            <a:ext cx="184150" cy="8572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67" y="0"/>
              </a:cxn>
              <a:cxn ang="0">
                <a:pos x="56" y="0"/>
              </a:cxn>
              <a:cxn ang="0">
                <a:pos x="44" y="2"/>
              </a:cxn>
              <a:cxn ang="0">
                <a:pos x="32" y="4"/>
              </a:cxn>
              <a:cxn ang="0">
                <a:pos x="20" y="7"/>
              </a:cxn>
              <a:cxn ang="0">
                <a:pos x="11" y="9"/>
              </a:cxn>
              <a:cxn ang="0">
                <a:pos x="9" y="12"/>
              </a:cxn>
              <a:cxn ang="0">
                <a:pos x="3" y="14"/>
              </a:cxn>
              <a:cxn ang="0">
                <a:pos x="0" y="16"/>
              </a:cxn>
              <a:cxn ang="0">
                <a:pos x="0" y="19"/>
              </a:cxn>
              <a:cxn ang="0">
                <a:pos x="0" y="24"/>
              </a:cxn>
              <a:cxn ang="0">
                <a:pos x="3" y="26"/>
              </a:cxn>
              <a:cxn ang="0">
                <a:pos x="6" y="28"/>
              </a:cxn>
              <a:cxn ang="0">
                <a:pos x="11" y="28"/>
              </a:cxn>
              <a:cxn ang="0">
                <a:pos x="20" y="28"/>
              </a:cxn>
              <a:cxn ang="0">
                <a:pos x="26" y="28"/>
              </a:cxn>
              <a:cxn ang="0">
                <a:pos x="38" y="28"/>
              </a:cxn>
              <a:cxn ang="0">
                <a:pos x="47" y="28"/>
              </a:cxn>
              <a:cxn ang="0">
                <a:pos x="56" y="28"/>
              </a:cxn>
              <a:cxn ang="0">
                <a:pos x="61" y="31"/>
              </a:cxn>
              <a:cxn ang="0">
                <a:pos x="70" y="33"/>
              </a:cxn>
              <a:cxn ang="0">
                <a:pos x="91" y="45"/>
              </a:cxn>
              <a:cxn ang="0">
                <a:pos x="91" y="45"/>
              </a:cxn>
              <a:cxn ang="0">
                <a:pos x="91" y="43"/>
              </a:cxn>
            </a:cxnLst>
            <a:rect l="0" t="0" r="r" b="b"/>
            <a:pathLst>
              <a:path w="91" h="45">
                <a:moveTo>
                  <a:pt x="91" y="0"/>
                </a:moveTo>
                <a:lnTo>
                  <a:pt x="67" y="0"/>
                </a:lnTo>
                <a:lnTo>
                  <a:pt x="56" y="0"/>
                </a:lnTo>
                <a:lnTo>
                  <a:pt x="44" y="2"/>
                </a:lnTo>
                <a:lnTo>
                  <a:pt x="32" y="4"/>
                </a:lnTo>
                <a:lnTo>
                  <a:pt x="20" y="7"/>
                </a:lnTo>
                <a:lnTo>
                  <a:pt x="11" y="9"/>
                </a:lnTo>
                <a:lnTo>
                  <a:pt x="9" y="12"/>
                </a:lnTo>
                <a:lnTo>
                  <a:pt x="3" y="14"/>
                </a:lnTo>
                <a:lnTo>
                  <a:pt x="0" y="16"/>
                </a:lnTo>
                <a:lnTo>
                  <a:pt x="0" y="19"/>
                </a:lnTo>
                <a:lnTo>
                  <a:pt x="0" y="24"/>
                </a:lnTo>
                <a:lnTo>
                  <a:pt x="3" y="26"/>
                </a:lnTo>
                <a:lnTo>
                  <a:pt x="6" y="28"/>
                </a:lnTo>
                <a:lnTo>
                  <a:pt x="11" y="28"/>
                </a:lnTo>
                <a:lnTo>
                  <a:pt x="20" y="28"/>
                </a:lnTo>
                <a:lnTo>
                  <a:pt x="26" y="28"/>
                </a:lnTo>
                <a:lnTo>
                  <a:pt x="38" y="28"/>
                </a:lnTo>
                <a:lnTo>
                  <a:pt x="47" y="28"/>
                </a:lnTo>
                <a:lnTo>
                  <a:pt x="56" y="28"/>
                </a:lnTo>
                <a:lnTo>
                  <a:pt x="61" y="31"/>
                </a:lnTo>
                <a:lnTo>
                  <a:pt x="70" y="33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</a:path>
            </a:pathLst>
          </a:custGeom>
          <a:noFill/>
          <a:ln w="1905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814513" y="1317625"/>
            <a:ext cx="471487" cy="146050"/>
            <a:chOff x="2357" y="1112"/>
            <a:chExt cx="232" cy="77"/>
          </a:xfrm>
        </p:grpSpPr>
        <p:sp>
          <p:nvSpPr>
            <p:cNvPr id="1042507" name="Freeform 75"/>
            <p:cNvSpPr>
              <a:spLocks/>
            </p:cNvSpPr>
            <p:nvPr/>
          </p:nvSpPr>
          <p:spPr bwMode="auto">
            <a:xfrm>
              <a:off x="2357" y="1112"/>
              <a:ext cx="232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77" y="5"/>
                </a:cxn>
                <a:cxn ang="0">
                  <a:pos x="106" y="7"/>
                </a:cxn>
                <a:cxn ang="0">
                  <a:pos x="132" y="10"/>
                </a:cxn>
                <a:cxn ang="0">
                  <a:pos x="153" y="12"/>
                </a:cxn>
                <a:cxn ang="0">
                  <a:pos x="176" y="15"/>
                </a:cxn>
                <a:cxn ang="0">
                  <a:pos x="191" y="17"/>
                </a:cxn>
                <a:cxn ang="0">
                  <a:pos x="203" y="19"/>
                </a:cxn>
                <a:cxn ang="0">
                  <a:pos x="209" y="22"/>
                </a:cxn>
                <a:cxn ang="0">
                  <a:pos x="212" y="22"/>
                </a:cxn>
                <a:cxn ang="0">
                  <a:pos x="218" y="24"/>
                </a:cxn>
                <a:cxn ang="0">
                  <a:pos x="223" y="24"/>
                </a:cxn>
                <a:cxn ang="0">
                  <a:pos x="229" y="27"/>
                </a:cxn>
                <a:cxn ang="0">
                  <a:pos x="232" y="29"/>
                </a:cxn>
                <a:cxn ang="0">
                  <a:pos x="232" y="32"/>
                </a:cxn>
                <a:cxn ang="0">
                  <a:pos x="232" y="36"/>
                </a:cxn>
                <a:cxn ang="0">
                  <a:pos x="229" y="39"/>
                </a:cxn>
                <a:cxn ang="0">
                  <a:pos x="226" y="41"/>
                </a:cxn>
                <a:cxn ang="0">
                  <a:pos x="223" y="44"/>
                </a:cxn>
                <a:cxn ang="0">
                  <a:pos x="218" y="46"/>
                </a:cxn>
                <a:cxn ang="0">
                  <a:pos x="212" y="48"/>
                </a:cxn>
                <a:cxn ang="0">
                  <a:pos x="206" y="48"/>
                </a:cxn>
                <a:cxn ang="0">
                  <a:pos x="200" y="51"/>
                </a:cxn>
                <a:cxn ang="0">
                  <a:pos x="191" y="51"/>
                </a:cxn>
                <a:cxn ang="0">
                  <a:pos x="182" y="51"/>
                </a:cxn>
                <a:cxn ang="0">
                  <a:pos x="171" y="48"/>
                </a:cxn>
              </a:cxnLst>
              <a:rect l="0" t="0" r="r" b="b"/>
              <a:pathLst>
                <a:path w="232" h="51">
                  <a:moveTo>
                    <a:pt x="0" y="0"/>
                  </a:moveTo>
                  <a:lnTo>
                    <a:pt x="44" y="3"/>
                  </a:lnTo>
                  <a:lnTo>
                    <a:pt x="77" y="5"/>
                  </a:lnTo>
                  <a:lnTo>
                    <a:pt x="106" y="7"/>
                  </a:lnTo>
                  <a:lnTo>
                    <a:pt x="132" y="10"/>
                  </a:lnTo>
                  <a:lnTo>
                    <a:pt x="153" y="12"/>
                  </a:lnTo>
                  <a:lnTo>
                    <a:pt x="176" y="15"/>
                  </a:lnTo>
                  <a:lnTo>
                    <a:pt x="191" y="17"/>
                  </a:lnTo>
                  <a:lnTo>
                    <a:pt x="203" y="19"/>
                  </a:lnTo>
                  <a:lnTo>
                    <a:pt x="209" y="22"/>
                  </a:lnTo>
                  <a:lnTo>
                    <a:pt x="212" y="22"/>
                  </a:lnTo>
                  <a:lnTo>
                    <a:pt x="218" y="24"/>
                  </a:lnTo>
                  <a:lnTo>
                    <a:pt x="223" y="24"/>
                  </a:lnTo>
                  <a:lnTo>
                    <a:pt x="229" y="27"/>
                  </a:lnTo>
                  <a:lnTo>
                    <a:pt x="232" y="29"/>
                  </a:lnTo>
                  <a:lnTo>
                    <a:pt x="232" y="32"/>
                  </a:lnTo>
                  <a:lnTo>
                    <a:pt x="232" y="36"/>
                  </a:lnTo>
                  <a:lnTo>
                    <a:pt x="229" y="39"/>
                  </a:lnTo>
                  <a:lnTo>
                    <a:pt x="226" y="41"/>
                  </a:lnTo>
                  <a:lnTo>
                    <a:pt x="223" y="44"/>
                  </a:lnTo>
                  <a:lnTo>
                    <a:pt x="218" y="46"/>
                  </a:lnTo>
                  <a:lnTo>
                    <a:pt x="212" y="48"/>
                  </a:lnTo>
                  <a:lnTo>
                    <a:pt x="206" y="48"/>
                  </a:lnTo>
                  <a:lnTo>
                    <a:pt x="200" y="51"/>
                  </a:lnTo>
                  <a:lnTo>
                    <a:pt x="191" y="51"/>
                  </a:lnTo>
                  <a:lnTo>
                    <a:pt x="182" y="51"/>
                  </a:lnTo>
                  <a:lnTo>
                    <a:pt x="171" y="48"/>
                  </a:lnTo>
                </a:path>
              </a:pathLst>
            </a:custGeom>
            <a:noFill/>
            <a:ln w="9525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" name="Group 76"/>
            <p:cNvGrpSpPr>
              <a:grpSpLocks/>
            </p:cNvGrpSpPr>
            <p:nvPr/>
          </p:nvGrpSpPr>
          <p:grpSpPr bwMode="auto">
            <a:xfrm>
              <a:off x="2369" y="1139"/>
              <a:ext cx="161" cy="50"/>
              <a:chOff x="2369" y="1139"/>
              <a:chExt cx="161" cy="50"/>
            </a:xfrm>
          </p:grpSpPr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sp>
              <p:nvSpPr>
                <p:cNvPr id="1042510" name="Freeform 78"/>
                <p:cNvSpPr>
                  <a:spLocks/>
                </p:cNvSpPr>
                <p:nvPr/>
              </p:nvSpPr>
              <p:spPr bwMode="auto">
                <a:xfrm>
                  <a:off x="2369" y="1139"/>
                  <a:ext cx="100" cy="3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6" y="0"/>
                    </a:cxn>
                    <a:cxn ang="0">
                      <a:pos x="100" y="9"/>
                    </a:cxn>
                    <a:cxn ang="0">
                      <a:pos x="70" y="31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00" h="31">
                      <a:moveTo>
                        <a:pt x="0" y="19"/>
                      </a:moveTo>
                      <a:lnTo>
                        <a:pt x="26" y="0"/>
                      </a:lnTo>
                      <a:lnTo>
                        <a:pt x="100" y="9"/>
                      </a:lnTo>
                      <a:lnTo>
                        <a:pt x="70" y="3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11" name="Freeform 79"/>
                <p:cNvSpPr>
                  <a:spLocks/>
                </p:cNvSpPr>
                <p:nvPr/>
              </p:nvSpPr>
              <p:spPr bwMode="auto">
                <a:xfrm>
                  <a:off x="2369" y="1158"/>
                  <a:ext cx="70" cy="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70" y="31"/>
                    </a:cxn>
                    <a:cxn ang="0">
                      <a:pos x="7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31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70" y="31"/>
                      </a:lnTo>
                      <a:lnTo>
                        <a:pt x="7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12" name="Freeform 80"/>
                <p:cNvSpPr>
                  <a:spLocks/>
                </p:cNvSpPr>
                <p:nvPr/>
              </p:nvSpPr>
              <p:spPr bwMode="auto">
                <a:xfrm>
                  <a:off x="2439" y="1148"/>
                  <a:ext cx="91" cy="41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30" y="0"/>
                    </a:cxn>
                    <a:cxn ang="0">
                      <a:pos x="91" y="8"/>
                    </a:cxn>
                    <a:cxn ang="0">
                      <a:pos x="91" y="22"/>
                    </a:cxn>
                    <a:cxn ang="0">
                      <a:pos x="0" y="41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91" h="41">
                      <a:moveTo>
                        <a:pt x="0" y="22"/>
                      </a:moveTo>
                      <a:lnTo>
                        <a:pt x="30" y="0"/>
                      </a:lnTo>
                      <a:lnTo>
                        <a:pt x="91" y="8"/>
                      </a:lnTo>
                      <a:lnTo>
                        <a:pt x="91" y="22"/>
                      </a:lnTo>
                      <a:lnTo>
                        <a:pt x="0" y="41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13" name="Freeform 81"/>
                <p:cNvSpPr>
                  <a:spLocks/>
                </p:cNvSpPr>
                <p:nvPr/>
              </p:nvSpPr>
              <p:spPr bwMode="auto">
                <a:xfrm>
                  <a:off x="2395" y="1139"/>
                  <a:ext cx="135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" y="2"/>
                    </a:cxn>
                    <a:cxn ang="0">
                      <a:pos x="135" y="14"/>
                    </a:cxn>
                    <a:cxn ang="0">
                      <a:pos x="74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5" h="14">
                      <a:moveTo>
                        <a:pt x="0" y="0"/>
                      </a:moveTo>
                      <a:lnTo>
                        <a:pt x="68" y="2"/>
                      </a:lnTo>
                      <a:lnTo>
                        <a:pt x="135" y="14"/>
                      </a:lnTo>
                      <a:lnTo>
                        <a:pt x="74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1" name="Group 82"/>
              <p:cNvGrpSpPr>
                <a:grpSpLocks/>
              </p:cNvGrpSpPr>
              <p:nvPr/>
            </p:nvGrpSpPr>
            <p:grpSpPr bwMode="auto">
              <a:xfrm>
                <a:off x="2369" y="1153"/>
                <a:ext cx="161" cy="22"/>
                <a:chOff x="2369" y="1153"/>
                <a:chExt cx="161" cy="22"/>
              </a:xfrm>
            </p:grpSpPr>
            <p:sp>
              <p:nvSpPr>
                <p:cNvPr id="1042515" name="Line 83"/>
                <p:cNvSpPr>
                  <a:spLocks noChangeShapeType="1"/>
                </p:cNvSpPr>
                <p:nvPr/>
              </p:nvSpPr>
              <p:spPr bwMode="auto">
                <a:xfrm>
                  <a:off x="2369" y="1160"/>
                  <a:ext cx="70" cy="15"/>
                </a:xfrm>
                <a:prstGeom prst="line">
                  <a:avLst/>
                </a:prstGeom>
                <a:noFill/>
                <a:ln w="4763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1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439" y="1153"/>
                  <a:ext cx="30" cy="22"/>
                </a:xfrm>
                <a:prstGeom prst="line">
                  <a:avLst/>
                </a:prstGeom>
                <a:noFill/>
                <a:ln w="4763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17" name="Line 85"/>
                <p:cNvSpPr>
                  <a:spLocks noChangeShapeType="1"/>
                </p:cNvSpPr>
                <p:nvPr/>
              </p:nvSpPr>
              <p:spPr bwMode="auto">
                <a:xfrm>
                  <a:off x="2472" y="1153"/>
                  <a:ext cx="58" cy="5"/>
                </a:xfrm>
                <a:prstGeom prst="line">
                  <a:avLst/>
                </a:prstGeom>
                <a:noFill/>
                <a:ln w="4763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042518" name="Freeform 86"/>
          <p:cNvSpPr>
            <a:spLocks/>
          </p:cNvSpPr>
          <p:nvPr/>
        </p:nvSpPr>
        <p:spPr bwMode="auto">
          <a:xfrm>
            <a:off x="609600" y="1295400"/>
            <a:ext cx="1350963" cy="209550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666" y="46"/>
              </a:cxn>
              <a:cxn ang="0">
                <a:pos x="625" y="87"/>
              </a:cxn>
              <a:cxn ang="0">
                <a:pos x="587" y="111"/>
              </a:cxn>
              <a:cxn ang="0">
                <a:pos x="0" y="56"/>
              </a:cxn>
              <a:cxn ang="0">
                <a:pos x="44" y="41"/>
              </a:cxn>
              <a:cxn ang="0">
                <a:pos x="108" y="0"/>
              </a:cxn>
            </a:cxnLst>
            <a:rect l="0" t="0" r="r" b="b"/>
            <a:pathLst>
              <a:path w="666" h="111">
                <a:moveTo>
                  <a:pt x="108" y="0"/>
                </a:moveTo>
                <a:lnTo>
                  <a:pt x="666" y="46"/>
                </a:lnTo>
                <a:lnTo>
                  <a:pt x="625" y="87"/>
                </a:lnTo>
                <a:lnTo>
                  <a:pt x="587" y="111"/>
                </a:lnTo>
                <a:lnTo>
                  <a:pt x="0" y="56"/>
                </a:lnTo>
                <a:lnTo>
                  <a:pt x="44" y="41"/>
                </a:lnTo>
                <a:lnTo>
                  <a:pt x="108" y="0"/>
                </a:lnTo>
                <a:close/>
              </a:path>
            </a:pathLst>
          </a:custGeom>
          <a:solidFill>
            <a:srgbClr val="DFD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579438" y="1289050"/>
            <a:ext cx="1350962" cy="234950"/>
            <a:chOff x="1700" y="1049"/>
            <a:chExt cx="666" cy="124"/>
          </a:xfrm>
        </p:grpSpPr>
        <p:sp>
          <p:nvSpPr>
            <p:cNvPr id="1042520" name="Freeform 88"/>
            <p:cNvSpPr>
              <a:spLocks/>
            </p:cNvSpPr>
            <p:nvPr/>
          </p:nvSpPr>
          <p:spPr bwMode="auto">
            <a:xfrm>
              <a:off x="2158" y="1086"/>
              <a:ext cx="161" cy="5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6" y="31"/>
                </a:cxn>
                <a:cxn ang="0">
                  <a:pos x="0" y="45"/>
                </a:cxn>
                <a:cxn ang="0">
                  <a:pos x="105" y="55"/>
                </a:cxn>
                <a:cxn ang="0">
                  <a:pos x="129" y="38"/>
                </a:cxn>
                <a:cxn ang="0">
                  <a:pos x="161" y="7"/>
                </a:cxn>
                <a:cxn ang="0">
                  <a:pos x="61" y="0"/>
                </a:cxn>
              </a:cxnLst>
              <a:rect l="0" t="0" r="r" b="b"/>
              <a:pathLst>
                <a:path w="161" h="55">
                  <a:moveTo>
                    <a:pt x="61" y="0"/>
                  </a:moveTo>
                  <a:lnTo>
                    <a:pt x="26" y="31"/>
                  </a:lnTo>
                  <a:lnTo>
                    <a:pt x="0" y="45"/>
                  </a:lnTo>
                  <a:lnTo>
                    <a:pt x="105" y="55"/>
                  </a:lnTo>
                  <a:lnTo>
                    <a:pt x="129" y="38"/>
                  </a:lnTo>
                  <a:lnTo>
                    <a:pt x="161" y="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3" name="Group 89"/>
            <p:cNvGrpSpPr>
              <a:grpSpLocks/>
            </p:cNvGrpSpPr>
            <p:nvPr/>
          </p:nvGrpSpPr>
          <p:grpSpPr bwMode="auto">
            <a:xfrm>
              <a:off x="1700" y="1049"/>
              <a:ext cx="666" cy="124"/>
              <a:chOff x="1700" y="1049"/>
              <a:chExt cx="666" cy="124"/>
            </a:xfrm>
          </p:grpSpPr>
          <p:sp>
            <p:nvSpPr>
              <p:cNvPr id="1042522" name="Freeform 90"/>
              <p:cNvSpPr>
                <a:spLocks/>
              </p:cNvSpPr>
              <p:nvPr/>
            </p:nvSpPr>
            <p:spPr bwMode="auto">
              <a:xfrm>
                <a:off x="1700" y="1098"/>
                <a:ext cx="587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"/>
                  </a:cxn>
                  <a:cxn ang="0">
                    <a:pos x="587" y="75"/>
                  </a:cxn>
                  <a:cxn ang="0">
                    <a:pos x="587" y="55"/>
                  </a:cxn>
                  <a:cxn ang="0">
                    <a:pos x="0" y="0"/>
                  </a:cxn>
                </a:cxnLst>
                <a:rect l="0" t="0" r="r" b="b"/>
                <a:pathLst>
                  <a:path w="587" h="75">
                    <a:moveTo>
                      <a:pt x="0" y="0"/>
                    </a:moveTo>
                    <a:lnTo>
                      <a:pt x="0" y="19"/>
                    </a:lnTo>
                    <a:lnTo>
                      <a:pt x="587" y="75"/>
                    </a:lnTo>
                    <a:lnTo>
                      <a:pt x="587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523" name="Freeform 91"/>
              <p:cNvSpPr>
                <a:spLocks/>
              </p:cNvSpPr>
              <p:nvPr/>
            </p:nvSpPr>
            <p:spPr bwMode="auto">
              <a:xfrm>
                <a:off x="2287" y="1088"/>
                <a:ext cx="79" cy="8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0" y="85"/>
                  </a:cxn>
                  <a:cxn ang="0">
                    <a:pos x="35" y="65"/>
                  </a:cxn>
                  <a:cxn ang="0">
                    <a:pos x="47" y="53"/>
                  </a:cxn>
                  <a:cxn ang="0">
                    <a:pos x="79" y="24"/>
                  </a:cxn>
                  <a:cxn ang="0">
                    <a:pos x="79" y="0"/>
                  </a:cxn>
                  <a:cxn ang="0">
                    <a:pos x="38" y="41"/>
                  </a:cxn>
                  <a:cxn ang="0">
                    <a:pos x="0" y="65"/>
                  </a:cxn>
                </a:cxnLst>
                <a:rect l="0" t="0" r="r" b="b"/>
                <a:pathLst>
                  <a:path w="79" h="85">
                    <a:moveTo>
                      <a:pt x="0" y="65"/>
                    </a:moveTo>
                    <a:lnTo>
                      <a:pt x="0" y="85"/>
                    </a:lnTo>
                    <a:lnTo>
                      <a:pt x="35" y="65"/>
                    </a:lnTo>
                    <a:lnTo>
                      <a:pt x="47" y="53"/>
                    </a:lnTo>
                    <a:lnTo>
                      <a:pt x="79" y="24"/>
                    </a:lnTo>
                    <a:lnTo>
                      <a:pt x="79" y="0"/>
                    </a:lnTo>
                    <a:lnTo>
                      <a:pt x="38" y="41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524" name="Line 92"/>
              <p:cNvSpPr>
                <a:spLocks noChangeShapeType="1"/>
              </p:cNvSpPr>
              <p:nvPr/>
            </p:nvSpPr>
            <p:spPr bwMode="auto">
              <a:xfrm>
                <a:off x="1702" y="1105"/>
                <a:ext cx="588" cy="53"/>
              </a:xfrm>
              <a:prstGeom prst="line">
                <a:avLst/>
              </a:prstGeom>
              <a:noFill/>
              <a:ln w="4763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4" name="Group 93"/>
              <p:cNvGrpSpPr>
                <a:grpSpLocks/>
              </p:cNvGrpSpPr>
              <p:nvPr/>
            </p:nvGrpSpPr>
            <p:grpSpPr bwMode="auto">
              <a:xfrm>
                <a:off x="1741" y="1049"/>
                <a:ext cx="563" cy="92"/>
                <a:chOff x="1741" y="1049"/>
                <a:chExt cx="563" cy="92"/>
              </a:xfrm>
            </p:grpSpPr>
            <p:sp>
              <p:nvSpPr>
                <p:cNvPr id="1042526" name="Freeform 94"/>
                <p:cNvSpPr>
                  <a:spLocks/>
                </p:cNvSpPr>
                <p:nvPr/>
              </p:nvSpPr>
              <p:spPr bwMode="auto">
                <a:xfrm>
                  <a:off x="1741" y="1052"/>
                  <a:ext cx="434" cy="75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20" y="34"/>
                    </a:cxn>
                    <a:cxn ang="0">
                      <a:pos x="0" y="43"/>
                    </a:cxn>
                    <a:cxn ang="0">
                      <a:pos x="367" y="75"/>
                    </a:cxn>
                    <a:cxn ang="0">
                      <a:pos x="393" y="60"/>
                    </a:cxn>
                    <a:cxn ang="0">
                      <a:pos x="434" y="31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434" h="75">
                      <a:moveTo>
                        <a:pt x="73" y="0"/>
                      </a:moveTo>
                      <a:lnTo>
                        <a:pt x="20" y="34"/>
                      </a:lnTo>
                      <a:lnTo>
                        <a:pt x="0" y="43"/>
                      </a:lnTo>
                      <a:lnTo>
                        <a:pt x="367" y="75"/>
                      </a:lnTo>
                      <a:lnTo>
                        <a:pt x="393" y="60"/>
                      </a:lnTo>
                      <a:lnTo>
                        <a:pt x="434" y="31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5" name="Group 95"/>
                <p:cNvGrpSpPr>
                  <a:grpSpLocks/>
                </p:cNvGrpSpPr>
                <p:nvPr/>
              </p:nvGrpSpPr>
              <p:grpSpPr bwMode="auto">
                <a:xfrm>
                  <a:off x="1749" y="1049"/>
                  <a:ext cx="555" cy="92"/>
                  <a:chOff x="1749" y="1049"/>
                  <a:chExt cx="555" cy="92"/>
                </a:xfrm>
              </p:grpSpPr>
              <p:grpSp>
                <p:nvGrpSpPr>
                  <p:cNvPr id="26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1758" y="1049"/>
                    <a:ext cx="405" cy="75"/>
                    <a:chOff x="1758" y="1049"/>
                    <a:chExt cx="405" cy="75"/>
                  </a:xfrm>
                </p:grpSpPr>
                <p:grpSp>
                  <p:nvGrpSpPr>
                    <p:cNvPr id="27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8" y="1049"/>
                      <a:ext cx="85" cy="51"/>
                      <a:chOff x="1758" y="1049"/>
                      <a:chExt cx="85" cy="51"/>
                    </a:xfrm>
                  </p:grpSpPr>
                  <p:sp>
                    <p:nvSpPr>
                      <p:cNvPr id="1042530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58" y="1088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31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88" y="1049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28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3" y="1052"/>
                      <a:ext cx="83" cy="50"/>
                      <a:chOff x="1793" y="1052"/>
                      <a:chExt cx="83" cy="50"/>
                    </a:xfrm>
                  </p:grpSpPr>
                  <p:sp>
                    <p:nvSpPr>
                      <p:cNvPr id="104253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93" y="1090"/>
                        <a:ext cx="27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34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20" y="1052"/>
                        <a:ext cx="56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29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6" y="1054"/>
                      <a:ext cx="85" cy="51"/>
                      <a:chOff x="1826" y="1054"/>
                      <a:chExt cx="85" cy="51"/>
                    </a:xfrm>
                  </p:grpSpPr>
                  <p:sp>
                    <p:nvSpPr>
                      <p:cNvPr id="1042536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26" y="1093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37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52" y="1054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0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8" y="1057"/>
                      <a:ext cx="85" cy="50"/>
                      <a:chOff x="1858" y="1057"/>
                      <a:chExt cx="85" cy="50"/>
                    </a:xfrm>
                  </p:grpSpPr>
                  <p:sp>
                    <p:nvSpPr>
                      <p:cNvPr id="1042539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58" y="1095"/>
                        <a:ext cx="27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40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5" y="1057"/>
                        <a:ext cx="58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1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90" y="1059"/>
                      <a:ext cx="86" cy="51"/>
                      <a:chOff x="1890" y="1059"/>
                      <a:chExt cx="86" cy="51"/>
                    </a:xfrm>
                  </p:grpSpPr>
                  <p:sp>
                    <p:nvSpPr>
                      <p:cNvPr id="1042542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0" y="1098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43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0" y="1059"/>
                        <a:ext cx="56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3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3" y="1061"/>
                      <a:ext cx="85" cy="51"/>
                      <a:chOff x="1923" y="1061"/>
                      <a:chExt cx="85" cy="51"/>
                    </a:xfrm>
                  </p:grpSpPr>
                  <p:sp>
                    <p:nvSpPr>
                      <p:cNvPr id="1042545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3" y="1100"/>
                        <a:ext cx="29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46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52" y="1061"/>
                        <a:ext cx="56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33" name="Group 1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5" y="1064"/>
                      <a:ext cx="85" cy="51"/>
                      <a:chOff x="1955" y="1064"/>
                      <a:chExt cx="85" cy="51"/>
                    </a:xfrm>
                  </p:grpSpPr>
                  <p:sp>
                    <p:nvSpPr>
                      <p:cNvPr id="1042548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55" y="1102"/>
                        <a:ext cx="26" cy="1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49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1" y="1064"/>
                        <a:ext cx="59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5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4" y="1066"/>
                      <a:ext cx="85" cy="51"/>
                      <a:chOff x="1984" y="1066"/>
                      <a:chExt cx="85" cy="51"/>
                    </a:xfrm>
                  </p:grpSpPr>
                  <p:sp>
                    <p:nvSpPr>
                      <p:cNvPr id="1042551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4" y="1105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52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4" y="1066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52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7" y="1071"/>
                      <a:ext cx="85" cy="51"/>
                      <a:chOff x="2017" y="1071"/>
                      <a:chExt cx="85" cy="51"/>
                    </a:xfrm>
                  </p:grpSpPr>
                  <p:sp>
                    <p:nvSpPr>
                      <p:cNvPr id="1042554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7" y="1110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55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3" y="1071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55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9" y="1073"/>
                      <a:ext cx="85" cy="51"/>
                      <a:chOff x="2049" y="1073"/>
                      <a:chExt cx="85" cy="51"/>
                    </a:xfrm>
                  </p:grpSpPr>
                  <p:sp>
                    <p:nvSpPr>
                      <p:cNvPr id="1042557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9" y="1112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58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5" y="1073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56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78" y="1073"/>
                      <a:ext cx="85" cy="51"/>
                      <a:chOff x="2078" y="1073"/>
                      <a:chExt cx="85" cy="51"/>
                    </a:xfrm>
                  </p:grpSpPr>
                  <p:sp>
                    <p:nvSpPr>
                      <p:cNvPr id="1042560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8" y="1112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08" y="1073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04245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178" y="1083"/>
                    <a:ext cx="123" cy="58"/>
                    <a:chOff x="2178" y="1083"/>
                    <a:chExt cx="123" cy="58"/>
                  </a:xfrm>
                </p:grpSpPr>
                <p:grpSp>
                  <p:nvGrpSpPr>
                    <p:cNvPr id="1042459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28" y="1086"/>
                      <a:ext cx="73" cy="55"/>
                      <a:chOff x="2228" y="1086"/>
                      <a:chExt cx="73" cy="55"/>
                    </a:xfrm>
                  </p:grpSpPr>
                  <p:sp>
                    <p:nvSpPr>
                      <p:cNvPr id="1042564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28" y="1127"/>
                        <a:ext cx="26" cy="1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65" name="Line 1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54" y="1086"/>
                        <a:ext cx="47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60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5" y="1083"/>
                      <a:ext cx="70" cy="56"/>
                      <a:chOff x="2205" y="1083"/>
                      <a:chExt cx="70" cy="56"/>
                    </a:xfrm>
                  </p:grpSpPr>
                  <p:sp>
                    <p:nvSpPr>
                      <p:cNvPr id="1042567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05" y="1124"/>
                        <a:ext cx="23" cy="1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68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28" y="1083"/>
                        <a:ext cx="47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461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083"/>
                      <a:ext cx="71" cy="53"/>
                      <a:chOff x="2178" y="1083"/>
                      <a:chExt cx="71" cy="53"/>
                    </a:xfrm>
                  </p:grpSpPr>
                  <p:sp>
                    <p:nvSpPr>
                      <p:cNvPr id="1042570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78" y="1122"/>
                        <a:ext cx="24" cy="1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71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02" y="1083"/>
                        <a:ext cx="47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104257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788" y="1064"/>
                    <a:ext cx="516" cy="41"/>
                  </a:xfrm>
                  <a:prstGeom prst="line">
                    <a:avLst/>
                  </a:prstGeom>
                  <a:noFill/>
                  <a:ln w="4763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57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770" y="1076"/>
                    <a:ext cx="526" cy="41"/>
                  </a:xfrm>
                  <a:prstGeom prst="line">
                    <a:avLst/>
                  </a:prstGeom>
                  <a:noFill/>
                  <a:ln w="4763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57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749" y="1086"/>
                    <a:ext cx="532" cy="45"/>
                  </a:xfrm>
                  <a:prstGeom prst="line">
                    <a:avLst/>
                  </a:prstGeom>
                  <a:noFill/>
                  <a:ln w="9525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042473" name="Group 143"/>
              <p:cNvGrpSpPr>
                <a:grpSpLocks/>
              </p:cNvGrpSpPr>
              <p:nvPr/>
            </p:nvGrpSpPr>
            <p:grpSpPr bwMode="auto">
              <a:xfrm>
                <a:off x="2290" y="1095"/>
                <a:ext cx="73" cy="63"/>
                <a:chOff x="2290" y="1095"/>
                <a:chExt cx="73" cy="63"/>
              </a:xfrm>
            </p:grpSpPr>
            <p:sp>
              <p:nvSpPr>
                <p:cNvPr id="1042576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290" y="1131"/>
                  <a:ext cx="38" cy="27"/>
                </a:xfrm>
                <a:prstGeom prst="line">
                  <a:avLst/>
                </a:prstGeom>
                <a:noFill/>
                <a:ln w="4763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577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328" y="1095"/>
                  <a:ext cx="35" cy="36"/>
                </a:xfrm>
                <a:prstGeom prst="line">
                  <a:avLst/>
                </a:prstGeom>
                <a:noFill/>
                <a:ln w="4763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042483" name="Group 146"/>
          <p:cNvGrpSpPr>
            <a:grpSpLocks/>
          </p:cNvGrpSpPr>
          <p:nvPr/>
        </p:nvGrpSpPr>
        <p:grpSpPr bwMode="auto">
          <a:xfrm>
            <a:off x="7437438" y="457200"/>
            <a:ext cx="1514475" cy="709613"/>
            <a:chOff x="2128" y="1336"/>
            <a:chExt cx="746" cy="375"/>
          </a:xfrm>
        </p:grpSpPr>
        <p:grpSp>
          <p:nvGrpSpPr>
            <p:cNvPr id="1042487" name="Group 147"/>
            <p:cNvGrpSpPr>
              <a:grpSpLocks/>
            </p:cNvGrpSpPr>
            <p:nvPr/>
          </p:nvGrpSpPr>
          <p:grpSpPr bwMode="auto">
            <a:xfrm>
              <a:off x="2128" y="1653"/>
              <a:ext cx="746" cy="58"/>
              <a:chOff x="1723" y="895"/>
              <a:chExt cx="746" cy="58"/>
            </a:xfrm>
          </p:grpSpPr>
          <p:sp>
            <p:nvSpPr>
              <p:cNvPr id="1042580" name="Freeform 148"/>
              <p:cNvSpPr>
                <a:spLocks/>
              </p:cNvSpPr>
              <p:nvPr/>
            </p:nvSpPr>
            <p:spPr bwMode="auto">
              <a:xfrm>
                <a:off x="1723" y="895"/>
                <a:ext cx="746" cy="5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02" y="58"/>
                  </a:cxn>
                  <a:cxn ang="0">
                    <a:pos x="746" y="24"/>
                  </a:cxn>
                  <a:cxn ang="0">
                    <a:pos x="693" y="19"/>
                  </a:cxn>
                  <a:cxn ang="0">
                    <a:pos x="229" y="0"/>
                  </a:cxn>
                  <a:cxn ang="0">
                    <a:pos x="0" y="22"/>
                  </a:cxn>
                </a:cxnLst>
                <a:rect l="0" t="0" r="r" b="b"/>
                <a:pathLst>
                  <a:path w="746" h="58">
                    <a:moveTo>
                      <a:pt x="0" y="22"/>
                    </a:moveTo>
                    <a:lnTo>
                      <a:pt x="602" y="58"/>
                    </a:lnTo>
                    <a:lnTo>
                      <a:pt x="746" y="24"/>
                    </a:lnTo>
                    <a:lnTo>
                      <a:pt x="693" y="19"/>
                    </a:lnTo>
                    <a:lnTo>
                      <a:pt x="229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581" name="Freeform 149"/>
              <p:cNvSpPr>
                <a:spLocks/>
              </p:cNvSpPr>
              <p:nvPr/>
            </p:nvSpPr>
            <p:spPr bwMode="auto">
              <a:xfrm>
                <a:off x="1890" y="907"/>
                <a:ext cx="549" cy="3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12"/>
                  </a:cxn>
                  <a:cxn ang="0">
                    <a:pos x="444" y="36"/>
                  </a:cxn>
                  <a:cxn ang="0">
                    <a:pos x="517" y="19"/>
                  </a:cxn>
                  <a:cxn ang="0">
                    <a:pos x="511" y="17"/>
                  </a:cxn>
                  <a:cxn ang="0">
                    <a:pos x="549" y="10"/>
                  </a:cxn>
                  <a:cxn ang="0">
                    <a:pos x="526" y="7"/>
                  </a:cxn>
                  <a:cxn ang="0">
                    <a:pos x="47" y="0"/>
                  </a:cxn>
                </a:cxnLst>
                <a:rect l="0" t="0" r="r" b="b"/>
                <a:pathLst>
                  <a:path w="549" h="36">
                    <a:moveTo>
                      <a:pt x="47" y="0"/>
                    </a:moveTo>
                    <a:lnTo>
                      <a:pt x="0" y="12"/>
                    </a:lnTo>
                    <a:lnTo>
                      <a:pt x="444" y="36"/>
                    </a:lnTo>
                    <a:lnTo>
                      <a:pt x="517" y="19"/>
                    </a:lnTo>
                    <a:lnTo>
                      <a:pt x="511" y="17"/>
                    </a:lnTo>
                    <a:lnTo>
                      <a:pt x="549" y="10"/>
                    </a:lnTo>
                    <a:lnTo>
                      <a:pt x="526" y="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42488" name="Group 150"/>
            <p:cNvGrpSpPr>
              <a:grpSpLocks/>
            </p:cNvGrpSpPr>
            <p:nvPr/>
          </p:nvGrpSpPr>
          <p:grpSpPr bwMode="auto">
            <a:xfrm>
              <a:off x="2736" y="1344"/>
              <a:ext cx="135" cy="350"/>
              <a:chOff x="2331" y="586"/>
              <a:chExt cx="135" cy="350"/>
            </a:xfrm>
          </p:grpSpPr>
          <p:grpSp>
            <p:nvGrpSpPr>
              <p:cNvPr id="1042489" name="Group 151"/>
              <p:cNvGrpSpPr>
                <a:grpSpLocks/>
              </p:cNvGrpSpPr>
              <p:nvPr/>
            </p:nvGrpSpPr>
            <p:grpSpPr bwMode="auto">
              <a:xfrm>
                <a:off x="2384" y="629"/>
                <a:ext cx="82" cy="295"/>
                <a:chOff x="2384" y="629"/>
                <a:chExt cx="82" cy="295"/>
              </a:xfrm>
            </p:grpSpPr>
            <p:sp>
              <p:nvSpPr>
                <p:cNvPr id="1042584" name="Freeform 152"/>
                <p:cNvSpPr>
                  <a:spLocks/>
                </p:cNvSpPr>
                <p:nvPr/>
              </p:nvSpPr>
              <p:spPr bwMode="auto">
                <a:xfrm>
                  <a:off x="2384" y="629"/>
                  <a:ext cx="82" cy="29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2" y="24"/>
                    </a:cxn>
                    <a:cxn ang="0">
                      <a:pos x="76" y="140"/>
                    </a:cxn>
                    <a:cxn ang="0">
                      <a:pos x="67" y="278"/>
                    </a:cxn>
                    <a:cxn ang="0">
                      <a:pos x="0" y="29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2" h="295">
                      <a:moveTo>
                        <a:pt x="8" y="0"/>
                      </a:moveTo>
                      <a:lnTo>
                        <a:pt x="82" y="24"/>
                      </a:lnTo>
                      <a:lnTo>
                        <a:pt x="76" y="140"/>
                      </a:lnTo>
                      <a:lnTo>
                        <a:pt x="67" y="278"/>
                      </a:lnTo>
                      <a:lnTo>
                        <a:pt x="0" y="29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042494" name="Group 153"/>
                <p:cNvGrpSpPr>
                  <a:grpSpLocks/>
                </p:cNvGrpSpPr>
                <p:nvPr/>
              </p:nvGrpSpPr>
              <p:grpSpPr bwMode="auto">
                <a:xfrm>
                  <a:off x="2384" y="644"/>
                  <a:ext cx="82" cy="246"/>
                  <a:chOff x="2384" y="644"/>
                  <a:chExt cx="82" cy="246"/>
                </a:xfrm>
              </p:grpSpPr>
              <p:grpSp>
                <p:nvGrpSpPr>
                  <p:cNvPr id="1042495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384" y="644"/>
                    <a:ext cx="82" cy="246"/>
                    <a:chOff x="2384" y="644"/>
                    <a:chExt cx="82" cy="246"/>
                  </a:xfrm>
                </p:grpSpPr>
                <p:grpSp>
                  <p:nvGrpSpPr>
                    <p:cNvPr id="1042500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147"/>
                      <a:chOff x="2384" y="644"/>
                      <a:chExt cx="82" cy="147"/>
                    </a:xfrm>
                  </p:grpSpPr>
                  <p:grpSp>
                    <p:nvGrpSpPr>
                      <p:cNvPr id="1042506" name="Group 1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0" y="644"/>
                        <a:ext cx="76" cy="77"/>
                        <a:chOff x="2390" y="644"/>
                        <a:chExt cx="76" cy="77"/>
                      </a:xfrm>
                    </p:grpSpPr>
                    <p:sp>
                      <p:nvSpPr>
                        <p:cNvPr id="1042589" name="Line 1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2" y="644"/>
                          <a:ext cx="74" cy="2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590" name="Line 1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56"/>
                          <a:ext cx="73" cy="2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591" name="Line 1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68"/>
                          <a:ext cx="73" cy="1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592" name="Line 1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82"/>
                          <a:ext cx="73" cy="1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593" name="Line 1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694"/>
                          <a:ext cx="73" cy="1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42594" name="Line 1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0" y="706"/>
                          <a:ext cx="70" cy="1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1042595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33"/>
                        <a:ext cx="7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96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45"/>
                        <a:ext cx="73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97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57"/>
                        <a:ext cx="73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98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72"/>
                        <a:ext cx="73" cy="7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599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84"/>
                        <a:ext cx="73" cy="7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08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798"/>
                      <a:ext cx="73" cy="92"/>
                      <a:chOff x="2384" y="798"/>
                      <a:chExt cx="73" cy="92"/>
                    </a:xfrm>
                  </p:grpSpPr>
                  <p:sp>
                    <p:nvSpPr>
                      <p:cNvPr id="1042601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798"/>
                        <a:ext cx="73" cy="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2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7" y="810"/>
                        <a:ext cx="67" cy="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3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825"/>
                        <a:ext cx="70" cy="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4" name="Line 1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4" y="837"/>
                        <a:ext cx="70" cy="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5" name="Line 1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46"/>
                        <a:ext cx="67" cy="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6" name="Line 17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59"/>
                        <a:ext cx="67" cy="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7" name="Line 17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71"/>
                        <a:ext cx="67" cy="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08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4" y="880"/>
                        <a:ext cx="67" cy="10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1042609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2387" y="721"/>
                    <a:ext cx="73" cy="12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042509" name="Group 178"/>
              <p:cNvGrpSpPr>
                <a:grpSpLocks/>
              </p:cNvGrpSpPr>
              <p:nvPr/>
            </p:nvGrpSpPr>
            <p:grpSpPr bwMode="auto">
              <a:xfrm>
                <a:off x="2331" y="586"/>
                <a:ext cx="73" cy="350"/>
                <a:chOff x="2331" y="586"/>
                <a:chExt cx="73" cy="350"/>
              </a:xfrm>
            </p:grpSpPr>
            <p:sp>
              <p:nvSpPr>
                <p:cNvPr id="1042611" name="Freeform 179"/>
                <p:cNvSpPr>
                  <a:spLocks/>
                </p:cNvSpPr>
                <p:nvPr/>
              </p:nvSpPr>
              <p:spPr bwMode="auto">
                <a:xfrm>
                  <a:off x="2331" y="586"/>
                  <a:ext cx="70" cy="350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67" y="17"/>
                    </a:cxn>
                    <a:cxn ang="0">
                      <a:pos x="70" y="21"/>
                    </a:cxn>
                    <a:cxn ang="0">
                      <a:pos x="56" y="335"/>
                    </a:cxn>
                    <a:cxn ang="0">
                      <a:pos x="50" y="340"/>
                    </a:cxn>
                    <a:cxn ang="0">
                      <a:pos x="0" y="350"/>
                    </a:cxn>
                    <a:cxn ang="0">
                      <a:pos x="6" y="345"/>
                    </a:cxn>
                    <a:cxn ang="0">
                      <a:pos x="6" y="340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70" h="350">
                      <a:moveTo>
                        <a:pt x="17" y="0"/>
                      </a:moveTo>
                      <a:lnTo>
                        <a:pt x="67" y="17"/>
                      </a:lnTo>
                      <a:lnTo>
                        <a:pt x="70" y="21"/>
                      </a:lnTo>
                      <a:lnTo>
                        <a:pt x="56" y="335"/>
                      </a:lnTo>
                      <a:lnTo>
                        <a:pt x="50" y="340"/>
                      </a:lnTo>
                      <a:lnTo>
                        <a:pt x="0" y="350"/>
                      </a:lnTo>
                      <a:lnTo>
                        <a:pt x="6" y="345"/>
                      </a:lnTo>
                      <a:lnTo>
                        <a:pt x="6" y="34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12" name="Arc 180"/>
                <p:cNvSpPr>
                  <a:spLocks/>
                </p:cNvSpPr>
                <p:nvPr/>
              </p:nvSpPr>
              <p:spPr bwMode="auto">
                <a:xfrm>
                  <a:off x="2397" y="603"/>
                  <a:ext cx="7" cy="7"/>
                </a:xfrm>
                <a:custGeom>
                  <a:avLst/>
                  <a:gdLst>
                    <a:gd name="G0" fmla="+- 0 0 0"/>
                    <a:gd name="G1" fmla="+- 20142 0 0"/>
                    <a:gd name="G2" fmla="+- 21600 0 0"/>
                    <a:gd name="T0" fmla="*/ 7803 w 21600"/>
                    <a:gd name="T1" fmla="*/ 0 h 20142"/>
                    <a:gd name="T2" fmla="*/ 21600 w 21600"/>
                    <a:gd name="T3" fmla="*/ 20142 h 20142"/>
                    <a:gd name="T4" fmla="*/ 0 w 21600"/>
                    <a:gd name="T5" fmla="*/ 20142 h 20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142" fill="none" extrusionOk="0">
                      <a:moveTo>
                        <a:pt x="7802" y="0"/>
                      </a:moveTo>
                      <a:cubicBezTo>
                        <a:pt x="16118" y="3222"/>
                        <a:pt x="21600" y="11223"/>
                        <a:pt x="21600" y="20142"/>
                      </a:cubicBezTo>
                    </a:path>
                    <a:path w="21600" h="20142" stroke="0" extrusionOk="0">
                      <a:moveTo>
                        <a:pt x="7802" y="0"/>
                      </a:moveTo>
                      <a:cubicBezTo>
                        <a:pt x="16118" y="3222"/>
                        <a:pt x="21600" y="11223"/>
                        <a:pt x="21600" y="20142"/>
                      </a:cubicBezTo>
                      <a:lnTo>
                        <a:pt x="0" y="2014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042613" name="Freeform 181"/>
            <p:cNvSpPr>
              <a:spLocks/>
            </p:cNvSpPr>
            <p:nvPr/>
          </p:nvSpPr>
          <p:spPr bwMode="auto">
            <a:xfrm>
              <a:off x="2339" y="1392"/>
              <a:ext cx="356" cy="2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56" y="0"/>
                </a:cxn>
                <a:cxn ang="0">
                  <a:pos x="341" y="244"/>
                </a:cxn>
                <a:cxn ang="0">
                  <a:pos x="0" y="229"/>
                </a:cxn>
                <a:cxn ang="0">
                  <a:pos x="12" y="0"/>
                </a:cxn>
              </a:cxnLst>
              <a:rect l="0" t="0" r="r" b="b"/>
              <a:pathLst>
                <a:path w="356" h="244">
                  <a:moveTo>
                    <a:pt x="12" y="0"/>
                  </a:moveTo>
                  <a:lnTo>
                    <a:pt x="356" y="0"/>
                  </a:lnTo>
                  <a:lnTo>
                    <a:pt x="341" y="244"/>
                  </a:lnTo>
                  <a:lnTo>
                    <a:pt x="0" y="2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042514" name="Group 182"/>
            <p:cNvGrpSpPr>
              <a:grpSpLocks/>
            </p:cNvGrpSpPr>
            <p:nvPr/>
          </p:nvGrpSpPr>
          <p:grpSpPr bwMode="auto">
            <a:xfrm>
              <a:off x="2290" y="1336"/>
              <a:ext cx="470" cy="358"/>
              <a:chOff x="1885" y="578"/>
              <a:chExt cx="470" cy="358"/>
            </a:xfrm>
          </p:grpSpPr>
          <p:grpSp>
            <p:nvGrpSpPr>
              <p:cNvPr id="1042519" name="Group 183"/>
              <p:cNvGrpSpPr>
                <a:grpSpLocks/>
              </p:cNvGrpSpPr>
              <p:nvPr/>
            </p:nvGrpSpPr>
            <p:grpSpPr bwMode="auto">
              <a:xfrm>
                <a:off x="1885" y="578"/>
                <a:ext cx="470" cy="358"/>
                <a:chOff x="1885" y="578"/>
                <a:chExt cx="470" cy="358"/>
              </a:xfrm>
            </p:grpSpPr>
            <p:grpSp>
              <p:nvGrpSpPr>
                <p:cNvPr id="1042521" name="Group 184"/>
                <p:cNvGrpSpPr>
                  <a:grpSpLocks/>
                </p:cNvGrpSpPr>
                <p:nvPr/>
              </p:nvGrpSpPr>
              <p:grpSpPr bwMode="auto">
                <a:xfrm>
                  <a:off x="1885" y="578"/>
                  <a:ext cx="470" cy="358"/>
                  <a:chOff x="1885" y="578"/>
                  <a:chExt cx="470" cy="358"/>
                </a:xfrm>
              </p:grpSpPr>
              <p:sp>
                <p:nvSpPr>
                  <p:cNvPr id="1042617" name="Freeform 185"/>
                  <p:cNvSpPr>
                    <a:spLocks/>
                  </p:cNvSpPr>
                  <p:nvPr/>
                </p:nvSpPr>
                <p:spPr bwMode="auto">
                  <a:xfrm>
                    <a:off x="1885" y="578"/>
                    <a:ext cx="469" cy="358"/>
                  </a:xfrm>
                  <a:custGeom>
                    <a:avLst/>
                    <a:gdLst/>
                    <a:ahLst/>
                    <a:cxnLst>
                      <a:cxn ang="0">
                        <a:pos x="38" y="5"/>
                      </a:cxn>
                      <a:cxn ang="0">
                        <a:pos x="76" y="5"/>
                      </a:cxn>
                      <a:cxn ang="0">
                        <a:pos x="132" y="0"/>
                      </a:cxn>
                      <a:cxn ang="0">
                        <a:pos x="187" y="0"/>
                      </a:cxn>
                      <a:cxn ang="0">
                        <a:pos x="255" y="0"/>
                      </a:cxn>
                      <a:cxn ang="0">
                        <a:pos x="302" y="0"/>
                      </a:cxn>
                      <a:cxn ang="0">
                        <a:pos x="375" y="3"/>
                      </a:cxn>
                      <a:cxn ang="0">
                        <a:pos x="443" y="5"/>
                      </a:cxn>
                      <a:cxn ang="0">
                        <a:pos x="460" y="8"/>
                      </a:cxn>
                      <a:cxn ang="0">
                        <a:pos x="463" y="8"/>
                      </a:cxn>
                      <a:cxn ang="0">
                        <a:pos x="466" y="10"/>
                      </a:cxn>
                      <a:cxn ang="0">
                        <a:pos x="469" y="12"/>
                      </a:cxn>
                      <a:cxn ang="0">
                        <a:pos x="469" y="15"/>
                      </a:cxn>
                      <a:cxn ang="0">
                        <a:pos x="452" y="351"/>
                      </a:cxn>
                      <a:cxn ang="0">
                        <a:pos x="449" y="355"/>
                      </a:cxn>
                      <a:cxn ang="0">
                        <a:pos x="443" y="358"/>
                      </a:cxn>
                      <a:cxn ang="0">
                        <a:pos x="293" y="351"/>
                      </a:cxn>
                      <a:cxn ang="0">
                        <a:pos x="143" y="341"/>
                      </a:cxn>
                      <a:cxn ang="0">
                        <a:pos x="5" y="334"/>
                      </a:cxn>
                      <a:cxn ang="0">
                        <a:pos x="0" y="324"/>
                      </a:cxn>
                      <a:cxn ang="0">
                        <a:pos x="20" y="17"/>
                      </a:cxn>
                      <a:cxn ang="0">
                        <a:pos x="38" y="5"/>
                      </a:cxn>
                    </a:cxnLst>
                    <a:rect l="0" t="0" r="r" b="b"/>
                    <a:pathLst>
                      <a:path w="469" h="358">
                        <a:moveTo>
                          <a:pt x="38" y="5"/>
                        </a:moveTo>
                        <a:lnTo>
                          <a:pt x="76" y="5"/>
                        </a:lnTo>
                        <a:lnTo>
                          <a:pt x="132" y="0"/>
                        </a:lnTo>
                        <a:lnTo>
                          <a:pt x="187" y="0"/>
                        </a:lnTo>
                        <a:lnTo>
                          <a:pt x="255" y="0"/>
                        </a:lnTo>
                        <a:lnTo>
                          <a:pt x="302" y="0"/>
                        </a:lnTo>
                        <a:lnTo>
                          <a:pt x="375" y="3"/>
                        </a:lnTo>
                        <a:lnTo>
                          <a:pt x="443" y="5"/>
                        </a:lnTo>
                        <a:lnTo>
                          <a:pt x="460" y="8"/>
                        </a:lnTo>
                        <a:lnTo>
                          <a:pt x="463" y="8"/>
                        </a:lnTo>
                        <a:lnTo>
                          <a:pt x="466" y="10"/>
                        </a:lnTo>
                        <a:lnTo>
                          <a:pt x="469" y="12"/>
                        </a:lnTo>
                        <a:lnTo>
                          <a:pt x="469" y="15"/>
                        </a:lnTo>
                        <a:lnTo>
                          <a:pt x="452" y="351"/>
                        </a:lnTo>
                        <a:lnTo>
                          <a:pt x="449" y="355"/>
                        </a:lnTo>
                        <a:lnTo>
                          <a:pt x="443" y="358"/>
                        </a:lnTo>
                        <a:lnTo>
                          <a:pt x="293" y="351"/>
                        </a:lnTo>
                        <a:lnTo>
                          <a:pt x="143" y="341"/>
                        </a:lnTo>
                        <a:lnTo>
                          <a:pt x="5" y="334"/>
                        </a:lnTo>
                        <a:lnTo>
                          <a:pt x="0" y="324"/>
                        </a:lnTo>
                        <a:lnTo>
                          <a:pt x="20" y="17"/>
                        </a:lnTo>
                        <a:lnTo>
                          <a:pt x="38" y="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618" name="Arc 186"/>
                  <p:cNvSpPr>
                    <a:spLocks/>
                  </p:cNvSpPr>
                  <p:nvPr/>
                </p:nvSpPr>
                <p:spPr bwMode="auto">
                  <a:xfrm>
                    <a:off x="2343" y="586"/>
                    <a:ext cx="12" cy="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619" name="Arc 187"/>
                  <p:cNvSpPr>
                    <a:spLocks/>
                  </p:cNvSpPr>
                  <p:nvPr/>
                </p:nvSpPr>
                <p:spPr bwMode="auto">
                  <a:xfrm>
                    <a:off x="1905" y="583"/>
                    <a:ext cx="24" cy="16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0 w 21600"/>
                      <a:gd name="T1" fmla="*/ 21491 h 21600"/>
                      <a:gd name="T2" fmla="*/ 21600 w 21600"/>
                      <a:gd name="T3" fmla="*/ 0 h 21600"/>
                      <a:gd name="T4" fmla="*/ 2160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491"/>
                        </a:moveTo>
                        <a:cubicBezTo>
                          <a:pt x="60" y="9604"/>
                          <a:pt x="9713" y="0"/>
                          <a:pt x="21599" y="0"/>
                        </a:cubicBezTo>
                      </a:path>
                      <a:path w="21600" h="21600" stroke="0" extrusionOk="0">
                        <a:moveTo>
                          <a:pt x="0" y="21491"/>
                        </a:moveTo>
                        <a:cubicBezTo>
                          <a:pt x="60" y="9604"/>
                          <a:pt x="9713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620" name="Arc 188"/>
                  <p:cNvSpPr>
                    <a:spLocks/>
                  </p:cNvSpPr>
                  <p:nvPr/>
                </p:nvSpPr>
                <p:spPr bwMode="auto">
                  <a:xfrm>
                    <a:off x="1885" y="901"/>
                    <a:ext cx="10" cy="11"/>
                  </a:xfrm>
                  <a:custGeom>
                    <a:avLst/>
                    <a:gdLst>
                      <a:gd name="G0" fmla="+- 21600 0 0"/>
                      <a:gd name="G1" fmla="+- 86 0 0"/>
                      <a:gd name="G2" fmla="+- 21600 0 0"/>
                      <a:gd name="T0" fmla="*/ 21400 w 21600"/>
                      <a:gd name="T1" fmla="*/ 21685 h 21685"/>
                      <a:gd name="T2" fmla="*/ 0 w 21600"/>
                      <a:gd name="T3" fmla="*/ 0 h 21685"/>
                      <a:gd name="T4" fmla="*/ 21600 w 21600"/>
                      <a:gd name="T5" fmla="*/ 86 h 216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85" fill="none" extrusionOk="0">
                        <a:moveTo>
                          <a:pt x="21399" y="21685"/>
                        </a:moveTo>
                        <a:cubicBezTo>
                          <a:pt x="9549" y="21575"/>
                          <a:pt x="0" y="11937"/>
                          <a:pt x="0" y="86"/>
                        </a:cubicBezTo>
                        <a:cubicBezTo>
                          <a:pt x="-1" y="57"/>
                          <a:pt x="0" y="28"/>
                          <a:pt x="0" y="0"/>
                        </a:cubicBezTo>
                      </a:path>
                      <a:path w="21600" h="21685" stroke="0" extrusionOk="0">
                        <a:moveTo>
                          <a:pt x="21399" y="21685"/>
                        </a:moveTo>
                        <a:cubicBezTo>
                          <a:pt x="9549" y="21575"/>
                          <a:pt x="0" y="11937"/>
                          <a:pt x="0" y="86"/>
                        </a:cubicBezTo>
                        <a:cubicBezTo>
                          <a:pt x="-1" y="57"/>
                          <a:pt x="0" y="28"/>
                          <a:pt x="0" y="0"/>
                        </a:cubicBezTo>
                        <a:lnTo>
                          <a:pt x="21600" y="8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042525" name="Group 189"/>
                <p:cNvGrpSpPr>
                  <a:grpSpLocks/>
                </p:cNvGrpSpPr>
                <p:nvPr/>
              </p:nvGrpSpPr>
              <p:grpSpPr bwMode="auto">
                <a:xfrm>
                  <a:off x="1934" y="634"/>
                  <a:ext cx="356" cy="244"/>
                  <a:chOff x="1934" y="634"/>
                  <a:chExt cx="356" cy="244"/>
                </a:xfrm>
              </p:grpSpPr>
              <p:grpSp>
                <p:nvGrpSpPr>
                  <p:cNvPr id="1042527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1934" y="634"/>
                    <a:ext cx="356" cy="244"/>
                    <a:chOff x="1934" y="634"/>
                    <a:chExt cx="356" cy="244"/>
                  </a:xfrm>
                </p:grpSpPr>
                <p:sp>
                  <p:nvSpPr>
                    <p:cNvPr id="104262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1949" y="634"/>
                      <a:ext cx="341" cy="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41" y="0"/>
                        </a:cxn>
                        <a:cxn ang="0">
                          <a:pos x="332" y="5"/>
                        </a:cxn>
                        <a:cxn ang="0">
                          <a:pos x="6" y="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41" h="5">
                          <a:moveTo>
                            <a:pt x="0" y="0"/>
                          </a:moveTo>
                          <a:lnTo>
                            <a:pt x="341" y="0"/>
                          </a:lnTo>
                          <a:lnTo>
                            <a:pt x="332" y="5"/>
                          </a:lnTo>
                          <a:lnTo>
                            <a:pt x="6" y="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62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2269" y="634"/>
                      <a:ext cx="21" cy="244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5"/>
                        </a:cxn>
                        <a:cxn ang="0">
                          <a:pos x="21" y="0"/>
                        </a:cxn>
                        <a:cxn ang="0">
                          <a:pos x="15" y="133"/>
                        </a:cxn>
                        <a:cxn ang="0">
                          <a:pos x="6" y="244"/>
                        </a:cxn>
                        <a:cxn ang="0">
                          <a:pos x="0" y="237"/>
                        </a:cxn>
                        <a:cxn ang="0">
                          <a:pos x="15" y="5"/>
                        </a:cxn>
                      </a:cxnLst>
                      <a:rect l="0" t="0" r="r" b="b"/>
                      <a:pathLst>
                        <a:path w="21" h="244">
                          <a:moveTo>
                            <a:pt x="15" y="5"/>
                          </a:moveTo>
                          <a:lnTo>
                            <a:pt x="21" y="0"/>
                          </a:lnTo>
                          <a:lnTo>
                            <a:pt x="15" y="133"/>
                          </a:lnTo>
                          <a:lnTo>
                            <a:pt x="6" y="244"/>
                          </a:lnTo>
                          <a:lnTo>
                            <a:pt x="0" y="237"/>
                          </a:lnTo>
                          <a:lnTo>
                            <a:pt x="15" y="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625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1934" y="856"/>
                      <a:ext cx="341" cy="22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0"/>
                        </a:cxn>
                        <a:cxn ang="0">
                          <a:pos x="0" y="7"/>
                        </a:cxn>
                        <a:cxn ang="0">
                          <a:pos x="341" y="22"/>
                        </a:cxn>
                        <a:cxn ang="0">
                          <a:pos x="335" y="15"/>
                        </a:cxn>
                        <a:cxn ang="0">
                          <a:pos x="6" y="0"/>
                        </a:cxn>
                      </a:cxnLst>
                      <a:rect l="0" t="0" r="r" b="b"/>
                      <a:pathLst>
                        <a:path w="341" h="22">
                          <a:moveTo>
                            <a:pt x="6" y="0"/>
                          </a:moveTo>
                          <a:lnTo>
                            <a:pt x="0" y="7"/>
                          </a:lnTo>
                          <a:lnTo>
                            <a:pt x="341" y="22"/>
                          </a:lnTo>
                          <a:lnTo>
                            <a:pt x="335" y="15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626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1934" y="634"/>
                      <a:ext cx="21" cy="229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21" y="5"/>
                        </a:cxn>
                        <a:cxn ang="0">
                          <a:pos x="6" y="222"/>
                        </a:cxn>
                        <a:cxn ang="0">
                          <a:pos x="0" y="229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21" h="229">
                          <a:moveTo>
                            <a:pt x="15" y="0"/>
                          </a:moveTo>
                          <a:lnTo>
                            <a:pt x="21" y="5"/>
                          </a:lnTo>
                          <a:lnTo>
                            <a:pt x="6" y="222"/>
                          </a:lnTo>
                          <a:lnTo>
                            <a:pt x="0" y="229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042528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1940" y="639"/>
                    <a:ext cx="341" cy="232"/>
                    <a:chOff x="1940" y="639"/>
                    <a:chExt cx="341" cy="232"/>
                  </a:xfrm>
                </p:grpSpPr>
                <p:sp>
                  <p:nvSpPr>
                    <p:cNvPr id="1042628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940" y="639"/>
                      <a:ext cx="341" cy="232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341" y="0"/>
                        </a:cxn>
                        <a:cxn ang="0">
                          <a:pos x="329" y="232"/>
                        </a:cxn>
                        <a:cxn ang="0">
                          <a:pos x="0" y="217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341" h="232">
                          <a:moveTo>
                            <a:pt x="15" y="0"/>
                          </a:moveTo>
                          <a:lnTo>
                            <a:pt x="341" y="0"/>
                          </a:lnTo>
                          <a:lnTo>
                            <a:pt x="329" y="232"/>
                          </a:lnTo>
                          <a:lnTo>
                            <a:pt x="0" y="217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629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952" y="648"/>
                      <a:ext cx="320" cy="213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320" y="0"/>
                        </a:cxn>
                        <a:cxn ang="0">
                          <a:pos x="305" y="213"/>
                        </a:cxn>
                        <a:cxn ang="0">
                          <a:pos x="0" y="203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320" h="213">
                          <a:moveTo>
                            <a:pt x="12" y="0"/>
                          </a:moveTo>
                          <a:lnTo>
                            <a:pt x="320" y="0"/>
                          </a:lnTo>
                          <a:lnTo>
                            <a:pt x="305" y="213"/>
                          </a:lnTo>
                          <a:lnTo>
                            <a:pt x="0" y="203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2630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958" y="661"/>
                      <a:ext cx="299" cy="193"/>
                    </a:xfrm>
                    <a:custGeom>
                      <a:avLst/>
                      <a:gdLst/>
                      <a:ahLst/>
                      <a:cxnLst>
                        <a:cxn ang="0">
                          <a:pos x="12" y="0"/>
                        </a:cxn>
                        <a:cxn ang="0">
                          <a:pos x="299" y="0"/>
                        </a:cxn>
                        <a:cxn ang="0">
                          <a:pos x="288" y="193"/>
                        </a:cxn>
                        <a:cxn ang="0">
                          <a:pos x="0" y="183"/>
                        </a:cxn>
                        <a:cxn ang="0">
                          <a:pos x="12" y="0"/>
                        </a:cxn>
                      </a:cxnLst>
                      <a:rect l="0" t="0" r="r" b="b"/>
                      <a:pathLst>
                        <a:path w="299" h="193">
                          <a:moveTo>
                            <a:pt x="12" y="0"/>
                          </a:moveTo>
                          <a:lnTo>
                            <a:pt x="299" y="0"/>
                          </a:lnTo>
                          <a:lnTo>
                            <a:pt x="288" y="193"/>
                          </a:lnTo>
                          <a:lnTo>
                            <a:pt x="0" y="183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  <p:sp>
            <p:nvSpPr>
              <p:cNvPr id="1042631" name="Rectangle 199"/>
              <p:cNvSpPr>
                <a:spLocks noChangeArrowheads="1"/>
              </p:cNvSpPr>
              <p:nvPr/>
            </p:nvSpPr>
            <p:spPr bwMode="auto">
              <a:xfrm>
                <a:off x="2260" y="907"/>
                <a:ext cx="21" cy="5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042632" name="Freeform 200"/>
          <p:cNvSpPr>
            <a:spLocks/>
          </p:cNvSpPr>
          <p:nvPr/>
        </p:nvSpPr>
        <p:spPr bwMode="auto">
          <a:xfrm>
            <a:off x="7359650" y="1295400"/>
            <a:ext cx="184150" cy="8572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67" y="0"/>
              </a:cxn>
              <a:cxn ang="0">
                <a:pos x="56" y="0"/>
              </a:cxn>
              <a:cxn ang="0">
                <a:pos x="44" y="2"/>
              </a:cxn>
              <a:cxn ang="0">
                <a:pos x="32" y="4"/>
              </a:cxn>
              <a:cxn ang="0">
                <a:pos x="20" y="7"/>
              </a:cxn>
              <a:cxn ang="0">
                <a:pos x="11" y="9"/>
              </a:cxn>
              <a:cxn ang="0">
                <a:pos x="9" y="12"/>
              </a:cxn>
              <a:cxn ang="0">
                <a:pos x="3" y="14"/>
              </a:cxn>
              <a:cxn ang="0">
                <a:pos x="0" y="16"/>
              </a:cxn>
              <a:cxn ang="0">
                <a:pos x="0" y="19"/>
              </a:cxn>
              <a:cxn ang="0">
                <a:pos x="0" y="24"/>
              </a:cxn>
              <a:cxn ang="0">
                <a:pos x="3" y="26"/>
              </a:cxn>
              <a:cxn ang="0">
                <a:pos x="6" y="28"/>
              </a:cxn>
              <a:cxn ang="0">
                <a:pos x="11" y="28"/>
              </a:cxn>
              <a:cxn ang="0">
                <a:pos x="20" y="28"/>
              </a:cxn>
              <a:cxn ang="0">
                <a:pos x="26" y="28"/>
              </a:cxn>
              <a:cxn ang="0">
                <a:pos x="38" y="28"/>
              </a:cxn>
              <a:cxn ang="0">
                <a:pos x="47" y="28"/>
              </a:cxn>
              <a:cxn ang="0">
                <a:pos x="56" y="28"/>
              </a:cxn>
              <a:cxn ang="0">
                <a:pos x="61" y="31"/>
              </a:cxn>
              <a:cxn ang="0">
                <a:pos x="70" y="33"/>
              </a:cxn>
              <a:cxn ang="0">
                <a:pos x="91" y="45"/>
              </a:cxn>
              <a:cxn ang="0">
                <a:pos x="91" y="45"/>
              </a:cxn>
              <a:cxn ang="0">
                <a:pos x="91" y="43"/>
              </a:cxn>
            </a:cxnLst>
            <a:rect l="0" t="0" r="r" b="b"/>
            <a:pathLst>
              <a:path w="91" h="45">
                <a:moveTo>
                  <a:pt x="91" y="0"/>
                </a:moveTo>
                <a:lnTo>
                  <a:pt x="67" y="0"/>
                </a:lnTo>
                <a:lnTo>
                  <a:pt x="56" y="0"/>
                </a:lnTo>
                <a:lnTo>
                  <a:pt x="44" y="2"/>
                </a:lnTo>
                <a:lnTo>
                  <a:pt x="32" y="4"/>
                </a:lnTo>
                <a:lnTo>
                  <a:pt x="20" y="7"/>
                </a:lnTo>
                <a:lnTo>
                  <a:pt x="11" y="9"/>
                </a:lnTo>
                <a:lnTo>
                  <a:pt x="9" y="12"/>
                </a:lnTo>
                <a:lnTo>
                  <a:pt x="3" y="14"/>
                </a:lnTo>
                <a:lnTo>
                  <a:pt x="0" y="16"/>
                </a:lnTo>
                <a:lnTo>
                  <a:pt x="0" y="19"/>
                </a:lnTo>
                <a:lnTo>
                  <a:pt x="0" y="24"/>
                </a:lnTo>
                <a:lnTo>
                  <a:pt x="3" y="26"/>
                </a:lnTo>
                <a:lnTo>
                  <a:pt x="6" y="28"/>
                </a:lnTo>
                <a:lnTo>
                  <a:pt x="11" y="28"/>
                </a:lnTo>
                <a:lnTo>
                  <a:pt x="20" y="28"/>
                </a:lnTo>
                <a:lnTo>
                  <a:pt x="26" y="28"/>
                </a:lnTo>
                <a:lnTo>
                  <a:pt x="38" y="28"/>
                </a:lnTo>
                <a:lnTo>
                  <a:pt x="47" y="28"/>
                </a:lnTo>
                <a:lnTo>
                  <a:pt x="56" y="28"/>
                </a:lnTo>
                <a:lnTo>
                  <a:pt x="61" y="31"/>
                </a:lnTo>
                <a:lnTo>
                  <a:pt x="70" y="33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</a:path>
            </a:pathLst>
          </a:custGeom>
          <a:noFill/>
          <a:ln w="1905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042529" name="Group 201"/>
          <p:cNvGrpSpPr>
            <a:grpSpLocks/>
          </p:cNvGrpSpPr>
          <p:nvPr/>
        </p:nvGrpSpPr>
        <p:grpSpPr bwMode="auto">
          <a:xfrm>
            <a:off x="8672513" y="1393825"/>
            <a:ext cx="471487" cy="146050"/>
            <a:chOff x="2357" y="1112"/>
            <a:chExt cx="232" cy="77"/>
          </a:xfrm>
        </p:grpSpPr>
        <p:sp>
          <p:nvSpPr>
            <p:cNvPr id="1042634" name="Freeform 202"/>
            <p:cNvSpPr>
              <a:spLocks/>
            </p:cNvSpPr>
            <p:nvPr/>
          </p:nvSpPr>
          <p:spPr bwMode="auto">
            <a:xfrm>
              <a:off x="2357" y="1112"/>
              <a:ext cx="232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3"/>
                </a:cxn>
                <a:cxn ang="0">
                  <a:pos x="77" y="5"/>
                </a:cxn>
                <a:cxn ang="0">
                  <a:pos x="106" y="7"/>
                </a:cxn>
                <a:cxn ang="0">
                  <a:pos x="132" y="10"/>
                </a:cxn>
                <a:cxn ang="0">
                  <a:pos x="153" y="12"/>
                </a:cxn>
                <a:cxn ang="0">
                  <a:pos x="176" y="15"/>
                </a:cxn>
                <a:cxn ang="0">
                  <a:pos x="191" y="17"/>
                </a:cxn>
                <a:cxn ang="0">
                  <a:pos x="203" y="19"/>
                </a:cxn>
                <a:cxn ang="0">
                  <a:pos x="209" y="22"/>
                </a:cxn>
                <a:cxn ang="0">
                  <a:pos x="212" y="22"/>
                </a:cxn>
                <a:cxn ang="0">
                  <a:pos x="218" y="24"/>
                </a:cxn>
                <a:cxn ang="0">
                  <a:pos x="223" y="24"/>
                </a:cxn>
                <a:cxn ang="0">
                  <a:pos x="229" y="27"/>
                </a:cxn>
                <a:cxn ang="0">
                  <a:pos x="232" y="29"/>
                </a:cxn>
                <a:cxn ang="0">
                  <a:pos x="232" y="32"/>
                </a:cxn>
                <a:cxn ang="0">
                  <a:pos x="232" y="36"/>
                </a:cxn>
                <a:cxn ang="0">
                  <a:pos x="229" y="39"/>
                </a:cxn>
                <a:cxn ang="0">
                  <a:pos x="226" y="41"/>
                </a:cxn>
                <a:cxn ang="0">
                  <a:pos x="223" y="44"/>
                </a:cxn>
                <a:cxn ang="0">
                  <a:pos x="218" y="46"/>
                </a:cxn>
                <a:cxn ang="0">
                  <a:pos x="212" y="48"/>
                </a:cxn>
                <a:cxn ang="0">
                  <a:pos x="206" y="48"/>
                </a:cxn>
                <a:cxn ang="0">
                  <a:pos x="200" y="51"/>
                </a:cxn>
                <a:cxn ang="0">
                  <a:pos x="191" y="51"/>
                </a:cxn>
                <a:cxn ang="0">
                  <a:pos x="182" y="51"/>
                </a:cxn>
                <a:cxn ang="0">
                  <a:pos x="171" y="48"/>
                </a:cxn>
              </a:cxnLst>
              <a:rect l="0" t="0" r="r" b="b"/>
              <a:pathLst>
                <a:path w="232" h="51">
                  <a:moveTo>
                    <a:pt x="0" y="0"/>
                  </a:moveTo>
                  <a:lnTo>
                    <a:pt x="44" y="3"/>
                  </a:lnTo>
                  <a:lnTo>
                    <a:pt x="77" y="5"/>
                  </a:lnTo>
                  <a:lnTo>
                    <a:pt x="106" y="7"/>
                  </a:lnTo>
                  <a:lnTo>
                    <a:pt x="132" y="10"/>
                  </a:lnTo>
                  <a:lnTo>
                    <a:pt x="153" y="12"/>
                  </a:lnTo>
                  <a:lnTo>
                    <a:pt x="176" y="15"/>
                  </a:lnTo>
                  <a:lnTo>
                    <a:pt x="191" y="17"/>
                  </a:lnTo>
                  <a:lnTo>
                    <a:pt x="203" y="19"/>
                  </a:lnTo>
                  <a:lnTo>
                    <a:pt x="209" y="22"/>
                  </a:lnTo>
                  <a:lnTo>
                    <a:pt x="212" y="22"/>
                  </a:lnTo>
                  <a:lnTo>
                    <a:pt x="218" y="24"/>
                  </a:lnTo>
                  <a:lnTo>
                    <a:pt x="223" y="24"/>
                  </a:lnTo>
                  <a:lnTo>
                    <a:pt x="229" y="27"/>
                  </a:lnTo>
                  <a:lnTo>
                    <a:pt x="232" y="29"/>
                  </a:lnTo>
                  <a:lnTo>
                    <a:pt x="232" y="32"/>
                  </a:lnTo>
                  <a:lnTo>
                    <a:pt x="232" y="36"/>
                  </a:lnTo>
                  <a:lnTo>
                    <a:pt x="229" y="39"/>
                  </a:lnTo>
                  <a:lnTo>
                    <a:pt x="226" y="41"/>
                  </a:lnTo>
                  <a:lnTo>
                    <a:pt x="223" y="44"/>
                  </a:lnTo>
                  <a:lnTo>
                    <a:pt x="218" y="46"/>
                  </a:lnTo>
                  <a:lnTo>
                    <a:pt x="212" y="48"/>
                  </a:lnTo>
                  <a:lnTo>
                    <a:pt x="206" y="48"/>
                  </a:lnTo>
                  <a:lnTo>
                    <a:pt x="200" y="51"/>
                  </a:lnTo>
                  <a:lnTo>
                    <a:pt x="191" y="51"/>
                  </a:lnTo>
                  <a:lnTo>
                    <a:pt x="182" y="51"/>
                  </a:lnTo>
                  <a:lnTo>
                    <a:pt x="171" y="48"/>
                  </a:lnTo>
                </a:path>
              </a:pathLst>
            </a:custGeom>
            <a:noFill/>
            <a:ln w="9525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042532" name="Group 203"/>
            <p:cNvGrpSpPr>
              <a:grpSpLocks/>
            </p:cNvGrpSpPr>
            <p:nvPr/>
          </p:nvGrpSpPr>
          <p:grpSpPr bwMode="auto">
            <a:xfrm>
              <a:off x="2369" y="1139"/>
              <a:ext cx="161" cy="50"/>
              <a:chOff x="2369" y="1139"/>
              <a:chExt cx="161" cy="50"/>
            </a:xfrm>
          </p:grpSpPr>
          <p:grpSp>
            <p:nvGrpSpPr>
              <p:cNvPr id="1042535" name="Group 204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sp>
              <p:nvSpPr>
                <p:cNvPr id="1042637" name="Freeform 205"/>
                <p:cNvSpPr>
                  <a:spLocks/>
                </p:cNvSpPr>
                <p:nvPr/>
              </p:nvSpPr>
              <p:spPr bwMode="auto">
                <a:xfrm>
                  <a:off x="2369" y="1139"/>
                  <a:ext cx="100" cy="3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6" y="0"/>
                    </a:cxn>
                    <a:cxn ang="0">
                      <a:pos x="100" y="9"/>
                    </a:cxn>
                    <a:cxn ang="0">
                      <a:pos x="70" y="31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00" h="31">
                      <a:moveTo>
                        <a:pt x="0" y="19"/>
                      </a:moveTo>
                      <a:lnTo>
                        <a:pt x="26" y="0"/>
                      </a:lnTo>
                      <a:lnTo>
                        <a:pt x="100" y="9"/>
                      </a:lnTo>
                      <a:lnTo>
                        <a:pt x="70" y="31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38" name="Freeform 206"/>
                <p:cNvSpPr>
                  <a:spLocks/>
                </p:cNvSpPr>
                <p:nvPr/>
              </p:nvSpPr>
              <p:spPr bwMode="auto">
                <a:xfrm>
                  <a:off x="2369" y="1158"/>
                  <a:ext cx="70" cy="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70" y="31"/>
                    </a:cxn>
                    <a:cxn ang="0">
                      <a:pos x="7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31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70" y="31"/>
                      </a:lnTo>
                      <a:lnTo>
                        <a:pt x="7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39" name="Freeform 207"/>
                <p:cNvSpPr>
                  <a:spLocks/>
                </p:cNvSpPr>
                <p:nvPr/>
              </p:nvSpPr>
              <p:spPr bwMode="auto">
                <a:xfrm>
                  <a:off x="2439" y="1148"/>
                  <a:ext cx="91" cy="41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30" y="0"/>
                    </a:cxn>
                    <a:cxn ang="0">
                      <a:pos x="91" y="8"/>
                    </a:cxn>
                    <a:cxn ang="0">
                      <a:pos x="91" y="22"/>
                    </a:cxn>
                    <a:cxn ang="0">
                      <a:pos x="0" y="41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91" h="41">
                      <a:moveTo>
                        <a:pt x="0" y="22"/>
                      </a:moveTo>
                      <a:lnTo>
                        <a:pt x="30" y="0"/>
                      </a:lnTo>
                      <a:lnTo>
                        <a:pt x="91" y="8"/>
                      </a:lnTo>
                      <a:lnTo>
                        <a:pt x="91" y="22"/>
                      </a:lnTo>
                      <a:lnTo>
                        <a:pt x="0" y="41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40" name="Freeform 208"/>
                <p:cNvSpPr>
                  <a:spLocks/>
                </p:cNvSpPr>
                <p:nvPr/>
              </p:nvSpPr>
              <p:spPr bwMode="auto">
                <a:xfrm>
                  <a:off x="2395" y="1139"/>
                  <a:ext cx="135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8" y="2"/>
                    </a:cxn>
                    <a:cxn ang="0">
                      <a:pos x="135" y="14"/>
                    </a:cxn>
                    <a:cxn ang="0">
                      <a:pos x="74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5" h="14">
                      <a:moveTo>
                        <a:pt x="0" y="0"/>
                      </a:moveTo>
                      <a:lnTo>
                        <a:pt x="68" y="2"/>
                      </a:lnTo>
                      <a:lnTo>
                        <a:pt x="135" y="14"/>
                      </a:lnTo>
                      <a:lnTo>
                        <a:pt x="74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042538" name="Group 209"/>
              <p:cNvGrpSpPr>
                <a:grpSpLocks/>
              </p:cNvGrpSpPr>
              <p:nvPr/>
            </p:nvGrpSpPr>
            <p:grpSpPr bwMode="auto">
              <a:xfrm>
                <a:off x="2369" y="1153"/>
                <a:ext cx="161" cy="22"/>
                <a:chOff x="2369" y="1153"/>
                <a:chExt cx="161" cy="22"/>
              </a:xfrm>
            </p:grpSpPr>
            <p:sp>
              <p:nvSpPr>
                <p:cNvPr id="1042642" name="Line 210"/>
                <p:cNvSpPr>
                  <a:spLocks noChangeShapeType="1"/>
                </p:cNvSpPr>
                <p:nvPr/>
              </p:nvSpPr>
              <p:spPr bwMode="auto">
                <a:xfrm>
                  <a:off x="2369" y="1160"/>
                  <a:ext cx="70" cy="15"/>
                </a:xfrm>
                <a:prstGeom prst="line">
                  <a:avLst/>
                </a:prstGeom>
                <a:noFill/>
                <a:ln w="4763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4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439" y="1153"/>
                  <a:ext cx="30" cy="22"/>
                </a:xfrm>
                <a:prstGeom prst="line">
                  <a:avLst/>
                </a:prstGeom>
                <a:noFill/>
                <a:ln w="4763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644" name="Line 212"/>
                <p:cNvSpPr>
                  <a:spLocks noChangeShapeType="1"/>
                </p:cNvSpPr>
                <p:nvPr/>
              </p:nvSpPr>
              <p:spPr bwMode="auto">
                <a:xfrm>
                  <a:off x="2472" y="1153"/>
                  <a:ext cx="58" cy="5"/>
                </a:xfrm>
                <a:prstGeom prst="line">
                  <a:avLst/>
                </a:prstGeom>
                <a:noFill/>
                <a:ln w="4763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042645" name="Freeform 213"/>
          <p:cNvSpPr>
            <a:spLocks/>
          </p:cNvSpPr>
          <p:nvPr/>
        </p:nvSpPr>
        <p:spPr bwMode="auto">
          <a:xfrm>
            <a:off x="7467600" y="1371600"/>
            <a:ext cx="1350963" cy="209550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666" y="46"/>
              </a:cxn>
              <a:cxn ang="0">
                <a:pos x="625" y="87"/>
              </a:cxn>
              <a:cxn ang="0">
                <a:pos x="587" y="111"/>
              </a:cxn>
              <a:cxn ang="0">
                <a:pos x="0" y="56"/>
              </a:cxn>
              <a:cxn ang="0">
                <a:pos x="44" y="41"/>
              </a:cxn>
              <a:cxn ang="0">
                <a:pos x="108" y="0"/>
              </a:cxn>
            </a:cxnLst>
            <a:rect l="0" t="0" r="r" b="b"/>
            <a:pathLst>
              <a:path w="666" h="111">
                <a:moveTo>
                  <a:pt x="108" y="0"/>
                </a:moveTo>
                <a:lnTo>
                  <a:pt x="666" y="46"/>
                </a:lnTo>
                <a:lnTo>
                  <a:pt x="625" y="87"/>
                </a:lnTo>
                <a:lnTo>
                  <a:pt x="587" y="111"/>
                </a:lnTo>
                <a:lnTo>
                  <a:pt x="0" y="56"/>
                </a:lnTo>
                <a:lnTo>
                  <a:pt x="44" y="41"/>
                </a:lnTo>
                <a:lnTo>
                  <a:pt x="108" y="0"/>
                </a:lnTo>
                <a:close/>
              </a:path>
            </a:pathLst>
          </a:custGeom>
          <a:solidFill>
            <a:srgbClr val="DFD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042541" name="Group 214"/>
          <p:cNvGrpSpPr>
            <a:grpSpLocks/>
          </p:cNvGrpSpPr>
          <p:nvPr/>
        </p:nvGrpSpPr>
        <p:grpSpPr bwMode="auto">
          <a:xfrm>
            <a:off x="7437438" y="1365250"/>
            <a:ext cx="1350962" cy="234950"/>
            <a:chOff x="1700" y="1049"/>
            <a:chExt cx="666" cy="124"/>
          </a:xfrm>
        </p:grpSpPr>
        <p:sp>
          <p:nvSpPr>
            <p:cNvPr id="1042647" name="Freeform 215"/>
            <p:cNvSpPr>
              <a:spLocks/>
            </p:cNvSpPr>
            <p:nvPr/>
          </p:nvSpPr>
          <p:spPr bwMode="auto">
            <a:xfrm>
              <a:off x="2158" y="1086"/>
              <a:ext cx="161" cy="5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6" y="31"/>
                </a:cxn>
                <a:cxn ang="0">
                  <a:pos x="0" y="45"/>
                </a:cxn>
                <a:cxn ang="0">
                  <a:pos x="105" y="55"/>
                </a:cxn>
                <a:cxn ang="0">
                  <a:pos x="129" y="38"/>
                </a:cxn>
                <a:cxn ang="0">
                  <a:pos x="161" y="7"/>
                </a:cxn>
                <a:cxn ang="0">
                  <a:pos x="61" y="0"/>
                </a:cxn>
              </a:cxnLst>
              <a:rect l="0" t="0" r="r" b="b"/>
              <a:pathLst>
                <a:path w="161" h="55">
                  <a:moveTo>
                    <a:pt x="61" y="0"/>
                  </a:moveTo>
                  <a:lnTo>
                    <a:pt x="26" y="31"/>
                  </a:lnTo>
                  <a:lnTo>
                    <a:pt x="0" y="45"/>
                  </a:lnTo>
                  <a:lnTo>
                    <a:pt x="105" y="55"/>
                  </a:lnTo>
                  <a:lnTo>
                    <a:pt x="129" y="38"/>
                  </a:lnTo>
                  <a:lnTo>
                    <a:pt x="161" y="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042544" name="Group 216"/>
            <p:cNvGrpSpPr>
              <a:grpSpLocks/>
            </p:cNvGrpSpPr>
            <p:nvPr/>
          </p:nvGrpSpPr>
          <p:grpSpPr bwMode="auto">
            <a:xfrm>
              <a:off x="1700" y="1049"/>
              <a:ext cx="666" cy="124"/>
              <a:chOff x="1700" y="1049"/>
              <a:chExt cx="666" cy="124"/>
            </a:xfrm>
          </p:grpSpPr>
          <p:sp>
            <p:nvSpPr>
              <p:cNvPr id="1042649" name="Freeform 217"/>
              <p:cNvSpPr>
                <a:spLocks/>
              </p:cNvSpPr>
              <p:nvPr/>
            </p:nvSpPr>
            <p:spPr bwMode="auto">
              <a:xfrm>
                <a:off x="1700" y="1098"/>
                <a:ext cx="587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"/>
                  </a:cxn>
                  <a:cxn ang="0">
                    <a:pos x="587" y="75"/>
                  </a:cxn>
                  <a:cxn ang="0">
                    <a:pos x="587" y="55"/>
                  </a:cxn>
                  <a:cxn ang="0">
                    <a:pos x="0" y="0"/>
                  </a:cxn>
                </a:cxnLst>
                <a:rect l="0" t="0" r="r" b="b"/>
                <a:pathLst>
                  <a:path w="587" h="75">
                    <a:moveTo>
                      <a:pt x="0" y="0"/>
                    </a:moveTo>
                    <a:lnTo>
                      <a:pt x="0" y="19"/>
                    </a:lnTo>
                    <a:lnTo>
                      <a:pt x="587" y="75"/>
                    </a:lnTo>
                    <a:lnTo>
                      <a:pt x="587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650" name="Freeform 218"/>
              <p:cNvSpPr>
                <a:spLocks/>
              </p:cNvSpPr>
              <p:nvPr/>
            </p:nvSpPr>
            <p:spPr bwMode="auto">
              <a:xfrm>
                <a:off x="2287" y="1088"/>
                <a:ext cx="79" cy="85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0" y="85"/>
                  </a:cxn>
                  <a:cxn ang="0">
                    <a:pos x="35" y="65"/>
                  </a:cxn>
                  <a:cxn ang="0">
                    <a:pos x="47" y="53"/>
                  </a:cxn>
                  <a:cxn ang="0">
                    <a:pos x="79" y="24"/>
                  </a:cxn>
                  <a:cxn ang="0">
                    <a:pos x="79" y="0"/>
                  </a:cxn>
                  <a:cxn ang="0">
                    <a:pos x="38" y="41"/>
                  </a:cxn>
                  <a:cxn ang="0">
                    <a:pos x="0" y="65"/>
                  </a:cxn>
                </a:cxnLst>
                <a:rect l="0" t="0" r="r" b="b"/>
                <a:pathLst>
                  <a:path w="79" h="85">
                    <a:moveTo>
                      <a:pt x="0" y="65"/>
                    </a:moveTo>
                    <a:lnTo>
                      <a:pt x="0" y="85"/>
                    </a:lnTo>
                    <a:lnTo>
                      <a:pt x="35" y="65"/>
                    </a:lnTo>
                    <a:lnTo>
                      <a:pt x="47" y="53"/>
                    </a:lnTo>
                    <a:lnTo>
                      <a:pt x="79" y="24"/>
                    </a:lnTo>
                    <a:lnTo>
                      <a:pt x="79" y="0"/>
                    </a:lnTo>
                    <a:lnTo>
                      <a:pt x="38" y="41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42651" name="Line 219"/>
              <p:cNvSpPr>
                <a:spLocks noChangeShapeType="1"/>
              </p:cNvSpPr>
              <p:nvPr/>
            </p:nvSpPr>
            <p:spPr bwMode="auto">
              <a:xfrm>
                <a:off x="1702" y="1105"/>
                <a:ext cx="588" cy="53"/>
              </a:xfrm>
              <a:prstGeom prst="line">
                <a:avLst/>
              </a:prstGeom>
              <a:noFill/>
              <a:ln w="4763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042547" name="Group 220"/>
              <p:cNvGrpSpPr>
                <a:grpSpLocks/>
              </p:cNvGrpSpPr>
              <p:nvPr/>
            </p:nvGrpSpPr>
            <p:grpSpPr bwMode="auto">
              <a:xfrm>
                <a:off x="1741" y="1049"/>
                <a:ext cx="563" cy="92"/>
                <a:chOff x="1741" y="1049"/>
                <a:chExt cx="563" cy="92"/>
              </a:xfrm>
            </p:grpSpPr>
            <p:sp>
              <p:nvSpPr>
                <p:cNvPr id="1042653" name="Freeform 221"/>
                <p:cNvSpPr>
                  <a:spLocks/>
                </p:cNvSpPr>
                <p:nvPr/>
              </p:nvSpPr>
              <p:spPr bwMode="auto">
                <a:xfrm>
                  <a:off x="1741" y="1052"/>
                  <a:ext cx="434" cy="75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20" y="34"/>
                    </a:cxn>
                    <a:cxn ang="0">
                      <a:pos x="0" y="43"/>
                    </a:cxn>
                    <a:cxn ang="0">
                      <a:pos x="367" y="75"/>
                    </a:cxn>
                    <a:cxn ang="0">
                      <a:pos x="393" y="60"/>
                    </a:cxn>
                    <a:cxn ang="0">
                      <a:pos x="434" y="31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434" h="75">
                      <a:moveTo>
                        <a:pt x="73" y="0"/>
                      </a:moveTo>
                      <a:lnTo>
                        <a:pt x="20" y="34"/>
                      </a:lnTo>
                      <a:lnTo>
                        <a:pt x="0" y="43"/>
                      </a:lnTo>
                      <a:lnTo>
                        <a:pt x="367" y="75"/>
                      </a:lnTo>
                      <a:lnTo>
                        <a:pt x="393" y="60"/>
                      </a:lnTo>
                      <a:lnTo>
                        <a:pt x="434" y="31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042550" name="Group 222"/>
                <p:cNvGrpSpPr>
                  <a:grpSpLocks/>
                </p:cNvGrpSpPr>
                <p:nvPr/>
              </p:nvGrpSpPr>
              <p:grpSpPr bwMode="auto">
                <a:xfrm>
                  <a:off x="1749" y="1049"/>
                  <a:ext cx="555" cy="92"/>
                  <a:chOff x="1749" y="1049"/>
                  <a:chExt cx="555" cy="92"/>
                </a:xfrm>
              </p:grpSpPr>
              <p:grpSp>
                <p:nvGrpSpPr>
                  <p:cNvPr id="1042553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1758" y="1049"/>
                    <a:ext cx="405" cy="75"/>
                    <a:chOff x="1758" y="1049"/>
                    <a:chExt cx="405" cy="75"/>
                  </a:xfrm>
                </p:grpSpPr>
                <p:grpSp>
                  <p:nvGrpSpPr>
                    <p:cNvPr id="1042556" name="Group 2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8" y="1049"/>
                      <a:ext cx="85" cy="51"/>
                      <a:chOff x="1758" y="1049"/>
                      <a:chExt cx="85" cy="51"/>
                    </a:xfrm>
                  </p:grpSpPr>
                  <p:sp>
                    <p:nvSpPr>
                      <p:cNvPr id="1042657" name="Line 2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58" y="1088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58" name="Line 2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88" y="1049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59" name="Group 2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3" y="1052"/>
                      <a:ext cx="83" cy="50"/>
                      <a:chOff x="1793" y="1052"/>
                      <a:chExt cx="83" cy="50"/>
                    </a:xfrm>
                  </p:grpSpPr>
                  <p:sp>
                    <p:nvSpPr>
                      <p:cNvPr id="1042660" name="Line 2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93" y="1090"/>
                        <a:ext cx="27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61" name="Line 2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20" y="1052"/>
                        <a:ext cx="56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62" name="Group 2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6" y="1054"/>
                      <a:ext cx="85" cy="51"/>
                      <a:chOff x="1826" y="1054"/>
                      <a:chExt cx="85" cy="51"/>
                    </a:xfrm>
                  </p:grpSpPr>
                  <p:sp>
                    <p:nvSpPr>
                      <p:cNvPr id="1042663" name="Line 2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26" y="1093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64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52" y="1054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63" name="Group 2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8" y="1057"/>
                      <a:ext cx="85" cy="50"/>
                      <a:chOff x="1858" y="1057"/>
                      <a:chExt cx="85" cy="50"/>
                    </a:xfrm>
                  </p:grpSpPr>
                  <p:sp>
                    <p:nvSpPr>
                      <p:cNvPr id="1042666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58" y="1095"/>
                        <a:ext cx="27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67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5" y="1057"/>
                        <a:ext cx="58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66" name="Group 2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90" y="1059"/>
                      <a:ext cx="86" cy="51"/>
                      <a:chOff x="1890" y="1059"/>
                      <a:chExt cx="86" cy="51"/>
                    </a:xfrm>
                  </p:grpSpPr>
                  <p:sp>
                    <p:nvSpPr>
                      <p:cNvPr id="1042669" name="Line 2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0" y="1098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70" name="Line 2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0" y="1059"/>
                        <a:ext cx="56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69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3" y="1061"/>
                      <a:ext cx="85" cy="51"/>
                      <a:chOff x="1923" y="1061"/>
                      <a:chExt cx="85" cy="51"/>
                    </a:xfrm>
                  </p:grpSpPr>
                  <p:sp>
                    <p:nvSpPr>
                      <p:cNvPr id="1042672" name="Line 2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3" y="1100"/>
                        <a:ext cx="29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73" name="Line 2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52" y="1061"/>
                        <a:ext cx="56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75" name="Group 2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55" y="1064"/>
                      <a:ext cx="85" cy="51"/>
                      <a:chOff x="1955" y="1064"/>
                      <a:chExt cx="85" cy="51"/>
                    </a:xfrm>
                  </p:grpSpPr>
                  <p:sp>
                    <p:nvSpPr>
                      <p:cNvPr id="1042675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55" y="1102"/>
                        <a:ext cx="26" cy="13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76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1" y="1064"/>
                        <a:ext cx="59" cy="3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78" name="Group 2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4" y="1066"/>
                      <a:ext cx="85" cy="51"/>
                      <a:chOff x="1984" y="1066"/>
                      <a:chExt cx="85" cy="51"/>
                    </a:xfrm>
                  </p:grpSpPr>
                  <p:sp>
                    <p:nvSpPr>
                      <p:cNvPr id="1042678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84" y="1105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79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4" y="1066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79" name="Group 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7" y="1071"/>
                      <a:ext cx="85" cy="51"/>
                      <a:chOff x="2017" y="1071"/>
                      <a:chExt cx="85" cy="51"/>
                    </a:xfrm>
                  </p:grpSpPr>
                  <p:sp>
                    <p:nvSpPr>
                      <p:cNvPr id="1042681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7" y="1110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82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3" y="1071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82" name="Group 2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9" y="1073"/>
                      <a:ext cx="85" cy="51"/>
                      <a:chOff x="2049" y="1073"/>
                      <a:chExt cx="85" cy="51"/>
                    </a:xfrm>
                  </p:grpSpPr>
                  <p:sp>
                    <p:nvSpPr>
                      <p:cNvPr id="1042684" name="Line 2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9" y="1112"/>
                        <a:ext cx="26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85" name="Line 2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5" y="1073"/>
                        <a:ext cx="59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83" name="Group 2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78" y="1073"/>
                      <a:ext cx="85" cy="51"/>
                      <a:chOff x="2078" y="1073"/>
                      <a:chExt cx="85" cy="51"/>
                    </a:xfrm>
                  </p:grpSpPr>
                  <p:sp>
                    <p:nvSpPr>
                      <p:cNvPr id="1042687" name="Line 25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8" y="1112"/>
                        <a:ext cx="30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88" name="Line 2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08" y="1073"/>
                        <a:ext cx="55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042585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2178" y="1083"/>
                    <a:ext cx="123" cy="58"/>
                    <a:chOff x="2178" y="1083"/>
                    <a:chExt cx="123" cy="58"/>
                  </a:xfrm>
                </p:grpSpPr>
                <p:grpSp>
                  <p:nvGrpSpPr>
                    <p:cNvPr id="1042586" name="Group 2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28" y="1086"/>
                      <a:ext cx="73" cy="55"/>
                      <a:chOff x="2228" y="1086"/>
                      <a:chExt cx="73" cy="55"/>
                    </a:xfrm>
                  </p:grpSpPr>
                  <p:sp>
                    <p:nvSpPr>
                      <p:cNvPr id="1042691" name="Line 2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28" y="1127"/>
                        <a:ext cx="26" cy="1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92" name="Line 2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54" y="1086"/>
                        <a:ext cx="47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87" name="Group 2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5" y="1083"/>
                      <a:ext cx="70" cy="56"/>
                      <a:chOff x="2205" y="1083"/>
                      <a:chExt cx="70" cy="56"/>
                    </a:xfrm>
                  </p:grpSpPr>
                  <p:sp>
                    <p:nvSpPr>
                      <p:cNvPr id="1042694" name="Line 2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05" y="1124"/>
                        <a:ext cx="23" cy="15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95" name="Line 26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28" y="1083"/>
                        <a:ext cx="47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042588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083"/>
                      <a:ext cx="71" cy="53"/>
                      <a:chOff x="2178" y="1083"/>
                      <a:chExt cx="71" cy="53"/>
                    </a:xfrm>
                  </p:grpSpPr>
                  <p:sp>
                    <p:nvSpPr>
                      <p:cNvPr id="1042697" name="Line 2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78" y="1122"/>
                        <a:ext cx="24" cy="14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42698" name="Line 26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02" y="1083"/>
                        <a:ext cx="47" cy="39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104269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1788" y="1064"/>
                    <a:ext cx="516" cy="41"/>
                  </a:xfrm>
                  <a:prstGeom prst="line">
                    <a:avLst/>
                  </a:prstGeom>
                  <a:noFill/>
                  <a:ln w="4763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70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1770" y="1076"/>
                    <a:ext cx="526" cy="41"/>
                  </a:xfrm>
                  <a:prstGeom prst="line">
                    <a:avLst/>
                  </a:prstGeom>
                  <a:noFill/>
                  <a:ln w="4763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4270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1749" y="1086"/>
                    <a:ext cx="532" cy="45"/>
                  </a:xfrm>
                  <a:prstGeom prst="line">
                    <a:avLst/>
                  </a:prstGeom>
                  <a:noFill/>
                  <a:ln w="9525">
                    <a:solidFill>
                      <a:srgbClr val="DFDFD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042600" name="Group 270"/>
              <p:cNvGrpSpPr>
                <a:grpSpLocks/>
              </p:cNvGrpSpPr>
              <p:nvPr/>
            </p:nvGrpSpPr>
            <p:grpSpPr bwMode="auto">
              <a:xfrm>
                <a:off x="2290" y="1095"/>
                <a:ext cx="73" cy="63"/>
                <a:chOff x="2290" y="1095"/>
                <a:chExt cx="73" cy="63"/>
              </a:xfrm>
            </p:grpSpPr>
            <p:sp>
              <p:nvSpPr>
                <p:cNvPr id="1042703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2290" y="1131"/>
                  <a:ext cx="38" cy="27"/>
                </a:xfrm>
                <a:prstGeom prst="line">
                  <a:avLst/>
                </a:prstGeom>
                <a:noFill/>
                <a:ln w="4763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42704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2328" y="1095"/>
                  <a:ext cx="35" cy="36"/>
                </a:xfrm>
                <a:prstGeom prst="line">
                  <a:avLst/>
                </a:prstGeom>
                <a:noFill/>
                <a:ln w="4763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042705" name="Rectangle 273"/>
          <p:cNvSpPr>
            <a:spLocks noChangeArrowheads="1"/>
          </p:cNvSpPr>
          <p:nvPr/>
        </p:nvSpPr>
        <p:spPr bwMode="auto">
          <a:xfrm>
            <a:off x="381000" y="457200"/>
            <a:ext cx="1676400" cy="1371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Files</a:t>
            </a:r>
          </a:p>
        </p:txBody>
      </p:sp>
      <p:sp>
        <p:nvSpPr>
          <p:cNvPr id="1042706" name="Rectangle 274"/>
          <p:cNvSpPr>
            <a:spLocks noChangeArrowheads="1"/>
          </p:cNvSpPr>
          <p:nvPr/>
        </p:nvSpPr>
        <p:spPr bwMode="auto">
          <a:xfrm>
            <a:off x="7848600" y="40386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07" name="Rectangle 275"/>
          <p:cNvSpPr>
            <a:spLocks noChangeArrowheads="1"/>
          </p:cNvSpPr>
          <p:nvPr/>
        </p:nvSpPr>
        <p:spPr bwMode="auto">
          <a:xfrm>
            <a:off x="7772400" y="41148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08" name="Rectangle 276"/>
          <p:cNvSpPr>
            <a:spLocks noChangeArrowheads="1"/>
          </p:cNvSpPr>
          <p:nvPr/>
        </p:nvSpPr>
        <p:spPr bwMode="auto">
          <a:xfrm>
            <a:off x="7696200" y="41910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09" name="Rectangle 277"/>
          <p:cNvSpPr>
            <a:spLocks noChangeArrowheads="1"/>
          </p:cNvSpPr>
          <p:nvPr/>
        </p:nvSpPr>
        <p:spPr bwMode="auto">
          <a:xfrm>
            <a:off x="7697530" y="42672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10" name="Rectangle 278"/>
          <p:cNvSpPr>
            <a:spLocks noChangeArrowheads="1"/>
          </p:cNvSpPr>
          <p:nvPr/>
        </p:nvSpPr>
        <p:spPr bwMode="auto">
          <a:xfrm>
            <a:off x="7621330" y="43434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11" name="Rectangle 279"/>
          <p:cNvSpPr>
            <a:spLocks noChangeArrowheads="1"/>
          </p:cNvSpPr>
          <p:nvPr/>
        </p:nvSpPr>
        <p:spPr bwMode="auto">
          <a:xfrm>
            <a:off x="7545130" y="4419600"/>
            <a:ext cx="1295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packets</a:t>
            </a:r>
          </a:p>
        </p:txBody>
      </p:sp>
      <p:sp>
        <p:nvSpPr>
          <p:cNvPr id="1042712" name="Oval 280"/>
          <p:cNvSpPr>
            <a:spLocks noChangeArrowheads="1"/>
          </p:cNvSpPr>
          <p:nvPr/>
        </p:nvSpPr>
        <p:spPr bwMode="auto">
          <a:xfrm>
            <a:off x="4116130" y="4708525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042713" name="Oval 281"/>
          <p:cNvSpPr>
            <a:spLocks noChangeArrowheads="1"/>
          </p:cNvSpPr>
          <p:nvPr/>
        </p:nvSpPr>
        <p:spPr bwMode="auto">
          <a:xfrm>
            <a:off x="2134930" y="4708525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042714" name="AutoShape 282"/>
          <p:cNvCxnSpPr>
            <a:cxnSpLocks noChangeShapeType="1"/>
            <a:stCxn id="1042713" idx="6"/>
            <a:endCxn id="1042712" idx="3"/>
          </p:cNvCxnSpPr>
          <p:nvPr/>
        </p:nvCxnSpPr>
        <p:spPr bwMode="auto">
          <a:xfrm>
            <a:off x="2744530" y="4937125"/>
            <a:ext cx="1449388" cy="968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2716" name="AutoShape 284"/>
          <p:cNvCxnSpPr>
            <a:cxnSpLocks noChangeShapeType="1"/>
            <a:stCxn id="1042712" idx="6"/>
            <a:endCxn id="1042715" idx="2"/>
          </p:cNvCxnSpPr>
          <p:nvPr/>
        </p:nvCxnSpPr>
        <p:spPr bwMode="auto">
          <a:xfrm>
            <a:off x="4649530" y="4899025"/>
            <a:ext cx="1524000" cy="38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2721" name="Oval 289"/>
          <p:cNvSpPr>
            <a:spLocks noChangeArrowheads="1"/>
          </p:cNvSpPr>
          <p:nvPr/>
        </p:nvSpPr>
        <p:spPr bwMode="auto">
          <a:xfrm rot="1352639">
            <a:off x="1468180" y="5394325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042722" name="AutoShape 290"/>
          <p:cNvCxnSpPr>
            <a:cxnSpLocks noChangeShapeType="1"/>
            <a:stCxn id="1042723" idx="0"/>
            <a:endCxn id="1042721" idx="4"/>
          </p:cNvCxnSpPr>
          <p:nvPr/>
        </p:nvCxnSpPr>
        <p:spPr bwMode="auto">
          <a:xfrm flipV="1">
            <a:off x="493455" y="5759450"/>
            <a:ext cx="1090613" cy="182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2723" name="Rectangle 291"/>
          <p:cNvSpPr>
            <a:spLocks noChangeArrowheads="1"/>
          </p:cNvSpPr>
          <p:nvPr/>
        </p:nvSpPr>
        <p:spPr bwMode="auto">
          <a:xfrm rot="1352639">
            <a:off x="229930" y="5927725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042724" name="AutoShape 292"/>
          <p:cNvCxnSpPr>
            <a:cxnSpLocks noChangeShapeType="1"/>
            <a:stCxn id="1042721" idx="7"/>
            <a:endCxn id="1042713" idx="4"/>
          </p:cNvCxnSpPr>
          <p:nvPr/>
        </p:nvCxnSpPr>
        <p:spPr bwMode="auto">
          <a:xfrm flipV="1">
            <a:off x="1833305" y="5165725"/>
            <a:ext cx="606425" cy="346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2725" name="Text Box 293"/>
          <p:cNvSpPr txBox="1">
            <a:spLocks noChangeArrowheads="1"/>
          </p:cNvSpPr>
          <p:nvPr/>
        </p:nvSpPr>
        <p:spPr bwMode="auto">
          <a:xfrm>
            <a:off x="605413" y="5873750"/>
            <a:ext cx="187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3600" b="1" dirty="0">
                <a:solidFill>
                  <a:srgbClr val="99CC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  <p:sp>
        <p:nvSpPr>
          <p:cNvPr id="1042726" name="Text Box 294"/>
          <p:cNvSpPr txBox="1">
            <a:spLocks noChangeArrowheads="1"/>
          </p:cNvSpPr>
          <p:nvPr/>
        </p:nvSpPr>
        <p:spPr bwMode="auto">
          <a:xfrm>
            <a:off x="4660900" y="4318000"/>
            <a:ext cx="12618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</a:t>
            </a:r>
          </a:p>
        </p:txBody>
      </p:sp>
      <p:sp>
        <p:nvSpPr>
          <p:cNvPr id="1042727" name="Rectangle 295"/>
          <p:cNvSpPr>
            <a:spLocks noChangeArrowheads="1"/>
          </p:cNvSpPr>
          <p:nvPr/>
        </p:nvSpPr>
        <p:spPr bwMode="auto">
          <a:xfrm>
            <a:off x="7315200" y="457200"/>
            <a:ext cx="1676400" cy="1371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Files</a:t>
            </a:r>
          </a:p>
        </p:txBody>
      </p:sp>
      <p:grpSp>
        <p:nvGrpSpPr>
          <p:cNvPr id="330" name="329 Grupo"/>
          <p:cNvGrpSpPr/>
          <p:nvPr/>
        </p:nvGrpSpPr>
        <p:grpSpPr>
          <a:xfrm>
            <a:off x="6173530" y="4708525"/>
            <a:ext cx="2501900" cy="1997075"/>
            <a:chOff x="6173530" y="4708525"/>
            <a:chExt cx="2501900" cy="1997075"/>
          </a:xfrm>
        </p:grpSpPr>
        <p:sp>
          <p:nvSpPr>
            <p:cNvPr id="1042715" name="Oval 283"/>
            <p:cNvSpPr>
              <a:spLocks noChangeArrowheads="1"/>
            </p:cNvSpPr>
            <p:nvPr/>
          </p:nvSpPr>
          <p:spPr bwMode="auto">
            <a:xfrm>
              <a:off x="6173530" y="4708525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042717" name="AutoShape 285"/>
            <p:cNvCxnSpPr>
              <a:cxnSpLocks noChangeShapeType="1"/>
              <a:endCxn id="1042715" idx="4"/>
            </p:cNvCxnSpPr>
            <p:nvPr/>
          </p:nvCxnSpPr>
          <p:spPr bwMode="auto">
            <a:xfrm flipH="1" flipV="1">
              <a:off x="6478330" y="5165725"/>
              <a:ext cx="3810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42719" name="Rectangle 287"/>
            <p:cNvSpPr>
              <a:spLocks noChangeArrowheads="1"/>
            </p:cNvSpPr>
            <p:nvPr/>
          </p:nvSpPr>
          <p:spPr bwMode="auto">
            <a:xfrm>
              <a:off x="8294430" y="5873750"/>
              <a:ext cx="381000" cy="381000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297" name="Rectangle 368"/>
            <p:cNvSpPr>
              <a:spLocks noChangeArrowheads="1"/>
            </p:cNvSpPr>
            <p:nvPr/>
          </p:nvSpPr>
          <p:spPr bwMode="auto">
            <a:xfrm>
              <a:off x="8396535" y="5811078"/>
              <a:ext cx="119279" cy="397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" name="Rectangle 369"/>
            <p:cNvSpPr>
              <a:spLocks noChangeArrowheads="1"/>
            </p:cNvSpPr>
            <p:nvPr/>
          </p:nvSpPr>
          <p:spPr bwMode="auto">
            <a:xfrm>
              <a:off x="7263385" y="6308035"/>
              <a:ext cx="119279" cy="397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9" name="Line 370"/>
            <p:cNvSpPr>
              <a:spLocks noChangeShapeType="1"/>
            </p:cNvSpPr>
            <p:nvPr/>
          </p:nvSpPr>
          <p:spPr bwMode="auto">
            <a:xfrm flipV="1">
              <a:off x="8515814" y="5413513"/>
              <a:ext cx="0" cy="397565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0" name="Line 371"/>
            <p:cNvSpPr>
              <a:spLocks noChangeShapeType="1"/>
            </p:cNvSpPr>
            <p:nvPr/>
          </p:nvSpPr>
          <p:spPr bwMode="auto">
            <a:xfrm flipV="1">
              <a:off x="7382664" y="5910470"/>
              <a:ext cx="0" cy="397565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301" name="Group 372"/>
            <p:cNvGrpSpPr>
              <a:grpSpLocks/>
            </p:cNvGrpSpPr>
            <p:nvPr/>
          </p:nvGrpSpPr>
          <p:grpSpPr bwMode="auto">
            <a:xfrm>
              <a:off x="6368793" y="5015948"/>
              <a:ext cx="345412" cy="1497082"/>
              <a:chOff x="2832" y="2880"/>
              <a:chExt cx="96" cy="384"/>
            </a:xfrm>
          </p:grpSpPr>
          <p:sp>
            <p:nvSpPr>
              <p:cNvPr id="316" name="AutoShape 37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96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7" name="Freeform 374"/>
              <p:cNvSpPr>
                <a:spLocks/>
              </p:cNvSpPr>
              <p:nvPr/>
            </p:nvSpPr>
            <p:spPr bwMode="auto">
              <a:xfrm>
                <a:off x="2838" y="3216"/>
                <a:ext cx="8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1">
                    <a:moveTo>
                      <a:pt x="0" y="0"/>
                    </a:moveTo>
                    <a:lnTo>
                      <a:pt x="81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" name="Freeform 375"/>
              <p:cNvSpPr>
                <a:spLocks/>
              </p:cNvSpPr>
              <p:nvPr/>
            </p:nvSpPr>
            <p:spPr bwMode="auto">
              <a:xfrm>
                <a:off x="2844" y="3170"/>
                <a:ext cx="7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" y="0"/>
                  </a:cxn>
                </a:cxnLst>
                <a:rect l="0" t="0" r="r" b="b"/>
                <a:pathLst>
                  <a:path w="71" h="1">
                    <a:moveTo>
                      <a:pt x="0" y="0"/>
                    </a:moveTo>
                    <a:lnTo>
                      <a:pt x="71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9" name="Freeform 376"/>
              <p:cNvSpPr>
                <a:spLocks/>
              </p:cNvSpPr>
              <p:nvPr/>
            </p:nvSpPr>
            <p:spPr bwMode="auto">
              <a:xfrm>
                <a:off x="2850" y="3120"/>
                <a:ext cx="5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" y="0"/>
                  </a:cxn>
                </a:cxnLst>
                <a:rect l="0" t="0" r="r" b="b"/>
                <a:pathLst>
                  <a:path w="59" h="1">
                    <a:moveTo>
                      <a:pt x="0" y="0"/>
                    </a:moveTo>
                    <a:lnTo>
                      <a:pt x="59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0" name="Freeform 377"/>
              <p:cNvSpPr>
                <a:spLocks/>
              </p:cNvSpPr>
              <p:nvPr/>
            </p:nvSpPr>
            <p:spPr bwMode="auto">
              <a:xfrm>
                <a:off x="2856" y="3072"/>
                <a:ext cx="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0"/>
                  </a:cxn>
                </a:cxnLst>
                <a:rect l="0" t="0" r="r" b="b"/>
                <a:pathLst>
                  <a:path w="47" h="1">
                    <a:moveTo>
                      <a:pt x="0" y="0"/>
                    </a:moveTo>
                    <a:lnTo>
                      <a:pt x="47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1" name="Freeform 378"/>
              <p:cNvSpPr>
                <a:spLocks/>
              </p:cNvSpPr>
              <p:nvPr/>
            </p:nvSpPr>
            <p:spPr bwMode="auto">
              <a:xfrm>
                <a:off x="2862" y="3026"/>
                <a:ext cx="3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</a:cxnLst>
                <a:rect l="0" t="0" r="r" b="b"/>
                <a:pathLst>
                  <a:path w="35" h="1">
                    <a:moveTo>
                      <a:pt x="0" y="0"/>
                    </a:moveTo>
                    <a:lnTo>
                      <a:pt x="35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2" name="Freeform 379"/>
              <p:cNvSpPr>
                <a:spLocks/>
              </p:cNvSpPr>
              <p:nvPr/>
            </p:nvSpPr>
            <p:spPr bwMode="auto">
              <a:xfrm>
                <a:off x="2868" y="2976"/>
                <a:ext cx="2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">
                    <a:moveTo>
                      <a:pt x="0" y="0"/>
                    </a:moveTo>
                    <a:lnTo>
                      <a:pt x="2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3" name="Freeform 380"/>
              <p:cNvSpPr>
                <a:spLocks/>
              </p:cNvSpPr>
              <p:nvPr/>
            </p:nvSpPr>
            <p:spPr bwMode="auto">
              <a:xfrm>
                <a:off x="2846" y="3170"/>
                <a:ext cx="82" cy="94"/>
              </a:xfrm>
              <a:custGeom>
                <a:avLst/>
                <a:gdLst/>
                <a:ahLst/>
                <a:cxnLst>
                  <a:cxn ang="0">
                    <a:pos x="82" y="94"/>
                  </a:cxn>
                  <a:cxn ang="0">
                    <a:pos x="0" y="0"/>
                  </a:cxn>
                </a:cxnLst>
                <a:rect l="0" t="0" r="r" b="b"/>
                <a:pathLst>
                  <a:path w="82" h="94">
                    <a:moveTo>
                      <a:pt x="82" y="9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4" name="Freeform 381"/>
              <p:cNvSpPr>
                <a:spLocks/>
              </p:cNvSpPr>
              <p:nvPr/>
            </p:nvSpPr>
            <p:spPr bwMode="auto">
              <a:xfrm>
                <a:off x="2858" y="3072"/>
                <a:ext cx="58" cy="99"/>
              </a:xfrm>
              <a:custGeom>
                <a:avLst/>
                <a:gdLst/>
                <a:ahLst/>
                <a:cxnLst>
                  <a:cxn ang="0">
                    <a:pos x="58" y="99"/>
                  </a:cxn>
                  <a:cxn ang="0">
                    <a:pos x="0" y="0"/>
                  </a:cxn>
                </a:cxnLst>
                <a:rect l="0" t="0" r="r" b="b"/>
                <a:pathLst>
                  <a:path w="58" h="99">
                    <a:moveTo>
                      <a:pt x="58" y="99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5" name="Freeform 382"/>
              <p:cNvSpPr>
                <a:spLocks/>
              </p:cNvSpPr>
              <p:nvPr/>
            </p:nvSpPr>
            <p:spPr bwMode="auto">
              <a:xfrm>
                <a:off x="2870" y="2976"/>
                <a:ext cx="33" cy="95"/>
              </a:xfrm>
              <a:custGeom>
                <a:avLst/>
                <a:gdLst/>
                <a:ahLst/>
                <a:cxnLst>
                  <a:cxn ang="0">
                    <a:pos x="33" y="95"/>
                  </a:cxn>
                  <a:cxn ang="0">
                    <a:pos x="0" y="0"/>
                  </a:cxn>
                </a:cxnLst>
                <a:rect l="0" t="0" r="r" b="b"/>
                <a:pathLst>
                  <a:path w="33" h="95">
                    <a:moveTo>
                      <a:pt x="33" y="95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6" name="Freeform 383"/>
              <p:cNvSpPr>
                <a:spLocks/>
              </p:cNvSpPr>
              <p:nvPr/>
            </p:nvSpPr>
            <p:spPr bwMode="auto">
              <a:xfrm>
                <a:off x="2832" y="3174"/>
                <a:ext cx="84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84" y="0"/>
                  </a:cxn>
                </a:cxnLst>
                <a:rect l="0" t="0" r="r" b="b"/>
                <a:pathLst>
                  <a:path w="84" h="90">
                    <a:moveTo>
                      <a:pt x="0" y="90"/>
                    </a:moveTo>
                    <a:lnTo>
                      <a:pt x="8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7" name="Freeform 384"/>
              <p:cNvSpPr>
                <a:spLocks/>
              </p:cNvSpPr>
              <p:nvPr/>
            </p:nvSpPr>
            <p:spPr bwMode="auto">
              <a:xfrm>
                <a:off x="2844" y="3074"/>
                <a:ext cx="59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59" y="0"/>
                  </a:cxn>
                </a:cxnLst>
                <a:rect l="0" t="0" r="r" b="b"/>
                <a:pathLst>
                  <a:path w="59" h="96">
                    <a:moveTo>
                      <a:pt x="0" y="96"/>
                    </a:moveTo>
                    <a:lnTo>
                      <a:pt x="59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" name="Freeform 385"/>
              <p:cNvSpPr>
                <a:spLocks/>
              </p:cNvSpPr>
              <p:nvPr/>
            </p:nvSpPr>
            <p:spPr bwMode="auto">
              <a:xfrm>
                <a:off x="2856" y="2978"/>
                <a:ext cx="33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33" y="0"/>
                  </a:cxn>
                </a:cxnLst>
                <a:rect l="0" t="0" r="r" b="b"/>
                <a:pathLst>
                  <a:path w="33" h="94">
                    <a:moveTo>
                      <a:pt x="0" y="94"/>
                    </a:moveTo>
                    <a:lnTo>
                      <a:pt x="33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2" name="Group 386"/>
            <p:cNvGrpSpPr>
              <a:grpSpLocks/>
            </p:cNvGrpSpPr>
            <p:nvPr/>
          </p:nvGrpSpPr>
          <p:grpSpPr bwMode="auto">
            <a:xfrm rot="5400000">
              <a:off x="7333394" y="4443137"/>
              <a:ext cx="395495" cy="1729545"/>
              <a:chOff x="768" y="1500"/>
              <a:chExt cx="408" cy="1236"/>
            </a:xfrm>
          </p:grpSpPr>
          <p:sp>
            <p:nvSpPr>
              <p:cNvPr id="313" name="Line 387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4" name="Line 388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5" name="Freeform 389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6" name="Group 396"/>
            <p:cNvGrpSpPr>
              <a:grpSpLocks/>
            </p:cNvGrpSpPr>
            <p:nvPr/>
          </p:nvGrpSpPr>
          <p:grpSpPr bwMode="auto">
            <a:xfrm rot="6531961">
              <a:off x="6849649" y="5261085"/>
              <a:ext cx="310598" cy="704491"/>
              <a:chOff x="768" y="1500"/>
              <a:chExt cx="408" cy="1236"/>
            </a:xfrm>
          </p:grpSpPr>
          <p:sp>
            <p:nvSpPr>
              <p:cNvPr id="307" name="Line 397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" name="Line 398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9" name="Freeform 399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29" name="Text Box 18"/>
            <p:cNvSpPr txBox="1">
              <a:spLocks noChangeArrowheads="1"/>
            </p:cNvSpPr>
            <p:nvPr/>
          </p:nvSpPr>
          <p:spPr bwMode="auto">
            <a:xfrm>
              <a:off x="7348280" y="5221287"/>
              <a:ext cx="115877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 smtClean="0">
                  <a:solidFill>
                    <a:srgbClr val="FF0000"/>
                  </a:solidFill>
                  <a:latin typeface="Times New Roman" pitchFamily="18" charset="0"/>
                </a:rPr>
                <a:t>802.11</a:t>
              </a:r>
              <a:endParaRPr lang="en-US" sz="28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0.33364  E" pathEditMode="relative" ptsTypes="">
                                      <p:cBhvr>
                                        <p:cTn id="6" dur="1000" fill="hold"/>
                                        <p:tgtEl>
                                          <p:spTgt spid="1042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1042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4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042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42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042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42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042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10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8925 L 3.33333E-6 -1.13068E-6 " pathEditMode="relative" ptsTypes="AA">
                                      <p:cBhvr>
                                        <p:cTn id="64" dur="2000" fill="hold"/>
                                        <p:tgtEl>
                                          <p:spTgt spid="1042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705" grpId="0" animBg="1"/>
      <p:bldP spid="1042705" grpId="1" animBg="1"/>
      <p:bldP spid="1042706" grpId="0" animBg="1" autoUpdateAnimBg="0"/>
      <p:bldP spid="1042706" grpId="1" animBg="1"/>
      <p:bldP spid="1042707" grpId="0" animBg="1" autoUpdateAnimBg="0"/>
      <p:bldP spid="1042707" grpId="1" animBg="1"/>
      <p:bldP spid="1042708" grpId="0" animBg="1" autoUpdateAnimBg="0"/>
      <p:bldP spid="1042708" grpId="1" animBg="1"/>
      <p:bldP spid="1042709" grpId="0" animBg="1" autoUpdateAnimBg="0"/>
      <p:bldP spid="1042709" grpId="1" animBg="1"/>
      <p:bldP spid="1042710" grpId="0" animBg="1" autoUpdateAnimBg="0"/>
      <p:bldP spid="1042710" grpId="1" animBg="1"/>
      <p:bldP spid="1042711" grpId="0" animBg="1" autoUpdateAnimBg="0"/>
      <p:bldP spid="1042711" grpId="1" animBg="1"/>
      <p:bldP spid="1042727" grpId="0" animBg="1" autoUpdateAnimBg="0"/>
      <p:bldP spid="104272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546834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50800" y="717550"/>
            <a:ext cx="9144000" cy="2489200"/>
          </a:xfrm>
        </p:spPr>
        <p:txBody>
          <a:bodyPr/>
          <a:lstStyle/>
          <a:p>
            <a:pPr marL="533400" indent="-533400"/>
            <a:r>
              <a:rPr lang="es-UY" sz="2700" dirty="0" err="1" smtClean="0"/>
              <a:t>Dynamic</a:t>
            </a:r>
            <a:r>
              <a:rPr lang="es-UY" sz="2700" dirty="0" smtClean="0"/>
              <a:t> control </a:t>
            </a:r>
            <a:r>
              <a:rPr lang="es-UY" sz="2700" dirty="0" err="1" smtClean="0"/>
              <a:t>mechanisms</a:t>
            </a:r>
            <a:r>
              <a:rPr lang="es-UY" sz="2700" dirty="0" smtClean="0"/>
              <a:t> </a:t>
            </a:r>
            <a:r>
              <a:rPr lang="es-UY" sz="2700" dirty="0" err="1" smtClean="0"/>
              <a:t>exist</a:t>
            </a:r>
            <a:r>
              <a:rPr lang="es-UY" sz="2700" dirty="0" smtClean="0"/>
              <a:t> in </a:t>
            </a:r>
            <a:r>
              <a:rPr lang="es-UY" sz="2700" dirty="0" err="1" smtClean="0"/>
              <a:t>multiple</a:t>
            </a:r>
            <a:r>
              <a:rPr lang="es-UY" sz="2700" dirty="0" smtClean="0"/>
              <a:t> </a:t>
            </a:r>
            <a:r>
              <a:rPr lang="es-UY" sz="2700" dirty="0" err="1" smtClean="0"/>
              <a:t>layers</a:t>
            </a:r>
            <a:r>
              <a:rPr lang="es-UY" sz="2700" dirty="0" smtClean="0"/>
              <a:t>.</a:t>
            </a:r>
          </a:p>
          <a:p>
            <a:pPr marL="533400" indent="-533400"/>
            <a:r>
              <a:rPr lang="es-UY" sz="2700" dirty="0" smtClean="0"/>
              <a:t>Do </a:t>
            </a:r>
            <a:r>
              <a:rPr lang="es-UY" sz="2700" dirty="0" err="1" smtClean="0"/>
              <a:t>they</a:t>
            </a:r>
            <a:r>
              <a:rPr lang="es-UY" sz="2700" dirty="0" smtClean="0"/>
              <a:t> </a:t>
            </a:r>
            <a:r>
              <a:rPr lang="es-UY" sz="2700" dirty="0" err="1" smtClean="0"/>
              <a:t>work</a:t>
            </a:r>
            <a:r>
              <a:rPr lang="es-UY" sz="2700" dirty="0" smtClean="0"/>
              <a:t> in </a:t>
            </a:r>
            <a:r>
              <a:rPr lang="es-UY" sz="2700" dirty="0" err="1" smtClean="0"/>
              <a:t>unison</a:t>
            </a:r>
            <a:r>
              <a:rPr lang="es-UY" sz="2700" dirty="0" smtClean="0"/>
              <a:t> </a:t>
            </a:r>
            <a:r>
              <a:rPr lang="es-UY" sz="2700" dirty="0" err="1" smtClean="0"/>
              <a:t>or</a:t>
            </a:r>
            <a:r>
              <a:rPr lang="es-UY" sz="2700" dirty="0" smtClean="0"/>
              <a:t> </a:t>
            </a:r>
            <a:r>
              <a:rPr lang="es-UY" sz="2700" dirty="0" err="1" smtClean="0"/>
              <a:t>against</a:t>
            </a:r>
            <a:r>
              <a:rPr lang="es-UY" sz="2700" dirty="0" smtClean="0"/>
              <a:t> </a:t>
            </a:r>
            <a:r>
              <a:rPr lang="es-UY" sz="2700" dirty="0" err="1" smtClean="0"/>
              <a:t>each</a:t>
            </a:r>
            <a:r>
              <a:rPr lang="es-UY" sz="2700" dirty="0" smtClean="0"/>
              <a:t> </a:t>
            </a:r>
            <a:r>
              <a:rPr lang="es-UY" sz="2700" dirty="0" err="1" smtClean="0"/>
              <a:t>other</a:t>
            </a:r>
            <a:r>
              <a:rPr lang="es-UY" sz="2700" dirty="0" smtClean="0"/>
              <a:t>?</a:t>
            </a:r>
          </a:p>
          <a:p>
            <a:pPr marL="533400" indent="-533400"/>
            <a:r>
              <a:rPr lang="es-UY" sz="2700" dirty="0" smtClean="0"/>
              <a:t>Can </a:t>
            </a:r>
            <a:r>
              <a:rPr lang="es-UY" sz="2700" dirty="0" err="1" smtClean="0"/>
              <a:t>we</a:t>
            </a:r>
            <a:r>
              <a:rPr lang="es-UY" sz="2700" dirty="0" smtClean="0"/>
              <a:t> use NUM </a:t>
            </a:r>
            <a:r>
              <a:rPr lang="es-UY" sz="2700" dirty="0" err="1" smtClean="0"/>
              <a:t>to</a:t>
            </a:r>
            <a:r>
              <a:rPr lang="es-UY" sz="2700" dirty="0" smtClean="0"/>
              <a:t> </a:t>
            </a:r>
            <a:r>
              <a:rPr lang="es-UY" sz="2700" dirty="0" err="1" smtClean="0"/>
              <a:t>jointly</a:t>
            </a:r>
            <a:r>
              <a:rPr lang="es-UY" sz="2700" dirty="0" smtClean="0"/>
              <a:t> </a:t>
            </a:r>
            <a:r>
              <a:rPr lang="es-UY" sz="2700" dirty="0" err="1" smtClean="0"/>
              <a:t>optimize</a:t>
            </a:r>
            <a:r>
              <a:rPr lang="es-UY" sz="2700" dirty="0" smtClean="0"/>
              <a:t> </a:t>
            </a:r>
            <a:r>
              <a:rPr lang="es-UY" sz="2700" dirty="0" err="1" smtClean="0"/>
              <a:t>them</a:t>
            </a:r>
            <a:r>
              <a:rPr lang="es-UY" sz="2700" dirty="0" smtClean="0"/>
              <a:t>? </a:t>
            </a:r>
            <a:r>
              <a:rPr lang="es-UY" sz="2700" dirty="0" err="1" smtClean="0"/>
              <a:t>Large</a:t>
            </a:r>
            <a:r>
              <a:rPr lang="es-UY" sz="2700" dirty="0" smtClean="0"/>
              <a:t> </a:t>
            </a:r>
            <a:r>
              <a:rPr lang="es-UY" sz="2700" dirty="0" err="1" smtClean="0"/>
              <a:t>research</a:t>
            </a:r>
            <a:r>
              <a:rPr lang="es-UY" sz="2700" dirty="0" smtClean="0"/>
              <a:t> </a:t>
            </a:r>
            <a:r>
              <a:rPr lang="es-UY" sz="2700" dirty="0" err="1" smtClean="0"/>
              <a:t>area</a:t>
            </a:r>
            <a:r>
              <a:rPr lang="es-UY" sz="2700" dirty="0" smtClean="0"/>
              <a:t>, </a:t>
            </a:r>
            <a:r>
              <a:rPr lang="es-UY" sz="2700" dirty="0" err="1" smtClean="0"/>
              <a:t>e.g</a:t>
            </a:r>
            <a:r>
              <a:rPr lang="es-UY" sz="2700" dirty="0" smtClean="0"/>
              <a:t> [</a:t>
            </a:r>
            <a:r>
              <a:rPr lang="es-UY" sz="2700" dirty="0" err="1" smtClean="0"/>
              <a:t>Chiang</a:t>
            </a:r>
            <a:r>
              <a:rPr lang="es-UY" sz="2700" dirty="0" smtClean="0"/>
              <a:t>-</a:t>
            </a:r>
            <a:r>
              <a:rPr lang="es-UY" sz="2700" dirty="0" err="1" smtClean="0"/>
              <a:t>Low</a:t>
            </a:r>
            <a:r>
              <a:rPr lang="es-UY" sz="2700" dirty="0" smtClean="0"/>
              <a:t>-</a:t>
            </a:r>
            <a:r>
              <a:rPr lang="es-UY" sz="2700" dirty="0" err="1" smtClean="0"/>
              <a:t>Calderbank</a:t>
            </a:r>
            <a:r>
              <a:rPr lang="es-UY" sz="2700" dirty="0" smtClean="0"/>
              <a:t>-</a:t>
            </a:r>
            <a:r>
              <a:rPr lang="es-UY" sz="2700" dirty="0" err="1" smtClean="0"/>
              <a:t>Doyle</a:t>
            </a:r>
            <a:r>
              <a:rPr lang="es-UY" sz="2700" dirty="0" smtClean="0"/>
              <a:t> ’07].</a:t>
            </a:r>
          </a:p>
          <a:p>
            <a:pPr marL="533400" indent="-533400"/>
            <a:r>
              <a:rPr lang="es-UY" sz="2700" dirty="0" err="1" smtClean="0"/>
              <a:t>We</a:t>
            </a:r>
            <a:r>
              <a:rPr lang="es-UY" sz="2700" dirty="0" smtClean="0"/>
              <a:t> </a:t>
            </a:r>
            <a:r>
              <a:rPr lang="es-UY" sz="2700" dirty="0" err="1"/>
              <a:t>will</a:t>
            </a:r>
            <a:r>
              <a:rPr lang="es-UY" sz="2700" dirty="0"/>
              <a:t> </a:t>
            </a:r>
            <a:r>
              <a:rPr lang="es-UY" sz="2700" dirty="0" err="1" smtClean="0"/>
              <a:t>briefly</a:t>
            </a:r>
            <a:r>
              <a:rPr lang="es-UY" sz="2700" dirty="0" smtClean="0"/>
              <a:t> </a:t>
            </a:r>
            <a:r>
              <a:rPr lang="es-UY" sz="2700" dirty="0" err="1" smtClean="0"/>
              <a:t>discuss</a:t>
            </a:r>
            <a:r>
              <a:rPr lang="es-UY" sz="2700" dirty="0" smtClean="0"/>
              <a:t> </a:t>
            </a:r>
            <a:r>
              <a:rPr lang="es-UY" sz="2700" dirty="0" err="1" smtClean="0"/>
              <a:t>our</a:t>
            </a:r>
            <a:r>
              <a:rPr lang="es-UY" sz="2700" dirty="0" smtClean="0"/>
              <a:t> </a:t>
            </a:r>
            <a:r>
              <a:rPr lang="es-UY" sz="2700" dirty="0" err="1" smtClean="0"/>
              <a:t>contributions</a:t>
            </a:r>
            <a:r>
              <a:rPr lang="es-UY" sz="2700" dirty="0" smtClean="0"/>
              <a:t> </a:t>
            </a:r>
            <a:r>
              <a:rPr lang="es-UY" sz="2700" dirty="0" err="1" smtClean="0"/>
              <a:t>to</a:t>
            </a:r>
            <a:r>
              <a:rPr lang="es-UY" sz="2700" dirty="0" smtClean="0"/>
              <a:t>:</a:t>
            </a:r>
            <a:endParaRPr lang="es-UY" sz="2700" dirty="0"/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0" y="508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dirty="0" smtClean="0">
                <a:solidFill>
                  <a:srgbClr val="800080"/>
                </a:solidFill>
              </a:rPr>
              <a:t>4. Highlights on cross-layer </a:t>
            </a:r>
            <a:r>
              <a:rPr lang="en-US" sz="3800" dirty="0">
                <a:solidFill>
                  <a:srgbClr val="800080"/>
                </a:solidFill>
              </a:rPr>
              <a:t>optimization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00600" y="3276600"/>
            <a:ext cx="4191000" cy="3130550"/>
            <a:chOff x="1536" y="539"/>
            <a:chExt cx="4128" cy="3061"/>
          </a:xfrm>
        </p:grpSpPr>
        <p:sp>
          <p:nvSpPr>
            <p:cNvPr id="546836" name="Rectangle 20"/>
            <p:cNvSpPr>
              <a:spLocks noChangeArrowheads="1"/>
            </p:cNvSpPr>
            <p:nvPr/>
          </p:nvSpPr>
          <p:spPr bwMode="auto">
            <a:xfrm>
              <a:off x="1770" y="2718"/>
              <a:ext cx="364" cy="882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37" name="Rectangle 21"/>
            <p:cNvSpPr>
              <a:spLocks noChangeArrowheads="1"/>
            </p:cNvSpPr>
            <p:nvPr/>
          </p:nvSpPr>
          <p:spPr bwMode="auto">
            <a:xfrm>
              <a:off x="1770" y="2293"/>
              <a:ext cx="364" cy="883"/>
            </a:xfrm>
            <a:prstGeom prst="rect">
              <a:avLst/>
            </a:prstGeom>
            <a:solidFill>
              <a:srgbClr val="FF66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38" name="Rectangle 22"/>
            <p:cNvSpPr>
              <a:spLocks noChangeArrowheads="1"/>
            </p:cNvSpPr>
            <p:nvPr/>
          </p:nvSpPr>
          <p:spPr bwMode="auto">
            <a:xfrm>
              <a:off x="1776" y="1846"/>
              <a:ext cx="364" cy="884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39" name="Rectangle 23"/>
            <p:cNvSpPr>
              <a:spLocks noChangeArrowheads="1"/>
            </p:cNvSpPr>
            <p:nvPr/>
          </p:nvSpPr>
          <p:spPr bwMode="auto">
            <a:xfrm>
              <a:off x="1770" y="1421"/>
              <a:ext cx="364" cy="884"/>
            </a:xfrm>
            <a:prstGeom prst="rect">
              <a:avLst/>
            </a:prstGeom>
            <a:solidFill>
              <a:srgbClr val="99FF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0" name="Rectangle 24"/>
            <p:cNvSpPr>
              <a:spLocks noChangeArrowheads="1"/>
            </p:cNvSpPr>
            <p:nvPr/>
          </p:nvSpPr>
          <p:spPr bwMode="auto">
            <a:xfrm>
              <a:off x="1770" y="980"/>
              <a:ext cx="364" cy="883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1" name="Rectangle 25"/>
            <p:cNvSpPr>
              <a:spLocks noChangeArrowheads="1"/>
            </p:cNvSpPr>
            <p:nvPr/>
          </p:nvSpPr>
          <p:spPr bwMode="auto">
            <a:xfrm>
              <a:off x="1770" y="619"/>
              <a:ext cx="364" cy="883"/>
            </a:xfrm>
            <a:prstGeom prst="rect">
              <a:avLst/>
            </a:prstGeom>
            <a:solidFill>
              <a:srgbClr val="5FF4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F4FF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024" y="3359"/>
              <a:ext cx="2948" cy="0"/>
              <a:chOff x="960" y="3984"/>
              <a:chExt cx="3888" cy="0"/>
            </a:xfrm>
          </p:grpSpPr>
          <p:sp>
            <p:nvSpPr>
              <p:cNvPr id="546843" name="Line 27"/>
              <p:cNvSpPr>
                <a:spLocks noChangeShapeType="1"/>
              </p:cNvSpPr>
              <p:nvPr/>
            </p:nvSpPr>
            <p:spPr bwMode="auto">
              <a:xfrm flipH="1">
                <a:off x="960" y="3984"/>
                <a:ext cx="816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6844" name="Line 28"/>
              <p:cNvSpPr>
                <a:spLocks noChangeShapeType="1"/>
              </p:cNvSpPr>
              <p:nvPr/>
            </p:nvSpPr>
            <p:spPr bwMode="auto">
              <a:xfrm>
                <a:off x="2304" y="3984"/>
                <a:ext cx="1104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6845" name="Line 29"/>
              <p:cNvSpPr>
                <a:spLocks noChangeShapeType="1"/>
              </p:cNvSpPr>
              <p:nvPr/>
            </p:nvSpPr>
            <p:spPr bwMode="auto">
              <a:xfrm>
                <a:off x="3936" y="398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6846" name="Rectangle 30"/>
            <p:cNvSpPr>
              <a:spLocks noChangeArrowheads="1"/>
            </p:cNvSpPr>
            <p:nvPr/>
          </p:nvSpPr>
          <p:spPr bwMode="auto">
            <a:xfrm>
              <a:off x="5118" y="2614"/>
              <a:ext cx="364" cy="883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7" name="Rectangle 31"/>
            <p:cNvSpPr>
              <a:spLocks noChangeArrowheads="1"/>
            </p:cNvSpPr>
            <p:nvPr/>
          </p:nvSpPr>
          <p:spPr bwMode="auto">
            <a:xfrm>
              <a:off x="5118" y="2156"/>
              <a:ext cx="364" cy="882"/>
            </a:xfrm>
            <a:prstGeom prst="rect">
              <a:avLst/>
            </a:prstGeom>
            <a:solidFill>
              <a:srgbClr val="FF66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8" name="Rectangle 32"/>
            <p:cNvSpPr>
              <a:spLocks noChangeArrowheads="1"/>
            </p:cNvSpPr>
            <p:nvPr/>
          </p:nvSpPr>
          <p:spPr bwMode="auto">
            <a:xfrm>
              <a:off x="5118" y="1742"/>
              <a:ext cx="364" cy="884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9" name="Rectangle 33"/>
            <p:cNvSpPr>
              <a:spLocks noChangeArrowheads="1"/>
            </p:cNvSpPr>
            <p:nvPr/>
          </p:nvSpPr>
          <p:spPr bwMode="auto">
            <a:xfrm>
              <a:off x="5118" y="1341"/>
              <a:ext cx="364" cy="884"/>
            </a:xfrm>
            <a:prstGeom prst="rect">
              <a:avLst/>
            </a:prstGeom>
            <a:solidFill>
              <a:srgbClr val="99FF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50" name="Rectangle 34"/>
            <p:cNvSpPr>
              <a:spLocks noChangeArrowheads="1"/>
            </p:cNvSpPr>
            <p:nvPr/>
          </p:nvSpPr>
          <p:spPr bwMode="auto">
            <a:xfrm>
              <a:off x="5118" y="940"/>
              <a:ext cx="364" cy="883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51" name="Rectangle 35"/>
            <p:cNvSpPr>
              <a:spLocks noChangeArrowheads="1"/>
            </p:cNvSpPr>
            <p:nvPr/>
          </p:nvSpPr>
          <p:spPr bwMode="auto">
            <a:xfrm>
              <a:off x="5118" y="579"/>
              <a:ext cx="364" cy="883"/>
            </a:xfrm>
            <a:prstGeom prst="rect">
              <a:avLst/>
            </a:prstGeom>
            <a:solidFill>
              <a:srgbClr val="5FF4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F4FF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52" name="Line 36"/>
            <p:cNvSpPr>
              <a:spLocks noChangeShapeType="1"/>
            </p:cNvSpPr>
            <p:nvPr/>
          </p:nvSpPr>
          <p:spPr bwMode="auto">
            <a:xfrm>
              <a:off x="2134" y="1984"/>
              <a:ext cx="2911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6853" name="Text Box 37"/>
            <p:cNvSpPr txBox="1">
              <a:spLocks noChangeArrowheads="1"/>
            </p:cNvSpPr>
            <p:nvPr/>
          </p:nvSpPr>
          <p:spPr bwMode="auto">
            <a:xfrm>
              <a:off x="3168" y="1470"/>
              <a:ext cx="831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 smtClean="0">
                  <a:solidFill>
                    <a:srgbClr val="006600"/>
                  </a:solidFill>
                  <a:latin typeface="Times New Roman" pitchFamily="18" charset="0"/>
                </a:rPr>
                <a:t>TCP</a:t>
              </a:r>
              <a:endParaRPr lang="en-US" sz="2800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546854" name="Line 38"/>
            <p:cNvSpPr>
              <a:spLocks noChangeShapeType="1"/>
            </p:cNvSpPr>
            <p:nvPr/>
          </p:nvSpPr>
          <p:spPr bwMode="auto">
            <a:xfrm>
              <a:off x="2134" y="2442"/>
              <a:ext cx="546" cy="0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6855" name="Line 39"/>
            <p:cNvSpPr>
              <a:spLocks noChangeShapeType="1"/>
            </p:cNvSpPr>
            <p:nvPr/>
          </p:nvSpPr>
          <p:spPr bwMode="auto">
            <a:xfrm>
              <a:off x="3189" y="2442"/>
              <a:ext cx="728" cy="0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6856" name="Line 40"/>
            <p:cNvSpPr>
              <a:spLocks noChangeShapeType="1"/>
            </p:cNvSpPr>
            <p:nvPr/>
          </p:nvSpPr>
          <p:spPr bwMode="auto">
            <a:xfrm>
              <a:off x="4426" y="2442"/>
              <a:ext cx="546" cy="0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6857" name="Text Box 41"/>
            <p:cNvSpPr txBox="1">
              <a:spLocks noChangeArrowheads="1"/>
            </p:cNvSpPr>
            <p:nvPr/>
          </p:nvSpPr>
          <p:spPr bwMode="auto">
            <a:xfrm>
              <a:off x="3281" y="2397"/>
              <a:ext cx="494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2800" dirty="0">
                  <a:solidFill>
                    <a:srgbClr val="996633"/>
                  </a:solidFill>
                  <a:latin typeface="Times New Roman" pitchFamily="18" charset="0"/>
                </a:rPr>
                <a:t>IP</a:t>
              </a: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1536" y="539"/>
              <a:ext cx="852" cy="602"/>
              <a:chOff x="316" y="240"/>
              <a:chExt cx="1124" cy="720"/>
            </a:xfrm>
          </p:grpSpPr>
          <p:grpSp>
            <p:nvGrpSpPr>
              <p:cNvPr id="5" name="Group 43"/>
              <p:cNvGrpSpPr>
                <a:grpSpLocks/>
              </p:cNvGrpSpPr>
              <p:nvPr/>
            </p:nvGrpSpPr>
            <p:grpSpPr bwMode="auto">
              <a:xfrm>
                <a:off x="365" y="240"/>
                <a:ext cx="954" cy="447"/>
                <a:chOff x="2128" y="1336"/>
                <a:chExt cx="746" cy="375"/>
              </a:xfrm>
            </p:grpSpPr>
            <p:grpSp>
              <p:nvGrpSpPr>
                <p:cNvPr id="6" name="Group 44"/>
                <p:cNvGrpSpPr>
                  <a:grpSpLocks/>
                </p:cNvGrpSpPr>
                <p:nvPr/>
              </p:nvGrpSpPr>
              <p:grpSpPr bwMode="auto">
                <a:xfrm>
                  <a:off x="2128" y="1653"/>
                  <a:ext cx="746" cy="58"/>
                  <a:chOff x="1723" y="895"/>
                  <a:chExt cx="746" cy="58"/>
                </a:xfrm>
              </p:grpSpPr>
              <p:sp>
                <p:nvSpPr>
                  <p:cNvPr id="546861" name="Freeform 45"/>
                  <p:cNvSpPr>
                    <a:spLocks/>
                  </p:cNvSpPr>
                  <p:nvPr/>
                </p:nvSpPr>
                <p:spPr bwMode="auto">
                  <a:xfrm>
                    <a:off x="1723" y="895"/>
                    <a:ext cx="746" cy="58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602" y="58"/>
                      </a:cxn>
                      <a:cxn ang="0">
                        <a:pos x="746" y="24"/>
                      </a:cxn>
                      <a:cxn ang="0">
                        <a:pos x="693" y="19"/>
                      </a:cxn>
                      <a:cxn ang="0">
                        <a:pos x="229" y="0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746" h="58">
                        <a:moveTo>
                          <a:pt x="0" y="22"/>
                        </a:moveTo>
                        <a:lnTo>
                          <a:pt x="602" y="58"/>
                        </a:lnTo>
                        <a:lnTo>
                          <a:pt x="746" y="24"/>
                        </a:lnTo>
                        <a:lnTo>
                          <a:pt x="693" y="19"/>
                        </a:lnTo>
                        <a:lnTo>
                          <a:pt x="229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862" name="Freeform 46"/>
                  <p:cNvSpPr>
                    <a:spLocks/>
                  </p:cNvSpPr>
                  <p:nvPr/>
                </p:nvSpPr>
                <p:spPr bwMode="auto">
                  <a:xfrm>
                    <a:off x="1890" y="907"/>
                    <a:ext cx="549" cy="36"/>
                  </a:xfrm>
                  <a:custGeom>
                    <a:avLst/>
                    <a:gdLst/>
                    <a:ahLst/>
                    <a:cxnLst>
                      <a:cxn ang="0">
                        <a:pos x="47" y="0"/>
                      </a:cxn>
                      <a:cxn ang="0">
                        <a:pos x="0" y="12"/>
                      </a:cxn>
                      <a:cxn ang="0">
                        <a:pos x="444" y="36"/>
                      </a:cxn>
                      <a:cxn ang="0">
                        <a:pos x="517" y="19"/>
                      </a:cxn>
                      <a:cxn ang="0">
                        <a:pos x="511" y="17"/>
                      </a:cxn>
                      <a:cxn ang="0">
                        <a:pos x="549" y="10"/>
                      </a:cxn>
                      <a:cxn ang="0">
                        <a:pos x="526" y="7"/>
                      </a:cxn>
                      <a:cxn ang="0">
                        <a:pos x="47" y="0"/>
                      </a:cxn>
                    </a:cxnLst>
                    <a:rect l="0" t="0" r="r" b="b"/>
                    <a:pathLst>
                      <a:path w="549" h="36">
                        <a:moveTo>
                          <a:pt x="47" y="0"/>
                        </a:moveTo>
                        <a:lnTo>
                          <a:pt x="0" y="12"/>
                        </a:lnTo>
                        <a:lnTo>
                          <a:pt x="444" y="36"/>
                        </a:lnTo>
                        <a:lnTo>
                          <a:pt x="517" y="19"/>
                        </a:lnTo>
                        <a:lnTo>
                          <a:pt x="511" y="17"/>
                        </a:lnTo>
                        <a:lnTo>
                          <a:pt x="549" y="10"/>
                        </a:lnTo>
                        <a:lnTo>
                          <a:pt x="526" y="7"/>
                        </a:lnTo>
                        <a:lnTo>
                          <a:pt x="47" y="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7" name="Group 47"/>
                <p:cNvGrpSpPr>
                  <a:grpSpLocks/>
                </p:cNvGrpSpPr>
                <p:nvPr/>
              </p:nvGrpSpPr>
              <p:grpSpPr bwMode="auto">
                <a:xfrm>
                  <a:off x="2736" y="1344"/>
                  <a:ext cx="135" cy="350"/>
                  <a:chOff x="2331" y="586"/>
                  <a:chExt cx="135" cy="350"/>
                </a:xfrm>
              </p:grpSpPr>
              <p:grpSp>
                <p:nvGrpSpPr>
                  <p:cNvPr id="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384" y="629"/>
                    <a:ext cx="82" cy="295"/>
                    <a:chOff x="2384" y="629"/>
                    <a:chExt cx="82" cy="295"/>
                  </a:xfrm>
                </p:grpSpPr>
                <p:sp>
                  <p:nvSpPr>
                    <p:cNvPr id="54686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384" y="629"/>
                      <a:ext cx="82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8" y="0"/>
                        </a:cxn>
                        <a:cxn ang="0">
                          <a:pos x="82" y="24"/>
                        </a:cxn>
                        <a:cxn ang="0">
                          <a:pos x="76" y="140"/>
                        </a:cxn>
                        <a:cxn ang="0">
                          <a:pos x="67" y="278"/>
                        </a:cxn>
                        <a:cxn ang="0">
                          <a:pos x="0" y="295"/>
                        </a:cxn>
                        <a:cxn ang="0">
                          <a:pos x="8" y="0"/>
                        </a:cxn>
                      </a:cxnLst>
                      <a:rect l="0" t="0" r="r" b="b"/>
                      <a:pathLst>
                        <a:path w="82" h="295">
                          <a:moveTo>
                            <a:pt x="8" y="0"/>
                          </a:moveTo>
                          <a:lnTo>
                            <a:pt x="82" y="24"/>
                          </a:lnTo>
                          <a:lnTo>
                            <a:pt x="76" y="140"/>
                          </a:lnTo>
                          <a:lnTo>
                            <a:pt x="67" y="278"/>
                          </a:lnTo>
                          <a:lnTo>
                            <a:pt x="0" y="295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9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246"/>
                      <a:chOff x="2384" y="644"/>
                      <a:chExt cx="82" cy="246"/>
                    </a:xfrm>
                  </p:grpSpPr>
                  <p:grpSp>
                    <p:nvGrpSpPr>
                      <p:cNvPr id="10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644"/>
                        <a:ext cx="82" cy="246"/>
                        <a:chOff x="2384" y="644"/>
                        <a:chExt cx="82" cy="246"/>
                      </a:xfrm>
                    </p:grpSpPr>
                    <p:grpSp>
                      <p:nvGrpSpPr>
                        <p:cNvPr id="11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4" y="644"/>
                          <a:ext cx="82" cy="147"/>
                          <a:chOff x="2384" y="644"/>
                          <a:chExt cx="82" cy="147"/>
                        </a:xfrm>
                      </p:grpSpPr>
                      <p:grpSp>
                        <p:nvGrpSpPr>
                          <p:cNvPr id="12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90" y="644"/>
                            <a:ext cx="76" cy="77"/>
                            <a:chOff x="2390" y="644"/>
                            <a:chExt cx="76" cy="77"/>
                          </a:xfrm>
                        </p:grpSpPr>
                        <p:sp>
                          <p:nvSpPr>
                            <p:cNvPr id="546870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2" y="644"/>
                              <a:ext cx="74" cy="21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871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56"/>
                              <a:ext cx="73" cy="21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872" name="Line 5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68"/>
                              <a:ext cx="73" cy="19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873" name="Line 5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82"/>
                              <a:ext cx="73" cy="17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874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94"/>
                              <a:ext cx="73" cy="17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875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706"/>
                              <a:ext cx="70" cy="15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546876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33"/>
                            <a:ext cx="7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7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45"/>
                            <a:ext cx="73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8" name="Line 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57"/>
                            <a:ext cx="73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9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72"/>
                            <a:ext cx="73" cy="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0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84"/>
                            <a:ext cx="73" cy="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13" name="Group 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4" y="798"/>
                          <a:ext cx="73" cy="92"/>
                          <a:chOff x="2384" y="798"/>
                          <a:chExt cx="73" cy="92"/>
                        </a:xfrm>
                      </p:grpSpPr>
                      <p:sp>
                        <p:nvSpPr>
                          <p:cNvPr id="546882" name="Line 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98"/>
                            <a:ext cx="73" cy="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3" name="Line 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7" y="810"/>
                            <a:ext cx="67" cy="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4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825"/>
                            <a:ext cx="70" cy="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5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837"/>
                            <a:ext cx="70" cy="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6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46"/>
                            <a:ext cx="67" cy="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7" name="Line 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59"/>
                            <a:ext cx="67" cy="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8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71"/>
                            <a:ext cx="67" cy="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89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80"/>
                            <a:ext cx="67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sp>
                    <p:nvSpPr>
                      <p:cNvPr id="546890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7" y="721"/>
                        <a:ext cx="73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4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331" y="586"/>
                    <a:ext cx="73" cy="350"/>
                    <a:chOff x="2331" y="586"/>
                    <a:chExt cx="73" cy="350"/>
                  </a:xfrm>
                </p:grpSpPr>
                <p:sp>
                  <p:nvSpPr>
                    <p:cNvPr id="546892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331" y="586"/>
                      <a:ext cx="70" cy="350"/>
                    </a:xfrm>
                    <a:custGeom>
                      <a:avLst/>
                      <a:gdLst/>
                      <a:ahLst/>
                      <a:cxnLst>
                        <a:cxn ang="0">
                          <a:pos x="17" y="0"/>
                        </a:cxn>
                        <a:cxn ang="0">
                          <a:pos x="67" y="17"/>
                        </a:cxn>
                        <a:cxn ang="0">
                          <a:pos x="70" y="21"/>
                        </a:cxn>
                        <a:cxn ang="0">
                          <a:pos x="56" y="335"/>
                        </a:cxn>
                        <a:cxn ang="0">
                          <a:pos x="50" y="340"/>
                        </a:cxn>
                        <a:cxn ang="0">
                          <a:pos x="0" y="350"/>
                        </a:cxn>
                        <a:cxn ang="0">
                          <a:pos x="6" y="345"/>
                        </a:cxn>
                        <a:cxn ang="0">
                          <a:pos x="6" y="340"/>
                        </a:cxn>
                        <a:cxn ang="0">
                          <a:pos x="17" y="0"/>
                        </a:cxn>
                      </a:cxnLst>
                      <a:rect l="0" t="0" r="r" b="b"/>
                      <a:pathLst>
                        <a:path w="70" h="350">
                          <a:moveTo>
                            <a:pt x="17" y="0"/>
                          </a:moveTo>
                          <a:lnTo>
                            <a:pt x="67" y="17"/>
                          </a:lnTo>
                          <a:lnTo>
                            <a:pt x="70" y="21"/>
                          </a:lnTo>
                          <a:lnTo>
                            <a:pt x="56" y="335"/>
                          </a:lnTo>
                          <a:lnTo>
                            <a:pt x="50" y="340"/>
                          </a:lnTo>
                          <a:lnTo>
                            <a:pt x="0" y="350"/>
                          </a:lnTo>
                          <a:lnTo>
                            <a:pt x="6" y="345"/>
                          </a:lnTo>
                          <a:lnTo>
                            <a:pt x="6" y="34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893" name="Arc 77"/>
                    <p:cNvSpPr>
                      <a:spLocks/>
                    </p:cNvSpPr>
                    <p:nvPr/>
                  </p:nvSpPr>
                  <p:spPr bwMode="auto">
                    <a:xfrm>
                      <a:off x="2397" y="603"/>
                      <a:ext cx="7" cy="7"/>
                    </a:xfrm>
                    <a:custGeom>
                      <a:avLst/>
                      <a:gdLst>
                        <a:gd name="G0" fmla="+- 0 0 0"/>
                        <a:gd name="G1" fmla="+- 20142 0 0"/>
                        <a:gd name="G2" fmla="+- 21600 0 0"/>
                        <a:gd name="T0" fmla="*/ 7803 w 21600"/>
                        <a:gd name="T1" fmla="*/ 0 h 20142"/>
                        <a:gd name="T2" fmla="*/ 21600 w 21600"/>
                        <a:gd name="T3" fmla="*/ 20142 h 20142"/>
                        <a:gd name="T4" fmla="*/ 0 w 21600"/>
                        <a:gd name="T5" fmla="*/ 20142 h 20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0142" fill="none" extrusionOk="0">
                          <a:moveTo>
                            <a:pt x="7802" y="0"/>
                          </a:moveTo>
                          <a:cubicBezTo>
                            <a:pt x="16118" y="3222"/>
                            <a:pt x="21600" y="11223"/>
                            <a:pt x="21600" y="20142"/>
                          </a:cubicBezTo>
                        </a:path>
                        <a:path w="21600" h="20142" stroke="0" extrusionOk="0">
                          <a:moveTo>
                            <a:pt x="7802" y="0"/>
                          </a:moveTo>
                          <a:cubicBezTo>
                            <a:pt x="16118" y="3222"/>
                            <a:pt x="21600" y="11223"/>
                            <a:pt x="21600" y="20142"/>
                          </a:cubicBezTo>
                          <a:lnTo>
                            <a:pt x="0" y="20142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sp>
              <p:nvSpPr>
                <p:cNvPr id="546894" name="Freeform 78"/>
                <p:cNvSpPr>
                  <a:spLocks/>
                </p:cNvSpPr>
                <p:nvPr/>
              </p:nvSpPr>
              <p:spPr bwMode="auto">
                <a:xfrm>
                  <a:off x="2339" y="1392"/>
                  <a:ext cx="356" cy="244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56" y="0"/>
                    </a:cxn>
                    <a:cxn ang="0">
                      <a:pos x="341" y="244"/>
                    </a:cxn>
                    <a:cxn ang="0">
                      <a:pos x="0" y="229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356" h="244">
                      <a:moveTo>
                        <a:pt x="12" y="0"/>
                      </a:moveTo>
                      <a:lnTo>
                        <a:pt x="356" y="0"/>
                      </a:lnTo>
                      <a:lnTo>
                        <a:pt x="341" y="244"/>
                      </a:lnTo>
                      <a:lnTo>
                        <a:pt x="0" y="22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5" name="Group 79"/>
                <p:cNvGrpSpPr>
                  <a:grpSpLocks/>
                </p:cNvGrpSpPr>
                <p:nvPr/>
              </p:nvGrpSpPr>
              <p:grpSpPr bwMode="auto">
                <a:xfrm>
                  <a:off x="2290" y="1336"/>
                  <a:ext cx="470" cy="358"/>
                  <a:chOff x="1885" y="578"/>
                  <a:chExt cx="470" cy="358"/>
                </a:xfrm>
              </p:grpSpPr>
              <p:grpSp>
                <p:nvGrpSpPr>
                  <p:cNvPr id="1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885" y="578"/>
                    <a:ext cx="470" cy="358"/>
                    <a:chOff x="1885" y="578"/>
                    <a:chExt cx="470" cy="358"/>
                  </a:xfrm>
                </p:grpSpPr>
                <p:grpSp>
                  <p:nvGrpSpPr>
                    <p:cNvPr id="17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5" y="578"/>
                      <a:ext cx="470" cy="358"/>
                      <a:chOff x="1885" y="578"/>
                      <a:chExt cx="470" cy="358"/>
                    </a:xfrm>
                  </p:grpSpPr>
                  <p:sp>
                    <p:nvSpPr>
                      <p:cNvPr id="546898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85" y="578"/>
                        <a:ext cx="469" cy="35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8" y="5"/>
                          </a:cxn>
                          <a:cxn ang="0">
                            <a:pos x="76" y="5"/>
                          </a:cxn>
                          <a:cxn ang="0">
                            <a:pos x="132" y="0"/>
                          </a:cxn>
                          <a:cxn ang="0">
                            <a:pos x="187" y="0"/>
                          </a:cxn>
                          <a:cxn ang="0">
                            <a:pos x="255" y="0"/>
                          </a:cxn>
                          <a:cxn ang="0">
                            <a:pos x="302" y="0"/>
                          </a:cxn>
                          <a:cxn ang="0">
                            <a:pos x="375" y="3"/>
                          </a:cxn>
                          <a:cxn ang="0">
                            <a:pos x="443" y="5"/>
                          </a:cxn>
                          <a:cxn ang="0">
                            <a:pos x="460" y="8"/>
                          </a:cxn>
                          <a:cxn ang="0">
                            <a:pos x="463" y="8"/>
                          </a:cxn>
                          <a:cxn ang="0">
                            <a:pos x="466" y="10"/>
                          </a:cxn>
                          <a:cxn ang="0">
                            <a:pos x="469" y="12"/>
                          </a:cxn>
                          <a:cxn ang="0">
                            <a:pos x="469" y="15"/>
                          </a:cxn>
                          <a:cxn ang="0">
                            <a:pos x="452" y="351"/>
                          </a:cxn>
                          <a:cxn ang="0">
                            <a:pos x="449" y="355"/>
                          </a:cxn>
                          <a:cxn ang="0">
                            <a:pos x="443" y="358"/>
                          </a:cxn>
                          <a:cxn ang="0">
                            <a:pos x="293" y="351"/>
                          </a:cxn>
                          <a:cxn ang="0">
                            <a:pos x="143" y="341"/>
                          </a:cxn>
                          <a:cxn ang="0">
                            <a:pos x="5" y="334"/>
                          </a:cxn>
                          <a:cxn ang="0">
                            <a:pos x="0" y="324"/>
                          </a:cxn>
                          <a:cxn ang="0">
                            <a:pos x="20" y="17"/>
                          </a:cxn>
                          <a:cxn ang="0">
                            <a:pos x="38" y="5"/>
                          </a:cxn>
                        </a:cxnLst>
                        <a:rect l="0" t="0" r="r" b="b"/>
                        <a:pathLst>
                          <a:path w="469" h="358">
                            <a:moveTo>
                              <a:pt x="38" y="5"/>
                            </a:moveTo>
                            <a:lnTo>
                              <a:pt x="76" y="5"/>
                            </a:lnTo>
                            <a:lnTo>
                              <a:pt x="132" y="0"/>
                            </a:lnTo>
                            <a:lnTo>
                              <a:pt x="187" y="0"/>
                            </a:lnTo>
                            <a:lnTo>
                              <a:pt x="255" y="0"/>
                            </a:lnTo>
                            <a:lnTo>
                              <a:pt x="302" y="0"/>
                            </a:lnTo>
                            <a:lnTo>
                              <a:pt x="375" y="3"/>
                            </a:lnTo>
                            <a:lnTo>
                              <a:pt x="443" y="5"/>
                            </a:lnTo>
                            <a:lnTo>
                              <a:pt x="460" y="8"/>
                            </a:lnTo>
                            <a:lnTo>
                              <a:pt x="463" y="8"/>
                            </a:lnTo>
                            <a:lnTo>
                              <a:pt x="466" y="10"/>
                            </a:lnTo>
                            <a:lnTo>
                              <a:pt x="469" y="12"/>
                            </a:lnTo>
                            <a:lnTo>
                              <a:pt x="469" y="15"/>
                            </a:lnTo>
                            <a:lnTo>
                              <a:pt x="452" y="351"/>
                            </a:lnTo>
                            <a:lnTo>
                              <a:pt x="449" y="355"/>
                            </a:lnTo>
                            <a:lnTo>
                              <a:pt x="443" y="358"/>
                            </a:lnTo>
                            <a:lnTo>
                              <a:pt x="293" y="351"/>
                            </a:lnTo>
                            <a:lnTo>
                              <a:pt x="143" y="341"/>
                            </a:lnTo>
                            <a:lnTo>
                              <a:pt x="5" y="334"/>
                            </a:lnTo>
                            <a:lnTo>
                              <a:pt x="0" y="324"/>
                            </a:lnTo>
                            <a:lnTo>
                              <a:pt x="20" y="17"/>
                            </a:lnTo>
                            <a:lnTo>
                              <a:pt x="38" y="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899" name="Arc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3" y="586"/>
                        <a:ext cx="12" cy="7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00" name="Arc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05" y="583"/>
                        <a:ext cx="24" cy="16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0 w 21600"/>
                          <a:gd name="T1" fmla="*/ 21491 h 21600"/>
                          <a:gd name="T2" fmla="*/ 21600 w 21600"/>
                          <a:gd name="T3" fmla="*/ 0 h 21600"/>
                          <a:gd name="T4" fmla="*/ 2160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0" y="21491"/>
                            </a:moveTo>
                            <a:cubicBezTo>
                              <a:pt x="60" y="9604"/>
                              <a:pt x="9713" y="0"/>
                              <a:pt x="21599" y="0"/>
                            </a:cubicBezTo>
                          </a:path>
                          <a:path w="21600" h="21600" stroke="0" extrusionOk="0">
                            <a:moveTo>
                              <a:pt x="0" y="21491"/>
                            </a:moveTo>
                            <a:cubicBezTo>
                              <a:pt x="60" y="9604"/>
                              <a:pt x="9713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01" name="Arc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85" y="901"/>
                        <a:ext cx="10" cy="11"/>
                      </a:xfrm>
                      <a:custGeom>
                        <a:avLst/>
                        <a:gdLst>
                          <a:gd name="G0" fmla="+- 21600 0 0"/>
                          <a:gd name="G1" fmla="+- 86 0 0"/>
                          <a:gd name="G2" fmla="+- 21600 0 0"/>
                          <a:gd name="T0" fmla="*/ 21400 w 21600"/>
                          <a:gd name="T1" fmla="*/ 21685 h 21685"/>
                          <a:gd name="T2" fmla="*/ 0 w 21600"/>
                          <a:gd name="T3" fmla="*/ 0 h 21685"/>
                          <a:gd name="T4" fmla="*/ 21600 w 21600"/>
                          <a:gd name="T5" fmla="*/ 86 h 216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85" fill="none" extrusionOk="0">
                            <a:moveTo>
                              <a:pt x="21399" y="21685"/>
                            </a:moveTo>
                            <a:cubicBezTo>
                              <a:pt x="9549" y="21575"/>
                              <a:pt x="0" y="11937"/>
                              <a:pt x="0" y="86"/>
                            </a:cubicBezTo>
                            <a:cubicBezTo>
                              <a:pt x="-1" y="57"/>
                              <a:pt x="0" y="28"/>
                              <a:pt x="0" y="0"/>
                            </a:cubicBezTo>
                          </a:path>
                          <a:path w="21600" h="21685" stroke="0" extrusionOk="0">
                            <a:moveTo>
                              <a:pt x="21399" y="21685"/>
                            </a:moveTo>
                            <a:cubicBezTo>
                              <a:pt x="9549" y="21575"/>
                              <a:pt x="0" y="11937"/>
                              <a:pt x="0" y="86"/>
                            </a:cubicBezTo>
                            <a:cubicBezTo>
                              <a:pt x="-1" y="57"/>
                              <a:pt x="0" y="28"/>
                              <a:pt x="0" y="0"/>
                            </a:cubicBezTo>
                            <a:lnTo>
                              <a:pt x="21600" y="8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18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34" y="634"/>
                      <a:ext cx="356" cy="244"/>
                      <a:chOff x="1934" y="634"/>
                      <a:chExt cx="356" cy="244"/>
                    </a:xfrm>
                  </p:grpSpPr>
                  <p:grpSp>
                    <p:nvGrpSpPr>
                      <p:cNvPr id="19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34" y="634"/>
                        <a:ext cx="356" cy="244"/>
                        <a:chOff x="1934" y="634"/>
                        <a:chExt cx="356" cy="244"/>
                      </a:xfrm>
                    </p:grpSpPr>
                    <p:sp>
                      <p:nvSpPr>
                        <p:cNvPr id="546904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9" y="634"/>
                          <a:ext cx="341" cy="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341" y="0"/>
                            </a:cxn>
                            <a:cxn ang="0">
                              <a:pos x="332" y="5"/>
                            </a:cxn>
                            <a:cxn ang="0">
                              <a:pos x="6" y="5"/>
                            </a:cxn>
                            <a:cxn ang="0">
                              <a:pos x="0" y="0"/>
                            </a:cxn>
                          </a:cxnLst>
                          <a:rect l="0" t="0" r="r" b="b"/>
                          <a:pathLst>
                            <a:path w="341" h="5">
                              <a:moveTo>
                                <a:pt x="0" y="0"/>
                              </a:moveTo>
                              <a:lnTo>
                                <a:pt x="341" y="0"/>
                              </a:lnTo>
                              <a:lnTo>
                                <a:pt x="332" y="5"/>
                              </a:lnTo>
                              <a:lnTo>
                                <a:pt x="6" y="5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05" name="Freeform 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9" y="634"/>
                          <a:ext cx="21" cy="24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5"/>
                            </a:cxn>
                            <a:cxn ang="0">
                              <a:pos x="21" y="0"/>
                            </a:cxn>
                            <a:cxn ang="0">
                              <a:pos x="15" y="133"/>
                            </a:cxn>
                            <a:cxn ang="0">
                              <a:pos x="6" y="244"/>
                            </a:cxn>
                            <a:cxn ang="0">
                              <a:pos x="0" y="237"/>
                            </a:cxn>
                            <a:cxn ang="0">
                              <a:pos x="15" y="5"/>
                            </a:cxn>
                          </a:cxnLst>
                          <a:rect l="0" t="0" r="r" b="b"/>
                          <a:pathLst>
                            <a:path w="21" h="244">
                              <a:moveTo>
                                <a:pt x="15" y="5"/>
                              </a:moveTo>
                              <a:lnTo>
                                <a:pt x="21" y="0"/>
                              </a:lnTo>
                              <a:lnTo>
                                <a:pt x="15" y="133"/>
                              </a:lnTo>
                              <a:lnTo>
                                <a:pt x="6" y="244"/>
                              </a:lnTo>
                              <a:lnTo>
                                <a:pt x="0" y="237"/>
                              </a:lnTo>
                              <a:lnTo>
                                <a:pt x="15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06" name="Freeform 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4" y="856"/>
                          <a:ext cx="3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" y="0"/>
                            </a:cxn>
                            <a:cxn ang="0">
                              <a:pos x="0" y="7"/>
                            </a:cxn>
                            <a:cxn ang="0">
                              <a:pos x="341" y="22"/>
                            </a:cxn>
                            <a:cxn ang="0">
                              <a:pos x="335" y="15"/>
                            </a:cxn>
                            <a:cxn ang="0">
                              <a:pos x="6" y="0"/>
                            </a:cxn>
                          </a:cxnLst>
                          <a:rect l="0" t="0" r="r" b="b"/>
                          <a:pathLst>
                            <a:path w="341" h="22">
                              <a:moveTo>
                                <a:pt x="6" y="0"/>
                              </a:moveTo>
                              <a:lnTo>
                                <a:pt x="0" y="7"/>
                              </a:lnTo>
                              <a:lnTo>
                                <a:pt x="341" y="22"/>
                              </a:lnTo>
                              <a:lnTo>
                                <a:pt x="335" y="15"/>
                              </a:lnTo>
                              <a:lnTo>
                                <a:pt x="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DFD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07" name="Freeform 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4" y="634"/>
                          <a:ext cx="21" cy="22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0"/>
                            </a:cxn>
                            <a:cxn ang="0">
                              <a:pos x="21" y="5"/>
                            </a:cxn>
                            <a:cxn ang="0">
                              <a:pos x="6" y="222"/>
                            </a:cxn>
                            <a:cxn ang="0">
                              <a:pos x="0" y="229"/>
                            </a:cxn>
                            <a:cxn ang="0">
                              <a:pos x="15" y="0"/>
                            </a:cxn>
                          </a:cxnLst>
                          <a:rect l="0" t="0" r="r" b="b"/>
                          <a:pathLst>
                            <a:path w="21" h="229">
                              <a:moveTo>
                                <a:pt x="15" y="0"/>
                              </a:moveTo>
                              <a:lnTo>
                                <a:pt x="21" y="5"/>
                              </a:lnTo>
                              <a:lnTo>
                                <a:pt x="6" y="222"/>
                              </a:lnTo>
                              <a:lnTo>
                                <a:pt x="0" y="229"/>
                              </a:lnTo>
                              <a:lnTo>
                                <a:pt x="1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BFB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20" name="Group 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40" y="639"/>
                        <a:ext cx="341" cy="232"/>
                        <a:chOff x="1940" y="639"/>
                        <a:chExt cx="341" cy="232"/>
                      </a:xfrm>
                    </p:grpSpPr>
                    <p:sp>
                      <p:nvSpPr>
                        <p:cNvPr id="546909" name="Freeform 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0" y="639"/>
                          <a:ext cx="341" cy="23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0"/>
                            </a:cxn>
                            <a:cxn ang="0">
                              <a:pos x="341" y="0"/>
                            </a:cxn>
                            <a:cxn ang="0">
                              <a:pos x="329" y="232"/>
                            </a:cxn>
                            <a:cxn ang="0">
                              <a:pos x="0" y="217"/>
                            </a:cxn>
                            <a:cxn ang="0">
                              <a:pos x="15" y="0"/>
                            </a:cxn>
                          </a:cxnLst>
                          <a:rect l="0" t="0" r="r" b="b"/>
                          <a:pathLst>
                            <a:path w="341" h="232">
                              <a:moveTo>
                                <a:pt x="15" y="0"/>
                              </a:moveTo>
                              <a:lnTo>
                                <a:pt x="341" y="0"/>
                              </a:lnTo>
                              <a:lnTo>
                                <a:pt x="329" y="232"/>
                              </a:lnTo>
                              <a:lnTo>
                                <a:pt x="0" y="217"/>
                              </a:lnTo>
                              <a:lnTo>
                                <a:pt x="1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10" name="Freeform 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52" y="648"/>
                          <a:ext cx="320" cy="21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320" y="0"/>
                            </a:cxn>
                            <a:cxn ang="0">
                              <a:pos x="305" y="213"/>
                            </a:cxn>
                            <a:cxn ang="0">
                              <a:pos x="0" y="203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320" h="213">
                              <a:moveTo>
                                <a:pt x="12" y="0"/>
                              </a:moveTo>
                              <a:lnTo>
                                <a:pt x="320" y="0"/>
                              </a:lnTo>
                              <a:lnTo>
                                <a:pt x="305" y="213"/>
                              </a:lnTo>
                              <a:lnTo>
                                <a:pt x="0" y="203"/>
                              </a:lnTo>
                              <a:lnTo>
                                <a:pt x="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11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58" y="661"/>
                          <a:ext cx="299" cy="19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299" y="0"/>
                            </a:cxn>
                            <a:cxn ang="0">
                              <a:pos x="288" y="193"/>
                            </a:cxn>
                            <a:cxn ang="0">
                              <a:pos x="0" y="183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299" h="193">
                              <a:moveTo>
                                <a:pt x="12" y="0"/>
                              </a:moveTo>
                              <a:lnTo>
                                <a:pt x="299" y="0"/>
                              </a:lnTo>
                              <a:lnTo>
                                <a:pt x="288" y="193"/>
                              </a:lnTo>
                              <a:lnTo>
                                <a:pt x="0" y="183"/>
                              </a:lnTo>
                              <a:lnTo>
                                <a:pt x="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54691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260" y="907"/>
                    <a:ext cx="21" cy="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46913" name="Freeform 97"/>
              <p:cNvSpPr>
                <a:spLocks/>
              </p:cNvSpPr>
              <p:nvPr/>
            </p:nvSpPr>
            <p:spPr bwMode="auto">
              <a:xfrm>
                <a:off x="316" y="768"/>
                <a:ext cx="116" cy="54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67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32" y="4"/>
                  </a:cxn>
                  <a:cxn ang="0">
                    <a:pos x="20" y="7"/>
                  </a:cxn>
                  <a:cxn ang="0">
                    <a:pos x="11" y="9"/>
                  </a:cxn>
                  <a:cxn ang="0">
                    <a:pos x="9" y="12"/>
                  </a:cxn>
                  <a:cxn ang="0">
                    <a:pos x="3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3" y="26"/>
                  </a:cxn>
                  <a:cxn ang="0">
                    <a:pos x="6" y="28"/>
                  </a:cxn>
                  <a:cxn ang="0">
                    <a:pos x="11" y="28"/>
                  </a:cxn>
                  <a:cxn ang="0">
                    <a:pos x="20" y="28"/>
                  </a:cxn>
                  <a:cxn ang="0">
                    <a:pos x="26" y="28"/>
                  </a:cxn>
                  <a:cxn ang="0">
                    <a:pos x="38" y="28"/>
                  </a:cxn>
                  <a:cxn ang="0">
                    <a:pos x="47" y="28"/>
                  </a:cxn>
                  <a:cxn ang="0">
                    <a:pos x="56" y="28"/>
                  </a:cxn>
                  <a:cxn ang="0">
                    <a:pos x="61" y="31"/>
                  </a:cxn>
                  <a:cxn ang="0">
                    <a:pos x="70" y="33"/>
                  </a:cxn>
                  <a:cxn ang="0">
                    <a:pos x="91" y="45"/>
                  </a:cxn>
                  <a:cxn ang="0">
                    <a:pos x="91" y="45"/>
                  </a:cxn>
                  <a:cxn ang="0">
                    <a:pos x="91" y="43"/>
                  </a:cxn>
                </a:cxnLst>
                <a:rect l="0" t="0" r="r" b="b"/>
                <a:pathLst>
                  <a:path w="91" h="45">
                    <a:moveTo>
                      <a:pt x="91" y="0"/>
                    </a:moveTo>
                    <a:lnTo>
                      <a:pt x="67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2" y="4"/>
                    </a:lnTo>
                    <a:lnTo>
                      <a:pt x="20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3" y="26"/>
                    </a:lnTo>
                    <a:lnTo>
                      <a:pt x="6" y="28"/>
                    </a:lnTo>
                    <a:lnTo>
                      <a:pt x="11" y="28"/>
                    </a:lnTo>
                    <a:lnTo>
                      <a:pt x="20" y="28"/>
                    </a:lnTo>
                    <a:lnTo>
                      <a:pt x="26" y="28"/>
                    </a:lnTo>
                    <a:lnTo>
                      <a:pt x="38" y="28"/>
                    </a:lnTo>
                    <a:lnTo>
                      <a:pt x="47" y="28"/>
                    </a:lnTo>
                    <a:lnTo>
                      <a:pt x="56" y="28"/>
                    </a:lnTo>
                    <a:lnTo>
                      <a:pt x="61" y="31"/>
                    </a:lnTo>
                    <a:lnTo>
                      <a:pt x="70" y="33"/>
                    </a:lnTo>
                    <a:lnTo>
                      <a:pt x="91" y="45"/>
                    </a:lnTo>
                    <a:lnTo>
                      <a:pt x="91" y="45"/>
                    </a:lnTo>
                    <a:lnTo>
                      <a:pt x="91" y="43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1" name="Group 98"/>
              <p:cNvGrpSpPr>
                <a:grpSpLocks/>
              </p:cNvGrpSpPr>
              <p:nvPr/>
            </p:nvGrpSpPr>
            <p:grpSpPr bwMode="auto">
              <a:xfrm>
                <a:off x="1143" y="830"/>
                <a:ext cx="297" cy="92"/>
                <a:chOff x="2357" y="1112"/>
                <a:chExt cx="232" cy="77"/>
              </a:xfrm>
            </p:grpSpPr>
            <p:sp>
              <p:nvSpPr>
                <p:cNvPr id="546915" name="Freeform 99"/>
                <p:cNvSpPr>
                  <a:spLocks/>
                </p:cNvSpPr>
                <p:nvPr/>
              </p:nvSpPr>
              <p:spPr bwMode="auto">
                <a:xfrm>
                  <a:off x="2357" y="1112"/>
                  <a:ext cx="232" cy="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3"/>
                    </a:cxn>
                    <a:cxn ang="0">
                      <a:pos x="77" y="5"/>
                    </a:cxn>
                    <a:cxn ang="0">
                      <a:pos x="106" y="7"/>
                    </a:cxn>
                    <a:cxn ang="0">
                      <a:pos x="132" y="10"/>
                    </a:cxn>
                    <a:cxn ang="0">
                      <a:pos x="153" y="12"/>
                    </a:cxn>
                    <a:cxn ang="0">
                      <a:pos x="176" y="15"/>
                    </a:cxn>
                    <a:cxn ang="0">
                      <a:pos x="191" y="17"/>
                    </a:cxn>
                    <a:cxn ang="0">
                      <a:pos x="203" y="19"/>
                    </a:cxn>
                    <a:cxn ang="0">
                      <a:pos x="209" y="22"/>
                    </a:cxn>
                    <a:cxn ang="0">
                      <a:pos x="212" y="22"/>
                    </a:cxn>
                    <a:cxn ang="0">
                      <a:pos x="218" y="24"/>
                    </a:cxn>
                    <a:cxn ang="0">
                      <a:pos x="223" y="24"/>
                    </a:cxn>
                    <a:cxn ang="0">
                      <a:pos x="229" y="27"/>
                    </a:cxn>
                    <a:cxn ang="0">
                      <a:pos x="232" y="29"/>
                    </a:cxn>
                    <a:cxn ang="0">
                      <a:pos x="232" y="32"/>
                    </a:cxn>
                    <a:cxn ang="0">
                      <a:pos x="232" y="36"/>
                    </a:cxn>
                    <a:cxn ang="0">
                      <a:pos x="229" y="39"/>
                    </a:cxn>
                    <a:cxn ang="0">
                      <a:pos x="226" y="41"/>
                    </a:cxn>
                    <a:cxn ang="0">
                      <a:pos x="223" y="44"/>
                    </a:cxn>
                    <a:cxn ang="0">
                      <a:pos x="218" y="46"/>
                    </a:cxn>
                    <a:cxn ang="0">
                      <a:pos x="212" y="48"/>
                    </a:cxn>
                    <a:cxn ang="0">
                      <a:pos x="206" y="48"/>
                    </a:cxn>
                    <a:cxn ang="0">
                      <a:pos x="200" y="51"/>
                    </a:cxn>
                    <a:cxn ang="0">
                      <a:pos x="191" y="51"/>
                    </a:cxn>
                    <a:cxn ang="0">
                      <a:pos x="182" y="51"/>
                    </a:cxn>
                    <a:cxn ang="0">
                      <a:pos x="171" y="48"/>
                    </a:cxn>
                  </a:cxnLst>
                  <a:rect l="0" t="0" r="r" b="b"/>
                  <a:pathLst>
                    <a:path w="232" h="51">
                      <a:moveTo>
                        <a:pt x="0" y="0"/>
                      </a:moveTo>
                      <a:lnTo>
                        <a:pt x="44" y="3"/>
                      </a:lnTo>
                      <a:lnTo>
                        <a:pt x="77" y="5"/>
                      </a:lnTo>
                      <a:lnTo>
                        <a:pt x="106" y="7"/>
                      </a:lnTo>
                      <a:lnTo>
                        <a:pt x="132" y="10"/>
                      </a:lnTo>
                      <a:lnTo>
                        <a:pt x="153" y="12"/>
                      </a:lnTo>
                      <a:lnTo>
                        <a:pt x="176" y="15"/>
                      </a:lnTo>
                      <a:lnTo>
                        <a:pt x="191" y="17"/>
                      </a:lnTo>
                      <a:lnTo>
                        <a:pt x="203" y="19"/>
                      </a:lnTo>
                      <a:lnTo>
                        <a:pt x="209" y="22"/>
                      </a:lnTo>
                      <a:lnTo>
                        <a:pt x="212" y="22"/>
                      </a:lnTo>
                      <a:lnTo>
                        <a:pt x="218" y="24"/>
                      </a:lnTo>
                      <a:lnTo>
                        <a:pt x="223" y="24"/>
                      </a:lnTo>
                      <a:lnTo>
                        <a:pt x="229" y="27"/>
                      </a:lnTo>
                      <a:lnTo>
                        <a:pt x="232" y="29"/>
                      </a:lnTo>
                      <a:lnTo>
                        <a:pt x="232" y="32"/>
                      </a:lnTo>
                      <a:lnTo>
                        <a:pt x="232" y="36"/>
                      </a:lnTo>
                      <a:lnTo>
                        <a:pt x="229" y="39"/>
                      </a:lnTo>
                      <a:lnTo>
                        <a:pt x="226" y="41"/>
                      </a:lnTo>
                      <a:lnTo>
                        <a:pt x="223" y="44"/>
                      </a:lnTo>
                      <a:lnTo>
                        <a:pt x="218" y="46"/>
                      </a:lnTo>
                      <a:lnTo>
                        <a:pt x="212" y="48"/>
                      </a:lnTo>
                      <a:lnTo>
                        <a:pt x="206" y="48"/>
                      </a:lnTo>
                      <a:lnTo>
                        <a:pt x="200" y="51"/>
                      </a:lnTo>
                      <a:lnTo>
                        <a:pt x="191" y="51"/>
                      </a:lnTo>
                      <a:lnTo>
                        <a:pt x="182" y="51"/>
                      </a:lnTo>
                      <a:lnTo>
                        <a:pt x="171" y="48"/>
                      </a:lnTo>
                    </a:path>
                  </a:pathLst>
                </a:custGeom>
                <a:noFill/>
                <a:ln w="9525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2" name="Group 100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grpSp>
                <p:nvGrpSpPr>
                  <p:cNvPr id="23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2369" y="1139"/>
                    <a:ext cx="161" cy="50"/>
                    <a:chOff x="2369" y="1139"/>
                    <a:chExt cx="161" cy="50"/>
                  </a:xfrm>
                </p:grpSpPr>
                <p:sp>
                  <p:nvSpPr>
                    <p:cNvPr id="546918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2369" y="1139"/>
                      <a:ext cx="100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9"/>
                        </a:cxn>
                        <a:cxn ang="0">
                          <a:pos x="26" y="0"/>
                        </a:cxn>
                        <a:cxn ang="0">
                          <a:pos x="100" y="9"/>
                        </a:cxn>
                        <a:cxn ang="0">
                          <a:pos x="70" y="31"/>
                        </a:cxn>
                        <a:cxn ang="0">
                          <a:pos x="0" y="19"/>
                        </a:cxn>
                      </a:cxnLst>
                      <a:rect l="0" t="0" r="r" b="b"/>
                      <a:pathLst>
                        <a:path w="100" h="31">
                          <a:moveTo>
                            <a:pt x="0" y="19"/>
                          </a:moveTo>
                          <a:lnTo>
                            <a:pt x="26" y="0"/>
                          </a:lnTo>
                          <a:lnTo>
                            <a:pt x="100" y="9"/>
                          </a:lnTo>
                          <a:lnTo>
                            <a:pt x="70" y="31"/>
                          </a:lnTo>
                          <a:lnTo>
                            <a:pt x="0" y="19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19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2369" y="1158"/>
                      <a:ext cx="70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7"/>
                        </a:cxn>
                        <a:cxn ang="0">
                          <a:pos x="0" y="17"/>
                        </a:cxn>
                        <a:cxn ang="0">
                          <a:pos x="70" y="31"/>
                        </a:cxn>
                        <a:cxn ang="0">
                          <a:pos x="70" y="12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0" h="31">
                          <a:moveTo>
                            <a:pt x="0" y="0"/>
                          </a:moveTo>
                          <a:lnTo>
                            <a:pt x="0" y="17"/>
                          </a:lnTo>
                          <a:lnTo>
                            <a:pt x="0" y="17"/>
                          </a:lnTo>
                          <a:lnTo>
                            <a:pt x="70" y="31"/>
                          </a:lnTo>
                          <a:lnTo>
                            <a:pt x="70" y="1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20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2439" y="1148"/>
                      <a:ext cx="91" cy="4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"/>
                        </a:cxn>
                        <a:cxn ang="0">
                          <a:pos x="30" y="0"/>
                        </a:cxn>
                        <a:cxn ang="0">
                          <a:pos x="91" y="8"/>
                        </a:cxn>
                        <a:cxn ang="0">
                          <a:pos x="91" y="22"/>
                        </a:cxn>
                        <a:cxn ang="0">
                          <a:pos x="0" y="41"/>
                        </a:cxn>
                        <a:cxn ang="0">
                          <a:pos x="0" y="22"/>
                        </a:cxn>
                      </a:cxnLst>
                      <a:rect l="0" t="0" r="r" b="b"/>
                      <a:pathLst>
                        <a:path w="91" h="41">
                          <a:moveTo>
                            <a:pt x="0" y="22"/>
                          </a:moveTo>
                          <a:lnTo>
                            <a:pt x="30" y="0"/>
                          </a:lnTo>
                          <a:lnTo>
                            <a:pt x="91" y="8"/>
                          </a:lnTo>
                          <a:lnTo>
                            <a:pt x="91" y="22"/>
                          </a:lnTo>
                          <a:lnTo>
                            <a:pt x="0" y="41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21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395" y="1139"/>
                      <a:ext cx="135" cy="1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68" y="2"/>
                        </a:cxn>
                        <a:cxn ang="0">
                          <a:pos x="135" y="14"/>
                        </a:cxn>
                        <a:cxn ang="0">
                          <a:pos x="74" y="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5" h="14">
                          <a:moveTo>
                            <a:pt x="0" y="0"/>
                          </a:moveTo>
                          <a:lnTo>
                            <a:pt x="68" y="2"/>
                          </a:lnTo>
                          <a:lnTo>
                            <a:pt x="135" y="14"/>
                          </a:lnTo>
                          <a:lnTo>
                            <a:pt x="74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24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369" y="1153"/>
                    <a:ext cx="161" cy="22"/>
                    <a:chOff x="2369" y="1153"/>
                    <a:chExt cx="161" cy="22"/>
                  </a:xfrm>
                </p:grpSpPr>
                <p:sp>
                  <p:nvSpPr>
                    <p:cNvPr id="546923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9" y="1160"/>
                      <a:ext cx="70" cy="15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7F7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24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9" y="1153"/>
                      <a:ext cx="30" cy="22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5F5F5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2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153"/>
                      <a:ext cx="58" cy="5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5F5F5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  <p:sp>
            <p:nvSpPr>
              <p:cNvPr id="546926" name="Freeform 110"/>
              <p:cNvSpPr>
                <a:spLocks/>
              </p:cNvSpPr>
              <p:nvPr/>
            </p:nvSpPr>
            <p:spPr bwMode="auto">
              <a:xfrm>
                <a:off x="384" y="816"/>
                <a:ext cx="851" cy="132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666" y="46"/>
                  </a:cxn>
                  <a:cxn ang="0">
                    <a:pos x="625" y="87"/>
                  </a:cxn>
                  <a:cxn ang="0">
                    <a:pos x="587" y="111"/>
                  </a:cxn>
                  <a:cxn ang="0">
                    <a:pos x="0" y="56"/>
                  </a:cxn>
                  <a:cxn ang="0">
                    <a:pos x="44" y="41"/>
                  </a:cxn>
                  <a:cxn ang="0">
                    <a:pos x="108" y="0"/>
                  </a:cxn>
                </a:cxnLst>
                <a:rect l="0" t="0" r="r" b="b"/>
                <a:pathLst>
                  <a:path w="666" h="111">
                    <a:moveTo>
                      <a:pt x="108" y="0"/>
                    </a:moveTo>
                    <a:lnTo>
                      <a:pt x="666" y="46"/>
                    </a:lnTo>
                    <a:lnTo>
                      <a:pt x="625" y="87"/>
                    </a:lnTo>
                    <a:lnTo>
                      <a:pt x="587" y="111"/>
                    </a:lnTo>
                    <a:lnTo>
                      <a:pt x="0" y="56"/>
                    </a:lnTo>
                    <a:lnTo>
                      <a:pt x="44" y="4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5" name="Group 111"/>
              <p:cNvGrpSpPr>
                <a:grpSpLocks/>
              </p:cNvGrpSpPr>
              <p:nvPr/>
            </p:nvGrpSpPr>
            <p:grpSpPr bwMode="auto">
              <a:xfrm>
                <a:off x="365" y="812"/>
                <a:ext cx="851" cy="148"/>
                <a:chOff x="1700" y="1049"/>
                <a:chExt cx="666" cy="124"/>
              </a:xfrm>
            </p:grpSpPr>
            <p:sp>
              <p:nvSpPr>
                <p:cNvPr id="546928" name="Freeform 112"/>
                <p:cNvSpPr>
                  <a:spLocks/>
                </p:cNvSpPr>
                <p:nvPr/>
              </p:nvSpPr>
              <p:spPr bwMode="auto">
                <a:xfrm>
                  <a:off x="2158" y="1086"/>
                  <a:ext cx="161" cy="55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26" y="31"/>
                    </a:cxn>
                    <a:cxn ang="0">
                      <a:pos x="0" y="45"/>
                    </a:cxn>
                    <a:cxn ang="0">
                      <a:pos x="105" y="55"/>
                    </a:cxn>
                    <a:cxn ang="0">
                      <a:pos x="129" y="38"/>
                    </a:cxn>
                    <a:cxn ang="0">
                      <a:pos x="161" y="7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161" h="55">
                      <a:moveTo>
                        <a:pt x="61" y="0"/>
                      </a:moveTo>
                      <a:lnTo>
                        <a:pt x="26" y="31"/>
                      </a:lnTo>
                      <a:lnTo>
                        <a:pt x="0" y="45"/>
                      </a:lnTo>
                      <a:lnTo>
                        <a:pt x="105" y="55"/>
                      </a:lnTo>
                      <a:lnTo>
                        <a:pt x="129" y="38"/>
                      </a:lnTo>
                      <a:lnTo>
                        <a:pt x="161" y="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6" name="Group 113"/>
                <p:cNvGrpSpPr>
                  <a:grpSpLocks/>
                </p:cNvGrpSpPr>
                <p:nvPr/>
              </p:nvGrpSpPr>
              <p:grpSpPr bwMode="auto">
                <a:xfrm>
                  <a:off x="1700" y="1049"/>
                  <a:ext cx="666" cy="124"/>
                  <a:chOff x="1700" y="1049"/>
                  <a:chExt cx="666" cy="124"/>
                </a:xfrm>
              </p:grpSpPr>
              <p:sp>
                <p:nvSpPr>
                  <p:cNvPr id="546930" name="Freeform 114"/>
                  <p:cNvSpPr>
                    <a:spLocks/>
                  </p:cNvSpPr>
                  <p:nvPr/>
                </p:nvSpPr>
                <p:spPr bwMode="auto">
                  <a:xfrm>
                    <a:off x="1700" y="1098"/>
                    <a:ext cx="587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9"/>
                      </a:cxn>
                      <a:cxn ang="0">
                        <a:pos x="587" y="75"/>
                      </a:cxn>
                      <a:cxn ang="0">
                        <a:pos x="587" y="5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87" h="75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587" y="75"/>
                        </a:lnTo>
                        <a:lnTo>
                          <a:pt x="587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31" name="Freeform 115"/>
                  <p:cNvSpPr>
                    <a:spLocks/>
                  </p:cNvSpPr>
                  <p:nvPr/>
                </p:nvSpPr>
                <p:spPr bwMode="auto">
                  <a:xfrm>
                    <a:off x="2287" y="1088"/>
                    <a:ext cx="79" cy="85"/>
                  </a:xfrm>
                  <a:custGeom>
                    <a:avLst/>
                    <a:gdLst/>
                    <a:ahLst/>
                    <a:cxnLst>
                      <a:cxn ang="0">
                        <a:pos x="0" y="65"/>
                      </a:cxn>
                      <a:cxn ang="0">
                        <a:pos x="0" y="85"/>
                      </a:cxn>
                      <a:cxn ang="0">
                        <a:pos x="35" y="65"/>
                      </a:cxn>
                      <a:cxn ang="0">
                        <a:pos x="47" y="53"/>
                      </a:cxn>
                      <a:cxn ang="0">
                        <a:pos x="79" y="24"/>
                      </a:cxn>
                      <a:cxn ang="0">
                        <a:pos x="79" y="0"/>
                      </a:cxn>
                      <a:cxn ang="0">
                        <a:pos x="38" y="41"/>
                      </a:cxn>
                      <a:cxn ang="0">
                        <a:pos x="0" y="65"/>
                      </a:cxn>
                    </a:cxnLst>
                    <a:rect l="0" t="0" r="r" b="b"/>
                    <a:pathLst>
                      <a:path w="79" h="85">
                        <a:moveTo>
                          <a:pt x="0" y="65"/>
                        </a:moveTo>
                        <a:lnTo>
                          <a:pt x="0" y="85"/>
                        </a:lnTo>
                        <a:lnTo>
                          <a:pt x="35" y="65"/>
                        </a:lnTo>
                        <a:lnTo>
                          <a:pt x="47" y="53"/>
                        </a:lnTo>
                        <a:lnTo>
                          <a:pt x="79" y="24"/>
                        </a:lnTo>
                        <a:lnTo>
                          <a:pt x="79" y="0"/>
                        </a:lnTo>
                        <a:lnTo>
                          <a:pt x="38" y="41"/>
                        </a:lnTo>
                        <a:lnTo>
                          <a:pt x="0" y="65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702" y="1105"/>
                    <a:ext cx="588" cy="53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27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741" y="1049"/>
                    <a:ext cx="563" cy="92"/>
                    <a:chOff x="1741" y="1049"/>
                    <a:chExt cx="563" cy="92"/>
                  </a:xfrm>
                </p:grpSpPr>
                <p:sp>
                  <p:nvSpPr>
                    <p:cNvPr id="546934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1741" y="1052"/>
                      <a:ext cx="434" cy="75"/>
                    </a:xfrm>
                    <a:custGeom>
                      <a:avLst/>
                      <a:gdLst/>
                      <a:ahLst/>
                      <a:cxnLst>
                        <a:cxn ang="0">
                          <a:pos x="73" y="0"/>
                        </a:cxn>
                        <a:cxn ang="0">
                          <a:pos x="20" y="34"/>
                        </a:cxn>
                        <a:cxn ang="0">
                          <a:pos x="0" y="43"/>
                        </a:cxn>
                        <a:cxn ang="0">
                          <a:pos x="367" y="75"/>
                        </a:cxn>
                        <a:cxn ang="0">
                          <a:pos x="393" y="60"/>
                        </a:cxn>
                        <a:cxn ang="0">
                          <a:pos x="434" y="31"/>
                        </a:cxn>
                        <a:cxn ang="0">
                          <a:pos x="73" y="0"/>
                        </a:cxn>
                      </a:cxnLst>
                      <a:rect l="0" t="0" r="r" b="b"/>
                      <a:pathLst>
                        <a:path w="434" h="75">
                          <a:moveTo>
                            <a:pt x="73" y="0"/>
                          </a:moveTo>
                          <a:lnTo>
                            <a:pt x="20" y="34"/>
                          </a:lnTo>
                          <a:lnTo>
                            <a:pt x="0" y="43"/>
                          </a:lnTo>
                          <a:lnTo>
                            <a:pt x="367" y="75"/>
                          </a:lnTo>
                          <a:lnTo>
                            <a:pt x="393" y="60"/>
                          </a:lnTo>
                          <a:lnTo>
                            <a:pt x="434" y="31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28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49" y="1049"/>
                      <a:ext cx="555" cy="92"/>
                      <a:chOff x="1749" y="1049"/>
                      <a:chExt cx="555" cy="92"/>
                    </a:xfrm>
                  </p:grpSpPr>
                  <p:grpSp>
                    <p:nvGrpSpPr>
                      <p:cNvPr id="29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58" y="1049"/>
                        <a:ext cx="405" cy="75"/>
                        <a:chOff x="1758" y="1049"/>
                        <a:chExt cx="405" cy="75"/>
                      </a:xfrm>
                    </p:grpSpPr>
                    <p:grpSp>
                      <p:nvGrpSpPr>
                        <p:cNvPr id="30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58" y="1049"/>
                          <a:ext cx="85" cy="51"/>
                          <a:chOff x="1758" y="1049"/>
                          <a:chExt cx="85" cy="51"/>
                        </a:xfrm>
                      </p:grpSpPr>
                      <p:sp>
                        <p:nvSpPr>
                          <p:cNvPr id="546938" name="Line 1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58" y="1088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39" name="Line 1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88" y="1049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31" name="Group 1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3" y="1052"/>
                          <a:ext cx="83" cy="50"/>
                          <a:chOff x="1793" y="1052"/>
                          <a:chExt cx="83" cy="50"/>
                        </a:xfrm>
                      </p:grpSpPr>
                      <p:sp>
                        <p:nvSpPr>
                          <p:cNvPr id="546941" name="Line 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93" y="1090"/>
                            <a:ext cx="27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42" name="Line 1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20" y="1052"/>
                            <a:ext cx="56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58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6" y="1054"/>
                          <a:ext cx="85" cy="51"/>
                          <a:chOff x="1826" y="1054"/>
                          <a:chExt cx="85" cy="51"/>
                        </a:xfrm>
                      </p:grpSpPr>
                      <p:sp>
                        <p:nvSpPr>
                          <p:cNvPr id="546944" name="Line 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26" y="1093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45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52" y="1054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59" name="Group 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58" y="1057"/>
                          <a:ext cx="85" cy="50"/>
                          <a:chOff x="1858" y="1057"/>
                          <a:chExt cx="85" cy="50"/>
                        </a:xfrm>
                      </p:grpSpPr>
                      <p:sp>
                        <p:nvSpPr>
                          <p:cNvPr id="546947" name="Line 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58" y="1095"/>
                            <a:ext cx="27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48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85" y="1057"/>
                            <a:ext cx="58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0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90" y="1059"/>
                          <a:ext cx="86" cy="51"/>
                          <a:chOff x="1890" y="1059"/>
                          <a:chExt cx="86" cy="51"/>
                        </a:xfrm>
                      </p:grpSpPr>
                      <p:sp>
                        <p:nvSpPr>
                          <p:cNvPr id="546950" name="Line 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90" y="1098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51" name="Line 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0" y="1059"/>
                            <a:ext cx="56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3" name="Group 1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3" y="1061"/>
                          <a:ext cx="85" cy="51"/>
                          <a:chOff x="1923" y="1061"/>
                          <a:chExt cx="85" cy="51"/>
                        </a:xfrm>
                      </p:grpSpPr>
                      <p:sp>
                        <p:nvSpPr>
                          <p:cNvPr id="546953" name="Line 1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3" y="1100"/>
                            <a:ext cx="29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54" name="Line 1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52" y="1061"/>
                            <a:ext cx="56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4" name="Group 1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55" y="1064"/>
                          <a:ext cx="85" cy="51"/>
                          <a:chOff x="1955" y="1064"/>
                          <a:chExt cx="85" cy="51"/>
                        </a:xfrm>
                      </p:grpSpPr>
                      <p:sp>
                        <p:nvSpPr>
                          <p:cNvPr id="546956" name="Line 1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55" y="1102"/>
                            <a:ext cx="26" cy="1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57" name="Line 1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81" y="1064"/>
                            <a:ext cx="59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6" name="Group 1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84" y="1066"/>
                          <a:ext cx="85" cy="51"/>
                          <a:chOff x="1984" y="1066"/>
                          <a:chExt cx="85" cy="51"/>
                        </a:xfrm>
                      </p:grpSpPr>
                      <p:sp>
                        <p:nvSpPr>
                          <p:cNvPr id="546959" name="Line 1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84" y="1105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60" name="Line 1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4" y="1066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7" name="Group 1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17" y="1071"/>
                          <a:ext cx="85" cy="51"/>
                          <a:chOff x="2017" y="1071"/>
                          <a:chExt cx="85" cy="51"/>
                        </a:xfrm>
                      </p:grpSpPr>
                      <p:sp>
                        <p:nvSpPr>
                          <p:cNvPr id="546962" name="Line 1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7" y="1110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63" name="Line 1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43" y="1071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8" name="Group 1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49" y="1073"/>
                          <a:ext cx="85" cy="51"/>
                          <a:chOff x="2049" y="1073"/>
                          <a:chExt cx="85" cy="51"/>
                        </a:xfrm>
                      </p:grpSpPr>
                      <p:sp>
                        <p:nvSpPr>
                          <p:cNvPr id="546965" name="Line 1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49" y="1112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66" name="Line 1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75" y="1073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69" name="Group 1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78" y="1073"/>
                          <a:ext cx="85" cy="51"/>
                          <a:chOff x="2078" y="1073"/>
                          <a:chExt cx="85" cy="51"/>
                        </a:xfrm>
                      </p:grpSpPr>
                      <p:sp>
                        <p:nvSpPr>
                          <p:cNvPr id="546968" name="Line 1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78" y="1112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69" name="Line 1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08" y="1073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grpSp>
                    <p:nvGrpSpPr>
                      <p:cNvPr id="546881" name="Group 1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083"/>
                        <a:ext cx="123" cy="58"/>
                        <a:chOff x="2178" y="1083"/>
                        <a:chExt cx="123" cy="58"/>
                      </a:xfrm>
                    </p:grpSpPr>
                    <p:grpSp>
                      <p:nvGrpSpPr>
                        <p:cNvPr id="546891" name="Group 1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8" y="1086"/>
                          <a:ext cx="73" cy="55"/>
                          <a:chOff x="2228" y="1086"/>
                          <a:chExt cx="73" cy="55"/>
                        </a:xfrm>
                      </p:grpSpPr>
                      <p:sp>
                        <p:nvSpPr>
                          <p:cNvPr id="546972" name="Line 1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28" y="1127"/>
                            <a:ext cx="26" cy="1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73" name="Line 1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54" y="1086"/>
                            <a:ext cx="47" cy="4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95" name="Group 1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05" y="1083"/>
                          <a:ext cx="70" cy="56"/>
                          <a:chOff x="2205" y="1083"/>
                          <a:chExt cx="70" cy="56"/>
                        </a:xfrm>
                      </p:grpSpPr>
                      <p:sp>
                        <p:nvSpPr>
                          <p:cNvPr id="546975" name="Line 1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05" y="1124"/>
                            <a:ext cx="23" cy="1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76" name="Line 1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28" y="1083"/>
                            <a:ext cx="47" cy="4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896" name="Group 1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78" y="1083"/>
                          <a:ext cx="71" cy="53"/>
                          <a:chOff x="2178" y="1083"/>
                          <a:chExt cx="71" cy="53"/>
                        </a:xfrm>
                      </p:grpSpPr>
                      <p:sp>
                        <p:nvSpPr>
                          <p:cNvPr id="546978" name="Line 1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78" y="1122"/>
                            <a:ext cx="24" cy="1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79" name="Line 1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02" y="1083"/>
                            <a:ext cx="47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sp>
                    <p:nvSpPr>
                      <p:cNvPr id="54698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88" y="1064"/>
                        <a:ext cx="516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81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70" y="1076"/>
                        <a:ext cx="526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82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49" y="1086"/>
                        <a:ext cx="532" cy="4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54689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2290" y="1095"/>
                    <a:ext cx="73" cy="63"/>
                    <a:chOff x="2290" y="1095"/>
                    <a:chExt cx="73" cy="63"/>
                  </a:xfrm>
                </p:grpSpPr>
                <p:sp>
                  <p:nvSpPr>
                    <p:cNvPr id="546984" name="Line 1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90" y="1131"/>
                      <a:ext cx="38" cy="27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85" name="Line 1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28" y="1095"/>
                      <a:ext cx="35" cy="36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grpSp>
          <p:nvGrpSpPr>
            <p:cNvPr id="546902" name="Group 170"/>
            <p:cNvGrpSpPr>
              <a:grpSpLocks/>
            </p:cNvGrpSpPr>
            <p:nvPr/>
          </p:nvGrpSpPr>
          <p:grpSpPr bwMode="auto">
            <a:xfrm>
              <a:off x="4812" y="579"/>
              <a:ext cx="852" cy="602"/>
              <a:chOff x="316" y="240"/>
              <a:chExt cx="1124" cy="720"/>
            </a:xfrm>
          </p:grpSpPr>
          <p:grpSp>
            <p:nvGrpSpPr>
              <p:cNvPr id="546903" name="Group 171"/>
              <p:cNvGrpSpPr>
                <a:grpSpLocks/>
              </p:cNvGrpSpPr>
              <p:nvPr/>
            </p:nvGrpSpPr>
            <p:grpSpPr bwMode="auto">
              <a:xfrm>
                <a:off x="365" y="240"/>
                <a:ext cx="954" cy="447"/>
                <a:chOff x="2128" y="1336"/>
                <a:chExt cx="746" cy="375"/>
              </a:xfrm>
            </p:grpSpPr>
            <p:grpSp>
              <p:nvGrpSpPr>
                <p:cNvPr id="546908" name="Group 172"/>
                <p:cNvGrpSpPr>
                  <a:grpSpLocks/>
                </p:cNvGrpSpPr>
                <p:nvPr/>
              </p:nvGrpSpPr>
              <p:grpSpPr bwMode="auto">
                <a:xfrm>
                  <a:off x="2128" y="1653"/>
                  <a:ext cx="746" cy="58"/>
                  <a:chOff x="1723" y="895"/>
                  <a:chExt cx="746" cy="58"/>
                </a:xfrm>
              </p:grpSpPr>
              <p:sp>
                <p:nvSpPr>
                  <p:cNvPr id="546989" name="Freeform 173"/>
                  <p:cNvSpPr>
                    <a:spLocks/>
                  </p:cNvSpPr>
                  <p:nvPr/>
                </p:nvSpPr>
                <p:spPr bwMode="auto">
                  <a:xfrm>
                    <a:off x="1723" y="895"/>
                    <a:ext cx="746" cy="58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602" y="58"/>
                      </a:cxn>
                      <a:cxn ang="0">
                        <a:pos x="746" y="24"/>
                      </a:cxn>
                      <a:cxn ang="0">
                        <a:pos x="693" y="19"/>
                      </a:cxn>
                      <a:cxn ang="0">
                        <a:pos x="229" y="0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746" h="58">
                        <a:moveTo>
                          <a:pt x="0" y="22"/>
                        </a:moveTo>
                        <a:lnTo>
                          <a:pt x="602" y="58"/>
                        </a:lnTo>
                        <a:lnTo>
                          <a:pt x="746" y="24"/>
                        </a:lnTo>
                        <a:lnTo>
                          <a:pt x="693" y="19"/>
                        </a:lnTo>
                        <a:lnTo>
                          <a:pt x="229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90" name="Freeform 174"/>
                  <p:cNvSpPr>
                    <a:spLocks/>
                  </p:cNvSpPr>
                  <p:nvPr/>
                </p:nvSpPr>
                <p:spPr bwMode="auto">
                  <a:xfrm>
                    <a:off x="1890" y="907"/>
                    <a:ext cx="549" cy="36"/>
                  </a:xfrm>
                  <a:custGeom>
                    <a:avLst/>
                    <a:gdLst/>
                    <a:ahLst/>
                    <a:cxnLst>
                      <a:cxn ang="0">
                        <a:pos x="47" y="0"/>
                      </a:cxn>
                      <a:cxn ang="0">
                        <a:pos x="0" y="12"/>
                      </a:cxn>
                      <a:cxn ang="0">
                        <a:pos x="444" y="36"/>
                      </a:cxn>
                      <a:cxn ang="0">
                        <a:pos x="517" y="19"/>
                      </a:cxn>
                      <a:cxn ang="0">
                        <a:pos x="511" y="17"/>
                      </a:cxn>
                      <a:cxn ang="0">
                        <a:pos x="549" y="10"/>
                      </a:cxn>
                      <a:cxn ang="0">
                        <a:pos x="526" y="7"/>
                      </a:cxn>
                      <a:cxn ang="0">
                        <a:pos x="47" y="0"/>
                      </a:cxn>
                    </a:cxnLst>
                    <a:rect l="0" t="0" r="r" b="b"/>
                    <a:pathLst>
                      <a:path w="549" h="36">
                        <a:moveTo>
                          <a:pt x="47" y="0"/>
                        </a:moveTo>
                        <a:lnTo>
                          <a:pt x="0" y="12"/>
                        </a:lnTo>
                        <a:lnTo>
                          <a:pt x="444" y="36"/>
                        </a:lnTo>
                        <a:lnTo>
                          <a:pt x="517" y="19"/>
                        </a:lnTo>
                        <a:lnTo>
                          <a:pt x="511" y="17"/>
                        </a:lnTo>
                        <a:lnTo>
                          <a:pt x="549" y="10"/>
                        </a:lnTo>
                        <a:lnTo>
                          <a:pt x="526" y="7"/>
                        </a:lnTo>
                        <a:lnTo>
                          <a:pt x="47" y="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46914" name="Group 175"/>
                <p:cNvGrpSpPr>
                  <a:grpSpLocks/>
                </p:cNvGrpSpPr>
                <p:nvPr/>
              </p:nvGrpSpPr>
              <p:grpSpPr bwMode="auto">
                <a:xfrm>
                  <a:off x="2736" y="1344"/>
                  <a:ext cx="135" cy="350"/>
                  <a:chOff x="2331" y="586"/>
                  <a:chExt cx="135" cy="350"/>
                </a:xfrm>
              </p:grpSpPr>
              <p:grpSp>
                <p:nvGrpSpPr>
                  <p:cNvPr id="546916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2384" y="629"/>
                    <a:ext cx="82" cy="295"/>
                    <a:chOff x="2384" y="629"/>
                    <a:chExt cx="82" cy="295"/>
                  </a:xfrm>
                </p:grpSpPr>
                <p:sp>
                  <p:nvSpPr>
                    <p:cNvPr id="546993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2384" y="629"/>
                      <a:ext cx="82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8" y="0"/>
                        </a:cxn>
                        <a:cxn ang="0">
                          <a:pos x="82" y="24"/>
                        </a:cxn>
                        <a:cxn ang="0">
                          <a:pos x="76" y="140"/>
                        </a:cxn>
                        <a:cxn ang="0">
                          <a:pos x="67" y="278"/>
                        </a:cxn>
                        <a:cxn ang="0">
                          <a:pos x="0" y="295"/>
                        </a:cxn>
                        <a:cxn ang="0">
                          <a:pos x="8" y="0"/>
                        </a:cxn>
                      </a:cxnLst>
                      <a:rect l="0" t="0" r="r" b="b"/>
                      <a:pathLst>
                        <a:path w="82" h="295">
                          <a:moveTo>
                            <a:pt x="8" y="0"/>
                          </a:moveTo>
                          <a:lnTo>
                            <a:pt x="82" y="24"/>
                          </a:lnTo>
                          <a:lnTo>
                            <a:pt x="76" y="140"/>
                          </a:lnTo>
                          <a:lnTo>
                            <a:pt x="67" y="278"/>
                          </a:lnTo>
                          <a:lnTo>
                            <a:pt x="0" y="295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546917" name="Group 1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246"/>
                      <a:chOff x="2384" y="644"/>
                      <a:chExt cx="82" cy="246"/>
                    </a:xfrm>
                  </p:grpSpPr>
                  <p:grpSp>
                    <p:nvGrpSpPr>
                      <p:cNvPr id="546922" name="Group 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644"/>
                        <a:ext cx="82" cy="246"/>
                        <a:chOff x="2384" y="644"/>
                        <a:chExt cx="82" cy="246"/>
                      </a:xfrm>
                    </p:grpSpPr>
                    <p:grpSp>
                      <p:nvGrpSpPr>
                        <p:cNvPr id="546927" name="Group 1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4" y="644"/>
                          <a:ext cx="82" cy="147"/>
                          <a:chOff x="2384" y="644"/>
                          <a:chExt cx="82" cy="147"/>
                        </a:xfrm>
                      </p:grpSpPr>
                      <p:grpSp>
                        <p:nvGrpSpPr>
                          <p:cNvPr id="546929" name="Group 1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90" y="644"/>
                            <a:ext cx="76" cy="77"/>
                            <a:chOff x="2390" y="644"/>
                            <a:chExt cx="76" cy="77"/>
                          </a:xfrm>
                        </p:grpSpPr>
                        <p:sp>
                          <p:nvSpPr>
                            <p:cNvPr id="546998" name="Line 18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2" y="644"/>
                              <a:ext cx="74" cy="21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6999" name="Line 1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56"/>
                              <a:ext cx="73" cy="21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7000" name="Line 1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68"/>
                              <a:ext cx="73" cy="19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7001" name="Line 18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82"/>
                              <a:ext cx="73" cy="17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7002" name="Line 1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694"/>
                              <a:ext cx="73" cy="17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47003" name="Line 1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390" y="706"/>
                              <a:ext cx="70" cy="15"/>
                            </a:xfrm>
                            <a:prstGeom prst="line">
                              <a:avLst/>
                            </a:prstGeom>
                            <a:noFill/>
                            <a:ln w="4763">
                              <a:solidFill>
                                <a:srgbClr val="7F7F7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547004" name="Line 1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33"/>
                            <a:ext cx="7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5" name="Line 1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45"/>
                            <a:ext cx="73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6" name="Line 1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57"/>
                            <a:ext cx="73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7" name="Line 1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72"/>
                            <a:ext cx="73" cy="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8" name="Line 1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84"/>
                            <a:ext cx="73" cy="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33" name="Group 1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4" y="798"/>
                          <a:ext cx="73" cy="92"/>
                          <a:chOff x="2384" y="798"/>
                          <a:chExt cx="73" cy="92"/>
                        </a:xfrm>
                      </p:grpSpPr>
                      <p:sp>
                        <p:nvSpPr>
                          <p:cNvPr id="547010" name="Line 1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798"/>
                            <a:ext cx="73" cy="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1" name="Line 1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7" y="810"/>
                            <a:ext cx="67" cy="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2" name="Line 1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825"/>
                            <a:ext cx="70" cy="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3" name="Line 19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84" y="837"/>
                            <a:ext cx="70" cy="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4" name="Line 1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46"/>
                            <a:ext cx="67" cy="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5" name="Line 1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59"/>
                            <a:ext cx="67" cy="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6" name="Line 2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71"/>
                            <a:ext cx="67" cy="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17" name="Line 2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4" y="880"/>
                            <a:ext cx="67" cy="10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sp>
                    <p:nvSpPr>
                      <p:cNvPr id="547018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7" y="721"/>
                        <a:ext cx="73" cy="12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546935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2331" y="586"/>
                    <a:ext cx="73" cy="350"/>
                    <a:chOff x="2331" y="586"/>
                    <a:chExt cx="73" cy="350"/>
                  </a:xfrm>
                </p:grpSpPr>
                <p:sp>
                  <p:nvSpPr>
                    <p:cNvPr id="547020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331" y="586"/>
                      <a:ext cx="70" cy="350"/>
                    </a:xfrm>
                    <a:custGeom>
                      <a:avLst/>
                      <a:gdLst/>
                      <a:ahLst/>
                      <a:cxnLst>
                        <a:cxn ang="0">
                          <a:pos x="17" y="0"/>
                        </a:cxn>
                        <a:cxn ang="0">
                          <a:pos x="67" y="17"/>
                        </a:cxn>
                        <a:cxn ang="0">
                          <a:pos x="70" y="21"/>
                        </a:cxn>
                        <a:cxn ang="0">
                          <a:pos x="56" y="335"/>
                        </a:cxn>
                        <a:cxn ang="0">
                          <a:pos x="50" y="340"/>
                        </a:cxn>
                        <a:cxn ang="0">
                          <a:pos x="0" y="350"/>
                        </a:cxn>
                        <a:cxn ang="0">
                          <a:pos x="6" y="345"/>
                        </a:cxn>
                        <a:cxn ang="0">
                          <a:pos x="6" y="340"/>
                        </a:cxn>
                        <a:cxn ang="0">
                          <a:pos x="17" y="0"/>
                        </a:cxn>
                      </a:cxnLst>
                      <a:rect l="0" t="0" r="r" b="b"/>
                      <a:pathLst>
                        <a:path w="70" h="350">
                          <a:moveTo>
                            <a:pt x="17" y="0"/>
                          </a:moveTo>
                          <a:lnTo>
                            <a:pt x="67" y="17"/>
                          </a:lnTo>
                          <a:lnTo>
                            <a:pt x="70" y="21"/>
                          </a:lnTo>
                          <a:lnTo>
                            <a:pt x="56" y="335"/>
                          </a:lnTo>
                          <a:lnTo>
                            <a:pt x="50" y="340"/>
                          </a:lnTo>
                          <a:lnTo>
                            <a:pt x="0" y="350"/>
                          </a:lnTo>
                          <a:lnTo>
                            <a:pt x="6" y="345"/>
                          </a:lnTo>
                          <a:lnTo>
                            <a:pt x="6" y="34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21" name="Arc 205"/>
                    <p:cNvSpPr>
                      <a:spLocks/>
                    </p:cNvSpPr>
                    <p:nvPr/>
                  </p:nvSpPr>
                  <p:spPr bwMode="auto">
                    <a:xfrm>
                      <a:off x="2397" y="603"/>
                      <a:ext cx="7" cy="7"/>
                    </a:xfrm>
                    <a:custGeom>
                      <a:avLst/>
                      <a:gdLst>
                        <a:gd name="G0" fmla="+- 0 0 0"/>
                        <a:gd name="G1" fmla="+- 20142 0 0"/>
                        <a:gd name="G2" fmla="+- 21600 0 0"/>
                        <a:gd name="T0" fmla="*/ 7803 w 21600"/>
                        <a:gd name="T1" fmla="*/ 0 h 20142"/>
                        <a:gd name="T2" fmla="*/ 21600 w 21600"/>
                        <a:gd name="T3" fmla="*/ 20142 h 20142"/>
                        <a:gd name="T4" fmla="*/ 0 w 21600"/>
                        <a:gd name="T5" fmla="*/ 20142 h 20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0142" fill="none" extrusionOk="0">
                          <a:moveTo>
                            <a:pt x="7802" y="0"/>
                          </a:moveTo>
                          <a:cubicBezTo>
                            <a:pt x="16118" y="3222"/>
                            <a:pt x="21600" y="11223"/>
                            <a:pt x="21600" y="20142"/>
                          </a:cubicBezTo>
                        </a:path>
                        <a:path w="21600" h="20142" stroke="0" extrusionOk="0">
                          <a:moveTo>
                            <a:pt x="7802" y="0"/>
                          </a:moveTo>
                          <a:cubicBezTo>
                            <a:pt x="16118" y="3222"/>
                            <a:pt x="21600" y="11223"/>
                            <a:pt x="21600" y="20142"/>
                          </a:cubicBezTo>
                          <a:lnTo>
                            <a:pt x="0" y="20142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sp>
              <p:nvSpPr>
                <p:cNvPr id="547022" name="Freeform 206"/>
                <p:cNvSpPr>
                  <a:spLocks/>
                </p:cNvSpPr>
                <p:nvPr/>
              </p:nvSpPr>
              <p:spPr bwMode="auto">
                <a:xfrm>
                  <a:off x="2339" y="1392"/>
                  <a:ext cx="356" cy="244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56" y="0"/>
                    </a:cxn>
                    <a:cxn ang="0">
                      <a:pos x="341" y="244"/>
                    </a:cxn>
                    <a:cxn ang="0">
                      <a:pos x="0" y="229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356" h="244">
                      <a:moveTo>
                        <a:pt x="12" y="0"/>
                      </a:moveTo>
                      <a:lnTo>
                        <a:pt x="356" y="0"/>
                      </a:lnTo>
                      <a:lnTo>
                        <a:pt x="341" y="244"/>
                      </a:lnTo>
                      <a:lnTo>
                        <a:pt x="0" y="22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46936" name="Group 207"/>
                <p:cNvGrpSpPr>
                  <a:grpSpLocks/>
                </p:cNvGrpSpPr>
                <p:nvPr/>
              </p:nvGrpSpPr>
              <p:grpSpPr bwMode="auto">
                <a:xfrm>
                  <a:off x="2290" y="1336"/>
                  <a:ext cx="470" cy="358"/>
                  <a:chOff x="1885" y="578"/>
                  <a:chExt cx="470" cy="358"/>
                </a:xfrm>
              </p:grpSpPr>
              <p:grpSp>
                <p:nvGrpSpPr>
                  <p:cNvPr id="546937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885" y="578"/>
                    <a:ext cx="470" cy="358"/>
                    <a:chOff x="1885" y="578"/>
                    <a:chExt cx="470" cy="358"/>
                  </a:xfrm>
                </p:grpSpPr>
                <p:grpSp>
                  <p:nvGrpSpPr>
                    <p:cNvPr id="546940" name="Group 2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5" y="578"/>
                      <a:ext cx="470" cy="358"/>
                      <a:chOff x="1885" y="578"/>
                      <a:chExt cx="470" cy="358"/>
                    </a:xfrm>
                  </p:grpSpPr>
                  <p:sp>
                    <p:nvSpPr>
                      <p:cNvPr id="547026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85" y="578"/>
                        <a:ext cx="469" cy="35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8" y="5"/>
                          </a:cxn>
                          <a:cxn ang="0">
                            <a:pos x="76" y="5"/>
                          </a:cxn>
                          <a:cxn ang="0">
                            <a:pos x="132" y="0"/>
                          </a:cxn>
                          <a:cxn ang="0">
                            <a:pos x="187" y="0"/>
                          </a:cxn>
                          <a:cxn ang="0">
                            <a:pos x="255" y="0"/>
                          </a:cxn>
                          <a:cxn ang="0">
                            <a:pos x="302" y="0"/>
                          </a:cxn>
                          <a:cxn ang="0">
                            <a:pos x="375" y="3"/>
                          </a:cxn>
                          <a:cxn ang="0">
                            <a:pos x="443" y="5"/>
                          </a:cxn>
                          <a:cxn ang="0">
                            <a:pos x="460" y="8"/>
                          </a:cxn>
                          <a:cxn ang="0">
                            <a:pos x="463" y="8"/>
                          </a:cxn>
                          <a:cxn ang="0">
                            <a:pos x="466" y="10"/>
                          </a:cxn>
                          <a:cxn ang="0">
                            <a:pos x="469" y="12"/>
                          </a:cxn>
                          <a:cxn ang="0">
                            <a:pos x="469" y="15"/>
                          </a:cxn>
                          <a:cxn ang="0">
                            <a:pos x="452" y="351"/>
                          </a:cxn>
                          <a:cxn ang="0">
                            <a:pos x="449" y="355"/>
                          </a:cxn>
                          <a:cxn ang="0">
                            <a:pos x="443" y="358"/>
                          </a:cxn>
                          <a:cxn ang="0">
                            <a:pos x="293" y="351"/>
                          </a:cxn>
                          <a:cxn ang="0">
                            <a:pos x="143" y="341"/>
                          </a:cxn>
                          <a:cxn ang="0">
                            <a:pos x="5" y="334"/>
                          </a:cxn>
                          <a:cxn ang="0">
                            <a:pos x="0" y="324"/>
                          </a:cxn>
                          <a:cxn ang="0">
                            <a:pos x="20" y="17"/>
                          </a:cxn>
                          <a:cxn ang="0">
                            <a:pos x="38" y="5"/>
                          </a:cxn>
                        </a:cxnLst>
                        <a:rect l="0" t="0" r="r" b="b"/>
                        <a:pathLst>
                          <a:path w="469" h="358">
                            <a:moveTo>
                              <a:pt x="38" y="5"/>
                            </a:moveTo>
                            <a:lnTo>
                              <a:pt x="76" y="5"/>
                            </a:lnTo>
                            <a:lnTo>
                              <a:pt x="132" y="0"/>
                            </a:lnTo>
                            <a:lnTo>
                              <a:pt x="187" y="0"/>
                            </a:lnTo>
                            <a:lnTo>
                              <a:pt x="255" y="0"/>
                            </a:lnTo>
                            <a:lnTo>
                              <a:pt x="302" y="0"/>
                            </a:lnTo>
                            <a:lnTo>
                              <a:pt x="375" y="3"/>
                            </a:lnTo>
                            <a:lnTo>
                              <a:pt x="443" y="5"/>
                            </a:lnTo>
                            <a:lnTo>
                              <a:pt x="460" y="8"/>
                            </a:lnTo>
                            <a:lnTo>
                              <a:pt x="463" y="8"/>
                            </a:lnTo>
                            <a:lnTo>
                              <a:pt x="466" y="10"/>
                            </a:lnTo>
                            <a:lnTo>
                              <a:pt x="469" y="12"/>
                            </a:lnTo>
                            <a:lnTo>
                              <a:pt x="469" y="15"/>
                            </a:lnTo>
                            <a:lnTo>
                              <a:pt x="452" y="351"/>
                            </a:lnTo>
                            <a:lnTo>
                              <a:pt x="449" y="355"/>
                            </a:lnTo>
                            <a:lnTo>
                              <a:pt x="443" y="358"/>
                            </a:lnTo>
                            <a:lnTo>
                              <a:pt x="293" y="351"/>
                            </a:lnTo>
                            <a:lnTo>
                              <a:pt x="143" y="341"/>
                            </a:lnTo>
                            <a:lnTo>
                              <a:pt x="5" y="334"/>
                            </a:lnTo>
                            <a:lnTo>
                              <a:pt x="0" y="324"/>
                            </a:lnTo>
                            <a:lnTo>
                              <a:pt x="20" y="17"/>
                            </a:lnTo>
                            <a:lnTo>
                              <a:pt x="38" y="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27" name="Arc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3" y="586"/>
                        <a:ext cx="12" cy="7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28" name="Arc 2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05" y="583"/>
                        <a:ext cx="24" cy="16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0 w 21600"/>
                          <a:gd name="T1" fmla="*/ 21491 h 21600"/>
                          <a:gd name="T2" fmla="*/ 21600 w 21600"/>
                          <a:gd name="T3" fmla="*/ 0 h 21600"/>
                          <a:gd name="T4" fmla="*/ 2160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0" y="21491"/>
                            </a:moveTo>
                            <a:cubicBezTo>
                              <a:pt x="60" y="9604"/>
                              <a:pt x="9713" y="0"/>
                              <a:pt x="21599" y="0"/>
                            </a:cubicBezTo>
                          </a:path>
                          <a:path w="21600" h="21600" stroke="0" extrusionOk="0">
                            <a:moveTo>
                              <a:pt x="0" y="21491"/>
                            </a:moveTo>
                            <a:cubicBezTo>
                              <a:pt x="60" y="9604"/>
                              <a:pt x="9713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29" name="Arc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85" y="901"/>
                        <a:ext cx="10" cy="11"/>
                      </a:xfrm>
                      <a:custGeom>
                        <a:avLst/>
                        <a:gdLst>
                          <a:gd name="G0" fmla="+- 21600 0 0"/>
                          <a:gd name="G1" fmla="+- 86 0 0"/>
                          <a:gd name="G2" fmla="+- 21600 0 0"/>
                          <a:gd name="T0" fmla="*/ 21400 w 21600"/>
                          <a:gd name="T1" fmla="*/ 21685 h 21685"/>
                          <a:gd name="T2" fmla="*/ 0 w 21600"/>
                          <a:gd name="T3" fmla="*/ 0 h 21685"/>
                          <a:gd name="T4" fmla="*/ 21600 w 21600"/>
                          <a:gd name="T5" fmla="*/ 86 h 216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85" fill="none" extrusionOk="0">
                            <a:moveTo>
                              <a:pt x="21399" y="21685"/>
                            </a:moveTo>
                            <a:cubicBezTo>
                              <a:pt x="9549" y="21575"/>
                              <a:pt x="0" y="11937"/>
                              <a:pt x="0" y="86"/>
                            </a:cubicBezTo>
                            <a:cubicBezTo>
                              <a:pt x="-1" y="57"/>
                              <a:pt x="0" y="28"/>
                              <a:pt x="0" y="0"/>
                            </a:cubicBezTo>
                          </a:path>
                          <a:path w="21600" h="21685" stroke="0" extrusionOk="0">
                            <a:moveTo>
                              <a:pt x="21399" y="21685"/>
                            </a:moveTo>
                            <a:cubicBezTo>
                              <a:pt x="9549" y="21575"/>
                              <a:pt x="0" y="11937"/>
                              <a:pt x="0" y="86"/>
                            </a:cubicBezTo>
                            <a:cubicBezTo>
                              <a:pt x="-1" y="57"/>
                              <a:pt x="0" y="28"/>
                              <a:pt x="0" y="0"/>
                            </a:cubicBezTo>
                            <a:lnTo>
                              <a:pt x="21600" y="8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546943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34" y="634"/>
                      <a:ext cx="356" cy="244"/>
                      <a:chOff x="1934" y="634"/>
                      <a:chExt cx="356" cy="244"/>
                    </a:xfrm>
                  </p:grpSpPr>
                  <p:grpSp>
                    <p:nvGrpSpPr>
                      <p:cNvPr id="546946" name="Group 2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34" y="634"/>
                        <a:ext cx="356" cy="244"/>
                        <a:chOff x="1934" y="634"/>
                        <a:chExt cx="356" cy="244"/>
                      </a:xfrm>
                    </p:grpSpPr>
                    <p:sp>
                      <p:nvSpPr>
                        <p:cNvPr id="547032" name="Freeform 2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9" y="634"/>
                          <a:ext cx="341" cy="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341" y="0"/>
                            </a:cxn>
                            <a:cxn ang="0">
                              <a:pos x="332" y="5"/>
                            </a:cxn>
                            <a:cxn ang="0">
                              <a:pos x="6" y="5"/>
                            </a:cxn>
                            <a:cxn ang="0">
                              <a:pos x="0" y="0"/>
                            </a:cxn>
                          </a:cxnLst>
                          <a:rect l="0" t="0" r="r" b="b"/>
                          <a:pathLst>
                            <a:path w="341" h="5">
                              <a:moveTo>
                                <a:pt x="0" y="0"/>
                              </a:moveTo>
                              <a:lnTo>
                                <a:pt x="341" y="0"/>
                              </a:lnTo>
                              <a:lnTo>
                                <a:pt x="332" y="5"/>
                              </a:lnTo>
                              <a:lnTo>
                                <a:pt x="6" y="5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33" name="Freeform 2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9" y="634"/>
                          <a:ext cx="21" cy="24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5"/>
                            </a:cxn>
                            <a:cxn ang="0">
                              <a:pos x="21" y="0"/>
                            </a:cxn>
                            <a:cxn ang="0">
                              <a:pos x="15" y="133"/>
                            </a:cxn>
                            <a:cxn ang="0">
                              <a:pos x="6" y="244"/>
                            </a:cxn>
                            <a:cxn ang="0">
                              <a:pos x="0" y="237"/>
                            </a:cxn>
                            <a:cxn ang="0">
                              <a:pos x="15" y="5"/>
                            </a:cxn>
                          </a:cxnLst>
                          <a:rect l="0" t="0" r="r" b="b"/>
                          <a:pathLst>
                            <a:path w="21" h="244">
                              <a:moveTo>
                                <a:pt x="15" y="5"/>
                              </a:moveTo>
                              <a:lnTo>
                                <a:pt x="21" y="0"/>
                              </a:lnTo>
                              <a:lnTo>
                                <a:pt x="15" y="133"/>
                              </a:lnTo>
                              <a:lnTo>
                                <a:pt x="6" y="244"/>
                              </a:lnTo>
                              <a:lnTo>
                                <a:pt x="0" y="237"/>
                              </a:lnTo>
                              <a:lnTo>
                                <a:pt x="15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34" name="Freeform 2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4" y="856"/>
                          <a:ext cx="3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" y="0"/>
                            </a:cxn>
                            <a:cxn ang="0">
                              <a:pos x="0" y="7"/>
                            </a:cxn>
                            <a:cxn ang="0">
                              <a:pos x="341" y="22"/>
                            </a:cxn>
                            <a:cxn ang="0">
                              <a:pos x="335" y="15"/>
                            </a:cxn>
                            <a:cxn ang="0">
                              <a:pos x="6" y="0"/>
                            </a:cxn>
                          </a:cxnLst>
                          <a:rect l="0" t="0" r="r" b="b"/>
                          <a:pathLst>
                            <a:path w="341" h="22">
                              <a:moveTo>
                                <a:pt x="6" y="0"/>
                              </a:moveTo>
                              <a:lnTo>
                                <a:pt x="0" y="7"/>
                              </a:lnTo>
                              <a:lnTo>
                                <a:pt x="341" y="22"/>
                              </a:lnTo>
                              <a:lnTo>
                                <a:pt x="335" y="15"/>
                              </a:lnTo>
                              <a:lnTo>
                                <a:pt x="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DFD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35" name="Freeform 2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4" y="634"/>
                          <a:ext cx="21" cy="22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0"/>
                            </a:cxn>
                            <a:cxn ang="0">
                              <a:pos x="21" y="5"/>
                            </a:cxn>
                            <a:cxn ang="0">
                              <a:pos x="6" y="222"/>
                            </a:cxn>
                            <a:cxn ang="0">
                              <a:pos x="0" y="229"/>
                            </a:cxn>
                            <a:cxn ang="0">
                              <a:pos x="15" y="0"/>
                            </a:cxn>
                          </a:cxnLst>
                          <a:rect l="0" t="0" r="r" b="b"/>
                          <a:pathLst>
                            <a:path w="21" h="229">
                              <a:moveTo>
                                <a:pt x="15" y="0"/>
                              </a:moveTo>
                              <a:lnTo>
                                <a:pt x="21" y="5"/>
                              </a:lnTo>
                              <a:lnTo>
                                <a:pt x="6" y="222"/>
                              </a:lnTo>
                              <a:lnTo>
                                <a:pt x="0" y="229"/>
                              </a:lnTo>
                              <a:lnTo>
                                <a:pt x="1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BFB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49" name="Group 2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40" y="639"/>
                        <a:ext cx="341" cy="232"/>
                        <a:chOff x="1940" y="639"/>
                        <a:chExt cx="341" cy="232"/>
                      </a:xfrm>
                    </p:grpSpPr>
                    <p:sp>
                      <p:nvSpPr>
                        <p:cNvPr id="547037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40" y="639"/>
                          <a:ext cx="341" cy="23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" y="0"/>
                            </a:cxn>
                            <a:cxn ang="0">
                              <a:pos x="341" y="0"/>
                            </a:cxn>
                            <a:cxn ang="0">
                              <a:pos x="329" y="232"/>
                            </a:cxn>
                            <a:cxn ang="0">
                              <a:pos x="0" y="217"/>
                            </a:cxn>
                            <a:cxn ang="0">
                              <a:pos x="15" y="0"/>
                            </a:cxn>
                          </a:cxnLst>
                          <a:rect l="0" t="0" r="r" b="b"/>
                          <a:pathLst>
                            <a:path w="341" h="232">
                              <a:moveTo>
                                <a:pt x="15" y="0"/>
                              </a:moveTo>
                              <a:lnTo>
                                <a:pt x="341" y="0"/>
                              </a:lnTo>
                              <a:lnTo>
                                <a:pt x="329" y="232"/>
                              </a:lnTo>
                              <a:lnTo>
                                <a:pt x="0" y="217"/>
                              </a:lnTo>
                              <a:lnTo>
                                <a:pt x="1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38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52" y="648"/>
                          <a:ext cx="320" cy="21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320" y="0"/>
                            </a:cxn>
                            <a:cxn ang="0">
                              <a:pos x="305" y="213"/>
                            </a:cxn>
                            <a:cxn ang="0">
                              <a:pos x="0" y="203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320" h="213">
                              <a:moveTo>
                                <a:pt x="12" y="0"/>
                              </a:moveTo>
                              <a:lnTo>
                                <a:pt x="320" y="0"/>
                              </a:lnTo>
                              <a:lnTo>
                                <a:pt x="305" y="213"/>
                              </a:lnTo>
                              <a:lnTo>
                                <a:pt x="0" y="203"/>
                              </a:lnTo>
                              <a:lnTo>
                                <a:pt x="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39" name="Freeform 2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58" y="661"/>
                          <a:ext cx="299" cy="19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299" y="0"/>
                            </a:cxn>
                            <a:cxn ang="0">
                              <a:pos x="288" y="193"/>
                            </a:cxn>
                            <a:cxn ang="0">
                              <a:pos x="0" y="183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299" h="193">
                              <a:moveTo>
                                <a:pt x="12" y="0"/>
                              </a:moveTo>
                              <a:lnTo>
                                <a:pt x="299" y="0"/>
                              </a:lnTo>
                              <a:lnTo>
                                <a:pt x="288" y="193"/>
                              </a:lnTo>
                              <a:lnTo>
                                <a:pt x="0" y="183"/>
                              </a:lnTo>
                              <a:lnTo>
                                <a:pt x="1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54704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60" y="907"/>
                    <a:ext cx="21" cy="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47041" name="Freeform 225"/>
              <p:cNvSpPr>
                <a:spLocks/>
              </p:cNvSpPr>
              <p:nvPr/>
            </p:nvSpPr>
            <p:spPr bwMode="auto">
              <a:xfrm>
                <a:off x="316" y="768"/>
                <a:ext cx="116" cy="54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67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32" y="4"/>
                  </a:cxn>
                  <a:cxn ang="0">
                    <a:pos x="20" y="7"/>
                  </a:cxn>
                  <a:cxn ang="0">
                    <a:pos x="11" y="9"/>
                  </a:cxn>
                  <a:cxn ang="0">
                    <a:pos x="9" y="12"/>
                  </a:cxn>
                  <a:cxn ang="0">
                    <a:pos x="3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3" y="26"/>
                  </a:cxn>
                  <a:cxn ang="0">
                    <a:pos x="6" y="28"/>
                  </a:cxn>
                  <a:cxn ang="0">
                    <a:pos x="11" y="28"/>
                  </a:cxn>
                  <a:cxn ang="0">
                    <a:pos x="20" y="28"/>
                  </a:cxn>
                  <a:cxn ang="0">
                    <a:pos x="26" y="28"/>
                  </a:cxn>
                  <a:cxn ang="0">
                    <a:pos x="38" y="28"/>
                  </a:cxn>
                  <a:cxn ang="0">
                    <a:pos x="47" y="28"/>
                  </a:cxn>
                  <a:cxn ang="0">
                    <a:pos x="56" y="28"/>
                  </a:cxn>
                  <a:cxn ang="0">
                    <a:pos x="61" y="31"/>
                  </a:cxn>
                  <a:cxn ang="0">
                    <a:pos x="70" y="33"/>
                  </a:cxn>
                  <a:cxn ang="0">
                    <a:pos x="91" y="45"/>
                  </a:cxn>
                  <a:cxn ang="0">
                    <a:pos x="91" y="45"/>
                  </a:cxn>
                  <a:cxn ang="0">
                    <a:pos x="91" y="43"/>
                  </a:cxn>
                </a:cxnLst>
                <a:rect l="0" t="0" r="r" b="b"/>
                <a:pathLst>
                  <a:path w="91" h="45">
                    <a:moveTo>
                      <a:pt x="91" y="0"/>
                    </a:moveTo>
                    <a:lnTo>
                      <a:pt x="67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2" y="4"/>
                    </a:lnTo>
                    <a:lnTo>
                      <a:pt x="20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3" y="26"/>
                    </a:lnTo>
                    <a:lnTo>
                      <a:pt x="6" y="28"/>
                    </a:lnTo>
                    <a:lnTo>
                      <a:pt x="11" y="28"/>
                    </a:lnTo>
                    <a:lnTo>
                      <a:pt x="20" y="28"/>
                    </a:lnTo>
                    <a:lnTo>
                      <a:pt x="26" y="28"/>
                    </a:lnTo>
                    <a:lnTo>
                      <a:pt x="38" y="28"/>
                    </a:lnTo>
                    <a:lnTo>
                      <a:pt x="47" y="28"/>
                    </a:lnTo>
                    <a:lnTo>
                      <a:pt x="56" y="28"/>
                    </a:lnTo>
                    <a:lnTo>
                      <a:pt x="61" y="31"/>
                    </a:lnTo>
                    <a:lnTo>
                      <a:pt x="70" y="33"/>
                    </a:lnTo>
                    <a:lnTo>
                      <a:pt x="91" y="45"/>
                    </a:lnTo>
                    <a:lnTo>
                      <a:pt x="91" y="45"/>
                    </a:lnTo>
                    <a:lnTo>
                      <a:pt x="91" y="43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46952" name="Group 226"/>
              <p:cNvGrpSpPr>
                <a:grpSpLocks/>
              </p:cNvGrpSpPr>
              <p:nvPr/>
            </p:nvGrpSpPr>
            <p:grpSpPr bwMode="auto">
              <a:xfrm>
                <a:off x="1143" y="830"/>
                <a:ext cx="297" cy="92"/>
                <a:chOff x="2357" y="1112"/>
                <a:chExt cx="232" cy="77"/>
              </a:xfrm>
            </p:grpSpPr>
            <p:sp>
              <p:nvSpPr>
                <p:cNvPr id="547043" name="Freeform 227"/>
                <p:cNvSpPr>
                  <a:spLocks/>
                </p:cNvSpPr>
                <p:nvPr/>
              </p:nvSpPr>
              <p:spPr bwMode="auto">
                <a:xfrm>
                  <a:off x="2357" y="1112"/>
                  <a:ext cx="232" cy="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3"/>
                    </a:cxn>
                    <a:cxn ang="0">
                      <a:pos x="77" y="5"/>
                    </a:cxn>
                    <a:cxn ang="0">
                      <a:pos x="106" y="7"/>
                    </a:cxn>
                    <a:cxn ang="0">
                      <a:pos x="132" y="10"/>
                    </a:cxn>
                    <a:cxn ang="0">
                      <a:pos x="153" y="12"/>
                    </a:cxn>
                    <a:cxn ang="0">
                      <a:pos x="176" y="15"/>
                    </a:cxn>
                    <a:cxn ang="0">
                      <a:pos x="191" y="17"/>
                    </a:cxn>
                    <a:cxn ang="0">
                      <a:pos x="203" y="19"/>
                    </a:cxn>
                    <a:cxn ang="0">
                      <a:pos x="209" y="22"/>
                    </a:cxn>
                    <a:cxn ang="0">
                      <a:pos x="212" y="22"/>
                    </a:cxn>
                    <a:cxn ang="0">
                      <a:pos x="218" y="24"/>
                    </a:cxn>
                    <a:cxn ang="0">
                      <a:pos x="223" y="24"/>
                    </a:cxn>
                    <a:cxn ang="0">
                      <a:pos x="229" y="27"/>
                    </a:cxn>
                    <a:cxn ang="0">
                      <a:pos x="232" y="29"/>
                    </a:cxn>
                    <a:cxn ang="0">
                      <a:pos x="232" y="32"/>
                    </a:cxn>
                    <a:cxn ang="0">
                      <a:pos x="232" y="36"/>
                    </a:cxn>
                    <a:cxn ang="0">
                      <a:pos x="229" y="39"/>
                    </a:cxn>
                    <a:cxn ang="0">
                      <a:pos x="226" y="41"/>
                    </a:cxn>
                    <a:cxn ang="0">
                      <a:pos x="223" y="44"/>
                    </a:cxn>
                    <a:cxn ang="0">
                      <a:pos x="218" y="46"/>
                    </a:cxn>
                    <a:cxn ang="0">
                      <a:pos x="212" y="48"/>
                    </a:cxn>
                    <a:cxn ang="0">
                      <a:pos x="206" y="48"/>
                    </a:cxn>
                    <a:cxn ang="0">
                      <a:pos x="200" y="51"/>
                    </a:cxn>
                    <a:cxn ang="0">
                      <a:pos x="191" y="51"/>
                    </a:cxn>
                    <a:cxn ang="0">
                      <a:pos x="182" y="51"/>
                    </a:cxn>
                    <a:cxn ang="0">
                      <a:pos x="171" y="48"/>
                    </a:cxn>
                  </a:cxnLst>
                  <a:rect l="0" t="0" r="r" b="b"/>
                  <a:pathLst>
                    <a:path w="232" h="51">
                      <a:moveTo>
                        <a:pt x="0" y="0"/>
                      </a:moveTo>
                      <a:lnTo>
                        <a:pt x="44" y="3"/>
                      </a:lnTo>
                      <a:lnTo>
                        <a:pt x="77" y="5"/>
                      </a:lnTo>
                      <a:lnTo>
                        <a:pt x="106" y="7"/>
                      </a:lnTo>
                      <a:lnTo>
                        <a:pt x="132" y="10"/>
                      </a:lnTo>
                      <a:lnTo>
                        <a:pt x="153" y="12"/>
                      </a:lnTo>
                      <a:lnTo>
                        <a:pt x="176" y="15"/>
                      </a:lnTo>
                      <a:lnTo>
                        <a:pt x="191" y="17"/>
                      </a:lnTo>
                      <a:lnTo>
                        <a:pt x="203" y="19"/>
                      </a:lnTo>
                      <a:lnTo>
                        <a:pt x="209" y="22"/>
                      </a:lnTo>
                      <a:lnTo>
                        <a:pt x="212" y="22"/>
                      </a:lnTo>
                      <a:lnTo>
                        <a:pt x="218" y="24"/>
                      </a:lnTo>
                      <a:lnTo>
                        <a:pt x="223" y="24"/>
                      </a:lnTo>
                      <a:lnTo>
                        <a:pt x="229" y="27"/>
                      </a:lnTo>
                      <a:lnTo>
                        <a:pt x="232" y="29"/>
                      </a:lnTo>
                      <a:lnTo>
                        <a:pt x="232" y="32"/>
                      </a:lnTo>
                      <a:lnTo>
                        <a:pt x="232" y="36"/>
                      </a:lnTo>
                      <a:lnTo>
                        <a:pt x="229" y="39"/>
                      </a:lnTo>
                      <a:lnTo>
                        <a:pt x="226" y="41"/>
                      </a:lnTo>
                      <a:lnTo>
                        <a:pt x="223" y="44"/>
                      </a:lnTo>
                      <a:lnTo>
                        <a:pt x="218" y="46"/>
                      </a:lnTo>
                      <a:lnTo>
                        <a:pt x="212" y="48"/>
                      </a:lnTo>
                      <a:lnTo>
                        <a:pt x="206" y="48"/>
                      </a:lnTo>
                      <a:lnTo>
                        <a:pt x="200" y="51"/>
                      </a:lnTo>
                      <a:lnTo>
                        <a:pt x="191" y="51"/>
                      </a:lnTo>
                      <a:lnTo>
                        <a:pt x="182" y="51"/>
                      </a:lnTo>
                      <a:lnTo>
                        <a:pt x="171" y="48"/>
                      </a:lnTo>
                    </a:path>
                  </a:pathLst>
                </a:custGeom>
                <a:noFill/>
                <a:ln w="9525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46955" name="Group 228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grpSp>
                <p:nvGrpSpPr>
                  <p:cNvPr id="546958" name="Group 229"/>
                  <p:cNvGrpSpPr>
                    <a:grpSpLocks/>
                  </p:cNvGrpSpPr>
                  <p:nvPr/>
                </p:nvGrpSpPr>
                <p:grpSpPr bwMode="auto">
                  <a:xfrm>
                    <a:off x="2369" y="1139"/>
                    <a:ext cx="161" cy="50"/>
                    <a:chOff x="2369" y="1139"/>
                    <a:chExt cx="161" cy="50"/>
                  </a:xfrm>
                </p:grpSpPr>
                <p:sp>
                  <p:nvSpPr>
                    <p:cNvPr id="547046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2369" y="1139"/>
                      <a:ext cx="100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9"/>
                        </a:cxn>
                        <a:cxn ang="0">
                          <a:pos x="26" y="0"/>
                        </a:cxn>
                        <a:cxn ang="0">
                          <a:pos x="100" y="9"/>
                        </a:cxn>
                        <a:cxn ang="0">
                          <a:pos x="70" y="31"/>
                        </a:cxn>
                        <a:cxn ang="0">
                          <a:pos x="0" y="19"/>
                        </a:cxn>
                      </a:cxnLst>
                      <a:rect l="0" t="0" r="r" b="b"/>
                      <a:pathLst>
                        <a:path w="100" h="31">
                          <a:moveTo>
                            <a:pt x="0" y="19"/>
                          </a:moveTo>
                          <a:lnTo>
                            <a:pt x="26" y="0"/>
                          </a:lnTo>
                          <a:lnTo>
                            <a:pt x="100" y="9"/>
                          </a:lnTo>
                          <a:lnTo>
                            <a:pt x="70" y="31"/>
                          </a:lnTo>
                          <a:lnTo>
                            <a:pt x="0" y="19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47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2369" y="1158"/>
                      <a:ext cx="70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7"/>
                        </a:cxn>
                        <a:cxn ang="0">
                          <a:pos x="0" y="17"/>
                        </a:cxn>
                        <a:cxn ang="0">
                          <a:pos x="70" y="31"/>
                        </a:cxn>
                        <a:cxn ang="0">
                          <a:pos x="70" y="12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0" h="31">
                          <a:moveTo>
                            <a:pt x="0" y="0"/>
                          </a:moveTo>
                          <a:lnTo>
                            <a:pt x="0" y="17"/>
                          </a:lnTo>
                          <a:lnTo>
                            <a:pt x="0" y="17"/>
                          </a:lnTo>
                          <a:lnTo>
                            <a:pt x="70" y="31"/>
                          </a:lnTo>
                          <a:lnTo>
                            <a:pt x="70" y="1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48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2439" y="1148"/>
                      <a:ext cx="91" cy="4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"/>
                        </a:cxn>
                        <a:cxn ang="0">
                          <a:pos x="30" y="0"/>
                        </a:cxn>
                        <a:cxn ang="0">
                          <a:pos x="91" y="8"/>
                        </a:cxn>
                        <a:cxn ang="0">
                          <a:pos x="91" y="22"/>
                        </a:cxn>
                        <a:cxn ang="0">
                          <a:pos x="0" y="41"/>
                        </a:cxn>
                        <a:cxn ang="0">
                          <a:pos x="0" y="22"/>
                        </a:cxn>
                      </a:cxnLst>
                      <a:rect l="0" t="0" r="r" b="b"/>
                      <a:pathLst>
                        <a:path w="91" h="41">
                          <a:moveTo>
                            <a:pt x="0" y="22"/>
                          </a:moveTo>
                          <a:lnTo>
                            <a:pt x="30" y="0"/>
                          </a:lnTo>
                          <a:lnTo>
                            <a:pt x="91" y="8"/>
                          </a:lnTo>
                          <a:lnTo>
                            <a:pt x="91" y="22"/>
                          </a:lnTo>
                          <a:lnTo>
                            <a:pt x="0" y="41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4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2395" y="1139"/>
                      <a:ext cx="135" cy="1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68" y="2"/>
                        </a:cxn>
                        <a:cxn ang="0">
                          <a:pos x="135" y="14"/>
                        </a:cxn>
                        <a:cxn ang="0">
                          <a:pos x="74" y="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5" h="14">
                          <a:moveTo>
                            <a:pt x="0" y="0"/>
                          </a:moveTo>
                          <a:lnTo>
                            <a:pt x="68" y="2"/>
                          </a:lnTo>
                          <a:lnTo>
                            <a:pt x="135" y="14"/>
                          </a:lnTo>
                          <a:lnTo>
                            <a:pt x="74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546961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2369" y="1153"/>
                    <a:ext cx="161" cy="22"/>
                    <a:chOff x="2369" y="1153"/>
                    <a:chExt cx="161" cy="22"/>
                  </a:xfrm>
                </p:grpSpPr>
                <p:sp>
                  <p:nvSpPr>
                    <p:cNvPr id="547051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9" y="1160"/>
                      <a:ext cx="70" cy="15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7F7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52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9" y="1153"/>
                      <a:ext cx="30" cy="22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5F5F5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53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153"/>
                      <a:ext cx="58" cy="5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5F5F5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  <p:sp>
            <p:nvSpPr>
              <p:cNvPr id="547054" name="Freeform 238"/>
              <p:cNvSpPr>
                <a:spLocks/>
              </p:cNvSpPr>
              <p:nvPr/>
            </p:nvSpPr>
            <p:spPr bwMode="auto">
              <a:xfrm>
                <a:off x="384" y="816"/>
                <a:ext cx="851" cy="132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666" y="46"/>
                  </a:cxn>
                  <a:cxn ang="0">
                    <a:pos x="625" y="87"/>
                  </a:cxn>
                  <a:cxn ang="0">
                    <a:pos x="587" y="111"/>
                  </a:cxn>
                  <a:cxn ang="0">
                    <a:pos x="0" y="56"/>
                  </a:cxn>
                  <a:cxn ang="0">
                    <a:pos x="44" y="41"/>
                  </a:cxn>
                  <a:cxn ang="0">
                    <a:pos x="108" y="0"/>
                  </a:cxn>
                </a:cxnLst>
                <a:rect l="0" t="0" r="r" b="b"/>
                <a:pathLst>
                  <a:path w="666" h="111">
                    <a:moveTo>
                      <a:pt x="108" y="0"/>
                    </a:moveTo>
                    <a:lnTo>
                      <a:pt x="666" y="46"/>
                    </a:lnTo>
                    <a:lnTo>
                      <a:pt x="625" y="87"/>
                    </a:lnTo>
                    <a:lnTo>
                      <a:pt x="587" y="111"/>
                    </a:lnTo>
                    <a:lnTo>
                      <a:pt x="0" y="56"/>
                    </a:lnTo>
                    <a:lnTo>
                      <a:pt x="44" y="4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46964" name="Group 239"/>
              <p:cNvGrpSpPr>
                <a:grpSpLocks/>
              </p:cNvGrpSpPr>
              <p:nvPr/>
            </p:nvGrpSpPr>
            <p:grpSpPr bwMode="auto">
              <a:xfrm>
                <a:off x="365" y="812"/>
                <a:ext cx="851" cy="148"/>
                <a:chOff x="1700" y="1049"/>
                <a:chExt cx="666" cy="124"/>
              </a:xfrm>
            </p:grpSpPr>
            <p:sp>
              <p:nvSpPr>
                <p:cNvPr id="547056" name="Freeform 240"/>
                <p:cNvSpPr>
                  <a:spLocks/>
                </p:cNvSpPr>
                <p:nvPr/>
              </p:nvSpPr>
              <p:spPr bwMode="auto">
                <a:xfrm>
                  <a:off x="2158" y="1086"/>
                  <a:ext cx="161" cy="55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26" y="31"/>
                    </a:cxn>
                    <a:cxn ang="0">
                      <a:pos x="0" y="45"/>
                    </a:cxn>
                    <a:cxn ang="0">
                      <a:pos x="105" y="55"/>
                    </a:cxn>
                    <a:cxn ang="0">
                      <a:pos x="129" y="38"/>
                    </a:cxn>
                    <a:cxn ang="0">
                      <a:pos x="161" y="7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161" h="55">
                      <a:moveTo>
                        <a:pt x="61" y="0"/>
                      </a:moveTo>
                      <a:lnTo>
                        <a:pt x="26" y="31"/>
                      </a:lnTo>
                      <a:lnTo>
                        <a:pt x="0" y="45"/>
                      </a:lnTo>
                      <a:lnTo>
                        <a:pt x="105" y="55"/>
                      </a:lnTo>
                      <a:lnTo>
                        <a:pt x="129" y="38"/>
                      </a:lnTo>
                      <a:lnTo>
                        <a:pt x="161" y="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46967" name="Group 241"/>
                <p:cNvGrpSpPr>
                  <a:grpSpLocks/>
                </p:cNvGrpSpPr>
                <p:nvPr/>
              </p:nvGrpSpPr>
              <p:grpSpPr bwMode="auto">
                <a:xfrm>
                  <a:off x="1700" y="1049"/>
                  <a:ext cx="666" cy="124"/>
                  <a:chOff x="1700" y="1049"/>
                  <a:chExt cx="666" cy="124"/>
                </a:xfrm>
              </p:grpSpPr>
              <p:sp>
                <p:nvSpPr>
                  <p:cNvPr id="547058" name="Freeform 242"/>
                  <p:cNvSpPr>
                    <a:spLocks/>
                  </p:cNvSpPr>
                  <p:nvPr/>
                </p:nvSpPr>
                <p:spPr bwMode="auto">
                  <a:xfrm>
                    <a:off x="1700" y="1098"/>
                    <a:ext cx="587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9"/>
                      </a:cxn>
                      <a:cxn ang="0">
                        <a:pos x="587" y="75"/>
                      </a:cxn>
                      <a:cxn ang="0">
                        <a:pos x="587" y="5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87" h="75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587" y="75"/>
                        </a:lnTo>
                        <a:lnTo>
                          <a:pt x="587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59" name="Freeform 243"/>
                  <p:cNvSpPr>
                    <a:spLocks/>
                  </p:cNvSpPr>
                  <p:nvPr/>
                </p:nvSpPr>
                <p:spPr bwMode="auto">
                  <a:xfrm>
                    <a:off x="2287" y="1088"/>
                    <a:ext cx="79" cy="85"/>
                  </a:xfrm>
                  <a:custGeom>
                    <a:avLst/>
                    <a:gdLst/>
                    <a:ahLst/>
                    <a:cxnLst>
                      <a:cxn ang="0">
                        <a:pos x="0" y="65"/>
                      </a:cxn>
                      <a:cxn ang="0">
                        <a:pos x="0" y="85"/>
                      </a:cxn>
                      <a:cxn ang="0">
                        <a:pos x="35" y="65"/>
                      </a:cxn>
                      <a:cxn ang="0">
                        <a:pos x="47" y="53"/>
                      </a:cxn>
                      <a:cxn ang="0">
                        <a:pos x="79" y="24"/>
                      </a:cxn>
                      <a:cxn ang="0">
                        <a:pos x="79" y="0"/>
                      </a:cxn>
                      <a:cxn ang="0">
                        <a:pos x="38" y="41"/>
                      </a:cxn>
                      <a:cxn ang="0">
                        <a:pos x="0" y="65"/>
                      </a:cxn>
                    </a:cxnLst>
                    <a:rect l="0" t="0" r="r" b="b"/>
                    <a:pathLst>
                      <a:path w="79" h="85">
                        <a:moveTo>
                          <a:pt x="0" y="65"/>
                        </a:moveTo>
                        <a:lnTo>
                          <a:pt x="0" y="85"/>
                        </a:lnTo>
                        <a:lnTo>
                          <a:pt x="35" y="65"/>
                        </a:lnTo>
                        <a:lnTo>
                          <a:pt x="47" y="53"/>
                        </a:lnTo>
                        <a:lnTo>
                          <a:pt x="79" y="24"/>
                        </a:lnTo>
                        <a:lnTo>
                          <a:pt x="79" y="0"/>
                        </a:lnTo>
                        <a:lnTo>
                          <a:pt x="38" y="41"/>
                        </a:lnTo>
                        <a:lnTo>
                          <a:pt x="0" y="65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60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1702" y="1105"/>
                    <a:ext cx="588" cy="53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546970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1741" y="1049"/>
                    <a:ext cx="563" cy="92"/>
                    <a:chOff x="1741" y="1049"/>
                    <a:chExt cx="563" cy="92"/>
                  </a:xfrm>
                </p:grpSpPr>
                <p:sp>
                  <p:nvSpPr>
                    <p:cNvPr id="547062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1741" y="1052"/>
                      <a:ext cx="434" cy="75"/>
                    </a:xfrm>
                    <a:custGeom>
                      <a:avLst/>
                      <a:gdLst/>
                      <a:ahLst/>
                      <a:cxnLst>
                        <a:cxn ang="0">
                          <a:pos x="73" y="0"/>
                        </a:cxn>
                        <a:cxn ang="0">
                          <a:pos x="20" y="34"/>
                        </a:cxn>
                        <a:cxn ang="0">
                          <a:pos x="0" y="43"/>
                        </a:cxn>
                        <a:cxn ang="0">
                          <a:pos x="367" y="75"/>
                        </a:cxn>
                        <a:cxn ang="0">
                          <a:pos x="393" y="60"/>
                        </a:cxn>
                        <a:cxn ang="0">
                          <a:pos x="434" y="31"/>
                        </a:cxn>
                        <a:cxn ang="0">
                          <a:pos x="73" y="0"/>
                        </a:cxn>
                      </a:cxnLst>
                      <a:rect l="0" t="0" r="r" b="b"/>
                      <a:pathLst>
                        <a:path w="434" h="75">
                          <a:moveTo>
                            <a:pt x="73" y="0"/>
                          </a:moveTo>
                          <a:lnTo>
                            <a:pt x="20" y="34"/>
                          </a:lnTo>
                          <a:lnTo>
                            <a:pt x="0" y="43"/>
                          </a:lnTo>
                          <a:lnTo>
                            <a:pt x="367" y="75"/>
                          </a:lnTo>
                          <a:lnTo>
                            <a:pt x="393" y="60"/>
                          </a:lnTo>
                          <a:lnTo>
                            <a:pt x="434" y="31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546971" name="Group 2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49" y="1049"/>
                      <a:ext cx="555" cy="92"/>
                      <a:chOff x="1749" y="1049"/>
                      <a:chExt cx="555" cy="92"/>
                    </a:xfrm>
                  </p:grpSpPr>
                  <p:grpSp>
                    <p:nvGrpSpPr>
                      <p:cNvPr id="546974" name="Group 2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58" y="1049"/>
                        <a:ext cx="405" cy="75"/>
                        <a:chOff x="1758" y="1049"/>
                        <a:chExt cx="405" cy="75"/>
                      </a:xfrm>
                    </p:grpSpPr>
                    <p:grpSp>
                      <p:nvGrpSpPr>
                        <p:cNvPr id="546977" name="Group 2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58" y="1049"/>
                          <a:ext cx="85" cy="51"/>
                          <a:chOff x="1758" y="1049"/>
                          <a:chExt cx="85" cy="51"/>
                        </a:xfrm>
                      </p:grpSpPr>
                      <p:sp>
                        <p:nvSpPr>
                          <p:cNvPr id="547066" name="Line 2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58" y="1088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67" name="Line 2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88" y="1049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83" name="Group 2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3" y="1052"/>
                          <a:ext cx="83" cy="50"/>
                          <a:chOff x="1793" y="1052"/>
                          <a:chExt cx="83" cy="50"/>
                        </a:xfrm>
                      </p:grpSpPr>
                      <p:sp>
                        <p:nvSpPr>
                          <p:cNvPr id="547069" name="Line 2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793" y="1090"/>
                            <a:ext cx="27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70" name="Line 2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20" y="1052"/>
                            <a:ext cx="56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86" name="Group 2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26" y="1054"/>
                          <a:ext cx="85" cy="51"/>
                          <a:chOff x="1826" y="1054"/>
                          <a:chExt cx="85" cy="51"/>
                        </a:xfrm>
                      </p:grpSpPr>
                      <p:sp>
                        <p:nvSpPr>
                          <p:cNvPr id="547072" name="Line 2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26" y="1093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73" name="Line 2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52" y="1054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87" name="Group 2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58" y="1057"/>
                          <a:ext cx="85" cy="50"/>
                          <a:chOff x="1858" y="1057"/>
                          <a:chExt cx="85" cy="50"/>
                        </a:xfrm>
                      </p:grpSpPr>
                      <p:sp>
                        <p:nvSpPr>
                          <p:cNvPr id="547075" name="Line 2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58" y="1095"/>
                            <a:ext cx="27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76" name="Line 2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85" y="1057"/>
                            <a:ext cx="58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88" name="Group 2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90" y="1059"/>
                          <a:ext cx="86" cy="51"/>
                          <a:chOff x="1890" y="1059"/>
                          <a:chExt cx="86" cy="51"/>
                        </a:xfrm>
                      </p:grpSpPr>
                      <p:sp>
                        <p:nvSpPr>
                          <p:cNvPr id="547078" name="Line 2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90" y="1098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79" name="Line 2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0" y="1059"/>
                            <a:ext cx="56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1" name="Group 2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3" y="1061"/>
                          <a:ext cx="85" cy="51"/>
                          <a:chOff x="1923" y="1061"/>
                          <a:chExt cx="85" cy="51"/>
                        </a:xfrm>
                      </p:grpSpPr>
                      <p:sp>
                        <p:nvSpPr>
                          <p:cNvPr id="547081" name="Line 2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3" y="1100"/>
                            <a:ext cx="29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82" name="Line 2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52" y="1061"/>
                            <a:ext cx="56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2" name="Group 2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55" y="1064"/>
                          <a:ext cx="85" cy="51"/>
                          <a:chOff x="1955" y="1064"/>
                          <a:chExt cx="85" cy="51"/>
                        </a:xfrm>
                      </p:grpSpPr>
                      <p:sp>
                        <p:nvSpPr>
                          <p:cNvPr id="547084" name="Line 2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55" y="1102"/>
                            <a:ext cx="26" cy="13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85" name="Line 2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81" y="1064"/>
                            <a:ext cx="59" cy="38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4" name="Group 2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84" y="1066"/>
                          <a:ext cx="85" cy="51"/>
                          <a:chOff x="1984" y="1066"/>
                          <a:chExt cx="85" cy="51"/>
                        </a:xfrm>
                      </p:grpSpPr>
                      <p:sp>
                        <p:nvSpPr>
                          <p:cNvPr id="547087" name="Line 2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84" y="1105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88" name="Line 2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4" y="1066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5" name="Group 2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17" y="1071"/>
                          <a:ext cx="85" cy="51"/>
                          <a:chOff x="2017" y="1071"/>
                          <a:chExt cx="85" cy="51"/>
                        </a:xfrm>
                      </p:grpSpPr>
                      <p:sp>
                        <p:nvSpPr>
                          <p:cNvPr id="547090" name="Line 2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7" y="1110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91" name="Line 2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43" y="1071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6" name="Group 2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49" y="1073"/>
                          <a:ext cx="85" cy="51"/>
                          <a:chOff x="2049" y="1073"/>
                          <a:chExt cx="85" cy="51"/>
                        </a:xfrm>
                      </p:grpSpPr>
                      <p:sp>
                        <p:nvSpPr>
                          <p:cNvPr id="547093" name="Line 2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49" y="1112"/>
                            <a:ext cx="26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94" name="Line 2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75" y="1073"/>
                            <a:ext cx="59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6997" name="Group 2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78" y="1073"/>
                          <a:ext cx="85" cy="51"/>
                          <a:chOff x="2078" y="1073"/>
                          <a:chExt cx="85" cy="51"/>
                        </a:xfrm>
                      </p:grpSpPr>
                      <p:sp>
                        <p:nvSpPr>
                          <p:cNvPr id="547096" name="Line 2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78" y="1112"/>
                            <a:ext cx="30" cy="12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97" name="Line 2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08" y="1073"/>
                            <a:ext cx="55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grpSp>
                    <p:nvGrpSpPr>
                      <p:cNvPr id="547009" name="Group 2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083"/>
                        <a:ext cx="123" cy="58"/>
                        <a:chOff x="2178" y="1083"/>
                        <a:chExt cx="123" cy="58"/>
                      </a:xfrm>
                    </p:grpSpPr>
                    <p:grpSp>
                      <p:nvGrpSpPr>
                        <p:cNvPr id="547019" name="Group 2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28" y="1086"/>
                          <a:ext cx="73" cy="55"/>
                          <a:chOff x="2228" y="1086"/>
                          <a:chExt cx="73" cy="55"/>
                        </a:xfrm>
                      </p:grpSpPr>
                      <p:sp>
                        <p:nvSpPr>
                          <p:cNvPr id="547100" name="Line 2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28" y="1127"/>
                            <a:ext cx="26" cy="1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101" name="Line 2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54" y="1086"/>
                            <a:ext cx="47" cy="4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7023" name="Group 2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05" y="1083"/>
                          <a:ext cx="70" cy="56"/>
                          <a:chOff x="2205" y="1083"/>
                          <a:chExt cx="70" cy="56"/>
                        </a:xfrm>
                      </p:grpSpPr>
                      <p:sp>
                        <p:nvSpPr>
                          <p:cNvPr id="547103" name="Line 2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05" y="1124"/>
                            <a:ext cx="23" cy="1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104" name="Line 2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28" y="1083"/>
                            <a:ext cx="47" cy="4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547024" name="Group 2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78" y="1083"/>
                          <a:ext cx="71" cy="53"/>
                          <a:chOff x="2178" y="1083"/>
                          <a:chExt cx="71" cy="53"/>
                        </a:xfrm>
                      </p:grpSpPr>
                      <p:sp>
                        <p:nvSpPr>
                          <p:cNvPr id="547106" name="Line 2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78" y="1122"/>
                            <a:ext cx="24" cy="14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107" name="Line 2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02" y="1083"/>
                            <a:ext cx="47" cy="3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sp>
                    <p:nvSpPr>
                      <p:cNvPr id="547108" name="Line 2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88" y="1064"/>
                        <a:ext cx="516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109" name="Line 2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70" y="1076"/>
                        <a:ext cx="526" cy="41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110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49" y="1086"/>
                        <a:ext cx="532" cy="4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54702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2290" y="1095"/>
                    <a:ext cx="73" cy="63"/>
                    <a:chOff x="2290" y="1095"/>
                    <a:chExt cx="73" cy="63"/>
                  </a:xfrm>
                </p:grpSpPr>
                <p:sp>
                  <p:nvSpPr>
                    <p:cNvPr id="547112" name="Line 2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90" y="1131"/>
                      <a:ext cx="38" cy="27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113" name="Line 2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28" y="1095"/>
                      <a:ext cx="35" cy="36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3F3F3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547114" name="Rectangle 298"/>
            <p:cNvSpPr>
              <a:spLocks noChangeArrowheads="1"/>
            </p:cNvSpPr>
            <p:nvPr/>
          </p:nvSpPr>
          <p:spPr bwMode="auto">
            <a:xfrm>
              <a:off x="2736" y="1834"/>
              <a:ext cx="364" cy="884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7115" name="Rectangle 299"/>
            <p:cNvSpPr>
              <a:spLocks noChangeArrowheads="1"/>
            </p:cNvSpPr>
            <p:nvPr/>
          </p:nvSpPr>
          <p:spPr bwMode="auto">
            <a:xfrm>
              <a:off x="3984" y="1788"/>
              <a:ext cx="364" cy="884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7116" name="Rectangle 300"/>
            <p:cNvSpPr>
              <a:spLocks noChangeArrowheads="1"/>
            </p:cNvSpPr>
            <p:nvPr/>
          </p:nvSpPr>
          <p:spPr bwMode="auto">
            <a:xfrm>
              <a:off x="2612" y="2718"/>
              <a:ext cx="364" cy="882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7117" name="Rectangle 301"/>
            <p:cNvSpPr>
              <a:spLocks noChangeArrowheads="1"/>
            </p:cNvSpPr>
            <p:nvPr/>
          </p:nvSpPr>
          <p:spPr bwMode="auto">
            <a:xfrm>
              <a:off x="3888" y="2672"/>
              <a:ext cx="364" cy="882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7118" name="Line 302"/>
            <p:cNvSpPr>
              <a:spLocks noChangeShapeType="1"/>
            </p:cNvSpPr>
            <p:nvPr/>
          </p:nvSpPr>
          <p:spPr bwMode="auto">
            <a:xfrm>
              <a:off x="2134" y="1181"/>
              <a:ext cx="2911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7119" name="Text Box 303"/>
            <p:cNvSpPr txBox="1">
              <a:spLocks noChangeArrowheads="1"/>
            </p:cNvSpPr>
            <p:nvPr/>
          </p:nvSpPr>
          <p:spPr bwMode="auto">
            <a:xfrm>
              <a:off x="2843" y="645"/>
              <a:ext cx="2276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</a:rPr>
                <a:t>HTTP, FTP,…</a:t>
              </a:r>
            </a:p>
          </p:txBody>
        </p:sp>
      </p:grpSp>
      <p:graphicFrame>
        <p:nvGraphicFramePr>
          <p:cNvPr id="547122" name="Object 306"/>
          <p:cNvGraphicFramePr>
            <a:graphicFrameLocks noChangeAspect="1"/>
          </p:cNvGraphicFramePr>
          <p:nvPr/>
        </p:nvGraphicFramePr>
        <p:xfrm>
          <a:off x="25634" y="4140200"/>
          <a:ext cx="4768616" cy="1444625"/>
        </p:xfrm>
        <a:graphic>
          <a:graphicData uri="http://schemas.openxmlformats.org/presentationml/2006/ole">
            <p:oleObj spid="_x0000_s411650" name="Equation" r:id="rId4" imgW="2298600" imgH="711000" progId="Equation.DSMT4">
              <p:embed/>
            </p:oleObj>
          </a:graphicData>
        </a:graphic>
      </p:graphicFrame>
      <p:graphicFrame>
        <p:nvGraphicFramePr>
          <p:cNvPr id="547123" name="Object 307"/>
          <p:cNvGraphicFramePr>
            <a:graphicFrameLocks noChangeAspect="1"/>
          </p:cNvGraphicFramePr>
          <p:nvPr/>
        </p:nvGraphicFramePr>
        <p:xfrm>
          <a:off x="44923" y="3117850"/>
          <a:ext cx="4868392" cy="1911351"/>
        </p:xfrm>
        <a:graphic>
          <a:graphicData uri="http://schemas.openxmlformats.org/presentationml/2006/ole">
            <p:oleObj spid="_x0000_s411651" name="Equation" r:id="rId5" imgW="2286000" imgH="914400" progId="Equation.DSMT4">
              <p:embed/>
            </p:oleObj>
          </a:graphicData>
        </a:graphic>
      </p:graphicFrame>
      <p:graphicFrame>
        <p:nvGraphicFramePr>
          <p:cNvPr id="547124" name="Object 308"/>
          <p:cNvGraphicFramePr>
            <a:graphicFrameLocks noChangeAspect="1"/>
          </p:cNvGraphicFramePr>
          <p:nvPr/>
        </p:nvGraphicFramePr>
        <p:xfrm>
          <a:off x="171450" y="4406900"/>
          <a:ext cx="4471988" cy="2382838"/>
        </p:xfrm>
        <a:graphic>
          <a:graphicData uri="http://schemas.openxmlformats.org/presentationml/2006/ole">
            <p:oleObj spid="_x0000_s411652" name="Equation" r:id="rId6" imgW="210816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Group 2"/>
          <p:cNvGrpSpPr>
            <a:grpSpLocks/>
          </p:cNvGrpSpPr>
          <p:nvPr/>
        </p:nvGrpSpPr>
        <p:grpSpPr bwMode="auto">
          <a:xfrm>
            <a:off x="76200" y="0"/>
            <a:ext cx="8656638" cy="6715125"/>
            <a:chOff x="48" y="0"/>
            <a:chExt cx="5453" cy="4230"/>
          </a:xfrm>
        </p:grpSpPr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 rot="1352639">
              <a:off x="5185" y="2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4" name="Rectangle 4"/>
            <p:cNvSpPr>
              <a:spLocks noChangeArrowheads="1"/>
            </p:cNvSpPr>
            <p:nvPr/>
          </p:nvSpPr>
          <p:spPr bwMode="auto">
            <a:xfrm rot="1352639">
              <a:off x="5089" y="62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 rot="1352639">
              <a:off x="5281" y="100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 rot="1352639">
              <a:off x="5185" y="139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 rot="1352639">
              <a:off x="4945" y="12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8" name="Rectangle 8"/>
            <p:cNvSpPr>
              <a:spLocks noChangeArrowheads="1"/>
            </p:cNvSpPr>
            <p:nvPr/>
          </p:nvSpPr>
          <p:spPr bwMode="auto">
            <a:xfrm rot="1352639">
              <a:off x="4849" y="158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 rot="1352639">
              <a:off x="5041" y="196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 rot="1352639">
              <a:off x="4945" y="235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 rot="1352639">
              <a:off x="5281" y="215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2" name="Rectangle 12"/>
            <p:cNvSpPr>
              <a:spLocks noChangeArrowheads="1"/>
            </p:cNvSpPr>
            <p:nvPr/>
          </p:nvSpPr>
          <p:spPr bwMode="auto">
            <a:xfrm rot="1352639">
              <a:off x="5185" y="253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3" name="Rectangle 13"/>
            <p:cNvSpPr>
              <a:spLocks noChangeArrowheads="1"/>
            </p:cNvSpPr>
            <p:nvPr/>
          </p:nvSpPr>
          <p:spPr bwMode="auto">
            <a:xfrm rot="1352639">
              <a:off x="5377" y="292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 rot="1352639">
              <a:off x="5281" y="330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 rot="1352639">
              <a:off x="5041" y="31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6" name="Rectangle 16"/>
            <p:cNvSpPr>
              <a:spLocks noChangeArrowheads="1"/>
            </p:cNvSpPr>
            <p:nvPr/>
          </p:nvSpPr>
          <p:spPr bwMode="auto">
            <a:xfrm rot="1352639">
              <a:off x="4945" y="34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7" name="Rectangle 17"/>
            <p:cNvSpPr>
              <a:spLocks noChangeArrowheads="1"/>
            </p:cNvSpPr>
            <p:nvPr/>
          </p:nvSpPr>
          <p:spPr bwMode="auto">
            <a:xfrm rot="1352639">
              <a:off x="5137" y="38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 rot="1352639">
              <a:off x="4849" y="408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59" name="Rectangle 19"/>
            <p:cNvSpPr>
              <a:spLocks noChangeArrowheads="1"/>
            </p:cNvSpPr>
            <p:nvPr/>
          </p:nvSpPr>
          <p:spPr bwMode="auto">
            <a:xfrm rot="20247361" flipH="1">
              <a:off x="4993" y="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0" name="Rectangle 20"/>
            <p:cNvSpPr>
              <a:spLocks noChangeArrowheads="1"/>
            </p:cNvSpPr>
            <p:nvPr/>
          </p:nvSpPr>
          <p:spPr bwMode="auto">
            <a:xfrm rot="20247361" flipH="1">
              <a:off x="5089" y="38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1" name="Rectangle 21"/>
            <p:cNvSpPr>
              <a:spLocks noChangeArrowheads="1"/>
            </p:cNvSpPr>
            <p:nvPr/>
          </p:nvSpPr>
          <p:spPr bwMode="auto">
            <a:xfrm rot="20247361" flipH="1">
              <a:off x="4897" y="76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2" name="Rectangle 22"/>
            <p:cNvSpPr>
              <a:spLocks noChangeArrowheads="1"/>
            </p:cNvSpPr>
            <p:nvPr/>
          </p:nvSpPr>
          <p:spPr bwMode="auto">
            <a:xfrm rot="20247361" flipH="1">
              <a:off x="4993" y="115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3" name="Rectangle 23"/>
            <p:cNvSpPr>
              <a:spLocks noChangeArrowheads="1"/>
            </p:cNvSpPr>
            <p:nvPr/>
          </p:nvSpPr>
          <p:spPr bwMode="auto">
            <a:xfrm rot="20247361" flipH="1">
              <a:off x="5233" y="96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 rot="20247361" flipH="1">
              <a:off x="5329" y="134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 rot="20247361" flipH="1">
              <a:off x="5137" y="172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6" name="Rectangle 26"/>
            <p:cNvSpPr>
              <a:spLocks noChangeArrowheads="1"/>
            </p:cNvSpPr>
            <p:nvPr/>
          </p:nvSpPr>
          <p:spPr bwMode="auto">
            <a:xfrm rot="20247361" flipH="1">
              <a:off x="5233" y="211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 rot="20247361" flipH="1">
              <a:off x="4897" y="19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8" name="Rectangle 28"/>
            <p:cNvSpPr>
              <a:spLocks noChangeArrowheads="1"/>
            </p:cNvSpPr>
            <p:nvPr/>
          </p:nvSpPr>
          <p:spPr bwMode="auto">
            <a:xfrm rot="20247361" flipH="1">
              <a:off x="4993" y="22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69" name="Rectangle 29"/>
            <p:cNvSpPr>
              <a:spLocks noChangeArrowheads="1"/>
            </p:cNvSpPr>
            <p:nvPr/>
          </p:nvSpPr>
          <p:spPr bwMode="auto">
            <a:xfrm rot="20247361" flipH="1">
              <a:off x="4801" y="26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 rot="20247361" flipH="1">
              <a:off x="4897" y="306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1" name="Rectangle 31"/>
            <p:cNvSpPr>
              <a:spLocks noChangeArrowheads="1"/>
            </p:cNvSpPr>
            <p:nvPr/>
          </p:nvSpPr>
          <p:spPr bwMode="auto">
            <a:xfrm rot="20247361" flipH="1">
              <a:off x="5137" y="287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2" name="Rectangle 32"/>
            <p:cNvSpPr>
              <a:spLocks noChangeArrowheads="1"/>
            </p:cNvSpPr>
            <p:nvPr/>
          </p:nvSpPr>
          <p:spPr bwMode="auto">
            <a:xfrm rot="20247361" flipH="1">
              <a:off x="5233" y="325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3" name="Rectangle 33"/>
            <p:cNvSpPr>
              <a:spLocks noChangeArrowheads="1"/>
            </p:cNvSpPr>
            <p:nvPr/>
          </p:nvSpPr>
          <p:spPr bwMode="auto">
            <a:xfrm rot="20247361" flipH="1">
              <a:off x="5041" y="364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4" name="Rectangle 34"/>
            <p:cNvSpPr>
              <a:spLocks noChangeArrowheads="1"/>
            </p:cNvSpPr>
            <p:nvPr/>
          </p:nvSpPr>
          <p:spPr bwMode="auto">
            <a:xfrm rot="20247361" flipH="1">
              <a:off x="5329" y="38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5" name="Rectangle 35"/>
            <p:cNvSpPr>
              <a:spLocks noChangeArrowheads="1"/>
            </p:cNvSpPr>
            <p:nvPr/>
          </p:nvSpPr>
          <p:spPr bwMode="auto">
            <a:xfrm rot="6752639">
              <a:off x="4068" y="44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6" name="Rectangle 36"/>
            <p:cNvSpPr>
              <a:spLocks noChangeArrowheads="1"/>
            </p:cNvSpPr>
            <p:nvPr/>
          </p:nvSpPr>
          <p:spPr bwMode="auto">
            <a:xfrm rot="6752639">
              <a:off x="3684" y="34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7" name="Rectangle 37"/>
            <p:cNvSpPr>
              <a:spLocks noChangeArrowheads="1"/>
            </p:cNvSpPr>
            <p:nvPr/>
          </p:nvSpPr>
          <p:spPr bwMode="auto">
            <a:xfrm rot="6752639">
              <a:off x="3300" y="53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 rot="6752639">
              <a:off x="2916" y="44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 rot="6752639">
              <a:off x="3108" y="20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0" name="Rectangle 40"/>
            <p:cNvSpPr>
              <a:spLocks noChangeArrowheads="1"/>
            </p:cNvSpPr>
            <p:nvPr/>
          </p:nvSpPr>
          <p:spPr bwMode="auto">
            <a:xfrm rot="6752639">
              <a:off x="2725" y="10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 rot="6752639">
              <a:off x="2341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2" name="Rectangle 42"/>
            <p:cNvSpPr>
              <a:spLocks noChangeArrowheads="1"/>
            </p:cNvSpPr>
            <p:nvPr/>
          </p:nvSpPr>
          <p:spPr bwMode="auto">
            <a:xfrm rot="6752639">
              <a:off x="1957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3" name="Rectangle 43"/>
            <p:cNvSpPr>
              <a:spLocks noChangeArrowheads="1"/>
            </p:cNvSpPr>
            <p:nvPr/>
          </p:nvSpPr>
          <p:spPr bwMode="auto">
            <a:xfrm rot="6752639">
              <a:off x="2155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4" name="Rectangle 44"/>
            <p:cNvSpPr>
              <a:spLocks noChangeArrowheads="1"/>
            </p:cNvSpPr>
            <p:nvPr/>
          </p:nvSpPr>
          <p:spPr bwMode="auto">
            <a:xfrm rot="6752639">
              <a:off x="1771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5" name="Rectangle 45"/>
            <p:cNvSpPr>
              <a:spLocks noChangeArrowheads="1"/>
            </p:cNvSpPr>
            <p:nvPr/>
          </p:nvSpPr>
          <p:spPr bwMode="auto">
            <a:xfrm rot="6752639">
              <a:off x="1195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6" name="Rectangle 46"/>
            <p:cNvSpPr>
              <a:spLocks noChangeArrowheads="1"/>
            </p:cNvSpPr>
            <p:nvPr/>
          </p:nvSpPr>
          <p:spPr bwMode="auto">
            <a:xfrm rot="6752639">
              <a:off x="811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7" name="Rectangle 47"/>
            <p:cNvSpPr>
              <a:spLocks noChangeArrowheads="1"/>
            </p:cNvSpPr>
            <p:nvPr/>
          </p:nvSpPr>
          <p:spPr bwMode="auto">
            <a:xfrm rot="6752639">
              <a:off x="1003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8" name="Rectangle 48"/>
            <p:cNvSpPr>
              <a:spLocks noChangeArrowheads="1"/>
            </p:cNvSpPr>
            <p:nvPr/>
          </p:nvSpPr>
          <p:spPr bwMode="auto">
            <a:xfrm rot="6752639">
              <a:off x="619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89" name="Rectangle 49"/>
            <p:cNvSpPr>
              <a:spLocks noChangeArrowheads="1"/>
            </p:cNvSpPr>
            <p:nvPr/>
          </p:nvSpPr>
          <p:spPr bwMode="auto">
            <a:xfrm rot="6752639">
              <a:off x="235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0" name="Rectangle 50"/>
            <p:cNvSpPr>
              <a:spLocks noChangeArrowheads="1"/>
            </p:cNvSpPr>
            <p:nvPr/>
          </p:nvSpPr>
          <p:spPr bwMode="auto">
            <a:xfrm rot="6752639">
              <a:off x="37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1" name="Rectangle 51"/>
            <p:cNvSpPr>
              <a:spLocks noChangeArrowheads="1"/>
            </p:cNvSpPr>
            <p:nvPr/>
          </p:nvSpPr>
          <p:spPr bwMode="auto">
            <a:xfrm rot="4047361" flipH="1">
              <a:off x="4308" y="24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2" name="Rectangle 52"/>
            <p:cNvSpPr>
              <a:spLocks noChangeArrowheads="1"/>
            </p:cNvSpPr>
            <p:nvPr/>
          </p:nvSpPr>
          <p:spPr bwMode="auto">
            <a:xfrm rot="4047361" flipH="1">
              <a:off x="3924" y="34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3" name="Rectangle 53"/>
            <p:cNvSpPr>
              <a:spLocks noChangeArrowheads="1"/>
            </p:cNvSpPr>
            <p:nvPr/>
          </p:nvSpPr>
          <p:spPr bwMode="auto">
            <a:xfrm rot="4047361" flipH="1">
              <a:off x="3540" y="15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4" name="Rectangle 54"/>
            <p:cNvSpPr>
              <a:spLocks noChangeArrowheads="1"/>
            </p:cNvSpPr>
            <p:nvPr/>
          </p:nvSpPr>
          <p:spPr bwMode="auto">
            <a:xfrm rot="4047361" flipH="1">
              <a:off x="3156" y="25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5" name="Rectangle 55"/>
            <p:cNvSpPr>
              <a:spLocks noChangeArrowheads="1"/>
            </p:cNvSpPr>
            <p:nvPr/>
          </p:nvSpPr>
          <p:spPr bwMode="auto">
            <a:xfrm rot="4047361" flipH="1">
              <a:off x="3348" y="49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6" name="Rectangle 56"/>
            <p:cNvSpPr>
              <a:spLocks noChangeArrowheads="1"/>
            </p:cNvSpPr>
            <p:nvPr/>
          </p:nvSpPr>
          <p:spPr bwMode="auto">
            <a:xfrm rot="4047361" flipH="1">
              <a:off x="2964" y="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7" name="Rectangle 57"/>
            <p:cNvSpPr>
              <a:spLocks noChangeArrowheads="1"/>
            </p:cNvSpPr>
            <p:nvPr/>
          </p:nvSpPr>
          <p:spPr bwMode="auto">
            <a:xfrm rot="4047361" flipH="1">
              <a:off x="2581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8" name="Rectangle 58"/>
            <p:cNvSpPr>
              <a:spLocks noChangeArrowheads="1"/>
            </p:cNvSpPr>
            <p:nvPr/>
          </p:nvSpPr>
          <p:spPr bwMode="auto">
            <a:xfrm rot="4047361" flipH="1">
              <a:off x="2197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499" name="Rectangle 59"/>
            <p:cNvSpPr>
              <a:spLocks noChangeArrowheads="1"/>
            </p:cNvSpPr>
            <p:nvPr/>
          </p:nvSpPr>
          <p:spPr bwMode="auto">
            <a:xfrm rot="4047361" flipH="1">
              <a:off x="2395" y="15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0" name="Rectangle 60"/>
            <p:cNvSpPr>
              <a:spLocks noChangeArrowheads="1"/>
            </p:cNvSpPr>
            <p:nvPr/>
          </p:nvSpPr>
          <p:spPr bwMode="auto">
            <a:xfrm rot="4047361" flipH="1">
              <a:off x="2011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1" name="Rectangle 61"/>
            <p:cNvSpPr>
              <a:spLocks noChangeArrowheads="1"/>
            </p:cNvSpPr>
            <p:nvPr/>
          </p:nvSpPr>
          <p:spPr bwMode="auto">
            <a:xfrm rot="4047361" flipH="1">
              <a:off x="1627" y="5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2" name="Rectangle 62"/>
            <p:cNvSpPr>
              <a:spLocks noChangeArrowheads="1"/>
            </p:cNvSpPr>
            <p:nvPr/>
          </p:nvSpPr>
          <p:spPr bwMode="auto">
            <a:xfrm rot="4047361" flipH="1">
              <a:off x="1051" y="15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3" name="Rectangle 63"/>
            <p:cNvSpPr>
              <a:spLocks noChangeArrowheads="1"/>
            </p:cNvSpPr>
            <p:nvPr/>
          </p:nvSpPr>
          <p:spPr bwMode="auto">
            <a:xfrm rot="4047361" flipH="1">
              <a:off x="1243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4" name="Rectangle 64"/>
            <p:cNvSpPr>
              <a:spLocks noChangeArrowheads="1"/>
            </p:cNvSpPr>
            <p:nvPr/>
          </p:nvSpPr>
          <p:spPr bwMode="auto">
            <a:xfrm rot="4047361" flipH="1">
              <a:off x="859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5" name="Rectangle 65"/>
            <p:cNvSpPr>
              <a:spLocks noChangeArrowheads="1"/>
            </p:cNvSpPr>
            <p:nvPr/>
          </p:nvSpPr>
          <p:spPr bwMode="auto">
            <a:xfrm rot="4047361" flipH="1">
              <a:off x="475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6" name="Rectangle 66"/>
            <p:cNvSpPr>
              <a:spLocks noChangeArrowheads="1"/>
            </p:cNvSpPr>
            <p:nvPr/>
          </p:nvSpPr>
          <p:spPr bwMode="auto">
            <a:xfrm rot="4047361" flipH="1">
              <a:off x="277" y="68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7" name="Rectangle 67"/>
            <p:cNvSpPr>
              <a:spLocks noChangeArrowheads="1"/>
            </p:cNvSpPr>
            <p:nvPr/>
          </p:nvSpPr>
          <p:spPr bwMode="auto">
            <a:xfrm rot="6752639">
              <a:off x="5077" y="58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8" name="Rectangle 68"/>
            <p:cNvSpPr>
              <a:spLocks noChangeArrowheads="1"/>
            </p:cNvSpPr>
            <p:nvPr/>
          </p:nvSpPr>
          <p:spPr bwMode="auto">
            <a:xfrm rot="6752639">
              <a:off x="4693" y="39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09" name="Rectangle 69"/>
            <p:cNvSpPr>
              <a:spLocks noChangeArrowheads="1"/>
            </p:cNvSpPr>
            <p:nvPr/>
          </p:nvSpPr>
          <p:spPr bwMode="auto">
            <a:xfrm rot="6752639">
              <a:off x="4500" y="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0" name="Rectangle 70"/>
            <p:cNvSpPr>
              <a:spLocks noChangeArrowheads="1"/>
            </p:cNvSpPr>
            <p:nvPr/>
          </p:nvSpPr>
          <p:spPr bwMode="auto">
            <a:xfrm rot="6752639">
              <a:off x="4116" y="49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1" name="Rectangle 71"/>
            <p:cNvSpPr>
              <a:spLocks noChangeArrowheads="1"/>
            </p:cNvSpPr>
            <p:nvPr/>
          </p:nvSpPr>
          <p:spPr bwMode="auto">
            <a:xfrm rot="6752639">
              <a:off x="4308" y="25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2" name="Rectangle 72"/>
            <p:cNvSpPr>
              <a:spLocks noChangeArrowheads="1"/>
            </p:cNvSpPr>
            <p:nvPr/>
          </p:nvSpPr>
          <p:spPr bwMode="auto">
            <a:xfrm rot="6752639">
              <a:off x="3925" y="15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3" name="Rectangle 73"/>
            <p:cNvSpPr>
              <a:spLocks noChangeArrowheads="1"/>
            </p:cNvSpPr>
            <p:nvPr/>
          </p:nvSpPr>
          <p:spPr bwMode="auto">
            <a:xfrm rot="6752639">
              <a:off x="3541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4" name="Rectangle 74"/>
            <p:cNvSpPr>
              <a:spLocks noChangeArrowheads="1"/>
            </p:cNvSpPr>
            <p:nvPr/>
          </p:nvSpPr>
          <p:spPr bwMode="auto">
            <a:xfrm rot="6752639">
              <a:off x="3157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5" name="Rectangle 75"/>
            <p:cNvSpPr>
              <a:spLocks noChangeArrowheads="1"/>
            </p:cNvSpPr>
            <p:nvPr/>
          </p:nvSpPr>
          <p:spPr bwMode="auto">
            <a:xfrm rot="6752639">
              <a:off x="3355" y="58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6" name="Rectangle 76"/>
            <p:cNvSpPr>
              <a:spLocks noChangeArrowheads="1"/>
            </p:cNvSpPr>
            <p:nvPr/>
          </p:nvSpPr>
          <p:spPr bwMode="auto">
            <a:xfrm rot="6752639">
              <a:off x="2971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7" name="Rectangle 77"/>
            <p:cNvSpPr>
              <a:spLocks noChangeArrowheads="1"/>
            </p:cNvSpPr>
            <p:nvPr/>
          </p:nvSpPr>
          <p:spPr bwMode="auto">
            <a:xfrm rot="6752639">
              <a:off x="2587" y="68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8" name="Rectangle 78"/>
            <p:cNvSpPr>
              <a:spLocks noChangeArrowheads="1"/>
            </p:cNvSpPr>
            <p:nvPr/>
          </p:nvSpPr>
          <p:spPr bwMode="auto">
            <a:xfrm rot="6752639">
              <a:off x="2203" y="58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19" name="Rectangle 79"/>
            <p:cNvSpPr>
              <a:spLocks noChangeArrowheads="1"/>
            </p:cNvSpPr>
            <p:nvPr/>
          </p:nvSpPr>
          <p:spPr bwMode="auto">
            <a:xfrm rot="6752639">
              <a:off x="2395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0" name="Rectangle 80"/>
            <p:cNvSpPr>
              <a:spLocks noChangeArrowheads="1"/>
            </p:cNvSpPr>
            <p:nvPr/>
          </p:nvSpPr>
          <p:spPr bwMode="auto">
            <a:xfrm rot="6752639">
              <a:off x="2011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1" name="Rectangle 81"/>
            <p:cNvSpPr>
              <a:spLocks noChangeArrowheads="1"/>
            </p:cNvSpPr>
            <p:nvPr/>
          </p:nvSpPr>
          <p:spPr bwMode="auto">
            <a:xfrm rot="6752639">
              <a:off x="1627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2" name="Rectangle 82"/>
            <p:cNvSpPr>
              <a:spLocks noChangeArrowheads="1"/>
            </p:cNvSpPr>
            <p:nvPr/>
          </p:nvSpPr>
          <p:spPr bwMode="auto">
            <a:xfrm rot="6752639">
              <a:off x="1237" y="15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3" name="Rectangle 83"/>
            <p:cNvSpPr>
              <a:spLocks noChangeArrowheads="1"/>
            </p:cNvSpPr>
            <p:nvPr/>
          </p:nvSpPr>
          <p:spPr bwMode="auto">
            <a:xfrm rot="4047361" flipH="1">
              <a:off x="5317" y="39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4" name="Rectangle 84"/>
            <p:cNvSpPr>
              <a:spLocks noChangeArrowheads="1"/>
            </p:cNvSpPr>
            <p:nvPr/>
          </p:nvSpPr>
          <p:spPr bwMode="auto">
            <a:xfrm rot="4047361" flipH="1">
              <a:off x="4933" y="48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5" name="Rectangle 85"/>
            <p:cNvSpPr>
              <a:spLocks noChangeArrowheads="1"/>
            </p:cNvSpPr>
            <p:nvPr/>
          </p:nvSpPr>
          <p:spPr bwMode="auto">
            <a:xfrm rot="4047361" flipH="1">
              <a:off x="4549" y="20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6" name="Rectangle 86"/>
            <p:cNvSpPr>
              <a:spLocks noChangeArrowheads="1"/>
            </p:cNvSpPr>
            <p:nvPr/>
          </p:nvSpPr>
          <p:spPr bwMode="auto">
            <a:xfrm rot="4047361" flipH="1">
              <a:off x="4356" y="2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7" name="Rectangle 87"/>
            <p:cNvSpPr>
              <a:spLocks noChangeArrowheads="1"/>
            </p:cNvSpPr>
            <p:nvPr/>
          </p:nvSpPr>
          <p:spPr bwMode="auto">
            <a:xfrm rot="4047361" flipH="1">
              <a:off x="4548" y="53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8" name="Rectangle 88"/>
            <p:cNvSpPr>
              <a:spLocks noChangeArrowheads="1"/>
            </p:cNvSpPr>
            <p:nvPr/>
          </p:nvSpPr>
          <p:spPr bwMode="auto">
            <a:xfrm rot="4047361" flipH="1">
              <a:off x="4164" y="63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29" name="Rectangle 89"/>
            <p:cNvSpPr>
              <a:spLocks noChangeArrowheads="1"/>
            </p:cNvSpPr>
            <p:nvPr/>
          </p:nvSpPr>
          <p:spPr bwMode="auto">
            <a:xfrm rot="4047361" flipH="1">
              <a:off x="3781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0" name="Rectangle 90"/>
            <p:cNvSpPr>
              <a:spLocks noChangeArrowheads="1"/>
            </p:cNvSpPr>
            <p:nvPr/>
          </p:nvSpPr>
          <p:spPr bwMode="auto">
            <a:xfrm rot="4047361" flipH="1">
              <a:off x="3397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1" name="Rectangle 91"/>
            <p:cNvSpPr>
              <a:spLocks noChangeArrowheads="1"/>
            </p:cNvSpPr>
            <p:nvPr/>
          </p:nvSpPr>
          <p:spPr bwMode="auto">
            <a:xfrm rot="4047361" flipH="1">
              <a:off x="3595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2" name="Rectangle 92"/>
            <p:cNvSpPr>
              <a:spLocks noChangeArrowheads="1"/>
            </p:cNvSpPr>
            <p:nvPr/>
          </p:nvSpPr>
          <p:spPr bwMode="auto">
            <a:xfrm rot="4047361" flipH="1">
              <a:off x="3211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3" name="Rectangle 93"/>
            <p:cNvSpPr>
              <a:spLocks noChangeArrowheads="1"/>
            </p:cNvSpPr>
            <p:nvPr/>
          </p:nvSpPr>
          <p:spPr bwMode="auto">
            <a:xfrm rot="4047361" flipH="1">
              <a:off x="2827" y="10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4" name="Rectangle 94"/>
            <p:cNvSpPr>
              <a:spLocks noChangeArrowheads="1"/>
            </p:cNvSpPr>
            <p:nvPr/>
          </p:nvSpPr>
          <p:spPr bwMode="auto">
            <a:xfrm rot="4047361" flipH="1">
              <a:off x="2443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5" name="Rectangle 95"/>
            <p:cNvSpPr>
              <a:spLocks noChangeArrowheads="1"/>
            </p:cNvSpPr>
            <p:nvPr/>
          </p:nvSpPr>
          <p:spPr bwMode="auto">
            <a:xfrm rot="4047361" flipH="1">
              <a:off x="2635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6" name="Rectangle 96"/>
            <p:cNvSpPr>
              <a:spLocks noChangeArrowheads="1"/>
            </p:cNvSpPr>
            <p:nvPr/>
          </p:nvSpPr>
          <p:spPr bwMode="auto">
            <a:xfrm rot="4047361" flipH="1">
              <a:off x="2251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7" name="Rectangle 97"/>
            <p:cNvSpPr>
              <a:spLocks noChangeArrowheads="1"/>
            </p:cNvSpPr>
            <p:nvPr/>
          </p:nvSpPr>
          <p:spPr bwMode="auto">
            <a:xfrm rot="4047361" flipH="1">
              <a:off x="1867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8" name="Rectangle 98"/>
            <p:cNvSpPr>
              <a:spLocks noChangeArrowheads="1"/>
            </p:cNvSpPr>
            <p:nvPr/>
          </p:nvSpPr>
          <p:spPr bwMode="auto">
            <a:xfrm rot="4047361" flipH="1">
              <a:off x="1669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39" name="Rectangle 99"/>
            <p:cNvSpPr>
              <a:spLocks noChangeArrowheads="1"/>
            </p:cNvSpPr>
            <p:nvPr/>
          </p:nvSpPr>
          <p:spPr bwMode="auto">
            <a:xfrm rot="1352639">
              <a:off x="432" y="28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0" name="Rectangle 100"/>
            <p:cNvSpPr>
              <a:spLocks noChangeArrowheads="1"/>
            </p:cNvSpPr>
            <p:nvPr/>
          </p:nvSpPr>
          <p:spPr bwMode="auto">
            <a:xfrm rot="1352639">
              <a:off x="336" y="67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1" name="Rectangle 101"/>
            <p:cNvSpPr>
              <a:spLocks noChangeArrowheads="1"/>
            </p:cNvSpPr>
            <p:nvPr/>
          </p:nvSpPr>
          <p:spPr bwMode="auto">
            <a:xfrm rot="1352639">
              <a:off x="528" y="105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2" name="Rectangle 102"/>
            <p:cNvSpPr>
              <a:spLocks noChangeArrowheads="1"/>
            </p:cNvSpPr>
            <p:nvPr/>
          </p:nvSpPr>
          <p:spPr bwMode="auto">
            <a:xfrm rot="1352639">
              <a:off x="432" y="14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3" name="Rectangle 103"/>
            <p:cNvSpPr>
              <a:spLocks noChangeArrowheads="1"/>
            </p:cNvSpPr>
            <p:nvPr/>
          </p:nvSpPr>
          <p:spPr bwMode="auto">
            <a:xfrm rot="1352639">
              <a:off x="192" y="124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4" name="Rectangle 104"/>
            <p:cNvSpPr>
              <a:spLocks noChangeArrowheads="1"/>
            </p:cNvSpPr>
            <p:nvPr/>
          </p:nvSpPr>
          <p:spPr bwMode="auto">
            <a:xfrm rot="1352639">
              <a:off x="96" y="163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5" name="Rectangle 105"/>
            <p:cNvSpPr>
              <a:spLocks noChangeArrowheads="1"/>
            </p:cNvSpPr>
            <p:nvPr/>
          </p:nvSpPr>
          <p:spPr bwMode="auto">
            <a:xfrm rot="1352639">
              <a:off x="288" y="201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6" name="Rectangle 106"/>
            <p:cNvSpPr>
              <a:spLocks noChangeArrowheads="1"/>
            </p:cNvSpPr>
            <p:nvPr/>
          </p:nvSpPr>
          <p:spPr bwMode="auto">
            <a:xfrm rot="1352639">
              <a:off x="192" y="24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7" name="Rectangle 107"/>
            <p:cNvSpPr>
              <a:spLocks noChangeArrowheads="1"/>
            </p:cNvSpPr>
            <p:nvPr/>
          </p:nvSpPr>
          <p:spPr bwMode="auto">
            <a:xfrm rot="1352639">
              <a:off x="528" y="220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8" name="Rectangle 108"/>
            <p:cNvSpPr>
              <a:spLocks noChangeArrowheads="1"/>
            </p:cNvSpPr>
            <p:nvPr/>
          </p:nvSpPr>
          <p:spPr bwMode="auto">
            <a:xfrm rot="1352639">
              <a:off x="432" y="2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49" name="Rectangle 109"/>
            <p:cNvSpPr>
              <a:spLocks noChangeArrowheads="1"/>
            </p:cNvSpPr>
            <p:nvPr/>
          </p:nvSpPr>
          <p:spPr bwMode="auto">
            <a:xfrm rot="1352639">
              <a:off x="624" y="297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0" name="Rectangle 110"/>
            <p:cNvSpPr>
              <a:spLocks noChangeArrowheads="1"/>
            </p:cNvSpPr>
            <p:nvPr/>
          </p:nvSpPr>
          <p:spPr bwMode="auto">
            <a:xfrm rot="1352639">
              <a:off x="528" y="335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1" name="Rectangle 111"/>
            <p:cNvSpPr>
              <a:spLocks noChangeArrowheads="1"/>
            </p:cNvSpPr>
            <p:nvPr/>
          </p:nvSpPr>
          <p:spPr bwMode="auto">
            <a:xfrm rot="1352639">
              <a:off x="288" y="316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2" name="Rectangle 112"/>
            <p:cNvSpPr>
              <a:spLocks noChangeArrowheads="1"/>
            </p:cNvSpPr>
            <p:nvPr/>
          </p:nvSpPr>
          <p:spPr bwMode="auto">
            <a:xfrm rot="1352639">
              <a:off x="192" y="35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3" name="Rectangle 113"/>
            <p:cNvSpPr>
              <a:spLocks noChangeArrowheads="1"/>
            </p:cNvSpPr>
            <p:nvPr/>
          </p:nvSpPr>
          <p:spPr bwMode="auto">
            <a:xfrm rot="1352639">
              <a:off x="384" y="393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4" name="Rectangle 114"/>
            <p:cNvSpPr>
              <a:spLocks noChangeArrowheads="1"/>
            </p:cNvSpPr>
            <p:nvPr/>
          </p:nvSpPr>
          <p:spPr bwMode="auto">
            <a:xfrm rot="1352639">
              <a:off x="96" y="412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5" name="Rectangle 115"/>
            <p:cNvSpPr>
              <a:spLocks noChangeArrowheads="1"/>
            </p:cNvSpPr>
            <p:nvPr/>
          </p:nvSpPr>
          <p:spPr bwMode="auto">
            <a:xfrm rot="20247361" flipH="1">
              <a:off x="240" y="4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6" name="Rectangle 116"/>
            <p:cNvSpPr>
              <a:spLocks noChangeArrowheads="1"/>
            </p:cNvSpPr>
            <p:nvPr/>
          </p:nvSpPr>
          <p:spPr bwMode="auto">
            <a:xfrm rot="20247361" flipH="1">
              <a:off x="336" y="43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7" name="Rectangle 117"/>
            <p:cNvSpPr>
              <a:spLocks noChangeArrowheads="1"/>
            </p:cNvSpPr>
            <p:nvPr/>
          </p:nvSpPr>
          <p:spPr bwMode="auto">
            <a:xfrm rot="20247361" flipH="1">
              <a:off x="144" y="81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8" name="Rectangle 118"/>
            <p:cNvSpPr>
              <a:spLocks noChangeArrowheads="1"/>
            </p:cNvSpPr>
            <p:nvPr/>
          </p:nvSpPr>
          <p:spPr bwMode="auto">
            <a:xfrm rot="20247361" flipH="1">
              <a:off x="240" y="12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59" name="Rectangle 119"/>
            <p:cNvSpPr>
              <a:spLocks noChangeArrowheads="1"/>
            </p:cNvSpPr>
            <p:nvPr/>
          </p:nvSpPr>
          <p:spPr bwMode="auto">
            <a:xfrm rot="20247361" flipH="1">
              <a:off x="480" y="100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0" name="Rectangle 120"/>
            <p:cNvSpPr>
              <a:spLocks noChangeArrowheads="1"/>
            </p:cNvSpPr>
            <p:nvPr/>
          </p:nvSpPr>
          <p:spPr bwMode="auto">
            <a:xfrm rot="20247361" flipH="1">
              <a:off x="576" y="139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1" name="Rectangle 121"/>
            <p:cNvSpPr>
              <a:spLocks noChangeArrowheads="1"/>
            </p:cNvSpPr>
            <p:nvPr/>
          </p:nvSpPr>
          <p:spPr bwMode="auto">
            <a:xfrm rot="20247361" flipH="1">
              <a:off x="384" y="177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2" name="Rectangle 122"/>
            <p:cNvSpPr>
              <a:spLocks noChangeArrowheads="1"/>
            </p:cNvSpPr>
            <p:nvPr/>
          </p:nvSpPr>
          <p:spPr bwMode="auto">
            <a:xfrm rot="20247361" flipH="1">
              <a:off x="480" y="216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3" name="Rectangle 123"/>
            <p:cNvSpPr>
              <a:spLocks noChangeArrowheads="1"/>
            </p:cNvSpPr>
            <p:nvPr/>
          </p:nvSpPr>
          <p:spPr bwMode="auto">
            <a:xfrm rot="20247361" flipH="1">
              <a:off x="144" y="196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4" name="Rectangle 124"/>
            <p:cNvSpPr>
              <a:spLocks noChangeArrowheads="1"/>
            </p:cNvSpPr>
            <p:nvPr/>
          </p:nvSpPr>
          <p:spPr bwMode="auto">
            <a:xfrm rot="20247361" flipH="1">
              <a:off x="240" y="23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5" name="Rectangle 125"/>
            <p:cNvSpPr>
              <a:spLocks noChangeArrowheads="1"/>
            </p:cNvSpPr>
            <p:nvPr/>
          </p:nvSpPr>
          <p:spPr bwMode="auto">
            <a:xfrm rot="20247361" flipH="1">
              <a:off x="48" y="273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6" name="Rectangle 126"/>
            <p:cNvSpPr>
              <a:spLocks noChangeArrowheads="1"/>
            </p:cNvSpPr>
            <p:nvPr/>
          </p:nvSpPr>
          <p:spPr bwMode="auto">
            <a:xfrm rot="20247361" flipH="1">
              <a:off x="144" y="31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7" name="Rectangle 127"/>
            <p:cNvSpPr>
              <a:spLocks noChangeArrowheads="1"/>
            </p:cNvSpPr>
            <p:nvPr/>
          </p:nvSpPr>
          <p:spPr bwMode="auto">
            <a:xfrm rot="20247361" flipH="1">
              <a:off x="384" y="292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8" name="Rectangle 128"/>
            <p:cNvSpPr>
              <a:spLocks noChangeArrowheads="1"/>
            </p:cNvSpPr>
            <p:nvPr/>
          </p:nvSpPr>
          <p:spPr bwMode="auto">
            <a:xfrm rot="20247361" flipH="1">
              <a:off x="480" y="330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69" name="Rectangle 129"/>
            <p:cNvSpPr>
              <a:spLocks noChangeArrowheads="1"/>
            </p:cNvSpPr>
            <p:nvPr/>
          </p:nvSpPr>
          <p:spPr bwMode="auto">
            <a:xfrm rot="20247361" flipH="1">
              <a:off x="288" y="369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0" name="Rectangle 130"/>
            <p:cNvSpPr>
              <a:spLocks noChangeArrowheads="1"/>
            </p:cNvSpPr>
            <p:nvPr/>
          </p:nvSpPr>
          <p:spPr bwMode="auto">
            <a:xfrm rot="20247361" flipH="1">
              <a:off x="576" y="388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189571" name="Oval 131"/>
          <p:cNvSpPr>
            <a:spLocks noChangeArrowheads="1"/>
          </p:cNvSpPr>
          <p:nvPr/>
        </p:nvSpPr>
        <p:spPr bwMode="auto">
          <a:xfrm>
            <a:off x="1447800" y="3505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572" name="Oval 132"/>
          <p:cNvSpPr>
            <a:spLocks noChangeArrowheads="1"/>
          </p:cNvSpPr>
          <p:nvPr/>
        </p:nvSpPr>
        <p:spPr bwMode="auto">
          <a:xfrm>
            <a:off x="1219200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grpSp>
        <p:nvGrpSpPr>
          <p:cNvPr id="189573" name="Group 133"/>
          <p:cNvGrpSpPr>
            <a:grpSpLocks/>
          </p:cNvGrpSpPr>
          <p:nvPr/>
        </p:nvGrpSpPr>
        <p:grpSpPr bwMode="auto">
          <a:xfrm>
            <a:off x="381000" y="0"/>
            <a:ext cx="8655050" cy="6715125"/>
            <a:chOff x="240" y="0"/>
            <a:chExt cx="5452" cy="4230"/>
          </a:xfrm>
        </p:grpSpPr>
        <p:sp>
          <p:nvSpPr>
            <p:cNvPr id="189574" name="Rectangle 134"/>
            <p:cNvSpPr>
              <a:spLocks noChangeArrowheads="1"/>
            </p:cNvSpPr>
            <p:nvPr/>
          </p:nvSpPr>
          <p:spPr bwMode="auto">
            <a:xfrm rot="1352639">
              <a:off x="5376" y="2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5" name="Rectangle 135"/>
            <p:cNvSpPr>
              <a:spLocks noChangeArrowheads="1"/>
            </p:cNvSpPr>
            <p:nvPr/>
          </p:nvSpPr>
          <p:spPr bwMode="auto">
            <a:xfrm rot="1352639">
              <a:off x="5280" y="62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6" name="Rectangle 136"/>
            <p:cNvSpPr>
              <a:spLocks noChangeArrowheads="1"/>
            </p:cNvSpPr>
            <p:nvPr/>
          </p:nvSpPr>
          <p:spPr bwMode="auto">
            <a:xfrm rot="1352639">
              <a:off x="5472" y="100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7" name="Rectangle 137"/>
            <p:cNvSpPr>
              <a:spLocks noChangeArrowheads="1"/>
            </p:cNvSpPr>
            <p:nvPr/>
          </p:nvSpPr>
          <p:spPr bwMode="auto">
            <a:xfrm rot="1352639">
              <a:off x="5376" y="139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8" name="Rectangle 138"/>
            <p:cNvSpPr>
              <a:spLocks noChangeArrowheads="1"/>
            </p:cNvSpPr>
            <p:nvPr/>
          </p:nvSpPr>
          <p:spPr bwMode="auto">
            <a:xfrm rot="1352639">
              <a:off x="5136" y="12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79" name="Rectangle 139"/>
            <p:cNvSpPr>
              <a:spLocks noChangeArrowheads="1"/>
            </p:cNvSpPr>
            <p:nvPr/>
          </p:nvSpPr>
          <p:spPr bwMode="auto">
            <a:xfrm rot="1352639">
              <a:off x="5040" y="158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0" name="Rectangle 140"/>
            <p:cNvSpPr>
              <a:spLocks noChangeArrowheads="1"/>
            </p:cNvSpPr>
            <p:nvPr/>
          </p:nvSpPr>
          <p:spPr bwMode="auto">
            <a:xfrm rot="1352639">
              <a:off x="5232" y="196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1" name="Rectangle 141"/>
            <p:cNvSpPr>
              <a:spLocks noChangeArrowheads="1"/>
            </p:cNvSpPr>
            <p:nvPr/>
          </p:nvSpPr>
          <p:spPr bwMode="auto">
            <a:xfrm rot="1352639">
              <a:off x="5136" y="235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2" name="Rectangle 142"/>
            <p:cNvSpPr>
              <a:spLocks noChangeArrowheads="1"/>
            </p:cNvSpPr>
            <p:nvPr/>
          </p:nvSpPr>
          <p:spPr bwMode="auto">
            <a:xfrm rot="1352639">
              <a:off x="5472" y="215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3" name="Rectangle 143"/>
            <p:cNvSpPr>
              <a:spLocks noChangeArrowheads="1"/>
            </p:cNvSpPr>
            <p:nvPr/>
          </p:nvSpPr>
          <p:spPr bwMode="auto">
            <a:xfrm rot="1352639">
              <a:off x="5376" y="253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4" name="Rectangle 144"/>
            <p:cNvSpPr>
              <a:spLocks noChangeArrowheads="1"/>
            </p:cNvSpPr>
            <p:nvPr/>
          </p:nvSpPr>
          <p:spPr bwMode="auto">
            <a:xfrm rot="1352639">
              <a:off x="5568" y="292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5" name="Rectangle 145"/>
            <p:cNvSpPr>
              <a:spLocks noChangeArrowheads="1"/>
            </p:cNvSpPr>
            <p:nvPr/>
          </p:nvSpPr>
          <p:spPr bwMode="auto">
            <a:xfrm rot="1352639">
              <a:off x="5472" y="330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6" name="Rectangle 146"/>
            <p:cNvSpPr>
              <a:spLocks noChangeArrowheads="1"/>
            </p:cNvSpPr>
            <p:nvPr/>
          </p:nvSpPr>
          <p:spPr bwMode="auto">
            <a:xfrm rot="1352639">
              <a:off x="5232" y="31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7" name="Rectangle 147"/>
            <p:cNvSpPr>
              <a:spLocks noChangeArrowheads="1"/>
            </p:cNvSpPr>
            <p:nvPr/>
          </p:nvSpPr>
          <p:spPr bwMode="auto">
            <a:xfrm rot="1352639">
              <a:off x="5136" y="34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8" name="Rectangle 148"/>
            <p:cNvSpPr>
              <a:spLocks noChangeArrowheads="1"/>
            </p:cNvSpPr>
            <p:nvPr/>
          </p:nvSpPr>
          <p:spPr bwMode="auto">
            <a:xfrm rot="1352639">
              <a:off x="5328" y="38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89" name="Rectangle 149"/>
            <p:cNvSpPr>
              <a:spLocks noChangeArrowheads="1"/>
            </p:cNvSpPr>
            <p:nvPr/>
          </p:nvSpPr>
          <p:spPr bwMode="auto">
            <a:xfrm rot="1352639">
              <a:off x="5040" y="408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0" name="Rectangle 150"/>
            <p:cNvSpPr>
              <a:spLocks noChangeArrowheads="1"/>
            </p:cNvSpPr>
            <p:nvPr/>
          </p:nvSpPr>
          <p:spPr bwMode="auto">
            <a:xfrm rot="20247361" flipH="1">
              <a:off x="5184" y="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1" name="Rectangle 151"/>
            <p:cNvSpPr>
              <a:spLocks noChangeArrowheads="1"/>
            </p:cNvSpPr>
            <p:nvPr/>
          </p:nvSpPr>
          <p:spPr bwMode="auto">
            <a:xfrm rot="20247361" flipH="1">
              <a:off x="5280" y="38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2" name="Rectangle 152"/>
            <p:cNvSpPr>
              <a:spLocks noChangeArrowheads="1"/>
            </p:cNvSpPr>
            <p:nvPr/>
          </p:nvSpPr>
          <p:spPr bwMode="auto">
            <a:xfrm rot="20247361" flipH="1">
              <a:off x="5088" y="76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3" name="Rectangle 153"/>
            <p:cNvSpPr>
              <a:spLocks noChangeArrowheads="1"/>
            </p:cNvSpPr>
            <p:nvPr/>
          </p:nvSpPr>
          <p:spPr bwMode="auto">
            <a:xfrm rot="20247361" flipH="1">
              <a:off x="5184" y="115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4" name="Rectangle 154"/>
            <p:cNvSpPr>
              <a:spLocks noChangeArrowheads="1"/>
            </p:cNvSpPr>
            <p:nvPr/>
          </p:nvSpPr>
          <p:spPr bwMode="auto">
            <a:xfrm rot="20247361" flipH="1">
              <a:off x="5424" y="96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5" name="Rectangle 155"/>
            <p:cNvSpPr>
              <a:spLocks noChangeArrowheads="1"/>
            </p:cNvSpPr>
            <p:nvPr/>
          </p:nvSpPr>
          <p:spPr bwMode="auto">
            <a:xfrm rot="20247361" flipH="1">
              <a:off x="5520" y="134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6" name="Rectangle 156"/>
            <p:cNvSpPr>
              <a:spLocks noChangeArrowheads="1"/>
            </p:cNvSpPr>
            <p:nvPr/>
          </p:nvSpPr>
          <p:spPr bwMode="auto">
            <a:xfrm rot="20247361" flipH="1">
              <a:off x="5328" y="172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7" name="Rectangle 157"/>
            <p:cNvSpPr>
              <a:spLocks noChangeArrowheads="1"/>
            </p:cNvSpPr>
            <p:nvPr/>
          </p:nvSpPr>
          <p:spPr bwMode="auto">
            <a:xfrm rot="20247361" flipH="1">
              <a:off x="5424" y="211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8" name="Rectangle 158"/>
            <p:cNvSpPr>
              <a:spLocks noChangeArrowheads="1"/>
            </p:cNvSpPr>
            <p:nvPr/>
          </p:nvSpPr>
          <p:spPr bwMode="auto">
            <a:xfrm rot="20247361" flipH="1">
              <a:off x="5088" y="19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599" name="Rectangle 159"/>
            <p:cNvSpPr>
              <a:spLocks noChangeArrowheads="1"/>
            </p:cNvSpPr>
            <p:nvPr/>
          </p:nvSpPr>
          <p:spPr bwMode="auto">
            <a:xfrm rot="20247361" flipH="1">
              <a:off x="5184" y="22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0" name="Rectangle 160"/>
            <p:cNvSpPr>
              <a:spLocks noChangeArrowheads="1"/>
            </p:cNvSpPr>
            <p:nvPr/>
          </p:nvSpPr>
          <p:spPr bwMode="auto">
            <a:xfrm rot="20247361" flipH="1">
              <a:off x="4992" y="26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1" name="Rectangle 161"/>
            <p:cNvSpPr>
              <a:spLocks noChangeArrowheads="1"/>
            </p:cNvSpPr>
            <p:nvPr/>
          </p:nvSpPr>
          <p:spPr bwMode="auto">
            <a:xfrm rot="20247361" flipH="1">
              <a:off x="5088" y="306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2" name="Rectangle 162"/>
            <p:cNvSpPr>
              <a:spLocks noChangeArrowheads="1"/>
            </p:cNvSpPr>
            <p:nvPr/>
          </p:nvSpPr>
          <p:spPr bwMode="auto">
            <a:xfrm rot="20247361" flipH="1">
              <a:off x="5328" y="287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3" name="Rectangle 163"/>
            <p:cNvSpPr>
              <a:spLocks noChangeArrowheads="1"/>
            </p:cNvSpPr>
            <p:nvPr/>
          </p:nvSpPr>
          <p:spPr bwMode="auto">
            <a:xfrm rot="20247361" flipH="1">
              <a:off x="5424" y="325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4" name="Rectangle 164"/>
            <p:cNvSpPr>
              <a:spLocks noChangeArrowheads="1"/>
            </p:cNvSpPr>
            <p:nvPr/>
          </p:nvSpPr>
          <p:spPr bwMode="auto">
            <a:xfrm rot="20247361" flipH="1">
              <a:off x="5232" y="364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5" name="Rectangle 165"/>
            <p:cNvSpPr>
              <a:spLocks noChangeArrowheads="1"/>
            </p:cNvSpPr>
            <p:nvPr/>
          </p:nvSpPr>
          <p:spPr bwMode="auto">
            <a:xfrm rot="20247361" flipH="1">
              <a:off x="5520" y="38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6" name="Rectangle 166"/>
            <p:cNvSpPr>
              <a:spLocks noChangeArrowheads="1"/>
            </p:cNvSpPr>
            <p:nvPr/>
          </p:nvSpPr>
          <p:spPr bwMode="auto">
            <a:xfrm rot="6752639">
              <a:off x="4068" y="53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7" name="Rectangle 167"/>
            <p:cNvSpPr>
              <a:spLocks noChangeArrowheads="1"/>
            </p:cNvSpPr>
            <p:nvPr/>
          </p:nvSpPr>
          <p:spPr bwMode="auto">
            <a:xfrm rot="6752639">
              <a:off x="3684" y="44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8" name="Rectangle 168"/>
            <p:cNvSpPr>
              <a:spLocks noChangeArrowheads="1"/>
            </p:cNvSpPr>
            <p:nvPr/>
          </p:nvSpPr>
          <p:spPr bwMode="auto">
            <a:xfrm rot="6752639">
              <a:off x="3300" y="63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09" name="Rectangle 169"/>
            <p:cNvSpPr>
              <a:spLocks noChangeArrowheads="1"/>
            </p:cNvSpPr>
            <p:nvPr/>
          </p:nvSpPr>
          <p:spPr bwMode="auto">
            <a:xfrm rot="6752639">
              <a:off x="2916" y="53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0" name="Rectangle 170"/>
            <p:cNvSpPr>
              <a:spLocks noChangeArrowheads="1"/>
            </p:cNvSpPr>
            <p:nvPr/>
          </p:nvSpPr>
          <p:spPr bwMode="auto">
            <a:xfrm rot="6752639">
              <a:off x="3108" y="29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1" name="Rectangle 171"/>
            <p:cNvSpPr>
              <a:spLocks noChangeArrowheads="1"/>
            </p:cNvSpPr>
            <p:nvPr/>
          </p:nvSpPr>
          <p:spPr bwMode="auto">
            <a:xfrm rot="6752639">
              <a:off x="2725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2" name="Rectangle 172"/>
            <p:cNvSpPr>
              <a:spLocks noChangeArrowheads="1"/>
            </p:cNvSpPr>
            <p:nvPr/>
          </p:nvSpPr>
          <p:spPr bwMode="auto">
            <a:xfrm rot="6752639">
              <a:off x="2341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3" name="Rectangle 173"/>
            <p:cNvSpPr>
              <a:spLocks noChangeArrowheads="1"/>
            </p:cNvSpPr>
            <p:nvPr/>
          </p:nvSpPr>
          <p:spPr bwMode="auto">
            <a:xfrm rot="6752639">
              <a:off x="1957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4" name="Rectangle 174"/>
            <p:cNvSpPr>
              <a:spLocks noChangeArrowheads="1"/>
            </p:cNvSpPr>
            <p:nvPr/>
          </p:nvSpPr>
          <p:spPr bwMode="auto">
            <a:xfrm rot="6752639">
              <a:off x="2155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5" name="Rectangle 175"/>
            <p:cNvSpPr>
              <a:spLocks noChangeArrowheads="1"/>
            </p:cNvSpPr>
            <p:nvPr/>
          </p:nvSpPr>
          <p:spPr bwMode="auto">
            <a:xfrm rot="6752639">
              <a:off x="1771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6" name="Rectangle 176"/>
            <p:cNvSpPr>
              <a:spLocks noChangeArrowheads="1"/>
            </p:cNvSpPr>
            <p:nvPr/>
          </p:nvSpPr>
          <p:spPr bwMode="auto">
            <a:xfrm rot="6752639">
              <a:off x="1387" y="73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7" name="Rectangle 177"/>
            <p:cNvSpPr>
              <a:spLocks noChangeArrowheads="1"/>
            </p:cNvSpPr>
            <p:nvPr/>
          </p:nvSpPr>
          <p:spPr bwMode="auto">
            <a:xfrm rot="6752639">
              <a:off x="1003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8" name="Rectangle 178"/>
            <p:cNvSpPr>
              <a:spLocks noChangeArrowheads="1"/>
            </p:cNvSpPr>
            <p:nvPr/>
          </p:nvSpPr>
          <p:spPr bwMode="auto">
            <a:xfrm rot="6752639">
              <a:off x="1195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19" name="Rectangle 179"/>
            <p:cNvSpPr>
              <a:spLocks noChangeArrowheads="1"/>
            </p:cNvSpPr>
            <p:nvPr/>
          </p:nvSpPr>
          <p:spPr bwMode="auto">
            <a:xfrm rot="6752639">
              <a:off x="811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0" name="Rectangle 180"/>
            <p:cNvSpPr>
              <a:spLocks noChangeArrowheads="1"/>
            </p:cNvSpPr>
            <p:nvPr/>
          </p:nvSpPr>
          <p:spPr bwMode="auto">
            <a:xfrm rot="6752639">
              <a:off x="427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1" name="Rectangle 181"/>
            <p:cNvSpPr>
              <a:spLocks noChangeArrowheads="1"/>
            </p:cNvSpPr>
            <p:nvPr/>
          </p:nvSpPr>
          <p:spPr bwMode="auto">
            <a:xfrm rot="6752639">
              <a:off x="229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2" name="Rectangle 182"/>
            <p:cNvSpPr>
              <a:spLocks noChangeArrowheads="1"/>
            </p:cNvSpPr>
            <p:nvPr/>
          </p:nvSpPr>
          <p:spPr bwMode="auto">
            <a:xfrm rot="4047361" flipH="1">
              <a:off x="4308" y="34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3" name="Rectangle 183"/>
            <p:cNvSpPr>
              <a:spLocks noChangeArrowheads="1"/>
            </p:cNvSpPr>
            <p:nvPr/>
          </p:nvSpPr>
          <p:spPr bwMode="auto">
            <a:xfrm rot="4047361" flipH="1">
              <a:off x="3924" y="44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4" name="Rectangle 184"/>
            <p:cNvSpPr>
              <a:spLocks noChangeArrowheads="1"/>
            </p:cNvSpPr>
            <p:nvPr/>
          </p:nvSpPr>
          <p:spPr bwMode="auto">
            <a:xfrm rot="4047361" flipH="1">
              <a:off x="3540" y="24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5" name="Rectangle 185"/>
            <p:cNvSpPr>
              <a:spLocks noChangeArrowheads="1"/>
            </p:cNvSpPr>
            <p:nvPr/>
          </p:nvSpPr>
          <p:spPr bwMode="auto">
            <a:xfrm rot="4047361" flipH="1">
              <a:off x="3156" y="3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6" name="Rectangle 186"/>
            <p:cNvSpPr>
              <a:spLocks noChangeArrowheads="1"/>
            </p:cNvSpPr>
            <p:nvPr/>
          </p:nvSpPr>
          <p:spPr bwMode="auto">
            <a:xfrm rot="4047361" flipH="1">
              <a:off x="3348" y="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7" name="Rectangle 187"/>
            <p:cNvSpPr>
              <a:spLocks noChangeArrowheads="1"/>
            </p:cNvSpPr>
            <p:nvPr/>
          </p:nvSpPr>
          <p:spPr bwMode="auto">
            <a:xfrm rot="4047361" flipH="1">
              <a:off x="2964" y="6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8" name="Rectangle 188"/>
            <p:cNvSpPr>
              <a:spLocks noChangeArrowheads="1"/>
            </p:cNvSpPr>
            <p:nvPr/>
          </p:nvSpPr>
          <p:spPr bwMode="auto">
            <a:xfrm rot="4047361" flipH="1">
              <a:off x="2581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29" name="Rectangle 189"/>
            <p:cNvSpPr>
              <a:spLocks noChangeArrowheads="1"/>
            </p:cNvSpPr>
            <p:nvPr/>
          </p:nvSpPr>
          <p:spPr bwMode="auto">
            <a:xfrm rot="4047361" flipH="1">
              <a:off x="2197" y="58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0" name="Rectangle 190"/>
            <p:cNvSpPr>
              <a:spLocks noChangeArrowheads="1"/>
            </p:cNvSpPr>
            <p:nvPr/>
          </p:nvSpPr>
          <p:spPr bwMode="auto">
            <a:xfrm rot="4047361" flipH="1">
              <a:off x="2395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1" name="Rectangle 191"/>
            <p:cNvSpPr>
              <a:spLocks noChangeArrowheads="1"/>
            </p:cNvSpPr>
            <p:nvPr/>
          </p:nvSpPr>
          <p:spPr bwMode="auto">
            <a:xfrm rot="4047361" flipH="1">
              <a:off x="2011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2" name="Rectangle 192"/>
            <p:cNvSpPr>
              <a:spLocks noChangeArrowheads="1"/>
            </p:cNvSpPr>
            <p:nvPr/>
          </p:nvSpPr>
          <p:spPr bwMode="auto">
            <a:xfrm rot="4047361" flipH="1">
              <a:off x="1627" y="15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3" name="Rectangle 193"/>
            <p:cNvSpPr>
              <a:spLocks noChangeArrowheads="1"/>
            </p:cNvSpPr>
            <p:nvPr/>
          </p:nvSpPr>
          <p:spPr bwMode="auto">
            <a:xfrm rot="4047361" flipH="1">
              <a:off x="1243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4" name="Rectangle 194"/>
            <p:cNvSpPr>
              <a:spLocks noChangeArrowheads="1"/>
            </p:cNvSpPr>
            <p:nvPr/>
          </p:nvSpPr>
          <p:spPr bwMode="auto">
            <a:xfrm rot="4047361" flipH="1">
              <a:off x="1435" y="49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5" name="Rectangle 195"/>
            <p:cNvSpPr>
              <a:spLocks noChangeArrowheads="1"/>
            </p:cNvSpPr>
            <p:nvPr/>
          </p:nvSpPr>
          <p:spPr bwMode="auto">
            <a:xfrm rot="4047361" flipH="1">
              <a:off x="1051" y="58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6" name="Rectangle 196"/>
            <p:cNvSpPr>
              <a:spLocks noChangeArrowheads="1"/>
            </p:cNvSpPr>
            <p:nvPr/>
          </p:nvSpPr>
          <p:spPr bwMode="auto">
            <a:xfrm rot="4047361" flipH="1">
              <a:off x="667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7" name="Rectangle 197"/>
            <p:cNvSpPr>
              <a:spLocks noChangeArrowheads="1"/>
            </p:cNvSpPr>
            <p:nvPr/>
          </p:nvSpPr>
          <p:spPr bwMode="auto">
            <a:xfrm rot="4047361" flipH="1">
              <a:off x="469" y="68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8" name="Rectangle 198"/>
            <p:cNvSpPr>
              <a:spLocks noChangeArrowheads="1"/>
            </p:cNvSpPr>
            <p:nvPr/>
          </p:nvSpPr>
          <p:spPr bwMode="auto">
            <a:xfrm rot="6752639">
              <a:off x="5268" y="58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39" name="Rectangle 199"/>
            <p:cNvSpPr>
              <a:spLocks noChangeArrowheads="1"/>
            </p:cNvSpPr>
            <p:nvPr/>
          </p:nvSpPr>
          <p:spPr bwMode="auto">
            <a:xfrm rot="6752639">
              <a:off x="4884" y="49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0" name="Rectangle 200"/>
            <p:cNvSpPr>
              <a:spLocks noChangeArrowheads="1"/>
            </p:cNvSpPr>
            <p:nvPr/>
          </p:nvSpPr>
          <p:spPr bwMode="auto">
            <a:xfrm rot="6752639">
              <a:off x="4500" y="68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1" name="Rectangle 201"/>
            <p:cNvSpPr>
              <a:spLocks noChangeArrowheads="1"/>
            </p:cNvSpPr>
            <p:nvPr/>
          </p:nvSpPr>
          <p:spPr bwMode="auto">
            <a:xfrm rot="6752639">
              <a:off x="4116" y="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2" name="Rectangle 202"/>
            <p:cNvSpPr>
              <a:spLocks noChangeArrowheads="1"/>
            </p:cNvSpPr>
            <p:nvPr/>
          </p:nvSpPr>
          <p:spPr bwMode="auto">
            <a:xfrm rot="6752639">
              <a:off x="4308" y="3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3" name="Rectangle 203"/>
            <p:cNvSpPr>
              <a:spLocks noChangeArrowheads="1"/>
            </p:cNvSpPr>
            <p:nvPr/>
          </p:nvSpPr>
          <p:spPr bwMode="auto">
            <a:xfrm rot="6752639">
              <a:off x="3925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4" name="Rectangle 204"/>
            <p:cNvSpPr>
              <a:spLocks noChangeArrowheads="1"/>
            </p:cNvSpPr>
            <p:nvPr/>
          </p:nvSpPr>
          <p:spPr bwMode="auto">
            <a:xfrm rot="6752639">
              <a:off x="3541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5" name="Rectangle 205"/>
            <p:cNvSpPr>
              <a:spLocks noChangeArrowheads="1"/>
            </p:cNvSpPr>
            <p:nvPr/>
          </p:nvSpPr>
          <p:spPr bwMode="auto">
            <a:xfrm rot="6752639">
              <a:off x="3157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6" name="Rectangle 206"/>
            <p:cNvSpPr>
              <a:spLocks noChangeArrowheads="1"/>
            </p:cNvSpPr>
            <p:nvPr/>
          </p:nvSpPr>
          <p:spPr bwMode="auto">
            <a:xfrm rot="6752639">
              <a:off x="3355" y="68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7" name="Rectangle 207"/>
            <p:cNvSpPr>
              <a:spLocks noChangeArrowheads="1"/>
            </p:cNvSpPr>
            <p:nvPr/>
          </p:nvSpPr>
          <p:spPr bwMode="auto">
            <a:xfrm rot="6752639">
              <a:off x="2971" y="58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8" name="Rectangle 208"/>
            <p:cNvSpPr>
              <a:spLocks noChangeArrowheads="1"/>
            </p:cNvSpPr>
            <p:nvPr/>
          </p:nvSpPr>
          <p:spPr bwMode="auto">
            <a:xfrm rot="6752639">
              <a:off x="2587" y="77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49" name="Rectangle 209"/>
            <p:cNvSpPr>
              <a:spLocks noChangeArrowheads="1"/>
            </p:cNvSpPr>
            <p:nvPr/>
          </p:nvSpPr>
          <p:spPr bwMode="auto">
            <a:xfrm rot="6752639">
              <a:off x="2203" y="68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0" name="Rectangle 210"/>
            <p:cNvSpPr>
              <a:spLocks noChangeArrowheads="1"/>
            </p:cNvSpPr>
            <p:nvPr/>
          </p:nvSpPr>
          <p:spPr bwMode="auto">
            <a:xfrm rot="6752639">
              <a:off x="2395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1" name="Rectangle 211"/>
            <p:cNvSpPr>
              <a:spLocks noChangeArrowheads="1"/>
            </p:cNvSpPr>
            <p:nvPr/>
          </p:nvSpPr>
          <p:spPr bwMode="auto">
            <a:xfrm rot="6752639">
              <a:off x="2011" y="34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2" name="Rectangle 212"/>
            <p:cNvSpPr>
              <a:spLocks noChangeArrowheads="1"/>
            </p:cNvSpPr>
            <p:nvPr/>
          </p:nvSpPr>
          <p:spPr bwMode="auto">
            <a:xfrm rot="6752639">
              <a:off x="1627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3" name="Rectangle 213"/>
            <p:cNvSpPr>
              <a:spLocks noChangeArrowheads="1"/>
            </p:cNvSpPr>
            <p:nvPr/>
          </p:nvSpPr>
          <p:spPr bwMode="auto">
            <a:xfrm rot="6752639">
              <a:off x="1429" y="25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4" name="Rectangle 214"/>
            <p:cNvSpPr>
              <a:spLocks noChangeArrowheads="1"/>
            </p:cNvSpPr>
            <p:nvPr/>
          </p:nvSpPr>
          <p:spPr bwMode="auto">
            <a:xfrm rot="4047361" flipH="1">
              <a:off x="5508" y="39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5" name="Rectangle 215"/>
            <p:cNvSpPr>
              <a:spLocks noChangeArrowheads="1"/>
            </p:cNvSpPr>
            <p:nvPr/>
          </p:nvSpPr>
          <p:spPr bwMode="auto">
            <a:xfrm rot="4047361" flipH="1">
              <a:off x="5124" y="48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6" name="Rectangle 216"/>
            <p:cNvSpPr>
              <a:spLocks noChangeArrowheads="1"/>
            </p:cNvSpPr>
            <p:nvPr/>
          </p:nvSpPr>
          <p:spPr bwMode="auto">
            <a:xfrm rot="4047361" flipH="1">
              <a:off x="4740" y="297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7" name="Rectangle 217"/>
            <p:cNvSpPr>
              <a:spLocks noChangeArrowheads="1"/>
            </p:cNvSpPr>
            <p:nvPr/>
          </p:nvSpPr>
          <p:spPr bwMode="auto">
            <a:xfrm rot="4047361" flipH="1">
              <a:off x="4356" y="39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8" name="Rectangle 218"/>
            <p:cNvSpPr>
              <a:spLocks noChangeArrowheads="1"/>
            </p:cNvSpPr>
            <p:nvPr/>
          </p:nvSpPr>
          <p:spPr bwMode="auto">
            <a:xfrm rot="4047361" flipH="1">
              <a:off x="4548" y="63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59" name="Rectangle 219"/>
            <p:cNvSpPr>
              <a:spLocks noChangeArrowheads="1"/>
            </p:cNvSpPr>
            <p:nvPr/>
          </p:nvSpPr>
          <p:spPr bwMode="auto">
            <a:xfrm rot="4047361" flipH="1">
              <a:off x="4164" y="73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0" name="Rectangle 220"/>
            <p:cNvSpPr>
              <a:spLocks noChangeArrowheads="1"/>
            </p:cNvSpPr>
            <p:nvPr/>
          </p:nvSpPr>
          <p:spPr bwMode="auto">
            <a:xfrm rot="4047361" flipH="1">
              <a:off x="3781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1" name="Rectangle 221"/>
            <p:cNvSpPr>
              <a:spLocks noChangeArrowheads="1"/>
            </p:cNvSpPr>
            <p:nvPr/>
          </p:nvSpPr>
          <p:spPr bwMode="auto">
            <a:xfrm rot="4047361" flipH="1">
              <a:off x="3397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2" name="Rectangle 222"/>
            <p:cNvSpPr>
              <a:spLocks noChangeArrowheads="1"/>
            </p:cNvSpPr>
            <p:nvPr/>
          </p:nvSpPr>
          <p:spPr bwMode="auto">
            <a:xfrm rot="4047361" flipH="1">
              <a:off x="3595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3" name="Rectangle 223"/>
            <p:cNvSpPr>
              <a:spLocks noChangeArrowheads="1"/>
            </p:cNvSpPr>
            <p:nvPr/>
          </p:nvSpPr>
          <p:spPr bwMode="auto">
            <a:xfrm rot="4047361" flipH="1">
              <a:off x="3211" y="39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4" name="Rectangle 224"/>
            <p:cNvSpPr>
              <a:spLocks noChangeArrowheads="1"/>
            </p:cNvSpPr>
            <p:nvPr/>
          </p:nvSpPr>
          <p:spPr bwMode="auto">
            <a:xfrm rot="4047361" flipH="1">
              <a:off x="2827" y="20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5" name="Rectangle 225"/>
            <p:cNvSpPr>
              <a:spLocks noChangeArrowheads="1"/>
            </p:cNvSpPr>
            <p:nvPr/>
          </p:nvSpPr>
          <p:spPr bwMode="auto">
            <a:xfrm rot="4047361" flipH="1">
              <a:off x="2443" y="29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6" name="Rectangle 226"/>
            <p:cNvSpPr>
              <a:spLocks noChangeArrowheads="1"/>
            </p:cNvSpPr>
            <p:nvPr/>
          </p:nvSpPr>
          <p:spPr bwMode="auto">
            <a:xfrm rot="4047361" flipH="1">
              <a:off x="2635" y="539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7" name="Rectangle 227"/>
            <p:cNvSpPr>
              <a:spLocks noChangeArrowheads="1"/>
            </p:cNvSpPr>
            <p:nvPr/>
          </p:nvSpPr>
          <p:spPr bwMode="auto">
            <a:xfrm rot="4047361" flipH="1">
              <a:off x="2251" y="635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8" name="Rectangle 228"/>
            <p:cNvSpPr>
              <a:spLocks noChangeArrowheads="1"/>
            </p:cNvSpPr>
            <p:nvPr/>
          </p:nvSpPr>
          <p:spPr bwMode="auto">
            <a:xfrm rot="4047361" flipH="1">
              <a:off x="1867" y="443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69" name="Rectangle 229"/>
            <p:cNvSpPr>
              <a:spLocks noChangeArrowheads="1"/>
            </p:cNvSpPr>
            <p:nvPr/>
          </p:nvSpPr>
          <p:spPr bwMode="auto">
            <a:xfrm rot="4047361" flipH="1">
              <a:off x="1669" y="731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0" name="Rectangle 230"/>
            <p:cNvSpPr>
              <a:spLocks noChangeArrowheads="1"/>
            </p:cNvSpPr>
            <p:nvPr/>
          </p:nvSpPr>
          <p:spPr bwMode="auto">
            <a:xfrm rot="1352639">
              <a:off x="624" y="28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1" name="Rectangle 231"/>
            <p:cNvSpPr>
              <a:spLocks noChangeArrowheads="1"/>
            </p:cNvSpPr>
            <p:nvPr/>
          </p:nvSpPr>
          <p:spPr bwMode="auto">
            <a:xfrm rot="1352639">
              <a:off x="528" y="67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2" name="Rectangle 232"/>
            <p:cNvSpPr>
              <a:spLocks noChangeArrowheads="1"/>
            </p:cNvSpPr>
            <p:nvPr/>
          </p:nvSpPr>
          <p:spPr bwMode="auto">
            <a:xfrm rot="1352639">
              <a:off x="720" y="105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3" name="Rectangle 233"/>
            <p:cNvSpPr>
              <a:spLocks noChangeArrowheads="1"/>
            </p:cNvSpPr>
            <p:nvPr/>
          </p:nvSpPr>
          <p:spPr bwMode="auto">
            <a:xfrm rot="1352639">
              <a:off x="624" y="144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4" name="Rectangle 234"/>
            <p:cNvSpPr>
              <a:spLocks noChangeArrowheads="1"/>
            </p:cNvSpPr>
            <p:nvPr/>
          </p:nvSpPr>
          <p:spPr bwMode="auto">
            <a:xfrm rot="1352639">
              <a:off x="384" y="124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5" name="Rectangle 235"/>
            <p:cNvSpPr>
              <a:spLocks noChangeArrowheads="1"/>
            </p:cNvSpPr>
            <p:nvPr/>
          </p:nvSpPr>
          <p:spPr bwMode="auto">
            <a:xfrm rot="1352639">
              <a:off x="288" y="163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6" name="Rectangle 236"/>
            <p:cNvSpPr>
              <a:spLocks noChangeArrowheads="1"/>
            </p:cNvSpPr>
            <p:nvPr/>
          </p:nvSpPr>
          <p:spPr bwMode="auto">
            <a:xfrm rot="1352639">
              <a:off x="480" y="201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7" name="Rectangle 237"/>
            <p:cNvSpPr>
              <a:spLocks noChangeArrowheads="1"/>
            </p:cNvSpPr>
            <p:nvPr/>
          </p:nvSpPr>
          <p:spPr bwMode="auto">
            <a:xfrm rot="1352639">
              <a:off x="384" y="24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8" name="Rectangle 238"/>
            <p:cNvSpPr>
              <a:spLocks noChangeArrowheads="1"/>
            </p:cNvSpPr>
            <p:nvPr/>
          </p:nvSpPr>
          <p:spPr bwMode="auto">
            <a:xfrm rot="1352639">
              <a:off x="720" y="220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79" name="Rectangle 239"/>
            <p:cNvSpPr>
              <a:spLocks noChangeArrowheads="1"/>
            </p:cNvSpPr>
            <p:nvPr/>
          </p:nvSpPr>
          <p:spPr bwMode="auto">
            <a:xfrm rot="1352639">
              <a:off x="624" y="258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0" name="Rectangle 240"/>
            <p:cNvSpPr>
              <a:spLocks noChangeArrowheads="1"/>
            </p:cNvSpPr>
            <p:nvPr/>
          </p:nvSpPr>
          <p:spPr bwMode="auto">
            <a:xfrm rot="1352639">
              <a:off x="816" y="297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1" name="Rectangle 241"/>
            <p:cNvSpPr>
              <a:spLocks noChangeArrowheads="1"/>
            </p:cNvSpPr>
            <p:nvPr/>
          </p:nvSpPr>
          <p:spPr bwMode="auto">
            <a:xfrm rot="1352639">
              <a:off x="720" y="335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2" name="Rectangle 242"/>
            <p:cNvSpPr>
              <a:spLocks noChangeArrowheads="1"/>
            </p:cNvSpPr>
            <p:nvPr/>
          </p:nvSpPr>
          <p:spPr bwMode="auto">
            <a:xfrm rot="1352639">
              <a:off x="480" y="316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3" name="Rectangle 243"/>
            <p:cNvSpPr>
              <a:spLocks noChangeArrowheads="1"/>
            </p:cNvSpPr>
            <p:nvPr/>
          </p:nvSpPr>
          <p:spPr bwMode="auto">
            <a:xfrm rot="1352639">
              <a:off x="384" y="35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4" name="Rectangle 244"/>
            <p:cNvSpPr>
              <a:spLocks noChangeArrowheads="1"/>
            </p:cNvSpPr>
            <p:nvPr/>
          </p:nvSpPr>
          <p:spPr bwMode="auto">
            <a:xfrm rot="1352639">
              <a:off x="576" y="393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5" name="Rectangle 245"/>
            <p:cNvSpPr>
              <a:spLocks noChangeArrowheads="1"/>
            </p:cNvSpPr>
            <p:nvPr/>
          </p:nvSpPr>
          <p:spPr bwMode="auto">
            <a:xfrm rot="1352639">
              <a:off x="288" y="412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6" name="Rectangle 246"/>
            <p:cNvSpPr>
              <a:spLocks noChangeArrowheads="1"/>
            </p:cNvSpPr>
            <p:nvPr/>
          </p:nvSpPr>
          <p:spPr bwMode="auto">
            <a:xfrm rot="20247361" flipH="1">
              <a:off x="432" y="4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7" name="Rectangle 247"/>
            <p:cNvSpPr>
              <a:spLocks noChangeArrowheads="1"/>
            </p:cNvSpPr>
            <p:nvPr/>
          </p:nvSpPr>
          <p:spPr bwMode="auto">
            <a:xfrm rot="20247361" flipH="1">
              <a:off x="528" y="43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8" name="Rectangle 248"/>
            <p:cNvSpPr>
              <a:spLocks noChangeArrowheads="1"/>
            </p:cNvSpPr>
            <p:nvPr/>
          </p:nvSpPr>
          <p:spPr bwMode="auto">
            <a:xfrm rot="20247361" flipH="1">
              <a:off x="336" y="81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89" name="Rectangle 249"/>
            <p:cNvSpPr>
              <a:spLocks noChangeArrowheads="1"/>
            </p:cNvSpPr>
            <p:nvPr/>
          </p:nvSpPr>
          <p:spPr bwMode="auto">
            <a:xfrm rot="20247361" flipH="1">
              <a:off x="432" y="120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0" name="Rectangle 250"/>
            <p:cNvSpPr>
              <a:spLocks noChangeArrowheads="1"/>
            </p:cNvSpPr>
            <p:nvPr/>
          </p:nvSpPr>
          <p:spPr bwMode="auto">
            <a:xfrm rot="20247361" flipH="1">
              <a:off x="672" y="100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1" name="Rectangle 251"/>
            <p:cNvSpPr>
              <a:spLocks noChangeArrowheads="1"/>
            </p:cNvSpPr>
            <p:nvPr/>
          </p:nvSpPr>
          <p:spPr bwMode="auto">
            <a:xfrm rot="20247361" flipH="1">
              <a:off x="768" y="139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2" name="Rectangle 252"/>
            <p:cNvSpPr>
              <a:spLocks noChangeArrowheads="1"/>
            </p:cNvSpPr>
            <p:nvPr/>
          </p:nvSpPr>
          <p:spPr bwMode="auto">
            <a:xfrm rot="20247361" flipH="1">
              <a:off x="576" y="177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3" name="Rectangle 253"/>
            <p:cNvSpPr>
              <a:spLocks noChangeArrowheads="1"/>
            </p:cNvSpPr>
            <p:nvPr/>
          </p:nvSpPr>
          <p:spPr bwMode="auto">
            <a:xfrm rot="20247361" flipH="1">
              <a:off x="672" y="216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4" name="Rectangle 254"/>
            <p:cNvSpPr>
              <a:spLocks noChangeArrowheads="1"/>
            </p:cNvSpPr>
            <p:nvPr/>
          </p:nvSpPr>
          <p:spPr bwMode="auto">
            <a:xfrm rot="20247361" flipH="1">
              <a:off x="336" y="196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5" name="Rectangle 255"/>
            <p:cNvSpPr>
              <a:spLocks noChangeArrowheads="1"/>
            </p:cNvSpPr>
            <p:nvPr/>
          </p:nvSpPr>
          <p:spPr bwMode="auto">
            <a:xfrm rot="20247361" flipH="1">
              <a:off x="432" y="234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6" name="Rectangle 256"/>
            <p:cNvSpPr>
              <a:spLocks noChangeArrowheads="1"/>
            </p:cNvSpPr>
            <p:nvPr/>
          </p:nvSpPr>
          <p:spPr bwMode="auto">
            <a:xfrm rot="20247361" flipH="1">
              <a:off x="240" y="273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7" name="Rectangle 257"/>
            <p:cNvSpPr>
              <a:spLocks noChangeArrowheads="1"/>
            </p:cNvSpPr>
            <p:nvPr/>
          </p:nvSpPr>
          <p:spPr bwMode="auto">
            <a:xfrm rot="20247361" flipH="1">
              <a:off x="336" y="3114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8" name="Rectangle 258"/>
            <p:cNvSpPr>
              <a:spLocks noChangeArrowheads="1"/>
            </p:cNvSpPr>
            <p:nvPr/>
          </p:nvSpPr>
          <p:spPr bwMode="auto">
            <a:xfrm rot="20247361" flipH="1">
              <a:off x="576" y="2922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699" name="Rectangle 259"/>
            <p:cNvSpPr>
              <a:spLocks noChangeArrowheads="1"/>
            </p:cNvSpPr>
            <p:nvPr/>
          </p:nvSpPr>
          <p:spPr bwMode="auto">
            <a:xfrm rot="20247361" flipH="1">
              <a:off x="672" y="3306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700" name="Rectangle 260"/>
            <p:cNvSpPr>
              <a:spLocks noChangeArrowheads="1"/>
            </p:cNvSpPr>
            <p:nvPr/>
          </p:nvSpPr>
          <p:spPr bwMode="auto">
            <a:xfrm rot="20247361" flipH="1">
              <a:off x="480" y="3690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89701" name="Rectangle 261"/>
            <p:cNvSpPr>
              <a:spLocks noChangeArrowheads="1"/>
            </p:cNvSpPr>
            <p:nvPr/>
          </p:nvSpPr>
          <p:spPr bwMode="auto">
            <a:xfrm rot="20247361" flipH="1">
              <a:off x="768" y="3888"/>
              <a:ext cx="124" cy="102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189702" name="Oval 262"/>
          <p:cNvSpPr>
            <a:spLocks noChangeArrowheads="1"/>
          </p:cNvSpPr>
          <p:nvPr/>
        </p:nvSpPr>
        <p:spPr bwMode="auto">
          <a:xfrm>
            <a:off x="1524000" y="1981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03" name="Oval 263"/>
          <p:cNvSpPr>
            <a:spLocks noChangeArrowheads="1"/>
          </p:cNvSpPr>
          <p:nvPr/>
        </p:nvSpPr>
        <p:spPr bwMode="auto">
          <a:xfrm>
            <a:off x="3581400" y="2057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04" name="AutoShape 264"/>
          <p:cNvCxnSpPr>
            <a:cxnSpLocks noChangeShapeType="1"/>
            <a:stCxn id="189702" idx="6"/>
            <a:endCxn id="189703" idx="3"/>
          </p:cNvCxnSpPr>
          <p:nvPr/>
        </p:nvCxnSpPr>
        <p:spPr bwMode="auto">
          <a:xfrm>
            <a:off x="2057400" y="2171700"/>
            <a:ext cx="1601788" cy="2111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05" name="AutoShape 265"/>
          <p:cNvCxnSpPr>
            <a:cxnSpLocks noChangeShapeType="1"/>
            <a:stCxn id="189702" idx="5"/>
            <a:endCxn id="189759" idx="2"/>
          </p:cNvCxnSpPr>
          <p:nvPr/>
        </p:nvCxnSpPr>
        <p:spPr bwMode="auto">
          <a:xfrm>
            <a:off x="1979613" y="2306638"/>
            <a:ext cx="1906587" cy="11604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06" name="AutoShape 266"/>
          <p:cNvCxnSpPr>
            <a:cxnSpLocks noChangeShapeType="1"/>
            <a:stCxn id="189702" idx="4"/>
            <a:endCxn id="189760" idx="1"/>
          </p:cNvCxnSpPr>
          <p:nvPr/>
        </p:nvCxnSpPr>
        <p:spPr bwMode="auto">
          <a:xfrm>
            <a:off x="1790700" y="2362200"/>
            <a:ext cx="203200" cy="9810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07" name="Oval 267"/>
          <p:cNvSpPr>
            <a:spLocks noChangeArrowheads="1"/>
          </p:cNvSpPr>
          <p:nvPr/>
        </p:nvSpPr>
        <p:spPr bwMode="auto">
          <a:xfrm>
            <a:off x="3124200" y="11430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08" name="AutoShape 268"/>
          <p:cNvCxnSpPr>
            <a:cxnSpLocks noChangeShapeType="1"/>
            <a:stCxn id="189707" idx="5"/>
            <a:endCxn id="189703" idx="0"/>
          </p:cNvCxnSpPr>
          <p:nvPr/>
        </p:nvCxnSpPr>
        <p:spPr bwMode="auto">
          <a:xfrm>
            <a:off x="3579813" y="1468438"/>
            <a:ext cx="268287" cy="5889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09" name="AutoShape 269"/>
          <p:cNvCxnSpPr>
            <a:cxnSpLocks noChangeShapeType="1"/>
            <a:stCxn id="189707" idx="4"/>
            <a:endCxn id="189702" idx="0"/>
          </p:cNvCxnSpPr>
          <p:nvPr/>
        </p:nvCxnSpPr>
        <p:spPr bwMode="auto">
          <a:xfrm flipH="1">
            <a:off x="1790700" y="1524000"/>
            <a:ext cx="1600200" cy="457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10" name="Oval 270"/>
          <p:cNvSpPr>
            <a:spLocks noChangeArrowheads="1"/>
          </p:cNvSpPr>
          <p:nvPr/>
        </p:nvSpPr>
        <p:spPr bwMode="auto">
          <a:xfrm>
            <a:off x="5181600" y="2133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11" name="Oval 271"/>
          <p:cNvSpPr>
            <a:spLocks noChangeArrowheads="1"/>
          </p:cNvSpPr>
          <p:nvPr/>
        </p:nvSpPr>
        <p:spPr bwMode="auto">
          <a:xfrm>
            <a:off x="6324600" y="1828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12" name="AutoShape 272"/>
          <p:cNvCxnSpPr>
            <a:cxnSpLocks noChangeShapeType="1"/>
            <a:stCxn id="189710" idx="6"/>
            <a:endCxn id="189711" idx="3"/>
          </p:cNvCxnSpPr>
          <p:nvPr/>
        </p:nvCxnSpPr>
        <p:spPr bwMode="auto">
          <a:xfrm flipV="1">
            <a:off x="5715000" y="2154238"/>
            <a:ext cx="687388" cy="1698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13" name="Oval 273"/>
          <p:cNvSpPr>
            <a:spLocks noChangeArrowheads="1"/>
          </p:cNvSpPr>
          <p:nvPr/>
        </p:nvSpPr>
        <p:spPr bwMode="auto">
          <a:xfrm>
            <a:off x="6705600" y="2590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14" name="AutoShape 274"/>
          <p:cNvCxnSpPr>
            <a:cxnSpLocks noChangeShapeType="1"/>
            <a:stCxn id="189710" idx="5"/>
            <a:endCxn id="189713" idx="2"/>
          </p:cNvCxnSpPr>
          <p:nvPr/>
        </p:nvCxnSpPr>
        <p:spPr bwMode="auto">
          <a:xfrm>
            <a:off x="5637213" y="2459038"/>
            <a:ext cx="1068387" cy="3222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15" name="AutoShape 275"/>
          <p:cNvCxnSpPr>
            <a:cxnSpLocks noChangeShapeType="1"/>
            <a:stCxn id="189713" idx="1"/>
            <a:endCxn id="189711" idx="4"/>
          </p:cNvCxnSpPr>
          <p:nvPr/>
        </p:nvCxnSpPr>
        <p:spPr bwMode="auto">
          <a:xfrm flipH="1" flipV="1">
            <a:off x="6591300" y="2209800"/>
            <a:ext cx="192088" cy="436563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16" name="AutoShape 276"/>
          <p:cNvCxnSpPr>
            <a:cxnSpLocks noChangeShapeType="1"/>
            <a:stCxn id="189710" idx="4"/>
            <a:endCxn id="189762" idx="1"/>
          </p:cNvCxnSpPr>
          <p:nvPr/>
        </p:nvCxnSpPr>
        <p:spPr bwMode="auto">
          <a:xfrm>
            <a:off x="5448300" y="2514600"/>
            <a:ext cx="584200" cy="8286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17" name="AutoShape 277"/>
          <p:cNvCxnSpPr>
            <a:cxnSpLocks noChangeShapeType="1"/>
            <a:stCxn id="189762" idx="6"/>
            <a:endCxn id="189713" idx="3"/>
          </p:cNvCxnSpPr>
          <p:nvPr/>
        </p:nvCxnSpPr>
        <p:spPr bwMode="auto">
          <a:xfrm flipV="1">
            <a:off x="6553200" y="2916238"/>
            <a:ext cx="230188" cy="588962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18" name="Oval 278"/>
          <p:cNvSpPr>
            <a:spLocks noChangeArrowheads="1"/>
          </p:cNvSpPr>
          <p:nvPr/>
        </p:nvSpPr>
        <p:spPr bwMode="auto">
          <a:xfrm>
            <a:off x="5334000" y="1066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19" name="AutoShape 279"/>
          <p:cNvCxnSpPr>
            <a:cxnSpLocks noChangeShapeType="1"/>
            <a:stCxn id="189718" idx="5"/>
            <a:endCxn id="189711" idx="1"/>
          </p:cNvCxnSpPr>
          <p:nvPr/>
        </p:nvCxnSpPr>
        <p:spPr bwMode="auto">
          <a:xfrm>
            <a:off x="5789613" y="1392238"/>
            <a:ext cx="612775" cy="49212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20" name="AutoShape 280"/>
          <p:cNvCxnSpPr>
            <a:cxnSpLocks noChangeShapeType="1"/>
            <a:stCxn id="189718" idx="4"/>
            <a:endCxn id="189710" idx="0"/>
          </p:cNvCxnSpPr>
          <p:nvPr/>
        </p:nvCxnSpPr>
        <p:spPr bwMode="auto">
          <a:xfrm flipH="1">
            <a:off x="5448300" y="1447800"/>
            <a:ext cx="152400" cy="6858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21" name="AutoShape 281"/>
          <p:cNvCxnSpPr>
            <a:cxnSpLocks noChangeShapeType="1"/>
            <a:stCxn id="189707" idx="6"/>
            <a:endCxn id="189718" idx="2"/>
          </p:cNvCxnSpPr>
          <p:nvPr/>
        </p:nvCxnSpPr>
        <p:spPr bwMode="auto">
          <a:xfrm flipV="1">
            <a:off x="3657600" y="1257300"/>
            <a:ext cx="1676400" cy="76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22" name="AutoShape 282"/>
          <p:cNvCxnSpPr>
            <a:cxnSpLocks noChangeShapeType="1"/>
            <a:stCxn id="189703" idx="6"/>
            <a:endCxn id="189710" idx="2"/>
          </p:cNvCxnSpPr>
          <p:nvPr/>
        </p:nvCxnSpPr>
        <p:spPr bwMode="auto">
          <a:xfrm>
            <a:off x="4114800" y="2247900"/>
            <a:ext cx="1066800" cy="76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23" name="Oval 283"/>
          <p:cNvSpPr>
            <a:spLocks noChangeArrowheads="1"/>
          </p:cNvSpPr>
          <p:nvPr/>
        </p:nvSpPr>
        <p:spPr bwMode="auto">
          <a:xfrm>
            <a:off x="7086600" y="43434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24" name="AutoShape 284"/>
          <p:cNvCxnSpPr>
            <a:cxnSpLocks noChangeShapeType="1"/>
            <a:stCxn id="189723" idx="1"/>
            <a:endCxn id="189762" idx="4"/>
          </p:cNvCxnSpPr>
          <p:nvPr/>
        </p:nvCxnSpPr>
        <p:spPr bwMode="auto">
          <a:xfrm flipH="1" flipV="1">
            <a:off x="6248400" y="3733800"/>
            <a:ext cx="893763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25" name="Oval 285"/>
          <p:cNvSpPr>
            <a:spLocks noChangeArrowheads="1"/>
          </p:cNvSpPr>
          <p:nvPr/>
        </p:nvSpPr>
        <p:spPr bwMode="auto">
          <a:xfrm>
            <a:off x="8001000" y="4038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26" name="AutoShape 286"/>
          <p:cNvCxnSpPr>
            <a:cxnSpLocks noChangeShapeType="1"/>
            <a:stCxn id="189725" idx="1"/>
            <a:endCxn id="189762" idx="4"/>
          </p:cNvCxnSpPr>
          <p:nvPr/>
        </p:nvCxnSpPr>
        <p:spPr bwMode="auto">
          <a:xfrm flipH="1" flipV="1">
            <a:off x="6248400" y="3733800"/>
            <a:ext cx="1808163" cy="360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27" name="AutoShape 287"/>
          <p:cNvCxnSpPr>
            <a:cxnSpLocks noChangeShapeType="1"/>
            <a:stCxn id="189728" idx="0"/>
            <a:endCxn id="189765" idx="4"/>
          </p:cNvCxnSpPr>
          <p:nvPr/>
        </p:nvCxnSpPr>
        <p:spPr bwMode="auto">
          <a:xfrm flipH="1" flipV="1">
            <a:off x="6286500" y="4876800"/>
            <a:ext cx="9906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28" name="Rectangle 288"/>
          <p:cNvSpPr>
            <a:spLocks noChangeArrowheads="1"/>
          </p:cNvSpPr>
          <p:nvPr/>
        </p:nvSpPr>
        <p:spPr bwMode="auto">
          <a:xfrm>
            <a:off x="7086600" y="5562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29" name="Rectangle 289"/>
          <p:cNvSpPr>
            <a:spLocks noChangeArrowheads="1"/>
          </p:cNvSpPr>
          <p:nvPr/>
        </p:nvSpPr>
        <p:spPr bwMode="auto">
          <a:xfrm>
            <a:off x="7924800" y="58674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30" name="AutoShape 290"/>
          <p:cNvCxnSpPr>
            <a:cxnSpLocks noChangeShapeType="1"/>
            <a:stCxn id="189729" idx="0"/>
            <a:endCxn id="189765" idx="4"/>
          </p:cNvCxnSpPr>
          <p:nvPr/>
        </p:nvCxnSpPr>
        <p:spPr bwMode="auto">
          <a:xfrm flipH="1" flipV="1">
            <a:off x="6286500" y="4876800"/>
            <a:ext cx="18288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31" name="AutoShape 291"/>
          <p:cNvCxnSpPr>
            <a:cxnSpLocks noChangeShapeType="1"/>
            <a:stCxn id="189732" idx="0"/>
            <a:endCxn id="189765" idx="4"/>
          </p:cNvCxnSpPr>
          <p:nvPr/>
        </p:nvCxnSpPr>
        <p:spPr bwMode="auto">
          <a:xfrm flipV="1">
            <a:off x="6286500" y="4876800"/>
            <a:ext cx="0" cy="1600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32" name="Rectangle 292"/>
          <p:cNvSpPr>
            <a:spLocks noChangeArrowheads="1"/>
          </p:cNvSpPr>
          <p:nvPr/>
        </p:nvSpPr>
        <p:spPr bwMode="auto">
          <a:xfrm>
            <a:off x="6096000" y="64770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33" name="Rectangle 293"/>
          <p:cNvSpPr>
            <a:spLocks noChangeArrowheads="1"/>
          </p:cNvSpPr>
          <p:nvPr/>
        </p:nvSpPr>
        <p:spPr bwMode="auto">
          <a:xfrm>
            <a:off x="6477000" y="58674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34" name="AutoShape 294"/>
          <p:cNvCxnSpPr>
            <a:cxnSpLocks noChangeShapeType="1"/>
            <a:stCxn id="189733" idx="0"/>
            <a:endCxn id="189765" idx="4"/>
          </p:cNvCxnSpPr>
          <p:nvPr/>
        </p:nvCxnSpPr>
        <p:spPr bwMode="auto">
          <a:xfrm flipH="1" flipV="1">
            <a:off x="6286500" y="4876800"/>
            <a:ext cx="381000" cy="990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35" name="Rectangle 295"/>
          <p:cNvSpPr>
            <a:spLocks noChangeArrowheads="1"/>
          </p:cNvSpPr>
          <p:nvPr/>
        </p:nvSpPr>
        <p:spPr bwMode="auto">
          <a:xfrm>
            <a:off x="7010400" y="6324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36" name="AutoShape 296"/>
          <p:cNvCxnSpPr>
            <a:cxnSpLocks noChangeShapeType="1"/>
            <a:stCxn id="189735" idx="0"/>
            <a:endCxn id="189765" idx="4"/>
          </p:cNvCxnSpPr>
          <p:nvPr/>
        </p:nvCxnSpPr>
        <p:spPr bwMode="auto">
          <a:xfrm flipH="1" flipV="1">
            <a:off x="6286500" y="4876800"/>
            <a:ext cx="914400" cy="144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37" name="AutoShape 297"/>
          <p:cNvCxnSpPr>
            <a:cxnSpLocks noChangeShapeType="1"/>
            <a:stCxn id="189738" idx="0"/>
            <a:endCxn id="189765" idx="4"/>
          </p:cNvCxnSpPr>
          <p:nvPr/>
        </p:nvCxnSpPr>
        <p:spPr bwMode="auto">
          <a:xfrm flipV="1">
            <a:off x="5067300" y="4876800"/>
            <a:ext cx="121920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38" name="Rectangle 298"/>
          <p:cNvSpPr>
            <a:spLocks noChangeArrowheads="1"/>
          </p:cNvSpPr>
          <p:nvPr/>
        </p:nvSpPr>
        <p:spPr bwMode="auto">
          <a:xfrm>
            <a:off x="4876800" y="5562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39" name="Rectangle 299"/>
          <p:cNvSpPr>
            <a:spLocks noChangeArrowheads="1"/>
          </p:cNvSpPr>
          <p:nvPr/>
        </p:nvSpPr>
        <p:spPr bwMode="auto">
          <a:xfrm>
            <a:off x="5029200" y="61722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40" name="AutoShape 300"/>
          <p:cNvCxnSpPr>
            <a:cxnSpLocks noChangeShapeType="1"/>
            <a:stCxn id="189739" idx="0"/>
            <a:endCxn id="189765" idx="4"/>
          </p:cNvCxnSpPr>
          <p:nvPr/>
        </p:nvCxnSpPr>
        <p:spPr bwMode="auto">
          <a:xfrm flipV="1">
            <a:off x="5219700" y="4876800"/>
            <a:ext cx="1066800" cy="1295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41" name="Rectangle 301"/>
          <p:cNvSpPr>
            <a:spLocks noChangeArrowheads="1"/>
          </p:cNvSpPr>
          <p:nvPr/>
        </p:nvSpPr>
        <p:spPr bwMode="auto">
          <a:xfrm>
            <a:off x="5715000" y="57150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42" name="AutoShape 302"/>
          <p:cNvCxnSpPr>
            <a:cxnSpLocks noChangeShapeType="1"/>
            <a:stCxn id="189741" idx="0"/>
            <a:endCxn id="189765" idx="4"/>
          </p:cNvCxnSpPr>
          <p:nvPr/>
        </p:nvCxnSpPr>
        <p:spPr bwMode="auto">
          <a:xfrm flipV="1">
            <a:off x="5905500" y="4876800"/>
            <a:ext cx="3810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43" name="AutoShape 303"/>
          <p:cNvCxnSpPr>
            <a:cxnSpLocks noChangeShapeType="1"/>
            <a:stCxn id="189744" idx="0"/>
            <a:endCxn id="189768" idx="4"/>
          </p:cNvCxnSpPr>
          <p:nvPr/>
        </p:nvCxnSpPr>
        <p:spPr bwMode="auto">
          <a:xfrm flipH="1" flipV="1">
            <a:off x="1354138" y="4529138"/>
            <a:ext cx="1042987" cy="173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44" name="Rectangle 304"/>
          <p:cNvSpPr>
            <a:spLocks noChangeArrowheads="1"/>
          </p:cNvSpPr>
          <p:nvPr/>
        </p:nvSpPr>
        <p:spPr bwMode="auto">
          <a:xfrm rot="1352639">
            <a:off x="2133600" y="62484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45" name="Rectangle 305"/>
          <p:cNvSpPr>
            <a:spLocks noChangeArrowheads="1"/>
          </p:cNvSpPr>
          <p:nvPr/>
        </p:nvSpPr>
        <p:spPr bwMode="auto">
          <a:xfrm rot="1352639">
            <a:off x="2209800" y="53340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46" name="AutoShape 306"/>
          <p:cNvCxnSpPr>
            <a:cxnSpLocks noChangeShapeType="1"/>
            <a:stCxn id="189745" idx="0"/>
            <a:endCxn id="189768" idx="4"/>
          </p:cNvCxnSpPr>
          <p:nvPr/>
        </p:nvCxnSpPr>
        <p:spPr bwMode="auto">
          <a:xfrm flipH="1" flipV="1">
            <a:off x="1354138" y="4529138"/>
            <a:ext cx="1119187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47" name="Rectangle 307"/>
          <p:cNvSpPr>
            <a:spLocks noChangeArrowheads="1"/>
          </p:cNvSpPr>
          <p:nvPr/>
        </p:nvSpPr>
        <p:spPr bwMode="auto">
          <a:xfrm rot="1352639">
            <a:off x="2667000" y="50292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48" name="AutoShape 308"/>
          <p:cNvCxnSpPr>
            <a:cxnSpLocks noChangeShapeType="1"/>
            <a:stCxn id="189747" idx="0"/>
            <a:endCxn id="189768" idx="4"/>
          </p:cNvCxnSpPr>
          <p:nvPr/>
        </p:nvCxnSpPr>
        <p:spPr bwMode="auto">
          <a:xfrm flipH="1" flipV="1">
            <a:off x="1354138" y="4529138"/>
            <a:ext cx="157638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49" name="AutoShape 309"/>
          <p:cNvCxnSpPr>
            <a:cxnSpLocks noChangeShapeType="1"/>
            <a:stCxn id="189750" idx="0"/>
            <a:endCxn id="189768" idx="4"/>
          </p:cNvCxnSpPr>
          <p:nvPr/>
        </p:nvCxnSpPr>
        <p:spPr bwMode="auto">
          <a:xfrm flipV="1">
            <a:off x="949325" y="4529138"/>
            <a:ext cx="404813" cy="127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50" name="Rectangle 310"/>
          <p:cNvSpPr>
            <a:spLocks noChangeArrowheads="1"/>
          </p:cNvSpPr>
          <p:nvPr/>
        </p:nvSpPr>
        <p:spPr bwMode="auto">
          <a:xfrm rot="1352639">
            <a:off x="685800" y="57912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51" name="Rectangle 311"/>
          <p:cNvSpPr>
            <a:spLocks noChangeArrowheads="1"/>
          </p:cNvSpPr>
          <p:nvPr/>
        </p:nvSpPr>
        <p:spPr bwMode="auto">
          <a:xfrm rot="1352639">
            <a:off x="1143000" y="6324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52" name="AutoShape 312"/>
          <p:cNvCxnSpPr>
            <a:cxnSpLocks noChangeShapeType="1"/>
            <a:stCxn id="189751" idx="0"/>
            <a:endCxn id="189768" idx="4"/>
          </p:cNvCxnSpPr>
          <p:nvPr/>
        </p:nvCxnSpPr>
        <p:spPr bwMode="auto">
          <a:xfrm flipH="1" flipV="1">
            <a:off x="1354138" y="4529138"/>
            <a:ext cx="52387" cy="180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53" name="Rectangle 313"/>
          <p:cNvSpPr>
            <a:spLocks noChangeArrowheads="1"/>
          </p:cNvSpPr>
          <p:nvPr/>
        </p:nvSpPr>
        <p:spPr bwMode="auto">
          <a:xfrm rot="1352639">
            <a:off x="1600200" y="57912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54" name="AutoShape 314"/>
          <p:cNvCxnSpPr>
            <a:cxnSpLocks noChangeShapeType="1"/>
            <a:stCxn id="189753" idx="0"/>
            <a:endCxn id="189768" idx="4"/>
          </p:cNvCxnSpPr>
          <p:nvPr/>
        </p:nvCxnSpPr>
        <p:spPr bwMode="auto">
          <a:xfrm flipH="1" flipV="1">
            <a:off x="1354138" y="4529138"/>
            <a:ext cx="509587" cy="127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55" name="Rectangle 315"/>
          <p:cNvSpPr>
            <a:spLocks noChangeArrowheads="1"/>
          </p:cNvSpPr>
          <p:nvPr/>
        </p:nvSpPr>
        <p:spPr bwMode="auto">
          <a:xfrm rot="1352639">
            <a:off x="0" y="56388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56" name="AutoShape 316"/>
          <p:cNvCxnSpPr>
            <a:cxnSpLocks noChangeShapeType="1"/>
            <a:stCxn id="189755" idx="0"/>
            <a:endCxn id="189768" idx="4"/>
          </p:cNvCxnSpPr>
          <p:nvPr/>
        </p:nvCxnSpPr>
        <p:spPr bwMode="auto">
          <a:xfrm flipV="1">
            <a:off x="263525" y="4529138"/>
            <a:ext cx="1090613" cy="1123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57" name="Rectangle 317"/>
          <p:cNvSpPr>
            <a:spLocks noChangeArrowheads="1"/>
          </p:cNvSpPr>
          <p:nvPr/>
        </p:nvSpPr>
        <p:spPr bwMode="auto">
          <a:xfrm rot="1352639">
            <a:off x="152400" y="6324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58" name="AutoShape 318"/>
          <p:cNvCxnSpPr>
            <a:cxnSpLocks noChangeShapeType="1"/>
            <a:stCxn id="189757" idx="0"/>
            <a:endCxn id="189768" idx="4"/>
          </p:cNvCxnSpPr>
          <p:nvPr/>
        </p:nvCxnSpPr>
        <p:spPr bwMode="auto">
          <a:xfrm flipV="1">
            <a:off x="415925" y="4529138"/>
            <a:ext cx="938213" cy="180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59" name="Oval 319"/>
          <p:cNvSpPr>
            <a:spLocks noChangeArrowheads="1"/>
          </p:cNvSpPr>
          <p:nvPr/>
        </p:nvSpPr>
        <p:spPr bwMode="auto">
          <a:xfrm>
            <a:off x="3886200" y="3276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60" name="Oval 320"/>
          <p:cNvSpPr>
            <a:spLocks noChangeArrowheads="1"/>
          </p:cNvSpPr>
          <p:nvPr/>
        </p:nvSpPr>
        <p:spPr bwMode="auto">
          <a:xfrm>
            <a:off x="1905000" y="32766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61" name="AutoShape 321"/>
          <p:cNvCxnSpPr>
            <a:cxnSpLocks noChangeShapeType="1"/>
            <a:stCxn id="189760" idx="6"/>
            <a:endCxn id="189759" idx="3"/>
          </p:cNvCxnSpPr>
          <p:nvPr/>
        </p:nvCxnSpPr>
        <p:spPr bwMode="auto">
          <a:xfrm>
            <a:off x="2514600" y="3505200"/>
            <a:ext cx="1449388" cy="968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62" name="Oval 322"/>
          <p:cNvSpPr>
            <a:spLocks noChangeArrowheads="1"/>
          </p:cNvSpPr>
          <p:nvPr/>
        </p:nvSpPr>
        <p:spPr bwMode="auto">
          <a:xfrm>
            <a:off x="5943600" y="32766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63" name="AutoShape 323"/>
          <p:cNvCxnSpPr>
            <a:cxnSpLocks noChangeShapeType="1"/>
            <a:stCxn id="189759" idx="6"/>
            <a:endCxn id="189762" idx="2"/>
          </p:cNvCxnSpPr>
          <p:nvPr/>
        </p:nvCxnSpPr>
        <p:spPr bwMode="auto">
          <a:xfrm>
            <a:off x="4419600" y="3467100"/>
            <a:ext cx="1524000" cy="38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764" name="AutoShape 324"/>
          <p:cNvCxnSpPr>
            <a:cxnSpLocks noChangeShapeType="1"/>
            <a:stCxn id="189765" idx="0"/>
            <a:endCxn id="189762" idx="4"/>
          </p:cNvCxnSpPr>
          <p:nvPr/>
        </p:nvCxnSpPr>
        <p:spPr bwMode="auto">
          <a:xfrm flipH="1" flipV="1">
            <a:off x="6248400" y="3733800"/>
            <a:ext cx="38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65" name="Oval 325"/>
          <p:cNvSpPr>
            <a:spLocks noChangeArrowheads="1"/>
          </p:cNvSpPr>
          <p:nvPr/>
        </p:nvSpPr>
        <p:spPr bwMode="auto">
          <a:xfrm>
            <a:off x="6096000" y="449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66" name="Rectangle 326"/>
          <p:cNvSpPr>
            <a:spLocks noChangeArrowheads="1"/>
          </p:cNvSpPr>
          <p:nvPr/>
        </p:nvSpPr>
        <p:spPr bwMode="auto">
          <a:xfrm>
            <a:off x="8610600" y="60198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67" name="AutoShape 327"/>
          <p:cNvCxnSpPr>
            <a:cxnSpLocks noChangeShapeType="1"/>
            <a:stCxn id="189766" idx="0"/>
            <a:endCxn id="189765" idx="4"/>
          </p:cNvCxnSpPr>
          <p:nvPr/>
        </p:nvCxnSpPr>
        <p:spPr bwMode="auto">
          <a:xfrm flipH="1" flipV="1">
            <a:off x="6286500" y="4876800"/>
            <a:ext cx="2514600" cy="1143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68" name="Oval 328"/>
          <p:cNvSpPr>
            <a:spLocks noChangeArrowheads="1"/>
          </p:cNvSpPr>
          <p:nvPr/>
        </p:nvSpPr>
        <p:spPr bwMode="auto">
          <a:xfrm rot="1352639">
            <a:off x="1238250" y="4164013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69" name="AutoShape 329"/>
          <p:cNvCxnSpPr>
            <a:cxnSpLocks noChangeShapeType="1"/>
            <a:stCxn id="189770" idx="0"/>
            <a:endCxn id="189768" idx="4"/>
          </p:cNvCxnSpPr>
          <p:nvPr/>
        </p:nvCxnSpPr>
        <p:spPr bwMode="auto">
          <a:xfrm flipV="1">
            <a:off x="263525" y="4529138"/>
            <a:ext cx="1090613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70" name="Rectangle 330"/>
          <p:cNvSpPr>
            <a:spLocks noChangeArrowheads="1"/>
          </p:cNvSpPr>
          <p:nvPr/>
        </p:nvSpPr>
        <p:spPr bwMode="auto">
          <a:xfrm rot="1352639">
            <a:off x="0" y="480060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771" name="AutoShape 331"/>
          <p:cNvCxnSpPr>
            <a:cxnSpLocks noChangeShapeType="1"/>
            <a:stCxn id="189768" idx="7"/>
            <a:endCxn id="189760" idx="4"/>
          </p:cNvCxnSpPr>
          <p:nvPr/>
        </p:nvCxnSpPr>
        <p:spPr bwMode="auto">
          <a:xfrm flipV="1">
            <a:off x="1603375" y="3733800"/>
            <a:ext cx="606425" cy="547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772" name="Rectangle 332"/>
          <p:cNvSpPr>
            <a:spLocks noChangeArrowheads="1"/>
          </p:cNvSpPr>
          <p:nvPr/>
        </p:nvSpPr>
        <p:spPr bwMode="auto">
          <a:xfrm rot="1352639">
            <a:off x="8153400" y="2819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3" name="Rectangle 333"/>
          <p:cNvSpPr>
            <a:spLocks noChangeArrowheads="1"/>
          </p:cNvSpPr>
          <p:nvPr/>
        </p:nvSpPr>
        <p:spPr bwMode="auto">
          <a:xfrm rot="1352639">
            <a:off x="8610600" y="1981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4" name="Rectangle 334"/>
          <p:cNvSpPr>
            <a:spLocks noChangeArrowheads="1"/>
          </p:cNvSpPr>
          <p:nvPr/>
        </p:nvSpPr>
        <p:spPr bwMode="auto">
          <a:xfrm rot="1352639">
            <a:off x="7924800" y="1600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5" name="Rectangle 335"/>
          <p:cNvSpPr>
            <a:spLocks noChangeArrowheads="1"/>
          </p:cNvSpPr>
          <p:nvPr/>
        </p:nvSpPr>
        <p:spPr bwMode="auto">
          <a:xfrm rot="1352639">
            <a:off x="8686800" y="34290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6" name="Rectangle 336"/>
          <p:cNvSpPr>
            <a:spLocks noChangeArrowheads="1"/>
          </p:cNvSpPr>
          <p:nvPr/>
        </p:nvSpPr>
        <p:spPr bwMode="auto">
          <a:xfrm rot="1352639">
            <a:off x="8839200" y="26670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7" name="Rectangle 337"/>
          <p:cNvSpPr>
            <a:spLocks noChangeArrowheads="1"/>
          </p:cNvSpPr>
          <p:nvPr/>
        </p:nvSpPr>
        <p:spPr bwMode="auto">
          <a:xfrm rot="1352639">
            <a:off x="6781800" y="1371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8" name="Rectangle 338"/>
          <p:cNvSpPr>
            <a:spLocks noChangeArrowheads="1"/>
          </p:cNvSpPr>
          <p:nvPr/>
        </p:nvSpPr>
        <p:spPr bwMode="auto">
          <a:xfrm rot="1352639">
            <a:off x="7239000" y="533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79" name="Rectangle 339"/>
          <p:cNvSpPr>
            <a:spLocks noChangeArrowheads="1"/>
          </p:cNvSpPr>
          <p:nvPr/>
        </p:nvSpPr>
        <p:spPr bwMode="auto">
          <a:xfrm rot="1352639">
            <a:off x="6553200" y="152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0" name="Rectangle 340"/>
          <p:cNvSpPr>
            <a:spLocks noChangeArrowheads="1"/>
          </p:cNvSpPr>
          <p:nvPr/>
        </p:nvSpPr>
        <p:spPr bwMode="auto">
          <a:xfrm rot="1352639">
            <a:off x="7315200" y="1981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1" name="Rectangle 341"/>
          <p:cNvSpPr>
            <a:spLocks noChangeArrowheads="1"/>
          </p:cNvSpPr>
          <p:nvPr/>
        </p:nvSpPr>
        <p:spPr bwMode="auto">
          <a:xfrm rot="1352639">
            <a:off x="7467600" y="1219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2" name="Rectangle 342"/>
          <p:cNvSpPr>
            <a:spLocks noChangeArrowheads="1"/>
          </p:cNvSpPr>
          <p:nvPr/>
        </p:nvSpPr>
        <p:spPr bwMode="auto">
          <a:xfrm rot="1352639">
            <a:off x="457200" y="2819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3" name="Rectangle 343"/>
          <p:cNvSpPr>
            <a:spLocks noChangeArrowheads="1"/>
          </p:cNvSpPr>
          <p:nvPr/>
        </p:nvSpPr>
        <p:spPr bwMode="auto">
          <a:xfrm rot="1352639">
            <a:off x="914400" y="1981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4" name="Rectangle 344"/>
          <p:cNvSpPr>
            <a:spLocks noChangeArrowheads="1"/>
          </p:cNvSpPr>
          <p:nvPr/>
        </p:nvSpPr>
        <p:spPr bwMode="auto">
          <a:xfrm rot="1352639">
            <a:off x="228600" y="1600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5" name="Rectangle 345"/>
          <p:cNvSpPr>
            <a:spLocks noChangeArrowheads="1"/>
          </p:cNvSpPr>
          <p:nvPr/>
        </p:nvSpPr>
        <p:spPr bwMode="auto">
          <a:xfrm rot="1352639">
            <a:off x="990600" y="34290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6" name="Rectangle 346"/>
          <p:cNvSpPr>
            <a:spLocks noChangeArrowheads="1"/>
          </p:cNvSpPr>
          <p:nvPr/>
        </p:nvSpPr>
        <p:spPr bwMode="auto">
          <a:xfrm rot="1352639">
            <a:off x="1143000" y="26670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7" name="Rectangle 347"/>
          <p:cNvSpPr>
            <a:spLocks noChangeArrowheads="1"/>
          </p:cNvSpPr>
          <p:nvPr/>
        </p:nvSpPr>
        <p:spPr bwMode="auto">
          <a:xfrm rot="1352639">
            <a:off x="381000" y="838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8" name="Rectangle 348"/>
          <p:cNvSpPr>
            <a:spLocks noChangeArrowheads="1"/>
          </p:cNvSpPr>
          <p:nvPr/>
        </p:nvSpPr>
        <p:spPr bwMode="auto">
          <a:xfrm rot="1352639">
            <a:off x="1524000" y="11430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89" name="Rectangle 349"/>
          <p:cNvSpPr>
            <a:spLocks noChangeArrowheads="1"/>
          </p:cNvSpPr>
          <p:nvPr/>
        </p:nvSpPr>
        <p:spPr bwMode="auto">
          <a:xfrm rot="1352639">
            <a:off x="2819400" y="6858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0" name="Rectangle 350"/>
          <p:cNvSpPr>
            <a:spLocks noChangeArrowheads="1"/>
          </p:cNvSpPr>
          <p:nvPr/>
        </p:nvSpPr>
        <p:spPr bwMode="auto">
          <a:xfrm rot="1352639">
            <a:off x="5257800" y="6858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1" name="Rectangle 351"/>
          <p:cNvSpPr>
            <a:spLocks noChangeArrowheads="1"/>
          </p:cNvSpPr>
          <p:nvPr/>
        </p:nvSpPr>
        <p:spPr bwMode="auto">
          <a:xfrm rot="1352639">
            <a:off x="4343400" y="152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2" name="Rectangle 352"/>
          <p:cNvSpPr>
            <a:spLocks noChangeArrowheads="1"/>
          </p:cNvSpPr>
          <p:nvPr/>
        </p:nvSpPr>
        <p:spPr bwMode="auto">
          <a:xfrm rot="1352639">
            <a:off x="4876800" y="228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3" name="Rectangle 353"/>
          <p:cNvSpPr>
            <a:spLocks noChangeArrowheads="1"/>
          </p:cNvSpPr>
          <p:nvPr/>
        </p:nvSpPr>
        <p:spPr bwMode="auto">
          <a:xfrm rot="1352639">
            <a:off x="6096000" y="8382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4" name="Rectangle 354"/>
          <p:cNvSpPr>
            <a:spLocks noChangeArrowheads="1"/>
          </p:cNvSpPr>
          <p:nvPr/>
        </p:nvSpPr>
        <p:spPr bwMode="auto">
          <a:xfrm rot="1352639">
            <a:off x="5562600" y="1524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5" name="Rectangle 355"/>
          <p:cNvSpPr>
            <a:spLocks noChangeArrowheads="1"/>
          </p:cNvSpPr>
          <p:nvPr/>
        </p:nvSpPr>
        <p:spPr bwMode="auto">
          <a:xfrm rot="1352639">
            <a:off x="8305800" y="609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6" name="Rectangle 356"/>
          <p:cNvSpPr>
            <a:spLocks noChangeArrowheads="1"/>
          </p:cNvSpPr>
          <p:nvPr/>
        </p:nvSpPr>
        <p:spPr bwMode="auto">
          <a:xfrm rot="1352639">
            <a:off x="7620000" y="228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7" name="Rectangle 357"/>
          <p:cNvSpPr>
            <a:spLocks noChangeArrowheads="1"/>
          </p:cNvSpPr>
          <p:nvPr/>
        </p:nvSpPr>
        <p:spPr bwMode="auto">
          <a:xfrm rot="1352639">
            <a:off x="8839200" y="14478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8" name="Rectangle 358"/>
          <p:cNvSpPr>
            <a:spLocks noChangeArrowheads="1"/>
          </p:cNvSpPr>
          <p:nvPr/>
        </p:nvSpPr>
        <p:spPr bwMode="auto">
          <a:xfrm rot="1352639">
            <a:off x="8153400" y="10668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799" name="Text Box 359"/>
          <p:cNvSpPr txBox="1">
            <a:spLocks noChangeArrowheads="1"/>
          </p:cNvSpPr>
          <p:nvPr/>
        </p:nvSpPr>
        <p:spPr bwMode="auto">
          <a:xfrm>
            <a:off x="3200400" y="5791200"/>
            <a:ext cx="1482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3399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Hosts</a:t>
            </a:r>
          </a:p>
        </p:txBody>
      </p:sp>
      <p:sp>
        <p:nvSpPr>
          <p:cNvPr id="189800" name="Text Box 360"/>
          <p:cNvSpPr txBox="1">
            <a:spLocks noChangeArrowheads="1"/>
          </p:cNvSpPr>
          <p:nvPr/>
        </p:nvSpPr>
        <p:spPr bwMode="auto">
          <a:xfrm>
            <a:off x="3581400" y="2590800"/>
            <a:ext cx="1963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Routers</a:t>
            </a:r>
          </a:p>
        </p:txBody>
      </p:sp>
      <p:sp>
        <p:nvSpPr>
          <p:cNvPr id="189801" name="Oval 361"/>
          <p:cNvSpPr>
            <a:spLocks noChangeArrowheads="1"/>
          </p:cNvSpPr>
          <p:nvPr/>
        </p:nvSpPr>
        <p:spPr bwMode="auto">
          <a:xfrm>
            <a:off x="4648200" y="4038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802" name="AutoShape 362"/>
          <p:cNvCxnSpPr>
            <a:cxnSpLocks noChangeShapeType="1"/>
            <a:stCxn id="189801" idx="1"/>
            <a:endCxn id="189759" idx="4"/>
          </p:cNvCxnSpPr>
          <p:nvPr/>
        </p:nvCxnSpPr>
        <p:spPr bwMode="auto">
          <a:xfrm flipH="1" flipV="1">
            <a:off x="4152900" y="3657600"/>
            <a:ext cx="550863" cy="436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803" name="Oval 363"/>
          <p:cNvSpPr>
            <a:spLocks noChangeArrowheads="1"/>
          </p:cNvSpPr>
          <p:nvPr/>
        </p:nvSpPr>
        <p:spPr bwMode="auto">
          <a:xfrm>
            <a:off x="4114800" y="4267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804" name="AutoShape 364"/>
          <p:cNvCxnSpPr>
            <a:cxnSpLocks noChangeShapeType="1"/>
            <a:stCxn id="189803" idx="0"/>
            <a:endCxn id="189759" idx="4"/>
          </p:cNvCxnSpPr>
          <p:nvPr/>
        </p:nvCxnSpPr>
        <p:spPr bwMode="auto">
          <a:xfrm flipH="1" flipV="1">
            <a:off x="4152900" y="3657600"/>
            <a:ext cx="1524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805" name="Oval 365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806" name="AutoShape 366"/>
          <p:cNvCxnSpPr>
            <a:cxnSpLocks noChangeShapeType="1"/>
            <a:stCxn id="189805" idx="7"/>
            <a:endCxn id="189759" idx="4"/>
          </p:cNvCxnSpPr>
          <p:nvPr/>
        </p:nvCxnSpPr>
        <p:spPr bwMode="auto">
          <a:xfrm flipV="1">
            <a:off x="3373438" y="3657600"/>
            <a:ext cx="779462" cy="436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807" name="Oval 367"/>
          <p:cNvSpPr>
            <a:spLocks noChangeArrowheads="1"/>
          </p:cNvSpPr>
          <p:nvPr/>
        </p:nvSpPr>
        <p:spPr bwMode="auto">
          <a:xfrm>
            <a:off x="3429000" y="43434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89808" name="AutoShape 368"/>
          <p:cNvCxnSpPr>
            <a:cxnSpLocks noChangeShapeType="1"/>
            <a:stCxn id="189807" idx="7"/>
            <a:endCxn id="189759" idx="4"/>
          </p:cNvCxnSpPr>
          <p:nvPr/>
        </p:nvCxnSpPr>
        <p:spPr bwMode="auto">
          <a:xfrm flipV="1">
            <a:off x="3754438" y="3657600"/>
            <a:ext cx="398462" cy="741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809" name="Oval 369"/>
          <p:cNvSpPr>
            <a:spLocks noChangeArrowheads="1"/>
          </p:cNvSpPr>
          <p:nvPr/>
        </p:nvSpPr>
        <p:spPr bwMode="auto">
          <a:xfrm>
            <a:off x="44958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0" name="Oval 370"/>
          <p:cNvSpPr>
            <a:spLocks noChangeArrowheads="1"/>
          </p:cNvSpPr>
          <p:nvPr/>
        </p:nvSpPr>
        <p:spPr bwMode="auto">
          <a:xfrm>
            <a:off x="3810000" y="449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1" name="Oval 371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2" name="Oval 372"/>
          <p:cNvSpPr>
            <a:spLocks noChangeArrowheads="1"/>
          </p:cNvSpPr>
          <p:nvPr/>
        </p:nvSpPr>
        <p:spPr bwMode="auto">
          <a:xfrm>
            <a:off x="2590800" y="4267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3" name="Oval 373"/>
          <p:cNvSpPr>
            <a:spLocks noChangeArrowheads="1"/>
          </p:cNvSpPr>
          <p:nvPr/>
        </p:nvSpPr>
        <p:spPr bwMode="auto">
          <a:xfrm>
            <a:off x="1905000" y="4038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4" name="Oval 37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5" name="Oval 375"/>
          <p:cNvSpPr>
            <a:spLocks noChangeArrowheads="1"/>
          </p:cNvSpPr>
          <p:nvPr/>
        </p:nvSpPr>
        <p:spPr bwMode="auto">
          <a:xfrm>
            <a:off x="762000" y="4114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6" name="Oval 376"/>
          <p:cNvSpPr>
            <a:spLocks noChangeArrowheads="1"/>
          </p:cNvSpPr>
          <p:nvPr/>
        </p:nvSpPr>
        <p:spPr bwMode="auto">
          <a:xfrm>
            <a:off x="7467600" y="2667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7" name="Oval 377"/>
          <p:cNvSpPr>
            <a:spLocks noChangeArrowheads="1"/>
          </p:cNvSpPr>
          <p:nvPr/>
        </p:nvSpPr>
        <p:spPr bwMode="auto">
          <a:xfrm>
            <a:off x="7010400" y="2133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8" name="Oval 378"/>
          <p:cNvSpPr>
            <a:spLocks noChangeArrowheads="1"/>
          </p:cNvSpPr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19" name="Oval 379"/>
          <p:cNvSpPr>
            <a:spLocks noChangeArrowheads="1"/>
          </p:cNvSpPr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0" name="Oval 380"/>
          <p:cNvSpPr>
            <a:spLocks noChangeArrowheads="1"/>
          </p:cNvSpPr>
          <p:nvPr/>
        </p:nvSpPr>
        <p:spPr bwMode="auto">
          <a:xfrm>
            <a:off x="6477000" y="137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1" name="Oval 381"/>
          <p:cNvSpPr>
            <a:spLocks noChangeArrowheads="1"/>
          </p:cNvSpPr>
          <p:nvPr/>
        </p:nvSpPr>
        <p:spPr bwMode="auto">
          <a:xfrm>
            <a:off x="6096000" y="1066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2" name="Oval 382"/>
          <p:cNvSpPr>
            <a:spLocks noChangeArrowheads="1"/>
          </p:cNvSpPr>
          <p:nvPr/>
        </p:nvSpPr>
        <p:spPr bwMode="auto">
          <a:xfrm>
            <a:off x="7010400" y="1600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3" name="Oval 383"/>
          <p:cNvSpPr>
            <a:spLocks noChangeArrowheads="1"/>
          </p:cNvSpPr>
          <p:nvPr/>
        </p:nvSpPr>
        <p:spPr bwMode="auto">
          <a:xfrm>
            <a:off x="3733800" y="68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4" name="Oval 384"/>
          <p:cNvSpPr>
            <a:spLocks noChangeArrowheads="1"/>
          </p:cNvSpPr>
          <p:nvPr/>
        </p:nvSpPr>
        <p:spPr bwMode="auto">
          <a:xfrm>
            <a:off x="4343400" y="68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5" name="Oval 385"/>
          <p:cNvSpPr>
            <a:spLocks noChangeArrowheads="1"/>
          </p:cNvSpPr>
          <p:nvPr/>
        </p:nvSpPr>
        <p:spPr bwMode="auto">
          <a:xfrm>
            <a:off x="5715000" y="60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6" name="Oval 386"/>
          <p:cNvSpPr>
            <a:spLocks noChangeArrowheads="1"/>
          </p:cNvSpPr>
          <p:nvPr/>
        </p:nvSpPr>
        <p:spPr bwMode="auto">
          <a:xfrm>
            <a:off x="4953000" y="68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7" name="Oval 387"/>
          <p:cNvSpPr>
            <a:spLocks noChangeArrowheads="1"/>
          </p:cNvSpPr>
          <p:nvPr/>
        </p:nvSpPr>
        <p:spPr bwMode="auto">
          <a:xfrm>
            <a:off x="3124200" y="685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8" name="Oval 388"/>
          <p:cNvSpPr>
            <a:spLocks noChangeArrowheads="1"/>
          </p:cNvSpPr>
          <p:nvPr/>
        </p:nvSpPr>
        <p:spPr bwMode="auto">
          <a:xfrm>
            <a:off x="2590800" y="9144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29" name="Oval 389"/>
          <p:cNvSpPr>
            <a:spLocks noChangeArrowheads="1"/>
          </p:cNvSpPr>
          <p:nvPr/>
        </p:nvSpPr>
        <p:spPr bwMode="auto">
          <a:xfrm>
            <a:off x="1600200" y="12954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0" name="Oval 390"/>
          <p:cNvSpPr>
            <a:spLocks noChangeArrowheads="1"/>
          </p:cNvSpPr>
          <p:nvPr/>
        </p:nvSpPr>
        <p:spPr bwMode="auto">
          <a:xfrm>
            <a:off x="1143000" y="16002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1" name="Oval 391"/>
          <p:cNvSpPr>
            <a:spLocks noChangeArrowheads="1"/>
          </p:cNvSpPr>
          <p:nvPr/>
        </p:nvSpPr>
        <p:spPr bwMode="auto">
          <a:xfrm>
            <a:off x="990600" y="2209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2" name="Oval 392"/>
          <p:cNvSpPr>
            <a:spLocks noChangeArrowheads="1"/>
          </p:cNvSpPr>
          <p:nvPr/>
        </p:nvSpPr>
        <p:spPr bwMode="auto">
          <a:xfrm>
            <a:off x="1371600" y="2514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3" name="Oval 393"/>
          <p:cNvSpPr>
            <a:spLocks noChangeArrowheads="1"/>
          </p:cNvSpPr>
          <p:nvPr/>
        </p:nvSpPr>
        <p:spPr bwMode="auto">
          <a:xfrm>
            <a:off x="1143000" y="29718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4" name="Oval 394"/>
          <p:cNvSpPr>
            <a:spLocks noChangeArrowheads="1"/>
          </p:cNvSpPr>
          <p:nvPr/>
        </p:nvSpPr>
        <p:spPr bwMode="auto">
          <a:xfrm>
            <a:off x="2133600" y="1143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89835" name="Text Box 395"/>
          <p:cNvSpPr txBox="1">
            <a:spLocks noChangeArrowheads="1"/>
          </p:cNvSpPr>
          <p:nvPr/>
        </p:nvSpPr>
        <p:spPr bwMode="auto">
          <a:xfrm>
            <a:off x="0" y="6350"/>
            <a:ext cx="5431295" cy="70788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660066"/>
                </a:solidFill>
              </a:rPr>
              <a:t>… access networks, </a:t>
            </a:r>
            <a:r>
              <a:rPr lang="en-US" sz="4000" dirty="0">
                <a:solidFill>
                  <a:srgbClr val="660066"/>
                </a:solidFill>
              </a:rPr>
              <a:t>…</a:t>
            </a:r>
            <a:endParaRPr lang="es-UY" sz="4000" dirty="0">
              <a:solidFill>
                <a:srgbClr val="660066"/>
              </a:solidFill>
            </a:endParaRPr>
          </a:p>
        </p:txBody>
      </p:sp>
      <p:sp>
        <p:nvSpPr>
          <p:cNvPr id="189836" name="Text Box 396"/>
          <p:cNvSpPr txBox="1">
            <a:spLocks noChangeArrowheads="1"/>
          </p:cNvSpPr>
          <p:nvPr/>
        </p:nvSpPr>
        <p:spPr bwMode="auto">
          <a:xfrm>
            <a:off x="4649788" y="3429000"/>
            <a:ext cx="1370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4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90" name="Rectangle 10"/>
          <p:cNvSpPr>
            <a:spLocks noChangeArrowheads="1"/>
          </p:cNvSpPr>
          <p:nvPr/>
        </p:nvSpPr>
        <p:spPr bwMode="auto">
          <a:xfrm>
            <a:off x="438150" y="1636095"/>
            <a:ext cx="1644650" cy="19072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1" name="Line 11"/>
          <p:cNvSpPr>
            <a:spLocks noChangeShapeType="1"/>
          </p:cNvSpPr>
          <p:nvPr/>
        </p:nvSpPr>
        <p:spPr bwMode="auto">
          <a:xfrm>
            <a:off x="2093913" y="1739718"/>
            <a:ext cx="376238" cy="15168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692" name="Oval 12"/>
          <p:cNvSpPr>
            <a:spLocks noChangeArrowheads="1"/>
          </p:cNvSpPr>
          <p:nvPr/>
        </p:nvSpPr>
        <p:spPr bwMode="auto">
          <a:xfrm>
            <a:off x="2289175" y="1594045"/>
            <a:ext cx="2228850" cy="1211939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3" name="Rectangle 13"/>
          <p:cNvSpPr>
            <a:spLocks noChangeArrowheads="1"/>
          </p:cNvSpPr>
          <p:nvPr/>
        </p:nvSpPr>
        <p:spPr bwMode="auto">
          <a:xfrm rot="10800000" flipV="1">
            <a:off x="2606675" y="2805985"/>
            <a:ext cx="73025" cy="24178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4" name="Rectangle 14"/>
          <p:cNvSpPr>
            <a:spLocks noChangeArrowheads="1"/>
          </p:cNvSpPr>
          <p:nvPr/>
        </p:nvSpPr>
        <p:spPr bwMode="auto">
          <a:xfrm rot="10800000" flipV="1">
            <a:off x="2990850" y="2899095"/>
            <a:ext cx="69850" cy="24328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5" name="Rectangle 15"/>
          <p:cNvSpPr>
            <a:spLocks noChangeArrowheads="1"/>
          </p:cNvSpPr>
          <p:nvPr/>
        </p:nvSpPr>
        <p:spPr bwMode="auto">
          <a:xfrm>
            <a:off x="2606675" y="1302699"/>
            <a:ext cx="73025" cy="238784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6" name="Line 16"/>
          <p:cNvSpPr>
            <a:spLocks noChangeShapeType="1"/>
          </p:cNvSpPr>
          <p:nvPr/>
        </p:nvSpPr>
        <p:spPr bwMode="auto">
          <a:xfrm>
            <a:off x="2719388" y="1412330"/>
            <a:ext cx="157163" cy="279332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697" name="Rectangle 17"/>
          <p:cNvSpPr>
            <a:spLocks noChangeArrowheads="1"/>
          </p:cNvSpPr>
          <p:nvPr/>
        </p:nvSpPr>
        <p:spPr bwMode="auto">
          <a:xfrm>
            <a:off x="2997200" y="1245632"/>
            <a:ext cx="71438" cy="24028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698" name="Line 18"/>
          <p:cNvSpPr>
            <a:spLocks noChangeShapeType="1"/>
          </p:cNvSpPr>
          <p:nvPr/>
        </p:nvSpPr>
        <p:spPr bwMode="auto">
          <a:xfrm flipH="1">
            <a:off x="3967163" y="1352258"/>
            <a:ext cx="211138" cy="250798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699" name="Rectangle 19"/>
          <p:cNvSpPr>
            <a:spLocks noChangeArrowheads="1"/>
          </p:cNvSpPr>
          <p:nvPr/>
        </p:nvSpPr>
        <p:spPr bwMode="auto">
          <a:xfrm>
            <a:off x="4159250" y="1254642"/>
            <a:ext cx="71438" cy="238784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0" name="Line 20"/>
          <p:cNvSpPr>
            <a:spLocks noChangeShapeType="1"/>
          </p:cNvSpPr>
          <p:nvPr/>
        </p:nvSpPr>
        <p:spPr bwMode="auto">
          <a:xfrm flipH="1">
            <a:off x="3521075" y="1368778"/>
            <a:ext cx="233363" cy="225268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01" name="Rectangle 21"/>
          <p:cNvSpPr>
            <a:spLocks noChangeArrowheads="1"/>
          </p:cNvSpPr>
          <p:nvPr/>
        </p:nvSpPr>
        <p:spPr bwMode="auto">
          <a:xfrm>
            <a:off x="3746500" y="1245632"/>
            <a:ext cx="71438" cy="24028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2" name="Line 22"/>
          <p:cNvSpPr>
            <a:spLocks noChangeShapeType="1"/>
          </p:cNvSpPr>
          <p:nvPr/>
        </p:nvSpPr>
        <p:spPr bwMode="auto">
          <a:xfrm>
            <a:off x="3054350" y="1356764"/>
            <a:ext cx="165100" cy="244791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03" name="Rectangle 23"/>
          <p:cNvSpPr>
            <a:spLocks noChangeArrowheads="1"/>
          </p:cNvSpPr>
          <p:nvPr/>
        </p:nvSpPr>
        <p:spPr bwMode="auto">
          <a:xfrm>
            <a:off x="2008188" y="2058097"/>
            <a:ext cx="74613" cy="24028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4" name="Line 24"/>
          <p:cNvSpPr>
            <a:spLocks noChangeShapeType="1"/>
          </p:cNvSpPr>
          <p:nvPr/>
        </p:nvSpPr>
        <p:spPr bwMode="auto">
          <a:xfrm>
            <a:off x="2025650" y="2181243"/>
            <a:ext cx="233363" cy="4505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05" name="Oval 25"/>
          <p:cNvSpPr>
            <a:spLocks noChangeArrowheads="1"/>
          </p:cNvSpPr>
          <p:nvPr/>
        </p:nvSpPr>
        <p:spPr bwMode="auto">
          <a:xfrm>
            <a:off x="2878138" y="2070111"/>
            <a:ext cx="125413" cy="114136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6" name="Oval 26"/>
          <p:cNvSpPr>
            <a:spLocks noChangeArrowheads="1"/>
          </p:cNvSpPr>
          <p:nvPr/>
        </p:nvSpPr>
        <p:spPr bwMode="auto">
          <a:xfrm>
            <a:off x="3254375" y="2070111"/>
            <a:ext cx="168275" cy="14867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7" name="Oval 27"/>
          <p:cNvSpPr>
            <a:spLocks noChangeArrowheads="1"/>
          </p:cNvSpPr>
          <p:nvPr/>
        </p:nvSpPr>
        <p:spPr bwMode="auto">
          <a:xfrm>
            <a:off x="3694113" y="2070111"/>
            <a:ext cx="165100" cy="14867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8" name="Oval 28"/>
          <p:cNvSpPr>
            <a:spLocks noChangeArrowheads="1"/>
          </p:cNvSpPr>
          <p:nvPr/>
        </p:nvSpPr>
        <p:spPr bwMode="auto">
          <a:xfrm>
            <a:off x="3484563" y="2415521"/>
            <a:ext cx="166688" cy="15017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09" name="Line 29"/>
          <p:cNvSpPr>
            <a:spLocks noChangeShapeType="1"/>
          </p:cNvSpPr>
          <p:nvPr/>
        </p:nvSpPr>
        <p:spPr bwMode="auto">
          <a:xfrm>
            <a:off x="3838575" y="2199264"/>
            <a:ext cx="230188" cy="22526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0" name="Line 30"/>
          <p:cNvSpPr>
            <a:spLocks noChangeShapeType="1"/>
          </p:cNvSpPr>
          <p:nvPr/>
        </p:nvSpPr>
        <p:spPr bwMode="auto">
          <a:xfrm>
            <a:off x="3381375" y="2199264"/>
            <a:ext cx="146050" cy="243289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1" name="Line 31"/>
          <p:cNvSpPr>
            <a:spLocks noChangeShapeType="1"/>
          </p:cNvSpPr>
          <p:nvPr/>
        </p:nvSpPr>
        <p:spPr bwMode="auto">
          <a:xfrm>
            <a:off x="3003550" y="2127179"/>
            <a:ext cx="2508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2" name="Line 32"/>
          <p:cNvSpPr>
            <a:spLocks noChangeShapeType="1"/>
          </p:cNvSpPr>
          <p:nvPr/>
        </p:nvSpPr>
        <p:spPr bwMode="auto">
          <a:xfrm flipV="1">
            <a:off x="2838450" y="2594233"/>
            <a:ext cx="334963" cy="93111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3" name="Freeform 33"/>
          <p:cNvSpPr>
            <a:spLocks/>
          </p:cNvSpPr>
          <p:nvPr/>
        </p:nvSpPr>
        <p:spPr bwMode="auto">
          <a:xfrm>
            <a:off x="2451100" y="1883890"/>
            <a:ext cx="450850" cy="20574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" y="137"/>
              </a:cxn>
            </a:cxnLst>
            <a:rect l="0" t="0" r="r" b="b"/>
            <a:pathLst>
              <a:path w="283" h="137">
                <a:moveTo>
                  <a:pt x="0" y="0"/>
                </a:moveTo>
                <a:lnTo>
                  <a:pt x="283" y="137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4" name="Freeform 34"/>
          <p:cNvSpPr>
            <a:spLocks/>
          </p:cNvSpPr>
          <p:nvPr/>
        </p:nvSpPr>
        <p:spPr bwMode="auto">
          <a:xfrm>
            <a:off x="2286000" y="2130182"/>
            <a:ext cx="592138" cy="4655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74" y="0"/>
              </a:cxn>
            </a:cxnLst>
            <a:rect l="0" t="0" r="r" b="b"/>
            <a:pathLst>
              <a:path w="374" h="32">
                <a:moveTo>
                  <a:pt x="0" y="32"/>
                </a:moveTo>
                <a:lnTo>
                  <a:pt x="374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5" name="Freeform 35"/>
          <p:cNvSpPr>
            <a:spLocks/>
          </p:cNvSpPr>
          <p:nvPr/>
        </p:nvSpPr>
        <p:spPr bwMode="auto">
          <a:xfrm>
            <a:off x="2419350" y="2166225"/>
            <a:ext cx="482600" cy="294350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304" y="0"/>
              </a:cxn>
            </a:cxnLst>
            <a:rect l="0" t="0" r="r" b="b"/>
            <a:pathLst>
              <a:path w="304" h="197">
                <a:moveTo>
                  <a:pt x="0" y="197"/>
                </a:moveTo>
                <a:lnTo>
                  <a:pt x="304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6" name="Line 36"/>
          <p:cNvSpPr>
            <a:spLocks noChangeShapeType="1"/>
          </p:cNvSpPr>
          <p:nvPr/>
        </p:nvSpPr>
        <p:spPr bwMode="auto">
          <a:xfrm>
            <a:off x="3422650" y="2143698"/>
            <a:ext cx="271463" cy="0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7" name="Line 37"/>
          <p:cNvSpPr>
            <a:spLocks noChangeShapeType="1"/>
          </p:cNvSpPr>
          <p:nvPr/>
        </p:nvSpPr>
        <p:spPr bwMode="auto">
          <a:xfrm flipH="1">
            <a:off x="3609975" y="2218787"/>
            <a:ext cx="125413" cy="223766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8" name="Oval 38"/>
          <p:cNvSpPr>
            <a:spLocks noChangeArrowheads="1"/>
          </p:cNvSpPr>
          <p:nvPr/>
        </p:nvSpPr>
        <p:spPr bwMode="auto">
          <a:xfrm>
            <a:off x="3484563" y="1733711"/>
            <a:ext cx="166688" cy="1471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19" name="Line 39"/>
          <p:cNvSpPr>
            <a:spLocks noChangeShapeType="1"/>
          </p:cNvSpPr>
          <p:nvPr/>
        </p:nvSpPr>
        <p:spPr bwMode="auto">
          <a:xfrm flipH="1">
            <a:off x="3381375" y="1865868"/>
            <a:ext cx="125413" cy="223766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20" name="Line 40"/>
          <p:cNvSpPr>
            <a:spLocks noChangeShapeType="1"/>
          </p:cNvSpPr>
          <p:nvPr/>
        </p:nvSpPr>
        <p:spPr bwMode="auto">
          <a:xfrm>
            <a:off x="3609975" y="1865868"/>
            <a:ext cx="125413" cy="223766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21" name="Oval 41"/>
          <p:cNvSpPr>
            <a:spLocks noChangeArrowheads="1"/>
          </p:cNvSpPr>
          <p:nvPr/>
        </p:nvSpPr>
        <p:spPr bwMode="auto">
          <a:xfrm>
            <a:off x="4048125" y="2388489"/>
            <a:ext cx="165100" cy="144171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22" name="Oval 42"/>
          <p:cNvSpPr>
            <a:spLocks noChangeArrowheads="1"/>
          </p:cNvSpPr>
          <p:nvPr/>
        </p:nvSpPr>
        <p:spPr bwMode="auto">
          <a:xfrm>
            <a:off x="3173413" y="2510133"/>
            <a:ext cx="125413" cy="111132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23" name="Line 43"/>
          <p:cNvSpPr>
            <a:spLocks noChangeShapeType="1"/>
          </p:cNvSpPr>
          <p:nvPr/>
        </p:nvSpPr>
        <p:spPr bwMode="auto">
          <a:xfrm flipV="1">
            <a:off x="3298825" y="2510133"/>
            <a:ext cx="185738" cy="5556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24" name="Line 44"/>
          <p:cNvSpPr>
            <a:spLocks noChangeShapeType="1"/>
          </p:cNvSpPr>
          <p:nvPr/>
        </p:nvSpPr>
        <p:spPr bwMode="auto">
          <a:xfrm rot="19416291" flipV="1">
            <a:off x="3067050" y="2899095"/>
            <a:ext cx="233363" cy="54064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25" name="Line 45"/>
          <p:cNvSpPr>
            <a:spLocks noChangeShapeType="1"/>
          </p:cNvSpPr>
          <p:nvPr/>
        </p:nvSpPr>
        <p:spPr bwMode="auto">
          <a:xfrm rot="19416291" flipV="1">
            <a:off x="2663825" y="2805985"/>
            <a:ext cx="234950" cy="55566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26" name="Text Box 46"/>
          <p:cNvSpPr txBox="1">
            <a:spLocks noChangeArrowheads="1"/>
          </p:cNvSpPr>
          <p:nvPr/>
        </p:nvSpPr>
        <p:spPr bwMode="auto">
          <a:xfrm>
            <a:off x="588963" y="1936452"/>
            <a:ext cx="1203325" cy="432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967729" name="Oval 49"/>
          <p:cNvSpPr>
            <a:spLocks noChangeArrowheads="1"/>
          </p:cNvSpPr>
          <p:nvPr/>
        </p:nvSpPr>
        <p:spPr bwMode="auto">
          <a:xfrm>
            <a:off x="5105400" y="2998213"/>
            <a:ext cx="2435225" cy="1211939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0" name="Rectangle 50"/>
          <p:cNvSpPr>
            <a:spLocks noChangeArrowheads="1"/>
          </p:cNvSpPr>
          <p:nvPr/>
        </p:nvSpPr>
        <p:spPr bwMode="auto">
          <a:xfrm rot="10800000" flipV="1">
            <a:off x="5426075" y="4387363"/>
            <a:ext cx="69850" cy="24178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1" name="Rectangle 51"/>
          <p:cNvSpPr>
            <a:spLocks noChangeArrowheads="1"/>
          </p:cNvSpPr>
          <p:nvPr/>
        </p:nvSpPr>
        <p:spPr bwMode="auto">
          <a:xfrm rot="10800000" flipV="1">
            <a:off x="5202238" y="4097519"/>
            <a:ext cx="73025" cy="24328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2" name="Line 52"/>
          <p:cNvSpPr>
            <a:spLocks noChangeShapeType="1"/>
          </p:cNvSpPr>
          <p:nvPr/>
        </p:nvSpPr>
        <p:spPr bwMode="auto">
          <a:xfrm flipH="1">
            <a:off x="6784975" y="2756426"/>
            <a:ext cx="211138" cy="25230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33" name="Rectangle 53"/>
          <p:cNvSpPr>
            <a:spLocks noChangeArrowheads="1"/>
          </p:cNvSpPr>
          <p:nvPr/>
        </p:nvSpPr>
        <p:spPr bwMode="auto">
          <a:xfrm>
            <a:off x="6975475" y="2658810"/>
            <a:ext cx="74613" cy="24028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4" name="Line 54"/>
          <p:cNvSpPr>
            <a:spLocks noChangeShapeType="1"/>
          </p:cNvSpPr>
          <p:nvPr/>
        </p:nvSpPr>
        <p:spPr bwMode="auto">
          <a:xfrm flipH="1">
            <a:off x="6340475" y="2772945"/>
            <a:ext cx="231775" cy="225268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35" name="Rectangle 55"/>
          <p:cNvSpPr>
            <a:spLocks noChangeArrowheads="1"/>
          </p:cNvSpPr>
          <p:nvPr/>
        </p:nvSpPr>
        <p:spPr bwMode="auto">
          <a:xfrm>
            <a:off x="6562725" y="2649799"/>
            <a:ext cx="73025" cy="24028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8" name="Oval 58"/>
          <p:cNvSpPr>
            <a:spLocks noChangeArrowheads="1"/>
          </p:cNvSpPr>
          <p:nvPr/>
        </p:nvSpPr>
        <p:spPr bwMode="auto">
          <a:xfrm>
            <a:off x="5649913" y="3366150"/>
            <a:ext cx="161925" cy="147175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39" name="Oval 59"/>
          <p:cNvSpPr>
            <a:spLocks noChangeArrowheads="1"/>
          </p:cNvSpPr>
          <p:nvPr/>
        </p:nvSpPr>
        <p:spPr bwMode="auto">
          <a:xfrm>
            <a:off x="6072188" y="3474278"/>
            <a:ext cx="168275" cy="14867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0" name="Oval 60"/>
          <p:cNvSpPr>
            <a:spLocks noChangeArrowheads="1"/>
          </p:cNvSpPr>
          <p:nvPr/>
        </p:nvSpPr>
        <p:spPr bwMode="auto">
          <a:xfrm>
            <a:off x="6511925" y="3474278"/>
            <a:ext cx="165100" cy="148677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1" name="Oval 61"/>
          <p:cNvSpPr>
            <a:spLocks noChangeArrowheads="1"/>
          </p:cNvSpPr>
          <p:nvPr/>
        </p:nvSpPr>
        <p:spPr bwMode="auto">
          <a:xfrm>
            <a:off x="6302375" y="3828699"/>
            <a:ext cx="166688" cy="150178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2" name="Line 62"/>
          <p:cNvSpPr>
            <a:spLocks noChangeShapeType="1"/>
          </p:cNvSpPr>
          <p:nvPr/>
        </p:nvSpPr>
        <p:spPr bwMode="auto">
          <a:xfrm flipV="1">
            <a:off x="6656388" y="3400691"/>
            <a:ext cx="211138" cy="11113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3" name="Line 63"/>
          <p:cNvSpPr>
            <a:spLocks noChangeShapeType="1"/>
          </p:cNvSpPr>
          <p:nvPr/>
        </p:nvSpPr>
        <p:spPr bwMode="auto">
          <a:xfrm>
            <a:off x="6656388" y="3603432"/>
            <a:ext cx="228600" cy="22526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4" name="Line 64"/>
          <p:cNvSpPr>
            <a:spLocks noChangeShapeType="1"/>
          </p:cNvSpPr>
          <p:nvPr/>
        </p:nvSpPr>
        <p:spPr bwMode="auto">
          <a:xfrm>
            <a:off x="6197600" y="3603432"/>
            <a:ext cx="147638" cy="243289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5" name="Freeform 65"/>
          <p:cNvSpPr>
            <a:spLocks/>
          </p:cNvSpPr>
          <p:nvPr/>
        </p:nvSpPr>
        <p:spPr bwMode="auto">
          <a:xfrm>
            <a:off x="5811838" y="3472777"/>
            <a:ext cx="260350" cy="600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39"/>
              </a:cxn>
            </a:cxnLst>
            <a:rect l="0" t="0" r="r" b="b"/>
            <a:pathLst>
              <a:path w="164" h="39">
                <a:moveTo>
                  <a:pt x="0" y="0"/>
                </a:moveTo>
                <a:lnTo>
                  <a:pt x="164" y="39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6" name="Line 66"/>
          <p:cNvSpPr>
            <a:spLocks noChangeShapeType="1"/>
          </p:cNvSpPr>
          <p:nvPr/>
        </p:nvSpPr>
        <p:spPr bwMode="auto">
          <a:xfrm flipV="1">
            <a:off x="5654675" y="3998401"/>
            <a:ext cx="334963" cy="9461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7" name="Freeform 67"/>
          <p:cNvSpPr>
            <a:spLocks/>
          </p:cNvSpPr>
          <p:nvPr/>
        </p:nvSpPr>
        <p:spPr bwMode="auto">
          <a:xfrm>
            <a:off x="5116513" y="3472777"/>
            <a:ext cx="533400" cy="108128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336" y="0"/>
              </a:cxn>
            </a:cxnLst>
            <a:rect l="0" t="0" r="r" b="b"/>
            <a:pathLst>
              <a:path w="336" h="72">
                <a:moveTo>
                  <a:pt x="0" y="72"/>
                </a:moveTo>
                <a:lnTo>
                  <a:pt x="336" y="0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8" name="Freeform 68"/>
          <p:cNvSpPr>
            <a:spLocks/>
          </p:cNvSpPr>
          <p:nvPr/>
        </p:nvSpPr>
        <p:spPr bwMode="auto">
          <a:xfrm>
            <a:off x="5218113" y="3508819"/>
            <a:ext cx="457200" cy="358926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88" y="0"/>
              </a:cxn>
            </a:cxnLst>
            <a:rect l="0" t="0" r="r" b="b"/>
            <a:pathLst>
              <a:path w="288" h="240">
                <a:moveTo>
                  <a:pt x="0" y="240"/>
                </a:moveTo>
                <a:lnTo>
                  <a:pt x="288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49" name="Line 69"/>
          <p:cNvSpPr>
            <a:spLocks noChangeShapeType="1"/>
          </p:cNvSpPr>
          <p:nvPr/>
        </p:nvSpPr>
        <p:spPr bwMode="auto">
          <a:xfrm>
            <a:off x="6240463" y="3547866"/>
            <a:ext cx="271463" cy="0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0" name="Line 70"/>
          <p:cNvSpPr>
            <a:spLocks noChangeShapeType="1"/>
          </p:cNvSpPr>
          <p:nvPr/>
        </p:nvSpPr>
        <p:spPr bwMode="auto">
          <a:xfrm flipH="1">
            <a:off x="6427788" y="3622955"/>
            <a:ext cx="123825" cy="223766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1" name="Oval 71"/>
          <p:cNvSpPr>
            <a:spLocks noChangeArrowheads="1"/>
          </p:cNvSpPr>
          <p:nvPr/>
        </p:nvSpPr>
        <p:spPr bwMode="auto">
          <a:xfrm>
            <a:off x="6302375" y="3137879"/>
            <a:ext cx="166688" cy="1471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2" name="Line 72"/>
          <p:cNvSpPr>
            <a:spLocks noChangeShapeType="1"/>
          </p:cNvSpPr>
          <p:nvPr/>
        </p:nvSpPr>
        <p:spPr bwMode="auto">
          <a:xfrm flipH="1">
            <a:off x="6197600" y="3268534"/>
            <a:ext cx="127000" cy="225268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3" name="Line 73"/>
          <p:cNvSpPr>
            <a:spLocks noChangeShapeType="1"/>
          </p:cNvSpPr>
          <p:nvPr/>
        </p:nvSpPr>
        <p:spPr bwMode="auto">
          <a:xfrm>
            <a:off x="6427788" y="3268534"/>
            <a:ext cx="123825" cy="225268"/>
          </a:xfrm>
          <a:prstGeom prst="line">
            <a:avLst/>
          </a:prstGeom>
          <a:noFill/>
          <a:ln w="1079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4" name="Oval 74"/>
          <p:cNvSpPr>
            <a:spLocks noChangeArrowheads="1"/>
          </p:cNvSpPr>
          <p:nvPr/>
        </p:nvSpPr>
        <p:spPr bwMode="auto">
          <a:xfrm>
            <a:off x="6867525" y="3327104"/>
            <a:ext cx="123825" cy="109630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5" name="Line 75"/>
          <p:cNvSpPr>
            <a:spLocks noChangeShapeType="1"/>
          </p:cNvSpPr>
          <p:nvPr/>
        </p:nvSpPr>
        <p:spPr bwMode="auto">
          <a:xfrm flipH="1">
            <a:off x="6970713" y="3196448"/>
            <a:ext cx="290513" cy="14717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6" name="Line 76"/>
          <p:cNvSpPr>
            <a:spLocks noChangeShapeType="1"/>
          </p:cNvSpPr>
          <p:nvPr/>
        </p:nvSpPr>
        <p:spPr bwMode="auto">
          <a:xfrm flipH="1">
            <a:off x="6991350" y="3382670"/>
            <a:ext cx="26987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7" name="Line 77"/>
          <p:cNvSpPr>
            <a:spLocks noChangeShapeType="1"/>
          </p:cNvSpPr>
          <p:nvPr/>
        </p:nvSpPr>
        <p:spPr bwMode="auto">
          <a:xfrm flipH="1" flipV="1">
            <a:off x="6970713" y="3418712"/>
            <a:ext cx="290513" cy="12915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8" name="Oval 78"/>
          <p:cNvSpPr>
            <a:spLocks noChangeArrowheads="1"/>
          </p:cNvSpPr>
          <p:nvPr/>
        </p:nvSpPr>
        <p:spPr bwMode="auto">
          <a:xfrm>
            <a:off x="6867525" y="3809176"/>
            <a:ext cx="123825" cy="114136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59" name="Line 79"/>
          <p:cNvSpPr>
            <a:spLocks noChangeShapeType="1"/>
          </p:cNvSpPr>
          <p:nvPr/>
        </p:nvSpPr>
        <p:spPr bwMode="auto">
          <a:xfrm flipV="1">
            <a:off x="6991350" y="3836208"/>
            <a:ext cx="571500" cy="315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0" name="Oval 80"/>
          <p:cNvSpPr>
            <a:spLocks noChangeArrowheads="1"/>
          </p:cNvSpPr>
          <p:nvPr/>
        </p:nvSpPr>
        <p:spPr bwMode="auto">
          <a:xfrm>
            <a:off x="5989638" y="3923312"/>
            <a:ext cx="127000" cy="112634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1" name="Line 81"/>
          <p:cNvSpPr>
            <a:spLocks noChangeShapeType="1"/>
          </p:cNvSpPr>
          <p:nvPr/>
        </p:nvSpPr>
        <p:spPr bwMode="auto">
          <a:xfrm flipV="1">
            <a:off x="6116638" y="3923312"/>
            <a:ext cx="185738" cy="5556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2" name="Line 82"/>
          <p:cNvSpPr>
            <a:spLocks noChangeShapeType="1"/>
          </p:cNvSpPr>
          <p:nvPr/>
        </p:nvSpPr>
        <p:spPr bwMode="auto">
          <a:xfrm rot="19416291" flipV="1">
            <a:off x="5259388" y="4097519"/>
            <a:ext cx="234950" cy="54064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63" name="Line 83"/>
          <p:cNvSpPr>
            <a:spLocks noChangeShapeType="1"/>
          </p:cNvSpPr>
          <p:nvPr/>
        </p:nvSpPr>
        <p:spPr bwMode="auto">
          <a:xfrm rot="19416291" flipV="1">
            <a:off x="5481638" y="4210152"/>
            <a:ext cx="233363" cy="55566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7764" name="Text Box 84"/>
          <p:cNvSpPr txBox="1">
            <a:spLocks noChangeArrowheads="1"/>
          </p:cNvSpPr>
          <p:nvPr/>
        </p:nvSpPr>
        <p:spPr bwMode="auto">
          <a:xfrm>
            <a:off x="3025775" y="3220477"/>
            <a:ext cx="1201738" cy="434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967765" name="Freeform 85"/>
          <p:cNvSpPr>
            <a:spLocks/>
          </p:cNvSpPr>
          <p:nvPr/>
        </p:nvSpPr>
        <p:spPr bwMode="auto">
          <a:xfrm>
            <a:off x="4206875" y="2510133"/>
            <a:ext cx="1452563" cy="88154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6" y="589"/>
              </a:cxn>
            </a:cxnLst>
            <a:rect l="0" t="0" r="r" b="b"/>
            <a:pathLst>
              <a:path w="916" h="589">
                <a:moveTo>
                  <a:pt x="0" y="0"/>
                </a:moveTo>
                <a:lnTo>
                  <a:pt x="916" y="589"/>
                </a:lnTo>
              </a:path>
            </a:pathLst>
          </a:custGeom>
          <a:noFill/>
          <a:ln w="7620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6" name="Oval 86"/>
          <p:cNvSpPr>
            <a:spLocks noChangeArrowheads="1"/>
          </p:cNvSpPr>
          <p:nvPr/>
        </p:nvSpPr>
        <p:spPr bwMode="auto">
          <a:xfrm>
            <a:off x="7031038" y="1208087"/>
            <a:ext cx="1674813" cy="1234466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7" name="Oval 87"/>
          <p:cNvSpPr>
            <a:spLocks noChangeArrowheads="1"/>
          </p:cNvSpPr>
          <p:nvPr/>
        </p:nvSpPr>
        <p:spPr bwMode="auto">
          <a:xfrm>
            <a:off x="7772400" y="1685654"/>
            <a:ext cx="165100" cy="1471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8" name="Oval 88"/>
          <p:cNvSpPr>
            <a:spLocks noChangeArrowheads="1"/>
          </p:cNvSpPr>
          <p:nvPr/>
        </p:nvSpPr>
        <p:spPr bwMode="auto">
          <a:xfrm>
            <a:off x="7259638" y="2011541"/>
            <a:ext cx="242888" cy="21625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69" name="Line 89"/>
          <p:cNvSpPr>
            <a:spLocks noChangeShapeType="1"/>
          </p:cNvSpPr>
          <p:nvPr/>
        </p:nvSpPr>
        <p:spPr bwMode="auto">
          <a:xfrm flipV="1">
            <a:off x="7916863" y="1612067"/>
            <a:ext cx="211138" cy="10963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0" name="Line 90"/>
          <p:cNvSpPr>
            <a:spLocks noChangeShapeType="1"/>
          </p:cNvSpPr>
          <p:nvPr/>
        </p:nvSpPr>
        <p:spPr bwMode="auto">
          <a:xfrm>
            <a:off x="7916863" y="1814808"/>
            <a:ext cx="231775" cy="223766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1" name="Freeform 91"/>
          <p:cNvSpPr>
            <a:spLocks/>
          </p:cNvSpPr>
          <p:nvPr/>
        </p:nvSpPr>
        <p:spPr bwMode="auto">
          <a:xfrm>
            <a:off x="7380288" y="1658622"/>
            <a:ext cx="69850" cy="352919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236"/>
              </a:cxn>
            </a:cxnLst>
            <a:rect l="0" t="0" r="r" b="b"/>
            <a:pathLst>
              <a:path w="44" h="236">
                <a:moveTo>
                  <a:pt x="44" y="0"/>
                </a:moveTo>
                <a:lnTo>
                  <a:pt x="0" y="236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2" name="Freeform 92"/>
          <p:cNvSpPr>
            <a:spLocks/>
          </p:cNvSpPr>
          <p:nvPr/>
        </p:nvSpPr>
        <p:spPr bwMode="auto">
          <a:xfrm>
            <a:off x="7486650" y="1826822"/>
            <a:ext cx="300038" cy="214755"/>
          </a:xfrm>
          <a:custGeom>
            <a:avLst/>
            <a:gdLst/>
            <a:ahLst/>
            <a:cxnLst>
              <a:cxn ang="0">
                <a:pos x="188" y="0"/>
              </a:cxn>
              <a:cxn ang="0">
                <a:pos x="0" y="144"/>
              </a:cxn>
            </a:cxnLst>
            <a:rect l="0" t="0" r="r" b="b"/>
            <a:pathLst>
              <a:path w="188" h="144">
                <a:moveTo>
                  <a:pt x="188" y="0"/>
                </a:moveTo>
                <a:lnTo>
                  <a:pt x="0" y="144"/>
                </a:lnTo>
              </a:path>
            </a:pathLst>
          </a:custGeom>
          <a:noFill/>
          <a:ln w="1079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3" name="Oval 93"/>
          <p:cNvSpPr>
            <a:spLocks noChangeArrowheads="1"/>
          </p:cNvSpPr>
          <p:nvPr/>
        </p:nvSpPr>
        <p:spPr bwMode="auto">
          <a:xfrm>
            <a:off x="8128000" y="1536978"/>
            <a:ext cx="123825" cy="11113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4" name="Line 94"/>
          <p:cNvSpPr>
            <a:spLocks noChangeShapeType="1"/>
          </p:cNvSpPr>
          <p:nvPr/>
        </p:nvSpPr>
        <p:spPr bwMode="auto">
          <a:xfrm flipH="1">
            <a:off x="8231188" y="1406322"/>
            <a:ext cx="290513" cy="147175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5" name="Line 95"/>
          <p:cNvSpPr>
            <a:spLocks noChangeShapeType="1"/>
          </p:cNvSpPr>
          <p:nvPr/>
        </p:nvSpPr>
        <p:spPr bwMode="auto">
          <a:xfrm flipH="1">
            <a:off x="8251825" y="1594045"/>
            <a:ext cx="269875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6" name="Line 96"/>
          <p:cNvSpPr>
            <a:spLocks noChangeShapeType="1"/>
          </p:cNvSpPr>
          <p:nvPr/>
        </p:nvSpPr>
        <p:spPr bwMode="auto">
          <a:xfrm flipH="1" flipV="1">
            <a:off x="8231188" y="1630088"/>
            <a:ext cx="290513" cy="12765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7" name="Oval 97"/>
          <p:cNvSpPr>
            <a:spLocks noChangeArrowheads="1"/>
          </p:cNvSpPr>
          <p:nvPr/>
        </p:nvSpPr>
        <p:spPr bwMode="auto">
          <a:xfrm>
            <a:off x="8128000" y="2022054"/>
            <a:ext cx="123825" cy="11113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8" name="Line 98"/>
          <p:cNvSpPr>
            <a:spLocks noChangeShapeType="1"/>
          </p:cNvSpPr>
          <p:nvPr/>
        </p:nvSpPr>
        <p:spPr bwMode="auto">
          <a:xfrm>
            <a:off x="8251825" y="2077620"/>
            <a:ext cx="249238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779" name="Text Box 99"/>
          <p:cNvSpPr txBox="1">
            <a:spLocks noChangeArrowheads="1"/>
          </p:cNvSpPr>
          <p:nvPr/>
        </p:nvSpPr>
        <p:spPr bwMode="auto">
          <a:xfrm>
            <a:off x="3678238" y="1431853"/>
            <a:ext cx="1203325" cy="432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UY"/>
          </a:p>
        </p:txBody>
      </p:sp>
      <p:sp>
        <p:nvSpPr>
          <p:cNvPr id="967780" name="Oval 100"/>
          <p:cNvSpPr>
            <a:spLocks noChangeArrowheads="1"/>
          </p:cNvSpPr>
          <p:nvPr/>
        </p:nvSpPr>
        <p:spPr bwMode="auto">
          <a:xfrm>
            <a:off x="7394575" y="1508444"/>
            <a:ext cx="169863" cy="148677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5202238" y="1508444"/>
            <a:ext cx="1143000" cy="1078281"/>
            <a:chOff x="4887" y="2256"/>
            <a:chExt cx="720" cy="720"/>
          </a:xfrm>
        </p:grpSpPr>
        <p:sp>
          <p:nvSpPr>
            <p:cNvPr id="967782" name="Rectangle 102"/>
            <p:cNvSpPr>
              <a:spLocks noChangeArrowheads="1"/>
            </p:cNvSpPr>
            <p:nvPr/>
          </p:nvSpPr>
          <p:spPr bwMode="auto">
            <a:xfrm rot="10800000" flipV="1">
              <a:off x="5010" y="2736"/>
              <a:ext cx="45" cy="16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3" name="Oval 103"/>
            <p:cNvSpPr>
              <a:spLocks noChangeArrowheads="1"/>
            </p:cNvSpPr>
            <p:nvPr/>
          </p:nvSpPr>
          <p:spPr bwMode="auto">
            <a:xfrm>
              <a:off x="5321" y="2326"/>
              <a:ext cx="79" cy="7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4" name="Line 104"/>
            <p:cNvSpPr>
              <a:spLocks noChangeShapeType="1"/>
            </p:cNvSpPr>
            <p:nvPr/>
          </p:nvSpPr>
          <p:spPr bwMode="auto">
            <a:xfrm flipV="1">
              <a:off x="5295" y="2675"/>
              <a:ext cx="211" cy="63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5" name="Line 105"/>
            <p:cNvSpPr>
              <a:spLocks noChangeShapeType="1"/>
            </p:cNvSpPr>
            <p:nvPr/>
          </p:nvSpPr>
          <p:spPr bwMode="auto">
            <a:xfrm>
              <a:off x="5150" y="2364"/>
              <a:ext cx="171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6" name="Line 106"/>
            <p:cNvSpPr>
              <a:spLocks noChangeShapeType="1"/>
            </p:cNvSpPr>
            <p:nvPr/>
          </p:nvSpPr>
          <p:spPr bwMode="auto">
            <a:xfrm flipV="1">
              <a:off x="5150" y="2388"/>
              <a:ext cx="185" cy="87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7" name="Oval 107"/>
            <p:cNvSpPr>
              <a:spLocks noChangeArrowheads="1"/>
            </p:cNvSpPr>
            <p:nvPr/>
          </p:nvSpPr>
          <p:spPr bwMode="auto">
            <a:xfrm>
              <a:off x="5506" y="2625"/>
              <a:ext cx="80" cy="7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7788" name="Line 108"/>
            <p:cNvSpPr>
              <a:spLocks noChangeShapeType="1"/>
            </p:cNvSpPr>
            <p:nvPr/>
          </p:nvSpPr>
          <p:spPr bwMode="auto">
            <a:xfrm rot="19416291" flipV="1">
              <a:off x="5046" y="2736"/>
              <a:ext cx="147" cy="3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67789" name="Line 109"/>
            <p:cNvSpPr>
              <a:spLocks noChangeShapeType="1"/>
            </p:cNvSpPr>
            <p:nvPr/>
          </p:nvSpPr>
          <p:spPr bwMode="auto">
            <a:xfrm rot="19416291" flipV="1">
              <a:off x="5186" y="2811"/>
              <a:ext cx="147" cy="3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67790" name="Oval 110"/>
            <p:cNvSpPr>
              <a:spLocks noChangeArrowheads="1"/>
            </p:cNvSpPr>
            <p:nvPr/>
          </p:nvSpPr>
          <p:spPr bwMode="auto">
            <a:xfrm>
              <a:off x="4887" y="2256"/>
              <a:ext cx="720" cy="72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4" name="Group 111"/>
            <p:cNvGrpSpPr>
              <a:grpSpLocks/>
            </p:cNvGrpSpPr>
            <p:nvPr/>
          </p:nvGrpSpPr>
          <p:grpSpPr bwMode="auto">
            <a:xfrm>
              <a:off x="5031" y="2304"/>
              <a:ext cx="432" cy="624"/>
              <a:chOff x="3123" y="1248"/>
              <a:chExt cx="381" cy="561"/>
            </a:xfrm>
          </p:grpSpPr>
          <p:sp>
            <p:nvSpPr>
              <p:cNvPr id="967792" name="Oval 112"/>
              <p:cNvSpPr>
                <a:spLocks noChangeArrowheads="1"/>
              </p:cNvSpPr>
              <p:nvPr/>
            </p:nvSpPr>
            <p:spPr bwMode="auto">
              <a:xfrm>
                <a:off x="3123" y="1472"/>
                <a:ext cx="106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3" name="Oval 113"/>
              <p:cNvSpPr>
                <a:spLocks noChangeArrowheads="1"/>
              </p:cNvSpPr>
              <p:nvPr/>
            </p:nvSpPr>
            <p:spPr bwMode="auto">
              <a:xfrm>
                <a:off x="3400" y="1472"/>
                <a:ext cx="104" cy="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4" name="Oval 114"/>
              <p:cNvSpPr>
                <a:spLocks noChangeArrowheads="1"/>
              </p:cNvSpPr>
              <p:nvPr/>
            </p:nvSpPr>
            <p:spPr bwMode="auto">
              <a:xfrm>
                <a:off x="3268" y="1708"/>
                <a:ext cx="105" cy="10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5" name="Line 115"/>
              <p:cNvSpPr>
                <a:spLocks noChangeShapeType="1"/>
              </p:cNvSpPr>
              <p:nvPr/>
            </p:nvSpPr>
            <p:spPr bwMode="auto">
              <a:xfrm>
                <a:off x="3202" y="1558"/>
                <a:ext cx="93" cy="163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6" name="Line 116"/>
              <p:cNvSpPr>
                <a:spLocks noChangeShapeType="1"/>
              </p:cNvSpPr>
              <p:nvPr/>
            </p:nvSpPr>
            <p:spPr bwMode="auto">
              <a:xfrm>
                <a:off x="3229" y="1521"/>
                <a:ext cx="171" cy="0"/>
              </a:xfrm>
              <a:prstGeom prst="line">
                <a:avLst/>
              </a:prstGeom>
              <a:noFill/>
              <a:ln w="107950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7" name="Line 117"/>
              <p:cNvSpPr>
                <a:spLocks noChangeShapeType="1"/>
              </p:cNvSpPr>
              <p:nvPr/>
            </p:nvSpPr>
            <p:spPr bwMode="auto">
              <a:xfrm flipH="1">
                <a:off x="3347" y="1571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8" name="Oval 118"/>
              <p:cNvSpPr>
                <a:spLocks noChangeArrowheads="1"/>
              </p:cNvSpPr>
              <p:nvPr/>
            </p:nvSpPr>
            <p:spPr bwMode="auto">
              <a:xfrm>
                <a:off x="3268" y="1248"/>
                <a:ext cx="105" cy="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799" name="Line 119"/>
              <p:cNvSpPr>
                <a:spLocks noChangeShapeType="1"/>
              </p:cNvSpPr>
              <p:nvPr/>
            </p:nvSpPr>
            <p:spPr bwMode="auto">
              <a:xfrm flipH="1">
                <a:off x="3202" y="1335"/>
                <a:ext cx="80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7800" name="Line 120"/>
              <p:cNvSpPr>
                <a:spLocks noChangeShapeType="1"/>
              </p:cNvSpPr>
              <p:nvPr/>
            </p:nvSpPr>
            <p:spPr bwMode="auto">
              <a:xfrm>
                <a:off x="3347" y="1335"/>
                <a:ext cx="79" cy="150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967801" name="Freeform 121"/>
          <p:cNvSpPr>
            <a:spLocks/>
          </p:cNvSpPr>
          <p:nvPr/>
        </p:nvSpPr>
        <p:spPr bwMode="auto">
          <a:xfrm>
            <a:off x="7564438" y="1227610"/>
            <a:ext cx="233363" cy="31086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208"/>
              </a:cxn>
            </a:cxnLst>
            <a:rect l="0" t="0" r="r" b="b"/>
            <a:pathLst>
              <a:path w="148" h="208">
                <a:moveTo>
                  <a:pt x="148" y="0"/>
                </a:moveTo>
                <a:lnTo>
                  <a:pt x="0" y="208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802" name="Freeform 122"/>
          <p:cNvSpPr>
            <a:spLocks/>
          </p:cNvSpPr>
          <p:nvPr/>
        </p:nvSpPr>
        <p:spPr bwMode="auto">
          <a:xfrm>
            <a:off x="7454900" y="1316215"/>
            <a:ext cx="31750" cy="1937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29"/>
              </a:cxn>
            </a:cxnLst>
            <a:rect l="0" t="0" r="r" b="b"/>
            <a:pathLst>
              <a:path w="20" h="129">
                <a:moveTo>
                  <a:pt x="0" y="0"/>
                </a:moveTo>
                <a:lnTo>
                  <a:pt x="20" y="129"/>
                </a:lnTo>
              </a:path>
            </a:pathLst>
          </a:cu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803" name="Freeform 123"/>
          <p:cNvSpPr>
            <a:spLocks/>
          </p:cNvSpPr>
          <p:nvPr/>
        </p:nvSpPr>
        <p:spPr bwMode="auto">
          <a:xfrm>
            <a:off x="3876675" y="2041577"/>
            <a:ext cx="1560513" cy="96114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984" y="0"/>
              </a:cxn>
            </a:cxnLst>
            <a:rect l="0" t="0" r="r" b="b"/>
            <a:pathLst>
              <a:path w="984" h="64">
                <a:moveTo>
                  <a:pt x="0" y="64"/>
                </a:moveTo>
                <a:lnTo>
                  <a:pt x="984" y="0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804" name="Freeform 124"/>
          <p:cNvSpPr>
            <a:spLocks/>
          </p:cNvSpPr>
          <p:nvPr/>
        </p:nvSpPr>
        <p:spPr bwMode="auto">
          <a:xfrm>
            <a:off x="6116638" y="2035570"/>
            <a:ext cx="1128713" cy="780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2" y="52"/>
              </a:cxn>
            </a:cxnLst>
            <a:rect l="0" t="0" r="r" b="b"/>
            <a:pathLst>
              <a:path w="712" h="52">
                <a:moveTo>
                  <a:pt x="0" y="0"/>
                </a:moveTo>
                <a:lnTo>
                  <a:pt x="712" y="52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7810" name="Rectangle 130"/>
          <p:cNvSpPr>
            <a:spLocks noChangeArrowheads="1"/>
          </p:cNvSpPr>
          <p:nvPr/>
        </p:nvSpPr>
        <p:spPr bwMode="auto">
          <a:xfrm>
            <a:off x="0" y="-215900"/>
            <a:ext cx="91440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5000"/>
              </a:lnSpc>
            </a:pPr>
            <a:r>
              <a:rPr lang="es-UY" sz="4000" dirty="0" smtClean="0">
                <a:solidFill>
                  <a:schemeClr val="tx2"/>
                </a:solidFill>
              </a:rPr>
              <a:t> 4.1 </a:t>
            </a:r>
            <a:r>
              <a:rPr lang="es-UY" sz="4000" dirty="0" err="1" smtClean="0">
                <a:solidFill>
                  <a:schemeClr val="tx2"/>
                </a:solidFill>
              </a:rPr>
              <a:t>Joint</a:t>
            </a:r>
            <a:r>
              <a:rPr lang="es-UY" sz="4000" dirty="0" smtClean="0">
                <a:solidFill>
                  <a:schemeClr val="tx2"/>
                </a:solidFill>
              </a:rPr>
              <a:t> </a:t>
            </a:r>
            <a:r>
              <a:rPr lang="es-UY" sz="4000" dirty="0" err="1" smtClean="0">
                <a:solidFill>
                  <a:schemeClr val="tx2"/>
                </a:solidFill>
              </a:rPr>
              <a:t>congestion</a:t>
            </a:r>
            <a:r>
              <a:rPr lang="es-UY" sz="4000" dirty="0" smtClean="0">
                <a:solidFill>
                  <a:schemeClr val="tx2"/>
                </a:solidFill>
              </a:rPr>
              <a:t> </a:t>
            </a:r>
            <a:r>
              <a:rPr lang="es-UY" sz="4000" dirty="0">
                <a:solidFill>
                  <a:schemeClr val="tx2"/>
                </a:solidFill>
              </a:rPr>
              <a:t>control </a:t>
            </a:r>
            <a:r>
              <a:rPr lang="es-UY" sz="4000" dirty="0" smtClean="0">
                <a:solidFill>
                  <a:schemeClr val="tx2"/>
                </a:solidFill>
              </a:rPr>
              <a:t>and</a:t>
            </a:r>
          </a:p>
          <a:p>
            <a:pPr algn="l" eaLnBrk="0" hangingPunct="0">
              <a:lnSpc>
                <a:spcPct val="85000"/>
              </a:lnSpc>
            </a:pPr>
            <a:r>
              <a:rPr lang="es-UY" sz="4000" dirty="0" smtClean="0">
                <a:solidFill>
                  <a:schemeClr val="tx2"/>
                </a:solidFill>
              </a:rPr>
              <a:t>      </a:t>
            </a:r>
            <a:r>
              <a:rPr lang="es-UY" sz="4000" dirty="0" err="1" smtClean="0">
                <a:solidFill>
                  <a:schemeClr val="tx2"/>
                </a:solidFill>
              </a:rPr>
              <a:t>multipath</a:t>
            </a:r>
            <a:r>
              <a:rPr lang="es-UY" sz="4000" dirty="0" smtClean="0">
                <a:solidFill>
                  <a:schemeClr val="tx2"/>
                </a:solidFill>
              </a:rPr>
              <a:t> </a:t>
            </a:r>
            <a:r>
              <a:rPr lang="es-UY" sz="4000" dirty="0" err="1" smtClean="0">
                <a:solidFill>
                  <a:schemeClr val="tx2"/>
                </a:solidFill>
              </a:rPr>
              <a:t>routing</a:t>
            </a:r>
            <a:r>
              <a:rPr lang="es-UY" sz="4000" dirty="0" smtClean="0">
                <a:solidFill>
                  <a:schemeClr val="tx2"/>
                </a:solidFill>
              </a:rPr>
              <a:t> </a:t>
            </a:r>
            <a:r>
              <a:rPr lang="es-UY" sz="2800" dirty="0" smtClean="0">
                <a:solidFill>
                  <a:schemeClr val="tx2"/>
                </a:solidFill>
              </a:rPr>
              <a:t>[</a:t>
            </a:r>
            <a:r>
              <a:rPr lang="es-UY" sz="2800" dirty="0" err="1" smtClean="0">
                <a:solidFill>
                  <a:schemeClr val="tx2"/>
                </a:solidFill>
              </a:rPr>
              <a:t>P’Mallada</a:t>
            </a:r>
            <a:r>
              <a:rPr lang="es-UY" sz="2800" dirty="0" smtClean="0">
                <a:solidFill>
                  <a:schemeClr val="tx2"/>
                </a:solidFill>
              </a:rPr>
              <a:t>, IEEE </a:t>
            </a:r>
            <a:r>
              <a:rPr lang="es-UY" sz="2800" dirty="0" err="1" smtClean="0">
                <a:solidFill>
                  <a:schemeClr val="tx2"/>
                </a:solidFill>
              </a:rPr>
              <a:t>ToN</a:t>
            </a:r>
            <a:r>
              <a:rPr lang="es-UY" sz="2800" dirty="0" smtClean="0">
                <a:solidFill>
                  <a:schemeClr val="tx2"/>
                </a:solidFill>
              </a:rPr>
              <a:t> ’09]</a:t>
            </a:r>
            <a:endParaRPr lang="es-UY" sz="3600" dirty="0">
              <a:solidFill>
                <a:schemeClr val="tx2"/>
              </a:solidFill>
            </a:endParaRPr>
          </a:p>
        </p:txBody>
      </p:sp>
      <p:grpSp>
        <p:nvGrpSpPr>
          <p:cNvPr id="5" name="135 Grupo"/>
          <p:cNvGrpSpPr/>
          <p:nvPr/>
        </p:nvGrpSpPr>
        <p:grpSpPr>
          <a:xfrm>
            <a:off x="4192754" y="4362450"/>
            <a:ext cx="4957596" cy="2489200"/>
            <a:chOff x="4192754" y="4362450"/>
            <a:chExt cx="4957596" cy="2489200"/>
          </a:xfrm>
        </p:grpSpPr>
        <p:graphicFrame>
          <p:nvGraphicFramePr>
            <p:cNvPr id="967806" name="Object 126"/>
            <p:cNvGraphicFramePr>
              <a:graphicFrameLocks noChangeAspect="1"/>
            </p:cNvGraphicFramePr>
            <p:nvPr/>
          </p:nvGraphicFramePr>
          <p:xfrm>
            <a:off x="4192754" y="5075238"/>
            <a:ext cx="4957596" cy="1776412"/>
          </p:xfrm>
          <a:graphic>
            <a:graphicData uri="http://schemas.openxmlformats.org/presentationml/2006/ole">
              <p:oleObj spid="_x0000_s448514" name="Equation" r:id="rId4" imgW="2666880" imgH="901440" progId="Equation.DSMT4">
                <p:embed/>
              </p:oleObj>
            </a:graphicData>
          </a:graphic>
        </p:graphicFrame>
        <p:sp>
          <p:nvSpPr>
            <p:cNvPr id="967807" name="AutoShape 127"/>
            <p:cNvSpPr>
              <a:spLocks noChangeArrowheads="1"/>
            </p:cNvSpPr>
            <p:nvPr/>
          </p:nvSpPr>
          <p:spPr bwMode="auto">
            <a:xfrm>
              <a:off x="4326104" y="4406900"/>
              <a:ext cx="2133600" cy="533400"/>
            </a:xfrm>
            <a:prstGeom prst="wedgeEllipseCallout">
              <a:avLst>
                <a:gd name="adj1" fmla="val 36595"/>
                <a:gd name="adj2" fmla="val -199445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dirty="0" smtClean="0"/>
                <a:t>Router  </a:t>
              </a:r>
              <a:r>
                <a:rPr lang="en-US" i="1" dirty="0" err="1">
                  <a:latin typeface="Times New Roman" pitchFamily="18" charset="0"/>
                </a:rPr>
                <a:t>i</a:t>
              </a:r>
              <a:endParaRPr lang="es-UY" i="1" dirty="0">
                <a:latin typeface="Times New Roman" pitchFamily="18" charset="0"/>
              </a:endParaRPr>
            </a:p>
          </p:txBody>
        </p:sp>
        <p:sp>
          <p:nvSpPr>
            <p:cNvPr id="967808" name="AutoShape 128"/>
            <p:cNvSpPr>
              <a:spLocks noChangeArrowheads="1"/>
            </p:cNvSpPr>
            <p:nvPr/>
          </p:nvSpPr>
          <p:spPr bwMode="auto">
            <a:xfrm>
              <a:off x="6593054" y="4362450"/>
              <a:ext cx="457200" cy="457200"/>
            </a:xfrm>
            <a:prstGeom prst="wedgeEllipseCallout">
              <a:avLst>
                <a:gd name="adj1" fmla="val -47569"/>
                <a:gd name="adj2" fmla="val -214583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i="1" dirty="0">
                  <a:latin typeface="Times New Roman" pitchFamily="18" charset="0"/>
                </a:rPr>
                <a:t>j</a:t>
              </a:r>
              <a:endParaRPr lang="es-UY" i="1" dirty="0">
                <a:latin typeface="Times New Roman" pitchFamily="18" charset="0"/>
              </a:endParaRPr>
            </a:p>
          </p:txBody>
        </p:sp>
      </p:grpSp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3460750" y="3019425"/>
          <a:ext cx="1447800" cy="854075"/>
        </p:xfrm>
        <a:graphic>
          <a:graphicData uri="http://schemas.openxmlformats.org/presentationml/2006/ole">
            <p:oleObj spid="_x0000_s448516" name="Equation" r:id="rId5" imgW="774360" imgH="457200" progId="Equation.DSMT4">
              <p:embed/>
            </p:oleObj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215900" y="5162550"/>
          <a:ext cx="3784600" cy="1592262"/>
        </p:xfrm>
        <a:graphic>
          <a:graphicData uri="http://schemas.openxmlformats.org/presentationml/2006/ole">
            <p:oleObj spid="_x0000_s448517" name="Equation" r:id="rId6" imgW="1841400" imgH="774360" progId="Equation.DSMT4">
              <p:embed/>
            </p:oleObj>
          </a:graphicData>
        </a:graphic>
      </p:graphicFrame>
      <p:sp>
        <p:nvSpPr>
          <p:cNvPr id="134" name="Freeform 124"/>
          <p:cNvSpPr>
            <a:spLocks/>
          </p:cNvSpPr>
          <p:nvPr/>
        </p:nvSpPr>
        <p:spPr bwMode="auto">
          <a:xfrm>
            <a:off x="5861051" y="2506357"/>
            <a:ext cx="488949" cy="6559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2" y="52"/>
              </a:cxn>
            </a:cxnLst>
            <a:rect l="0" t="0" r="r" b="b"/>
            <a:pathLst>
              <a:path w="712" h="52">
                <a:moveTo>
                  <a:pt x="0" y="0"/>
                </a:moveTo>
                <a:lnTo>
                  <a:pt x="712" y="52"/>
                </a:lnTo>
              </a:path>
            </a:pathLst>
          </a:custGeom>
          <a:noFill/>
          <a:ln w="1016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9" name="148 Grupo"/>
          <p:cNvGrpSpPr/>
          <p:nvPr/>
        </p:nvGrpSpPr>
        <p:grpSpPr>
          <a:xfrm>
            <a:off x="184150" y="2006600"/>
            <a:ext cx="8902700" cy="3191926"/>
            <a:chOff x="184150" y="2037299"/>
            <a:chExt cx="8902700" cy="3191926"/>
          </a:xfrm>
        </p:grpSpPr>
        <p:graphicFrame>
          <p:nvGraphicFramePr>
            <p:cNvPr id="150" name="Object 3"/>
            <p:cNvGraphicFramePr>
              <a:graphicFrameLocks noChangeAspect="1"/>
            </p:cNvGraphicFramePr>
            <p:nvPr/>
          </p:nvGraphicFramePr>
          <p:xfrm>
            <a:off x="184150" y="3489325"/>
            <a:ext cx="3040063" cy="1739900"/>
          </p:xfrm>
          <a:graphic>
            <a:graphicData uri="http://schemas.openxmlformats.org/presentationml/2006/ole">
              <p:oleObj spid="_x0000_s448519" name="Equation" r:id="rId7" imgW="1485720" imgH="838080" progId="Equation.DSMT4">
                <p:embed/>
              </p:oleObj>
            </a:graphicData>
          </a:graphic>
        </p:graphicFrame>
        <p:sp>
          <p:nvSpPr>
            <p:cNvPr id="151" name="Rectangle 6"/>
            <p:cNvSpPr>
              <a:spLocks noChangeArrowheads="1"/>
            </p:cNvSpPr>
            <p:nvPr/>
          </p:nvSpPr>
          <p:spPr bwMode="auto">
            <a:xfrm>
              <a:off x="7639050" y="3582988"/>
              <a:ext cx="1447800" cy="69691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200" dirty="0"/>
                <a:t>Destination</a:t>
              </a:r>
            </a:p>
            <a:p>
              <a:r>
                <a:rPr lang="en-US" i="1" dirty="0">
                  <a:latin typeface="Times New Roman" pitchFamily="18" charset="0"/>
                </a:rPr>
                <a:t>d(k)</a:t>
              </a:r>
              <a:endParaRPr lang="es-UY" i="1" dirty="0">
                <a:latin typeface="Times New Roman" pitchFamily="18" charset="0"/>
              </a:endParaRPr>
            </a:p>
          </p:txBody>
        </p:sp>
        <p:sp>
          <p:nvSpPr>
            <p:cNvPr id="152" name="Rectangle 4"/>
            <p:cNvSpPr>
              <a:spLocks noChangeArrowheads="1"/>
            </p:cNvSpPr>
            <p:nvPr/>
          </p:nvSpPr>
          <p:spPr bwMode="auto">
            <a:xfrm>
              <a:off x="465138" y="2479675"/>
              <a:ext cx="1643063" cy="3825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Source </a:t>
              </a:r>
              <a:r>
                <a:rPr lang="en-US" sz="2800" i="1" dirty="0">
                  <a:latin typeface="Times New Roman" pitchFamily="18" charset="0"/>
                </a:rPr>
                <a:t>s(k)</a:t>
              </a:r>
              <a:endParaRPr lang="es-UY" sz="2800" i="1" dirty="0">
                <a:latin typeface="Times New Roman" pitchFamily="18" charset="0"/>
              </a:endParaRPr>
            </a:p>
          </p:txBody>
        </p:sp>
        <p:sp>
          <p:nvSpPr>
            <p:cNvPr id="153" name="152 Forma libre"/>
            <p:cNvSpPr/>
            <p:nvPr/>
          </p:nvSpPr>
          <p:spPr bwMode="auto">
            <a:xfrm>
              <a:off x="2333683" y="2118640"/>
              <a:ext cx="5233959" cy="1721279"/>
            </a:xfrm>
            <a:custGeom>
              <a:avLst/>
              <a:gdLst>
                <a:gd name="connsiteX0" fmla="*/ 0 w 5233959"/>
                <a:gd name="connsiteY0" fmla="*/ 411387 h 1721279"/>
                <a:gd name="connsiteX1" fmla="*/ 605861 w 5233959"/>
                <a:gd name="connsiteY1" fmla="*/ 63578 h 1721279"/>
                <a:gd name="connsiteX2" fmla="*/ 1004157 w 5233959"/>
                <a:gd name="connsiteY2" fmla="*/ 29920 h 1721279"/>
                <a:gd name="connsiteX3" fmla="*/ 1447333 w 5233959"/>
                <a:gd name="connsiteY3" fmla="*/ 74798 h 1721279"/>
                <a:gd name="connsiteX4" fmla="*/ 1783922 w 5233959"/>
                <a:gd name="connsiteY4" fmla="*/ 360899 h 1721279"/>
                <a:gd name="connsiteX5" fmla="*/ 3399549 w 5233959"/>
                <a:gd name="connsiteY5" fmla="*/ 1297738 h 1721279"/>
                <a:gd name="connsiteX6" fmla="*/ 3977360 w 5233959"/>
                <a:gd name="connsiteY6" fmla="*/ 1443593 h 1721279"/>
                <a:gd name="connsiteX7" fmla="*/ 4302729 w 5233959"/>
                <a:gd name="connsiteY7" fmla="*/ 1477252 h 1721279"/>
                <a:gd name="connsiteX8" fmla="*/ 4600050 w 5233959"/>
                <a:gd name="connsiteY8" fmla="*/ 1684815 h 1721279"/>
                <a:gd name="connsiteX9" fmla="*/ 5233959 w 5233959"/>
                <a:gd name="connsiteY9" fmla="*/ 1696035 h 172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33959" h="1721279">
                  <a:moveTo>
                    <a:pt x="0" y="411387"/>
                  </a:moveTo>
                  <a:cubicBezTo>
                    <a:pt x="219251" y="269271"/>
                    <a:pt x="438502" y="127156"/>
                    <a:pt x="605861" y="63578"/>
                  </a:cubicBezTo>
                  <a:cubicBezTo>
                    <a:pt x="773220" y="0"/>
                    <a:pt x="863912" y="28050"/>
                    <a:pt x="1004157" y="29920"/>
                  </a:cubicBezTo>
                  <a:cubicBezTo>
                    <a:pt x="1144402" y="31790"/>
                    <a:pt x="1317372" y="19635"/>
                    <a:pt x="1447333" y="74798"/>
                  </a:cubicBezTo>
                  <a:cubicBezTo>
                    <a:pt x="1577294" y="129961"/>
                    <a:pt x="1458553" y="157076"/>
                    <a:pt x="1783922" y="360899"/>
                  </a:cubicBezTo>
                  <a:cubicBezTo>
                    <a:pt x="2109291" y="564722"/>
                    <a:pt x="3033976" y="1117289"/>
                    <a:pt x="3399549" y="1297738"/>
                  </a:cubicBezTo>
                  <a:cubicBezTo>
                    <a:pt x="3765122" y="1478187"/>
                    <a:pt x="3826830" y="1413674"/>
                    <a:pt x="3977360" y="1443593"/>
                  </a:cubicBezTo>
                  <a:cubicBezTo>
                    <a:pt x="4127890" y="1473512"/>
                    <a:pt x="4198947" y="1437048"/>
                    <a:pt x="4302729" y="1477252"/>
                  </a:cubicBezTo>
                  <a:cubicBezTo>
                    <a:pt x="4406511" y="1517456"/>
                    <a:pt x="4444845" y="1648351"/>
                    <a:pt x="4600050" y="1684815"/>
                  </a:cubicBezTo>
                  <a:cubicBezTo>
                    <a:pt x="4755255" y="1721279"/>
                    <a:pt x="4994607" y="1708657"/>
                    <a:pt x="5233959" y="1696035"/>
                  </a:cubicBezTo>
                </a:path>
              </a:pathLst>
            </a:cu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153 Forma libre"/>
            <p:cNvSpPr/>
            <p:nvPr/>
          </p:nvSpPr>
          <p:spPr bwMode="auto">
            <a:xfrm>
              <a:off x="2322464" y="2037299"/>
              <a:ext cx="5273227" cy="1792335"/>
            </a:xfrm>
            <a:custGeom>
              <a:avLst/>
              <a:gdLst>
                <a:gd name="connsiteX0" fmla="*/ 0 w 5273227"/>
                <a:gd name="connsiteY0" fmla="*/ 503948 h 1792335"/>
                <a:gd name="connsiteX1" fmla="*/ 611470 w 5273227"/>
                <a:gd name="connsiteY1" fmla="*/ 150529 h 1792335"/>
                <a:gd name="connsiteX2" fmla="*/ 1009767 w 5273227"/>
                <a:gd name="connsiteY2" fmla="*/ 100041 h 1792335"/>
                <a:gd name="connsiteX3" fmla="*/ 1464162 w 5273227"/>
                <a:gd name="connsiteY3" fmla="*/ 105651 h 1792335"/>
                <a:gd name="connsiteX4" fmla="*/ 2945153 w 5273227"/>
                <a:gd name="connsiteY4" fmla="*/ 15894 h 1792335"/>
                <a:gd name="connsiteX5" fmla="*/ 3186375 w 5273227"/>
                <a:gd name="connsiteY5" fmla="*/ 10284 h 1792335"/>
                <a:gd name="connsiteX6" fmla="*/ 3281742 w 5273227"/>
                <a:gd name="connsiteY6" fmla="*/ 71992 h 1792335"/>
                <a:gd name="connsiteX7" fmla="*/ 3450037 w 5273227"/>
                <a:gd name="connsiteY7" fmla="*/ 358092 h 1792335"/>
                <a:gd name="connsiteX8" fmla="*/ 4072726 w 5273227"/>
                <a:gd name="connsiteY8" fmla="*/ 1199565 h 1792335"/>
                <a:gd name="connsiteX9" fmla="*/ 4532731 w 5273227"/>
                <a:gd name="connsiteY9" fmla="*/ 1698838 h 1792335"/>
                <a:gd name="connsiteX10" fmla="*/ 4667367 w 5273227"/>
                <a:gd name="connsiteY10" fmla="*/ 1760546 h 1792335"/>
                <a:gd name="connsiteX11" fmla="*/ 5273227 w 5273227"/>
                <a:gd name="connsiteY11" fmla="*/ 1788595 h 179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3227" h="1792335">
                  <a:moveTo>
                    <a:pt x="0" y="503948"/>
                  </a:moveTo>
                  <a:cubicBezTo>
                    <a:pt x="221588" y="360897"/>
                    <a:pt x="443176" y="217847"/>
                    <a:pt x="611470" y="150529"/>
                  </a:cubicBezTo>
                  <a:cubicBezTo>
                    <a:pt x="779764" y="83211"/>
                    <a:pt x="867652" y="107521"/>
                    <a:pt x="1009767" y="100041"/>
                  </a:cubicBezTo>
                  <a:cubicBezTo>
                    <a:pt x="1151882" y="92561"/>
                    <a:pt x="1141598" y="119675"/>
                    <a:pt x="1464162" y="105651"/>
                  </a:cubicBezTo>
                  <a:cubicBezTo>
                    <a:pt x="1786726" y="91627"/>
                    <a:pt x="2658118" y="31789"/>
                    <a:pt x="2945153" y="15894"/>
                  </a:cubicBezTo>
                  <a:cubicBezTo>
                    <a:pt x="3232189" y="0"/>
                    <a:pt x="3130277" y="934"/>
                    <a:pt x="3186375" y="10284"/>
                  </a:cubicBezTo>
                  <a:cubicBezTo>
                    <a:pt x="3242473" y="19634"/>
                    <a:pt x="3237798" y="14024"/>
                    <a:pt x="3281742" y="71992"/>
                  </a:cubicBezTo>
                  <a:cubicBezTo>
                    <a:pt x="3325686" y="129960"/>
                    <a:pt x="3318206" y="170163"/>
                    <a:pt x="3450037" y="358092"/>
                  </a:cubicBezTo>
                  <a:cubicBezTo>
                    <a:pt x="3581868" y="546021"/>
                    <a:pt x="3892277" y="976107"/>
                    <a:pt x="4072726" y="1199565"/>
                  </a:cubicBezTo>
                  <a:cubicBezTo>
                    <a:pt x="4253175" y="1423023"/>
                    <a:pt x="4433624" y="1605341"/>
                    <a:pt x="4532731" y="1698838"/>
                  </a:cubicBezTo>
                  <a:cubicBezTo>
                    <a:pt x="4631838" y="1792335"/>
                    <a:pt x="4543951" y="1745586"/>
                    <a:pt x="4667367" y="1760546"/>
                  </a:cubicBezTo>
                  <a:cubicBezTo>
                    <a:pt x="4790783" y="1775506"/>
                    <a:pt x="5032005" y="1782050"/>
                    <a:pt x="5273227" y="1788595"/>
                  </a:cubicBezTo>
                </a:path>
              </a:pathLst>
            </a:cu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000" y="76200"/>
            <a:ext cx="4572000" cy="533400"/>
          </a:xfrm>
        </p:spPr>
        <p:txBody>
          <a:bodyPr/>
          <a:lstStyle/>
          <a:p>
            <a:r>
              <a:rPr lang="en-US" dirty="0"/>
              <a:t>Congestion prices</a:t>
            </a:r>
          </a:p>
        </p:txBody>
      </p:sp>
      <p:graphicFrame>
        <p:nvGraphicFramePr>
          <p:cNvPr id="969731" name="Object 3"/>
          <p:cNvGraphicFramePr>
            <a:graphicFrameLocks noChangeAspect="1"/>
          </p:cNvGraphicFramePr>
          <p:nvPr/>
        </p:nvGraphicFramePr>
        <p:xfrm>
          <a:off x="392112" y="1843088"/>
          <a:ext cx="5913438" cy="874712"/>
        </p:xfrm>
        <a:graphic>
          <a:graphicData uri="http://schemas.openxmlformats.org/presentationml/2006/ole">
            <p:oleObj spid="_x0000_s420866" name="Equation" r:id="rId4" imgW="2489040" imgH="368280" progId="Equation.DSMT4">
              <p:embed/>
            </p:oleObj>
          </a:graphicData>
        </a:graphic>
      </p:graphicFrame>
      <p:graphicFrame>
        <p:nvGraphicFramePr>
          <p:cNvPr id="969732" name="Object 4"/>
          <p:cNvGraphicFramePr>
            <a:graphicFrameLocks noChangeAspect="1"/>
          </p:cNvGraphicFramePr>
          <p:nvPr/>
        </p:nvGraphicFramePr>
        <p:xfrm>
          <a:off x="127000" y="673100"/>
          <a:ext cx="8464137" cy="1084263"/>
        </p:xfrm>
        <a:graphic>
          <a:graphicData uri="http://schemas.openxmlformats.org/presentationml/2006/ole">
            <p:oleObj spid="_x0000_s420867" name="Equation" r:id="rId5" imgW="4165560" imgH="533160" progId="Equation.DSMT4">
              <p:embed/>
            </p:oleObj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613525" y="1535113"/>
            <a:ext cx="2454275" cy="2205037"/>
            <a:chOff x="4004" y="483"/>
            <a:chExt cx="1546" cy="1389"/>
          </a:xfrm>
        </p:grpSpPr>
        <p:sp>
          <p:nvSpPr>
            <p:cNvPr id="969735" name="Line 7"/>
            <p:cNvSpPr>
              <a:spLocks noChangeShapeType="1"/>
            </p:cNvSpPr>
            <p:nvPr/>
          </p:nvSpPr>
          <p:spPr bwMode="auto">
            <a:xfrm flipV="1">
              <a:off x="4272" y="645"/>
              <a:ext cx="1042" cy="507"/>
            </a:xfrm>
            <a:prstGeom prst="line">
              <a:avLst/>
            </a:prstGeom>
            <a:noFill/>
            <a:ln w="984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969736" name="Line 8"/>
            <p:cNvSpPr>
              <a:spLocks noChangeShapeType="1"/>
            </p:cNvSpPr>
            <p:nvPr/>
          </p:nvSpPr>
          <p:spPr bwMode="auto">
            <a:xfrm>
              <a:off x="4272" y="1248"/>
              <a:ext cx="1104" cy="476"/>
            </a:xfrm>
            <a:prstGeom prst="line">
              <a:avLst/>
            </a:prstGeom>
            <a:noFill/>
            <a:ln w="984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969737" name="Oval 9"/>
            <p:cNvSpPr>
              <a:spLocks noChangeArrowheads="1"/>
            </p:cNvSpPr>
            <p:nvPr/>
          </p:nvSpPr>
          <p:spPr bwMode="auto">
            <a:xfrm>
              <a:off x="5314" y="1002"/>
              <a:ext cx="54" cy="54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969738" name="Oval 10"/>
            <p:cNvSpPr>
              <a:spLocks noChangeArrowheads="1"/>
            </p:cNvSpPr>
            <p:nvPr/>
          </p:nvSpPr>
          <p:spPr bwMode="auto">
            <a:xfrm>
              <a:off x="5314" y="1164"/>
              <a:ext cx="54" cy="54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969739" name="Oval 11"/>
            <p:cNvSpPr>
              <a:spLocks noChangeArrowheads="1"/>
            </p:cNvSpPr>
            <p:nvPr/>
          </p:nvSpPr>
          <p:spPr bwMode="auto">
            <a:xfrm>
              <a:off x="5314" y="1326"/>
              <a:ext cx="54" cy="54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969740" name="Oval 12"/>
            <p:cNvSpPr>
              <a:spLocks noChangeArrowheads="1"/>
            </p:cNvSpPr>
            <p:nvPr/>
          </p:nvSpPr>
          <p:spPr bwMode="auto">
            <a:xfrm>
              <a:off x="4004" y="1015"/>
              <a:ext cx="377" cy="34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9741" name="Oval 13"/>
            <p:cNvSpPr>
              <a:spLocks noChangeArrowheads="1"/>
            </p:cNvSpPr>
            <p:nvPr/>
          </p:nvSpPr>
          <p:spPr bwMode="auto">
            <a:xfrm>
              <a:off x="5152" y="483"/>
              <a:ext cx="378" cy="34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9742" name="Oval 14"/>
            <p:cNvSpPr>
              <a:spLocks noChangeArrowheads="1"/>
            </p:cNvSpPr>
            <p:nvPr/>
          </p:nvSpPr>
          <p:spPr bwMode="auto">
            <a:xfrm>
              <a:off x="5172" y="1531"/>
              <a:ext cx="378" cy="34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69743" name="Object 15"/>
            <p:cNvGraphicFramePr>
              <a:graphicFrameLocks noChangeAspect="1"/>
            </p:cNvGraphicFramePr>
            <p:nvPr/>
          </p:nvGraphicFramePr>
          <p:xfrm>
            <a:off x="4120" y="1071"/>
            <a:ext cx="126" cy="233"/>
          </p:xfrm>
          <a:graphic>
            <a:graphicData uri="http://schemas.openxmlformats.org/presentationml/2006/ole">
              <p:oleObj spid="_x0000_s420877" name="Equation" r:id="rId6" imgW="88560" imgH="164880" progId="Equation.DSMT4">
                <p:embed/>
              </p:oleObj>
            </a:graphicData>
          </a:graphic>
        </p:graphicFrame>
        <p:graphicFrame>
          <p:nvGraphicFramePr>
            <p:cNvPr id="969744" name="Object 16"/>
            <p:cNvGraphicFramePr>
              <a:graphicFrameLocks noChangeAspect="1"/>
            </p:cNvGraphicFramePr>
            <p:nvPr/>
          </p:nvGraphicFramePr>
          <p:xfrm>
            <a:off x="5256" y="544"/>
            <a:ext cx="183" cy="274"/>
          </p:xfrm>
          <a:graphic>
            <a:graphicData uri="http://schemas.openxmlformats.org/presentationml/2006/ole">
              <p:oleObj spid="_x0000_s420878" name="Equation" r:id="rId7" imgW="126720" imgH="190440" progId="Equation.DSMT4">
                <p:embed/>
              </p:oleObj>
            </a:graphicData>
          </a:graphic>
        </p:graphicFrame>
      </p:grpSp>
      <p:graphicFrame>
        <p:nvGraphicFramePr>
          <p:cNvPr id="969745" name="Object 17"/>
          <p:cNvGraphicFramePr>
            <a:graphicFrameLocks noChangeAspect="1"/>
          </p:cNvGraphicFramePr>
          <p:nvPr/>
        </p:nvGraphicFramePr>
        <p:xfrm>
          <a:off x="6972300" y="2895600"/>
          <a:ext cx="414338" cy="523875"/>
        </p:xfrm>
        <a:graphic>
          <a:graphicData uri="http://schemas.openxmlformats.org/presentationml/2006/ole">
            <p:oleObj spid="_x0000_s420873" name="Equation" r:id="rId8" imgW="190440" imgH="241200" progId="Equation.DSMT4">
              <p:embed/>
            </p:oleObj>
          </a:graphicData>
        </a:graphic>
      </p:graphicFrame>
      <p:graphicFrame>
        <p:nvGraphicFramePr>
          <p:cNvPr id="969746" name="Object 18"/>
          <p:cNvGraphicFramePr>
            <a:graphicFrameLocks noChangeAspect="1"/>
          </p:cNvGraphicFramePr>
          <p:nvPr/>
        </p:nvGraphicFramePr>
        <p:xfrm>
          <a:off x="6789738" y="1898650"/>
          <a:ext cx="525463" cy="550862"/>
        </p:xfrm>
        <a:graphic>
          <a:graphicData uri="http://schemas.openxmlformats.org/presentationml/2006/ole">
            <p:oleObj spid="_x0000_s420874" name="Equation" r:id="rId9" imgW="241200" imgH="253800" progId="Equation.DSMT4">
              <p:embed/>
            </p:oleObj>
          </a:graphicData>
        </a:graphic>
      </p:graphicFrame>
      <p:graphicFrame>
        <p:nvGraphicFramePr>
          <p:cNvPr id="969747" name="Object 19"/>
          <p:cNvGraphicFramePr>
            <a:graphicFrameLocks noChangeAspect="1"/>
          </p:cNvGraphicFramePr>
          <p:nvPr/>
        </p:nvGraphicFramePr>
        <p:xfrm>
          <a:off x="8077200" y="1382713"/>
          <a:ext cx="414338" cy="552450"/>
        </p:xfrm>
        <a:graphic>
          <a:graphicData uri="http://schemas.openxmlformats.org/presentationml/2006/ole">
            <p:oleObj spid="_x0000_s420875" name="Equation" r:id="rId10" imgW="190440" imgH="253800" progId="Equation.DSMT4">
              <p:embed/>
            </p:oleObj>
          </a:graphicData>
        </a:graphic>
      </p:graphicFrame>
      <p:graphicFrame>
        <p:nvGraphicFramePr>
          <p:cNvPr id="969748" name="Object 20"/>
          <p:cNvGraphicFramePr>
            <a:graphicFrameLocks noChangeAspect="1"/>
          </p:cNvGraphicFramePr>
          <p:nvPr/>
        </p:nvGraphicFramePr>
        <p:xfrm>
          <a:off x="7716838" y="2144713"/>
          <a:ext cx="525463" cy="552450"/>
        </p:xfrm>
        <a:graphic>
          <a:graphicData uri="http://schemas.openxmlformats.org/presentationml/2006/ole">
            <p:oleObj spid="_x0000_s420876" name="Equation" r:id="rId11" imgW="241200" imgH="253800" progId="Equation.DSMT4">
              <p:embed/>
            </p:oleObj>
          </a:graphicData>
        </a:graphic>
      </p:graphicFrame>
      <p:graphicFrame>
        <p:nvGraphicFramePr>
          <p:cNvPr id="969749" name="Object 21"/>
          <p:cNvGraphicFramePr>
            <a:graphicFrameLocks noChangeAspect="1"/>
          </p:cNvGraphicFramePr>
          <p:nvPr/>
        </p:nvGraphicFramePr>
        <p:xfrm>
          <a:off x="434975" y="2673350"/>
          <a:ext cx="5948363" cy="577850"/>
        </p:xfrm>
        <a:graphic>
          <a:graphicData uri="http://schemas.openxmlformats.org/presentationml/2006/ole">
            <p:oleObj spid="_x0000_s420868" name="Equation" r:id="rId12" imgW="2730240" imgH="266400" progId="Equation.DSMT4">
              <p:embed/>
            </p:oleObj>
          </a:graphicData>
        </a:graphic>
      </p:graphicFrame>
      <p:graphicFrame>
        <p:nvGraphicFramePr>
          <p:cNvPr id="969750" name="Object 22"/>
          <p:cNvGraphicFramePr>
            <a:graphicFrameLocks noChangeAspect="1"/>
          </p:cNvGraphicFramePr>
          <p:nvPr/>
        </p:nvGraphicFramePr>
        <p:xfrm>
          <a:off x="393700" y="4035279"/>
          <a:ext cx="8077200" cy="1260621"/>
        </p:xfrm>
        <a:graphic>
          <a:graphicData uri="http://schemas.openxmlformats.org/presentationml/2006/ole">
            <p:oleObj spid="_x0000_s420869" name="Equation" r:id="rId13" imgW="4063680" imgH="634680" progId="Equation.DSMT4">
              <p:embed/>
            </p:oleObj>
          </a:graphicData>
        </a:graphic>
      </p:graphicFrame>
      <p:sp>
        <p:nvSpPr>
          <p:cNvPr id="969751" name="Rectangle 23"/>
          <p:cNvSpPr>
            <a:spLocks noChangeArrowheads="1"/>
          </p:cNvSpPr>
          <p:nvPr/>
        </p:nvSpPr>
        <p:spPr bwMode="auto">
          <a:xfrm>
            <a:off x="184150" y="3384550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3600" dirty="0">
                <a:solidFill>
                  <a:schemeClr val="tx2"/>
                </a:solidFill>
              </a:rPr>
              <a:t>Multipath </a:t>
            </a:r>
            <a:r>
              <a:rPr lang="en-US" sz="4000" dirty="0">
                <a:solidFill>
                  <a:schemeClr val="tx2"/>
                </a:solidFill>
              </a:rPr>
              <a:t>routing</a:t>
            </a:r>
            <a:r>
              <a:rPr lang="en-US" sz="3600" dirty="0">
                <a:solidFill>
                  <a:schemeClr val="tx2"/>
                </a:solidFill>
              </a:rPr>
              <a:t> control. </a:t>
            </a:r>
          </a:p>
        </p:txBody>
      </p:sp>
      <p:graphicFrame>
        <p:nvGraphicFramePr>
          <p:cNvPr id="969753" name="Object 25"/>
          <p:cNvGraphicFramePr>
            <a:graphicFrameLocks noChangeAspect="1"/>
          </p:cNvGraphicFramePr>
          <p:nvPr/>
        </p:nvGraphicFramePr>
        <p:xfrm>
          <a:off x="381000" y="5337175"/>
          <a:ext cx="6591300" cy="1069975"/>
        </p:xfrm>
        <a:graphic>
          <a:graphicData uri="http://schemas.openxmlformats.org/presentationml/2006/ole">
            <p:oleObj spid="_x0000_s420870" name="Equation" r:id="rId14" imgW="3454200" imgH="558720" progId="Equation.DSMT4">
              <p:embed/>
            </p:oleObj>
          </a:graphicData>
        </a:graphic>
      </p:graphicFrame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75500" y="4889500"/>
            <a:ext cx="1752600" cy="1828800"/>
            <a:chOff x="2832" y="2112"/>
            <a:chExt cx="1248" cy="1344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832" y="2160"/>
              <a:ext cx="1248" cy="1296"/>
              <a:chOff x="3024" y="2160"/>
              <a:chExt cx="1056" cy="1008"/>
            </a:xfrm>
          </p:grpSpPr>
          <p:sp>
            <p:nvSpPr>
              <p:cNvPr id="969756" name="Freeform 28"/>
              <p:cNvSpPr>
                <a:spLocks/>
              </p:cNvSpPr>
              <p:nvPr/>
            </p:nvSpPr>
            <p:spPr bwMode="auto">
              <a:xfrm>
                <a:off x="3024" y="2160"/>
                <a:ext cx="338" cy="920"/>
              </a:xfrm>
              <a:custGeom>
                <a:avLst/>
                <a:gdLst/>
                <a:ahLst/>
                <a:cxnLst>
                  <a:cxn ang="0">
                    <a:pos x="0" y="1226"/>
                  </a:cxn>
                  <a:cxn ang="0">
                    <a:pos x="429" y="0"/>
                  </a:cxn>
                </a:cxnLst>
                <a:rect l="0" t="0" r="r" b="b"/>
                <a:pathLst>
                  <a:path w="429" h="1226">
                    <a:moveTo>
                      <a:pt x="0" y="1226"/>
                    </a:moveTo>
                    <a:lnTo>
                      <a:pt x="42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69757" name="Line 29"/>
              <p:cNvSpPr>
                <a:spLocks noChangeShapeType="1"/>
              </p:cNvSpPr>
              <p:nvPr/>
            </p:nvSpPr>
            <p:spPr bwMode="auto">
              <a:xfrm rot="14562900" flipV="1">
                <a:off x="3389" y="2514"/>
                <a:ext cx="324" cy="9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69758" name="Freeform 30"/>
              <p:cNvSpPr>
                <a:spLocks/>
              </p:cNvSpPr>
              <p:nvPr/>
            </p:nvSpPr>
            <p:spPr bwMode="auto">
              <a:xfrm>
                <a:off x="3359" y="2170"/>
                <a:ext cx="721" cy="766"/>
              </a:xfrm>
              <a:custGeom>
                <a:avLst/>
                <a:gdLst/>
                <a:ahLst/>
                <a:cxnLst>
                  <a:cxn ang="0">
                    <a:pos x="915" y="1021"/>
                  </a:cxn>
                  <a:cxn ang="0">
                    <a:pos x="0" y="0"/>
                  </a:cxn>
                </a:cxnLst>
                <a:rect l="0" t="0" r="r" b="b"/>
                <a:pathLst>
                  <a:path w="915" h="1021">
                    <a:moveTo>
                      <a:pt x="915" y="1021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69759" name="Line 31"/>
              <p:cNvSpPr>
                <a:spLocks noChangeShapeType="1"/>
              </p:cNvSpPr>
              <p:nvPr/>
            </p:nvSpPr>
            <p:spPr bwMode="auto">
              <a:xfrm flipV="1">
                <a:off x="3815" y="2196"/>
                <a:ext cx="38" cy="46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69760" name="Freeform 32"/>
              <p:cNvSpPr>
                <a:spLocks/>
              </p:cNvSpPr>
              <p:nvPr/>
            </p:nvSpPr>
            <p:spPr bwMode="auto">
              <a:xfrm>
                <a:off x="3599" y="2196"/>
                <a:ext cx="254" cy="233"/>
              </a:xfrm>
              <a:custGeom>
                <a:avLst/>
                <a:gdLst/>
                <a:ahLst/>
                <a:cxnLst>
                  <a:cxn ang="0">
                    <a:pos x="323" y="0"/>
                  </a:cxn>
                  <a:cxn ang="0">
                    <a:pos x="0" y="310"/>
                  </a:cxn>
                </a:cxnLst>
                <a:rect l="0" t="0" r="r" b="b"/>
                <a:pathLst>
                  <a:path w="323" h="310">
                    <a:moveTo>
                      <a:pt x="323" y="0"/>
                    </a:moveTo>
                    <a:lnTo>
                      <a:pt x="0" y="31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969761" name="Line 33"/>
              <p:cNvSpPr>
                <a:spLocks noChangeShapeType="1"/>
              </p:cNvSpPr>
              <p:nvPr/>
            </p:nvSpPr>
            <p:spPr bwMode="auto">
              <a:xfrm flipH="1" flipV="1">
                <a:off x="3589" y="2412"/>
                <a:ext cx="226" cy="25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s-ES"/>
              </a:p>
            </p:txBody>
          </p:sp>
        </p:grpSp>
        <p:graphicFrame>
          <p:nvGraphicFramePr>
            <p:cNvPr id="969762" name="Object 34"/>
            <p:cNvGraphicFramePr>
              <a:graphicFrameLocks noChangeAspect="1"/>
            </p:cNvGraphicFramePr>
            <p:nvPr/>
          </p:nvGraphicFramePr>
          <p:xfrm>
            <a:off x="3888" y="2112"/>
            <a:ext cx="151" cy="163"/>
          </p:xfrm>
          <a:graphic>
            <a:graphicData uri="http://schemas.openxmlformats.org/presentationml/2006/ole">
              <p:oleObj spid="_x0000_s420871" name="Equation" r:id="rId15" imgW="152280" imgH="139680" progId="Equation.DSMT4">
                <p:embed/>
              </p:oleObj>
            </a:graphicData>
          </a:graphic>
        </p:graphicFrame>
        <p:graphicFrame>
          <p:nvGraphicFramePr>
            <p:cNvPr id="969763" name="Object 35"/>
            <p:cNvGraphicFramePr>
              <a:graphicFrameLocks noChangeAspect="1"/>
            </p:cNvGraphicFramePr>
            <p:nvPr/>
          </p:nvGraphicFramePr>
          <p:xfrm>
            <a:off x="3116" y="2592"/>
            <a:ext cx="418" cy="266"/>
          </p:xfrm>
          <a:graphic>
            <a:graphicData uri="http://schemas.openxmlformats.org/presentationml/2006/ole">
              <p:oleObj spid="_x0000_s420872" name="Equation" r:id="rId16" imgW="4190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/>
        </p:nvSpPr>
        <p:spPr bwMode="auto">
          <a:xfrm>
            <a:off x="482600" y="152400"/>
            <a:ext cx="80454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UY" sz="4000" dirty="0">
                <a:solidFill>
                  <a:schemeClr val="tx2"/>
                </a:solidFill>
              </a:rPr>
              <a:t>Dual </a:t>
            </a:r>
            <a:r>
              <a:rPr lang="es-UY" sz="4000" dirty="0" err="1">
                <a:solidFill>
                  <a:schemeClr val="tx2"/>
                </a:solidFill>
              </a:rPr>
              <a:t>congestion</a:t>
            </a:r>
            <a:r>
              <a:rPr lang="es-UY" sz="4000" dirty="0">
                <a:solidFill>
                  <a:schemeClr val="tx2"/>
                </a:solidFill>
              </a:rPr>
              <a:t> control </a:t>
            </a:r>
            <a:r>
              <a:rPr lang="es-UY" sz="4000" dirty="0" err="1">
                <a:solidFill>
                  <a:schemeClr val="tx2"/>
                </a:solidFill>
              </a:rPr>
              <a:t>under</a:t>
            </a:r>
            <a:r>
              <a:rPr lang="es-UY" sz="4000" dirty="0">
                <a:solidFill>
                  <a:schemeClr val="tx2"/>
                </a:solidFill>
              </a:rPr>
              <a:t> </a:t>
            </a:r>
            <a:r>
              <a:rPr lang="es-UY" sz="4000" dirty="0" err="1">
                <a:solidFill>
                  <a:schemeClr val="tx2"/>
                </a:solidFill>
              </a:rPr>
              <a:t>gradient</a:t>
            </a:r>
            <a:r>
              <a:rPr lang="es-UY" sz="4000" dirty="0">
                <a:solidFill>
                  <a:schemeClr val="tx2"/>
                </a:solidFill>
              </a:rPr>
              <a:t> control of </a:t>
            </a:r>
            <a:r>
              <a:rPr lang="es-UY" sz="4000" dirty="0" err="1">
                <a:solidFill>
                  <a:schemeClr val="tx2"/>
                </a:solidFill>
              </a:rPr>
              <a:t>routing</a:t>
            </a:r>
            <a:r>
              <a:rPr lang="es-UY" sz="4000" dirty="0">
                <a:solidFill>
                  <a:schemeClr val="tx2"/>
                </a:solidFill>
              </a:rPr>
              <a:t> </a:t>
            </a:r>
            <a:r>
              <a:rPr lang="es-UY" sz="4000" dirty="0" err="1">
                <a:solidFill>
                  <a:schemeClr val="tx2"/>
                </a:solidFill>
              </a:rPr>
              <a:t>fractions</a:t>
            </a:r>
            <a:r>
              <a:rPr lang="es-UY" sz="4000" dirty="0">
                <a:solidFill>
                  <a:schemeClr val="tx2"/>
                </a:solidFill>
              </a:rPr>
              <a:t>  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349250" y="1428750"/>
            <a:ext cx="8178800" cy="3289300"/>
            <a:chOff x="571500" y="1428750"/>
            <a:chExt cx="7823200" cy="3067050"/>
          </a:xfrm>
        </p:grpSpPr>
        <p:graphicFrame>
          <p:nvGraphicFramePr>
            <p:cNvPr id="973827" name="Object 3"/>
            <p:cNvGraphicFramePr>
              <a:graphicFrameLocks noChangeAspect="1"/>
            </p:cNvGraphicFramePr>
            <p:nvPr/>
          </p:nvGraphicFramePr>
          <p:xfrm>
            <a:off x="3287712" y="2667000"/>
            <a:ext cx="1749425" cy="528638"/>
          </p:xfrm>
          <a:graphic>
            <a:graphicData uri="http://schemas.openxmlformats.org/presentationml/2006/ole">
              <p:oleObj spid="_x0000_s422914" name="Equation" r:id="rId4" imgW="1130040" imgH="279360" progId="Equation.DSMT4">
                <p:embed/>
              </p:oleObj>
            </a:graphicData>
          </a:graphic>
        </p:graphicFrame>
        <p:sp>
          <p:nvSpPr>
            <p:cNvPr id="973828" name="Text Box 4"/>
            <p:cNvSpPr txBox="1">
              <a:spLocks noChangeArrowheads="1"/>
            </p:cNvSpPr>
            <p:nvPr/>
          </p:nvSpPr>
          <p:spPr bwMode="auto">
            <a:xfrm>
              <a:off x="7642225" y="2613025"/>
              <a:ext cx="7524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Tahoma" pitchFamily="34" charset="0"/>
                </a:rPr>
                <a:t>LINKS</a:t>
              </a:r>
            </a:p>
          </p:txBody>
        </p:sp>
        <p:sp>
          <p:nvSpPr>
            <p:cNvPr id="973829" name="Text Box 5"/>
            <p:cNvSpPr txBox="1">
              <a:spLocks noChangeArrowheads="1"/>
            </p:cNvSpPr>
            <p:nvPr/>
          </p:nvSpPr>
          <p:spPr bwMode="auto">
            <a:xfrm>
              <a:off x="571500" y="3051175"/>
              <a:ext cx="1114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dirty="0">
                  <a:solidFill>
                    <a:srgbClr val="006600"/>
                  </a:solidFill>
                  <a:latin typeface="Tahoma" pitchFamily="34" charset="0"/>
                </a:rPr>
                <a:t>SOURCES</a:t>
              </a:r>
            </a:p>
          </p:txBody>
        </p:sp>
        <p:sp>
          <p:nvSpPr>
            <p:cNvPr id="973830" name="Rectangle 6"/>
            <p:cNvSpPr>
              <a:spLocks noChangeArrowheads="1"/>
            </p:cNvSpPr>
            <p:nvPr/>
          </p:nvSpPr>
          <p:spPr bwMode="auto">
            <a:xfrm>
              <a:off x="3910012" y="1597025"/>
              <a:ext cx="1665288" cy="654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UY" sz="1800"/>
                <a:t>Traffic splitting</a:t>
              </a:r>
            </a:p>
          </p:txBody>
        </p:sp>
        <p:sp>
          <p:nvSpPr>
            <p:cNvPr id="973831" name="Rectangle 7"/>
            <p:cNvSpPr>
              <a:spLocks noChangeArrowheads="1"/>
            </p:cNvSpPr>
            <p:nvPr/>
          </p:nvSpPr>
          <p:spPr bwMode="auto">
            <a:xfrm>
              <a:off x="3775075" y="3632200"/>
              <a:ext cx="1744662" cy="7985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UY" sz="2000"/>
                <a:t>Node price</a:t>
              </a:r>
            </a:p>
            <a:p>
              <a:r>
                <a:rPr lang="es-UY" sz="2000"/>
                <a:t> recursion</a:t>
              </a:r>
            </a:p>
          </p:txBody>
        </p:sp>
        <p:sp>
          <p:nvSpPr>
            <p:cNvPr id="973832" name="Rectangle 8"/>
            <p:cNvSpPr>
              <a:spLocks noChangeArrowheads="1"/>
            </p:cNvSpPr>
            <p:nvPr/>
          </p:nvSpPr>
          <p:spPr bwMode="auto">
            <a:xfrm>
              <a:off x="1503362" y="2468563"/>
              <a:ext cx="1130300" cy="957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33" name="Rectangle 9"/>
            <p:cNvSpPr>
              <a:spLocks noChangeArrowheads="1"/>
            </p:cNvSpPr>
            <p:nvPr/>
          </p:nvSpPr>
          <p:spPr bwMode="auto">
            <a:xfrm>
              <a:off x="1492250" y="2468563"/>
              <a:ext cx="284162" cy="23971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34" name="Rectangle 10"/>
            <p:cNvSpPr>
              <a:spLocks noChangeArrowheads="1"/>
            </p:cNvSpPr>
            <p:nvPr/>
          </p:nvSpPr>
          <p:spPr bwMode="auto">
            <a:xfrm>
              <a:off x="6794500" y="2495551"/>
              <a:ext cx="849313" cy="755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35" name="Rectangle 11"/>
            <p:cNvSpPr>
              <a:spLocks noChangeArrowheads="1"/>
            </p:cNvSpPr>
            <p:nvPr/>
          </p:nvSpPr>
          <p:spPr bwMode="auto">
            <a:xfrm>
              <a:off x="6794500" y="2495550"/>
              <a:ext cx="311150" cy="2667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36" name="Freeform 12"/>
            <p:cNvSpPr>
              <a:spLocks/>
            </p:cNvSpPr>
            <p:nvPr/>
          </p:nvSpPr>
          <p:spPr bwMode="auto">
            <a:xfrm>
              <a:off x="2078037" y="1951038"/>
              <a:ext cx="180975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8" y="12"/>
                </a:cxn>
              </a:cxnLst>
              <a:rect l="0" t="0" r="r" b="b"/>
              <a:pathLst>
                <a:path w="1298" h="12">
                  <a:moveTo>
                    <a:pt x="0" y="0"/>
                  </a:moveTo>
                  <a:lnTo>
                    <a:pt x="1298" y="1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37" name="Freeform 13"/>
            <p:cNvSpPr>
              <a:spLocks/>
            </p:cNvSpPr>
            <p:nvPr/>
          </p:nvSpPr>
          <p:spPr bwMode="auto">
            <a:xfrm>
              <a:off x="2085975" y="1958975"/>
              <a:ext cx="1587" cy="525463"/>
            </a:xfrm>
            <a:custGeom>
              <a:avLst/>
              <a:gdLst/>
              <a:ahLst/>
              <a:cxnLst>
                <a:cxn ang="0">
                  <a:pos x="0" y="347"/>
                </a:cxn>
                <a:cxn ang="0">
                  <a:pos x="1" y="0"/>
                </a:cxn>
              </a:cxnLst>
              <a:rect l="0" t="0" r="r" b="b"/>
              <a:pathLst>
                <a:path w="1" h="347">
                  <a:moveTo>
                    <a:pt x="0" y="347"/>
                  </a:moveTo>
                  <a:lnTo>
                    <a:pt x="1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38" name="Freeform 14"/>
            <p:cNvSpPr>
              <a:spLocks/>
            </p:cNvSpPr>
            <p:nvPr/>
          </p:nvSpPr>
          <p:spPr bwMode="auto">
            <a:xfrm>
              <a:off x="2085975" y="3441700"/>
              <a:ext cx="9525" cy="554038"/>
            </a:xfrm>
            <a:custGeom>
              <a:avLst/>
              <a:gdLst/>
              <a:ahLst/>
              <a:cxnLst>
                <a:cxn ang="0">
                  <a:pos x="7" y="364"/>
                </a:cxn>
                <a:cxn ang="0">
                  <a:pos x="0" y="0"/>
                </a:cxn>
              </a:cxnLst>
              <a:rect l="0" t="0" r="r" b="b"/>
              <a:pathLst>
                <a:path w="7" h="364">
                  <a:moveTo>
                    <a:pt x="7" y="364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39" name="Freeform 15"/>
            <p:cNvSpPr>
              <a:spLocks/>
            </p:cNvSpPr>
            <p:nvPr/>
          </p:nvSpPr>
          <p:spPr bwMode="auto">
            <a:xfrm>
              <a:off x="7207250" y="1939925"/>
              <a:ext cx="4762" cy="555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68"/>
                </a:cxn>
              </a:cxnLst>
              <a:rect l="0" t="0" r="r" b="b"/>
              <a:pathLst>
                <a:path w="3" h="368">
                  <a:moveTo>
                    <a:pt x="0" y="0"/>
                  </a:moveTo>
                  <a:lnTo>
                    <a:pt x="3" y="3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40" name="Freeform 16"/>
            <p:cNvSpPr>
              <a:spLocks/>
            </p:cNvSpPr>
            <p:nvPr/>
          </p:nvSpPr>
          <p:spPr bwMode="auto">
            <a:xfrm>
              <a:off x="5530850" y="3983038"/>
              <a:ext cx="1728787" cy="3175"/>
            </a:xfrm>
            <a:custGeom>
              <a:avLst/>
              <a:gdLst/>
              <a:ahLst/>
              <a:cxnLst>
                <a:cxn ang="0">
                  <a:pos x="1241" y="2"/>
                </a:cxn>
                <a:cxn ang="0">
                  <a:pos x="0" y="0"/>
                </a:cxn>
              </a:cxnLst>
              <a:rect l="0" t="0" r="r" b="b"/>
              <a:pathLst>
                <a:path w="1241" h="2">
                  <a:moveTo>
                    <a:pt x="1241" y="2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41" name="Freeform 17"/>
            <p:cNvSpPr>
              <a:spLocks/>
            </p:cNvSpPr>
            <p:nvPr/>
          </p:nvSpPr>
          <p:spPr bwMode="auto">
            <a:xfrm>
              <a:off x="5564187" y="1952625"/>
              <a:ext cx="1616075" cy="3175"/>
            </a:xfrm>
            <a:custGeom>
              <a:avLst/>
              <a:gdLst/>
              <a:ahLst/>
              <a:cxnLst>
                <a:cxn ang="0">
                  <a:pos x="1157" y="0"/>
                </a:cxn>
                <a:cxn ang="0">
                  <a:pos x="0" y="1"/>
                </a:cxn>
              </a:cxnLst>
              <a:rect l="0" t="0" r="r" b="b"/>
              <a:pathLst>
                <a:path w="1157" h="1">
                  <a:moveTo>
                    <a:pt x="1157" y="0"/>
                  </a:moveTo>
                  <a:lnTo>
                    <a:pt x="0" y="1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973842" name="Object 18"/>
            <p:cNvGraphicFramePr>
              <a:graphicFrameLocks noChangeAspect="1"/>
            </p:cNvGraphicFramePr>
            <p:nvPr/>
          </p:nvGraphicFramePr>
          <p:xfrm>
            <a:off x="1506883" y="4051300"/>
            <a:ext cx="2087217" cy="428625"/>
          </p:xfrm>
          <a:graphic>
            <a:graphicData uri="http://schemas.openxmlformats.org/presentationml/2006/ole">
              <p:oleObj spid="_x0000_s422915" name="Equation" r:id="rId5" imgW="1155600" imgH="228600" progId="Equation.DSMT4">
                <p:embed/>
              </p:oleObj>
            </a:graphicData>
          </a:graphic>
        </p:graphicFrame>
        <p:sp>
          <p:nvSpPr>
            <p:cNvPr id="973843" name="Text Box 19"/>
            <p:cNvSpPr txBox="1">
              <a:spLocks noChangeArrowheads="1"/>
            </p:cNvSpPr>
            <p:nvPr/>
          </p:nvSpPr>
          <p:spPr bwMode="auto">
            <a:xfrm>
              <a:off x="5732462" y="2366963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973844" name="Text Box 20"/>
            <p:cNvSpPr txBox="1">
              <a:spLocks noChangeArrowheads="1"/>
            </p:cNvSpPr>
            <p:nvPr/>
          </p:nvSpPr>
          <p:spPr bwMode="auto">
            <a:xfrm>
              <a:off x="1851025" y="1965325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s-UY">
                <a:latin typeface="Times New Roman" pitchFamily="18" charset="0"/>
              </a:endParaRPr>
            </a:p>
          </p:txBody>
        </p:sp>
        <p:sp>
          <p:nvSpPr>
            <p:cNvPr id="973845" name="Rectangle 21"/>
            <p:cNvSpPr>
              <a:spLocks noChangeArrowheads="1"/>
            </p:cNvSpPr>
            <p:nvPr/>
          </p:nvSpPr>
          <p:spPr bwMode="auto">
            <a:xfrm>
              <a:off x="7105650" y="2762250"/>
              <a:ext cx="273050" cy="2428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46" name="Rectangle 22"/>
            <p:cNvSpPr>
              <a:spLocks noChangeArrowheads="1"/>
            </p:cNvSpPr>
            <p:nvPr/>
          </p:nvSpPr>
          <p:spPr bwMode="auto">
            <a:xfrm>
              <a:off x="1776412" y="2708275"/>
              <a:ext cx="284163" cy="23336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47" name="Rectangle 23"/>
            <p:cNvSpPr>
              <a:spLocks noChangeArrowheads="1"/>
            </p:cNvSpPr>
            <p:nvPr/>
          </p:nvSpPr>
          <p:spPr bwMode="auto">
            <a:xfrm>
              <a:off x="2060575" y="2941638"/>
              <a:ext cx="279400" cy="2444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48" name="Rectangle 24"/>
            <p:cNvSpPr>
              <a:spLocks noChangeArrowheads="1"/>
            </p:cNvSpPr>
            <p:nvPr/>
          </p:nvSpPr>
          <p:spPr bwMode="auto">
            <a:xfrm>
              <a:off x="2339975" y="3186113"/>
              <a:ext cx="284162" cy="23971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3849" name="Freeform 25"/>
            <p:cNvSpPr>
              <a:spLocks/>
            </p:cNvSpPr>
            <p:nvPr/>
          </p:nvSpPr>
          <p:spPr bwMode="auto">
            <a:xfrm>
              <a:off x="7267575" y="3246438"/>
              <a:ext cx="6350" cy="7556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98"/>
                </a:cxn>
              </a:cxnLst>
              <a:rect l="0" t="0" r="r" b="b"/>
              <a:pathLst>
                <a:path w="5" h="498">
                  <a:moveTo>
                    <a:pt x="5" y="0"/>
                  </a:moveTo>
                  <a:lnTo>
                    <a:pt x="0" y="49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50" name="Rectangle 26"/>
            <p:cNvSpPr>
              <a:spLocks noChangeArrowheads="1"/>
            </p:cNvSpPr>
            <p:nvPr/>
          </p:nvSpPr>
          <p:spPr bwMode="auto">
            <a:xfrm>
              <a:off x="7372350" y="3009900"/>
              <a:ext cx="282575" cy="2413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973851" name="Object 27"/>
            <p:cNvGraphicFramePr>
              <a:graphicFrameLocks noChangeAspect="1"/>
            </p:cNvGraphicFramePr>
            <p:nvPr/>
          </p:nvGraphicFramePr>
          <p:xfrm>
            <a:off x="5673587" y="4067175"/>
            <a:ext cx="1597602" cy="428625"/>
          </p:xfrm>
          <a:graphic>
            <a:graphicData uri="http://schemas.openxmlformats.org/presentationml/2006/ole">
              <p:oleObj spid="_x0000_s422916" name="Equation" r:id="rId6" imgW="927000" imgH="228600" progId="Equation.DSMT4">
                <p:embed/>
              </p:oleObj>
            </a:graphicData>
          </a:graphic>
        </p:graphicFrame>
        <p:graphicFrame>
          <p:nvGraphicFramePr>
            <p:cNvPr id="973852" name="Object 28"/>
            <p:cNvGraphicFramePr>
              <a:graphicFrameLocks noChangeAspect="1"/>
            </p:cNvGraphicFramePr>
            <p:nvPr/>
          </p:nvGraphicFramePr>
          <p:xfrm>
            <a:off x="1804505" y="1428750"/>
            <a:ext cx="1878496" cy="355600"/>
          </p:xfrm>
          <a:graphic>
            <a:graphicData uri="http://schemas.openxmlformats.org/presentationml/2006/ole">
              <p:oleObj spid="_x0000_s422917" name="Equation" r:id="rId7" imgW="1079280" imgH="203040" progId="Equation.DSMT4">
                <p:embed/>
              </p:oleObj>
            </a:graphicData>
          </a:graphic>
        </p:graphicFrame>
        <p:graphicFrame>
          <p:nvGraphicFramePr>
            <p:cNvPr id="973853" name="Object 29"/>
            <p:cNvGraphicFramePr>
              <a:graphicFrameLocks noChangeAspect="1"/>
            </p:cNvGraphicFramePr>
            <p:nvPr/>
          </p:nvGraphicFramePr>
          <p:xfrm>
            <a:off x="5773807" y="1484999"/>
            <a:ext cx="1468369" cy="423348"/>
          </p:xfrm>
          <a:graphic>
            <a:graphicData uri="http://schemas.openxmlformats.org/presentationml/2006/ole">
              <p:oleObj spid="_x0000_s422918" name="Equation" r:id="rId8" imgW="799920" imgH="228600" progId="Equation.DSMT4">
                <p:embed/>
              </p:oleObj>
            </a:graphicData>
          </a:graphic>
        </p:graphicFrame>
        <p:sp>
          <p:nvSpPr>
            <p:cNvPr id="973854" name="Freeform 30"/>
            <p:cNvSpPr>
              <a:spLocks/>
            </p:cNvSpPr>
            <p:nvPr/>
          </p:nvSpPr>
          <p:spPr bwMode="auto">
            <a:xfrm>
              <a:off x="2085975" y="4003675"/>
              <a:ext cx="1676400" cy="14288"/>
            </a:xfrm>
            <a:custGeom>
              <a:avLst/>
              <a:gdLst/>
              <a:ahLst/>
              <a:cxnLst>
                <a:cxn ang="0">
                  <a:pos x="1202" y="9"/>
                </a:cxn>
                <a:cxn ang="0">
                  <a:pos x="0" y="0"/>
                </a:cxn>
              </a:cxnLst>
              <a:rect l="0" t="0" r="r" b="b"/>
              <a:pathLst>
                <a:path w="1202" h="9">
                  <a:moveTo>
                    <a:pt x="1202" y="9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55" name="Freeform 31"/>
            <p:cNvSpPr>
              <a:spLocks/>
            </p:cNvSpPr>
            <p:nvPr/>
          </p:nvSpPr>
          <p:spPr bwMode="auto">
            <a:xfrm>
              <a:off x="4346575" y="3195638"/>
              <a:ext cx="4762" cy="431800"/>
            </a:xfrm>
            <a:custGeom>
              <a:avLst/>
              <a:gdLst/>
              <a:ahLst/>
              <a:cxnLst>
                <a:cxn ang="0">
                  <a:pos x="3" y="285"/>
                </a:cxn>
                <a:cxn ang="0">
                  <a:pos x="0" y="0"/>
                </a:cxn>
              </a:cxnLst>
              <a:rect l="0" t="0" r="r" b="b"/>
              <a:pathLst>
                <a:path w="3" h="285">
                  <a:moveTo>
                    <a:pt x="3" y="285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56" name="Freeform 32"/>
            <p:cNvSpPr>
              <a:spLocks/>
            </p:cNvSpPr>
            <p:nvPr/>
          </p:nvSpPr>
          <p:spPr bwMode="auto">
            <a:xfrm>
              <a:off x="5272087" y="2251075"/>
              <a:ext cx="4763" cy="652463"/>
            </a:xfrm>
            <a:custGeom>
              <a:avLst/>
              <a:gdLst/>
              <a:ahLst/>
              <a:cxnLst>
                <a:cxn ang="0">
                  <a:pos x="3" y="432"/>
                </a:cxn>
                <a:cxn ang="0">
                  <a:pos x="0" y="0"/>
                </a:cxn>
              </a:cxnLst>
              <a:rect l="0" t="0" r="r" b="b"/>
              <a:pathLst>
                <a:path w="3" h="432">
                  <a:moveTo>
                    <a:pt x="3" y="432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57" name="Freeform 33"/>
            <p:cNvSpPr>
              <a:spLocks/>
            </p:cNvSpPr>
            <p:nvPr/>
          </p:nvSpPr>
          <p:spPr bwMode="auto">
            <a:xfrm>
              <a:off x="5267325" y="2921000"/>
              <a:ext cx="9525" cy="7064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68"/>
                </a:cxn>
              </a:cxnLst>
              <a:rect l="0" t="0" r="r" b="b"/>
              <a:pathLst>
                <a:path w="6" h="468">
                  <a:moveTo>
                    <a:pt x="6" y="0"/>
                  </a:moveTo>
                  <a:lnTo>
                    <a:pt x="0" y="4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73858" name="Freeform 34"/>
            <p:cNvSpPr>
              <a:spLocks/>
            </p:cNvSpPr>
            <p:nvPr/>
          </p:nvSpPr>
          <p:spPr bwMode="auto">
            <a:xfrm>
              <a:off x="5065712" y="2900363"/>
              <a:ext cx="2063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1"/>
                </a:cxn>
              </a:cxnLst>
              <a:rect l="0" t="0" r="r" b="b"/>
              <a:pathLst>
                <a:path w="130" h="1">
                  <a:moveTo>
                    <a:pt x="0" y="0"/>
                  </a:moveTo>
                  <a:lnTo>
                    <a:pt x="130" y="1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aphicFrame>
          <p:nvGraphicFramePr>
            <p:cNvPr id="973859" name="Object 35"/>
            <p:cNvGraphicFramePr>
              <a:graphicFrameLocks noChangeAspect="1"/>
            </p:cNvGraphicFramePr>
            <p:nvPr/>
          </p:nvGraphicFramePr>
          <p:xfrm>
            <a:off x="5475287" y="2670175"/>
            <a:ext cx="998538" cy="639763"/>
          </p:xfrm>
          <a:graphic>
            <a:graphicData uri="http://schemas.openxmlformats.org/presentationml/2006/ole">
              <p:oleObj spid="_x0000_s422919" name="Equation" r:id="rId9" imgW="647640" imgH="380880" progId="Equation.DSMT4">
                <p:embed/>
              </p:oleObj>
            </a:graphicData>
          </a:graphic>
        </p:graphicFrame>
        <p:graphicFrame>
          <p:nvGraphicFramePr>
            <p:cNvPr id="973860" name="Object 36"/>
            <p:cNvGraphicFramePr>
              <a:graphicFrameLocks noChangeAspect="1"/>
            </p:cNvGraphicFramePr>
            <p:nvPr/>
          </p:nvGraphicFramePr>
          <p:xfrm>
            <a:off x="2719388" y="3205163"/>
            <a:ext cx="1585912" cy="401637"/>
          </p:xfrm>
          <a:graphic>
            <a:graphicData uri="http://schemas.openxmlformats.org/presentationml/2006/ole">
              <p:oleObj spid="_x0000_s422920" name="Equation" r:id="rId10" imgW="1104840" imgH="253800" progId="Equation.DSMT4">
                <p:embed/>
              </p:oleObj>
            </a:graphicData>
          </a:graphic>
        </p:graphicFrame>
      </p:grpSp>
      <p:graphicFrame>
        <p:nvGraphicFramePr>
          <p:cNvPr id="973861" name="Object 37"/>
          <p:cNvGraphicFramePr>
            <a:graphicFrameLocks noChangeAspect="1"/>
          </p:cNvGraphicFramePr>
          <p:nvPr/>
        </p:nvGraphicFramePr>
        <p:xfrm>
          <a:off x="215900" y="5740400"/>
          <a:ext cx="6445250" cy="908726"/>
        </p:xfrm>
        <a:graphic>
          <a:graphicData uri="http://schemas.openxmlformats.org/presentationml/2006/ole">
            <p:oleObj spid="_x0000_s422921" name="Equation" r:id="rId11" imgW="2971800" imgH="431640" progId="Equation.DSMT4">
              <p:embed/>
            </p:oleObj>
          </a:graphicData>
        </a:graphic>
      </p:graphicFrame>
      <p:graphicFrame>
        <p:nvGraphicFramePr>
          <p:cNvPr id="973862" name="Object 38"/>
          <p:cNvGraphicFramePr>
            <a:graphicFrameLocks noChangeAspect="1"/>
          </p:cNvGraphicFramePr>
          <p:nvPr/>
        </p:nvGraphicFramePr>
        <p:xfrm>
          <a:off x="110987" y="1878013"/>
          <a:ext cx="1838463" cy="573087"/>
        </p:xfrm>
        <a:graphic>
          <a:graphicData uri="http://schemas.openxmlformats.org/presentationml/2006/ole">
            <p:oleObj spid="_x0000_s422922" name="Equation" r:id="rId12" imgW="749160" imgH="241200" progId="Equation.DSMT4">
              <p:embed/>
            </p:oleObj>
          </a:graphicData>
        </a:graphic>
      </p:graphicFrame>
      <p:graphicFrame>
        <p:nvGraphicFramePr>
          <p:cNvPr id="973863" name="Object 39"/>
          <p:cNvGraphicFramePr>
            <a:graphicFrameLocks noChangeAspect="1"/>
          </p:cNvGraphicFramePr>
          <p:nvPr/>
        </p:nvGraphicFramePr>
        <p:xfrm>
          <a:off x="7372350" y="3562350"/>
          <a:ext cx="1695450" cy="623888"/>
        </p:xfrm>
        <a:graphic>
          <a:graphicData uri="http://schemas.openxmlformats.org/presentationml/2006/ole">
            <p:oleObj spid="_x0000_s422923" name="Equation" r:id="rId13" imgW="1104840" imgH="330120" progId="Equation.DSMT4">
              <p:embed/>
            </p:oleObj>
          </a:graphicData>
        </a:graphic>
      </p:graphicFrame>
      <p:graphicFrame>
        <p:nvGraphicFramePr>
          <p:cNvPr id="973864" name="Object 40"/>
          <p:cNvGraphicFramePr>
            <a:graphicFrameLocks noChangeAspect="1"/>
          </p:cNvGraphicFramePr>
          <p:nvPr/>
        </p:nvGraphicFramePr>
        <p:xfrm>
          <a:off x="201613" y="4827588"/>
          <a:ext cx="8885237" cy="960437"/>
        </p:xfrm>
        <a:graphic>
          <a:graphicData uri="http://schemas.openxmlformats.org/presentationml/2006/ole">
            <p:oleObj spid="_x0000_s422924" name="Equation" r:id="rId14" imgW="45082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096250" cy="685800"/>
          </a:xfrm>
        </p:spPr>
        <p:txBody>
          <a:bodyPr/>
          <a:lstStyle/>
          <a:p>
            <a:r>
              <a:rPr lang="en-US" dirty="0"/>
              <a:t>Solving the </a:t>
            </a:r>
            <a:r>
              <a:rPr lang="en-US" dirty="0" smtClean="0"/>
              <a:t>problem: PD control!</a:t>
            </a:r>
            <a:endParaRPr lang="en-US" dirty="0"/>
          </a:p>
        </p:txBody>
      </p:sp>
      <p:graphicFrame>
        <p:nvGraphicFramePr>
          <p:cNvPr id="977923" name="Object 3"/>
          <p:cNvGraphicFramePr>
            <a:graphicFrameLocks noChangeAspect="1"/>
          </p:cNvGraphicFramePr>
          <p:nvPr/>
        </p:nvGraphicFramePr>
        <p:xfrm>
          <a:off x="215900" y="673100"/>
          <a:ext cx="8802688" cy="1730375"/>
        </p:xfrm>
        <a:graphic>
          <a:graphicData uri="http://schemas.openxmlformats.org/presentationml/2006/ole">
            <p:oleObj spid="_x0000_s424962" name="Equation" r:id="rId4" imgW="3822480" imgH="774360" progId="Equation.DSMT4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2114550"/>
            <a:ext cx="4419600" cy="2247900"/>
            <a:chOff x="2928" y="1080"/>
            <a:chExt cx="2784" cy="1416"/>
          </a:xfrm>
        </p:grpSpPr>
        <p:pic>
          <p:nvPicPr>
            <p:cNvPr id="977925" name="Picture 5" descr="2links-queue-2-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28" y="1080"/>
              <a:ext cx="2784" cy="1416"/>
            </a:xfrm>
            <a:prstGeom prst="rect">
              <a:avLst/>
            </a:prstGeom>
            <a:noFill/>
          </p:spPr>
        </p:pic>
        <p:graphicFrame>
          <p:nvGraphicFramePr>
            <p:cNvPr id="977926" name="Object 6"/>
            <p:cNvGraphicFramePr>
              <a:graphicFrameLocks noChangeAspect="1"/>
            </p:cNvGraphicFramePr>
            <p:nvPr/>
          </p:nvGraphicFramePr>
          <p:xfrm>
            <a:off x="4292" y="1168"/>
            <a:ext cx="823" cy="209"/>
          </p:xfrm>
          <a:graphic>
            <a:graphicData uri="http://schemas.openxmlformats.org/presentationml/2006/ole">
              <p:oleObj spid="_x0000_s424966" name="Equation" r:id="rId6" imgW="507960" imgH="190440" progId="Equation.DSMT4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2095500"/>
            <a:ext cx="4572000" cy="2209800"/>
            <a:chOff x="0" y="1104"/>
            <a:chExt cx="2880" cy="1392"/>
          </a:xfrm>
        </p:grpSpPr>
        <p:pic>
          <p:nvPicPr>
            <p:cNvPr id="977928" name="Picture 8" descr="2links-que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104"/>
              <a:ext cx="2880" cy="1392"/>
            </a:xfrm>
            <a:prstGeom prst="rect">
              <a:avLst/>
            </a:prstGeom>
            <a:noFill/>
          </p:spPr>
        </p:pic>
        <p:graphicFrame>
          <p:nvGraphicFramePr>
            <p:cNvPr id="977929" name="Object 9"/>
            <p:cNvGraphicFramePr>
              <a:graphicFrameLocks noChangeAspect="1"/>
            </p:cNvGraphicFramePr>
            <p:nvPr/>
          </p:nvGraphicFramePr>
          <p:xfrm>
            <a:off x="1255" y="1207"/>
            <a:ext cx="617" cy="195"/>
          </p:xfrm>
          <a:graphic>
            <a:graphicData uri="http://schemas.openxmlformats.org/presentationml/2006/ole">
              <p:oleObj spid="_x0000_s424965" name="Equation" r:id="rId8" imgW="380880" imgH="177480" progId="Equation.DSMT4">
                <p:embed/>
              </p:oleObj>
            </a:graphicData>
          </a:graphic>
        </p:graphicFrame>
      </p:grpSp>
      <p:graphicFrame>
        <p:nvGraphicFramePr>
          <p:cNvPr id="977930" name="Object 10"/>
          <p:cNvGraphicFramePr>
            <a:graphicFrameLocks noChangeAspect="1"/>
          </p:cNvGraphicFramePr>
          <p:nvPr/>
        </p:nvGraphicFramePr>
        <p:xfrm>
          <a:off x="66675" y="4540250"/>
          <a:ext cx="9077325" cy="955675"/>
        </p:xfrm>
        <a:graphic>
          <a:graphicData uri="http://schemas.openxmlformats.org/presentationml/2006/ole">
            <p:oleObj spid="_x0000_s424963" name="Equation" r:id="rId9" imgW="4470120" imgH="482400" progId="Equation.DSMT4">
              <p:embed/>
            </p:oleObj>
          </a:graphicData>
        </a:graphic>
      </p:graphicFrame>
      <p:graphicFrame>
        <p:nvGraphicFramePr>
          <p:cNvPr id="977931" name="Object 11"/>
          <p:cNvGraphicFramePr>
            <a:graphicFrameLocks noChangeAspect="1"/>
          </p:cNvGraphicFramePr>
          <p:nvPr/>
        </p:nvGraphicFramePr>
        <p:xfrm>
          <a:off x="127000" y="5691188"/>
          <a:ext cx="7808912" cy="938212"/>
        </p:xfrm>
        <a:graphic>
          <a:graphicData uri="http://schemas.openxmlformats.org/presentationml/2006/ole">
            <p:oleObj spid="_x0000_s424964" name="Equation" r:id="rId10" imgW="38862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0" y="508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dirty="0" smtClean="0">
                <a:solidFill>
                  <a:srgbClr val="800080"/>
                </a:solidFill>
              </a:rPr>
              <a:t>4. Highlights on cross-layer </a:t>
            </a:r>
            <a:r>
              <a:rPr lang="en-US" sz="3800" dirty="0">
                <a:solidFill>
                  <a:srgbClr val="800080"/>
                </a:solidFill>
              </a:rPr>
              <a:t>optimization</a:t>
            </a:r>
          </a:p>
        </p:txBody>
      </p:sp>
      <p:sp>
        <p:nvSpPr>
          <p:cNvPr id="546839" name="Rectangle 23"/>
          <p:cNvSpPr>
            <a:spLocks noChangeArrowheads="1"/>
          </p:cNvSpPr>
          <p:nvPr/>
        </p:nvSpPr>
        <p:spPr bwMode="auto">
          <a:xfrm>
            <a:off x="5038171" y="1664040"/>
            <a:ext cx="369555" cy="904086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40" name="Rectangle 24"/>
          <p:cNvSpPr>
            <a:spLocks noChangeArrowheads="1"/>
          </p:cNvSpPr>
          <p:nvPr/>
        </p:nvSpPr>
        <p:spPr bwMode="auto">
          <a:xfrm>
            <a:off x="5038171" y="1213020"/>
            <a:ext cx="369555" cy="903063"/>
          </a:xfrm>
          <a:prstGeom prst="rect">
            <a:avLst/>
          </a:prstGeom>
          <a:solidFill>
            <a:srgbClr val="66FF99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5038171" y="843818"/>
            <a:ext cx="369555" cy="903063"/>
          </a:xfrm>
          <a:prstGeom prst="rect">
            <a:avLst/>
          </a:prstGeom>
          <a:solidFill>
            <a:srgbClr val="5FF4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F4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49" name="Rectangle 33"/>
          <p:cNvSpPr>
            <a:spLocks noChangeArrowheads="1"/>
          </p:cNvSpPr>
          <p:nvPr/>
        </p:nvSpPr>
        <p:spPr bwMode="auto">
          <a:xfrm>
            <a:off x="8437267" y="1582223"/>
            <a:ext cx="369555" cy="904086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8437267" y="1172111"/>
            <a:ext cx="369555" cy="903063"/>
          </a:xfrm>
          <a:prstGeom prst="rect">
            <a:avLst/>
          </a:prstGeom>
          <a:solidFill>
            <a:srgbClr val="66FF99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51" name="Rectangle 35"/>
          <p:cNvSpPr>
            <a:spLocks noChangeArrowheads="1"/>
          </p:cNvSpPr>
          <p:nvPr/>
        </p:nvSpPr>
        <p:spPr bwMode="auto">
          <a:xfrm>
            <a:off x="8437267" y="802909"/>
            <a:ext cx="369555" cy="903063"/>
          </a:xfrm>
          <a:prstGeom prst="rect">
            <a:avLst/>
          </a:prstGeom>
          <a:solidFill>
            <a:srgbClr val="5FF4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F4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46852" name="Line 36"/>
          <p:cNvSpPr>
            <a:spLocks noChangeShapeType="1"/>
          </p:cNvSpPr>
          <p:nvPr/>
        </p:nvSpPr>
        <p:spPr bwMode="auto">
          <a:xfrm>
            <a:off x="5407726" y="2239832"/>
            <a:ext cx="2955427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6457507" y="1823585"/>
            <a:ext cx="8435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</a:rPr>
              <a:t>TCP</a:t>
            </a:r>
            <a:endParaRPr lang="en-US" sz="2800" dirty="0">
              <a:solidFill>
                <a:srgbClr val="006600"/>
              </a:solidFill>
              <a:latin typeface="Times New Roman" pitchFamily="18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800600" y="762000"/>
            <a:ext cx="865003" cy="615678"/>
            <a:chOff x="316" y="240"/>
            <a:chExt cx="1124" cy="720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65" y="240"/>
              <a:ext cx="954" cy="447"/>
              <a:chOff x="2128" y="1336"/>
              <a:chExt cx="746" cy="375"/>
            </a:xfrm>
          </p:grpSpPr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128" y="1653"/>
                <a:ext cx="746" cy="58"/>
                <a:chOff x="1723" y="895"/>
                <a:chExt cx="746" cy="58"/>
              </a:xfrm>
            </p:grpSpPr>
            <p:sp>
              <p:nvSpPr>
                <p:cNvPr id="546861" name="Freeform 45"/>
                <p:cNvSpPr>
                  <a:spLocks/>
                </p:cNvSpPr>
                <p:nvPr/>
              </p:nvSpPr>
              <p:spPr bwMode="auto">
                <a:xfrm>
                  <a:off x="1723" y="895"/>
                  <a:ext cx="746" cy="58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602" y="58"/>
                    </a:cxn>
                    <a:cxn ang="0">
                      <a:pos x="746" y="24"/>
                    </a:cxn>
                    <a:cxn ang="0">
                      <a:pos x="693" y="19"/>
                    </a:cxn>
                    <a:cxn ang="0">
                      <a:pos x="229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746" h="58">
                      <a:moveTo>
                        <a:pt x="0" y="22"/>
                      </a:moveTo>
                      <a:lnTo>
                        <a:pt x="602" y="58"/>
                      </a:lnTo>
                      <a:lnTo>
                        <a:pt x="746" y="24"/>
                      </a:lnTo>
                      <a:lnTo>
                        <a:pt x="693" y="19"/>
                      </a:lnTo>
                      <a:lnTo>
                        <a:pt x="229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862" name="Freeform 46"/>
                <p:cNvSpPr>
                  <a:spLocks/>
                </p:cNvSpPr>
                <p:nvPr/>
              </p:nvSpPr>
              <p:spPr bwMode="auto">
                <a:xfrm>
                  <a:off x="1890" y="907"/>
                  <a:ext cx="549" cy="36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12"/>
                    </a:cxn>
                    <a:cxn ang="0">
                      <a:pos x="444" y="36"/>
                    </a:cxn>
                    <a:cxn ang="0">
                      <a:pos x="517" y="19"/>
                    </a:cxn>
                    <a:cxn ang="0">
                      <a:pos x="511" y="17"/>
                    </a:cxn>
                    <a:cxn ang="0">
                      <a:pos x="549" y="10"/>
                    </a:cxn>
                    <a:cxn ang="0">
                      <a:pos x="526" y="7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49" h="36">
                      <a:moveTo>
                        <a:pt x="47" y="0"/>
                      </a:moveTo>
                      <a:lnTo>
                        <a:pt x="0" y="12"/>
                      </a:lnTo>
                      <a:lnTo>
                        <a:pt x="444" y="36"/>
                      </a:lnTo>
                      <a:lnTo>
                        <a:pt x="517" y="19"/>
                      </a:lnTo>
                      <a:lnTo>
                        <a:pt x="511" y="17"/>
                      </a:lnTo>
                      <a:lnTo>
                        <a:pt x="549" y="10"/>
                      </a:lnTo>
                      <a:lnTo>
                        <a:pt x="526" y="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736" y="1344"/>
                <a:ext cx="135" cy="350"/>
                <a:chOff x="2331" y="586"/>
                <a:chExt cx="135" cy="350"/>
              </a:xfrm>
            </p:grpSpPr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>
                  <a:off x="2384" y="629"/>
                  <a:ext cx="82" cy="295"/>
                  <a:chOff x="2384" y="629"/>
                  <a:chExt cx="82" cy="295"/>
                </a:xfrm>
              </p:grpSpPr>
              <p:sp>
                <p:nvSpPr>
                  <p:cNvPr id="546865" name="Freeform 49"/>
                  <p:cNvSpPr>
                    <a:spLocks/>
                  </p:cNvSpPr>
                  <p:nvPr/>
                </p:nvSpPr>
                <p:spPr bwMode="auto">
                  <a:xfrm>
                    <a:off x="2384" y="629"/>
                    <a:ext cx="82" cy="295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2" y="24"/>
                      </a:cxn>
                      <a:cxn ang="0">
                        <a:pos x="76" y="140"/>
                      </a:cxn>
                      <a:cxn ang="0">
                        <a:pos x="67" y="278"/>
                      </a:cxn>
                      <a:cxn ang="0">
                        <a:pos x="0" y="295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2" h="295">
                        <a:moveTo>
                          <a:pt x="8" y="0"/>
                        </a:moveTo>
                        <a:lnTo>
                          <a:pt x="82" y="24"/>
                        </a:lnTo>
                        <a:lnTo>
                          <a:pt x="76" y="140"/>
                        </a:lnTo>
                        <a:lnTo>
                          <a:pt x="67" y="278"/>
                        </a:lnTo>
                        <a:lnTo>
                          <a:pt x="0" y="295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384" y="644"/>
                    <a:ext cx="82" cy="246"/>
                    <a:chOff x="2384" y="644"/>
                    <a:chExt cx="82" cy="246"/>
                  </a:xfrm>
                </p:grpSpPr>
                <p:grpSp>
                  <p:nvGrpSpPr>
                    <p:cNvPr id="10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246"/>
                      <a:chOff x="2384" y="644"/>
                      <a:chExt cx="82" cy="246"/>
                    </a:xfrm>
                  </p:grpSpPr>
                  <p:grpSp>
                    <p:nvGrpSpPr>
                      <p:cNvPr id="11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644"/>
                        <a:ext cx="82" cy="147"/>
                        <a:chOff x="2384" y="644"/>
                        <a:chExt cx="82" cy="147"/>
                      </a:xfrm>
                    </p:grpSpPr>
                    <p:grpSp>
                      <p:nvGrpSpPr>
                        <p:cNvPr id="12" name="Group 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0" y="644"/>
                          <a:ext cx="76" cy="77"/>
                          <a:chOff x="2390" y="644"/>
                          <a:chExt cx="76" cy="77"/>
                        </a:xfrm>
                      </p:grpSpPr>
                      <p:sp>
                        <p:nvSpPr>
                          <p:cNvPr id="546870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2" y="644"/>
                            <a:ext cx="74" cy="2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1" name="Line 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56"/>
                            <a:ext cx="73" cy="2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2" name="Line 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68"/>
                            <a:ext cx="73" cy="1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3" name="Line 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82"/>
                            <a:ext cx="73" cy="1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4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94"/>
                            <a:ext cx="73" cy="1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875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706"/>
                            <a:ext cx="70" cy="1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sp>
                      <p:nvSpPr>
                        <p:cNvPr id="546876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33"/>
                          <a:ext cx="7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77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45"/>
                          <a:ext cx="73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78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57"/>
                          <a:ext cx="73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79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72"/>
                          <a:ext cx="73" cy="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0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84"/>
                          <a:ext cx="73" cy="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13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798"/>
                        <a:ext cx="73" cy="92"/>
                        <a:chOff x="2384" y="798"/>
                        <a:chExt cx="73" cy="92"/>
                      </a:xfrm>
                    </p:grpSpPr>
                    <p:sp>
                      <p:nvSpPr>
                        <p:cNvPr id="546882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98"/>
                          <a:ext cx="73" cy="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3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7" y="810"/>
                          <a:ext cx="67" cy="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4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825"/>
                          <a:ext cx="70" cy="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5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837"/>
                          <a:ext cx="70" cy="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6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46"/>
                          <a:ext cx="67" cy="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7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59"/>
                          <a:ext cx="67" cy="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8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71"/>
                          <a:ext cx="67" cy="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889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80"/>
                          <a:ext cx="67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sp>
                  <p:nvSpPr>
                    <p:cNvPr id="546890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7" y="721"/>
                      <a:ext cx="73" cy="12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7F7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14" name="Group 75"/>
                <p:cNvGrpSpPr>
                  <a:grpSpLocks/>
                </p:cNvGrpSpPr>
                <p:nvPr/>
              </p:nvGrpSpPr>
              <p:grpSpPr bwMode="auto">
                <a:xfrm>
                  <a:off x="2331" y="586"/>
                  <a:ext cx="73" cy="350"/>
                  <a:chOff x="2331" y="586"/>
                  <a:chExt cx="73" cy="350"/>
                </a:xfrm>
              </p:grpSpPr>
              <p:sp>
                <p:nvSpPr>
                  <p:cNvPr id="546892" name="Freeform 76"/>
                  <p:cNvSpPr>
                    <a:spLocks/>
                  </p:cNvSpPr>
                  <p:nvPr/>
                </p:nvSpPr>
                <p:spPr bwMode="auto">
                  <a:xfrm>
                    <a:off x="2331" y="586"/>
                    <a:ext cx="70" cy="350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67" y="17"/>
                      </a:cxn>
                      <a:cxn ang="0">
                        <a:pos x="70" y="21"/>
                      </a:cxn>
                      <a:cxn ang="0">
                        <a:pos x="56" y="335"/>
                      </a:cxn>
                      <a:cxn ang="0">
                        <a:pos x="50" y="340"/>
                      </a:cxn>
                      <a:cxn ang="0">
                        <a:pos x="0" y="350"/>
                      </a:cxn>
                      <a:cxn ang="0">
                        <a:pos x="6" y="345"/>
                      </a:cxn>
                      <a:cxn ang="0">
                        <a:pos x="6" y="340"/>
                      </a:cxn>
                      <a:cxn ang="0">
                        <a:pos x="17" y="0"/>
                      </a:cxn>
                    </a:cxnLst>
                    <a:rect l="0" t="0" r="r" b="b"/>
                    <a:pathLst>
                      <a:path w="70" h="350">
                        <a:moveTo>
                          <a:pt x="17" y="0"/>
                        </a:moveTo>
                        <a:lnTo>
                          <a:pt x="67" y="17"/>
                        </a:lnTo>
                        <a:lnTo>
                          <a:pt x="70" y="21"/>
                        </a:lnTo>
                        <a:lnTo>
                          <a:pt x="56" y="335"/>
                        </a:lnTo>
                        <a:lnTo>
                          <a:pt x="50" y="340"/>
                        </a:lnTo>
                        <a:lnTo>
                          <a:pt x="0" y="350"/>
                        </a:lnTo>
                        <a:lnTo>
                          <a:pt x="6" y="345"/>
                        </a:lnTo>
                        <a:lnTo>
                          <a:pt x="6" y="34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893" name="Arc 77"/>
                  <p:cNvSpPr>
                    <a:spLocks/>
                  </p:cNvSpPr>
                  <p:nvPr/>
                </p:nvSpPr>
                <p:spPr bwMode="auto">
                  <a:xfrm>
                    <a:off x="2397" y="603"/>
                    <a:ext cx="7" cy="7"/>
                  </a:xfrm>
                  <a:custGeom>
                    <a:avLst/>
                    <a:gdLst>
                      <a:gd name="G0" fmla="+- 0 0 0"/>
                      <a:gd name="G1" fmla="+- 20142 0 0"/>
                      <a:gd name="G2" fmla="+- 21600 0 0"/>
                      <a:gd name="T0" fmla="*/ 7803 w 21600"/>
                      <a:gd name="T1" fmla="*/ 0 h 20142"/>
                      <a:gd name="T2" fmla="*/ 21600 w 21600"/>
                      <a:gd name="T3" fmla="*/ 20142 h 20142"/>
                      <a:gd name="T4" fmla="*/ 0 w 21600"/>
                      <a:gd name="T5" fmla="*/ 20142 h 20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0142" fill="none" extrusionOk="0">
                        <a:moveTo>
                          <a:pt x="7802" y="0"/>
                        </a:moveTo>
                        <a:cubicBezTo>
                          <a:pt x="16118" y="3222"/>
                          <a:pt x="21600" y="11223"/>
                          <a:pt x="21600" y="20142"/>
                        </a:cubicBezTo>
                      </a:path>
                      <a:path w="21600" h="20142" stroke="0" extrusionOk="0">
                        <a:moveTo>
                          <a:pt x="7802" y="0"/>
                        </a:moveTo>
                        <a:cubicBezTo>
                          <a:pt x="16118" y="3222"/>
                          <a:pt x="21600" y="11223"/>
                          <a:pt x="21600" y="20142"/>
                        </a:cubicBezTo>
                        <a:lnTo>
                          <a:pt x="0" y="2014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46894" name="Freeform 78"/>
              <p:cNvSpPr>
                <a:spLocks/>
              </p:cNvSpPr>
              <p:nvPr/>
            </p:nvSpPr>
            <p:spPr bwMode="auto">
              <a:xfrm>
                <a:off x="2339" y="1392"/>
                <a:ext cx="356" cy="24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56" y="0"/>
                  </a:cxn>
                  <a:cxn ang="0">
                    <a:pos x="341" y="244"/>
                  </a:cxn>
                  <a:cxn ang="0">
                    <a:pos x="0" y="229"/>
                  </a:cxn>
                  <a:cxn ang="0">
                    <a:pos x="12" y="0"/>
                  </a:cxn>
                </a:cxnLst>
                <a:rect l="0" t="0" r="r" b="b"/>
                <a:pathLst>
                  <a:path w="356" h="244">
                    <a:moveTo>
                      <a:pt x="12" y="0"/>
                    </a:moveTo>
                    <a:lnTo>
                      <a:pt x="356" y="0"/>
                    </a:lnTo>
                    <a:lnTo>
                      <a:pt x="341" y="244"/>
                    </a:lnTo>
                    <a:lnTo>
                      <a:pt x="0" y="22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79"/>
              <p:cNvGrpSpPr>
                <a:grpSpLocks/>
              </p:cNvGrpSpPr>
              <p:nvPr/>
            </p:nvGrpSpPr>
            <p:grpSpPr bwMode="auto">
              <a:xfrm>
                <a:off x="2290" y="1336"/>
                <a:ext cx="470" cy="358"/>
                <a:chOff x="1885" y="578"/>
                <a:chExt cx="470" cy="358"/>
              </a:xfrm>
            </p:grpSpPr>
            <p:grpSp>
              <p:nvGrpSpPr>
                <p:cNvPr id="16" name="Group 80"/>
                <p:cNvGrpSpPr>
                  <a:grpSpLocks/>
                </p:cNvGrpSpPr>
                <p:nvPr/>
              </p:nvGrpSpPr>
              <p:grpSpPr bwMode="auto">
                <a:xfrm>
                  <a:off x="1885" y="578"/>
                  <a:ext cx="470" cy="358"/>
                  <a:chOff x="1885" y="578"/>
                  <a:chExt cx="470" cy="358"/>
                </a:xfrm>
              </p:grpSpPr>
              <p:grpSp>
                <p:nvGrpSpPr>
                  <p:cNvPr id="1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1885" y="578"/>
                    <a:ext cx="470" cy="358"/>
                    <a:chOff x="1885" y="578"/>
                    <a:chExt cx="470" cy="358"/>
                  </a:xfrm>
                </p:grpSpPr>
                <p:sp>
                  <p:nvSpPr>
                    <p:cNvPr id="546898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885" y="578"/>
                      <a:ext cx="469" cy="358"/>
                    </a:xfrm>
                    <a:custGeom>
                      <a:avLst/>
                      <a:gdLst/>
                      <a:ahLst/>
                      <a:cxnLst>
                        <a:cxn ang="0">
                          <a:pos x="38" y="5"/>
                        </a:cxn>
                        <a:cxn ang="0">
                          <a:pos x="76" y="5"/>
                        </a:cxn>
                        <a:cxn ang="0">
                          <a:pos x="132" y="0"/>
                        </a:cxn>
                        <a:cxn ang="0">
                          <a:pos x="187" y="0"/>
                        </a:cxn>
                        <a:cxn ang="0">
                          <a:pos x="255" y="0"/>
                        </a:cxn>
                        <a:cxn ang="0">
                          <a:pos x="302" y="0"/>
                        </a:cxn>
                        <a:cxn ang="0">
                          <a:pos x="375" y="3"/>
                        </a:cxn>
                        <a:cxn ang="0">
                          <a:pos x="443" y="5"/>
                        </a:cxn>
                        <a:cxn ang="0">
                          <a:pos x="460" y="8"/>
                        </a:cxn>
                        <a:cxn ang="0">
                          <a:pos x="463" y="8"/>
                        </a:cxn>
                        <a:cxn ang="0">
                          <a:pos x="466" y="10"/>
                        </a:cxn>
                        <a:cxn ang="0">
                          <a:pos x="469" y="12"/>
                        </a:cxn>
                        <a:cxn ang="0">
                          <a:pos x="469" y="15"/>
                        </a:cxn>
                        <a:cxn ang="0">
                          <a:pos x="452" y="351"/>
                        </a:cxn>
                        <a:cxn ang="0">
                          <a:pos x="449" y="355"/>
                        </a:cxn>
                        <a:cxn ang="0">
                          <a:pos x="443" y="358"/>
                        </a:cxn>
                        <a:cxn ang="0">
                          <a:pos x="293" y="351"/>
                        </a:cxn>
                        <a:cxn ang="0">
                          <a:pos x="143" y="341"/>
                        </a:cxn>
                        <a:cxn ang="0">
                          <a:pos x="5" y="334"/>
                        </a:cxn>
                        <a:cxn ang="0">
                          <a:pos x="0" y="324"/>
                        </a:cxn>
                        <a:cxn ang="0">
                          <a:pos x="20" y="17"/>
                        </a:cxn>
                        <a:cxn ang="0">
                          <a:pos x="38" y="5"/>
                        </a:cxn>
                      </a:cxnLst>
                      <a:rect l="0" t="0" r="r" b="b"/>
                      <a:pathLst>
                        <a:path w="469" h="358">
                          <a:moveTo>
                            <a:pt x="38" y="5"/>
                          </a:moveTo>
                          <a:lnTo>
                            <a:pt x="76" y="5"/>
                          </a:lnTo>
                          <a:lnTo>
                            <a:pt x="132" y="0"/>
                          </a:lnTo>
                          <a:lnTo>
                            <a:pt x="187" y="0"/>
                          </a:lnTo>
                          <a:lnTo>
                            <a:pt x="255" y="0"/>
                          </a:lnTo>
                          <a:lnTo>
                            <a:pt x="302" y="0"/>
                          </a:lnTo>
                          <a:lnTo>
                            <a:pt x="375" y="3"/>
                          </a:lnTo>
                          <a:lnTo>
                            <a:pt x="443" y="5"/>
                          </a:lnTo>
                          <a:lnTo>
                            <a:pt x="460" y="8"/>
                          </a:lnTo>
                          <a:lnTo>
                            <a:pt x="463" y="8"/>
                          </a:lnTo>
                          <a:lnTo>
                            <a:pt x="466" y="10"/>
                          </a:lnTo>
                          <a:lnTo>
                            <a:pt x="469" y="12"/>
                          </a:lnTo>
                          <a:lnTo>
                            <a:pt x="469" y="15"/>
                          </a:lnTo>
                          <a:lnTo>
                            <a:pt x="452" y="351"/>
                          </a:lnTo>
                          <a:lnTo>
                            <a:pt x="449" y="355"/>
                          </a:lnTo>
                          <a:lnTo>
                            <a:pt x="443" y="358"/>
                          </a:lnTo>
                          <a:lnTo>
                            <a:pt x="293" y="351"/>
                          </a:lnTo>
                          <a:lnTo>
                            <a:pt x="143" y="341"/>
                          </a:lnTo>
                          <a:lnTo>
                            <a:pt x="5" y="334"/>
                          </a:lnTo>
                          <a:lnTo>
                            <a:pt x="0" y="324"/>
                          </a:lnTo>
                          <a:lnTo>
                            <a:pt x="20" y="17"/>
                          </a:lnTo>
                          <a:lnTo>
                            <a:pt x="38" y="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899" name="Arc 83"/>
                    <p:cNvSpPr>
                      <a:spLocks/>
                    </p:cNvSpPr>
                    <p:nvPr/>
                  </p:nvSpPr>
                  <p:spPr bwMode="auto">
                    <a:xfrm>
                      <a:off x="2343" y="586"/>
                      <a:ext cx="12" cy="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00" name="Arc 84"/>
                    <p:cNvSpPr>
                      <a:spLocks/>
                    </p:cNvSpPr>
                    <p:nvPr/>
                  </p:nvSpPr>
                  <p:spPr bwMode="auto">
                    <a:xfrm>
                      <a:off x="1905" y="583"/>
                      <a:ext cx="24" cy="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0 w 21600"/>
                        <a:gd name="T1" fmla="*/ 21491 h 21600"/>
                        <a:gd name="T2" fmla="*/ 21600 w 21600"/>
                        <a:gd name="T3" fmla="*/ 0 h 21600"/>
                        <a:gd name="T4" fmla="*/ 2160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21491"/>
                          </a:moveTo>
                          <a:cubicBezTo>
                            <a:pt x="60" y="9604"/>
                            <a:pt x="9713" y="0"/>
                            <a:pt x="21599" y="0"/>
                          </a:cubicBezTo>
                        </a:path>
                        <a:path w="21600" h="21600" stroke="0" extrusionOk="0">
                          <a:moveTo>
                            <a:pt x="0" y="21491"/>
                          </a:moveTo>
                          <a:cubicBezTo>
                            <a:pt x="60" y="9604"/>
                            <a:pt x="9713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01" name="Arc 85"/>
                    <p:cNvSpPr>
                      <a:spLocks/>
                    </p:cNvSpPr>
                    <p:nvPr/>
                  </p:nvSpPr>
                  <p:spPr bwMode="auto">
                    <a:xfrm>
                      <a:off x="1885" y="901"/>
                      <a:ext cx="10" cy="11"/>
                    </a:xfrm>
                    <a:custGeom>
                      <a:avLst/>
                      <a:gdLst>
                        <a:gd name="G0" fmla="+- 21600 0 0"/>
                        <a:gd name="G1" fmla="+- 86 0 0"/>
                        <a:gd name="G2" fmla="+- 21600 0 0"/>
                        <a:gd name="T0" fmla="*/ 21400 w 21600"/>
                        <a:gd name="T1" fmla="*/ 21685 h 21685"/>
                        <a:gd name="T2" fmla="*/ 0 w 21600"/>
                        <a:gd name="T3" fmla="*/ 0 h 21685"/>
                        <a:gd name="T4" fmla="*/ 21600 w 21600"/>
                        <a:gd name="T5" fmla="*/ 86 h 216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85" fill="none" extrusionOk="0">
                          <a:moveTo>
                            <a:pt x="21399" y="21685"/>
                          </a:moveTo>
                          <a:cubicBezTo>
                            <a:pt x="9549" y="21575"/>
                            <a:pt x="0" y="11937"/>
                            <a:pt x="0" y="86"/>
                          </a:cubicBezTo>
                          <a:cubicBezTo>
                            <a:pt x="-1" y="57"/>
                            <a:pt x="0" y="28"/>
                            <a:pt x="0" y="0"/>
                          </a:cubicBezTo>
                        </a:path>
                        <a:path w="21600" h="21685" stroke="0" extrusionOk="0">
                          <a:moveTo>
                            <a:pt x="21399" y="21685"/>
                          </a:moveTo>
                          <a:cubicBezTo>
                            <a:pt x="9549" y="21575"/>
                            <a:pt x="0" y="11937"/>
                            <a:pt x="0" y="86"/>
                          </a:cubicBezTo>
                          <a:cubicBezTo>
                            <a:pt x="-1" y="57"/>
                            <a:pt x="0" y="28"/>
                            <a:pt x="0" y="0"/>
                          </a:cubicBezTo>
                          <a:lnTo>
                            <a:pt x="21600" y="8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934" y="634"/>
                    <a:ext cx="356" cy="244"/>
                    <a:chOff x="1934" y="634"/>
                    <a:chExt cx="356" cy="244"/>
                  </a:xfrm>
                </p:grpSpPr>
                <p:grpSp>
                  <p:nvGrpSpPr>
                    <p:cNvPr id="19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34" y="634"/>
                      <a:ext cx="356" cy="244"/>
                      <a:chOff x="1934" y="634"/>
                      <a:chExt cx="356" cy="244"/>
                    </a:xfrm>
                  </p:grpSpPr>
                  <p:sp>
                    <p:nvSpPr>
                      <p:cNvPr id="546904" name="Freeform 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9" y="634"/>
                        <a:ext cx="341" cy="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341" y="0"/>
                          </a:cxn>
                          <a:cxn ang="0">
                            <a:pos x="332" y="5"/>
                          </a:cxn>
                          <a:cxn ang="0">
                            <a:pos x="6" y="5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341" h="5">
                            <a:moveTo>
                              <a:pt x="0" y="0"/>
                            </a:moveTo>
                            <a:lnTo>
                              <a:pt x="341" y="0"/>
                            </a:lnTo>
                            <a:lnTo>
                              <a:pt x="332" y="5"/>
                            </a:lnTo>
                            <a:lnTo>
                              <a:pt x="6" y="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05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69" y="634"/>
                        <a:ext cx="21" cy="2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5"/>
                          </a:cxn>
                          <a:cxn ang="0">
                            <a:pos x="21" y="0"/>
                          </a:cxn>
                          <a:cxn ang="0">
                            <a:pos x="15" y="133"/>
                          </a:cxn>
                          <a:cxn ang="0">
                            <a:pos x="6" y="244"/>
                          </a:cxn>
                          <a:cxn ang="0">
                            <a:pos x="0" y="237"/>
                          </a:cxn>
                          <a:cxn ang="0">
                            <a:pos x="15" y="5"/>
                          </a:cxn>
                        </a:cxnLst>
                        <a:rect l="0" t="0" r="r" b="b"/>
                        <a:pathLst>
                          <a:path w="21" h="244">
                            <a:moveTo>
                              <a:pt x="15" y="5"/>
                            </a:moveTo>
                            <a:lnTo>
                              <a:pt x="21" y="0"/>
                            </a:lnTo>
                            <a:lnTo>
                              <a:pt x="15" y="133"/>
                            </a:lnTo>
                            <a:lnTo>
                              <a:pt x="6" y="244"/>
                            </a:lnTo>
                            <a:lnTo>
                              <a:pt x="0" y="237"/>
                            </a:lnTo>
                            <a:lnTo>
                              <a:pt x="15" y="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06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34" y="856"/>
                        <a:ext cx="341" cy="2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" y="0"/>
                          </a:cxn>
                          <a:cxn ang="0">
                            <a:pos x="0" y="7"/>
                          </a:cxn>
                          <a:cxn ang="0">
                            <a:pos x="341" y="22"/>
                          </a:cxn>
                          <a:cxn ang="0">
                            <a:pos x="335" y="15"/>
                          </a:cxn>
                          <a:cxn ang="0">
                            <a:pos x="6" y="0"/>
                          </a:cxn>
                        </a:cxnLst>
                        <a:rect l="0" t="0" r="r" b="b"/>
                        <a:pathLst>
                          <a:path w="341" h="22">
                            <a:moveTo>
                              <a:pt x="6" y="0"/>
                            </a:moveTo>
                            <a:lnTo>
                              <a:pt x="0" y="7"/>
                            </a:lnTo>
                            <a:lnTo>
                              <a:pt x="341" y="22"/>
                            </a:lnTo>
                            <a:lnTo>
                              <a:pt x="335" y="1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07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34" y="634"/>
                        <a:ext cx="21" cy="22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0"/>
                          </a:cxn>
                          <a:cxn ang="0">
                            <a:pos x="21" y="5"/>
                          </a:cxn>
                          <a:cxn ang="0">
                            <a:pos x="6" y="222"/>
                          </a:cxn>
                          <a:cxn ang="0">
                            <a:pos x="0" y="229"/>
                          </a:cxn>
                          <a:cxn ang="0">
                            <a:pos x="15" y="0"/>
                          </a:cxn>
                        </a:cxnLst>
                        <a:rect l="0" t="0" r="r" b="b"/>
                        <a:pathLst>
                          <a:path w="21" h="229">
                            <a:moveTo>
                              <a:pt x="15" y="0"/>
                            </a:moveTo>
                            <a:lnTo>
                              <a:pt x="21" y="5"/>
                            </a:lnTo>
                            <a:lnTo>
                              <a:pt x="6" y="222"/>
                            </a:lnTo>
                            <a:lnTo>
                              <a:pt x="0" y="229"/>
                            </a:lnTo>
                            <a:lnTo>
                              <a:pt x="15" y="0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20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0" y="639"/>
                      <a:ext cx="341" cy="232"/>
                      <a:chOff x="1940" y="639"/>
                      <a:chExt cx="341" cy="232"/>
                    </a:xfrm>
                  </p:grpSpPr>
                  <p:sp>
                    <p:nvSpPr>
                      <p:cNvPr id="546909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0" y="639"/>
                        <a:ext cx="341" cy="2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0"/>
                          </a:cxn>
                          <a:cxn ang="0">
                            <a:pos x="341" y="0"/>
                          </a:cxn>
                          <a:cxn ang="0">
                            <a:pos x="329" y="232"/>
                          </a:cxn>
                          <a:cxn ang="0">
                            <a:pos x="0" y="217"/>
                          </a:cxn>
                          <a:cxn ang="0">
                            <a:pos x="15" y="0"/>
                          </a:cxn>
                        </a:cxnLst>
                        <a:rect l="0" t="0" r="r" b="b"/>
                        <a:pathLst>
                          <a:path w="341" h="232">
                            <a:moveTo>
                              <a:pt x="15" y="0"/>
                            </a:moveTo>
                            <a:lnTo>
                              <a:pt x="341" y="0"/>
                            </a:lnTo>
                            <a:lnTo>
                              <a:pt x="329" y="232"/>
                            </a:lnTo>
                            <a:lnTo>
                              <a:pt x="0" y="217"/>
                            </a:lnTo>
                            <a:lnTo>
                              <a:pt x="1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10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2" y="648"/>
                        <a:ext cx="320" cy="21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" y="0"/>
                          </a:cxn>
                          <a:cxn ang="0">
                            <a:pos x="320" y="0"/>
                          </a:cxn>
                          <a:cxn ang="0">
                            <a:pos x="305" y="213"/>
                          </a:cxn>
                          <a:cxn ang="0">
                            <a:pos x="0" y="203"/>
                          </a:cxn>
                          <a:cxn ang="0">
                            <a:pos x="12" y="0"/>
                          </a:cxn>
                        </a:cxnLst>
                        <a:rect l="0" t="0" r="r" b="b"/>
                        <a:pathLst>
                          <a:path w="320" h="213">
                            <a:moveTo>
                              <a:pt x="12" y="0"/>
                            </a:moveTo>
                            <a:lnTo>
                              <a:pt x="320" y="0"/>
                            </a:lnTo>
                            <a:lnTo>
                              <a:pt x="305" y="213"/>
                            </a:lnTo>
                            <a:lnTo>
                              <a:pt x="0" y="20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6911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8" y="661"/>
                        <a:ext cx="299" cy="1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" y="0"/>
                          </a:cxn>
                          <a:cxn ang="0">
                            <a:pos x="299" y="0"/>
                          </a:cxn>
                          <a:cxn ang="0">
                            <a:pos x="288" y="193"/>
                          </a:cxn>
                          <a:cxn ang="0">
                            <a:pos x="0" y="183"/>
                          </a:cxn>
                          <a:cxn ang="0">
                            <a:pos x="12" y="0"/>
                          </a:cxn>
                        </a:cxnLst>
                        <a:rect l="0" t="0" r="r" b="b"/>
                        <a:pathLst>
                          <a:path w="299" h="193">
                            <a:moveTo>
                              <a:pt x="12" y="0"/>
                            </a:moveTo>
                            <a:lnTo>
                              <a:pt x="299" y="0"/>
                            </a:lnTo>
                            <a:lnTo>
                              <a:pt x="288" y="193"/>
                            </a:lnTo>
                            <a:lnTo>
                              <a:pt x="0" y="18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</p:grpSp>
            <p:sp>
              <p:nvSpPr>
                <p:cNvPr id="546912" name="Rectangle 96"/>
                <p:cNvSpPr>
                  <a:spLocks noChangeArrowheads="1"/>
                </p:cNvSpPr>
                <p:nvPr/>
              </p:nvSpPr>
              <p:spPr bwMode="auto">
                <a:xfrm>
                  <a:off x="2260" y="907"/>
                  <a:ext cx="21" cy="5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546913" name="Freeform 97"/>
            <p:cNvSpPr>
              <a:spLocks/>
            </p:cNvSpPr>
            <p:nvPr/>
          </p:nvSpPr>
          <p:spPr bwMode="auto">
            <a:xfrm>
              <a:off x="316" y="768"/>
              <a:ext cx="116" cy="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67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2" y="4"/>
                </a:cxn>
                <a:cxn ang="0">
                  <a:pos x="20" y="7"/>
                </a:cxn>
                <a:cxn ang="0">
                  <a:pos x="11" y="9"/>
                </a:cxn>
                <a:cxn ang="0">
                  <a:pos x="9" y="12"/>
                </a:cxn>
                <a:cxn ang="0">
                  <a:pos x="3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3" y="26"/>
                </a:cxn>
                <a:cxn ang="0">
                  <a:pos x="6" y="28"/>
                </a:cxn>
                <a:cxn ang="0">
                  <a:pos x="11" y="28"/>
                </a:cxn>
                <a:cxn ang="0">
                  <a:pos x="20" y="28"/>
                </a:cxn>
                <a:cxn ang="0">
                  <a:pos x="26" y="28"/>
                </a:cxn>
                <a:cxn ang="0">
                  <a:pos x="38" y="28"/>
                </a:cxn>
                <a:cxn ang="0">
                  <a:pos x="47" y="28"/>
                </a:cxn>
                <a:cxn ang="0">
                  <a:pos x="56" y="28"/>
                </a:cxn>
                <a:cxn ang="0">
                  <a:pos x="61" y="31"/>
                </a:cxn>
                <a:cxn ang="0">
                  <a:pos x="70" y="33"/>
                </a:cxn>
                <a:cxn ang="0">
                  <a:pos x="91" y="45"/>
                </a:cxn>
                <a:cxn ang="0">
                  <a:pos x="91" y="45"/>
                </a:cxn>
                <a:cxn ang="0">
                  <a:pos x="91" y="43"/>
                </a:cxn>
              </a:cxnLst>
              <a:rect l="0" t="0" r="r" b="b"/>
              <a:pathLst>
                <a:path w="91" h="45">
                  <a:moveTo>
                    <a:pt x="91" y="0"/>
                  </a:moveTo>
                  <a:lnTo>
                    <a:pt x="67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0" y="7"/>
                  </a:lnTo>
                  <a:lnTo>
                    <a:pt x="11" y="9"/>
                  </a:lnTo>
                  <a:lnTo>
                    <a:pt x="9" y="12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3" y="26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26" y="28"/>
                  </a:lnTo>
                  <a:lnTo>
                    <a:pt x="38" y="28"/>
                  </a:lnTo>
                  <a:lnTo>
                    <a:pt x="47" y="28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70" y="33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1" y="43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" name="Group 98"/>
            <p:cNvGrpSpPr>
              <a:grpSpLocks/>
            </p:cNvGrpSpPr>
            <p:nvPr/>
          </p:nvGrpSpPr>
          <p:grpSpPr bwMode="auto">
            <a:xfrm>
              <a:off x="1143" y="830"/>
              <a:ext cx="297" cy="92"/>
              <a:chOff x="2357" y="1112"/>
              <a:chExt cx="232" cy="77"/>
            </a:xfrm>
          </p:grpSpPr>
          <p:sp>
            <p:nvSpPr>
              <p:cNvPr id="546915" name="Freeform 99"/>
              <p:cNvSpPr>
                <a:spLocks/>
              </p:cNvSpPr>
              <p:nvPr/>
            </p:nvSpPr>
            <p:spPr bwMode="auto">
              <a:xfrm>
                <a:off x="2357" y="1112"/>
                <a:ext cx="23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77" y="5"/>
                  </a:cxn>
                  <a:cxn ang="0">
                    <a:pos x="106" y="7"/>
                  </a:cxn>
                  <a:cxn ang="0">
                    <a:pos x="132" y="10"/>
                  </a:cxn>
                  <a:cxn ang="0">
                    <a:pos x="153" y="12"/>
                  </a:cxn>
                  <a:cxn ang="0">
                    <a:pos x="176" y="15"/>
                  </a:cxn>
                  <a:cxn ang="0">
                    <a:pos x="191" y="17"/>
                  </a:cxn>
                  <a:cxn ang="0">
                    <a:pos x="203" y="19"/>
                  </a:cxn>
                  <a:cxn ang="0">
                    <a:pos x="209" y="22"/>
                  </a:cxn>
                  <a:cxn ang="0">
                    <a:pos x="212" y="22"/>
                  </a:cxn>
                  <a:cxn ang="0">
                    <a:pos x="218" y="24"/>
                  </a:cxn>
                  <a:cxn ang="0">
                    <a:pos x="223" y="24"/>
                  </a:cxn>
                  <a:cxn ang="0">
                    <a:pos x="229" y="27"/>
                  </a:cxn>
                  <a:cxn ang="0">
                    <a:pos x="232" y="29"/>
                  </a:cxn>
                  <a:cxn ang="0">
                    <a:pos x="232" y="32"/>
                  </a:cxn>
                  <a:cxn ang="0">
                    <a:pos x="232" y="36"/>
                  </a:cxn>
                  <a:cxn ang="0">
                    <a:pos x="229" y="39"/>
                  </a:cxn>
                  <a:cxn ang="0">
                    <a:pos x="226" y="41"/>
                  </a:cxn>
                  <a:cxn ang="0">
                    <a:pos x="223" y="44"/>
                  </a:cxn>
                  <a:cxn ang="0">
                    <a:pos x="218" y="46"/>
                  </a:cxn>
                  <a:cxn ang="0">
                    <a:pos x="212" y="48"/>
                  </a:cxn>
                  <a:cxn ang="0">
                    <a:pos x="206" y="48"/>
                  </a:cxn>
                  <a:cxn ang="0">
                    <a:pos x="200" y="51"/>
                  </a:cxn>
                  <a:cxn ang="0">
                    <a:pos x="191" y="51"/>
                  </a:cxn>
                  <a:cxn ang="0">
                    <a:pos x="182" y="51"/>
                  </a:cxn>
                  <a:cxn ang="0">
                    <a:pos x="171" y="48"/>
                  </a:cxn>
                </a:cxnLst>
                <a:rect l="0" t="0" r="r" b="b"/>
                <a:pathLst>
                  <a:path w="232" h="51">
                    <a:moveTo>
                      <a:pt x="0" y="0"/>
                    </a:moveTo>
                    <a:lnTo>
                      <a:pt x="44" y="3"/>
                    </a:lnTo>
                    <a:lnTo>
                      <a:pt x="77" y="5"/>
                    </a:lnTo>
                    <a:lnTo>
                      <a:pt x="106" y="7"/>
                    </a:lnTo>
                    <a:lnTo>
                      <a:pt x="132" y="10"/>
                    </a:lnTo>
                    <a:lnTo>
                      <a:pt x="153" y="12"/>
                    </a:lnTo>
                    <a:lnTo>
                      <a:pt x="176" y="15"/>
                    </a:lnTo>
                    <a:lnTo>
                      <a:pt x="191" y="17"/>
                    </a:lnTo>
                    <a:lnTo>
                      <a:pt x="203" y="19"/>
                    </a:lnTo>
                    <a:lnTo>
                      <a:pt x="209" y="22"/>
                    </a:lnTo>
                    <a:lnTo>
                      <a:pt x="212" y="22"/>
                    </a:lnTo>
                    <a:lnTo>
                      <a:pt x="218" y="24"/>
                    </a:lnTo>
                    <a:lnTo>
                      <a:pt x="223" y="24"/>
                    </a:lnTo>
                    <a:lnTo>
                      <a:pt x="229" y="27"/>
                    </a:lnTo>
                    <a:lnTo>
                      <a:pt x="232" y="29"/>
                    </a:lnTo>
                    <a:lnTo>
                      <a:pt x="232" y="32"/>
                    </a:lnTo>
                    <a:lnTo>
                      <a:pt x="232" y="36"/>
                    </a:lnTo>
                    <a:lnTo>
                      <a:pt x="229" y="39"/>
                    </a:lnTo>
                    <a:lnTo>
                      <a:pt x="226" y="41"/>
                    </a:lnTo>
                    <a:lnTo>
                      <a:pt x="223" y="44"/>
                    </a:lnTo>
                    <a:lnTo>
                      <a:pt x="218" y="46"/>
                    </a:lnTo>
                    <a:lnTo>
                      <a:pt x="212" y="48"/>
                    </a:lnTo>
                    <a:lnTo>
                      <a:pt x="206" y="48"/>
                    </a:lnTo>
                    <a:lnTo>
                      <a:pt x="200" y="51"/>
                    </a:lnTo>
                    <a:lnTo>
                      <a:pt x="191" y="51"/>
                    </a:lnTo>
                    <a:lnTo>
                      <a:pt x="182" y="51"/>
                    </a:lnTo>
                    <a:lnTo>
                      <a:pt x="171" y="48"/>
                    </a:lnTo>
                  </a:path>
                </a:pathLst>
              </a:custGeom>
              <a:noFill/>
              <a:ln w="952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2" name="Group 100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grpSp>
              <p:nvGrpSpPr>
                <p:cNvPr id="23" name="Group 101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sp>
                <p:nvSpPr>
                  <p:cNvPr id="546918" name="Freeform 102"/>
                  <p:cNvSpPr>
                    <a:spLocks/>
                  </p:cNvSpPr>
                  <p:nvPr/>
                </p:nvSpPr>
                <p:spPr bwMode="auto">
                  <a:xfrm>
                    <a:off x="2369" y="1139"/>
                    <a:ext cx="100" cy="3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26" y="0"/>
                      </a:cxn>
                      <a:cxn ang="0">
                        <a:pos x="100" y="9"/>
                      </a:cxn>
                      <a:cxn ang="0">
                        <a:pos x="70" y="31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00" h="31">
                        <a:moveTo>
                          <a:pt x="0" y="19"/>
                        </a:moveTo>
                        <a:lnTo>
                          <a:pt x="26" y="0"/>
                        </a:lnTo>
                        <a:lnTo>
                          <a:pt x="100" y="9"/>
                        </a:lnTo>
                        <a:lnTo>
                          <a:pt x="70" y="31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19" name="Freeform 103"/>
                  <p:cNvSpPr>
                    <a:spLocks/>
                  </p:cNvSpPr>
                  <p:nvPr/>
                </p:nvSpPr>
                <p:spPr bwMode="auto">
                  <a:xfrm>
                    <a:off x="2369" y="1158"/>
                    <a:ext cx="70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7"/>
                      </a:cxn>
                      <a:cxn ang="0">
                        <a:pos x="0" y="17"/>
                      </a:cxn>
                      <a:cxn ang="0">
                        <a:pos x="70" y="31"/>
                      </a:cxn>
                      <a:cxn ang="0">
                        <a:pos x="70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" h="31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70" y="31"/>
                        </a:lnTo>
                        <a:lnTo>
                          <a:pt x="70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20" name="Freeform 104"/>
                  <p:cNvSpPr>
                    <a:spLocks/>
                  </p:cNvSpPr>
                  <p:nvPr/>
                </p:nvSpPr>
                <p:spPr bwMode="auto">
                  <a:xfrm>
                    <a:off x="2439" y="1148"/>
                    <a:ext cx="91" cy="4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30" y="0"/>
                      </a:cxn>
                      <a:cxn ang="0">
                        <a:pos x="91" y="8"/>
                      </a:cxn>
                      <a:cxn ang="0">
                        <a:pos x="91" y="22"/>
                      </a:cxn>
                      <a:cxn ang="0">
                        <a:pos x="0" y="41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91" h="41">
                        <a:moveTo>
                          <a:pt x="0" y="22"/>
                        </a:moveTo>
                        <a:lnTo>
                          <a:pt x="30" y="0"/>
                        </a:lnTo>
                        <a:lnTo>
                          <a:pt x="91" y="8"/>
                        </a:lnTo>
                        <a:lnTo>
                          <a:pt x="91" y="22"/>
                        </a:lnTo>
                        <a:lnTo>
                          <a:pt x="0" y="41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21" name="Freeform 105"/>
                  <p:cNvSpPr>
                    <a:spLocks/>
                  </p:cNvSpPr>
                  <p:nvPr/>
                </p:nvSpPr>
                <p:spPr bwMode="auto">
                  <a:xfrm>
                    <a:off x="2395" y="1139"/>
                    <a:ext cx="135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8" y="2"/>
                      </a:cxn>
                      <a:cxn ang="0">
                        <a:pos x="135" y="14"/>
                      </a:cxn>
                      <a:cxn ang="0">
                        <a:pos x="74" y="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5" h="14">
                        <a:moveTo>
                          <a:pt x="0" y="0"/>
                        </a:moveTo>
                        <a:lnTo>
                          <a:pt x="68" y="2"/>
                        </a:lnTo>
                        <a:lnTo>
                          <a:pt x="135" y="14"/>
                        </a:lnTo>
                        <a:lnTo>
                          <a:pt x="74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4" name="Group 106"/>
                <p:cNvGrpSpPr>
                  <a:grpSpLocks/>
                </p:cNvGrpSpPr>
                <p:nvPr/>
              </p:nvGrpSpPr>
              <p:grpSpPr bwMode="auto">
                <a:xfrm>
                  <a:off x="2369" y="1153"/>
                  <a:ext cx="161" cy="22"/>
                  <a:chOff x="2369" y="1153"/>
                  <a:chExt cx="161" cy="22"/>
                </a:xfrm>
              </p:grpSpPr>
              <p:sp>
                <p:nvSpPr>
                  <p:cNvPr id="54692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69" y="1160"/>
                    <a:ext cx="70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24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153"/>
                    <a:ext cx="30" cy="22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2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153"/>
                    <a:ext cx="58" cy="5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546926" name="Freeform 110"/>
            <p:cNvSpPr>
              <a:spLocks/>
            </p:cNvSpPr>
            <p:nvPr/>
          </p:nvSpPr>
          <p:spPr bwMode="auto">
            <a:xfrm>
              <a:off x="384" y="816"/>
              <a:ext cx="851" cy="132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666" y="46"/>
                </a:cxn>
                <a:cxn ang="0">
                  <a:pos x="625" y="87"/>
                </a:cxn>
                <a:cxn ang="0">
                  <a:pos x="587" y="111"/>
                </a:cxn>
                <a:cxn ang="0">
                  <a:pos x="0" y="56"/>
                </a:cxn>
                <a:cxn ang="0">
                  <a:pos x="44" y="41"/>
                </a:cxn>
                <a:cxn ang="0">
                  <a:pos x="108" y="0"/>
                </a:cxn>
              </a:cxnLst>
              <a:rect l="0" t="0" r="r" b="b"/>
              <a:pathLst>
                <a:path w="666" h="111">
                  <a:moveTo>
                    <a:pt x="108" y="0"/>
                  </a:moveTo>
                  <a:lnTo>
                    <a:pt x="666" y="46"/>
                  </a:lnTo>
                  <a:lnTo>
                    <a:pt x="625" y="87"/>
                  </a:lnTo>
                  <a:lnTo>
                    <a:pt x="587" y="111"/>
                  </a:lnTo>
                  <a:lnTo>
                    <a:pt x="0" y="56"/>
                  </a:lnTo>
                  <a:lnTo>
                    <a:pt x="44" y="4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5" name="Group 111"/>
            <p:cNvGrpSpPr>
              <a:grpSpLocks/>
            </p:cNvGrpSpPr>
            <p:nvPr/>
          </p:nvGrpSpPr>
          <p:grpSpPr bwMode="auto">
            <a:xfrm>
              <a:off x="365" y="812"/>
              <a:ext cx="851" cy="148"/>
              <a:chOff x="1700" y="1049"/>
              <a:chExt cx="666" cy="124"/>
            </a:xfrm>
          </p:grpSpPr>
          <p:sp>
            <p:nvSpPr>
              <p:cNvPr id="546928" name="Freeform 112"/>
              <p:cNvSpPr>
                <a:spLocks/>
              </p:cNvSpPr>
              <p:nvPr/>
            </p:nvSpPr>
            <p:spPr bwMode="auto">
              <a:xfrm>
                <a:off x="2158" y="1086"/>
                <a:ext cx="161" cy="5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26" y="31"/>
                  </a:cxn>
                  <a:cxn ang="0">
                    <a:pos x="0" y="45"/>
                  </a:cxn>
                  <a:cxn ang="0">
                    <a:pos x="105" y="55"/>
                  </a:cxn>
                  <a:cxn ang="0">
                    <a:pos x="129" y="38"/>
                  </a:cxn>
                  <a:cxn ang="0">
                    <a:pos x="161" y="7"/>
                  </a:cxn>
                  <a:cxn ang="0">
                    <a:pos x="61" y="0"/>
                  </a:cxn>
                </a:cxnLst>
                <a:rect l="0" t="0" r="r" b="b"/>
                <a:pathLst>
                  <a:path w="161" h="55">
                    <a:moveTo>
                      <a:pt x="61" y="0"/>
                    </a:moveTo>
                    <a:lnTo>
                      <a:pt x="26" y="31"/>
                    </a:lnTo>
                    <a:lnTo>
                      <a:pt x="0" y="45"/>
                    </a:lnTo>
                    <a:lnTo>
                      <a:pt x="105" y="55"/>
                    </a:lnTo>
                    <a:lnTo>
                      <a:pt x="129" y="38"/>
                    </a:lnTo>
                    <a:lnTo>
                      <a:pt x="161" y="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6" name="Group 113"/>
              <p:cNvGrpSpPr>
                <a:grpSpLocks/>
              </p:cNvGrpSpPr>
              <p:nvPr/>
            </p:nvGrpSpPr>
            <p:grpSpPr bwMode="auto">
              <a:xfrm>
                <a:off x="1700" y="1049"/>
                <a:ext cx="666" cy="124"/>
                <a:chOff x="1700" y="1049"/>
                <a:chExt cx="666" cy="124"/>
              </a:xfrm>
            </p:grpSpPr>
            <p:sp>
              <p:nvSpPr>
                <p:cNvPr id="546930" name="Freeform 114"/>
                <p:cNvSpPr>
                  <a:spLocks/>
                </p:cNvSpPr>
                <p:nvPr/>
              </p:nvSpPr>
              <p:spPr bwMode="auto">
                <a:xfrm>
                  <a:off x="1700" y="1098"/>
                  <a:ext cx="587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9"/>
                    </a:cxn>
                    <a:cxn ang="0">
                      <a:pos x="587" y="75"/>
                    </a:cxn>
                    <a:cxn ang="0">
                      <a:pos x="587" y="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87" h="75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587" y="75"/>
                      </a:lnTo>
                      <a:lnTo>
                        <a:pt x="587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931" name="Freeform 115"/>
                <p:cNvSpPr>
                  <a:spLocks/>
                </p:cNvSpPr>
                <p:nvPr/>
              </p:nvSpPr>
              <p:spPr bwMode="auto">
                <a:xfrm>
                  <a:off x="2287" y="1088"/>
                  <a:ext cx="79" cy="85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0" y="85"/>
                    </a:cxn>
                    <a:cxn ang="0">
                      <a:pos x="35" y="65"/>
                    </a:cxn>
                    <a:cxn ang="0">
                      <a:pos x="47" y="53"/>
                    </a:cxn>
                    <a:cxn ang="0">
                      <a:pos x="79" y="24"/>
                    </a:cxn>
                    <a:cxn ang="0">
                      <a:pos x="79" y="0"/>
                    </a:cxn>
                    <a:cxn ang="0">
                      <a:pos x="38" y="41"/>
                    </a:cxn>
                    <a:cxn ang="0">
                      <a:pos x="0" y="65"/>
                    </a:cxn>
                  </a:cxnLst>
                  <a:rect l="0" t="0" r="r" b="b"/>
                  <a:pathLst>
                    <a:path w="79" h="85">
                      <a:moveTo>
                        <a:pt x="0" y="65"/>
                      </a:moveTo>
                      <a:lnTo>
                        <a:pt x="0" y="85"/>
                      </a:lnTo>
                      <a:lnTo>
                        <a:pt x="35" y="65"/>
                      </a:lnTo>
                      <a:lnTo>
                        <a:pt x="47" y="53"/>
                      </a:lnTo>
                      <a:lnTo>
                        <a:pt x="79" y="24"/>
                      </a:lnTo>
                      <a:lnTo>
                        <a:pt x="79" y="0"/>
                      </a:lnTo>
                      <a:lnTo>
                        <a:pt x="38" y="41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932" name="Line 116"/>
                <p:cNvSpPr>
                  <a:spLocks noChangeShapeType="1"/>
                </p:cNvSpPr>
                <p:nvPr/>
              </p:nvSpPr>
              <p:spPr bwMode="auto">
                <a:xfrm>
                  <a:off x="1702" y="1105"/>
                  <a:ext cx="588" cy="53"/>
                </a:xfrm>
                <a:prstGeom prst="line">
                  <a:avLst/>
                </a:prstGeom>
                <a:noFill/>
                <a:ln w="4763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7" name="Group 117"/>
                <p:cNvGrpSpPr>
                  <a:grpSpLocks/>
                </p:cNvGrpSpPr>
                <p:nvPr/>
              </p:nvGrpSpPr>
              <p:grpSpPr bwMode="auto">
                <a:xfrm>
                  <a:off x="1741" y="1049"/>
                  <a:ext cx="563" cy="92"/>
                  <a:chOff x="1741" y="1049"/>
                  <a:chExt cx="563" cy="92"/>
                </a:xfrm>
              </p:grpSpPr>
              <p:sp>
                <p:nvSpPr>
                  <p:cNvPr id="546934" name="Freeform 118"/>
                  <p:cNvSpPr>
                    <a:spLocks/>
                  </p:cNvSpPr>
                  <p:nvPr/>
                </p:nvSpPr>
                <p:spPr bwMode="auto">
                  <a:xfrm>
                    <a:off x="1741" y="1052"/>
                    <a:ext cx="434" cy="75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0" y="34"/>
                      </a:cxn>
                      <a:cxn ang="0">
                        <a:pos x="0" y="43"/>
                      </a:cxn>
                      <a:cxn ang="0">
                        <a:pos x="367" y="75"/>
                      </a:cxn>
                      <a:cxn ang="0">
                        <a:pos x="393" y="60"/>
                      </a:cxn>
                      <a:cxn ang="0">
                        <a:pos x="434" y="31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34" h="75">
                        <a:moveTo>
                          <a:pt x="73" y="0"/>
                        </a:moveTo>
                        <a:lnTo>
                          <a:pt x="20" y="34"/>
                        </a:lnTo>
                        <a:lnTo>
                          <a:pt x="0" y="43"/>
                        </a:lnTo>
                        <a:lnTo>
                          <a:pt x="367" y="75"/>
                        </a:lnTo>
                        <a:lnTo>
                          <a:pt x="393" y="60"/>
                        </a:lnTo>
                        <a:lnTo>
                          <a:pt x="434" y="31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2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749" y="1049"/>
                    <a:ext cx="555" cy="92"/>
                    <a:chOff x="1749" y="1049"/>
                    <a:chExt cx="555" cy="92"/>
                  </a:xfrm>
                </p:grpSpPr>
                <p:grpSp>
                  <p:nvGrpSpPr>
                    <p:cNvPr id="29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8" y="1049"/>
                      <a:ext cx="405" cy="75"/>
                      <a:chOff x="1758" y="1049"/>
                      <a:chExt cx="405" cy="75"/>
                    </a:xfrm>
                  </p:grpSpPr>
                  <p:grpSp>
                    <p:nvGrpSpPr>
                      <p:cNvPr id="30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58" y="1049"/>
                        <a:ext cx="85" cy="51"/>
                        <a:chOff x="1758" y="1049"/>
                        <a:chExt cx="85" cy="51"/>
                      </a:xfrm>
                    </p:grpSpPr>
                    <p:sp>
                      <p:nvSpPr>
                        <p:cNvPr id="546938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58" y="1088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39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88" y="1049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31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3" y="1052"/>
                        <a:ext cx="83" cy="50"/>
                        <a:chOff x="1793" y="1052"/>
                        <a:chExt cx="83" cy="50"/>
                      </a:xfrm>
                    </p:grpSpPr>
                    <p:sp>
                      <p:nvSpPr>
                        <p:cNvPr id="546941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93" y="1090"/>
                          <a:ext cx="27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42" name="Line 1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20" y="1052"/>
                          <a:ext cx="56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58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6" y="1054"/>
                        <a:ext cx="85" cy="51"/>
                        <a:chOff x="1826" y="1054"/>
                        <a:chExt cx="85" cy="51"/>
                      </a:xfrm>
                    </p:grpSpPr>
                    <p:sp>
                      <p:nvSpPr>
                        <p:cNvPr id="546944" name="Line 1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26" y="1093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45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52" y="1054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59" name="Group 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58" y="1057"/>
                        <a:ext cx="85" cy="50"/>
                        <a:chOff x="1858" y="1057"/>
                        <a:chExt cx="85" cy="50"/>
                      </a:xfrm>
                    </p:grpSpPr>
                    <p:sp>
                      <p:nvSpPr>
                        <p:cNvPr id="546947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58" y="1095"/>
                          <a:ext cx="27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48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85" y="1057"/>
                          <a:ext cx="58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0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90" y="1059"/>
                        <a:ext cx="86" cy="51"/>
                        <a:chOff x="1890" y="1059"/>
                        <a:chExt cx="86" cy="51"/>
                      </a:xfrm>
                    </p:grpSpPr>
                    <p:sp>
                      <p:nvSpPr>
                        <p:cNvPr id="546950" name="Line 1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90" y="1098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51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0" y="1059"/>
                          <a:ext cx="56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3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3" y="1061"/>
                        <a:ext cx="85" cy="51"/>
                        <a:chOff x="1923" y="1061"/>
                        <a:chExt cx="85" cy="51"/>
                      </a:xfrm>
                    </p:grpSpPr>
                    <p:sp>
                      <p:nvSpPr>
                        <p:cNvPr id="546953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3" y="1100"/>
                          <a:ext cx="29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54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52" y="1061"/>
                          <a:ext cx="56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4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55" y="1064"/>
                        <a:ext cx="85" cy="51"/>
                        <a:chOff x="1955" y="1064"/>
                        <a:chExt cx="85" cy="51"/>
                      </a:xfrm>
                    </p:grpSpPr>
                    <p:sp>
                      <p:nvSpPr>
                        <p:cNvPr id="546956" name="Line 1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55" y="1102"/>
                          <a:ext cx="26" cy="1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57" name="Line 1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81" y="1064"/>
                          <a:ext cx="59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6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4" y="1066"/>
                        <a:ext cx="85" cy="51"/>
                        <a:chOff x="1984" y="1066"/>
                        <a:chExt cx="85" cy="51"/>
                      </a:xfrm>
                    </p:grpSpPr>
                    <p:sp>
                      <p:nvSpPr>
                        <p:cNvPr id="546959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84" y="1105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60" name="Line 1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14" y="1066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7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17" y="1071"/>
                        <a:ext cx="85" cy="51"/>
                        <a:chOff x="2017" y="1071"/>
                        <a:chExt cx="85" cy="51"/>
                      </a:xfrm>
                    </p:grpSpPr>
                    <p:sp>
                      <p:nvSpPr>
                        <p:cNvPr id="546962" name="Line 1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17" y="1110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63" name="Line 1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43" y="1071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8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49" y="1073"/>
                        <a:ext cx="85" cy="51"/>
                        <a:chOff x="2049" y="1073"/>
                        <a:chExt cx="85" cy="51"/>
                      </a:xfrm>
                    </p:grpSpPr>
                    <p:sp>
                      <p:nvSpPr>
                        <p:cNvPr id="546965" name="Line 1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49" y="1112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66" name="Line 1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75" y="1073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69" name="Group 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78" y="1073"/>
                        <a:ext cx="85" cy="51"/>
                        <a:chOff x="2078" y="1073"/>
                        <a:chExt cx="85" cy="51"/>
                      </a:xfrm>
                    </p:grpSpPr>
                    <p:sp>
                      <p:nvSpPr>
                        <p:cNvPr id="546968" name="Line 1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78" y="1112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69" name="Line 1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08" y="1073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grpSp>
                  <p:nvGrpSpPr>
                    <p:cNvPr id="546881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083"/>
                      <a:ext cx="123" cy="58"/>
                      <a:chOff x="2178" y="1083"/>
                      <a:chExt cx="123" cy="58"/>
                    </a:xfrm>
                  </p:grpSpPr>
                  <p:grpSp>
                    <p:nvGrpSpPr>
                      <p:cNvPr id="546891" name="Group 1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28" y="1086"/>
                        <a:ext cx="73" cy="55"/>
                        <a:chOff x="2228" y="1086"/>
                        <a:chExt cx="73" cy="55"/>
                      </a:xfrm>
                    </p:grpSpPr>
                    <p:sp>
                      <p:nvSpPr>
                        <p:cNvPr id="546972" name="Line 1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8" y="1127"/>
                          <a:ext cx="26" cy="1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73" name="Line 1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4" y="1086"/>
                          <a:ext cx="47" cy="4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95" name="Group 1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5" y="1083"/>
                        <a:ext cx="70" cy="56"/>
                        <a:chOff x="2205" y="1083"/>
                        <a:chExt cx="70" cy="56"/>
                      </a:xfrm>
                    </p:grpSpPr>
                    <p:sp>
                      <p:nvSpPr>
                        <p:cNvPr id="546975" name="Line 1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5" y="1124"/>
                          <a:ext cx="23" cy="1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76" name="Line 1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8" y="1083"/>
                          <a:ext cx="47" cy="4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896" name="Group 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083"/>
                        <a:ext cx="71" cy="53"/>
                        <a:chOff x="2178" y="1083"/>
                        <a:chExt cx="71" cy="53"/>
                      </a:xfrm>
                    </p:grpSpPr>
                    <p:sp>
                      <p:nvSpPr>
                        <p:cNvPr id="546978" name="Line 1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8" y="1122"/>
                          <a:ext cx="24" cy="1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6979" name="Line 1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2" y="1083"/>
                          <a:ext cx="47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sp>
                  <p:nvSpPr>
                    <p:cNvPr id="546980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8" y="1064"/>
                      <a:ext cx="516" cy="4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81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0" y="1076"/>
                      <a:ext cx="526" cy="4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6982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9" y="1086"/>
                      <a:ext cx="532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546897" name="Group 167"/>
                <p:cNvGrpSpPr>
                  <a:grpSpLocks/>
                </p:cNvGrpSpPr>
                <p:nvPr/>
              </p:nvGrpSpPr>
              <p:grpSpPr bwMode="auto">
                <a:xfrm>
                  <a:off x="2290" y="1095"/>
                  <a:ext cx="73" cy="63"/>
                  <a:chOff x="2290" y="1095"/>
                  <a:chExt cx="73" cy="63"/>
                </a:xfrm>
              </p:grpSpPr>
              <p:sp>
                <p:nvSpPr>
                  <p:cNvPr id="546984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0" y="1131"/>
                    <a:ext cx="38" cy="27"/>
                  </a:xfrm>
                  <a:prstGeom prst="line">
                    <a:avLst/>
                  </a:prstGeom>
                  <a:noFill/>
                  <a:ln w="4763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6985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8" y="1095"/>
                    <a:ext cx="35" cy="36"/>
                  </a:xfrm>
                  <a:prstGeom prst="line">
                    <a:avLst/>
                  </a:prstGeom>
                  <a:noFill/>
                  <a:ln w="4763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</p:grpSp>
      <p:grpSp>
        <p:nvGrpSpPr>
          <p:cNvPr id="546902" name="Group 170"/>
          <p:cNvGrpSpPr>
            <a:grpSpLocks/>
          </p:cNvGrpSpPr>
          <p:nvPr/>
        </p:nvGrpSpPr>
        <p:grpSpPr bwMode="auto">
          <a:xfrm>
            <a:off x="8126597" y="802909"/>
            <a:ext cx="865003" cy="615678"/>
            <a:chOff x="316" y="240"/>
            <a:chExt cx="1124" cy="720"/>
          </a:xfrm>
        </p:grpSpPr>
        <p:grpSp>
          <p:nvGrpSpPr>
            <p:cNvPr id="546903" name="Group 171"/>
            <p:cNvGrpSpPr>
              <a:grpSpLocks/>
            </p:cNvGrpSpPr>
            <p:nvPr/>
          </p:nvGrpSpPr>
          <p:grpSpPr bwMode="auto">
            <a:xfrm>
              <a:off x="365" y="240"/>
              <a:ext cx="954" cy="447"/>
              <a:chOff x="2128" y="1336"/>
              <a:chExt cx="746" cy="375"/>
            </a:xfrm>
          </p:grpSpPr>
          <p:grpSp>
            <p:nvGrpSpPr>
              <p:cNvPr id="546908" name="Group 172"/>
              <p:cNvGrpSpPr>
                <a:grpSpLocks/>
              </p:cNvGrpSpPr>
              <p:nvPr/>
            </p:nvGrpSpPr>
            <p:grpSpPr bwMode="auto">
              <a:xfrm>
                <a:off x="2128" y="1653"/>
                <a:ext cx="746" cy="58"/>
                <a:chOff x="1723" y="895"/>
                <a:chExt cx="746" cy="58"/>
              </a:xfrm>
            </p:grpSpPr>
            <p:sp>
              <p:nvSpPr>
                <p:cNvPr id="546989" name="Freeform 173"/>
                <p:cNvSpPr>
                  <a:spLocks/>
                </p:cNvSpPr>
                <p:nvPr/>
              </p:nvSpPr>
              <p:spPr bwMode="auto">
                <a:xfrm>
                  <a:off x="1723" y="895"/>
                  <a:ext cx="746" cy="58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602" y="58"/>
                    </a:cxn>
                    <a:cxn ang="0">
                      <a:pos x="746" y="24"/>
                    </a:cxn>
                    <a:cxn ang="0">
                      <a:pos x="693" y="19"/>
                    </a:cxn>
                    <a:cxn ang="0">
                      <a:pos x="229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746" h="58">
                      <a:moveTo>
                        <a:pt x="0" y="22"/>
                      </a:moveTo>
                      <a:lnTo>
                        <a:pt x="602" y="58"/>
                      </a:lnTo>
                      <a:lnTo>
                        <a:pt x="746" y="24"/>
                      </a:lnTo>
                      <a:lnTo>
                        <a:pt x="693" y="19"/>
                      </a:lnTo>
                      <a:lnTo>
                        <a:pt x="229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990" name="Freeform 174"/>
                <p:cNvSpPr>
                  <a:spLocks/>
                </p:cNvSpPr>
                <p:nvPr/>
              </p:nvSpPr>
              <p:spPr bwMode="auto">
                <a:xfrm>
                  <a:off x="1890" y="907"/>
                  <a:ext cx="549" cy="36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12"/>
                    </a:cxn>
                    <a:cxn ang="0">
                      <a:pos x="444" y="36"/>
                    </a:cxn>
                    <a:cxn ang="0">
                      <a:pos x="517" y="19"/>
                    </a:cxn>
                    <a:cxn ang="0">
                      <a:pos x="511" y="17"/>
                    </a:cxn>
                    <a:cxn ang="0">
                      <a:pos x="549" y="10"/>
                    </a:cxn>
                    <a:cxn ang="0">
                      <a:pos x="526" y="7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49" h="36">
                      <a:moveTo>
                        <a:pt x="47" y="0"/>
                      </a:moveTo>
                      <a:lnTo>
                        <a:pt x="0" y="12"/>
                      </a:lnTo>
                      <a:lnTo>
                        <a:pt x="444" y="36"/>
                      </a:lnTo>
                      <a:lnTo>
                        <a:pt x="517" y="19"/>
                      </a:lnTo>
                      <a:lnTo>
                        <a:pt x="511" y="17"/>
                      </a:lnTo>
                      <a:lnTo>
                        <a:pt x="549" y="10"/>
                      </a:lnTo>
                      <a:lnTo>
                        <a:pt x="526" y="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46914" name="Group 175"/>
              <p:cNvGrpSpPr>
                <a:grpSpLocks/>
              </p:cNvGrpSpPr>
              <p:nvPr/>
            </p:nvGrpSpPr>
            <p:grpSpPr bwMode="auto">
              <a:xfrm>
                <a:off x="2736" y="1344"/>
                <a:ext cx="135" cy="350"/>
                <a:chOff x="2331" y="586"/>
                <a:chExt cx="135" cy="350"/>
              </a:xfrm>
            </p:grpSpPr>
            <p:grpSp>
              <p:nvGrpSpPr>
                <p:cNvPr id="546916" name="Group 176"/>
                <p:cNvGrpSpPr>
                  <a:grpSpLocks/>
                </p:cNvGrpSpPr>
                <p:nvPr/>
              </p:nvGrpSpPr>
              <p:grpSpPr bwMode="auto">
                <a:xfrm>
                  <a:off x="2384" y="629"/>
                  <a:ext cx="82" cy="295"/>
                  <a:chOff x="2384" y="629"/>
                  <a:chExt cx="82" cy="295"/>
                </a:xfrm>
              </p:grpSpPr>
              <p:sp>
                <p:nvSpPr>
                  <p:cNvPr id="546993" name="Freeform 177"/>
                  <p:cNvSpPr>
                    <a:spLocks/>
                  </p:cNvSpPr>
                  <p:nvPr/>
                </p:nvSpPr>
                <p:spPr bwMode="auto">
                  <a:xfrm>
                    <a:off x="2384" y="629"/>
                    <a:ext cx="82" cy="295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2" y="24"/>
                      </a:cxn>
                      <a:cxn ang="0">
                        <a:pos x="76" y="140"/>
                      </a:cxn>
                      <a:cxn ang="0">
                        <a:pos x="67" y="278"/>
                      </a:cxn>
                      <a:cxn ang="0">
                        <a:pos x="0" y="295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2" h="295">
                        <a:moveTo>
                          <a:pt x="8" y="0"/>
                        </a:moveTo>
                        <a:lnTo>
                          <a:pt x="82" y="24"/>
                        </a:lnTo>
                        <a:lnTo>
                          <a:pt x="76" y="140"/>
                        </a:lnTo>
                        <a:lnTo>
                          <a:pt x="67" y="278"/>
                        </a:lnTo>
                        <a:lnTo>
                          <a:pt x="0" y="295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546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384" y="644"/>
                    <a:ext cx="82" cy="246"/>
                    <a:chOff x="2384" y="644"/>
                    <a:chExt cx="82" cy="246"/>
                  </a:xfrm>
                </p:grpSpPr>
                <p:grpSp>
                  <p:nvGrpSpPr>
                    <p:cNvPr id="546922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644"/>
                      <a:ext cx="82" cy="246"/>
                      <a:chOff x="2384" y="644"/>
                      <a:chExt cx="82" cy="246"/>
                    </a:xfrm>
                  </p:grpSpPr>
                  <p:grpSp>
                    <p:nvGrpSpPr>
                      <p:cNvPr id="546927" name="Group 1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644"/>
                        <a:ext cx="82" cy="147"/>
                        <a:chOff x="2384" y="644"/>
                        <a:chExt cx="82" cy="147"/>
                      </a:xfrm>
                    </p:grpSpPr>
                    <p:grpSp>
                      <p:nvGrpSpPr>
                        <p:cNvPr id="546929" name="Group 1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0" y="644"/>
                          <a:ext cx="76" cy="77"/>
                          <a:chOff x="2390" y="644"/>
                          <a:chExt cx="76" cy="77"/>
                        </a:xfrm>
                      </p:grpSpPr>
                      <p:sp>
                        <p:nvSpPr>
                          <p:cNvPr id="546998" name="Line 1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2" y="644"/>
                            <a:ext cx="74" cy="2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6999" name="Line 1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56"/>
                            <a:ext cx="73" cy="21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0" name="Line 1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68"/>
                            <a:ext cx="73" cy="19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1" name="Line 1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82"/>
                            <a:ext cx="73" cy="1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2" name="Line 1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694"/>
                            <a:ext cx="73" cy="17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547003" name="Line 1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90" y="706"/>
                            <a:ext cx="70" cy="15"/>
                          </a:xfrm>
                          <a:prstGeom prst="line">
                            <a:avLst/>
                          </a:prstGeom>
                          <a:noFill/>
                          <a:ln w="4763">
                            <a:solidFill>
                              <a:srgbClr val="7F7F7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sp>
                      <p:nvSpPr>
                        <p:cNvPr id="547004" name="Line 1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33"/>
                          <a:ext cx="7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05" name="Line 1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45"/>
                          <a:ext cx="73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06" name="Line 1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57"/>
                          <a:ext cx="73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07" name="Line 1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72"/>
                          <a:ext cx="73" cy="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08" name="Line 1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84"/>
                          <a:ext cx="73" cy="7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33" name="Group 1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798"/>
                        <a:ext cx="73" cy="92"/>
                        <a:chOff x="2384" y="798"/>
                        <a:chExt cx="73" cy="92"/>
                      </a:xfrm>
                    </p:grpSpPr>
                    <p:sp>
                      <p:nvSpPr>
                        <p:cNvPr id="547010" name="Line 1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798"/>
                          <a:ext cx="73" cy="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1" name="Line 1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7" y="810"/>
                          <a:ext cx="67" cy="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2" name="Line 1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825"/>
                          <a:ext cx="70" cy="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3" name="Line 1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4" y="837"/>
                          <a:ext cx="70" cy="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4" name="Line 1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46"/>
                          <a:ext cx="67" cy="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5" name="Line 1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59"/>
                          <a:ext cx="67" cy="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6" name="Line 2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71"/>
                          <a:ext cx="67" cy="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17" name="Line 2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84" y="880"/>
                          <a:ext cx="67" cy="10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sp>
                  <p:nvSpPr>
                    <p:cNvPr id="547018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7" y="721"/>
                      <a:ext cx="73" cy="12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7F7F7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546935" name="Group 203"/>
                <p:cNvGrpSpPr>
                  <a:grpSpLocks/>
                </p:cNvGrpSpPr>
                <p:nvPr/>
              </p:nvGrpSpPr>
              <p:grpSpPr bwMode="auto">
                <a:xfrm>
                  <a:off x="2331" y="586"/>
                  <a:ext cx="73" cy="350"/>
                  <a:chOff x="2331" y="586"/>
                  <a:chExt cx="73" cy="350"/>
                </a:xfrm>
              </p:grpSpPr>
              <p:sp>
                <p:nvSpPr>
                  <p:cNvPr id="547020" name="Freeform 204"/>
                  <p:cNvSpPr>
                    <a:spLocks/>
                  </p:cNvSpPr>
                  <p:nvPr/>
                </p:nvSpPr>
                <p:spPr bwMode="auto">
                  <a:xfrm>
                    <a:off x="2331" y="586"/>
                    <a:ext cx="70" cy="350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67" y="17"/>
                      </a:cxn>
                      <a:cxn ang="0">
                        <a:pos x="70" y="21"/>
                      </a:cxn>
                      <a:cxn ang="0">
                        <a:pos x="56" y="335"/>
                      </a:cxn>
                      <a:cxn ang="0">
                        <a:pos x="50" y="340"/>
                      </a:cxn>
                      <a:cxn ang="0">
                        <a:pos x="0" y="350"/>
                      </a:cxn>
                      <a:cxn ang="0">
                        <a:pos x="6" y="345"/>
                      </a:cxn>
                      <a:cxn ang="0">
                        <a:pos x="6" y="340"/>
                      </a:cxn>
                      <a:cxn ang="0">
                        <a:pos x="17" y="0"/>
                      </a:cxn>
                    </a:cxnLst>
                    <a:rect l="0" t="0" r="r" b="b"/>
                    <a:pathLst>
                      <a:path w="70" h="350">
                        <a:moveTo>
                          <a:pt x="17" y="0"/>
                        </a:moveTo>
                        <a:lnTo>
                          <a:pt x="67" y="17"/>
                        </a:lnTo>
                        <a:lnTo>
                          <a:pt x="70" y="21"/>
                        </a:lnTo>
                        <a:lnTo>
                          <a:pt x="56" y="335"/>
                        </a:lnTo>
                        <a:lnTo>
                          <a:pt x="50" y="340"/>
                        </a:lnTo>
                        <a:lnTo>
                          <a:pt x="0" y="350"/>
                        </a:lnTo>
                        <a:lnTo>
                          <a:pt x="6" y="345"/>
                        </a:lnTo>
                        <a:lnTo>
                          <a:pt x="6" y="34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21" name="Arc 205"/>
                  <p:cNvSpPr>
                    <a:spLocks/>
                  </p:cNvSpPr>
                  <p:nvPr/>
                </p:nvSpPr>
                <p:spPr bwMode="auto">
                  <a:xfrm>
                    <a:off x="2397" y="603"/>
                    <a:ext cx="7" cy="7"/>
                  </a:xfrm>
                  <a:custGeom>
                    <a:avLst/>
                    <a:gdLst>
                      <a:gd name="G0" fmla="+- 0 0 0"/>
                      <a:gd name="G1" fmla="+- 20142 0 0"/>
                      <a:gd name="G2" fmla="+- 21600 0 0"/>
                      <a:gd name="T0" fmla="*/ 7803 w 21600"/>
                      <a:gd name="T1" fmla="*/ 0 h 20142"/>
                      <a:gd name="T2" fmla="*/ 21600 w 21600"/>
                      <a:gd name="T3" fmla="*/ 20142 h 20142"/>
                      <a:gd name="T4" fmla="*/ 0 w 21600"/>
                      <a:gd name="T5" fmla="*/ 20142 h 20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0142" fill="none" extrusionOk="0">
                        <a:moveTo>
                          <a:pt x="7802" y="0"/>
                        </a:moveTo>
                        <a:cubicBezTo>
                          <a:pt x="16118" y="3222"/>
                          <a:pt x="21600" y="11223"/>
                          <a:pt x="21600" y="20142"/>
                        </a:cubicBezTo>
                      </a:path>
                      <a:path w="21600" h="20142" stroke="0" extrusionOk="0">
                        <a:moveTo>
                          <a:pt x="7802" y="0"/>
                        </a:moveTo>
                        <a:cubicBezTo>
                          <a:pt x="16118" y="3222"/>
                          <a:pt x="21600" y="11223"/>
                          <a:pt x="21600" y="20142"/>
                        </a:cubicBezTo>
                        <a:lnTo>
                          <a:pt x="0" y="2014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47022" name="Freeform 206"/>
              <p:cNvSpPr>
                <a:spLocks/>
              </p:cNvSpPr>
              <p:nvPr/>
            </p:nvSpPr>
            <p:spPr bwMode="auto">
              <a:xfrm>
                <a:off x="2339" y="1392"/>
                <a:ext cx="356" cy="24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56" y="0"/>
                  </a:cxn>
                  <a:cxn ang="0">
                    <a:pos x="341" y="244"/>
                  </a:cxn>
                  <a:cxn ang="0">
                    <a:pos x="0" y="229"/>
                  </a:cxn>
                  <a:cxn ang="0">
                    <a:pos x="12" y="0"/>
                  </a:cxn>
                </a:cxnLst>
                <a:rect l="0" t="0" r="r" b="b"/>
                <a:pathLst>
                  <a:path w="356" h="244">
                    <a:moveTo>
                      <a:pt x="12" y="0"/>
                    </a:moveTo>
                    <a:lnTo>
                      <a:pt x="356" y="0"/>
                    </a:lnTo>
                    <a:lnTo>
                      <a:pt x="341" y="244"/>
                    </a:lnTo>
                    <a:lnTo>
                      <a:pt x="0" y="22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46936" name="Group 207"/>
              <p:cNvGrpSpPr>
                <a:grpSpLocks/>
              </p:cNvGrpSpPr>
              <p:nvPr/>
            </p:nvGrpSpPr>
            <p:grpSpPr bwMode="auto">
              <a:xfrm>
                <a:off x="2290" y="1336"/>
                <a:ext cx="470" cy="358"/>
                <a:chOff x="1885" y="578"/>
                <a:chExt cx="470" cy="358"/>
              </a:xfrm>
            </p:grpSpPr>
            <p:grpSp>
              <p:nvGrpSpPr>
                <p:cNvPr id="546937" name="Group 208"/>
                <p:cNvGrpSpPr>
                  <a:grpSpLocks/>
                </p:cNvGrpSpPr>
                <p:nvPr/>
              </p:nvGrpSpPr>
              <p:grpSpPr bwMode="auto">
                <a:xfrm>
                  <a:off x="1885" y="578"/>
                  <a:ext cx="470" cy="358"/>
                  <a:chOff x="1885" y="578"/>
                  <a:chExt cx="470" cy="358"/>
                </a:xfrm>
              </p:grpSpPr>
              <p:grpSp>
                <p:nvGrpSpPr>
                  <p:cNvPr id="546940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885" y="578"/>
                    <a:ext cx="470" cy="358"/>
                    <a:chOff x="1885" y="578"/>
                    <a:chExt cx="470" cy="358"/>
                  </a:xfrm>
                </p:grpSpPr>
                <p:sp>
                  <p:nvSpPr>
                    <p:cNvPr id="547026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885" y="578"/>
                      <a:ext cx="469" cy="358"/>
                    </a:xfrm>
                    <a:custGeom>
                      <a:avLst/>
                      <a:gdLst/>
                      <a:ahLst/>
                      <a:cxnLst>
                        <a:cxn ang="0">
                          <a:pos x="38" y="5"/>
                        </a:cxn>
                        <a:cxn ang="0">
                          <a:pos x="76" y="5"/>
                        </a:cxn>
                        <a:cxn ang="0">
                          <a:pos x="132" y="0"/>
                        </a:cxn>
                        <a:cxn ang="0">
                          <a:pos x="187" y="0"/>
                        </a:cxn>
                        <a:cxn ang="0">
                          <a:pos x="255" y="0"/>
                        </a:cxn>
                        <a:cxn ang="0">
                          <a:pos x="302" y="0"/>
                        </a:cxn>
                        <a:cxn ang="0">
                          <a:pos x="375" y="3"/>
                        </a:cxn>
                        <a:cxn ang="0">
                          <a:pos x="443" y="5"/>
                        </a:cxn>
                        <a:cxn ang="0">
                          <a:pos x="460" y="8"/>
                        </a:cxn>
                        <a:cxn ang="0">
                          <a:pos x="463" y="8"/>
                        </a:cxn>
                        <a:cxn ang="0">
                          <a:pos x="466" y="10"/>
                        </a:cxn>
                        <a:cxn ang="0">
                          <a:pos x="469" y="12"/>
                        </a:cxn>
                        <a:cxn ang="0">
                          <a:pos x="469" y="15"/>
                        </a:cxn>
                        <a:cxn ang="0">
                          <a:pos x="452" y="351"/>
                        </a:cxn>
                        <a:cxn ang="0">
                          <a:pos x="449" y="355"/>
                        </a:cxn>
                        <a:cxn ang="0">
                          <a:pos x="443" y="358"/>
                        </a:cxn>
                        <a:cxn ang="0">
                          <a:pos x="293" y="351"/>
                        </a:cxn>
                        <a:cxn ang="0">
                          <a:pos x="143" y="341"/>
                        </a:cxn>
                        <a:cxn ang="0">
                          <a:pos x="5" y="334"/>
                        </a:cxn>
                        <a:cxn ang="0">
                          <a:pos x="0" y="324"/>
                        </a:cxn>
                        <a:cxn ang="0">
                          <a:pos x="20" y="17"/>
                        </a:cxn>
                        <a:cxn ang="0">
                          <a:pos x="38" y="5"/>
                        </a:cxn>
                      </a:cxnLst>
                      <a:rect l="0" t="0" r="r" b="b"/>
                      <a:pathLst>
                        <a:path w="469" h="358">
                          <a:moveTo>
                            <a:pt x="38" y="5"/>
                          </a:moveTo>
                          <a:lnTo>
                            <a:pt x="76" y="5"/>
                          </a:lnTo>
                          <a:lnTo>
                            <a:pt x="132" y="0"/>
                          </a:lnTo>
                          <a:lnTo>
                            <a:pt x="187" y="0"/>
                          </a:lnTo>
                          <a:lnTo>
                            <a:pt x="255" y="0"/>
                          </a:lnTo>
                          <a:lnTo>
                            <a:pt x="302" y="0"/>
                          </a:lnTo>
                          <a:lnTo>
                            <a:pt x="375" y="3"/>
                          </a:lnTo>
                          <a:lnTo>
                            <a:pt x="443" y="5"/>
                          </a:lnTo>
                          <a:lnTo>
                            <a:pt x="460" y="8"/>
                          </a:lnTo>
                          <a:lnTo>
                            <a:pt x="463" y="8"/>
                          </a:lnTo>
                          <a:lnTo>
                            <a:pt x="466" y="10"/>
                          </a:lnTo>
                          <a:lnTo>
                            <a:pt x="469" y="12"/>
                          </a:lnTo>
                          <a:lnTo>
                            <a:pt x="469" y="15"/>
                          </a:lnTo>
                          <a:lnTo>
                            <a:pt x="452" y="351"/>
                          </a:lnTo>
                          <a:lnTo>
                            <a:pt x="449" y="355"/>
                          </a:lnTo>
                          <a:lnTo>
                            <a:pt x="443" y="358"/>
                          </a:lnTo>
                          <a:lnTo>
                            <a:pt x="293" y="351"/>
                          </a:lnTo>
                          <a:lnTo>
                            <a:pt x="143" y="341"/>
                          </a:lnTo>
                          <a:lnTo>
                            <a:pt x="5" y="334"/>
                          </a:lnTo>
                          <a:lnTo>
                            <a:pt x="0" y="324"/>
                          </a:lnTo>
                          <a:lnTo>
                            <a:pt x="20" y="17"/>
                          </a:lnTo>
                          <a:lnTo>
                            <a:pt x="38" y="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27" name="Arc 211"/>
                    <p:cNvSpPr>
                      <a:spLocks/>
                    </p:cNvSpPr>
                    <p:nvPr/>
                  </p:nvSpPr>
                  <p:spPr bwMode="auto">
                    <a:xfrm>
                      <a:off x="2343" y="586"/>
                      <a:ext cx="12" cy="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28" name="Arc 212"/>
                    <p:cNvSpPr>
                      <a:spLocks/>
                    </p:cNvSpPr>
                    <p:nvPr/>
                  </p:nvSpPr>
                  <p:spPr bwMode="auto">
                    <a:xfrm>
                      <a:off x="1905" y="583"/>
                      <a:ext cx="24" cy="1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0 w 21600"/>
                        <a:gd name="T1" fmla="*/ 21491 h 21600"/>
                        <a:gd name="T2" fmla="*/ 21600 w 21600"/>
                        <a:gd name="T3" fmla="*/ 0 h 21600"/>
                        <a:gd name="T4" fmla="*/ 2160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21491"/>
                          </a:moveTo>
                          <a:cubicBezTo>
                            <a:pt x="60" y="9604"/>
                            <a:pt x="9713" y="0"/>
                            <a:pt x="21599" y="0"/>
                          </a:cubicBezTo>
                        </a:path>
                        <a:path w="21600" h="21600" stroke="0" extrusionOk="0">
                          <a:moveTo>
                            <a:pt x="0" y="21491"/>
                          </a:moveTo>
                          <a:cubicBezTo>
                            <a:pt x="60" y="9604"/>
                            <a:pt x="9713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029" name="Arc 213"/>
                    <p:cNvSpPr>
                      <a:spLocks/>
                    </p:cNvSpPr>
                    <p:nvPr/>
                  </p:nvSpPr>
                  <p:spPr bwMode="auto">
                    <a:xfrm>
                      <a:off x="1885" y="901"/>
                      <a:ext cx="10" cy="11"/>
                    </a:xfrm>
                    <a:custGeom>
                      <a:avLst/>
                      <a:gdLst>
                        <a:gd name="G0" fmla="+- 21600 0 0"/>
                        <a:gd name="G1" fmla="+- 86 0 0"/>
                        <a:gd name="G2" fmla="+- 21600 0 0"/>
                        <a:gd name="T0" fmla="*/ 21400 w 21600"/>
                        <a:gd name="T1" fmla="*/ 21685 h 21685"/>
                        <a:gd name="T2" fmla="*/ 0 w 21600"/>
                        <a:gd name="T3" fmla="*/ 0 h 21685"/>
                        <a:gd name="T4" fmla="*/ 21600 w 21600"/>
                        <a:gd name="T5" fmla="*/ 86 h 216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85" fill="none" extrusionOk="0">
                          <a:moveTo>
                            <a:pt x="21399" y="21685"/>
                          </a:moveTo>
                          <a:cubicBezTo>
                            <a:pt x="9549" y="21575"/>
                            <a:pt x="0" y="11937"/>
                            <a:pt x="0" y="86"/>
                          </a:cubicBezTo>
                          <a:cubicBezTo>
                            <a:pt x="-1" y="57"/>
                            <a:pt x="0" y="28"/>
                            <a:pt x="0" y="0"/>
                          </a:cubicBezTo>
                        </a:path>
                        <a:path w="21600" h="21685" stroke="0" extrusionOk="0">
                          <a:moveTo>
                            <a:pt x="21399" y="21685"/>
                          </a:moveTo>
                          <a:cubicBezTo>
                            <a:pt x="9549" y="21575"/>
                            <a:pt x="0" y="11937"/>
                            <a:pt x="0" y="86"/>
                          </a:cubicBezTo>
                          <a:cubicBezTo>
                            <a:pt x="-1" y="57"/>
                            <a:pt x="0" y="28"/>
                            <a:pt x="0" y="0"/>
                          </a:cubicBezTo>
                          <a:lnTo>
                            <a:pt x="21600" y="8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546943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1934" y="634"/>
                    <a:ext cx="356" cy="244"/>
                    <a:chOff x="1934" y="634"/>
                    <a:chExt cx="356" cy="244"/>
                  </a:xfrm>
                </p:grpSpPr>
                <p:grpSp>
                  <p:nvGrpSpPr>
                    <p:cNvPr id="546946" name="Group 2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34" y="634"/>
                      <a:ext cx="356" cy="244"/>
                      <a:chOff x="1934" y="634"/>
                      <a:chExt cx="356" cy="244"/>
                    </a:xfrm>
                  </p:grpSpPr>
                  <p:sp>
                    <p:nvSpPr>
                      <p:cNvPr id="547032" name="Freeform 2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9" y="634"/>
                        <a:ext cx="341" cy="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341" y="0"/>
                          </a:cxn>
                          <a:cxn ang="0">
                            <a:pos x="332" y="5"/>
                          </a:cxn>
                          <a:cxn ang="0">
                            <a:pos x="6" y="5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341" h="5">
                            <a:moveTo>
                              <a:pt x="0" y="0"/>
                            </a:moveTo>
                            <a:lnTo>
                              <a:pt x="341" y="0"/>
                            </a:lnTo>
                            <a:lnTo>
                              <a:pt x="332" y="5"/>
                            </a:lnTo>
                            <a:lnTo>
                              <a:pt x="6" y="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33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69" y="634"/>
                        <a:ext cx="21" cy="2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5"/>
                          </a:cxn>
                          <a:cxn ang="0">
                            <a:pos x="21" y="0"/>
                          </a:cxn>
                          <a:cxn ang="0">
                            <a:pos x="15" y="133"/>
                          </a:cxn>
                          <a:cxn ang="0">
                            <a:pos x="6" y="244"/>
                          </a:cxn>
                          <a:cxn ang="0">
                            <a:pos x="0" y="237"/>
                          </a:cxn>
                          <a:cxn ang="0">
                            <a:pos x="15" y="5"/>
                          </a:cxn>
                        </a:cxnLst>
                        <a:rect l="0" t="0" r="r" b="b"/>
                        <a:pathLst>
                          <a:path w="21" h="244">
                            <a:moveTo>
                              <a:pt x="15" y="5"/>
                            </a:moveTo>
                            <a:lnTo>
                              <a:pt x="21" y="0"/>
                            </a:lnTo>
                            <a:lnTo>
                              <a:pt x="15" y="133"/>
                            </a:lnTo>
                            <a:lnTo>
                              <a:pt x="6" y="244"/>
                            </a:lnTo>
                            <a:lnTo>
                              <a:pt x="0" y="237"/>
                            </a:lnTo>
                            <a:lnTo>
                              <a:pt x="15" y="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34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34" y="856"/>
                        <a:ext cx="341" cy="2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" y="0"/>
                          </a:cxn>
                          <a:cxn ang="0">
                            <a:pos x="0" y="7"/>
                          </a:cxn>
                          <a:cxn ang="0">
                            <a:pos x="341" y="22"/>
                          </a:cxn>
                          <a:cxn ang="0">
                            <a:pos x="335" y="15"/>
                          </a:cxn>
                          <a:cxn ang="0">
                            <a:pos x="6" y="0"/>
                          </a:cxn>
                        </a:cxnLst>
                        <a:rect l="0" t="0" r="r" b="b"/>
                        <a:pathLst>
                          <a:path w="341" h="22">
                            <a:moveTo>
                              <a:pt x="6" y="0"/>
                            </a:moveTo>
                            <a:lnTo>
                              <a:pt x="0" y="7"/>
                            </a:lnTo>
                            <a:lnTo>
                              <a:pt x="341" y="22"/>
                            </a:lnTo>
                            <a:lnTo>
                              <a:pt x="335" y="15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35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34" y="634"/>
                        <a:ext cx="21" cy="22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0"/>
                          </a:cxn>
                          <a:cxn ang="0">
                            <a:pos x="21" y="5"/>
                          </a:cxn>
                          <a:cxn ang="0">
                            <a:pos x="6" y="222"/>
                          </a:cxn>
                          <a:cxn ang="0">
                            <a:pos x="0" y="229"/>
                          </a:cxn>
                          <a:cxn ang="0">
                            <a:pos x="15" y="0"/>
                          </a:cxn>
                        </a:cxnLst>
                        <a:rect l="0" t="0" r="r" b="b"/>
                        <a:pathLst>
                          <a:path w="21" h="229">
                            <a:moveTo>
                              <a:pt x="15" y="0"/>
                            </a:moveTo>
                            <a:lnTo>
                              <a:pt x="21" y="5"/>
                            </a:lnTo>
                            <a:lnTo>
                              <a:pt x="6" y="222"/>
                            </a:lnTo>
                            <a:lnTo>
                              <a:pt x="0" y="229"/>
                            </a:lnTo>
                            <a:lnTo>
                              <a:pt x="15" y="0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546949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0" y="639"/>
                      <a:ext cx="341" cy="232"/>
                      <a:chOff x="1940" y="639"/>
                      <a:chExt cx="341" cy="232"/>
                    </a:xfrm>
                  </p:grpSpPr>
                  <p:sp>
                    <p:nvSpPr>
                      <p:cNvPr id="547037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0" y="639"/>
                        <a:ext cx="341" cy="2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" y="0"/>
                          </a:cxn>
                          <a:cxn ang="0">
                            <a:pos x="341" y="0"/>
                          </a:cxn>
                          <a:cxn ang="0">
                            <a:pos x="329" y="232"/>
                          </a:cxn>
                          <a:cxn ang="0">
                            <a:pos x="0" y="217"/>
                          </a:cxn>
                          <a:cxn ang="0">
                            <a:pos x="15" y="0"/>
                          </a:cxn>
                        </a:cxnLst>
                        <a:rect l="0" t="0" r="r" b="b"/>
                        <a:pathLst>
                          <a:path w="341" h="232">
                            <a:moveTo>
                              <a:pt x="15" y="0"/>
                            </a:moveTo>
                            <a:lnTo>
                              <a:pt x="341" y="0"/>
                            </a:lnTo>
                            <a:lnTo>
                              <a:pt x="329" y="232"/>
                            </a:lnTo>
                            <a:lnTo>
                              <a:pt x="0" y="217"/>
                            </a:lnTo>
                            <a:lnTo>
                              <a:pt x="15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38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2" y="648"/>
                        <a:ext cx="320" cy="21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" y="0"/>
                          </a:cxn>
                          <a:cxn ang="0">
                            <a:pos x="320" y="0"/>
                          </a:cxn>
                          <a:cxn ang="0">
                            <a:pos x="305" y="213"/>
                          </a:cxn>
                          <a:cxn ang="0">
                            <a:pos x="0" y="203"/>
                          </a:cxn>
                          <a:cxn ang="0">
                            <a:pos x="12" y="0"/>
                          </a:cxn>
                        </a:cxnLst>
                        <a:rect l="0" t="0" r="r" b="b"/>
                        <a:pathLst>
                          <a:path w="320" h="213">
                            <a:moveTo>
                              <a:pt x="12" y="0"/>
                            </a:moveTo>
                            <a:lnTo>
                              <a:pt x="320" y="0"/>
                            </a:lnTo>
                            <a:lnTo>
                              <a:pt x="305" y="213"/>
                            </a:lnTo>
                            <a:lnTo>
                              <a:pt x="0" y="20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7039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8" y="661"/>
                        <a:ext cx="299" cy="1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" y="0"/>
                          </a:cxn>
                          <a:cxn ang="0">
                            <a:pos x="299" y="0"/>
                          </a:cxn>
                          <a:cxn ang="0">
                            <a:pos x="288" y="193"/>
                          </a:cxn>
                          <a:cxn ang="0">
                            <a:pos x="0" y="183"/>
                          </a:cxn>
                          <a:cxn ang="0">
                            <a:pos x="12" y="0"/>
                          </a:cxn>
                        </a:cxnLst>
                        <a:rect l="0" t="0" r="r" b="b"/>
                        <a:pathLst>
                          <a:path w="299" h="193">
                            <a:moveTo>
                              <a:pt x="12" y="0"/>
                            </a:moveTo>
                            <a:lnTo>
                              <a:pt x="299" y="0"/>
                            </a:lnTo>
                            <a:lnTo>
                              <a:pt x="288" y="193"/>
                            </a:lnTo>
                            <a:lnTo>
                              <a:pt x="0" y="18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</p:grpSp>
            <p:sp>
              <p:nvSpPr>
                <p:cNvPr id="547040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60" y="907"/>
                  <a:ext cx="21" cy="5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547041" name="Freeform 225"/>
            <p:cNvSpPr>
              <a:spLocks/>
            </p:cNvSpPr>
            <p:nvPr/>
          </p:nvSpPr>
          <p:spPr bwMode="auto">
            <a:xfrm>
              <a:off x="316" y="768"/>
              <a:ext cx="116" cy="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67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2" y="4"/>
                </a:cxn>
                <a:cxn ang="0">
                  <a:pos x="20" y="7"/>
                </a:cxn>
                <a:cxn ang="0">
                  <a:pos x="11" y="9"/>
                </a:cxn>
                <a:cxn ang="0">
                  <a:pos x="9" y="12"/>
                </a:cxn>
                <a:cxn ang="0">
                  <a:pos x="3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3" y="26"/>
                </a:cxn>
                <a:cxn ang="0">
                  <a:pos x="6" y="28"/>
                </a:cxn>
                <a:cxn ang="0">
                  <a:pos x="11" y="28"/>
                </a:cxn>
                <a:cxn ang="0">
                  <a:pos x="20" y="28"/>
                </a:cxn>
                <a:cxn ang="0">
                  <a:pos x="26" y="28"/>
                </a:cxn>
                <a:cxn ang="0">
                  <a:pos x="38" y="28"/>
                </a:cxn>
                <a:cxn ang="0">
                  <a:pos x="47" y="28"/>
                </a:cxn>
                <a:cxn ang="0">
                  <a:pos x="56" y="28"/>
                </a:cxn>
                <a:cxn ang="0">
                  <a:pos x="61" y="31"/>
                </a:cxn>
                <a:cxn ang="0">
                  <a:pos x="70" y="33"/>
                </a:cxn>
                <a:cxn ang="0">
                  <a:pos x="91" y="45"/>
                </a:cxn>
                <a:cxn ang="0">
                  <a:pos x="91" y="45"/>
                </a:cxn>
                <a:cxn ang="0">
                  <a:pos x="91" y="43"/>
                </a:cxn>
              </a:cxnLst>
              <a:rect l="0" t="0" r="r" b="b"/>
              <a:pathLst>
                <a:path w="91" h="45">
                  <a:moveTo>
                    <a:pt x="91" y="0"/>
                  </a:moveTo>
                  <a:lnTo>
                    <a:pt x="67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0" y="7"/>
                  </a:lnTo>
                  <a:lnTo>
                    <a:pt x="11" y="9"/>
                  </a:lnTo>
                  <a:lnTo>
                    <a:pt x="9" y="12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3" y="26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26" y="28"/>
                  </a:lnTo>
                  <a:lnTo>
                    <a:pt x="38" y="28"/>
                  </a:lnTo>
                  <a:lnTo>
                    <a:pt x="47" y="28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70" y="33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1" y="43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546952" name="Group 226"/>
            <p:cNvGrpSpPr>
              <a:grpSpLocks/>
            </p:cNvGrpSpPr>
            <p:nvPr/>
          </p:nvGrpSpPr>
          <p:grpSpPr bwMode="auto">
            <a:xfrm>
              <a:off x="1143" y="830"/>
              <a:ext cx="297" cy="92"/>
              <a:chOff x="2357" y="1112"/>
              <a:chExt cx="232" cy="77"/>
            </a:xfrm>
          </p:grpSpPr>
          <p:sp>
            <p:nvSpPr>
              <p:cNvPr id="547043" name="Freeform 227"/>
              <p:cNvSpPr>
                <a:spLocks/>
              </p:cNvSpPr>
              <p:nvPr/>
            </p:nvSpPr>
            <p:spPr bwMode="auto">
              <a:xfrm>
                <a:off x="2357" y="1112"/>
                <a:ext cx="23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77" y="5"/>
                  </a:cxn>
                  <a:cxn ang="0">
                    <a:pos x="106" y="7"/>
                  </a:cxn>
                  <a:cxn ang="0">
                    <a:pos x="132" y="10"/>
                  </a:cxn>
                  <a:cxn ang="0">
                    <a:pos x="153" y="12"/>
                  </a:cxn>
                  <a:cxn ang="0">
                    <a:pos x="176" y="15"/>
                  </a:cxn>
                  <a:cxn ang="0">
                    <a:pos x="191" y="17"/>
                  </a:cxn>
                  <a:cxn ang="0">
                    <a:pos x="203" y="19"/>
                  </a:cxn>
                  <a:cxn ang="0">
                    <a:pos x="209" y="22"/>
                  </a:cxn>
                  <a:cxn ang="0">
                    <a:pos x="212" y="22"/>
                  </a:cxn>
                  <a:cxn ang="0">
                    <a:pos x="218" y="24"/>
                  </a:cxn>
                  <a:cxn ang="0">
                    <a:pos x="223" y="24"/>
                  </a:cxn>
                  <a:cxn ang="0">
                    <a:pos x="229" y="27"/>
                  </a:cxn>
                  <a:cxn ang="0">
                    <a:pos x="232" y="29"/>
                  </a:cxn>
                  <a:cxn ang="0">
                    <a:pos x="232" y="32"/>
                  </a:cxn>
                  <a:cxn ang="0">
                    <a:pos x="232" y="36"/>
                  </a:cxn>
                  <a:cxn ang="0">
                    <a:pos x="229" y="39"/>
                  </a:cxn>
                  <a:cxn ang="0">
                    <a:pos x="226" y="41"/>
                  </a:cxn>
                  <a:cxn ang="0">
                    <a:pos x="223" y="44"/>
                  </a:cxn>
                  <a:cxn ang="0">
                    <a:pos x="218" y="46"/>
                  </a:cxn>
                  <a:cxn ang="0">
                    <a:pos x="212" y="48"/>
                  </a:cxn>
                  <a:cxn ang="0">
                    <a:pos x="206" y="48"/>
                  </a:cxn>
                  <a:cxn ang="0">
                    <a:pos x="200" y="51"/>
                  </a:cxn>
                  <a:cxn ang="0">
                    <a:pos x="191" y="51"/>
                  </a:cxn>
                  <a:cxn ang="0">
                    <a:pos x="182" y="51"/>
                  </a:cxn>
                  <a:cxn ang="0">
                    <a:pos x="171" y="48"/>
                  </a:cxn>
                </a:cxnLst>
                <a:rect l="0" t="0" r="r" b="b"/>
                <a:pathLst>
                  <a:path w="232" h="51">
                    <a:moveTo>
                      <a:pt x="0" y="0"/>
                    </a:moveTo>
                    <a:lnTo>
                      <a:pt x="44" y="3"/>
                    </a:lnTo>
                    <a:lnTo>
                      <a:pt x="77" y="5"/>
                    </a:lnTo>
                    <a:lnTo>
                      <a:pt x="106" y="7"/>
                    </a:lnTo>
                    <a:lnTo>
                      <a:pt x="132" y="10"/>
                    </a:lnTo>
                    <a:lnTo>
                      <a:pt x="153" y="12"/>
                    </a:lnTo>
                    <a:lnTo>
                      <a:pt x="176" y="15"/>
                    </a:lnTo>
                    <a:lnTo>
                      <a:pt x="191" y="17"/>
                    </a:lnTo>
                    <a:lnTo>
                      <a:pt x="203" y="19"/>
                    </a:lnTo>
                    <a:lnTo>
                      <a:pt x="209" y="22"/>
                    </a:lnTo>
                    <a:lnTo>
                      <a:pt x="212" y="22"/>
                    </a:lnTo>
                    <a:lnTo>
                      <a:pt x="218" y="24"/>
                    </a:lnTo>
                    <a:lnTo>
                      <a:pt x="223" y="24"/>
                    </a:lnTo>
                    <a:lnTo>
                      <a:pt x="229" y="27"/>
                    </a:lnTo>
                    <a:lnTo>
                      <a:pt x="232" y="29"/>
                    </a:lnTo>
                    <a:lnTo>
                      <a:pt x="232" y="32"/>
                    </a:lnTo>
                    <a:lnTo>
                      <a:pt x="232" y="36"/>
                    </a:lnTo>
                    <a:lnTo>
                      <a:pt x="229" y="39"/>
                    </a:lnTo>
                    <a:lnTo>
                      <a:pt x="226" y="41"/>
                    </a:lnTo>
                    <a:lnTo>
                      <a:pt x="223" y="44"/>
                    </a:lnTo>
                    <a:lnTo>
                      <a:pt x="218" y="46"/>
                    </a:lnTo>
                    <a:lnTo>
                      <a:pt x="212" y="48"/>
                    </a:lnTo>
                    <a:lnTo>
                      <a:pt x="206" y="48"/>
                    </a:lnTo>
                    <a:lnTo>
                      <a:pt x="200" y="51"/>
                    </a:lnTo>
                    <a:lnTo>
                      <a:pt x="191" y="51"/>
                    </a:lnTo>
                    <a:lnTo>
                      <a:pt x="182" y="51"/>
                    </a:lnTo>
                    <a:lnTo>
                      <a:pt x="171" y="48"/>
                    </a:lnTo>
                  </a:path>
                </a:pathLst>
              </a:custGeom>
              <a:noFill/>
              <a:ln w="952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46955" name="Group 228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grpSp>
              <p:nvGrpSpPr>
                <p:cNvPr id="546958" name="Group 229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sp>
                <p:nvSpPr>
                  <p:cNvPr id="547046" name="Freeform 230"/>
                  <p:cNvSpPr>
                    <a:spLocks/>
                  </p:cNvSpPr>
                  <p:nvPr/>
                </p:nvSpPr>
                <p:spPr bwMode="auto">
                  <a:xfrm>
                    <a:off x="2369" y="1139"/>
                    <a:ext cx="100" cy="3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26" y="0"/>
                      </a:cxn>
                      <a:cxn ang="0">
                        <a:pos x="100" y="9"/>
                      </a:cxn>
                      <a:cxn ang="0">
                        <a:pos x="70" y="31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00" h="31">
                        <a:moveTo>
                          <a:pt x="0" y="19"/>
                        </a:moveTo>
                        <a:lnTo>
                          <a:pt x="26" y="0"/>
                        </a:lnTo>
                        <a:lnTo>
                          <a:pt x="100" y="9"/>
                        </a:lnTo>
                        <a:lnTo>
                          <a:pt x="70" y="31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47" name="Freeform 231"/>
                  <p:cNvSpPr>
                    <a:spLocks/>
                  </p:cNvSpPr>
                  <p:nvPr/>
                </p:nvSpPr>
                <p:spPr bwMode="auto">
                  <a:xfrm>
                    <a:off x="2369" y="1158"/>
                    <a:ext cx="70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7"/>
                      </a:cxn>
                      <a:cxn ang="0">
                        <a:pos x="0" y="17"/>
                      </a:cxn>
                      <a:cxn ang="0">
                        <a:pos x="70" y="31"/>
                      </a:cxn>
                      <a:cxn ang="0">
                        <a:pos x="70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" h="31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70" y="31"/>
                        </a:lnTo>
                        <a:lnTo>
                          <a:pt x="70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48" name="Freeform 232"/>
                  <p:cNvSpPr>
                    <a:spLocks/>
                  </p:cNvSpPr>
                  <p:nvPr/>
                </p:nvSpPr>
                <p:spPr bwMode="auto">
                  <a:xfrm>
                    <a:off x="2439" y="1148"/>
                    <a:ext cx="91" cy="4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30" y="0"/>
                      </a:cxn>
                      <a:cxn ang="0">
                        <a:pos x="91" y="8"/>
                      </a:cxn>
                      <a:cxn ang="0">
                        <a:pos x="91" y="22"/>
                      </a:cxn>
                      <a:cxn ang="0">
                        <a:pos x="0" y="41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91" h="41">
                        <a:moveTo>
                          <a:pt x="0" y="22"/>
                        </a:moveTo>
                        <a:lnTo>
                          <a:pt x="30" y="0"/>
                        </a:lnTo>
                        <a:lnTo>
                          <a:pt x="91" y="8"/>
                        </a:lnTo>
                        <a:lnTo>
                          <a:pt x="91" y="22"/>
                        </a:lnTo>
                        <a:lnTo>
                          <a:pt x="0" y="41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49" name="Freeform 233"/>
                  <p:cNvSpPr>
                    <a:spLocks/>
                  </p:cNvSpPr>
                  <p:nvPr/>
                </p:nvSpPr>
                <p:spPr bwMode="auto">
                  <a:xfrm>
                    <a:off x="2395" y="1139"/>
                    <a:ext cx="135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8" y="2"/>
                      </a:cxn>
                      <a:cxn ang="0">
                        <a:pos x="135" y="14"/>
                      </a:cxn>
                      <a:cxn ang="0">
                        <a:pos x="74" y="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5" h="14">
                        <a:moveTo>
                          <a:pt x="0" y="0"/>
                        </a:moveTo>
                        <a:lnTo>
                          <a:pt x="68" y="2"/>
                        </a:lnTo>
                        <a:lnTo>
                          <a:pt x="135" y="14"/>
                        </a:lnTo>
                        <a:lnTo>
                          <a:pt x="74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46961" name="Group 234"/>
                <p:cNvGrpSpPr>
                  <a:grpSpLocks/>
                </p:cNvGrpSpPr>
                <p:nvPr/>
              </p:nvGrpSpPr>
              <p:grpSpPr bwMode="auto">
                <a:xfrm>
                  <a:off x="2369" y="1153"/>
                  <a:ext cx="161" cy="22"/>
                  <a:chOff x="2369" y="1153"/>
                  <a:chExt cx="161" cy="22"/>
                </a:xfrm>
              </p:grpSpPr>
              <p:sp>
                <p:nvSpPr>
                  <p:cNvPr id="547051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369" y="1160"/>
                    <a:ext cx="70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52" name="Line 2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153"/>
                    <a:ext cx="30" cy="22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053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153"/>
                    <a:ext cx="58" cy="5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547054" name="Freeform 238"/>
            <p:cNvSpPr>
              <a:spLocks/>
            </p:cNvSpPr>
            <p:nvPr/>
          </p:nvSpPr>
          <p:spPr bwMode="auto">
            <a:xfrm>
              <a:off x="384" y="816"/>
              <a:ext cx="851" cy="132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666" y="46"/>
                </a:cxn>
                <a:cxn ang="0">
                  <a:pos x="625" y="87"/>
                </a:cxn>
                <a:cxn ang="0">
                  <a:pos x="587" y="111"/>
                </a:cxn>
                <a:cxn ang="0">
                  <a:pos x="0" y="56"/>
                </a:cxn>
                <a:cxn ang="0">
                  <a:pos x="44" y="41"/>
                </a:cxn>
                <a:cxn ang="0">
                  <a:pos x="108" y="0"/>
                </a:cxn>
              </a:cxnLst>
              <a:rect l="0" t="0" r="r" b="b"/>
              <a:pathLst>
                <a:path w="666" h="111">
                  <a:moveTo>
                    <a:pt x="108" y="0"/>
                  </a:moveTo>
                  <a:lnTo>
                    <a:pt x="666" y="46"/>
                  </a:lnTo>
                  <a:lnTo>
                    <a:pt x="625" y="87"/>
                  </a:lnTo>
                  <a:lnTo>
                    <a:pt x="587" y="111"/>
                  </a:lnTo>
                  <a:lnTo>
                    <a:pt x="0" y="56"/>
                  </a:lnTo>
                  <a:lnTo>
                    <a:pt x="44" y="4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546964" name="Group 239"/>
            <p:cNvGrpSpPr>
              <a:grpSpLocks/>
            </p:cNvGrpSpPr>
            <p:nvPr/>
          </p:nvGrpSpPr>
          <p:grpSpPr bwMode="auto">
            <a:xfrm>
              <a:off x="365" y="812"/>
              <a:ext cx="851" cy="148"/>
              <a:chOff x="1700" y="1049"/>
              <a:chExt cx="666" cy="124"/>
            </a:xfrm>
          </p:grpSpPr>
          <p:sp>
            <p:nvSpPr>
              <p:cNvPr id="547056" name="Freeform 240"/>
              <p:cNvSpPr>
                <a:spLocks/>
              </p:cNvSpPr>
              <p:nvPr/>
            </p:nvSpPr>
            <p:spPr bwMode="auto">
              <a:xfrm>
                <a:off x="2158" y="1086"/>
                <a:ext cx="161" cy="5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26" y="31"/>
                  </a:cxn>
                  <a:cxn ang="0">
                    <a:pos x="0" y="45"/>
                  </a:cxn>
                  <a:cxn ang="0">
                    <a:pos x="105" y="55"/>
                  </a:cxn>
                  <a:cxn ang="0">
                    <a:pos x="129" y="38"/>
                  </a:cxn>
                  <a:cxn ang="0">
                    <a:pos x="161" y="7"/>
                  </a:cxn>
                  <a:cxn ang="0">
                    <a:pos x="61" y="0"/>
                  </a:cxn>
                </a:cxnLst>
                <a:rect l="0" t="0" r="r" b="b"/>
                <a:pathLst>
                  <a:path w="161" h="55">
                    <a:moveTo>
                      <a:pt x="61" y="0"/>
                    </a:moveTo>
                    <a:lnTo>
                      <a:pt x="26" y="31"/>
                    </a:lnTo>
                    <a:lnTo>
                      <a:pt x="0" y="45"/>
                    </a:lnTo>
                    <a:lnTo>
                      <a:pt x="105" y="55"/>
                    </a:lnTo>
                    <a:lnTo>
                      <a:pt x="129" y="38"/>
                    </a:lnTo>
                    <a:lnTo>
                      <a:pt x="161" y="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46967" name="Group 241"/>
              <p:cNvGrpSpPr>
                <a:grpSpLocks/>
              </p:cNvGrpSpPr>
              <p:nvPr/>
            </p:nvGrpSpPr>
            <p:grpSpPr bwMode="auto">
              <a:xfrm>
                <a:off x="1700" y="1049"/>
                <a:ext cx="666" cy="124"/>
                <a:chOff x="1700" y="1049"/>
                <a:chExt cx="666" cy="124"/>
              </a:xfrm>
            </p:grpSpPr>
            <p:sp>
              <p:nvSpPr>
                <p:cNvPr id="547058" name="Freeform 242"/>
                <p:cNvSpPr>
                  <a:spLocks/>
                </p:cNvSpPr>
                <p:nvPr/>
              </p:nvSpPr>
              <p:spPr bwMode="auto">
                <a:xfrm>
                  <a:off x="1700" y="1098"/>
                  <a:ext cx="587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9"/>
                    </a:cxn>
                    <a:cxn ang="0">
                      <a:pos x="587" y="75"/>
                    </a:cxn>
                    <a:cxn ang="0">
                      <a:pos x="587" y="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87" h="75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587" y="75"/>
                      </a:lnTo>
                      <a:lnTo>
                        <a:pt x="587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7059" name="Freeform 243"/>
                <p:cNvSpPr>
                  <a:spLocks/>
                </p:cNvSpPr>
                <p:nvPr/>
              </p:nvSpPr>
              <p:spPr bwMode="auto">
                <a:xfrm>
                  <a:off x="2287" y="1088"/>
                  <a:ext cx="79" cy="85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0" y="85"/>
                    </a:cxn>
                    <a:cxn ang="0">
                      <a:pos x="35" y="65"/>
                    </a:cxn>
                    <a:cxn ang="0">
                      <a:pos x="47" y="53"/>
                    </a:cxn>
                    <a:cxn ang="0">
                      <a:pos x="79" y="24"/>
                    </a:cxn>
                    <a:cxn ang="0">
                      <a:pos x="79" y="0"/>
                    </a:cxn>
                    <a:cxn ang="0">
                      <a:pos x="38" y="41"/>
                    </a:cxn>
                    <a:cxn ang="0">
                      <a:pos x="0" y="65"/>
                    </a:cxn>
                  </a:cxnLst>
                  <a:rect l="0" t="0" r="r" b="b"/>
                  <a:pathLst>
                    <a:path w="79" h="85">
                      <a:moveTo>
                        <a:pt x="0" y="65"/>
                      </a:moveTo>
                      <a:lnTo>
                        <a:pt x="0" y="85"/>
                      </a:lnTo>
                      <a:lnTo>
                        <a:pt x="35" y="65"/>
                      </a:lnTo>
                      <a:lnTo>
                        <a:pt x="47" y="53"/>
                      </a:lnTo>
                      <a:lnTo>
                        <a:pt x="79" y="24"/>
                      </a:lnTo>
                      <a:lnTo>
                        <a:pt x="79" y="0"/>
                      </a:lnTo>
                      <a:lnTo>
                        <a:pt x="38" y="41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7060" name="Line 244"/>
                <p:cNvSpPr>
                  <a:spLocks noChangeShapeType="1"/>
                </p:cNvSpPr>
                <p:nvPr/>
              </p:nvSpPr>
              <p:spPr bwMode="auto">
                <a:xfrm>
                  <a:off x="1702" y="1105"/>
                  <a:ext cx="588" cy="53"/>
                </a:xfrm>
                <a:prstGeom prst="line">
                  <a:avLst/>
                </a:prstGeom>
                <a:noFill/>
                <a:ln w="4763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46970" name="Group 245"/>
                <p:cNvGrpSpPr>
                  <a:grpSpLocks/>
                </p:cNvGrpSpPr>
                <p:nvPr/>
              </p:nvGrpSpPr>
              <p:grpSpPr bwMode="auto">
                <a:xfrm>
                  <a:off x="1741" y="1049"/>
                  <a:ext cx="563" cy="92"/>
                  <a:chOff x="1741" y="1049"/>
                  <a:chExt cx="563" cy="92"/>
                </a:xfrm>
              </p:grpSpPr>
              <p:sp>
                <p:nvSpPr>
                  <p:cNvPr id="547062" name="Freeform 246"/>
                  <p:cNvSpPr>
                    <a:spLocks/>
                  </p:cNvSpPr>
                  <p:nvPr/>
                </p:nvSpPr>
                <p:spPr bwMode="auto">
                  <a:xfrm>
                    <a:off x="1741" y="1052"/>
                    <a:ext cx="434" cy="75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0" y="34"/>
                      </a:cxn>
                      <a:cxn ang="0">
                        <a:pos x="0" y="43"/>
                      </a:cxn>
                      <a:cxn ang="0">
                        <a:pos x="367" y="75"/>
                      </a:cxn>
                      <a:cxn ang="0">
                        <a:pos x="393" y="60"/>
                      </a:cxn>
                      <a:cxn ang="0">
                        <a:pos x="434" y="31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34" h="75">
                        <a:moveTo>
                          <a:pt x="73" y="0"/>
                        </a:moveTo>
                        <a:lnTo>
                          <a:pt x="20" y="34"/>
                        </a:lnTo>
                        <a:lnTo>
                          <a:pt x="0" y="43"/>
                        </a:lnTo>
                        <a:lnTo>
                          <a:pt x="367" y="75"/>
                        </a:lnTo>
                        <a:lnTo>
                          <a:pt x="393" y="60"/>
                        </a:lnTo>
                        <a:lnTo>
                          <a:pt x="434" y="31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546971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1749" y="1049"/>
                    <a:ext cx="555" cy="92"/>
                    <a:chOff x="1749" y="1049"/>
                    <a:chExt cx="555" cy="92"/>
                  </a:xfrm>
                </p:grpSpPr>
                <p:grpSp>
                  <p:nvGrpSpPr>
                    <p:cNvPr id="546974" name="Group 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8" y="1049"/>
                      <a:ext cx="405" cy="75"/>
                      <a:chOff x="1758" y="1049"/>
                      <a:chExt cx="405" cy="75"/>
                    </a:xfrm>
                  </p:grpSpPr>
                  <p:grpSp>
                    <p:nvGrpSpPr>
                      <p:cNvPr id="546977" name="Group 2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58" y="1049"/>
                        <a:ext cx="85" cy="51"/>
                        <a:chOff x="1758" y="1049"/>
                        <a:chExt cx="85" cy="51"/>
                      </a:xfrm>
                    </p:grpSpPr>
                    <p:sp>
                      <p:nvSpPr>
                        <p:cNvPr id="547066" name="Line 2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58" y="1088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67" name="Line 2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88" y="1049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83" name="Group 2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3" y="1052"/>
                        <a:ext cx="83" cy="50"/>
                        <a:chOff x="1793" y="1052"/>
                        <a:chExt cx="83" cy="50"/>
                      </a:xfrm>
                    </p:grpSpPr>
                    <p:sp>
                      <p:nvSpPr>
                        <p:cNvPr id="547069" name="Line 2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793" y="1090"/>
                          <a:ext cx="27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70" name="Line 2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20" y="1052"/>
                          <a:ext cx="56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86" name="Group 2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26" y="1054"/>
                        <a:ext cx="85" cy="51"/>
                        <a:chOff x="1826" y="1054"/>
                        <a:chExt cx="85" cy="51"/>
                      </a:xfrm>
                    </p:grpSpPr>
                    <p:sp>
                      <p:nvSpPr>
                        <p:cNvPr id="547072" name="Line 2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26" y="1093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73" name="Line 2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52" y="1054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87" name="Group 2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58" y="1057"/>
                        <a:ext cx="85" cy="50"/>
                        <a:chOff x="1858" y="1057"/>
                        <a:chExt cx="85" cy="50"/>
                      </a:xfrm>
                    </p:grpSpPr>
                    <p:sp>
                      <p:nvSpPr>
                        <p:cNvPr id="547075" name="Line 2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58" y="1095"/>
                          <a:ext cx="27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76" name="Line 2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85" y="1057"/>
                          <a:ext cx="58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88" name="Group 2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90" y="1059"/>
                        <a:ext cx="86" cy="51"/>
                        <a:chOff x="1890" y="1059"/>
                        <a:chExt cx="86" cy="51"/>
                      </a:xfrm>
                    </p:grpSpPr>
                    <p:sp>
                      <p:nvSpPr>
                        <p:cNvPr id="547078" name="Line 2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90" y="1098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79" name="Line 2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0" y="1059"/>
                          <a:ext cx="56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1" name="Group 2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3" y="1061"/>
                        <a:ext cx="85" cy="51"/>
                        <a:chOff x="1923" y="1061"/>
                        <a:chExt cx="85" cy="51"/>
                      </a:xfrm>
                    </p:grpSpPr>
                    <p:sp>
                      <p:nvSpPr>
                        <p:cNvPr id="547081" name="Line 2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3" y="1100"/>
                          <a:ext cx="29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82" name="Line 2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52" y="1061"/>
                          <a:ext cx="56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2" name="Group 2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55" y="1064"/>
                        <a:ext cx="85" cy="51"/>
                        <a:chOff x="1955" y="1064"/>
                        <a:chExt cx="85" cy="51"/>
                      </a:xfrm>
                    </p:grpSpPr>
                    <p:sp>
                      <p:nvSpPr>
                        <p:cNvPr id="547084" name="Line 2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55" y="1102"/>
                          <a:ext cx="26" cy="13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85" name="Line 2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81" y="1064"/>
                          <a:ext cx="59" cy="38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4" name="Group 2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4" y="1066"/>
                        <a:ext cx="85" cy="51"/>
                        <a:chOff x="1984" y="1066"/>
                        <a:chExt cx="85" cy="51"/>
                      </a:xfrm>
                    </p:grpSpPr>
                    <p:sp>
                      <p:nvSpPr>
                        <p:cNvPr id="547087" name="Line 2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84" y="1105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88" name="Line 2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14" y="1066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5" name="Group 2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17" y="1071"/>
                        <a:ext cx="85" cy="51"/>
                        <a:chOff x="2017" y="1071"/>
                        <a:chExt cx="85" cy="51"/>
                      </a:xfrm>
                    </p:grpSpPr>
                    <p:sp>
                      <p:nvSpPr>
                        <p:cNvPr id="547090" name="Line 2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17" y="1110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91" name="Line 2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43" y="1071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6" name="Group 2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49" y="1073"/>
                        <a:ext cx="85" cy="51"/>
                        <a:chOff x="2049" y="1073"/>
                        <a:chExt cx="85" cy="51"/>
                      </a:xfrm>
                    </p:grpSpPr>
                    <p:sp>
                      <p:nvSpPr>
                        <p:cNvPr id="547093" name="Line 2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49" y="1112"/>
                          <a:ext cx="26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94" name="Line 2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75" y="1073"/>
                          <a:ext cx="59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6997" name="Group 2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78" y="1073"/>
                        <a:ext cx="85" cy="51"/>
                        <a:chOff x="2078" y="1073"/>
                        <a:chExt cx="85" cy="51"/>
                      </a:xfrm>
                    </p:grpSpPr>
                    <p:sp>
                      <p:nvSpPr>
                        <p:cNvPr id="547096" name="Line 2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78" y="1112"/>
                          <a:ext cx="30" cy="12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097" name="Line 2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08" y="1073"/>
                          <a:ext cx="55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grpSp>
                  <p:nvGrpSpPr>
                    <p:cNvPr id="547009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083"/>
                      <a:ext cx="123" cy="58"/>
                      <a:chOff x="2178" y="1083"/>
                      <a:chExt cx="123" cy="58"/>
                    </a:xfrm>
                  </p:grpSpPr>
                  <p:grpSp>
                    <p:nvGrpSpPr>
                      <p:cNvPr id="547019" name="Group 2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28" y="1086"/>
                        <a:ext cx="73" cy="55"/>
                        <a:chOff x="2228" y="1086"/>
                        <a:chExt cx="73" cy="55"/>
                      </a:xfrm>
                    </p:grpSpPr>
                    <p:sp>
                      <p:nvSpPr>
                        <p:cNvPr id="547100" name="Line 2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8" y="1127"/>
                          <a:ext cx="26" cy="1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101" name="Line 2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4" y="1086"/>
                          <a:ext cx="47" cy="4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7023" name="Group 2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5" y="1083"/>
                        <a:ext cx="70" cy="56"/>
                        <a:chOff x="2205" y="1083"/>
                        <a:chExt cx="70" cy="56"/>
                      </a:xfrm>
                    </p:grpSpPr>
                    <p:sp>
                      <p:nvSpPr>
                        <p:cNvPr id="547103" name="Line 2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5" y="1124"/>
                          <a:ext cx="23" cy="15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104" name="Line 2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8" y="1083"/>
                          <a:ext cx="47" cy="41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547024" name="Group 2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083"/>
                        <a:ext cx="71" cy="53"/>
                        <a:chOff x="2178" y="1083"/>
                        <a:chExt cx="71" cy="53"/>
                      </a:xfrm>
                    </p:grpSpPr>
                    <p:sp>
                      <p:nvSpPr>
                        <p:cNvPr id="547106" name="Line 2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78" y="1122"/>
                          <a:ext cx="24" cy="14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7107" name="Line 2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2" y="1083"/>
                          <a:ext cx="47" cy="39"/>
                        </a:xfrm>
                        <a:prstGeom prst="line">
                          <a:avLst/>
                        </a:prstGeom>
                        <a:noFill/>
                        <a:ln w="4763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sp>
                  <p:nvSpPr>
                    <p:cNvPr id="547108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8" y="1064"/>
                      <a:ext cx="516" cy="4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109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0" y="1076"/>
                      <a:ext cx="526" cy="4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7110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9" y="1086"/>
                      <a:ext cx="532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547025" name="Group 295"/>
                <p:cNvGrpSpPr>
                  <a:grpSpLocks/>
                </p:cNvGrpSpPr>
                <p:nvPr/>
              </p:nvGrpSpPr>
              <p:grpSpPr bwMode="auto">
                <a:xfrm>
                  <a:off x="2290" y="1095"/>
                  <a:ext cx="73" cy="63"/>
                  <a:chOff x="2290" y="1095"/>
                  <a:chExt cx="73" cy="63"/>
                </a:xfrm>
              </p:grpSpPr>
              <p:sp>
                <p:nvSpPr>
                  <p:cNvPr id="547112" name="Line 2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0" y="1131"/>
                    <a:ext cx="38" cy="27"/>
                  </a:xfrm>
                  <a:prstGeom prst="line">
                    <a:avLst/>
                  </a:prstGeom>
                  <a:noFill/>
                  <a:ln w="4763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47113" name="Line 2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8" y="1095"/>
                    <a:ext cx="35" cy="36"/>
                  </a:xfrm>
                  <a:prstGeom prst="line">
                    <a:avLst/>
                  </a:prstGeom>
                  <a:noFill/>
                  <a:ln w="4763">
                    <a:solidFill>
                      <a:srgbClr val="3F3F3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</p:grpSp>
      <p:sp>
        <p:nvSpPr>
          <p:cNvPr id="547118" name="Line 302"/>
          <p:cNvSpPr>
            <a:spLocks noChangeShapeType="1"/>
          </p:cNvSpPr>
          <p:nvPr/>
        </p:nvSpPr>
        <p:spPr bwMode="auto">
          <a:xfrm>
            <a:off x="5407726" y="1418587"/>
            <a:ext cx="295542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47119" name="Text Box 303"/>
          <p:cNvSpPr txBox="1">
            <a:spLocks noChangeArrowheads="1"/>
          </p:cNvSpPr>
          <p:nvPr/>
        </p:nvSpPr>
        <p:spPr bwMode="auto">
          <a:xfrm>
            <a:off x="5994400" y="850900"/>
            <a:ext cx="2310735" cy="51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HTTP, FTP,…</a:t>
            </a:r>
          </a:p>
        </p:txBody>
      </p:sp>
      <p:graphicFrame>
        <p:nvGraphicFramePr>
          <p:cNvPr id="547123" name="Object 307"/>
          <p:cNvGraphicFramePr>
            <a:graphicFrameLocks noChangeAspect="1"/>
          </p:cNvGraphicFramePr>
          <p:nvPr/>
        </p:nvGraphicFramePr>
        <p:xfrm>
          <a:off x="17463" y="762000"/>
          <a:ext cx="4922837" cy="1911350"/>
        </p:xfrm>
        <a:graphic>
          <a:graphicData uri="http://schemas.openxmlformats.org/presentationml/2006/ole">
            <p:oleObj spid="_x0000_s450563" name="Equation" r:id="rId4" imgW="2311200" imgH="914400" progId="Equation.DSMT4">
              <p:embed/>
            </p:oleObj>
          </a:graphicData>
        </a:graphic>
      </p:graphicFrame>
      <p:pic>
        <p:nvPicPr>
          <p:cNvPr id="293" name="Picture 3" descr="fairness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2" y="3784600"/>
            <a:ext cx="3735388" cy="2000250"/>
          </a:xfrm>
          <a:prstGeom prst="rect">
            <a:avLst/>
          </a:prstGeom>
          <a:noFill/>
        </p:spPr>
      </p:pic>
      <p:graphicFrame>
        <p:nvGraphicFramePr>
          <p:cNvPr id="294" name="Object 4"/>
          <p:cNvGraphicFramePr>
            <a:graphicFrameLocks noChangeAspect="1"/>
          </p:cNvGraphicFramePr>
          <p:nvPr/>
        </p:nvGraphicFramePr>
        <p:xfrm>
          <a:off x="127000" y="2806700"/>
          <a:ext cx="5111750" cy="880921"/>
        </p:xfrm>
        <a:graphic>
          <a:graphicData uri="http://schemas.openxmlformats.org/presentationml/2006/ole">
            <p:oleObj spid="_x0000_s450565" name="Equation" r:id="rId6" imgW="2361960" imgH="406080" progId="Equation.DSMT4">
              <p:embed/>
            </p:oleObj>
          </a:graphicData>
        </a:graphic>
      </p:graphicFrame>
      <p:pic>
        <p:nvPicPr>
          <p:cNvPr id="295" name="Picture 5" descr="fairness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7425" y="3643313"/>
            <a:ext cx="4156075" cy="2141537"/>
          </a:xfrm>
          <a:prstGeom prst="rect">
            <a:avLst/>
          </a:prstGeom>
          <a:noFill/>
        </p:spPr>
      </p:pic>
      <p:graphicFrame>
        <p:nvGraphicFramePr>
          <p:cNvPr id="296" name="Object 6"/>
          <p:cNvGraphicFramePr>
            <a:graphicFrameLocks noChangeAspect="1"/>
          </p:cNvGraphicFramePr>
          <p:nvPr/>
        </p:nvGraphicFramePr>
        <p:xfrm>
          <a:off x="5461000" y="2895600"/>
          <a:ext cx="3511550" cy="772490"/>
        </p:xfrm>
        <a:graphic>
          <a:graphicData uri="http://schemas.openxmlformats.org/presentationml/2006/ole">
            <p:oleObj spid="_x0000_s450566" name="Equation" r:id="rId8" imgW="1968480" imgH="457200" progId="Equation.DSMT4">
              <p:embed/>
            </p:oleObj>
          </a:graphicData>
        </a:graphic>
      </p:graphicFrame>
      <p:graphicFrame>
        <p:nvGraphicFramePr>
          <p:cNvPr id="297" name="Object 7"/>
          <p:cNvGraphicFramePr>
            <a:graphicFrameLocks noChangeAspect="1"/>
          </p:cNvGraphicFramePr>
          <p:nvPr/>
        </p:nvGraphicFramePr>
        <p:xfrm>
          <a:off x="127000" y="5900738"/>
          <a:ext cx="9048750" cy="876300"/>
        </p:xfrm>
        <a:graphic>
          <a:graphicData uri="http://schemas.openxmlformats.org/presentationml/2006/ole">
            <p:oleObj spid="_x0000_s450567" name="Equation" r:id="rId9" imgW="4203360" imgH="406080" progId="Equation.DSMT4">
              <p:embed/>
            </p:oleObj>
          </a:graphicData>
        </a:graphic>
      </p:graphicFrame>
      <p:pic>
        <p:nvPicPr>
          <p:cNvPr id="298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11675" y="5026025"/>
            <a:ext cx="122238" cy="1222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ChangeArrowheads="1"/>
          </p:cNvSpPr>
          <p:nvPr/>
        </p:nvSpPr>
        <p:spPr bwMode="auto">
          <a:xfrm>
            <a:off x="71438" y="0"/>
            <a:ext cx="9067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/>
            <a:r>
              <a:rPr lang="en-US" sz="4000" dirty="0" smtClean="0">
                <a:solidFill>
                  <a:schemeClr val="tx2"/>
                </a:solidFill>
              </a:rPr>
              <a:t>NUM models and user-centric fairness.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9613" y="790575"/>
            <a:ext cx="4418012" cy="1171575"/>
            <a:chOff x="3060" y="913"/>
            <a:chExt cx="2700" cy="682"/>
          </a:xfrm>
        </p:grpSpPr>
        <p:graphicFrame>
          <p:nvGraphicFramePr>
            <p:cNvPr id="1187845" name="Object 5"/>
            <p:cNvGraphicFramePr>
              <a:graphicFrameLocks noChangeAspect="1"/>
            </p:cNvGraphicFramePr>
            <p:nvPr/>
          </p:nvGraphicFramePr>
          <p:xfrm>
            <a:off x="3060" y="913"/>
            <a:ext cx="970" cy="529"/>
          </p:xfrm>
          <a:graphic>
            <a:graphicData uri="http://schemas.openxmlformats.org/presentationml/2006/ole">
              <p:oleObj spid="_x0000_s428037" name="Equation" r:id="rId4" imgW="838080" imgH="45720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24" y="998"/>
              <a:ext cx="1836" cy="597"/>
              <a:chOff x="2341" y="524"/>
              <a:chExt cx="1836" cy="597"/>
            </a:xfrm>
          </p:grpSpPr>
          <p:sp>
            <p:nvSpPr>
              <p:cNvPr id="1187847" name="Rectangle 7"/>
              <p:cNvSpPr>
                <a:spLocks noChangeArrowheads="1"/>
              </p:cNvSpPr>
              <p:nvPr/>
            </p:nvSpPr>
            <p:spPr bwMode="auto">
              <a:xfrm>
                <a:off x="2341" y="562"/>
                <a:ext cx="488" cy="82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48" name="Rectangle 8"/>
              <p:cNvSpPr>
                <a:spLocks noChangeArrowheads="1"/>
              </p:cNvSpPr>
              <p:nvPr/>
            </p:nvSpPr>
            <p:spPr bwMode="auto">
              <a:xfrm>
                <a:off x="2424" y="682"/>
                <a:ext cx="328" cy="6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49" name="Freeform 9"/>
              <p:cNvSpPr>
                <a:spLocks/>
              </p:cNvSpPr>
              <p:nvPr/>
            </p:nvSpPr>
            <p:spPr bwMode="auto">
              <a:xfrm>
                <a:off x="2835" y="602"/>
                <a:ext cx="128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54"/>
                  </a:cxn>
                </a:cxnLst>
                <a:rect l="0" t="0" r="r" b="b"/>
                <a:pathLst>
                  <a:path w="148" h="54">
                    <a:moveTo>
                      <a:pt x="0" y="0"/>
                    </a:moveTo>
                    <a:lnTo>
                      <a:pt x="148" y="54"/>
                    </a:lnTo>
                  </a:path>
                </a:pathLst>
              </a:custGeom>
              <a:noFill/>
              <a:ln w="38100">
                <a:solidFill>
                  <a:srgbClr val="33CC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7850" name="Freeform 10"/>
              <p:cNvSpPr>
                <a:spLocks/>
              </p:cNvSpPr>
              <p:nvPr/>
            </p:nvSpPr>
            <p:spPr bwMode="auto">
              <a:xfrm>
                <a:off x="2750" y="671"/>
                <a:ext cx="202" cy="43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33" y="0"/>
                  </a:cxn>
                </a:cxnLst>
                <a:rect l="0" t="0" r="r" b="b"/>
                <a:pathLst>
                  <a:path w="233" h="51">
                    <a:moveTo>
                      <a:pt x="0" y="51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33CC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7851" name="Oval 11"/>
              <p:cNvSpPr>
                <a:spLocks noChangeArrowheads="1"/>
              </p:cNvSpPr>
              <p:nvPr/>
            </p:nvSpPr>
            <p:spPr bwMode="auto">
              <a:xfrm>
                <a:off x="2935" y="531"/>
                <a:ext cx="1150" cy="59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2" name="Rectangle 12"/>
              <p:cNvSpPr>
                <a:spLocks noChangeArrowheads="1"/>
              </p:cNvSpPr>
              <p:nvPr/>
            </p:nvSpPr>
            <p:spPr bwMode="auto">
              <a:xfrm>
                <a:off x="2507" y="762"/>
                <a:ext cx="124" cy="8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3" name="Oval 13"/>
              <p:cNvSpPr>
                <a:spLocks noChangeArrowheads="1"/>
              </p:cNvSpPr>
              <p:nvPr/>
            </p:nvSpPr>
            <p:spPr bwMode="auto">
              <a:xfrm>
                <a:off x="3239" y="763"/>
                <a:ext cx="65" cy="56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4" name="Oval 14"/>
              <p:cNvSpPr>
                <a:spLocks noChangeArrowheads="1"/>
              </p:cNvSpPr>
              <p:nvPr/>
            </p:nvSpPr>
            <p:spPr bwMode="auto">
              <a:xfrm>
                <a:off x="3434" y="763"/>
                <a:ext cx="86" cy="72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5" name="Oval 15"/>
              <p:cNvSpPr>
                <a:spLocks noChangeArrowheads="1"/>
              </p:cNvSpPr>
              <p:nvPr/>
            </p:nvSpPr>
            <p:spPr bwMode="auto">
              <a:xfrm>
                <a:off x="3660" y="763"/>
                <a:ext cx="85" cy="72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6" name="Oval 16"/>
              <p:cNvSpPr>
                <a:spLocks noChangeArrowheads="1"/>
              </p:cNvSpPr>
              <p:nvPr/>
            </p:nvSpPr>
            <p:spPr bwMode="auto">
              <a:xfrm>
                <a:off x="3552" y="931"/>
                <a:ext cx="86" cy="73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7" name="Line 17"/>
              <p:cNvSpPr>
                <a:spLocks noChangeShapeType="1"/>
              </p:cNvSpPr>
              <p:nvPr/>
            </p:nvSpPr>
            <p:spPr bwMode="auto">
              <a:xfrm>
                <a:off x="3734" y="826"/>
                <a:ext cx="119" cy="109"/>
              </a:xfrm>
              <a:prstGeom prst="line">
                <a:avLst/>
              </a:prstGeom>
              <a:noFill/>
              <a:ln w="76200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8" name="Line 18"/>
              <p:cNvSpPr>
                <a:spLocks noChangeShapeType="1"/>
              </p:cNvSpPr>
              <p:nvPr/>
            </p:nvSpPr>
            <p:spPr bwMode="auto">
              <a:xfrm>
                <a:off x="3498" y="826"/>
                <a:ext cx="76" cy="118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59" name="Line 19"/>
              <p:cNvSpPr>
                <a:spLocks noChangeShapeType="1"/>
              </p:cNvSpPr>
              <p:nvPr/>
            </p:nvSpPr>
            <p:spPr bwMode="auto">
              <a:xfrm>
                <a:off x="3304" y="791"/>
                <a:ext cx="130" cy="0"/>
              </a:xfrm>
              <a:prstGeom prst="line">
                <a:avLst/>
              </a:prstGeom>
              <a:noFill/>
              <a:ln w="57150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0" name="Line 20"/>
              <p:cNvSpPr>
                <a:spLocks noChangeShapeType="1"/>
              </p:cNvSpPr>
              <p:nvPr/>
            </p:nvSpPr>
            <p:spPr bwMode="auto">
              <a:xfrm flipV="1">
                <a:off x="3218" y="1018"/>
                <a:ext cx="173" cy="46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1" name="Freeform 21"/>
              <p:cNvSpPr>
                <a:spLocks/>
              </p:cNvSpPr>
              <p:nvPr/>
            </p:nvSpPr>
            <p:spPr bwMode="auto">
              <a:xfrm>
                <a:off x="3019" y="673"/>
                <a:ext cx="232" cy="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3" y="137"/>
                  </a:cxn>
                </a:cxnLst>
                <a:rect l="0" t="0" r="r" b="b"/>
                <a:pathLst>
                  <a:path w="283" h="137">
                    <a:moveTo>
                      <a:pt x="0" y="0"/>
                    </a:moveTo>
                    <a:lnTo>
                      <a:pt x="283" y="137"/>
                    </a:lnTo>
                  </a:path>
                </a:pathLst>
              </a:custGeom>
              <a:noFill/>
              <a:ln w="57150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2" name="Freeform 22"/>
              <p:cNvSpPr>
                <a:spLocks/>
              </p:cNvSpPr>
              <p:nvPr/>
            </p:nvSpPr>
            <p:spPr bwMode="auto">
              <a:xfrm>
                <a:off x="2933" y="792"/>
                <a:ext cx="306" cy="2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74" y="0"/>
                  </a:cxn>
                </a:cxnLst>
                <a:rect l="0" t="0" r="r" b="b"/>
                <a:pathLst>
                  <a:path w="374" h="32">
                    <a:moveTo>
                      <a:pt x="0" y="32"/>
                    </a:moveTo>
                    <a:lnTo>
                      <a:pt x="374" y="0"/>
                    </a:lnTo>
                  </a:path>
                </a:pathLst>
              </a:cu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3" name="Freeform 23"/>
              <p:cNvSpPr>
                <a:spLocks/>
              </p:cNvSpPr>
              <p:nvPr/>
            </p:nvSpPr>
            <p:spPr bwMode="auto">
              <a:xfrm>
                <a:off x="3003" y="809"/>
                <a:ext cx="248" cy="144"/>
              </a:xfrm>
              <a:custGeom>
                <a:avLst/>
                <a:gdLst/>
                <a:ahLst/>
                <a:cxnLst>
                  <a:cxn ang="0">
                    <a:pos x="0" y="197"/>
                  </a:cxn>
                  <a:cxn ang="0">
                    <a:pos x="304" y="0"/>
                  </a:cxn>
                </a:cxnLst>
                <a:rect l="0" t="0" r="r" b="b"/>
                <a:pathLst>
                  <a:path w="304" h="197">
                    <a:moveTo>
                      <a:pt x="0" y="197"/>
                    </a:moveTo>
                    <a:lnTo>
                      <a:pt x="304" y="0"/>
                    </a:lnTo>
                  </a:path>
                </a:pathLst>
              </a:cu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4" name="Line 24"/>
              <p:cNvSpPr>
                <a:spLocks noChangeShapeType="1"/>
              </p:cNvSpPr>
              <p:nvPr/>
            </p:nvSpPr>
            <p:spPr bwMode="auto">
              <a:xfrm>
                <a:off x="3520" y="799"/>
                <a:ext cx="140" cy="0"/>
              </a:xfrm>
              <a:prstGeom prst="line">
                <a:avLst/>
              </a:prstGeom>
              <a:noFill/>
              <a:ln w="107950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5" name="Line 25"/>
              <p:cNvSpPr>
                <a:spLocks noChangeShapeType="1"/>
              </p:cNvSpPr>
              <p:nvPr/>
            </p:nvSpPr>
            <p:spPr bwMode="auto">
              <a:xfrm flipH="1">
                <a:off x="3617" y="835"/>
                <a:ext cx="64" cy="109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6" name="Oval 26"/>
              <p:cNvSpPr>
                <a:spLocks noChangeArrowheads="1"/>
              </p:cNvSpPr>
              <p:nvPr/>
            </p:nvSpPr>
            <p:spPr bwMode="auto">
              <a:xfrm>
                <a:off x="3552" y="599"/>
                <a:ext cx="86" cy="72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7" name="Line 27"/>
              <p:cNvSpPr>
                <a:spLocks noChangeShapeType="1"/>
              </p:cNvSpPr>
              <p:nvPr/>
            </p:nvSpPr>
            <p:spPr bwMode="auto">
              <a:xfrm flipH="1">
                <a:off x="3498" y="664"/>
                <a:ext cx="65" cy="109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8" name="Line 28"/>
              <p:cNvSpPr>
                <a:spLocks noChangeShapeType="1"/>
              </p:cNvSpPr>
              <p:nvPr/>
            </p:nvSpPr>
            <p:spPr bwMode="auto">
              <a:xfrm>
                <a:off x="3617" y="664"/>
                <a:ext cx="64" cy="109"/>
              </a:xfrm>
              <a:prstGeom prst="line">
                <a:avLst/>
              </a:prstGeom>
              <a:noFill/>
              <a:ln w="1079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69" name="Oval 29"/>
              <p:cNvSpPr>
                <a:spLocks noChangeArrowheads="1"/>
              </p:cNvSpPr>
              <p:nvPr/>
            </p:nvSpPr>
            <p:spPr bwMode="auto">
              <a:xfrm>
                <a:off x="3843" y="918"/>
                <a:ext cx="85" cy="70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70" name="Oval 30"/>
              <p:cNvSpPr>
                <a:spLocks noChangeArrowheads="1"/>
              </p:cNvSpPr>
              <p:nvPr/>
            </p:nvSpPr>
            <p:spPr bwMode="auto">
              <a:xfrm>
                <a:off x="3391" y="977"/>
                <a:ext cx="65" cy="54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71" name="Line 31"/>
              <p:cNvSpPr>
                <a:spLocks noChangeShapeType="1"/>
              </p:cNvSpPr>
              <p:nvPr/>
            </p:nvSpPr>
            <p:spPr bwMode="auto">
              <a:xfrm flipV="1">
                <a:off x="3456" y="977"/>
                <a:ext cx="96" cy="27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72" name="Text Box 32"/>
              <p:cNvSpPr txBox="1">
                <a:spLocks noChangeArrowheads="1"/>
              </p:cNvSpPr>
              <p:nvPr/>
            </p:nvSpPr>
            <p:spPr bwMode="auto">
              <a:xfrm>
                <a:off x="3746" y="524"/>
                <a:ext cx="431" cy="2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es-UY"/>
              </a:p>
            </p:txBody>
          </p:sp>
          <p:sp>
            <p:nvSpPr>
              <p:cNvPr id="1187873" name="Oval 33"/>
              <p:cNvSpPr>
                <a:spLocks noChangeArrowheads="1"/>
              </p:cNvSpPr>
              <p:nvPr/>
            </p:nvSpPr>
            <p:spPr bwMode="auto">
              <a:xfrm>
                <a:off x="2963" y="642"/>
                <a:ext cx="65" cy="56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87874" name="Freeform 34"/>
              <p:cNvSpPr>
                <a:spLocks/>
              </p:cNvSpPr>
              <p:nvPr/>
            </p:nvSpPr>
            <p:spPr bwMode="auto">
              <a:xfrm>
                <a:off x="2631" y="709"/>
                <a:ext cx="337" cy="93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390" y="0"/>
                  </a:cxn>
                </a:cxnLst>
                <a:rect l="0" t="0" r="r" b="b"/>
                <a:pathLst>
                  <a:path w="390" h="112">
                    <a:moveTo>
                      <a:pt x="0" y="112"/>
                    </a:moveTo>
                    <a:lnTo>
                      <a:pt x="390" y="0"/>
                    </a:lnTo>
                  </a:path>
                </a:pathLst>
              </a:custGeom>
              <a:noFill/>
              <a:ln w="38100">
                <a:solidFill>
                  <a:srgbClr val="33CC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graphicFrame>
        <p:nvGraphicFramePr>
          <p:cNvPr id="1187877" name="Object 37"/>
          <p:cNvGraphicFramePr>
            <a:graphicFrameLocks noChangeAspect="1"/>
          </p:cNvGraphicFramePr>
          <p:nvPr/>
        </p:nvGraphicFramePr>
        <p:xfrm>
          <a:off x="627063" y="2984500"/>
          <a:ext cx="8034337" cy="1751013"/>
        </p:xfrm>
        <a:graphic>
          <a:graphicData uri="http://schemas.openxmlformats.org/presentationml/2006/ole">
            <p:oleObj spid="_x0000_s428034" name="Equation" r:id="rId5" imgW="4012920" imgH="876240" progId="Equation.DSMT4">
              <p:embed/>
            </p:oleObj>
          </a:graphicData>
        </a:graphic>
      </p:graphicFrame>
      <p:graphicFrame>
        <p:nvGraphicFramePr>
          <p:cNvPr id="1187879" name="Object 39"/>
          <p:cNvGraphicFramePr>
            <a:graphicFrameLocks noChangeAspect="1"/>
          </p:cNvGraphicFramePr>
          <p:nvPr/>
        </p:nvGraphicFramePr>
        <p:xfrm>
          <a:off x="260350" y="941388"/>
          <a:ext cx="6753225" cy="2087562"/>
        </p:xfrm>
        <a:graphic>
          <a:graphicData uri="http://schemas.openxmlformats.org/presentationml/2006/ole">
            <p:oleObj spid="_x0000_s428035" name="Equation" r:id="rId6" imgW="3441600" imgH="1066680" progId="Equation.DSMT4">
              <p:embed/>
            </p:oleObj>
          </a:graphicData>
        </a:graphic>
      </p:graphicFrame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133350" y="4851400"/>
          <a:ext cx="8923338" cy="1943100"/>
        </p:xfrm>
        <a:graphic>
          <a:graphicData uri="http://schemas.openxmlformats.org/presentationml/2006/ole">
            <p:oleObj spid="_x0000_s428039" name="Equation" r:id="rId7" imgW="39621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4530" name="Object 2"/>
          <p:cNvGraphicFramePr>
            <a:graphicFrameLocks noChangeAspect="1"/>
          </p:cNvGraphicFramePr>
          <p:nvPr/>
        </p:nvGraphicFramePr>
        <p:xfrm>
          <a:off x="215900" y="139700"/>
          <a:ext cx="8712200" cy="625429"/>
        </p:xfrm>
        <a:graphic>
          <a:graphicData uri="http://schemas.openxmlformats.org/presentationml/2006/ole">
            <p:oleObj spid="_x0000_s433154" name="Equation" r:id="rId4" imgW="4813200" imgH="342720" progId="Equation.DSMT4">
              <p:embed/>
            </p:oleObj>
          </a:graphicData>
        </a:graphic>
      </p:graphicFrame>
      <p:graphicFrame>
        <p:nvGraphicFramePr>
          <p:cNvPr id="1174531" name="Object 3"/>
          <p:cNvGraphicFramePr>
            <a:graphicFrameLocks noChangeAspect="1"/>
          </p:cNvGraphicFramePr>
          <p:nvPr/>
        </p:nvGraphicFramePr>
        <p:xfrm>
          <a:off x="203200" y="5618163"/>
          <a:ext cx="8813800" cy="992187"/>
        </p:xfrm>
        <a:graphic>
          <a:graphicData uri="http://schemas.openxmlformats.org/presentationml/2006/ole">
            <p:oleObj spid="_x0000_s433155" name="Equation" r:id="rId5" imgW="4152600" imgH="482400" progId="Equation.DSMT4">
              <p:embed/>
            </p:oleObj>
          </a:graphicData>
        </a:graphic>
      </p:graphicFrame>
      <p:graphicFrame>
        <p:nvGraphicFramePr>
          <p:cNvPr id="1174533" name="Object 5"/>
          <p:cNvGraphicFramePr>
            <a:graphicFrameLocks noChangeAspect="1"/>
          </p:cNvGraphicFramePr>
          <p:nvPr/>
        </p:nvGraphicFramePr>
        <p:xfrm>
          <a:off x="5505450" y="1073150"/>
          <a:ext cx="3549650" cy="2207019"/>
        </p:xfrm>
        <a:graphic>
          <a:graphicData uri="http://schemas.openxmlformats.org/presentationml/2006/ole">
            <p:oleObj spid="_x0000_s433158" name="Equation" r:id="rId6" imgW="1638000" imgH="1066680" progId="Equation.DSMT4">
              <p:embed/>
            </p:oleObj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38388" y="939800"/>
            <a:ext cx="3043237" cy="2578100"/>
            <a:chOff x="1473" y="592"/>
            <a:chExt cx="1917" cy="1624"/>
          </a:xfrm>
        </p:grpSpPr>
        <p:graphicFrame>
          <p:nvGraphicFramePr>
            <p:cNvPr id="1174535" name="Object 7"/>
            <p:cNvGraphicFramePr>
              <a:graphicFrameLocks noChangeAspect="1"/>
            </p:cNvGraphicFramePr>
            <p:nvPr/>
          </p:nvGraphicFramePr>
          <p:xfrm>
            <a:off x="1928" y="1350"/>
            <a:ext cx="484" cy="251"/>
          </p:xfrm>
          <a:graphic>
            <a:graphicData uri="http://schemas.openxmlformats.org/presentationml/2006/ole">
              <p:oleObj spid="_x0000_s433159" name="Equation" r:id="rId7" imgW="419040" imgH="241200" progId="Equation.DSMT4">
                <p:embed/>
              </p:oleObj>
            </a:graphicData>
          </a:graphic>
        </p:graphicFrame>
        <p:sp>
          <p:nvSpPr>
            <p:cNvPr id="1174536" name="Freeform 8"/>
            <p:cNvSpPr>
              <a:spLocks/>
            </p:cNvSpPr>
            <p:nvPr/>
          </p:nvSpPr>
          <p:spPr bwMode="auto">
            <a:xfrm>
              <a:off x="2175" y="1031"/>
              <a:ext cx="1" cy="297"/>
            </a:xfrm>
            <a:custGeom>
              <a:avLst/>
              <a:gdLst/>
              <a:ahLst/>
              <a:cxnLst>
                <a:cxn ang="0">
                  <a:pos x="1" y="422"/>
                </a:cxn>
                <a:cxn ang="0">
                  <a:pos x="0" y="0"/>
                </a:cxn>
              </a:cxnLst>
              <a:rect l="0" t="0" r="r" b="b"/>
              <a:pathLst>
                <a:path w="1" h="422">
                  <a:moveTo>
                    <a:pt x="1" y="42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174537" name="Freeform 9"/>
            <p:cNvSpPr>
              <a:spLocks/>
            </p:cNvSpPr>
            <p:nvPr/>
          </p:nvSpPr>
          <p:spPr bwMode="auto">
            <a:xfrm>
              <a:off x="1473" y="972"/>
              <a:ext cx="619" cy="2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0" y="3"/>
                </a:cxn>
              </a:cxnLst>
              <a:rect l="0" t="0" r="r" b="b"/>
              <a:pathLst>
                <a:path w="772" h="3">
                  <a:moveTo>
                    <a:pt x="772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174538" name="Line 10"/>
            <p:cNvSpPr>
              <a:spLocks noChangeShapeType="1"/>
            </p:cNvSpPr>
            <p:nvPr/>
          </p:nvSpPr>
          <p:spPr bwMode="auto">
            <a:xfrm flipH="1" flipV="1">
              <a:off x="2257" y="972"/>
              <a:ext cx="536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174539" name="Object 11"/>
            <p:cNvGraphicFramePr>
              <a:graphicFrameLocks noChangeAspect="1"/>
            </p:cNvGraphicFramePr>
            <p:nvPr/>
          </p:nvGraphicFramePr>
          <p:xfrm>
            <a:off x="2404" y="1888"/>
            <a:ext cx="326" cy="328"/>
          </p:xfrm>
          <a:graphic>
            <a:graphicData uri="http://schemas.openxmlformats.org/presentationml/2006/ole">
              <p:oleObj spid="_x0000_s433160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1174540" name="Object 12"/>
            <p:cNvGraphicFramePr>
              <a:graphicFrameLocks noChangeAspect="1"/>
            </p:cNvGraphicFramePr>
            <p:nvPr/>
          </p:nvGraphicFramePr>
          <p:xfrm>
            <a:off x="2497" y="592"/>
            <a:ext cx="342" cy="343"/>
          </p:xfrm>
          <a:graphic>
            <a:graphicData uri="http://schemas.openxmlformats.org/presentationml/2006/ole">
              <p:oleObj spid="_x0000_s433161" name="Equation" r:id="rId9" imgW="177480" imgH="228600" progId="Equation.DSMT4">
                <p:embed/>
              </p:oleObj>
            </a:graphicData>
          </a:graphic>
        </p:graphicFrame>
        <p:graphicFrame>
          <p:nvGraphicFramePr>
            <p:cNvPr id="1174541" name="Object 13"/>
            <p:cNvGraphicFramePr>
              <a:graphicFrameLocks noChangeAspect="1"/>
            </p:cNvGraphicFramePr>
            <p:nvPr/>
          </p:nvGraphicFramePr>
          <p:xfrm>
            <a:off x="2208" y="1040"/>
            <a:ext cx="287" cy="286"/>
          </p:xfrm>
          <a:graphic>
            <a:graphicData uri="http://schemas.openxmlformats.org/presentationml/2006/ole">
              <p:oleObj spid="_x0000_s433162" name="Equation" r:id="rId10" imgW="177480" imgH="228600" progId="Equation.DSMT4">
                <p:embed/>
              </p:oleObj>
            </a:graphicData>
          </a:graphic>
        </p:graphicFrame>
        <p:graphicFrame>
          <p:nvGraphicFramePr>
            <p:cNvPr id="1174542" name="Object 14"/>
            <p:cNvGraphicFramePr>
              <a:graphicFrameLocks noChangeAspect="1"/>
            </p:cNvGraphicFramePr>
            <p:nvPr/>
          </p:nvGraphicFramePr>
          <p:xfrm>
            <a:off x="1791" y="648"/>
            <a:ext cx="286" cy="287"/>
          </p:xfrm>
          <a:graphic>
            <a:graphicData uri="http://schemas.openxmlformats.org/presentationml/2006/ole">
              <p:oleObj spid="_x0000_s433163" name="Equation" r:id="rId11" imgW="177480" imgH="228600" progId="Equation.DSMT4">
                <p:embed/>
              </p:oleObj>
            </a:graphicData>
          </a:graphic>
        </p:graphicFrame>
        <p:graphicFrame>
          <p:nvGraphicFramePr>
            <p:cNvPr id="1174543" name="Object 15"/>
            <p:cNvGraphicFramePr>
              <a:graphicFrameLocks noChangeAspect="1"/>
            </p:cNvGraphicFramePr>
            <p:nvPr/>
          </p:nvGraphicFramePr>
          <p:xfrm>
            <a:off x="2092" y="893"/>
            <a:ext cx="165" cy="141"/>
          </p:xfrm>
          <a:graphic>
            <a:graphicData uri="http://schemas.openxmlformats.org/presentationml/2006/ole">
              <p:oleObj spid="_x0000_s433164" name="Equation" r:id="rId12" imgW="126720" imgH="126720" progId="Equation.DSMT4">
                <p:embed/>
              </p:oleObj>
            </a:graphicData>
          </a:graphic>
        </p:graphicFrame>
        <p:sp>
          <p:nvSpPr>
            <p:cNvPr id="1174544" name="Oval 16"/>
            <p:cNvSpPr>
              <a:spLocks noChangeArrowheads="1"/>
            </p:cNvSpPr>
            <p:nvPr/>
          </p:nvSpPr>
          <p:spPr bwMode="auto">
            <a:xfrm>
              <a:off x="2092" y="881"/>
              <a:ext cx="165" cy="153"/>
            </a:xfrm>
            <a:prstGeom prst="ellipse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74545" name="Freeform 17"/>
            <p:cNvSpPr>
              <a:spLocks/>
            </p:cNvSpPr>
            <p:nvPr/>
          </p:nvSpPr>
          <p:spPr bwMode="auto">
            <a:xfrm>
              <a:off x="2191" y="1945"/>
              <a:ext cx="602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2" y="6"/>
                </a:cxn>
              </a:cxnLst>
              <a:rect l="0" t="0" r="r" b="b"/>
              <a:pathLst>
                <a:path w="752" h="6">
                  <a:moveTo>
                    <a:pt x="0" y="0"/>
                  </a:moveTo>
                  <a:lnTo>
                    <a:pt x="752" y="6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174546" name="Arc 18"/>
            <p:cNvSpPr>
              <a:spLocks/>
            </p:cNvSpPr>
            <p:nvPr/>
          </p:nvSpPr>
          <p:spPr bwMode="auto">
            <a:xfrm flipH="1">
              <a:off x="2793" y="683"/>
              <a:ext cx="463" cy="3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74547" name="Arc 19"/>
            <p:cNvSpPr>
              <a:spLocks/>
            </p:cNvSpPr>
            <p:nvPr/>
          </p:nvSpPr>
          <p:spPr bwMode="auto">
            <a:xfrm flipH="1" flipV="1">
              <a:off x="2793" y="989"/>
              <a:ext cx="463" cy="203"/>
            </a:xfrm>
            <a:custGeom>
              <a:avLst/>
              <a:gdLst>
                <a:gd name="G0" fmla="+- 0 0 0"/>
                <a:gd name="G1" fmla="+- 14398 0 0"/>
                <a:gd name="G2" fmla="+- 21600 0 0"/>
                <a:gd name="T0" fmla="*/ 16102 w 21600"/>
                <a:gd name="T1" fmla="*/ 0 h 14398"/>
                <a:gd name="T2" fmla="*/ 21600 w 21600"/>
                <a:gd name="T3" fmla="*/ 14398 h 14398"/>
                <a:gd name="T4" fmla="*/ 0 w 21600"/>
                <a:gd name="T5" fmla="*/ 14398 h 14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98" fill="none" extrusionOk="0">
                  <a:moveTo>
                    <a:pt x="16101" y="0"/>
                  </a:moveTo>
                  <a:cubicBezTo>
                    <a:pt x="19642" y="3960"/>
                    <a:pt x="21600" y="9085"/>
                    <a:pt x="21600" y="14398"/>
                  </a:cubicBezTo>
                </a:path>
                <a:path w="21600" h="14398" stroke="0" extrusionOk="0">
                  <a:moveTo>
                    <a:pt x="16101" y="0"/>
                  </a:moveTo>
                  <a:cubicBezTo>
                    <a:pt x="19642" y="3960"/>
                    <a:pt x="21600" y="9085"/>
                    <a:pt x="21600" y="14398"/>
                  </a:cubicBezTo>
                  <a:lnTo>
                    <a:pt x="0" y="1439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74548" name="Arc 20"/>
            <p:cNvSpPr>
              <a:spLocks/>
            </p:cNvSpPr>
            <p:nvPr/>
          </p:nvSpPr>
          <p:spPr bwMode="auto">
            <a:xfrm flipH="1" flipV="1">
              <a:off x="2793" y="1855"/>
              <a:ext cx="463" cy="3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74549" name="Arc 21"/>
            <p:cNvSpPr>
              <a:spLocks/>
            </p:cNvSpPr>
            <p:nvPr/>
          </p:nvSpPr>
          <p:spPr bwMode="auto">
            <a:xfrm flipH="1">
              <a:off x="2793" y="1629"/>
              <a:ext cx="347" cy="226"/>
            </a:xfrm>
            <a:custGeom>
              <a:avLst/>
              <a:gdLst>
                <a:gd name="G0" fmla="+- 0 0 0"/>
                <a:gd name="G1" fmla="+- 16038 0 0"/>
                <a:gd name="G2" fmla="+- 21600 0 0"/>
                <a:gd name="T0" fmla="*/ 14469 w 21600"/>
                <a:gd name="T1" fmla="*/ 0 h 16038"/>
                <a:gd name="T2" fmla="*/ 21600 w 21600"/>
                <a:gd name="T3" fmla="*/ 16038 h 16038"/>
                <a:gd name="T4" fmla="*/ 0 w 21600"/>
                <a:gd name="T5" fmla="*/ 16038 h 16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038" fill="none" extrusionOk="0">
                  <a:moveTo>
                    <a:pt x="14468" y="0"/>
                  </a:moveTo>
                  <a:cubicBezTo>
                    <a:pt x="19008" y="4095"/>
                    <a:pt x="21600" y="9923"/>
                    <a:pt x="21600" y="16038"/>
                  </a:cubicBezTo>
                </a:path>
                <a:path w="21600" h="16038" stroke="0" extrusionOk="0">
                  <a:moveTo>
                    <a:pt x="14468" y="0"/>
                  </a:moveTo>
                  <a:cubicBezTo>
                    <a:pt x="19008" y="4095"/>
                    <a:pt x="21600" y="9923"/>
                    <a:pt x="21600" y="16038"/>
                  </a:cubicBezTo>
                  <a:lnTo>
                    <a:pt x="0" y="1603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74550" name="Arc 22"/>
            <p:cNvSpPr>
              <a:spLocks/>
            </p:cNvSpPr>
            <p:nvPr/>
          </p:nvSpPr>
          <p:spPr bwMode="auto">
            <a:xfrm flipH="1">
              <a:off x="2755" y="1112"/>
              <a:ext cx="270" cy="283"/>
            </a:xfrm>
            <a:custGeom>
              <a:avLst/>
              <a:gdLst>
                <a:gd name="G0" fmla="+- 0 0 0"/>
                <a:gd name="G1" fmla="+- 20004 0 0"/>
                <a:gd name="G2" fmla="+- 21600 0 0"/>
                <a:gd name="T0" fmla="*/ 8147 w 21600"/>
                <a:gd name="T1" fmla="*/ 0 h 20004"/>
                <a:gd name="T2" fmla="*/ 21600 w 21600"/>
                <a:gd name="T3" fmla="*/ 20004 h 20004"/>
                <a:gd name="T4" fmla="*/ 0 w 21600"/>
                <a:gd name="T5" fmla="*/ 20004 h 20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04" fill="none" extrusionOk="0">
                  <a:moveTo>
                    <a:pt x="8147" y="-1"/>
                  </a:moveTo>
                  <a:cubicBezTo>
                    <a:pt x="16281" y="3312"/>
                    <a:pt x="21600" y="11220"/>
                    <a:pt x="21600" y="20004"/>
                  </a:cubicBezTo>
                </a:path>
                <a:path w="21600" h="20004" stroke="0" extrusionOk="0">
                  <a:moveTo>
                    <a:pt x="8147" y="-1"/>
                  </a:moveTo>
                  <a:cubicBezTo>
                    <a:pt x="16281" y="3312"/>
                    <a:pt x="21600" y="11220"/>
                    <a:pt x="21600" y="20004"/>
                  </a:cubicBezTo>
                  <a:lnTo>
                    <a:pt x="0" y="2000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74551" name="Arc 23"/>
            <p:cNvSpPr>
              <a:spLocks/>
            </p:cNvSpPr>
            <p:nvPr/>
          </p:nvSpPr>
          <p:spPr bwMode="auto">
            <a:xfrm flipH="1" flipV="1">
              <a:off x="2755" y="1395"/>
              <a:ext cx="193" cy="3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74552" name="Text Box 24"/>
            <p:cNvSpPr txBox="1">
              <a:spLocks noChangeArrowheads="1"/>
            </p:cNvSpPr>
            <p:nvPr/>
          </p:nvSpPr>
          <p:spPr bwMode="auto">
            <a:xfrm>
              <a:off x="2826" y="1278"/>
              <a:ext cx="56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UY"/>
                <a:t>NWK</a:t>
              </a:r>
            </a:p>
          </p:txBody>
        </p:sp>
        <p:sp>
          <p:nvSpPr>
            <p:cNvPr id="1174553" name="Freeform 25"/>
            <p:cNvSpPr>
              <a:spLocks/>
            </p:cNvSpPr>
            <p:nvPr/>
          </p:nvSpPr>
          <p:spPr bwMode="auto">
            <a:xfrm>
              <a:off x="2176" y="1613"/>
              <a:ext cx="2" cy="339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2" y="0"/>
                </a:cxn>
              </a:cxnLst>
              <a:rect l="0" t="0" r="r" b="b"/>
              <a:pathLst>
                <a:path w="2" h="480">
                  <a:moveTo>
                    <a:pt x="0" y="480"/>
                  </a:moveTo>
                  <a:lnTo>
                    <a:pt x="2" y="0"/>
                  </a:ln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19088" y="998538"/>
            <a:ext cx="3471862" cy="2100262"/>
            <a:chOff x="201" y="629"/>
            <a:chExt cx="2187" cy="1323"/>
          </a:xfrm>
        </p:grpSpPr>
        <p:sp>
          <p:nvSpPr>
            <p:cNvPr id="1174555" name="Freeform 27"/>
            <p:cNvSpPr>
              <a:spLocks/>
            </p:cNvSpPr>
            <p:nvPr/>
          </p:nvSpPr>
          <p:spPr bwMode="auto">
            <a:xfrm>
              <a:off x="888" y="629"/>
              <a:ext cx="1" cy="3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28"/>
                </a:cxn>
              </a:cxnLst>
              <a:rect l="0" t="0" r="r" b="b"/>
              <a:pathLst>
                <a:path w="1" h="428">
                  <a:moveTo>
                    <a:pt x="0" y="0"/>
                  </a:moveTo>
                  <a:lnTo>
                    <a:pt x="1" y="428"/>
                  </a:lnTo>
                </a:path>
              </a:pathLst>
            </a:custGeom>
            <a:noFill/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174556" name="Freeform 28"/>
            <p:cNvSpPr>
              <a:spLocks/>
            </p:cNvSpPr>
            <p:nvPr/>
          </p:nvSpPr>
          <p:spPr bwMode="auto">
            <a:xfrm>
              <a:off x="904" y="1334"/>
              <a:ext cx="0" cy="616"/>
            </a:xfrm>
            <a:custGeom>
              <a:avLst/>
              <a:gdLst/>
              <a:ahLst/>
              <a:cxnLst>
                <a:cxn ang="0">
                  <a:pos x="1" y="873"/>
                </a:cxn>
                <a:cxn ang="0">
                  <a:pos x="0" y="0"/>
                </a:cxn>
              </a:cxnLst>
              <a:rect l="0" t="0" r="r" b="b"/>
              <a:pathLst>
                <a:path w="1" h="873">
                  <a:moveTo>
                    <a:pt x="1" y="873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6600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graphicFrame>
          <p:nvGraphicFramePr>
            <p:cNvPr id="1174557" name="Object 29"/>
            <p:cNvGraphicFramePr>
              <a:graphicFrameLocks noChangeAspect="1"/>
            </p:cNvGraphicFramePr>
            <p:nvPr/>
          </p:nvGraphicFramePr>
          <p:xfrm>
            <a:off x="972" y="1549"/>
            <a:ext cx="340" cy="340"/>
          </p:xfrm>
          <a:graphic>
            <a:graphicData uri="http://schemas.openxmlformats.org/presentationml/2006/ole">
              <p:oleObj spid="_x0000_s433157" name="Equation" r:id="rId13" imgW="177480" imgH="228600" progId="Equation.DSMT4">
                <p:embed/>
              </p:oleObj>
            </a:graphicData>
          </a:graphic>
        </p:graphicFrame>
        <p:sp>
          <p:nvSpPr>
            <p:cNvPr id="1174558" name="Rectangle 30"/>
            <p:cNvSpPr>
              <a:spLocks noChangeArrowheads="1"/>
            </p:cNvSpPr>
            <p:nvPr/>
          </p:nvSpPr>
          <p:spPr bwMode="auto">
            <a:xfrm>
              <a:off x="201" y="898"/>
              <a:ext cx="1271" cy="466"/>
            </a:xfrm>
            <a:prstGeom prst="rect">
              <a:avLst/>
            </a:prstGeom>
            <a:noFill/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s-UY" sz="2000"/>
                <a:t>CONNECTION CONTROL</a:t>
              </a:r>
            </a:p>
          </p:txBody>
        </p:sp>
        <p:sp>
          <p:nvSpPr>
            <p:cNvPr id="1174559" name="Freeform 31"/>
            <p:cNvSpPr>
              <a:spLocks/>
            </p:cNvSpPr>
            <p:nvPr/>
          </p:nvSpPr>
          <p:spPr bwMode="auto">
            <a:xfrm>
              <a:off x="909" y="1951"/>
              <a:ext cx="125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8" y="0"/>
                </a:cxn>
              </a:cxnLst>
              <a:rect l="0" t="0" r="r" b="b"/>
              <a:pathLst>
                <a:path w="1568" h="1">
                  <a:moveTo>
                    <a:pt x="0" y="0"/>
                  </a:moveTo>
                  <a:lnTo>
                    <a:pt x="156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174560" name="Line 32"/>
            <p:cNvSpPr>
              <a:spLocks noChangeShapeType="1"/>
            </p:cNvSpPr>
            <p:nvPr/>
          </p:nvSpPr>
          <p:spPr bwMode="auto">
            <a:xfrm flipH="1">
              <a:off x="875" y="632"/>
              <a:ext cx="1513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174561" name="Line 33"/>
            <p:cNvSpPr>
              <a:spLocks noChangeShapeType="1"/>
            </p:cNvSpPr>
            <p:nvPr/>
          </p:nvSpPr>
          <p:spPr bwMode="auto">
            <a:xfrm flipV="1">
              <a:off x="2388" y="632"/>
              <a:ext cx="0" cy="365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/>
            </a:p>
          </p:txBody>
        </p:sp>
        <p:sp>
          <p:nvSpPr>
            <p:cNvPr id="1174562" name="Freeform 34"/>
            <p:cNvSpPr>
              <a:spLocks/>
            </p:cNvSpPr>
            <p:nvPr/>
          </p:nvSpPr>
          <p:spPr bwMode="auto">
            <a:xfrm>
              <a:off x="1473" y="972"/>
              <a:ext cx="619" cy="2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0" y="3"/>
                </a:cxn>
              </a:cxnLst>
              <a:rect l="0" t="0" r="r" b="b"/>
              <a:pathLst>
                <a:path w="772" h="3">
                  <a:moveTo>
                    <a:pt x="772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</p:grpSp>
      <p:graphicFrame>
        <p:nvGraphicFramePr>
          <p:cNvPr id="1174563" name="Object 35"/>
          <p:cNvGraphicFramePr>
            <a:graphicFrameLocks noChangeAspect="1"/>
          </p:cNvGraphicFramePr>
          <p:nvPr/>
        </p:nvGraphicFramePr>
        <p:xfrm>
          <a:off x="260349" y="3517900"/>
          <a:ext cx="8667751" cy="1924515"/>
        </p:xfrm>
        <a:graphic>
          <a:graphicData uri="http://schemas.openxmlformats.org/presentationml/2006/ole">
            <p:oleObj spid="_x0000_s433156" name="Equation" r:id="rId14" imgW="377172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8164" name="Object 4"/>
          <p:cNvGraphicFramePr>
            <a:graphicFrameLocks noChangeAspect="1"/>
          </p:cNvGraphicFramePr>
          <p:nvPr/>
        </p:nvGraphicFramePr>
        <p:xfrm>
          <a:off x="303213" y="906463"/>
          <a:ext cx="8491537" cy="1855787"/>
        </p:xfrm>
        <a:graphic>
          <a:graphicData uri="http://schemas.openxmlformats.org/presentationml/2006/ole">
            <p:oleObj spid="_x0000_s440322" name="Equation" r:id="rId4" imgW="3974760" imgH="838080" progId="Equation.DSMT4">
              <p:embed/>
            </p:oleObj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6350"/>
            <a:ext cx="9144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000" dirty="0">
                <a:solidFill>
                  <a:schemeClr val="tx2"/>
                </a:solidFill>
              </a:rPr>
              <a:t> Utility-Based Admission Control</a:t>
            </a: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482600" y="2978150"/>
          <a:ext cx="7789862" cy="1339850"/>
        </p:xfrm>
        <a:graphic>
          <a:graphicData uri="http://schemas.openxmlformats.org/presentationml/2006/ole">
            <p:oleObj spid="_x0000_s440325" name="Equation" r:id="rId5" imgW="3682800" imgH="609480" progId="Equation.DSMT4">
              <p:embed/>
            </p:oleObj>
          </a:graphicData>
        </a:graphic>
      </p:graphicFrame>
      <p:graphicFrame>
        <p:nvGraphicFramePr>
          <p:cNvPr id="995339" name="Object 11"/>
          <p:cNvGraphicFramePr>
            <a:graphicFrameLocks noChangeAspect="1"/>
          </p:cNvGraphicFramePr>
          <p:nvPr/>
        </p:nvGraphicFramePr>
        <p:xfrm>
          <a:off x="418392" y="4495800"/>
          <a:ext cx="8287458" cy="1733550"/>
        </p:xfrm>
        <a:graphic>
          <a:graphicData uri="http://schemas.openxmlformats.org/presentationml/2006/ole">
            <p:oleObj spid="_x0000_s440326" name="Equation" r:id="rId6" imgW="3949560" imgH="825480" progId="Equation.DSMT4">
              <p:embed/>
            </p:oleObj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366713" y="6273800"/>
          <a:ext cx="8380412" cy="446087"/>
        </p:xfrm>
        <a:graphic>
          <a:graphicData uri="http://schemas.openxmlformats.org/presentationml/2006/ole">
            <p:oleObj spid="_x0000_s440328" name="Equation" r:id="rId7" imgW="3962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0" y="508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dirty="0" smtClean="0">
                <a:solidFill>
                  <a:srgbClr val="800080"/>
                </a:solidFill>
              </a:rPr>
              <a:t>4. Highlights on cross-layer </a:t>
            </a:r>
            <a:r>
              <a:rPr lang="en-US" sz="3800" dirty="0">
                <a:solidFill>
                  <a:srgbClr val="800080"/>
                </a:solidFill>
              </a:rPr>
              <a:t>optimization</a:t>
            </a:r>
          </a:p>
        </p:txBody>
      </p:sp>
      <p:graphicFrame>
        <p:nvGraphicFramePr>
          <p:cNvPr id="547124" name="Object 308"/>
          <p:cNvGraphicFramePr>
            <a:graphicFrameLocks noChangeAspect="1"/>
          </p:cNvGraphicFramePr>
          <p:nvPr/>
        </p:nvGraphicFramePr>
        <p:xfrm>
          <a:off x="171450" y="984250"/>
          <a:ext cx="4537075" cy="1738312"/>
        </p:xfrm>
        <a:graphic>
          <a:graphicData uri="http://schemas.openxmlformats.org/presentationml/2006/ole">
            <p:oleObj spid="_x0000_s470018" name="Equation" r:id="rId4" imgW="1955520" imgH="761760" progId="Equation.DSMT4">
              <p:embed/>
            </p:oleObj>
          </a:graphicData>
        </a:graphic>
      </p:graphicFrame>
      <p:graphicFrame>
        <p:nvGraphicFramePr>
          <p:cNvPr id="462856" name="Object 8"/>
          <p:cNvGraphicFramePr>
            <a:graphicFrameLocks noChangeAspect="1"/>
          </p:cNvGraphicFramePr>
          <p:nvPr/>
        </p:nvGraphicFramePr>
        <p:xfrm>
          <a:off x="260350" y="3900488"/>
          <a:ext cx="8440738" cy="2657475"/>
        </p:xfrm>
        <a:graphic>
          <a:graphicData uri="http://schemas.openxmlformats.org/presentationml/2006/ole">
            <p:oleObj spid="_x0000_s470019" name="Equation" r:id="rId5" imgW="3873240" imgH="1218960" progId="Equation.DSMT4">
              <p:embed/>
            </p:oleObj>
          </a:graphicData>
        </a:graphic>
      </p:graphicFrame>
      <p:grpSp>
        <p:nvGrpSpPr>
          <p:cNvPr id="4" name="Group 64"/>
          <p:cNvGrpSpPr/>
          <p:nvPr/>
        </p:nvGrpSpPr>
        <p:grpSpPr>
          <a:xfrm>
            <a:off x="5883182" y="4318000"/>
            <a:ext cx="3098893" cy="2355850"/>
            <a:chOff x="5883182" y="4318000"/>
            <a:chExt cx="3098893" cy="2355850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V="1">
              <a:off x="8430141" y="5318142"/>
              <a:ext cx="0" cy="38908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7321721" y="5885370"/>
              <a:ext cx="0" cy="38908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 rot="16200000">
              <a:off x="7286360" y="4265438"/>
              <a:ext cx="387056" cy="1823750"/>
              <a:chOff x="768" y="1500"/>
              <a:chExt cx="408" cy="1236"/>
            </a:xfrm>
          </p:grpSpPr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1905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V="1">
              <a:off x="8933244" y="4345437"/>
              <a:ext cx="0" cy="38908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 rot="5400000" flipV="1">
              <a:off x="7416874" y="3415728"/>
              <a:ext cx="583623" cy="2388168"/>
              <a:chOff x="768" y="1500"/>
              <a:chExt cx="408" cy="1236"/>
            </a:xfrm>
          </p:grpSpPr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19050" cmpd="sng">
                <a:solidFill>
                  <a:srgbClr val="CC0000"/>
                </a:solidFill>
                <a:round/>
                <a:headEnd type="none" w="med" len="med"/>
                <a:tailEnd type="triangle" w="lg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 rot="17340000">
              <a:off x="6639482" y="4976117"/>
              <a:ext cx="478409" cy="889290"/>
              <a:chOff x="768" y="1500"/>
              <a:chExt cx="408" cy="1236"/>
            </a:xfrm>
          </p:grpSpPr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1905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6265226" y="5651500"/>
              <a:ext cx="529274" cy="477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UY" dirty="0"/>
                <a:t>AP</a:t>
              </a: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6453890" y="4929060"/>
              <a:ext cx="0" cy="77816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5883182" y="4625089"/>
              <a:ext cx="14150" cy="20487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011"/>
                </a:cxn>
              </a:cxnLst>
              <a:rect l="0" t="0" r="r" b="b"/>
              <a:pathLst>
                <a:path w="9" h="1011">
                  <a:moveTo>
                    <a:pt x="0" y="0"/>
                  </a:moveTo>
                  <a:lnTo>
                    <a:pt x="9" y="1011"/>
                  </a:lnTo>
                </a:path>
              </a:pathLst>
            </a:custGeom>
            <a:noFill/>
            <a:ln w="101600" cmpd="sng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H="1">
              <a:off x="5963364" y="5901766"/>
              <a:ext cx="30186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2857" name="Object 9"/>
            <p:cNvGraphicFramePr>
              <a:graphicFrameLocks noChangeAspect="1"/>
            </p:cNvGraphicFramePr>
            <p:nvPr/>
          </p:nvGraphicFramePr>
          <p:xfrm>
            <a:off x="7273925" y="6229350"/>
            <a:ext cx="588963" cy="355600"/>
          </p:xfrm>
          <a:graphic>
            <a:graphicData uri="http://schemas.openxmlformats.org/presentationml/2006/ole">
              <p:oleObj spid="_x0000_s470020" name="Equation" r:id="rId6" imgW="393480" imgH="228600" progId="Equation.DSMT4">
                <p:embed/>
              </p:oleObj>
            </a:graphicData>
          </a:graphic>
        </p:graphicFrame>
        <p:graphicFrame>
          <p:nvGraphicFramePr>
            <p:cNvPr id="462858" name="Object 10"/>
            <p:cNvGraphicFramePr>
              <a:graphicFrameLocks noChangeAspect="1"/>
            </p:cNvGraphicFramePr>
            <p:nvPr/>
          </p:nvGraphicFramePr>
          <p:xfrm>
            <a:off x="8393113" y="5686425"/>
            <a:ext cx="588962" cy="376238"/>
          </p:xfrm>
          <a:graphic>
            <a:graphicData uri="http://schemas.openxmlformats.org/presentationml/2006/ole">
              <p:oleObj spid="_x0000_s470021" name="Equation" r:id="rId7" imgW="393480" imgH="241200" progId="Equation.DSMT4">
                <p:embed/>
              </p:oleObj>
            </a:graphicData>
          </a:graphic>
        </p:graphicFrame>
        <p:graphicFrame>
          <p:nvGraphicFramePr>
            <p:cNvPr id="462859" name="Object 11"/>
            <p:cNvGraphicFramePr>
              <a:graphicFrameLocks noChangeAspect="1"/>
            </p:cNvGraphicFramePr>
            <p:nvPr/>
          </p:nvGraphicFramePr>
          <p:xfrm>
            <a:off x="8331200" y="4718050"/>
            <a:ext cx="625475" cy="355600"/>
          </p:xfrm>
          <a:graphic>
            <a:graphicData uri="http://schemas.openxmlformats.org/presentationml/2006/ole">
              <p:oleObj spid="_x0000_s470022" name="Equation" r:id="rId8" imgW="419040" imgH="228600" progId="Equation.DSMT4">
                <p:embed/>
              </p:oleObj>
            </a:graphicData>
          </a:graphic>
        </p:graphicFrame>
      </p:grpSp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4708525" y="939800"/>
          <a:ext cx="441325" cy="2084388"/>
        </p:xfrm>
        <a:graphic>
          <a:graphicData uri="http://schemas.openxmlformats.org/presentationml/2006/ole">
            <p:oleObj spid="_x0000_s470023" name="Equation" r:id="rId9" imgW="190440" imgH="914400" progId="Equation.DSMT4">
              <p:embed/>
            </p:oleObj>
          </a:graphicData>
        </a:graphic>
      </p:graphicFrame>
      <p:grpSp>
        <p:nvGrpSpPr>
          <p:cNvPr id="2" name="336 Grupo"/>
          <p:cNvGrpSpPr/>
          <p:nvPr/>
        </p:nvGrpSpPr>
        <p:grpSpPr>
          <a:xfrm>
            <a:off x="5194300" y="621139"/>
            <a:ext cx="3612522" cy="2496711"/>
            <a:chOff x="5038171" y="762000"/>
            <a:chExt cx="3768651" cy="2432345"/>
          </a:xfrm>
        </p:grpSpPr>
        <p:sp>
          <p:nvSpPr>
            <p:cNvPr id="546836" name="Rectangle 20"/>
            <p:cNvSpPr>
              <a:spLocks noChangeArrowheads="1"/>
            </p:cNvSpPr>
            <p:nvPr/>
          </p:nvSpPr>
          <p:spPr bwMode="auto">
            <a:xfrm>
              <a:off x="5038171" y="2036937"/>
              <a:ext cx="369555" cy="902040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37" name="Rectangle 21"/>
            <p:cNvSpPr>
              <a:spLocks noChangeArrowheads="1"/>
            </p:cNvSpPr>
            <p:nvPr/>
          </p:nvSpPr>
          <p:spPr bwMode="auto">
            <a:xfrm>
              <a:off x="5038171" y="1602280"/>
              <a:ext cx="369555" cy="903063"/>
            </a:xfrm>
            <a:prstGeom prst="rect">
              <a:avLst/>
            </a:prstGeom>
            <a:solidFill>
              <a:srgbClr val="FF66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38" name="Rectangle 22"/>
            <p:cNvSpPr>
              <a:spLocks noChangeArrowheads="1"/>
            </p:cNvSpPr>
            <p:nvPr/>
          </p:nvSpPr>
          <p:spPr bwMode="auto">
            <a:xfrm>
              <a:off x="5044263" y="1145124"/>
              <a:ext cx="369555" cy="904086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3" name="Line 27"/>
            <p:cNvSpPr>
              <a:spLocks noChangeShapeType="1"/>
            </p:cNvSpPr>
            <p:nvPr/>
          </p:nvSpPr>
          <p:spPr bwMode="auto">
            <a:xfrm flipH="1">
              <a:off x="5372099" y="2762250"/>
              <a:ext cx="1022350" cy="0"/>
            </a:xfrm>
            <a:prstGeom prst="line">
              <a:avLst/>
            </a:prstGeom>
            <a:noFill/>
            <a:ln w="762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6846" name="Rectangle 30"/>
            <p:cNvSpPr>
              <a:spLocks noChangeArrowheads="1"/>
            </p:cNvSpPr>
            <p:nvPr/>
          </p:nvSpPr>
          <p:spPr bwMode="auto">
            <a:xfrm>
              <a:off x="8437267" y="1930574"/>
              <a:ext cx="369555" cy="903063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7" name="Rectangle 31"/>
            <p:cNvSpPr>
              <a:spLocks noChangeArrowheads="1"/>
            </p:cNvSpPr>
            <p:nvPr/>
          </p:nvSpPr>
          <p:spPr bwMode="auto">
            <a:xfrm>
              <a:off x="8437267" y="1462167"/>
              <a:ext cx="369555" cy="902040"/>
            </a:xfrm>
            <a:prstGeom prst="rect">
              <a:avLst/>
            </a:prstGeom>
            <a:solidFill>
              <a:srgbClr val="FF66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48" name="Rectangle 32"/>
            <p:cNvSpPr>
              <a:spLocks noChangeArrowheads="1"/>
            </p:cNvSpPr>
            <p:nvPr/>
          </p:nvSpPr>
          <p:spPr bwMode="auto">
            <a:xfrm>
              <a:off x="8437267" y="1038761"/>
              <a:ext cx="369555" cy="904086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546853" name="Text Box 37"/>
            <p:cNvSpPr txBox="1">
              <a:spLocks noChangeArrowheads="1"/>
            </p:cNvSpPr>
            <p:nvPr/>
          </p:nvSpPr>
          <p:spPr bwMode="auto">
            <a:xfrm>
              <a:off x="6528668" y="762000"/>
              <a:ext cx="843682" cy="523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 smtClean="0">
                  <a:solidFill>
                    <a:srgbClr val="006600"/>
                  </a:solidFill>
                  <a:latin typeface="Times New Roman" pitchFamily="18" charset="0"/>
                </a:rPr>
                <a:t>TCP</a:t>
              </a:r>
              <a:endParaRPr lang="en-US" sz="2800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322" name="Text Box 18"/>
            <p:cNvSpPr txBox="1">
              <a:spLocks noChangeArrowheads="1"/>
            </p:cNvSpPr>
            <p:nvPr/>
          </p:nvSpPr>
          <p:spPr bwMode="auto">
            <a:xfrm>
              <a:off x="6985756" y="2671125"/>
              <a:ext cx="115877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dirty="0" smtClean="0">
                  <a:solidFill>
                    <a:srgbClr val="FF0000"/>
                  </a:solidFill>
                  <a:latin typeface="Times New Roman" pitchFamily="18" charset="0"/>
                </a:rPr>
                <a:t>802.11</a:t>
              </a:r>
              <a:endParaRPr lang="en-US" sz="28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26" name="Rectangle 20"/>
            <p:cNvSpPr>
              <a:spLocks noChangeArrowheads="1"/>
            </p:cNvSpPr>
            <p:nvPr/>
          </p:nvSpPr>
          <p:spPr bwMode="auto">
            <a:xfrm>
              <a:off x="6513845" y="2038010"/>
              <a:ext cx="369555" cy="902040"/>
            </a:xfrm>
            <a:prstGeom prst="rect">
              <a:avLst/>
            </a:prstGeom>
            <a:solidFill>
              <a:srgbClr val="FF575B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75B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sp>
          <p:nvSpPr>
            <p:cNvPr id="327" name="Rectangle 21"/>
            <p:cNvSpPr>
              <a:spLocks noChangeArrowheads="1"/>
            </p:cNvSpPr>
            <p:nvPr/>
          </p:nvSpPr>
          <p:spPr bwMode="auto">
            <a:xfrm>
              <a:off x="6513845" y="1592487"/>
              <a:ext cx="369555" cy="903063"/>
            </a:xfrm>
            <a:prstGeom prst="rect">
              <a:avLst/>
            </a:prstGeom>
            <a:solidFill>
              <a:srgbClr val="FF6699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s-UY">
                <a:latin typeface="Times New Roman" pitchFamily="18" charset="0"/>
              </a:endParaRPr>
            </a:p>
          </p:txBody>
        </p:sp>
        <p:pic>
          <p:nvPicPr>
            <p:cNvPr id="329" name="328 Imagen" descr="linksys-router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3300" y="1300861"/>
              <a:ext cx="1162050" cy="1061339"/>
            </a:xfrm>
            <a:prstGeom prst="rect">
              <a:avLst/>
            </a:prstGeom>
          </p:spPr>
        </p:pic>
        <p:sp>
          <p:nvSpPr>
            <p:cNvPr id="330" name="Line 36"/>
            <p:cNvSpPr>
              <a:spLocks noChangeShapeType="1"/>
            </p:cNvSpPr>
            <p:nvPr/>
          </p:nvSpPr>
          <p:spPr bwMode="auto">
            <a:xfrm>
              <a:off x="5407726" y="1286259"/>
              <a:ext cx="2955427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386"/>
            <p:cNvGrpSpPr>
              <a:grpSpLocks/>
            </p:cNvGrpSpPr>
            <p:nvPr/>
          </p:nvGrpSpPr>
          <p:grpSpPr bwMode="auto">
            <a:xfrm rot="-3000000">
              <a:off x="7475217" y="1323479"/>
              <a:ext cx="395494" cy="1729545"/>
              <a:chOff x="768" y="1500"/>
              <a:chExt cx="408" cy="1236"/>
            </a:xfrm>
          </p:grpSpPr>
          <p:sp>
            <p:nvSpPr>
              <p:cNvPr id="332" name="Line 387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3" name="Line 388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4" name="Freeform 389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35" name="Line 38"/>
            <p:cNvSpPr>
              <a:spLocks noChangeShapeType="1"/>
            </p:cNvSpPr>
            <p:nvPr/>
          </p:nvSpPr>
          <p:spPr bwMode="auto">
            <a:xfrm>
              <a:off x="5416550" y="1873250"/>
              <a:ext cx="933450" cy="0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6" name="335 Rectángulo"/>
            <p:cNvSpPr/>
            <p:nvPr/>
          </p:nvSpPr>
          <p:spPr>
            <a:xfrm>
              <a:off x="5727700" y="1411585"/>
              <a:ext cx="458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dirty="0" smtClean="0">
                  <a:solidFill>
                    <a:srgbClr val="996633"/>
                  </a:solidFill>
                  <a:latin typeface="Times New Roman" pitchFamily="18" charset="0"/>
                </a:rPr>
                <a:t>IP</a:t>
              </a:r>
              <a:endParaRPr lang="en-US" dirty="0">
                <a:solidFill>
                  <a:srgbClr val="996633"/>
                </a:solidFill>
                <a:latin typeface="Times New Roman" pitchFamily="18" charset="0"/>
              </a:endParaRPr>
            </a:p>
          </p:txBody>
        </p:sp>
      </p:grp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8452577" y="450850"/>
            <a:ext cx="354245" cy="92801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5194300" y="542103"/>
            <a:ext cx="354245" cy="92801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199998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s-UY">
              <a:latin typeface="Times New Roman" pitchFamily="18" charset="0"/>
            </a:endParaRPr>
          </a:p>
        </p:txBody>
      </p:sp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215900" y="3291299"/>
          <a:ext cx="8801100" cy="448851"/>
        </p:xfrm>
        <a:graphic>
          <a:graphicData uri="http://schemas.openxmlformats.org/presentationml/2006/ole">
            <p:oleObj spid="_x0000_s470024" name="Equation" r:id="rId11" imgW="3987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"/>
            <a:ext cx="9144000" cy="684213"/>
          </a:xfrm>
          <a:noFill/>
        </p:spPr>
        <p:txBody>
          <a:bodyPr/>
          <a:lstStyle/>
          <a:p>
            <a:r>
              <a:rPr lang="en-US" sz="3600" dirty="0" smtClean="0">
                <a:latin typeface="Verdana" pitchFamily="34" charset="0"/>
              </a:rPr>
              <a:t>Allocation in rate-diverse </a:t>
            </a:r>
            <a:r>
              <a:rPr lang="en-US" sz="3600" dirty="0" err="1" smtClean="0">
                <a:latin typeface="Verdana" pitchFamily="34" charset="0"/>
              </a:rPr>
              <a:t>WiFi</a:t>
            </a:r>
            <a:r>
              <a:rPr lang="en-US" sz="3600" dirty="0" smtClean="0">
                <a:latin typeface="Verdana" pitchFamily="34" charset="0"/>
              </a:rPr>
              <a:t> Network</a:t>
            </a:r>
            <a:endParaRPr lang="en-US" sz="3600" dirty="0">
              <a:solidFill>
                <a:srgbClr val="3333FF"/>
              </a:solidFill>
            </a:endParaRPr>
          </a:p>
        </p:txBody>
      </p:sp>
      <p:grpSp>
        <p:nvGrpSpPr>
          <p:cNvPr id="2" name="29 Grupo"/>
          <p:cNvGrpSpPr/>
          <p:nvPr/>
        </p:nvGrpSpPr>
        <p:grpSpPr>
          <a:xfrm>
            <a:off x="5816600" y="673100"/>
            <a:ext cx="3200400" cy="1600200"/>
            <a:chOff x="4705350" y="3829050"/>
            <a:chExt cx="4400550" cy="2809472"/>
          </a:xfrm>
        </p:grpSpPr>
        <p:pic>
          <p:nvPicPr>
            <p:cNvPr id="32" name="Picture 5" descr="wireless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05350" y="3829050"/>
              <a:ext cx="4400550" cy="2809472"/>
            </a:xfrm>
            <a:prstGeom prst="rect">
              <a:avLst/>
            </a:prstGeom>
            <a:noFill/>
          </p:spPr>
        </p:pic>
        <p:pic>
          <p:nvPicPr>
            <p:cNvPr id="33" name="338 Imagen" descr="linksys-router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8700" y="4362450"/>
              <a:ext cx="666750" cy="1155700"/>
            </a:xfrm>
            <a:prstGeom prst="rect">
              <a:avLst/>
            </a:prstGeom>
          </p:spPr>
        </p:pic>
      </p:grpSp>
      <p:graphicFrame>
        <p:nvGraphicFramePr>
          <p:cNvPr id="473089" name="Object 1"/>
          <p:cNvGraphicFramePr>
            <a:graphicFrameLocks noChangeAspect="1"/>
          </p:cNvGraphicFramePr>
          <p:nvPr/>
        </p:nvGraphicFramePr>
        <p:xfrm>
          <a:off x="304800" y="762000"/>
          <a:ext cx="5334000" cy="1361778"/>
        </p:xfrm>
        <a:graphic>
          <a:graphicData uri="http://schemas.openxmlformats.org/presentationml/2006/ole">
            <p:oleObj spid="_x0000_s478210" name="Equation" r:id="rId6" imgW="2489040" imgH="634680" progId="Equation.DSMT4">
              <p:embed/>
            </p:oleObj>
          </a:graphicData>
        </a:graphic>
      </p:graphicFrame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393700" y="2279650"/>
          <a:ext cx="6019800" cy="1549400"/>
        </p:xfrm>
        <a:graphic>
          <a:graphicData uri="http://schemas.openxmlformats.org/presentationml/2006/ole">
            <p:oleObj spid="_x0000_s478211" name="Equation" r:id="rId7" imgW="2666880" imgH="685800" progId="Equation.DSMT4">
              <p:embed/>
            </p:oleObj>
          </a:graphicData>
        </a:graphic>
      </p:graphicFrame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215900" y="3922712"/>
          <a:ext cx="4449763" cy="2884488"/>
        </p:xfrm>
        <a:graphic>
          <a:graphicData uri="http://schemas.openxmlformats.org/presentationml/2006/ole">
            <p:oleObj spid="_x0000_s478212" name="Equation" r:id="rId8" imgW="2158920" imgH="1396800" progId="Equation.DSMT4">
              <p:embed/>
            </p:oleObj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6124268" y="2593975"/>
          <a:ext cx="2581582" cy="1323975"/>
        </p:xfrm>
        <a:graphic>
          <a:graphicData uri="http://schemas.openxmlformats.org/presentationml/2006/ole">
            <p:oleObj spid="_x0000_s478213" name="Equation" r:id="rId9" imgW="1066680" imgH="545760" progId="Equation.DSMT4">
              <p:embed/>
            </p:oleObj>
          </a:graphicData>
        </a:graphic>
      </p:graphicFrame>
      <p:graphicFrame>
        <p:nvGraphicFramePr>
          <p:cNvPr id="478215" name="Object 7"/>
          <p:cNvGraphicFramePr>
            <a:graphicFrameLocks noChangeAspect="1"/>
          </p:cNvGraphicFramePr>
          <p:nvPr/>
        </p:nvGraphicFramePr>
        <p:xfrm>
          <a:off x="5160963" y="5962650"/>
          <a:ext cx="3900487" cy="785812"/>
        </p:xfrm>
        <a:graphic>
          <a:graphicData uri="http://schemas.openxmlformats.org/presentationml/2006/ole">
            <p:oleObj spid="_x0000_s478215" name="Equation" r:id="rId10" imgW="1892160" imgH="380880" progId="Equation.DSMT4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94251" y="4495800"/>
          <a:ext cx="4356099" cy="133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33"/>
                <a:gridCol w="1452033"/>
                <a:gridCol w="1452033"/>
              </a:tblGrid>
              <a:tr h="48391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57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27</a:t>
                      </a:r>
                      <a:endParaRPr lang="en-US" sz="2200" b="1" dirty="0"/>
                    </a:p>
                  </a:txBody>
                  <a:tcPr/>
                </a:tc>
              </a:tr>
              <a:tr h="40257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5.4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5880100" y="4024312"/>
          <a:ext cx="2381250" cy="471488"/>
        </p:xfrm>
        <a:graphic>
          <a:graphicData uri="http://schemas.openxmlformats.org/presentationml/2006/ole">
            <p:oleObj spid="_x0000_s478216" name="Equation" r:id="rId11" imgW="1155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 rot="1352639">
            <a:off x="8231188" y="381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 rot="1352639">
            <a:off x="8078788" y="990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 rot="1352639">
            <a:off x="8383588" y="1600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 rot="1352639">
            <a:off x="8231188" y="2209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 rot="1352639">
            <a:off x="7850188" y="1905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 rot="1352639">
            <a:off x="7697788" y="2514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 rot="1352639">
            <a:off x="8002588" y="3124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 rot="1352639">
            <a:off x="7850188" y="3733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 rot="1352639">
            <a:off x="8383588" y="3419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 rot="1352639">
            <a:off x="8231188" y="4029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 rot="20247361" flipH="1">
            <a:off x="7926388" y="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 rot="20247361" flipH="1">
            <a:off x="8078788" y="609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 rot="20247361" flipH="1">
            <a:off x="7773988" y="1219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 rot="20247361" flipH="1">
            <a:off x="7926388" y="1828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 rot="20247361" flipH="1">
            <a:off x="8307388" y="1524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 rot="20247361" flipH="1">
            <a:off x="8459788" y="2133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 rot="20247361" flipH="1">
            <a:off x="8154988" y="2743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7" name="Rectangle 19"/>
          <p:cNvSpPr>
            <a:spLocks noChangeArrowheads="1"/>
          </p:cNvSpPr>
          <p:nvPr/>
        </p:nvSpPr>
        <p:spPr bwMode="auto">
          <a:xfrm rot="20247361" flipH="1">
            <a:off x="8307388" y="3352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 rot="20247361" flipH="1">
            <a:off x="7773988" y="3038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 rot="20247361" flipH="1">
            <a:off x="7926388" y="3648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 rot="6752639">
            <a:off x="6457951" y="7000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 rot="6752639">
            <a:off x="5848351" y="5476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 rot="6752639">
            <a:off x="5238751" y="854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 rot="6752639">
            <a:off x="4629151" y="701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4" name="Rectangle 26"/>
          <p:cNvSpPr>
            <a:spLocks noChangeArrowheads="1"/>
          </p:cNvSpPr>
          <p:nvPr/>
        </p:nvSpPr>
        <p:spPr bwMode="auto">
          <a:xfrm rot="6752639">
            <a:off x="4933951" y="320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5" name="Rectangle 27"/>
          <p:cNvSpPr>
            <a:spLocks noChangeArrowheads="1"/>
          </p:cNvSpPr>
          <p:nvPr/>
        </p:nvSpPr>
        <p:spPr bwMode="auto">
          <a:xfrm rot="6752639">
            <a:off x="4325938" y="169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6" name="Rectangle 28"/>
          <p:cNvSpPr>
            <a:spLocks noChangeArrowheads="1"/>
          </p:cNvSpPr>
          <p:nvPr/>
        </p:nvSpPr>
        <p:spPr bwMode="auto">
          <a:xfrm rot="6752639">
            <a:off x="3716338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7" name="Rectangle 29"/>
          <p:cNvSpPr>
            <a:spLocks noChangeArrowheads="1"/>
          </p:cNvSpPr>
          <p:nvPr/>
        </p:nvSpPr>
        <p:spPr bwMode="auto">
          <a:xfrm rot="6752639">
            <a:off x="3106738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 rot="6752639">
            <a:off x="34210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 rot="6752639">
            <a:off x="2811463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 rot="6752639">
            <a:off x="1897063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1" name="Rectangle 33"/>
          <p:cNvSpPr>
            <a:spLocks noChangeArrowheads="1"/>
          </p:cNvSpPr>
          <p:nvPr/>
        </p:nvSpPr>
        <p:spPr bwMode="auto">
          <a:xfrm rot="6752639">
            <a:off x="12874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2" name="Rectangle 34"/>
          <p:cNvSpPr>
            <a:spLocks noChangeArrowheads="1"/>
          </p:cNvSpPr>
          <p:nvPr/>
        </p:nvSpPr>
        <p:spPr bwMode="auto">
          <a:xfrm rot="6752639">
            <a:off x="15922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3" name="Rectangle 35"/>
          <p:cNvSpPr>
            <a:spLocks noChangeArrowheads="1"/>
          </p:cNvSpPr>
          <p:nvPr/>
        </p:nvSpPr>
        <p:spPr bwMode="auto">
          <a:xfrm rot="6752639">
            <a:off x="9826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4" name="Rectangle 36"/>
          <p:cNvSpPr>
            <a:spLocks noChangeArrowheads="1"/>
          </p:cNvSpPr>
          <p:nvPr/>
        </p:nvSpPr>
        <p:spPr bwMode="auto">
          <a:xfrm rot="6752639">
            <a:off x="373063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5" name="Rectangle 37"/>
          <p:cNvSpPr>
            <a:spLocks noChangeArrowheads="1"/>
          </p:cNvSpPr>
          <p:nvPr/>
        </p:nvSpPr>
        <p:spPr bwMode="auto">
          <a:xfrm rot="6752639">
            <a:off x="58738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6" name="Rectangle 38"/>
          <p:cNvSpPr>
            <a:spLocks noChangeArrowheads="1"/>
          </p:cNvSpPr>
          <p:nvPr/>
        </p:nvSpPr>
        <p:spPr bwMode="auto">
          <a:xfrm rot="4047361" flipH="1">
            <a:off x="6838951" y="3952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7" name="Rectangle 39"/>
          <p:cNvSpPr>
            <a:spLocks noChangeArrowheads="1"/>
          </p:cNvSpPr>
          <p:nvPr/>
        </p:nvSpPr>
        <p:spPr bwMode="auto">
          <a:xfrm rot="4047361" flipH="1">
            <a:off x="6229351" y="5476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8" name="Rectangle 40"/>
          <p:cNvSpPr>
            <a:spLocks noChangeArrowheads="1"/>
          </p:cNvSpPr>
          <p:nvPr/>
        </p:nvSpPr>
        <p:spPr bwMode="auto">
          <a:xfrm rot="4047361" flipH="1">
            <a:off x="5619751" y="2428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29" name="Rectangle 41"/>
          <p:cNvSpPr>
            <a:spLocks noChangeArrowheads="1"/>
          </p:cNvSpPr>
          <p:nvPr/>
        </p:nvSpPr>
        <p:spPr bwMode="auto">
          <a:xfrm rot="4047361" flipH="1">
            <a:off x="5010151" y="396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0" name="Rectangle 42"/>
          <p:cNvSpPr>
            <a:spLocks noChangeArrowheads="1"/>
          </p:cNvSpPr>
          <p:nvPr/>
        </p:nvSpPr>
        <p:spPr bwMode="auto">
          <a:xfrm rot="4047361" flipH="1">
            <a:off x="5314951" y="777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1" name="Rectangle 43"/>
          <p:cNvSpPr>
            <a:spLocks noChangeArrowheads="1"/>
          </p:cNvSpPr>
          <p:nvPr/>
        </p:nvSpPr>
        <p:spPr bwMode="auto">
          <a:xfrm rot="4047361" flipH="1">
            <a:off x="4705351" y="930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2" name="Rectangle 44"/>
          <p:cNvSpPr>
            <a:spLocks noChangeArrowheads="1"/>
          </p:cNvSpPr>
          <p:nvPr/>
        </p:nvSpPr>
        <p:spPr bwMode="auto">
          <a:xfrm rot="4047361" flipH="1">
            <a:off x="4097338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3" name="Rectangle 45"/>
          <p:cNvSpPr>
            <a:spLocks noChangeArrowheads="1"/>
          </p:cNvSpPr>
          <p:nvPr/>
        </p:nvSpPr>
        <p:spPr bwMode="auto">
          <a:xfrm rot="4047361" flipH="1">
            <a:off x="3487738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4" name="Rectangle 46"/>
          <p:cNvSpPr>
            <a:spLocks noChangeArrowheads="1"/>
          </p:cNvSpPr>
          <p:nvPr/>
        </p:nvSpPr>
        <p:spPr bwMode="auto">
          <a:xfrm rot="4047361" flipH="1">
            <a:off x="3802063" y="246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5" name="Rectangle 47"/>
          <p:cNvSpPr>
            <a:spLocks noChangeArrowheads="1"/>
          </p:cNvSpPr>
          <p:nvPr/>
        </p:nvSpPr>
        <p:spPr bwMode="auto">
          <a:xfrm rot="4047361" flipH="1">
            <a:off x="3192463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6" name="Rectangle 48"/>
          <p:cNvSpPr>
            <a:spLocks noChangeArrowheads="1"/>
          </p:cNvSpPr>
          <p:nvPr/>
        </p:nvSpPr>
        <p:spPr bwMode="auto">
          <a:xfrm rot="4047361" flipH="1">
            <a:off x="2582863" y="93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7" name="Rectangle 49"/>
          <p:cNvSpPr>
            <a:spLocks noChangeArrowheads="1"/>
          </p:cNvSpPr>
          <p:nvPr/>
        </p:nvSpPr>
        <p:spPr bwMode="auto">
          <a:xfrm rot="4047361" flipH="1">
            <a:off x="1668463" y="246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8" name="Rectangle 50"/>
          <p:cNvSpPr>
            <a:spLocks noChangeArrowheads="1"/>
          </p:cNvSpPr>
          <p:nvPr/>
        </p:nvSpPr>
        <p:spPr bwMode="auto">
          <a:xfrm rot="4047361" flipH="1">
            <a:off x="1973263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39" name="Rectangle 51"/>
          <p:cNvSpPr>
            <a:spLocks noChangeArrowheads="1"/>
          </p:cNvSpPr>
          <p:nvPr/>
        </p:nvSpPr>
        <p:spPr bwMode="auto">
          <a:xfrm rot="4047361" flipH="1">
            <a:off x="1363663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0" name="Rectangle 52"/>
          <p:cNvSpPr>
            <a:spLocks noChangeArrowheads="1"/>
          </p:cNvSpPr>
          <p:nvPr/>
        </p:nvSpPr>
        <p:spPr bwMode="auto">
          <a:xfrm rot="4047361" flipH="1">
            <a:off x="754063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1" name="Rectangle 53"/>
          <p:cNvSpPr>
            <a:spLocks noChangeArrowheads="1"/>
          </p:cNvSpPr>
          <p:nvPr/>
        </p:nvSpPr>
        <p:spPr bwMode="auto">
          <a:xfrm rot="4047361" flipH="1">
            <a:off x="439738" y="1084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2" name="Rectangle 54"/>
          <p:cNvSpPr>
            <a:spLocks noChangeArrowheads="1"/>
          </p:cNvSpPr>
          <p:nvPr/>
        </p:nvSpPr>
        <p:spPr bwMode="auto">
          <a:xfrm rot="6752639">
            <a:off x="8059738" y="9286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3" name="Rectangle 55"/>
          <p:cNvSpPr>
            <a:spLocks noChangeArrowheads="1"/>
          </p:cNvSpPr>
          <p:nvPr/>
        </p:nvSpPr>
        <p:spPr bwMode="auto">
          <a:xfrm rot="6752639">
            <a:off x="7450138" y="625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4" name="Rectangle 56"/>
          <p:cNvSpPr>
            <a:spLocks noChangeArrowheads="1"/>
          </p:cNvSpPr>
          <p:nvPr/>
        </p:nvSpPr>
        <p:spPr bwMode="auto">
          <a:xfrm rot="6752639">
            <a:off x="7143751" y="930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5" name="Rectangle 57"/>
          <p:cNvSpPr>
            <a:spLocks noChangeArrowheads="1"/>
          </p:cNvSpPr>
          <p:nvPr/>
        </p:nvSpPr>
        <p:spPr bwMode="auto">
          <a:xfrm rot="6752639">
            <a:off x="6534151" y="777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6" name="Rectangle 58"/>
          <p:cNvSpPr>
            <a:spLocks noChangeArrowheads="1"/>
          </p:cNvSpPr>
          <p:nvPr/>
        </p:nvSpPr>
        <p:spPr bwMode="auto">
          <a:xfrm rot="6752639">
            <a:off x="6838951" y="396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7" name="Rectangle 59"/>
          <p:cNvSpPr>
            <a:spLocks noChangeArrowheads="1"/>
          </p:cNvSpPr>
          <p:nvPr/>
        </p:nvSpPr>
        <p:spPr bwMode="auto">
          <a:xfrm rot="6752639">
            <a:off x="6230938" y="246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8" name="Rectangle 60"/>
          <p:cNvSpPr>
            <a:spLocks noChangeArrowheads="1"/>
          </p:cNvSpPr>
          <p:nvPr/>
        </p:nvSpPr>
        <p:spPr bwMode="auto">
          <a:xfrm rot="6752639">
            <a:off x="5621338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49" name="Rectangle 61"/>
          <p:cNvSpPr>
            <a:spLocks noChangeArrowheads="1"/>
          </p:cNvSpPr>
          <p:nvPr/>
        </p:nvSpPr>
        <p:spPr bwMode="auto">
          <a:xfrm rot="6752639">
            <a:off x="5011738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0" name="Rectangle 62"/>
          <p:cNvSpPr>
            <a:spLocks noChangeArrowheads="1"/>
          </p:cNvSpPr>
          <p:nvPr/>
        </p:nvSpPr>
        <p:spPr bwMode="auto">
          <a:xfrm rot="6752639">
            <a:off x="5326063" y="931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1" name="Rectangle 63"/>
          <p:cNvSpPr>
            <a:spLocks noChangeArrowheads="1"/>
          </p:cNvSpPr>
          <p:nvPr/>
        </p:nvSpPr>
        <p:spPr bwMode="auto">
          <a:xfrm rot="6752639">
            <a:off x="4716463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2" name="Rectangle 64"/>
          <p:cNvSpPr>
            <a:spLocks noChangeArrowheads="1"/>
          </p:cNvSpPr>
          <p:nvPr/>
        </p:nvSpPr>
        <p:spPr bwMode="auto">
          <a:xfrm rot="6752639">
            <a:off x="4106863" y="1084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3" name="Rectangle 65"/>
          <p:cNvSpPr>
            <a:spLocks noChangeArrowheads="1"/>
          </p:cNvSpPr>
          <p:nvPr/>
        </p:nvSpPr>
        <p:spPr bwMode="auto">
          <a:xfrm rot="6752639">
            <a:off x="3497263" y="931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4" name="Rectangle 66"/>
          <p:cNvSpPr>
            <a:spLocks noChangeArrowheads="1"/>
          </p:cNvSpPr>
          <p:nvPr/>
        </p:nvSpPr>
        <p:spPr bwMode="auto">
          <a:xfrm rot="6752639">
            <a:off x="3802063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5" name="Rectangle 67"/>
          <p:cNvSpPr>
            <a:spLocks noChangeArrowheads="1"/>
          </p:cNvSpPr>
          <p:nvPr/>
        </p:nvSpPr>
        <p:spPr bwMode="auto">
          <a:xfrm rot="6752639">
            <a:off x="3192463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6" name="Rectangle 68"/>
          <p:cNvSpPr>
            <a:spLocks noChangeArrowheads="1"/>
          </p:cNvSpPr>
          <p:nvPr/>
        </p:nvSpPr>
        <p:spPr bwMode="auto">
          <a:xfrm rot="6752639">
            <a:off x="2582863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7" name="Rectangle 69"/>
          <p:cNvSpPr>
            <a:spLocks noChangeArrowheads="1"/>
          </p:cNvSpPr>
          <p:nvPr/>
        </p:nvSpPr>
        <p:spPr bwMode="auto">
          <a:xfrm rot="6752639">
            <a:off x="1963738" y="246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8" name="Rectangle 70"/>
          <p:cNvSpPr>
            <a:spLocks noChangeArrowheads="1"/>
          </p:cNvSpPr>
          <p:nvPr/>
        </p:nvSpPr>
        <p:spPr bwMode="auto">
          <a:xfrm rot="4047361" flipH="1">
            <a:off x="8440738" y="6238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59" name="Rectangle 71"/>
          <p:cNvSpPr>
            <a:spLocks noChangeArrowheads="1"/>
          </p:cNvSpPr>
          <p:nvPr/>
        </p:nvSpPr>
        <p:spPr bwMode="auto">
          <a:xfrm rot="4047361" flipH="1">
            <a:off x="7831138" y="7762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0" name="Rectangle 72"/>
          <p:cNvSpPr>
            <a:spLocks noChangeArrowheads="1"/>
          </p:cNvSpPr>
          <p:nvPr/>
        </p:nvSpPr>
        <p:spPr bwMode="auto">
          <a:xfrm rot="4047361" flipH="1">
            <a:off x="7221538" y="3190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1" name="Rectangle 73"/>
          <p:cNvSpPr>
            <a:spLocks noChangeArrowheads="1"/>
          </p:cNvSpPr>
          <p:nvPr/>
        </p:nvSpPr>
        <p:spPr bwMode="auto">
          <a:xfrm rot="4047361" flipH="1">
            <a:off x="6915151" y="473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2" name="Rectangle 74"/>
          <p:cNvSpPr>
            <a:spLocks noChangeArrowheads="1"/>
          </p:cNvSpPr>
          <p:nvPr/>
        </p:nvSpPr>
        <p:spPr bwMode="auto">
          <a:xfrm rot="4047361" flipH="1">
            <a:off x="7219951" y="854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3" name="Rectangle 75"/>
          <p:cNvSpPr>
            <a:spLocks noChangeArrowheads="1"/>
          </p:cNvSpPr>
          <p:nvPr/>
        </p:nvSpPr>
        <p:spPr bwMode="auto">
          <a:xfrm rot="4047361" flipH="1">
            <a:off x="6610351" y="1006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4" name="Rectangle 76"/>
          <p:cNvSpPr>
            <a:spLocks noChangeArrowheads="1"/>
          </p:cNvSpPr>
          <p:nvPr/>
        </p:nvSpPr>
        <p:spPr bwMode="auto">
          <a:xfrm rot="4047361" flipH="1">
            <a:off x="6002338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5" name="Rectangle 77"/>
          <p:cNvSpPr>
            <a:spLocks noChangeArrowheads="1"/>
          </p:cNvSpPr>
          <p:nvPr/>
        </p:nvSpPr>
        <p:spPr bwMode="auto">
          <a:xfrm rot="4047361" flipH="1">
            <a:off x="5392738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6" name="Rectangle 78"/>
          <p:cNvSpPr>
            <a:spLocks noChangeArrowheads="1"/>
          </p:cNvSpPr>
          <p:nvPr/>
        </p:nvSpPr>
        <p:spPr bwMode="auto">
          <a:xfrm rot="4047361" flipH="1">
            <a:off x="5707063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7" name="Rectangle 79"/>
          <p:cNvSpPr>
            <a:spLocks noChangeArrowheads="1"/>
          </p:cNvSpPr>
          <p:nvPr/>
        </p:nvSpPr>
        <p:spPr bwMode="auto">
          <a:xfrm rot="4047361" flipH="1">
            <a:off x="50974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8" name="Rectangle 80"/>
          <p:cNvSpPr>
            <a:spLocks noChangeArrowheads="1"/>
          </p:cNvSpPr>
          <p:nvPr/>
        </p:nvSpPr>
        <p:spPr bwMode="auto">
          <a:xfrm rot="4047361" flipH="1">
            <a:off x="4487863" y="169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69" name="Rectangle 81"/>
          <p:cNvSpPr>
            <a:spLocks noChangeArrowheads="1"/>
          </p:cNvSpPr>
          <p:nvPr/>
        </p:nvSpPr>
        <p:spPr bwMode="auto">
          <a:xfrm rot="4047361" flipH="1">
            <a:off x="3878263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0" name="Rectangle 82"/>
          <p:cNvSpPr>
            <a:spLocks noChangeArrowheads="1"/>
          </p:cNvSpPr>
          <p:nvPr/>
        </p:nvSpPr>
        <p:spPr bwMode="auto">
          <a:xfrm rot="4047361" flipH="1">
            <a:off x="4183063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1" name="Rectangle 83"/>
          <p:cNvSpPr>
            <a:spLocks noChangeArrowheads="1"/>
          </p:cNvSpPr>
          <p:nvPr/>
        </p:nvSpPr>
        <p:spPr bwMode="auto">
          <a:xfrm rot="4047361" flipH="1">
            <a:off x="35734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2" name="Rectangle 84"/>
          <p:cNvSpPr>
            <a:spLocks noChangeArrowheads="1"/>
          </p:cNvSpPr>
          <p:nvPr/>
        </p:nvSpPr>
        <p:spPr bwMode="auto">
          <a:xfrm rot="4047361" flipH="1">
            <a:off x="2963863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3" name="Rectangle 85"/>
          <p:cNvSpPr>
            <a:spLocks noChangeArrowheads="1"/>
          </p:cNvSpPr>
          <p:nvPr/>
        </p:nvSpPr>
        <p:spPr bwMode="auto">
          <a:xfrm rot="4047361" flipH="1">
            <a:off x="2649538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4" name="Rectangle 86"/>
          <p:cNvSpPr>
            <a:spLocks noChangeArrowheads="1"/>
          </p:cNvSpPr>
          <p:nvPr/>
        </p:nvSpPr>
        <p:spPr bwMode="auto">
          <a:xfrm rot="1352639">
            <a:off x="685800" y="457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5" name="Rectangle 87"/>
          <p:cNvSpPr>
            <a:spLocks noChangeArrowheads="1"/>
          </p:cNvSpPr>
          <p:nvPr/>
        </p:nvSpPr>
        <p:spPr bwMode="auto">
          <a:xfrm rot="1352639">
            <a:off x="533400" y="1066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6" name="Rectangle 88"/>
          <p:cNvSpPr>
            <a:spLocks noChangeArrowheads="1"/>
          </p:cNvSpPr>
          <p:nvPr/>
        </p:nvSpPr>
        <p:spPr bwMode="auto">
          <a:xfrm rot="1352639">
            <a:off x="838200" y="1676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7" name="Rectangle 89"/>
          <p:cNvSpPr>
            <a:spLocks noChangeArrowheads="1"/>
          </p:cNvSpPr>
          <p:nvPr/>
        </p:nvSpPr>
        <p:spPr bwMode="auto">
          <a:xfrm rot="1352639">
            <a:off x="685800" y="2286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8" name="Rectangle 90"/>
          <p:cNvSpPr>
            <a:spLocks noChangeArrowheads="1"/>
          </p:cNvSpPr>
          <p:nvPr/>
        </p:nvSpPr>
        <p:spPr bwMode="auto">
          <a:xfrm rot="1352639">
            <a:off x="304800" y="1981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79" name="Rectangle 91"/>
          <p:cNvSpPr>
            <a:spLocks noChangeArrowheads="1"/>
          </p:cNvSpPr>
          <p:nvPr/>
        </p:nvSpPr>
        <p:spPr bwMode="auto">
          <a:xfrm rot="1352639">
            <a:off x="152400" y="2590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0" name="Rectangle 92"/>
          <p:cNvSpPr>
            <a:spLocks noChangeArrowheads="1"/>
          </p:cNvSpPr>
          <p:nvPr/>
        </p:nvSpPr>
        <p:spPr bwMode="auto">
          <a:xfrm rot="1352639">
            <a:off x="457200" y="3200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1" name="Rectangle 93"/>
          <p:cNvSpPr>
            <a:spLocks noChangeArrowheads="1"/>
          </p:cNvSpPr>
          <p:nvPr/>
        </p:nvSpPr>
        <p:spPr bwMode="auto">
          <a:xfrm rot="1352639">
            <a:off x="304800" y="3810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2" name="Rectangle 94"/>
          <p:cNvSpPr>
            <a:spLocks noChangeArrowheads="1"/>
          </p:cNvSpPr>
          <p:nvPr/>
        </p:nvSpPr>
        <p:spPr bwMode="auto">
          <a:xfrm rot="1352639">
            <a:off x="838200" y="3495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3" name="Rectangle 95"/>
          <p:cNvSpPr>
            <a:spLocks noChangeArrowheads="1"/>
          </p:cNvSpPr>
          <p:nvPr/>
        </p:nvSpPr>
        <p:spPr bwMode="auto">
          <a:xfrm rot="1352639">
            <a:off x="685800" y="4105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4" name="Rectangle 96"/>
          <p:cNvSpPr>
            <a:spLocks noChangeArrowheads="1"/>
          </p:cNvSpPr>
          <p:nvPr/>
        </p:nvSpPr>
        <p:spPr bwMode="auto">
          <a:xfrm rot="1352639">
            <a:off x="990600" y="4714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5" name="Rectangle 97"/>
          <p:cNvSpPr>
            <a:spLocks noChangeArrowheads="1"/>
          </p:cNvSpPr>
          <p:nvPr/>
        </p:nvSpPr>
        <p:spPr bwMode="auto">
          <a:xfrm rot="1352639">
            <a:off x="838200" y="5324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6" name="Rectangle 98"/>
          <p:cNvSpPr>
            <a:spLocks noChangeArrowheads="1"/>
          </p:cNvSpPr>
          <p:nvPr/>
        </p:nvSpPr>
        <p:spPr bwMode="auto">
          <a:xfrm rot="1352639">
            <a:off x="457200" y="5019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7" name="Rectangle 99"/>
          <p:cNvSpPr>
            <a:spLocks noChangeArrowheads="1"/>
          </p:cNvSpPr>
          <p:nvPr/>
        </p:nvSpPr>
        <p:spPr bwMode="auto">
          <a:xfrm rot="1352639">
            <a:off x="304800" y="5629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8" name="Rectangle 100"/>
          <p:cNvSpPr>
            <a:spLocks noChangeArrowheads="1"/>
          </p:cNvSpPr>
          <p:nvPr/>
        </p:nvSpPr>
        <p:spPr bwMode="auto">
          <a:xfrm rot="1352639">
            <a:off x="609600" y="6238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89" name="Rectangle 101"/>
          <p:cNvSpPr>
            <a:spLocks noChangeArrowheads="1"/>
          </p:cNvSpPr>
          <p:nvPr/>
        </p:nvSpPr>
        <p:spPr bwMode="auto">
          <a:xfrm rot="1352639">
            <a:off x="152400" y="6553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0" name="Rectangle 102"/>
          <p:cNvSpPr>
            <a:spLocks noChangeArrowheads="1"/>
          </p:cNvSpPr>
          <p:nvPr/>
        </p:nvSpPr>
        <p:spPr bwMode="auto">
          <a:xfrm rot="20247361" flipH="1">
            <a:off x="381000" y="76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1" name="Rectangle 103"/>
          <p:cNvSpPr>
            <a:spLocks noChangeArrowheads="1"/>
          </p:cNvSpPr>
          <p:nvPr/>
        </p:nvSpPr>
        <p:spPr bwMode="auto">
          <a:xfrm rot="20247361" flipH="1">
            <a:off x="533400" y="685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2" name="Rectangle 104"/>
          <p:cNvSpPr>
            <a:spLocks noChangeArrowheads="1"/>
          </p:cNvSpPr>
          <p:nvPr/>
        </p:nvSpPr>
        <p:spPr bwMode="auto">
          <a:xfrm rot="20247361" flipH="1">
            <a:off x="228600" y="1295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3" name="Rectangle 105"/>
          <p:cNvSpPr>
            <a:spLocks noChangeArrowheads="1"/>
          </p:cNvSpPr>
          <p:nvPr/>
        </p:nvSpPr>
        <p:spPr bwMode="auto">
          <a:xfrm rot="20247361" flipH="1">
            <a:off x="381000" y="1905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4" name="Rectangle 106"/>
          <p:cNvSpPr>
            <a:spLocks noChangeArrowheads="1"/>
          </p:cNvSpPr>
          <p:nvPr/>
        </p:nvSpPr>
        <p:spPr bwMode="auto">
          <a:xfrm rot="20247361" flipH="1">
            <a:off x="762000" y="1600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5" name="Rectangle 107"/>
          <p:cNvSpPr>
            <a:spLocks noChangeArrowheads="1"/>
          </p:cNvSpPr>
          <p:nvPr/>
        </p:nvSpPr>
        <p:spPr bwMode="auto">
          <a:xfrm rot="20247361" flipH="1">
            <a:off x="914400" y="2209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6" name="Rectangle 108"/>
          <p:cNvSpPr>
            <a:spLocks noChangeArrowheads="1"/>
          </p:cNvSpPr>
          <p:nvPr/>
        </p:nvSpPr>
        <p:spPr bwMode="auto">
          <a:xfrm rot="20247361" flipH="1">
            <a:off x="609600" y="2819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7" name="Rectangle 109"/>
          <p:cNvSpPr>
            <a:spLocks noChangeArrowheads="1"/>
          </p:cNvSpPr>
          <p:nvPr/>
        </p:nvSpPr>
        <p:spPr bwMode="auto">
          <a:xfrm rot="20247361" flipH="1">
            <a:off x="762000" y="3429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8" name="Rectangle 110"/>
          <p:cNvSpPr>
            <a:spLocks noChangeArrowheads="1"/>
          </p:cNvSpPr>
          <p:nvPr/>
        </p:nvSpPr>
        <p:spPr bwMode="auto">
          <a:xfrm rot="20247361" flipH="1">
            <a:off x="228600" y="3114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599" name="Rectangle 111"/>
          <p:cNvSpPr>
            <a:spLocks noChangeArrowheads="1"/>
          </p:cNvSpPr>
          <p:nvPr/>
        </p:nvSpPr>
        <p:spPr bwMode="auto">
          <a:xfrm rot="20247361" flipH="1">
            <a:off x="381000" y="3724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0" name="Rectangle 112"/>
          <p:cNvSpPr>
            <a:spLocks noChangeArrowheads="1"/>
          </p:cNvSpPr>
          <p:nvPr/>
        </p:nvSpPr>
        <p:spPr bwMode="auto">
          <a:xfrm rot="20247361" flipH="1">
            <a:off x="76200" y="4333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1" name="Rectangle 113"/>
          <p:cNvSpPr>
            <a:spLocks noChangeArrowheads="1"/>
          </p:cNvSpPr>
          <p:nvPr/>
        </p:nvSpPr>
        <p:spPr bwMode="auto">
          <a:xfrm rot="20247361" flipH="1">
            <a:off x="228600" y="4943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2" name="Rectangle 114"/>
          <p:cNvSpPr>
            <a:spLocks noChangeArrowheads="1"/>
          </p:cNvSpPr>
          <p:nvPr/>
        </p:nvSpPr>
        <p:spPr bwMode="auto">
          <a:xfrm rot="20247361" flipH="1">
            <a:off x="609600" y="4638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3" name="Rectangle 115"/>
          <p:cNvSpPr>
            <a:spLocks noChangeArrowheads="1"/>
          </p:cNvSpPr>
          <p:nvPr/>
        </p:nvSpPr>
        <p:spPr bwMode="auto">
          <a:xfrm rot="20247361" flipH="1">
            <a:off x="762000" y="5248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4" name="Rectangle 116"/>
          <p:cNvSpPr>
            <a:spLocks noChangeArrowheads="1"/>
          </p:cNvSpPr>
          <p:nvPr/>
        </p:nvSpPr>
        <p:spPr bwMode="auto">
          <a:xfrm rot="20247361" flipH="1">
            <a:off x="457200" y="5857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5" name="Rectangle 117"/>
          <p:cNvSpPr>
            <a:spLocks noChangeArrowheads="1"/>
          </p:cNvSpPr>
          <p:nvPr/>
        </p:nvSpPr>
        <p:spPr bwMode="auto">
          <a:xfrm rot="20247361" flipH="1">
            <a:off x="914400" y="6172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6" name="Oval 118"/>
          <p:cNvSpPr>
            <a:spLocks noChangeArrowheads="1"/>
          </p:cNvSpPr>
          <p:nvPr/>
        </p:nvSpPr>
        <p:spPr bwMode="auto">
          <a:xfrm>
            <a:off x="1447800" y="3505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7" name="Oval 119"/>
          <p:cNvSpPr>
            <a:spLocks noChangeArrowheads="1"/>
          </p:cNvSpPr>
          <p:nvPr/>
        </p:nvSpPr>
        <p:spPr bwMode="auto">
          <a:xfrm>
            <a:off x="1219200" y="38100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8" name="Rectangle 120"/>
          <p:cNvSpPr>
            <a:spLocks noChangeArrowheads="1"/>
          </p:cNvSpPr>
          <p:nvPr/>
        </p:nvSpPr>
        <p:spPr bwMode="auto">
          <a:xfrm rot="1352639">
            <a:off x="8534400" y="381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09" name="Rectangle 121"/>
          <p:cNvSpPr>
            <a:spLocks noChangeArrowheads="1"/>
          </p:cNvSpPr>
          <p:nvPr/>
        </p:nvSpPr>
        <p:spPr bwMode="auto">
          <a:xfrm rot="1352639">
            <a:off x="8382000" y="990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0" name="Rectangle 122"/>
          <p:cNvSpPr>
            <a:spLocks noChangeArrowheads="1"/>
          </p:cNvSpPr>
          <p:nvPr/>
        </p:nvSpPr>
        <p:spPr bwMode="auto">
          <a:xfrm rot="1352639">
            <a:off x="8686800" y="1600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1" name="Rectangle 123"/>
          <p:cNvSpPr>
            <a:spLocks noChangeArrowheads="1"/>
          </p:cNvSpPr>
          <p:nvPr/>
        </p:nvSpPr>
        <p:spPr bwMode="auto">
          <a:xfrm rot="1352639">
            <a:off x="8534400" y="2209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2" name="Rectangle 124"/>
          <p:cNvSpPr>
            <a:spLocks noChangeArrowheads="1"/>
          </p:cNvSpPr>
          <p:nvPr/>
        </p:nvSpPr>
        <p:spPr bwMode="auto">
          <a:xfrm rot="1352639">
            <a:off x="8153400" y="1905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3" name="Rectangle 125"/>
          <p:cNvSpPr>
            <a:spLocks noChangeArrowheads="1"/>
          </p:cNvSpPr>
          <p:nvPr/>
        </p:nvSpPr>
        <p:spPr bwMode="auto">
          <a:xfrm rot="1352639">
            <a:off x="8001000" y="2514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4" name="Rectangle 126"/>
          <p:cNvSpPr>
            <a:spLocks noChangeArrowheads="1"/>
          </p:cNvSpPr>
          <p:nvPr/>
        </p:nvSpPr>
        <p:spPr bwMode="auto">
          <a:xfrm rot="1352639">
            <a:off x="8305800" y="3124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5" name="Rectangle 127"/>
          <p:cNvSpPr>
            <a:spLocks noChangeArrowheads="1"/>
          </p:cNvSpPr>
          <p:nvPr/>
        </p:nvSpPr>
        <p:spPr bwMode="auto">
          <a:xfrm rot="1352639">
            <a:off x="8153400" y="3733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6" name="Rectangle 128"/>
          <p:cNvSpPr>
            <a:spLocks noChangeArrowheads="1"/>
          </p:cNvSpPr>
          <p:nvPr/>
        </p:nvSpPr>
        <p:spPr bwMode="auto">
          <a:xfrm rot="1352639">
            <a:off x="8686800" y="3419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7" name="Rectangle 129"/>
          <p:cNvSpPr>
            <a:spLocks noChangeArrowheads="1"/>
          </p:cNvSpPr>
          <p:nvPr/>
        </p:nvSpPr>
        <p:spPr bwMode="auto">
          <a:xfrm rot="1352639">
            <a:off x="8534400" y="4029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8" name="Rectangle 130"/>
          <p:cNvSpPr>
            <a:spLocks noChangeArrowheads="1"/>
          </p:cNvSpPr>
          <p:nvPr/>
        </p:nvSpPr>
        <p:spPr bwMode="auto">
          <a:xfrm rot="20247361" flipH="1">
            <a:off x="8229600" y="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19" name="Rectangle 131"/>
          <p:cNvSpPr>
            <a:spLocks noChangeArrowheads="1"/>
          </p:cNvSpPr>
          <p:nvPr/>
        </p:nvSpPr>
        <p:spPr bwMode="auto">
          <a:xfrm rot="20247361" flipH="1">
            <a:off x="8382000" y="609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0" name="Rectangle 132"/>
          <p:cNvSpPr>
            <a:spLocks noChangeArrowheads="1"/>
          </p:cNvSpPr>
          <p:nvPr/>
        </p:nvSpPr>
        <p:spPr bwMode="auto">
          <a:xfrm rot="20247361" flipH="1">
            <a:off x="8077200" y="1219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1" name="Rectangle 133"/>
          <p:cNvSpPr>
            <a:spLocks noChangeArrowheads="1"/>
          </p:cNvSpPr>
          <p:nvPr/>
        </p:nvSpPr>
        <p:spPr bwMode="auto">
          <a:xfrm rot="20247361" flipH="1">
            <a:off x="8229600" y="1828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2" name="Rectangle 134"/>
          <p:cNvSpPr>
            <a:spLocks noChangeArrowheads="1"/>
          </p:cNvSpPr>
          <p:nvPr/>
        </p:nvSpPr>
        <p:spPr bwMode="auto">
          <a:xfrm rot="20247361" flipH="1">
            <a:off x="8610600" y="1524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3" name="Rectangle 135"/>
          <p:cNvSpPr>
            <a:spLocks noChangeArrowheads="1"/>
          </p:cNvSpPr>
          <p:nvPr/>
        </p:nvSpPr>
        <p:spPr bwMode="auto">
          <a:xfrm rot="20247361" flipH="1">
            <a:off x="8763000" y="21336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4" name="Rectangle 136"/>
          <p:cNvSpPr>
            <a:spLocks noChangeArrowheads="1"/>
          </p:cNvSpPr>
          <p:nvPr/>
        </p:nvSpPr>
        <p:spPr bwMode="auto">
          <a:xfrm rot="20247361" flipH="1">
            <a:off x="8458200" y="2743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5" name="Rectangle 137"/>
          <p:cNvSpPr>
            <a:spLocks noChangeArrowheads="1"/>
          </p:cNvSpPr>
          <p:nvPr/>
        </p:nvSpPr>
        <p:spPr bwMode="auto">
          <a:xfrm rot="20247361" flipH="1">
            <a:off x="8610600" y="3352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6" name="Rectangle 138"/>
          <p:cNvSpPr>
            <a:spLocks noChangeArrowheads="1"/>
          </p:cNvSpPr>
          <p:nvPr/>
        </p:nvSpPr>
        <p:spPr bwMode="auto">
          <a:xfrm rot="20247361" flipH="1">
            <a:off x="8077200" y="3038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7" name="Rectangle 139"/>
          <p:cNvSpPr>
            <a:spLocks noChangeArrowheads="1"/>
          </p:cNvSpPr>
          <p:nvPr/>
        </p:nvSpPr>
        <p:spPr bwMode="auto">
          <a:xfrm rot="20247361" flipH="1">
            <a:off x="8229600" y="3648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8" name="Rectangle 140"/>
          <p:cNvSpPr>
            <a:spLocks noChangeArrowheads="1"/>
          </p:cNvSpPr>
          <p:nvPr/>
        </p:nvSpPr>
        <p:spPr bwMode="auto">
          <a:xfrm rot="6752639">
            <a:off x="6457951" y="8524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29" name="Rectangle 141"/>
          <p:cNvSpPr>
            <a:spLocks noChangeArrowheads="1"/>
          </p:cNvSpPr>
          <p:nvPr/>
        </p:nvSpPr>
        <p:spPr bwMode="auto">
          <a:xfrm rot="6752639">
            <a:off x="5848351" y="7000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0" name="Rectangle 142"/>
          <p:cNvSpPr>
            <a:spLocks noChangeArrowheads="1"/>
          </p:cNvSpPr>
          <p:nvPr/>
        </p:nvSpPr>
        <p:spPr bwMode="auto">
          <a:xfrm rot="6752639">
            <a:off x="5238751" y="1006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1" name="Rectangle 143"/>
          <p:cNvSpPr>
            <a:spLocks noChangeArrowheads="1"/>
          </p:cNvSpPr>
          <p:nvPr/>
        </p:nvSpPr>
        <p:spPr bwMode="auto">
          <a:xfrm rot="6752639">
            <a:off x="4629151" y="854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2" name="Rectangle 144"/>
          <p:cNvSpPr>
            <a:spLocks noChangeArrowheads="1"/>
          </p:cNvSpPr>
          <p:nvPr/>
        </p:nvSpPr>
        <p:spPr bwMode="auto">
          <a:xfrm rot="6752639">
            <a:off x="4933951" y="4730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3" name="Rectangle 145"/>
          <p:cNvSpPr>
            <a:spLocks noChangeArrowheads="1"/>
          </p:cNvSpPr>
          <p:nvPr/>
        </p:nvSpPr>
        <p:spPr bwMode="auto">
          <a:xfrm rot="6752639">
            <a:off x="4325938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4" name="Rectangle 146"/>
          <p:cNvSpPr>
            <a:spLocks noChangeArrowheads="1"/>
          </p:cNvSpPr>
          <p:nvPr/>
        </p:nvSpPr>
        <p:spPr bwMode="auto">
          <a:xfrm rot="6752639">
            <a:off x="3716338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5" name="Rectangle 147"/>
          <p:cNvSpPr>
            <a:spLocks noChangeArrowheads="1"/>
          </p:cNvSpPr>
          <p:nvPr/>
        </p:nvSpPr>
        <p:spPr bwMode="auto">
          <a:xfrm rot="6752639">
            <a:off x="3106738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6" name="Rectangle 148"/>
          <p:cNvSpPr>
            <a:spLocks noChangeArrowheads="1"/>
          </p:cNvSpPr>
          <p:nvPr/>
        </p:nvSpPr>
        <p:spPr bwMode="auto">
          <a:xfrm rot="6752639">
            <a:off x="3421063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7" name="Rectangle 149"/>
          <p:cNvSpPr>
            <a:spLocks noChangeArrowheads="1"/>
          </p:cNvSpPr>
          <p:nvPr/>
        </p:nvSpPr>
        <p:spPr bwMode="auto">
          <a:xfrm rot="6752639">
            <a:off x="28114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8" name="Rectangle 150"/>
          <p:cNvSpPr>
            <a:spLocks noChangeArrowheads="1"/>
          </p:cNvSpPr>
          <p:nvPr/>
        </p:nvSpPr>
        <p:spPr bwMode="auto">
          <a:xfrm rot="6752639">
            <a:off x="2201863" y="1160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39" name="Rectangle 151"/>
          <p:cNvSpPr>
            <a:spLocks noChangeArrowheads="1"/>
          </p:cNvSpPr>
          <p:nvPr/>
        </p:nvSpPr>
        <p:spPr bwMode="auto">
          <a:xfrm rot="6752639">
            <a:off x="1592263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0" name="Rectangle 152"/>
          <p:cNvSpPr>
            <a:spLocks noChangeArrowheads="1"/>
          </p:cNvSpPr>
          <p:nvPr/>
        </p:nvSpPr>
        <p:spPr bwMode="auto">
          <a:xfrm rot="6752639">
            <a:off x="1897063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1" name="Rectangle 153"/>
          <p:cNvSpPr>
            <a:spLocks noChangeArrowheads="1"/>
          </p:cNvSpPr>
          <p:nvPr/>
        </p:nvSpPr>
        <p:spPr bwMode="auto">
          <a:xfrm rot="6752639">
            <a:off x="12874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2" name="Rectangle 154"/>
          <p:cNvSpPr>
            <a:spLocks noChangeArrowheads="1"/>
          </p:cNvSpPr>
          <p:nvPr/>
        </p:nvSpPr>
        <p:spPr bwMode="auto">
          <a:xfrm rot="6752639">
            <a:off x="677863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3" name="Rectangle 155"/>
          <p:cNvSpPr>
            <a:spLocks noChangeArrowheads="1"/>
          </p:cNvSpPr>
          <p:nvPr/>
        </p:nvSpPr>
        <p:spPr bwMode="auto">
          <a:xfrm rot="6752639">
            <a:off x="363538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4" name="Rectangle 156"/>
          <p:cNvSpPr>
            <a:spLocks noChangeArrowheads="1"/>
          </p:cNvSpPr>
          <p:nvPr/>
        </p:nvSpPr>
        <p:spPr bwMode="auto">
          <a:xfrm rot="4047361" flipH="1">
            <a:off x="6838951" y="5476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5" name="Rectangle 157"/>
          <p:cNvSpPr>
            <a:spLocks noChangeArrowheads="1"/>
          </p:cNvSpPr>
          <p:nvPr/>
        </p:nvSpPr>
        <p:spPr bwMode="auto">
          <a:xfrm rot="4047361" flipH="1">
            <a:off x="6229351" y="7000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6" name="Rectangle 158"/>
          <p:cNvSpPr>
            <a:spLocks noChangeArrowheads="1"/>
          </p:cNvSpPr>
          <p:nvPr/>
        </p:nvSpPr>
        <p:spPr bwMode="auto">
          <a:xfrm rot="4047361" flipH="1">
            <a:off x="5619751" y="3952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7" name="Rectangle 159"/>
          <p:cNvSpPr>
            <a:spLocks noChangeArrowheads="1"/>
          </p:cNvSpPr>
          <p:nvPr/>
        </p:nvSpPr>
        <p:spPr bwMode="auto">
          <a:xfrm rot="4047361" flipH="1">
            <a:off x="5010151" y="549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8" name="Rectangle 160"/>
          <p:cNvSpPr>
            <a:spLocks noChangeArrowheads="1"/>
          </p:cNvSpPr>
          <p:nvPr/>
        </p:nvSpPr>
        <p:spPr bwMode="auto">
          <a:xfrm rot="4047361" flipH="1">
            <a:off x="5314951" y="930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49" name="Rectangle 161"/>
          <p:cNvSpPr>
            <a:spLocks noChangeArrowheads="1"/>
          </p:cNvSpPr>
          <p:nvPr/>
        </p:nvSpPr>
        <p:spPr bwMode="auto">
          <a:xfrm rot="4047361" flipH="1">
            <a:off x="4705351" y="1082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0" name="Rectangle 162"/>
          <p:cNvSpPr>
            <a:spLocks noChangeArrowheads="1"/>
          </p:cNvSpPr>
          <p:nvPr/>
        </p:nvSpPr>
        <p:spPr bwMode="auto">
          <a:xfrm rot="4047361" flipH="1">
            <a:off x="4097338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1" name="Rectangle 163"/>
          <p:cNvSpPr>
            <a:spLocks noChangeArrowheads="1"/>
          </p:cNvSpPr>
          <p:nvPr/>
        </p:nvSpPr>
        <p:spPr bwMode="auto">
          <a:xfrm rot="4047361" flipH="1">
            <a:off x="3487738" y="931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2" name="Rectangle 164"/>
          <p:cNvSpPr>
            <a:spLocks noChangeArrowheads="1"/>
          </p:cNvSpPr>
          <p:nvPr/>
        </p:nvSpPr>
        <p:spPr bwMode="auto">
          <a:xfrm rot="4047361" flipH="1">
            <a:off x="3802063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3" name="Rectangle 165"/>
          <p:cNvSpPr>
            <a:spLocks noChangeArrowheads="1"/>
          </p:cNvSpPr>
          <p:nvPr/>
        </p:nvSpPr>
        <p:spPr bwMode="auto">
          <a:xfrm rot="4047361" flipH="1">
            <a:off x="3192463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4" name="Rectangle 166"/>
          <p:cNvSpPr>
            <a:spLocks noChangeArrowheads="1"/>
          </p:cNvSpPr>
          <p:nvPr/>
        </p:nvSpPr>
        <p:spPr bwMode="auto">
          <a:xfrm rot="4047361" flipH="1">
            <a:off x="2582863" y="246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5" name="Rectangle 167"/>
          <p:cNvSpPr>
            <a:spLocks noChangeArrowheads="1"/>
          </p:cNvSpPr>
          <p:nvPr/>
        </p:nvSpPr>
        <p:spPr bwMode="auto">
          <a:xfrm rot="4047361" flipH="1">
            <a:off x="1973263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6" name="Rectangle 168"/>
          <p:cNvSpPr>
            <a:spLocks noChangeArrowheads="1"/>
          </p:cNvSpPr>
          <p:nvPr/>
        </p:nvSpPr>
        <p:spPr bwMode="auto">
          <a:xfrm rot="4047361" flipH="1">
            <a:off x="2278063" y="779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7" name="Rectangle 169"/>
          <p:cNvSpPr>
            <a:spLocks noChangeArrowheads="1"/>
          </p:cNvSpPr>
          <p:nvPr/>
        </p:nvSpPr>
        <p:spPr bwMode="auto">
          <a:xfrm rot="4047361" flipH="1">
            <a:off x="1668463" y="931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8" name="Rectangle 170"/>
          <p:cNvSpPr>
            <a:spLocks noChangeArrowheads="1"/>
          </p:cNvSpPr>
          <p:nvPr/>
        </p:nvSpPr>
        <p:spPr bwMode="auto">
          <a:xfrm rot="4047361" flipH="1">
            <a:off x="1058863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59" name="Rectangle 171"/>
          <p:cNvSpPr>
            <a:spLocks noChangeArrowheads="1"/>
          </p:cNvSpPr>
          <p:nvPr/>
        </p:nvSpPr>
        <p:spPr bwMode="auto">
          <a:xfrm rot="4047361" flipH="1">
            <a:off x="744538" y="1084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0" name="Rectangle 172"/>
          <p:cNvSpPr>
            <a:spLocks noChangeArrowheads="1"/>
          </p:cNvSpPr>
          <p:nvPr/>
        </p:nvSpPr>
        <p:spPr bwMode="auto">
          <a:xfrm rot="6752639">
            <a:off x="8362951" y="9286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1" name="Rectangle 173"/>
          <p:cNvSpPr>
            <a:spLocks noChangeArrowheads="1"/>
          </p:cNvSpPr>
          <p:nvPr/>
        </p:nvSpPr>
        <p:spPr bwMode="auto">
          <a:xfrm rot="6752639">
            <a:off x="7753351" y="777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2" name="Rectangle 174"/>
          <p:cNvSpPr>
            <a:spLocks noChangeArrowheads="1"/>
          </p:cNvSpPr>
          <p:nvPr/>
        </p:nvSpPr>
        <p:spPr bwMode="auto">
          <a:xfrm rot="6752639">
            <a:off x="7143751" y="1082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3" name="Rectangle 175"/>
          <p:cNvSpPr>
            <a:spLocks noChangeArrowheads="1"/>
          </p:cNvSpPr>
          <p:nvPr/>
        </p:nvSpPr>
        <p:spPr bwMode="auto">
          <a:xfrm rot="6752639">
            <a:off x="6534151" y="930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4" name="Rectangle 176"/>
          <p:cNvSpPr>
            <a:spLocks noChangeArrowheads="1"/>
          </p:cNvSpPr>
          <p:nvPr/>
        </p:nvSpPr>
        <p:spPr bwMode="auto">
          <a:xfrm rot="6752639">
            <a:off x="6838951" y="549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5" name="Rectangle 177"/>
          <p:cNvSpPr>
            <a:spLocks noChangeArrowheads="1"/>
          </p:cNvSpPr>
          <p:nvPr/>
        </p:nvSpPr>
        <p:spPr bwMode="auto">
          <a:xfrm rot="6752639">
            <a:off x="6230938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6" name="Rectangle 178"/>
          <p:cNvSpPr>
            <a:spLocks noChangeArrowheads="1"/>
          </p:cNvSpPr>
          <p:nvPr/>
        </p:nvSpPr>
        <p:spPr bwMode="auto">
          <a:xfrm rot="6752639">
            <a:off x="5621338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7" name="Rectangle 179"/>
          <p:cNvSpPr>
            <a:spLocks noChangeArrowheads="1"/>
          </p:cNvSpPr>
          <p:nvPr/>
        </p:nvSpPr>
        <p:spPr bwMode="auto">
          <a:xfrm rot="6752639">
            <a:off x="5011738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8" name="Rectangle 180"/>
          <p:cNvSpPr>
            <a:spLocks noChangeArrowheads="1"/>
          </p:cNvSpPr>
          <p:nvPr/>
        </p:nvSpPr>
        <p:spPr bwMode="auto">
          <a:xfrm rot="6752639">
            <a:off x="5326063" y="1084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69" name="Rectangle 181"/>
          <p:cNvSpPr>
            <a:spLocks noChangeArrowheads="1"/>
          </p:cNvSpPr>
          <p:nvPr/>
        </p:nvSpPr>
        <p:spPr bwMode="auto">
          <a:xfrm rot="6752639">
            <a:off x="4716463" y="931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0" name="Rectangle 182"/>
          <p:cNvSpPr>
            <a:spLocks noChangeArrowheads="1"/>
          </p:cNvSpPr>
          <p:nvPr/>
        </p:nvSpPr>
        <p:spPr bwMode="auto">
          <a:xfrm rot="6752639">
            <a:off x="4106863" y="1236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1" name="Rectangle 183"/>
          <p:cNvSpPr>
            <a:spLocks noChangeArrowheads="1"/>
          </p:cNvSpPr>
          <p:nvPr/>
        </p:nvSpPr>
        <p:spPr bwMode="auto">
          <a:xfrm rot="6752639">
            <a:off x="3497263" y="1084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2" name="Rectangle 184"/>
          <p:cNvSpPr>
            <a:spLocks noChangeArrowheads="1"/>
          </p:cNvSpPr>
          <p:nvPr/>
        </p:nvSpPr>
        <p:spPr bwMode="auto">
          <a:xfrm rot="6752639">
            <a:off x="3802063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3" name="Rectangle 185"/>
          <p:cNvSpPr>
            <a:spLocks noChangeArrowheads="1"/>
          </p:cNvSpPr>
          <p:nvPr/>
        </p:nvSpPr>
        <p:spPr bwMode="auto">
          <a:xfrm rot="6752639">
            <a:off x="3192463" y="5508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4" name="Rectangle 186"/>
          <p:cNvSpPr>
            <a:spLocks noChangeArrowheads="1"/>
          </p:cNvSpPr>
          <p:nvPr/>
        </p:nvSpPr>
        <p:spPr bwMode="auto">
          <a:xfrm rot="6752639">
            <a:off x="25828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5" name="Rectangle 187"/>
          <p:cNvSpPr>
            <a:spLocks noChangeArrowheads="1"/>
          </p:cNvSpPr>
          <p:nvPr/>
        </p:nvSpPr>
        <p:spPr bwMode="auto">
          <a:xfrm rot="6752639">
            <a:off x="2268538" y="398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6" name="Rectangle 188"/>
          <p:cNvSpPr>
            <a:spLocks noChangeArrowheads="1"/>
          </p:cNvSpPr>
          <p:nvPr/>
        </p:nvSpPr>
        <p:spPr bwMode="auto">
          <a:xfrm rot="4047361" flipH="1">
            <a:off x="8743951" y="6238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7" name="Rectangle 189"/>
          <p:cNvSpPr>
            <a:spLocks noChangeArrowheads="1"/>
          </p:cNvSpPr>
          <p:nvPr/>
        </p:nvSpPr>
        <p:spPr bwMode="auto">
          <a:xfrm rot="4047361" flipH="1">
            <a:off x="8134351" y="7762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8" name="Rectangle 190"/>
          <p:cNvSpPr>
            <a:spLocks noChangeArrowheads="1"/>
          </p:cNvSpPr>
          <p:nvPr/>
        </p:nvSpPr>
        <p:spPr bwMode="auto">
          <a:xfrm rot="4047361" flipH="1">
            <a:off x="7524751" y="471487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79" name="Rectangle 191"/>
          <p:cNvSpPr>
            <a:spLocks noChangeArrowheads="1"/>
          </p:cNvSpPr>
          <p:nvPr/>
        </p:nvSpPr>
        <p:spPr bwMode="auto">
          <a:xfrm rot="4047361" flipH="1">
            <a:off x="6915151" y="625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0" name="Rectangle 192"/>
          <p:cNvSpPr>
            <a:spLocks noChangeArrowheads="1"/>
          </p:cNvSpPr>
          <p:nvPr/>
        </p:nvSpPr>
        <p:spPr bwMode="auto">
          <a:xfrm rot="4047361" flipH="1">
            <a:off x="7219951" y="1006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1" name="Rectangle 193"/>
          <p:cNvSpPr>
            <a:spLocks noChangeArrowheads="1"/>
          </p:cNvSpPr>
          <p:nvPr/>
        </p:nvSpPr>
        <p:spPr bwMode="auto">
          <a:xfrm rot="4047361" flipH="1">
            <a:off x="6610351" y="1158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2" name="Rectangle 194"/>
          <p:cNvSpPr>
            <a:spLocks noChangeArrowheads="1"/>
          </p:cNvSpPr>
          <p:nvPr/>
        </p:nvSpPr>
        <p:spPr bwMode="auto">
          <a:xfrm rot="4047361" flipH="1">
            <a:off x="6002338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3" name="Rectangle 195"/>
          <p:cNvSpPr>
            <a:spLocks noChangeArrowheads="1"/>
          </p:cNvSpPr>
          <p:nvPr/>
        </p:nvSpPr>
        <p:spPr bwMode="auto">
          <a:xfrm rot="4047361" flipH="1">
            <a:off x="5392738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4" name="Rectangle 196"/>
          <p:cNvSpPr>
            <a:spLocks noChangeArrowheads="1"/>
          </p:cNvSpPr>
          <p:nvPr/>
        </p:nvSpPr>
        <p:spPr bwMode="auto">
          <a:xfrm rot="4047361" flipH="1">
            <a:off x="57070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5" name="Rectangle 197"/>
          <p:cNvSpPr>
            <a:spLocks noChangeArrowheads="1"/>
          </p:cNvSpPr>
          <p:nvPr/>
        </p:nvSpPr>
        <p:spPr bwMode="auto">
          <a:xfrm rot="4047361" flipH="1">
            <a:off x="5097463" y="627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6" name="Rectangle 198"/>
          <p:cNvSpPr>
            <a:spLocks noChangeArrowheads="1"/>
          </p:cNvSpPr>
          <p:nvPr/>
        </p:nvSpPr>
        <p:spPr bwMode="auto">
          <a:xfrm rot="4047361" flipH="1">
            <a:off x="4487863" y="322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7" name="Rectangle 199"/>
          <p:cNvSpPr>
            <a:spLocks noChangeArrowheads="1"/>
          </p:cNvSpPr>
          <p:nvPr/>
        </p:nvSpPr>
        <p:spPr bwMode="auto">
          <a:xfrm rot="4047361" flipH="1">
            <a:off x="3878263" y="474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8" name="Rectangle 200"/>
          <p:cNvSpPr>
            <a:spLocks noChangeArrowheads="1"/>
          </p:cNvSpPr>
          <p:nvPr/>
        </p:nvSpPr>
        <p:spPr bwMode="auto">
          <a:xfrm rot="4047361" flipH="1">
            <a:off x="4183063" y="8556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89" name="Rectangle 201"/>
          <p:cNvSpPr>
            <a:spLocks noChangeArrowheads="1"/>
          </p:cNvSpPr>
          <p:nvPr/>
        </p:nvSpPr>
        <p:spPr bwMode="auto">
          <a:xfrm rot="4047361" flipH="1">
            <a:off x="3573463" y="10080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0" name="Rectangle 202"/>
          <p:cNvSpPr>
            <a:spLocks noChangeArrowheads="1"/>
          </p:cNvSpPr>
          <p:nvPr/>
        </p:nvSpPr>
        <p:spPr bwMode="auto">
          <a:xfrm rot="4047361" flipH="1">
            <a:off x="2963863" y="7032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1" name="Rectangle 203"/>
          <p:cNvSpPr>
            <a:spLocks noChangeArrowheads="1"/>
          </p:cNvSpPr>
          <p:nvPr/>
        </p:nvSpPr>
        <p:spPr bwMode="auto">
          <a:xfrm rot="4047361" flipH="1">
            <a:off x="2649538" y="1160462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2" name="Rectangle 204"/>
          <p:cNvSpPr>
            <a:spLocks noChangeArrowheads="1"/>
          </p:cNvSpPr>
          <p:nvPr/>
        </p:nvSpPr>
        <p:spPr bwMode="auto">
          <a:xfrm rot="1352639">
            <a:off x="990600" y="457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3" name="Rectangle 205"/>
          <p:cNvSpPr>
            <a:spLocks noChangeArrowheads="1"/>
          </p:cNvSpPr>
          <p:nvPr/>
        </p:nvSpPr>
        <p:spPr bwMode="auto">
          <a:xfrm rot="1352639">
            <a:off x="838200" y="1066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4" name="Rectangle 206"/>
          <p:cNvSpPr>
            <a:spLocks noChangeArrowheads="1"/>
          </p:cNvSpPr>
          <p:nvPr/>
        </p:nvSpPr>
        <p:spPr bwMode="auto">
          <a:xfrm rot="1352639">
            <a:off x="1143000" y="1676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5" name="Rectangle 207"/>
          <p:cNvSpPr>
            <a:spLocks noChangeArrowheads="1"/>
          </p:cNvSpPr>
          <p:nvPr/>
        </p:nvSpPr>
        <p:spPr bwMode="auto">
          <a:xfrm rot="1352639">
            <a:off x="990600" y="2286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6" name="Rectangle 208"/>
          <p:cNvSpPr>
            <a:spLocks noChangeArrowheads="1"/>
          </p:cNvSpPr>
          <p:nvPr/>
        </p:nvSpPr>
        <p:spPr bwMode="auto">
          <a:xfrm rot="1352639">
            <a:off x="609600" y="1981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7" name="Rectangle 209"/>
          <p:cNvSpPr>
            <a:spLocks noChangeArrowheads="1"/>
          </p:cNvSpPr>
          <p:nvPr/>
        </p:nvSpPr>
        <p:spPr bwMode="auto">
          <a:xfrm rot="1352639">
            <a:off x="457200" y="2590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8" name="Rectangle 210"/>
          <p:cNvSpPr>
            <a:spLocks noChangeArrowheads="1"/>
          </p:cNvSpPr>
          <p:nvPr/>
        </p:nvSpPr>
        <p:spPr bwMode="auto">
          <a:xfrm rot="1352639">
            <a:off x="762000" y="3200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699" name="Rectangle 211"/>
          <p:cNvSpPr>
            <a:spLocks noChangeArrowheads="1"/>
          </p:cNvSpPr>
          <p:nvPr/>
        </p:nvSpPr>
        <p:spPr bwMode="auto">
          <a:xfrm rot="1352639">
            <a:off x="609600" y="3810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0" name="Rectangle 212"/>
          <p:cNvSpPr>
            <a:spLocks noChangeArrowheads="1"/>
          </p:cNvSpPr>
          <p:nvPr/>
        </p:nvSpPr>
        <p:spPr bwMode="auto">
          <a:xfrm rot="1352639">
            <a:off x="1143000" y="3495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1" name="Rectangle 213"/>
          <p:cNvSpPr>
            <a:spLocks noChangeArrowheads="1"/>
          </p:cNvSpPr>
          <p:nvPr/>
        </p:nvSpPr>
        <p:spPr bwMode="auto">
          <a:xfrm rot="1352639">
            <a:off x="990600" y="4105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2" name="Rectangle 214"/>
          <p:cNvSpPr>
            <a:spLocks noChangeArrowheads="1"/>
          </p:cNvSpPr>
          <p:nvPr/>
        </p:nvSpPr>
        <p:spPr bwMode="auto">
          <a:xfrm rot="1352639">
            <a:off x="1295400" y="4714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3" name="Rectangle 215"/>
          <p:cNvSpPr>
            <a:spLocks noChangeArrowheads="1"/>
          </p:cNvSpPr>
          <p:nvPr/>
        </p:nvSpPr>
        <p:spPr bwMode="auto">
          <a:xfrm rot="1352639">
            <a:off x="1143000" y="5324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4" name="Rectangle 216"/>
          <p:cNvSpPr>
            <a:spLocks noChangeArrowheads="1"/>
          </p:cNvSpPr>
          <p:nvPr/>
        </p:nvSpPr>
        <p:spPr bwMode="auto">
          <a:xfrm rot="1352639">
            <a:off x="762000" y="5019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5" name="Rectangle 217"/>
          <p:cNvSpPr>
            <a:spLocks noChangeArrowheads="1"/>
          </p:cNvSpPr>
          <p:nvPr/>
        </p:nvSpPr>
        <p:spPr bwMode="auto">
          <a:xfrm rot="1352639">
            <a:off x="609600" y="5629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6" name="Rectangle 218"/>
          <p:cNvSpPr>
            <a:spLocks noChangeArrowheads="1"/>
          </p:cNvSpPr>
          <p:nvPr/>
        </p:nvSpPr>
        <p:spPr bwMode="auto">
          <a:xfrm rot="1352639">
            <a:off x="914400" y="6238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7" name="Rectangle 219"/>
          <p:cNvSpPr>
            <a:spLocks noChangeArrowheads="1"/>
          </p:cNvSpPr>
          <p:nvPr/>
        </p:nvSpPr>
        <p:spPr bwMode="auto">
          <a:xfrm rot="1352639">
            <a:off x="457200" y="6553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8" name="Rectangle 220"/>
          <p:cNvSpPr>
            <a:spLocks noChangeArrowheads="1"/>
          </p:cNvSpPr>
          <p:nvPr/>
        </p:nvSpPr>
        <p:spPr bwMode="auto">
          <a:xfrm rot="20247361" flipH="1">
            <a:off x="685800" y="76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09" name="Rectangle 221"/>
          <p:cNvSpPr>
            <a:spLocks noChangeArrowheads="1"/>
          </p:cNvSpPr>
          <p:nvPr/>
        </p:nvSpPr>
        <p:spPr bwMode="auto">
          <a:xfrm rot="20247361" flipH="1">
            <a:off x="838200" y="685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0" name="Rectangle 222"/>
          <p:cNvSpPr>
            <a:spLocks noChangeArrowheads="1"/>
          </p:cNvSpPr>
          <p:nvPr/>
        </p:nvSpPr>
        <p:spPr bwMode="auto">
          <a:xfrm rot="20247361" flipH="1">
            <a:off x="533400" y="1295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1" name="Rectangle 223"/>
          <p:cNvSpPr>
            <a:spLocks noChangeArrowheads="1"/>
          </p:cNvSpPr>
          <p:nvPr/>
        </p:nvSpPr>
        <p:spPr bwMode="auto">
          <a:xfrm rot="20247361" flipH="1">
            <a:off x="685800" y="1905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2" name="Rectangle 224"/>
          <p:cNvSpPr>
            <a:spLocks noChangeArrowheads="1"/>
          </p:cNvSpPr>
          <p:nvPr/>
        </p:nvSpPr>
        <p:spPr bwMode="auto">
          <a:xfrm rot="20247361" flipH="1">
            <a:off x="1066800" y="1600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3" name="Rectangle 225"/>
          <p:cNvSpPr>
            <a:spLocks noChangeArrowheads="1"/>
          </p:cNvSpPr>
          <p:nvPr/>
        </p:nvSpPr>
        <p:spPr bwMode="auto">
          <a:xfrm rot="20247361" flipH="1">
            <a:off x="1219200" y="22098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4" name="Rectangle 226"/>
          <p:cNvSpPr>
            <a:spLocks noChangeArrowheads="1"/>
          </p:cNvSpPr>
          <p:nvPr/>
        </p:nvSpPr>
        <p:spPr bwMode="auto">
          <a:xfrm rot="20247361" flipH="1">
            <a:off x="914400" y="28194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5" name="Rectangle 227"/>
          <p:cNvSpPr>
            <a:spLocks noChangeArrowheads="1"/>
          </p:cNvSpPr>
          <p:nvPr/>
        </p:nvSpPr>
        <p:spPr bwMode="auto">
          <a:xfrm rot="20247361" flipH="1">
            <a:off x="1066800" y="34290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6" name="Rectangle 228"/>
          <p:cNvSpPr>
            <a:spLocks noChangeArrowheads="1"/>
          </p:cNvSpPr>
          <p:nvPr/>
        </p:nvSpPr>
        <p:spPr bwMode="auto">
          <a:xfrm rot="20247361" flipH="1">
            <a:off x="533400" y="3114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7" name="Rectangle 229"/>
          <p:cNvSpPr>
            <a:spLocks noChangeArrowheads="1"/>
          </p:cNvSpPr>
          <p:nvPr/>
        </p:nvSpPr>
        <p:spPr bwMode="auto">
          <a:xfrm rot="20247361" flipH="1">
            <a:off x="685800" y="3724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8" name="Rectangle 230"/>
          <p:cNvSpPr>
            <a:spLocks noChangeArrowheads="1"/>
          </p:cNvSpPr>
          <p:nvPr/>
        </p:nvSpPr>
        <p:spPr bwMode="auto">
          <a:xfrm rot="20247361" flipH="1">
            <a:off x="381000" y="4333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19" name="Rectangle 231"/>
          <p:cNvSpPr>
            <a:spLocks noChangeArrowheads="1"/>
          </p:cNvSpPr>
          <p:nvPr/>
        </p:nvSpPr>
        <p:spPr bwMode="auto">
          <a:xfrm rot="20247361" flipH="1">
            <a:off x="533400" y="49434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0" name="Rectangle 232"/>
          <p:cNvSpPr>
            <a:spLocks noChangeArrowheads="1"/>
          </p:cNvSpPr>
          <p:nvPr/>
        </p:nvSpPr>
        <p:spPr bwMode="auto">
          <a:xfrm rot="20247361" flipH="1">
            <a:off x="914400" y="46386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1" name="Rectangle 233"/>
          <p:cNvSpPr>
            <a:spLocks noChangeArrowheads="1"/>
          </p:cNvSpPr>
          <p:nvPr/>
        </p:nvSpPr>
        <p:spPr bwMode="auto">
          <a:xfrm rot="20247361" flipH="1">
            <a:off x="1066800" y="52482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2" name="Rectangle 234"/>
          <p:cNvSpPr>
            <a:spLocks noChangeArrowheads="1"/>
          </p:cNvSpPr>
          <p:nvPr/>
        </p:nvSpPr>
        <p:spPr bwMode="auto">
          <a:xfrm rot="20247361" flipH="1">
            <a:off x="762000" y="5857875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3" name="Rectangle 235"/>
          <p:cNvSpPr>
            <a:spLocks noChangeArrowheads="1"/>
          </p:cNvSpPr>
          <p:nvPr/>
        </p:nvSpPr>
        <p:spPr bwMode="auto">
          <a:xfrm rot="20247361" flipH="1">
            <a:off x="1219200" y="6172200"/>
            <a:ext cx="196850" cy="161925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4" name="Oval 236"/>
          <p:cNvSpPr>
            <a:spLocks noChangeArrowheads="1"/>
          </p:cNvSpPr>
          <p:nvPr/>
        </p:nvSpPr>
        <p:spPr bwMode="auto">
          <a:xfrm>
            <a:off x="1524000" y="19812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25" name="Oval 237"/>
          <p:cNvSpPr>
            <a:spLocks noChangeArrowheads="1"/>
          </p:cNvSpPr>
          <p:nvPr/>
        </p:nvSpPr>
        <p:spPr bwMode="auto">
          <a:xfrm>
            <a:off x="3581400" y="20574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26" name="AutoShape 238"/>
          <p:cNvCxnSpPr>
            <a:cxnSpLocks noChangeShapeType="1"/>
            <a:stCxn id="191724" idx="6"/>
            <a:endCxn id="191725" idx="3"/>
          </p:cNvCxnSpPr>
          <p:nvPr/>
        </p:nvCxnSpPr>
        <p:spPr bwMode="auto">
          <a:xfrm>
            <a:off x="2057400" y="2171700"/>
            <a:ext cx="1601788" cy="211138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27" name="Oval 239"/>
          <p:cNvSpPr>
            <a:spLocks noChangeArrowheads="1"/>
          </p:cNvSpPr>
          <p:nvPr/>
        </p:nvSpPr>
        <p:spPr bwMode="auto">
          <a:xfrm>
            <a:off x="3886200" y="32766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28" name="AutoShape 240"/>
          <p:cNvCxnSpPr>
            <a:cxnSpLocks noChangeShapeType="1"/>
            <a:stCxn id="191724" idx="5"/>
            <a:endCxn id="191727" idx="2"/>
          </p:cNvCxnSpPr>
          <p:nvPr/>
        </p:nvCxnSpPr>
        <p:spPr bwMode="auto">
          <a:xfrm>
            <a:off x="1979613" y="2306638"/>
            <a:ext cx="1906587" cy="1160462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29" name="Oval 241"/>
          <p:cNvSpPr>
            <a:spLocks noChangeArrowheads="1"/>
          </p:cNvSpPr>
          <p:nvPr/>
        </p:nvSpPr>
        <p:spPr bwMode="auto">
          <a:xfrm>
            <a:off x="1905000" y="3276600"/>
            <a:ext cx="609600" cy="4572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30" name="AutoShape 242"/>
          <p:cNvCxnSpPr>
            <a:cxnSpLocks noChangeShapeType="1"/>
            <a:stCxn id="191724" idx="4"/>
            <a:endCxn id="191729" idx="1"/>
          </p:cNvCxnSpPr>
          <p:nvPr/>
        </p:nvCxnSpPr>
        <p:spPr bwMode="auto">
          <a:xfrm>
            <a:off x="1790700" y="2362200"/>
            <a:ext cx="203200" cy="981075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31" name="AutoShape 243"/>
          <p:cNvCxnSpPr>
            <a:cxnSpLocks noChangeShapeType="1"/>
            <a:stCxn id="191729" idx="6"/>
            <a:endCxn id="191727" idx="3"/>
          </p:cNvCxnSpPr>
          <p:nvPr/>
        </p:nvCxnSpPr>
        <p:spPr bwMode="auto">
          <a:xfrm>
            <a:off x="2514600" y="3505200"/>
            <a:ext cx="1449388" cy="96838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32" name="Oval 244"/>
          <p:cNvSpPr>
            <a:spLocks noChangeArrowheads="1"/>
          </p:cNvSpPr>
          <p:nvPr/>
        </p:nvSpPr>
        <p:spPr bwMode="auto">
          <a:xfrm>
            <a:off x="3124200" y="11430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33" name="AutoShape 245"/>
          <p:cNvCxnSpPr>
            <a:cxnSpLocks noChangeShapeType="1"/>
            <a:stCxn id="191732" idx="5"/>
            <a:endCxn id="191725" idx="0"/>
          </p:cNvCxnSpPr>
          <p:nvPr/>
        </p:nvCxnSpPr>
        <p:spPr bwMode="auto">
          <a:xfrm>
            <a:off x="3579813" y="1468438"/>
            <a:ext cx="268287" cy="588962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34" name="AutoShape 246"/>
          <p:cNvCxnSpPr>
            <a:cxnSpLocks noChangeShapeType="1"/>
            <a:stCxn id="191732" idx="4"/>
            <a:endCxn id="191724" idx="0"/>
          </p:cNvCxnSpPr>
          <p:nvPr/>
        </p:nvCxnSpPr>
        <p:spPr bwMode="auto">
          <a:xfrm flipH="1">
            <a:off x="1790700" y="1524000"/>
            <a:ext cx="1600200" cy="457200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35" name="Oval 247"/>
          <p:cNvSpPr>
            <a:spLocks noChangeArrowheads="1"/>
          </p:cNvSpPr>
          <p:nvPr/>
        </p:nvSpPr>
        <p:spPr bwMode="auto">
          <a:xfrm>
            <a:off x="5181600" y="21336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36" name="Oval 248"/>
          <p:cNvSpPr>
            <a:spLocks noChangeArrowheads="1"/>
          </p:cNvSpPr>
          <p:nvPr/>
        </p:nvSpPr>
        <p:spPr bwMode="auto">
          <a:xfrm>
            <a:off x="6324600" y="18288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37" name="AutoShape 249"/>
          <p:cNvCxnSpPr>
            <a:cxnSpLocks noChangeShapeType="1"/>
            <a:stCxn id="191735" idx="6"/>
            <a:endCxn id="191736" idx="3"/>
          </p:cNvCxnSpPr>
          <p:nvPr/>
        </p:nvCxnSpPr>
        <p:spPr bwMode="auto">
          <a:xfrm flipV="1">
            <a:off x="5715000" y="2154238"/>
            <a:ext cx="687388" cy="169862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38" name="Oval 250"/>
          <p:cNvSpPr>
            <a:spLocks noChangeArrowheads="1"/>
          </p:cNvSpPr>
          <p:nvPr/>
        </p:nvSpPr>
        <p:spPr bwMode="auto">
          <a:xfrm>
            <a:off x="6705600" y="25908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39" name="AutoShape 251"/>
          <p:cNvCxnSpPr>
            <a:cxnSpLocks noChangeShapeType="1"/>
            <a:stCxn id="191735" idx="5"/>
            <a:endCxn id="191738" idx="2"/>
          </p:cNvCxnSpPr>
          <p:nvPr/>
        </p:nvCxnSpPr>
        <p:spPr bwMode="auto">
          <a:xfrm>
            <a:off x="5637213" y="2459038"/>
            <a:ext cx="1068387" cy="322262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0" name="AutoShape 252"/>
          <p:cNvCxnSpPr>
            <a:cxnSpLocks noChangeShapeType="1"/>
            <a:stCxn id="191738" idx="1"/>
            <a:endCxn id="191736" idx="4"/>
          </p:cNvCxnSpPr>
          <p:nvPr/>
        </p:nvCxnSpPr>
        <p:spPr bwMode="auto">
          <a:xfrm flipH="1" flipV="1">
            <a:off x="6591300" y="2209800"/>
            <a:ext cx="192088" cy="436563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41" name="Oval 253"/>
          <p:cNvSpPr>
            <a:spLocks noChangeArrowheads="1"/>
          </p:cNvSpPr>
          <p:nvPr/>
        </p:nvSpPr>
        <p:spPr bwMode="auto">
          <a:xfrm>
            <a:off x="5943600" y="3276600"/>
            <a:ext cx="609600" cy="4572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42" name="AutoShape 254"/>
          <p:cNvCxnSpPr>
            <a:cxnSpLocks noChangeShapeType="1"/>
            <a:stCxn id="191735" idx="4"/>
            <a:endCxn id="191741" idx="1"/>
          </p:cNvCxnSpPr>
          <p:nvPr/>
        </p:nvCxnSpPr>
        <p:spPr bwMode="auto">
          <a:xfrm>
            <a:off x="5448300" y="2514600"/>
            <a:ext cx="584200" cy="828675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3" name="AutoShape 255"/>
          <p:cNvCxnSpPr>
            <a:cxnSpLocks noChangeShapeType="1"/>
            <a:stCxn id="191741" idx="6"/>
            <a:endCxn id="191738" idx="3"/>
          </p:cNvCxnSpPr>
          <p:nvPr/>
        </p:nvCxnSpPr>
        <p:spPr bwMode="auto">
          <a:xfrm flipV="1">
            <a:off x="6553200" y="2916238"/>
            <a:ext cx="230188" cy="588962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44" name="Oval 256"/>
          <p:cNvSpPr>
            <a:spLocks noChangeArrowheads="1"/>
          </p:cNvSpPr>
          <p:nvPr/>
        </p:nvSpPr>
        <p:spPr bwMode="auto">
          <a:xfrm>
            <a:off x="5334000" y="1066800"/>
            <a:ext cx="5334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45" name="AutoShape 257"/>
          <p:cNvCxnSpPr>
            <a:cxnSpLocks noChangeShapeType="1"/>
            <a:stCxn id="191744" idx="5"/>
            <a:endCxn id="191736" idx="1"/>
          </p:cNvCxnSpPr>
          <p:nvPr/>
        </p:nvCxnSpPr>
        <p:spPr bwMode="auto">
          <a:xfrm>
            <a:off x="5789613" y="1392238"/>
            <a:ext cx="612775" cy="492125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6" name="AutoShape 258"/>
          <p:cNvCxnSpPr>
            <a:cxnSpLocks noChangeShapeType="1"/>
            <a:stCxn id="191744" idx="4"/>
            <a:endCxn id="191735" idx="0"/>
          </p:cNvCxnSpPr>
          <p:nvPr/>
        </p:nvCxnSpPr>
        <p:spPr bwMode="auto">
          <a:xfrm flipH="1">
            <a:off x="5448300" y="1447800"/>
            <a:ext cx="152400" cy="685800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7" name="AutoShape 259"/>
          <p:cNvCxnSpPr>
            <a:cxnSpLocks noChangeShapeType="1"/>
            <a:stCxn id="191732" idx="6"/>
            <a:endCxn id="191744" idx="2"/>
          </p:cNvCxnSpPr>
          <p:nvPr/>
        </p:nvCxnSpPr>
        <p:spPr bwMode="auto">
          <a:xfrm flipV="1">
            <a:off x="3657600" y="1257300"/>
            <a:ext cx="1676400" cy="76200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8" name="AutoShape 260"/>
          <p:cNvCxnSpPr>
            <a:cxnSpLocks noChangeShapeType="1"/>
            <a:stCxn id="191725" idx="6"/>
            <a:endCxn id="191735" idx="2"/>
          </p:cNvCxnSpPr>
          <p:nvPr/>
        </p:nvCxnSpPr>
        <p:spPr bwMode="auto">
          <a:xfrm>
            <a:off x="4114800" y="2247900"/>
            <a:ext cx="1066800" cy="76200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49" name="AutoShape 261"/>
          <p:cNvCxnSpPr>
            <a:cxnSpLocks noChangeShapeType="1"/>
            <a:stCxn id="191727" idx="6"/>
            <a:endCxn id="191741" idx="2"/>
          </p:cNvCxnSpPr>
          <p:nvPr/>
        </p:nvCxnSpPr>
        <p:spPr bwMode="auto">
          <a:xfrm>
            <a:off x="4419600" y="3467100"/>
            <a:ext cx="1524000" cy="38100"/>
          </a:xfrm>
          <a:prstGeom prst="straightConnector1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50" name="AutoShape 262"/>
          <p:cNvCxnSpPr>
            <a:cxnSpLocks noChangeShapeType="1"/>
            <a:stCxn id="191751" idx="0"/>
            <a:endCxn id="191741" idx="4"/>
          </p:cNvCxnSpPr>
          <p:nvPr/>
        </p:nvCxnSpPr>
        <p:spPr bwMode="auto">
          <a:xfrm flipH="1" flipV="1">
            <a:off x="6248400" y="3733800"/>
            <a:ext cx="38100" cy="762000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51" name="Oval 263"/>
          <p:cNvSpPr>
            <a:spLocks noChangeArrowheads="1"/>
          </p:cNvSpPr>
          <p:nvPr/>
        </p:nvSpPr>
        <p:spPr bwMode="auto">
          <a:xfrm>
            <a:off x="6096000" y="449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52" name="AutoShape 264"/>
          <p:cNvCxnSpPr>
            <a:cxnSpLocks noChangeShapeType="1"/>
            <a:endCxn id="191741" idx="4"/>
          </p:cNvCxnSpPr>
          <p:nvPr/>
        </p:nvCxnSpPr>
        <p:spPr bwMode="auto">
          <a:xfrm flipH="1" flipV="1">
            <a:off x="6248400" y="3733800"/>
            <a:ext cx="893763" cy="66516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53" name="AutoShape 265"/>
          <p:cNvCxnSpPr>
            <a:cxnSpLocks noChangeShapeType="1"/>
            <a:endCxn id="191741" idx="4"/>
          </p:cNvCxnSpPr>
          <p:nvPr/>
        </p:nvCxnSpPr>
        <p:spPr bwMode="auto">
          <a:xfrm flipH="1" flipV="1">
            <a:off x="6248400" y="3733800"/>
            <a:ext cx="1808163" cy="36036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54" name="Oval 266"/>
          <p:cNvSpPr>
            <a:spLocks noChangeArrowheads="1"/>
          </p:cNvSpPr>
          <p:nvPr/>
        </p:nvSpPr>
        <p:spPr bwMode="auto">
          <a:xfrm rot="1352639">
            <a:off x="1238250" y="4164013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55" name="AutoShape 267"/>
          <p:cNvCxnSpPr>
            <a:cxnSpLocks noChangeShapeType="1"/>
            <a:stCxn id="191756" idx="0"/>
            <a:endCxn id="191754" idx="4"/>
          </p:cNvCxnSpPr>
          <p:nvPr/>
        </p:nvCxnSpPr>
        <p:spPr bwMode="auto">
          <a:xfrm flipH="1" flipV="1">
            <a:off x="1354138" y="4529138"/>
            <a:ext cx="1042987" cy="17335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56" name="Rectangle 268"/>
          <p:cNvSpPr>
            <a:spLocks noChangeArrowheads="1"/>
          </p:cNvSpPr>
          <p:nvPr/>
        </p:nvSpPr>
        <p:spPr bwMode="auto">
          <a:xfrm rot="1352639">
            <a:off x="2133600" y="62484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57" name="Rectangle 269"/>
          <p:cNvSpPr>
            <a:spLocks noChangeArrowheads="1"/>
          </p:cNvSpPr>
          <p:nvPr/>
        </p:nvSpPr>
        <p:spPr bwMode="auto">
          <a:xfrm rot="1352639">
            <a:off x="2209800" y="53340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58" name="AutoShape 270"/>
          <p:cNvCxnSpPr>
            <a:cxnSpLocks noChangeShapeType="1"/>
            <a:stCxn id="191757" idx="0"/>
            <a:endCxn id="191754" idx="4"/>
          </p:cNvCxnSpPr>
          <p:nvPr/>
        </p:nvCxnSpPr>
        <p:spPr bwMode="auto">
          <a:xfrm flipH="1" flipV="1">
            <a:off x="1354138" y="4529138"/>
            <a:ext cx="1119187" cy="8191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59" name="Rectangle 271"/>
          <p:cNvSpPr>
            <a:spLocks noChangeArrowheads="1"/>
          </p:cNvSpPr>
          <p:nvPr/>
        </p:nvSpPr>
        <p:spPr bwMode="auto">
          <a:xfrm rot="1352639">
            <a:off x="2667000" y="50292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60" name="AutoShape 272"/>
          <p:cNvCxnSpPr>
            <a:cxnSpLocks noChangeShapeType="1"/>
            <a:stCxn id="191759" idx="0"/>
            <a:endCxn id="191754" idx="4"/>
          </p:cNvCxnSpPr>
          <p:nvPr/>
        </p:nvCxnSpPr>
        <p:spPr bwMode="auto">
          <a:xfrm flipH="1" flipV="1">
            <a:off x="1354138" y="4529138"/>
            <a:ext cx="1576387" cy="5143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61" name="AutoShape 273"/>
          <p:cNvCxnSpPr>
            <a:cxnSpLocks noChangeShapeType="1"/>
            <a:stCxn id="191762" idx="0"/>
            <a:endCxn id="191754" idx="4"/>
          </p:cNvCxnSpPr>
          <p:nvPr/>
        </p:nvCxnSpPr>
        <p:spPr bwMode="auto">
          <a:xfrm flipV="1">
            <a:off x="949325" y="4529138"/>
            <a:ext cx="404813" cy="12763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62" name="Rectangle 274"/>
          <p:cNvSpPr>
            <a:spLocks noChangeArrowheads="1"/>
          </p:cNvSpPr>
          <p:nvPr/>
        </p:nvSpPr>
        <p:spPr bwMode="auto">
          <a:xfrm rot="1352639">
            <a:off x="685800" y="57912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63" name="Rectangle 275"/>
          <p:cNvSpPr>
            <a:spLocks noChangeArrowheads="1"/>
          </p:cNvSpPr>
          <p:nvPr/>
        </p:nvSpPr>
        <p:spPr bwMode="auto">
          <a:xfrm rot="1352639">
            <a:off x="1143000" y="63246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64" name="AutoShape 276"/>
          <p:cNvCxnSpPr>
            <a:cxnSpLocks noChangeShapeType="1"/>
            <a:stCxn id="191763" idx="0"/>
            <a:endCxn id="191754" idx="4"/>
          </p:cNvCxnSpPr>
          <p:nvPr/>
        </p:nvCxnSpPr>
        <p:spPr bwMode="auto">
          <a:xfrm flipH="1" flipV="1">
            <a:off x="1354138" y="4529138"/>
            <a:ext cx="52387" cy="18097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65" name="Rectangle 277"/>
          <p:cNvSpPr>
            <a:spLocks noChangeArrowheads="1"/>
          </p:cNvSpPr>
          <p:nvPr/>
        </p:nvSpPr>
        <p:spPr bwMode="auto">
          <a:xfrm rot="1352639">
            <a:off x="1600200" y="57912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66" name="AutoShape 278"/>
          <p:cNvCxnSpPr>
            <a:cxnSpLocks noChangeShapeType="1"/>
            <a:stCxn id="191765" idx="0"/>
            <a:endCxn id="191754" idx="4"/>
          </p:cNvCxnSpPr>
          <p:nvPr/>
        </p:nvCxnSpPr>
        <p:spPr bwMode="auto">
          <a:xfrm flipH="1" flipV="1">
            <a:off x="1354138" y="4529138"/>
            <a:ext cx="509587" cy="12763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67" name="AutoShape 279"/>
          <p:cNvCxnSpPr>
            <a:cxnSpLocks noChangeShapeType="1"/>
            <a:stCxn id="191768" idx="0"/>
            <a:endCxn id="191754" idx="4"/>
          </p:cNvCxnSpPr>
          <p:nvPr/>
        </p:nvCxnSpPr>
        <p:spPr bwMode="auto">
          <a:xfrm flipV="1">
            <a:off x="339725" y="4529138"/>
            <a:ext cx="1014413" cy="2857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68" name="Rectangle 280"/>
          <p:cNvSpPr>
            <a:spLocks noChangeArrowheads="1"/>
          </p:cNvSpPr>
          <p:nvPr/>
        </p:nvSpPr>
        <p:spPr bwMode="auto">
          <a:xfrm rot="1352639">
            <a:off x="76200" y="48006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69" name="Rectangle 281"/>
          <p:cNvSpPr>
            <a:spLocks noChangeArrowheads="1"/>
          </p:cNvSpPr>
          <p:nvPr/>
        </p:nvSpPr>
        <p:spPr bwMode="auto">
          <a:xfrm rot="1352639">
            <a:off x="76200" y="56388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70" name="AutoShape 282"/>
          <p:cNvCxnSpPr>
            <a:cxnSpLocks noChangeShapeType="1"/>
            <a:stCxn id="191769" idx="0"/>
            <a:endCxn id="191754" idx="4"/>
          </p:cNvCxnSpPr>
          <p:nvPr/>
        </p:nvCxnSpPr>
        <p:spPr bwMode="auto">
          <a:xfrm flipV="1">
            <a:off x="339725" y="4529138"/>
            <a:ext cx="1014413" cy="11239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71" name="Rectangle 283"/>
          <p:cNvSpPr>
            <a:spLocks noChangeArrowheads="1"/>
          </p:cNvSpPr>
          <p:nvPr/>
        </p:nvSpPr>
        <p:spPr bwMode="auto">
          <a:xfrm rot="1352639">
            <a:off x="152400" y="6324600"/>
            <a:ext cx="381000" cy="381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772" name="AutoShape 284"/>
          <p:cNvCxnSpPr>
            <a:cxnSpLocks noChangeShapeType="1"/>
            <a:stCxn id="191771" idx="0"/>
            <a:endCxn id="191754" idx="4"/>
          </p:cNvCxnSpPr>
          <p:nvPr/>
        </p:nvCxnSpPr>
        <p:spPr bwMode="auto">
          <a:xfrm flipV="1">
            <a:off x="415925" y="4529138"/>
            <a:ext cx="938213" cy="180975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</p:cxnSp>
      <p:cxnSp>
        <p:nvCxnSpPr>
          <p:cNvPr id="191773" name="AutoShape 285"/>
          <p:cNvCxnSpPr>
            <a:cxnSpLocks noChangeShapeType="1"/>
            <a:stCxn id="191754" idx="7"/>
            <a:endCxn id="191729" idx="4"/>
          </p:cNvCxnSpPr>
          <p:nvPr/>
        </p:nvCxnSpPr>
        <p:spPr bwMode="auto">
          <a:xfrm flipV="1">
            <a:off x="1603375" y="3733800"/>
            <a:ext cx="606425" cy="547688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774" name="Rectangle 286"/>
          <p:cNvSpPr>
            <a:spLocks noChangeArrowheads="1"/>
          </p:cNvSpPr>
          <p:nvPr/>
        </p:nvSpPr>
        <p:spPr bwMode="auto">
          <a:xfrm rot="1352639">
            <a:off x="8153400" y="2819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75" name="Rectangle 287"/>
          <p:cNvSpPr>
            <a:spLocks noChangeArrowheads="1"/>
          </p:cNvSpPr>
          <p:nvPr/>
        </p:nvSpPr>
        <p:spPr bwMode="auto">
          <a:xfrm rot="1352639">
            <a:off x="8610600" y="1981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76" name="Rectangle 288"/>
          <p:cNvSpPr>
            <a:spLocks noChangeArrowheads="1"/>
          </p:cNvSpPr>
          <p:nvPr/>
        </p:nvSpPr>
        <p:spPr bwMode="auto">
          <a:xfrm rot="1352639">
            <a:off x="7924800" y="1600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77" name="Rectangle 289"/>
          <p:cNvSpPr>
            <a:spLocks noChangeArrowheads="1"/>
          </p:cNvSpPr>
          <p:nvPr/>
        </p:nvSpPr>
        <p:spPr bwMode="auto">
          <a:xfrm rot="1352639">
            <a:off x="8686800" y="3429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78" name="Rectangle 290"/>
          <p:cNvSpPr>
            <a:spLocks noChangeArrowheads="1"/>
          </p:cNvSpPr>
          <p:nvPr/>
        </p:nvSpPr>
        <p:spPr bwMode="auto">
          <a:xfrm rot="1352639">
            <a:off x="8839200" y="2667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79" name="Rectangle 291"/>
          <p:cNvSpPr>
            <a:spLocks noChangeArrowheads="1"/>
          </p:cNvSpPr>
          <p:nvPr/>
        </p:nvSpPr>
        <p:spPr bwMode="auto">
          <a:xfrm rot="1352639">
            <a:off x="6781800" y="13716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0" name="Rectangle 292"/>
          <p:cNvSpPr>
            <a:spLocks noChangeArrowheads="1"/>
          </p:cNvSpPr>
          <p:nvPr/>
        </p:nvSpPr>
        <p:spPr bwMode="auto">
          <a:xfrm rot="1352639">
            <a:off x="7239000" y="533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1" name="Rectangle 293"/>
          <p:cNvSpPr>
            <a:spLocks noChangeArrowheads="1"/>
          </p:cNvSpPr>
          <p:nvPr/>
        </p:nvSpPr>
        <p:spPr bwMode="auto">
          <a:xfrm rot="1352639">
            <a:off x="6553200" y="152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2" name="Rectangle 294"/>
          <p:cNvSpPr>
            <a:spLocks noChangeArrowheads="1"/>
          </p:cNvSpPr>
          <p:nvPr/>
        </p:nvSpPr>
        <p:spPr bwMode="auto">
          <a:xfrm rot="1352639">
            <a:off x="7315200" y="1981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3" name="Rectangle 295"/>
          <p:cNvSpPr>
            <a:spLocks noChangeArrowheads="1"/>
          </p:cNvSpPr>
          <p:nvPr/>
        </p:nvSpPr>
        <p:spPr bwMode="auto">
          <a:xfrm rot="1352639">
            <a:off x="7467600" y="1219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4" name="Rectangle 296"/>
          <p:cNvSpPr>
            <a:spLocks noChangeArrowheads="1"/>
          </p:cNvSpPr>
          <p:nvPr/>
        </p:nvSpPr>
        <p:spPr bwMode="auto">
          <a:xfrm rot="1352639">
            <a:off x="457200" y="2819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5" name="Rectangle 297"/>
          <p:cNvSpPr>
            <a:spLocks noChangeArrowheads="1"/>
          </p:cNvSpPr>
          <p:nvPr/>
        </p:nvSpPr>
        <p:spPr bwMode="auto">
          <a:xfrm rot="1352639">
            <a:off x="914400" y="1981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6" name="Rectangle 298"/>
          <p:cNvSpPr>
            <a:spLocks noChangeArrowheads="1"/>
          </p:cNvSpPr>
          <p:nvPr/>
        </p:nvSpPr>
        <p:spPr bwMode="auto">
          <a:xfrm rot="1352639">
            <a:off x="228600" y="1600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7" name="Rectangle 299"/>
          <p:cNvSpPr>
            <a:spLocks noChangeArrowheads="1"/>
          </p:cNvSpPr>
          <p:nvPr/>
        </p:nvSpPr>
        <p:spPr bwMode="auto">
          <a:xfrm rot="1352639">
            <a:off x="990600" y="3429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8" name="Rectangle 300"/>
          <p:cNvSpPr>
            <a:spLocks noChangeArrowheads="1"/>
          </p:cNvSpPr>
          <p:nvPr/>
        </p:nvSpPr>
        <p:spPr bwMode="auto">
          <a:xfrm rot="1352639">
            <a:off x="1143000" y="2667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89" name="Rectangle 301"/>
          <p:cNvSpPr>
            <a:spLocks noChangeArrowheads="1"/>
          </p:cNvSpPr>
          <p:nvPr/>
        </p:nvSpPr>
        <p:spPr bwMode="auto">
          <a:xfrm rot="1352639">
            <a:off x="381000" y="838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0" name="Rectangle 302"/>
          <p:cNvSpPr>
            <a:spLocks noChangeArrowheads="1"/>
          </p:cNvSpPr>
          <p:nvPr/>
        </p:nvSpPr>
        <p:spPr bwMode="auto">
          <a:xfrm rot="1352639">
            <a:off x="1295400" y="533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1" name="Rectangle 303"/>
          <p:cNvSpPr>
            <a:spLocks noChangeArrowheads="1"/>
          </p:cNvSpPr>
          <p:nvPr/>
        </p:nvSpPr>
        <p:spPr bwMode="auto">
          <a:xfrm rot="1352639">
            <a:off x="609600" y="152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2" name="Rectangle 304"/>
          <p:cNvSpPr>
            <a:spLocks noChangeArrowheads="1"/>
          </p:cNvSpPr>
          <p:nvPr/>
        </p:nvSpPr>
        <p:spPr bwMode="auto">
          <a:xfrm rot="1352639">
            <a:off x="1524000" y="1143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3" name="Rectangle 305"/>
          <p:cNvSpPr>
            <a:spLocks noChangeArrowheads="1"/>
          </p:cNvSpPr>
          <p:nvPr/>
        </p:nvSpPr>
        <p:spPr bwMode="auto">
          <a:xfrm rot="1352639">
            <a:off x="1905000" y="3048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4" name="Rectangle 306"/>
          <p:cNvSpPr>
            <a:spLocks noChangeArrowheads="1"/>
          </p:cNvSpPr>
          <p:nvPr/>
        </p:nvSpPr>
        <p:spPr bwMode="auto">
          <a:xfrm rot="1352639">
            <a:off x="2819400" y="6858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5" name="Rectangle 307"/>
          <p:cNvSpPr>
            <a:spLocks noChangeArrowheads="1"/>
          </p:cNvSpPr>
          <p:nvPr/>
        </p:nvSpPr>
        <p:spPr bwMode="auto">
          <a:xfrm rot="1352639">
            <a:off x="3733800" y="3810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6" name="Rectangle 308"/>
          <p:cNvSpPr>
            <a:spLocks noChangeArrowheads="1"/>
          </p:cNvSpPr>
          <p:nvPr/>
        </p:nvSpPr>
        <p:spPr bwMode="auto">
          <a:xfrm rot="1352639">
            <a:off x="3048000" y="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7" name="Rectangle 309"/>
          <p:cNvSpPr>
            <a:spLocks noChangeArrowheads="1"/>
          </p:cNvSpPr>
          <p:nvPr/>
        </p:nvSpPr>
        <p:spPr bwMode="auto">
          <a:xfrm rot="1352639">
            <a:off x="5257800" y="6858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8" name="Rectangle 310"/>
          <p:cNvSpPr>
            <a:spLocks noChangeArrowheads="1"/>
          </p:cNvSpPr>
          <p:nvPr/>
        </p:nvSpPr>
        <p:spPr bwMode="auto">
          <a:xfrm rot="1352639">
            <a:off x="4343400" y="152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799" name="Rectangle 311"/>
          <p:cNvSpPr>
            <a:spLocks noChangeArrowheads="1"/>
          </p:cNvSpPr>
          <p:nvPr/>
        </p:nvSpPr>
        <p:spPr bwMode="auto">
          <a:xfrm rot="1352639">
            <a:off x="4876800" y="2286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0" name="Rectangle 312"/>
          <p:cNvSpPr>
            <a:spLocks noChangeArrowheads="1"/>
          </p:cNvSpPr>
          <p:nvPr/>
        </p:nvSpPr>
        <p:spPr bwMode="auto">
          <a:xfrm rot="1352639">
            <a:off x="6096000" y="8382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1" name="Rectangle 313"/>
          <p:cNvSpPr>
            <a:spLocks noChangeArrowheads="1"/>
          </p:cNvSpPr>
          <p:nvPr/>
        </p:nvSpPr>
        <p:spPr bwMode="auto">
          <a:xfrm rot="1352639">
            <a:off x="5562600" y="1524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2" name="Rectangle 314"/>
          <p:cNvSpPr>
            <a:spLocks noChangeArrowheads="1"/>
          </p:cNvSpPr>
          <p:nvPr/>
        </p:nvSpPr>
        <p:spPr bwMode="auto">
          <a:xfrm rot="1352639">
            <a:off x="8305800" y="6096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3" name="Rectangle 315"/>
          <p:cNvSpPr>
            <a:spLocks noChangeArrowheads="1"/>
          </p:cNvSpPr>
          <p:nvPr/>
        </p:nvSpPr>
        <p:spPr bwMode="auto">
          <a:xfrm rot="1352639">
            <a:off x="7620000" y="2286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4" name="Rectangle 316"/>
          <p:cNvSpPr>
            <a:spLocks noChangeArrowheads="1"/>
          </p:cNvSpPr>
          <p:nvPr/>
        </p:nvSpPr>
        <p:spPr bwMode="auto">
          <a:xfrm rot="1352639">
            <a:off x="8839200" y="14478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5" name="Rectangle 317"/>
          <p:cNvSpPr>
            <a:spLocks noChangeArrowheads="1"/>
          </p:cNvSpPr>
          <p:nvPr/>
        </p:nvSpPr>
        <p:spPr bwMode="auto">
          <a:xfrm rot="1352639">
            <a:off x="8153400" y="1066800"/>
            <a:ext cx="304800" cy="3048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06" name="Oval 318"/>
          <p:cNvSpPr>
            <a:spLocks noChangeArrowheads="1"/>
          </p:cNvSpPr>
          <p:nvPr/>
        </p:nvSpPr>
        <p:spPr bwMode="auto">
          <a:xfrm>
            <a:off x="4648200" y="4038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07" name="AutoShape 319"/>
          <p:cNvCxnSpPr>
            <a:cxnSpLocks noChangeShapeType="1"/>
            <a:stCxn id="191806" idx="1"/>
            <a:endCxn id="191727" idx="4"/>
          </p:cNvCxnSpPr>
          <p:nvPr/>
        </p:nvCxnSpPr>
        <p:spPr bwMode="auto">
          <a:xfrm flipH="1" flipV="1">
            <a:off x="4152900" y="3657600"/>
            <a:ext cx="550863" cy="43656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808" name="Oval 320"/>
          <p:cNvSpPr>
            <a:spLocks noChangeArrowheads="1"/>
          </p:cNvSpPr>
          <p:nvPr/>
        </p:nvSpPr>
        <p:spPr bwMode="auto">
          <a:xfrm>
            <a:off x="4114800" y="4267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09" name="AutoShape 321"/>
          <p:cNvCxnSpPr>
            <a:cxnSpLocks noChangeShapeType="1"/>
            <a:stCxn id="191808" idx="0"/>
            <a:endCxn id="191727" idx="4"/>
          </p:cNvCxnSpPr>
          <p:nvPr/>
        </p:nvCxnSpPr>
        <p:spPr bwMode="auto">
          <a:xfrm flipH="1" flipV="1">
            <a:off x="4152900" y="3657600"/>
            <a:ext cx="152400" cy="609600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810" name="Oval 322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11" name="AutoShape 323"/>
          <p:cNvCxnSpPr>
            <a:cxnSpLocks noChangeShapeType="1"/>
            <a:stCxn id="191810" idx="7"/>
            <a:endCxn id="191727" idx="4"/>
          </p:cNvCxnSpPr>
          <p:nvPr/>
        </p:nvCxnSpPr>
        <p:spPr bwMode="auto">
          <a:xfrm flipV="1">
            <a:off x="3373438" y="3657600"/>
            <a:ext cx="779462" cy="43656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812" name="Oval 324"/>
          <p:cNvSpPr>
            <a:spLocks noChangeArrowheads="1"/>
          </p:cNvSpPr>
          <p:nvPr/>
        </p:nvSpPr>
        <p:spPr bwMode="auto">
          <a:xfrm>
            <a:off x="3429000" y="43434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13" name="AutoShape 325"/>
          <p:cNvCxnSpPr>
            <a:cxnSpLocks noChangeShapeType="1"/>
            <a:stCxn id="191812" idx="7"/>
            <a:endCxn id="191727" idx="4"/>
          </p:cNvCxnSpPr>
          <p:nvPr/>
        </p:nvCxnSpPr>
        <p:spPr bwMode="auto">
          <a:xfrm flipV="1">
            <a:off x="3754438" y="3657600"/>
            <a:ext cx="398462" cy="74136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</p:cxnSp>
      <p:sp>
        <p:nvSpPr>
          <p:cNvPr id="191814" name="Oval 326"/>
          <p:cNvSpPr>
            <a:spLocks noChangeArrowheads="1"/>
          </p:cNvSpPr>
          <p:nvPr/>
        </p:nvSpPr>
        <p:spPr bwMode="auto">
          <a:xfrm>
            <a:off x="4495800" y="4419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15" name="Oval 327"/>
          <p:cNvSpPr>
            <a:spLocks noChangeArrowheads="1"/>
          </p:cNvSpPr>
          <p:nvPr/>
        </p:nvSpPr>
        <p:spPr bwMode="auto">
          <a:xfrm>
            <a:off x="3810000" y="449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16" name="Oval 328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17" name="Oval 329"/>
          <p:cNvSpPr>
            <a:spLocks noChangeArrowheads="1"/>
          </p:cNvSpPr>
          <p:nvPr/>
        </p:nvSpPr>
        <p:spPr bwMode="auto">
          <a:xfrm>
            <a:off x="2590800" y="4267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18" name="Oval 330"/>
          <p:cNvSpPr>
            <a:spLocks noChangeArrowheads="1"/>
          </p:cNvSpPr>
          <p:nvPr/>
        </p:nvSpPr>
        <p:spPr bwMode="auto">
          <a:xfrm>
            <a:off x="1905000" y="4038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19" name="Oval 331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0" name="Oval 332"/>
          <p:cNvSpPr>
            <a:spLocks noChangeArrowheads="1"/>
          </p:cNvSpPr>
          <p:nvPr/>
        </p:nvSpPr>
        <p:spPr bwMode="auto">
          <a:xfrm>
            <a:off x="762000" y="4114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1" name="Oval 333"/>
          <p:cNvSpPr>
            <a:spLocks noChangeArrowheads="1"/>
          </p:cNvSpPr>
          <p:nvPr/>
        </p:nvSpPr>
        <p:spPr bwMode="auto">
          <a:xfrm>
            <a:off x="7467600" y="26670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2" name="Oval 334"/>
          <p:cNvSpPr>
            <a:spLocks noChangeArrowheads="1"/>
          </p:cNvSpPr>
          <p:nvPr/>
        </p:nvSpPr>
        <p:spPr bwMode="auto">
          <a:xfrm>
            <a:off x="7010400" y="2133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3" name="Oval 335"/>
          <p:cNvSpPr>
            <a:spLocks noChangeArrowheads="1"/>
          </p:cNvSpPr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4" name="Oval 336"/>
          <p:cNvSpPr>
            <a:spLocks noChangeArrowheads="1"/>
          </p:cNvSpPr>
          <p:nvPr/>
        </p:nvSpPr>
        <p:spPr bwMode="auto">
          <a:xfrm>
            <a:off x="7543800" y="32004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5" name="Oval 337"/>
          <p:cNvSpPr>
            <a:spLocks noChangeArrowheads="1"/>
          </p:cNvSpPr>
          <p:nvPr/>
        </p:nvSpPr>
        <p:spPr bwMode="auto">
          <a:xfrm>
            <a:off x="6477000" y="1371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6" name="Oval 338"/>
          <p:cNvSpPr>
            <a:spLocks noChangeArrowheads="1"/>
          </p:cNvSpPr>
          <p:nvPr/>
        </p:nvSpPr>
        <p:spPr bwMode="auto">
          <a:xfrm>
            <a:off x="6096000" y="1066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7" name="Oval 339"/>
          <p:cNvSpPr>
            <a:spLocks noChangeArrowheads="1"/>
          </p:cNvSpPr>
          <p:nvPr/>
        </p:nvSpPr>
        <p:spPr bwMode="auto">
          <a:xfrm>
            <a:off x="7010400" y="1600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8" name="Oval 340"/>
          <p:cNvSpPr>
            <a:spLocks noChangeArrowheads="1"/>
          </p:cNvSpPr>
          <p:nvPr/>
        </p:nvSpPr>
        <p:spPr bwMode="auto">
          <a:xfrm>
            <a:off x="3733800" y="68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29" name="Oval 341"/>
          <p:cNvSpPr>
            <a:spLocks noChangeArrowheads="1"/>
          </p:cNvSpPr>
          <p:nvPr/>
        </p:nvSpPr>
        <p:spPr bwMode="auto">
          <a:xfrm>
            <a:off x="4343400" y="68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0" name="Oval 342"/>
          <p:cNvSpPr>
            <a:spLocks noChangeArrowheads="1"/>
          </p:cNvSpPr>
          <p:nvPr/>
        </p:nvSpPr>
        <p:spPr bwMode="auto">
          <a:xfrm>
            <a:off x="5715000" y="609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1" name="Oval 343"/>
          <p:cNvSpPr>
            <a:spLocks noChangeArrowheads="1"/>
          </p:cNvSpPr>
          <p:nvPr/>
        </p:nvSpPr>
        <p:spPr bwMode="auto">
          <a:xfrm>
            <a:off x="4953000" y="68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2" name="Oval 344"/>
          <p:cNvSpPr>
            <a:spLocks noChangeArrowheads="1"/>
          </p:cNvSpPr>
          <p:nvPr/>
        </p:nvSpPr>
        <p:spPr bwMode="auto">
          <a:xfrm>
            <a:off x="3124200" y="685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3" name="Oval 345"/>
          <p:cNvSpPr>
            <a:spLocks noChangeArrowheads="1"/>
          </p:cNvSpPr>
          <p:nvPr/>
        </p:nvSpPr>
        <p:spPr bwMode="auto">
          <a:xfrm>
            <a:off x="2590800" y="9144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4" name="Oval 346"/>
          <p:cNvSpPr>
            <a:spLocks noChangeArrowheads="1"/>
          </p:cNvSpPr>
          <p:nvPr/>
        </p:nvSpPr>
        <p:spPr bwMode="auto">
          <a:xfrm>
            <a:off x="1143000" y="16002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5" name="Oval 347"/>
          <p:cNvSpPr>
            <a:spLocks noChangeArrowheads="1"/>
          </p:cNvSpPr>
          <p:nvPr/>
        </p:nvSpPr>
        <p:spPr bwMode="auto">
          <a:xfrm>
            <a:off x="990600" y="2209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6" name="Oval 348"/>
          <p:cNvSpPr>
            <a:spLocks noChangeArrowheads="1"/>
          </p:cNvSpPr>
          <p:nvPr/>
        </p:nvSpPr>
        <p:spPr bwMode="auto">
          <a:xfrm>
            <a:off x="1371600" y="25146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7" name="Oval 349"/>
          <p:cNvSpPr>
            <a:spLocks noChangeArrowheads="1"/>
          </p:cNvSpPr>
          <p:nvPr/>
        </p:nvSpPr>
        <p:spPr bwMode="auto">
          <a:xfrm>
            <a:off x="1143000" y="29718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8" name="Oval 350"/>
          <p:cNvSpPr>
            <a:spLocks noChangeArrowheads="1"/>
          </p:cNvSpPr>
          <p:nvPr/>
        </p:nvSpPr>
        <p:spPr bwMode="auto">
          <a:xfrm>
            <a:off x="2133600" y="1143000"/>
            <a:ext cx="381000" cy="3810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39" name="Freeform 351"/>
          <p:cNvSpPr>
            <a:spLocks/>
          </p:cNvSpPr>
          <p:nvPr/>
        </p:nvSpPr>
        <p:spPr bwMode="auto">
          <a:xfrm>
            <a:off x="501650" y="1219200"/>
            <a:ext cx="184150" cy="8572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67" y="0"/>
              </a:cxn>
              <a:cxn ang="0">
                <a:pos x="56" y="0"/>
              </a:cxn>
              <a:cxn ang="0">
                <a:pos x="44" y="2"/>
              </a:cxn>
              <a:cxn ang="0">
                <a:pos x="32" y="4"/>
              </a:cxn>
              <a:cxn ang="0">
                <a:pos x="20" y="7"/>
              </a:cxn>
              <a:cxn ang="0">
                <a:pos x="11" y="9"/>
              </a:cxn>
              <a:cxn ang="0">
                <a:pos x="9" y="12"/>
              </a:cxn>
              <a:cxn ang="0">
                <a:pos x="3" y="14"/>
              </a:cxn>
              <a:cxn ang="0">
                <a:pos x="0" y="16"/>
              </a:cxn>
              <a:cxn ang="0">
                <a:pos x="0" y="19"/>
              </a:cxn>
              <a:cxn ang="0">
                <a:pos x="0" y="24"/>
              </a:cxn>
              <a:cxn ang="0">
                <a:pos x="3" y="26"/>
              </a:cxn>
              <a:cxn ang="0">
                <a:pos x="6" y="28"/>
              </a:cxn>
              <a:cxn ang="0">
                <a:pos x="11" y="28"/>
              </a:cxn>
              <a:cxn ang="0">
                <a:pos x="20" y="28"/>
              </a:cxn>
              <a:cxn ang="0">
                <a:pos x="26" y="28"/>
              </a:cxn>
              <a:cxn ang="0">
                <a:pos x="38" y="28"/>
              </a:cxn>
              <a:cxn ang="0">
                <a:pos x="47" y="28"/>
              </a:cxn>
              <a:cxn ang="0">
                <a:pos x="56" y="28"/>
              </a:cxn>
              <a:cxn ang="0">
                <a:pos x="61" y="31"/>
              </a:cxn>
              <a:cxn ang="0">
                <a:pos x="70" y="33"/>
              </a:cxn>
              <a:cxn ang="0">
                <a:pos x="91" y="45"/>
              </a:cxn>
              <a:cxn ang="0">
                <a:pos x="91" y="45"/>
              </a:cxn>
              <a:cxn ang="0">
                <a:pos x="91" y="43"/>
              </a:cxn>
            </a:cxnLst>
            <a:rect l="0" t="0" r="r" b="b"/>
            <a:pathLst>
              <a:path w="91" h="45">
                <a:moveTo>
                  <a:pt x="91" y="0"/>
                </a:moveTo>
                <a:lnTo>
                  <a:pt x="67" y="0"/>
                </a:lnTo>
                <a:lnTo>
                  <a:pt x="56" y="0"/>
                </a:lnTo>
                <a:lnTo>
                  <a:pt x="44" y="2"/>
                </a:lnTo>
                <a:lnTo>
                  <a:pt x="32" y="4"/>
                </a:lnTo>
                <a:lnTo>
                  <a:pt x="20" y="7"/>
                </a:lnTo>
                <a:lnTo>
                  <a:pt x="11" y="9"/>
                </a:lnTo>
                <a:lnTo>
                  <a:pt x="9" y="12"/>
                </a:lnTo>
                <a:lnTo>
                  <a:pt x="3" y="14"/>
                </a:lnTo>
                <a:lnTo>
                  <a:pt x="0" y="16"/>
                </a:lnTo>
                <a:lnTo>
                  <a:pt x="0" y="19"/>
                </a:lnTo>
                <a:lnTo>
                  <a:pt x="0" y="24"/>
                </a:lnTo>
                <a:lnTo>
                  <a:pt x="3" y="26"/>
                </a:lnTo>
                <a:lnTo>
                  <a:pt x="6" y="28"/>
                </a:lnTo>
                <a:lnTo>
                  <a:pt x="11" y="28"/>
                </a:lnTo>
                <a:lnTo>
                  <a:pt x="20" y="28"/>
                </a:lnTo>
                <a:lnTo>
                  <a:pt x="26" y="28"/>
                </a:lnTo>
                <a:lnTo>
                  <a:pt x="38" y="28"/>
                </a:lnTo>
                <a:lnTo>
                  <a:pt x="47" y="28"/>
                </a:lnTo>
                <a:lnTo>
                  <a:pt x="56" y="28"/>
                </a:lnTo>
                <a:lnTo>
                  <a:pt x="61" y="31"/>
                </a:lnTo>
                <a:lnTo>
                  <a:pt x="70" y="33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</a:path>
            </a:pathLst>
          </a:custGeom>
          <a:noFill/>
          <a:ln w="1905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1840" name="Freeform 352"/>
          <p:cNvSpPr>
            <a:spLocks/>
          </p:cNvSpPr>
          <p:nvPr/>
        </p:nvSpPr>
        <p:spPr bwMode="auto">
          <a:xfrm>
            <a:off x="7359650" y="1295400"/>
            <a:ext cx="184150" cy="85725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67" y="0"/>
              </a:cxn>
              <a:cxn ang="0">
                <a:pos x="56" y="0"/>
              </a:cxn>
              <a:cxn ang="0">
                <a:pos x="44" y="2"/>
              </a:cxn>
              <a:cxn ang="0">
                <a:pos x="32" y="4"/>
              </a:cxn>
              <a:cxn ang="0">
                <a:pos x="20" y="7"/>
              </a:cxn>
              <a:cxn ang="0">
                <a:pos x="11" y="9"/>
              </a:cxn>
              <a:cxn ang="0">
                <a:pos x="9" y="12"/>
              </a:cxn>
              <a:cxn ang="0">
                <a:pos x="3" y="14"/>
              </a:cxn>
              <a:cxn ang="0">
                <a:pos x="0" y="16"/>
              </a:cxn>
              <a:cxn ang="0">
                <a:pos x="0" y="19"/>
              </a:cxn>
              <a:cxn ang="0">
                <a:pos x="0" y="24"/>
              </a:cxn>
              <a:cxn ang="0">
                <a:pos x="3" y="26"/>
              </a:cxn>
              <a:cxn ang="0">
                <a:pos x="6" y="28"/>
              </a:cxn>
              <a:cxn ang="0">
                <a:pos x="11" y="28"/>
              </a:cxn>
              <a:cxn ang="0">
                <a:pos x="20" y="28"/>
              </a:cxn>
              <a:cxn ang="0">
                <a:pos x="26" y="28"/>
              </a:cxn>
              <a:cxn ang="0">
                <a:pos x="38" y="28"/>
              </a:cxn>
              <a:cxn ang="0">
                <a:pos x="47" y="28"/>
              </a:cxn>
              <a:cxn ang="0">
                <a:pos x="56" y="28"/>
              </a:cxn>
              <a:cxn ang="0">
                <a:pos x="61" y="31"/>
              </a:cxn>
              <a:cxn ang="0">
                <a:pos x="70" y="33"/>
              </a:cxn>
              <a:cxn ang="0">
                <a:pos x="91" y="45"/>
              </a:cxn>
              <a:cxn ang="0">
                <a:pos x="91" y="45"/>
              </a:cxn>
              <a:cxn ang="0">
                <a:pos x="91" y="43"/>
              </a:cxn>
            </a:cxnLst>
            <a:rect l="0" t="0" r="r" b="b"/>
            <a:pathLst>
              <a:path w="91" h="45">
                <a:moveTo>
                  <a:pt x="91" y="0"/>
                </a:moveTo>
                <a:lnTo>
                  <a:pt x="67" y="0"/>
                </a:lnTo>
                <a:lnTo>
                  <a:pt x="56" y="0"/>
                </a:lnTo>
                <a:lnTo>
                  <a:pt x="44" y="2"/>
                </a:lnTo>
                <a:lnTo>
                  <a:pt x="32" y="4"/>
                </a:lnTo>
                <a:lnTo>
                  <a:pt x="20" y="7"/>
                </a:lnTo>
                <a:lnTo>
                  <a:pt x="11" y="9"/>
                </a:lnTo>
                <a:lnTo>
                  <a:pt x="9" y="12"/>
                </a:lnTo>
                <a:lnTo>
                  <a:pt x="3" y="14"/>
                </a:lnTo>
                <a:lnTo>
                  <a:pt x="0" y="16"/>
                </a:lnTo>
                <a:lnTo>
                  <a:pt x="0" y="19"/>
                </a:lnTo>
                <a:lnTo>
                  <a:pt x="0" y="24"/>
                </a:lnTo>
                <a:lnTo>
                  <a:pt x="3" y="26"/>
                </a:lnTo>
                <a:lnTo>
                  <a:pt x="6" y="28"/>
                </a:lnTo>
                <a:lnTo>
                  <a:pt x="11" y="28"/>
                </a:lnTo>
                <a:lnTo>
                  <a:pt x="20" y="28"/>
                </a:lnTo>
                <a:lnTo>
                  <a:pt x="26" y="28"/>
                </a:lnTo>
                <a:lnTo>
                  <a:pt x="38" y="28"/>
                </a:lnTo>
                <a:lnTo>
                  <a:pt x="47" y="28"/>
                </a:lnTo>
                <a:lnTo>
                  <a:pt x="56" y="28"/>
                </a:lnTo>
                <a:lnTo>
                  <a:pt x="61" y="31"/>
                </a:lnTo>
                <a:lnTo>
                  <a:pt x="70" y="33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</a:path>
            </a:pathLst>
          </a:custGeom>
          <a:noFill/>
          <a:ln w="1905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1841" name="Oval 353"/>
          <p:cNvSpPr>
            <a:spLocks noChangeArrowheads="1"/>
          </p:cNvSpPr>
          <p:nvPr/>
        </p:nvSpPr>
        <p:spPr bwMode="auto">
          <a:xfrm>
            <a:off x="3886200" y="328295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42" name="Oval 354"/>
          <p:cNvSpPr>
            <a:spLocks noChangeArrowheads="1"/>
          </p:cNvSpPr>
          <p:nvPr/>
        </p:nvSpPr>
        <p:spPr bwMode="auto">
          <a:xfrm>
            <a:off x="1905000" y="328295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43" name="AutoShape 355"/>
          <p:cNvCxnSpPr>
            <a:cxnSpLocks noChangeShapeType="1"/>
            <a:stCxn id="191842" idx="6"/>
            <a:endCxn id="191841" idx="3"/>
          </p:cNvCxnSpPr>
          <p:nvPr/>
        </p:nvCxnSpPr>
        <p:spPr bwMode="auto">
          <a:xfrm>
            <a:off x="2514600" y="3511550"/>
            <a:ext cx="1449388" cy="9683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1844" name="Oval 356"/>
          <p:cNvSpPr>
            <a:spLocks noChangeArrowheads="1"/>
          </p:cNvSpPr>
          <p:nvPr/>
        </p:nvSpPr>
        <p:spPr bwMode="auto">
          <a:xfrm>
            <a:off x="5943600" y="328295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45" name="AutoShape 357"/>
          <p:cNvCxnSpPr>
            <a:cxnSpLocks noChangeShapeType="1"/>
            <a:stCxn id="191841" idx="6"/>
            <a:endCxn id="191844" idx="2"/>
          </p:cNvCxnSpPr>
          <p:nvPr/>
        </p:nvCxnSpPr>
        <p:spPr bwMode="auto">
          <a:xfrm>
            <a:off x="4419600" y="3473450"/>
            <a:ext cx="1524000" cy="381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846" name="AutoShape 358"/>
          <p:cNvCxnSpPr>
            <a:cxnSpLocks noChangeShapeType="1"/>
            <a:stCxn id="191847" idx="0"/>
            <a:endCxn id="191844" idx="4"/>
          </p:cNvCxnSpPr>
          <p:nvPr/>
        </p:nvCxnSpPr>
        <p:spPr bwMode="auto">
          <a:xfrm flipH="1" flipV="1">
            <a:off x="6248400" y="3740150"/>
            <a:ext cx="38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1847" name="Oval 359"/>
          <p:cNvSpPr>
            <a:spLocks noChangeArrowheads="1"/>
          </p:cNvSpPr>
          <p:nvPr/>
        </p:nvSpPr>
        <p:spPr bwMode="auto">
          <a:xfrm>
            <a:off x="6096000" y="45021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sp>
        <p:nvSpPr>
          <p:cNvPr id="191848" name="Oval 360"/>
          <p:cNvSpPr>
            <a:spLocks noChangeArrowheads="1"/>
          </p:cNvSpPr>
          <p:nvPr/>
        </p:nvSpPr>
        <p:spPr bwMode="auto">
          <a:xfrm rot="1352639">
            <a:off x="1238250" y="4170363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49" name="AutoShape 361"/>
          <p:cNvCxnSpPr>
            <a:cxnSpLocks noChangeShapeType="1"/>
            <a:stCxn id="191850" idx="0"/>
            <a:endCxn id="191848" idx="4"/>
          </p:cNvCxnSpPr>
          <p:nvPr/>
        </p:nvCxnSpPr>
        <p:spPr bwMode="auto">
          <a:xfrm flipV="1">
            <a:off x="263525" y="4535488"/>
            <a:ext cx="1090613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1850" name="Rectangle 362"/>
          <p:cNvSpPr>
            <a:spLocks noChangeArrowheads="1"/>
          </p:cNvSpPr>
          <p:nvPr/>
        </p:nvSpPr>
        <p:spPr bwMode="auto">
          <a:xfrm rot="1352639">
            <a:off x="0" y="4806950"/>
            <a:ext cx="381000" cy="3810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8600000" lon="0" rev="0"/>
            </a:camera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  <p:cxnSp>
        <p:nvCxnSpPr>
          <p:cNvPr id="191851" name="AutoShape 363"/>
          <p:cNvCxnSpPr>
            <a:cxnSpLocks noChangeShapeType="1"/>
            <a:stCxn id="191848" idx="7"/>
            <a:endCxn id="191842" idx="4"/>
          </p:cNvCxnSpPr>
          <p:nvPr/>
        </p:nvCxnSpPr>
        <p:spPr bwMode="auto">
          <a:xfrm flipV="1">
            <a:off x="1603375" y="3740150"/>
            <a:ext cx="606425" cy="547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1852" name="Text Box 364"/>
          <p:cNvSpPr txBox="1">
            <a:spLocks noChangeArrowheads="1"/>
          </p:cNvSpPr>
          <p:nvPr/>
        </p:nvSpPr>
        <p:spPr bwMode="auto">
          <a:xfrm>
            <a:off x="7938" y="5394325"/>
            <a:ext cx="2106612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Ethernet</a:t>
            </a:r>
          </a:p>
        </p:txBody>
      </p:sp>
      <p:sp>
        <p:nvSpPr>
          <p:cNvPr id="191853" name="Text Box 365"/>
          <p:cNvSpPr txBox="1">
            <a:spLocks noChangeArrowheads="1"/>
          </p:cNvSpPr>
          <p:nvPr/>
        </p:nvSpPr>
        <p:spPr bwMode="auto">
          <a:xfrm>
            <a:off x="4649788" y="3575050"/>
            <a:ext cx="10054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Fiber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1854" name="Text Box 366"/>
          <p:cNvSpPr txBox="1">
            <a:spLocks noChangeArrowheads="1"/>
          </p:cNvSpPr>
          <p:nvPr/>
        </p:nvSpPr>
        <p:spPr bwMode="auto">
          <a:xfrm>
            <a:off x="0" y="6350"/>
            <a:ext cx="6507231" cy="70788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800080"/>
                </a:solidFill>
              </a:rPr>
              <a:t>… different </a:t>
            </a:r>
            <a:r>
              <a:rPr lang="en-US" sz="4000" dirty="0" err="1" smtClean="0">
                <a:solidFill>
                  <a:srgbClr val="800080"/>
                </a:solidFill>
              </a:rPr>
              <a:t>technologie</a:t>
            </a:r>
            <a:r>
              <a:rPr lang="es-UY" sz="4000" dirty="0" smtClean="0">
                <a:solidFill>
                  <a:srgbClr val="800080"/>
                </a:solidFill>
              </a:rPr>
              <a:t>s</a:t>
            </a:r>
            <a:r>
              <a:rPr lang="en-US" sz="4000" dirty="0">
                <a:solidFill>
                  <a:srgbClr val="800080"/>
                </a:solidFill>
              </a:rPr>
              <a:t>,… </a:t>
            </a:r>
            <a:endParaRPr lang="es-UY" sz="4000" dirty="0">
              <a:solidFill>
                <a:srgbClr val="800080"/>
              </a:solidFill>
            </a:endParaRPr>
          </a:p>
        </p:txBody>
      </p:sp>
      <p:grpSp>
        <p:nvGrpSpPr>
          <p:cNvPr id="191855" name="Group 367"/>
          <p:cNvGrpSpPr>
            <a:grpSpLocks/>
          </p:cNvGrpSpPr>
          <p:nvPr/>
        </p:nvGrpSpPr>
        <p:grpSpPr bwMode="auto">
          <a:xfrm>
            <a:off x="6291263" y="4419600"/>
            <a:ext cx="2624137" cy="2286000"/>
            <a:chOff x="3333" y="2592"/>
            <a:chExt cx="2112" cy="1104"/>
          </a:xfrm>
        </p:grpSpPr>
        <p:sp>
          <p:nvSpPr>
            <p:cNvPr id="191856" name="Rectangle 368"/>
            <p:cNvSpPr>
              <a:spLocks noChangeArrowheads="1"/>
            </p:cNvSpPr>
            <p:nvPr/>
          </p:nvSpPr>
          <p:spPr bwMode="auto">
            <a:xfrm>
              <a:off x="4965" y="326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1857" name="Rectangle 369"/>
            <p:cNvSpPr>
              <a:spLocks noChangeArrowheads="1"/>
            </p:cNvSpPr>
            <p:nvPr/>
          </p:nvSpPr>
          <p:spPr bwMode="auto">
            <a:xfrm>
              <a:off x="4053" y="350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1858" name="Line 370"/>
            <p:cNvSpPr>
              <a:spLocks noChangeShapeType="1"/>
            </p:cNvSpPr>
            <p:nvPr/>
          </p:nvSpPr>
          <p:spPr bwMode="auto">
            <a:xfrm flipV="1">
              <a:off x="5061" y="3072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1859" name="Line 371"/>
            <p:cNvSpPr>
              <a:spLocks noChangeShapeType="1"/>
            </p:cNvSpPr>
            <p:nvPr/>
          </p:nvSpPr>
          <p:spPr bwMode="auto">
            <a:xfrm flipV="1">
              <a:off x="4149" y="3312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1860" name="Group 372"/>
            <p:cNvGrpSpPr>
              <a:grpSpLocks/>
            </p:cNvGrpSpPr>
            <p:nvPr/>
          </p:nvGrpSpPr>
          <p:grpSpPr bwMode="auto">
            <a:xfrm>
              <a:off x="3333" y="2880"/>
              <a:ext cx="278" cy="723"/>
              <a:chOff x="2832" y="2880"/>
              <a:chExt cx="96" cy="384"/>
            </a:xfrm>
          </p:grpSpPr>
          <p:sp>
            <p:nvSpPr>
              <p:cNvPr id="191861" name="AutoShape 37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96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1862" name="Freeform 374"/>
              <p:cNvSpPr>
                <a:spLocks/>
              </p:cNvSpPr>
              <p:nvPr/>
            </p:nvSpPr>
            <p:spPr bwMode="auto">
              <a:xfrm>
                <a:off x="2838" y="3216"/>
                <a:ext cx="8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1">
                    <a:moveTo>
                      <a:pt x="0" y="0"/>
                    </a:moveTo>
                    <a:lnTo>
                      <a:pt x="81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3" name="Freeform 375"/>
              <p:cNvSpPr>
                <a:spLocks/>
              </p:cNvSpPr>
              <p:nvPr/>
            </p:nvSpPr>
            <p:spPr bwMode="auto">
              <a:xfrm>
                <a:off x="2844" y="3170"/>
                <a:ext cx="7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" y="0"/>
                  </a:cxn>
                </a:cxnLst>
                <a:rect l="0" t="0" r="r" b="b"/>
                <a:pathLst>
                  <a:path w="71" h="1">
                    <a:moveTo>
                      <a:pt x="0" y="0"/>
                    </a:moveTo>
                    <a:lnTo>
                      <a:pt x="71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4" name="Freeform 376"/>
              <p:cNvSpPr>
                <a:spLocks/>
              </p:cNvSpPr>
              <p:nvPr/>
            </p:nvSpPr>
            <p:spPr bwMode="auto">
              <a:xfrm>
                <a:off x="2850" y="3120"/>
                <a:ext cx="5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" y="0"/>
                  </a:cxn>
                </a:cxnLst>
                <a:rect l="0" t="0" r="r" b="b"/>
                <a:pathLst>
                  <a:path w="59" h="1">
                    <a:moveTo>
                      <a:pt x="0" y="0"/>
                    </a:moveTo>
                    <a:lnTo>
                      <a:pt x="59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5" name="Freeform 377"/>
              <p:cNvSpPr>
                <a:spLocks/>
              </p:cNvSpPr>
              <p:nvPr/>
            </p:nvSpPr>
            <p:spPr bwMode="auto">
              <a:xfrm>
                <a:off x="2856" y="3072"/>
                <a:ext cx="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0"/>
                  </a:cxn>
                </a:cxnLst>
                <a:rect l="0" t="0" r="r" b="b"/>
                <a:pathLst>
                  <a:path w="47" h="1">
                    <a:moveTo>
                      <a:pt x="0" y="0"/>
                    </a:moveTo>
                    <a:lnTo>
                      <a:pt x="47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6" name="Freeform 378"/>
              <p:cNvSpPr>
                <a:spLocks/>
              </p:cNvSpPr>
              <p:nvPr/>
            </p:nvSpPr>
            <p:spPr bwMode="auto">
              <a:xfrm>
                <a:off x="2862" y="3026"/>
                <a:ext cx="3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</a:cxnLst>
                <a:rect l="0" t="0" r="r" b="b"/>
                <a:pathLst>
                  <a:path w="35" h="1">
                    <a:moveTo>
                      <a:pt x="0" y="0"/>
                    </a:moveTo>
                    <a:lnTo>
                      <a:pt x="35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7" name="Freeform 379"/>
              <p:cNvSpPr>
                <a:spLocks/>
              </p:cNvSpPr>
              <p:nvPr/>
            </p:nvSpPr>
            <p:spPr bwMode="auto">
              <a:xfrm>
                <a:off x="2868" y="2976"/>
                <a:ext cx="2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">
                    <a:moveTo>
                      <a:pt x="0" y="0"/>
                    </a:moveTo>
                    <a:lnTo>
                      <a:pt x="2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8" name="Freeform 380"/>
              <p:cNvSpPr>
                <a:spLocks/>
              </p:cNvSpPr>
              <p:nvPr/>
            </p:nvSpPr>
            <p:spPr bwMode="auto">
              <a:xfrm>
                <a:off x="2846" y="3170"/>
                <a:ext cx="82" cy="94"/>
              </a:xfrm>
              <a:custGeom>
                <a:avLst/>
                <a:gdLst/>
                <a:ahLst/>
                <a:cxnLst>
                  <a:cxn ang="0">
                    <a:pos x="82" y="94"/>
                  </a:cxn>
                  <a:cxn ang="0">
                    <a:pos x="0" y="0"/>
                  </a:cxn>
                </a:cxnLst>
                <a:rect l="0" t="0" r="r" b="b"/>
                <a:pathLst>
                  <a:path w="82" h="94">
                    <a:moveTo>
                      <a:pt x="82" y="9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69" name="Freeform 381"/>
              <p:cNvSpPr>
                <a:spLocks/>
              </p:cNvSpPr>
              <p:nvPr/>
            </p:nvSpPr>
            <p:spPr bwMode="auto">
              <a:xfrm>
                <a:off x="2858" y="3072"/>
                <a:ext cx="58" cy="99"/>
              </a:xfrm>
              <a:custGeom>
                <a:avLst/>
                <a:gdLst/>
                <a:ahLst/>
                <a:cxnLst>
                  <a:cxn ang="0">
                    <a:pos x="58" y="99"/>
                  </a:cxn>
                  <a:cxn ang="0">
                    <a:pos x="0" y="0"/>
                  </a:cxn>
                </a:cxnLst>
                <a:rect l="0" t="0" r="r" b="b"/>
                <a:pathLst>
                  <a:path w="58" h="99">
                    <a:moveTo>
                      <a:pt x="58" y="99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0" name="Freeform 382"/>
              <p:cNvSpPr>
                <a:spLocks/>
              </p:cNvSpPr>
              <p:nvPr/>
            </p:nvSpPr>
            <p:spPr bwMode="auto">
              <a:xfrm>
                <a:off x="2870" y="2976"/>
                <a:ext cx="33" cy="95"/>
              </a:xfrm>
              <a:custGeom>
                <a:avLst/>
                <a:gdLst/>
                <a:ahLst/>
                <a:cxnLst>
                  <a:cxn ang="0">
                    <a:pos x="33" y="95"/>
                  </a:cxn>
                  <a:cxn ang="0">
                    <a:pos x="0" y="0"/>
                  </a:cxn>
                </a:cxnLst>
                <a:rect l="0" t="0" r="r" b="b"/>
                <a:pathLst>
                  <a:path w="33" h="95">
                    <a:moveTo>
                      <a:pt x="33" y="95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1" name="Freeform 383"/>
              <p:cNvSpPr>
                <a:spLocks/>
              </p:cNvSpPr>
              <p:nvPr/>
            </p:nvSpPr>
            <p:spPr bwMode="auto">
              <a:xfrm>
                <a:off x="2832" y="3174"/>
                <a:ext cx="84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84" y="0"/>
                  </a:cxn>
                </a:cxnLst>
                <a:rect l="0" t="0" r="r" b="b"/>
                <a:pathLst>
                  <a:path w="84" h="90">
                    <a:moveTo>
                      <a:pt x="0" y="90"/>
                    </a:moveTo>
                    <a:lnTo>
                      <a:pt x="8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2" name="Freeform 384"/>
              <p:cNvSpPr>
                <a:spLocks/>
              </p:cNvSpPr>
              <p:nvPr/>
            </p:nvSpPr>
            <p:spPr bwMode="auto">
              <a:xfrm>
                <a:off x="2844" y="3074"/>
                <a:ext cx="59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59" y="0"/>
                  </a:cxn>
                </a:cxnLst>
                <a:rect l="0" t="0" r="r" b="b"/>
                <a:pathLst>
                  <a:path w="59" h="96">
                    <a:moveTo>
                      <a:pt x="0" y="96"/>
                    </a:moveTo>
                    <a:lnTo>
                      <a:pt x="59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3" name="Freeform 385"/>
              <p:cNvSpPr>
                <a:spLocks/>
              </p:cNvSpPr>
              <p:nvPr/>
            </p:nvSpPr>
            <p:spPr bwMode="auto">
              <a:xfrm>
                <a:off x="2856" y="2978"/>
                <a:ext cx="33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33" y="0"/>
                  </a:cxn>
                </a:cxnLst>
                <a:rect l="0" t="0" r="r" b="b"/>
                <a:pathLst>
                  <a:path w="33" h="94">
                    <a:moveTo>
                      <a:pt x="0" y="94"/>
                    </a:moveTo>
                    <a:lnTo>
                      <a:pt x="33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1874" name="Group 386"/>
            <p:cNvGrpSpPr>
              <a:grpSpLocks/>
            </p:cNvGrpSpPr>
            <p:nvPr/>
          </p:nvGrpSpPr>
          <p:grpSpPr bwMode="auto">
            <a:xfrm rot="5400000">
              <a:off x="4173" y="2328"/>
              <a:ext cx="192" cy="1392"/>
              <a:chOff x="768" y="1500"/>
              <a:chExt cx="408" cy="1236"/>
            </a:xfrm>
          </p:grpSpPr>
          <p:sp>
            <p:nvSpPr>
              <p:cNvPr id="191875" name="Line 387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6" name="Line 388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77" name="Freeform 389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91878" name="Rectangle 390"/>
            <p:cNvSpPr>
              <a:spLocks noChangeArrowheads="1"/>
            </p:cNvSpPr>
            <p:nvPr/>
          </p:nvSpPr>
          <p:spPr bwMode="auto">
            <a:xfrm>
              <a:off x="5349" y="278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1879" name="Line 391"/>
            <p:cNvSpPr>
              <a:spLocks noChangeShapeType="1"/>
            </p:cNvSpPr>
            <p:nvPr/>
          </p:nvSpPr>
          <p:spPr bwMode="auto">
            <a:xfrm flipV="1">
              <a:off x="5445" y="2592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1880" name="Group 392"/>
            <p:cNvGrpSpPr>
              <a:grpSpLocks/>
            </p:cNvGrpSpPr>
            <p:nvPr/>
          </p:nvGrpSpPr>
          <p:grpSpPr bwMode="auto">
            <a:xfrm rot="16200000" flipV="1">
              <a:off x="4341" y="1824"/>
              <a:ext cx="288" cy="1824"/>
              <a:chOff x="768" y="1500"/>
              <a:chExt cx="408" cy="1236"/>
            </a:xfrm>
          </p:grpSpPr>
          <p:sp>
            <p:nvSpPr>
              <p:cNvPr id="191881" name="Line 393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82" name="Line 394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83" name="Freeform 395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1884" name="Group 396"/>
            <p:cNvGrpSpPr>
              <a:grpSpLocks/>
            </p:cNvGrpSpPr>
            <p:nvPr/>
          </p:nvGrpSpPr>
          <p:grpSpPr bwMode="auto">
            <a:xfrm rot="-15068039">
              <a:off x="3770" y="2885"/>
              <a:ext cx="150" cy="567"/>
              <a:chOff x="768" y="1500"/>
              <a:chExt cx="408" cy="1236"/>
            </a:xfrm>
          </p:grpSpPr>
          <p:sp>
            <p:nvSpPr>
              <p:cNvPr id="191885" name="Line 397"/>
              <p:cNvSpPr>
                <a:spLocks noChangeShapeType="1"/>
              </p:cNvSpPr>
              <p:nvPr/>
            </p:nvSpPr>
            <p:spPr bwMode="auto">
              <a:xfrm flipH="1">
                <a:off x="818" y="1500"/>
                <a:ext cx="358" cy="79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86" name="Line 398"/>
              <p:cNvSpPr>
                <a:spLocks noChangeShapeType="1"/>
              </p:cNvSpPr>
              <p:nvPr/>
            </p:nvSpPr>
            <p:spPr bwMode="auto">
              <a:xfrm flipV="1">
                <a:off x="818" y="2215"/>
                <a:ext cx="179" cy="7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1887" name="Freeform 399"/>
              <p:cNvSpPr>
                <a:spLocks/>
              </p:cNvSpPr>
              <p:nvPr/>
            </p:nvSpPr>
            <p:spPr bwMode="auto">
              <a:xfrm>
                <a:off x="768" y="2215"/>
                <a:ext cx="235" cy="521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315"/>
                  </a:cxn>
                </a:cxnLst>
                <a:rect l="0" t="0" r="r" b="b"/>
                <a:pathLst>
                  <a:path w="126" h="315">
                    <a:moveTo>
                      <a:pt x="126" y="0"/>
                    </a:moveTo>
                    <a:lnTo>
                      <a:pt x="0" y="315"/>
                    </a:lnTo>
                  </a:path>
                </a:pathLst>
              </a:custGeom>
              <a:noFill/>
              <a:ln w="38100" cmpd="sng">
                <a:solidFill>
                  <a:srgbClr val="CC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50"/>
            <a:ext cx="9144000" cy="684213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800080"/>
                </a:solidFill>
              </a:rPr>
              <a:t>Proportionally fair rate allocation</a:t>
            </a:r>
            <a:endParaRPr lang="en-US" dirty="0">
              <a:solidFill>
                <a:srgbClr val="800080"/>
              </a:solidFill>
            </a:endParaRPr>
          </a:p>
        </p:txBody>
      </p:sp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609599" y="3829050"/>
          <a:ext cx="1387379" cy="444500"/>
        </p:xfrm>
        <a:graphic>
          <a:graphicData uri="http://schemas.openxmlformats.org/presentationml/2006/ole">
            <p:oleObj spid="_x0000_s477188" name="Equation" r:id="rId4" imgW="634680" imgH="203040" progId="Equation.DSMT4">
              <p:embed/>
            </p:oleObj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412750" y="717550"/>
          <a:ext cx="6915150" cy="1601787"/>
        </p:xfrm>
        <a:graphic>
          <a:graphicData uri="http://schemas.openxmlformats.org/presentationml/2006/ole">
            <p:oleObj spid="_x0000_s477189" name="Equation" r:id="rId5" imgW="2857320" imgH="660240" progId="Equation.DSMT4">
              <p:embed/>
            </p:oleObj>
          </a:graphicData>
        </a:graphic>
      </p:graphicFrame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4460875" y="2689225"/>
          <a:ext cx="258763" cy="403225"/>
        </p:xfrm>
        <a:graphic>
          <a:graphicData uri="http://schemas.openxmlformats.org/presentationml/2006/ole">
            <p:oleObj spid="_x0000_s477191" name="Equation" r:id="rId6" imgW="114120" imgH="177480" progId="Equation.DSMT4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43150" y="356235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(Mbps)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438150" y="5029200"/>
          <a:ext cx="8054975" cy="1743075"/>
        </p:xfrm>
        <a:graphic>
          <a:graphicData uri="http://schemas.openxmlformats.org/presentationml/2006/ole">
            <p:oleObj spid="_x0000_s477192" name="Equation" r:id="rId7" imgW="3759120" imgH="812520" progId="Equation.DSMT4">
              <p:embed/>
            </p:oleObj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231775" y="2095500"/>
          <a:ext cx="8504238" cy="1338263"/>
        </p:xfrm>
        <a:graphic>
          <a:graphicData uri="http://schemas.openxmlformats.org/presentationml/2006/ole">
            <p:oleObj spid="_x0000_s477193" name="Equation" r:id="rId8" imgW="3720960" imgH="583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4800" dirty="0" err="1" smtClean="0">
                <a:solidFill>
                  <a:srgbClr val="800080"/>
                </a:solidFill>
              </a:rPr>
              <a:t>Outline</a:t>
            </a:r>
            <a:endParaRPr lang="es-UY" sz="4800" dirty="0" smtClean="0">
              <a:solidFill>
                <a:srgbClr val="80008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7600"/>
            <a:ext cx="8559800" cy="5511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3200" dirty="0" smtClean="0"/>
              <a:t>Introduction: Feedback in the Internet.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Economic models: Rate allocation through Network Utility Maximization.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Dynamics in NUM, TCP congestion control: New designs for stability under delays. </a:t>
            </a:r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Highlights from cross layer optimization:</a:t>
            </a:r>
          </a:p>
          <a:p>
            <a:pPr marL="933450" lvl="1" indent="-533400"/>
            <a:r>
              <a:rPr lang="en-US" sz="2800" dirty="0" smtClean="0"/>
              <a:t>Multipath routing and congestion control.</a:t>
            </a:r>
          </a:p>
          <a:p>
            <a:pPr marL="933450" lvl="1" indent="-533400"/>
            <a:r>
              <a:rPr lang="en-US" sz="2800" dirty="0" smtClean="0"/>
              <a:t>Controlling the number of connections.</a:t>
            </a:r>
          </a:p>
          <a:p>
            <a:pPr marL="933450" lvl="1" indent="-533400"/>
            <a:r>
              <a:rPr lang="en-US" sz="2800" dirty="0" smtClean="0"/>
              <a:t>NUM in </a:t>
            </a:r>
            <a:r>
              <a:rPr lang="en-US" sz="2800" dirty="0" err="1" smtClean="0"/>
              <a:t>multirate</a:t>
            </a:r>
            <a:r>
              <a:rPr lang="en-US" sz="2800" dirty="0" smtClean="0"/>
              <a:t> </a:t>
            </a:r>
            <a:r>
              <a:rPr lang="en-US" sz="2800" dirty="0" err="1" smtClean="0"/>
              <a:t>WiFi</a:t>
            </a:r>
            <a:r>
              <a:rPr lang="en-US" sz="2800" dirty="0" smtClean="0"/>
              <a:t> networks. </a:t>
            </a:r>
            <a:endParaRPr lang="en-US" sz="3200" dirty="0" smtClean="0"/>
          </a:p>
          <a:p>
            <a:pPr marL="533400" indent="-533400">
              <a:buFontTx/>
              <a:buAutoNum type="arabicPeriod"/>
            </a:pPr>
            <a:r>
              <a:rPr lang="en-US" sz="3200" dirty="0" smtClean="0"/>
              <a:t>Conclusions. </a:t>
            </a:r>
          </a:p>
          <a:p>
            <a:pPr marL="914400" lvl="1" indent="-457200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Oval 2"/>
          <p:cNvSpPr>
            <a:spLocks noChangeArrowheads="1"/>
          </p:cNvSpPr>
          <p:nvPr/>
        </p:nvSpPr>
        <p:spPr bwMode="auto">
          <a:xfrm>
            <a:off x="793750" y="2833499"/>
            <a:ext cx="2311400" cy="1687890"/>
          </a:xfrm>
          <a:prstGeom prst="ellipse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Feedback Control Theory</a:t>
            </a:r>
          </a:p>
        </p:txBody>
      </p:sp>
      <p:sp>
        <p:nvSpPr>
          <p:cNvPr id="1248259" name="Oval 3"/>
          <p:cNvSpPr>
            <a:spLocks noChangeArrowheads="1"/>
          </p:cNvSpPr>
          <p:nvPr/>
        </p:nvSpPr>
        <p:spPr bwMode="auto">
          <a:xfrm>
            <a:off x="3460750" y="5432139"/>
            <a:ext cx="2535952" cy="1019461"/>
          </a:xfrm>
          <a:prstGeom prst="ellipse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Convex</a:t>
            </a:r>
          </a:p>
          <a:p>
            <a:r>
              <a:rPr lang="en-US" sz="2000" dirty="0"/>
              <a:t>Optimization</a:t>
            </a:r>
          </a:p>
        </p:txBody>
      </p:sp>
      <p:sp>
        <p:nvSpPr>
          <p:cNvPr id="1248260" name="Oval 4"/>
          <p:cNvSpPr>
            <a:spLocks noChangeArrowheads="1"/>
          </p:cNvSpPr>
          <p:nvPr/>
        </p:nvSpPr>
        <p:spPr bwMode="auto">
          <a:xfrm>
            <a:off x="6514306" y="3073400"/>
            <a:ext cx="2191544" cy="1168539"/>
          </a:xfrm>
          <a:prstGeom prst="ellipse">
            <a:avLst/>
          </a:prstGeom>
          <a:solidFill>
            <a:srgbClr val="00CC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Economic </a:t>
            </a:r>
          </a:p>
          <a:p>
            <a:r>
              <a:rPr lang="en-US" dirty="0"/>
              <a:t>Theory</a:t>
            </a:r>
          </a:p>
        </p:txBody>
      </p:sp>
      <p:sp>
        <p:nvSpPr>
          <p:cNvPr id="1248261" name="AutoShape 5"/>
          <p:cNvSpPr>
            <a:spLocks noChangeArrowheads="1"/>
          </p:cNvSpPr>
          <p:nvPr/>
        </p:nvSpPr>
        <p:spPr bwMode="auto">
          <a:xfrm rot="-19140000">
            <a:off x="2421170" y="4657629"/>
            <a:ext cx="1665605" cy="611386"/>
          </a:xfrm>
          <a:prstGeom prst="leftRightArrow">
            <a:avLst>
              <a:gd name="adj1" fmla="val 50000"/>
              <a:gd name="adj2" fmla="val 58443"/>
            </a:avLst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400"/>
              <a:t>                      </a:t>
            </a:r>
          </a:p>
        </p:txBody>
      </p:sp>
      <p:sp>
        <p:nvSpPr>
          <p:cNvPr id="1248262" name="AutoShape 6"/>
          <p:cNvSpPr>
            <a:spLocks noChangeArrowheads="1"/>
          </p:cNvSpPr>
          <p:nvPr/>
        </p:nvSpPr>
        <p:spPr bwMode="auto">
          <a:xfrm rot="-2460000">
            <a:off x="5458032" y="4589075"/>
            <a:ext cx="2003504" cy="611386"/>
          </a:xfrm>
          <a:prstGeom prst="leftRightArrow">
            <a:avLst>
              <a:gd name="adj1" fmla="val 50000"/>
              <a:gd name="adj2" fmla="val 70299"/>
            </a:avLst>
          </a:prstGeom>
          <a:solidFill>
            <a:srgbClr val="CC66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s-UY" sz="1400"/>
          </a:p>
        </p:txBody>
      </p:sp>
      <p:sp>
        <p:nvSpPr>
          <p:cNvPr id="1248263" name="Line 7"/>
          <p:cNvSpPr>
            <a:spLocks noChangeShapeType="1"/>
          </p:cNvSpPr>
          <p:nvPr/>
        </p:nvSpPr>
        <p:spPr bwMode="auto">
          <a:xfrm flipV="1">
            <a:off x="3194050" y="3733800"/>
            <a:ext cx="3238500" cy="63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1248264" name="Rectangle 8"/>
          <p:cNvSpPr>
            <a:spLocks noGrp="1" noChangeArrowheads="1"/>
          </p:cNvSpPr>
          <p:nvPr>
            <p:ph type="title"/>
          </p:nvPr>
        </p:nvSpPr>
        <p:spPr>
          <a:xfrm>
            <a:off x="471488" y="98425"/>
            <a:ext cx="8278812" cy="1143000"/>
          </a:xfrm>
        </p:spPr>
        <p:txBody>
          <a:bodyPr/>
          <a:lstStyle/>
          <a:p>
            <a:r>
              <a:rPr lang="es-UY" sz="4400" dirty="0" err="1" smtClean="0"/>
              <a:t>Conclusion</a:t>
            </a:r>
            <a:r>
              <a:rPr lang="es-UY" sz="4400" dirty="0"/>
              <a:t>: </a:t>
            </a:r>
            <a:r>
              <a:rPr lang="es-UY" sz="4400" dirty="0" err="1" smtClean="0"/>
              <a:t>an</a:t>
            </a:r>
            <a:r>
              <a:rPr lang="es-UY" sz="4400" dirty="0" smtClean="0"/>
              <a:t> inter</a:t>
            </a:r>
            <a:r>
              <a:rPr lang="en-US" sz="4400" dirty="0" smtClean="0"/>
              <a:t>d</a:t>
            </a:r>
            <a:r>
              <a:rPr lang="es-UY" sz="4400" dirty="0" err="1" smtClean="0"/>
              <a:t>isciplinary</a:t>
            </a:r>
            <a:r>
              <a:rPr lang="es-UY" sz="4400" dirty="0" smtClean="0"/>
              <a:t> </a:t>
            </a:r>
            <a:r>
              <a:rPr lang="es-UY" sz="4400" dirty="0" err="1" smtClean="0"/>
              <a:t>field</a:t>
            </a:r>
            <a:r>
              <a:rPr lang="es-UY" sz="4400" dirty="0" smtClean="0"/>
              <a:t> of </a:t>
            </a:r>
            <a:r>
              <a:rPr lang="es-UY" sz="4400" dirty="0" err="1" smtClean="0"/>
              <a:t>research</a:t>
            </a:r>
            <a:r>
              <a:rPr lang="es-UY" sz="4400" dirty="0" smtClean="0"/>
              <a:t> </a:t>
            </a:r>
            <a:endParaRPr lang="es-UY" sz="44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27350" y="3162300"/>
            <a:ext cx="3677285" cy="2184400"/>
            <a:chOff x="3600" y="2832"/>
            <a:chExt cx="1872" cy="1152"/>
          </a:xfrm>
        </p:grpSpPr>
        <p:sp>
          <p:nvSpPr>
            <p:cNvPr id="1248266" name="Text Box 10"/>
            <p:cNvSpPr txBox="1">
              <a:spLocks noChangeArrowheads="1"/>
            </p:cNvSpPr>
            <p:nvPr/>
          </p:nvSpPr>
          <p:spPr bwMode="auto">
            <a:xfrm>
              <a:off x="4106" y="2832"/>
              <a:ext cx="872" cy="717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rgbClr val="66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Network</a:t>
              </a:r>
            </a:p>
            <a:p>
              <a:r>
                <a:rPr lang="en-US" dirty="0"/>
                <a:t>resource</a:t>
              </a:r>
            </a:p>
            <a:p>
              <a:r>
                <a:rPr lang="en-US" dirty="0"/>
                <a:t>allocation</a:t>
              </a:r>
            </a:p>
          </p:txBody>
        </p:sp>
        <p:sp>
          <p:nvSpPr>
            <p:cNvPr id="1248267" name="Line 11"/>
            <p:cNvSpPr>
              <a:spLocks noChangeShapeType="1"/>
            </p:cNvSpPr>
            <p:nvPr/>
          </p:nvSpPr>
          <p:spPr bwMode="auto">
            <a:xfrm>
              <a:off x="4992" y="3120"/>
              <a:ext cx="480" cy="0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248268" name="Line 12"/>
            <p:cNvSpPr>
              <a:spLocks noChangeShapeType="1"/>
            </p:cNvSpPr>
            <p:nvPr/>
          </p:nvSpPr>
          <p:spPr bwMode="auto">
            <a:xfrm>
              <a:off x="3600" y="3120"/>
              <a:ext cx="510" cy="0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1248269" name="Line 13"/>
            <p:cNvSpPr>
              <a:spLocks noChangeShapeType="1"/>
            </p:cNvSpPr>
            <p:nvPr/>
          </p:nvSpPr>
          <p:spPr bwMode="auto">
            <a:xfrm rot="5400000">
              <a:off x="4330" y="3754"/>
              <a:ext cx="460" cy="0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s-ES"/>
            </a:p>
          </p:txBody>
        </p:sp>
      </p:grpSp>
      <p:sp>
        <p:nvSpPr>
          <p:cNvPr id="1248270" name="Text Box 14"/>
          <p:cNvSpPr txBox="1">
            <a:spLocks noChangeArrowheads="1"/>
          </p:cNvSpPr>
          <p:nvPr/>
        </p:nvSpPr>
        <p:spPr bwMode="auto">
          <a:xfrm>
            <a:off x="6527800" y="1606550"/>
            <a:ext cx="2514600" cy="1200150"/>
          </a:xfrm>
          <a:prstGeom prst="rect">
            <a:avLst/>
          </a:prstGeom>
          <a:noFill/>
          <a:ln w="12700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s-UY" dirty="0"/>
              <a:t> </a:t>
            </a:r>
            <a:r>
              <a:rPr lang="es-UY" dirty="0" err="1"/>
              <a:t>Equilibrium</a:t>
            </a:r>
            <a:endParaRPr lang="es-UY" dirty="0"/>
          </a:p>
          <a:p>
            <a:pPr algn="l">
              <a:buFontTx/>
              <a:buChar char="•"/>
            </a:pPr>
            <a:r>
              <a:rPr lang="es-UY" dirty="0"/>
              <a:t> </a:t>
            </a:r>
            <a:r>
              <a:rPr lang="es-UY" dirty="0" err="1"/>
              <a:t>Decentralized</a:t>
            </a:r>
            <a:endParaRPr lang="es-UY" dirty="0"/>
          </a:p>
          <a:p>
            <a:pPr algn="l"/>
            <a:r>
              <a:rPr lang="es-UY" dirty="0"/>
              <a:t>   </a:t>
            </a:r>
            <a:r>
              <a:rPr lang="es-UY" dirty="0" err="1"/>
              <a:t>decisions</a:t>
            </a:r>
            <a:endParaRPr lang="es-UY" dirty="0"/>
          </a:p>
        </p:txBody>
      </p:sp>
      <p:sp>
        <p:nvSpPr>
          <p:cNvPr id="1248271" name="Text Box 15"/>
          <p:cNvSpPr txBox="1">
            <a:spLocks noChangeArrowheads="1"/>
          </p:cNvSpPr>
          <p:nvPr/>
        </p:nvSpPr>
        <p:spPr bwMode="auto">
          <a:xfrm>
            <a:off x="679450" y="1517650"/>
            <a:ext cx="2514600" cy="1200150"/>
          </a:xfrm>
          <a:prstGeom prst="rect">
            <a:avLst/>
          </a:prstGeom>
          <a:noFill/>
          <a:ln w="127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s-UY" dirty="0"/>
              <a:t> Dynamics</a:t>
            </a:r>
          </a:p>
          <a:p>
            <a:pPr algn="l">
              <a:buFontTx/>
              <a:buChar char="•"/>
            </a:pPr>
            <a:r>
              <a:rPr lang="es-UY" dirty="0"/>
              <a:t> </a:t>
            </a:r>
            <a:r>
              <a:rPr lang="es-UY" dirty="0" err="1"/>
              <a:t>Centralized</a:t>
            </a:r>
            <a:endParaRPr lang="es-UY" dirty="0"/>
          </a:p>
          <a:p>
            <a:pPr algn="l"/>
            <a:r>
              <a:rPr lang="es-UY" dirty="0"/>
              <a:t>   </a:t>
            </a:r>
            <a:r>
              <a:rPr lang="es-UY" dirty="0" err="1"/>
              <a:t>decisions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74950"/>
            <a:ext cx="7772400" cy="1143000"/>
          </a:xfrm>
        </p:spPr>
        <p:txBody>
          <a:bodyPr/>
          <a:lstStyle/>
          <a:p>
            <a:r>
              <a:rPr lang="es-ES" sz="5400" dirty="0" err="1" smtClean="0"/>
              <a:t>Obrigado</a:t>
            </a:r>
            <a:r>
              <a:rPr lang="es-ES" sz="5400" dirty="0" smtClean="0"/>
              <a:t>!</a:t>
            </a:r>
            <a:endParaRPr lang="es-E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/>
            <a:r>
              <a:rPr lang="en-US" sz="4000" dirty="0" smtClean="0">
                <a:solidFill>
                  <a:srgbClr val="800080"/>
                </a:solidFill>
              </a:rPr>
              <a:t>…supporting end-to-end flows,…</a:t>
            </a:r>
            <a:endParaRPr lang="en-US" sz="4000" dirty="0">
              <a:solidFill>
                <a:srgbClr val="800080"/>
              </a:solidFill>
            </a:endParaRPr>
          </a:p>
        </p:txBody>
      </p:sp>
      <p:pic>
        <p:nvPicPr>
          <p:cNvPr id="193539" name="Picture 3" descr="ascoreApr2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692150"/>
            <a:ext cx="6802438" cy="5099050"/>
          </a:xfrm>
          <a:prstGeom prst="rect">
            <a:avLst/>
          </a:prstGeom>
          <a:noFill/>
        </p:spPr>
      </p:pic>
      <p:sp>
        <p:nvSpPr>
          <p:cNvPr id="193540" name="Freeform 4"/>
          <p:cNvSpPr>
            <a:spLocks/>
          </p:cNvSpPr>
          <p:nvPr/>
        </p:nvSpPr>
        <p:spPr bwMode="auto">
          <a:xfrm>
            <a:off x="4805363" y="2963863"/>
            <a:ext cx="1871662" cy="2011362"/>
          </a:xfrm>
          <a:custGeom>
            <a:avLst/>
            <a:gdLst/>
            <a:ahLst/>
            <a:cxnLst>
              <a:cxn ang="0">
                <a:pos x="595" y="1476"/>
              </a:cxn>
              <a:cxn ang="0">
                <a:pos x="0" y="768"/>
              </a:cxn>
              <a:cxn ang="0">
                <a:pos x="371" y="0"/>
              </a:cxn>
              <a:cxn ang="0">
                <a:pos x="1334" y="263"/>
              </a:cxn>
              <a:cxn ang="0">
                <a:pos x="1302" y="266"/>
              </a:cxn>
            </a:cxnLst>
            <a:rect l="0" t="0" r="r" b="b"/>
            <a:pathLst>
              <a:path w="1334" h="1476">
                <a:moveTo>
                  <a:pt x="595" y="1476"/>
                </a:moveTo>
                <a:lnTo>
                  <a:pt x="0" y="768"/>
                </a:lnTo>
                <a:lnTo>
                  <a:pt x="371" y="0"/>
                </a:lnTo>
                <a:lnTo>
                  <a:pt x="1334" y="263"/>
                </a:lnTo>
                <a:lnTo>
                  <a:pt x="1302" y="266"/>
                </a:lnTo>
              </a:path>
            </a:pathLst>
          </a:custGeom>
          <a:noFill/>
          <a:ln w="762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5607050" y="4876800"/>
            <a:ext cx="203200" cy="1952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027863" y="3377555"/>
            <a:ext cx="1855787" cy="46166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www.inria.fr</a:t>
            </a:r>
            <a:endParaRPr lang="es-UY" dirty="0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5824538" y="5100935"/>
            <a:ext cx="2703512" cy="46166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/>
              <a:t>www.ufcg.edu.br</a:t>
            </a:r>
            <a:endParaRPr lang="es-UY" dirty="0"/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6632575" y="3260725"/>
            <a:ext cx="201613" cy="1968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0" y="593725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UY" sz="3600" dirty="0" err="1">
                <a:solidFill>
                  <a:srgbClr val="800080"/>
                </a:solidFill>
              </a:rPr>
              <a:t>h</a:t>
            </a:r>
            <a:r>
              <a:rPr lang="es-UY" sz="3600" dirty="0" err="1" smtClean="0">
                <a:solidFill>
                  <a:srgbClr val="800080"/>
                </a:solidFill>
              </a:rPr>
              <a:t>ow</a:t>
            </a:r>
            <a:r>
              <a:rPr lang="es-UY" sz="3600" dirty="0" smtClean="0">
                <a:solidFill>
                  <a:srgbClr val="800080"/>
                </a:solidFill>
              </a:rPr>
              <a:t> </a:t>
            </a:r>
            <a:r>
              <a:rPr lang="es-UY" sz="3600" dirty="0" err="1" smtClean="0">
                <a:solidFill>
                  <a:srgbClr val="800080"/>
                </a:solidFill>
              </a:rPr>
              <a:t>is</a:t>
            </a:r>
            <a:r>
              <a:rPr lang="es-UY" sz="3600" dirty="0" smtClean="0">
                <a:solidFill>
                  <a:srgbClr val="800080"/>
                </a:solidFill>
              </a:rPr>
              <a:t> </a:t>
            </a:r>
            <a:r>
              <a:rPr lang="es-UY" sz="3600" dirty="0" err="1" smtClean="0">
                <a:solidFill>
                  <a:srgbClr val="800080"/>
                </a:solidFill>
              </a:rPr>
              <a:t>bandwidth</a:t>
            </a:r>
            <a:r>
              <a:rPr lang="es-UY" sz="3600" dirty="0" smtClean="0">
                <a:solidFill>
                  <a:srgbClr val="800080"/>
                </a:solidFill>
              </a:rPr>
              <a:t> </a:t>
            </a:r>
            <a:r>
              <a:rPr lang="es-UY" sz="3600" dirty="0" err="1" smtClean="0">
                <a:solidFill>
                  <a:srgbClr val="800080"/>
                </a:solidFill>
              </a:rPr>
              <a:t>shared</a:t>
            </a:r>
            <a:r>
              <a:rPr lang="es-UY" sz="3600" dirty="0" smtClean="0">
                <a:solidFill>
                  <a:srgbClr val="800080"/>
                </a:solidFill>
              </a:rPr>
              <a:t> </a:t>
            </a:r>
            <a:r>
              <a:rPr lang="es-UY" sz="3600" dirty="0" err="1" smtClean="0">
                <a:solidFill>
                  <a:srgbClr val="800080"/>
                </a:solidFill>
              </a:rPr>
              <a:t>between</a:t>
            </a:r>
            <a:r>
              <a:rPr lang="es-UY" sz="3600" dirty="0" smtClean="0">
                <a:solidFill>
                  <a:srgbClr val="800080"/>
                </a:solidFill>
              </a:rPr>
              <a:t> </a:t>
            </a:r>
            <a:r>
              <a:rPr lang="es-UY" sz="3600" dirty="0" err="1" smtClean="0">
                <a:solidFill>
                  <a:srgbClr val="800080"/>
                </a:solidFill>
              </a:rPr>
              <a:t>users</a:t>
            </a:r>
            <a:r>
              <a:rPr lang="es-UY" sz="3600" dirty="0" smtClean="0">
                <a:solidFill>
                  <a:srgbClr val="800080"/>
                </a:solidFill>
              </a:rPr>
              <a:t>? </a:t>
            </a:r>
            <a:endParaRPr lang="es-UY" sz="36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26"/>
          <p:cNvSpPr>
            <a:spLocks noChangeArrowheads="1"/>
          </p:cNvSpPr>
          <p:nvPr/>
        </p:nvSpPr>
        <p:spPr bwMode="auto">
          <a:xfrm>
            <a:off x="38100" y="-38100"/>
            <a:ext cx="9017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UY" sz="4000" dirty="0" err="1" smtClean="0">
                <a:solidFill>
                  <a:srgbClr val="800080"/>
                </a:solidFill>
              </a:rPr>
              <a:t>Regulating</a:t>
            </a:r>
            <a:r>
              <a:rPr lang="es-UY" sz="4000" dirty="0" smtClean="0">
                <a:solidFill>
                  <a:srgbClr val="800080"/>
                </a:solidFill>
              </a:rPr>
              <a:t> </a:t>
            </a:r>
            <a:r>
              <a:rPr lang="es-UY" sz="4000" dirty="0" err="1" smtClean="0">
                <a:solidFill>
                  <a:srgbClr val="800080"/>
                </a:solidFill>
              </a:rPr>
              <a:t>the</a:t>
            </a:r>
            <a:r>
              <a:rPr lang="es-UY" sz="4000" dirty="0" smtClean="0">
                <a:solidFill>
                  <a:srgbClr val="800080"/>
                </a:solidFill>
              </a:rPr>
              <a:t> </a:t>
            </a:r>
            <a:r>
              <a:rPr lang="es-UY" sz="4000" dirty="0" err="1" smtClean="0">
                <a:solidFill>
                  <a:srgbClr val="800080"/>
                </a:solidFill>
              </a:rPr>
              <a:t>sending</a:t>
            </a:r>
            <a:r>
              <a:rPr lang="es-UY" sz="4000" dirty="0" smtClean="0">
                <a:solidFill>
                  <a:srgbClr val="800080"/>
                </a:solidFill>
              </a:rPr>
              <a:t> </a:t>
            </a:r>
            <a:r>
              <a:rPr lang="es-UY" sz="4000" dirty="0" err="1" smtClean="0">
                <a:solidFill>
                  <a:srgbClr val="800080"/>
                </a:solidFill>
              </a:rPr>
              <a:t>rate</a:t>
            </a:r>
            <a:r>
              <a:rPr lang="es-UY" sz="4000" dirty="0" smtClean="0">
                <a:solidFill>
                  <a:srgbClr val="800080"/>
                </a:solidFill>
              </a:rPr>
              <a:t> of a server</a:t>
            </a:r>
            <a:endParaRPr lang="es-UY" sz="4000" dirty="0">
              <a:solidFill>
                <a:srgbClr val="800080"/>
              </a:solidFill>
            </a:endParaRPr>
          </a:p>
        </p:txBody>
      </p:sp>
      <p:sp>
        <p:nvSpPr>
          <p:cNvPr id="197634" name="AutoShape 2" descr="data:image/jpeg;base64,/9j/4AAQSkZJRgABAQAAAQABAAD/2wBDAAkGBwgHBgkIBwgKCgkLDRYPDQwMDRsUFRAWIB0iIiAdHx8kKDQsJCYxJx8fLT0tMTU3Ojo6Iys/RD84QzQ5Ojf/2wBDAQoKCg0MDRoPDxo3JR8lNzc3Nzc3Nzc3Nzc3Nzc3Nzc3Nzc3Nzc3Nzc3Nzc3Nzc3Nzc3Nzc3Nzc3Nzc3Nzc3Nzf/wAARCABXAFIDASIAAhEBAxEB/8QAHAAAAgIDAQEAAAAAAAAAAAAAAAUDBgEEBwgC/8QARBAAAQMDAgEEDAwEBwAAAAAAAQIDBAAFERIhBhMxQXQUIjIzQlFhcYGhsbMHFSM0NlJyc4KSorJiZJHBJCVUY5Ojw//EABQBAQAAAAAAAAAAAAAAAAAAAAD/xAAUEQEAAAAAAAAAAAAAAAAAAAAA/9oADAMBAAIRAxEAPwD7kfCHxg68528JuPlQT2GyA6MHA74SnoqAcYS3RpuXEF6a1DJDqEMpT+NpAA/NSk7OOgdDqx+o0UDyMmJNbLjdwkTkKGCXLg6+k+grIqRm3R46A3E5aIlJyBEkOMDP4FCqw5DjOuB1bCOVHM4BhY8yhvUrKpkfT2NcJKUjwHVB1J/Nk/0NBcWp13YCUxr/AHRoDoUtt4Hz8ohR9dMWOKuI2V7zLdIbz3L0NSFH8aV4/TVHbvNza0h2PFkjpUhSmj6AdQP9RW/b7pLuUfl4VknuIClJzrZAyCQRu54waC8xuO7glGZlkZcP8lOBJ9DqUe2mLXHVu5MLmQbrEzzhUNT2PSzrFUMxr653m2Rm8/6iZgj0ISr21J8V3cLCnblAiI2yEMKWr0KKk+yg6Kzxjw084loXuC26rmaeeDS/yqwfVTll9l9IUw6hxJ6UKBHqrkblvjraW1cLxcpza+dvlA2nzZQEnHppfKRwzaGwRBgQdIOl3ZLuMb4I7bPpNB3CiqTw4riU8PWsrS6V9htajII5TOgd1nfV489NFBypXfpHWHf3qoqF93RJc8SpryT/AMi/71NQFFFFAVPw7c5EKM9FagzHgxIWC7HUjB1HlMEFQOwWOioK3uFhk3MfzY903Qbce/y57Tbsa3z1NOJCkuOuNoSUkZB7sn1Uf5y8Mq7Bib741vnH6APXRw59H7Z1Rr9opjQV24My/jK327sl+U7cFrCS4/2O21pGo96SFHI6M9FZdhxorV75CMyyo2aRrLae6VhYJzznm6aYXSDJfmW2bDdQh6C/yoS4NnAdlJz0ZG2cGoLkFYvylBI12iQvSnOE5CzjJ59yaDuUD5jH+6T7BRWYXzKP92n2UUHm2dnlXPH8ZP8Avl1u1E61rlSN9kXCSr/tcqWgKKKKArf4U3XceuD3TdaFMOEu+3Hrg903QS2J9tjh618orBMRvAAyT2orZcmrAylnQPrPKCfVz1oWnWbBaUoD5/wjezWB4I5z0VmQ5Hg9tLfiRCRnLq9az5gf7UE5feezpccWPEwjSB+I1DMGI15BBBFjd51avBX09NAWuTjkYcuSCnKVyTyLefFg9t+monhJS1fhK5AEWRzShkHCBpc2yefz4HmoO8w9ojH3afZRWYvzVn7CfZRQeeVfOp3XpXvl0U64p4XuvDsmZKfY7Itjj7r4lsAnkgtZWQ4nnSBnutxtuRSRC0uISttQUhQyFJOQRQZooooCmPCHfbj1v/ybpdTLg7v1y60fcooIbDby/Y7eZMyUttUZopaSvk0pGkbZRhR9JNTXmHFicPXURY7TOqK6VFtABUdJ3Pjqfh36P2zqjX7BRxH9H7n1R39poGNJ7kd7/wCSxuexynFJbiflOIRnmsS/Y7Qd3j/N2vsD2UUMd4b+yPZRQSHeqLxN8G8KetcyyOJtsxRKlNhOWHifrI8E/wAScc+4VV6ooPPVzgzrPLES8RFxHlHDZJ1NveVCxsfNsrxgVDXoK4wIdziORLjGakxnBhbTqApJ9BrmfEfwbTIOqRw0syo43MGQ58okf7bh7r7KvzdFBSaZ8G9/uXWT7lFKtYDrrLiVNPMnDrLqShbZ/iSdxTXgjLhnOpQvk3n1LaUpBGtPIpGRnnGQd6Cfh36P2zqjX7BWOI/o/c+qO/tNfFij3k2iBHZtSmS3HaQpya4GhkJGcJGVbeUCmLlh5Zoovd1U4hSSlyPFQGkLB2IPdL/ooUEcqZFhhJlSGmtRwkLUAVHxAc5PmrRbhTLoq9PRYr6WpVpMZlT7Za1ufKbYVg47YbkYp3GTa7XqXboLTSyO3fUO2Vj6yj2x9JqONMuN9OmyRXbgknHKNEIjp8pdOxA6QnUfJQWRv4VeFmW0tSpS2H0AJcaXp1NqHOk4OMg7bUVWT8B8SWeyZ05SZT3yjyWlEoCzurSSASM5xtRQdhooooCiiigr/F/Cdu4ot7zUllKJnJKRHlpylxokbbjcpzzp5jXM7rIf4VQlN/jqhcmEpQ80sOtr28HHbY+0kUUUE9vuM2+ttrs8WVPbc5lIW22B59akn1U8icF8QSjmVIgW1GeZAVJcI/SlJ/MPPRRQP7dwBZIxS5PS9dXk+HPUFo587NgBA8+nPlq0pSlCQlKQlIGAAMAUUUGaKKKD/9k="/>
          <p:cNvSpPr>
            <a:spLocks noChangeAspect="1" noChangeArrowheads="1"/>
          </p:cNvSpPr>
          <p:nvPr/>
        </p:nvSpPr>
        <p:spPr bwMode="auto">
          <a:xfrm>
            <a:off x="4325938" y="-1058863"/>
            <a:ext cx="2076450" cy="2209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7636" name="AutoShape 4" descr="data:image/jpeg;base64,/9j/4AAQSkZJRgABAQAAAQABAAD/2wBDAAkGBwgHBgkIBwgKCgkLDRYPDQwMDRsUFRAWIB0iIiAdHx8kKDQsJCYxJx8fLT0tMTU3Ojo6Iys/RD84QzQ5Ojf/2wBDAQoKCg0MDRoPDxo3JR8lNzc3Nzc3Nzc3Nzc3Nzc3Nzc3Nzc3Nzc3Nzc3Nzc3Nzc3Nzc3Nzc3Nzc3Nzc3Nzc3Nzf/wAARCABXAFIDASIAAhEBAxEB/8QAHAAAAgIDAQEAAAAAAAAAAAAAAAUDBgEEBwgC/8QARBAAAQMDAgEEDAwEBwAAAAAAAQIDBAAFERIhBhMxQXQUIjIzQlFhcYGhsbMHFSM0NlJyc4KSorJiZJHBJCVUY5Ojw//EABQBAQAAAAAAAAAAAAAAAAAAAAD/xAAUEQEAAAAAAAAAAAAAAAAAAAAA/9oADAMBAAIRAxEAPwD7kfCHxg68528JuPlQT2GyA6MHA74SnoqAcYS3RpuXEF6a1DJDqEMpT+NpAA/NSk7OOgdDqx+o0UDyMmJNbLjdwkTkKGCXLg6+k+grIqRm3R46A3E5aIlJyBEkOMDP4FCqw5DjOuB1bCOVHM4BhY8yhvUrKpkfT2NcJKUjwHVB1J/Nk/0NBcWp13YCUxr/AHRoDoUtt4Hz8ohR9dMWOKuI2V7zLdIbz3L0NSFH8aV4/TVHbvNza0h2PFkjpUhSmj6AdQP9RW/b7pLuUfl4VknuIClJzrZAyCQRu54waC8xuO7glGZlkZcP8lOBJ9DqUe2mLXHVu5MLmQbrEzzhUNT2PSzrFUMxr653m2Rm8/6iZgj0ISr21J8V3cLCnblAiI2yEMKWr0KKk+yg6Kzxjw084loXuC26rmaeeDS/yqwfVTll9l9IUw6hxJ6UKBHqrkblvjraW1cLxcpza+dvlA2nzZQEnHppfKRwzaGwRBgQdIOl3ZLuMb4I7bPpNB3CiqTw4riU8PWsrS6V9htajII5TOgd1nfV489NFBypXfpHWHf3qoqF93RJc8SpryT/AMi/71NQFFFFAVPw7c5EKM9FagzHgxIWC7HUjB1HlMEFQOwWOioK3uFhk3MfzY903Qbce/y57Tbsa3z1NOJCkuOuNoSUkZB7sn1Uf5y8Mq7Bib741vnH6APXRw59H7Z1Rr9opjQV24My/jK327sl+U7cFrCS4/2O21pGo96SFHI6M9FZdhxorV75CMyyo2aRrLae6VhYJzznm6aYXSDJfmW2bDdQh6C/yoS4NnAdlJz0ZG2cGoLkFYvylBI12iQvSnOE5CzjJ59yaDuUD5jH+6T7BRWYXzKP92n2UUHm2dnlXPH8ZP8Avl1u1E61rlSN9kXCSr/tcqWgKKKKArf4U3XceuD3TdaFMOEu+3Hrg903QS2J9tjh618orBMRvAAyT2orZcmrAylnQPrPKCfVz1oWnWbBaUoD5/wjezWB4I5z0VmQ5Hg9tLfiRCRnLq9az5gf7UE5feezpccWPEwjSB+I1DMGI15BBBFjd51avBX09NAWuTjkYcuSCnKVyTyLefFg9t+monhJS1fhK5AEWRzShkHCBpc2yefz4HmoO8w9ojH3afZRWYvzVn7CfZRQeeVfOp3XpXvl0U64p4XuvDsmZKfY7Itjj7r4lsAnkgtZWQ4nnSBnutxtuRSRC0uISttQUhQyFJOQRQZooooCmPCHfbj1v/ybpdTLg7v1y60fcooIbDby/Y7eZMyUttUZopaSvk0pGkbZRhR9JNTXmHFicPXURY7TOqK6VFtABUdJ3Pjqfh36P2zqjX7BRxH9H7n1R39poGNJ7kd7/wCSxuexynFJbiflOIRnmsS/Y7Qd3j/N2vsD2UUMd4b+yPZRQSHeqLxN8G8KetcyyOJtsxRKlNhOWHifrI8E/wAScc+4VV6ooPPVzgzrPLES8RFxHlHDZJ1NveVCxsfNsrxgVDXoK4wIdziORLjGakxnBhbTqApJ9BrmfEfwbTIOqRw0syo43MGQ58okf7bh7r7KvzdFBSaZ8G9/uXWT7lFKtYDrrLiVNPMnDrLqShbZ/iSdxTXgjLhnOpQvk3n1LaUpBGtPIpGRnnGQd6Cfh36P2zqjX7BWOI/o/c+qO/tNfFij3k2iBHZtSmS3HaQpya4GhkJGcJGVbeUCmLlh5Zoovd1U4hSSlyPFQGkLB2IPdL/ooUEcqZFhhJlSGmtRwkLUAVHxAc5PmrRbhTLoq9PRYr6WpVpMZlT7Za1ufKbYVg47YbkYp3GTa7XqXboLTSyO3fUO2Vj6yj2x9JqONMuN9OmyRXbgknHKNEIjp8pdOxA6QnUfJQWRv4VeFmW0tSpS2H0AJcaXp1NqHOk4OMg7bUVWT8B8SWeyZ05SZT3yjyWlEoCzurSSASM5xtRQdhooooCiiigr/F/Cdu4ot7zUllKJnJKRHlpylxokbbjcpzzp5jXM7rIf4VQlN/jqhcmEpQ80sOtr28HHbY+0kUUUE9vuM2+ttrs8WVPbc5lIW22B59akn1U8icF8QSjmVIgW1GeZAVJcI/SlJ/MPPRRQP7dwBZIxS5PS9dXk+HPUFo587NgBA8+nPlq0pSlCQlKQlIGAAMAUUUGaKKKD/9k="/>
          <p:cNvSpPr>
            <a:spLocks noChangeAspect="1" noChangeArrowheads="1"/>
          </p:cNvSpPr>
          <p:nvPr/>
        </p:nvSpPr>
        <p:spPr bwMode="auto">
          <a:xfrm>
            <a:off x="4325938" y="-1058863"/>
            <a:ext cx="2076450" cy="2209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73" name="672 CuadroTexto"/>
          <p:cNvSpPr txBox="1"/>
          <p:nvPr/>
        </p:nvSpPr>
        <p:spPr>
          <a:xfrm>
            <a:off x="-717550" y="5740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676" name="675 CuadroTexto"/>
          <p:cNvSpPr txBox="1"/>
          <p:nvPr/>
        </p:nvSpPr>
        <p:spPr>
          <a:xfrm>
            <a:off x="171450" y="4984750"/>
            <a:ext cx="8952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Rate should exploit, but not exceed, network capacity.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But from outside,  the network is an unknown “cloud”  </a:t>
            </a:r>
          </a:p>
          <a:p>
            <a:pPr algn="l"/>
            <a:r>
              <a:rPr lang="en-US" sz="2800" dirty="0" smtClean="0"/>
              <a:t>  of uncertain capacity.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800" dirty="0" smtClean="0"/>
              <a:t>Therefore, </a:t>
            </a:r>
            <a:r>
              <a:rPr lang="en-US" sz="2800" b="1" dirty="0" smtClean="0">
                <a:solidFill>
                  <a:srgbClr val="003399"/>
                </a:solidFill>
              </a:rPr>
              <a:t>feedback control </a:t>
            </a:r>
            <a:r>
              <a:rPr lang="en-US" sz="2800" dirty="0" smtClean="0"/>
              <a:t>is required to regulate!</a:t>
            </a:r>
            <a:endParaRPr lang="es-ES" sz="2800" dirty="0"/>
          </a:p>
        </p:txBody>
      </p:sp>
      <p:pic>
        <p:nvPicPr>
          <p:cNvPr id="197640" name="Picture 8" descr="https://encrypted-tbn0.google.com/images?q=tbn:ANd9GcSPikO5OZ2tAX2jwyAe0awVELlnj76LYkhcur1ok6XVHfahxxn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550" y="3186640"/>
            <a:ext cx="1841500" cy="1798110"/>
          </a:xfrm>
          <a:prstGeom prst="rect">
            <a:avLst/>
          </a:prstGeom>
          <a:noFill/>
        </p:spPr>
      </p:pic>
      <p:grpSp>
        <p:nvGrpSpPr>
          <p:cNvPr id="420" name="419 Grupo"/>
          <p:cNvGrpSpPr/>
          <p:nvPr/>
        </p:nvGrpSpPr>
        <p:grpSpPr>
          <a:xfrm>
            <a:off x="171450" y="955938"/>
            <a:ext cx="8578850" cy="3824279"/>
            <a:chOff x="260350" y="837810"/>
            <a:chExt cx="8578850" cy="4213682"/>
          </a:xfrm>
        </p:grpSpPr>
        <p:pic>
          <p:nvPicPr>
            <p:cNvPr id="197638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250" y="850901"/>
              <a:ext cx="1200150" cy="1277579"/>
            </a:xfrm>
            <a:prstGeom prst="rect">
              <a:avLst/>
            </a:prstGeom>
            <a:noFill/>
          </p:spPr>
        </p:pic>
        <p:sp>
          <p:nvSpPr>
            <p:cNvPr id="1112419" name="Rectangle 355"/>
            <p:cNvSpPr>
              <a:spLocks noChangeArrowheads="1"/>
            </p:cNvSpPr>
            <p:nvPr/>
          </p:nvSpPr>
          <p:spPr bwMode="auto">
            <a:xfrm rot="1352639">
              <a:off x="3762851" y="837810"/>
              <a:ext cx="225771" cy="201963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262390" y="837874"/>
              <a:ext cx="4900831" cy="3666211"/>
              <a:chOff x="48" y="0"/>
              <a:chExt cx="5453" cy="4230"/>
            </a:xfrm>
          </p:grpSpPr>
          <p:sp>
            <p:nvSpPr>
              <p:cNvPr id="1112067" name="Rectangle 3"/>
              <p:cNvSpPr>
                <a:spLocks noChangeArrowheads="1"/>
              </p:cNvSpPr>
              <p:nvPr/>
            </p:nvSpPr>
            <p:spPr bwMode="auto">
              <a:xfrm rot="1352639">
                <a:off x="5185" y="2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68" name="Rectangle 4"/>
              <p:cNvSpPr>
                <a:spLocks noChangeArrowheads="1"/>
              </p:cNvSpPr>
              <p:nvPr/>
            </p:nvSpPr>
            <p:spPr bwMode="auto">
              <a:xfrm rot="1352639">
                <a:off x="5089" y="62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69" name="Rectangle 5"/>
              <p:cNvSpPr>
                <a:spLocks noChangeArrowheads="1"/>
              </p:cNvSpPr>
              <p:nvPr/>
            </p:nvSpPr>
            <p:spPr bwMode="auto">
              <a:xfrm rot="1352639">
                <a:off x="5281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0" name="Rectangle 6"/>
              <p:cNvSpPr>
                <a:spLocks noChangeArrowheads="1"/>
              </p:cNvSpPr>
              <p:nvPr/>
            </p:nvSpPr>
            <p:spPr bwMode="auto">
              <a:xfrm rot="1352639">
                <a:off x="5185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1" name="Rectangle 7"/>
              <p:cNvSpPr>
                <a:spLocks noChangeArrowheads="1"/>
              </p:cNvSpPr>
              <p:nvPr/>
            </p:nvSpPr>
            <p:spPr bwMode="auto">
              <a:xfrm rot="1352639">
                <a:off x="4945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2" name="Rectangle 8"/>
              <p:cNvSpPr>
                <a:spLocks noChangeArrowheads="1"/>
              </p:cNvSpPr>
              <p:nvPr/>
            </p:nvSpPr>
            <p:spPr bwMode="auto">
              <a:xfrm rot="1352639">
                <a:off x="4849" y="15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3" name="Rectangle 9"/>
              <p:cNvSpPr>
                <a:spLocks noChangeArrowheads="1"/>
              </p:cNvSpPr>
              <p:nvPr/>
            </p:nvSpPr>
            <p:spPr bwMode="auto">
              <a:xfrm rot="1352639">
                <a:off x="5041" y="19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4" name="Rectangle 10"/>
              <p:cNvSpPr>
                <a:spLocks noChangeArrowheads="1"/>
              </p:cNvSpPr>
              <p:nvPr/>
            </p:nvSpPr>
            <p:spPr bwMode="auto">
              <a:xfrm rot="1352639">
                <a:off x="4945" y="23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5" name="Rectangle 11"/>
              <p:cNvSpPr>
                <a:spLocks noChangeArrowheads="1"/>
              </p:cNvSpPr>
              <p:nvPr/>
            </p:nvSpPr>
            <p:spPr bwMode="auto">
              <a:xfrm rot="1352639">
                <a:off x="5281" y="21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6" name="Rectangle 12"/>
              <p:cNvSpPr>
                <a:spLocks noChangeArrowheads="1"/>
              </p:cNvSpPr>
              <p:nvPr/>
            </p:nvSpPr>
            <p:spPr bwMode="auto">
              <a:xfrm rot="1352639">
                <a:off x="5185" y="2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7" name="Rectangle 13"/>
              <p:cNvSpPr>
                <a:spLocks noChangeArrowheads="1"/>
              </p:cNvSpPr>
              <p:nvPr/>
            </p:nvSpPr>
            <p:spPr bwMode="auto">
              <a:xfrm rot="1352639">
                <a:off x="5377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8" name="Rectangle 14"/>
              <p:cNvSpPr>
                <a:spLocks noChangeArrowheads="1"/>
              </p:cNvSpPr>
              <p:nvPr/>
            </p:nvSpPr>
            <p:spPr bwMode="auto">
              <a:xfrm rot="1352639">
                <a:off x="5281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9" name="Rectangle 15"/>
              <p:cNvSpPr>
                <a:spLocks noChangeArrowheads="1"/>
              </p:cNvSpPr>
              <p:nvPr/>
            </p:nvSpPr>
            <p:spPr bwMode="auto">
              <a:xfrm rot="1352639">
                <a:off x="5041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0" name="Rectangle 16"/>
              <p:cNvSpPr>
                <a:spLocks noChangeArrowheads="1"/>
              </p:cNvSpPr>
              <p:nvPr/>
            </p:nvSpPr>
            <p:spPr bwMode="auto">
              <a:xfrm rot="1352639">
                <a:off x="4945" y="34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1" name="Rectangle 17"/>
              <p:cNvSpPr>
                <a:spLocks noChangeArrowheads="1"/>
              </p:cNvSpPr>
              <p:nvPr/>
            </p:nvSpPr>
            <p:spPr bwMode="auto">
              <a:xfrm rot="1352639">
                <a:off x="5137" y="38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2" name="Rectangle 18"/>
              <p:cNvSpPr>
                <a:spLocks noChangeArrowheads="1"/>
              </p:cNvSpPr>
              <p:nvPr/>
            </p:nvSpPr>
            <p:spPr bwMode="auto">
              <a:xfrm rot="1352639">
                <a:off x="4849" y="408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3" name="Rectangle 19"/>
              <p:cNvSpPr>
                <a:spLocks noChangeArrowheads="1"/>
              </p:cNvSpPr>
              <p:nvPr/>
            </p:nvSpPr>
            <p:spPr bwMode="auto">
              <a:xfrm rot="20247361" flipH="1">
                <a:off x="4993" y="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4" name="Rectangle 20"/>
              <p:cNvSpPr>
                <a:spLocks noChangeArrowheads="1"/>
              </p:cNvSpPr>
              <p:nvPr/>
            </p:nvSpPr>
            <p:spPr bwMode="auto">
              <a:xfrm rot="20247361" flipH="1">
                <a:off x="5089" y="3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5" name="Rectangle 21"/>
              <p:cNvSpPr>
                <a:spLocks noChangeArrowheads="1"/>
              </p:cNvSpPr>
              <p:nvPr/>
            </p:nvSpPr>
            <p:spPr bwMode="auto">
              <a:xfrm rot="20247361" flipH="1">
                <a:off x="4897" y="7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6" name="Rectangle 22"/>
              <p:cNvSpPr>
                <a:spLocks noChangeArrowheads="1"/>
              </p:cNvSpPr>
              <p:nvPr/>
            </p:nvSpPr>
            <p:spPr bwMode="auto">
              <a:xfrm rot="20247361" flipH="1">
                <a:off x="4993" y="11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7" name="Rectangle 23"/>
              <p:cNvSpPr>
                <a:spLocks noChangeArrowheads="1"/>
              </p:cNvSpPr>
              <p:nvPr/>
            </p:nvSpPr>
            <p:spPr bwMode="auto">
              <a:xfrm rot="20247361" flipH="1">
                <a:off x="5233" y="9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8" name="Rectangle 24"/>
              <p:cNvSpPr>
                <a:spLocks noChangeArrowheads="1"/>
              </p:cNvSpPr>
              <p:nvPr/>
            </p:nvSpPr>
            <p:spPr bwMode="auto">
              <a:xfrm rot="20247361" flipH="1">
                <a:off x="5329" y="134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9" name="Rectangle 25"/>
              <p:cNvSpPr>
                <a:spLocks noChangeArrowheads="1"/>
              </p:cNvSpPr>
              <p:nvPr/>
            </p:nvSpPr>
            <p:spPr bwMode="auto">
              <a:xfrm rot="20247361" flipH="1">
                <a:off x="5137" y="17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0" name="Rectangle 26"/>
              <p:cNvSpPr>
                <a:spLocks noChangeArrowheads="1"/>
              </p:cNvSpPr>
              <p:nvPr/>
            </p:nvSpPr>
            <p:spPr bwMode="auto">
              <a:xfrm rot="20247361" flipH="1">
                <a:off x="5233" y="211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1" name="Rectangle 27"/>
              <p:cNvSpPr>
                <a:spLocks noChangeArrowheads="1"/>
              </p:cNvSpPr>
              <p:nvPr/>
            </p:nvSpPr>
            <p:spPr bwMode="auto">
              <a:xfrm rot="20247361" flipH="1">
                <a:off x="4897" y="19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2" name="Rectangle 28"/>
              <p:cNvSpPr>
                <a:spLocks noChangeArrowheads="1"/>
              </p:cNvSpPr>
              <p:nvPr/>
            </p:nvSpPr>
            <p:spPr bwMode="auto">
              <a:xfrm rot="20247361" flipH="1">
                <a:off x="4993" y="2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3" name="Rectangle 29"/>
              <p:cNvSpPr>
                <a:spLocks noChangeArrowheads="1"/>
              </p:cNvSpPr>
              <p:nvPr/>
            </p:nvSpPr>
            <p:spPr bwMode="auto">
              <a:xfrm rot="20247361" flipH="1">
                <a:off x="4801" y="2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4" name="Rectangle 30"/>
              <p:cNvSpPr>
                <a:spLocks noChangeArrowheads="1"/>
              </p:cNvSpPr>
              <p:nvPr/>
            </p:nvSpPr>
            <p:spPr bwMode="auto">
              <a:xfrm rot="20247361" flipH="1">
                <a:off x="4897" y="306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5" name="Rectangle 31"/>
              <p:cNvSpPr>
                <a:spLocks noChangeArrowheads="1"/>
              </p:cNvSpPr>
              <p:nvPr/>
            </p:nvSpPr>
            <p:spPr bwMode="auto">
              <a:xfrm rot="20247361" flipH="1">
                <a:off x="5137" y="287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6" name="Rectangle 32"/>
              <p:cNvSpPr>
                <a:spLocks noChangeArrowheads="1"/>
              </p:cNvSpPr>
              <p:nvPr/>
            </p:nvSpPr>
            <p:spPr bwMode="auto">
              <a:xfrm rot="20247361" flipH="1">
                <a:off x="5233" y="325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7" name="Rectangle 33"/>
              <p:cNvSpPr>
                <a:spLocks noChangeArrowheads="1"/>
              </p:cNvSpPr>
              <p:nvPr/>
            </p:nvSpPr>
            <p:spPr bwMode="auto">
              <a:xfrm rot="20247361" flipH="1">
                <a:off x="5041" y="36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8" name="Rectangle 34"/>
              <p:cNvSpPr>
                <a:spLocks noChangeArrowheads="1"/>
              </p:cNvSpPr>
              <p:nvPr/>
            </p:nvSpPr>
            <p:spPr bwMode="auto">
              <a:xfrm rot="20247361" flipH="1">
                <a:off x="5329" y="38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9" name="Rectangle 35"/>
              <p:cNvSpPr>
                <a:spLocks noChangeArrowheads="1"/>
              </p:cNvSpPr>
              <p:nvPr/>
            </p:nvSpPr>
            <p:spPr bwMode="auto">
              <a:xfrm rot="6752639">
                <a:off x="4068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0" name="Rectangle 36"/>
              <p:cNvSpPr>
                <a:spLocks noChangeArrowheads="1"/>
              </p:cNvSpPr>
              <p:nvPr/>
            </p:nvSpPr>
            <p:spPr bwMode="auto">
              <a:xfrm rot="6752639">
                <a:off x="3684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1" name="Rectangle 37"/>
              <p:cNvSpPr>
                <a:spLocks noChangeArrowheads="1"/>
              </p:cNvSpPr>
              <p:nvPr/>
            </p:nvSpPr>
            <p:spPr bwMode="auto">
              <a:xfrm rot="6752639">
                <a:off x="3300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2" name="Rectangle 38"/>
              <p:cNvSpPr>
                <a:spLocks noChangeArrowheads="1"/>
              </p:cNvSpPr>
              <p:nvPr/>
            </p:nvSpPr>
            <p:spPr bwMode="auto">
              <a:xfrm rot="6752639">
                <a:off x="2916" y="4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3" name="Rectangle 39"/>
              <p:cNvSpPr>
                <a:spLocks noChangeArrowheads="1"/>
              </p:cNvSpPr>
              <p:nvPr/>
            </p:nvSpPr>
            <p:spPr bwMode="auto">
              <a:xfrm rot="6752639">
                <a:off x="3108" y="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4" name="Rectangle 40"/>
              <p:cNvSpPr>
                <a:spLocks noChangeArrowheads="1"/>
              </p:cNvSpPr>
              <p:nvPr/>
            </p:nvSpPr>
            <p:spPr bwMode="auto">
              <a:xfrm rot="6752639">
                <a:off x="2725" y="10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5" name="Rectangle 41"/>
              <p:cNvSpPr>
                <a:spLocks noChangeArrowheads="1"/>
              </p:cNvSpPr>
              <p:nvPr/>
            </p:nvSpPr>
            <p:spPr bwMode="auto">
              <a:xfrm rot="6752639">
                <a:off x="234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6" name="Rectangle 42"/>
              <p:cNvSpPr>
                <a:spLocks noChangeArrowheads="1"/>
              </p:cNvSpPr>
              <p:nvPr/>
            </p:nvSpPr>
            <p:spPr bwMode="auto">
              <a:xfrm rot="6752639">
                <a:off x="1957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7" name="Rectangle 43"/>
              <p:cNvSpPr>
                <a:spLocks noChangeArrowheads="1"/>
              </p:cNvSpPr>
              <p:nvPr/>
            </p:nvSpPr>
            <p:spPr bwMode="auto">
              <a:xfrm rot="6752639">
                <a:off x="2155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8" name="Rectangle 44"/>
              <p:cNvSpPr>
                <a:spLocks noChangeArrowheads="1"/>
              </p:cNvSpPr>
              <p:nvPr/>
            </p:nvSpPr>
            <p:spPr bwMode="auto">
              <a:xfrm rot="6752639">
                <a:off x="177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9" name="Rectangle 45"/>
              <p:cNvSpPr>
                <a:spLocks noChangeArrowheads="1"/>
              </p:cNvSpPr>
              <p:nvPr/>
            </p:nvSpPr>
            <p:spPr bwMode="auto">
              <a:xfrm rot="6752639">
                <a:off x="1195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0" name="Rectangle 46"/>
              <p:cNvSpPr>
                <a:spLocks noChangeArrowheads="1"/>
              </p:cNvSpPr>
              <p:nvPr/>
            </p:nvSpPr>
            <p:spPr bwMode="auto">
              <a:xfrm rot="6752639">
                <a:off x="81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1" name="Rectangle 47"/>
              <p:cNvSpPr>
                <a:spLocks noChangeArrowheads="1"/>
              </p:cNvSpPr>
              <p:nvPr/>
            </p:nvSpPr>
            <p:spPr bwMode="auto">
              <a:xfrm rot="6752639">
                <a:off x="1003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2" name="Rectangle 48"/>
              <p:cNvSpPr>
                <a:spLocks noChangeArrowheads="1"/>
              </p:cNvSpPr>
              <p:nvPr/>
            </p:nvSpPr>
            <p:spPr bwMode="auto">
              <a:xfrm rot="6752639">
                <a:off x="619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3" name="Rectangle 49"/>
              <p:cNvSpPr>
                <a:spLocks noChangeArrowheads="1"/>
              </p:cNvSpPr>
              <p:nvPr/>
            </p:nvSpPr>
            <p:spPr bwMode="auto">
              <a:xfrm rot="6752639">
                <a:off x="235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5" name="Rectangle 51"/>
              <p:cNvSpPr>
                <a:spLocks noChangeArrowheads="1"/>
              </p:cNvSpPr>
              <p:nvPr/>
            </p:nvSpPr>
            <p:spPr bwMode="auto">
              <a:xfrm rot="4047361" flipH="1">
                <a:off x="4308" y="24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6" name="Rectangle 52"/>
              <p:cNvSpPr>
                <a:spLocks noChangeArrowheads="1"/>
              </p:cNvSpPr>
              <p:nvPr/>
            </p:nvSpPr>
            <p:spPr bwMode="auto">
              <a:xfrm rot="4047361" flipH="1">
                <a:off x="3924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7" name="Rectangle 53"/>
              <p:cNvSpPr>
                <a:spLocks noChangeArrowheads="1"/>
              </p:cNvSpPr>
              <p:nvPr/>
            </p:nvSpPr>
            <p:spPr bwMode="auto">
              <a:xfrm rot="4047361" flipH="1">
                <a:off x="3540" y="15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8" name="Rectangle 54"/>
              <p:cNvSpPr>
                <a:spLocks noChangeArrowheads="1"/>
              </p:cNvSpPr>
              <p:nvPr/>
            </p:nvSpPr>
            <p:spPr bwMode="auto">
              <a:xfrm rot="4047361" flipH="1">
                <a:off x="3156" y="25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9" name="Rectangle 55"/>
              <p:cNvSpPr>
                <a:spLocks noChangeArrowheads="1"/>
              </p:cNvSpPr>
              <p:nvPr/>
            </p:nvSpPr>
            <p:spPr bwMode="auto">
              <a:xfrm rot="4047361" flipH="1">
                <a:off x="3348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0" name="Rectangle 56"/>
              <p:cNvSpPr>
                <a:spLocks noChangeArrowheads="1"/>
              </p:cNvSpPr>
              <p:nvPr/>
            </p:nvSpPr>
            <p:spPr bwMode="auto">
              <a:xfrm rot="4047361" flipH="1">
                <a:off x="2964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1" name="Rectangle 57"/>
              <p:cNvSpPr>
                <a:spLocks noChangeArrowheads="1"/>
              </p:cNvSpPr>
              <p:nvPr/>
            </p:nvSpPr>
            <p:spPr bwMode="auto">
              <a:xfrm rot="4047361" flipH="1">
                <a:off x="258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2" name="Rectangle 58"/>
              <p:cNvSpPr>
                <a:spLocks noChangeArrowheads="1"/>
              </p:cNvSpPr>
              <p:nvPr/>
            </p:nvSpPr>
            <p:spPr bwMode="auto">
              <a:xfrm rot="4047361" flipH="1">
                <a:off x="2197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3" name="Rectangle 59"/>
              <p:cNvSpPr>
                <a:spLocks noChangeArrowheads="1"/>
              </p:cNvSpPr>
              <p:nvPr/>
            </p:nvSpPr>
            <p:spPr bwMode="auto">
              <a:xfrm rot="4047361" flipH="1">
                <a:off x="2395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4" name="Rectangle 60"/>
              <p:cNvSpPr>
                <a:spLocks noChangeArrowheads="1"/>
              </p:cNvSpPr>
              <p:nvPr/>
            </p:nvSpPr>
            <p:spPr bwMode="auto">
              <a:xfrm rot="4047361" flipH="1">
                <a:off x="2011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5" name="Rectangle 61"/>
              <p:cNvSpPr>
                <a:spLocks noChangeArrowheads="1"/>
              </p:cNvSpPr>
              <p:nvPr/>
            </p:nvSpPr>
            <p:spPr bwMode="auto">
              <a:xfrm rot="4047361" flipH="1">
                <a:off x="1627" y="5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6" name="Rectangle 62"/>
              <p:cNvSpPr>
                <a:spLocks noChangeArrowheads="1"/>
              </p:cNvSpPr>
              <p:nvPr/>
            </p:nvSpPr>
            <p:spPr bwMode="auto">
              <a:xfrm rot="4047361" flipH="1">
                <a:off x="1051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7" name="Rectangle 63"/>
              <p:cNvSpPr>
                <a:spLocks noChangeArrowheads="1"/>
              </p:cNvSpPr>
              <p:nvPr/>
            </p:nvSpPr>
            <p:spPr bwMode="auto">
              <a:xfrm rot="4047361" flipH="1">
                <a:off x="1243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8" name="Rectangle 64"/>
              <p:cNvSpPr>
                <a:spLocks noChangeArrowheads="1"/>
              </p:cNvSpPr>
              <p:nvPr/>
            </p:nvSpPr>
            <p:spPr bwMode="auto">
              <a:xfrm rot="4047361" flipH="1">
                <a:off x="859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9" name="Rectangle 65"/>
              <p:cNvSpPr>
                <a:spLocks noChangeArrowheads="1"/>
              </p:cNvSpPr>
              <p:nvPr/>
            </p:nvSpPr>
            <p:spPr bwMode="auto">
              <a:xfrm rot="4047361" flipH="1">
                <a:off x="475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0" name="Rectangle 66"/>
              <p:cNvSpPr>
                <a:spLocks noChangeArrowheads="1"/>
              </p:cNvSpPr>
              <p:nvPr/>
            </p:nvSpPr>
            <p:spPr bwMode="auto">
              <a:xfrm rot="4047361" flipH="1">
                <a:off x="277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1" name="Rectangle 67"/>
              <p:cNvSpPr>
                <a:spLocks noChangeArrowheads="1"/>
              </p:cNvSpPr>
              <p:nvPr/>
            </p:nvSpPr>
            <p:spPr bwMode="auto">
              <a:xfrm rot="6752639">
                <a:off x="5077" y="58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2" name="Rectangle 68"/>
              <p:cNvSpPr>
                <a:spLocks noChangeArrowheads="1"/>
              </p:cNvSpPr>
              <p:nvPr/>
            </p:nvSpPr>
            <p:spPr bwMode="auto">
              <a:xfrm rot="6752639">
                <a:off x="4693" y="39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3" name="Rectangle 69"/>
              <p:cNvSpPr>
                <a:spLocks noChangeArrowheads="1"/>
              </p:cNvSpPr>
              <p:nvPr/>
            </p:nvSpPr>
            <p:spPr bwMode="auto">
              <a:xfrm rot="6752639">
                <a:off x="4500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4" name="Rectangle 70"/>
              <p:cNvSpPr>
                <a:spLocks noChangeArrowheads="1"/>
              </p:cNvSpPr>
              <p:nvPr/>
            </p:nvSpPr>
            <p:spPr bwMode="auto">
              <a:xfrm rot="6752639">
                <a:off x="4116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5" name="Rectangle 71"/>
              <p:cNvSpPr>
                <a:spLocks noChangeArrowheads="1"/>
              </p:cNvSpPr>
              <p:nvPr/>
            </p:nvSpPr>
            <p:spPr bwMode="auto">
              <a:xfrm rot="6752639">
                <a:off x="4308" y="25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6" name="Rectangle 72"/>
              <p:cNvSpPr>
                <a:spLocks noChangeArrowheads="1"/>
              </p:cNvSpPr>
              <p:nvPr/>
            </p:nvSpPr>
            <p:spPr bwMode="auto">
              <a:xfrm rot="6752639">
                <a:off x="3925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7" name="Rectangle 73"/>
              <p:cNvSpPr>
                <a:spLocks noChangeArrowheads="1"/>
              </p:cNvSpPr>
              <p:nvPr/>
            </p:nvSpPr>
            <p:spPr bwMode="auto">
              <a:xfrm rot="6752639">
                <a:off x="354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8" name="Rectangle 74"/>
              <p:cNvSpPr>
                <a:spLocks noChangeArrowheads="1"/>
              </p:cNvSpPr>
              <p:nvPr/>
            </p:nvSpPr>
            <p:spPr bwMode="auto">
              <a:xfrm rot="6752639">
                <a:off x="3157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9" name="Rectangle 75"/>
              <p:cNvSpPr>
                <a:spLocks noChangeArrowheads="1"/>
              </p:cNvSpPr>
              <p:nvPr/>
            </p:nvSpPr>
            <p:spPr bwMode="auto">
              <a:xfrm rot="6752639">
                <a:off x="3355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0" name="Rectangle 76"/>
              <p:cNvSpPr>
                <a:spLocks noChangeArrowheads="1"/>
              </p:cNvSpPr>
              <p:nvPr/>
            </p:nvSpPr>
            <p:spPr bwMode="auto">
              <a:xfrm rot="6752639">
                <a:off x="2971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1" name="Rectangle 77"/>
              <p:cNvSpPr>
                <a:spLocks noChangeArrowheads="1"/>
              </p:cNvSpPr>
              <p:nvPr/>
            </p:nvSpPr>
            <p:spPr bwMode="auto">
              <a:xfrm rot="6752639">
                <a:off x="2587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2" name="Rectangle 78"/>
              <p:cNvSpPr>
                <a:spLocks noChangeArrowheads="1"/>
              </p:cNvSpPr>
              <p:nvPr/>
            </p:nvSpPr>
            <p:spPr bwMode="auto">
              <a:xfrm rot="6752639">
                <a:off x="2203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3" name="Rectangle 79"/>
              <p:cNvSpPr>
                <a:spLocks noChangeArrowheads="1"/>
              </p:cNvSpPr>
              <p:nvPr/>
            </p:nvSpPr>
            <p:spPr bwMode="auto">
              <a:xfrm rot="6752639">
                <a:off x="2395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4" name="Rectangle 80"/>
              <p:cNvSpPr>
                <a:spLocks noChangeArrowheads="1"/>
              </p:cNvSpPr>
              <p:nvPr/>
            </p:nvSpPr>
            <p:spPr bwMode="auto">
              <a:xfrm rot="6752639">
                <a:off x="2011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5" name="Rectangle 81"/>
              <p:cNvSpPr>
                <a:spLocks noChangeArrowheads="1"/>
              </p:cNvSpPr>
              <p:nvPr/>
            </p:nvSpPr>
            <p:spPr bwMode="auto">
              <a:xfrm rot="6752639">
                <a:off x="1627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6" name="Rectangle 82"/>
              <p:cNvSpPr>
                <a:spLocks noChangeArrowheads="1"/>
              </p:cNvSpPr>
              <p:nvPr/>
            </p:nvSpPr>
            <p:spPr bwMode="auto">
              <a:xfrm rot="6752639">
                <a:off x="1237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7" name="Rectangle 83"/>
              <p:cNvSpPr>
                <a:spLocks noChangeArrowheads="1"/>
              </p:cNvSpPr>
              <p:nvPr/>
            </p:nvSpPr>
            <p:spPr bwMode="auto">
              <a:xfrm rot="4047361" flipH="1">
                <a:off x="5317" y="39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8" name="Rectangle 84"/>
              <p:cNvSpPr>
                <a:spLocks noChangeArrowheads="1"/>
              </p:cNvSpPr>
              <p:nvPr/>
            </p:nvSpPr>
            <p:spPr bwMode="auto">
              <a:xfrm rot="4047361" flipH="1">
                <a:off x="4933" y="48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9" name="Rectangle 85"/>
              <p:cNvSpPr>
                <a:spLocks noChangeArrowheads="1"/>
              </p:cNvSpPr>
              <p:nvPr/>
            </p:nvSpPr>
            <p:spPr bwMode="auto">
              <a:xfrm rot="4047361" flipH="1">
                <a:off x="4549" y="20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0" name="Rectangle 86"/>
              <p:cNvSpPr>
                <a:spLocks noChangeArrowheads="1"/>
              </p:cNvSpPr>
              <p:nvPr/>
            </p:nvSpPr>
            <p:spPr bwMode="auto">
              <a:xfrm rot="4047361" flipH="1">
                <a:off x="4356" y="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1" name="Rectangle 87"/>
              <p:cNvSpPr>
                <a:spLocks noChangeArrowheads="1"/>
              </p:cNvSpPr>
              <p:nvPr/>
            </p:nvSpPr>
            <p:spPr bwMode="auto">
              <a:xfrm rot="4047361" flipH="1">
                <a:off x="4548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2" name="Rectangle 88"/>
              <p:cNvSpPr>
                <a:spLocks noChangeArrowheads="1"/>
              </p:cNvSpPr>
              <p:nvPr/>
            </p:nvSpPr>
            <p:spPr bwMode="auto">
              <a:xfrm rot="4047361" flipH="1">
                <a:off x="4164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3" name="Rectangle 89"/>
              <p:cNvSpPr>
                <a:spLocks noChangeArrowheads="1"/>
              </p:cNvSpPr>
              <p:nvPr/>
            </p:nvSpPr>
            <p:spPr bwMode="auto">
              <a:xfrm rot="4047361" flipH="1">
                <a:off x="378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4" name="Rectangle 90"/>
              <p:cNvSpPr>
                <a:spLocks noChangeArrowheads="1"/>
              </p:cNvSpPr>
              <p:nvPr/>
            </p:nvSpPr>
            <p:spPr bwMode="auto">
              <a:xfrm rot="4047361" flipH="1">
                <a:off x="3397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5" name="Rectangle 91"/>
              <p:cNvSpPr>
                <a:spLocks noChangeArrowheads="1"/>
              </p:cNvSpPr>
              <p:nvPr/>
            </p:nvSpPr>
            <p:spPr bwMode="auto">
              <a:xfrm rot="4047361" flipH="1">
                <a:off x="3595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6" name="Rectangle 92"/>
              <p:cNvSpPr>
                <a:spLocks noChangeArrowheads="1"/>
              </p:cNvSpPr>
              <p:nvPr/>
            </p:nvSpPr>
            <p:spPr bwMode="auto">
              <a:xfrm rot="4047361" flipH="1">
                <a:off x="321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7" name="Rectangle 93"/>
              <p:cNvSpPr>
                <a:spLocks noChangeArrowheads="1"/>
              </p:cNvSpPr>
              <p:nvPr/>
            </p:nvSpPr>
            <p:spPr bwMode="auto">
              <a:xfrm rot="4047361" flipH="1">
                <a:off x="2827" y="10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8" name="Rectangle 94"/>
              <p:cNvSpPr>
                <a:spLocks noChangeArrowheads="1"/>
              </p:cNvSpPr>
              <p:nvPr/>
            </p:nvSpPr>
            <p:spPr bwMode="auto">
              <a:xfrm rot="4047361" flipH="1">
                <a:off x="2443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9" name="Rectangle 95"/>
              <p:cNvSpPr>
                <a:spLocks noChangeArrowheads="1"/>
              </p:cNvSpPr>
              <p:nvPr/>
            </p:nvSpPr>
            <p:spPr bwMode="auto">
              <a:xfrm rot="4047361" flipH="1">
                <a:off x="2635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0" name="Rectangle 96"/>
              <p:cNvSpPr>
                <a:spLocks noChangeArrowheads="1"/>
              </p:cNvSpPr>
              <p:nvPr/>
            </p:nvSpPr>
            <p:spPr bwMode="auto">
              <a:xfrm rot="4047361" flipH="1">
                <a:off x="225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1" name="Rectangle 97"/>
              <p:cNvSpPr>
                <a:spLocks noChangeArrowheads="1"/>
              </p:cNvSpPr>
              <p:nvPr/>
            </p:nvSpPr>
            <p:spPr bwMode="auto">
              <a:xfrm rot="4047361" flipH="1">
                <a:off x="1867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2" name="Rectangle 98"/>
              <p:cNvSpPr>
                <a:spLocks noChangeArrowheads="1"/>
              </p:cNvSpPr>
              <p:nvPr/>
            </p:nvSpPr>
            <p:spPr bwMode="auto">
              <a:xfrm rot="4047361" flipH="1">
                <a:off x="1669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3" name="Rectangle 99"/>
              <p:cNvSpPr>
                <a:spLocks noChangeArrowheads="1"/>
              </p:cNvSpPr>
              <p:nvPr/>
            </p:nvSpPr>
            <p:spPr bwMode="auto">
              <a:xfrm rot="1352639">
                <a:off x="432" y="2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4" name="Rectangle 100"/>
              <p:cNvSpPr>
                <a:spLocks noChangeArrowheads="1"/>
              </p:cNvSpPr>
              <p:nvPr/>
            </p:nvSpPr>
            <p:spPr bwMode="auto">
              <a:xfrm rot="1352639">
                <a:off x="336" y="67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5" name="Rectangle 101"/>
              <p:cNvSpPr>
                <a:spLocks noChangeArrowheads="1"/>
              </p:cNvSpPr>
              <p:nvPr/>
            </p:nvSpPr>
            <p:spPr bwMode="auto">
              <a:xfrm rot="1352639">
                <a:off x="528" y="105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6" name="Rectangle 102"/>
              <p:cNvSpPr>
                <a:spLocks noChangeArrowheads="1"/>
              </p:cNvSpPr>
              <p:nvPr/>
            </p:nvSpPr>
            <p:spPr bwMode="auto">
              <a:xfrm rot="1352639">
                <a:off x="432" y="14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7" name="Rectangle 103"/>
              <p:cNvSpPr>
                <a:spLocks noChangeArrowheads="1"/>
              </p:cNvSpPr>
              <p:nvPr/>
            </p:nvSpPr>
            <p:spPr bwMode="auto">
              <a:xfrm rot="1352639">
                <a:off x="192" y="12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8" name="Rectangle 104"/>
              <p:cNvSpPr>
                <a:spLocks noChangeArrowheads="1"/>
              </p:cNvSpPr>
              <p:nvPr/>
            </p:nvSpPr>
            <p:spPr bwMode="auto">
              <a:xfrm rot="1352639">
                <a:off x="96" y="16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9" name="Rectangle 105"/>
              <p:cNvSpPr>
                <a:spLocks noChangeArrowheads="1"/>
              </p:cNvSpPr>
              <p:nvPr/>
            </p:nvSpPr>
            <p:spPr bwMode="auto">
              <a:xfrm rot="1352639">
                <a:off x="288" y="20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0" name="Rectangle 106"/>
              <p:cNvSpPr>
                <a:spLocks noChangeArrowheads="1"/>
              </p:cNvSpPr>
              <p:nvPr/>
            </p:nvSpPr>
            <p:spPr bwMode="auto">
              <a:xfrm rot="1352639">
                <a:off x="192" y="24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1" name="Rectangle 107"/>
              <p:cNvSpPr>
                <a:spLocks noChangeArrowheads="1"/>
              </p:cNvSpPr>
              <p:nvPr/>
            </p:nvSpPr>
            <p:spPr bwMode="auto">
              <a:xfrm rot="1352639">
                <a:off x="528" y="2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2" name="Rectangle 108"/>
              <p:cNvSpPr>
                <a:spLocks noChangeArrowheads="1"/>
              </p:cNvSpPr>
              <p:nvPr/>
            </p:nvSpPr>
            <p:spPr bwMode="auto">
              <a:xfrm rot="1352639">
                <a:off x="432" y="2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3" name="Rectangle 109"/>
              <p:cNvSpPr>
                <a:spLocks noChangeArrowheads="1"/>
              </p:cNvSpPr>
              <p:nvPr/>
            </p:nvSpPr>
            <p:spPr bwMode="auto">
              <a:xfrm rot="1352639">
                <a:off x="624" y="297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4" name="Rectangle 110"/>
              <p:cNvSpPr>
                <a:spLocks noChangeArrowheads="1"/>
              </p:cNvSpPr>
              <p:nvPr/>
            </p:nvSpPr>
            <p:spPr bwMode="auto">
              <a:xfrm rot="1352639">
                <a:off x="528" y="33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5" name="Rectangle 111"/>
              <p:cNvSpPr>
                <a:spLocks noChangeArrowheads="1"/>
              </p:cNvSpPr>
              <p:nvPr/>
            </p:nvSpPr>
            <p:spPr bwMode="auto">
              <a:xfrm rot="1352639">
                <a:off x="288" y="31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6" name="Rectangle 112"/>
              <p:cNvSpPr>
                <a:spLocks noChangeArrowheads="1"/>
              </p:cNvSpPr>
              <p:nvPr/>
            </p:nvSpPr>
            <p:spPr bwMode="auto">
              <a:xfrm rot="1352639">
                <a:off x="192" y="35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7" name="Rectangle 113"/>
              <p:cNvSpPr>
                <a:spLocks noChangeArrowheads="1"/>
              </p:cNvSpPr>
              <p:nvPr/>
            </p:nvSpPr>
            <p:spPr bwMode="auto">
              <a:xfrm rot="1352639">
                <a:off x="384" y="39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8" name="Rectangle 114"/>
              <p:cNvSpPr>
                <a:spLocks noChangeArrowheads="1"/>
              </p:cNvSpPr>
              <p:nvPr/>
            </p:nvSpPr>
            <p:spPr bwMode="auto">
              <a:xfrm rot="1352639">
                <a:off x="96" y="41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9" name="Rectangle 115"/>
              <p:cNvSpPr>
                <a:spLocks noChangeArrowheads="1"/>
              </p:cNvSpPr>
              <p:nvPr/>
            </p:nvSpPr>
            <p:spPr bwMode="auto">
              <a:xfrm rot="20247361" flipH="1">
                <a:off x="240" y="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0" name="Rectangle 116"/>
              <p:cNvSpPr>
                <a:spLocks noChangeArrowheads="1"/>
              </p:cNvSpPr>
              <p:nvPr/>
            </p:nvSpPr>
            <p:spPr bwMode="auto">
              <a:xfrm rot="20247361" flipH="1">
                <a:off x="336" y="4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1" name="Rectangle 117"/>
              <p:cNvSpPr>
                <a:spLocks noChangeArrowheads="1"/>
              </p:cNvSpPr>
              <p:nvPr/>
            </p:nvSpPr>
            <p:spPr bwMode="auto">
              <a:xfrm rot="20247361" flipH="1">
                <a:off x="144" y="8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2" name="Rectangle 118"/>
              <p:cNvSpPr>
                <a:spLocks noChangeArrowheads="1"/>
              </p:cNvSpPr>
              <p:nvPr/>
            </p:nvSpPr>
            <p:spPr bwMode="auto">
              <a:xfrm rot="20247361" flipH="1">
                <a:off x="240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3" name="Rectangle 119"/>
              <p:cNvSpPr>
                <a:spLocks noChangeArrowheads="1"/>
              </p:cNvSpPr>
              <p:nvPr/>
            </p:nvSpPr>
            <p:spPr bwMode="auto">
              <a:xfrm rot="20247361" flipH="1">
                <a:off x="480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4" name="Rectangle 120"/>
              <p:cNvSpPr>
                <a:spLocks noChangeArrowheads="1"/>
              </p:cNvSpPr>
              <p:nvPr/>
            </p:nvSpPr>
            <p:spPr bwMode="auto">
              <a:xfrm rot="20247361" flipH="1">
                <a:off x="576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5" name="Rectangle 121"/>
              <p:cNvSpPr>
                <a:spLocks noChangeArrowheads="1"/>
              </p:cNvSpPr>
              <p:nvPr/>
            </p:nvSpPr>
            <p:spPr bwMode="auto">
              <a:xfrm rot="20247361" flipH="1">
                <a:off x="384" y="177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6" name="Rectangle 122"/>
              <p:cNvSpPr>
                <a:spLocks noChangeArrowheads="1"/>
              </p:cNvSpPr>
              <p:nvPr/>
            </p:nvSpPr>
            <p:spPr bwMode="auto">
              <a:xfrm rot="20247361" flipH="1">
                <a:off x="480" y="21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7" name="Rectangle 123"/>
              <p:cNvSpPr>
                <a:spLocks noChangeArrowheads="1"/>
              </p:cNvSpPr>
              <p:nvPr/>
            </p:nvSpPr>
            <p:spPr bwMode="auto">
              <a:xfrm rot="20247361" flipH="1">
                <a:off x="144" y="19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8" name="Rectangle 124"/>
              <p:cNvSpPr>
                <a:spLocks noChangeArrowheads="1"/>
              </p:cNvSpPr>
              <p:nvPr/>
            </p:nvSpPr>
            <p:spPr bwMode="auto">
              <a:xfrm rot="20247361" flipH="1">
                <a:off x="240" y="2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9" name="Rectangle 125"/>
              <p:cNvSpPr>
                <a:spLocks noChangeArrowheads="1"/>
              </p:cNvSpPr>
              <p:nvPr/>
            </p:nvSpPr>
            <p:spPr bwMode="auto">
              <a:xfrm rot="20247361" flipH="1">
                <a:off x="48" y="2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0" name="Rectangle 126"/>
              <p:cNvSpPr>
                <a:spLocks noChangeArrowheads="1"/>
              </p:cNvSpPr>
              <p:nvPr/>
            </p:nvSpPr>
            <p:spPr bwMode="auto">
              <a:xfrm rot="20247361" flipH="1">
                <a:off x="144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1" name="Rectangle 127"/>
              <p:cNvSpPr>
                <a:spLocks noChangeArrowheads="1"/>
              </p:cNvSpPr>
              <p:nvPr/>
            </p:nvSpPr>
            <p:spPr bwMode="auto">
              <a:xfrm rot="20247361" flipH="1">
                <a:off x="384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2" name="Rectangle 128"/>
              <p:cNvSpPr>
                <a:spLocks noChangeArrowheads="1"/>
              </p:cNvSpPr>
              <p:nvPr/>
            </p:nvSpPr>
            <p:spPr bwMode="auto">
              <a:xfrm rot="20247361" flipH="1">
                <a:off x="480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3" name="Rectangle 129"/>
              <p:cNvSpPr>
                <a:spLocks noChangeArrowheads="1"/>
              </p:cNvSpPr>
              <p:nvPr/>
            </p:nvSpPr>
            <p:spPr bwMode="auto">
              <a:xfrm rot="20247361" flipH="1">
                <a:off x="288" y="36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4" name="Rectangle 130"/>
              <p:cNvSpPr>
                <a:spLocks noChangeArrowheads="1"/>
              </p:cNvSpPr>
              <p:nvPr/>
            </p:nvSpPr>
            <p:spPr bwMode="auto">
              <a:xfrm rot="20247361" flipH="1">
                <a:off x="576" y="38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1112195" name="Oval 131"/>
            <p:cNvSpPr>
              <a:spLocks noChangeArrowheads="1"/>
            </p:cNvSpPr>
            <p:nvPr/>
          </p:nvSpPr>
          <p:spPr bwMode="auto">
            <a:xfrm>
              <a:off x="3105804" y="2922259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196" name="Oval 132"/>
            <p:cNvSpPr>
              <a:spLocks noChangeArrowheads="1"/>
            </p:cNvSpPr>
            <p:nvPr/>
          </p:nvSpPr>
          <p:spPr bwMode="auto">
            <a:xfrm>
              <a:off x="2978602" y="3103509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3" name="Group 133"/>
            <p:cNvGrpSpPr>
              <a:grpSpLocks/>
            </p:cNvGrpSpPr>
            <p:nvPr/>
          </p:nvGrpSpPr>
          <p:grpSpPr bwMode="auto">
            <a:xfrm>
              <a:off x="2432010" y="837874"/>
              <a:ext cx="4899932" cy="3666211"/>
              <a:chOff x="240" y="0"/>
              <a:chExt cx="5452" cy="4230"/>
            </a:xfrm>
          </p:grpSpPr>
          <p:sp>
            <p:nvSpPr>
              <p:cNvPr id="1112198" name="Rectangle 134"/>
              <p:cNvSpPr>
                <a:spLocks noChangeArrowheads="1"/>
              </p:cNvSpPr>
              <p:nvPr/>
            </p:nvSpPr>
            <p:spPr bwMode="auto">
              <a:xfrm rot="1352639">
                <a:off x="5376" y="2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9" name="Rectangle 135"/>
              <p:cNvSpPr>
                <a:spLocks noChangeArrowheads="1"/>
              </p:cNvSpPr>
              <p:nvPr/>
            </p:nvSpPr>
            <p:spPr bwMode="auto">
              <a:xfrm rot="1352639">
                <a:off x="5280" y="62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0" name="Rectangle 136"/>
              <p:cNvSpPr>
                <a:spLocks noChangeArrowheads="1"/>
              </p:cNvSpPr>
              <p:nvPr/>
            </p:nvSpPr>
            <p:spPr bwMode="auto">
              <a:xfrm rot="1352639">
                <a:off x="5472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1" name="Rectangle 137"/>
              <p:cNvSpPr>
                <a:spLocks noChangeArrowheads="1"/>
              </p:cNvSpPr>
              <p:nvPr/>
            </p:nvSpPr>
            <p:spPr bwMode="auto">
              <a:xfrm rot="1352639">
                <a:off x="5376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2" name="Rectangle 138"/>
              <p:cNvSpPr>
                <a:spLocks noChangeArrowheads="1"/>
              </p:cNvSpPr>
              <p:nvPr/>
            </p:nvSpPr>
            <p:spPr bwMode="auto">
              <a:xfrm rot="1352639">
                <a:off x="5136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3" name="Rectangle 139"/>
              <p:cNvSpPr>
                <a:spLocks noChangeArrowheads="1"/>
              </p:cNvSpPr>
              <p:nvPr/>
            </p:nvSpPr>
            <p:spPr bwMode="auto">
              <a:xfrm rot="1352639">
                <a:off x="5040" y="15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4" name="Rectangle 140"/>
              <p:cNvSpPr>
                <a:spLocks noChangeArrowheads="1"/>
              </p:cNvSpPr>
              <p:nvPr/>
            </p:nvSpPr>
            <p:spPr bwMode="auto">
              <a:xfrm rot="1352639">
                <a:off x="5232" y="19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5" name="Rectangle 141"/>
              <p:cNvSpPr>
                <a:spLocks noChangeArrowheads="1"/>
              </p:cNvSpPr>
              <p:nvPr/>
            </p:nvSpPr>
            <p:spPr bwMode="auto">
              <a:xfrm rot="1352639">
                <a:off x="5136" y="23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6" name="Rectangle 142"/>
              <p:cNvSpPr>
                <a:spLocks noChangeArrowheads="1"/>
              </p:cNvSpPr>
              <p:nvPr/>
            </p:nvSpPr>
            <p:spPr bwMode="auto">
              <a:xfrm rot="1352639">
                <a:off x="5472" y="21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7" name="Rectangle 143"/>
              <p:cNvSpPr>
                <a:spLocks noChangeArrowheads="1"/>
              </p:cNvSpPr>
              <p:nvPr/>
            </p:nvSpPr>
            <p:spPr bwMode="auto">
              <a:xfrm rot="1352639">
                <a:off x="5376" y="2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8" name="Rectangle 144"/>
              <p:cNvSpPr>
                <a:spLocks noChangeArrowheads="1"/>
              </p:cNvSpPr>
              <p:nvPr/>
            </p:nvSpPr>
            <p:spPr bwMode="auto">
              <a:xfrm rot="1352639">
                <a:off x="5568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9" name="Rectangle 145"/>
              <p:cNvSpPr>
                <a:spLocks noChangeArrowheads="1"/>
              </p:cNvSpPr>
              <p:nvPr/>
            </p:nvSpPr>
            <p:spPr bwMode="auto">
              <a:xfrm rot="1352639">
                <a:off x="5472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0" name="Rectangle 146"/>
              <p:cNvSpPr>
                <a:spLocks noChangeArrowheads="1"/>
              </p:cNvSpPr>
              <p:nvPr/>
            </p:nvSpPr>
            <p:spPr bwMode="auto">
              <a:xfrm rot="1352639">
                <a:off x="5232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1" name="Rectangle 147"/>
              <p:cNvSpPr>
                <a:spLocks noChangeArrowheads="1"/>
              </p:cNvSpPr>
              <p:nvPr/>
            </p:nvSpPr>
            <p:spPr bwMode="auto">
              <a:xfrm rot="1352639">
                <a:off x="5136" y="34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2" name="Rectangle 148"/>
              <p:cNvSpPr>
                <a:spLocks noChangeArrowheads="1"/>
              </p:cNvSpPr>
              <p:nvPr/>
            </p:nvSpPr>
            <p:spPr bwMode="auto">
              <a:xfrm rot="1352639">
                <a:off x="5328" y="38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3" name="Rectangle 149"/>
              <p:cNvSpPr>
                <a:spLocks noChangeArrowheads="1"/>
              </p:cNvSpPr>
              <p:nvPr/>
            </p:nvSpPr>
            <p:spPr bwMode="auto">
              <a:xfrm rot="1352639">
                <a:off x="5040" y="408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4" name="Rectangle 150"/>
              <p:cNvSpPr>
                <a:spLocks noChangeArrowheads="1"/>
              </p:cNvSpPr>
              <p:nvPr/>
            </p:nvSpPr>
            <p:spPr bwMode="auto">
              <a:xfrm rot="20247361" flipH="1">
                <a:off x="5184" y="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5" name="Rectangle 151"/>
              <p:cNvSpPr>
                <a:spLocks noChangeArrowheads="1"/>
              </p:cNvSpPr>
              <p:nvPr/>
            </p:nvSpPr>
            <p:spPr bwMode="auto">
              <a:xfrm rot="20247361" flipH="1">
                <a:off x="5280" y="3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6" name="Rectangle 152"/>
              <p:cNvSpPr>
                <a:spLocks noChangeArrowheads="1"/>
              </p:cNvSpPr>
              <p:nvPr/>
            </p:nvSpPr>
            <p:spPr bwMode="auto">
              <a:xfrm rot="20247361" flipH="1">
                <a:off x="5088" y="7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7" name="Rectangle 153"/>
              <p:cNvSpPr>
                <a:spLocks noChangeArrowheads="1"/>
              </p:cNvSpPr>
              <p:nvPr/>
            </p:nvSpPr>
            <p:spPr bwMode="auto">
              <a:xfrm rot="20247361" flipH="1">
                <a:off x="5184" y="11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8" name="Rectangle 154"/>
              <p:cNvSpPr>
                <a:spLocks noChangeArrowheads="1"/>
              </p:cNvSpPr>
              <p:nvPr/>
            </p:nvSpPr>
            <p:spPr bwMode="auto">
              <a:xfrm rot="20247361" flipH="1">
                <a:off x="5424" y="9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9" name="Rectangle 155"/>
              <p:cNvSpPr>
                <a:spLocks noChangeArrowheads="1"/>
              </p:cNvSpPr>
              <p:nvPr/>
            </p:nvSpPr>
            <p:spPr bwMode="auto">
              <a:xfrm rot="20247361" flipH="1">
                <a:off x="5520" y="134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0" name="Rectangle 156"/>
              <p:cNvSpPr>
                <a:spLocks noChangeArrowheads="1"/>
              </p:cNvSpPr>
              <p:nvPr/>
            </p:nvSpPr>
            <p:spPr bwMode="auto">
              <a:xfrm rot="20247361" flipH="1">
                <a:off x="5328" y="17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1" name="Rectangle 157"/>
              <p:cNvSpPr>
                <a:spLocks noChangeArrowheads="1"/>
              </p:cNvSpPr>
              <p:nvPr/>
            </p:nvSpPr>
            <p:spPr bwMode="auto">
              <a:xfrm rot="20247361" flipH="1">
                <a:off x="5424" y="211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2" name="Rectangle 158"/>
              <p:cNvSpPr>
                <a:spLocks noChangeArrowheads="1"/>
              </p:cNvSpPr>
              <p:nvPr/>
            </p:nvSpPr>
            <p:spPr bwMode="auto">
              <a:xfrm rot="20247361" flipH="1">
                <a:off x="5088" y="19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3" name="Rectangle 159"/>
              <p:cNvSpPr>
                <a:spLocks noChangeArrowheads="1"/>
              </p:cNvSpPr>
              <p:nvPr/>
            </p:nvSpPr>
            <p:spPr bwMode="auto">
              <a:xfrm rot="20247361" flipH="1">
                <a:off x="5184" y="2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4" name="Rectangle 160"/>
              <p:cNvSpPr>
                <a:spLocks noChangeArrowheads="1"/>
              </p:cNvSpPr>
              <p:nvPr/>
            </p:nvSpPr>
            <p:spPr bwMode="auto">
              <a:xfrm rot="20247361" flipH="1">
                <a:off x="4992" y="2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5" name="Rectangle 161"/>
              <p:cNvSpPr>
                <a:spLocks noChangeArrowheads="1"/>
              </p:cNvSpPr>
              <p:nvPr/>
            </p:nvSpPr>
            <p:spPr bwMode="auto">
              <a:xfrm rot="20247361" flipH="1">
                <a:off x="5088" y="306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6" name="Rectangle 162"/>
              <p:cNvSpPr>
                <a:spLocks noChangeArrowheads="1"/>
              </p:cNvSpPr>
              <p:nvPr/>
            </p:nvSpPr>
            <p:spPr bwMode="auto">
              <a:xfrm rot="20247361" flipH="1">
                <a:off x="5328" y="287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7" name="Rectangle 163"/>
              <p:cNvSpPr>
                <a:spLocks noChangeArrowheads="1"/>
              </p:cNvSpPr>
              <p:nvPr/>
            </p:nvSpPr>
            <p:spPr bwMode="auto">
              <a:xfrm rot="20247361" flipH="1">
                <a:off x="5424" y="325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8" name="Rectangle 164"/>
              <p:cNvSpPr>
                <a:spLocks noChangeArrowheads="1"/>
              </p:cNvSpPr>
              <p:nvPr/>
            </p:nvSpPr>
            <p:spPr bwMode="auto">
              <a:xfrm rot="20247361" flipH="1">
                <a:off x="5232" y="36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9" name="Rectangle 165"/>
              <p:cNvSpPr>
                <a:spLocks noChangeArrowheads="1"/>
              </p:cNvSpPr>
              <p:nvPr/>
            </p:nvSpPr>
            <p:spPr bwMode="auto">
              <a:xfrm rot="20247361" flipH="1">
                <a:off x="5520" y="38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0" name="Rectangle 166"/>
              <p:cNvSpPr>
                <a:spLocks noChangeArrowheads="1"/>
              </p:cNvSpPr>
              <p:nvPr/>
            </p:nvSpPr>
            <p:spPr bwMode="auto">
              <a:xfrm rot="6752639">
                <a:off x="4068" y="53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1" name="Rectangle 167"/>
              <p:cNvSpPr>
                <a:spLocks noChangeArrowheads="1"/>
              </p:cNvSpPr>
              <p:nvPr/>
            </p:nvSpPr>
            <p:spPr bwMode="auto">
              <a:xfrm rot="6752639">
                <a:off x="3684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2" name="Rectangle 168"/>
              <p:cNvSpPr>
                <a:spLocks noChangeArrowheads="1"/>
              </p:cNvSpPr>
              <p:nvPr/>
            </p:nvSpPr>
            <p:spPr bwMode="auto">
              <a:xfrm rot="6752639">
                <a:off x="3300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3" name="Rectangle 169"/>
              <p:cNvSpPr>
                <a:spLocks noChangeArrowheads="1"/>
              </p:cNvSpPr>
              <p:nvPr/>
            </p:nvSpPr>
            <p:spPr bwMode="auto">
              <a:xfrm rot="6752639">
                <a:off x="2916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4" name="Rectangle 170"/>
              <p:cNvSpPr>
                <a:spLocks noChangeArrowheads="1"/>
              </p:cNvSpPr>
              <p:nvPr/>
            </p:nvSpPr>
            <p:spPr bwMode="auto">
              <a:xfrm rot="6752639">
                <a:off x="3108" y="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5" name="Rectangle 171"/>
              <p:cNvSpPr>
                <a:spLocks noChangeArrowheads="1"/>
              </p:cNvSpPr>
              <p:nvPr/>
            </p:nvSpPr>
            <p:spPr bwMode="auto">
              <a:xfrm rot="6752639">
                <a:off x="2725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6" name="Rectangle 172"/>
              <p:cNvSpPr>
                <a:spLocks noChangeArrowheads="1"/>
              </p:cNvSpPr>
              <p:nvPr/>
            </p:nvSpPr>
            <p:spPr bwMode="auto">
              <a:xfrm rot="6752639">
                <a:off x="234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7" name="Rectangle 173"/>
              <p:cNvSpPr>
                <a:spLocks noChangeArrowheads="1"/>
              </p:cNvSpPr>
              <p:nvPr/>
            </p:nvSpPr>
            <p:spPr bwMode="auto">
              <a:xfrm rot="6752639">
                <a:off x="1957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8" name="Rectangle 174"/>
              <p:cNvSpPr>
                <a:spLocks noChangeArrowheads="1"/>
              </p:cNvSpPr>
              <p:nvPr/>
            </p:nvSpPr>
            <p:spPr bwMode="auto">
              <a:xfrm rot="6752639">
                <a:off x="2155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9" name="Rectangle 175"/>
              <p:cNvSpPr>
                <a:spLocks noChangeArrowheads="1"/>
              </p:cNvSpPr>
              <p:nvPr/>
            </p:nvSpPr>
            <p:spPr bwMode="auto">
              <a:xfrm rot="6752639">
                <a:off x="177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0" name="Rectangle 176"/>
              <p:cNvSpPr>
                <a:spLocks noChangeArrowheads="1"/>
              </p:cNvSpPr>
              <p:nvPr/>
            </p:nvSpPr>
            <p:spPr bwMode="auto">
              <a:xfrm rot="6752639">
                <a:off x="1387" y="73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1" name="Rectangle 177"/>
              <p:cNvSpPr>
                <a:spLocks noChangeArrowheads="1"/>
              </p:cNvSpPr>
              <p:nvPr/>
            </p:nvSpPr>
            <p:spPr bwMode="auto">
              <a:xfrm rot="6752639">
                <a:off x="1003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2" name="Rectangle 178"/>
              <p:cNvSpPr>
                <a:spLocks noChangeArrowheads="1"/>
              </p:cNvSpPr>
              <p:nvPr/>
            </p:nvSpPr>
            <p:spPr bwMode="auto">
              <a:xfrm rot="6752639">
                <a:off x="1195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3" name="Rectangle 179"/>
              <p:cNvSpPr>
                <a:spLocks noChangeArrowheads="1"/>
              </p:cNvSpPr>
              <p:nvPr/>
            </p:nvSpPr>
            <p:spPr bwMode="auto">
              <a:xfrm rot="6752639">
                <a:off x="81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4" name="Rectangle 180"/>
              <p:cNvSpPr>
                <a:spLocks noChangeArrowheads="1"/>
              </p:cNvSpPr>
              <p:nvPr/>
            </p:nvSpPr>
            <p:spPr bwMode="auto">
              <a:xfrm rot="6752639">
                <a:off x="427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5" name="Rectangle 181"/>
              <p:cNvSpPr>
                <a:spLocks noChangeArrowheads="1"/>
              </p:cNvSpPr>
              <p:nvPr/>
            </p:nvSpPr>
            <p:spPr bwMode="auto">
              <a:xfrm rot="6752639">
                <a:off x="229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6" name="Rectangle 182"/>
              <p:cNvSpPr>
                <a:spLocks noChangeArrowheads="1"/>
              </p:cNvSpPr>
              <p:nvPr/>
            </p:nvSpPr>
            <p:spPr bwMode="auto">
              <a:xfrm rot="4047361" flipH="1">
                <a:off x="4308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7" name="Rectangle 183"/>
              <p:cNvSpPr>
                <a:spLocks noChangeArrowheads="1"/>
              </p:cNvSpPr>
              <p:nvPr/>
            </p:nvSpPr>
            <p:spPr bwMode="auto">
              <a:xfrm rot="4047361" flipH="1">
                <a:off x="3924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8" name="Rectangle 184"/>
              <p:cNvSpPr>
                <a:spLocks noChangeArrowheads="1"/>
              </p:cNvSpPr>
              <p:nvPr/>
            </p:nvSpPr>
            <p:spPr bwMode="auto">
              <a:xfrm rot="4047361" flipH="1">
                <a:off x="3540" y="24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9" name="Rectangle 185"/>
              <p:cNvSpPr>
                <a:spLocks noChangeArrowheads="1"/>
              </p:cNvSpPr>
              <p:nvPr/>
            </p:nvSpPr>
            <p:spPr bwMode="auto">
              <a:xfrm rot="4047361" flipH="1">
                <a:off x="3156" y="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0" name="Rectangle 186"/>
              <p:cNvSpPr>
                <a:spLocks noChangeArrowheads="1"/>
              </p:cNvSpPr>
              <p:nvPr/>
            </p:nvSpPr>
            <p:spPr bwMode="auto">
              <a:xfrm rot="4047361" flipH="1">
                <a:off x="3348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1" name="Rectangle 187"/>
              <p:cNvSpPr>
                <a:spLocks noChangeArrowheads="1"/>
              </p:cNvSpPr>
              <p:nvPr/>
            </p:nvSpPr>
            <p:spPr bwMode="auto">
              <a:xfrm rot="4047361" flipH="1">
                <a:off x="2964" y="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2" name="Rectangle 188"/>
              <p:cNvSpPr>
                <a:spLocks noChangeArrowheads="1"/>
              </p:cNvSpPr>
              <p:nvPr/>
            </p:nvSpPr>
            <p:spPr bwMode="auto">
              <a:xfrm rot="4047361" flipH="1">
                <a:off x="2581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3" name="Rectangle 189"/>
              <p:cNvSpPr>
                <a:spLocks noChangeArrowheads="1"/>
              </p:cNvSpPr>
              <p:nvPr/>
            </p:nvSpPr>
            <p:spPr bwMode="auto">
              <a:xfrm rot="4047361" flipH="1">
                <a:off x="2197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4" name="Rectangle 190"/>
              <p:cNvSpPr>
                <a:spLocks noChangeArrowheads="1"/>
              </p:cNvSpPr>
              <p:nvPr/>
            </p:nvSpPr>
            <p:spPr bwMode="auto">
              <a:xfrm rot="4047361" flipH="1">
                <a:off x="2395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5" name="Rectangle 191"/>
              <p:cNvSpPr>
                <a:spLocks noChangeArrowheads="1"/>
              </p:cNvSpPr>
              <p:nvPr/>
            </p:nvSpPr>
            <p:spPr bwMode="auto">
              <a:xfrm rot="4047361" flipH="1">
                <a:off x="201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6" name="Rectangle 192"/>
              <p:cNvSpPr>
                <a:spLocks noChangeArrowheads="1"/>
              </p:cNvSpPr>
              <p:nvPr/>
            </p:nvSpPr>
            <p:spPr bwMode="auto">
              <a:xfrm rot="4047361" flipH="1">
                <a:off x="1627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7" name="Rectangle 193"/>
              <p:cNvSpPr>
                <a:spLocks noChangeArrowheads="1"/>
              </p:cNvSpPr>
              <p:nvPr/>
            </p:nvSpPr>
            <p:spPr bwMode="auto">
              <a:xfrm rot="4047361" flipH="1">
                <a:off x="1243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8" name="Rectangle 194"/>
              <p:cNvSpPr>
                <a:spLocks noChangeArrowheads="1"/>
              </p:cNvSpPr>
              <p:nvPr/>
            </p:nvSpPr>
            <p:spPr bwMode="auto">
              <a:xfrm rot="4047361" flipH="1">
                <a:off x="1435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9" name="Rectangle 195"/>
              <p:cNvSpPr>
                <a:spLocks noChangeArrowheads="1"/>
              </p:cNvSpPr>
              <p:nvPr/>
            </p:nvSpPr>
            <p:spPr bwMode="auto">
              <a:xfrm rot="4047361" flipH="1">
                <a:off x="1051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0" name="Rectangle 196"/>
              <p:cNvSpPr>
                <a:spLocks noChangeArrowheads="1"/>
              </p:cNvSpPr>
              <p:nvPr/>
            </p:nvSpPr>
            <p:spPr bwMode="auto">
              <a:xfrm rot="4047361" flipH="1">
                <a:off x="667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1" name="Rectangle 197"/>
              <p:cNvSpPr>
                <a:spLocks noChangeArrowheads="1"/>
              </p:cNvSpPr>
              <p:nvPr/>
            </p:nvSpPr>
            <p:spPr bwMode="auto">
              <a:xfrm rot="4047361" flipH="1">
                <a:off x="469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2" name="Rectangle 198"/>
              <p:cNvSpPr>
                <a:spLocks noChangeArrowheads="1"/>
              </p:cNvSpPr>
              <p:nvPr/>
            </p:nvSpPr>
            <p:spPr bwMode="auto">
              <a:xfrm rot="6752639">
                <a:off x="5268" y="58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3" name="Rectangle 199"/>
              <p:cNvSpPr>
                <a:spLocks noChangeArrowheads="1"/>
              </p:cNvSpPr>
              <p:nvPr/>
            </p:nvSpPr>
            <p:spPr bwMode="auto">
              <a:xfrm rot="6752639">
                <a:off x="4884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4" name="Rectangle 200"/>
              <p:cNvSpPr>
                <a:spLocks noChangeArrowheads="1"/>
              </p:cNvSpPr>
              <p:nvPr/>
            </p:nvSpPr>
            <p:spPr bwMode="auto">
              <a:xfrm rot="6752639">
                <a:off x="4500" y="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5" name="Rectangle 201"/>
              <p:cNvSpPr>
                <a:spLocks noChangeArrowheads="1"/>
              </p:cNvSpPr>
              <p:nvPr/>
            </p:nvSpPr>
            <p:spPr bwMode="auto">
              <a:xfrm rot="6752639">
                <a:off x="4116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6" name="Rectangle 202"/>
              <p:cNvSpPr>
                <a:spLocks noChangeArrowheads="1"/>
              </p:cNvSpPr>
              <p:nvPr/>
            </p:nvSpPr>
            <p:spPr bwMode="auto">
              <a:xfrm rot="6752639">
                <a:off x="4308" y="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7" name="Rectangle 203"/>
              <p:cNvSpPr>
                <a:spLocks noChangeArrowheads="1"/>
              </p:cNvSpPr>
              <p:nvPr/>
            </p:nvSpPr>
            <p:spPr bwMode="auto">
              <a:xfrm rot="6752639">
                <a:off x="3925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8" name="Rectangle 204"/>
              <p:cNvSpPr>
                <a:spLocks noChangeArrowheads="1"/>
              </p:cNvSpPr>
              <p:nvPr/>
            </p:nvSpPr>
            <p:spPr bwMode="auto">
              <a:xfrm rot="6752639">
                <a:off x="354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9" name="Rectangle 205"/>
              <p:cNvSpPr>
                <a:spLocks noChangeArrowheads="1"/>
              </p:cNvSpPr>
              <p:nvPr/>
            </p:nvSpPr>
            <p:spPr bwMode="auto">
              <a:xfrm rot="6752639">
                <a:off x="3157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0" name="Rectangle 206"/>
              <p:cNvSpPr>
                <a:spLocks noChangeArrowheads="1"/>
              </p:cNvSpPr>
              <p:nvPr/>
            </p:nvSpPr>
            <p:spPr bwMode="auto">
              <a:xfrm rot="6752639">
                <a:off x="3355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1" name="Rectangle 207"/>
              <p:cNvSpPr>
                <a:spLocks noChangeArrowheads="1"/>
              </p:cNvSpPr>
              <p:nvPr/>
            </p:nvSpPr>
            <p:spPr bwMode="auto">
              <a:xfrm rot="6752639">
                <a:off x="2971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2" name="Rectangle 208"/>
              <p:cNvSpPr>
                <a:spLocks noChangeArrowheads="1"/>
              </p:cNvSpPr>
              <p:nvPr/>
            </p:nvSpPr>
            <p:spPr bwMode="auto">
              <a:xfrm rot="6752639">
                <a:off x="2587" y="77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3" name="Rectangle 209"/>
              <p:cNvSpPr>
                <a:spLocks noChangeArrowheads="1"/>
              </p:cNvSpPr>
              <p:nvPr/>
            </p:nvSpPr>
            <p:spPr bwMode="auto">
              <a:xfrm rot="6752639">
                <a:off x="2203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4" name="Rectangle 210"/>
              <p:cNvSpPr>
                <a:spLocks noChangeArrowheads="1"/>
              </p:cNvSpPr>
              <p:nvPr/>
            </p:nvSpPr>
            <p:spPr bwMode="auto">
              <a:xfrm rot="6752639">
                <a:off x="2395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5" name="Rectangle 211"/>
              <p:cNvSpPr>
                <a:spLocks noChangeArrowheads="1"/>
              </p:cNvSpPr>
              <p:nvPr/>
            </p:nvSpPr>
            <p:spPr bwMode="auto">
              <a:xfrm rot="6752639">
                <a:off x="201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6" name="Rectangle 212"/>
              <p:cNvSpPr>
                <a:spLocks noChangeArrowheads="1"/>
              </p:cNvSpPr>
              <p:nvPr/>
            </p:nvSpPr>
            <p:spPr bwMode="auto">
              <a:xfrm rot="6752639">
                <a:off x="1627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7" name="Rectangle 213"/>
              <p:cNvSpPr>
                <a:spLocks noChangeArrowheads="1"/>
              </p:cNvSpPr>
              <p:nvPr/>
            </p:nvSpPr>
            <p:spPr bwMode="auto">
              <a:xfrm rot="6752639">
                <a:off x="1429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8" name="Rectangle 214"/>
              <p:cNvSpPr>
                <a:spLocks noChangeArrowheads="1"/>
              </p:cNvSpPr>
              <p:nvPr/>
            </p:nvSpPr>
            <p:spPr bwMode="auto">
              <a:xfrm rot="4047361" flipH="1">
                <a:off x="5508" y="39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9" name="Rectangle 215"/>
              <p:cNvSpPr>
                <a:spLocks noChangeArrowheads="1"/>
              </p:cNvSpPr>
              <p:nvPr/>
            </p:nvSpPr>
            <p:spPr bwMode="auto">
              <a:xfrm rot="4047361" flipH="1">
                <a:off x="5124" y="48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0" name="Rectangle 216"/>
              <p:cNvSpPr>
                <a:spLocks noChangeArrowheads="1"/>
              </p:cNvSpPr>
              <p:nvPr/>
            </p:nvSpPr>
            <p:spPr bwMode="auto">
              <a:xfrm rot="4047361" flipH="1">
                <a:off x="4740" y="29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1" name="Rectangle 217"/>
              <p:cNvSpPr>
                <a:spLocks noChangeArrowheads="1"/>
              </p:cNvSpPr>
              <p:nvPr/>
            </p:nvSpPr>
            <p:spPr bwMode="auto">
              <a:xfrm rot="4047361" flipH="1">
                <a:off x="4356" y="39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2" name="Rectangle 218"/>
              <p:cNvSpPr>
                <a:spLocks noChangeArrowheads="1"/>
              </p:cNvSpPr>
              <p:nvPr/>
            </p:nvSpPr>
            <p:spPr bwMode="auto">
              <a:xfrm rot="4047361" flipH="1">
                <a:off x="4548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3" name="Rectangle 219"/>
              <p:cNvSpPr>
                <a:spLocks noChangeArrowheads="1"/>
              </p:cNvSpPr>
              <p:nvPr/>
            </p:nvSpPr>
            <p:spPr bwMode="auto">
              <a:xfrm rot="4047361" flipH="1">
                <a:off x="4164" y="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4" name="Rectangle 220"/>
              <p:cNvSpPr>
                <a:spLocks noChangeArrowheads="1"/>
              </p:cNvSpPr>
              <p:nvPr/>
            </p:nvSpPr>
            <p:spPr bwMode="auto">
              <a:xfrm rot="4047361" flipH="1">
                <a:off x="378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5" name="Rectangle 221"/>
              <p:cNvSpPr>
                <a:spLocks noChangeArrowheads="1"/>
              </p:cNvSpPr>
              <p:nvPr/>
            </p:nvSpPr>
            <p:spPr bwMode="auto">
              <a:xfrm rot="4047361" flipH="1">
                <a:off x="3397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6" name="Rectangle 222"/>
              <p:cNvSpPr>
                <a:spLocks noChangeArrowheads="1"/>
              </p:cNvSpPr>
              <p:nvPr/>
            </p:nvSpPr>
            <p:spPr bwMode="auto">
              <a:xfrm rot="4047361" flipH="1">
                <a:off x="3595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7" name="Rectangle 223"/>
              <p:cNvSpPr>
                <a:spLocks noChangeArrowheads="1"/>
              </p:cNvSpPr>
              <p:nvPr/>
            </p:nvSpPr>
            <p:spPr bwMode="auto">
              <a:xfrm rot="4047361" flipH="1">
                <a:off x="321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8" name="Rectangle 224"/>
              <p:cNvSpPr>
                <a:spLocks noChangeArrowheads="1"/>
              </p:cNvSpPr>
              <p:nvPr/>
            </p:nvSpPr>
            <p:spPr bwMode="auto">
              <a:xfrm rot="4047361" flipH="1">
                <a:off x="2827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9" name="Rectangle 225"/>
              <p:cNvSpPr>
                <a:spLocks noChangeArrowheads="1"/>
              </p:cNvSpPr>
              <p:nvPr/>
            </p:nvSpPr>
            <p:spPr bwMode="auto">
              <a:xfrm rot="4047361" flipH="1">
                <a:off x="2443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0" name="Rectangle 226"/>
              <p:cNvSpPr>
                <a:spLocks noChangeArrowheads="1"/>
              </p:cNvSpPr>
              <p:nvPr/>
            </p:nvSpPr>
            <p:spPr bwMode="auto">
              <a:xfrm rot="4047361" flipH="1">
                <a:off x="2635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1" name="Rectangle 227"/>
              <p:cNvSpPr>
                <a:spLocks noChangeArrowheads="1"/>
              </p:cNvSpPr>
              <p:nvPr/>
            </p:nvSpPr>
            <p:spPr bwMode="auto">
              <a:xfrm rot="4047361" flipH="1">
                <a:off x="2251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2" name="Rectangle 228"/>
              <p:cNvSpPr>
                <a:spLocks noChangeArrowheads="1"/>
              </p:cNvSpPr>
              <p:nvPr/>
            </p:nvSpPr>
            <p:spPr bwMode="auto">
              <a:xfrm rot="4047361" flipH="1">
                <a:off x="1867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3" name="Rectangle 229"/>
              <p:cNvSpPr>
                <a:spLocks noChangeArrowheads="1"/>
              </p:cNvSpPr>
              <p:nvPr/>
            </p:nvSpPr>
            <p:spPr bwMode="auto">
              <a:xfrm rot="4047361" flipH="1">
                <a:off x="1669" y="73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4" name="Rectangle 230"/>
              <p:cNvSpPr>
                <a:spLocks noChangeArrowheads="1"/>
              </p:cNvSpPr>
              <p:nvPr/>
            </p:nvSpPr>
            <p:spPr bwMode="auto">
              <a:xfrm rot="1352639">
                <a:off x="624" y="2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5" name="Rectangle 231"/>
              <p:cNvSpPr>
                <a:spLocks noChangeArrowheads="1"/>
              </p:cNvSpPr>
              <p:nvPr/>
            </p:nvSpPr>
            <p:spPr bwMode="auto">
              <a:xfrm rot="1352639">
                <a:off x="528" y="67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6" name="Rectangle 232"/>
              <p:cNvSpPr>
                <a:spLocks noChangeArrowheads="1"/>
              </p:cNvSpPr>
              <p:nvPr/>
            </p:nvSpPr>
            <p:spPr bwMode="auto">
              <a:xfrm rot="1352639">
                <a:off x="720" y="105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7" name="Rectangle 233"/>
              <p:cNvSpPr>
                <a:spLocks noChangeArrowheads="1"/>
              </p:cNvSpPr>
              <p:nvPr/>
            </p:nvSpPr>
            <p:spPr bwMode="auto">
              <a:xfrm rot="1352639">
                <a:off x="624" y="14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8" name="Rectangle 234"/>
              <p:cNvSpPr>
                <a:spLocks noChangeArrowheads="1"/>
              </p:cNvSpPr>
              <p:nvPr/>
            </p:nvSpPr>
            <p:spPr bwMode="auto">
              <a:xfrm rot="1352639">
                <a:off x="384" y="12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9" name="Rectangle 235"/>
              <p:cNvSpPr>
                <a:spLocks noChangeArrowheads="1"/>
              </p:cNvSpPr>
              <p:nvPr/>
            </p:nvSpPr>
            <p:spPr bwMode="auto">
              <a:xfrm rot="1352639">
                <a:off x="288" y="16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0" name="Rectangle 236"/>
              <p:cNvSpPr>
                <a:spLocks noChangeArrowheads="1"/>
              </p:cNvSpPr>
              <p:nvPr/>
            </p:nvSpPr>
            <p:spPr bwMode="auto">
              <a:xfrm rot="1352639">
                <a:off x="480" y="20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1" name="Rectangle 237"/>
              <p:cNvSpPr>
                <a:spLocks noChangeArrowheads="1"/>
              </p:cNvSpPr>
              <p:nvPr/>
            </p:nvSpPr>
            <p:spPr bwMode="auto">
              <a:xfrm rot="1352639">
                <a:off x="384" y="24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2" name="Rectangle 238"/>
              <p:cNvSpPr>
                <a:spLocks noChangeArrowheads="1"/>
              </p:cNvSpPr>
              <p:nvPr/>
            </p:nvSpPr>
            <p:spPr bwMode="auto">
              <a:xfrm rot="1352639">
                <a:off x="720" y="2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3" name="Rectangle 239"/>
              <p:cNvSpPr>
                <a:spLocks noChangeArrowheads="1"/>
              </p:cNvSpPr>
              <p:nvPr/>
            </p:nvSpPr>
            <p:spPr bwMode="auto">
              <a:xfrm rot="1352639">
                <a:off x="624" y="2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4" name="Rectangle 240"/>
              <p:cNvSpPr>
                <a:spLocks noChangeArrowheads="1"/>
              </p:cNvSpPr>
              <p:nvPr/>
            </p:nvSpPr>
            <p:spPr bwMode="auto">
              <a:xfrm rot="1352639">
                <a:off x="816" y="297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5" name="Rectangle 241"/>
              <p:cNvSpPr>
                <a:spLocks noChangeArrowheads="1"/>
              </p:cNvSpPr>
              <p:nvPr/>
            </p:nvSpPr>
            <p:spPr bwMode="auto">
              <a:xfrm rot="1352639">
                <a:off x="720" y="33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6" name="Rectangle 242"/>
              <p:cNvSpPr>
                <a:spLocks noChangeArrowheads="1"/>
              </p:cNvSpPr>
              <p:nvPr/>
            </p:nvSpPr>
            <p:spPr bwMode="auto">
              <a:xfrm rot="1352639">
                <a:off x="480" y="31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7" name="Rectangle 243"/>
              <p:cNvSpPr>
                <a:spLocks noChangeArrowheads="1"/>
              </p:cNvSpPr>
              <p:nvPr/>
            </p:nvSpPr>
            <p:spPr bwMode="auto">
              <a:xfrm rot="1352639">
                <a:off x="384" y="35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8" name="Rectangle 244"/>
              <p:cNvSpPr>
                <a:spLocks noChangeArrowheads="1"/>
              </p:cNvSpPr>
              <p:nvPr/>
            </p:nvSpPr>
            <p:spPr bwMode="auto">
              <a:xfrm rot="1352639">
                <a:off x="576" y="39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9" name="Rectangle 245"/>
              <p:cNvSpPr>
                <a:spLocks noChangeArrowheads="1"/>
              </p:cNvSpPr>
              <p:nvPr/>
            </p:nvSpPr>
            <p:spPr bwMode="auto">
              <a:xfrm rot="1352639">
                <a:off x="288" y="41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0" name="Rectangle 246"/>
              <p:cNvSpPr>
                <a:spLocks noChangeArrowheads="1"/>
              </p:cNvSpPr>
              <p:nvPr/>
            </p:nvSpPr>
            <p:spPr bwMode="auto">
              <a:xfrm rot="20247361" flipH="1">
                <a:off x="432" y="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1" name="Rectangle 247"/>
              <p:cNvSpPr>
                <a:spLocks noChangeArrowheads="1"/>
              </p:cNvSpPr>
              <p:nvPr/>
            </p:nvSpPr>
            <p:spPr bwMode="auto">
              <a:xfrm rot="20247361" flipH="1">
                <a:off x="528" y="4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2" name="Rectangle 248"/>
              <p:cNvSpPr>
                <a:spLocks noChangeArrowheads="1"/>
              </p:cNvSpPr>
              <p:nvPr/>
            </p:nvSpPr>
            <p:spPr bwMode="auto">
              <a:xfrm rot="20247361" flipH="1">
                <a:off x="336" y="8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3" name="Rectangle 249"/>
              <p:cNvSpPr>
                <a:spLocks noChangeArrowheads="1"/>
              </p:cNvSpPr>
              <p:nvPr/>
            </p:nvSpPr>
            <p:spPr bwMode="auto">
              <a:xfrm rot="20247361" flipH="1">
                <a:off x="432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4" name="Rectangle 250"/>
              <p:cNvSpPr>
                <a:spLocks noChangeArrowheads="1"/>
              </p:cNvSpPr>
              <p:nvPr/>
            </p:nvSpPr>
            <p:spPr bwMode="auto">
              <a:xfrm rot="20247361" flipH="1">
                <a:off x="672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5" name="Rectangle 251"/>
              <p:cNvSpPr>
                <a:spLocks noChangeArrowheads="1"/>
              </p:cNvSpPr>
              <p:nvPr/>
            </p:nvSpPr>
            <p:spPr bwMode="auto">
              <a:xfrm rot="20247361" flipH="1">
                <a:off x="768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6" name="Rectangle 252"/>
              <p:cNvSpPr>
                <a:spLocks noChangeArrowheads="1"/>
              </p:cNvSpPr>
              <p:nvPr/>
            </p:nvSpPr>
            <p:spPr bwMode="auto">
              <a:xfrm rot="20247361" flipH="1">
                <a:off x="576" y="177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7" name="Rectangle 253"/>
              <p:cNvSpPr>
                <a:spLocks noChangeArrowheads="1"/>
              </p:cNvSpPr>
              <p:nvPr/>
            </p:nvSpPr>
            <p:spPr bwMode="auto">
              <a:xfrm rot="20247361" flipH="1">
                <a:off x="672" y="21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8" name="Rectangle 254"/>
              <p:cNvSpPr>
                <a:spLocks noChangeArrowheads="1"/>
              </p:cNvSpPr>
              <p:nvPr/>
            </p:nvSpPr>
            <p:spPr bwMode="auto">
              <a:xfrm rot="20247361" flipH="1">
                <a:off x="336" y="19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9" name="Rectangle 255"/>
              <p:cNvSpPr>
                <a:spLocks noChangeArrowheads="1"/>
              </p:cNvSpPr>
              <p:nvPr/>
            </p:nvSpPr>
            <p:spPr bwMode="auto">
              <a:xfrm rot="20247361" flipH="1">
                <a:off x="432" y="2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0" name="Rectangle 256"/>
              <p:cNvSpPr>
                <a:spLocks noChangeArrowheads="1"/>
              </p:cNvSpPr>
              <p:nvPr/>
            </p:nvSpPr>
            <p:spPr bwMode="auto">
              <a:xfrm rot="20247361" flipH="1">
                <a:off x="240" y="2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1" name="Rectangle 257"/>
              <p:cNvSpPr>
                <a:spLocks noChangeArrowheads="1"/>
              </p:cNvSpPr>
              <p:nvPr/>
            </p:nvSpPr>
            <p:spPr bwMode="auto">
              <a:xfrm rot="20247361" flipH="1">
                <a:off x="336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2" name="Rectangle 258"/>
              <p:cNvSpPr>
                <a:spLocks noChangeArrowheads="1"/>
              </p:cNvSpPr>
              <p:nvPr/>
            </p:nvSpPr>
            <p:spPr bwMode="auto">
              <a:xfrm rot="20247361" flipH="1">
                <a:off x="576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3" name="Rectangle 259"/>
              <p:cNvSpPr>
                <a:spLocks noChangeArrowheads="1"/>
              </p:cNvSpPr>
              <p:nvPr/>
            </p:nvSpPr>
            <p:spPr bwMode="auto">
              <a:xfrm rot="20247361" flipH="1">
                <a:off x="672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4" name="Rectangle 260"/>
              <p:cNvSpPr>
                <a:spLocks noChangeArrowheads="1"/>
              </p:cNvSpPr>
              <p:nvPr/>
            </p:nvSpPr>
            <p:spPr bwMode="auto">
              <a:xfrm rot="20247361" flipH="1">
                <a:off x="480" y="36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5" name="Rectangle 261"/>
              <p:cNvSpPr>
                <a:spLocks noChangeArrowheads="1"/>
              </p:cNvSpPr>
              <p:nvPr/>
            </p:nvSpPr>
            <p:spPr bwMode="auto">
              <a:xfrm rot="20247361" flipH="1">
                <a:off x="768" y="38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1112326" name="Oval 262"/>
            <p:cNvSpPr>
              <a:spLocks noChangeArrowheads="1"/>
            </p:cNvSpPr>
            <p:nvPr/>
          </p:nvSpPr>
          <p:spPr bwMode="auto">
            <a:xfrm>
              <a:off x="3146729" y="2016004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27" name="Oval 263"/>
            <p:cNvSpPr>
              <a:spLocks noChangeArrowheads="1"/>
            </p:cNvSpPr>
            <p:nvPr/>
          </p:nvSpPr>
          <p:spPr bwMode="auto">
            <a:xfrm>
              <a:off x="4291559" y="2061317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28" name="AutoShape 264"/>
            <p:cNvCxnSpPr>
              <a:cxnSpLocks noChangeShapeType="1"/>
              <a:stCxn id="1112326" idx="6"/>
              <a:endCxn id="1112327" idx="3"/>
            </p:cNvCxnSpPr>
            <p:nvPr/>
          </p:nvCxnSpPr>
          <p:spPr bwMode="auto">
            <a:xfrm>
              <a:off x="3448705" y="2120011"/>
              <a:ext cx="887078" cy="11885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29" name="AutoShape 265"/>
            <p:cNvCxnSpPr>
              <a:cxnSpLocks noChangeShapeType="1"/>
              <a:stCxn id="1112326" idx="5"/>
            </p:cNvCxnSpPr>
            <p:nvPr/>
          </p:nvCxnSpPr>
          <p:spPr bwMode="auto">
            <a:xfrm rot="16200000" flipH="1">
              <a:off x="3563207" y="2034828"/>
              <a:ext cx="696773" cy="101422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0" name="AutoShape 266"/>
            <p:cNvCxnSpPr>
              <a:cxnSpLocks noChangeShapeType="1"/>
              <a:stCxn id="1112326" idx="4"/>
            </p:cNvCxnSpPr>
            <p:nvPr/>
          </p:nvCxnSpPr>
          <p:spPr bwMode="auto">
            <a:xfrm rot="16200000" flipH="1">
              <a:off x="3023238" y="2498494"/>
              <a:ext cx="598859" cy="4990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1" name="Oval 267"/>
            <p:cNvSpPr>
              <a:spLocks noChangeArrowheads="1"/>
            </p:cNvSpPr>
            <p:nvPr/>
          </p:nvSpPr>
          <p:spPr bwMode="auto">
            <a:xfrm>
              <a:off x="4037153" y="1517564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2" name="AutoShape 268"/>
            <p:cNvCxnSpPr>
              <a:cxnSpLocks noChangeShapeType="1"/>
              <a:stCxn id="1112331" idx="5"/>
              <a:endCxn id="1112327" idx="0"/>
            </p:cNvCxnSpPr>
            <p:nvPr/>
          </p:nvCxnSpPr>
          <p:spPr bwMode="auto">
            <a:xfrm rot="16200000" flipH="1">
              <a:off x="4185624" y="1804394"/>
              <a:ext cx="366203" cy="14764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3" name="AutoShape 269"/>
            <p:cNvCxnSpPr>
              <a:cxnSpLocks noChangeShapeType="1"/>
              <a:stCxn id="1112331" idx="4"/>
              <a:endCxn id="1112326" idx="0"/>
            </p:cNvCxnSpPr>
            <p:nvPr/>
          </p:nvCxnSpPr>
          <p:spPr bwMode="auto">
            <a:xfrm rot="5400000">
              <a:off x="3597715" y="1425578"/>
              <a:ext cx="290428" cy="89042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4" name="Oval 270"/>
            <p:cNvSpPr>
              <a:spLocks noChangeArrowheads="1"/>
            </p:cNvSpPr>
            <p:nvPr/>
          </p:nvSpPr>
          <p:spPr bwMode="auto">
            <a:xfrm>
              <a:off x="5181983" y="2106630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35" name="Oval 271"/>
            <p:cNvSpPr>
              <a:spLocks noChangeArrowheads="1"/>
            </p:cNvSpPr>
            <p:nvPr/>
          </p:nvSpPr>
          <p:spPr bwMode="auto">
            <a:xfrm>
              <a:off x="5817999" y="1925379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6" name="AutoShape 272"/>
            <p:cNvCxnSpPr>
              <a:cxnSpLocks noChangeShapeType="1"/>
              <a:stCxn id="1112334" idx="6"/>
              <a:endCxn id="1112335" idx="3"/>
            </p:cNvCxnSpPr>
            <p:nvPr/>
          </p:nvCxnSpPr>
          <p:spPr bwMode="auto">
            <a:xfrm flipV="1">
              <a:off x="5483960" y="2102928"/>
              <a:ext cx="378263" cy="10770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7" name="Oval 273"/>
            <p:cNvSpPr>
              <a:spLocks noChangeArrowheads="1"/>
            </p:cNvSpPr>
            <p:nvPr/>
          </p:nvSpPr>
          <p:spPr bwMode="auto">
            <a:xfrm>
              <a:off x="6030006" y="2378506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8" name="AutoShape 274"/>
            <p:cNvCxnSpPr>
              <a:cxnSpLocks noChangeShapeType="1"/>
              <a:stCxn id="1112334" idx="5"/>
              <a:endCxn id="1112337" idx="2"/>
            </p:cNvCxnSpPr>
            <p:nvPr/>
          </p:nvCxnSpPr>
          <p:spPr bwMode="auto">
            <a:xfrm rot="16200000" flipH="1">
              <a:off x="5635704" y="2088210"/>
              <a:ext cx="198333" cy="59027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9" name="AutoShape 275"/>
            <p:cNvCxnSpPr>
              <a:cxnSpLocks noChangeShapeType="1"/>
              <a:stCxn id="1112337" idx="1"/>
              <a:endCxn id="1112335" idx="4"/>
            </p:cNvCxnSpPr>
            <p:nvPr/>
          </p:nvCxnSpPr>
          <p:spPr bwMode="auto">
            <a:xfrm rot="16200000" flipV="1">
              <a:off x="5883820" y="2218559"/>
              <a:ext cx="275578" cy="10524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0" name="AutoShape 276"/>
            <p:cNvCxnSpPr>
              <a:cxnSpLocks noChangeShapeType="1"/>
              <a:stCxn id="1112334" idx="4"/>
            </p:cNvCxnSpPr>
            <p:nvPr/>
          </p:nvCxnSpPr>
          <p:spPr bwMode="auto">
            <a:xfrm rot="16200000" flipH="1">
              <a:off x="5229376" y="2418236"/>
              <a:ext cx="508234" cy="3010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1" name="AutoShape 277"/>
            <p:cNvCxnSpPr>
              <a:cxnSpLocks noChangeShapeType="1"/>
              <a:endCxn id="1112337" idx="3"/>
            </p:cNvCxnSpPr>
            <p:nvPr/>
          </p:nvCxnSpPr>
          <p:spPr bwMode="auto">
            <a:xfrm flipV="1">
              <a:off x="5928589" y="2556055"/>
              <a:ext cx="145640" cy="35507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2" name="Oval 278"/>
            <p:cNvSpPr>
              <a:spLocks noChangeArrowheads="1"/>
            </p:cNvSpPr>
            <p:nvPr/>
          </p:nvSpPr>
          <p:spPr bwMode="auto">
            <a:xfrm>
              <a:off x="5266785" y="1472252"/>
              <a:ext cx="301977" cy="20801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43" name="AutoShape 279"/>
            <p:cNvCxnSpPr>
              <a:cxnSpLocks noChangeShapeType="1"/>
              <a:stCxn id="1112342" idx="5"/>
              <a:endCxn id="1112335" idx="1"/>
            </p:cNvCxnSpPr>
            <p:nvPr/>
          </p:nvCxnSpPr>
          <p:spPr bwMode="auto">
            <a:xfrm rot="16200000" flipH="1">
              <a:off x="5540361" y="1633978"/>
              <a:ext cx="306040" cy="3376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4" name="AutoShape 280"/>
            <p:cNvCxnSpPr>
              <a:cxnSpLocks noChangeShapeType="1"/>
              <a:stCxn id="1112342" idx="4"/>
              <a:endCxn id="1112334" idx="0"/>
            </p:cNvCxnSpPr>
            <p:nvPr/>
          </p:nvCxnSpPr>
          <p:spPr bwMode="auto">
            <a:xfrm rot="5400000">
              <a:off x="5162190" y="1851045"/>
              <a:ext cx="426366" cy="8480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5" name="AutoShape 281"/>
            <p:cNvCxnSpPr>
              <a:cxnSpLocks noChangeShapeType="1"/>
              <a:stCxn id="1112331" idx="6"/>
              <a:endCxn id="1112342" idx="2"/>
            </p:cNvCxnSpPr>
            <p:nvPr/>
          </p:nvCxnSpPr>
          <p:spPr bwMode="auto">
            <a:xfrm flipV="1">
              <a:off x="4339129" y="1576258"/>
              <a:ext cx="927656" cy="453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6" name="AutoShape 282"/>
            <p:cNvCxnSpPr>
              <a:cxnSpLocks noChangeShapeType="1"/>
              <a:stCxn id="1112327" idx="6"/>
              <a:endCxn id="1112334" idx="2"/>
            </p:cNvCxnSpPr>
            <p:nvPr/>
          </p:nvCxnSpPr>
          <p:spPr bwMode="auto">
            <a:xfrm>
              <a:off x="4593536" y="2165323"/>
              <a:ext cx="588447" cy="453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7" name="Oval 283"/>
            <p:cNvSpPr>
              <a:spLocks noChangeArrowheads="1"/>
            </p:cNvSpPr>
            <p:nvPr/>
          </p:nvSpPr>
          <p:spPr bwMode="auto">
            <a:xfrm>
              <a:off x="6243489" y="342069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48" name="AutoShape 284"/>
            <p:cNvCxnSpPr>
              <a:cxnSpLocks noChangeShapeType="1"/>
              <a:stCxn id="1112347" idx="1"/>
            </p:cNvCxnSpPr>
            <p:nvPr/>
          </p:nvCxnSpPr>
          <p:spPr bwMode="auto">
            <a:xfrm rot="16200000" flipV="1">
              <a:off x="5807942" y="2984026"/>
              <a:ext cx="415226" cy="5190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9" name="Oval 285"/>
            <p:cNvSpPr>
              <a:spLocks noChangeArrowheads="1"/>
            </p:cNvSpPr>
            <p:nvPr/>
          </p:nvSpPr>
          <p:spPr bwMode="auto">
            <a:xfrm>
              <a:off x="6752302" y="323944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0" name="AutoShape 286"/>
            <p:cNvCxnSpPr>
              <a:cxnSpLocks noChangeShapeType="1"/>
              <a:stCxn id="1112349" idx="1"/>
            </p:cNvCxnSpPr>
            <p:nvPr/>
          </p:nvCxnSpPr>
          <p:spPr bwMode="auto">
            <a:xfrm rot="16200000" flipV="1">
              <a:off x="6152974" y="2638994"/>
              <a:ext cx="233976" cy="1027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51" name="AutoShape 287"/>
            <p:cNvCxnSpPr>
              <a:cxnSpLocks noChangeShapeType="1"/>
              <a:stCxn id="1112352" idx="0"/>
            </p:cNvCxnSpPr>
            <p:nvPr/>
          </p:nvCxnSpPr>
          <p:spPr bwMode="auto">
            <a:xfrm rot="16200000" flipV="1">
              <a:off x="5821604" y="3615967"/>
              <a:ext cx="485732" cy="573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2" name="Rectangle 288"/>
            <p:cNvSpPr>
              <a:spLocks noChangeArrowheads="1"/>
            </p:cNvSpPr>
            <p:nvPr/>
          </p:nvSpPr>
          <p:spPr bwMode="auto">
            <a:xfrm>
              <a:off x="6243489" y="4145702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53" name="Rectangle 289"/>
            <p:cNvSpPr>
              <a:spLocks noChangeArrowheads="1"/>
            </p:cNvSpPr>
            <p:nvPr/>
          </p:nvSpPr>
          <p:spPr bwMode="auto">
            <a:xfrm>
              <a:off x="6709901" y="4326953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4" name="AutoShape 290"/>
            <p:cNvCxnSpPr>
              <a:cxnSpLocks noChangeShapeType="1"/>
              <a:stCxn id="1112353" idx="0"/>
            </p:cNvCxnSpPr>
            <p:nvPr/>
          </p:nvCxnSpPr>
          <p:spPr bwMode="auto">
            <a:xfrm rot="16200000" flipV="1">
              <a:off x="5964185" y="3473387"/>
              <a:ext cx="666982" cy="1040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55" name="AutoShape 291"/>
            <p:cNvCxnSpPr>
              <a:cxnSpLocks noChangeShapeType="1"/>
              <a:stCxn id="1112356" idx="0"/>
            </p:cNvCxnSpPr>
            <p:nvPr/>
          </p:nvCxnSpPr>
          <p:spPr bwMode="auto">
            <a:xfrm rot="16200000" flipV="1">
              <a:off x="5274120" y="4163452"/>
              <a:ext cx="1029484" cy="225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6" name="Rectangle 292"/>
            <p:cNvSpPr>
              <a:spLocks noChangeArrowheads="1"/>
            </p:cNvSpPr>
            <p:nvPr/>
          </p:nvSpPr>
          <p:spPr bwMode="auto">
            <a:xfrm>
              <a:off x="5692273" y="4689455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57" name="Rectangle 293"/>
            <p:cNvSpPr>
              <a:spLocks noChangeArrowheads="1"/>
            </p:cNvSpPr>
            <p:nvPr/>
          </p:nvSpPr>
          <p:spPr bwMode="auto">
            <a:xfrm>
              <a:off x="5904279" y="4326953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8" name="AutoShape 294"/>
            <p:cNvCxnSpPr>
              <a:cxnSpLocks noChangeShapeType="1"/>
              <a:stCxn id="1112357" idx="0"/>
            </p:cNvCxnSpPr>
            <p:nvPr/>
          </p:nvCxnSpPr>
          <p:spPr bwMode="auto">
            <a:xfrm rot="16200000" flipV="1">
              <a:off x="5561374" y="3876198"/>
              <a:ext cx="666982" cy="2345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9" name="Rectangle 295"/>
            <p:cNvSpPr>
              <a:spLocks noChangeArrowheads="1"/>
            </p:cNvSpPr>
            <p:nvPr/>
          </p:nvSpPr>
          <p:spPr bwMode="auto">
            <a:xfrm>
              <a:off x="6201088" y="4598829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0" name="AutoShape 296"/>
            <p:cNvCxnSpPr>
              <a:cxnSpLocks noChangeShapeType="1"/>
              <a:stCxn id="1112359" idx="0"/>
            </p:cNvCxnSpPr>
            <p:nvPr/>
          </p:nvCxnSpPr>
          <p:spPr bwMode="auto">
            <a:xfrm rot="16200000" flipV="1">
              <a:off x="5573840" y="3863732"/>
              <a:ext cx="938859" cy="531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61" name="AutoShape 297"/>
            <p:cNvCxnSpPr>
              <a:cxnSpLocks noChangeShapeType="1"/>
              <a:stCxn id="1112362" idx="0"/>
            </p:cNvCxnSpPr>
            <p:nvPr/>
          </p:nvCxnSpPr>
          <p:spPr bwMode="auto">
            <a:xfrm rot="5400000" flipH="1" flipV="1">
              <a:off x="5206786" y="3574888"/>
              <a:ext cx="485732" cy="6558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2" name="Rectangle 298"/>
            <p:cNvSpPr>
              <a:spLocks noChangeArrowheads="1"/>
            </p:cNvSpPr>
            <p:nvPr/>
          </p:nvSpPr>
          <p:spPr bwMode="auto">
            <a:xfrm>
              <a:off x="5013855" y="4145702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63" name="Rectangle 299"/>
            <p:cNvSpPr>
              <a:spLocks noChangeArrowheads="1"/>
            </p:cNvSpPr>
            <p:nvPr/>
          </p:nvSpPr>
          <p:spPr bwMode="auto">
            <a:xfrm>
              <a:off x="5098658" y="4508204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4" name="AutoShape 300"/>
            <p:cNvCxnSpPr>
              <a:cxnSpLocks noChangeShapeType="1"/>
              <a:stCxn id="1112363" idx="0"/>
            </p:cNvCxnSpPr>
            <p:nvPr/>
          </p:nvCxnSpPr>
          <p:spPr bwMode="auto">
            <a:xfrm rot="5400000" flipH="1" flipV="1">
              <a:off x="5067937" y="3798540"/>
              <a:ext cx="848233" cy="5710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5" name="Rectangle 301"/>
            <p:cNvSpPr>
              <a:spLocks noChangeArrowheads="1"/>
            </p:cNvSpPr>
            <p:nvPr/>
          </p:nvSpPr>
          <p:spPr bwMode="auto">
            <a:xfrm>
              <a:off x="5480268" y="4236327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6" name="AutoShape 302"/>
            <p:cNvCxnSpPr>
              <a:cxnSpLocks noChangeShapeType="1"/>
              <a:stCxn id="1112365" idx="0"/>
            </p:cNvCxnSpPr>
            <p:nvPr/>
          </p:nvCxnSpPr>
          <p:spPr bwMode="auto">
            <a:xfrm rot="5400000" flipH="1" flipV="1">
              <a:off x="5394680" y="3853407"/>
              <a:ext cx="576357" cy="1894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67" name="AutoShape 303"/>
            <p:cNvCxnSpPr>
              <a:cxnSpLocks noChangeShapeType="1"/>
              <a:stCxn id="1112368" idx="0"/>
            </p:cNvCxnSpPr>
            <p:nvPr/>
          </p:nvCxnSpPr>
          <p:spPr bwMode="auto">
            <a:xfrm rot="16200000" flipV="1">
              <a:off x="2767894" y="3691168"/>
              <a:ext cx="1090576" cy="6499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8" name="Rectangle 304"/>
            <p:cNvSpPr>
              <a:spLocks noChangeArrowheads="1"/>
            </p:cNvSpPr>
            <p:nvPr/>
          </p:nvSpPr>
          <p:spPr bwMode="auto">
            <a:xfrm rot="1352639">
              <a:off x="3491058" y="4553507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69" name="Rectangle 305"/>
            <p:cNvSpPr>
              <a:spLocks noChangeArrowheads="1"/>
            </p:cNvSpPr>
            <p:nvPr/>
          </p:nvSpPr>
          <p:spPr bwMode="auto">
            <a:xfrm rot="1352639">
              <a:off x="3533459" y="4009755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0" name="AutoShape 306"/>
            <p:cNvCxnSpPr>
              <a:cxnSpLocks noChangeShapeType="1"/>
              <a:stCxn id="1112369" idx="0"/>
            </p:cNvCxnSpPr>
            <p:nvPr/>
          </p:nvCxnSpPr>
          <p:spPr bwMode="auto">
            <a:xfrm rot="16200000" flipV="1">
              <a:off x="3060971" y="3398091"/>
              <a:ext cx="546823" cy="692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1" name="Rectangle 307"/>
            <p:cNvSpPr>
              <a:spLocks noChangeArrowheads="1"/>
            </p:cNvSpPr>
            <p:nvPr/>
          </p:nvSpPr>
          <p:spPr bwMode="auto">
            <a:xfrm rot="1352639">
              <a:off x="3787865" y="3828504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2" name="AutoShape 308"/>
            <p:cNvCxnSpPr>
              <a:cxnSpLocks noChangeShapeType="1"/>
              <a:stCxn id="1112371" idx="0"/>
            </p:cNvCxnSpPr>
            <p:nvPr/>
          </p:nvCxnSpPr>
          <p:spPr bwMode="auto">
            <a:xfrm rot="16200000" flipV="1">
              <a:off x="3278799" y="3180263"/>
              <a:ext cx="365572" cy="9468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73" name="AutoShape 309"/>
            <p:cNvCxnSpPr>
              <a:cxnSpLocks noChangeShapeType="1"/>
              <a:stCxn id="1112374" idx="0"/>
            </p:cNvCxnSpPr>
            <p:nvPr/>
          </p:nvCxnSpPr>
          <p:spPr bwMode="auto">
            <a:xfrm rot="5400000" flipH="1" flipV="1">
              <a:off x="2501021" y="3802418"/>
              <a:ext cx="818699" cy="1556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4" name="Rectangle 310"/>
            <p:cNvSpPr>
              <a:spLocks noChangeArrowheads="1"/>
            </p:cNvSpPr>
            <p:nvPr/>
          </p:nvSpPr>
          <p:spPr bwMode="auto">
            <a:xfrm rot="1352639">
              <a:off x="2685436" y="4281631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75" name="Rectangle 311"/>
            <p:cNvSpPr>
              <a:spLocks noChangeArrowheads="1"/>
            </p:cNvSpPr>
            <p:nvPr/>
          </p:nvSpPr>
          <p:spPr bwMode="auto">
            <a:xfrm rot="1352639">
              <a:off x="2939842" y="4598820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6" name="AutoShape 312"/>
            <p:cNvCxnSpPr>
              <a:cxnSpLocks noChangeShapeType="1"/>
              <a:stCxn id="1112375" idx="0"/>
            </p:cNvCxnSpPr>
            <p:nvPr/>
          </p:nvCxnSpPr>
          <p:spPr bwMode="auto">
            <a:xfrm rot="16200000" flipV="1">
              <a:off x="2469629" y="3989432"/>
              <a:ext cx="1135888" cy="987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7" name="Rectangle 313"/>
            <p:cNvSpPr>
              <a:spLocks noChangeArrowheads="1"/>
            </p:cNvSpPr>
            <p:nvPr/>
          </p:nvSpPr>
          <p:spPr bwMode="auto">
            <a:xfrm rot="1352639">
              <a:off x="3194249" y="4281631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8" name="AutoShape 314"/>
            <p:cNvCxnSpPr>
              <a:cxnSpLocks noChangeShapeType="1"/>
              <a:stCxn id="1112377" idx="0"/>
            </p:cNvCxnSpPr>
            <p:nvPr/>
          </p:nvCxnSpPr>
          <p:spPr bwMode="auto">
            <a:xfrm rot="16200000" flipV="1">
              <a:off x="2755428" y="3703634"/>
              <a:ext cx="818699" cy="353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9" name="Rectangle 315"/>
            <p:cNvSpPr>
              <a:spLocks noChangeArrowheads="1"/>
            </p:cNvSpPr>
            <p:nvPr/>
          </p:nvSpPr>
          <p:spPr bwMode="auto">
            <a:xfrm rot="1352639">
              <a:off x="2303826" y="4191005"/>
              <a:ext cx="215698" cy="208012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80" name="AutoShape 316"/>
            <p:cNvCxnSpPr>
              <a:cxnSpLocks noChangeShapeType="1"/>
              <a:stCxn id="1112379" idx="0"/>
            </p:cNvCxnSpPr>
            <p:nvPr/>
          </p:nvCxnSpPr>
          <p:spPr bwMode="auto">
            <a:xfrm rot="5400000" flipH="1" flipV="1">
              <a:off x="2355529" y="3566300"/>
              <a:ext cx="728074" cy="537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82" name="AutoShape 318"/>
            <p:cNvCxnSpPr>
              <a:cxnSpLocks noChangeShapeType="1"/>
            </p:cNvCxnSpPr>
            <p:nvPr/>
          </p:nvCxnSpPr>
          <p:spPr bwMode="auto">
            <a:xfrm rot="5400000" flipH="1" flipV="1">
              <a:off x="2193523" y="3812670"/>
              <a:ext cx="1136448" cy="4528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19"/>
            <p:cNvGrpSpPr>
              <a:grpSpLocks/>
            </p:cNvGrpSpPr>
            <p:nvPr/>
          </p:nvGrpSpPr>
          <p:grpSpPr bwMode="auto">
            <a:xfrm>
              <a:off x="2218589" y="2786320"/>
              <a:ext cx="4982617" cy="1497686"/>
              <a:chOff x="0" y="2064"/>
              <a:chExt cx="5544" cy="1728"/>
            </a:xfrm>
          </p:grpSpPr>
          <p:sp>
            <p:nvSpPr>
              <p:cNvPr id="1112384" name="Oval 320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85" name="Oval 321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86" name="AutoShape 322"/>
              <p:cNvCxnSpPr>
                <a:cxnSpLocks noChangeShapeType="1"/>
                <a:stCxn id="1112385" idx="6"/>
                <a:endCxn id="1112384" idx="3"/>
              </p:cNvCxnSpPr>
              <p:nvPr/>
            </p:nvCxnSpPr>
            <p:spPr bwMode="auto">
              <a:xfrm>
                <a:off x="1584" y="2208"/>
                <a:ext cx="913" cy="61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87" name="Oval 323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88" name="AutoShape 324"/>
              <p:cNvCxnSpPr>
                <a:cxnSpLocks noChangeShapeType="1"/>
                <a:stCxn id="1112384" idx="6"/>
                <a:endCxn id="1112387" idx="2"/>
              </p:cNvCxnSpPr>
              <p:nvPr/>
            </p:nvCxnSpPr>
            <p:spPr bwMode="auto">
              <a:xfrm>
                <a:off x="2784" y="2184"/>
                <a:ext cx="960" cy="24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12389" name="AutoShape 325"/>
              <p:cNvCxnSpPr>
                <a:cxnSpLocks noChangeShapeType="1"/>
                <a:stCxn id="1112390" idx="0"/>
                <a:endCxn id="1112387" idx="4"/>
              </p:cNvCxnSpPr>
              <p:nvPr/>
            </p:nvCxnSpPr>
            <p:spPr bwMode="auto">
              <a:xfrm flipH="1" flipV="1">
                <a:off x="3936" y="2352"/>
                <a:ext cx="24" cy="48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0" name="Oval 326"/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2" name="AutoShape 328"/>
              <p:cNvCxnSpPr>
                <a:cxnSpLocks noChangeShapeType="1"/>
                <a:endCxn id="1112390" idx="4"/>
              </p:cNvCxnSpPr>
              <p:nvPr/>
            </p:nvCxnSpPr>
            <p:spPr bwMode="auto">
              <a:xfrm flipH="1" flipV="1">
                <a:off x="3960" y="3072"/>
                <a:ext cx="1584" cy="72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3" name="Oval 329"/>
              <p:cNvSpPr>
                <a:spLocks noChangeArrowheads="1"/>
              </p:cNvSpPr>
              <p:nvPr/>
            </p:nvSpPr>
            <p:spPr bwMode="auto">
              <a:xfrm rot="1352639">
                <a:off x="780" y="2623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4" name="AutoShape 330"/>
              <p:cNvCxnSpPr>
                <a:cxnSpLocks noChangeShapeType="1"/>
                <a:stCxn id="1112395" idx="0"/>
                <a:endCxn id="1112393" idx="4"/>
              </p:cNvCxnSpPr>
              <p:nvPr/>
            </p:nvCxnSpPr>
            <p:spPr bwMode="auto">
              <a:xfrm flipV="1">
                <a:off x="166" y="2853"/>
                <a:ext cx="687" cy="18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5" name="Rectangle 331"/>
              <p:cNvSpPr>
                <a:spLocks noChangeArrowheads="1"/>
              </p:cNvSpPr>
              <p:nvPr/>
            </p:nvSpPr>
            <p:spPr bwMode="auto">
              <a:xfrm rot="1352639">
                <a:off x="0" y="3024"/>
                <a:ext cx="240" cy="240"/>
              </a:xfrm>
              <a:prstGeom prst="rect">
                <a:avLst/>
              </a:prstGeom>
              <a:solidFill>
                <a:srgbClr val="66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66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6" name="AutoShape 332"/>
              <p:cNvCxnSpPr>
                <a:cxnSpLocks noChangeShapeType="1"/>
                <a:stCxn id="1112393" idx="7"/>
                <a:endCxn id="1112385" idx="4"/>
              </p:cNvCxnSpPr>
              <p:nvPr/>
            </p:nvCxnSpPr>
            <p:spPr bwMode="auto">
              <a:xfrm flipV="1">
                <a:off x="1010" y="2352"/>
                <a:ext cx="382" cy="34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12397" name="Rectangle 333"/>
            <p:cNvSpPr>
              <a:spLocks noChangeArrowheads="1"/>
            </p:cNvSpPr>
            <p:nvPr/>
          </p:nvSpPr>
          <p:spPr bwMode="auto">
            <a:xfrm rot="1352639">
              <a:off x="6840756" y="251443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99" name="Rectangle 335"/>
            <p:cNvSpPr>
              <a:spLocks noChangeArrowheads="1"/>
            </p:cNvSpPr>
            <p:nvPr/>
          </p:nvSpPr>
          <p:spPr bwMode="auto">
            <a:xfrm rot="1352639">
              <a:off x="6713553" y="1789432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0" name="Rectangle 336"/>
            <p:cNvSpPr>
              <a:spLocks noChangeArrowheads="1"/>
            </p:cNvSpPr>
            <p:nvPr/>
          </p:nvSpPr>
          <p:spPr bwMode="auto">
            <a:xfrm rot="1352639">
              <a:off x="7137564" y="2876938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1" name="Rectangle 337"/>
            <p:cNvSpPr>
              <a:spLocks noChangeArrowheads="1"/>
            </p:cNvSpPr>
            <p:nvPr/>
          </p:nvSpPr>
          <p:spPr bwMode="auto">
            <a:xfrm rot="1352639">
              <a:off x="7222367" y="2423810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2" name="Rectangle 338"/>
            <p:cNvSpPr>
              <a:spLocks noChangeArrowheads="1"/>
            </p:cNvSpPr>
            <p:nvPr/>
          </p:nvSpPr>
          <p:spPr bwMode="auto">
            <a:xfrm rot="1352639">
              <a:off x="6077536" y="1653494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3" name="Rectangle 339"/>
            <p:cNvSpPr>
              <a:spLocks noChangeArrowheads="1"/>
            </p:cNvSpPr>
            <p:nvPr/>
          </p:nvSpPr>
          <p:spPr bwMode="auto">
            <a:xfrm rot="1352639">
              <a:off x="7145843" y="3664034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4" name="Rectangle 340"/>
            <p:cNvSpPr>
              <a:spLocks noChangeArrowheads="1"/>
            </p:cNvSpPr>
            <p:nvPr/>
          </p:nvSpPr>
          <p:spPr bwMode="auto">
            <a:xfrm rot="1352639">
              <a:off x="5950332" y="928491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5" name="Rectangle 341"/>
            <p:cNvSpPr>
              <a:spLocks noChangeArrowheads="1"/>
            </p:cNvSpPr>
            <p:nvPr/>
          </p:nvSpPr>
          <p:spPr bwMode="auto">
            <a:xfrm rot="1352639">
              <a:off x="6374344" y="201599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7" name="Rectangle 343"/>
            <p:cNvSpPr>
              <a:spLocks noChangeArrowheads="1"/>
            </p:cNvSpPr>
            <p:nvPr/>
          </p:nvSpPr>
          <p:spPr bwMode="auto">
            <a:xfrm rot="1352639">
              <a:off x="2558241" y="251443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8" name="Rectangle 344"/>
            <p:cNvSpPr>
              <a:spLocks noChangeArrowheads="1"/>
            </p:cNvSpPr>
            <p:nvPr/>
          </p:nvSpPr>
          <p:spPr bwMode="auto">
            <a:xfrm rot="1352639">
              <a:off x="2812649" y="201599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9" name="Rectangle 345"/>
            <p:cNvSpPr>
              <a:spLocks noChangeArrowheads="1"/>
            </p:cNvSpPr>
            <p:nvPr/>
          </p:nvSpPr>
          <p:spPr bwMode="auto">
            <a:xfrm rot="1352639">
              <a:off x="2431038" y="1789432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0" name="Rectangle 346"/>
            <p:cNvSpPr>
              <a:spLocks noChangeArrowheads="1"/>
            </p:cNvSpPr>
            <p:nvPr/>
          </p:nvSpPr>
          <p:spPr bwMode="auto">
            <a:xfrm rot="1352639">
              <a:off x="2855050" y="2876938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1" name="Rectangle 347"/>
            <p:cNvSpPr>
              <a:spLocks noChangeArrowheads="1"/>
            </p:cNvSpPr>
            <p:nvPr/>
          </p:nvSpPr>
          <p:spPr bwMode="auto">
            <a:xfrm rot="1352639">
              <a:off x="2939852" y="2423810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3" name="Rectangle 349"/>
            <p:cNvSpPr>
              <a:spLocks noChangeArrowheads="1"/>
            </p:cNvSpPr>
            <p:nvPr/>
          </p:nvSpPr>
          <p:spPr bwMode="auto">
            <a:xfrm rot="1352639">
              <a:off x="3024654" y="1155054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5" name="Rectangle 351"/>
            <p:cNvSpPr>
              <a:spLocks noChangeArrowheads="1"/>
            </p:cNvSpPr>
            <p:nvPr/>
          </p:nvSpPr>
          <p:spPr bwMode="auto">
            <a:xfrm rot="1352639">
              <a:off x="3151857" y="151755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6" name="Rectangle 352"/>
            <p:cNvSpPr>
              <a:spLocks noChangeArrowheads="1"/>
            </p:cNvSpPr>
            <p:nvPr/>
          </p:nvSpPr>
          <p:spPr bwMode="auto">
            <a:xfrm rot="1352639">
              <a:off x="3279270" y="101911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7" name="Rectangle 353"/>
            <p:cNvSpPr>
              <a:spLocks noChangeArrowheads="1"/>
            </p:cNvSpPr>
            <p:nvPr/>
          </p:nvSpPr>
          <p:spPr bwMode="auto">
            <a:xfrm rot="1352639">
              <a:off x="3872676" y="1245680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8" name="Rectangle 354"/>
            <p:cNvSpPr>
              <a:spLocks noChangeArrowheads="1"/>
            </p:cNvSpPr>
            <p:nvPr/>
          </p:nvSpPr>
          <p:spPr bwMode="auto">
            <a:xfrm rot="1352639">
              <a:off x="4381490" y="1064429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0" name="Rectangle 356"/>
            <p:cNvSpPr>
              <a:spLocks noChangeArrowheads="1"/>
            </p:cNvSpPr>
            <p:nvPr/>
          </p:nvSpPr>
          <p:spPr bwMode="auto">
            <a:xfrm rot="1352639">
              <a:off x="5229513" y="1245680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1" name="Rectangle 357"/>
            <p:cNvSpPr>
              <a:spLocks noChangeArrowheads="1"/>
            </p:cNvSpPr>
            <p:nvPr/>
          </p:nvSpPr>
          <p:spPr bwMode="auto">
            <a:xfrm rot="1352639">
              <a:off x="4720699" y="928491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2" name="Rectangle 358"/>
            <p:cNvSpPr>
              <a:spLocks noChangeArrowheads="1"/>
            </p:cNvSpPr>
            <p:nvPr/>
          </p:nvSpPr>
          <p:spPr bwMode="auto">
            <a:xfrm rot="1352639">
              <a:off x="5017507" y="973803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3" name="Rectangle 359"/>
            <p:cNvSpPr>
              <a:spLocks noChangeArrowheads="1"/>
            </p:cNvSpPr>
            <p:nvPr/>
          </p:nvSpPr>
          <p:spPr bwMode="auto">
            <a:xfrm rot="1352639">
              <a:off x="5695925" y="1336305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4" name="Rectangle 360"/>
            <p:cNvSpPr>
              <a:spLocks noChangeArrowheads="1"/>
            </p:cNvSpPr>
            <p:nvPr/>
          </p:nvSpPr>
          <p:spPr bwMode="auto">
            <a:xfrm rot="1352639">
              <a:off x="5399118" y="928491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6" name="Rectangle 362"/>
            <p:cNvSpPr>
              <a:spLocks noChangeArrowheads="1"/>
            </p:cNvSpPr>
            <p:nvPr/>
          </p:nvSpPr>
          <p:spPr bwMode="auto">
            <a:xfrm rot="1352639">
              <a:off x="6062340" y="1192006"/>
              <a:ext cx="172558" cy="166409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31" name="Oval 367"/>
            <p:cNvSpPr>
              <a:spLocks noChangeArrowheads="1"/>
            </p:cNvSpPr>
            <p:nvPr/>
          </p:nvSpPr>
          <p:spPr bwMode="auto">
            <a:xfrm>
              <a:off x="4886651" y="323944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2" name="AutoShape 368"/>
            <p:cNvCxnSpPr>
              <a:cxnSpLocks noChangeShapeType="1"/>
              <a:stCxn id="1112431" idx="1"/>
            </p:cNvCxnSpPr>
            <p:nvPr/>
          </p:nvCxnSpPr>
          <p:spPr bwMode="auto">
            <a:xfrm rot="16200000" flipV="1">
              <a:off x="4606178" y="2957848"/>
              <a:ext cx="275578" cy="3485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3" name="Oval 369"/>
            <p:cNvSpPr>
              <a:spLocks noChangeArrowheads="1"/>
            </p:cNvSpPr>
            <p:nvPr/>
          </p:nvSpPr>
          <p:spPr bwMode="auto">
            <a:xfrm>
              <a:off x="4589845" y="3375386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4" name="AutoShape 370"/>
            <p:cNvCxnSpPr>
              <a:cxnSpLocks noChangeShapeType="1"/>
              <a:stCxn id="1112433" idx="0"/>
            </p:cNvCxnSpPr>
            <p:nvPr/>
          </p:nvCxnSpPr>
          <p:spPr bwMode="auto">
            <a:xfrm rot="16200000" flipV="1">
              <a:off x="4443168" y="3120859"/>
              <a:ext cx="381053" cy="128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5" name="Oval 371"/>
            <p:cNvSpPr>
              <a:spLocks noChangeArrowheads="1"/>
            </p:cNvSpPr>
            <p:nvPr/>
          </p:nvSpPr>
          <p:spPr bwMode="auto">
            <a:xfrm>
              <a:off x="3996228" y="323944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6" name="AutoShape 372"/>
            <p:cNvCxnSpPr>
              <a:cxnSpLocks noChangeShapeType="1"/>
              <a:stCxn id="1112435" idx="7"/>
            </p:cNvCxnSpPr>
            <p:nvPr/>
          </p:nvCxnSpPr>
          <p:spPr bwMode="auto">
            <a:xfrm rot="5400000" flipH="1" flipV="1">
              <a:off x="4237227" y="2937443"/>
              <a:ext cx="275578" cy="3893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7" name="Oval 373"/>
            <p:cNvSpPr>
              <a:spLocks noChangeArrowheads="1"/>
            </p:cNvSpPr>
            <p:nvPr/>
          </p:nvSpPr>
          <p:spPr bwMode="auto">
            <a:xfrm>
              <a:off x="4208233" y="342069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8" name="AutoShape 374"/>
            <p:cNvCxnSpPr>
              <a:cxnSpLocks noChangeShapeType="1"/>
              <a:stCxn id="1112437" idx="7"/>
            </p:cNvCxnSpPr>
            <p:nvPr/>
          </p:nvCxnSpPr>
          <p:spPr bwMode="auto">
            <a:xfrm rot="5400000" flipH="1" flipV="1">
              <a:off x="4252604" y="3134071"/>
              <a:ext cx="456829" cy="1773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9" name="Oval 375"/>
            <p:cNvSpPr>
              <a:spLocks noChangeArrowheads="1"/>
            </p:cNvSpPr>
            <p:nvPr/>
          </p:nvSpPr>
          <p:spPr bwMode="auto">
            <a:xfrm>
              <a:off x="4801849" y="3466011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0" name="Oval 376"/>
            <p:cNvSpPr>
              <a:spLocks noChangeArrowheads="1"/>
            </p:cNvSpPr>
            <p:nvPr/>
          </p:nvSpPr>
          <p:spPr bwMode="auto">
            <a:xfrm>
              <a:off x="4420240" y="3511324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1" name="Oval 377"/>
            <p:cNvSpPr>
              <a:spLocks noChangeArrowheads="1"/>
            </p:cNvSpPr>
            <p:nvPr/>
          </p:nvSpPr>
          <p:spPr bwMode="auto">
            <a:xfrm>
              <a:off x="3996228" y="3511324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2" name="Oval 378"/>
            <p:cNvSpPr>
              <a:spLocks noChangeArrowheads="1"/>
            </p:cNvSpPr>
            <p:nvPr/>
          </p:nvSpPr>
          <p:spPr bwMode="auto">
            <a:xfrm>
              <a:off x="3741821" y="3375386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3" name="Oval 379"/>
            <p:cNvSpPr>
              <a:spLocks noChangeArrowheads="1"/>
            </p:cNvSpPr>
            <p:nvPr/>
          </p:nvSpPr>
          <p:spPr bwMode="auto">
            <a:xfrm>
              <a:off x="3360211" y="323944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4" name="Oval 380"/>
            <p:cNvSpPr>
              <a:spLocks noChangeArrowheads="1"/>
            </p:cNvSpPr>
            <p:nvPr/>
          </p:nvSpPr>
          <p:spPr bwMode="auto">
            <a:xfrm>
              <a:off x="3233007" y="3466011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5" name="Oval 381"/>
            <p:cNvSpPr>
              <a:spLocks noChangeArrowheads="1"/>
            </p:cNvSpPr>
            <p:nvPr/>
          </p:nvSpPr>
          <p:spPr bwMode="auto">
            <a:xfrm>
              <a:off x="2724194" y="3284760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6" name="Oval 382"/>
            <p:cNvSpPr>
              <a:spLocks noChangeArrowheads="1"/>
            </p:cNvSpPr>
            <p:nvPr/>
          </p:nvSpPr>
          <p:spPr bwMode="auto">
            <a:xfrm>
              <a:off x="6455494" y="2423819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7" name="Oval 383"/>
            <p:cNvSpPr>
              <a:spLocks noChangeArrowheads="1"/>
            </p:cNvSpPr>
            <p:nvPr/>
          </p:nvSpPr>
          <p:spPr bwMode="auto">
            <a:xfrm>
              <a:off x="6201088" y="2106630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8" name="Oval 384"/>
            <p:cNvSpPr>
              <a:spLocks noChangeArrowheads="1"/>
            </p:cNvSpPr>
            <p:nvPr/>
          </p:nvSpPr>
          <p:spPr bwMode="auto">
            <a:xfrm>
              <a:off x="6201088" y="2695695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9" name="Oval 385"/>
            <p:cNvSpPr>
              <a:spLocks noChangeArrowheads="1"/>
            </p:cNvSpPr>
            <p:nvPr/>
          </p:nvSpPr>
          <p:spPr bwMode="auto">
            <a:xfrm>
              <a:off x="6497895" y="274100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0" name="Oval 386"/>
            <p:cNvSpPr>
              <a:spLocks noChangeArrowheads="1"/>
            </p:cNvSpPr>
            <p:nvPr/>
          </p:nvSpPr>
          <p:spPr bwMode="auto">
            <a:xfrm>
              <a:off x="5904279" y="1653502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1" name="Oval 387"/>
            <p:cNvSpPr>
              <a:spLocks noChangeArrowheads="1"/>
            </p:cNvSpPr>
            <p:nvPr/>
          </p:nvSpPr>
          <p:spPr bwMode="auto">
            <a:xfrm>
              <a:off x="5692273" y="1472252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2" name="Oval 388"/>
            <p:cNvSpPr>
              <a:spLocks noChangeArrowheads="1"/>
            </p:cNvSpPr>
            <p:nvPr/>
          </p:nvSpPr>
          <p:spPr bwMode="auto">
            <a:xfrm>
              <a:off x="6201088" y="1789441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3" name="Oval 389"/>
            <p:cNvSpPr>
              <a:spLocks noChangeArrowheads="1"/>
            </p:cNvSpPr>
            <p:nvPr/>
          </p:nvSpPr>
          <p:spPr bwMode="auto">
            <a:xfrm>
              <a:off x="4377838" y="124568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4" name="Oval 390"/>
            <p:cNvSpPr>
              <a:spLocks noChangeArrowheads="1"/>
            </p:cNvSpPr>
            <p:nvPr/>
          </p:nvSpPr>
          <p:spPr bwMode="auto">
            <a:xfrm>
              <a:off x="4717047" y="124568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5" name="Oval 391"/>
            <p:cNvSpPr>
              <a:spLocks noChangeArrowheads="1"/>
            </p:cNvSpPr>
            <p:nvPr/>
          </p:nvSpPr>
          <p:spPr bwMode="auto">
            <a:xfrm>
              <a:off x="5480268" y="1200375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6" name="Oval 392"/>
            <p:cNvSpPr>
              <a:spLocks noChangeArrowheads="1"/>
            </p:cNvSpPr>
            <p:nvPr/>
          </p:nvSpPr>
          <p:spPr bwMode="auto">
            <a:xfrm>
              <a:off x="5056257" y="124568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7" name="Oval 393"/>
            <p:cNvSpPr>
              <a:spLocks noChangeArrowheads="1"/>
            </p:cNvSpPr>
            <p:nvPr/>
          </p:nvSpPr>
          <p:spPr bwMode="auto">
            <a:xfrm>
              <a:off x="4038629" y="1245688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8" name="Oval 394"/>
            <p:cNvSpPr>
              <a:spLocks noChangeArrowheads="1"/>
            </p:cNvSpPr>
            <p:nvPr/>
          </p:nvSpPr>
          <p:spPr bwMode="auto">
            <a:xfrm>
              <a:off x="3741821" y="1381626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9" name="Oval 395"/>
            <p:cNvSpPr>
              <a:spLocks noChangeArrowheads="1"/>
            </p:cNvSpPr>
            <p:nvPr/>
          </p:nvSpPr>
          <p:spPr bwMode="auto">
            <a:xfrm>
              <a:off x="3190606" y="1608190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0" name="Oval 396"/>
            <p:cNvSpPr>
              <a:spLocks noChangeArrowheads="1"/>
            </p:cNvSpPr>
            <p:nvPr/>
          </p:nvSpPr>
          <p:spPr bwMode="auto">
            <a:xfrm>
              <a:off x="2936200" y="1789441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1" name="Oval 397"/>
            <p:cNvSpPr>
              <a:spLocks noChangeArrowheads="1"/>
            </p:cNvSpPr>
            <p:nvPr/>
          </p:nvSpPr>
          <p:spPr bwMode="auto">
            <a:xfrm>
              <a:off x="2851398" y="2151942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2" name="Oval 398"/>
            <p:cNvSpPr>
              <a:spLocks noChangeArrowheads="1"/>
            </p:cNvSpPr>
            <p:nvPr/>
          </p:nvSpPr>
          <p:spPr bwMode="auto">
            <a:xfrm>
              <a:off x="3063403" y="2333193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3" name="Oval 399"/>
            <p:cNvSpPr>
              <a:spLocks noChangeArrowheads="1"/>
            </p:cNvSpPr>
            <p:nvPr/>
          </p:nvSpPr>
          <p:spPr bwMode="auto">
            <a:xfrm>
              <a:off x="2936200" y="2605070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4" name="Oval 400"/>
            <p:cNvSpPr>
              <a:spLocks noChangeArrowheads="1"/>
            </p:cNvSpPr>
            <p:nvPr/>
          </p:nvSpPr>
          <p:spPr bwMode="auto">
            <a:xfrm>
              <a:off x="3487415" y="1517564"/>
              <a:ext cx="215698" cy="208012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5" name="Rectangle 401"/>
            <p:cNvSpPr>
              <a:spLocks noChangeArrowheads="1"/>
            </p:cNvSpPr>
            <p:nvPr/>
          </p:nvSpPr>
          <p:spPr bwMode="auto">
            <a:xfrm>
              <a:off x="2715333" y="4598829"/>
              <a:ext cx="733372" cy="2080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1112467" name="Oval 403"/>
            <p:cNvSpPr>
              <a:spLocks noChangeArrowheads="1"/>
            </p:cNvSpPr>
            <p:nvPr/>
          </p:nvSpPr>
          <p:spPr bwMode="auto">
            <a:xfrm>
              <a:off x="4734933" y="3275321"/>
              <a:ext cx="241231" cy="1323576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6000" dirty="0">
                <a:solidFill>
                  <a:srgbClr val="FFCC99"/>
                </a:solidFill>
                <a:latin typeface="Times New Roman" pitchFamily="18" charset="0"/>
              </a:endParaRPr>
            </a:p>
          </p:txBody>
        </p:sp>
        <p:grpSp>
          <p:nvGrpSpPr>
            <p:cNvPr id="21" name="Group 462"/>
            <p:cNvGrpSpPr>
              <a:grpSpLocks/>
            </p:cNvGrpSpPr>
            <p:nvPr/>
          </p:nvGrpSpPr>
          <p:grpSpPr bwMode="auto">
            <a:xfrm>
              <a:off x="3308982" y="1621406"/>
              <a:ext cx="266926" cy="79737"/>
              <a:chOff x="2357" y="1112"/>
              <a:chExt cx="232" cy="77"/>
            </a:xfrm>
          </p:grpSpPr>
          <p:sp>
            <p:nvSpPr>
              <p:cNvPr id="1112527" name="Freeform 463"/>
              <p:cNvSpPr>
                <a:spLocks/>
              </p:cNvSpPr>
              <p:nvPr/>
            </p:nvSpPr>
            <p:spPr bwMode="auto">
              <a:xfrm>
                <a:off x="2357" y="1112"/>
                <a:ext cx="23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77" y="5"/>
                  </a:cxn>
                  <a:cxn ang="0">
                    <a:pos x="106" y="7"/>
                  </a:cxn>
                  <a:cxn ang="0">
                    <a:pos x="132" y="10"/>
                  </a:cxn>
                  <a:cxn ang="0">
                    <a:pos x="153" y="12"/>
                  </a:cxn>
                  <a:cxn ang="0">
                    <a:pos x="176" y="15"/>
                  </a:cxn>
                  <a:cxn ang="0">
                    <a:pos x="191" y="17"/>
                  </a:cxn>
                  <a:cxn ang="0">
                    <a:pos x="203" y="19"/>
                  </a:cxn>
                  <a:cxn ang="0">
                    <a:pos x="209" y="22"/>
                  </a:cxn>
                  <a:cxn ang="0">
                    <a:pos x="212" y="22"/>
                  </a:cxn>
                  <a:cxn ang="0">
                    <a:pos x="218" y="24"/>
                  </a:cxn>
                  <a:cxn ang="0">
                    <a:pos x="223" y="24"/>
                  </a:cxn>
                  <a:cxn ang="0">
                    <a:pos x="229" y="27"/>
                  </a:cxn>
                  <a:cxn ang="0">
                    <a:pos x="232" y="29"/>
                  </a:cxn>
                  <a:cxn ang="0">
                    <a:pos x="232" y="32"/>
                  </a:cxn>
                  <a:cxn ang="0">
                    <a:pos x="232" y="36"/>
                  </a:cxn>
                  <a:cxn ang="0">
                    <a:pos x="229" y="39"/>
                  </a:cxn>
                  <a:cxn ang="0">
                    <a:pos x="226" y="41"/>
                  </a:cxn>
                  <a:cxn ang="0">
                    <a:pos x="223" y="44"/>
                  </a:cxn>
                  <a:cxn ang="0">
                    <a:pos x="218" y="46"/>
                  </a:cxn>
                  <a:cxn ang="0">
                    <a:pos x="212" y="48"/>
                  </a:cxn>
                  <a:cxn ang="0">
                    <a:pos x="206" y="48"/>
                  </a:cxn>
                  <a:cxn ang="0">
                    <a:pos x="200" y="51"/>
                  </a:cxn>
                  <a:cxn ang="0">
                    <a:pos x="191" y="51"/>
                  </a:cxn>
                  <a:cxn ang="0">
                    <a:pos x="182" y="51"/>
                  </a:cxn>
                  <a:cxn ang="0">
                    <a:pos x="171" y="48"/>
                  </a:cxn>
                </a:cxnLst>
                <a:rect l="0" t="0" r="r" b="b"/>
                <a:pathLst>
                  <a:path w="232" h="51">
                    <a:moveTo>
                      <a:pt x="0" y="0"/>
                    </a:moveTo>
                    <a:lnTo>
                      <a:pt x="44" y="3"/>
                    </a:lnTo>
                    <a:lnTo>
                      <a:pt x="77" y="5"/>
                    </a:lnTo>
                    <a:lnTo>
                      <a:pt x="106" y="7"/>
                    </a:lnTo>
                    <a:lnTo>
                      <a:pt x="132" y="10"/>
                    </a:lnTo>
                    <a:lnTo>
                      <a:pt x="153" y="12"/>
                    </a:lnTo>
                    <a:lnTo>
                      <a:pt x="176" y="15"/>
                    </a:lnTo>
                    <a:lnTo>
                      <a:pt x="191" y="17"/>
                    </a:lnTo>
                    <a:lnTo>
                      <a:pt x="203" y="19"/>
                    </a:lnTo>
                    <a:lnTo>
                      <a:pt x="209" y="22"/>
                    </a:lnTo>
                    <a:lnTo>
                      <a:pt x="212" y="22"/>
                    </a:lnTo>
                    <a:lnTo>
                      <a:pt x="218" y="24"/>
                    </a:lnTo>
                    <a:lnTo>
                      <a:pt x="223" y="24"/>
                    </a:lnTo>
                    <a:lnTo>
                      <a:pt x="229" y="27"/>
                    </a:lnTo>
                    <a:lnTo>
                      <a:pt x="232" y="29"/>
                    </a:lnTo>
                    <a:lnTo>
                      <a:pt x="232" y="32"/>
                    </a:lnTo>
                    <a:lnTo>
                      <a:pt x="232" y="36"/>
                    </a:lnTo>
                    <a:lnTo>
                      <a:pt x="229" y="39"/>
                    </a:lnTo>
                    <a:lnTo>
                      <a:pt x="226" y="41"/>
                    </a:lnTo>
                    <a:lnTo>
                      <a:pt x="223" y="44"/>
                    </a:lnTo>
                    <a:lnTo>
                      <a:pt x="218" y="46"/>
                    </a:lnTo>
                    <a:lnTo>
                      <a:pt x="212" y="48"/>
                    </a:lnTo>
                    <a:lnTo>
                      <a:pt x="206" y="48"/>
                    </a:lnTo>
                    <a:lnTo>
                      <a:pt x="200" y="51"/>
                    </a:lnTo>
                    <a:lnTo>
                      <a:pt x="191" y="51"/>
                    </a:lnTo>
                    <a:lnTo>
                      <a:pt x="182" y="51"/>
                    </a:lnTo>
                    <a:lnTo>
                      <a:pt x="171" y="48"/>
                    </a:lnTo>
                  </a:path>
                </a:pathLst>
              </a:custGeom>
              <a:noFill/>
              <a:ln w="952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2" name="Group 464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grpSp>
              <p:nvGrpSpPr>
                <p:cNvPr id="23" name="Group 465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sp>
                <p:nvSpPr>
                  <p:cNvPr id="1112530" name="Freeform 466"/>
                  <p:cNvSpPr>
                    <a:spLocks/>
                  </p:cNvSpPr>
                  <p:nvPr/>
                </p:nvSpPr>
                <p:spPr bwMode="auto">
                  <a:xfrm>
                    <a:off x="2369" y="1139"/>
                    <a:ext cx="100" cy="3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26" y="0"/>
                      </a:cxn>
                      <a:cxn ang="0">
                        <a:pos x="100" y="9"/>
                      </a:cxn>
                      <a:cxn ang="0">
                        <a:pos x="70" y="31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00" h="31">
                        <a:moveTo>
                          <a:pt x="0" y="19"/>
                        </a:moveTo>
                        <a:lnTo>
                          <a:pt x="26" y="0"/>
                        </a:lnTo>
                        <a:lnTo>
                          <a:pt x="100" y="9"/>
                        </a:lnTo>
                        <a:lnTo>
                          <a:pt x="70" y="31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1" name="Freeform 467"/>
                  <p:cNvSpPr>
                    <a:spLocks/>
                  </p:cNvSpPr>
                  <p:nvPr/>
                </p:nvSpPr>
                <p:spPr bwMode="auto">
                  <a:xfrm>
                    <a:off x="2369" y="1158"/>
                    <a:ext cx="70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7"/>
                      </a:cxn>
                      <a:cxn ang="0">
                        <a:pos x="0" y="17"/>
                      </a:cxn>
                      <a:cxn ang="0">
                        <a:pos x="70" y="31"/>
                      </a:cxn>
                      <a:cxn ang="0">
                        <a:pos x="70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" h="31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70" y="31"/>
                        </a:lnTo>
                        <a:lnTo>
                          <a:pt x="70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2" name="Freeform 468"/>
                  <p:cNvSpPr>
                    <a:spLocks/>
                  </p:cNvSpPr>
                  <p:nvPr/>
                </p:nvSpPr>
                <p:spPr bwMode="auto">
                  <a:xfrm>
                    <a:off x="2439" y="1148"/>
                    <a:ext cx="91" cy="4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30" y="0"/>
                      </a:cxn>
                      <a:cxn ang="0">
                        <a:pos x="91" y="8"/>
                      </a:cxn>
                      <a:cxn ang="0">
                        <a:pos x="91" y="22"/>
                      </a:cxn>
                      <a:cxn ang="0">
                        <a:pos x="0" y="41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91" h="41">
                        <a:moveTo>
                          <a:pt x="0" y="22"/>
                        </a:moveTo>
                        <a:lnTo>
                          <a:pt x="30" y="0"/>
                        </a:lnTo>
                        <a:lnTo>
                          <a:pt x="91" y="8"/>
                        </a:lnTo>
                        <a:lnTo>
                          <a:pt x="91" y="22"/>
                        </a:lnTo>
                        <a:lnTo>
                          <a:pt x="0" y="41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3" name="Freeform 469"/>
                  <p:cNvSpPr>
                    <a:spLocks/>
                  </p:cNvSpPr>
                  <p:nvPr/>
                </p:nvSpPr>
                <p:spPr bwMode="auto">
                  <a:xfrm>
                    <a:off x="2395" y="1139"/>
                    <a:ext cx="135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8" y="2"/>
                      </a:cxn>
                      <a:cxn ang="0">
                        <a:pos x="135" y="14"/>
                      </a:cxn>
                      <a:cxn ang="0">
                        <a:pos x="74" y="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5" h="14">
                        <a:moveTo>
                          <a:pt x="0" y="0"/>
                        </a:moveTo>
                        <a:lnTo>
                          <a:pt x="68" y="2"/>
                        </a:lnTo>
                        <a:lnTo>
                          <a:pt x="135" y="14"/>
                        </a:lnTo>
                        <a:lnTo>
                          <a:pt x="74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4" name="Group 470"/>
                <p:cNvGrpSpPr>
                  <a:grpSpLocks/>
                </p:cNvGrpSpPr>
                <p:nvPr/>
              </p:nvGrpSpPr>
              <p:grpSpPr bwMode="auto">
                <a:xfrm>
                  <a:off x="2369" y="1153"/>
                  <a:ext cx="161" cy="22"/>
                  <a:chOff x="2369" y="1153"/>
                  <a:chExt cx="161" cy="22"/>
                </a:xfrm>
              </p:grpSpPr>
              <p:sp>
                <p:nvSpPr>
                  <p:cNvPr id="1112535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2369" y="1160"/>
                    <a:ext cx="70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6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153"/>
                    <a:ext cx="30" cy="22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7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153"/>
                    <a:ext cx="58" cy="5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677" name="676 Grupo"/>
            <p:cNvGrpSpPr/>
            <p:nvPr/>
          </p:nvGrpSpPr>
          <p:grpSpPr>
            <a:xfrm>
              <a:off x="767456" y="2496318"/>
              <a:ext cx="826394" cy="221482"/>
              <a:chOff x="3281966" y="990600"/>
              <a:chExt cx="826394" cy="221482"/>
            </a:xfrm>
          </p:grpSpPr>
          <p:sp>
            <p:nvSpPr>
              <p:cNvPr id="678" name="Rectangle 13"/>
              <p:cNvSpPr>
                <a:spLocks noChangeArrowheads="1"/>
              </p:cNvSpPr>
              <p:nvPr/>
            </p:nvSpPr>
            <p:spPr bwMode="auto">
              <a:xfrm>
                <a:off x="3281966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9" name="Rectangle 14"/>
              <p:cNvSpPr>
                <a:spLocks noChangeArrowheads="1"/>
              </p:cNvSpPr>
              <p:nvPr/>
            </p:nvSpPr>
            <p:spPr bwMode="auto">
              <a:xfrm>
                <a:off x="3518079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0" name="Rectangle 15"/>
              <p:cNvSpPr>
                <a:spLocks noChangeArrowheads="1"/>
              </p:cNvSpPr>
              <p:nvPr/>
            </p:nvSpPr>
            <p:spPr bwMode="auto">
              <a:xfrm>
                <a:off x="3990304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1" name="Line 16"/>
              <p:cNvSpPr>
                <a:spLocks noChangeShapeType="1"/>
              </p:cNvSpPr>
              <p:nvPr/>
            </p:nvSpPr>
            <p:spPr bwMode="auto">
              <a:xfrm>
                <a:off x="3695163" y="1101341"/>
                <a:ext cx="2361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cxnSp>
          <p:nvCxnSpPr>
            <p:cNvPr id="685" name="684 Conector angular"/>
            <p:cNvCxnSpPr/>
            <p:nvPr/>
          </p:nvCxnSpPr>
          <p:spPr bwMode="auto">
            <a:xfrm>
              <a:off x="793750" y="2317750"/>
              <a:ext cx="6845300" cy="2044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688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50200" y="1073150"/>
              <a:ext cx="889000" cy="946355"/>
            </a:xfrm>
            <a:prstGeom prst="rect">
              <a:avLst/>
            </a:prstGeom>
            <a:noFill/>
          </p:spPr>
        </p:pic>
        <p:pic>
          <p:nvPicPr>
            <p:cNvPr id="689" name="Picture 8" descr="https://encrypted-tbn0.google.com/images?q=tbn:ANd9GcSPikO5OZ2tAX2jwyAe0awVELlnj76LYkhcur1ok6XVHfahxxn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350" y="3384550"/>
              <a:ext cx="1549400" cy="1666942"/>
            </a:xfrm>
            <a:prstGeom prst="rect">
              <a:avLst/>
            </a:prstGeom>
            <a:noFill/>
          </p:spPr>
        </p:pic>
        <p:cxnSp>
          <p:nvCxnSpPr>
            <p:cNvPr id="697" name="696 Conector angular"/>
            <p:cNvCxnSpPr/>
            <p:nvPr/>
          </p:nvCxnSpPr>
          <p:spPr bwMode="auto">
            <a:xfrm rot="10800000" flipV="1">
              <a:off x="1504951" y="1474788"/>
              <a:ext cx="6267450" cy="25765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66" name="Cloud"/>
          <p:cNvSpPr>
            <a:spLocks noChangeAspect="1" noEditPoints="1" noChangeArrowheads="1"/>
          </p:cNvSpPr>
          <p:nvPr/>
        </p:nvSpPr>
        <p:spPr bwMode="auto">
          <a:xfrm>
            <a:off x="1741869" y="806450"/>
            <a:ext cx="6030531" cy="415524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FF">
              <a:alpha val="86000"/>
            </a:srgb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uiExpand="1" build="p"/>
      <p:bldP spid="6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26"/>
          <p:cNvSpPr>
            <a:spLocks noChangeArrowheads="1"/>
          </p:cNvSpPr>
          <p:nvPr/>
        </p:nvSpPr>
        <p:spPr bwMode="auto">
          <a:xfrm>
            <a:off x="127000" y="6350"/>
            <a:ext cx="86550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s-UY" sz="4000" dirty="0" err="1" smtClean="0">
                <a:solidFill>
                  <a:srgbClr val="800080"/>
                </a:solidFill>
              </a:rPr>
              <a:t>Congestion</a:t>
            </a:r>
            <a:r>
              <a:rPr lang="es-UY" sz="4000" dirty="0" smtClean="0">
                <a:solidFill>
                  <a:srgbClr val="800080"/>
                </a:solidFill>
              </a:rPr>
              <a:t> control</a:t>
            </a:r>
            <a:endParaRPr lang="es-UY" sz="4000" dirty="0">
              <a:solidFill>
                <a:srgbClr val="800080"/>
              </a:solidFill>
            </a:endParaRPr>
          </a:p>
        </p:txBody>
      </p:sp>
      <p:sp>
        <p:nvSpPr>
          <p:cNvPr id="197634" name="AutoShape 2" descr="data:image/jpeg;base64,/9j/4AAQSkZJRgABAQAAAQABAAD/2wBDAAkGBwgHBgkIBwgKCgkLDRYPDQwMDRsUFRAWIB0iIiAdHx8kKDQsJCYxJx8fLT0tMTU3Ojo6Iys/RD84QzQ5Ojf/2wBDAQoKCg0MDRoPDxo3JR8lNzc3Nzc3Nzc3Nzc3Nzc3Nzc3Nzc3Nzc3Nzc3Nzc3Nzc3Nzc3Nzc3Nzc3Nzc3Nzc3Nzf/wAARCABXAFIDASIAAhEBAxEB/8QAHAAAAgIDAQEAAAAAAAAAAAAAAAUDBgEEBwgC/8QARBAAAQMDAgEEDAwEBwAAAAAAAQIDBAAFERIhBhMxQXQUIjIzQlFhcYGhsbMHFSM0NlJyc4KSorJiZJHBJCVUY5Ojw//EABQBAQAAAAAAAAAAAAAAAAAAAAD/xAAUEQEAAAAAAAAAAAAAAAAAAAAA/9oADAMBAAIRAxEAPwD7kfCHxg68528JuPlQT2GyA6MHA74SnoqAcYS3RpuXEF6a1DJDqEMpT+NpAA/NSk7OOgdDqx+o0UDyMmJNbLjdwkTkKGCXLg6+k+grIqRm3R46A3E5aIlJyBEkOMDP4FCqw5DjOuB1bCOVHM4BhY8yhvUrKpkfT2NcJKUjwHVB1J/Nk/0NBcWp13YCUxr/AHRoDoUtt4Hz8ohR9dMWOKuI2V7zLdIbz3L0NSFH8aV4/TVHbvNza0h2PFkjpUhSmj6AdQP9RW/b7pLuUfl4VknuIClJzrZAyCQRu54waC8xuO7glGZlkZcP8lOBJ9DqUe2mLXHVu5MLmQbrEzzhUNT2PSzrFUMxr653m2Rm8/6iZgj0ISr21J8V3cLCnblAiI2yEMKWr0KKk+yg6Kzxjw084loXuC26rmaeeDS/yqwfVTll9l9IUw6hxJ6UKBHqrkblvjraW1cLxcpza+dvlA2nzZQEnHppfKRwzaGwRBgQdIOl3ZLuMb4I7bPpNB3CiqTw4riU8PWsrS6V9htajII5TOgd1nfV489NFBypXfpHWHf3qoqF93RJc8SpryT/AMi/71NQFFFFAVPw7c5EKM9FagzHgxIWC7HUjB1HlMEFQOwWOioK3uFhk3MfzY903Qbce/y57Tbsa3z1NOJCkuOuNoSUkZB7sn1Uf5y8Mq7Bib741vnH6APXRw59H7Z1Rr9opjQV24My/jK327sl+U7cFrCS4/2O21pGo96SFHI6M9FZdhxorV75CMyyo2aRrLae6VhYJzznm6aYXSDJfmW2bDdQh6C/yoS4NnAdlJz0ZG2cGoLkFYvylBI12iQvSnOE5CzjJ59yaDuUD5jH+6T7BRWYXzKP92n2UUHm2dnlXPH8ZP8Avl1u1E61rlSN9kXCSr/tcqWgKKKKArf4U3XceuD3TdaFMOEu+3Hrg903QS2J9tjh618orBMRvAAyT2orZcmrAylnQPrPKCfVz1oWnWbBaUoD5/wjezWB4I5z0VmQ5Hg9tLfiRCRnLq9az5gf7UE5feezpccWPEwjSB+I1DMGI15BBBFjd51avBX09NAWuTjkYcuSCnKVyTyLefFg9t+monhJS1fhK5AEWRzShkHCBpc2yefz4HmoO8w9ojH3afZRWYvzVn7CfZRQeeVfOp3XpXvl0U64p4XuvDsmZKfY7Itjj7r4lsAnkgtZWQ4nnSBnutxtuRSRC0uISttQUhQyFJOQRQZooooCmPCHfbj1v/ybpdTLg7v1y60fcooIbDby/Y7eZMyUttUZopaSvk0pGkbZRhR9JNTXmHFicPXURY7TOqK6VFtABUdJ3Pjqfh36P2zqjX7BRxH9H7n1R39poGNJ7kd7/wCSxuexynFJbiflOIRnmsS/Y7Qd3j/N2vsD2UUMd4b+yPZRQSHeqLxN8G8KetcyyOJtsxRKlNhOWHifrI8E/wAScc+4VV6ooPPVzgzrPLES8RFxHlHDZJ1NveVCxsfNsrxgVDXoK4wIdziORLjGakxnBhbTqApJ9BrmfEfwbTIOqRw0syo43MGQ58okf7bh7r7KvzdFBSaZ8G9/uXWT7lFKtYDrrLiVNPMnDrLqShbZ/iSdxTXgjLhnOpQvk3n1LaUpBGtPIpGRnnGQd6Cfh36P2zqjX7BWOI/o/c+qO/tNfFij3k2iBHZtSmS3HaQpya4GhkJGcJGVbeUCmLlh5Zoovd1U4hSSlyPFQGkLB2IPdL/ooUEcqZFhhJlSGmtRwkLUAVHxAc5PmrRbhTLoq9PRYr6WpVpMZlT7Za1ufKbYVg47YbkYp3GTa7XqXboLTSyO3fUO2Vj6yj2x9JqONMuN9OmyRXbgknHKNEIjp8pdOxA6QnUfJQWRv4VeFmW0tSpS2H0AJcaXp1NqHOk4OMg7bUVWT8B8SWeyZ05SZT3yjyWlEoCzurSSASM5xtRQdhooooCiiigr/F/Cdu4ot7zUllKJnJKRHlpylxokbbjcpzzp5jXM7rIf4VQlN/jqhcmEpQ80sOtr28HHbY+0kUUUE9vuM2+ttrs8WVPbc5lIW22B59akn1U8icF8QSjmVIgW1GeZAVJcI/SlJ/MPPRRQP7dwBZIxS5PS9dXk+HPUFo587NgBA8+nPlq0pSlCQlKQlIGAAMAUUUGaKKKD/9k="/>
          <p:cNvSpPr>
            <a:spLocks noChangeAspect="1" noChangeArrowheads="1"/>
          </p:cNvSpPr>
          <p:nvPr/>
        </p:nvSpPr>
        <p:spPr bwMode="auto">
          <a:xfrm>
            <a:off x="4325938" y="-1058863"/>
            <a:ext cx="2076450" cy="2209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7636" name="AutoShape 4" descr="data:image/jpeg;base64,/9j/4AAQSkZJRgABAQAAAQABAAD/2wBDAAkGBwgHBgkIBwgKCgkLDRYPDQwMDRsUFRAWIB0iIiAdHx8kKDQsJCYxJx8fLT0tMTU3Ojo6Iys/RD84QzQ5Ojf/2wBDAQoKCg0MDRoPDxo3JR8lNzc3Nzc3Nzc3Nzc3Nzc3Nzc3Nzc3Nzc3Nzc3Nzc3Nzc3Nzc3Nzc3Nzc3Nzc3Nzc3Nzf/wAARCABXAFIDASIAAhEBAxEB/8QAHAAAAgIDAQEAAAAAAAAAAAAAAAUDBgEEBwgC/8QARBAAAQMDAgEEDAwEBwAAAAAAAQIDBAAFERIhBhMxQXQUIjIzQlFhcYGhsbMHFSM0NlJyc4KSorJiZJHBJCVUY5Ojw//EABQBAQAAAAAAAAAAAAAAAAAAAAD/xAAUEQEAAAAAAAAAAAAAAAAAAAAA/9oADAMBAAIRAxEAPwD7kfCHxg68528JuPlQT2GyA6MHA74SnoqAcYS3RpuXEF6a1DJDqEMpT+NpAA/NSk7OOgdDqx+o0UDyMmJNbLjdwkTkKGCXLg6+k+grIqRm3R46A3E5aIlJyBEkOMDP4FCqw5DjOuB1bCOVHM4BhY8yhvUrKpkfT2NcJKUjwHVB1J/Nk/0NBcWp13YCUxr/AHRoDoUtt4Hz8ohR9dMWOKuI2V7zLdIbz3L0NSFH8aV4/TVHbvNza0h2PFkjpUhSmj6AdQP9RW/b7pLuUfl4VknuIClJzrZAyCQRu54waC8xuO7glGZlkZcP8lOBJ9DqUe2mLXHVu5MLmQbrEzzhUNT2PSzrFUMxr653m2Rm8/6iZgj0ISr21J8V3cLCnblAiI2yEMKWr0KKk+yg6Kzxjw084loXuC26rmaeeDS/yqwfVTll9l9IUw6hxJ6UKBHqrkblvjraW1cLxcpza+dvlA2nzZQEnHppfKRwzaGwRBgQdIOl3ZLuMb4I7bPpNB3CiqTw4riU8PWsrS6V9htajII5TOgd1nfV489NFBypXfpHWHf3qoqF93RJc8SpryT/AMi/71NQFFFFAVPw7c5EKM9FagzHgxIWC7HUjB1HlMEFQOwWOioK3uFhk3MfzY903Qbce/y57Tbsa3z1NOJCkuOuNoSUkZB7sn1Uf5y8Mq7Bib741vnH6APXRw59H7Z1Rr9opjQV24My/jK327sl+U7cFrCS4/2O21pGo96SFHI6M9FZdhxorV75CMyyo2aRrLae6VhYJzznm6aYXSDJfmW2bDdQh6C/yoS4NnAdlJz0ZG2cGoLkFYvylBI12iQvSnOE5CzjJ59yaDuUD5jH+6T7BRWYXzKP92n2UUHm2dnlXPH8ZP8Avl1u1E61rlSN9kXCSr/tcqWgKKKKArf4U3XceuD3TdaFMOEu+3Hrg903QS2J9tjh618orBMRvAAyT2orZcmrAylnQPrPKCfVz1oWnWbBaUoD5/wjezWB4I5z0VmQ5Hg9tLfiRCRnLq9az5gf7UE5feezpccWPEwjSB+I1DMGI15BBBFjd51avBX09NAWuTjkYcuSCnKVyTyLefFg9t+monhJS1fhK5AEWRzShkHCBpc2yefz4HmoO8w9ojH3afZRWYvzVn7CfZRQeeVfOp3XpXvl0U64p4XuvDsmZKfY7Itjj7r4lsAnkgtZWQ4nnSBnutxtuRSRC0uISttQUhQyFJOQRQZooooCmPCHfbj1v/ybpdTLg7v1y60fcooIbDby/Y7eZMyUttUZopaSvk0pGkbZRhR9JNTXmHFicPXURY7TOqK6VFtABUdJ3Pjqfh36P2zqjX7BRxH9H7n1R39poGNJ7kd7/wCSxuexynFJbiflOIRnmsS/Y7Qd3j/N2vsD2UUMd4b+yPZRQSHeqLxN8G8KetcyyOJtsxRKlNhOWHifrI8E/wAScc+4VV6ooPPVzgzrPLES8RFxHlHDZJ1NveVCxsfNsrxgVDXoK4wIdziORLjGakxnBhbTqApJ9BrmfEfwbTIOqRw0syo43MGQ58okf7bh7r7KvzdFBSaZ8G9/uXWT7lFKtYDrrLiVNPMnDrLqShbZ/iSdxTXgjLhnOpQvk3n1LaUpBGtPIpGRnnGQd6Cfh36P2zqjX7BWOI/o/c+qO/tNfFij3k2iBHZtSmS3HaQpya4GhkJGcJGVbeUCmLlh5Zoovd1U4hSSlyPFQGkLB2IPdL/ooUEcqZFhhJlSGmtRwkLUAVHxAc5PmrRbhTLoq9PRYr6WpVpMZlT7Za1ufKbYVg47YbkYp3GTa7XqXboLTSyO3fUO2Vj6yj2x9JqONMuN9OmyRXbgknHKNEIjp8pdOxA6QnUfJQWRv4VeFmW0tSpS2H0AJcaXp1NqHOk4OMg7bUVWT8B8SWeyZ05SZT3yjyWlEoCzurSSASM5xtRQdhooooCiiigr/F/Cdu4ot7zUllKJnJKRHlpylxokbbjcpzzp5jXM7rIf4VQlN/jqhcmEpQ80sOtr28HHbY+0kUUUE9vuM2+ttrs8WVPbc5lIW22B59akn1U8icF8QSjmVIgW1GeZAVJcI/SlJ/MPPRRQP7dwBZIxS5PS9dXk+HPUFo587NgBA8+nPlq0pSlCQlKQlIGAAMAUUUGaKKKD/9k="/>
          <p:cNvSpPr>
            <a:spLocks noChangeAspect="1" noChangeArrowheads="1"/>
          </p:cNvSpPr>
          <p:nvPr/>
        </p:nvSpPr>
        <p:spPr bwMode="auto">
          <a:xfrm>
            <a:off x="4325938" y="-1058863"/>
            <a:ext cx="2076450" cy="2209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73" name="672 CuadroTexto"/>
          <p:cNvSpPr txBox="1"/>
          <p:nvPr/>
        </p:nvSpPr>
        <p:spPr>
          <a:xfrm>
            <a:off x="-717550" y="5740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676" name="675 CuadroTexto"/>
          <p:cNvSpPr txBox="1"/>
          <p:nvPr/>
        </p:nvSpPr>
        <p:spPr>
          <a:xfrm>
            <a:off x="171450" y="802779"/>
            <a:ext cx="4489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Conceptually: each source regulates its rate based on congestion feedback. </a:t>
            </a:r>
            <a:endParaRPr lang="es-ES" sz="2800" dirty="0"/>
          </a:p>
        </p:txBody>
      </p:sp>
      <p:sp>
        <p:nvSpPr>
          <p:cNvPr id="456" name="455 CuadroTexto"/>
          <p:cNvSpPr txBox="1"/>
          <p:nvPr/>
        </p:nvSpPr>
        <p:spPr>
          <a:xfrm>
            <a:off x="1016000" y="5518150"/>
            <a:ext cx="7342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/>
              <a:t> The largest artificial feedback system.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Not designed by control engineers…</a:t>
            </a:r>
          </a:p>
        </p:txBody>
      </p:sp>
      <p:sp>
        <p:nvSpPr>
          <p:cNvPr id="457" name="456 CuadroTexto"/>
          <p:cNvSpPr txBox="1"/>
          <p:nvPr/>
        </p:nvSpPr>
        <p:spPr>
          <a:xfrm>
            <a:off x="260350" y="2495550"/>
            <a:ext cx="475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However: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~10</a:t>
            </a:r>
            <a:r>
              <a:rPr lang="en-US" sz="2800" baseline="30000" dirty="0" smtClean="0"/>
              <a:t>9</a:t>
            </a:r>
            <a:r>
              <a:rPr lang="en-US" sz="2800" dirty="0" smtClean="0"/>
              <a:t> hosts on the Internet!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Congestion is </a:t>
            </a:r>
            <a:r>
              <a:rPr lang="en-US" sz="2800" b="1" dirty="0" smtClean="0"/>
              <a:t>coupled</a:t>
            </a:r>
            <a:r>
              <a:rPr lang="en-US" sz="28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Plant changes all the time.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Not your classical SISO </a:t>
            </a:r>
          </a:p>
          <a:p>
            <a:pPr algn="l"/>
            <a:r>
              <a:rPr lang="en-US" sz="2800" dirty="0" smtClean="0"/>
              <a:t>  feedback design! </a:t>
            </a:r>
          </a:p>
        </p:txBody>
      </p:sp>
      <p:grpSp>
        <p:nvGrpSpPr>
          <p:cNvPr id="458" name="457 Grupo"/>
          <p:cNvGrpSpPr/>
          <p:nvPr/>
        </p:nvGrpSpPr>
        <p:grpSpPr>
          <a:xfrm>
            <a:off x="4972050" y="1873250"/>
            <a:ext cx="4000500" cy="3467100"/>
            <a:chOff x="4349750" y="1739900"/>
            <a:chExt cx="4267200" cy="3665484"/>
          </a:xfrm>
        </p:grpSpPr>
        <p:pic>
          <p:nvPicPr>
            <p:cNvPr id="448" name="Picture 8" descr="https://encrypted-tbn0.google.com/images?q=tbn:ANd9GcSPikO5OZ2tAX2jwyAe0awVELlnj76LYkhcur1ok6XVHfahxxn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1873250"/>
              <a:ext cx="713468" cy="933450"/>
            </a:xfrm>
            <a:prstGeom prst="rect">
              <a:avLst/>
            </a:prstGeom>
            <a:noFill/>
          </p:spPr>
        </p:pic>
        <p:pic>
          <p:nvPicPr>
            <p:cNvPr id="449" name="Picture 8" descr="https://encrypted-tbn0.google.com/images?q=tbn:ANd9GcSPikO5OZ2tAX2jwyAe0awVELlnj76LYkhcur1ok6XVHfahxxn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1739900"/>
              <a:ext cx="886453" cy="1159771"/>
            </a:xfrm>
            <a:prstGeom prst="rect">
              <a:avLst/>
            </a:prstGeom>
            <a:noFill/>
          </p:spPr>
        </p:pic>
        <p:pic>
          <p:nvPicPr>
            <p:cNvPr id="197638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92544" y="2543227"/>
              <a:ext cx="577723" cy="747879"/>
            </a:xfrm>
            <a:prstGeom prst="rect">
              <a:avLst/>
            </a:prstGeom>
            <a:noFill/>
          </p:spPr>
        </p:pic>
        <p:pic>
          <p:nvPicPr>
            <p:cNvPr id="197640" name="Picture 8" descr="https://encrypted-tbn0.google.com/images?q=tbn:ANd9GcSPikO5OZ2tAX2jwyAe0awVELlnj76LYkhcur1ok6XVHfahxxn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30497" y="3974354"/>
              <a:ext cx="886453" cy="1159771"/>
            </a:xfrm>
            <a:prstGeom prst="rect">
              <a:avLst/>
            </a:prstGeom>
            <a:noFill/>
          </p:spPr>
        </p:pic>
        <p:sp>
          <p:nvSpPr>
            <p:cNvPr id="1112419" name="Rectangle 355"/>
            <p:cNvSpPr>
              <a:spLocks noChangeArrowheads="1"/>
            </p:cNvSpPr>
            <p:nvPr/>
          </p:nvSpPr>
          <p:spPr bwMode="auto">
            <a:xfrm rot="1352639">
              <a:off x="6035768" y="2535564"/>
              <a:ext cx="108680" cy="11822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5313483" y="2535602"/>
              <a:ext cx="2359139" cy="2146155"/>
              <a:chOff x="48" y="0"/>
              <a:chExt cx="5453" cy="4230"/>
            </a:xfrm>
          </p:grpSpPr>
          <p:sp>
            <p:nvSpPr>
              <p:cNvPr id="1112067" name="Rectangle 3"/>
              <p:cNvSpPr>
                <a:spLocks noChangeArrowheads="1"/>
              </p:cNvSpPr>
              <p:nvPr/>
            </p:nvSpPr>
            <p:spPr bwMode="auto">
              <a:xfrm rot="1352639">
                <a:off x="5185" y="2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68" name="Rectangle 4"/>
              <p:cNvSpPr>
                <a:spLocks noChangeArrowheads="1"/>
              </p:cNvSpPr>
              <p:nvPr/>
            </p:nvSpPr>
            <p:spPr bwMode="auto">
              <a:xfrm rot="1352639">
                <a:off x="5089" y="62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69" name="Rectangle 5"/>
              <p:cNvSpPr>
                <a:spLocks noChangeArrowheads="1"/>
              </p:cNvSpPr>
              <p:nvPr/>
            </p:nvSpPr>
            <p:spPr bwMode="auto">
              <a:xfrm rot="1352639">
                <a:off x="5281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0" name="Rectangle 6"/>
              <p:cNvSpPr>
                <a:spLocks noChangeArrowheads="1"/>
              </p:cNvSpPr>
              <p:nvPr/>
            </p:nvSpPr>
            <p:spPr bwMode="auto">
              <a:xfrm rot="1352639">
                <a:off x="5185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1" name="Rectangle 7"/>
              <p:cNvSpPr>
                <a:spLocks noChangeArrowheads="1"/>
              </p:cNvSpPr>
              <p:nvPr/>
            </p:nvSpPr>
            <p:spPr bwMode="auto">
              <a:xfrm rot="1352639">
                <a:off x="4945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2" name="Rectangle 8"/>
              <p:cNvSpPr>
                <a:spLocks noChangeArrowheads="1"/>
              </p:cNvSpPr>
              <p:nvPr/>
            </p:nvSpPr>
            <p:spPr bwMode="auto">
              <a:xfrm rot="1352639">
                <a:off x="4849" y="15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3" name="Rectangle 9"/>
              <p:cNvSpPr>
                <a:spLocks noChangeArrowheads="1"/>
              </p:cNvSpPr>
              <p:nvPr/>
            </p:nvSpPr>
            <p:spPr bwMode="auto">
              <a:xfrm rot="1352639">
                <a:off x="5041" y="19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4" name="Rectangle 10"/>
              <p:cNvSpPr>
                <a:spLocks noChangeArrowheads="1"/>
              </p:cNvSpPr>
              <p:nvPr/>
            </p:nvSpPr>
            <p:spPr bwMode="auto">
              <a:xfrm rot="1352639">
                <a:off x="4945" y="23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5" name="Rectangle 11"/>
              <p:cNvSpPr>
                <a:spLocks noChangeArrowheads="1"/>
              </p:cNvSpPr>
              <p:nvPr/>
            </p:nvSpPr>
            <p:spPr bwMode="auto">
              <a:xfrm rot="1352639">
                <a:off x="5281" y="21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6" name="Rectangle 12"/>
              <p:cNvSpPr>
                <a:spLocks noChangeArrowheads="1"/>
              </p:cNvSpPr>
              <p:nvPr/>
            </p:nvSpPr>
            <p:spPr bwMode="auto">
              <a:xfrm rot="1352639">
                <a:off x="5185" y="2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7" name="Rectangle 13"/>
              <p:cNvSpPr>
                <a:spLocks noChangeArrowheads="1"/>
              </p:cNvSpPr>
              <p:nvPr/>
            </p:nvSpPr>
            <p:spPr bwMode="auto">
              <a:xfrm rot="1352639">
                <a:off x="5377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8" name="Rectangle 14"/>
              <p:cNvSpPr>
                <a:spLocks noChangeArrowheads="1"/>
              </p:cNvSpPr>
              <p:nvPr/>
            </p:nvSpPr>
            <p:spPr bwMode="auto">
              <a:xfrm rot="1352639">
                <a:off x="5281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79" name="Rectangle 15"/>
              <p:cNvSpPr>
                <a:spLocks noChangeArrowheads="1"/>
              </p:cNvSpPr>
              <p:nvPr/>
            </p:nvSpPr>
            <p:spPr bwMode="auto">
              <a:xfrm rot="1352639">
                <a:off x="5041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0" name="Rectangle 16"/>
              <p:cNvSpPr>
                <a:spLocks noChangeArrowheads="1"/>
              </p:cNvSpPr>
              <p:nvPr/>
            </p:nvSpPr>
            <p:spPr bwMode="auto">
              <a:xfrm rot="1352639">
                <a:off x="4945" y="34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1" name="Rectangle 17"/>
              <p:cNvSpPr>
                <a:spLocks noChangeArrowheads="1"/>
              </p:cNvSpPr>
              <p:nvPr/>
            </p:nvSpPr>
            <p:spPr bwMode="auto">
              <a:xfrm rot="1352639">
                <a:off x="5137" y="38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2" name="Rectangle 18"/>
              <p:cNvSpPr>
                <a:spLocks noChangeArrowheads="1"/>
              </p:cNvSpPr>
              <p:nvPr/>
            </p:nvSpPr>
            <p:spPr bwMode="auto">
              <a:xfrm rot="1352639">
                <a:off x="4849" y="408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3" name="Rectangle 19"/>
              <p:cNvSpPr>
                <a:spLocks noChangeArrowheads="1"/>
              </p:cNvSpPr>
              <p:nvPr/>
            </p:nvSpPr>
            <p:spPr bwMode="auto">
              <a:xfrm rot="20247361" flipH="1">
                <a:off x="4993" y="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4" name="Rectangle 20"/>
              <p:cNvSpPr>
                <a:spLocks noChangeArrowheads="1"/>
              </p:cNvSpPr>
              <p:nvPr/>
            </p:nvSpPr>
            <p:spPr bwMode="auto">
              <a:xfrm rot="20247361" flipH="1">
                <a:off x="5089" y="3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5" name="Rectangle 21"/>
              <p:cNvSpPr>
                <a:spLocks noChangeArrowheads="1"/>
              </p:cNvSpPr>
              <p:nvPr/>
            </p:nvSpPr>
            <p:spPr bwMode="auto">
              <a:xfrm rot="20247361" flipH="1">
                <a:off x="4897" y="7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6" name="Rectangle 22"/>
              <p:cNvSpPr>
                <a:spLocks noChangeArrowheads="1"/>
              </p:cNvSpPr>
              <p:nvPr/>
            </p:nvSpPr>
            <p:spPr bwMode="auto">
              <a:xfrm rot="20247361" flipH="1">
                <a:off x="4993" y="11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7" name="Rectangle 23"/>
              <p:cNvSpPr>
                <a:spLocks noChangeArrowheads="1"/>
              </p:cNvSpPr>
              <p:nvPr/>
            </p:nvSpPr>
            <p:spPr bwMode="auto">
              <a:xfrm rot="20247361" flipH="1">
                <a:off x="5233" y="9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8" name="Rectangle 24"/>
              <p:cNvSpPr>
                <a:spLocks noChangeArrowheads="1"/>
              </p:cNvSpPr>
              <p:nvPr/>
            </p:nvSpPr>
            <p:spPr bwMode="auto">
              <a:xfrm rot="20247361" flipH="1">
                <a:off x="5329" y="134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89" name="Rectangle 25"/>
              <p:cNvSpPr>
                <a:spLocks noChangeArrowheads="1"/>
              </p:cNvSpPr>
              <p:nvPr/>
            </p:nvSpPr>
            <p:spPr bwMode="auto">
              <a:xfrm rot="20247361" flipH="1">
                <a:off x="5137" y="17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0" name="Rectangle 26"/>
              <p:cNvSpPr>
                <a:spLocks noChangeArrowheads="1"/>
              </p:cNvSpPr>
              <p:nvPr/>
            </p:nvSpPr>
            <p:spPr bwMode="auto">
              <a:xfrm rot="20247361" flipH="1">
                <a:off x="5233" y="211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1" name="Rectangle 27"/>
              <p:cNvSpPr>
                <a:spLocks noChangeArrowheads="1"/>
              </p:cNvSpPr>
              <p:nvPr/>
            </p:nvSpPr>
            <p:spPr bwMode="auto">
              <a:xfrm rot="20247361" flipH="1">
                <a:off x="4897" y="19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2" name="Rectangle 28"/>
              <p:cNvSpPr>
                <a:spLocks noChangeArrowheads="1"/>
              </p:cNvSpPr>
              <p:nvPr/>
            </p:nvSpPr>
            <p:spPr bwMode="auto">
              <a:xfrm rot="20247361" flipH="1">
                <a:off x="4993" y="2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3" name="Rectangle 29"/>
              <p:cNvSpPr>
                <a:spLocks noChangeArrowheads="1"/>
              </p:cNvSpPr>
              <p:nvPr/>
            </p:nvSpPr>
            <p:spPr bwMode="auto">
              <a:xfrm rot="20247361" flipH="1">
                <a:off x="4801" y="2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4" name="Rectangle 30"/>
              <p:cNvSpPr>
                <a:spLocks noChangeArrowheads="1"/>
              </p:cNvSpPr>
              <p:nvPr/>
            </p:nvSpPr>
            <p:spPr bwMode="auto">
              <a:xfrm rot="20247361" flipH="1">
                <a:off x="4897" y="306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5" name="Rectangle 31"/>
              <p:cNvSpPr>
                <a:spLocks noChangeArrowheads="1"/>
              </p:cNvSpPr>
              <p:nvPr/>
            </p:nvSpPr>
            <p:spPr bwMode="auto">
              <a:xfrm rot="20247361" flipH="1">
                <a:off x="5137" y="287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6" name="Rectangle 32"/>
              <p:cNvSpPr>
                <a:spLocks noChangeArrowheads="1"/>
              </p:cNvSpPr>
              <p:nvPr/>
            </p:nvSpPr>
            <p:spPr bwMode="auto">
              <a:xfrm rot="20247361" flipH="1">
                <a:off x="5233" y="325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7" name="Rectangle 33"/>
              <p:cNvSpPr>
                <a:spLocks noChangeArrowheads="1"/>
              </p:cNvSpPr>
              <p:nvPr/>
            </p:nvSpPr>
            <p:spPr bwMode="auto">
              <a:xfrm rot="20247361" flipH="1">
                <a:off x="5041" y="36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8" name="Rectangle 34"/>
              <p:cNvSpPr>
                <a:spLocks noChangeArrowheads="1"/>
              </p:cNvSpPr>
              <p:nvPr/>
            </p:nvSpPr>
            <p:spPr bwMode="auto">
              <a:xfrm rot="20247361" flipH="1">
                <a:off x="5329" y="38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099" name="Rectangle 35"/>
              <p:cNvSpPr>
                <a:spLocks noChangeArrowheads="1"/>
              </p:cNvSpPr>
              <p:nvPr/>
            </p:nvSpPr>
            <p:spPr bwMode="auto">
              <a:xfrm rot="6752639">
                <a:off x="4068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0" name="Rectangle 36"/>
              <p:cNvSpPr>
                <a:spLocks noChangeArrowheads="1"/>
              </p:cNvSpPr>
              <p:nvPr/>
            </p:nvSpPr>
            <p:spPr bwMode="auto">
              <a:xfrm rot="6752639">
                <a:off x="3684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1" name="Rectangle 37"/>
              <p:cNvSpPr>
                <a:spLocks noChangeArrowheads="1"/>
              </p:cNvSpPr>
              <p:nvPr/>
            </p:nvSpPr>
            <p:spPr bwMode="auto">
              <a:xfrm rot="6752639">
                <a:off x="3300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2" name="Rectangle 38"/>
              <p:cNvSpPr>
                <a:spLocks noChangeArrowheads="1"/>
              </p:cNvSpPr>
              <p:nvPr/>
            </p:nvSpPr>
            <p:spPr bwMode="auto">
              <a:xfrm rot="6752639">
                <a:off x="2916" y="4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3" name="Rectangle 39"/>
              <p:cNvSpPr>
                <a:spLocks noChangeArrowheads="1"/>
              </p:cNvSpPr>
              <p:nvPr/>
            </p:nvSpPr>
            <p:spPr bwMode="auto">
              <a:xfrm rot="6752639">
                <a:off x="3108" y="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4" name="Rectangle 40"/>
              <p:cNvSpPr>
                <a:spLocks noChangeArrowheads="1"/>
              </p:cNvSpPr>
              <p:nvPr/>
            </p:nvSpPr>
            <p:spPr bwMode="auto">
              <a:xfrm rot="6752639">
                <a:off x="2725" y="10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5" name="Rectangle 41"/>
              <p:cNvSpPr>
                <a:spLocks noChangeArrowheads="1"/>
              </p:cNvSpPr>
              <p:nvPr/>
            </p:nvSpPr>
            <p:spPr bwMode="auto">
              <a:xfrm rot="6752639">
                <a:off x="234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6" name="Rectangle 42"/>
              <p:cNvSpPr>
                <a:spLocks noChangeArrowheads="1"/>
              </p:cNvSpPr>
              <p:nvPr/>
            </p:nvSpPr>
            <p:spPr bwMode="auto">
              <a:xfrm rot="6752639">
                <a:off x="1957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7" name="Rectangle 43"/>
              <p:cNvSpPr>
                <a:spLocks noChangeArrowheads="1"/>
              </p:cNvSpPr>
              <p:nvPr/>
            </p:nvSpPr>
            <p:spPr bwMode="auto">
              <a:xfrm rot="6752639">
                <a:off x="2155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8" name="Rectangle 44"/>
              <p:cNvSpPr>
                <a:spLocks noChangeArrowheads="1"/>
              </p:cNvSpPr>
              <p:nvPr/>
            </p:nvSpPr>
            <p:spPr bwMode="auto">
              <a:xfrm rot="6752639">
                <a:off x="177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09" name="Rectangle 45"/>
              <p:cNvSpPr>
                <a:spLocks noChangeArrowheads="1"/>
              </p:cNvSpPr>
              <p:nvPr/>
            </p:nvSpPr>
            <p:spPr bwMode="auto">
              <a:xfrm rot="6752639">
                <a:off x="1195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0" name="Rectangle 46"/>
              <p:cNvSpPr>
                <a:spLocks noChangeArrowheads="1"/>
              </p:cNvSpPr>
              <p:nvPr/>
            </p:nvSpPr>
            <p:spPr bwMode="auto">
              <a:xfrm rot="6752639">
                <a:off x="81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1" name="Rectangle 47"/>
              <p:cNvSpPr>
                <a:spLocks noChangeArrowheads="1"/>
              </p:cNvSpPr>
              <p:nvPr/>
            </p:nvSpPr>
            <p:spPr bwMode="auto">
              <a:xfrm rot="6752639">
                <a:off x="1003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2" name="Rectangle 48"/>
              <p:cNvSpPr>
                <a:spLocks noChangeArrowheads="1"/>
              </p:cNvSpPr>
              <p:nvPr/>
            </p:nvSpPr>
            <p:spPr bwMode="auto">
              <a:xfrm rot="6752639">
                <a:off x="619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3" name="Rectangle 49"/>
              <p:cNvSpPr>
                <a:spLocks noChangeArrowheads="1"/>
              </p:cNvSpPr>
              <p:nvPr/>
            </p:nvSpPr>
            <p:spPr bwMode="auto">
              <a:xfrm rot="6752639">
                <a:off x="235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5" name="Rectangle 51"/>
              <p:cNvSpPr>
                <a:spLocks noChangeArrowheads="1"/>
              </p:cNvSpPr>
              <p:nvPr/>
            </p:nvSpPr>
            <p:spPr bwMode="auto">
              <a:xfrm rot="4047361" flipH="1">
                <a:off x="4308" y="24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6" name="Rectangle 52"/>
              <p:cNvSpPr>
                <a:spLocks noChangeArrowheads="1"/>
              </p:cNvSpPr>
              <p:nvPr/>
            </p:nvSpPr>
            <p:spPr bwMode="auto">
              <a:xfrm rot="4047361" flipH="1">
                <a:off x="3924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7" name="Rectangle 53"/>
              <p:cNvSpPr>
                <a:spLocks noChangeArrowheads="1"/>
              </p:cNvSpPr>
              <p:nvPr/>
            </p:nvSpPr>
            <p:spPr bwMode="auto">
              <a:xfrm rot="4047361" flipH="1">
                <a:off x="3540" y="15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8" name="Rectangle 54"/>
              <p:cNvSpPr>
                <a:spLocks noChangeArrowheads="1"/>
              </p:cNvSpPr>
              <p:nvPr/>
            </p:nvSpPr>
            <p:spPr bwMode="auto">
              <a:xfrm rot="4047361" flipH="1">
                <a:off x="3156" y="25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19" name="Rectangle 55"/>
              <p:cNvSpPr>
                <a:spLocks noChangeArrowheads="1"/>
              </p:cNvSpPr>
              <p:nvPr/>
            </p:nvSpPr>
            <p:spPr bwMode="auto">
              <a:xfrm rot="4047361" flipH="1">
                <a:off x="3348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0" name="Rectangle 56"/>
              <p:cNvSpPr>
                <a:spLocks noChangeArrowheads="1"/>
              </p:cNvSpPr>
              <p:nvPr/>
            </p:nvSpPr>
            <p:spPr bwMode="auto">
              <a:xfrm rot="4047361" flipH="1">
                <a:off x="2964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1" name="Rectangle 57"/>
              <p:cNvSpPr>
                <a:spLocks noChangeArrowheads="1"/>
              </p:cNvSpPr>
              <p:nvPr/>
            </p:nvSpPr>
            <p:spPr bwMode="auto">
              <a:xfrm rot="4047361" flipH="1">
                <a:off x="258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2" name="Rectangle 58"/>
              <p:cNvSpPr>
                <a:spLocks noChangeArrowheads="1"/>
              </p:cNvSpPr>
              <p:nvPr/>
            </p:nvSpPr>
            <p:spPr bwMode="auto">
              <a:xfrm rot="4047361" flipH="1">
                <a:off x="2197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3" name="Rectangle 59"/>
              <p:cNvSpPr>
                <a:spLocks noChangeArrowheads="1"/>
              </p:cNvSpPr>
              <p:nvPr/>
            </p:nvSpPr>
            <p:spPr bwMode="auto">
              <a:xfrm rot="4047361" flipH="1">
                <a:off x="2395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4" name="Rectangle 60"/>
              <p:cNvSpPr>
                <a:spLocks noChangeArrowheads="1"/>
              </p:cNvSpPr>
              <p:nvPr/>
            </p:nvSpPr>
            <p:spPr bwMode="auto">
              <a:xfrm rot="4047361" flipH="1">
                <a:off x="2011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5" name="Rectangle 61"/>
              <p:cNvSpPr>
                <a:spLocks noChangeArrowheads="1"/>
              </p:cNvSpPr>
              <p:nvPr/>
            </p:nvSpPr>
            <p:spPr bwMode="auto">
              <a:xfrm rot="4047361" flipH="1">
                <a:off x="1627" y="5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6" name="Rectangle 62"/>
              <p:cNvSpPr>
                <a:spLocks noChangeArrowheads="1"/>
              </p:cNvSpPr>
              <p:nvPr/>
            </p:nvSpPr>
            <p:spPr bwMode="auto">
              <a:xfrm rot="4047361" flipH="1">
                <a:off x="1051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7" name="Rectangle 63"/>
              <p:cNvSpPr>
                <a:spLocks noChangeArrowheads="1"/>
              </p:cNvSpPr>
              <p:nvPr/>
            </p:nvSpPr>
            <p:spPr bwMode="auto">
              <a:xfrm rot="4047361" flipH="1">
                <a:off x="1243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8" name="Rectangle 64"/>
              <p:cNvSpPr>
                <a:spLocks noChangeArrowheads="1"/>
              </p:cNvSpPr>
              <p:nvPr/>
            </p:nvSpPr>
            <p:spPr bwMode="auto">
              <a:xfrm rot="4047361" flipH="1">
                <a:off x="859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29" name="Rectangle 65"/>
              <p:cNvSpPr>
                <a:spLocks noChangeArrowheads="1"/>
              </p:cNvSpPr>
              <p:nvPr/>
            </p:nvSpPr>
            <p:spPr bwMode="auto">
              <a:xfrm rot="4047361" flipH="1">
                <a:off x="475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0" name="Rectangle 66"/>
              <p:cNvSpPr>
                <a:spLocks noChangeArrowheads="1"/>
              </p:cNvSpPr>
              <p:nvPr/>
            </p:nvSpPr>
            <p:spPr bwMode="auto">
              <a:xfrm rot="4047361" flipH="1">
                <a:off x="277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1" name="Rectangle 67"/>
              <p:cNvSpPr>
                <a:spLocks noChangeArrowheads="1"/>
              </p:cNvSpPr>
              <p:nvPr/>
            </p:nvSpPr>
            <p:spPr bwMode="auto">
              <a:xfrm rot="6752639">
                <a:off x="5077" y="58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2" name="Rectangle 68"/>
              <p:cNvSpPr>
                <a:spLocks noChangeArrowheads="1"/>
              </p:cNvSpPr>
              <p:nvPr/>
            </p:nvSpPr>
            <p:spPr bwMode="auto">
              <a:xfrm rot="6752639">
                <a:off x="4693" y="39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3" name="Rectangle 69"/>
              <p:cNvSpPr>
                <a:spLocks noChangeArrowheads="1"/>
              </p:cNvSpPr>
              <p:nvPr/>
            </p:nvSpPr>
            <p:spPr bwMode="auto">
              <a:xfrm rot="6752639">
                <a:off x="4500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4" name="Rectangle 70"/>
              <p:cNvSpPr>
                <a:spLocks noChangeArrowheads="1"/>
              </p:cNvSpPr>
              <p:nvPr/>
            </p:nvSpPr>
            <p:spPr bwMode="auto">
              <a:xfrm rot="6752639">
                <a:off x="4116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5" name="Rectangle 71"/>
              <p:cNvSpPr>
                <a:spLocks noChangeArrowheads="1"/>
              </p:cNvSpPr>
              <p:nvPr/>
            </p:nvSpPr>
            <p:spPr bwMode="auto">
              <a:xfrm rot="6752639">
                <a:off x="4308" y="25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6" name="Rectangle 72"/>
              <p:cNvSpPr>
                <a:spLocks noChangeArrowheads="1"/>
              </p:cNvSpPr>
              <p:nvPr/>
            </p:nvSpPr>
            <p:spPr bwMode="auto">
              <a:xfrm rot="6752639">
                <a:off x="3925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7" name="Rectangle 73"/>
              <p:cNvSpPr>
                <a:spLocks noChangeArrowheads="1"/>
              </p:cNvSpPr>
              <p:nvPr/>
            </p:nvSpPr>
            <p:spPr bwMode="auto">
              <a:xfrm rot="6752639">
                <a:off x="354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8" name="Rectangle 74"/>
              <p:cNvSpPr>
                <a:spLocks noChangeArrowheads="1"/>
              </p:cNvSpPr>
              <p:nvPr/>
            </p:nvSpPr>
            <p:spPr bwMode="auto">
              <a:xfrm rot="6752639">
                <a:off x="3157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39" name="Rectangle 75"/>
              <p:cNvSpPr>
                <a:spLocks noChangeArrowheads="1"/>
              </p:cNvSpPr>
              <p:nvPr/>
            </p:nvSpPr>
            <p:spPr bwMode="auto">
              <a:xfrm rot="6752639">
                <a:off x="3355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0" name="Rectangle 76"/>
              <p:cNvSpPr>
                <a:spLocks noChangeArrowheads="1"/>
              </p:cNvSpPr>
              <p:nvPr/>
            </p:nvSpPr>
            <p:spPr bwMode="auto">
              <a:xfrm rot="6752639">
                <a:off x="2971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1" name="Rectangle 77"/>
              <p:cNvSpPr>
                <a:spLocks noChangeArrowheads="1"/>
              </p:cNvSpPr>
              <p:nvPr/>
            </p:nvSpPr>
            <p:spPr bwMode="auto">
              <a:xfrm rot="6752639">
                <a:off x="2587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2" name="Rectangle 78"/>
              <p:cNvSpPr>
                <a:spLocks noChangeArrowheads="1"/>
              </p:cNvSpPr>
              <p:nvPr/>
            </p:nvSpPr>
            <p:spPr bwMode="auto">
              <a:xfrm rot="6752639">
                <a:off x="2203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3" name="Rectangle 79"/>
              <p:cNvSpPr>
                <a:spLocks noChangeArrowheads="1"/>
              </p:cNvSpPr>
              <p:nvPr/>
            </p:nvSpPr>
            <p:spPr bwMode="auto">
              <a:xfrm rot="6752639">
                <a:off x="2395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4" name="Rectangle 80"/>
              <p:cNvSpPr>
                <a:spLocks noChangeArrowheads="1"/>
              </p:cNvSpPr>
              <p:nvPr/>
            </p:nvSpPr>
            <p:spPr bwMode="auto">
              <a:xfrm rot="6752639">
                <a:off x="2011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5" name="Rectangle 81"/>
              <p:cNvSpPr>
                <a:spLocks noChangeArrowheads="1"/>
              </p:cNvSpPr>
              <p:nvPr/>
            </p:nvSpPr>
            <p:spPr bwMode="auto">
              <a:xfrm rot="6752639">
                <a:off x="1627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6" name="Rectangle 82"/>
              <p:cNvSpPr>
                <a:spLocks noChangeArrowheads="1"/>
              </p:cNvSpPr>
              <p:nvPr/>
            </p:nvSpPr>
            <p:spPr bwMode="auto">
              <a:xfrm rot="6752639">
                <a:off x="1237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7" name="Rectangle 83"/>
              <p:cNvSpPr>
                <a:spLocks noChangeArrowheads="1"/>
              </p:cNvSpPr>
              <p:nvPr/>
            </p:nvSpPr>
            <p:spPr bwMode="auto">
              <a:xfrm rot="4047361" flipH="1">
                <a:off x="5317" y="39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8" name="Rectangle 84"/>
              <p:cNvSpPr>
                <a:spLocks noChangeArrowheads="1"/>
              </p:cNvSpPr>
              <p:nvPr/>
            </p:nvSpPr>
            <p:spPr bwMode="auto">
              <a:xfrm rot="4047361" flipH="1">
                <a:off x="4933" y="48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49" name="Rectangle 85"/>
              <p:cNvSpPr>
                <a:spLocks noChangeArrowheads="1"/>
              </p:cNvSpPr>
              <p:nvPr/>
            </p:nvSpPr>
            <p:spPr bwMode="auto">
              <a:xfrm rot="4047361" flipH="1">
                <a:off x="4549" y="20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0" name="Rectangle 86"/>
              <p:cNvSpPr>
                <a:spLocks noChangeArrowheads="1"/>
              </p:cNvSpPr>
              <p:nvPr/>
            </p:nvSpPr>
            <p:spPr bwMode="auto">
              <a:xfrm rot="4047361" flipH="1">
                <a:off x="4356" y="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1" name="Rectangle 87"/>
              <p:cNvSpPr>
                <a:spLocks noChangeArrowheads="1"/>
              </p:cNvSpPr>
              <p:nvPr/>
            </p:nvSpPr>
            <p:spPr bwMode="auto">
              <a:xfrm rot="4047361" flipH="1">
                <a:off x="4548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2" name="Rectangle 88"/>
              <p:cNvSpPr>
                <a:spLocks noChangeArrowheads="1"/>
              </p:cNvSpPr>
              <p:nvPr/>
            </p:nvSpPr>
            <p:spPr bwMode="auto">
              <a:xfrm rot="4047361" flipH="1">
                <a:off x="4164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3" name="Rectangle 89"/>
              <p:cNvSpPr>
                <a:spLocks noChangeArrowheads="1"/>
              </p:cNvSpPr>
              <p:nvPr/>
            </p:nvSpPr>
            <p:spPr bwMode="auto">
              <a:xfrm rot="4047361" flipH="1">
                <a:off x="378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4" name="Rectangle 90"/>
              <p:cNvSpPr>
                <a:spLocks noChangeArrowheads="1"/>
              </p:cNvSpPr>
              <p:nvPr/>
            </p:nvSpPr>
            <p:spPr bwMode="auto">
              <a:xfrm rot="4047361" flipH="1">
                <a:off x="3397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5" name="Rectangle 91"/>
              <p:cNvSpPr>
                <a:spLocks noChangeArrowheads="1"/>
              </p:cNvSpPr>
              <p:nvPr/>
            </p:nvSpPr>
            <p:spPr bwMode="auto">
              <a:xfrm rot="4047361" flipH="1">
                <a:off x="3595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6" name="Rectangle 92"/>
              <p:cNvSpPr>
                <a:spLocks noChangeArrowheads="1"/>
              </p:cNvSpPr>
              <p:nvPr/>
            </p:nvSpPr>
            <p:spPr bwMode="auto">
              <a:xfrm rot="4047361" flipH="1">
                <a:off x="321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7" name="Rectangle 93"/>
              <p:cNvSpPr>
                <a:spLocks noChangeArrowheads="1"/>
              </p:cNvSpPr>
              <p:nvPr/>
            </p:nvSpPr>
            <p:spPr bwMode="auto">
              <a:xfrm rot="4047361" flipH="1">
                <a:off x="2827" y="10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8" name="Rectangle 94"/>
              <p:cNvSpPr>
                <a:spLocks noChangeArrowheads="1"/>
              </p:cNvSpPr>
              <p:nvPr/>
            </p:nvSpPr>
            <p:spPr bwMode="auto">
              <a:xfrm rot="4047361" flipH="1">
                <a:off x="2443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59" name="Rectangle 95"/>
              <p:cNvSpPr>
                <a:spLocks noChangeArrowheads="1"/>
              </p:cNvSpPr>
              <p:nvPr/>
            </p:nvSpPr>
            <p:spPr bwMode="auto">
              <a:xfrm rot="4047361" flipH="1">
                <a:off x="2635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0" name="Rectangle 96"/>
              <p:cNvSpPr>
                <a:spLocks noChangeArrowheads="1"/>
              </p:cNvSpPr>
              <p:nvPr/>
            </p:nvSpPr>
            <p:spPr bwMode="auto">
              <a:xfrm rot="4047361" flipH="1">
                <a:off x="225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1" name="Rectangle 97"/>
              <p:cNvSpPr>
                <a:spLocks noChangeArrowheads="1"/>
              </p:cNvSpPr>
              <p:nvPr/>
            </p:nvSpPr>
            <p:spPr bwMode="auto">
              <a:xfrm rot="4047361" flipH="1">
                <a:off x="1867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2" name="Rectangle 98"/>
              <p:cNvSpPr>
                <a:spLocks noChangeArrowheads="1"/>
              </p:cNvSpPr>
              <p:nvPr/>
            </p:nvSpPr>
            <p:spPr bwMode="auto">
              <a:xfrm rot="4047361" flipH="1">
                <a:off x="1669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3" name="Rectangle 99"/>
              <p:cNvSpPr>
                <a:spLocks noChangeArrowheads="1"/>
              </p:cNvSpPr>
              <p:nvPr/>
            </p:nvSpPr>
            <p:spPr bwMode="auto">
              <a:xfrm rot="1352639">
                <a:off x="432" y="2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4" name="Rectangle 100"/>
              <p:cNvSpPr>
                <a:spLocks noChangeArrowheads="1"/>
              </p:cNvSpPr>
              <p:nvPr/>
            </p:nvSpPr>
            <p:spPr bwMode="auto">
              <a:xfrm rot="1352639">
                <a:off x="336" y="67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5" name="Rectangle 101"/>
              <p:cNvSpPr>
                <a:spLocks noChangeArrowheads="1"/>
              </p:cNvSpPr>
              <p:nvPr/>
            </p:nvSpPr>
            <p:spPr bwMode="auto">
              <a:xfrm rot="1352639">
                <a:off x="528" y="105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6" name="Rectangle 102"/>
              <p:cNvSpPr>
                <a:spLocks noChangeArrowheads="1"/>
              </p:cNvSpPr>
              <p:nvPr/>
            </p:nvSpPr>
            <p:spPr bwMode="auto">
              <a:xfrm rot="1352639">
                <a:off x="432" y="14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7" name="Rectangle 103"/>
              <p:cNvSpPr>
                <a:spLocks noChangeArrowheads="1"/>
              </p:cNvSpPr>
              <p:nvPr/>
            </p:nvSpPr>
            <p:spPr bwMode="auto">
              <a:xfrm rot="1352639">
                <a:off x="192" y="12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8" name="Rectangle 104"/>
              <p:cNvSpPr>
                <a:spLocks noChangeArrowheads="1"/>
              </p:cNvSpPr>
              <p:nvPr/>
            </p:nvSpPr>
            <p:spPr bwMode="auto">
              <a:xfrm rot="1352639">
                <a:off x="96" y="16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69" name="Rectangle 105"/>
              <p:cNvSpPr>
                <a:spLocks noChangeArrowheads="1"/>
              </p:cNvSpPr>
              <p:nvPr/>
            </p:nvSpPr>
            <p:spPr bwMode="auto">
              <a:xfrm rot="1352639">
                <a:off x="288" y="20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0" name="Rectangle 106"/>
              <p:cNvSpPr>
                <a:spLocks noChangeArrowheads="1"/>
              </p:cNvSpPr>
              <p:nvPr/>
            </p:nvSpPr>
            <p:spPr bwMode="auto">
              <a:xfrm rot="1352639">
                <a:off x="192" y="24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1" name="Rectangle 107"/>
              <p:cNvSpPr>
                <a:spLocks noChangeArrowheads="1"/>
              </p:cNvSpPr>
              <p:nvPr/>
            </p:nvSpPr>
            <p:spPr bwMode="auto">
              <a:xfrm rot="1352639">
                <a:off x="528" y="2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2" name="Rectangle 108"/>
              <p:cNvSpPr>
                <a:spLocks noChangeArrowheads="1"/>
              </p:cNvSpPr>
              <p:nvPr/>
            </p:nvSpPr>
            <p:spPr bwMode="auto">
              <a:xfrm rot="1352639">
                <a:off x="432" y="2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3" name="Rectangle 109"/>
              <p:cNvSpPr>
                <a:spLocks noChangeArrowheads="1"/>
              </p:cNvSpPr>
              <p:nvPr/>
            </p:nvSpPr>
            <p:spPr bwMode="auto">
              <a:xfrm rot="1352639">
                <a:off x="624" y="297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4" name="Rectangle 110"/>
              <p:cNvSpPr>
                <a:spLocks noChangeArrowheads="1"/>
              </p:cNvSpPr>
              <p:nvPr/>
            </p:nvSpPr>
            <p:spPr bwMode="auto">
              <a:xfrm rot="1352639">
                <a:off x="528" y="33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5" name="Rectangle 111"/>
              <p:cNvSpPr>
                <a:spLocks noChangeArrowheads="1"/>
              </p:cNvSpPr>
              <p:nvPr/>
            </p:nvSpPr>
            <p:spPr bwMode="auto">
              <a:xfrm rot="1352639">
                <a:off x="288" y="31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6" name="Rectangle 112"/>
              <p:cNvSpPr>
                <a:spLocks noChangeArrowheads="1"/>
              </p:cNvSpPr>
              <p:nvPr/>
            </p:nvSpPr>
            <p:spPr bwMode="auto">
              <a:xfrm rot="1352639">
                <a:off x="192" y="35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7" name="Rectangle 113"/>
              <p:cNvSpPr>
                <a:spLocks noChangeArrowheads="1"/>
              </p:cNvSpPr>
              <p:nvPr/>
            </p:nvSpPr>
            <p:spPr bwMode="auto">
              <a:xfrm rot="1352639">
                <a:off x="384" y="39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8" name="Rectangle 114"/>
              <p:cNvSpPr>
                <a:spLocks noChangeArrowheads="1"/>
              </p:cNvSpPr>
              <p:nvPr/>
            </p:nvSpPr>
            <p:spPr bwMode="auto">
              <a:xfrm rot="1352639">
                <a:off x="96" y="41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79" name="Rectangle 115"/>
              <p:cNvSpPr>
                <a:spLocks noChangeArrowheads="1"/>
              </p:cNvSpPr>
              <p:nvPr/>
            </p:nvSpPr>
            <p:spPr bwMode="auto">
              <a:xfrm rot="20247361" flipH="1">
                <a:off x="240" y="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0" name="Rectangle 116"/>
              <p:cNvSpPr>
                <a:spLocks noChangeArrowheads="1"/>
              </p:cNvSpPr>
              <p:nvPr/>
            </p:nvSpPr>
            <p:spPr bwMode="auto">
              <a:xfrm rot="20247361" flipH="1">
                <a:off x="336" y="4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1" name="Rectangle 117"/>
              <p:cNvSpPr>
                <a:spLocks noChangeArrowheads="1"/>
              </p:cNvSpPr>
              <p:nvPr/>
            </p:nvSpPr>
            <p:spPr bwMode="auto">
              <a:xfrm rot="20247361" flipH="1">
                <a:off x="144" y="8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2" name="Rectangle 118"/>
              <p:cNvSpPr>
                <a:spLocks noChangeArrowheads="1"/>
              </p:cNvSpPr>
              <p:nvPr/>
            </p:nvSpPr>
            <p:spPr bwMode="auto">
              <a:xfrm rot="20247361" flipH="1">
                <a:off x="240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3" name="Rectangle 119"/>
              <p:cNvSpPr>
                <a:spLocks noChangeArrowheads="1"/>
              </p:cNvSpPr>
              <p:nvPr/>
            </p:nvSpPr>
            <p:spPr bwMode="auto">
              <a:xfrm rot="20247361" flipH="1">
                <a:off x="480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4" name="Rectangle 120"/>
              <p:cNvSpPr>
                <a:spLocks noChangeArrowheads="1"/>
              </p:cNvSpPr>
              <p:nvPr/>
            </p:nvSpPr>
            <p:spPr bwMode="auto">
              <a:xfrm rot="20247361" flipH="1">
                <a:off x="576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5" name="Rectangle 121"/>
              <p:cNvSpPr>
                <a:spLocks noChangeArrowheads="1"/>
              </p:cNvSpPr>
              <p:nvPr/>
            </p:nvSpPr>
            <p:spPr bwMode="auto">
              <a:xfrm rot="20247361" flipH="1">
                <a:off x="384" y="177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6" name="Rectangle 122"/>
              <p:cNvSpPr>
                <a:spLocks noChangeArrowheads="1"/>
              </p:cNvSpPr>
              <p:nvPr/>
            </p:nvSpPr>
            <p:spPr bwMode="auto">
              <a:xfrm rot="20247361" flipH="1">
                <a:off x="480" y="21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7" name="Rectangle 123"/>
              <p:cNvSpPr>
                <a:spLocks noChangeArrowheads="1"/>
              </p:cNvSpPr>
              <p:nvPr/>
            </p:nvSpPr>
            <p:spPr bwMode="auto">
              <a:xfrm rot="20247361" flipH="1">
                <a:off x="144" y="19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8" name="Rectangle 124"/>
              <p:cNvSpPr>
                <a:spLocks noChangeArrowheads="1"/>
              </p:cNvSpPr>
              <p:nvPr/>
            </p:nvSpPr>
            <p:spPr bwMode="auto">
              <a:xfrm rot="20247361" flipH="1">
                <a:off x="240" y="2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89" name="Rectangle 125"/>
              <p:cNvSpPr>
                <a:spLocks noChangeArrowheads="1"/>
              </p:cNvSpPr>
              <p:nvPr/>
            </p:nvSpPr>
            <p:spPr bwMode="auto">
              <a:xfrm rot="20247361" flipH="1">
                <a:off x="48" y="2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0" name="Rectangle 126"/>
              <p:cNvSpPr>
                <a:spLocks noChangeArrowheads="1"/>
              </p:cNvSpPr>
              <p:nvPr/>
            </p:nvSpPr>
            <p:spPr bwMode="auto">
              <a:xfrm rot="20247361" flipH="1">
                <a:off x="144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1" name="Rectangle 127"/>
              <p:cNvSpPr>
                <a:spLocks noChangeArrowheads="1"/>
              </p:cNvSpPr>
              <p:nvPr/>
            </p:nvSpPr>
            <p:spPr bwMode="auto">
              <a:xfrm rot="20247361" flipH="1">
                <a:off x="384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2" name="Rectangle 128"/>
              <p:cNvSpPr>
                <a:spLocks noChangeArrowheads="1"/>
              </p:cNvSpPr>
              <p:nvPr/>
            </p:nvSpPr>
            <p:spPr bwMode="auto">
              <a:xfrm rot="20247361" flipH="1">
                <a:off x="480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3" name="Rectangle 129"/>
              <p:cNvSpPr>
                <a:spLocks noChangeArrowheads="1"/>
              </p:cNvSpPr>
              <p:nvPr/>
            </p:nvSpPr>
            <p:spPr bwMode="auto">
              <a:xfrm rot="20247361" flipH="1">
                <a:off x="288" y="36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4" name="Rectangle 130"/>
              <p:cNvSpPr>
                <a:spLocks noChangeArrowheads="1"/>
              </p:cNvSpPr>
              <p:nvPr/>
            </p:nvSpPr>
            <p:spPr bwMode="auto">
              <a:xfrm rot="20247361" flipH="1">
                <a:off x="576" y="38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1112195" name="Oval 131"/>
            <p:cNvSpPr>
              <a:spLocks noChangeArrowheads="1"/>
            </p:cNvSpPr>
            <p:nvPr/>
          </p:nvSpPr>
          <p:spPr bwMode="auto">
            <a:xfrm>
              <a:off x="5719481" y="375577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196" name="Oval 132"/>
            <p:cNvSpPr>
              <a:spLocks noChangeArrowheads="1"/>
            </p:cNvSpPr>
            <p:nvPr/>
          </p:nvSpPr>
          <p:spPr bwMode="auto">
            <a:xfrm>
              <a:off x="5658250" y="386187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4" name="Group 133"/>
            <p:cNvGrpSpPr>
              <a:grpSpLocks/>
            </p:cNvGrpSpPr>
            <p:nvPr/>
          </p:nvGrpSpPr>
          <p:grpSpPr bwMode="auto">
            <a:xfrm>
              <a:off x="5395134" y="2535602"/>
              <a:ext cx="2358707" cy="2146155"/>
              <a:chOff x="240" y="0"/>
              <a:chExt cx="5452" cy="4230"/>
            </a:xfrm>
          </p:grpSpPr>
          <p:sp>
            <p:nvSpPr>
              <p:cNvPr id="1112198" name="Rectangle 134"/>
              <p:cNvSpPr>
                <a:spLocks noChangeArrowheads="1"/>
              </p:cNvSpPr>
              <p:nvPr/>
            </p:nvSpPr>
            <p:spPr bwMode="auto">
              <a:xfrm rot="1352639">
                <a:off x="5376" y="2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199" name="Rectangle 135"/>
              <p:cNvSpPr>
                <a:spLocks noChangeArrowheads="1"/>
              </p:cNvSpPr>
              <p:nvPr/>
            </p:nvSpPr>
            <p:spPr bwMode="auto">
              <a:xfrm rot="1352639">
                <a:off x="5280" y="62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0" name="Rectangle 136"/>
              <p:cNvSpPr>
                <a:spLocks noChangeArrowheads="1"/>
              </p:cNvSpPr>
              <p:nvPr/>
            </p:nvSpPr>
            <p:spPr bwMode="auto">
              <a:xfrm rot="1352639">
                <a:off x="5472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1" name="Rectangle 137"/>
              <p:cNvSpPr>
                <a:spLocks noChangeArrowheads="1"/>
              </p:cNvSpPr>
              <p:nvPr/>
            </p:nvSpPr>
            <p:spPr bwMode="auto">
              <a:xfrm rot="1352639">
                <a:off x="5376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2" name="Rectangle 138"/>
              <p:cNvSpPr>
                <a:spLocks noChangeArrowheads="1"/>
              </p:cNvSpPr>
              <p:nvPr/>
            </p:nvSpPr>
            <p:spPr bwMode="auto">
              <a:xfrm rot="1352639">
                <a:off x="5136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3" name="Rectangle 139"/>
              <p:cNvSpPr>
                <a:spLocks noChangeArrowheads="1"/>
              </p:cNvSpPr>
              <p:nvPr/>
            </p:nvSpPr>
            <p:spPr bwMode="auto">
              <a:xfrm rot="1352639">
                <a:off x="5040" y="15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4" name="Rectangle 140"/>
              <p:cNvSpPr>
                <a:spLocks noChangeArrowheads="1"/>
              </p:cNvSpPr>
              <p:nvPr/>
            </p:nvSpPr>
            <p:spPr bwMode="auto">
              <a:xfrm rot="1352639">
                <a:off x="5232" y="19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5" name="Rectangle 141"/>
              <p:cNvSpPr>
                <a:spLocks noChangeArrowheads="1"/>
              </p:cNvSpPr>
              <p:nvPr/>
            </p:nvSpPr>
            <p:spPr bwMode="auto">
              <a:xfrm rot="1352639">
                <a:off x="5136" y="23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6" name="Rectangle 142"/>
              <p:cNvSpPr>
                <a:spLocks noChangeArrowheads="1"/>
              </p:cNvSpPr>
              <p:nvPr/>
            </p:nvSpPr>
            <p:spPr bwMode="auto">
              <a:xfrm rot="1352639">
                <a:off x="5472" y="21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7" name="Rectangle 143"/>
              <p:cNvSpPr>
                <a:spLocks noChangeArrowheads="1"/>
              </p:cNvSpPr>
              <p:nvPr/>
            </p:nvSpPr>
            <p:spPr bwMode="auto">
              <a:xfrm rot="1352639">
                <a:off x="5376" y="2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8" name="Rectangle 144"/>
              <p:cNvSpPr>
                <a:spLocks noChangeArrowheads="1"/>
              </p:cNvSpPr>
              <p:nvPr/>
            </p:nvSpPr>
            <p:spPr bwMode="auto">
              <a:xfrm rot="1352639">
                <a:off x="5568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09" name="Rectangle 145"/>
              <p:cNvSpPr>
                <a:spLocks noChangeArrowheads="1"/>
              </p:cNvSpPr>
              <p:nvPr/>
            </p:nvSpPr>
            <p:spPr bwMode="auto">
              <a:xfrm rot="1352639">
                <a:off x="5472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0" name="Rectangle 146"/>
              <p:cNvSpPr>
                <a:spLocks noChangeArrowheads="1"/>
              </p:cNvSpPr>
              <p:nvPr/>
            </p:nvSpPr>
            <p:spPr bwMode="auto">
              <a:xfrm rot="1352639">
                <a:off x="5232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1" name="Rectangle 147"/>
              <p:cNvSpPr>
                <a:spLocks noChangeArrowheads="1"/>
              </p:cNvSpPr>
              <p:nvPr/>
            </p:nvSpPr>
            <p:spPr bwMode="auto">
              <a:xfrm rot="1352639">
                <a:off x="5136" y="34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2" name="Rectangle 148"/>
              <p:cNvSpPr>
                <a:spLocks noChangeArrowheads="1"/>
              </p:cNvSpPr>
              <p:nvPr/>
            </p:nvSpPr>
            <p:spPr bwMode="auto">
              <a:xfrm rot="1352639">
                <a:off x="5328" y="38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3" name="Rectangle 149"/>
              <p:cNvSpPr>
                <a:spLocks noChangeArrowheads="1"/>
              </p:cNvSpPr>
              <p:nvPr/>
            </p:nvSpPr>
            <p:spPr bwMode="auto">
              <a:xfrm rot="1352639">
                <a:off x="5040" y="408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4" name="Rectangle 150"/>
              <p:cNvSpPr>
                <a:spLocks noChangeArrowheads="1"/>
              </p:cNvSpPr>
              <p:nvPr/>
            </p:nvSpPr>
            <p:spPr bwMode="auto">
              <a:xfrm rot="20247361" flipH="1">
                <a:off x="5184" y="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5" name="Rectangle 151"/>
              <p:cNvSpPr>
                <a:spLocks noChangeArrowheads="1"/>
              </p:cNvSpPr>
              <p:nvPr/>
            </p:nvSpPr>
            <p:spPr bwMode="auto">
              <a:xfrm rot="20247361" flipH="1">
                <a:off x="5280" y="38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6" name="Rectangle 152"/>
              <p:cNvSpPr>
                <a:spLocks noChangeArrowheads="1"/>
              </p:cNvSpPr>
              <p:nvPr/>
            </p:nvSpPr>
            <p:spPr bwMode="auto">
              <a:xfrm rot="20247361" flipH="1">
                <a:off x="5088" y="76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7" name="Rectangle 153"/>
              <p:cNvSpPr>
                <a:spLocks noChangeArrowheads="1"/>
              </p:cNvSpPr>
              <p:nvPr/>
            </p:nvSpPr>
            <p:spPr bwMode="auto">
              <a:xfrm rot="20247361" flipH="1">
                <a:off x="5184" y="115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8" name="Rectangle 154"/>
              <p:cNvSpPr>
                <a:spLocks noChangeArrowheads="1"/>
              </p:cNvSpPr>
              <p:nvPr/>
            </p:nvSpPr>
            <p:spPr bwMode="auto">
              <a:xfrm rot="20247361" flipH="1">
                <a:off x="5424" y="9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19" name="Rectangle 155"/>
              <p:cNvSpPr>
                <a:spLocks noChangeArrowheads="1"/>
              </p:cNvSpPr>
              <p:nvPr/>
            </p:nvSpPr>
            <p:spPr bwMode="auto">
              <a:xfrm rot="20247361" flipH="1">
                <a:off x="5520" y="134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0" name="Rectangle 156"/>
              <p:cNvSpPr>
                <a:spLocks noChangeArrowheads="1"/>
              </p:cNvSpPr>
              <p:nvPr/>
            </p:nvSpPr>
            <p:spPr bwMode="auto">
              <a:xfrm rot="20247361" flipH="1">
                <a:off x="5328" y="17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1" name="Rectangle 157"/>
              <p:cNvSpPr>
                <a:spLocks noChangeArrowheads="1"/>
              </p:cNvSpPr>
              <p:nvPr/>
            </p:nvSpPr>
            <p:spPr bwMode="auto">
              <a:xfrm rot="20247361" flipH="1">
                <a:off x="5424" y="211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2" name="Rectangle 158"/>
              <p:cNvSpPr>
                <a:spLocks noChangeArrowheads="1"/>
              </p:cNvSpPr>
              <p:nvPr/>
            </p:nvSpPr>
            <p:spPr bwMode="auto">
              <a:xfrm rot="20247361" flipH="1">
                <a:off x="5088" y="19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3" name="Rectangle 159"/>
              <p:cNvSpPr>
                <a:spLocks noChangeArrowheads="1"/>
              </p:cNvSpPr>
              <p:nvPr/>
            </p:nvSpPr>
            <p:spPr bwMode="auto">
              <a:xfrm rot="20247361" flipH="1">
                <a:off x="5184" y="2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4" name="Rectangle 160"/>
              <p:cNvSpPr>
                <a:spLocks noChangeArrowheads="1"/>
              </p:cNvSpPr>
              <p:nvPr/>
            </p:nvSpPr>
            <p:spPr bwMode="auto">
              <a:xfrm rot="20247361" flipH="1">
                <a:off x="4992" y="2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5" name="Rectangle 161"/>
              <p:cNvSpPr>
                <a:spLocks noChangeArrowheads="1"/>
              </p:cNvSpPr>
              <p:nvPr/>
            </p:nvSpPr>
            <p:spPr bwMode="auto">
              <a:xfrm rot="20247361" flipH="1">
                <a:off x="5088" y="306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6" name="Rectangle 162"/>
              <p:cNvSpPr>
                <a:spLocks noChangeArrowheads="1"/>
              </p:cNvSpPr>
              <p:nvPr/>
            </p:nvSpPr>
            <p:spPr bwMode="auto">
              <a:xfrm rot="20247361" flipH="1">
                <a:off x="5328" y="287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7" name="Rectangle 163"/>
              <p:cNvSpPr>
                <a:spLocks noChangeArrowheads="1"/>
              </p:cNvSpPr>
              <p:nvPr/>
            </p:nvSpPr>
            <p:spPr bwMode="auto">
              <a:xfrm rot="20247361" flipH="1">
                <a:off x="5424" y="325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8" name="Rectangle 164"/>
              <p:cNvSpPr>
                <a:spLocks noChangeArrowheads="1"/>
              </p:cNvSpPr>
              <p:nvPr/>
            </p:nvSpPr>
            <p:spPr bwMode="auto">
              <a:xfrm rot="20247361" flipH="1">
                <a:off x="5232" y="364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29" name="Rectangle 165"/>
              <p:cNvSpPr>
                <a:spLocks noChangeArrowheads="1"/>
              </p:cNvSpPr>
              <p:nvPr/>
            </p:nvSpPr>
            <p:spPr bwMode="auto">
              <a:xfrm rot="20247361" flipH="1">
                <a:off x="5520" y="38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0" name="Rectangle 166"/>
              <p:cNvSpPr>
                <a:spLocks noChangeArrowheads="1"/>
              </p:cNvSpPr>
              <p:nvPr/>
            </p:nvSpPr>
            <p:spPr bwMode="auto">
              <a:xfrm rot="6752639">
                <a:off x="4068" y="53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1" name="Rectangle 167"/>
              <p:cNvSpPr>
                <a:spLocks noChangeArrowheads="1"/>
              </p:cNvSpPr>
              <p:nvPr/>
            </p:nvSpPr>
            <p:spPr bwMode="auto">
              <a:xfrm rot="6752639">
                <a:off x="3684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2" name="Rectangle 168"/>
              <p:cNvSpPr>
                <a:spLocks noChangeArrowheads="1"/>
              </p:cNvSpPr>
              <p:nvPr/>
            </p:nvSpPr>
            <p:spPr bwMode="auto">
              <a:xfrm rot="6752639">
                <a:off x="3300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3" name="Rectangle 169"/>
              <p:cNvSpPr>
                <a:spLocks noChangeArrowheads="1"/>
              </p:cNvSpPr>
              <p:nvPr/>
            </p:nvSpPr>
            <p:spPr bwMode="auto">
              <a:xfrm rot="6752639">
                <a:off x="2916" y="53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4" name="Rectangle 170"/>
              <p:cNvSpPr>
                <a:spLocks noChangeArrowheads="1"/>
              </p:cNvSpPr>
              <p:nvPr/>
            </p:nvSpPr>
            <p:spPr bwMode="auto">
              <a:xfrm rot="6752639">
                <a:off x="3108" y="29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5" name="Rectangle 171"/>
              <p:cNvSpPr>
                <a:spLocks noChangeArrowheads="1"/>
              </p:cNvSpPr>
              <p:nvPr/>
            </p:nvSpPr>
            <p:spPr bwMode="auto">
              <a:xfrm rot="6752639">
                <a:off x="2725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6" name="Rectangle 172"/>
              <p:cNvSpPr>
                <a:spLocks noChangeArrowheads="1"/>
              </p:cNvSpPr>
              <p:nvPr/>
            </p:nvSpPr>
            <p:spPr bwMode="auto">
              <a:xfrm rot="6752639">
                <a:off x="234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7" name="Rectangle 173"/>
              <p:cNvSpPr>
                <a:spLocks noChangeArrowheads="1"/>
              </p:cNvSpPr>
              <p:nvPr/>
            </p:nvSpPr>
            <p:spPr bwMode="auto">
              <a:xfrm rot="6752639">
                <a:off x="1957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8" name="Rectangle 174"/>
              <p:cNvSpPr>
                <a:spLocks noChangeArrowheads="1"/>
              </p:cNvSpPr>
              <p:nvPr/>
            </p:nvSpPr>
            <p:spPr bwMode="auto">
              <a:xfrm rot="6752639">
                <a:off x="2155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39" name="Rectangle 175"/>
              <p:cNvSpPr>
                <a:spLocks noChangeArrowheads="1"/>
              </p:cNvSpPr>
              <p:nvPr/>
            </p:nvSpPr>
            <p:spPr bwMode="auto">
              <a:xfrm rot="6752639">
                <a:off x="177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0" name="Rectangle 176"/>
              <p:cNvSpPr>
                <a:spLocks noChangeArrowheads="1"/>
              </p:cNvSpPr>
              <p:nvPr/>
            </p:nvSpPr>
            <p:spPr bwMode="auto">
              <a:xfrm rot="6752639">
                <a:off x="1387" y="73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1" name="Rectangle 177"/>
              <p:cNvSpPr>
                <a:spLocks noChangeArrowheads="1"/>
              </p:cNvSpPr>
              <p:nvPr/>
            </p:nvSpPr>
            <p:spPr bwMode="auto">
              <a:xfrm rot="6752639">
                <a:off x="1003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2" name="Rectangle 178"/>
              <p:cNvSpPr>
                <a:spLocks noChangeArrowheads="1"/>
              </p:cNvSpPr>
              <p:nvPr/>
            </p:nvSpPr>
            <p:spPr bwMode="auto">
              <a:xfrm rot="6752639">
                <a:off x="1195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3" name="Rectangle 179"/>
              <p:cNvSpPr>
                <a:spLocks noChangeArrowheads="1"/>
              </p:cNvSpPr>
              <p:nvPr/>
            </p:nvSpPr>
            <p:spPr bwMode="auto">
              <a:xfrm rot="6752639">
                <a:off x="811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4" name="Rectangle 180"/>
              <p:cNvSpPr>
                <a:spLocks noChangeArrowheads="1"/>
              </p:cNvSpPr>
              <p:nvPr/>
            </p:nvSpPr>
            <p:spPr bwMode="auto">
              <a:xfrm rot="6752639">
                <a:off x="427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5" name="Rectangle 181"/>
              <p:cNvSpPr>
                <a:spLocks noChangeArrowheads="1"/>
              </p:cNvSpPr>
              <p:nvPr/>
            </p:nvSpPr>
            <p:spPr bwMode="auto">
              <a:xfrm rot="6752639">
                <a:off x="229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6" name="Rectangle 182"/>
              <p:cNvSpPr>
                <a:spLocks noChangeArrowheads="1"/>
              </p:cNvSpPr>
              <p:nvPr/>
            </p:nvSpPr>
            <p:spPr bwMode="auto">
              <a:xfrm rot="4047361" flipH="1">
                <a:off x="4308" y="34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7" name="Rectangle 183"/>
              <p:cNvSpPr>
                <a:spLocks noChangeArrowheads="1"/>
              </p:cNvSpPr>
              <p:nvPr/>
            </p:nvSpPr>
            <p:spPr bwMode="auto">
              <a:xfrm rot="4047361" flipH="1">
                <a:off x="3924" y="44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8" name="Rectangle 184"/>
              <p:cNvSpPr>
                <a:spLocks noChangeArrowheads="1"/>
              </p:cNvSpPr>
              <p:nvPr/>
            </p:nvSpPr>
            <p:spPr bwMode="auto">
              <a:xfrm rot="4047361" flipH="1">
                <a:off x="3540" y="24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49" name="Rectangle 185"/>
              <p:cNvSpPr>
                <a:spLocks noChangeArrowheads="1"/>
              </p:cNvSpPr>
              <p:nvPr/>
            </p:nvSpPr>
            <p:spPr bwMode="auto">
              <a:xfrm rot="4047361" flipH="1">
                <a:off x="3156" y="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0" name="Rectangle 186"/>
              <p:cNvSpPr>
                <a:spLocks noChangeArrowheads="1"/>
              </p:cNvSpPr>
              <p:nvPr/>
            </p:nvSpPr>
            <p:spPr bwMode="auto">
              <a:xfrm rot="4047361" flipH="1">
                <a:off x="3348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1" name="Rectangle 187"/>
              <p:cNvSpPr>
                <a:spLocks noChangeArrowheads="1"/>
              </p:cNvSpPr>
              <p:nvPr/>
            </p:nvSpPr>
            <p:spPr bwMode="auto">
              <a:xfrm rot="4047361" flipH="1">
                <a:off x="2964" y="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2" name="Rectangle 188"/>
              <p:cNvSpPr>
                <a:spLocks noChangeArrowheads="1"/>
              </p:cNvSpPr>
              <p:nvPr/>
            </p:nvSpPr>
            <p:spPr bwMode="auto">
              <a:xfrm rot="4047361" flipH="1">
                <a:off x="2581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3" name="Rectangle 189"/>
              <p:cNvSpPr>
                <a:spLocks noChangeArrowheads="1"/>
              </p:cNvSpPr>
              <p:nvPr/>
            </p:nvSpPr>
            <p:spPr bwMode="auto">
              <a:xfrm rot="4047361" flipH="1">
                <a:off x="2197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4" name="Rectangle 190"/>
              <p:cNvSpPr>
                <a:spLocks noChangeArrowheads="1"/>
              </p:cNvSpPr>
              <p:nvPr/>
            </p:nvSpPr>
            <p:spPr bwMode="auto">
              <a:xfrm rot="4047361" flipH="1">
                <a:off x="2395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5" name="Rectangle 191"/>
              <p:cNvSpPr>
                <a:spLocks noChangeArrowheads="1"/>
              </p:cNvSpPr>
              <p:nvPr/>
            </p:nvSpPr>
            <p:spPr bwMode="auto">
              <a:xfrm rot="4047361" flipH="1">
                <a:off x="201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6" name="Rectangle 192"/>
              <p:cNvSpPr>
                <a:spLocks noChangeArrowheads="1"/>
              </p:cNvSpPr>
              <p:nvPr/>
            </p:nvSpPr>
            <p:spPr bwMode="auto">
              <a:xfrm rot="4047361" flipH="1">
                <a:off x="1627" y="15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7" name="Rectangle 193"/>
              <p:cNvSpPr>
                <a:spLocks noChangeArrowheads="1"/>
              </p:cNvSpPr>
              <p:nvPr/>
            </p:nvSpPr>
            <p:spPr bwMode="auto">
              <a:xfrm rot="4047361" flipH="1">
                <a:off x="1243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8" name="Rectangle 194"/>
              <p:cNvSpPr>
                <a:spLocks noChangeArrowheads="1"/>
              </p:cNvSpPr>
              <p:nvPr/>
            </p:nvSpPr>
            <p:spPr bwMode="auto">
              <a:xfrm rot="4047361" flipH="1">
                <a:off x="1435" y="49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59" name="Rectangle 195"/>
              <p:cNvSpPr>
                <a:spLocks noChangeArrowheads="1"/>
              </p:cNvSpPr>
              <p:nvPr/>
            </p:nvSpPr>
            <p:spPr bwMode="auto">
              <a:xfrm rot="4047361" flipH="1">
                <a:off x="1051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0" name="Rectangle 196"/>
              <p:cNvSpPr>
                <a:spLocks noChangeArrowheads="1"/>
              </p:cNvSpPr>
              <p:nvPr/>
            </p:nvSpPr>
            <p:spPr bwMode="auto">
              <a:xfrm rot="4047361" flipH="1">
                <a:off x="667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1" name="Rectangle 197"/>
              <p:cNvSpPr>
                <a:spLocks noChangeArrowheads="1"/>
              </p:cNvSpPr>
              <p:nvPr/>
            </p:nvSpPr>
            <p:spPr bwMode="auto">
              <a:xfrm rot="4047361" flipH="1">
                <a:off x="469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2" name="Rectangle 198"/>
              <p:cNvSpPr>
                <a:spLocks noChangeArrowheads="1"/>
              </p:cNvSpPr>
              <p:nvPr/>
            </p:nvSpPr>
            <p:spPr bwMode="auto">
              <a:xfrm rot="6752639">
                <a:off x="5268" y="58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3" name="Rectangle 199"/>
              <p:cNvSpPr>
                <a:spLocks noChangeArrowheads="1"/>
              </p:cNvSpPr>
              <p:nvPr/>
            </p:nvSpPr>
            <p:spPr bwMode="auto">
              <a:xfrm rot="6752639">
                <a:off x="4884" y="4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4" name="Rectangle 200"/>
              <p:cNvSpPr>
                <a:spLocks noChangeArrowheads="1"/>
              </p:cNvSpPr>
              <p:nvPr/>
            </p:nvSpPr>
            <p:spPr bwMode="auto">
              <a:xfrm rot="6752639">
                <a:off x="4500" y="68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5" name="Rectangle 201"/>
              <p:cNvSpPr>
                <a:spLocks noChangeArrowheads="1"/>
              </p:cNvSpPr>
              <p:nvPr/>
            </p:nvSpPr>
            <p:spPr bwMode="auto">
              <a:xfrm rot="6752639">
                <a:off x="4116" y="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6" name="Rectangle 202"/>
              <p:cNvSpPr>
                <a:spLocks noChangeArrowheads="1"/>
              </p:cNvSpPr>
              <p:nvPr/>
            </p:nvSpPr>
            <p:spPr bwMode="auto">
              <a:xfrm rot="6752639">
                <a:off x="4308" y="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7" name="Rectangle 203"/>
              <p:cNvSpPr>
                <a:spLocks noChangeArrowheads="1"/>
              </p:cNvSpPr>
              <p:nvPr/>
            </p:nvSpPr>
            <p:spPr bwMode="auto">
              <a:xfrm rot="6752639">
                <a:off x="3925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8" name="Rectangle 204"/>
              <p:cNvSpPr>
                <a:spLocks noChangeArrowheads="1"/>
              </p:cNvSpPr>
              <p:nvPr/>
            </p:nvSpPr>
            <p:spPr bwMode="auto">
              <a:xfrm rot="6752639">
                <a:off x="3541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69" name="Rectangle 205"/>
              <p:cNvSpPr>
                <a:spLocks noChangeArrowheads="1"/>
              </p:cNvSpPr>
              <p:nvPr/>
            </p:nvSpPr>
            <p:spPr bwMode="auto">
              <a:xfrm rot="6752639">
                <a:off x="3157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0" name="Rectangle 206"/>
              <p:cNvSpPr>
                <a:spLocks noChangeArrowheads="1"/>
              </p:cNvSpPr>
              <p:nvPr/>
            </p:nvSpPr>
            <p:spPr bwMode="auto">
              <a:xfrm rot="6752639">
                <a:off x="3355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1" name="Rectangle 207"/>
              <p:cNvSpPr>
                <a:spLocks noChangeArrowheads="1"/>
              </p:cNvSpPr>
              <p:nvPr/>
            </p:nvSpPr>
            <p:spPr bwMode="auto">
              <a:xfrm rot="6752639">
                <a:off x="2971" y="58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2" name="Rectangle 208"/>
              <p:cNvSpPr>
                <a:spLocks noChangeArrowheads="1"/>
              </p:cNvSpPr>
              <p:nvPr/>
            </p:nvSpPr>
            <p:spPr bwMode="auto">
              <a:xfrm rot="6752639">
                <a:off x="2587" y="77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3" name="Rectangle 209"/>
              <p:cNvSpPr>
                <a:spLocks noChangeArrowheads="1"/>
              </p:cNvSpPr>
              <p:nvPr/>
            </p:nvSpPr>
            <p:spPr bwMode="auto">
              <a:xfrm rot="6752639">
                <a:off x="2203" y="68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4" name="Rectangle 210"/>
              <p:cNvSpPr>
                <a:spLocks noChangeArrowheads="1"/>
              </p:cNvSpPr>
              <p:nvPr/>
            </p:nvSpPr>
            <p:spPr bwMode="auto">
              <a:xfrm rot="6752639">
                <a:off x="2395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5" name="Rectangle 211"/>
              <p:cNvSpPr>
                <a:spLocks noChangeArrowheads="1"/>
              </p:cNvSpPr>
              <p:nvPr/>
            </p:nvSpPr>
            <p:spPr bwMode="auto">
              <a:xfrm rot="6752639">
                <a:off x="2011" y="34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6" name="Rectangle 212"/>
              <p:cNvSpPr>
                <a:spLocks noChangeArrowheads="1"/>
              </p:cNvSpPr>
              <p:nvPr/>
            </p:nvSpPr>
            <p:spPr bwMode="auto">
              <a:xfrm rot="6752639">
                <a:off x="1627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7" name="Rectangle 213"/>
              <p:cNvSpPr>
                <a:spLocks noChangeArrowheads="1"/>
              </p:cNvSpPr>
              <p:nvPr/>
            </p:nvSpPr>
            <p:spPr bwMode="auto">
              <a:xfrm rot="6752639">
                <a:off x="1429" y="25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8" name="Rectangle 214"/>
              <p:cNvSpPr>
                <a:spLocks noChangeArrowheads="1"/>
              </p:cNvSpPr>
              <p:nvPr/>
            </p:nvSpPr>
            <p:spPr bwMode="auto">
              <a:xfrm rot="4047361" flipH="1">
                <a:off x="5508" y="39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79" name="Rectangle 215"/>
              <p:cNvSpPr>
                <a:spLocks noChangeArrowheads="1"/>
              </p:cNvSpPr>
              <p:nvPr/>
            </p:nvSpPr>
            <p:spPr bwMode="auto">
              <a:xfrm rot="4047361" flipH="1">
                <a:off x="5124" y="48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0" name="Rectangle 216"/>
              <p:cNvSpPr>
                <a:spLocks noChangeArrowheads="1"/>
              </p:cNvSpPr>
              <p:nvPr/>
            </p:nvSpPr>
            <p:spPr bwMode="auto">
              <a:xfrm rot="4047361" flipH="1">
                <a:off x="4740" y="297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1" name="Rectangle 217"/>
              <p:cNvSpPr>
                <a:spLocks noChangeArrowheads="1"/>
              </p:cNvSpPr>
              <p:nvPr/>
            </p:nvSpPr>
            <p:spPr bwMode="auto">
              <a:xfrm rot="4047361" flipH="1">
                <a:off x="4356" y="39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2" name="Rectangle 218"/>
              <p:cNvSpPr>
                <a:spLocks noChangeArrowheads="1"/>
              </p:cNvSpPr>
              <p:nvPr/>
            </p:nvSpPr>
            <p:spPr bwMode="auto">
              <a:xfrm rot="4047361" flipH="1">
                <a:off x="4548" y="63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3" name="Rectangle 219"/>
              <p:cNvSpPr>
                <a:spLocks noChangeArrowheads="1"/>
              </p:cNvSpPr>
              <p:nvPr/>
            </p:nvSpPr>
            <p:spPr bwMode="auto">
              <a:xfrm rot="4047361" flipH="1">
                <a:off x="4164" y="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4" name="Rectangle 220"/>
              <p:cNvSpPr>
                <a:spLocks noChangeArrowheads="1"/>
              </p:cNvSpPr>
              <p:nvPr/>
            </p:nvSpPr>
            <p:spPr bwMode="auto">
              <a:xfrm rot="4047361" flipH="1">
                <a:off x="3781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5" name="Rectangle 221"/>
              <p:cNvSpPr>
                <a:spLocks noChangeArrowheads="1"/>
              </p:cNvSpPr>
              <p:nvPr/>
            </p:nvSpPr>
            <p:spPr bwMode="auto">
              <a:xfrm rot="4047361" flipH="1">
                <a:off x="3397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6" name="Rectangle 222"/>
              <p:cNvSpPr>
                <a:spLocks noChangeArrowheads="1"/>
              </p:cNvSpPr>
              <p:nvPr/>
            </p:nvSpPr>
            <p:spPr bwMode="auto">
              <a:xfrm rot="4047361" flipH="1">
                <a:off x="3595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7" name="Rectangle 223"/>
              <p:cNvSpPr>
                <a:spLocks noChangeArrowheads="1"/>
              </p:cNvSpPr>
              <p:nvPr/>
            </p:nvSpPr>
            <p:spPr bwMode="auto">
              <a:xfrm rot="4047361" flipH="1">
                <a:off x="3211" y="39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8" name="Rectangle 224"/>
              <p:cNvSpPr>
                <a:spLocks noChangeArrowheads="1"/>
              </p:cNvSpPr>
              <p:nvPr/>
            </p:nvSpPr>
            <p:spPr bwMode="auto">
              <a:xfrm rot="4047361" flipH="1">
                <a:off x="2827" y="20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89" name="Rectangle 225"/>
              <p:cNvSpPr>
                <a:spLocks noChangeArrowheads="1"/>
              </p:cNvSpPr>
              <p:nvPr/>
            </p:nvSpPr>
            <p:spPr bwMode="auto">
              <a:xfrm rot="4047361" flipH="1">
                <a:off x="2443" y="29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0" name="Rectangle 226"/>
              <p:cNvSpPr>
                <a:spLocks noChangeArrowheads="1"/>
              </p:cNvSpPr>
              <p:nvPr/>
            </p:nvSpPr>
            <p:spPr bwMode="auto">
              <a:xfrm rot="4047361" flipH="1">
                <a:off x="2635" y="539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1" name="Rectangle 227"/>
              <p:cNvSpPr>
                <a:spLocks noChangeArrowheads="1"/>
              </p:cNvSpPr>
              <p:nvPr/>
            </p:nvSpPr>
            <p:spPr bwMode="auto">
              <a:xfrm rot="4047361" flipH="1">
                <a:off x="2251" y="635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2" name="Rectangle 228"/>
              <p:cNvSpPr>
                <a:spLocks noChangeArrowheads="1"/>
              </p:cNvSpPr>
              <p:nvPr/>
            </p:nvSpPr>
            <p:spPr bwMode="auto">
              <a:xfrm rot="4047361" flipH="1">
                <a:off x="1867" y="443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3" name="Rectangle 229"/>
              <p:cNvSpPr>
                <a:spLocks noChangeArrowheads="1"/>
              </p:cNvSpPr>
              <p:nvPr/>
            </p:nvSpPr>
            <p:spPr bwMode="auto">
              <a:xfrm rot="4047361" flipH="1">
                <a:off x="1669" y="731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4" name="Rectangle 230"/>
              <p:cNvSpPr>
                <a:spLocks noChangeArrowheads="1"/>
              </p:cNvSpPr>
              <p:nvPr/>
            </p:nvSpPr>
            <p:spPr bwMode="auto">
              <a:xfrm rot="1352639">
                <a:off x="624" y="2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5" name="Rectangle 231"/>
              <p:cNvSpPr>
                <a:spLocks noChangeArrowheads="1"/>
              </p:cNvSpPr>
              <p:nvPr/>
            </p:nvSpPr>
            <p:spPr bwMode="auto">
              <a:xfrm rot="1352639">
                <a:off x="528" y="67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6" name="Rectangle 232"/>
              <p:cNvSpPr>
                <a:spLocks noChangeArrowheads="1"/>
              </p:cNvSpPr>
              <p:nvPr/>
            </p:nvSpPr>
            <p:spPr bwMode="auto">
              <a:xfrm rot="1352639">
                <a:off x="720" y="105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7" name="Rectangle 233"/>
              <p:cNvSpPr>
                <a:spLocks noChangeArrowheads="1"/>
              </p:cNvSpPr>
              <p:nvPr/>
            </p:nvSpPr>
            <p:spPr bwMode="auto">
              <a:xfrm rot="1352639">
                <a:off x="624" y="144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8" name="Rectangle 234"/>
              <p:cNvSpPr>
                <a:spLocks noChangeArrowheads="1"/>
              </p:cNvSpPr>
              <p:nvPr/>
            </p:nvSpPr>
            <p:spPr bwMode="auto">
              <a:xfrm rot="1352639">
                <a:off x="384" y="12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299" name="Rectangle 235"/>
              <p:cNvSpPr>
                <a:spLocks noChangeArrowheads="1"/>
              </p:cNvSpPr>
              <p:nvPr/>
            </p:nvSpPr>
            <p:spPr bwMode="auto">
              <a:xfrm rot="1352639">
                <a:off x="288" y="16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0" name="Rectangle 236"/>
              <p:cNvSpPr>
                <a:spLocks noChangeArrowheads="1"/>
              </p:cNvSpPr>
              <p:nvPr/>
            </p:nvSpPr>
            <p:spPr bwMode="auto">
              <a:xfrm rot="1352639">
                <a:off x="480" y="20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1" name="Rectangle 237"/>
              <p:cNvSpPr>
                <a:spLocks noChangeArrowheads="1"/>
              </p:cNvSpPr>
              <p:nvPr/>
            </p:nvSpPr>
            <p:spPr bwMode="auto">
              <a:xfrm rot="1352639">
                <a:off x="384" y="24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2" name="Rectangle 238"/>
              <p:cNvSpPr>
                <a:spLocks noChangeArrowheads="1"/>
              </p:cNvSpPr>
              <p:nvPr/>
            </p:nvSpPr>
            <p:spPr bwMode="auto">
              <a:xfrm rot="1352639">
                <a:off x="720" y="220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3" name="Rectangle 239"/>
              <p:cNvSpPr>
                <a:spLocks noChangeArrowheads="1"/>
              </p:cNvSpPr>
              <p:nvPr/>
            </p:nvSpPr>
            <p:spPr bwMode="auto">
              <a:xfrm rot="1352639">
                <a:off x="624" y="258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4" name="Rectangle 240"/>
              <p:cNvSpPr>
                <a:spLocks noChangeArrowheads="1"/>
              </p:cNvSpPr>
              <p:nvPr/>
            </p:nvSpPr>
            <p:spPr bwMode="auto">
              <a:xfrm rot="1352639">
                <a:off x="816" y="297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5" name="Rectangle 241"/>
              <p:cNvSpPr>
                <a:spLocks noChangeArrowheads="1"/>
              </p:cNvSpPr>
              <p:nvPr/>
            </p:nvSpPr>
            <p:spPr bwMode="auto">
              <a:xfrm rot="1352639">
                <a:off x="720" y="335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6" name="Rectangle 242"/>
              <p:cNvSpPr>
                <a:spLocks noChangeArrowheads="1"/>
              </p:cNvSpPr>
              <p:nvPr/>
            </p:nvSpPr>
            <p:spPr bwMode="auto">
              <a:xfrm rot="1352639">
                <a:off x="480" y="31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7" name="Rectangle 243"/>
              <p:cNvSpPr>
                <a:spLocks noChangeArrowheads="1"/>
              </p:cNvSpPr>
              <p:nvPr/>
            </p:nvSpPr>
            <p:spPr bwMode="auto">
              <a:xfrm rot="1352639">
                <a:off x="384" y="35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8" name="Rectangle 244"/>
              <p:cNvSpPr>
                <a:spLocks noChangeArrowheads="1"/>
              </p:cNvSpPr>
              <p:nvPr/>
            </p:nvSpPr>
            <p:spPr bwMode="auto">
              <a:xfrm rot="1352639">
                <a:off x="576" y="39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09" name="Rectangle 245"/>
              <p:cNvSpPr>
                <a:spLocks noChangeArrowheads="1"/>
              </p:cNvSpPr>
              <p:nvPr/>
            </p:nvSpPr>
            <p:spPr bwMode="auto">
              <a:xfrm rot="1352639">
                <a:off x="288" y="412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0" name="Rectangle 246"/>
              <p:cNvSpPr>
                <a:spLocks noChangeArrowheads="1"/>
              </p:cNvSpPr>
              <p:nvPr/>
            </p:nvSpPr>
            <p:spPr bwMode="auto">
              <a:xfrm rot="20247361" flipH="1">
                <a:off x="432" y="4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1" name="Rectangle 247"/>
              <p:cNvSpPr>
                <a:spLocks noChangeArrowheads="1"/>
              </p:cNvSpPr>
              <p:nvPr/>
            </p:nvSpPr>
            <p:spPr bwMode="auto">
              <a:xfrm rot="20247361" flipH="1">
                <a:off x="528" y="43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2" name="Rectangle 248"/>
              <p:cNvSpPr>
                <a:spLocks noChangeArrowheads="1"/>
              </p:cNvSpPr>
              <p:nvPr/>
            </p:nvSpPr>
            <p:spPr bwMode="auto">
              <a:xfrm rot="20247361" flipH="1">
                <a:off x="336" y="81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3" name="Rectangle 249"/>
              <p:cNvSpPr>
                <a:spLocks noChangeArrowheads="1"/>
              </p:cNvSpPr>
              <p:nvPr/>
            </p:nvSpPr>
            <p:spPr bwMode="auto">
              <a:xfrm rot="20247361" flipH="1">
                <a:off x="432" y="120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4" name="Rectangle 250"/>
              <p:cNvSpPr>
                <a:spLocks noChangeArrowheads="1"/>
              </p:cNvSpPr>
              <p:nvPr/>
            </p:nvSpPr>
            <p:spPr bwMode="auto">
              <a:xfrm rot="20247361" flipH="1">
                <a:off x="672" y="100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5" name="Rectangle 251"/>
              <p:cNvSpPr>
                <a:spLocks noChangeArrowheads="1"/>
              </p:cNvSpPr>
              <p:nvPr/>
            </p:nvSpPr>
            <p:spPr bwMode="auto">
              <a:xfrm rot="20247361" flipH="1">
                <a:off x="768" y="139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6" name="Rectangle 252"/>
              <p:cNvSpPr>
                <a:spLocks noChangeArrowheads="1"/>
              </p:cNvSpPr>
              <p:nvPr/>
            </p:nvSpPr>
            <p:spPr bwMode="auto">
              <a:xfrm rot="20247361" flipH="1">
                <a:off x="576" y="177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7" name="Rectangle 253"/>
              <p:cNvSpPr>
                <a:spLocks noChangeArrowheads="1"/>
              </p:cNvSpPr>
              <p:nvPr/>
            </p:nvSpPr>
            <p:spPr bwMode="auto">
              <a:xfrm rot="20247361" flipH="1">
                <a:off x="672" y="216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8" name="Rectangle 254"/>
              <p:cNvSpPr>
                <a:spLocks noChangeArrowheads="1"/>
              </p:cNvSpPr>
              <p:nvPr/>
            </p:nvSpPr>
            <p:spPr bwMode="auto">
              <a:xfrm rot="20247361" flipH="1">
                <a:off x="336" y="196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19" name="Rectangle 255"/>
              <p:cNvSpPr>
                <a:spLocks noChangeArrowheads="1"/>
              </p:cNvSpPr>
              <p:nvPr/>
            </p:nvSpPr>
            <p:spPr bwMode="auto">
              <a:xfrm rot="20247361" flipH="1">
                <a:off x="432" y="234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0" name="Rectangle 256"/>
              <p:cNvSpPr>
                <a:spLocks noChangeArrowheads="1"/>
              </p:cNvSpPr>
              <p:nvPr/>
            </p:nvSpPr>
            <p:spPr bwMode="auto">
              <a:xfrm rot="20247361" flipH="1">
                <a:off x="240" y="273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1" name="Rectangle 257"/>
              <p:cNvSpPr>
                <a:spLocks noChangeArrowheads="1"/>
              </p:cNvSpPr>
              <p:nvPr/>
            </p:nvSpPr>
            <p:spPr bwMode="auto">
              <a:xfrm rot="20247361" flipH="1">
                <a:off x="336" y="3114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2" name="Rectangle 258"/>
              <p:cNvSpPr>
                <a:spLocks noChangeArrowheads="1"/>
              </p:cNvSpPr>
              <p:nvPr/>
            </p:nvSpPr>
            <p:spPr bwMode="auto">
              <a:xfrm rot="20247361" flipH="1">
                <a:off x="576" y="2922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3" name="Rectangle 259"/>
              <p:cNvSpPr>
                <a:spLocks noChangeArrowheads="1"/>
              </p:cNvSpPr>
              <p:nvPr/>
            </p:nvSpPr>
            <p:spPr bwMode="auto">
              <a:xfrm rot="20247361" flipH="1">
                <a:off x="672" y="3306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4" name="Rectangle 260"/>
              <p:cNvSpPr>
                <a:spLocks noChangeArrowheads="1"/>
              </p:cNvSpPr>
              <p:nvPr/>
            </p:nvSpPr>
            <p:spPr bwMode="auto">
              <a:xfrm rot="20247361" flipH="1">
                <a:off x="480" y="3690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25" name="Rectangle 261"/>
              <p:cNvSpPr>
                <a:spLocks noChangeArrowheads="1"/>
              </p:cNvSpPr>
              <p:nvPr/>
            </p:nvSpPr>
            <p:spPr bwMode="auto">
              <a:xfrm rot="20247361" flipH="1">
                <a:off x="768" y="3888"/>
                <a:ext cx="124" cy="102"/>
              </a:xfrm>
              <a:prstGeom prst="rect">
                <a:avLst/>
              </a:prstGeom>
              <a:solidFill>
                <a:srgbClr val="0000CC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1112326" name="Oval 262"/>
            <p:cNvSpPr>
              <a:spLocks noChangeArrowheads="1"/>
            </p:cNvSpPr>
            <p:nvPr/>
          </p:nvSpPr>
          <p:spPr bwMode="auto">
            <a:xfrm>
              <a:off x="5739182" y="3225265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27" name="Oval 263"/>
            <p:cNvSpPr>
              <a:spLocks noChangeArrowheads="1"/>
            </p:cNvSpPr>
            <p:nvPr/>
          </p:nvSpPr>
          <p:spPr bwMode="auto">
            <a:xfrm>
              <a:off x="6290275" y="3251790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28" name="AutoShape 264"/>
            <p:cNvCxnSpPr>
              <a:cxnSpLocks noChangeShapeType="1"/>
              <a:stCxn id="1112326" idx="6"/>
              <a:endCxn id="1112327" idx="3"/>
            </p:cNvCxnSpPr>
            <p:nvPr/>
          </p:nvCxnSpPr>
          <p:spPr bwMode="auto">
            <a:xfrm>
              <a:off x="5884546" y="3286149"/>
              <a:ext cx="427018" cy="69577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29" name="AutoShape 265"/>
            <p:cNvCxnSpPr>
              <a:cxnSpLocks noChangeShapeType="1"/>
              <a:stCxn id="1112326" idx="5"/>
            </p:cNvCxnSpPr>
            <p:nvPr/>
          </p:nvCxnSpPr>
          <p:spPr bwMode="auto">
            <a:xfrm rot="16200000" flipH="1">
              <a:off x="5903427" y="3289030"/>
              <a:ext cx="407882" cy="48822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0" name="AutoShape 266"/>
            <p:cNvCxnSpPr>
              <a:cxnSpLocks noChangeShapeType="1"/>
              <a:stCxn id="1112326" idx="4"/>
            </p:cNvCxnSpPr>
            <p:nvPr/>
          </p:nvCxnSpPr>
          <p:spPr bwMode="auto">
            <a:xfrm rot="16200000" flipH="1">
              <a:off x="5648592" y="3510303"/>
              <a:ext cx="350565" cy="2402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1" name="Oval 267"/>
            <p:cNvSpPr>
              <a:spLocks noChangeArrowheads="1"/>
            </p:cNvSpPr>
            <p:nvPr/>
          </p:nvSpPr>
          <p:spPr bwMode="auto">
            <a:xfrm>
              <a:off x="6167810" y="2933484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2" name="AutoShape 268"/>
            <p:cNvCxnSpPr>
              <a:cxnSpLocks noChangeShapeType="1"/>
              <a:stCxn id="1112331" idx="5"/>
              <a:endCxn id="1112327" idx="0"/>
            </p:cNvCxnSpPr>
            <p:nvPr/>
          </p:nvCxnSpPr>
          <p:spPr bwMode="auto">
            <a:xfrm rot="16200000" flipH="1">
              <a:off x="6220235" y="3109069"/>
              <a:ext cx="214371" cy="7107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3" name="AutoShape 269"/>
            <p:cNvCxnSpPr>
              <a:cxnSpLocks noChangeShapeType="1"/>
              <a:stCxn id="1112331" idx="4"/>
              <a:endCxn id="1112326" idx="0"/>
            </p:cNvCxnSpPr>
            <p:nvPr/>
          </p:nvCxnSpPr>
          <p:spPr bwMode="auto">
            <a:xfrm rot="5400000">
              <a:off x="5941171" y="2925944"/>
              <a:ext cx="170013" cy="42862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4" name="Oval 270"/>
            <p:cNvSpPr>
              <a:spLocks noChangeArrowheads="1"/>
            </p:cNvSpPr>
            <p:nvPr/>
          </p:nvSpPr>
          <p:spPr bwMode="auto">
            <a:xfrm>
              <a:off x="6718903" y="3278315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35" name="Oval 271"/>
            <p:cNvSpPr>
              <a:spLocks noChangeArrowheads="1"/>
            </p:cNvSpPr>
            <p:nvPr/>
          </p:nvSpPr>
          <p:spPr bwMode="auto">
            <a:xfrm>
              <a:off x="7025065" y="3172214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6" name="AutoShape 272"/>
            <p:cNvCxnSpPr>
              <a:cxnSpLocks noChangeShapeType="1"/>
              <a:stCxn id="1112334" idx="6"/>
              <a:endCxn id="1112335" idx="3"/>
            </p:cNvCxnSpPr>
            <p:nvPr/>
          </p:nvCxnSpPr>
          <p:spPr bwMode="auto">
            <a:xfrm flipV="1">
              <a:off x="6864268" y="3276149"/>
              <a:ext cx="182087" cy="6305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37" name="Oval 273"/>
            <p:cNvSpPr>
              <a:spLocks noChangeArrowheads="1"/>
            </p:cNvSpPr>
            <p:nvPr/>
          </p:nvSpPr>
          <p:spPr bwMode="auto">
            <a:xfrm>
              <a:off x="7127120" y="3437469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38" name="AutoShape 274"/>
            <p:cNvCxnSpPr>
              <a:cxnSpLocks noChangeShapeType="1"/>
              <a:stCxn id="1112334" idx="5"/>
              <a:endCxn id="1112337" idx="2"/>
            </p:cNvCxnSpPr>
            <p:nvPr/>
          </p:nvCxnSpPr>
          <p:spPr bwMode="auto">
            <a:xfrm rot="16200000" flipH="1">
              <a:off x="6926998" y="3298230"/>
              <a:ext cx="116102" cy="2841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39" name="AutoShape 275"/>
            <p:cNvCxnSpPr>
              <a:cxnSpLocks noChangeShapeType="1"/>
              <a:stCxn id="1112337" idx="1"/>
              <a:endCxn id="1112335" idx="4"/>
            </p:cNvCxnSpPr>
            <p:nvPr/>
          </p:nvCxnSpPr>
          <p:spPr bwMode="auto">
            <a:xfrm rot="16200000" flipV="1">
              <a:off x="7042419" y="3349311"/>
              <a:ext cx="161320" cy="5066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0" name="AutoShape 276"/>
            <p:cNvCxnSpPr>
              <a:cxnSpLocks noChangeShapeType="1"/>
              <a:stCxn id="1112334" idx="4"/>
            </p:cNvCxnSpPr>
            <p:nvPr/>
          </p:nvCxnSpPr>
          <p:spPr bwMode="auto">
            <a:xfrm rot="16200000" flipH="1">
              <a:off x="6715285" y="3476382"/>
              <a:ext cx="297514" cy="14491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1" name="AutoShape 277"/>
            <p:cNvCxnSpPr>
              <a:cxnSpLocks noChangeShapeType="1"/>
              <a:endCxn id="1112337" idx="3"/>
            </p:cNvCxnSpPr>
            <p:nvPr/>
          </p:nvCxnSpPr>
          <p:spPr bwMode="auto">
            <a:xfrm flipV="1">
              <a:off x="7078301" y="3541403"/>
              <a:ext cx="70107" cy="20785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2" name="Oval 278"/>
            <p:cNvSpPr>
              <a:spLocks noChangeArrowheads="1"/>
            </p:cNvSpPr>
            <p:nvPr/>
          </p:nvSpPr>
          <p:spPr bwMode="auto">
            <a:xfrm>
              <a:off x="6759724" y="2906959"/>
              <a:ext cx="145364" cy="121767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43" name="AutoShape 279"/>
            <p:cNvCxnSpPr>
              <a:cxnSpLocks noChangeShapeType="1"/>
              <a:stCxn id="1112342" idx="5"/>
              <a:endCxn id="1112335" idx="1"/>
            </p:cNvCxnSpPr>
            <p:nvPr/>
          </p:nvCxnSpPr>
          <p:spPr bwMode="auto">
            <a:xfrm rot="16200000" flipH="1">
              <a:off x="6875501" y="3019193"/>
              <a:ext cx="179152" cy="16255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4" name="AutoShape 280"/>
            <p:cNvCxnSpPr>
              <a:cxnSpLocks noChangeShapeType="1"/>
              <a:stCxn id="1112342" idx="4"/>
              <a:endCxn id="1112334" idx="0"/>
            </p:cNvCxnSpPr>
            <p:nvPr/>
          </p:nvCxnSpPr>
          <p:spPr bwMode="auto">
            <a:xfrm rot="5400000">
              <a:off x="6687201" y="3133109"/>
              <a:ext cx="249589" cy="4082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5" name="AutoShape 281"/>
            <p:cNvCxnSpPr>
              <a:cxnSpLocks noChangeShapeType="1"/>
              <a:stCxn id="1112331" idx="6"/>
              <a:endCxn id="1112342" idx="2"/>
            </p:cNvCxnSpPr>
            <p:nvPr/>
          </p:nvCxnSpPr>
          <p:spPr bwMode="auto">
            <a:xfrm flipV="1">
              <a:off x="6313173" y="2967842"/>
              <a:ext cx="446551" cy="2652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46" name="AutoShape 282"/>
            <p:cNvCxnSpPr>
              <a:cxnSpLocks noChangeShapeType="1"/>
              <a:stCxn id="1112327" idx="6"/>
              <a:endCxn id="1112334" idx="2"/>
            </p:cNvCxnSpPr>
            <p:nvPr/>
          </p:nvCxnSpPr>
          <p:spPr bwMode="auto">
            <a:xfrm>
              <a:off x="6435639" y="3312674"/>
              <a:ext cx="283264" cy="2652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7" name="Oval 283"/>
            <p:cNvSpPr>
              <a:spLocks noChangeArrowheads="1"/>
            </p:cNvSpPr>
            <p:nvPr/>
          </p:nvSpPr>
          <p:spPr bwMode="auto">
            <a:xfrm>
              <a:off x="7229886" y="404755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48" name="AutoShape 284"/>
            <p:cNvCxnSpPr>
              <a:cxnSpLocks noChangeShapeType="1"/>
              <a:stCxn id="1112347" idx="1"/>
            </p:cNvCxnSpPr>
            <p:nvPr/>
          </p:nvCxnSpPr>
          <p:spPr bwMode="auto">
            <a:xfrm rot="16200000" flipV="1">
              <a:off x="6998630" y="3818927"/>
              <a:ext cx="243068" cy="2498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49" name="Oval 285"/>
            <p:cNvSpPr>
              <a:spLocks noChangeArrowheads="1"/>
            </p:cNvSpPr>
            <p:nvPr/>
          </p:nvSpPr>
          <p:spPr bwMode="auto">
            <a:xfrm>
              <a:off x="7474816" y="394145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0" name="AutoShape 286"/>
            <p:cNvCxnSpPr>
              <a:cxnSpLocks noChangeShapeType="1"/>
              <a:stCxn id="1112349" idx="1"/>
            </p:cNvCxnSpPr>
            <p:nvPr/>
          </p:nvCxnSpPr>
          <p:spPr bwMode="auto">
            <a:xfrm rot="16200000" flipV="1">
              <a:off x="7174145" y="3643410"/>
              <a:ext cx="136967" cy="4947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51" name="AutoShape 287"/>
            <p:cNvCxnSpPr>
              <a:cxnSpLocks noChangeShapeType="1"/>
              <a:stCxn id="1112352" idx="0"/>
            </p:cNvCxnSpPr>
            <p:nvPr/>
          </p:nvCxnSpPr>
          <p:spPr bwMode="auto">
            <a:xfrm rot="16200000" flipV="1">
              <a:off x="7001540" y="4191701"/>
              <a:ext cx="284342" cy="276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2" name="Rectangle 288"/>
            <p:cNvSpPr>
              <a:spLocks noChangeArrowheads="1"/>
            </p:cNvSpPr>
            <p:nvPr/>
          </p:nvSpPr>
          <p:spPr bwMode="auto">
            <a:xfrm>
              <a:off x="7229886" y="4471964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53" name="Rectangle 289"/>
            <p:cNvSpPr>
              <a:spLocks noChangeArrowheads="1"/>
            </p:cNvSpPr>
            <p:nvPr/>
          </p:nvSpPr>
          <p:spPr bwMode="auto">
            <a:xfrm>
              <a:off x="7454405" y="4578065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4" name="AutoShape 290"/>
            <p:cNvCxnSpPr>
              <a:cxnSpLocks noChangeShapeType="1"/>
              <a:stCxn id="1112353" idx="0"/>
            </p:cNvCxnSpPr>
            <p:nvPr/>
          </p:nvCxnSpPr>
          <p:spPr bwMode="auto">
            <a:xfrm rot="16200000" flipV="1">
              <a:off x="7060749" y="4132492"/>
              <a:ext cx="390443" cy="5007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55" name="AutoShape 291"/>
            <p:cNvCxnSpPr>
              <a:cxnSpLocks noChangeShapeType="1"/>
              <a:stCxn id="1112356" idx="0"/>
            </p:cNvCxnSpPr>
            <p:nvPr/>
          </p:nvCxnSpPr>
          <p:spPr bwMode="auto">
            <a:xfrm rot="16200000" flipV="1">
              <a:off x="6709716" y="4483526"/>
              <a:ext cx="602647" cy="108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6" name="Rectangle 292"/>
            <p:cNvSpPr>
              <a:spLocks noChangeArrowheads="1"/>
            </p:cNvSpPr>
            <p:nvPr/>
          </p:nvSpPr>
          <p:spPr bwMode="auto">
            <a:xfrm>
              <a:off x="6964544" y="4790270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57" name="Rectangle 293"/>
            <p:cNvSpPr>
              <a:spLocks noChangeArrowheads="1"/>
            </p:cNvSpPr>
            <p:nvPr/>
          </p:nvSpPr>
          <p:spPr bwMode="auto">
            <a:xfrm>
              <a:off x="7066598" y="4578065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58" name="AutoShape 294"/>
            <p:cNvCxnSpPr>
              <a:cxnSpLocks noChangeShapeType="1"/>
              <a:stCxn id="1112357" idx="0"/>
            </p:cNvCxnSpPr>
            <p:nvPr/>
          </p:nvCxnSpPr>
          <p:spPr bwMode="auto">
            <a:xfrm rot="16200000" flipV="1">
              <a:off x="6866845" y="4326396"/>
              <a:ext cx="390443" cy="1128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59" name="Rectangle 295"/>
            <p:cNvSpPr>
              <a:spLocks noChangeArrowheads="1"/>
            </p:cNvSpPr>
            <p:nvPr/>
          </p:nvSpPr>
          <p:spPr bwMode="auto">
            <a:xfrm>
              <a:off x="7209475" y="4737219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0" name="AutoShape 296"/>
            <p:cNvCxnSpPr>
              <a:cxnSpLocks noChangeShapeType="1"/>
              <a:stCxn id="1112359" idx="0"/>
            </p:cNvCxnSpPr>
            <p:nvPr/>
          </p:nvCxnSpPr>
          <p:spPr bwMode="auto">
            <a:xfrm rot="16200000" flipV="1">
              <a:off x="6858707" y="4334535"/>
              <a:ext cx="549597" cy="2557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61" name="AutoShape 297"/>
            <p:cNvCxnSpPr>
              <a:cxnSpLocks noChangeShapeType="1"/>
              <a:stCxn id="1112362" idx="0"/>
            </p:cNvCxnSpPr>
            <p:nvPr/>
          </p:nvCxnSpPr>
          <p:spPr bwMode="auto">
            <a:xfrm rot="5400000" flipH="1" flipV="1">
              <a:off x="6705582" y="4171927"/>
              <a:ext cx="284342" cy="3157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2" name="Rectangle 298"/>
            <p:cNvSpPr>
              <a:spLocks noChangeArrowheads="1"/>
            </p:cNvSpPr>
            <p:nvPr/>
          </p:nvSpPr>
          <p:spPr bwMode="auto">
            <a:xfrm>
              <a:off x="6637970" y="4471964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63" name="Rectangle 299"/>
            <p:cNvSpPr>
              <a:spLocks noChangeArrowheads="1"/>
            </p:cNvSpPr>
            <p:nvPr/>
          </p:nvSpPr>
          <p:spPr bwMode="auto">
            <a:xfrm>
              <a:off x="6678792" y="4684168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4" name="AutoShape 300"/>
            <p:cNvCxnSpPr>
              <a:cxnSpLocks noChangeShapeType="1"/>
              <a:stCxn id="1112363" idx="0"/>
            </p:cNvCxnSpPr>
            <p:nvPr/>
          </p:nvCxnSpPr>
          <p:spPr bwMode="auto">
            <a:xfrm rot="5400000" flipH="1" flipV="1">
              <a:off x="6619890" y="4298439"/>
              <a:ext cx="496545" cy="2749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5" name="Rectangle 301"/>
            <p:cNvSpPr>
              <a:spLocks noChangeArrowheads="1"/>
            </p:cNvSpPr>
            <p:nvPr/>
          </p:nvSpPr>
          <p:spPr bwMode="auto">
            <a:xfrm>
              <a:off x="6862490" y="4525015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66" name="AutoShape 302"/>
            <p:cNvCxnSpPr>
              <a:cxnSpLocks noChangeShapeType="1"/>
              <a:stCxn id="1112365" idx="0"/>
            </p:cNvCxnSpPr>
            <p:nvPr/>
          </p:nvCxnSpPr>
          <p:spPr bwMode="auto">
            <a:xfrm rot="5400000" flipH="1" flipV="1">
              <a:off x="6791315" y="4310712"/>
              <a:ext cx="337393" cy="912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67" name="AutoShape 303"/>
            <p:cNvCxnSpPr>
              <a:cxnSpLocks noChangeShapeType="1"/>
              <a:stCxn id="1112368" idx="0"/>
            </p:cNvCxnSpPr>
            <p:nvPr/>
          </p:nvCxnSpPr>
          <p:spPr bwMode="auto">
            <a:xfrm rot="16200000" flipV="1">
              <a:off x="5500103" y="4239689"/>
              <a:ext cx="638410" cy="3128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68" name="Rectangle 304"/>
            <p:cNvSpPr>
              <a:spLocks noChangeArrowheads="1"/>
            </p:cNvSpPr>
            <p:nvPr/>
          </p:nvSpPr>
          <p:spPr bwMode="auto">
            <a:xfrm rot="1352639">
              <a:off x="5904933" y="4710687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69" name="Rectangle 305"/>
            <p:cNvSpPr>
              <a:spLocks noChangeArrowheads="1"/>
            </p:cNvSpPr>
            <p:nvPr/>
          </p:nvSpPr>
          <p:spPr bwMode="auto">
            <a:xfrm rot="1352639">
              <a:off x="5925344" y="4392382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0" name="AutoShape 306"/>
            <p:cNvCxnSpPr>
              <a:cxnSpLocks noChangeShapeType="1"/>
              <a:stCxn id="1112369" idx="0"/>
            </p:cNvCxnSpPr>
            <p:nvPr/>
          </p:nvCxnSpPr>
          <p:spPr bwMode="auto">
            <a:xfrm rot="16200000" flipV="1">
              <a:off x="5669462" y="4070331"/>
              <a:ext cx="320103" cy="333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1" name="Rectangle 307"/>
            <p:cNvSpPr>
              <a:spLocks noChangeArrowheads="1"/>
            </p:cNvSpPr>
            <p:nvPr/>
          </p:nvSpPr>
          <p:spPr bwMode="auto">
            <a:xfrm rot="1352639">
              <a:off x="6047809" y="4286280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2" name="AutoShape 308"/>
            <p:cNvCxnSpPr>
              <a:cxnSpLocks noChangeShapeType="1"/>
              <a:stCxn id="1112371" idx="0"/>
            </p:cNvCxnSpPr>
            <p:nvPr/>
          </p:nvCxnSpPr>
          <p:spPr bwMode="auto">
            <a:xfrm rot="16200000" flipV="1">
              <a:off x="5783745" y="3956047"/>
              <a:ext cx="214001" cy="4557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73" name="AutoShape 309"/>
            <p:cNvCxnSpPr>
              <a:cxnSpLocks noChangeShapeType="1"/>
              <a:stCxn id="1112374" idx="0"/>
            </p:cNvCxnSpPr>
            <p:nvPr/>
          </p:nvCxnSpPr>
          <p:spPr bwMode="auto">
            <a:xfrm rot="5400000" flipH="1" flipV="1">
              <a:off x="5385777" y="4279103"/>
              <a:ext cx="479256" cy="74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4" name="Rectangle 310"/>
            <p:cNvSpPr>
              <a:spLocks noChangeArrowheads="1"/>
            </p:cNvSpPr>
            <p:nvPr/>
          </p:nvSpPr>
          <p:spPr bwMode="auto">
            <a:xfrm rot="1352639">
              <a:off x="5517127" y="4551535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75" name="Rectangle 311"/>
            <p:cNvSpPr>
              <a:spLocks noChangeArrowheads="1"/>
            </p:cNvSpPr>
            <p:nvPr/>
          </p:nvSpPr>
          <p:spPr bwMode="auto">
            <a:xfrm rot="1352639">
              <a:off x="5639591" y="4737213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6" name="AutoShape 312"/>
            <p:cNvCxnSpPr>
              <a:cxnSpLocks noChangeShapeType="1"/>
              <a:stCxn id="1112375" idx="0"/>
            </p:cNvCxnSpPr>
            <p:nvPr/>
          </p:nvCxnSpPr>
          <p:spPr bwMode="auto">
            <a:xfrm rot="16200000" flipV="1">
              <a:off x="5354169" y="4385622"/>
              <a:ext cx="664934" cy="475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7" name="Rectangle 313"/>
            <p:cNvSpPr>
              <a:spLocks noChangeArrowheads="1"/>
            </p:cNvSpPr>
            <p:nvPr/>
          </p:nvSpPr>
          <p:spPr bwMode="auto">
            <a:xfrm rot="1352639">
              <a:off x="5762057" y="4551535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78" name="AutoShape 314"/>
            <p:cNvCxnSpPr>
              <a:cxnSpLocks noChangeShapeType="1"/>
              <a:stCxn id="1112377" idx="0"/>
            </p:cNvCxnSpPr>
            <p:nvPr/>
          </p:nvCxnSpPr>
          <p:spPr bwMode="auto">
            <a:xfrm rot="16200000" flipV="1">
              <a:off x="5508241" y="4231550"/>
              <a:ext cx="479256" cy="1700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379" name="Rectangle 315"/>
            <p:cNvSpPr>
              <a:spLocks noChangeArrowheads="1"/>
            </p:cNvSpPr>
            <p:nvPr/>
          </p:nvSpPr>
          <p:spPr bwMode="auto">
            <a:xfrm rot="1352639">
              <a:off x="5333429" y="4498483"/>
              <a:ext cx="103831" cy="121767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380" name="AutoShape 316"/>
            <p:cNvCxnSpPr>
              <a:cxnSpLocks noChangeShapeType="1"/>
              <a:stCxn id="1112379" idx="0"/>
            </p:cNvCxnSpPr>
            <p:nvPr/>
          </p:nvCxnSpPr>
          <p:spPr bwMode="auto">
            <a:xfrm rot="5400000" flipH="1" flipV="1">
              <a:off x="5320453" y="4160729"/>
              <a:ext cx="426206" cy="2586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12382" name="AutoShape 318"/>
            <p:cNvCxnSpPr>
              <a:cxnSpLocks noChangeShapeType="1"/>
            </p:cNvCxnSpPr>
            <p:nvPr/>
          </p:nvCxnSpPr>
          <p:spPr bwMode="auto">
            <a:xfrm rot="5400000" flipH="1" flipV="1">
              <a:off x="5221229" y="4300563"/>
              <a:ext cx="665263" cy="218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5" name="Group 319"/>
            <p:cNvGrpSpPr>
              <a:grpSpLocks/>
            </p:cNvGrpSpPr>
            <p:nvPr/>
          </p:nvGrpSpPr>
          <p:grpSpPr bwMode="auto">
            <a:xfrm>
              <a:off x="5292398" y="3676198"/>
              <a:ext cx="2398509" cy="876727"/>
              <a:chOff x="0" y="2064"/>
              <a:chExt cx="5544" cy="1728"/>
            </a:xfrm>
          </p:grpSpPr>
          <p:sp>
            <p:nvSpPr>
              <p:cNvPr id="1112384" name="Oval 320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sp>
            <p:nvSpPr>
              <p:cNvPr id="1112385" name="Oval 321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86" name="AutoShape 322"/>
              <p:cNvCxnSpPr>
                <a:cxnSpLocks noChangeShapeType="1"/>
                <a:stCxn id="1112385" idx="6"/>
                <a:endCxn id="1112384" idx="3"/>
              </p:cNvCxnSpPr>
              <p:nvPr/>
            </p:nvCxnSpPr>
            <p:spPr bwMode="auto">
              <a:xfrm>
                <a:off x="1584" y="2208"/>
                <a:ext cx="913" cy="61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87" name="Oval 323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88" name="AutoShape 324"/>
              <p:cNvCxnSpPr>
                <a:cxnSpLocks noChangeShapeType="1"/>
                <a:stCxn id="1112384" idx="6"/>
                <a:endCxn id="1112387" idx="2"/>
              </p:cNvCxnSpPr>
              <p:nvPr/>
            </p:nvCxnSpPr>
            <p:spPr bwMode="auto">
              <a:xfrm>
                <a:off x="2784" y="2184"/>
                <a:ext cx="960" cy="24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12389" name="AutoShape 325"/>
              <p:cNvCxnSpPr>
                <a:cxnSpLocks noChangeShapeType="1"/>
                <a:stCxn id="1112390" idx="0"/>
                <a:endCxn id="1112387" idx="4"/>
              </p:cNvCxnSpPr>
              <p:nvPr/>
            </p:nvCxnSpPr>
            <p:spPr bwMode="auto">
              <a:xfrm flipH="1" flipV="1">
                <a:off x="3936" y="2352"/>
                <a:ext cx="24" cy="48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0" name="Oval 326"/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2" name="AutoShape 328"/>
              <p:cNvCxnSpPr>
                <a:cxnSpLocks noChangeShapeType="1"/>
                <a:endCxn id="1112390" idx="4"/>
              </p:cNvCxnSpPr>
              <p:nvPr/>
            </p:nvCxnSpPr>
            <p:spPr bwMode="auto">
              <a:xfrm flipH="1" flipV="1">
                <a:off x="3960" y="3072"/>
                <a:ext cx="1584" cy="72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3" name="Oval 329"/>
              <p:cNvSpPr>
                <a:spLocks noChangeArrowheads="1"/>
              </p:cNvSpPr>
              <p:nvPr/>
            </p:nvSpPr>
            <p:spPr bwMode="auto">
              <a:xfrm rot="1352639">
                <a:off x="780" y="2623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4" name="AutoShape 330"/>
              <p:cNvCxnSpPr>
                <a:cxnSpLocks noChangeShapeType="1"/>
                <a:stCxn id="1112395" idx="0"/>
                <a:endCxn id="1112393" idx="4"/>
              </p:cNvCxnSpPr>
              <p:nvPr/>
            </p:nvCxnSpPr>
            <p:spPr bwMode="auto">
              <a:xfrm flipV="1">
                <a:off x="166" y="2853"/>
                <a:ext cx="687" cy="18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112395" name="Rectangle 331"/>
              <p:cNvSpPr>
                <a:spLocks noChangeArrowheads="1"/>
              </p:cNvSpPr>
              <p:nvPr/>
            </p:nvSpPr>
            <p:spPr bwMode="auto">
              <a:xfrm rot="1352639">
                <a:off x="0" y="3024"/>
                <a:ext cx="240" cy="240"/>
              </a:xfrm>
              <a:prstGeom prst="rect">
                <a:avLst/>
              </a:prstGeom>
              <a:solidFill>
                <a:srgbClr val="66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18600000" lon="0" rev="0"/>
                </a:camera>
                <a:lightRig rig="legacyFlat2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66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  <p:cxnSp>
            <p:nvCxnSpPr>
              <p:cNvPr id="1112396" name="AutoShape 332"/>
              <p:cNvCxnSpPr>
                <a:cxnSpLocks noChangeShapeType="1"/>
                <a:stCxn id="1112393" idx="7"/>
                <a:endCxn id="1112385" idx="4"/>
              </p:cNvCxnSpPr>
              <p:nvPr/>
            </p:nvCxnSpPr>
            <p:spPr bwMode="auto">
              <a:xfrm flipV="1">
                <a:off x="1010" y="2352"/>
                <a:ext cx="382" cy="34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12397" name="Rectangle 333"/>
            <p:cNvSpPr>
              <a:spLocks noChangeArrowheads="1"/>
            </p:cNvSpPr>
            <p:nvPr/>
          </p:nvSpPr>
          <p:spPr bwMode="auto">
            <a:xfrm rot="1352639">
              <a:off x="7517396" y="3517041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399" name="Rectangle 335"/>
            <p:cNvSpPr>
              <a:spLocks noChangeArrowheads="1"/>
            </p:cNvSpPr>
            <p:nvPr/>
          </p:nvSpPr>
          <p:spPr bwMode="auto">
            <a:xfrm rot="1352639">
              <a:off x="7456163" y="3092632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0" name="Rectangle 336"/>
            <p:cNvSpPr>
              <a:spLocks noChangeArrowheads="1"/>
            </p:cNvSpPr>
            <p:nvPr/>
          </p:nvSpPr>
          <p:spPr bwMode="auto">
            <a:xfrm rot="1352639">
              <a:off x="7660271" y="3729245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1" name="Rectangle 337"/>
            <p:cNvSpPr>
              <a:spLocks noChangeArrowheads="1"/>
            </p:cNvSpPr>
            <p:nvPr/>
          </p:nvSpPr>
          <p:spPr bwMode="auto">
            <a:xfrm rot="1352639">
              <a:off x="7701093" y="3463989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2" name="Rectangle 338"/>
            <p:cNvSpPr>
              <a:spLocks noChangeArrowheads="1"/>
            </p:cNvSpPr>
            <p:nvPr/>
          </p:nvSpPr>
          <p:spPr bwMode="auto">
            <a:xfrm rot="1352639">
              <a:off x="7150000" y="3013056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3" name="Rectangle 339"/>
            <p:cNvSpPr>
              <a:spLocks noChangeArrowheads="1"/>
            </p:cNvSpPr>
            <p:nvPr/>
          </p:nvSpPr>
          <p:spPr bwMode="auto">
            <a:xfrm rot="1352639">
              <a:off x="7664257" y="4190001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4" name="Rectangle 340"/>
            <p:cNvSpPr>
              <a:spLocks noChangeArrowheads="1"/>
            </p:cNvSpPr>
            <p:nvPr/>
          </p:nvSpPr>
          <p:spPr bwMode="auto">
            <a:xfrm rot="1352639">
              <a:off x="7088767" y="2588648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5" name="Rectangle 341"/>
            <p:cNvSpPr>
              <a:spLocks noChangeArrowheads="1"/>
            </p:cNvSpPr>
            <p:nvPr/>
          </p:nvSpPr>
          <p:spPr bwMode="auto">
            <a:xfrm rot="1352639">
              <a:off x="7292876" y="3225260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7" name="Rectangle 343"/>
            <p:cNvSpPr>
              <a:spLocks noChangeArrowheads="1"/>
            </p:cNvSpPr>
            <p:nvPr/>
          </p:nvSpPr>
          <p:spPr bwMode="auto">
            <a:xfrm rot="1352639">
              <a:off x="5455898" y="3517041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8" name="Rectangle 344"/>
            <p:cNvSpPr>
              <a:spLocks noChangeArrowheads="1"/>
            </p:cNvSpPr>
            <p:nvPr/>
          </p:nvSpPr>
          <p:spPr bwMode="auto">
            <a:xfrm rot="1352639">
              <a:off x="5578364" y="3225260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09" name="Rectangle 345"/>
            <p:cNvSpPr>
              <a:spLocks noChangeArrowheads="1"/>
            </p:cNvSpPr>
            <p:nvPr/>
          </p:nvSpPr>
          <p:spPr bwMode="auto">
            <a:xfrm rot="1352639">
              <a:off x="5394666" y="3092632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0" name="Rectangle 346"/>
            <p:cNvSpPr>
              <a:spLocks noChangeArrowheads="1"/>
            </p:cNvSpPr>
            <p:nvPr/>
          </p:nvSpPr>
          <p:spPr bwMode="auto">
            <a:xfrm rot="1352639">
              <a:off x="5598775" y="3729245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1" name="Rectangle 347"/>
            <p:cNvSpPr>
              <a:spLocks noChangeArrowheads="1"/>
            </p:cNvSpPr>
            <p:nvPr/>
          </p:nvSpPr>
          <p:spPr bwMode="auto">
            <a:xfrm rot="1352639">
              <a:off x="5639596" y="3463989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3" name="Rectangle 349"/>
            <p:cNvSpPr>
              <a:spLocks noChangeArrowheads="1"/>
            </p:cNvSpPr>
            <p:nvPr/>
          </p:nvSpPr>
          <p:spPr bwMode="auto">
            <a:xfrm rot="1352639">
              <a:off x="5680418" y="2721275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5" name="Rectangle 351"/>
            <p:cNvSpPr>
              <a:spLocks noChangeArrowheads="1"/>
            </p:cNvSpPr>
            <p:nvPr/>
          </p:nvSpPr>
          <p:spPr bwMode="auto">
            <a:xfrm rot="1352639">
              <a:off x="5741651" y="2933479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6" name="Rectangle 352"/>
            <p:cNvSpPr>
              <a:spLocks noChangeArrowheads="1"/>
            </p:cNvSpPr>
            <p:nvPr/>
          </p:nvSpPr>
          <p:spPr bwMode="auto">
            <a:xfrm rot="1352639">
              <a:off x="5802984" y="2641699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7" name="Rectangle 353"/>
            <p:cNvSpPr>
              <a:spLocks noChangeArrowheads="1"/>
            </p:cNvSpPr>
            <p:nvPr/>
          </p:nvSpPr>
          <p:spPr bwMode="auto">
            <a:xfrm rot="1352639">
              <a:off x="6088635" y="2774326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18" name="Rectangle 354"/>
            <p:cNvSpPr>
              <a:spLocks noChangeArrowheads="1"/>
            </p:cNvSpPr>
            <p:nvPr/>
          </p:nvSpPr>
          <p:spPr bwMode="auto">
            <a:xfrm rot="1352639">
              <a:off x="6333565" y="2668224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0" name="Rectangle 356"/>
            <p:cNvSpPr>
              <a:spLocks noChangeArrowheads="1"/>
            </p:cNvSpPr>
            <p:nvPr/>
          </p:nvSpPr>
          <p:spPr bwMode="auto">
            <a:xfrm rot="1352639">
              <a:off x="6741783" y="2774326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1" name="Rectangle 357"/>
            <p:cNvSpPr>
              <a:spLocks noChangeArrowheads="1"/>
            </p:cNvSpPr>
            <p:nvPr/>
          </p:nvSpPr>
          <p:spPr bwMode="auto">
            <a:xfrm rot="1352639">
              <a:off x="6496853" y="2588648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2" name="Rectangle 358"/>
            <p:cNvSpPr>
              <a:spLocks noChangeArrowheads="1"/>
            </p:cNvSpPr>
            <p:nvPr/>
          </p:nvSpPr>
          <p:spPr bwMode="auto">
            <a:xfrm rot="1352639">
              <a:off x="6639728" y="2615173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3" name="Rectangle 359"/>
            <p:cNvSpPr>
              <a:spLocks noChangeArrowheads="1"/>
            </p:cNvSpPr>
            <p:nvPr/>
          </p:nvSpPr>
          <p:spPr bwMode="auto">
            <a:xfrm rot="1352639">
              <a:off x="6966301" y="2827377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4" name="Rectangle 360"/>
            <p:cNvSpPr>
              <a:spLocks noChangeArrowheads="1"/>
            </p:cNvSpPr>
            <p:nvPr/>
          </p:nvSpPr>
          <p:spPr bwMode="auto">
            <a:xfrm rot="1352639">
              <a:off x="6823426" y="2588648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26" name="Rectangle 362"/>
            <p:cNvSpPr>
              <a:spLocks noChangeArrowheads="1"/>
            </p:cNvSpPr>
            <p:nvPr/>
          </p:nvSpPr>
          <p:spPr bwMode="auto">
            <a:xfrm rot="1352639">
              <a:off x="7142685" y="2742906"/>
              <a:ext cx="83065" cy="97414"/>
            </a:xfrm>
            <a:prstGeom prst="rect">
              <a:avLst/>
            </a:prstGeom>
            <a:solidFill>
              <a:srgbClr val="66CCF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66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31" name="Oval 367"/>
            <p:cNvSpPr>
              <a:spLocks noChangeArrowheads="1"/>
            </p:cNvSpPr>
            <p:nvPr/>
          </p:nvSpPr>
          <p:spPr bwMode="auto">
            <a:xfrm>
              <a:off x="6576737" y="394145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2" name="AutoShape 368"/>
            <p:cNvCxnSpPr>
              <a:cxnSpLocks noChangeShapeType="1"/>
              <a:stCxn id="1112431" idx="1"/>
            </p:cNvCxnSpPr>
            <p:nvPr/>
          </p:nvCxnSpPr>
          <p:spPr bwMode="auto">
            <a:xfrm rot="16200000" flipV="1">
              <a:off x="6427393" y="3794735"/>
              <a:ext cx="161320" cy="1677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3" name="Oval 369"/>
            <p:cNvSpPr>
              <a:spLocks noChangeArrowheads="1"/>
            </p:cNvSpPr>
            <p:nvPr/>
          </p:nvSpPr>
          <p:spPr bwMode="auto">
            <a:xfrm>
              <a:off x="6433862" y="4021030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4" name="AutoShape 370"/>
            <p:cNvCxnSpPr>
              <a:cxnSpLocks noChangeShapeType="1"/>
              <a:stCxn id="1112433" idx="0"/>
            </p:cNvCxnSpPr>
            <p:nvPr/>
          </p:nvCxnSpPr>
          <p:spPr bwMode="auto">
            <a:xfrm rot="16200000" flipV="1">
              <a:off x="6343438" y="3878689"/>
              <a:ext cx="223064" cy="616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5" name="Oval 371"/>
            <p:cNvSpPr>
              <a:spLocks noChangeArrowheads="1"/>
            </p:cNvSpPr>
            <p:nvPr/>
          </p:nvSpPr>
          <p:spPr bwMode="auto">
            <a:xfrm>
              <a:off x="6148110" y="394145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6" name="AutoShape 372"/>
            <p:cNvCxnSpPr>
              <a:cxnSpLocks noChangeShapeType="1"/>
              <a:stCxn id="1112435" idx="7"/>
            </p:cNvCxnSpPr>
            <p:nvPr/>
          </p:nvCxnSpPr>
          <p:spPr bwMode="auto">
            <a:xfrm rot="5400000" flipH="1" flipV="1">
              <a:off x="6249789" y="3784912"/>
              <a:ext cx="161320" cy="1874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7" name="Oval 373"/>
            <p:cNvSpPr>
              <a:spLocks noChangeArrowheads="1"/>
            </p:cNvSpPr>
            <p:nvPr/>
          </p:nvSpPr>
          <p:spPr bwMode="auto">
            <a:xfrm>
              <a:off x="6250163" y="404755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cxnSp>
          <p:nvCxnSpPr>
            <p:cNvPr id="1112438" name="AutoShape 374"/>
            <p:cNvCxnSpPr>
              <a:cxnSpLocks noChangeShapeType="1"/>
              <a:stCxn id="1112437" idx="7"/>
            </p:cNvCxnSpPr>
            <p:nvPr/>
          </p:nvCxnSpPr>
          <p:spPr bwMode="auto">
            <a:xfrm rot="5400000" flipH="1" flipV="1">
              <a:off x="6247764" y="3888990"/>
              <a:ext cx="267423" cy="853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12439" name="Oval 375"/>
            <p:cNvSpPr>
              <a:spLocks noChangeArrowheads="1"/>
            </p:cNvSpPr>
            <p:nvPr/>
          </p:nvSpPr>
          <p:spPr bwMode="auto">
            <a:xfrm>
              <a:off x="6535915" y="407408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0" name="Oval 376"/>
            <p:cNvSpPr>
              <a:spLocks noChangeArrowheads="1"/>
            </p:cNvSpPr>
            <p:nvPr/>
          </p:nvSpPr>
          <p:spPr bwMode="auto">
            <a:xfrm>
              <a:off x="6352219" y="410060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1" name="Oval 377"/>
            <p:cNvSpPr>
              <a:spLocks noChangeArrowheads="1"/>
            </p:cNvSpPr>
            <p:nvPr/>
          </p:nvSpPr>
          <p:spPr bwMode="auto">
            <a:xfrm>
              <a:off x="6148110" y="410060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2" name="Oval 378"/>
            <p:cNvSpPr>
              <a:spLocks noChangeArrowheads="1"/>
            </p:cNvSpPr>
            <p:nvPr/>
          </p:nvSpPr>
          <p:spPr bwMode="auto">
            <a:xfrm>
              <a:off x="6025644" y="4021030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3" name="Oval 379"/>
            <p:cNvSpPr>
              <a:spLocks noChangeArrowheads="1"/>
            </p:cNvSpPr>
            <p:nvPr/>
          </p:nvSpPr>
          <p:spPr bwMode="auto">
            <a:xfrm>
              <a:off x="5841947" y="394145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4" name="Oval 380"/>
            <p:cNvSpPr>
              <a:spLocks noChangeArrowheads="1"/>
            </p:cNvSpPr>
            <p:nvPr/>
          </p:nvSpPr>
          <p:spPr bwMode="auto">
            <a:xfrm>
              <a:off x="5780714" y="407408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5" name="Oval 381"/>
            <p:cNvSpPr>
              <a:spLocks noChangeArrowheads="1"/>
            </p:cNvSpPr>
            <p:nvPr/>
          </p:nvSpPr>
          <p:spPr bwMode="auto">
            <a:xfrm>
              <a:off x="5535783" y="3967978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6" name="Oval 382"/>
            <p:cNvSpPr>
              <a:spLocks noChangeArrowheads="1"/>
            </p:cNvSpPr>
            <p:nvPr/>
          </p:nvSpPr>
          <p:spPr bwMode="auto">
            <a:xfrm>
              <a:off x="7331939" y="3463994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7" name="Oval 383"/>
            <p:cNvSpPr>
              <a:spLocks noChangeArrowheads="1"/>
            </p:cNvSpPr>
            <p:nvPr/>
          </p:nvSpPr>
          <p:spPr bwMode="auto">
            <a:xfrm>
              <a:off x="7209475" y="327831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8" name="Oval 384"/>
            <p:cNvSpPr>
              <a:spLocks noChangeArrowheads="1"/>
            </p:cNvSpPr>
            <p:nvPr/>
          </p:nvSpPr>
          <p:spPr bwMode="auto">
            <a:xfrm>
              <a:off x="7209475" y="362314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49" name="Oval 385"/>
            <p:cNvSpPr>
              <a:spLocks noChangeArrowheads="1"/>
            </p:cNvSpPr>
            <p:nvPr/>
          </p:nvSpPr>
          <p:spPr bwMode="auto">
            <a:xfrm>
              <a:off x="7352351" y="364967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0" name="Oval 386"/>
            <p:cNvSpPr>
              <a:spLocks noChangeArrowheads="1"/>
            </p:cNvSpPr>
            <p:nvPr/>
          </p:nvSpPr>
          <p:spPr bwMode="auto">
            <a:xfrm>
              <a:off x="7066598" y="301306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1" name="Oval 387"/>
            <p:cNvSpPr>
              <a:spLocks noChangeArrowheads="1"/>
            </p:cNvSpPr>
            <p:nvPr/>
          </p:nvSpPr>
          <p:spPr bwMode="auto">
            <a:xfrm>
              <a:off x="6964544" y="2906959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2" name="Oval 388"/>
            <p:cNvSpPr>
              <a:spLocks noChangeArrowheads="1"/>
            </p:cNvSpPr>
            <p:nvPr/>
          </p:nvSpPr>
          <p:spPr bwMode="auto">
            <a:xfrm>
              <a:off x="7209475" y="309263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3" name="Oval 389"/>
            <p:cNvSpPr>
              <a:spLocks noChangeArrowheads="1"/>
            </p:cNvSpPr>
            <p:nvPr/>
          </p:nvSpPr>
          <p:spPr bwMode="auto">
            <a:xfrm>
              <a:off x="6331807" y="277433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4" name="Oval 390"/>
            <p:cNvSpPr>
              <a:spLocks noChangeArrowheads="1"/>
            </p:cNvSpPr>
            <p:nvPr/>
          </p:nvSpPr>
          <p:spPr bwMode="auto">
            <a:xfrm>
              <a:off x="6495094" y="277433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5" name="Oval 391"/>
            <p:cNvSpPr>
              <a:spLocks noChangeArrowheads="1"/>
            </p:cNvSpPr>
            <p:nvPr/>
          </p:nvSpPr>
          <p:spPr bwMode="auto">
            <a:xfrm>
              <a:off x="6862490" y="274780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6" name="Oval 392"/>
            <p:cNvSpPr>
              <a:spLocks noChangeArrowheads="1"/>
            </p:cNvSpPr>
            <p:nvPr/>
          </p:nvSpPr>
          <p:spPr bwMode="auto">
            <a:xfrm>
              <a:off x="6658382" y="277433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7" name="Oval 393"/>
            <p:cNvSpPr>
              <a:spLocks noChangeArrowheads="1"/>
            </p:cNvSpPr>
            <p:nvPr/>
          </p:nvSpPr>
          <p:spPr bwMode="auto">
            <a:xfrm>
              <a:off x="6168521" y="277433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8" name="Oval 394"/>
            <p:cNvSpPr>
              <a:spLocks noChangeArrowheads="1"/>
            </p:cNvSpPr>
            <p:nvPr/>
          </p:nvSpPr>
          <p:spPr bwMode="auto">
            <a:xfrm>
              <a:off x="6025644" y="285390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59" name="Oval 395"/>
            <p:cNvSpPr>
              <a:spLocks noChangeArrowheads="1"/>
            </p:cNvSpPr>
            <p:nvPr/>
          </p:nvSpPr>
          <p:spPr bwMode="auto">
            <a:xfrm>
              <a:off x="5760303" y="2986535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0" name="Oval 396"/>
            <p:cNvSpPr>
              <a:spLocks noChangeArrowheads="1"/>
            </p:cNvSpPr>
            <p:nvPr/>
          </p:nvSpPr>
          <p:spPr bwMode="auto">
            <a:xfrm>
              <a:off x="5637839" y="3092637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1" name="Oval 397"/>
            <p:cNvSpPr>
              <a:spLocks noChangeArrowheads="1"/>
            </p:cNvSpPr>
            <p:nvPr/>
          </p:nvSpPr>
          <p:spPr bwMode="auto">
            <a:xfrm>
              <a:off x="5597017" y="3304841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2" name="Oval 398"/>
            <p:cNvSpPr>
              <a:spLocks noChangeArrowheads="1"/>
            </p:cNvSpPr>
            <p:nvPr/>
          </p:nvSpPr>
          <p:spPr bwMode="auto">
            <a:xfrm>
              <a:off x="5699071" y="3410943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3" name="Oval 399"/>
            <p:cNvSpPr>
              <a:spLocks noChangeArrowheads="1"/>
            </p:cNvSpPr>
            <p:nvPr/>
          </p:nvSpPr>
          <p:spPr bwMode="auto">
            <a:xfrm>
              <a:off x="5637839" y="3570096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4" name="Oval 400"/>
            <p:cNvSpPr>
              <a:spLocks noChangeArrowheads="1"/>
            </p:cNvSpPr>
            <p:nvPr/>
          </p:nvSpPr>
          <p:spPr bwMode="auto">
            <a:xfrm>
              <a:off x="5903180" y="2933484"/>
              <a:ext cx="103831" cy="121767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8600000" lon="0" rev="0"/>
              </a:camera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112465" name="Rectangle 401"/>
            <p:cNvSpPr>
              <a:spLocks noChangeArrowheads="1"/>
            </p:cNvSpPr>
            <p:nvPr/>
          </p:nvSpPr>
          <p:spPr bwMode="auto">
            <a:xfrm>
              <a:off x="5531518" y="4737219"/>
              <a:ext cx="353027" cy="1217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 dirty="0">
                <a:solidFill>
                  <a:srgbClr val="FFC000"/>
                </a:solidFill>
                <a:latin typeface="Times New Roman" pitchFamily="18" charset="0"/>
              </a:endParaRPr>
            </a:p>
          </p:txBody>
        </p:sp>
        <p:sp>
          <p:nvSpPr>
            <p:cNvPr id="1112467" name="Oval 403"/>
            <p:cNvSpPr>
              <a:spLocks noChangeArrowheads="1"/>
            </p:cNvSpPr>
            <p:nvPr/>
          </p:nvSpPr>
          <p:spPr bwMode="auto">
            <a:xfrm>
              <a:off x="6503704" y="3962454"/>
              <a:ext cx="116123" cy="77480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6000" dirty="0">
                <a:solidFill>
                  <a:srgbClr val="FFCC99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62"/>
            <p:cNvGrpSpPr>
              <a:grpSpLocks/>
            </p:cNvGrpSpPr>
            <p:nvPr/>
          </p:nvGrpSpPr>
          <p:grpSpPr bwMode="auto">
            <a:xfrm>
              <a:off x="5817286" y="2994272"/>
              <a:ext cx="128492" cy="46677"/>
              <a:chOff x="2357" y="1112"/>
              <a:chExt cx="232" cy="77"/>
            </a:xfrm>
          </p:grpSpPr>
          <p:sp>
            <p:nvSpPr>
              <p:cNvPr id="1112527" name="Freeform 463"/>
              <p:cNvSpPr>
                <a:spLocks/>
              </p:cNvSpPr>
              <p:nvPr/>
            </p:nvSpPr>
            <p:spPr bwMode="auto">
              <a:xfrm>
                <a:off x="2357" y="1112"/>
                <a:ext cx="232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"/>
                  </a:cxn>
                  <a:cxn ang="0">
                    <a:pos x="77" y="5"/>
                  </a:cxn>
                  <a:cxn ang="0">
                    <a:pos x="106" y="7"/>
                  </a:cxn>
                  <a:cxn ang="0">
                    <a:pos x="132" y="10"/>
                  </a:cxn>
                  <a:cxn ang="0">
                    <a:pos x="153" y="12"/>
                  </a:cxn>
                  <a:cxn ang="0">
                    <a:pos x="176" y="15"/>
                  </a:cxn>
                  <a:cxn ang="0">
                    <a:pos x="191" y="17"/>
                  </a:cxn>
                  <a:cxn ang="0">
                    <a:pos x="203" y="19"/>
                  </a:cxn>
                  <a:cxn ang="0">
                    <a:pos x="209" y="22"/>
                  </a:cxn>
                  <a:cxn ang="0">
                    <a:pos x="212" y="22"/>
                  </a:cxn>
                  <a:cxn ang="0">
                    <a:pos x="218" y="24"/>
                  </a:cxn>
                  <a:cxn ang="0">
                    <a:pos x="223" y="24"/>
                  </a:cxn>
                  <a:cxn ang="0">
                    <a:pos x="229" y="27"/>
                  </a:cxn>
                  <a:cxn ang="0">
                    <a:pos x="232" y="29"/>
                  </a:cxn>
                  <a:cxn ang="0">
                    <a:pos x="232" y="32"/>
                  </a:cxn>
                  <a:cxn ang="0">
                    <a:pos x="232" y="36"/>
                  </a:cxn>
                  <a:cxn ang="0">
                    <a:pos x="229" y="39"/>
                  </a:cxn>
                  <a:cxn ang="0">
                    <a:pos x="226" y="41"/>
                  </a:cxn>
                  <a:cxn ang="0">
                    <a:pos x="223" y="44"/>
                  </a:cxn>
                  <a:cxn ang="0">
                    <a:pos x="218" y="46"/>
                  </a:cxn>
                  <a:cxn ang="0">
                    <a:pos x="212" y="48"/>
                  </a:cxn>
                  <a:cxn ang="0">
                    <a:pos x="206" y="48"/>
                  </a:cxn>
                  <a:cxn ang="0">
                    <a:pos x="200" y="51"/>
                  </a:cxn>
                  <a:cxn ang="0">
                    <a:pos x="191" y="51"/>
                  </a:cxn>
                  <a:cxn ang="0">
                    <a:pos x="182" y="51"/>
                  </a:cxn>
                  <a:cxn ang="0">
                    <a:pos x="171" y="48"/>
                  </a:cxn>
                </a:cxnLst>
                <a:rect l="0" t="0" r="r" b="b"/>
                <a:pathLst>
                  <a:path w="232" h="51">
                    <a:moveTo>
                      <a:pt x="0" y="0"/>
                    </a:moveTo>
                    <a:lnTo>
                      <a:pt x="44" y="3"/>
                    </a:lnTo>
                    <a:lnTo>
                      <a:pt x="77" y="5"/>
                    </a:lnTo>
                    <a:lnTo>
                      <a:pt x="106" y="7"/>
                    </a:lnTo>
                    <a:lnTo>
                      <a:pt x="132" y="10"/>
                    </a:lnTo>
                    <a:lnTo>
                      <a:pt x="153" y="12"/>
                    </a:lnTo>
                    <a:lnTo>
                      <a:pt x="176" y="15"/>
                    </a:lnTo>
                    <a:lnTo>
                      <a:pt x="191" y="17"/>
                    </a:lnTo>
                    <a:lnTo>
                      <a:pt x="203" y="19"/>
                    </a:lnTo>
                    <a:lnTo>
                      <a:pt x="209" y="22"/>
                    </a:lnTo>
                    <a:lnTo>
                      <a:pt x="212" y="22"/>
                    </a:lnTo>
                    <a:lnTo>
                      <a:pt x="218" y="24"/>
                    </a:lnTo>
                    <a:lnTo>
                      <a:pt x="223" y="24"/>
                    </a:lnTo>
                    <a:lnTo>
                      <a:pt x="229" y="27"/>
                    </a:lnTo>
                    <a:lnTo>
                      <a:pt x="232" y="29"/>
                    </a:lnTo>
                    <a:lnTo>
                      <a:pt x="232" y="32"/>
                    </a:lnTo>
                    <a:lnTo>
                      <a:pt x="232" y="36"/>
                    </a:lnTo>
                    <a:lnTo>
                      <a:pt x="229" y="39"/>
                    </a:lnTo>
                    <a:lnTo>
                      <a:pt x="226" y="41"/>
                    </a:lnTo>
                    <a:lnTo>
                      <a:pt x="223" y="44"/>
                    </a:lnTo>
                    <a:lnTo>
                      <a:pt x="218" y="46"/>
                    </a:lnTo>
                    <a:lnTo>
                      <a:pt x="212" y="48"/>
                    </a:lnTo>
                    <a:lnTo>
                      <a:pt x="206" y="48"/>
                    </a:lnTo>
                    <a:lnTo>
                      <a:pt x="200" y="51"/>
                    </a:lnTo>
                    <a:lnTo>
                      <a:pt x="191" y="51"/>
                    </a:lnTo>
                    <a:lnTo>
                      <a:pt x="182" y="51"/>
                    </a:lnTo>
                    <a:lnTo>
                      <a:pt x="171" y="48"/>
                    </a:lnTo>
                  </a:path>
                </a:pathLst>
              </a:custGeom>
              <a:noFill/>
              <a:ln w="952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7" name="Group 464"/>
              <p:cNvGrpSpPr>
                <a:grpSpLocks/>
              </p:cNvGrpSpPr>
              <p:nvPr/>
            </p:nvGrpSpPr>
            <p:grpSpPr bwMode="auto">
              <a:xfrm>
                <a:off x="2369" y="1139"/>
                <a:ext cx="161" cy="50"/>
                <a:chOff x="2369" y="1139"/>
                <a:chExt cx="161" cy="50"/>
              </a:xfrm>
            </p:grpSpPr>
            <p:grpSp>
              <p:nvGrpSpPr>
                <p:cNvPr id="8" name="Group 465"/>
                <p:cNvGrpSpPr>
                  <a:grpSpLocks/>
                </p:cNvGrpSpPr>
                <p:nvPr/>
              </p:nvGrpSpPr>
              <p:grpSpPr bwMode="auto">
                <a:xfrm>
                  <a:off x="2369" y="1139"/>
                  <a:ext cx="161" cy="50"/>
                  <a:chOff x="2369" y="1139"/>
                  <a:chExt cx="161" cy="50"/>
                </a:xfrm>
              </p:grpSpPr>
              <p:sp>
                <p:nvSpPr>
                  <p:cNvPr id="1112530" name="Freeform 466"/>
                  <p:cNvSpPr>
                    <a:spLocks/>
                  </p:cNvSpPr>
                  <p:nvPr/>
                </p:nvSpPr>
                <p:spPr bwMode="auto">
                  <a:xfrm>
                    <a:off x="2369" y="1139"/>
                    <a:ext cx="100" cy="31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26" y="0"/>
                      </a:cxn>
                      <a:cxn ang="0">
                        <a:pos x="100" y="9"/>
                      </a:cxn>
                      <a:cxn ang="0">
                        <a:pos x="70" y="31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100" h="31">
                        <a:moveTo>
                          <a:pt x="0" y="19"/>
                        </a:moveTo>
                        <a:lnTo>
                          <a:pt x="26" y="0"/>
                        </a:lnTo>
                        <a:lnTo>
                          <a:pt x="100" y="9"/>
                        </a:lnTo>
                        <a:lnTo>
                          <a:pt x="70" y="31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1" name="Freeform 467"/>
                  <p:cNvSpPr>
                    <a:spLocks/>
                  </p:cNvSpPr>
                  <p:nvPr/>
                </p:nvSpPr>
                <p:spPr bwMode="auto">
                  <a:xfrm>
                    <a:off x="2369" y="1158"/>
                    <a:ext cx="70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7"/>
                      </a:cxn>
                      <a:cxn ang="0">
                        <a:pos x="0" y="17"/>
                      </a:cxn>
                      <a:cxn ang="0">
                        <a:pos x="70" y="31"/>
                      </a:cxn>
                      <a:cxn ang="0">
                        <a:pos x="70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" h="31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70" y="31"/>
                        </a:lnTo>
                        <a:lnTo>
                          <a:pt x="70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2" name="Freeform 468"/>
                  <p:cNvSpPr>
                    <a:spLocks/>
                  </p:cNvSpPr>
                  <p:nvPr/>
                </p:nvSpPr>
                <p:spPr bwMode="auto">
                  <a:xfrm>
                    <a:off x="2439" y="1148"/>
                    <a:ext cx="91" cy="4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30" y="0"/>
                      </a:cxn>
                      <a:cxn ang="0">
                        <a:pos x="91" y="8"/>
                      </a:cxn>
                      <a:cxn ang="0">
                        <a:pos x="91" y="22"/>
                      </a:cxn>
                      <a:cxn ang="0">
                        <a:pos x="0" y="41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91" h="41">
                        <a:moveTo>
                          <a:pt x="0" y="22"/>
                        </a:moveTo>
                        <a:lnTo>
                          <a:pt x="30" y="0"/>
                        </a:lnTo>
                        <a:lnTo>
                          <a:pt x="91" y="8"/>
                        </a:lnTo>
                        <a:lnTo>
                          <a:pt x="91" y="22"/>
                        </a:lnTo>
                        <a:lnTo>
                          <a:pt x="0" y="41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3" name="Freeform 469"/>
                  <p:cNvSpPr>
                    <a:spLocks/>
                  </p:cNvSpPr>
                  <p:nvPr/>
                </p:nvSpPr>
                <p:spPr bwMode="auto">
                  <a:xfrm>
                    <a:off x="2395" y="1139"/>
                    <a:ext cx="135" cy="1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8" y="2"/>
                      </a:cxn>
                      <a:cxn ang="0">
                        <a:pos x="135" y="14"/>
                      </a:cxn>
                      <a:cxn ang="0">
                        <a:pos x="74" y="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5" h="14">
                        <a:moveTo>
                          <a:pt x="0" y="0"/>
                        </a:moveTo>
                        <a:lnTo>
                          <a:pt x="68" y="2"/>
                        </a:lnTo>
                        <a:lnTo>
                          <a:pt x="135" y="14"/>
                        </a:lnTo>
                        <a:lnTo>
                          <a:pt x="74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9" name="Group 470"/>
                <p:cNvGrpSpPr>
                  <a:grpSpLocks/>
                </p:cNvGrpSpPr>
                <p:nvPr/>
              </p:nvGrpSpPr>
              <p:grpSpPr bwMode="auto">
                <a:xfrm>
                  <a:off x="2369" y="1153"/>
                  <a:ext cx="161" cy="22"/>
                  <a:chOff x="2369" y="1153"/>
                  <a:chExt cx="161" cy="22"/>
                </a:xfrm>
              </p:grpSpPr>
              <p:sp>
                <p:nvSpPr>
                  <p:cNvPr id="1112535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2369" y="1160"/>
                    <a:ext cx="70" cy="15"/>
                  </a:xfrm>
                  <a:prstGeom prst="line">
                    <a:avLst/>
                  </a:prstGeom>
                  <a:noFill/>
                  <a:ln w="4763">
                    <a:solidFill>
                      <a:srgbClr val="7F7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6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153"/>
                    <a:ext cx="30" cy="22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112537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153"/>
                    <a:ext cx="58" cy="5"/>
                  </a:xfrm>
                  <a:prstGeom prst="line">
                    <a:avLst/>
                  </a:prstGeom>
                  <a:noFill/>
                  <a:ln w="4763">
                    <a:solidFill>
                      <a:srgbClr val="5F5F5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666" name="Cloud"/>
            <p:cNvSpPr>
              <a:spLocks noChangeAspect="1" noEditPoints="1" noChangeArrowheads="1"/>
            </p:cNvSpPr>
            <p:nvPr/>
          </p:nvSpPr>
          <p:spPr bwMode="auto">
            <a:xfrm>
              <a:off x="5105711" y="2439145"/>
              <a:ext cx="2902949" cy="268011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>
                <a:alpha val="86000"/>
              </a:srgbClr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  <a:latin typeface="Times New Roman" pitchFamily="18" charset="0"/>
              </a:endParaRPr>
            </a:p>
            <a:p>
              <a:endParaRPr lang="en-US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10" name="676 Grupo"/>
            <p:cNvGrpSpPr/>
            <p:nvPr/>
          </p:nvGrpSpPr>
          <p:grpSpPr>
            <a:xfrm>
              <a:off x="4593859" y="3506434"/>
              <a:ext cx="397805" cy="129653"/>
              <a:chOff x="3281966" y="990600"/>
              <a:chExt cx="826394" cy="221482"/>
            </a:xfrm>
          </p:grpSpPr>
          <p:sp>
            <p:nvSpPr>
              <p:cNvPr id="678" name="Rectangle 13"/>
              <p:cNvSpPr>
                <a:spLocks noChangeArrowheads="1"/>
              </p:cNvSpPr>
              <p:nvPr/>
            </p:nvSpPr>
            <p:spPr bwMode="auto">
              <a:xfrm>
                <a:off x="3281966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9" name="Rectangle 14"/>
              <p:cNvSpPr>
                <a:spLocks noChangeArrowheads="1"/>
              </p:cNvSpPr>
              <p:nvPr/>
            </p:nvSpPr>
            <p:spPr bwMode="auto">
              <a:xfrm>
                <a:off x="3518079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0" name="Rectangle 15"/>
              <p:cNvSpPr>
                <a:spLocks noChangeArrowheads="1"/>
              </p:cNvSpPr>
              <p:nvPr/>
            </p:nvSpPr>
            <p:spPr bwMode="auto">
              <a:xfrm>
                <a:off x="3990304" y="990600"/>
                <a:ext cx="118056" cy="22148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1" name="Line 16"/>
              <p:cNvSpPr>
                <a:spLocks noChangeShapeType="1"/>
              </p:cNvSpPr>
              <p:nvPr/>
            </p:nvSpPr>
            <p:spPr bwMode="auto">
              <a:xfrm>
                <a:off x="3695163" y="1101341"/>
                <a:ext cx="2361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cxnSp>
          <p:nvCxnSpPr>
            <p:cNvPr id="685" name="684 Conector angular"/>
            <p:cNvCxnSpPr/>
            <p:nvPr/>
          </p:nvCxnSpPr>
          <p:spPr bwMode="auto">
            <a:xfrm>
              <a:off x="4606516" y="3401902"/>
              <a:ext cx="3295159" cy="119694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688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51455" y="2646451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689" name="Picture 8" descr="https://encrypted-tbn0.google.com/images?q=tbn:ANd9GcSPikO5OZ2tAX2jwyAe0awVELlnj76LYkhcur1ok6XVHfahxxn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9750" y="4026394"/>
              <a:ext cx="745843" cy="975808"/>
            </a:xfrm>
            <a:prstGeom prst="rect">
              <a:avLst/>
            </a:prstGeom>
            <a:noFill/>
          </p:spPr>
        </p:pic>
        <p:cxnSp>
          <p:nvCxnSpPr>
            <p:cNvPr id="697" name="696 Conector angular"/>
            <p:cNvCxnSpPr/>
            <p:nvPr/>
          </p:nvCxnSpPr>
          <p:spPr bwMode="auto">
            <a:xfrm rot="10800000" flipV="1">
              <a:off x="4948871" y="2908443"/>
              <a:ext cx="3016996" cy="15082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440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53817" y="4802435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442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62457" y="2273300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443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6523" y="3600059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444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47590" y="3434214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445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27800" y="4851400"/>
              <a:ext cx="427943" cy="553984"/>
            </a:xfrm>
            <a:prstGeom prst="rect">
              <a:avLst/>
            </a:prstGeom>
            <a:noFill/>
          </p:spPr>
        </p:pic>
        <p:pic>
          <p:nvPicPr>
            <p:cNvPr id="446" name="Picture 6" descr="Web Virtualization Server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9483" y="4678051"/>
              <a:ext cx="427943" cy="553984"/>
            </a:xfrm>
            <a:prstGeom prst="rect">
              <a:avLst/>
            </a:prstGeom>
            <a:noFill/>
          </p:spPr>
        </p:pic>
        <p:cxnSp>
          <p:nvCxnSpPr>
            <p:cNvPr id="451" name="450 Conector angular"/>
            <p:cNvCxnSpPr>
              <a:stCxn id="440" idx="0"/>
            </p:cNvCxnSpPr>
            <p:nvPr/>
          </p:nvCxnSpPr>
          <p:spPr bwMode="auto">
            <a:xfrm rot="16200000" flipV="1">
              <a:off x="5999928" y="3334573"/>
              <a:ext cx="2129085" cy="80663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2" name="451 Conector angular"/>
            <p:cNvCxnSpPr/>
            <p:nvPr/>
          </p:nvCxnSpPr>
          <p:spPr bwMode="auto">
            <a:xfrm rot="5400000" flipH="1" flipV="1">
              <a:off x="5772150" y="3429000"/>
              <a:ext cx="2622550" cy="93345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9" name="Group 5"/>
          <p:cNvGrpSpPr>
            <a:grpSpLocks/>
          </p:cNvGrpSpPr>
          <p:nvPr/>
        </p:nvGrpSpPr>
        <p:grpSpPr bwMode="auto">
          <a:xfrm>
            <a:off x="4781550" y="922337"/>
            <a:ext cx="4013200" cy="1173163"/>
            <a:chOff x="1584" y="720"/>
            <a:chExt cx="3408" cy="1017"/>
          </a:xfrm>
        </p:grpSpPr>
        <p:grpSp>
          <p:nvGrpSpPr>
            <p:cNvPr id="460" name="Group 6"/>
            <p:cNvGrpSpPr>
              <a:grpSpLocks/>
            </p:cNvGrpSpPr>
            <p:nvPr/>
          </p:nvGrpSpPr>
          <p:grpSpPr bwMode="auto">
            <a:xfrm>
              <a:off x="1584" y="720"/>
              <a:ext cx="3408" cy="434"/>
              <a:chOff x="960" y="768"/>
              <a:chExt cx="3408" cy="434"/>
            </a:xfrm>
          </p:grpSpPr>
          <p:sp>
            <p:nvSpPr>
              <p:cNvPr id="466" name="Oval 7"/>
              <p:cNvSpPr>
                <a:spLocks noChangeArrowheads="1"/>
              </p:cNvSpPr>
              <p:nvPr/>
            </p:nvSpPr>
            <p:spPr bwMode="auto">
              <a:xfrm>
                <a:off x="2383" y="936"/>
                <a:ext cx="245" cy="250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7" name="Oval 8"/>
              <p:cNvSpPr>
                <a:spLocks noChangeArrowheads="1"/>
              </p:cNvSpPr>
              <p:nvPr/>
            </p:nvSpPr>
            <p:spPr bwMode="auto">
              <a:xfrm>
                <a:off x="3707" y="952"/>
                <a:ext cx="243" cy="250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8" name="Freeform 9"/>
              <p:cNvSpPr>
                <a:spLocks/>
              </p:cNvSpPr>
              <p:nvPr/>
            </p:nvSpPr>
            <p:spPr bwMode="auto">
              <a:xfrm>
                <a:off x="3961" y="1058"/>
                <a:ext cx="407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3" y="1"/>
                  </a:cxn>
                </a:cxnLst>
                <a:rect l="0" t="0" r="r" b="b"/>
                <a:pathLst>
                  <a:path w="263" h="1">
                    <a:moveTo>
                      <a:pt x="0" y="0"/>
                    </a:moveTo>
                    <a:lnTo>
                      <a:pt x="263" y="1"/>
                    </a:lnTo>
                  </a:path>
                </a:pathLst>
              </a:custGeom>
              <a:noFill/>
              <a:ln w="76200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9" name="Freeform 10"/>
              <p:cNvSpPr>
                <a:spLocks/>
              </p:cNvSpPr>
              <p:nvPr/>
            </p:nvSpPr>
            <p:spPr bwMode="auto">
              <a:xfrm>
                <a:off x="1440" y="1056"/>
                <a:ext cx="937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7" y="2"/>
                  </a:cxn>
                </a:cxnLst>
                <a:rect l="0" t="0" r="r" b="b"/>
                <a:pathLst>
                  <a:path w="937" h="2">
                    <a:moveTo>
                      <a:pt x="0" y="0"/>
                    </a:moveTo>
                    <a:lnTo>
                      <a:pt x="937" y="2"/>
                    </a:lnTo>
                  </a:path>
                </a:pathLst>
              </a:custGeom>
              <a:noFill/>
              <a:ln w="76200" cmpd="sng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0" name="Rectangle 11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3" cy="29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1" name="Freeform 12"/>
              <p:cNvSpPr>
                <a:spLocks/>
              </p:cNvSpPr>
              <p:nvPr/>
            </p:nvSpPr>
            <p:spPr bwMode="auto">
              <a:xfrm>
                <a:off x="2628" y="1061"/>
                <a:ext cx="1086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2" y="2"/>
                  </a:cxn>
                </a:cxnLst>
                <a:rect l="0" t="0" r="r" b="b"/>
                <a:pathLst>
                  <a:path w="702" h="2">
                    <a:moveTo>
                      <a:pt x="0" y="0"/>
                    </a:moveTo>
                    <a:lnTo>
                      <a:pt x="702" y="2"/>
                    </a:lnTo>
                  </a:path>
                </a:pathLst>
              </a:custGeom>
              <a:noFill/>
              <a:ln w="76200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2" name="Rectangle 13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96" cy="19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3" name="Rectangle 14"/>
              <p:cNvSpPr>
                <a:spLocks noChangeArrowheads="1"/>
              </p:cNvSpPr>
              <p:nvPr/>
            </p:nvSpPr>
            <p:spPr bwMode="auto">
              <a:xfrm>
                <a:off x="1776" y="768"/>
                <a:ext cx="96" cy="19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4" name="Rectangle 15"/>
              <p:cNvSpPr>
                <a:spLocks noChangeArrowheads="1"/>
              </p:cNvSpPr>
              <p:nvPr/>
            </p:nvSpPr>
            <p:spPr bwMode="auto">
              <a:xfrm>
                <a:off x="2160" y="768"/>
                <a:ext cx="96" cy="192"/>
              </a:xfrm>
              <a:prstGeom prst="rect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5" name="Line 1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461" name="Group 17"/>
            <p:cNvGrpSpPr>
              <a:grpSpLocks/>
            </p:cNvGrpSpPr>
            <p:nvPr/>
          </p:nvGrpSpPr>
          <p:grpSpPr bwMode="auto">
            <a:xfrm>
              <a:off x="1812" y="1154"/>
              <a:ext cx="2654" cy="583"/>
              <a:chOff x="1668" y="1440"/>
              <a:chExt cx="2654" cy="583"/>
            </a:xfrm>
          </p:grpSpPr>
          <p:sp>
            <p:nvSpPr>
              <p:cNvPr id="462" name="Freeform 18"/>
              <p:cNvSpPr>
                <a:spLocks/>
              </p:cNvSpPr>
              <p:nvPr/>
            </p:nvSpPr>
            <p:spPr bwMode="auto">
              <a:xfrm>
                <a:off x="1668" y="1692"/>
                <a:ext cx="2640" cy="8"/>
              </a:xfrm>
              <a:custGeom>
                <a:avLst/>
                <a:gdLst/>
                <a:ahLst/>
                <a:cxnLst>
                  <a:cxn ang="0">
                    <a:pos x="2640" y="8"/>
                  </a:cxn>
                  <a:cxn ang="0">
                    <a:pos x="16" y="0"/>
                  </a:cxn>
                  <a:cxn ang="0">
                    <a:pos x="0" y="8"/>
                  </a:cxn>
                </a:cxnLst>
                <a:rect l="0" t="0" r="r" b="b"/>
                <a:pathLst>
                  <a:path w="2640" h="8">
                    <a:moveTo>
                      <a:pt x="2640" y="8"/>
                    </a:moveTo>
                    <a:lnTo>
                      <a:pt x="16" y="0"/>
                    </a:lnTo>
                    <a:lnTo>
                      <a:pt x="0" y="8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3" name="Freeform 19"/>
              <p:cNvSpPr>
                <a:spLocks/>
              </p:cNvSpPr>
              <p:nvPr/>
            </p:nvSpPr>
            <p:spPr bwMode="auto">
              <a:xfrm>
                <a:off x="4316" y="1440"/>
                <a:ext cx="6" cy="26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60"/>
                  </a:cxn>
                </a:cxnLst>
                <a:rect l="0" t="0" r="r" b="b"/>
                <a:pathLst>
                  <a:path w="6" h="260">
                    <a:moveTo>
                      <a:pt x="6" y="0"/>
                    </a:moveTo>
                    <a:lnTo>
                      <a:pt x="0" y="260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4" name="Freeform 20"/>
              <p:cNvSpPr>
                <a:spLocks/>
              </p:cNvSpPr>
              <p:nvPr/>
            </p:nvSpPr>
            <p:spPr bwMode="auto">
              <a:xfrm>
                <a:off x="1676" y="1440"/>
                <a:ext cx="5" cy="248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5" y="0"/>
                  </a:cxn>
                </a:cxnLst>
                <a:rect l="0" t="0" r="r" b="b"/>
                <a:pathLst>
                  <a:path w="5" h="248">
                    <a:moveTo>
                      <a:pt x="0" y="248"/>
                    </a:moveTo>
                    <a:lnTo>
                      <a:pt x="5" y="0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5" name="Rectangle 21"/>
              <p:cNvSpPr>
                <a:spLocks noChangeArrowheads="1"/>
              </p:cNvSpPr>
              <p:nvPr/>
            </p:nvSpPr>
            <p:spPr bwMode="auto">
              <a:xfrm>
                <a:off x="2563" y="1679"/>
                <a:ext cx="966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2000">
                    <a:latin typeface="Tahoma" pitchFamily="34" charset="0"/>
                  </a:rPr>
                  <a:t>feedback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7542212" y="3063875"/>
            <a:ext cx="1474788" cy="584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 dirty="0"/>
              <a:t>Receiver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6100762" y="1327150"/>
            <a:ext cx="0" cy="1020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4" name="Line 6"/>
          <p:cNvSpPr>
            <a:spLocks noChangeShapeType="1"/>
          </p:cNvSpPr>
          <p:nvPr/>
        </p:nvSpPr>
        <p:spPr bwMode="auto">
          <a:xfrm>
            <a:off x="6759575" y="1327150"/>
            <a:ext cx="0" cy="1020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5" name="Line 7"/>
          <p:cNvSpPr>
            <a:spLocks noChangeShapeType="1"/>
          </p:cNvSpPr>
          <p:nvPr/>
        </p:nvSpPr>
        <p:spPr bwMode="auto">
          <a:xfrm>
            <a:off x="6100762" y="2347913"/>
            <a:ext cx="658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6" name="Line 8"/>
          <p:cNvSpPr>
            <a:spLocks noChangeShapeType="1"/>
          </p:cNvSpPr>
          <p:nvPr/>
        </p:nvSpPr>
        <p:spPr bwMode="auto">
          <a:xfrm>
            <a:off x="6100762" y="1862138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7" name="Line 9"/>
          <p:cNvSpPr>
            <a:spLocks noChangeShapeType="1"/>
          </p:cNvSpPr>
          <p:nvPr/>
        </p:nvSpPr>
        <p:spPr bwMode="auto">
          <a:xfrm>
            <a:off x="6100762" y="1957388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8" name="Line 10"/>
          <p:cNvSpPr>
            <a:spLocks noChangeShapeType="1"/>
          </p:cNvSpPr>
          <p:nvPr/>
        </p:nvSpPr>
        <p:spPr bwMode="auto">
          <a:xfrm>
            <a:off x="6100762" y="2055813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39" name="Line 11"/>
          <p:cNvSpPr>
            <a:spLocks noChangeShapeType="1"/>
          </p:cNvSpPr>
          <p:nvPr/>
        </p:nvSpPr>
        <p:spPr bwMode="auto">
          <a:xfrm>
            <a:off x="6100762" y="2154238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40" name="Line 12"/>
          <p:cNvSpPr>
            <a:spLocks noChangeShapeType="1"/>
          </p:cNvSpPr>
          <p:nvPr/>
        </p:nvSpPr>
        <p:spPr bwMode="auto">
          <a:xfrm>
            <a:off x="6100762" y="2251075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41" name="Line 13"/>
          <p:cNvSpPr>
            <a:spLocks noChangeShapeType="1"/>
          </p:cNvSpPr>
          <p:nvPr/>
        </p:nvSpPr>
        <p:spPr bwMode="auto">
          <a:xfrm>
            <a:off x="6100762" y="1763713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42" name="AutoShape 14"/>
          <p:cNvSpPr>
            <a:spLocks noChangeArrowheads="1"/>
          </p:cNvSpPr>
          <p:nvPr/>
        </p:nvSpPr>
        <p:spPr bwMode="auto">
          <a:xfrm flipV="1">
            <a:off x="6013450" y="1181100"/>
            <a:ext cx="330200" cy="14605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44" name="Rectangle 16"/>
          <p:cNvSpPr>
            <a:spLocks noChangeArrowheads="1"/>
          </p:cNvSpPr>
          <p:nvPr/>
        </p:nvSpPr>
        <p:spPr bwMode="auto">
          <a:xfrm>
            <a:off x="3016250" y="2108200"/>
            <a:ext cx="1233488" cy="3873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 dirty="0"/>
              <a:t>Source</a:t>
            </a:r>
          </a:p>
        </p:txBody>
      </p:sp>
      <p:sp>
        <p:nvSpPr>
          <p:cNvPr id="867346" name="AutoShape 18"/>
          <p:cNvSpPr>
            <a:spLocks noChangeArrowheads="1"/>
          </p:cNvSpPr>
          <p:nvPr/>
        </p:nvSpPr>
        <p:spPr bwMode="auto">
          <a:xfrm>
            <a:off x="6378575" y="1036638"/>
            <a:ext cx="163513" cy="290513"/>
          </a:xfrm>
          <a:prstGeom prst="downArrow">
            <a:avLst>
              <a:gd name="adj1" fmla="val 50000"/>
              <a:gd name="adj2" fmla="val 44417"/>
            </a:avLst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49" name="AutoShape 21"/>
          <p:cNvSpPr>
            <a:spLocks noChangeArrowheads="1"/>
          </p:cNvSpPr>
          <p:nvPr/>
        </p:nvSpPr>
        <p:spPr bwMode="auto">
          <a:xfrm rot="5400000">
            <a:off x="6535737" y="2320925"/>
            <a:ext cx="193675" cy="24765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50" name="Line 22"/>
          <p:cNvSpPr>
            <a:spLocks noChangeShapeType="1"/>
          </p:cNvSpPr>
          <p:nvPr/>
        </p:nvSpPr>
        <p:spPr bwMode="auto">
          <a:xfrm>
            <a:off x="6115050" y="1631950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51" name="Line 23"/>
          <p:cNvSpPr>
            <a:spLocks noChangeShapeType="1"/>
          </p:cNvSpPr>
          <p:nvPr/>
        </p:nvSpPr>
        <p:spPr bwMode="auto">
          <a:xfrm>
            <a:off x="6115050" y="1533525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52" name="Line 24"/>
          <p:cNvSpPr>
            <a:spLocks noChangeShapeType="1"/>
          </p:cNvSpPr>
          <p:nvPr/>
        </p:nvSpPr>
        <p:spPr bwMode="auto">
          <a:xfrm>
            <a:off x="6115050" y="1433513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53" name="AutoShape 25"/>
          <p:cNvSpPr>
            <a:spLocks noChangeArrowheads="1"/>
          </p:cNvSpPr>
          <p:nvPr/>
        </p:nvSpPr>
        <p:spPr bwMode="auto">
          <a:xfrm>
            <a:off x="6588125" y="1133475"/>
            <a:ext cx="296863" cy="2000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7354" name="Oval 26"/>
          <p:cNvSpPr>
            <a:spLocks noChangeArrowheads="1"/>
          </p:cNvSpPr>
          <p:nvPr/>
        </p:nvSpPr>
        <p:spPr bwMode="auto">
          <a:xfrm>
            <a:off x="5757862" y="908050"/>
            <a:ext cx="1717675" cy="1633538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041775" y="850900"/>
            <a:ext cx="828675" cy="233363"/>
            <a:chOff x="2064" y="1006"/>
            <a:chExt cx="672" cy="192"/>
          </a:xfrm>
        </p:grpSpPr>
        <p:sp>
          <p:nvSpPr>
            <p:cNvPr id="867356" name="Rectangle 28"/>
            <p:cNvSpPr>
              <a:spLocks noChangeArrowheads="1"/>
            </p:cNvSpPr>
            <p:nvPr/>
          </p:nvSpPr>
          <p:spPr bwMode="auto">
            <a:xfrm>
              <a:off x="2064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57" name="Rectangle 29"/>
            <p:cNvSpPr>
              <a:spLocks noChangeArrowheads="1"/>
            </p:cNvSpPr>
            <p:nvPr/>
          </p:nvSpPr>
          <p:spPr bwMode="auto">
            <a:xfrm>
              <a:off x="2256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58" name="Rectangle 30"/>
            <p:cNvSpPr>
              <a:spLocks noChangeArrowheads="1"/>
            </p:cNvSpPr>
            <p:nvPr/>
          </p:nvSpPr>
          <p:spPr bwMode="auto">
            <a:xfrm>
              <a:off x="2640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59" name="Line 31"/>
            <p:cNvSpPr>
              <a:spLocks noChangeShapeType="1"/>
            </p:cNvSpPr>
            <p:nvPr/>
          </p:nvSpPr>
          <p:spPr bwMode="auto">
            <a:xfrm>
              <a:off x="2400" y="110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67361" name="Freeform 33"/>
          <p:cNvSpPr>
            <a:spLocks/>
          </p:cNvSpPr>
          <p:nvPr/>
        </p:nvSpPr>
        <p:spPr bwMode="auto">
          <a:xfrm>
            <a:off x="6291262" y="3238500"/>
            <a:ext cx="1216025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766" y="0"/>
              </a:cxn>
            </a:cxnLst>
            <a:rect l="0" t="0" r="r" b="b"/>
            <a:pathLst>
              <a:path w="766" h="1">
                <a:moveTo>
                  <a:pt x="0" y="1"/>
                </a:moveTo>
                <a:lnTo>
                  <a:pt x="766" y="0"/>
                </a:lnTo>
              </a:path>
            </a:pathLst>
          </a:cu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67362" name="Line 34"/>
          <p:cNvSpPr>
            <a:spLocks noChangeShapeType="1"/>
          </p:cNvSpPr>
          <p:nvPr/>
        </p:nvSpPr>
        <p:spPr bwMode="auto">
          <a:xfrm flipV="1">
            <a:off x="6305550" y="2362198"/>
            <a:ext cx="0" cy="889001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67363" name="Text Box 35"/>
          <p:cNvSpPr txBox="1">
            <a:spLocks noChangeArrowheads="1"/>
          </p:cNvSpPr>
          <p:nvPr/>
        </p:nvSpPr>
        <p:spPr bwMode="auto">
          <a:xfrm>
            <a:off x="7413625" y="1492250"/>
            <a:ext cx="1112838" cy="469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UY" dirty="0" err="1"/>
              <a:t>Router</a:t>
            </a:r>
            <a:endParaRPr lang="es-UY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 flipH="1">
            <a:off x="4460875" y="3073400"/>
            <a:ext cx="828675" cy="233363"/>
            <a:chOff x="2064" y="1006"/>
            <a:chExt cx="672" cy="192"/>
          </a:xfrm>
        </p:grpSpPr>
        <p:sp>
          <p:nvSpPr>
            <p:cNvPr id="867365" name="Rectangle 37"/>
            <p:cNvSpPr>
              <a:spLocks noChangeArrowheads="1"/>
            </p:cNvSpPr>
            <p:nvPr/>
          </p:nvSpPr>
          <p:spPr bwMode="auto">
            <a:xfrm>
              <a:off x="2064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66" name="Rectangle 38"/>
            <p:cNvSpPr>
              <a:spLocks noChangeArrowheads="1"/>
            </p:cNvSpPr>
            <p:nvPr/>
          </p:nvSpPr>
          <p:spPr bwMode="auto">
            <a:xfrm flipH="1">
              <a:off x="2256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67" name="Rectangle 39"/>
            <p:cNvSpPr>
              <a:spLocks noChangeArrowheads="1"/>
            </p:cNvSpPr>
            <p:nvPr/>
          </p:nvSpPr>
          <p:spPr bwMode="auto">
            <a:xfrm>
              <a:off x="2640" y="1006"/>
              <a:ext cx="96" cy="192"/>
            </a:xfrm>
            <a:prstGeom prst="rect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68" name="Line 40"/>
            <p:cNvSpPr>
              <a:spLocks noChangeShapeType="1"/>
            </p:cNvSpPr>
            <p:nvPr/>
          </p:nvSpPr>
          <p:spPr bwMode="auto">
            <a:xfrm>
              <a:off x="2400" y="110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867369" name="Object 41"/>
          <p:cNvGraphicFramePr>
            <a:graphicFrameLocks noChangeAspect="1"/>
          </p:cNvGraphicFramePr>
          <p:nvPr/>
        </p:nvGraphicFramePr>
        <p:xfrm>
          <a:off x="563562" y="2894013"/>
          <a:ext cx="2524125" cy="846138"/>
        </p:xfrm>
        <a:graphic>
          <a:graphicData uri="http://schemas.openxmlformats.org/presentationml/2006/ole">
            <p:oleObj spid="_x0000_s211973" name="Equation" r:id="rId4" imgW="1130040" imgH="380880" progId="Equation.DSMT4">
              <p:embed/>
            </p:oleObj>
          </a:graphicData>
        </a:graphic>
      </p:graphicFrame>
      <p:sp>
        <p:nvSpPr>
          <p:cNvPr id="867330" name="Text Box 2"/>
          <p:cNvSpPr txBox="1">
            <a:spLocks noChangeArrowheads="1"/>
          </p:cNvSpPr>
          <p:nvPr/>
        </p:nvSpPr>
        <p:spPr bwMode="auto">
          <a:xfrm>
            <a:off x="3511550" y="3473450"/>
            <a:ext cx="24892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UY" dirty="0"/>
              <a:t>ACK </a:t>
            </a:r>
            <a:r>
              <a:rPr lang="es-UY" dirty="0" err="1"/>
              <a:t>packets</a:t>
            </a:r>
            <a:endParaRPr lang="es-UY" dirty="0"/>
          </a:p>
        </p:txBody>
      </p:sp>
      <p:graphicFrame>
        <p:nvGraphicFramePr>
          <p:cNvPr id="867370" name="Object 42"/>
          <p:cNvGraphicFramePr>
            <a:graphicFrameLocks noChangeAspect="1"/>
          </p:cNvGraphicFramePr>
          <p:nvPr/>
        </p:nvGraphicFramePr>
        <p:xfrm>
          <a:off x="311150" y="850900"/>
          <a:ext cx="2971800" cy="1638300"/>
        </p:xfrm>
        <a:graphic>
          <a:graphicData uri="http://schemas.openxmlformats.org/presentationml/2006/ole">
            <p:oleObj spid="_x0000_s211970" name="Equation" r:id="rId5" imgW="1384200" imgH="761760" progId="Equation.DSMT4">
              <p:embed/>
            </p:oleObj>
          </a:graphicData>
        </a:graphic>
      </p:graphicFrame>
      <p:sp>
        <p:nvSpPr>
          <p:cNvPr id="867393" name="Rectangle 65"/>
          <p:cNvSpPr>
            <a:spLocks noChangeArrowheads="1"/>
          </p:cNvSpPr>
          <p:nvPr/>
        </p:nvSpPr>
        <p:spPr bwMode="auto">
          <a:xfrm>
            <a:off x="127000" y="4051300"/>
            <a:ext cx="9017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800080"/>
                </a:solidFill>
                <a:latin typeface="+mj-lt"/>
              </a:rPr>
              <a:t>TCP-Reno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ahoma" pitchFamily="34" charset="0"/>
              </a:rPr>
              <a:t>(Jacobson 1990): control rate by </a:t>
            </a:r>
            <a:r>
              <a:rPr lang="en-US" dirty="0" smtClean="0">
                <a:latin typeface="Tahoma" pitchFamily="34" charset="0"/>
              </a:rPr>
              <a:t>adjusting </a:t>
            </a:r>
            <a:r>
              <a:rPr lang="en-US" dirty="0">
                <a:latin typeface="Tahoma" pitchFamily="34" charset="0"/>
              </a:rPr>
              <a:t>window.</a:t>
            </a:r>
            <a:endParaRPr lang="en-US" dirty="0">
              <a:latin typeface="Times New Roman" pitchFamily="18" charset="0"/>
            </a:endParaRPr>
          </a:p>
        </p:txBody>
      </p:sp>
      <p:graphicFrame>
        <p:nvGraphicFramePr>
          <p:cNvPr id="867394" name="Object 66"/>
          <p:cNvGraphicFramePr>
            <a:graphicFrameLocks noChangeAspect="1"/>
          </p:cNvGraphicFramePr>
          <p:nvPr/>
        </p:nvGraphicFramePr>
        <p:xfrm>
          <a:off x="4438650" y="4718050"/>
          <a:ext cx="4622800" cy="1733550"/>
        </p:xfrm>
        <a:graphic>
          <a:graphicData uri="http://schemas.openxmlformats.org/presentationml/2006/ole">
            <p:oleObj spid="_x0000_s211971" name="Equation" r:id="rId6" imgW="2184120" imgH="838080" progId="Equation.DSMT4">
              <p:embed/>
            </p:oleObj>
          </a:graphicData>
        </a:graphic>
      </p:graphicFrame>
      <p:sp>
        <p:nvSpPr>
          <p:cNvPr id="867397" name="Rectangle 69"/>
          <p:cNvSpPr>
            <a:spLocks noChangeArrowheads="1"/>
          </p:cNvSpPr>
          <p:nvPr/>
        </p:nvSpPr>
        <p:spPr bwMode="auto">
          <a:xfrm>
            <a:off x="0" y="635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3600" dirty="0" smtClean="0">
                <a:solidFill>
                  <a:srgbClr val="800080"/>
                </a:solidFill>
                <a:latin typeface="Verdana" pitchFamily="34" charset="0"/>
              </a:rPr>
              <a:t>Feedback in TCP </a:t>
            </a:r>
            <a:r>
              <a:rPr lang="en-US" sz="2800" dirty="0" smtClean="0">
                <a:solidFill>
                  <a:srgbClr val="800080"/>
                </a:solidFill>
                <a:latin typeface="Verdana" pitchFamily="34" charset="0"/>
              </a:rPr>
              <a:t>(</a:t>
            </a:r>
            <a:r>
              <a:rPr lang="en-US" sz="2800" dirty="0" smtClean="0">
                <a:solidFill>
                  <a:srgbClr val="800080"/>
                </a:solidFill>
              </a:rPr>
              <a:t>Transmission Control Protocol)</a:t>
            </a:r>
            <a:endParaRPr lang="es-UY" sz="2800" dirty="0">
              <a:solidFill>
                <a:srgbClr val="800080"/>
              </a:solidFill>
            </a:endParaRPr>
          </a:p>
        </p:txBody>
      </p:sp>
      <p:grpSp>
        <p:nvGrpSpPr>
          <p:cNvPr id="72" name="71 Grupo"/>
          <p:cNvGrpSpPr/>
          <p:nvPr/>
        </p:nvGrpSpPr>
        <p:grpSpPr>
          <a:xfrm>
            <a:off x="280987" y="4514850"/>
            <a:ext cx="4116388" cy="1981200"/>
            <a:chOff x="280987" y="4514850"/>
            <a:chExt cx="4116388" cy="1981200"/>
          </a:xfrm>
        </p:grpSpPr>
        <p:sp>
          <p:nvSpPr>
            <p:cNvPr id="867389" name="Text Box 61"/>
            <p:cNvSpPr txBox="1">
              <a:spLocks noChangeArrowheads="1"/>
            </p:cNvSpPr>
            <p:nvPr/>
          </p:nvSpPr>
          <p:spPr bwMode="auto">
            <a:xfrm>
              <a:off x="3771900" y="6127750"/>
              <a:ext cx="6254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kumimoji="1" lang="en-US" sz="1800" dirty="0">
                  <a:latin typeface="Tahoma" pitchFamily="34" charset="0"/>
                </a:rPr>
                <a:t>time</a:t>
              </a:r>
            </a:p>
          </p:txBody>
        </p:sp>
        <p:sp>
          <p:nvSpPr>
            <p:cNvPr id="867373" name="Rectangle 45"/>
            <p:cNvSpPr>
              <a:spLocks noChangeArrowheads="1"/>
            </p:cNvSpPr>
            <p:nvPr/>
          </p:nvSpPr>
          <p:spPr bwMode="auto">
            <a:xfrm>
              <a:off x="280987" y="6184900"/>
              <a:ext cx="246063" cy="22701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sz="1600" dirty="0">
                  <a:latin typeface="Tahoma" pitchFamily="34" charset="0"/>
                </a:rPr>
                <a:t>SS</a:t>
              </a:r>
            </a:p>
          </p:txBody>
        </p:sp>
        <p:sp>
          <p:nvSpPr>
            <p:cNvPr id="867374" name="Freeform 46"/>
            <p:cNvSpPr>
              <a:spLocks/>
            </p:cNvSpPr>
            <p:nvPr/>
          </p:nvSpPr>
          <p:spPr bwMode="auto">
            <a:xfrm>
              <a:off x="349250" y="5603875"/>
              <a:ext cx="168275" cy="541338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65" y="519"/>
                </a:cxn>
                <a:cxn ang="0">
                  <a:pos x="97" y="478"/>
                </a:cxn>
                <a:cxn ang="0">
                  <a:pos x="113" y="430"/>
                </a:cxn>
                <a:cxn ang="0">
                  <a:pos x="146" y="267"/>
                </a:cxn>
                <a:cxn ang="0">
                  <a:pos x="162" y="113"/>
                </a:cxn>
                <a:cxn ang="0">
                  <a:pos x="162" y="0"/>
                </a:cxn>
              </a:cxnLst>
              <a:rect l="0" t="0" r="r" b="b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 cap="flat" cmpd="sng">
              <a:solidFill>
                <a:srgbClr val="33CC33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67375" name="Line 47"/>
            <p:cNvSpPr>
              <a:spLocks noChangeShapeType="1"/>
            </p:cNvSpPr>
            <p:nvPr/>
          </p:nvSpPr>
          <p:spPr bwMode="auto">
            <a:xfrm flipV="1">
              <a:off x="514350" y="4770437"/>
              <a:ext cx="1046163" cy="833438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67376" name="Rectangle 48"/>
            <p:cNvSpPr>
              <a:spLocks noChangeArrowheads="1"/>
            </p:cNvSpPr>
            <p:nvPr/>
          </p:nvSpPr>
          <p:spPr bwMode="auto">
            <a:xfrm>
              <a:off x="520700" y="6192837"/>
              <a:ext cx="1028700" cy="219075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77" name="Text Box 49"/>
            <p:cNvSpPr txBox="1">
              <a:spLocks noChangeArrowheads="1"/>
            </p:cNvSpPr>
            <p:nvPr/>
          </p:nvSpPr>
          <p:spPr bwMode="auto">
            <a:xfrm>
              <a:off x="822325" y="6159500"/>
              <a:ext cx="444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kumimoji="1" lang="en-US" sz="1600" dirty="0">
                  <a:latin typeface="Tahoma" pitchFamily="34" charset="0"/>
                </a:rPr>
                <a:t>CA</a:t>
              </a:r>
            </a:p>
          </p:txBody>
        </p: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1543050" y="4611687"/>
              <a:ext cx="1552575" cy="1800225"/>
              <a:chOff x="2174" y="1278"/>
              <a:chExt cx="1530" cy="1803"/>
            </a:xfrm>
          </p:grpSpPr>
          <p:sp>
            <p:nvSpPr>
              <p:cNvPr id="867382" name="Line 54"/>
              <p:cNvSpPr>
                <a:spLocks noChangeShapeType="1"/>
              </p:cNvSpPr>
              <p:nvPr/>
            </p:nvSpPr>
            <p:spPr bwMode="auto">
              <a:xfrm flipV="1">
                <a:off x="2174" y="1278"/>
                <a:ext cx="1443" cy="1129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7383" name="Rectangle 55"/>
              <p:cNvSpPr>
                <a:spLocks noChangeArrowheads="1"/>
              </p:cNvSpPr>
              <p:nvPr/>
            </p:nvSpPr>
            <p:spPr bwMode="auto">
              <a:xfrm>
                <a:off x="2187" y="2862"/>
                <a:ext cx="1517" cy="219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009900" y="4965700"/>
              <a:ext cx="768350" cy="1444625"/>
              <a:chOff x="3609" y="1634"/>
              <a:chExt cx="757" cy="1446"/>
            </a:xfrm>
          </p:grpSpPr>
          <p:sp>
            <p:nvSpPr>
              <p:cNvPr id="867385" name="Line 57"/>
              <p:cNvSpPr>
                <a:spLocks noChangeShapeType="1"/>
              </p:cNvSpPr>
              <p:nvPr/>
            </p:nvSpPr>
            <p:spPr bwMode="auto">
              <a:xfrm flipV="1">
                <a:off x="3609" y="1634"/>
                <a:ext cx="591" cy="46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7386" name="Rectangle 58"/>
              <p:cNvSpPr>
                <a:spLocks noChangeArrowheads="1"/>
              </p:cNvSpPr>
              <p:nvPr/>
            </p:nvSpPr>
            <p:spPr bwMode="auto">
              <a:xfrm>
                <a:off x="3693" y="2865"/>
                <a:ext cx="673" cy="21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67387" name="Line 59"/>
            <p:cNvSpPr>
              <a:spLocks noChangeShapeType="1"/>
            </p:cNvSpPr>
            <p:nvPr/>
          </p:nvSpPr>
          <p:spPr bwMode="auto">
            <a:xfrm flipV="1">
              <a:off x="349250" y="4559300"/>
              <a:ext cx="1588" cy="1577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67388" name="Line 60"/>
            <p:cNvSpPr>
              <a:spLocks noChangeShapeType="1"/>
            </p:cNvSpPr>
            <p:nvPr/>
          </p:nvSpPr>
          <p:spPr bwMode="auto">
            <a:xfrm flipV="1">
              <a:off x="349250" y="6140450"/>
              <a:ext cx="3956050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867390" name="Line 62"/>
            <p:cNvSpPr>
              <a:spLocks noChangeShapeType="1"/>
            </p:cNvSpPr>
            <p:nvPr/>
          </p:nvSpPr>
          <p:spPr bwMode="auto">
            <a:xfrm flipH="1" flipV="1">
              <a:off x="1587500" y="4825998"/>
              <a:ext cx="800100" cy="800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91" name="Line 63"/>
            <p:cNvSpPr>
              <a:spLocks noChangeShapeType="1"/>
            </p:cNvSpPr>
            <p:nvPr/>
          </p:nvSpPr>
          <p:spPr bwMode="auto">
            <a:xfrm flipV="1">
              <a:off x="2609850" y="4692649"/>
              <a:ext cx="404813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7392" name="Text Box 64"/>
            <p:cNvSpPr txBox="1">
              <a:spLocks noChangeArrowheads="1"/>
            </p:cNvSpPr>
            <p:nvPr/>
          </p:nvSpPr>
          <p:spPr bwMode="auto">
            <a:xfrm>
              <a:off x="1809750" y="5670490"/>
              <a:ext cx="1600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2000" dirty="0">
                  <a:latin typeface="+mj-lt"/>
                </a:rPr>
                <a:t>Packet loss</a:t>
              </a:r>
            </a:p>
          </p:txBody>
        </p:sp>
        <p:graphicFrame>
          <p:nvGraphicFramePr>
            <p:cNvPr id="211974" name="Object 6"/>
            <p:cNvGraphicFramePr>
              <a:graphicFrameLocks noChangeAspect="1"/>
            </p:cNvGraphicFramePr>
            <p:nvPr/>
          </p:nvGraphicFramePr>
          <p:xfrm>
            <a:off x="387350" y="4514850"/>
            <a:ext cx="398462" cy="393700"/>
          </p:xfrm>
          <a:graphic>
            <a:graphicData uri="http://schemas.openxmlformats.org/presentationml/2006/ole">
              <p:oleObj spid="_x0000_s211974" name="Equation" r:id="rId7" imgW="177480" imgH="177480" progId="Equation.DSMT4">
                <p:embed/>
              </p:oleObj>
            </a:graphicData>
          </a:graphic>
        </p:graphicFrame>
      </p:grp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11550" y="1206500"/>
            <a:ext cx="24003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UY" dirty="0" smtClean="0"/>
              <a:t>DATA </a:t>
            </a:r>
            <a:r>
              <a:rPr lang="es-UY" dirty="0" err="1"/>
              <a:t>packets</a:t>
            </a:r>
            <a:endParaRPr lang="es-UY" dirty="0"/>
          </a:p>
        </p:txBody>
      </p:sp>
      <p:cxnSp>
        <p:nvCxnSpPr>
          <p:cNvPr id="83" name="82 Conector recto"/>
          <p:cNvCxnSpPr/>
          <p:nvPr/>
        </p:nvCxnSpPr>
        <p:spPr bwMode="auto">
          <a:xfrm>
            <a:off x="3683000" y="3429000"/>
            <a:ext cx="386715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Line 34"/>
          <p:cNvSpPr>
            <a:spLocks noChangeShapeType="1"/>
          </p:cNvSpPr>
          <p:nvPr/>
        </p:nvSpPr>
        <p:spPr bwMode="auto">
          <a:xfrm flipV="1">
            <a:off x="3683000" y="2514598"/>
            <a:ext cx="0" cy="889001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 flipV="1">
            <a:off x="3638550" y="1206499"/>
            <a:ext cx="0" cy="889001"/>
          </a:xfrm>
          <a:prstGeom prst="line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s-ES"/>
          </a:p>
        </p:txBody>
      </p:sp>
      <p:cxnSp>
        <p:nvCxnSpPr>
          <p:cNvPr id="91" name="90 Conector recto"/>
          <p:cNvCxnSpPr/>
          <p:nvPr/>
        </p:nvCxnSpPr>
        <p:spPr bwMode="auto">
          <a:xfrm>
            <a:off x="3638550" y="1206500"/>
            <a:ext cx="262255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9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800080"/>
      </a:dk2>
      <a:lt2>
        <a:srgbClr val="808080"/>
      </a:lt2>
      <a:accent1>
        <a:srgbClr val="FF9900"/>
      </a:accent1>
      <a:accent2>
        <a:srgbClr val="00FFFF"/>
      </a:accent2>
      <a:accent3>
        <a:srgbClr val="FFFFE2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40843</TotalTime>
  <Words>1450</Words>
  <Application>Microsoft Office PowerPoint</Application>
  <PresentationFormat>On-screen Show (4:3)</PresentationFormat>
  <Paragraphs>382</Paragraphs>
  <Slides>53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Default Design</vt:lpstr>
      <vt:lpstr>Equation</vt:lpstr>
      <vt:lpstr>MathType 6.0 Equation</vt:lpstr>
      <vt:lpstr>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Questions</vt:lpstr>
      <vt:lpstr>Outline</vt:lpstr>
      <vt:lpstr>Slide 12</vt:lpstr>
      <vt:lpstr>Slide 13</vt:lpstr>
      <vt:lpstr>Slide 14</vt:lpstr>
      <vt:lpstr>Slide 15</vt:lpstr>
      <vt:lpstr> Convex duality</vt:lpstr>
      <vt:lpstr>Social welfare in a general network</vt:lpstr>
      <vt:lpstr> Congestion control under fixed routes</vt:lpstr>
      <vt:lpstr>Slide 19</vt:lpstr>
      <vt:lpstr>Slide 20</vt:lpstr>
      <vt:lpstr>Feedback loop of congestion prices</vt:lpstr>
      <vt:lpstr>Slide 22</vt:lpstr>
      <vt:lpstr>Slide 23</vt:lpstr>
      <vt:lpstr>Slide 24</vt:lpstr>
      <vt:lpstr>Slide 25</vt:lpstr>
      <vt:lpstr>Outline</vt:lpstr>
      <vt:lpstr>Dynamics of Congestion Control</vt:lpstr>
      <vt:lpstr>‘Dual’ congestion control [Low-Lapsley ’99]</vt:lpstr>
      <vt:lpstr>Slide 29</vt:lpstr>
      <vt:lpstr>Slide 30</vt:lpstr>
      <vt:lpstr>Dual control, single link and source. </vt:lpstr>
      <vt:lpstr>Gain scheduling design [P’Doyle-Low ’01] Single link case. </vt:lpstr>
      <vt:lpstr>Global nonlinear dynamics</vt:lpstr>
      <vt:lpstr>Primal-dual design: local stability for any demand curve [P’-Wang-Low-Doyle, IEEE ToN ’05]</vt:lpstr>
      <vt:lpstr>Back to practice: TCP for high speeds</vt:lpstr>
      <vt:lpstr>Slide 36</vt:lpstr>
      <vt:lpstr>Outline</vt:lpstr>
      <vt:lpstr>Slide 38</vt:lpstr>
      <vt:lpstr>  </vt:lpstr>
      <vt:lpstr>Slide 40</vt:lpstr>
      <vt:lpstr>Congestion prices</vt:lpstr>
      <vt:lpstr>Slide 42</vt:lpstr>
      <vt:lpstr>Solving the problem: PD control!</vt:lpstr>
      <vt:lpstr>  </vt:lpstr>
      <vt:lpstr>Slide 45</vt:lpstr>
      <vt:lpstr>Slide 46</vt:lpstr>
      <vt:lpstr>Slide 47</vt:lpstr>
      <vt:lpstr>  </vt:lpstr>
      <vt:lpstr>Allocation in rate-diverse WiFi Network</vt:lpstr>
      <vt:lpstr>Proportionally fair rate allocation</vt:lpstr>
      <vt:lpstr>Outline</vt:lpstr>
      <vt:lpstr>Conclusion: an interdisciplinary field of research </vt:lpstr>
      <vt:lpstr>Obrigado!</vt:lpstr>
    </vt:vector>
  </TitlesOfParts>
  <Company>BA&amp;H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BA&amp;H User</dc:creator>
  <cp:lastModifiedBy>Pino</cp:lastModifiedBy>
  <cp:revision>2024</cp:revision>
  <dcterms:created xsi:type="dcterms:W3CDTF">1999-05-19T17:42:31Z</dcterms:created>
  <dcterms:modified xsi:type="dcterms:W3CDTF">2012-09-03T22:45:35Z</dcterms:modified>
</cp:coreProperties>
</file>