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12192000" cy="6858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presProps" Target="presProps.xml" /><Relationship Id="rId29" Type="http://schemas.openxmlformats.org/officeDocument/2006/relationships/tableStyles" Target="tableStyles.xml" /><Relationship Id="rId3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Diapositive de titre">
    <p:spTree>
      <p:nvGrpSpPr>
        <p:cNvPr id="1" name=""/>
        <p:cNvGrpSpPr/>
        <p:nvPr/>
      </p:nvGrpSpPr>
      <p:grpSpPr bwMode="auto">
        <a:xfrm>
          <a:off x="0" y="0"/>
          <a:ext cx="0" cy="0"/>
          <a:chOff x="0" y="0"/>
          <a:chExt cx="0" cy="0"/>
        </a:xfrm>
      </p:grpSpPr>
      <p:sp>
        <p:nvSpPr>
          <p:cNvPr id="2" name="Titre 1"/>
          <p:cNvSpPr>
            <a:spLocks noGrp="1"/>
          </p:cNvSpPr>
          <p:nvPr>
            <p:ph type="ctrTitle"/>
          </p:nvPr>
        </p:nvSpPr>
        <p:spPr bwMode="auto">
          <a:xfrm>
            <a:off x="1523999" y="1122363"/>
            <a:ext cx="9144000" cy="2387599"/>
          </a:xfrm>
        </p:spPr>
        <p:txBody>
          <a:bodyPr anchor="b"/>
          <a:lstStyle>
            <a:lvl1pPr algn="ctr">
              <a:defRPr sz="6000"/>
            </a:lvl1pPr>
          </a:lstStyle>
          <a:p>
            <a:pPr>
              <a:defRPr/>
            </a:pPr>
            <a:r>
              <a:rPr lang="fr-FR"/>
              <a:t>Modifiez le style du titre</a:t>
            </a:r>
            <a:endParaRPr lang="fr-FR"/>
          </a:p>
        </p:txBody>
      </p:sp>
      <p:sp>
        <p:nvSpPr>
          <p:cNvPr id="3" name="Sous-titre 2"/>
          <p:cNvSpPr>
            <a:spLocks noGrp="1"/>
          </p:cNvSpPr>
          <p:nvPr>
            <p:ph type="subTitle" idx="1"/>
          </p:nvPr>
        </p:nvSpPr>
        <p:spPr bwMode="auto">
          <a:xfrm>
            <a:off x="1523999" y="3602037"/>
            <a:ext cx="9144000" cy="165576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fr-FR"/>
              <a:t>Modifiez le style des sous-titres du masque</a:t>
            </a:r>
            <a:endParaRPr lang="fr-FR"/>
          </a:p>
        </p:txBody>
      </p:sp>
      <p:sp>
        <p:nvSpPr>
          <p:cNvPr id="4" name="Espace réservé de la date 3"/>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5" name="Espace réservé du pied de page 4"/>
          <p:cNvSpPr>
            <a:spLocks noGrp="1"/>
          </p:cNvSpPr>
          <p:nvPr>
            <p:ph type="ftr" sz="quarter" idx="11"/>
          </p:nvPr>
        </p:nvSpPr>
        <p:spPr bwMode="auto"/>
        <p:txBody>
          <a:bodyPr/>
          <a:lstStyle/>
          <a:p>
            <a:pPr>
              <a:defRPr/>
            </a:pPr>
            <a:endParaRPr lang="fr-FR"/>
          </a:p>
        </p:txBody>
      </p:sp>
      <p:sp>
        <p:nvSpPr>
          <p:cNvPr id="6" name="Espace réservé du numéro de diapositive 5"/>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re et texte vertical">
    <p:spTree>
      <p:nvGrpSpPr>
        <p:cNvPr id="1" name=""/>
        <p:cNvGrpSpPr/>
        <p:nvPr/>
      </p:nvGrpSpPr>
      <p:grpSpPr bwMode="auto">
        <a:xfrm>
          <a:off x="0" y="0"/>
          <a:ext cx="0" cy="0"/>
          <a:chOff x="0" y="0"/>
          <a:chExt cx="0" cy="0"/>
        </a:xfrm>
      </p:grpSpPr>
      <p:sp>
        <p:nvSpPr>
          <p:cNvPr id="2" name="Titre 1"/>
          <p:cNvSpPr>
            <a:spLocks noGrp="1"/>
          </p:cNvSpPr>
          <p:nvPr>
            <p:ph type="title"/>
          </p:nvPr>
        </p:nvSpPr>
        <p:spPr bwMode="auto"/>
        <p:txBody>
          <a:bodyPr/>
          <a:lstStyle/>
          <a:p>
            <a:pPr>
              <a:defRPr/>
            </a:pPr>
            <a:r>
              <a:rPr lang="fr-FR"/>
              <a:t>Modifiez le style du titre</a:t>
            </a:r>
            <a:endParaRPr lang="fr-FR"/>
          </a:p>
        </p:txBody>
      </p:sp>
      <p:sp>
        <p:nvSpPr>
          <p:cNvPr id="3" name="Espace réservé du texte vertical 2"/>
          <p:cNvSpPr>
            <a:spLocks noGrp="1"/>
          </p:cNvSpPr>
          <p:nvPr>
            <p:ph type="body" orient="vert" idx="1"/>
          </p:nvPr>
        </p:nvSpPr>
        <p:spPr bwMode="auto"/>
        <p:txBody>
          <a:bodyPr vert="eaVert"/>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fr-FR"/>
          </a:p>
        </p:txBody>
      </p:sp>
      <p:sp>
        <p:nvSpPr>
          <p:cNvPr id="4" name="Espace réservé de la date 3"/>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5" name="Espace réservé du pied de page 4"/>
          <p:cNvSpPr>
            <a:spLocks noGrp="1"/>
          </p:cNvSpPr>
          <p:nvPr>
            <p:ph type="ftr" sz="quarter" idx="11"/>
          </p:nvPr>
        </p:nvSpPr>
        <p:spPr bwMode="auto"/>
        <p:txBody>
          <a:bodyPr/>
          <a:lstStyle/>
          <a:p>
            <a:pPr>
              <a:defRPr/>
            </a:pPr>
            <a:endParaRPr lang="fr-FR"/>
          </a:p>
        </p:txBody>
      </p:sp>
      <p:sp>
        <p:nvSpPr>
          <p:cNvPr id="6" name="Espace réservé du numéro de diapositive 5"/>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itre vertical et texte">
    <p:spTree>
      <p:nvGrpSpPr>
        <p:cNvPr id="1" name=""/>
        <p:cNvGrpSpPr/>
        <p:nvPr/>
      </p:nvGrpSpPr>
      <p:grpSpPr bwMode="auto">
        <a:xfrm>
          <a:off x="0" y="0"/>
          <a:ext cx="0" cy="0"/>
          <a:chOff x="0" y="0"/>
          <a:chExt cx="0" cy="0"/>
        </a:xfrm>
      </p:grpSpPr>
      <p:sp>
        <p:nvSpPr>
          <p:cNvPr id="2" name="Titre vertical 1"/>
          <p:cNvSpPr>
            <a:spLocks noGrp="1"/>
          </p:cNvSpPr>
          <p:nvPr>
            <p:ph type="title" orient="vert"/>
          </p:nvPr>
        </p:nvSpPr>
        <p:spPr bwMode="auto">
          <a:xfrm>
            <a:off x="8724899" y="365124"/>
            <a:ext cx="2628900" cy="5811837"/>
          </a:xfrm>
        </p:spPr>
        <p:txBody>
          <a:bodyPr vert="eaVert"/>
          <a:lstStyle/>
          <a:p>
            <a:pPr>
              <a:defRPr/>
            </a:pPr>
            <a:r>
              <a:rPr lang="fr-FR"/>
              <a:t>Modifiez le style du titre</a:t>
            </a:r>
            <a:endParaRPr lang="fr-FR"/>
          </a:p>
        </p:txBody>
      </p:sp>
      <p:sp>
        <p:nvSpPr>
          <p:cNvPr id="3" name="Espace réservé du texte vertical 2"/>
          <p:cNvSpPr>
            <a:spLocks noGrp="1"/>
          </p:cNvSpPr>
          <p:nvPr>
            <p:ph type="body" orient="vert" idx="1"/>
          </p:nvPr>
        </p:nvSpPr>
        <p:spPr bwMode="auto">
          <a:xfrm>
            <a:off x="838199" y="365124"/>
            <a:ext cx="7734299" cy="5811837"/>
          </a:xfrm>
        </p:spPr>
        <p:txBody>
          <a:bodyPr vert="eaVert"/>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fr-FR"/>
          </a:p>
        </p:txBody>
      </p:sp>
      <p:sp>
        <p:nvSpPr>
          <p:cNvPr id="4" name="Espace réservé de la date 3"/>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5" name="Espace réservé du pied de page 4"/>
          <p:cNvSpPr>
            <a:spLocks noGrp="1"/>
          </p:cNvSpPr>
          <p:nvPr>
            <p:ph type="ftr" sz="quarter" idx="11"/>
          </p:nvPr>
        </p:nvSpPr>
        <p:spPr bwMode="auto"/>
        <p:txBody>
          <a:bodyPr/>
          <a:lstStyle/>
          <a:p>
            <a:pPr>
              <a:defRPr/>
            </a:pPr>
            <a:endParaRPr lang="fr-FR"/>
          </a:p>
        </p:txBody>
      </p:sp>
      <p:sp>
        <p:nvSpPr>
          <p:cNvPr id="6" name="Espace réservé du numéro de diapositive 5"/>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re et contenu">
    <p:spTree>
      <p:nvGrpSpPr>
        <p:cNvPr id="1" name=""/>
        <p:cNvGrpSpPr/>
        <p:nvPr/>
      </p:nvGrpSpPr>
      <p:grpSpPr bwMode="auto">
        <a:xfrm>
          <a:off x="0" y="0"/>
          <a:ext cx="0" cy="0"/>
          <a:chOff x="0" y="0"/>
          <a:chExt cx="0" cy="0"/>
        </a:xfrm>
      </p:grpSpPr>
      <p:sp>
        <p:nvSpPr>
          <p:cNvPr id="2" name="Titre 1"/>
          <p:cNvSpPr>
            <a:spLocks noGrp="1"/>
          </p:cNvSpPr>
          <p:nvPr>
            <p:ph type="title"/>
          </p:nvPr>
        </p:nvSpPr>
        <p:spPr bwMode="auto"/>
        <p:txBody>
          <a:bodyPr/>
          <a:lstStyle/>
          <a:p>
            <a:pPr>
              <a:defRPr/>
            </a:pPr>
            <a:r>
              <a:rPr lang="fr-FR"/>
              <a:t>Modifiez le style du titre</a:t>
            </a:r>
            <a:endParaRPr lang="fr-FR"/>
          </a:p>
        </p:txBody>
      </p:sp>
      <p:sp>
        <p:nvSpPr>
          <p:cNvPr id="3" name="Espace réservé du contenu 2"/>
          <p:cNvSpPr>
            <a:spLocks noGrp="1"/>
          </p:cNvSpPr>
          <p:nvPr>
            <p:ph idx="1"/>
          </p:nvPr>
        </p:nvSpPr>
        <p:spPr bwMode="auto"/>
        <p:txBody>
          <a:body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fr-FR"/>
          </a:p>
        </p:txBody>
      </p:sp>
      <p:sp>
        <p:nvSpPr>
          <p:cNvPr id="4" name="Espace réservé de la date 3"/>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5" name="Espace réservé du pied de page 4"/>
          <p:cNvSpPr>
            <a:spLocks noGrp="1"/>
          </p:cNvSpPr>
          <p:nvPr>
            <p:ph type="ftr" sz="quarter" idx="11"/>
          </p:nvPr>
        </p:nvSpPr>
        <p:spPr bwMode="auto"/>
        <p:txBody>
          <a:bodyPr/>
          <a:lstStyle/>
          <a:p>
            <a:pPr>
              <a:defRPr/>
            </a:pPr>
            <a:endParaRPr lang="fr-FR"/>
          </a:p>
        </p:txBody>
      </p:sp>
      <p:sp>
        <p:nvSpPr>
          <p:cNvPr id="6" name="Espace réservé du numéro de diapositive 5"/>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Titre de section">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831849" y="1709737"/>
            <a:ext cx="10515600" cy="2852736"/>
          </a:xfrm>
        </p:spPr>
        <p:txBody>
          <a:bodyPr anchor="b"/>
          <a:lstStyle>
            <a:lvl1pPr>
              <a:defRPr sz="6000"/>
            </a:lvl1pPr>
          </a:lstStyle>
          <a:p>
            <a:pPr>
              <a:defRPr/>
            </a:pPr>
            <a:r>
              <a:rPr lang="fr-FR"/>
              <a:t>Modifiez le style du titre</a:t>
            </a:r>
            <a:endParaRPr lang="fr-FR"/>
          </a:p>
        </p:txBody>
      </p:sp>
      <p:sp>
        <p:nvSpPr>
          <p:cNvPr id="3" name="Espace réservé du texte 2"/>
          <p:cNvSpPr>
            <a:spLocks noGrp="1"/>
          </p:cNvSpPr>
          <p:nvPr>
            <p:ph type="body" idx="1"/>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fr-FR"/>
              <a:t>Modifiez les styles du texte du masque</a:t>
            </a:r>
            <a:endParaRPr/>
          </a:p>
        </p:txBody>
      </p:sp>
      <p:sp>
        <p:nvSpPr>
          <p:cNvPr id="4" name="Espace réservé de la date 3"/>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5" name="Espace réservé du pied de page 4"/>
          <p:cNvSpPr>
            <a:spLocks noGrp="1"/>
          </p:cNvSpPr>
          <p:nvPr>
            <p:ph type="ftr" sz="quarter" idx="11"/>
          </p:nvPr>
        </p:nvSpPr>
        <p:spPr bwMode="auto"/>
        <p:txBody>
          <a:bodyPr/>
          <a:lstStyle/>
          <a:p>
            <a:pPr>
              <a:defRPr/>
            </a:pPr>
            <a:endParaRPr lang="fr-FR"/>
          </a:p>
        </p:txBody>
      </p:sp>
      <p:sp>
        <p:nvSpPr>
          <p:cNvPr id="6" name="Espace réservé du numéro de diapositive 5"/>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eux contenus">
    <p:spTree>
      <p:nvGrpSpPr>
        <p:cNvPr id="1" name=""/>
        <p:cNvGrpSpPr/>
        <p:nvPr/>
      </p:nvGrpSpPr>
      <p:grpSpPr bwMode="auto">
        <a:xfrm>
          <a:off x="0" y="0"/>
          <a:ext cx="0" cy="0"/>
          <a:chOff x="0" y="0"/>
          <a:chExt cx="0" cy="0"/>
        </a:xfrm>
      </p:grpSpPr>
      <p:sp>
        <p:nvSpPr>
          <p:cNvPr id="2" name="Titre 1"/>
          <p:cNvSpPr>
            <a:spLocks noGrp="1"/>
          </p:cNvSpPr>
          <p:nvPr>
            <p:ph type="title"/>
          </p:nvPr>
        </p:nvSpPr>
        <p:spPr bwMode="auto"/>
        <p:txBody>
          <a:bodyPr/>
          <a:lstStyle/>
          <a:p>
            <a:pPr>
              <a:defRPr/>
            </a:pPr>
            <a:r>
              <a:rPr lang="fr-FR"/>
              <a:t>Modifiez le style du titre</a:t>
            </a:r>
            <a:endParaRPr lang="fr-FR"/>
          </a:p>
        </p:txBody>
      </p:sp>
      <p:sp>
        <p:nvSpPr>
          <p:cNvPr id="3" name="Espace réservé du contenu 2"/>
          <p:cNvSpPr>
            <a:spLocks noGrp="1"/>
          </p:cNvSpPr>
          <p:nvPr>
            <p:ph sz="half" idx="1"/>
          </p:nvPr>
        </p:nvSpPr>
        <p:spPr bwMode="auto">
          <a:xfrm>
            <a:off x="838199" y="1825624"/>
            <a:ext cx="5181599" cy="4351338"/>
          </a:xfrm>
        </p:spPr>
        <p:txBody>
          <a:body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fr-FR"/>
          </a:p>
        </p:txBody>
      </p:sp>
      <p:sp>
        <p:nvSpPr>
          <p:cNvPr id="4" name="Espace réservé du contenu 3"/>
          <p:cNvSpPr>
            <a:spLocks noGrp="1"/>
          </p:cNvSpPr>
          <p:nvPr>
            <p:ph sz="half" idx="2"/>
          </p:nvPr>
        </p:nvSpPr>
        <p:spPr bwMode="auto">
          <a:xfrm>
            <a:off x="6172200" y="1825624"/>
            <a:ext cx="5181599" cy="4351338"/>
          </a:xfrm>
        </p:spPr>
        <p:txBody>
          <a:body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fr-FR"/>
          </a:p>
        </p:txBody>
      </p:sp>
      <p:sp>
        <p:nvSpPr>
          <p:cNvPr id="5" name="Espace réservé de la date 4"/>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6" name="Espace réservé du pied de page 5"/>
          <p:cNvSpPr>
            <a:spLocks noGrp="1"/>
          </p:cNvSpPr>
          <p:nvPr>
            <p:ph type="ftr" sz="quarter" idx="11"/>
          </p:nvPr>
        </p:nvSpPr>
        <p:spPr bwMode="auto"/>
        <p:txBody>
          <a:bodyPr/>
          <a:lstStyle/>
          <a:p>
            <a:pPr>
              <a:defRPr/>
            </a:pPr>
            <a:endParaRPr lang="fr-FR"/>
          </a:p>
        </p:txBody>
      </p:sp>
      <p:sp>
        <p:nvSpPr>
          <p:cNvPr id="7" name="Espace réservé du numéro de diapositive 6"/>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aison">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839787" y="365124"/>
            <a:ext cx="10515600" cy="1325562"/>
          </a:xfrm>
        </p:spPr>
        <p:txBody>
          <a:bodyPr/>
          <a:lstStyle/>
          <a:p>
            <a:pPr>
              <a:defRPr/>
            </a:pPr>
            <a:r>
              <a:rPr lang="fr-FR"/>
              <a:t>Modifiez le style du titre</a:t>
            </a:r>
            <a:endParaRPr lang="fr-FR"/>
          </a:p>
        </p:txBody>
      </p:sp>
      <p:sp>
        <p:nvSpPr>
          <p:cNvPr id="3" name="Espace réservé du texte 2"/>
          <p:cNvSpPr>
            <a:spLocks noGrp="1"/>
          </p:cNvSpPr>
          <p:nvPr>
            <p:ph type="body" idx="1"/>
          </p:nvPr>
        </p:nvSpPr>
        <p:spPr bwMode="auto">
          <a:xfrm>
            <a:off x="839787" y="1681162"/>
            <a:ext cx="5157786" cy="823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Modifiez les styles du texte du masque</a:t>
            </a:r>
            <a:endParaRPr/>
          </a:p>
        </p:txBody>
      </p:sp>
      <p:sp>
        <p:nvSpPr>
          <p:cNvPr id="4" name="Espace réservé du contenu 3"/>
          <p:cNvSpPr>
            <a:spLocks noGrp="1"/>
          </p:cNvSpPr>
          <p:nvPr>
            <p:ph sz="half" idx="2"/>
          </p:nvPr>
        </p:nvSpPr>
        <p:spPr bwMode="auto">
          <a:xfrm>
            <a:off x="839787" y="2505074"/>
            <a:ext cx="5157786" cy="3684587"/>
          </a:xfrm>
        </p:spPr>
        <p:txBody>
          <a:body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fr-FR"/>
          </a:p>
        </p:txBody>
      </p:sp>
      <p:sp>
        <p:nvSpPr>
          <p:cNvPr id="5" name="Espace réservé du texte 4"/>
          <p:cNvSpPr>
            <a:spLocks noGrp="1"/>
          </p:cNvSpPr>
          <p:nvPr>
            <p:ph type="body" sz="quarter" idx="3"/>
          </p:nvPr>
        </p:nvSpPr>
        <p:spPr bwMode="auto">
          <a:xfrm>
            <a:off x="6172200" y="1681162"/>
            <a:ext cx="5183187" cy="823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Modifiez les styles du texte du masque</a:t>
            </a:r>
            <a:endParaRPr/>
          </a:p>
        </p:txBody>
      </p:sp>
      <p:sp>
        <p:nvSpPr>
          <p:cNvPr id="6" name="Espace réservé du contenu 5"/>
          <p:cNvSpPr>
            <a:spLocks noGrp="1"/>
          </p:cNvSpPr>
          <p:nvPr>
            <p:ph sz="quarter" idx="4"/>
          </p:nvPr>
        </p:nvSpPr>
        <p:spPr bwMode="auto">
          <a:xfrm>
            <a:off x="6172200" y="2505074"/>
            <a:ext cx="5183187" cy="3684587"/>
          </a:xfrm>
        </p:spPr>
        <p:txBody>
          <a:body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fr-FR"/>
          </a:p>
        </p:txBody>
      </p:sp>
      <p:sp>
        <p:nvSpPr>
          <p:cNvPr id="7" name="Espace réservé de la date 6"/>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8" name="Espace réservé du pied de page 7"/>
          <p:cNvSpPr>
            <a:spLocks noGrp="1"/>
          </p:cNvSpPr>
          <p:nvPr>
            <p:ph type="ftr" sz="quarter" idx="11"/>
          </p:nvPr>
        </p:nvSpPr>
        <p:spPr bwMode="auto"/>
        <p:txBody>
          <a:bodyPr/>
          <a:lstStyle/>
          <a:p>
            <a:pPr>
              <a:defRPr/>
            </a:pPr>
            <a:endParaRPr lang="fr-FR"/>
          </a:p>
        </p:txBody>
      </p:sp>
      <p:sp>
        <p:nvSpPr>
          <p:cNvPr id="9" name="Espace réservé du numéro de diapositive 8"/>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re seul">
    <p:spTree>
      <p:nvGrpSpPr>
        <p:cNvPr id="1" name=""/>
        <p:cNvGrpSpPr/>
        <p:nvPr/>
      </p:nvGrpSpPr>
      <p:grpSpPr bwMode="auto">
        <a:xfrm>
          <a:off x="0" y="0"/>
          <a:ext cx="0" cy="0"/>
          <a:chOff x="0" y="0"/>
          <a:chExt cx="0" cy="0"/>
        </a:xfrm>
      </p:grpSpPr>
      <p:sp>
        <p:nvSpPr>
          <p:cNvPr id="2" name="Titre 1"/>
          <p:cNvSpPr>
            <a:spLocks noGrp="1"/>
          </p:cNvSpPr>
          <p:nvPr>
            <p:ph type="title"/>
          </p:nvPr>
        </p:nvSpPr>
        <p:spPr bwMode="auto"/>
        <p:txBody>
          <a:bodyPr/>
          <a:lstStyle/>
          <a:p>
            <a:pPr>
              <a:defRPr/>
            </a:pPr>
            <a:r>
              <a:rPr lang="fr-FR"/>
              <a:t>Modifiez le style du titre</a:t>
            </a:r>
            <a:endParaRPr lang="fr-FR"/>
          </a:p>
        </p:txBody>
      </p:sp>
      <p:sp>
        <p:nvSpPr>
          <p:cNvPr id="3" name="Espace réservé de la date 2"/>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4" name="Espace réservé du pied de page 3"/>
          <p:cNvSpPr>
            <a:spLocks noGrp="1"/>
          </p:cNvSpPr>
          <p:nvPr>
            <p:ph type="ftr" sz="quarter" idx="11"/>
          </p:nvPr>
        </p:nvSpPr>
        <p:spPr bwMode="auto"/>
        <p:txBody>
          <a:bodyPr/>
          <a:lstStyle/>
          <a:p>
            <a:pPr>
              <a:defRPr/>
            </a:pPr>
            <a:endParaRPr lang="fr-FR"/>
          </a:p>
        </p:txBody>
      </p:sp>
      <p:sp>
        <p:nvSpPr>
          <p:cNvPr id="5" name="Espace réservé du numéro de diapositive 4"/>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Vide">
    <p:spTree>
      <p:nvGrpSpPr>
        <p:cNvPr id="1" name=""/>
        <p:cNvGrpSpPr/>
        <p:nvPr/>
      </p:nvGrpSpPr>
      <p:grpSpPr bwMode="auto">
        <a:xfrm>
          <a:off x="0" y="0"/>
          <a:ext cx="0" cy="0"/>
          <a:chOff x="0" y="0"/>
          <a:chExt cx="0" cy="0"/>
        </a:xfrm>
      </p:grpSpPr>
      <p:sp>
        <p:nvSpPr>
          <p:cNvPr id="2" name="Espace réservé de la date 1"/>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3" name="Espace réservé du pied de page 2"/>
          <p:cNvSpPr>
            <a:spLocks noGrp="1"/>
          </p:cNvSpPr>
          <p:nvPr>
            <p:ph type="ftr" sz="quarter" idx="11"/>
          </p:nvPr>
        </p:nvSpPr>
        <p:spPr bwMode="auto"/>
        <p:txBody>
          <a:bodyPr/>
          <a:lstStyle/>
          <a:p>
            <a:pPr>
              <a:defRPr/>
            </a:pPr>
            <a:endParaRPr lang="fr-FR"/>
          </a:p>
        </p:txBody>
      </p:sp>
      <p:sp>
        <p:nvSpPr>
          <p:cNvPr id="4" name="Espace réservé du numéro de diapositive 3"/>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u avec légende">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839787" y="457200"/>
            <a:ext cx="3932236" cy="1600200"/>
          </a:xfrm>
        </p:spPr>
        <p:txBody>
          <a:bodyPr anchor="b"/>
          <a:lstStyle>
            <a:lvl1pPr>
              <a:defRPr sz="3200"/>
            </a:lvl1pPr>
          </a:lstStyle>
          <a:p>
            <a:pPr>
              <a:defRPr/>
            </a:pPr>
            <a:r>
              <a:rPr lang="fr-FR"/>
              <a:t>Modifiez le style du titre</a:t>
            </a:r>
            <a:endParaRPr lang="fr-FR"/>
          </a:p>
        </p:txBody>
      </p:sp>
      <p:sp>
        <p:nvSpPr>
          <p:cNvPr id="3" name="Espace réservé du contenu 2"/>
          <p:cNvSpPr>
            <a:spLocks noGrp="1"/>
          </p:cNvSpPr>
          <p:nvPr>
            <p:ph idx="1"/>
          </p:nvPr>
        </p:nvSpPr>
        <p:spPr bwMode="auto">
          <a:xfrm>
            <a:off x="5183187" y="987424"/>
            <a:ext cx="6172200" cy="48736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fr-FR"/>
          </a:p>
        </p:txBody>
      </p:sp>
      <p:sp>
        <p:nvSpPr>
          <p:cNvPr id="4" name="Espace réservé du texte 3"/>
          <p:cNvSpPr>
            <a:spLocks noGrp="1"/>
          </p:cNvSpPr>
          <p:nvPr>
            <p:ph type="body" sz="half" idx="2"/>
          </p:nvPr>
        </p:nvSpPr>
        <p:spPr bwMode="auto">
          <a:xfrm>
            <a:off x="839787" y="2057400"/>
            <a:ext cx="3932236" cy="3811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Modifiez les styles du texte du masque</a:t>
            </a:r>
            <a:endParaRPr/>
          </a:p>
        </p:txBody>
      </p:sp>
      <p:sp>
        <p:nvSpPr>
          <p:cNvPr id="5" name="Espace réservé de la date 4"/>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6" name="Espace réservé du pied de page 5"/>
          <p:cNvSpPr>
            <a:spLocks noGrp="1"/>
          </p:cNvSpPr>
          <p:nvPr>
            <p:ph type="ftr" sz="quarter" idx="11"/>
          </p:nvPr>
        </p:nvSpPr>
        <p:spPr bwMode="auto"/>
        <p:txBody>
          <a:bodyPr/>
          <a:lstStyle/>
          <a:p>
            <a:pPr>
              <a:defRPr/>
            </a:pPr>
            <a:endParaRPr lang="fr-FR"/>
          </a:p>
        </p:txBody>
      </p:sp>
      <p:sp>
        <p:nvSpPr>
          <p:cNvPr id="7" name="Espace réservé du numéro de diapositive 6"/>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age avec légende">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839787" y="457200"/>
            <a:ext cx="3932236" cy="1600200"/>
          </a:xfrm>
        </p:spPr>
        <p:txBody>
          <a:bodyPr anchor="b"/>
          <a:lstStyle>
            <a:lvl1pPr>
              <a:defRPr sz="3200"/>
            </a:lvl1pPr>
          </a:lstStyle>
          <a:p>
            <a:pPr>
              <a:defRPr/>
            </a:pPr>
            <a:r>
              <a:rPr lang="fr-FR"/>
              <a:t>Modifiez le style du titre</a:t>
            </a:r>
            <a:endParaRPr lang="fr-FR"/>
          </a:p>
        </p:txBody>
      </p:sp>
      <p:sp>
        <p:nvSpPr>
          <p:cNvPr id="3" name="Espace réservé pour une image 2"/>
          <p:cNvSpPr>
            <a:spLocks noChangeAspect="1" noGrp="1"/>
          </p:cNvSpPr>
          <p:nvPr>
            <p:ph type="pic" idx="1"/>
          </p:nvPr>
        </p:nvSpPr>
        <p:spPr bwMode="auto">
          <a:xfrm>
            <a:off x="5183187" y="987424"/>
            <a:ext cx="6172200" cy="487362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fr-FR"/>
              <a:t>Click icon to add picture</a:t>
            </a:r>
            <a:endParaRPr lang="fr-FR"/>
          </a:p>
        </p:txBody>
      </p:sp>
      <p:sp>
        <p:nvSpPr>
          <p:cNvPr id="4" name="Espace réservé du texte 3"/>
          <p:cNvSpPr>
            <a:spLocks noGrp="1"/>
          </p:cNvSpPr>
          <p:nvPr>
            <p:ph type="body" sz="half" idx="2"/>
          </p:nvPr>
        </p:nvSpPr>
        <p:spPr bwMode="auto">
          <a:xfrm>
            <a:off x="839787" y="2057400"/>
            <a:ext cx="3932236" cy="3811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Modifiez les styles du texte du masque</a:t>
            </a:r>
            <a:endParaRPr/>
          </a:p>
        </p:txBody>
      </p:sp>
      <p:sp>
        <p:nvSpPr>
          <p:cNvPr id="5" name="Espace réservé de la date 4"/>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6" name="Espace réservé du pied de page 5"/>
          <p:cNvSpPr>
            <a:spLocks noGrp="1"/>
          </p:cNvSpPr>
          <p:nvPr>
            <p:ph type="ftr" sz="quarter" idx="11"/>
          </p:nvPr>
        </p:nvSpPr>
        <p:spPr bwMode="auto"/>
        <p:txBody>
          <a:bodyPr/>
          <a:lstStyle/>
          <a:p>
            <a:pPr>
              <a:defRPr/>
            </a:pPr>
            <a:endParaRPr lang="fr-FR"/>
          </a:p>
        </p:txBody>
      </p:sp>
      <p:sp>
        <p:nvSpPr>
          <p:cNvPr id="7" name="Espace réservé du numéro de diapositive 6"/>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Espace réservé du titre 1"/>
          <p:cNvSpPr>
            <a:spLocks noGrp="1"/>
          </p:cNvSpPr>
          <p:nvPr>
            <p:ph type="title"/>
          </p:nvPr>
        </p:nvSpPr>
        <p:spPr bwMode="auto">
          <a:xfrm>
            <a:off x="838199" y="365124"/>
            <a:ext cx="10515600" cy="1325562"/>
          </a:xfrm>
          <a:prstGeom prst="rect">
            <a:avLst/>
          </a:prstGeom>
        </p:spPr>
        <p:txBody>
          <a:bodyPr vert="horz" lIns="91440" tIns="45720" rIns="91440" bIns="45720" rtlCol="0" anchor="ctr">
            <a:normAutofit/>
          </a:bodyPr>
          <a:lstStyle/>
          <a:p>
            <a:pPr>
              <a:defRPr/>
            </a:pPr>
            <a:r>
              <a:rPr lang="fr-FR"/>
              <a:t>Modifiez le style du titre</a:t>
            </a:r>
            <a:endParaRPr lang="fr-FR"/>
          </a:p>
        </p:txBody>
      </p:sp>
      <p:sp>
        <p:nvSpPr>
          <p:cNvPr id="3" name="Espace réservé du texte 2"/>
          <p:cNvSpPr>
            <a:spLocks noGrp="1"/>
          </p:cNvSpPr>
          <p:nvPr>
            <p:ph type="body" idx="1"/>
          </p:nvPr>
        </p:nvSpPr>
        <p:spPr bwMode="auto">
          <a:xfrm>
            <a:off x="838199" y="1825624"/>
            <a:ext cx="10515600" cy="4351338"/>
          </a:xfrm>
          <a:prstGeom prst="rect">
            <a:avLst/>
          </a:prstGeom>
        </p:spPr>
        <p:txBody>
          <a:bodyPr vert="horz" lIns="91440" tIns="45720" rIns="91440" bIns="45720" rtlCol="0">
            <a:normAutofit/>
          </a:body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fr-FR"/>
          </a:p>
        </p:txBody>
      </p:sp>
      <p:sp>
        <p:nvSpPr>
          <p:cNvPr id="4" name="Espace réservé de la date 3"/>
          <p:cNvSpPr>
            <a:spLocks noGrp="1"/>
          </p:cNvSpPr>
          <p:nvPr>
            <p:ph type="dt" sz="half" idx="2"/>
          </p:nvPr>
        </p:nvSpPr>
        <p:spPr bwMode="auto">
          <a:xfrm>
            <a:off x="838199" y="6356349"/>
            <a:ext cx="2743200" cy="36512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fr-FR"/>
              <a:t/>
            </a:fld>
            <a:endParaRPr lang="fr-FR"/>
          </a:p>
        </p:txBody>
      </p:sp>
      <p:sp>
        <p:nvSpPr>
          <p:cNvPr id="5" name="Espace réservé du pied de page 4"/>
          <p:cNvSpPr>
            <a:spLocks noGrp="1"/>
          </p:cNvSpPr>
          <p:nvPr>
            <p:ph type="ftr" sz="quarter" idx="3"/>
          </p:nvPr>
        </p:nvSpPr>
        <p:spPr bwMode="auto">
          <a:xfrm>
            <a:off x="4038599" y="6356349"/>
            <a:ext cx="411480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fr-FR"/>
          </a:p>
        </p:txBody>
      </p:sp>
      <p:sp>
        <p:nvSpPr>
          <p:cNvPr id="6" name="Espace réservé du numéro de diapositive 5"/>
          <p:cNvSpPr>
            <a:spLocks noGrp="1"/>
          </p:cNvSpPr>
          <p:nvPr>
            <p:ph type="sldNum" sz="quarter" idx="4"/>
          </p:nvPr>
        </p:nvSpPr>
        <p:spPr bwMode="auto">
          <a:xfrm>
            <a:off x="8610599" y="6356349"/>
            <a:ext cx="2743200" cy="36512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fr-FR"/>
              <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t.wikipedia.org/wiki/Transformada_r&#225;pida_de_Fourier" TargetMode="External"/><Relationship Id="rId3" Type="http://schemas.openxmlformats.org/officeDocument/2006/relationships/hyperlink" Target="https://docs.scipy.org/doc/scipy/reference/fft.html" TargetMode="External"/><Relationship Id="rId4" Type="http://schemas.openxmlformats.org/officeDocument/2006/relationships/hyperlink" Target="https://docs.scipy.org/doc/scipy/reference/signal.html" TargetMode="External"/><Relationship Id="rId5" Type="http://schemas.openxmlformats.org/officeDocument/2006/relationships/hyperlink" Target="https://numpy.org/doc/stable/reference/routines.fft.html"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vertOverflow="overflow" horzOverflow="overflow" vert="horz" wrap="square" lIns="91440" tIns="45720" rIns="91440" bIns="45720" numCol="1" spcCol="0" rtlCol="0" fromWordArt="0" anchor="b" anchorCtr="0" forceAA="0" upright="0" compatLnSpc="0">
            <a:normAutofit fontScale="95000" lnSpcReduction="1000"/>
          </a:bodyPr>
          <a:lstStyle/>
          <a:p>
            <a:pPr>
              <a:defRPr/>
            </a:pPr>
            <a:r>
              <a:rPr lang="fr-FR"/>
              <a:t>A Transformada de Fourier em Tempo Discreto</a:t>
            </a:r>
            <a:endParaRPr lang="fr-FR"/>
          </a:p>
        </p:txBody>
      </p:sp>
      <p:sp>
        <p:nvSpPr>
          <p:cNvPr id="3" name="Subtitle 2"/>
          <p:cNvSpPr>
            <a:spLocks noGrp="1"/>
          </p:cNvSpPr>
          <p:nvPr>
            <p:ph type="subTitle" idx="1"/>
          </p:nvPr>
        </p:nvSpPr>
        <p:spPr bwMode="auto"/>
        <p:txBody>
          <a:bodyPr/>
          <a:lstStyle/>
          <a:p>
            <a:pPr>
              <a:defRPr/>
            </a:pPr>
            <a:r>
              <a:rPr lang="fr-FR"/>
              <a:t>Aluno : Leandro Assis dos Santos</a:t>
            </a:r>
            <a:endParaRPr lang="fr-FR"/>
          </a:p>
          <a:p>
            <a:pPr>
              <a:defRPr/>
            </a:pPr>
            <a:r>
              <a:rPr lang="fr-FR"/>
              <a:t>DRE : 120032476</a:t>
            </a:r>
            <a:endParaRPr lang="fr-FR"/>
          </a:p>
          <a:p>
            <a:pPr>
              <a:defRPr/>
            </a:pPr>
            <a:r>
              <a:rPr lang="fr-FR"/>
              <a:t>Disciplina : Sistemas Lineares 2</a:t>
            </a:r>
            <a:endParaRPr lang="fr-F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83691880" name="Content Placeholder 2"/>
          <p:cNvSpPr>
            <a:spLocks noGrp="1"/>
          </p:cNvSpPr>
          <p:nvPr>
            <p:ph idx="1"/>
          </p:nvPr>
        </p:nvSpPr>
        <p:spPr bwMode="auto">
          <a:xfrm flipH="0" flipV="0">
            <a:off x="838199" y="841374"/>
            <a:ext cx="10515600" cy="5335588"/>
          </a:xfrm>
        </p:spPr>
        <p:txBody>
          <a:bodyPr/>
          <a:lstStyle/>
          <a:p>
            <a:pPr marL="0" indent="0" algn="just">
              <a:buFont typeface="Arial"/>
              <a:buNone/>
              <a:defRPr/>
            </a:pPr>
            <a:r>
              <a:rPr sz="2100" b="0" i="0" u="none">
                <a:solidFill>
                  <a:schemeClr val="tx1"/>
                </a:solidFill>
                <a:latin typeface="Arial"/>
                <a:ea typeface="Arial"/>
                <a:cs typeface="Arial"/>
              </a:rPr>
              <a:t>1.</a:t>
            </a:r>
            <a:r>
              <a:rPr sz="2100" b="0" i="0" u="none">
                <a:solidFill>
                  <a:schemeClr val="tx1"/>
                </a:solidFill>
                <a:latin typeface="Arial"/>
                <a:ea typeface="Arial"/>
                <a:cs typeface="Arial"/>
              </a:rPr>
              <a:t> Linearidade: A DFT de combinações lineares de sinais equivale a combinações lineares das DFTs dos sinais.</a:t>
            </a:r>
            <a:endParaRPr sz="2100">
              <a:solidFill>
                <a:schemeClr val="tx1"/>
              </a:solidFill>
              <a:latin typeface="Arial"/>
              <a:ea typeface="Arial"/>
              <a:cs typeface="Arial"/>
            </a:endParaRPr>
          </a:p>
          <a:p>
            <a:pPr algn="just">
              <a:defRPr/>
            </a:pPr>
            <a:endParaRPr sz="2100">
              <a:solidFill>
                <a:schemeClr val="tx1"/>
              </a:solidFill>
              <a:latin typeface="Arial"/>
              <a:cs typeface="Arial"/>
            </a:endParaRPr>
          </a:p>
          <a:p>
            <a:pPr algn="just">
              <a:defRPr/>
            </a:pPr>
            <a:endParaRPr sz="2100">
              <a:solidFill>
                <a:schemeClr val="tx1"/>
              </a:solidFill>
              <a:latin typeface="Arial"/>
              <a:cs typeface="Arial"/>
            </a:endParaRPr>
          </a:p>
        </p:txBody>
      </p:sp>
      <p:pic>
        <p:nvPicPr>
          <p:cNvPr id="1121921539" name=""/>
          <p:cNvPicPr>
            <a:picLocks noChangeAspect="1"/>
          </p:cNvPicPr>
          <p:nvPr/>
        </p:nvPicPr>
        <p:blipFill>
          <a:blip r:embed="rId2"/>
          <a:stretch/>
        </p:blipFill>
        <p:spPr bwMode="auto">
          <a:xfrm flipH="0" flipV="0">
            <a:off x="1972339" y="1704974"/>
            <a:ext cx="8247319" cy="32162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89715686" name="Content Placeholder 2"/>
          <p:cNvSpPr>
            <a:spLocks noGrp="1"/>
          </p:cNvSpPr>
          <p:nvPr>
            <p:ph idx="1"/>
          </p:nvPr>
        </p:nvSpPr>
        <p:spPr bwMode="auto">
          <a:xfrm flipH="0" flipV="0">
            <a:off x="838199" y="936624"/>
            <a:ext cx="10515600" cy="5240338"/>
          </a:xfrm>
        </p:spPr>
        <p:txBody>
          <a:bodyPr/>
          <a:lstStyle/>
          <a:p>
            <a:pPr marL="0" indent="0" algn="just">
              <a:buFont typeface="Arial"/>
              <a:buNone/>
              <a:defRPr/>
            </a:pPr>
            <a:r>
              <a:rPr sz="2100" b="0" i="0" u="none">
                <a:solidFill>
                  <a:schemeClr val="tx1"/>
                </a:solidFill>
                <a:latin typeface="Arial"/>
                <a:ea typeface="Arial"/>
                <a:cs typeface="Arial"/>
              </a:rPr>
              <a:t>2.</a:t>
            </a:r>
            <a:r>
              <a:rPr sz="2100" b="0" i="0" u="none">
                <a:solidFill>
                  <a:schemeClr val="tx1"/>
                </a:solidFill>
                <a:latin typeface="Arial"/>
                <a:ea typeface="Arial"/>
                <a:cs typeface="Arial"/>
              </a:rPr>
              <a:t> Simetria conjugada complexa para sinais reais: Se o sinal for puramente real, as frequências negativas são complexos conjugados das frequências positivas.</a:t>
            </a:r>
            <a:endParaRPr sz="2100">
              <a:solidFill>
                <a:schemeClr val="tx1"/>
              </a:solidFill>
              <a:latin typeface="Arial"/>
              <a:cs typeface="Arial"/>
            </a:endParaRPr>
          </a:p>
          <a:p>
            <a:pPr algn="just">
              <a:defRPr/>
            </a:pPr>
            <a:endParaRPr sz="2100">
              <a:solidFill>
                <a:schemeClr val="tx1"/>
              </a:solidFill>
              <a:latin typeface="Arial"/>
              <a:cs typeface="Arial"/>
            </a:endParaRPr>
          </a:p>
        </p:txBody>
      </p:sp>
      <p:pic>
        <p:nvPicPr>
          <p:cNvPr id="2055177619" name=""/>
          <p:cNvPicPr>
            <a:picLocks noChangeAspect="1"/>
          </p:cNvPicPr>
          <p:nvPr/>
        </p:nvPicPr>
        <p:blipFill>
          <a:blip r:embed="rId2"/>
          <a:stretch/>
        </p:blipFill>
        <p:spPr bwMode="auto">
          <a:xfrm flipH="0" flipV="0">
            <a:off x="1459826" y="2459037"/>
            <a:ext cx="8582698" cy="19399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339833" name="Content Placeholder 2"/>
          <p:cNvSpPr>
            <a:spLocks noGrp="1"/>
          </p:cNvSpPr>
          <p:nvPr>
            <p:ph idx="1"/>
          </p:nvPr>
        </p:nvSpPr>
        <p:spPr bwMode="auto">
          <a:xfrm flipH="0" flipV="0">
            <a:off x="838199" y="428625"/>
            <a:ext cx="10515600" cy="1301324"/>
          </a:xfrm>
        </p:spPr>
        <p:txBody>
          <a:bodyPr/>
          <a:lstStyle/>
          <a:p>
            <a:pPr marL="0" indent="0" algn="just">
              <a:buFont typeface="Arial"/>
              <a:buNone/>
              <a:defRPr/>
            </a:pPr>
            <a:r>
              <a:rPr sz="2100" b="0" i="0" u="none">
                <a:solidFill>
                  <a:schemeClr val="tx1"/>
                </a:solidFill>
                <a:latin typeface="Arial"/>
                <a:ea typeface="Arial"/>
                <a:cs typeface="Arial"/>
              </a:rPr>
              <a:t>3.</a:t>
            </a:r>
            <a:r>
              <a:rPr sz="2100" b="0" i="0" u="none">
                <a:solidFill>
                  <a:schemeClr val="tx1"/>
                </a:solidFill>
                <a:latin typeface="Arial"/>
                <a:ea typeface="Arial"/>
                <a:cs typeface="Arial"/>
              </a:rPr>
              <a:t> Deslocamento no tempo: Se um sinal x</a:t>
            </a:r>
            <a:r>
              <a:rPr sz="2100" b="0" i="0" u="none">
                <a:solidFill>
                  <a:schemeClr val="tx1"/>
                </a:solidFill>
                <a:latin typeface="Arial"/>
                <a:ea typeface="Arial"/>
                <a:cs typeface="Arial"/>
              </a:rPr>
              <a:t>[</a:t>
            </a:r>
            <a:r>
              <a:rPr sz="2100" b="0" i="0" u="none">
                <a:solidFill>
                  <a:schemeClr val="tx1"/>
                </a:solidFill>
                <a:latin typeface="Arial"/>
                <a:ea typeface="Arial"/>
                <a:cs typeface="Arial"/>
              </a:rPr>
              <a:t>n</a:t>
            </a:r>
            <a:r>
              <a:rPr sz="2100" b="0" i="0" u="none">
                <a:solidFill>
                  <a:schemeClr val="tx1"/>
                </a:solidFill>
                <a:latin typeface="Arial"/>
                <a:ea typeface="Arial"/>
                <a:cs typeface="Arial"/>
              </a:rPr>
              <a:t>]</a:t>
            </a:r>
            <a:r>
              <a:rPr sz="2100" b="0" i="0" u="none">
                <a:solidFill>
                  <a:schemeClr val="tx1"/>
                </a:solidFill>
                <a:latin typeface="Arial"/>
                <a:ea typeface="Arial"/>
                <a:cs typeface="Arial"/>
              </a:rPr>
              <a:t> possui transformada X</a:t>
            </a:r>
            <a:r>
              <a:rPr sz="2100" b="0" i="0" u="none">
                <a:solidFill>
                  <a:schemeClr val="tx1"/>
                </a:solidFill>
                <a:latin typeface="Arial"/>
                <a:ea typeface="Arial"/>
                <a:cs typeface="Arial"/>
              </a:rPr>
              <a:t>[</a:t>
            </a:r>
            <a:r>
              <a:rPr sz="2100" b="0" i="0" u="none">
                <a:solidFill>
                  <a:schemeClr val="tx1"/>
                </a:solidFill>
                <a:latin typeface="Arial"/>
                <a:ea typeface="Arial"/>
                <a:cs typeface="Arial"/>
              </a:rPr>
              <a:t>k</a:t>
            </a:r>
            <a:r>
              <a:rPr sz="2100" b="0" i="0" u="none">
                <a:solidFill>
                  <a:schemeClr val="tx1"/>
                </a:solidFill>
                <a:latin typeface="Arial"/>
                <a:ea typeface="Arial"/>
                <a:cs typeface="Arial"/>
              </a:rPr>
              <a:t>]</a:t>
            </a:r>
            <a:r>
              <a:rPr sz="2100" b="0" i="0" u="none">
                <a:solidFill>
                  <a:schemeClr val="tx1"/>
                </a:solidFill>
                <a:latin typeface="Arial"/>
                <a:ea typeface="Arial"/>
                <a:cs typeface="Arial"/>
              </a:rPr>
              <a:t>, então deslocar o sinal pode ser expresso como:</a:t>
            </a:r>
            <a:endParaRPr sz="2100">
              <a:solidFill>
                <a:schemeClr val="tx1"/>
              </a:solidFill>
              <a:latin typeface="Arial"/>
              <a:cs typeface="Arial"/>
            </a:endParaRPr>
          </a:p>
        </p:txBody>
      </p:sp>
      <p:pic>
        <p:nvPicPr>
          <p:cNvPr id="1661225620" name=""/>
          <p:cNvPicPr>
            <a:picLocks noChangeAspect="1"/>
          </p:cNvPicPr>
          <p:nvPr/>
        </p:nvPicPr>
        <p:blipFill>
          <a:blip r:embed="rId2"/>
          <a:stretch/>
        </p:blipFill>
        <p:spPr bwMode="auto">
          <a:xfrm flipH="0" flipV="0">
            <a:off x="2494152" y="1277821"/>
            <a:ext cx="7076695" cy="2690928"/>
          </a:xfrm>
          <a:prstGeom prst="rect">
            <a:avLst/>
          </a:prstGeom>
        </p:spPr>
      </p:pic>
      <p:sp>
        <p:nvSpPr>
          <p:cNvPr id="2110280813" name=""/>
          <p:cNvSpPr txBox="1"/>
          <p:nvPr/>
        </p:nvSpPr>
        <p:spPr bwMode="auto">
          <a:xfrm flipH="0" flipV="0">
            <a:off x="876654" y="5937249"/>
            <a:ext cx="183636"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endParaRPr/>
          </a:p>
        </p:txBody>
      </p:sp>
      <p:sp>
        <p:nvSpPr>
          <p:cNvPr id="653715824" name=""/>
          <p:cNvSpPr txBox="1"/>
          <p:nvPr/>
        </p:nvSpPr>
        <p:spPr bwMode="auto">
          <a:xfrm flipH="0" flipV="0">
            <a:off x="1065249" y="4127499"/>
            <a:ext cx="10167919" cy="2652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2100" b="0" i="0" u="none">
                <a:solidFill>
                  <a:schemeClr val="tx1"/>
                </a:solidFill>
                <a:latin typeface="Arial"/>
                <a:ea typeface="Arial"/>
                <a:cs typeface="Arial"/>
              </a:rPr>
              <a:t>Em palavras, o deslocamento no tempo de um sinal no domínio do tempo corresponde a uma multiplicação por uma exponencial complexa (deslocamento de fase) no domínio da frequência.</a:t>
            </a:r>
            <a:br>
              <a:rPr sz="2100" b="0" i="0" u="none">
                <a:solidFill>
                  <a:schemeClr val="tx1"/>
                </a:solidFill>
                <a:latin typeface="Arial"/>
                <a:ea typeface="Arial"/>
                <a:cs typeface="Arial"/>
              </a:rPr>
            </a:br>
            <a:endParaRPr sz="2100">
              <a:solidFill>
                <a:schemeClr val="tx1"/>
              </a:solidFill>
              <a:latin typeface="Arial"/>
              <a:cs typeface="Arial"/>
            </a:endParaRPr>
          </a:p>
          <a:p>
            <a:pPr>
              <a:defRPr/>
            </a:pPr>
            <a:r>
              <a:rPr sz="2100" b="0" i="0" u="none">
                <a:solidFill>
                  <a:schemeClr val="tx1"/>
                </a:solidFill>
                <a:latin typeface="Arial"/>
                <a:ea typeface="Arial"/>
                <a:cs typeface="Arial"/>
              </a:rPr>
              <a:t>As demais propriedades como reversão no tempo, deslocamento na frequência, convolução no tempo e na frequência não serão provadas neste trabalho, mas podem ser encontradas em </a:t>
            </a:r>
            <a:r>
              <a:rPr sz="2100" b="0" i="0" u="none">
                <a:solidFill>
                  <a:schemeClr val="tx1"/>
                </a:solidFill>
                <a:latin typeface="Arial"/>
                <a:ea typeface="Arial"/>
                <a:cs typeface="Arial"/>
              </a:rPr>
              <a:t>Sinais e Sistemas Lineares, 2ª Edição, B. P. Lathi, LTC, 2007.</a:t>
            </a:r>
            <a:endParaRPr sz="2100">
              <a:solidFill>
                <a:schemeClr val="tx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27907378" name="Title 1"/>
          <p:cNvSpPr>
            <a:spLocks noGrp="1"/>
          </p:cNvSpPr>
          <p:nvPr>
            <p:ph type="title"/>
          </p:nvPr>
        </p:nvSpPr>
        <p:spPr bwMode="auto"/>
        <p:txBody>
          <a:bodyPr/>
          <a:lstStyle/>
          <a:p>
            <a:pPr algn="ctr">
              <a:defRPr/>
            </a:pPr>
            <a:r>
              <a:rPr/>
              <a:t>A DFT no Python</a:t>
            </a:r>
            <a:endParaRPr/>
          </a:p>
        </p:txBody>
      </p:sp>
      <p:sp>
        <p:nvSpPr>
          <p:cNvPr id="1202685974" name="Content Placeholder 2"/>
          <p:cNvSpPr>
            <a:spLocks noGrp="1"/>
          </p:cNvSpPr>
          <p:nvPr>
            <p:ph idx="1"/>
          </p:nvPr>
        </p:nvSpPr>
        <p:spPr bwMode="auto"/>
        <p:txBody>
          <a:bodyPr/>
          <a:lstStyle/>
          <a:p>
            <a:pPr marL="0" indent="0" algn="just">
              <a:buFont typeface="Arial"/>
              <a:buNone/>
              <a:defRPr/>
            </a:pPr>
            <a:r>
              <a:rPr sz="2100" b="0" i="0" u="none">
                <a:solidFill>
                  <a:schemeClr val="tx1"/>
                </a:solidFill>
                <a:latin typeface="Arial"/>
                <a:ea typeface="Arial"/>
                <a:cs typeface="Arial"/>
              </a:rPr>
              <a:t>Dentre as implementações da DFT disponíveis na biblioteca scipy, destacam-se as funções fft e stft, que implementam a DFT e a STFT (Short-Time Fourier Transform), respectivamente.</a:t>
            </a:r>
            <a:br>
              <a:rPr sz="2100" b="0" i="0" u="none">
                <a:solidFill>
                  <a:schemeClr val="tx1"/>
                </a:solidFill>
                <a:latin typeface="Arial"/>
                <a:ea typeface="Arial"/>
                <a:cs typeface="Arial"/>
              </a:rPr>
            </a:br>
            <a:endParaRPr sz="2100">
              <a:solidFill>
                <a:schemeClr val="tx1"/>
              </a:solidFill>
              <a:latin typeface="Arial"/>
              <a:cs typeface="Arial"/>
            </a:endParaRPr>
          </a:p>
          <a:p>
            <a:pPr algn="just">
              <a:defRPr/>
            </a:pPr>
            <a:r>
              <a:rPr sz="2100" b="0" i="0" u="none">
                <a:solidFill>
                  <a:schemeClr val="tx1"/>
                </a:solidFill>
                <a:latin typeface="Arial"/>
                <a:ea typeface="Arial"/>
                <a:cs typeface="Arial"/>
              </a:rPr>
              <a:t>scipy.fft.fft: Calcula a DFT de um sinal discreto. A função fft retorna o espectro de frequência discreto e periódico de um sinal discreto. A função fft é uma implementação do algoritmo FFT (Fast Fourier Transform), que é um algoritmo eficiente para o cálculo da DFT. O algoritmo FFT é uma versão otimizada da DFT, que explora a simetria do sinal de entrada para reduzir o número de operações necessárias para o cálculo da DFT. A DFT possui complexidade O(N^2), enquanto o algoritmo FFT possui complexidade O(NlogN).</a:t>
            </a:r>
            <a:endParaRPr sz="2100">
              <a:solidFill>
                <a:schemeClr val="tx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6943666" name="Content Placeholder 2"/>
          <p:cNvSpPr>
            <a:spLocks noGrp="1"/>
          </p:cNvSpPr>
          <p:nvPr>
            <p:ph idx="1"/>
          </p:nvPr>
        </p:nvSpPr>
        <p:spPr bwMode="auto">
          <a:xfrm>
            <a:off x="838199" y="412750"/>
            <a:ext cx="10515600" cy="4351338"/>
          </a:xfrm>
        </p:spPr>
        <p:txBody>
          <a:bodyPr/>
          <a:lstStyle/>
          <a:p>
            <a:pPr>
              <a:defRPr/>
            </a:pPr>
            <a:r>
              <a:rPr sz="2100" b="0" i="0" u="none">
                <a:solidFill>
                  <a:schemeClr val="tx1"/>
                </a:solidFill>
                <a:latin typeface="Arial"/>
                <a:ea typeface="Arial"/>
                <a:cs typeface="Arial"/>
              </a:rPr>
              <a:t>O algoritmo FFT é baseado na propriedade de que a DFT de um sinal de tamanho N pode ser calculada a partir da DFT de dois sinais de tamanho N/2. A propriedade é ilustrada pela seguinte fórmula:</a:t>
            </a:r>
            <a:endParaRPr sz="2100">
              <a:solidFill>
                <a:schemeClr val="tx1"/>
              </a:solidFill>
              <a:latin typeface="Arial"/>
              <a:cs typeface="Arial"/>
            </a:endParaRPr>
          </a:p>
        </p:txBody>
      </p:sp>
      <p:pic>
        <p:nvPicPr>
          <p:cNvPr id="568986591" name=""/>
          <p:cNvPicPr>
            <a:picLocks noChangeAspect="1"/>
          </p:cNvPicPr>
          <p:nvPr/>
        </p:nvPicPr>
        <p:blipFill>
          <a:blip r:embed="rId2"/>
          <a:stretch/>
        </p:blipFill>
        <p:spPr bwMode="auto">
          <a:xfrm flipH="0" flipV="0">
            <a:off x="1446249" y="1921684"/>
            <a:ext cx="8739149" cy="34059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5184619" name="Content Placeholder 2"/>
          <p:cNvSpPr>
            <a:spLocks noGrp="1"/>
          </p:cNvSpPr>
          <p:nvPr>
            <p:ph idx="1"/>
          </p:nvPr>
        </p:nvSpPr>
        <p:spPr bwMode="auto">
          <a:xfrm flipH="0" flipV="0">
            <a:off x="901699" y="1738312"/>
            <a:ext cx="10515600" cy="4167187"/>
          </a:xfrm>
        </p:spPr>
        <p:txBody>
          <a:bodyPr/>
          <a:lstStyle/>
          <a:p>
            <a:pPr marL="0" indent="0" algn="just">
              <a:buFont typeface="Arial"/>
              <a:buNone/>
              <a:defRPr/>
            </a:pPr>
            <a:r>
              <a:rPr sz="2100" b="0" i="0" u="none">
                <a:solidFill>
                  <a:schemeClr val="tx1"/>
                </a:solidFill>
                <a:latin typeface="Arial"/>
                <a:ea typeface="Arial"/>
                <a:cs typeface="Arial"/>
              </a:rPr>
              <a:t>Em palavras, o algoritmo FFT consiste em separar o sinal em duas metades iguais, uma contendo os índices pares e outra contendo os índices ímpares. Em seguida, é aplicada o algoritmo FFT novamente nas partes pares e ímpares. O algoritmo FFT é, portanto, recursivo, sendo que a condição de parada é quando o tamanho do sinal é 1. </a:t>
            </a:r>
            <a:endParaRPr sz="2100" b="0" i="0" u="none">
              <a:solidFill>
                <a:schemeClr val="tx1"/>
              </a:solidFill>
              <a:latin typeface="Arial"/>
              <a:ea typeface="Arial"/>
              <a:cs typeface="Arial"/>
            </a:endParaRPr>
          </a:p>
          <a:p>
            <a:pPr marL="0" indent="0" algn="just">
              <a:buFont typeface="Arial"/>
              <a:buNone/>
              <a:defRPr/>
            </a:pPr>
            <a:endParaRPr sz="2100">
              <a:solidFill>
                <a:schemeClr val="tx1"/>
              </a:solidFill>
              <a:latin typeface="Arial"/>
              <a:cs typeface="Arial"/>
            </a:endParaRPr>
          </a:p>
          <a:p>
            <a:pPr marL="0" indent="0" algn="just">
              <a:buFont typeface="Arial"/>
              <a:buNone/>
              <a:defRPr/>
            </a:pPr>
            <a:r>
              <a:rPr sz="2100" b="0" i="0" u="none">
                <a:solidFill>
                  <a:schemeClr val="tx1"/>
                </a:solidFill>
                <a:latin typeface="Arial"/>
                <a:ea typeface="Arial"/>
                <a:cs typeface="Arial"/>
              </a:rPr>
              <a:t>O algoritmo FFT possui complexidade O(NlogN), enquanto a DFT possui complexidade O(N^2) (para cada múltiplo k da frequência fundamental é necessário iterar N vezes o sinal). Após computar todas as FFTs recursivamente, a FFT do sinal é construída "de trás pra frente" unindo as partes pares com suas respectivas partes ímpares deslocadas em fase por </a:t>
            </a:r>
            <a:r>
              <a:rPr sz="2100" b="0" i="0" u="none">
                <a:solidFill>
                  <a:schemeClr val="tx1"/>
                </a:solidFill>
                <a:latin typeface="Arial"/>
                <a:ea typeface="Arial"/>
                <a:cs typeface="Arial"/>
              </a:rPr>
              <a:t>2</a:t>
            </a:r>
            <mc:AlternateContent xmlns:mc="http://schemas.openxmlformats.org/markup-compatibility/2006" xmlns:m="http://schemas.openxmlformats.org/officeDocument/2006/math">
              <mc:Choice xmlns:a14="http://schemas.microsoft.com/office/drawing/2010/main" Requires="a14">
                <a14:m>
                  <m:oMathPara>
                    <m:oMathParaPr/>
                    <m:oMath>
                      <m:r>
                        <m:rPr>
                          <m:sty m:val="p"/>
                        </m:rPr>
                        <a:rPr lang="fr-FR" sz="2100" u="none" strike="noStrike" cap="none" spc="0">
                          <a:solidFill>
                            <a:schemeClr val="tx1"/>
                          </a:solidFill>
                          <a:latin typeface="Cambria Math"/>
                          <a:ea typeface="Cambria Math"/>
                          <a:cs typeface="Cambria Math"/>
                        </a:rPr>
                        <m:t>π</m:t>
                      </m:r>
                      <m:f>
                        <m:fPr>
                          <m:ctrlPr>
                            <a:rPr sz="2100" i="1" u="none" strike="noStrike">
                              <a:solidFill>
                                <a:schemeClr val="tx1"/>
                              </a:solidFill>
                              <a:latin typeface="Cambria Math"/>
                              <a:ea typeface="Cambria Math"/>
                              <a:cs typeface="Cambria Math"/>
                            </a:rPr>
                          </m:ctrlPr>
                        </m:fPr>
                        <m:num>
                          <m:r>
                            <m:rPr>
                              <m:sty m:val="i"/>
                            </m:rPr>
                            <a:rPr sz="2100" u="none" strike="noStrike">
                              <a:solidFill>
                                <a:schemeClr val="tx1"/>
                              </a:solidFill>
                              <a:latin typeface="Cambria Math"/>
                              <a:ea typeface="Cambria Math"/>
                              <a:cs typeface="Cambria Math"/>
                            </a:rPr>
                            <m:t>k</m:t>
                          </m:r>
                        </m:num>
                        <m:den>
                          <m:r>
                            <m:rPr>
                              <m:sty m:val="i"/>
                            </m:rPr>
                            <a:rPr sz="2100" u="none" strike="noStrike">
                              <a:solidFill>
                                <a:schemeClr val="tx1"/>
                              </a:solidFill>
                              <a:latin typeface="Cambria Math"/>
                              <a:ea typeface="Cambria Math"/>
                              <a:cs typeface="Cambria Math"/>
                            </a:rPr>
                            <m:t>N</m:t>
                          </m:r>
                        </m:den>
                      </m:f>
                    </m:oMath>
                  </m:oMathPara>
                </a14:m>
              </mc:Choice>
              <mc:Fallback/>
            </mc:AlternateContent>
            <a:r>
              <a:rPr sz="2100" b="0" i="0" u="none">
                <a:solidFill>
                  <a:schemeClr val="tx1"/>
                </a:solidFill>
                <a:latin typeface="Arial"/>
                <a:ea typeface="Arial"/>
                <a:cs typeface="Arial"/>
              </a:rPr>
              <a:t> </a:t>
            </a:r>
            <a:r>
              <a:rPr sz="2100" b="0" i="0" u="none">
                <a:solidFill>
                  <a:schemeClr val="tx1"/>
                </a:solidFill>
                <a:latin typeface="Arial"/>
                <a:ea typeface="Arial"/>
                <a:cs typeface="Arial"/>
              </a:rPr>
              <a:t> rad.</a:t>
            </a:r>
            <a:endParaRPr sz="2100" b="0" i="0" u="none">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75984284" name="Content Placeholder 2"/>
          <p:cNvSpPr>
            <a:spLocks noGrp="1"/>
          </p:cNvSpPr>
          <p:nvPr>
            <p:ph idx="1"/>
          </p:nvPr>
        </p:nvSpPr>
        <p:spPr bwMode="auto">
          <a:xfrm flipH="0" flipV="0">
            <a:off x="838199" y="2031999"/>
            <a:ext cx="10515600" cy="2793999"/>
          </a:xfrm>
        </p:spPr>
        <p:txBody>
          <a:bodyPr/>
          <a:lstStyle/>
          <a:p>
            <a:pPr marL="0" indent="0" algn="just">
              <a:buFont typeface="Arial"/>
              <a:buNone/>
              <a:defRPr/>
            </a:pPr>
            <a:r>
              <a:rPr sz="2100" b="0" i="0" u="none">
                <a:solidFill>
                  <a:schemeClr val="tx1"/>
                </a:solidFill>
                <a:latin typeface="Arial"/>
                <a:ea typeface="Arial"/>
                <a:cs typeface="Arial"/>
              </a:rPr>
              <a:t>Em particular, a função fft do scipy.fft, bem como o algoritmo FFT, são extremamente aprimorados para tamanhos de dados múltiplos de 2. Caso o número de amostras N não seja múltiplo de 2, ocorre um zero-padding para que o tamanho do sinal seja múltiplo de 2. O zero-padding é o preenchimento do sinal com zeros para que o tamanho do sinal seja múltiplo de 2. O zero-padding não altera o espectro de frequência do sinal, apenas aumenta a resolução do espectro de frequência. O zero-padding é necessário para que o algoritmo FFT seja aplicado de forma eficiente, uma vez que o algoritmo FFT é baseado na divisão do sinal em partes iguais.</a:t>
            </a:r>
            <a:br>
              <a:rPr sz="2100" b="0" i="0" u="none">
                <a:solidFill>
                  <a:schemeClr val="tx1"/>
                </a:solidFill>
                <a:latin typeface="Arial"/>
                <a:ea typeface="Arial"/>
                <a:cs typeface="Arial"/>
              </a:rPr>
            </a:br>
            <a:endParaRPr sz="2100">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1501114147" name=""/>
          <p:cNvPicPr>
            <a:picLocks noChangeAspect="1"/>
          </p:cNvPicPr>
          <p:nvPr>
            <p:ph idx="1"/>
          </p:nvPr>
        </p:nvPicPr>
        <p:blipFill>
          <a:blip r:embed="rId2"/>
          <a:stretch/>
        </p:blipFill>
        <p:spPr bwMode="auto">
          <a:xfrm rot="0" flipH="0" flipV="0">
            <a:off x="2276034" y="3794124"/>
            <a:ext cx="7272777" cy="2048669"/>
          </a:xfrm>
          <a:prstGeom prst="rect">
            <a:avLst/>
          </a:prstGeom>
        </p:spPr>
      </p:pic>
      <p:sp>
        <p:nvSpPr>
          <p:cNvPr id="1760974274" name=""/>
          <p:cNvSpPr txBox="1"/>
          <p:nvPr/>
        </p:nvSpPr>
        <p:spPr bwMode="auto">
          <a:xfrm flipH="0" flipV="0">
            <a:off x="715999" y="507999"/>
            <a:ext cx="11146049" cy="2652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indent="0" algn="just">
              <a:buFont typeface="Arial"/>
              <a:buNone/>
              <a:defRPr/>
            </a:pPr>
            <a:endParaRPr sz="2100">
              <a:solidFill>
                <a:schemeClr val="tx1"/>
              </a:solidFill>
              <a:latin typeface="Arial"/>
              <a:cs typeface="Arial"/>
            </a:endParaRPr>
          </a:p>
          <a:p>
            <a:pPr algn="just">
              <a:defRPr/>
            </a:pPr>
            <a:r>
              <a:rPr lang="fr-FR" sz="2100" b="0" i="0" u="none" strike="noStrike" cap="none" spc="0">
                <a:solidFill>
                  <a:schemeClr val="tx1"/>
                </a:solidFill>
                <a:latin typeface="Arial"/>
                <a:ea typeface="Arial"/>
                <a:cs typeface="Arial"/>
              </a:rPr>
              <a:t>A biblioteca scipy.fft possui outras funções para a determinação da DFT para dados de N dimensões usando o FFT e para caso de sinais puramente reais na entrada. Para sinais puramente reais, o algoritmo FFT não sofre alterações, apenas não são computados os valores de frequência negativa, uma vez que estes são simétricos aos valores de frequência positiva (propriedade de simetria conjugada). Já para as funções de N dimensões, o algoritmo FFT é aplicado para cada dimensão do sinal de entrada conforme a seguinte fórmula ilustra para 2 dimensões.</a:t>
            </a:r>
            <a:endParaRPr sz="21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18429529" name="Content Placeholder 2"/>
          <p:cNvSpPr>
            <a:spLocks noGrp="1"/>
          </p:cNvSpPr>
          <p:nvPr>
            <p:ph idx="1"/>
          </p:nvPr>
        </p:nvSpPr>
        <p:spPr bwMode="auto">
          <a:xfrm flipH="0" flipV="0">
            <a:off x="838199" y="2254249"/>
            <a:ext cx="10515600" cy="1222374"/>
          </a:xfrm>
        </p:spPr>
        <p:txBody>
          <a:bodyPr/>
          <a:lstStyle/>
          <a:p>
            <a:pPr marL="0" indent="0" algn="just">
              <a:buFont typeface="Arial"/>
              <a:buNone/>
              <a:defRPr/>
            </a:pPr>
            <a:r>
              <a:rPr sz="2100" b="0" i="0" u="none">
                <a:solidFill>
                  <a:schemeClr val="tx1"/>
                </a:solidFill>
                <a:latin typeface="Arial"/>
                <a:ea typeface="Arial"/>
                <a:cs typeface="Arial"/>
              </a:rPr>
              <a:t>O algoritmo FFT também pode ser utilizado para realizar a convolução de sinais de forma eficiente por conta da propriedade de convolução no tempo ( lógica na qual se baseia a implementação da função fftconvolve na biblioteca scipy.signal).</a:t>
            </a:r>
            <a:endParaRPr sz="2100">
              <a:solidFill>
                <a:schemeClr val="tx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54852272" name="Espace réservé du contenu 2"/>
          <p:cNvSpPr>
            <a:spLocks noGrp="1"/>
          </p:cNvSpPr>
          <p:nvPr>
            <p:ph idx="1"/>
          </p:nvPr>
        </p:nvSpPr>
        <p:spPr bwMode="auto">
          <a:xfrm flipH="0" flipV="0">
            <a:off x="838199" y="539749"/>
            <a:ext cx="10515600" cy="5637213"/>
          </a:xfrm>
        </p:spPr>
        <p:txBody>
          <a:bodyPr/>
          <a:lstStyle/>
          <a:p>
            <a:pPr marL="0" indent="0" algn="just">
              <a:buFont typeface="Arial"/>
              <a:buNone/>
              <a:defRPr/>
            </a:pPr>
            <a:r>
              <a:rPr sz="2200" b="0" i="0" u="none">
                <a:solidFill>
                  <a:schemeClr val="tx1"/>
                </a:solidFill>
                <a:latin typeface="Arial"/>
                <a:ea typeface="Arial"/>
                <a:cs typeface="Arial"/>
              </a:rPr>
              <a:t>scipy.signal.stft: Calcula a STFT de um sinal de entrada. A STFT trata-se da DFT calculada sobre uma janela deslizante de amostras de uma sequência (tamanho de n amostras por segundo, por padrão  256).</a:t>
            </a:r>
            <a:endParaRPr sz="2200" b="0" i="0" u="none">
              <a:solidFill>
                <a:schemeClr val="tx1"/>
              </a:solidFill>
              <a:latin typeface="Arial"/>
              <a:ea typeface="Arial"/>
              <a:cs typeface="Arial"/>
            </a:endParaRPr>
          </a:p>
          <a:p>
            <a:pPr marL="0" indent="0" algn="just">
              <a:buFont typeface="Arial"/>
              <a:buNone/>
              <a:defRPr/>
            </a:pPr>
            <a:endParaRPr sz="2200">
              <a:solidFill>
                <a:schemeClr val="tx1"/>
              </a:solidFill>
              <a:latin typeface="Arial"/>
              <a:cs typeface="Arial"/>
            </a:endParaRPr>
          </a:p>
          <a:p>
            <a:pPr marL="0" indent="0" algn="just">
              <a:buFont typeface="Arial"/>
              <a:buNone/>
              <a:defRPr/>
            </a:pPr>
            <a:r>
              <a:rPr sz="2200" b="0" i="0" u="none">
                <a:solidFill>
                  <a:schemeClr val="tx1"/>
                </a:solidFill>
                <a:latin typeface="Arial"/>
                <a:ea typeface="Arial"/>
                <a:cs typeface="Arial"/>
              </a:rPr>
              <a:t> Dessa forma, aplicando a STFT em um sinal é possível analisar as variações nas características espectrais no sinal ao longo do tempo.</a:t>
            </a:r>
            <a:br>
              <a:rPr sz="2200" b="0" i="0" u="none">
                <a:solidFill>
                  <a:schemeClr val="tx1"/>
                </a:solidFill>
                <a:latin typeface="Arial"/>
                <a:ea typeface="Arial"/>
                <a:cs typeface="Arial"/>
              </a:rPr>
            </a:br>
            <a:endParaRPr sz="2200" b="0" i="0" u="none">
              <a:solidFill>
                <a:schemeClr val="tx1"/>
              </a:solidFill>
              <a:latin typeface="Arial"/>
              <a:ea typeface="Arial"/>
              <a:cs typeface="Arial"/>
            </a:endParaRPr>
          </a:p>
        </p:txBody>
      </p:sp>
      <p:pic>
        <p:nvPicPr>
          <p:cNvPr id="570883184" name=""/>
          <p:cNvPicPr>
            <a:picLocks noChangeAspect="1"/>
          </p:cNvPicPr>
          <p:nvPr/>
        </p:nvPicPr>
        <p:blipFill>
          <a:blip r:embed="rId2"/>
          <a:stretch/>
        </p:blipFill>
        <p:spPr bwMode="auto">
          <a:xfrm flipH="0" flipV="0">
            <a:off x="3800229" y="3096843"/>
            <a:ext cx="4591541" cy="34436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0883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94785239" name="Titre 1"/>
          <p:cNvSpPr>
            <a:spLocks noGrp="1"/>
          </p:cNvSpPr>
          <p:nvPr>
            <p:ph type="title"/>
          </p:nvPr>
        </p:nvSpPr>
        <p:spPr bwMode="auto"/>
        <p:txBody>
          <a:bodyPr/>
          <a:lstStyle/>
          <a:p>
            <a:pPr>
              <a:defRPr/>
            </a:pPr>
            <a:r>
              <a:rPr/>
              <a:t>Lista de Conteúdos</a:t>
            </a:r>
            <a:endParaRPr/>
          </a:p>
        </p:txBody>
      </p:sp>
      <p:sp>
        <p:nvSpPr>
          <p:cNvPr id="1584100519" name="Espace réservé du contenu 2"/>
          <p:cNvSpPr>
            <a:spLocks noGrp="1"/>
          </p:cNvSpPr>
          <p:nvPr>
            <p:ph idx="1"/>
          </p:nvPr>
        </p:nvSpPr>
        <p:spPr bwMode="auto"/>
        <p:txBody>
          <a:bodyPr/>
          <a:lstStyle/>
          <a:p>
            <a:pPr marL="394023" indent="-394023">
              <a:buFont typeface="Arial"/>
              <a:buAutoNum type="arabicPeriod"/>
              <a:defRPr/>
            </a:pPr>
            <a:endParaRPr/>
          </a:p>
          <a:p>
            <a:pPr marL="394023" indent="-394023">
              <a:buFont typeface="Arial"/>
              <a:buAutoNum type="arabicPeriod"/>
              <a:defRPr/>
            </a:pPr>
            <a:r>
              <a:rPr/>
              <a:t>Transformada de Fourier no Tempo Discreto (DTFT)</a:t>
            </a:r>
            <a:endParaRPr/>
          </a:p>
          <a:p>
            <a:pPr marL="394023" indent="-394023">
              <a:buFont typeface="Arial"/>
              <a:buAutoNum type="arabicPeriod"/>
              <a:defRPr/>
            </a:pPr>
            <a:r>
              <a:rPr/>
              <a:t>Propriedades da DFT</a:t>
            </a:r>
            <a:endParaRPr/>
          </a:p>
          <a:p>
            <a:pPr marL="394023" indent="-394023">
              <a:buFont typeface="Arial"/>
              <a:buAutoNum type="arabicPeriod"/>
              <a:defRPr/>
            </a:pPr>
            <a:r>
              <a:rPr/>
              <a:t>A DFT no Python (FFT e N-D FFT)</a:t>
            </a:r>
            <a:endParaRPr/>
          </a:p>
          <a:p>
            <a:pPr marL="394023" indent="-394023">
              <a:buFont typeface="Arial"/>
              <a:buAutoNum type="arabicPeriod"/>
              <a:defRPr/>
            </a:pPr>
            <a:r>
              <a:rPr/>
              <a:t>STFT e Overlapping</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72317361" name="Espace réservé du contenu 2"/>
          <p:cNvSpPr>
            <a:spLocks noGrp="1"/>
          </p:cNvSpPr>
          <p:nvPr>
            <p:ph idx="1"/>
          </p:nvPr>
        </p:nvSpPr>
        <p:spPr bwMode="auto">
          <a:xfrm flipH="0" flipV="0">
            <a:off x="838199" y="1031874"/>
            <a:ext cx="10515600" cy="5145087"/>
          </a:xfrm>
        </p:spPr>
        <p:txBody>
          <a:bodyPr/>
          <a:lstStyle/>
          <a:p>
            <a:pPr marL="0" indent="0">
              <a:buFont typeface="Arial"/>
              <a:buNone/>
              <a:defRPr/>
            </a:pPr>
            <a:r>
              <a:rPr sz="2100" b="0" i="0" u="none">
                <a:solidFill>
                  <a:schemeClr val="tx1"/>
                </a:solidFill>
                <a:latin typeface="Arial"/>
                <a:ea typeface="Arial"/>
                <a:cs typeface="Arial"/>
              </a:rPr>
              <a:t>A STFT é calculada a partir da seguinte fórmula:</a:t>
            </a:r>
            <a:endParaRPr sz="2100">
              <a:solidFill>
                <a:schemeClr val="tx1"/>
              </a:solidFill>
              <a:latin typeface="Arial"/>
              <a:cs typeface="Arial"/>
            </a:endParaRPr>
          </a:p>
          <a:p>
            <a:pPr marL="0" indent="0">
              <a:buFont typeface="Arial"/>
              <a:buNone/>
              <a:defRPr/>
            </a:pPr>
            <a:br>
              <a:rPr sz="2100" b="0" i="0" u="none">
                <a:solidFill>
                  <a:schemeClr val="tx1"/>
                </a:solidFill>
                <a:latin typeface="Arial"/>
                <a:ea typeface="Arial"/>
                <a:cs typeface="Arial"/>
              </a:rPr>
            </a:br>
            <a:endParaRPr sz="2100">
              <a:solidFill>
                <a:schemeClr val="tx1"/>
              </a:solidFill>
              <a:latin typeface="Arial"/>
              <a:ea typeface="Arial"/>
              <a:cs typeface="Arial"/>
            </a:endParaRPr>
          </a:p>
          <a:p>
            <a:pPr marL="0" indent="0">
              <a:buFont typeface="Arial"/>
              <a:buNone/>
              <a:defRPr/>
            </a:pPr>
            <a:endParaRPr sz="2100">
              <a:solidFill>
                <a:schemeClr val="tx1"/>
              </a:solidFill>
              <a:latin typeface="Arial"/>
              <a:cs typeface="Arial"/>
            </a:endParaRPr>
          </a:p>
          <a:p>
            <a:pPr marL="0" indent="0">
              <a:buFont typeface="Arial"/>
              <a:buNone/>
              <a:defRPr/>
            </a:pPr>
            <a:endParaRPr sz="2100">
              <a:solidFill>
                <a:schemeClr val="tx1"/>
              </a:solidFill>
              <a:latin typeface="Arial"/>
              <a:cs typeface="Arial"/>
            </a:endParaRPr>
          </a:p>
          <a:p>
            <a:pPr marL="0" indent="0">
              <a:buFont typeface="Arial"/>
              <a:buNone/>
              <a:defRPr/>
            </a:pPr>
            <a:endParaRPr sz="2100">
              <a:solidFill>
                <a:schemeClr val="tx1"/>
              </a:solidFill>
              <a:latin typeface="Arial"/>
              <a:cs typeface="Arial"/>
            </a:endParaRPr>
          </a:p>
          <a:p>
            <a:pPr marL="0" indent="0">
              <a:buFont typeface="Arial"/>
              <a:buNone/>
              <a:defRPr/>
            </a:pPr>
            <a:endParaRPr sz="2100">
              <a:solidFill>
                <a:schemeClr val="tx1"/>
              </a:solidFill>
              <a:latin typeface="Arial"/>
              <a:cs typeface="Arial"/>
            </a:endParaRPr>
          </a:p>
          <a:p>
            <a:pPr marL="0" indent="0">
              <a:buFont typeface="Arial"/>
              <a:buNone/>
              <a:defRPr/>
            </a:pPr>
            <a:endParaRPr sz="2100">
              <a:solidFill>
                <a:schemeClr val="tx1"/>
              </a:solidFill>
              <a:latin typeface="Arial"/>
              <a:cs typeface="Arial"/>
            </a:endParaRPr>
          </a:p>
          <a:p>
            <a:pPr marL="0" indent="0">
              <a:buFont typeface="Arial"/>
              <a:buNone/>
              <a:defRPr/>
            </a:pPr>
            <a:r>
              <a:rPr sz="2100" b="0" i="0" u="none">
                <a:solidFill>
                  <a:schemeClr val="tx1"/>
                </a:solidFill>
                <a:latin typeface="Arial"/>
                <a:ea typeface="Arial"/>
                <a:cs typeface="Arial"/>
              </a:rPr>
              <a:t>Onde </a:t>
            </a:r>
            <a:r>
              <a:rPr sz="2100" b="0" i="0" u="none">
                <a:solidFill>
                  <a:schemeClr val="tx1"/>
                </a:solidFill>
                <a:latin typeface="Arial"/>
                <a:ea typeface="Arial"/>
                <a:cs typeface="Arial"/>
              </a:rPr>
              <a:t>W</a:t>
            </a:r>
            <a:r>
              <a:rPr sz="2100" b="0" i="0" u="none">
                <a:solidFill>
                  <a:schemeClr val="tx1"/>
                </a:solidFill>
                <a:latin typeface="Arial"/>
                <a:ea typeface="Arial"/>
                <a:cs typeface="Arial"/>
              </a:rPr>
              <a:t>(</a:t>
            </a:r>
            <a:r>
              <a:rPr sz="2100" b="0" i="0" u="none">
                <a:solidFill>
                  <a:schemeClr val="tx1"/>
                </a:solidFill>
                <a:latin typeface="Arial"/>
                <a:ea typeface="Arial"/>
                <a:cs typeface="Arial"/>
              </a:rPr>
              <a:t>n</a:t>
            </a:r>
            <a:r>
              <a:rPr sz="2100" b="0" i="0" u="none">
                <a:solidFill>
                  <a:schemeClr val="tx1"/>
                </a:solidFill>
                <a:latin typeface="Arial"/>
                <a:ea typeface="Arial"/>
                <a:cs typeface="Arial"/>
              </a:rPr>
              <a:t>-</a:t>
            </a:r>
            <a:r>
              <a:rPr sz="2100" b="0" i="0" u="none">
                <a:solidFill>
                  <a:schemeClr val="tx1"/>
                </a:solidFill>
                <a:latin typeface="Arial"/>
                <a:ea typeface="Arial"/>
                <a:cs typeface="Arial"/>
              </a:rPr>
              <a:t>t</a:t>
            </a:r>
            <a:r>
              <a:rPr sz="2100" b="0" i="0" u="none">
                <a:solidFill>
                  <a:schemeClr val="tx1"/>
                </a:solidFill>
                <a:latin typeface="Arial"/>
                <a:ea typeface="Arial"/>
                <a:cs typeface="Arial"/>
              </a:rPr>
              <a:t>)</a:t>
            </a:r>
            <a:r>
              <a:rPr sz="2100" b="0" i="0" u="none">
                <a:solidFill>
                  <a:schemeClr val="tx1"/>
                </a:solidFill>
                <a:latin typeface="Arial"/>
                <a:ea typeface="Arial"/>
                <a:cs typeface="Arial"/>
              </a:rPr>
              <a:t> é a função janela que limita a contribuição do sinal x</a:t>
            </a:r>
            <a:r>
              <a:rPr sz="2100" b="0" i="0" u="none">
                <a:solidFill>
                  <a:schemeClr val="tx1"/>
                </a:solidFill>
                <a:latin typeface="Arial"/>
                <a:ea typeface="Arial"/>
                <a:cs typeface="Arial"/>
              </a:rPr>
              <a:t>[</a:t>
            </a:r>
            <a:r>
              <a:rPr sz="2100" b="0" i="0" u="none">
                <a:solidFill>
                  <a:schemeClr val="tx1"/>
                </a:solidFill>
                <a:latin typeface="Arial"/>
                <a:ea typeface="Arial"/>
                <a:cs typeface="Arial"/>
              </a:rPr>
              <a:t>n</a:t>
            </a:r>
            <a:r>
              <a:rPr sz="2100" b="0" i="0" u="none">
                <a:solidFill>
                  <a:schemeClr val="tx1"/>
                </a:solidFill>
                <a:latin typeface="Arial"/>
                <a:ea typeface="Arial"/>
                <a:cs typeface="Arial"/>
              </a:rPr>
              <a:t>]</a:t>
            </a:r>
            <a:r>
              <a:rPr sz="2100" b="0" i="0" u="none">
                <a:solidFill>
                  <a:schemeClr val="tx1"/>
                </a:solidFill>
                <a:latin typeface="Arial"/>
                <a:ea typeface="Arial"/>
                <a:cs typeface="Arial"/>
              </a:rPr>
              <a:t> para um intervalo t (tempo no qual a janela muda de posição "deslizando" sobre o sinal).</a:t>
            </a:r>
            <a:endParaRPr sz="2100">
              <a:solidFill>
                <a:schemeClr val="tx1"/>
              </a:solidFill>
              <a:latin typeface="Arial"/>
              <a:cs typeface="Arial"/>
            </a:endParaRPr>
          </a:p>
        </p:txBody>
      </p:sp>
      <p:pic>
        <p:nvPicPr>
          <p:cNvPr id="1435970984" name=""/>
          <p:cNvPicPr>
            <a:picLocks noChangeAspect="1"/>
          </p:cNvPicPr>
          <p:nvPr/>
        </p:nvPicPr>
        <p:blipFill>
          <a:blip r:embed="rId2"/>
          <a:stretch/>
        </p:blipFill>
        <p:spPr bwMode="auto">
          <a:xfrm flipH="0" flipV="0">
            <a:off x="2551924" y="2016124"/>
            <a:ext cx="7088149" cy="152277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33081558" name="Espace réservé du contenu 2"/>
          <p:cNvSpPr>
            <a:spLocks noGrp="1"/>
          </p:cNvSpPr>
          <p:nvPr>
            <p:ph idx="1"/>
          </p:nvPr>
        </p:nvSpPr>
        <p:spPr bwMode="auto">
          <a:xfrm flipH="0" flipV="0">
            <a:off x="838199" y="761999"/>
            <a:ext cx="10515600" cy="4811712"/>
          </a:xfrm>
        </p:spPr>
        <p:txBody>
          <a:bodyPr/>
          <a:lstStyle/>
          <a:p>
            <a:pPr marL="0" indent="0" algn="just">
              <a:buFont typeface="Arial"/>
              <a:buNone/>
              <a:defRPr/>
            </a:pPr>
            <a:r>
              <a:rPr sz="2100" b="0" i="0" u="none">
                <a:solidFill>
                  <a:schemeClr val="tx1"/>
                </a:solidFill>
                <a:latin typeface="Arial"/>
                <a:ea typeface="Arial"/>
                <a:cs typeface="Arial"/>
              </a:rPr>
              <a:t>Dentre as opções que a implementação da stft no scipy recebe, destacam-se a possibilidade da utilização de diferentes funções janela, além de permitir a utilização de janelas com sobreposição. A função janela padrão é a janela de Hamming com sobreposição de 50% entre janelas. </a:t>
            </a:r>
            <a:endParaRPr sz="2100" b="0" i="0" u="none">
              <a:solidFill>
                <a:schemeClr val="tx1"/>
              </a:solidFill>
              <a:latin typeface="Arial"/>
              <a:ea typeface="Arial"/>
              <a:cs typeface="Arial"/>
            </a:endParaRPr>
          </a:p>
          <a:p>
            <a:pPr marL="0" indent="0" algn="just">
              <a:buFont typeface="Arial"/>
              <a:buNone/>
              <a:defRPr/>
            </a:pPr>
            <a:endParaRPr sz="2100">
              <a:solidFill>
                <a:schemeClr val="tx1"/>
              </a:solidFill>
              <a:latin typeface="Arial"/>
              <a:cs typeface="Arial"/>
            </a:endParaRPr>
          </a:p>
          <a:p>
            <a:pPr marL="0" indent="0" algn="just">
              <a:buFont typeface="Arial"/>
              <a:buNone/>
              <a:defRPr/>
            </a:pPr>
            <a:endParaRPr sz="2100" b="0" i="0" u="none">
              <a:solidFill>
                <a:schemeClr val="tx1"/>
              </a:solidFill>
              <a:latin typeface="Arial"/>
              <a:ea typeface="Arial"/>
              <a:cs typeface="Arial"/>
            </a:endParaRPr>
          </a:p>
        </p:txBody>
      </p:sp>
      <p:pic>
        <p:nvPicPr>
          <p:cNvPr id="575669887" name=""/>
          <p:cNvPicPr>
            <a:picLocks noChangeAspect="1"/>
          </p:cNvPicPr>
          <p:nvPr/>
        </p:nvPicPr>
        <p:blipFill>
          <a:blip r:embed="rId2"/>
          <a:stretch/>
        </p:blipFill>
        <p:spPr bwMode="auto">
          <a:xfrm rot="0" flipH="0" flipV="0">
            <a:off x="2909907" y="2253606"/>
            <a:ext cx="6372185" cy="394155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99176966" name="Espace réservé du contenu 2"/>
          <p:cNvSpPr>
            <a:spLocks noGrp="1"/>
          </p:cNvSpPr>
          <p:nvPr>
            <p:ph idx="1"/>
          </p:nvPr>
        </p:nvSpPr>
        <p:spPr bwMode="auto">
          <a:xfrm flipH="0" flipV="0">
            <a:off x="838199" y="2063749"/>
            <a:ext cx="10515600" cy="4113212"/>
          </a:xfrm>
        </p:spPr>
        <p:txBody>
          <a:bodyPr/>
          <a:lstStyle/>
          <a:p>
            <a:pPr marL="0" indent="0" algn="just">
              <a:buFont typeface="Arial"/>
              <a:buNone/>
              <a:defRPr/>
            </a:pPr>
            <a:r>
              <a:rPr lang="fr-FR" sz="2100" b="0" i="0" u="none" strike="noStrike" cap="none" spc="0">
                <a:solidFill>
                  <a:schemeClr val="tx1"/>
                </a:solidFill>
                <a:latin typeface="Arial"/>
                <a:ea typeface="Arial"/>
                <a:cs typeface="Arial"/>
              </a:rPr>
              <a:t>Basicamente com essa janela as amostras com maior contribuição para o cálculo da STFT são as amostras centrais da janela (que, por conta do overlap, são as amostras na interseção entre duas janelas), enquanto as amostras nas bordas da janela possuem menor contribuição. A sobreposição de 50% entre janelas significa que a janela desliza de 50% do seu tamanho a cada iteração. Dessa forma, a cada iteração, 50% das amostras da janela anterior são utilizadas na próxima iteração.</a:t>
            </a:r>
            <a:endParaRPr sz="2100">
              <a:solidFill>
                <a:schemeClr val="tx1"/>
              </a:solidFill>
              <a:latin typeface="Arial"/>
              <a:cs typeface="Arial"/>
            </a:endParaRPr>
          </a:p>
          <a:p>
            <a:pPr algn="just">
              <a:defRPr/>
            </a:pPr>
            <a:endParaRPr sz="21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25555545" name="Titre 1"/>
          <p:cNvSpPr>
            <a:spLocks noGrp="1"/>
          </p:cNvSpPr>
          <p:nvPr>
            <p:ph type="title"/>
          </p:nvPr>
        </p:nvSpPr>
        <p:spPr bwMode="auto"/>
        <p:txBody>
          <a:bodyPr/>
          <a:lstStyle/>
          <a:p>
            <a:pPr algn="ctr">
              <a:defRPr/>
            </a:pPr>
            <a:r>
              <a:rPr/>
              <a:t>STFT e Overlapping</a:t>
            </a:r>
            <a:endParaRPr/>
          </a:p>
        </p:txBody>
      </p:sp>
      <p:pic>
        <p:nvPicPr>
          <p:cNvPr id="1804930987" name=""/>
          <p:cNvPicPr>
            <a:picLocks noChangeAspect="1"/>
          </p:cNvPicPr>
          <p:nvPr>
            <p:ph idx="1"/>
          </p:nvPr>
        </p:nvPicPr>
        <p:blipFill>
          <a:blip r:embed="rId2"/>
          <a:stretch/>
        </p:blipFill>
        <p:spPr bwMode="auto">
          <a:xfrm rot="0" flipH="0" flipV="0">
            <a:off x="3150846" y="1825624"/>
            <a:ext cx="5890306" cy="45719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37867758" name="Espace réservé du contenu 2"/>
          <p:cNvSpPr>
            <a:spLocks noGrp="1"/>
          </p:cNvSpPr>
          <p:nvPr>
            <p:ph idx="1"/>
          </p:nvPr>
        </p:nvSpPr>
        <p:spPr bwMode="auto">
          <a:xfrm flipH="0" flipV="0">
            <a:off x="838199" y="698499"/>
            <a:ext cx="10515600" cy="5478462"/>
          </a:xfrm>
        </p:spPr>
        <p:txBody>
          <a:bodyPr/>
          <a:lstStyle/>
          <a:p>
            <a:pPr marL="0" indent="0" algn="just">
              <a:buFont typeface="Arial"/>
              <a:buNone/>
              <a:defRPr/>
            </a:pPr>
            <a:r>
              <a:rPr sz="2100" b="0" i="0" u="none">
                <a:solidFill>
                  <a:schemeClr val="tx1"/>
                </a:solidFill>
                <a:latin typeface="Arial"/>
                <a:ea typeface="Arial"/>
                <a:cs typeface="Arial"/>
              </a:rPr>
              <a:t>Ambas as funções fft e stft possuem suas inversas implementadas em Python que apenas utilizam a equação inversa de Fourier para a reconstrução do sinal de entrada.</a:t>
            </a:r>
            <a:endParaRPr sz="2100">
              <a:solidFill>
                <a:schemeClr val="tx1"/>
              </a:solidFill>
              <a:latin typeface="Arial"/>
              <a:cs typeface="Arial"/>
            </a:endParaRPr>
          </a:p>
          <a:p>
            <a:pPr marL="0" indent="0" algn="just">
              <a:buFont typeface="Arial"/>
              <a:buNone/>
              <a:defRPr/>
            </a:pPr>
            <a:endParaRPr sz="2100">
              <a:solidFill>
                <a:schemeClr val="tx1"/>
              </a:solidFill>
              <a:latin typeface="Arial"/>
              <a:cs typeface="Arial"/>
            </a:endParaRPr>
          </a:p>
          <a:p>
            <a:pPr marL="0" indent="0" algn="just">
              <a:buFont typeface="Arial"/>
              <a:buNone/>
              <a:defRPr/>
            </a:pPr>
            <a:endParaRPr sz="2100">
              <a:solidFill>
                <a:schemeClr val="tx1"/>
              </a:solidFill>
              <a:latin typeface="Arial"/>
              <a:cs typeface="Arial"/>
            </a:endParaRPr>
          </a:p>
          <a:p>
            <a:pPr marL="0" indent="0" algn="just">
              <a:buFont typeface="Arial"/>
              <a:buNone/>
              <a:defRPr/>
            </a:pPr>
            <a:endParaRPr sz="2100">
              <a:solidFill>
                <a:schemeClr val="tx1"/>
              </a:solidFill>
              <a:latin typeface="Arial"/>
              <a:cs typeface="Arial"/>
            </a:endParaRPr>
          </a:p>
          <a:p>
            <a:pPr marL="0" indent="0" algn="just">
              <a:buFont typeface="Arial"/>
              <a:buNone/>
              <a:defRPr/>
            </a:pPr>
            <a:endParaRPr sz="2100">
              <a:solidFill>
                <a:schemeClr val="tx1"/>
              </a:solidFill>
              <a:latin typeface="Arial"/>
              <a:cs typeface="Arial"/>
            </a:endParaRPr>
          </a:p>
          <a:p>
            <a:pPr marL="0" indent="0" algn="just">
              <a:buFont typeface="Arial"/>
              <a:buNone/>
              <a:defRPr/>
            </a:pPr>
            <a:endParaRPr sz="2100">
              <a:solidFill>
                <a:schemeClr val="tx1"/>
              </a:solidFill>
              <a:latin typeface="Arial"/>
              <a:cs typeface="Arial"/>
            </a:endParaRPr>
          </a:p>
          <a:p>
            <a:pPr marL="0" indent="0" algn="just">
              <a:buFont typeface="Arial"/>
              <a:buNone/>
              <a:defRPr/>
            </a:pPr>
            <a:r>
              <a:rPr sz="2100" b="0" i="0" u="none">
                <a:solidFill>
                  <a:schemeClr val="tx1"/>
                </a:solidFill>
                <a:latin typeface="Arial"/>
                <a:ea typeface="Arial"/>
                <a:cs typeface="Arial"/>
              </a:rPr>
              <a:t>Como a DFT (e consequentemente a STFT) de um sinal é uma representação discretizada da resposta em frequência do sinal x</a:t>
            </a:r>
            <a:r>
              <a:rPr sz="2100" b="0" i="0" u="none">
                <a:solidFill>
                  <a:schemeClr val="tx1"/>
                </a:solidFill>
                <a:latin typeface="Arial"/>
                <a:ea typeface="Arial"/>
                <a:cs typeface="Arial"/>
              </a:rPr>
              <a:t>[</a:t>
            </a:r>
            <a:r>
              <a:rPr sz="2100" b="0" i="0" u="none">
                <a:solidFill>
                  <a:schemeClr val="tx1"/>
                </a:solidFill>
                <a:latin typeface="Arial"/>
                <a:ea typeface="Arial"/>
                <a:cs typeface="Arial"/>
              </a:rPr>
              <a:t>n</a:t>
            </a:r>
            <a:r>
              <a:rPr sz="2100" b="0" i="0" u="none">
                <a:solidFill>
                  <a:schemeClr val="tx1"/>
                </a:solidFill>
                <a:latin typeface="Arial"/>
                <a:ea typeface="Arial"/>
                <a:cs typeface="Arial"/>
              </a:rPr>
              <a:t>]</a:t>
            </a:r>
            <a:r>
              <a:rPr sz="2100" b="0" i="0" u="none">
                <a:solidFill>
                  <a:schemeClr val="tx1"/>
                </a:solidFill>
                <a:latin typeface="Arial"/>
                <a:ea typeface="Arial"/>
                <a:cs typeface="Arial"/>
              </a:rPr>
              <a:t>, então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fr-FR" sz="2100" b="0" i="1" u="none" strike="noStrike" cap="none" spc="0">
                              <a:solidFill>
                                <a:schemeClr val="tx1"/>
                              </a:solidFill>
                              <a:latin typeface="Cambria Math"/>
                              <a:ea typeface="Cambria Math"/>
                              <a:cs typeface="Cambria Math"/>
                            </a:rPr>
                          </m:ctrlPr>
                        </m:sSubPr>
                        <m:e>
                          <m:r>
                            <m:rPr>
                              <m:sty m:val="p"/>
                            </m:rPr>
                            <a:rPr lang="fr-FR" sz="2100" u="none" strike="noStrike" cap="none" spc="0">
                              <a:solidFill>
                                <a:schemeClr val="tx1"/>
                              </a:solidFill>
                              <a:latin typeface="Cambria Math"/>
                              <a:ea typeface="Cambria Math"/>
                              <a:cs typeface="Cambria Math"/>
                            </a:rPr>
                            <m:t>Ω</m:t>
                          </m:r>
                        </m:e>
                        <m:sub>
                          <m:r>
                            <m:rPr>
                              <m:sty m:val="i"/>
                            </m:rPr>
                            <a:rPr lang="fr-FR" sz="2100" u="none" strike="noStrike" cap="none" spc="0">
                              <a:solidFill>
                                <a:schemeClr val="tx1"/>
                              </a:solidFill>
                              <a:latin typeface="Cambria Math"/>
                              <a:ea typeface="Cambria Math"/>
                              <a:cs typeface="Cambria Math"/>
                            </a:rPr>
                            <m:t>k</m:t>
                          </m:r>
                        </m:sub>
                      </m:sSub>
                    </m:oMath>
                  </m:oMathPara>
                </a14:m>
              </mc:Choice>
              <mc:Fallback/>
            </mc:AlternateContent>
            <a:r>
              <a:rPr sz="2100" b="0" i="0" u="none">
                <a:solidFill>
                  <a:schemeClr val="tx1"/>
                </a:solidFill>
                <a:latin typeface="Arial"/>
                <a:ea typeface="Arial"/>
                <a:cs typeface="Arial"/>
              </a:rPr>
              <a:t> = </a:t>
            </a:r>
            <mc:AlternateContent xmlns:mc="http://schemas.openxmlformats.org/markup-compatibility/2006" xmlns:m="http://schemas.openxmlformats.org/officeDocument/2006/math">
              <mc:Choice xmlns:a14="http://schemas.microsoft.com/office/drawing/2010/main" Requires="a14">
                <a14:m>
                  <m:oMathPara>
                    <m:oMathParaPr/>
                    <m:oMath>
                      <m:f>
                        <m:fPr>
                          <m:ctrlPr>
                            <a:rPr lang="fr-FR" sz="2100" b="0" i="1" u="none" strike="noStrike" cap="none" spc="0">
                              <a:solidFill>
                                <a:schemeClr val="tx1"/>
                              </a:solidFill>
                              <a:latin typeface="Cambria Math"/>
                              <a:ea typeface="Cambria Math"/>
                              <a:cs typeface="Cambria Math"/>
                            </a:rPr>
                          </m:ctrlPr>
                        </m:fPr>
                        <m:num>
                          <m:r>
                            <m:rPr>
                              <m:sty m:val="i"/>
                            </m:rPr>
                            <a:rPr lang="fr-FR" sz="2100" u="none" strike="noStrike" cap="none" spc="0">
                              <a:solidFill>
                                <a:schemeClr val="tx1"/>
                              </a:solidFill>
                              <a:latin typeface="Cambria Math"/>
                              <a:ea typeface="Cambria Math"/>
                              <a:cs typeface="Cambria Math"/>
                            </a:rPr>
                            <m:t>2</m:t>
                          </m:r>
                          <m:r>
                            <m:rPr>
                              <m:sty m:val="i"/>
                            </m:rPr>
                            <a:rPr lang="fr-FR" sz="2100" u="none" strike="noStrike" cap="none" spc="0">
                              <a:solidFill>
                                <a:schemeClr val="tx1"/>
                              </a:solidFill>
                              <a:latin typeface="Cambria Math"/>
                              <a:ea typeface="Cambria Math"/>
                              <a:cs typeface="Cambria Math"/>
                            </a:rPr>
                            <m:t>πk</m:t>
                          </m:r>
                        </m:num>
                        <m:den>
                          <m:r>
                            <m:rPr>
                              <m:sty m:val="i"/>
                            </m:rPr>
                            <a:rPr lang="fr-FR" sz="2100" u="none" strike="noStrike" cap="none" spc="0">
                              <a:solidFill>
                                <a:schemeClr val="tx1"/>
                              </a:solidFill>
                              <a:latin typeface="Cambria Math"/>
                              <a:ea typeface="Cambria Math"/>
                              <a:cs typeface="Cambria Math"/>
                            </a:rPr>
                            <m:t>N</m:t>
                          </m:r>
                        </m:den>
                      </m:f>
                    </m:oMath>
                  </m:oMathPara>
                </a14:m>
              </mc:Choice>
              <mc:Fallback/>
            </mc:AlternateContent>
            <a:r>
              <a:rPr sz="2100" b="0" i="0" u="none">
                <a:solidFill>
                  <a:schemeClr val="tx1"/>
                </a:solidFill>
                <a:latin typeface="Arial"/>
                <a:ea typeface="Arial"/>
                <a:cs typeface="Arial"/>
              </a:rPr>
              <a:t>. Onde k são os índices de frequência (harmônicos) e N é o número de amostras do espectro X</a:t>
            </a:r>
            <a:r>
              <a:rPr sz="2100" b="0" i="0" u="none">
                <a:solidFill>
                  <a:schemeClr val="tx1"/>
                </a:solidFill>
                <a:latin typeface="Arial"/>
                <a:ea typeface="Arial"/>
                <a:cs typeface="Arial"/>
              </a:rPr>
              <a:t>[</a:t>
            </a:r>
            <mc:AlternateContent xmlns:mc="http://schemas.openxmlformats.org/markup-compatibility/2006" xmlns:m="http://schemas.openxmlformats.org/officeDocument/2006/math">
              <mc:Choice xmlns:a14="http://schemas.microsoft.com/office/drawing/2010/main" Requires="a14">
                <a14:m>
                  <m:oMathPara>
                    <m:oMathParaPr/>
                    <m:oMath>
                      <m:r>
                        <m:rPr>
                          <m:sty m:val="p"/>
                        </m:rPr>
                        <a:rPr lang="fr-FR" sz="2100" u="none" strike="noStrike" cap="none" spc="0">
                          <a:solidFill>
                            <a:schemeClr val="tx1"/>
                          </a:solidFill>
                          <a:latin typeface="Cambria Math"/>
                          <a:ea typeface="Cambria Math"/>
                          <a:cs typeface="Cambria Math"/>
                        </a:rPr>
                        <m:t>Ω</m:t>
                      </m:r>
                    </m:oMath>
                  </m:oMathPara>
                </a14:m>
              </mc:Choice>
              <mc:Fallback/>
            </mc:AlternateContent>
            <a:r>
              <a:rPr sz="2100" b="0" i="0" u="none">
                <a:solidFill>
                  <a:schemeClr val="tx1"/>
                </a:solidFill>
                <a:latin typeface="Arial"/>
                <a:ea typeface="Arial"/>
                <a:cs typeface="Arial"/>
              </a:rPr>
              <a:t>]</a:t>
            </a:r>
            <a:r>
              <a:rPr sz="2100" b="0" i="0" u="none">
                <a:solidFill>
                  <a:schemeClr val="tx1"/>
                </a:solidFill>
                <a:latin typeface="Arial"/>
                <a:ea typeface="Arial"/>
                <a:cs typeface="Arial"/>
              </a:rPr>
              <a:t>. </a:t>
            </a:r>
            <a:endParaRPr sz="2100" b="0" i="0" u="none">
              <a:solidFill>
                <a:schemeClr val="tx1"/>
              </a:solidFill>
              <a:latin typeface="Arial"/>
              <a:cs typeface="Arial"/>
            </a:endParaRPr>
          </a:p>
          <a:p>
            <a:pPr marL="0" indent="0" algn="just">
              <a:buFont typeface="Arial"/>
              <a:buNone/>
              <a:defRPr/>
            </a:pPr>
            <a:endParaRPr sz="2100">
              <a:solidFill>
                <a:schemeClr val="tx1"/>
              </a:solidFill>
              <a:latin typeface="Arial"/>
              <a:cs typeface="Arial"/>
            </a:endParaRPr>
          </a:p>
          <a:p>
            <a:pPr marL="0" indent="0" algn="just">
              <a:buFont typeface="Arial"/>
              <a:buNone/>
              <a:defRPr/>
            </a:pPr>
            <a:r>
              <a:rPr sz="2100" b="0" i="0" u="none">
                <a:solidFill>
                  <a:schemeClr val="tx1"/>
                </a:solidFill>
                <a:latin typeface="Arial"/>
                <a:ea typeface="Arial"/>
                <a:cs typeface="Arial"/>
              </a:rPr>
              <a:t>Para a reconstrução do sinal a partir da STFT, a fórmula é a mesma, basta que seja feita a soma das contribuições de cada janela deslizante. </a:t>
            </a:r>
            <a:endParaRPr sz="2100">
              <a:solidFill>
                <a:schemeClr val="tx1"/>
              </a:solidFill>
              <a:latin typeface="Arial"/>
              <a:cs typeface="Arial"/>
            </a:endParaRPr>
          </a:p>
        </p:txBody>
      </p:sp>
      <p:pic>
        <p:nvPicPr>
          <p:cNvPr id="628784275" name=""/>
          <p:cNvPicPr>
            <a:picLocks noChangeAspect="1"/>
          </p:cNvPicPr>
          <p:nvPr/>
        </p:nvPicPr>
        <p:blipFill>
          <a:blip r:embed="rId2"/>
          <a:stretch/>
        </p:blipFill>
        <p:spPr bwMode="auto">
          <a:xfrm flipH="0" flipV="0">
            <a:off x="3428076" y="1619249"/>
            <a:ext cx="4842797" cy="15716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07472065" name="Titre 1"/>
          <p:cNvSpPr>
            <a:spLocks noGrp="1"/>
          </p:cNvSpPr>
          <p:nvPr>
            <p:ph type="title"/>
          </p:nvPr>
        </p:nvSpPr>
        <p:spPr bwMode="auto"/>
        <p:txBody>
          <a:bodyPr/>
          <a:lstStyle/>
          <a:p>
            <a:pPr algn="ctr">
              <a:defRPr/>
            </a:pPr>
            <a:r>
              <a:rPr/>
              <a:t>Bibliografia</a:t>
            </a:r>
            <a:endParaRPr/>
          </a:p>
        </p:txBody>
      </p:sp>
      <p:sp>
        <p:nvSpPr>
          <p:cNvPr id="739739178" name="Espace réservé du contenu 2"/>
          <p:cNvSpPr>
            <a:spLocks noGrp="1"/>
          </p:cNvSpPr>
          <p:nvPr>
            <p:ph idx="1"/>
          </p:nvPr>
        </p:nvSpPr>
        <p:spPr bwMode="auto">
          <a:xfrm flipH="0" flipV="0">
            <a:off x="446124" y="1690687"/>
            <a:ext cx="11302999" cy="4486275"/>
          </a:xfrm>
        </p:spPr>
        <p:txBody>
          <a:bodyPr/>
          <a:lstStyle/>
          <a:p>
            <a:pPr marL="0" indent="0">
              <a:buFont typeface="Arial"/>
              <a:buNone/>
              <a:defRPr/>
            </a:pPr>
            <a:endParaRPr sz="2100">
              <a:solidFill>
                <a:schemeClr val="tx1"/>
              </a:solidFill>
              <a:latin typeface="Arial"/>
              <a:cs typeface="Arial"/>
            </a:endParaRPr>
          </a:p>
          <a:p>
            <a:pPr marL="0" indent="0">
              <a:buFont typeface="Arial"/>
              <a:buNone/>
              <a:defRPr/>
            </a:pPr>
            <a:r>
              <a:rPr sz="2100" b="0" i="0" u="none">
                <a:solidFill>
                  <a:schemeClr val="tx1"/>
                </a:solidFill>
                <a:latin typeface="Arial"/>
                <a:ea typeface="Arial"/>
                <a:cs typeface="Arial"/>
              </a:rPr>
              <a:t>1.</a:t>
            </a:r>
            <a:r>
              <a:rPr sz="2100" b="0" i="0" u="none">
                <a:solidFill>
                  <a:schemeClr val="tx1"/>
                </a:solidFill>
                <a:latin typeface="Arial"/>
                <a:ea typeface="Arial"/>
                <a:cs typeface="Arial"/>
              </a:rPr>
              <a:t> Sinais e Sistemas Lineares, 2ª Edição, B. P. Lathi, LTC, 2007.</a:t>
            </a:r>
            <a:endParaRPr sz="2100" b="0" i="0" u="none">
              <a:solidFill>
                <a:schemeClr val="tx1"/>
              </a:solidFill>
              <a:latin typeface="Arial"/>
              <a:ea typeface="Arial"/>
              <a:cs typeface="Arial"/>
            </a:endParaRPr>
          </a:p>
          <a:p>
            <a:pPr marL="0" indent="0">
              <a:buFont typeface="Arial"/>
              <a:buNone/>
              <a:defRPr/>
            </a:pPr>
            <a:r>
              <a:rPr sz="2100" b="0" i="0" u="none">
                <a:solidFill>
                  <a:schemeClr val="tx1"/>
                </a:solidFill>
                <a:latin typeface="Arial"/>
                <a:ea typeface="Arial"/>
                <a:cs typeface="Arial"/>
              </a:rPr>
              <a:t>2.</a:t>
            </a:r>
            <a:r>
              <a:rPr sz="2100" b="0" i="0" u="none">
                <a:solidFill>
                  <a:schemeClr val="tx1"/>
                </a:solidFill>
                <a:latin typeface="Arial"/>
                <a:ea typeface="Arial"/>
                <a:cs typeface="Arial"/>
              </a:rPr>
              <a:t> </a:t>
            </a:r>
            <a:r>
              <a:rPr sz="2100" b="0" i="0" u="sng">
                <a:solidFill>
                  <a:schemeClr val="tx1"/>
                </a:solidFill>
                <a:latin typeface="Arial"/>
                <a:ea typeface="Arial"/>
                <a:cs typeface="Arial"/>
                <a:hlinkClick r:id="rId2" tooltip="https://pt.wikipedia.org/wiki/Transformada_rápida_de_Fourier"/>
              </a:rPr>
              <a:t>Transformada Rápida de Fourier</a:t>
            </a:r>
            <a:r>
              <a:rPr sz="2100" b="0" i="0" u="sng">
                <a:solidFill>
                  <a:schemeClr val="tx1"/>
                </a:solidFill>
                <a:latin typeface="Arial"/>
                <a:ea typeface="Arial"/>
                <a:cs typeface="Arial"/>
                <a:hlinkClick r:id="rId2" tooltip="https://pt.wikipedia.org/wiki/Transformada_rápida_de_Fourier"/>
              </a:rPr>
              <a:t> </a:t>
            </a:r>
            <a:endParaRPr sz="2100">
              <a:solidFill>
                <a:schemeClr val="tx1"/>
              </a:solidFill>
              <a:latin typeface="Arial"/>
              <a:cs typeface="Arial"/>
            </a:endParaRPr>
          </a:p>
          <a:p>
            <a:pPr marL="0" indent="0">
              <a:buFont typeface="Arial"/>
              <a:buNone/>
              <a:defRPr/>
            </a:pPr>
            <a:r>
              <a:rPr sz="2100" b="0" i="0" u="none">
                <a:solidFill>
                  <a:schemeClr val="tx1"/>
                </a:solidFill>
                <a:latin typeface="Arial"/>
                <a:ea typeface="Arial"/>
                <a:cs typeface="Arial"/>
              </a:rPr>
              <a:t>3.</a:t>
            </a:r>
            <a:r>
              <a:rPr sz="2100" b="0" i="0" u="none">
                <a:solidFill>
                  <a:schemeClr val="tx1"/>
                </a:solidFill>
                <a:latin typeface="Arial"/>
                <a:ea typeface="Arial"/>
                <a:cs typeface="Arial"/>
              </a:rPr>
              <a:t> </a:t>
            </a:r>
            <a:r>
              <a:rPr sz="2100" b="0" i="0" u="sng">
                <a:solidFill>
                  <a:schemeClr val="tx1"/>
                </a:solidFill>
                <a:latin typeface="Arial"/>
                <a:ea typeface="Arial"/>
                <a:cs typeface="Arial"/>
                <a:hlinkClick r:id="rId3" tooltip="https://docs.scipy.org/doc/scipy/reference/fft.html"/>
              </a:rPr>
              <a:t>Documentação scipy.fft</a:t>
            </a:r>
            <a:r>
              <a:rPr sz="2100" b="0" i="0" u="sng">
                <a:solidFill>
                  <a:schemeClr val="tx1"/>
                </a:solidFill>
                <a:latin typeface="Arial"/>
                <a:ea typeface="Arial"/>
                <a:cs typeface="Arial"/>
                <a:hlinkClick r:id="rId3" tooltip="https://docs.scipy.org/doc/scipy/reference/fft.html"/>
              </a:rPr>
              <a:t> </a:t>
            </a:r>
            <a:endParaRPr sz="2100">
              <a:solidFill>
                <a:schemeClr val="tx1"/>
              </a:solidFill>
              <a:latin typeface="Arial"/>
              <a:cs typeface="Arial"/>
            </a:endParaRPr>
          </a:p>
          <a:p>
            <a:pPr marL="0" indent="0">
              <a:buFont typeface="Arial"/>
              <a:buNone/>
              <a:defRPr/>
            </a:pPr>
            <a:r>
              <a:rPr sz="2100" b="0" i="0" u="none">
                <a:solidFill>
                  <a:schemeClr val="tx1"/>
                </a:solidFill>
                <a:latin typeface="Arial"/>
                <a:ea typeface="Arial"/>
                <a:cs typeface="Arial"/>
              </a:rPr>
              <a:t>4.</a:t>
            </a:r>
            <a:r>
              <a:rPr sz="2100" b="0" i="0" u="none">
                <a:solidFill>
                  <a:schemeClr val="tx1"/>
                </a:solidFill>
                <a:latin typeface="Arial"/>
                <a:ea typeface="Arial"/>
                <a:cs typeface="Arial"/>
              </a:rPr>
              <a:t> </a:t>
            </a:r>
            <a:r>
              <a:rPr sz="2100" b="0" i="0" u="sng">
                <a:solidFill>
                  <a:schemeClr val="tx1"/>
                </a:solidFill>
                <a:latin typeface="Arial"/>
                <a:ea typeface="Arial"/>
                <a:cs typeface="Arial"/>
                <a:hlinkClick r:id="rId4" tooltip="https://docs.scipy.org/doc/scipy/reference/signal.html"/>
              </a:rPr>
              <a:t>Documentação scipy.signal</a:t>
            </a:r>
            <a:endParaRPr sz="2100">
              <a:solidFill>
                <a:schemeClr val="tx1"/>
              </a:solidFill>
              <a:latin typeface="Arial"/>
              <a:cs typeface="Arial"/>
            </a:endParaRPr>
          </a:p>
          <a:p>
            <a:pPr marL="0" indent="0">
              <a:buFont typeface="Arial"/>
              <a:buNone/>
              <a:defRPr/>
            </a:pPr>
            <a:r>
              <a:rPr sz="2100" b="0" i="0" u="none">
                <a:solidFill>
                  <a:schemeClr val="tx1"/>
                </a:solidFill>
                <a:latin typeface="Arial"/>
                <a:ea typeface="Arial"/>
                <a:cs typeface="Arial"/>
              </a:rPr>
              <a:t>5.</a:t>
            </a:r>
            <a:r>
              <a:rPr sz="2100" b="0" i="0" u="none">
                <a:solidFill>
                  <a:schemeClr val="tx1"/>
                </a:solidFill>
                <a:latin typeface="Arial"/>
                <a:ea typeface="Arial"/>
                <a:cs typeface="Arial"/>
              </a:rPr>
              <a:t> </a:t>
            </a:r>
            <a:r>
              <a:rPr sz="2100" b="0" i="0" u="sng">
                <a:solidFill>
                  <a:schemeClr val="tx1"/>
                </a:solidFill>
                <a:latin typeface="Arial"/>
                <a:ea typeface="Arial"/>
                <a:cs typeface="Arial"/>
                <a:hlinkClick r:id="rId5" tooltip="https://numpy.org/doc/stable/reference/routines.fft.html"/>
              </a:rPr>
              <a:t>Documentação numpy.fft</a:t>
            </a:r>
            <a:endParaRPr sz="2100">
              <a:solidFill>
                <a:schemeClr val="tx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06580748" name="Title 1"/>
          <p:cNvSpPr>
            <a:spLocks noGrp="1"/>
          </p:cNvSpPr>
          <p:nvPr>
            <p:ph type="title"/>
          </p:nvPr>
        </p:nvSpPr>
        <p:spPr bwMode="auto"/>
        <p:txBody>
          <a:bodyPr/>
          <a:lstStyle/>
          <a:p>
            <a:pPr>
              <a:defRPr/>
            </a:pPr>
            <a:r>
              <a:rPr/>
              <a:t>Transformada de Fourier no Tempo Discreto (DTFT)</a:t>
            </a:r>
            <a:endParaRPr/>
          </a:p>
        </p:txBody>
      </p:sp>
      <p:sp>
        <p:nvSpPr>
          <p:cNvPr id="635481252" name="Content Placeholder 2"/>
          <p:cNvSpPr>
            <a:spLocks noGrp="1"/>
          </p:cNvSpPr>
          <p:nvPr>
            <p:ph idx="1"/>
          </p:nvPr>
        </p:nvSpPr>
        <p:spPr bwMode="auto"/>
        <p:txBody>
          <a:bodyPr/>
          <a:lstStyle/>
          <a:p>
            <a:pPr algn="just">
              <a:defRPr/>
            </a:pPr>
            <a:r>
              <a:rPr sz="2100" b="0" i="0" u="none">
                <a:solidFill>
                  <a:schemeClr val="tx1"/>
                </a:solidFill>
                <a:latin typeface="Arial"/>
                <a:ea typeface="Arial"/>
                <a:cs typeface="Arial"/>
              </a:rPr>
              <a:t>A Transformada de Fourier no Tempo Discreto (DTFT) permite analisar as características espectrais de sinais discretos no domínio da frequência. Dentre essas características, podemos citar a amplitude, fase, resposta em frequência e espectro de frequência de um sinal discreto.</a:t>
            </a:r>
            <a:endParaRPr sz="2100">
              <a:solidFill>
                <a:schemeClr val="tx1"/>
              </a:solidFill>
              <a:latin typeface="Arial"/>
              <a:ea typeface="Arial"/>
              <a:cs typeface="Arial"/>
            </a:endParaRPr>
          </a:p>
          <a:p>
            <a:pPr algn="just">
              <a:defRPr/>
            </a:pPr>
            <a:endParaRPr sz="2100" baseline="-25000">
              <a:solidFill>
                <a:schemeClr val="tx1"/>
              </a:solidFill>
              <a:latin typeface="Arial"/>
              <a:cs typeface="Arial"/>
            </a:endParaRPr>
          </a:p>
        </p:txBody>
      </p:sp>
      <p:pic>
        <p:nvPicPr>
          <p:cNvPr id="233983592" name=""/>
          <p:cNvPicPr>
            <a:picLocks noChangeAspect="1"/>
          </p:cNvPicPr>
          <p:nvPr/>
        </p:nvPicPr>
        <p:blipFill>
          <a:blip r:embed="rId2"/>
          <a:stretch/>
        </p:blipFill>
        <p:spPr bwMode="auto">
          <a:xfrm>
            <a:off x="38745" y="3429000"/>
            <a:ext cx="5524499" cy="2486025"/>
          </a:xfrm>
          <a:prstGeom prst="rect">
            <a:avLst/>
          </a:prstGeom>
        </p:spPr>
      </p:pic>
      <p:pic>
        <p:nvPicPr>
          <p:cNvPr id="1491522529" name=""/>
          <p:cNvPicPr>
            <a:picLocks noChangeAspect="1"/>
          </p:cNvPicPr>
          <p:nvPr/>
        </p:nvPicPr>
        <p:blipFill>
          <a:blip r:embed="rId3"/>
          <a:stretch/>
        </p:blipFill>
        <p:spPr bwMode="auto">
          <a:xfrm flipH="0" flipV="0">
            <a:off x="6281694" y="3129895"/>
            <a:ext cx="5577737" cy="3084233"/>
          </a:xfrm>
          <a:prstGeom prst="rect">
            <a:avLst/>
          </a:prstGeom>
        </p:spPr>
      </p:pic>
      <p:sp>
        <p:nvSpPr>
          <p:cNvPr id="288252039" name=""/>
          <p:cNvSpPr/>
          <p:nvPr/>
        </p:nvSpPr>
        <p:spPr bwMode="auto">
          <a:xfrm flipH="0" flipV="0">
            <a:off x="5700508" y="4649491"/>
            <a:ext cx="581186" cy="226016"/>
          </a:xfrm>
          <a:prstGeom prst="rightArrow">
            <a:avLst>
              <a:gd name="adj1" fmla="val 50000"/>
              <a:gd name="adj2" fmla="val 50000"/>
            </a:avLst>
          </a:prstGeom>
          <a:solidFill>
            <a:schemeClr val="tx1"/>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a:p>
        </p:txBody>
      </p:sp>
      <p:sp>
        <p:nvSpPr>
          <p:cNvPr id="1894890990" name=""/>
          <p:cNvSpPr/>
          <p:nvPr/>
        </p:nvSpPr>
        <p:spPr bwMode="auto">
          <a:xfrm>
            <a:off x="5677301" y="4283371"/>
            <a:ext cx="627959" cy="366119"/>
          </a:xfrm>
          <a:prstGeom prst="rect">
            <a:avLst/>
          </a:prstGeom>
          <a:noFill/>
          <a:ln>
            <a:noFill/>
          </a:ln>
        </p:spPr>
        <p:txBody>
          <a:bodyPr rot="0" spcFirstLastPara="0" vertOverflow="overflow" horzOverflow="overflow" vert="horz" wrap="none" lIns="91440" tIns="45720" rIns="91440" bIns="45720" numCol="1" spcCol="0" rtlCol="0" fromWordArt="0" anchor="t" anchorCtr="0" forceAA="0" upright="0" compatLnSpc="1">
            <a:prstTxWarp prst="textNoShape"/>
            <a:spAutoFit/>
          </a:bodyPr>
          <a:p>
            <a:pPr algn="ctr">
              <a:defRPr/>
            </a:pPr>
            <a:r>
              <a:rPr sz="1800" b="1">
                <a:ln>
                  <a:noFill/>
                </a:ln>
                <a:solidFill>
                  <a:schemeClr val="tx1"/>
                </a:solidFill>
              </a:rPr>
              <a:t>DFT</a:t>
            </a:r>
            <a:endParaRPr sz="1800" b="1">
              <a:ln>
                <a:noFill/>
              </a:ln>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39835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91522529"/>
                                        </p:tgtEl>
                                        <p:attrNameLst>
                                          <p:attrName>style.visibility</p:attrName>
                                        </p:attrNameLst>
                                      </p:cBhvr>
                                      <p:to>
                                        <p:strVal val="visible"/>
                                      </p:to>
                                    </p:set>
                                  </p:childTnLst>
                                </p:cTn>
                              </p:par>
                            </p:childTnLst>
                          </p:cTn>
                        </p:par>
                      </p:childTnLst>
                    </p:cTn>
                  </p:par>
                  <p:par>
                    <p:cTn id="3" fill="hold">
                      <p:stCondLst>
                        <p:cond delay="indefinite"/>
                      </p:stCondLst>
                      <p:childTnLst>
                        <p:par>
                          <p:cTn id="4" fill="hold">
                            <p:stCondLst>
                              <p:cond delay="0"/>
                            </p:stCondLst>
                            <p:childTnLst>
                              <p:par>
                                <p:cTn id="7" presetID="1" presetClass="entr" presetSubtype="0" fill="hold" grpId="0" nodeType="clickEffect">
                                  <p:stCondLst>
                                    <p:cond delay="0"/>
                                  </p:stCondLst>
                                  <p:childTnLst>
                                    <p:set>
                                      <p:cBhvr>
                                        <p:cTn id="8" dur="1" fill="hold">
                                          <p:stCondLst>
                                            <p:cond delay="0"/>
                                          </p:stCondLst>
                                        </p:cTn>
                                        <p:tgtEl>
                                          <p:spTgt spid="288252039"/>
                                        </p:tgtEl>
                                        <p:attrNameLst>
                                          <p:attrName>style.visibility</p:attrName>
                                        </p:attrNameLst>
                                      </p:cBhvr>
                                      <p:to>
                                        <p:strVal val="visible"/>
                                      </p:to>
                                    </p:set>
                                  </p:childTnLst>
                                </p:cTn>
                              </p:par>
                              <p:par>
                                <p:cTn id="5" presetID="1" presetClass="entr" presetSubtype="0" fill="hold" grpId="0" nodeType="withEffect">
                                  <p:stCondLst>
                                    <p:cond delay="0"/>
                                  </p:stCondLst>
                                  <p:childTnLst>
                                    <p:set>
                                      <p:cBhvr>
                                        <p:cTn id="6" dur="1" fill="hold">
                                          <p:stCondLst>
                                            <p:cond delay="0"/>
                                          </p:stCondLst>
                                        </p:cTn>
                                        <p:tgtEl>
                                          <p:spTgt spid="1894890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8775778" name="Content Placeholder 2"/>
          <p:cNvSpPr>
            <a:spLocks noGrp="1"/>
          </p:cNvSpPr>
          <p:nvPr>
            <p:ph idx="1"/>
          </p:nvPr>
        </p:nvSpPr>
        <p:spPr bwMode="auto">
          <a:xfrm flipH="0" flipV="0">
            <a:off x="541374" y="555624"/>
            <a:ext cx="11144249" cy="5778499"/>
          </a:xfrm>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algn="just">
              <a:defRPr/>
            </a:pPr>
            <a:r>
              <a:rPr sz="2100" b="0" i="0" u="none">
                <a:solidFill>
                  <a:schemeClr val="tx1"/>
                </a:solidFill>
                <a:latin typeface="Arial"/>
                <a:ea typeface="Arial"/>
                <a:cs typeface="Arial"/>
              </a:rPr>
              <a:t>Matematicamente, a DTFT é o somatório ponderado de exponenciais complexas, onde cada exponencial completa representa a fase e módulo para uma frequência específica.</a:t>
            </a:r>
            <a:endParaRPr sz="2100" b="0" i="0" u="none">
              <a:solidFill>
                <a:schemeClr val="tx1"/>
              </a:solidFill>
              <a:latin typeface="Arial"/>
              <a:cs typeface="Arial"/>
            </a:endParaRPr>
          </a:p>
          <a:p>
            <a:pPr algn="just">
              <a:defRPr/>
            </a:pPr>
            <a:r>
              <a:rPr lang="fr-FR" sz="2100" b="0" i="0" u="none" strike="noStrike" cap="none" spc="0">
                <a:solidFill>
                  <a:schemeClr val="tx1"/>
                </a:solidFill>
                <a:latin typeface="Arial"/>
                <a:ea typeface="Arial"/>
                <a:cs typeface="Arial"/>
              </a:rPr>
              <a:t>A fórmula geral para a DTFT de um sinal discreto x</a:t>
            </a:r>
            <a:r>
              <a:rPr lang="fr-FR" sz="2100" b="0" i="0" u="none" strike="noStrike" cap="none" spc="0">
                <a:solidFill>
                  <a:schemeClr val="tx1"/>
                </a:solidFill>
                <a:latin typeface="Arial"/>
                <a:ea typeface="Arial"/>
                <a:cs typeface="Arial"/>
              </a:rPr>
              <a:t>[</a:t>
            </a:r>
            <a:r>
              <a:rPr lang="fr-FR" sz="2100" b="0" i="0" u="none" strike="noStrike" cap="none" spc="0">
                <a:solidFill>
                  <a:schemeClr val="tx1"/>
                </a:solidFill>
                <a:latin typeface="Arial"/>
                <a:ea typeface="Arial"/>
                <a:cs typeface="Arial"/>
              </a:rPr>
              <a:t>n</a:t>
            </a:r>
            <a:r>
              <a:rPr lang="fr-FR" sz="2100" b="0" i="0" u="none" strike="noStrike" cap="none" spc="0">
                <a:solidFill>
                  <a:schemeClr val="tx1"/>
                </a:solidFill>
                <a:latin typeface="Arial"/>
                <a:ea typeface="Arial"/>
                <a:cs typeface="Arial"/>
              </a:rPr>
              <a:t>]</a:t>
            </a:r>
            <a:r>
              <a:rPr lang="fr-FR" sz="2100" b="0" i="0" u="none" strike="noStrike" cap="none" spc="0">
                <a:solidFill>
                  <a:schemeClr val="tx1"/>
                </a:solidFill>
                <a:latin typeface="Arial"/>
                <a:ea typeface="Arial"/>
                <a:cs typeface="Arial"/>
              </a:rPr>
              <a:t> é:</a:t>
            </a:r>
            <a:endParaRPr sz="2100" b="0" i="0" u="none" strike="noStrike" cap="none" spc="0">
              <a:solidFill>
                <a:schemeClr val="tx1"/>
              </a:solidFill>
              <a:latin typeface="Arial"/>
              <a:cs typeface="Arial"/>
            </a:endParaRPr>
          </a:p>
          <a:p>
            <a:pPr algn="just">
              <a:defRPr/>
            </a:pPr>
            <a:endParaRPr sz="2100" b="0">
              <a:solidFill>
                <a:schemeClr val="tx1"/>
              </a:solidFill>
              <a:latin typeface="Arial"/>
              <a:cs typeface="Arial"/>
            </a:endParaRPr>
          </a:p>
          <a:p>
            <a:pPr algn="just">
              <a:defRPr/>
            </a:pPr>
            <a:endParaRPr sz="2100" b="0" i="0" u="none" strike="noStrike" cap="none" spc="0">
              <a:solidFill>
                <a:schemeClr val="tx1"/>
              </a:solidFill>
              <a:latin typeface="Arial"/>
              <a:cs typeface="Arial"/>
            </a:endParaRPr>
          </a:p>
          <a:p>
            <a:pPr algn="just">
              <a:defRPr/>
            </a:pPr>
            <a:endParaRPr sz="2100" b="0" i="0" u="none" strike="noStrike" cap="none" spc="0">
              <a:solidFill>
                <a:schemeClr val="tx1"/>
              </a:solidFill>
              <a:latin typeface="Arial"/>
              <a:cs typeface="Arial"/>
            </a:endParaRPr>
          </a:p>
          <a:p>
            <a:pPr algn="just">
              <a:defRPr/>
            </a:pPr>
            <a:endParaRPr sz="2100" b="0" i="0" u="none" strike="noStrike" cap="none" spc="0">
              <a:solidFill>
                <a:schemeClr val="tx1"/>
              </a:solidFill>
              <a:latin typeface="Arial"/>
              <a:cs typeface="Arial"/>
            </a:endParaRPr>
          </a:p>
          <a:p>
            <a:pPr algn="just">
              <a:defRPr/>
            </a:pPr>
            <a:endParaRPr sz="2100" b="0" i="0" u="none" strike="noStrike" cap="none" spc="0">
              <a:solidFill>
                <a:schemeClr val="tx1"/>
              </a:solidFill>
              <a:latin typeface="Arial"/>
              <a:cs typeface="Arial"/>
            </a:endParaRPr>
          </a:p>
          <a:p>
            <a:pPr algn="just">
              <a:defRPr/>
            </a:pPr>
            <a:endParaRPr sz="2100" b="0" i="0" u="none" strike="noStrike" cap="none" spc="0">
              <a:solidFill>
                <a:schemeClr val="tx1"/>
              </a:solidFill>
              <a:latin typeface="Arial"/>
              <a:cs typeface="Arial"/>
            </a:endParaRPr>
          </a:p>
          <a:p>
            <a:pPr algn="just">
              <a:defRPr/>
            </a:pPr>
            <a:endParaRPr sz="2100" b="0" i="0" u="none" strike="noStrike" cap="none" spc="0">
              <a:solidFill>
                <a:schemeClr val="tx1"/>
              </a:solidFill>
              <a:latin typeface="Arial"/>
              <a:cs typeface="Arial"/>
            </a:endParaRPr>
          </a:p>
          <a:p>
            <a:pPr algn="just">
              <a:defRPr/>
            </a:pPr>
            <a:endParaRPr sz="2100" b="0" i="0" u="none" strike="noStrike" cap="none" spc="0">
              <a:solidFill>
                <a:schemeClr val="tx1"/>
              </a:solidFill>
              <a:latin typeface="Times New Roman"/>
              <a:cs typeface="Times New Roman"/>
            </a:endParaRPr>
          </a:p>
          <a:p>
            <a:pPr algn="just">
              <a:defRPr/>
            </a:pPr>
            <a:r>
              <a:rPr sz="2100" b="0" i="0" u="none">
                <a:solidFill>
                  <a:schemeClr val="tx1"/>
                </a:solidFill>
                <a:latin typeface="Arial"/>
                <a:ea typeface="Arial"/>
                <a:cs typeface="Arial"/>
              </a:rPr>
              <a:t>Em outras palavras, a Transformada de Fourier no Tempo Discreto (DTFT) é a transformação linear de um sinal discreto para sua projeção em uma base de exponenciais complexas.</a:t>
            </a:r>
            <a:br>
              <a:rPr lang="fr-FR" sz="2100" b="0" i="0" u="none" strike="noStrike" cap="none" spc="0">
                <a:solidFill>
                  <a:schemeClr val="tx1"/>
                </a:solidFill>
                <a:latin typeface="Arial"/>
                <a:ea typeface="Arial"/>
                <a:cs typeface="Arial"/>
              </a:rPr>
            </a:br>
            <a:endParaRPr sz="2100" b="0" i="0" u="none" strike="noStrike" cap="none" spc="0">
              <a:solidFill>
                <a:schemeClr val="tx1"/>
              </a:solidFill>
              <a:latin typeface="Times New Roman"/>
              <a:cs typeface="Times New Roman"/>
            </a:endParaRPr>
          </a:p>
          <a:p>
            <a:pPr algn="just">
              <a:defRPr/>
            </a:pPr>
            <a:endParaRPr sz="2100" b="0">
              <a:solidFill>
                <a:schemeClr val="tx1"/>
              </a:solidFill>
              <a:latin typeface="Arial"/>
              <a:cs typeface="Arial"/>
            </a:endParaRPr>
          </a:p>
          <a:p>
            <a:pPr algn="just">
              <a:defRPr/>
            </a:pPr>
            <a:endParaRPr sz="2100" b="0">
              <a:solidFill>
                <a:schemeClr val="tx1"/>
              </a:solidFill>
              <a:latin typeface="Arial"/>
              <a:cs typeface="Arial"/>
            </a:endParaRPr>
          </a:p>
        </p:txBody>
      </p:sp>
      <p:pic>
        <p:nvPicPr>
          <p:cNvPr id="1712858764" name=""/>
          <p:cNvPicPr>
            <a:picLocks noChangeAspect="1"/>
          </p:cNvPicPr>
          <p:nvPr/>
        </p:nvPicPr>
        <p:blipFill>
          <a:blip r:embed="rId2"/>
          <a:stretch/>
        </p:blipFill>
        <p:spPr bwMode="auto">
          <a:xfrm flipH="0" flipV="0">
            <a:off x="2629208" y="2088356"/>
            <a:ext cx="6838331" cy="20594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26096711" name="Content Placeholder 2"/>
          <p:cNvSpPr>
            <a:spLocks noGrp="1"/>
          </p:cNvSpPr>
          <p:nvPr>
            <p:ph idx="1"/>
          </p:nvPr>
        </p:nvSpPr>
        <p:spPr bwMode="auto">
          <a:xfrm flipH="0" flipV="0">
            <a:off x="838199" y="603249"/>
            <a:ext cx="10515600" cy="5573713"/>
          </a:xfrm>
        </p:spPr>
        <p:txBody>
          <a:bodyPr/>
          <a:lstStyle/>
          <a:p>
            <a:pPr>
              <a:defRPr/>
            </a:pPr>
            <a:r>
              <a:rPr sz="2100" b="0" i="0" u="none">
                <a:solidFill>
                  <a:schemeClr val="tx1"/>
                </a:solidFill>
                <a:latin typeface="Arial"/>
                <a:ea typeface="Arial"/>
                <a:cs typeface="Arial"/>
              </a:rPr>
              <a:t>Assim como a Transformada de Fourier em Tempo Contínuo é um caso particular da Transformada de Laplace, a DTFT é um caso particular da Transformada Z, quando a RDC inclui o círculo unitário.</a:t>
            </a:r>
            <a:endParaRPr sz="2100">
              <a:solidFill>
                <a:schemeClr val="tx1"/>
              </a:solidFill>
              <a:latin typeface="Arial"/>
              <a:cs typeface="Arial"/>
            </a:endParaRPr>
          </a:p>
        </p:txBody>
      </p:sp>
      <p:pic>
        <p:nvPicPr>
          <p:cNvPr id="1186139444" name=""/>
          <p:cNvPicPr>
            <a:picLocks noChangeAspect="1"/>
          </p:cNvPicPr>
          <p:nvPr/>
        </p:nvPicPr>
        <p:blipFill>
          <a:blip r:embed="rId2"/>
          <a:stretch/>
        </p:blipFill>
        <p:spPr bwMode="auto">
          <a:xfrm flipH="0" flipV="0">
            <a:off x="1271624" y="2138407"/>
            <a:ext cx="4395001" cy="3179717"/>
          </a:xfrm>
          <a:prstGeom prst="rect">
            <a:avLst/>
          </a:prstGeom>
        </p:spPr>
      </p:pic>
      <p:sp>
        <p:nvSpPr>
          <p:cNvPr id="291580989" name=""/>
          <p:cNvSpPr txBox="1"/>
          <p:nvPr/>
        </p:nvSpPr>
        <p:spPr bwMode="auto">
          <a:xfrm flipH="0" flipV="0">
            <a:off x="6446874" y="3047999"/>
            <a:ext cx="4621320" cy="93729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Quando a RDC inclui o círculo unitário a DTFT pode ser encontrada apenas fazendo z = </a:t>
            </a:r>
            <mc:AlternateContent xmlns:mc="http://schemas.openxmlformats.org/markup-compatibility/2006" xmlns:m="http://schemas.openxmlformats.org/officeDocument/2006/math">
              <mc:Choice xmlns:a14="http://schemas.microsoft.com/office/drawing/2010/main" Requires="a14">
                <a14:m>
                  <m:oMathPara>
                    <m:oMathParaPr/>
                    <m:oMath>
                      <m:sSup>
                        <m:sSupPr>
                          <m:ctrlPr>
                            <a:rPr sz="1800" i="1" u="none" strike="noStrike">
                              <a:solidFill>
                                <a:schemeClr val="tx1"/>
                              </a:solidFill>
                              <a:latin typeface="Cambria Math"/>
                              <a:ea typeface="Cambria Math"/>
                              <a:cs typeface="Cambria Math"/>
                            </a:rPr>
                          </m:ctrlPr>
                        </m:sSupPr>
                        <m:e>
                          <m:r>
                            <m:rPr/>
                            <a:rPr lang="fr-FR" sz="1800" u="none" strike="noStrike" cap="none" spc="0">
                              <a:solidFill>
                                <a:schemeClr val="tx1"/>
                              </a:solidFill>
                              <a:latin typeface="Cambria Math"/>
                              <a:ea typeface="Cambria Math"/>
                              <a:cs typeface="Cambria Math"/>
                            </a:rPr>
                            <m:t>e</m:t>
                          </m:r>
                        </m:e>
                        <m:sup>
                          <m:r>
                            <m:rPr/>
                            <a:rPr lang="fr-FR" sz="1800" u="none" strike="noStrike" cap="none" spc="0">
                              <a:solidFill>
                                <a:schemeClr val="tx1"/>
                              </a:solidFill>
                              <a:latin typeface="Cambria Math"/>
                              <a:ea typeface="Cambria Math"/>
                              <a:cs typeface="Cambria Math"/>
                            </a:rPr>
                            <m:t>-j</m:t>
                          </m:r>
                          <m:r>
                            <m:rPr/>
                            <a:rPr lang="fr-FR" sz="1800" u="none" strike="noStrike" cap="none" spc="0">
                              <a:solidFill>
                                <a:schemeClr val="tx1"/>
                              </a:solidFill>
                              <a:latin typeface="Cambria Math"/>
                              <a:ea typeface="Cambria Math"/>
                              <a:cs typeface="Cambria Math"/>
                            </a:rPr>
                            <m:t>ω</m:t>
                          </m:r>
                        </m:sup>
                      </m:sSup>
                    </m:oMath>
                  </m:oMathPara>
                </a14:m>
              </mc:Choice>
              <mc:Fallback/>
            </mc:AlternateConten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1358969" name="Content Placeholder 2"/>
          <p:cNvSpPr>
            <a:spLocks noGrp="1"/>
          </p:cNvSpPr>
          <p:nvPr>
            <p:ph idx="1"/>
          </p:nvPr>
        </p:nvSpPr>
        <p:spPr bwMode="auto">
          <a:xfrm flipH="0" flipV="0">
            <a:off x="838199" y="523874"/>
            <a:ext cx="10515600" cy="5653089"/>
          </a:xfrm>
        </p:spPr>
        <p:txBody>
          <a:bodyPr/>
          <a:lstStyle/>
          <a:p>
            <a:pPr marL="0" indent="0" algn="just">
              <a:buFont typeface="Arial"/>
              <a:buNone/>
              <a:defRPr/>
            </a:pPr>
            <a:endParaRPr sz="2200" b="0" i="0" u="none">
              <a:solidFill>
                <a:schemeClr val="tx1"/>
              </a:solidFill>
              <a:latin typeface="Arial"/>
              <a:cs typeface="Arial"/>
            </a:endParaRPr>
          </a:p>
          <a:p>
            <a:pPr marL="0" indent="0" algn="just">
              <a:buFont typeface="Arial"/>
              <a:buNone/>
              <a:defRPr/>
            </a:pPr>
            <a:r>
              <a:rPr sz="2200" b="0" i="0" u="none">
                <a:solidFill>
                  <a:schemeClr val="tx1"/>
                </a:solidFill>
                <a:latin typeface="Arial"/>
                <a:ea typeface="Arial"/>
                <a:cs typeface="Arial"/>
              </a:rPr>
              <a:t>A Transformada de Fourier em Tempo Discreto pode ser dividida em três tipos:</a:t>
            </a:r>
            <a:endParaRPr sz="2200" b="0" i="0" u="none">
              <a:solidFill>
                <a:schemeClr val="tx1"/>
              </a:solidFill>
              <a:latin typeface="Arial"/>
              <a:ea typeface="Arial"/>
              <a:cs typeface="Arial"/>
            </a:endParaRPr>
          </a:p>
          <a:p>
            <a:pPr marL="0" indent="0" algn="just">
              <a:buFont typeface="Arial"/>
              <a:buNone/>
              <a:defRPr/>
            </a:pPr>
            <a:endParaRPr sz="2200" b="0" i="0" u="none">
              <a:solidFill>
                <a:schemeClr val="tx1"/>
              </a:solidFill>
              <a:latin typeface="Arial"/>
              <a:cs typeface="Arial"/>
            </a:endParaRPr>
          </a:p>
          <a:p>
            <a:pPr marL="0" indent="0" algn="just">
              <a:buFont typeface="Arial"/>
              <a:buNone/>
              <a:defRPr/>
            </a:pPr>
            <a:endParaRPr sz="2200" b="0" i="0" u="none">
              <a:solidFill>
                <a:schemeClr val="tx1"/>
              </a:solidFill>
              <a:latin typeface="Arial"/>
              <a:cs typeface="Arial"/>
            </a:endParaRPr>
          </a:p>
          <a:p>
            <a:pPr algn="just">
              <a:defRPr/>
            </a:pPr>
            <a:r>
              <a:rPr sz="2200" b="0" i="0" u="none">
                <a:solidFill>
                  <a:schemeClr val="tx1"/>
                </a:solidFill>
                <a:latin typeface="Arial"/>
                <a:ea typeface="Arial"/>
                <a:cs typeface="Arial"/>
              </a:rPr>
              <a:t>Série Discreta de Fourier (DFS) ;</a:t>
            </a:r>
            <a:endParaRPr sz="2200" b="0" i="0" u="none">
              <a:solidFill>
                <a:schemeClr val="tx1"/>
              </a:solidFill>
              <a:latin typeface="Arial"/>
              <a:cs typeface="Arial"/>
            </a:endParaRPr>
          </a:p>
          <a:p>
            <a:pPr algn="just">
              <a:defRPr/>
            </a:pPr>
            <a:r>
              <a:rPr sz="2200" b="0" i="0" u="none">
                <a:solidFill>
                  <a:schemeClr val="tx1"/>
                </a:solidFill>
                <a:latin typeface="Arial"/>
                <a:ea typeface="Arial"/>
                <a:cs typeface="Arial"/>
              </a:rPr>
              <a:t>Transformada de Fourier no Tempo Discreto (DTFT) ;</a:t>
            </a:r>
            <a:endParaRPr sz="2200" b="0" i="0" u="none">
              <a:solidFill>
                <a:schemeClr val="tx1"/>
              </a:solidFill>
              <a:latin typeface="Arial"/>
              <a:cs typeface="Arial"/>
            </a:endParaRPr>
          </a:p>
          <a:p>
            <a:pPr algn="just">
              <a:defRPr/>
            </a:pPr>
            <a:r>
              <a:rPr sz="2200" b="0" i="0" u="none">
                <a:solidFill>
                  <a:schemeClr val="tx1"/>
                </a:solidFill>
                <a:latin typeface="Arial"/>
                <a:ea typeface="Arial"/>
                <a:cs typeface="Arial"/>
              </a:rPr>
              <a:t>Transformada Discreta de Fourier (DFT) .</a:t>
            </a:r>
            <a:endParaRPr sz="2200" b="0" i="0" u="none">
              <a:solidFill>
                <a:schemeClr val="tx1"/>
              </a:solidFill>
              <a:latin typeface="Arial"/>
              <a:cs typeface="Arial"/>
            </a:endParaRPr>
          </a:p>
          <a:p>
            <a:pPr marL="0" indent="0" algn="just">
              <a:buFont typeface="Arial"/>
              <a:buNone/>
              <a:defRPr/>
            </a:pPr>
            <a:endParaRPr sz="2200">
              <a:solidFill>
                <a:schemeClr val="tx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51213791" name="Content Placeholder 2"/>
          <p:cNvSpPr>
            <a:spLocks noGrp="1"/>
          </p:cNvSpPr>
          <p:nvPr>
            <p:ph idx="1"/>
          </p:nvPr>
        </p:nvSpPr>
        <p:spPr bwMode="auto">
          <a:xfrm flipH="0" flipV="0">
            <a:off x="838199" y="444499"/>
            <a:ext cx="10515600" cy="5732463"/>
          </a:xfrm>
        </p:spPr>
        <p:txBody>
          <a:bodyPr/>
          <a:lstStyle/>
          <a:p>
            <a:pPr marL="0" indent="0" algn="just">
              <a:buFont typeface="Arial"/>
              <a:buNone/>
              <a:defRPr/>
            </a:pPr>
            <a:endParaRPr sz="2100" b="0" i="0" u="none">
              <a:solidFill>
                <a:schemeClr val="tx1"/>
              </a:solidFill>
              <a:latin typeface="Arial"/>
              <a:ea typeface="Arial"/>
              <a:cs typeface="Arial"/>
            </a:endParaRPr>
          </a:p>
          <a:p>
            <a:pPr marL="0" indent="0" algn="just">
              <a:buFont typeface="Arial"/>
              <a:buNone/>
              <a:defRPr/>
            </a:pPr>
            <a:r>
              <a:rPr lang="fr-FR" sz="2100" b="0" i="0" u="none" strike="noStrike" cap="none" spc="0">
                <a:solidFill>
                  <a:schemeClr val="tx1"/>
                </a:solidFill>
                <a:latin typeface="Arial"/>
                <a:ea typeface="Arial"/>
                <a:cs typeface="Arial"/>
              </a:rPr>
              <a:t>Série Discreta de Fourier (DFS) ;</a:t>
            </a:r>
            <a:endParaRPr lang="fr-FR" sz="2100" b="0" i="0" u="none" strike="noStrike" cap="none" spc="0">
              <a:solidFill>
                <a:schemeClr val="tx1"/>
              </a:solidFill>
              <a:latin typeface="Times New Roman"/>
              <a:cs typeface="Times New Roman"/>
            </a:endParaRPr>
          </a:p>
          <a:p>
            <a:pPr marL="0" indent="0" algn="just">
              <a:buFont typeface="Arial"/>
              <a:buNone/>
              <a:defRPr/>
            </a:pPr>
            <a:endParaRPr sz="1900" b="0" i="0" u="none" strike="noStrike" cap="none" spc="0">
              <a:solidFill>
                <a:schemeClr val="tx1"/>
              </a:solidFill>
              <a:latin typeface="Times New Roman"/>
              <a:cs typeface="Times New Roman"/>
            </a:endParaRPr>
          </a:p>
          <a:p>
            <a:pPr marL="0" indent="0" algn="just">
              <a:buFont typeface="Arial"/>
              <a:buNone/>
              <a:defRPr/>
            </a:pPr>
            <a:r>
              <a:rPr lang="fr-FR" sz="1900" b="0" i="0" u="none" strike="noStrike" cap="none" spc="0">
                <a:solidFill>
                  <a:schemeClr val="tx1"/>
                </a:solidFill>
                <a:latin typeface="Arial"/>
                <a:ea typeface="Arial"/>
                <a:cs typeface="Arial"/>
              </a:rPr>
              <a:t>É a DTFT discretiza de forma exclusiva para sinais periódicos. Nesse caso particular, o somatório ponderado de exponenciais complexas ocorre apenas para o número de amostras dentro de um período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fr-FR" sz="1900" b="0" i="1" u="none" strike="noStrike" cap="none" spc="0">
                              <a:solidFill>
                                <a:schemeClr val="tx1"/>
                              </a:solidFill>
                              <a:latin typeface="Cambria Math"/>
                              <a:ea typeface="Cambria Math"/>
                              <a:cs typeface="Cambria Math"/>
                            </a:rPr>
                          </m:ctrlPr>
                        </m:sSubPr>
                        <m:e>
                          <m:r>
                            <m:rPr>
                              <m:sty m:val="i"/>
                            </m:rPr>
                            <a:rPr lang="fr-FR" sz="1900" u="none" strike="noStrike" cap="none" spc="0">
                              <a:solidFill>
                                <a:schemeClr val="tx1"/>
                              </a:solidFill>
                              <a:latin typeface="Cambria Math"/>
                              <a:ea typeface="Cambria Math"/>
                              <a:cs typeface="Cambria Math"/>
                            </a:rPr>
                            <m:t>N</m:t>
                          </m:r>
                        </m:e>
                        <m:sub>
                          <m:r>
                            <m:rPr>
                              <m:sty m:val="i"/>
                            </m:rPr>
                            <a:rPr lang="fr-FR" sz="1900" u="none" strike="noStrike" cap="none" spc="0">
                              <a:solidFill>
                                <a:schemeClr val="tx1"/>
                              </a:solidFill>
                              <a:latin typeface="Cambria Math"/>
                              <a:ea typeface="Cambria Math"/>
                              <a:cs typeface="Cambria Math"/>
                            </a:rPr>
                            <m:t>0</m:t>
                          </m:r>
                        </m:sub>
                      </m:sSub>
                    </m:oMath>
                  </m:oMathPara>
                </a14:m>
              </mc:Choice>
              <mc:Fallback/>
            </mc:AlternateContent>
            <a:r>
              <a:rPr lang="fr-FR" sz="1900" b="0" i="0" u="none" strike="noStrike" cap="none" spc="0">
                <a:solidFill>
                  <a:schemeClr val="tx1"/>
                </a:solidFill>
                <a:latin typeface="Arial"/>
                <a:ea typeface="Arial"/>
                <a:cs typeface="Arial"/>
              </a:rPr>
              <a:t> do sinal discreto x</a:t>
            </a:r>
            <a:r>
              <a:rPr lang="fr-FR" sz="1900" b="0" i="0" u="none" strike="noStrike" cap="none" spc="0">
                <a:solidFill>
                  <a:schemeClr val="tx1"/>
                </a:solidFill>
                <a:latin typeface="Arial"/>
                <a:ea typeface="Arial"/>
                <a:cs typeface="Arial"/>
              </a:rPr>
              <a:t>[</a:t>
            </a:r>
            <a:r>
              <a:rPr lang="fr-FR" sz="1900" b="0" i="0" u="none" strike="noStrike" cap="none" spc="0">
                <a:solidFill>
                  <a:schemeClr val="tx1"/>
                </a:solidFill>
                <a:latin typeface="Arial"/>
                <a:ea typeface="Arial"/>
                <a:cs typeface="Arial"/>
              </a:rPr>
              <a:t>n</a:t>
            </a:r>
            <a:r>
              <a:rPr lang="fr-FR" sz="1900" b="0" i="0" u="none" strike="noStrike" cap="none" spc="0">
                <a:solidFill>
                  <a:schemeClr val="tx1"/>
                </a:solidFill>
                <a:latin typeface="Arial"/>
                <a:ea typeface="Arial"/>
                <a:cs typeface="Arial"/>
              </a:rPr>
              <a:t>]</a:t>
            </a:r>
            <a:r>
              <a:rPr lang="fr-FR" sz="1900" b="0" i="0" u="none" strike="noStrike" cap="none" spc="0">
                <a:solidFill>
                  <a:schemeClr val="tx1"/>
                </a:solidFill>
                <a:latin typeface="Arial"/>
                <a:ea typeface="Arial"/>
                <a:cs typeface="Arial"/>
              </a:rPr>
              <a:t> (0 a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fr-FR" sz="1900" b="0" i="1" u="none" strike="noStrike" cap="none" spc="0">
                              <a:solidFill>
                                <a:schemeClr val="tx1"/>
                              </a:solidFill>
                              <a:latin typeface="Cambria Math"/>
                              <a:ea typeface="Cambria Math"/>
                              <a:cs typeface="Cambria Math"/>
                            </a:rPr>
                          </m:ctrlPr>
                        </m:sSubPr>
                        <m:e>
                          <m:r>
                            <m:rPr>
                              <m:sty m:val="i"/>
                            </m:rPr>
                            <a:rPr lang="fr-FR" sz="1900" u="none" strike="noStrike" cap="none" spc="0">
                              <a:solidFill>
                                <a:schemeClr val="tx1"/>
                              </a:solidFill>
                              <a:latin typeface="Cambria Math"/>
                              <a:ea typeface="Cambria Math"/>
                              <a:cs typeface="Cambria Math"/>
                            </a:rPr>
                            <m:t>N</m:t>
                          </m:r>
                        </m:e>
                        <m:sub>
                          <m:r>
                            <m:rPr>
                              <m:sty m:val="i"/>
                            </m:rPr>
                            <a:rPr lang="fr-FR" sz="1900" u="none" strike="noStrike" cap="none" spc="0">
                              <a:solidFill>
                                <a:schemeClr val="tx1"/>
                              </a:solidFill>
                              <a:latin typeface="Cambria Math"/>
                              <a:ea typeface="Cambria Math"/>
                              <a:cs typeface="Cambria Math"/>
                            </a:rPr>
                            <m:t>0</m:t>
                          </m:r>
                        </m:sub>
                      </m:sSub>
                    </m:oMath>
                  </m:oMathPara>
                </a14:m>
              </mc:Choice>
              <mc:Fallback/>
            </mc:AlternateContent>
            <a:r>
              <a:rPr lang="fr-FR" sz="1900" b="0" i="0" u="none" strike="noStrike" cap="none" spc="0">
                <a:solidFill>
                  <a:schemeClr val="tx1"/>
                </a:solidFill>
                <a:latin typeface="Arial"/>
                <a:ea typeface="Arial"/>
                <a:cs typeface="Arial"/>
              </a:rPr>
              <a:t>-1). A saída representa o módulo e desvio de fase para cada harmônico (múltiplo inteiro </a:t>
            </a:r>
            <a:r>
              <a:rPr lang="fr-FR" sz="1900" b="0" i="0" u="none" strike="noStrike" cap="none" spc="0">
                <a:solidFill>
                  <a:schemeClr val="tx1"/>
                </a:solidFill>
                <a:latin typeface="Arial"/>
                <a:ea typeface="Arial"/>
                <a:cs typeface="Arial"/>
              </a:rPr>
              <a:t>k) da frequência </a:t>
            </a:r>
            <a:r>
              <a:rPr lang="fr-FR" sz="1900" b="0" i="0" u="none" strike="noStrike" cap="none" spc="0">
                <a:solidFill>
                  <a:schemeClr val="tx1"/>
                </a:solidFill>
                <a:latin typeface="Arial"/>
                <a:ea typeface="Arial"/>
                <a:cs typeface="Arial"/>
              </a:rPr>
              <a:t> </a:t>
            </a:r>
            <mc:AlternateContent xmlns:mc="http://schemas.openxmlformats.org/markup-compatibility/2006" xmlns:m="http://schemas.openxmlformats.org/officeDocument/2006/math">
              <mc:Choice xmlns:a14="http://schemas.microsoft.com/office/drawing/2010/main" Requires="a14">
                <a14:m>
                  <m:oMathPara>
                    <m:oMathParaPr/>
                    <m:oMath>
                      <m:r>
                        <m:rPr>
                          <m:sty m:val="p"/>
                        </m:rPr>
                        <a:rPr lang="fr-FR" sz="1900" u="none" strike="noStrike" cap="none" spc="0">
                          <a:solidFill>
                            <a:schemeClr val="tx1"/>
                          </a:solidFill>
                          <a:latin typeface="Cambria Math"/>
                          <a:ea typeface="Cambria Math"/>
                          <a:cs typeface="Cambria Math"/>
                        </a:rPr>
                        <m:t>Ω</m:t>
                      </m:r>
                    </m:oMath>
                  </m:oMathPara>
                </a14:m>
              </mc:Choice>
              <mc:Fallback/>
            </mc:AlternateContent>
            <a:r>
              <a:rPr lang="fr-FR" sz="1900" b="0" i="0" u="none" strike="noStrike" cap="none" spc="0">
                <a:solidFill>
                  <a:schemeClr val="tx1"/>
                </a:solidFill>
                <a:latin typeface="Arial"/>
                <a:ea typeface="Arial"/>
                <a:cs typeface="Arial"/>
              </a:rPr>
              <a:t> do sinal de entrada. A fórmula a seguir representa a DFS:</a:t>
            </a:r>
            <a:endParaRPr lang="fr-FR" sz="1900" b="0" i="0" u="none" strike="noStrike" cap="none" spc="0">
              <a:solidFill>
                <a:schemeClr val="tx1"/>
              </a:solidFill>
              <a:latin typeface="Times New Roman"/>
              <a:cs typeface="Times New Roman"/>
            </a:endParaRPr>
          </a:p>
          <a:p>
            <a:pPr marL="0" indent="0" algn="just">
              <a:buFont typeface="Arial"/>
              <a:buNone/>
              <a:defRPr/>
            </a:pPr>
            <a:endParaRPr sz="1900" b="0" i="0" u="none" strike="noStrike" cap="none" spc="0">
              <a:solidFill>
                <a:schemeClr val="tx1"/>
              </a:solidFill>
              <a:latin typeface="Times New Roman"/>
              <a:cs typeface="Times New Roman"/>
            </a:endParaRPr>
          </a:p>
          <a:p>
            <a:pPr marL="0" indent="0" algn="just">
              <a:buFont typeface="Arial"/>
              <a:buNone/>
              <a:defRPr/>
            </a:pPr>
            <a:endParaRPr sz="1900" b="0" i="0" u="none" strike="noStrike" cap="none" spc="0">
              <a:solidFill>
                <a:schemeClr val="tx1"/>
              </a:solidFill>
              <a:latin typeface="Times New Roman"/>
              <a:cs typeface="Times New Roman"/>
            </a:endParaRPr>
          </a:p>
          <a:p>
            <a:pPr marL="0" indent="0" algn="just">
              <a:buFont typeface="Arial"/>
              <a:buNone/>
              <a:defRPr/>
            </a:pPr>
            <a:endParaRPr sz="2100" b="0" i="0" u="none">
              <a:solidFill>
                <a:schemeClr val="tx1"/>
              </a:solidFill>
              <a:latin typeface="Arial"/>
              <a:cs typeface="Arial"/>
            </a:endParaRPr>
          </a:p>
          <a:p>
            <a:pPr>
              <a:defRPr/>
            </a:pPr>
            <a:endParaRPr/>
          </a:p>
        </p:txBody>
      </p:sp>
      <p:pic>
        <p:nvPicPr>
          <p:cNvPr id="1030663156" name=""/>
          <p:cNvPicPr>
            <a:picLocks noChangeAspect="1"/>
          </p:cNvPicPr>
          <p:nvPr/>
        </p:nvPicPr>
        <p:blipFill>
          <a:blip r:embed="rId2"/>
          <a:stretch/>
        </p:blipFill>
        <p:spPr bwMode="auto">
          <a:xfrm flipH="0" flipV="0">
            <a:off x="3492499" y="3381374"/>
            <a:ext cx="4539908" cy="193674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90441971" name="Content Placeholder 2"/>
          <p:cNvSpPr>
            <a:spLocks noGrp="1"/>
          </p:cNvSpPr>
          <p:nvPr>
            <p:ph idx="1"/>
          </p:nvPr>
        </p:nvSpPr>
        <p:spPr bwMode="auto">
          <a:xfrm flipH="0" flipV="0">
            <a:off x="838199" y="444499"/>
            <a:ext cx="10515600" cy="5732463"/>
          </a:xfrm>
        </p:spPr>
        <p:txBody>
          <a:bodyPr vertOverflow="overflow" horzOverflow="overflow" vert="horz" wrap="square" lIns="91440" tIns="45720" rIns="91440" bIns="45720" numCol="1" spcCol="0" rtlCol="0" fromWordArt="0" anchor="t" anchorCtr="0" forceAA="0" upright="0" compatLnSpc="0">
            <a:normAutofit/>
          </a:bodyPr>
          <a:lstStyle/>
          <a:p>
            <a:pPr marL="0" indent="0" algn="just">
              <a:buFont typeface="Arial"/>
              <a:buNone/>
              <a:defRPr/>
            </a:pPr>
            <a:endParaRPr sz="2100" b="0" i="0" u="none">
              <a:solidFill>
                <a:schemeClr val="tx1"/>
              </a:solidFill>
              <a:latin typeface="Arial"/>
              <a:cs typeface="Arial"/>
            </a:endParaRPr>
          </a:p>
          <a:p>
            <a:pPr algn="just">
              <a:defRPr/>
            </a:pPr>
            <a:r>
              <a:rPr lang="fr-FR" sz="2100" b="0" i="0" u="none" strike="noStrike" cap="none" spc="0">
                <a:solidFill>
                  <a:schemeClr val="tx1"/>
                </a:solidFill>
                <a:latin typeface="Arial"/>
                <a:ea typeface="Arial"/>
                <a:cs typeface="Arial"/>
              </a:rPr>
              <a:t>Transformada de Fourier no Tempo Discreto (DTFT) :</a:t>
            </a:r>
            <a:endParaRPr sz="2100" b="0" i="0" u="none">
              <a:solidFill>
                <a:schemeClr val="tx1"/>
              </a:solidFill>
              <a:latin typeface="Arial"/>
              <a:cs typeface="Arial"/>
            </a:endParaRPr>
          </a:p>
          <a:p>
            <a:pPr marL="0" indent="0" algn="just">
              <a:buFont typeface="Arial"/>
              <a:buNone/>
              <a:defRPr/>
            </a:pPr>
            <a:r>
              <a:rPr sz="1900" b="0" i="0" u="none">
                <a:solidFill>
                  <a:schemeClr val="tx1"/>
                </a:solidFill>
                <a:latin typeface="Arial"/>
                <a:ea typeface="Arial"/>
                <a:cs typeface="Arial"/>
              </a:rPr>
              <a:t>É uma transformação contínua que mapeia um sinal discreto x</a:t>
            </a:r>
            <a:r>
              <a:rPr sz="1900" b="0" i="0" u="none">
                <a:solidFill>
                  <a:schemeClr val="tx1"/>
                </a:solidFill>
                <a:latin typeface="Arial"/>
                <a:ea typeface="Arial"/>
                <a:cs typeface="Arial"/>
              </a:rPr>
              <a:t>[</a:t>
            </a:r>
            <a:r>
              <a:rPr sz="1900" b="0" i="0" u="none">
                <a:solidFill>
                  <a:schemeClr val="tx1"/>
                </a:solidFill>
                <a:latin typeface="Arial"/>
                <a:ea typeface="Arial"/>
                <a:cs typeface="Arial"/>
              </a:rPr>
              <a:t>n</a:t>
            </a:r>
            <a:r>
              <a:rPr sz="1900" b="0" i="0" u="none">
                <a:solidFill>
                  <a:schemeClr val="tx1"/>
                </a:solidFill>
                <a:latin typeface="Arial"/>
                <a:ea typeface="Arial"/>
                <a:cs typeface="Arial"/>
              </a:rPr>
              <a:t>]</a:t>
            </a:r>
            <a:r>
              <a:rPr sz="1900" b="0" i="0" u="none">
                <a:solidFill>
                  <a:schemeClr val="tx1"/>
                </a:solidFill>
                <a:latin typeface="Arial"/>
                <a:ea typeface="Arial"/>
                <a:cs typeface="Arial"/>
              </a:rPr>
              <a:t> para um espectro contínuo e periódico na frequência X(</a:t>
            </a:r>
            <mc:AlternateContent xmlns:mc="http://schemas.openxmlformats.org/markup-compatibility/2006" xmlns:m="http://schemas.openxmlformats.org/officeDocument/2006/math">
              <mc:Choice xmlns:a14="http://schemas.microsoft.com/office/drawing/2010/main" Requires="a14">
                <a14:m>
                  <m:oMathPara>
                    <m:oMathParaPr/>
                    <m:oMath>
                      <m:r>
                        <m:rPr>
                          <m:sty m:val="p"/>
                        </m:rPr>
                        <a:rPr lang="fr-FR" sz="1800" u="none" strike="noStrike" cap="none" spc="0">
                          <a:solidFill>
                            <a:schemeClr val="tx1"/>
                          </a:solidFill>
                          <a:latin typeface="Cambria Math"/>
                          <a:ea typeface="Cambria Math"/>
                          <a:cs typeface="Cambria Math"/>
                        </a:rPr>
                        <m:t>Ω</m:t>
                      </m:r>
                    </m:oMath>
                  </m:oMathPara>
                </a14:m>
              </mc:Choice>
              <mc:Fallback/>
            </mc:AlternateContent>
            <a:r>
              <a:rPr sz="1900" b="0" i="0" u="none">
                <a:solidFill>
                  <a:schemeClr val="tx1"/>
                </a:solidFill>
                <a:latin typeface="Arial"/>
                <a:ea typeface="Arial"/>
                <a:cs typeface="Arial"/>
              </a:rPr>
              <a:t>)</a:t>
            </a:r>
            <a:r>
              <a:rPr sz="1900" b="0" i="0" u="none">
                <a:solidFill>
                  <a:schemeClr val="tx1"/>
                </a:solidFill>
                <a:latin typeface="Arial"/>
                <a:ea typeface="Arial"/>
                <a:cs typeface="Arial"/>
              </a:rPr>
              <a:t>. Nesse caso, a DTFT é uma função contínua de frequência (definida para qualquer valor de </a:t>
            </a:r>
            <mc:AlternateContent xmlns:mc="http://schemas.openxmlformats.org/markup-compatibility/2006" xmlns:m="http://schemas.openxmlformats.org/officeDocument/2006/math">
              <mc:Choice xmlns:a14="http://schemas.microsoft.com/office/drawing/2010/main" Requires="a14">
                <a14:m>
                  <m:oMathPara>
                    <m:oMathParaPr/>
                    <m:oMath>
                      <m:r>
                        <m:rPr>
                          <m:sty m:val="p"/>
                        </m:rPr>
                        <a:rPr lang="fr-FR" sz="1900" u="none" strike="noStrike" cap="none" spc="0">
                          <a:solidFill>
                            <a:schemeClr val="tx1"/>
                          </a:solidFill>
                          <a:latin typeface="Cambria Math"/>
                          <a:ea typeface="Cambria Math"/>
                          <a:cs typeface="Cambria Math"/>
                        </a:rPr>
                        <m:t>Ω</m:t>
                      </m:r>
                    </m:oMath>
                  </m:oMathPara>
                </a14:m>
              </mc:Choice>
              <mc:Fallback/>
            </mc:AlternateContent>
            <a:r>
              <a:rPr sz="1900" b="0" i="0" u="none">
                <a:solidFill>
                  <a:schemeClr val="tx1"/>
                </a:solidFill>
                <a:latin typeface="Arial"/>
                <a:ea typeface="Arial"/>
                <a:cs typeface="Arial"/>
              </a:rPr>
              <a:t>), representando a amplitude e fase para cada frequência contínua do sinal de entrada. A DTFT é definida para sinais que se estendem de -</a:t>
            </a:r>
            <mc:AlternateContent xmlns:mc="http://schemas.openxmlformats.org/markup-compatibility/2006" xmlns:m="http://schemas.openxmlformats.org/officeDocument/2006/math">
              <mc:Choice xmlns:a14="http://schemas.microsoft.com/office/drawing/2010/main" Requires="a14">
                <a14:m>
                  <m:oMathPara>
                    <m:oMathParaPr/>
                    <m:oMath>
                      <m:r>
                        <m:rPr>
                          <m:sty m:val="p"/>
                        </m:rPr>
                        <a:rPr lang="fr-FR" sz="1800" u="none" strike="noStrike" cap="none" spc="0">
                          <a:solidFill>
                            <a:schemeClr val="tx1"/>
                          </a:solidFill>
                          <a:latin typeface="Cambria Math"/>
                          <a:ea typeface="Cambria Math"/>
                          <a:cs typeface="Cambria Math"/>
                        </a:rPr>
                        <m:t>∞</m:t>
                      </m:r>
                    </m:oMath>
                  </m:oMathPara>
                </a14:m>
              </mc:Choice>
              <mc:Fallback/>
            </mc:AlternateContent>
            <a:r>
              <a:rPr sz="1900" b="0" i="0" u="none">
                <a:solidFill>
                  <a:schemeClr val="tx1"/>
                </a:solidFill>
                <a:latin typeface="Arial"/>
                <a:ea typeface="Arial"/>
                <a:cs typeface="Arial"/>
              </a:rPr>
              <a:t> a </a:t>
            </a:r>
            <mc:AlternateContent xmlns:mc="http://schemas.openxmlformats.org/markup-compatibility/2006" xmlns:m="http://schemas.openxmlformats.org/officeDocument/2006/math">
              <mc:Choice xmlns:a14="http://schemas.microsoft.com/office/drawing/2010/main" Requires="a14">
                <a14:m>
                  <m:oMathPara>
                    <m:oMathParaPr/>
                    <m:oMath>
                      <m:r>
                        <m:rPr>
                          <m:sty m:val="p"/>
                        </m:rPr>
                        <a:rPr lang="fr-FR" sz="1900" u="none" strike="noStrike" cap="none" spc="0">
                          <a:solidFill>
                            <a:schemeClr val="tx1"/>
                          </a:solidFill>
                          <a:latin typeface="Cambria Math"/>
                          <a:ea typeface="Cambria Math"/>
                          <a:cs typeface="Cambria Math"/>
                        </a:rPr>
                        <m:t>∞</m:t>
                      </m:r>
                    </m:oMath>
                  </m:oMathPara>
                </a14:m>
              </mc:Choice>
              <mc:Fallback/>
            </mc:AlternateContent>
            <a:r>
              <a:rPr sz="1900" b="0" i="0" u="none">
                <a:solidFill>
                  <a:schemeClr val="tx1"/>
                </a:solidFill>
                <a:latin typeface="Arial"/>
                <a:ea typeface="Arial"/>
                <a:cs typeface="Arial"/>
              </a:rPr>
              <a:t> no tempo discreto. A fórmula apresentada na introdução é a fórmula geral para a DTFT.</a:t>
            </a:r>
            <a:endParaRPr sz="1900" b="0" i="0" u="none">
              <a:solidFill>
                <a:schemeClr val="tx1"/>
              </a:solidFill>
              <a:latin typeface="Arial"/>
              <a:cs typeface="Arial"/>
            </a:endParaRPr>
          </a:p>
          <a:p>
            <a:pPr algn="just">
              <a:defRPr/>
            </a:pPr>
            <a:endParaRPr sz="2100">
              <a:latin typeface="Arial"/>
              <a:cs typeface="Arial"/>
            </a:endParaRPr>
          </a:p>
          <a:p>
            <a:pPr algn="just">
              <a:defRPr/>
            </a:pPr>
            <a:r>
              <a:rPr lang="fr-FR" sz="2100" b="0" i="0" u="none" strike="noStrike" cap="none" spc="0">
                <a:solidFill>
                  <a:schemeClr val="tx1"/>
                </a:solidFill>
                <a:latin typeface="Arial"/>
                <a:ea typeface="Arial"/>
                <a:cs typeface="Arial"/>
              </a:rPr>
              <a:t>Série Discreta de Fourier (DFS) :</a:t>
            </a:r>
            <a:endParaRPr lang="fr-FR" sz="2100" b="0" i="0" u="none" strike="noStrike" cap="none" spc="0">
              <a:solidFill>
                <a:schemeClr val="tx1"/>
              </a:solidFill>
              <a:latin typeface="Times New Roman"/>
              <a:cs typeface="Times New Roman"/>
            </a:endParaRPr>
          </a:p>
          <a:p>
            <a:pPr marL="0" indent="0" algn="just">
              <a:buFont typeface="Arial"/>
              <a:buNone/>
              <a:defRPr/>
            </a:pPr>
            <a:r>
              <a:rPr sz="1900" b="0" i="0" u="none">
                <a:solidFill>
                  <a:schemeClr val="tx1"/>
                </a:solidFill>
                <a:latin typeface="Arial"/>
                <a:ea typeface="Arial"/>
                <a:cs typeface="Arial"/>
              </a:rPr>
              <a:t>Se trata de uma versão discretizada da DTFT para sinais não periódicos. A DFT é aplicada a sequências discretas de comprimento finito (o somatório ocorre de 0 a </a:t>
            </a:r>
            <a:r>
              <a:rPr sz="1900" b="0" i="0" u="none">
                <a:solidFill>
                  <a:schemeClr val="tx1"/>
                </a:solidFill>
                <a:latin typeface="Arial"/>
                <a:ea typeface="Arial"/>
                <a:cs typeface="Arial"/>
              </a:rPr>
              <a:t>N </a:t>
            </a:r>
            <a:r>
              <a:rPr sz="1900" b="0" i="0" u="none">
                <a:solidFill>
                  <a:schemeClr val="tx1"/>
                </a:solidFill>
                <a:latin typeface="Arial"/>
                <a:ea typeface="Arial"/>
                <a:cs typeface="Arial"/>
              </a:rPr>
              <a:t>-</a:t>
            </a:r>
            <a:r>
              <a:rPr sz="1900" b="0" i="0" u="none">
                <a:solidFill>
                  <a:schemeClr val="tx1"/>
                </a:solidFill>
                <a:latin typeface="Arial"/>
                <a:ea typeface="Arial"/>
                <a:cs typeface="Arial"/>
              </a:rPr>
              <a:t> </a:t>
            </a:r>
            <a:r>
              <a:rPr sz="1900" b="0" i="0" u="none">
                <a:solidFill>
                  <a:schemeClr val="tx1"/>
                </a:solidFill>
                <a:latin typeface="Arial"/>
                <a:ea typeface="Arial"/>
                <a:cs typeface="Arial"/>
              </a:rPr>
              <a:t>1, onde N é o número de amostras na sequência) e produz um espectro de frequência discreto. Para o cálculo da DFT é utilizado o algoritmo FFT (Fast Fourier Transform), alvo de análise deste trabalho. A DFT é a transformada utilizada para a determinação de espectros de frequência de forma computacional, uma vez que computadores não conseguem lidar com um número infinito de valores. Note que se o número de amostras for suficientemente grande, pode-se aproximar com a precisão necessária a DTFT com a DFT. A fórmula da DFT é a mesma da DFS.</a:t>
            </a:r>
            <a:endParaRPr sz="2100">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00167922" name="Title 1"/>
          <p:cNvSpPr>
            <a:spLocks noGrp="1"/>
          </p:cNvSpPr>
          <p:nvPr>
            <p:ph type="title"/>
          </p:nvPr>
        </p:nvSpPr>
        <p:spPr bwMode="auto"/>
        <p:txBody>
          <a:bodyPr/>
          <a:lstStyle/>
          <a:p>
            <a:pPr algn="ctr">
              <a:defRPr/>
            </a:pPr>
            <a:r>
              <a:rPr/>
              <a:t>Propriedades da DFT</a:t>
            </a:r>
            <a:endParaRPr/>
          </a:p>
        </p:txBody>
      </p:sp>
      <p:sp>
        <p:nvSpPr>
          <p:cNvPr id="1508899513" name="Content Placeholder 2"/>
          <p:cNvSpPr>
            <a:spLocks noGrp="1"/>
          </p:cNvSpPr>
          <p:nvPr>
            <p:ph idx="1"/>
          </p:nvPr>
        </p:nvSpPr>
        <p:spPr bwMode="auto"/>
        <p:txBody>
          <a:bodyPr/>
          <a:lstStyle/>
          <a:p>
            <a:pPr marL="0" indent="0">
              <a:buFont typeface="Arial"/>
              <a:buNone/>
              <a:defRPr/>
            </a:pPr>
            <a:r>
              <a:rPr/>
              <a:t>A DFT possui as seguintes propriedades :</a:t>
            </a:r>
            <a:endParaRPr/>
          </a:p>
          <a:p>
            <a:pPr marL="0" indent="0">
              <a:buFont typeface="Arial"/>
              <a:buNone/>
              <a:defRPr/>
            </a:pPr>
            <a:endParaRPr/>
          </a:p>
          <a:p>
            <a:pPr>
              <a:defRPr/>
            </a:pPr>
            <a:r>
              <a:rPr/>
              <a:t>Linearidade.</a:t>
            </a:r>
            <a:endParaRPr/>
          </a:p>
          <a:p>
            <a:pPr>
              <a:defRPr/>
            </a:pPr>
            <a:r>
              <a:rPr/>
              <a:t>Simetria Conjugada.</a:t>
            </a:r>
            <a:endParaRPr/>
          </a:p>
          <a:p>
            <a:pPr>
              <a:defRPr/>
            </a:pPr>
            <a:r>
              <a:rPr/>
              <a:t>Deslocamento no Tempo.</a:t>
            </a:r>
            <a:endParaRPr/>
          </a:p>
          <a:p>
            <a:pPr>
              <a:defRPr/>
            </a:pPr>
            <a:r>
              <a:rPr/>
              <a:t>Demais características da Transformada Z.</a:t>
            </a: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ONLYOFFICE/7.4.0.163</Application>
  <DocSecurity>0</DocSecurity>
  <PresentationFormat>Widescreen</PresentationFormat>
  <Paragraphs>0</Paragraphs>
  <Slides>25</Slides>
  <Notes>25</Notes>
  <HiddenSlides>0</HiddenSlides>
  <MMClips>2</MMClips>
  <ScaleCrop>0</ScaleCrop>
  <HeadingPairs>
    <vt:vector size="4" baseType="variant">
      <vt:variant>
        <vt:lpstr>Theme</vt:lpstr>
      </vt:variant>
      <vt:variant>
        <vt:i4>1</vt:i4>
      </vt:variant>
      <vt:variant>
        <vt:lpstr>Slide Titles</vt:lpstr>
      </vt:variant>
      <vt:variant>
        <vt:i4>25</vt:i4>
      </vt:variant>
    </vt:vector>
  </HeadingPairs>
  <TitlesOfParts>
    <vt:vector size="2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6</cp:revision>
  <dcterms:created xsi:type="dcterms:W3CDTF">2012-12-03T06:56:55Z</dcterms:created>
  <dcterms:modified xsi:type="dcterms:W3CDTF">2023-07-04T02:17:09Z</dcterms:modified>
  <cp:category/>
  <cp:contentStatus/>
  <cp:version/>
</cp:coreProperties>
</file>