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0B7D6-1805-4C26-9D0D-F59578F01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AR" sz="6600" dirty="0"/>
              <a:t>Sistema de Transmisión AM con Codificación DTMF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CB3A50-4BC4-4FDC-A5E7-5133CD3D2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848707"/>
          </a:xfrm>
        </p:spPr>
        <p:txBody>
          <a:bodyPr/>
          <a:lstStyle/>
          <a:p>
            <a:r>
              <a:rPr lang="es-AR" dirty="0"/>
              <a:t>Integrantes:  Boeri, Benjamín</a:t>
            </a:r>
          </a:p>
          <a:p>
            <a:r>
              <a:rPr lang="es-AR" dirty="0"/>
              <a:t>				Campero, Leandro</a:t>
            </a:r>
          </a:p>
          <a:p>
            <a:r>
              <a:rPr lang="es-AR" dirty="0"/>
              <a:t>				Villafañe, cristian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60293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26D4A-973F-4248-B2F0-720410565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Simulación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1E8817-24EB-45EE-9296-4F6EEC610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MATLAB (</a:t>
            </a:r>
            <a:r>
              <a:rPr lang="es-AR" dirty="0" err="1"/>
              <a:t>fdatool</a:t>
            </a:r>
            <a:r>
              <a:rPr lang="es-AR" dirty="0"/>
              <a:t>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SIMULINK </a:t>
            </a:r>
            <a:r>
              <a:rPr lang="es-ES" dirty="0">
                <a:effectLst/>
                <a:latin typeface="+mn-lt"/>
                <a:ea typeface="Times New Roman" panose="02020603050405020304" pitchFamily="18" charset="0"/>
              </a:rPr>
              <a:t>(sumadores, multiplicadores, analizadores de espectro,</a:t>
            </a:r>
            <a:r>
              <a:rPr lang="es-ES" spc="5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s-ES" dirty="0">
                <a:effectLst/>
                <a:latin typeface="+mn-lt"/>
                <a:ea typeface="Times New Roman" panose="02020603050405020304" pitchFamily="18" charset="0"/>
              </a:rPr>
              <a:t>etc.)</a:t>
            </a:r>
            <a:endParaRPr lang="es-A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814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06D35-4A74-413A-870F-FD02DD08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Filtros Digitales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6572D7-4A22-4B1C-A3EF-9F7F77C5F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3865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362BC-6686-416D-A48E-F3AF1421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Problema Propuesto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07A1EE-ED83-4FB5-A737-9F9E5039F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Se desea conseguir un sistema para el envío de números (0 – 9) codificados en DTFM.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Combinación de tonos de frecuencia audible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Se utilizara modulación AM.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Se enviará por un canal de cable telefónico.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Etapa de demodulación.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Decodificador DTMF.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Implementados en MATLAB y SIMULINK.</a:t>
            </a:r>
          </a:p>
          <a:p>
            <a:pPr>
              <a:buFont typeface="Wingdings" panose="05000000000000000000" pitchFamily="2" charset="2"/>
              <a:buChar char="q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1365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B543A-1632-4390-A317-2080F773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Diagrama de Bloques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B2289EDA-4BF6-470C-A77E-3D466BEC8CA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03313" y="1603514"/>
            <a:ext cx="8947150" cy="432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1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E3F80-E4C9-4F5C-9A44-A24B1CB4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Combinación de Tonos Audibles</a:t>
            </a:r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443BACC3-A27E-487D-BD8B-CF7E001554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090374"/>
              </p:ext>
            </p:extLst>
          </p:nvPr>
        </p:nvGraphicFramePr>
        <p:xfrm>
          <a:off x="1258956" y="1736036"/>
          <a:ext cx="8791878" cy="466924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508674">
                  <a:extLst>
                    <a:ext uri="{9D8B030D-6E8A-4147-A177-3AD203B41FA5}">
                      <a16:colId xmlns:a16="http://schemas.microsoft.com/office/drawing/2014/main" val="2092711103"/>
                    </a:ext>
                  </a:extLst>
                </a:gridCol>
                <a:gridCol w="2460175">
                  <a:extLst>
                    <a:ext uri="{9D8B030D-6E8A-4147-A177-3AD203B41FA5}">
                      <a16:colId xmlns:a16="http://schemas.microsoft.com/office/drawing/2014/main" val="1827338915"/>
                    </a:ext>
                  </a:extLst>
                </a:gridCol>
                <a:gridCol w="1250093">
                  <a:extLst>
                    <a:ext uri="{9D8B030D-6E8A-4147-A177-3AD203B41FA5}">
                      <a16:colId xmlns:a16="http://schemas.microsoft.com/office/drawing/2014/main" val="3445209482"/>
                    </a:ext>
                  </a:extLst>
                </a:gridCol>
                <a:gridCol w="2572936">
                  <a:extLst>
                    <a:ext uri="{9D8B030D-6E8A-4147-A177-3AD203B41FA5}">
                      <a16:colId xmlns:a16="http://schemas.microsoft.com/office/drawing/2014/main" val="3448574140"/>
                    </a:ext>
                  </a:extLst>
                </a:gridCol>
              </a:tblGrid>
              <a:tr h="539408">
                <a:tc>
                  <a:txBody>
                    <a:bodyPr/>
                    <a:lstStyle/>
                    <a:p>
                      <a:pPr marL="115570" marR="111125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Frecuencia</a:t>
                      </a:r>
                      <a:r>
                        <a:rPr lang="es-ES" sz="1200" spc="-60">
                          <a:effectLst/>
                        </a:rPr>
                        <a:t> </a:t>
                      </a:r>
                      <a:r>
                        <a:rPr lang="es-ES" sz="1200">
                          <a:effectLst/>
                        </a:rPr>
                        <a:t>Baja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marR="109855" algn="ctr">
                        <a:spcBef>
                          <a:spcPts val="380"/>
                        </a:spcBef>
                      </a:pPr>
                      <a:r>
                        <a:rPr lang="es-ES" sz="1200">
                          <a:effectLst/>
                        </a:rPr>
                        <a:t>Frecuencia</a:t>
                      </a:r>
                      <a:r>
                        <a:rPr lang="es-ES" sz="1200" spc="-40">
                          <a:effectLst/>
                        </a:rPr>
                        <a:t> </a:t>
                      </a:r>
                      <a:r>
                        <a:rPr lang="es-ES" sz="1200">
                          <a:effectLst/>
                        </a:rPr>
                        <a:t>Alta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5" marR="109855" algn="ctr">
                        <a:spcBef>
                          <a:spcPts val="380"/>
                        </a:spcBef>
                      </a:pPr>
                      <a:r>
                        <a:rPr lang="es-ES" sz="1200">
                          <a:effectLst/>
                        </a:rPr>
                        <a:t>Digito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 marR="109220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Frecuencia</a:t>
                      </a:r>
                      <a:r>
                        <a:rPr lang="es-ES" sz="1200" spc="-30" dirty="0">
                          <a:effectLst/>
                        </a:rPr>
                        <a:t> </a:t>
                      </a:r>
                      <a:r>
                        <a:rPr lang="es-ES" sz="1200" dirty="0">
                          <a:effectLst/>
                        </a:rPr>
                        <a:t>Final</a:t>
                      </a:r>
                      <a:endParaRPr lang="es-A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55878071"/>
                  </a:ext>
                </a:extLst>
              </a:tr>
              <a:tr h="412984">
                <a:tc>
                  <a:txBody>
                    <a:bodyPr/>
                    <a:lstStyle/>
                    <a:p>
                      <a:pPr marL="115570" marR="111125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697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marR="109855" algn="ctr">
                        <a:spcBef>
                          <a:spcPts val="380"/>
                        </a:spcBef>
                      </a:pPr>
                      <a:r>
                        <a:rPr lang="es-ES" sz="1200">
                          <a:effectLst/>
                        </a:rPr>
                        <a:t>1209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marR="109855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 marR="109220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1906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15696715"/>
                  </a:ext>
                </a:extLst>
              </a:tr>
              <a:tr h="412984">
                <a:tc>
                  <a:txBody>
                    <a:bodyPr/>
                    <a:lstStyle/>
                    <a:p>
                      <a:pPr marL="115570" marR="111125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697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marR="109855" algn="ctr">
                        <a:spcBef>
                          <a:spcPts val="380"/>
                        </a:spcBef>
                      </a:pPr>
                      <a:r>
                        <a:rPr lang="es-ES" sz="1200">
                          <a:effectLst/>
                        </a:rPr>
                        <a:t>1336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marR="109855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 marR="109220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2033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38773300"/>
                  </a:ext>
                </a:extLst>
              </a:tr>
              <a:tr h="412984">
                <a:tc>
                  <a:txBody>
                    <a:bodyPr/>
                    <a:lstStyle/>
                    <a:p>
                      <a:pPr marL="115570" marR="111125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697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marR="109855" algn="ctr">
                        <a:spcBef>
                          <a:spcPts val="380"/>
                        </a:spcBef>
                      </a:pPr>
                      <a:r>
                        <a:rPr lang="es-ES" sz="1200">
                          <a:effectLst/>
                        </a:rPr>
                        <a:t>1477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marR="109855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 marR="109220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2174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14351358"/>
                  </a:ext>
                </a:extLst>
              </a:tr>
              <a:tr h="412984">
                <a:tc>
                  <a:txBody>
                    <a:bodyPr/>
                    <a:lstStyle/>
                    <a:p>
                      <a:pPr marL="115570" marR="111125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770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marR="109855" algn="ctr">
                        <a:spcBef>
                          <a:spcPts val="380"/>
                        </a:spcBef>
                      </a:pPr>
                      <a:r>
                        <a:rPr lang="es-ES" sz="1200">
                          <a:effectLst/>
                        </a:rPr>
                        <a:t>1209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marR="109855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 marR="109220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1979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1322368"/>
                  </a:ext>
                </a:extLst>
              </a:tr>
              <a:tr h="412984">
                <a:tc>
                  <a:txBody>
                    <a:bodyPr/>
                    <a:lstStyle/>
                    <a:p>
                      <a:pPr marL="115570" marR="111125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770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marR="109855" algn="ctr">
                        <a:spcBef>
                          <a:spcPts val="380"/>
                        </a:spcBef>
                      </a:pPr>
                      <a:r>
                        <a:rPr lang="es-ES" sz="1200" dirty="0">
                          <a:effectLst/>
                        </a:rPr>
                        <a:t>1336</a:t>
                      </a:r>
                      <a:endParaRPr lang="es-A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marR="109855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5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 marR="109220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2106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93831044"/>
                  </a:ext>
                </a:extLst>
              </a:tr>
              <a:tr h="412984">
                <a:tc>
                  <a:txBody>
                    <a:bodyPr/>
                    <a:lstStyle/>
                    <a:p>
                      <a:pPr marL="115570" marR="111125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770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marR="109855" algn="ctr">
                        <a:spcBef>
                          <a:spcPts val="380"/>
                        </a:spcBef>
                      </a:pPr>
                      <a:r>
                        <a:rPr lang="es-ES" sz="1200">
                          <a:effectLst/>
                        </a:rPr>
                        <a:t>1477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marR="109855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6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 marR="109220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2247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67114833"/>
                  </a:ext>
                </a:extLst>
              </a:tr>
              <a:tr h="412984">
                <a:tc>
                  <a:txBody>
                    <a:bodyPr/>
                    <a:lstStyle/>
                    <a:p>
                      <a:pPr marL="115570" marR="111125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852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marR="109855" algn="ctr">
                        <a:spcBef>
                          <a:spcPts val="380"/>
                        </a:spcBef>
                      </a:pPr>
                      <a:r>
                        <a:rPr lang="es-ES" sz="1200">
                          <a:effectLst/>
                        </a:rPr>
                        <a:t>1209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marR="109855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7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 marR="109220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2061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53821023"/>
                  </a:ext>
                </a:extLst>
              </a:tr>
              <a:tr h="412984">
                <a:tc>
                  <a:txBody>
                    <a:bodyPr/>
                    <a:lstStyle/>
                    <a:p>
                      <a:pPr marL="115570" marR="111125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852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marR="109855" algn="ctr">
                        <a:spcBef>
                          <a:spcPts val="380"/>
                        </a:spcBef>
                      </a:pPr>
                      <a:r>
                        <a:rPr lang="es-ES" sz="1200">
                          <a:effectLst/>
                        </a:rPr>
                        <a:t>1336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marR="109855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8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 marR="109220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2188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26174528"/>
                  </a:ext>
                </a:extLst>
              </a:tr>
              <a:tr h="412984">
                <a:tc>
                  <a:txBody>
                    <a:bodyPr/>
                    <a:lstStyle/>
                    <a:p>
                      <a:pPr marL="115570" marR="111125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852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marR="109855" algn="ctr">
                        <a:spcBef>
                          <a:spcPts val="380"/>
                        </a:spcBef>
                      </a:pPr>
                      <a:r>
                        <a:rPr lang="es-ES" sz="1200">
                          <a:effectLst/>
                        </a:rPr>
                        <a:t>1477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marR="109855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9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 marR="109220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2329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09680412"/>
                  </a:ext>
                </a:extLst>
              </a:tr>
              <a:tr h="412984">
                <a:tc>
                  <a:txBody>
                    <a:bodyPr/>
                    <a:lstStyle/>
                    <a:p>
                      <a:pPr marL="115570" marR="111125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941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marR="109855" algn="ctr">
                        <a:spcBef>
                          <a:spcPts val="380"/>
                        </a:spcBef>
                      </a:pPr>
                      <a:r>
                        <a:rPr lang="es-ES" sz="1200">
                          <a:effectLst/>
                        </a:rPr>
                        <a:t>1336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marR="109855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0</a:t>
                      </a:r>
                      <a:endParaRPr lang="es-A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 marR="109220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2277</a:t>
                      </a:r>
                      <a:endParaRPr lang="es-A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24759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23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AC19D-EB9D-4D18-A7B5-0E29D926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Consideraciones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E447F-BD85-43D5-B5C9-64D0596B0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Se sintetizarán los tonos asociados a cada digito numérico seleccionando una Frecuencia de Muestreo (</a:t>
            </a:r>
            <a:r>
              <a:rPr lang="es-MX" dirty="0" err="1"/>
              <a:t>fs</a:t>
            </a:r>
            <a:r>
              <a:rPr lang="es-MX" dirty="0"/>
              <a:t>) apropiada (Teorema de Nyquist-Shannon).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El demodulador DTFM será implementado mediante filtros digitales pasa bandas.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Para el modelo de trasmisión AM (enlace cableado) se establecerá y sintetizará la frecuencia de portadora RF el índice de modulación apropiados (recordando que </a:t>
            </a:r>
            <a:r>
              <a:rPr lang="es-MX" dirty="0" err="1"/>
              <a:t>fs</a:t>
            </a:r>
            <a:r>
              <a:rPr lang="es-MX" dirty="0"/>
              <a:t> es única en todo el sistema).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El canal de transmisión se corresponde al de un filtro analógico (transformado a digital) pasa banda con un rango de 300 Hz a 3400 Hz, respuesta plana y orden apropiado.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6906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5F5B6-7E22-4B68-9334-6E5B7D89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Planteamiento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4C4B95-20C1-4C89-944C-B17B9BC7D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Elegimos </a:t>
            </a:r>
            <a:r>
              <a:rPr lang="es-MX" dirty="0" err="1"/>
              <a:t>fs</a:t>
            </a:r>
            <a:r>
              <a:rPr lang="es-MX" dirty="0"/>
              <a:t> utilizada universalmente en sistemas de audio, y esta equivale a 44 [kHz].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 err="1"/>
              <a:t>fs</a:t>
            </a:r>
            <a:r>
              <a:rPr lang="es-MX" dirty="0"/>
              <a:t> cumple con el Teorema de Nyquist-Shannon ya que es mayor al doble de la señal de mayor frecuencia (1477 [Hz], componente alta de los </a:t>
            </a:r>
            <a:r>
              <a:rPr lang="es-MX" dirty="0" err="1"/>
              <a:t>digitos</a:t>
            </a:r>
            <a:r>
              <a:rPr lang="es-MX" dirty="0"/>
              <a:t> 3, 6 y 9).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Para la </a:t>
            </a:r>
            <a:r>
              <a:rPr lang="es-MX" dirty="0" err="1"/>
              <a:t>fp</a:t>
            </a:r>
            <a:r>
              <a:rPr lang="es-MX" dirty="0"/>
              <a:t> tomamos 15 [kHz] ya que es 10 veces mayor a la señal antes mencionada y es menor a la mitad de </a:t>
            </a:r>
            <a:r>
              <a:rPr lang="es-MX" dirty="0" err="1"/>
              <a:t>fs</a:t>
            </a:r>
            <a:r>
              <a:rPr lang="es-MX" dirty="0"/>
              <a:t> (para poder seguir cumpliendo con el teorema) .</a:t>
            </a:r>
          </a:p>
          <a:p>
            <a:pPr marL="0" indent="0">
              <a:buNone/>
            </a:pPr>
            <a:endParaRPr lang="es-MX" dirty="0"/>
          </a:p>
          <a:p>
            <a:pPr>
              <a:buFont typeface="Wingdings" panose="05000000000000000000" pitchFamily="2" charset="2"/>
              <a:buChar char="q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8370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F6295-D924-4250-BB5D-DCCCCD95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Planteamiento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CF5727-3FF9-4664-9F10-90A1AC0A2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Codificador DTMF: Se suman las señales sinusoidales correspondientes a las frecuencias que componen cada digito.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Modulador AM: Se modula la señal portadora con la señal codificada.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Cable Telefónico: La señal modulada pasa por un filtro pasa-banda para simular el canal de voz [300-3300][Hz].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Demodulador AM: Se bate la señal recibida con la misma portadora para obtener la moduladora.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Decodificador DTMF: La señal pasa por un banco de filtros pasa-banda para determinar qué señales de la matriz fueron enviadas.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4792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59ECC-3D4A-4059-9586-6300521F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Diagrama de Bloques 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A5446761-41DD-4183-8A77-04817FD413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03312" y="2902226"/>
            <a:ext cx="9404723" cy="225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9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44003-ABD3-46D3-8269-B9A75ACE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Decodificación</a:t>
            </a:r>
          </a:p>
        </p:txBody>
      </p:sp>
      <p:pic>
        <p:nvPicPr>
          <p:cNvPr id="4" name="image4.png">
            <a:extLst>
              <a:ext uri="{FF2B5EF4-FFF2-40B4-BE49-F238E27FC236}">
                <a16:creationId xmlns:a16="http://schemas.microsoft.com/office/drawing/2014/main" id="{538EF2AE-0336-459A-8FF5-4C9642B794C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1166" y="1470991"/>
            <a:ext cx="7029338" cy="508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42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</TotalTime>
  <Words>443</Words>
  <Application>Microsoft Office PowerPoint</Application>
  <PresentationFormat>Panorámica</PresentationFormat>
  <Paragraphs>79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Times New Roman</vt:lpstr>
      <vt:lpstr>Wingdings</vt:lpstr>
      <vt:lpstr>Wingdings 3</vt:lpstr>
      <vt:lpstr>Ion</vt:lpstr>
      <vt:lpstr>Sistema de Transmisión AM con Codificación DTMF</vt:lpstr>
      <vt:lpstr>Problema Propuesto</vt:lpstr>
      <vt:lpstr>Diagrama de Bloques</vt:lpstr>
      <vt:lpstr>Combinación de Tonos Audibles</vt:lpstr>
      <vt:lpstr>Consideraciones</vt:lpstr>
      <vt:lpstr>Planteamiento</vt:lpstr>
      <vt:lpstr>Planteamiento</vt:lpstr>
      <vt:lpstr>Diagrama de Bloques </vt:lpstr>
      <vt:lpstr>Decodificación</vt:lpstr>
      <vt:lpstr>Simulación</vt:lpstr>
      <vt:lpstr>Filtros Digitales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Transmisión AM con Codificación DTMF</dc:title>
  <dc:creator>cristian</dc:creator>
  <cp:lastModifiedBy>cristian</cp:lastModifiedBy>
  <cp:revision>9</cp:revision>
  <dcterms:created xsi:type="dcterms:W3CDTF">2023-07-11T21:10:04Z</dcterms:created>
  <dcterms:modified xsi:type="dcterms:W3CDTF">2023-07-11T23:06:31Z</dcterms:modified>
</cp:coreProperties>
</file>