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–Jaime Silveira</a:t>
            </a:r>
          </a:p>
        </p:txBody>
      </p:sp>
      <p:sp>
        <p:nvSpPr>
          <p:cNvPr id="94" name="“Digite uma citação aqui.”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“Digite uma citação aqui.” 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/>
          <p:nvPr>
            <p:ph type="pic" sz="half" idx="13"/>
          </p:nvPr>
        </p:nvSpPr>
        <p:spPr>
          <a:xfrm>
            <a:off x="5334000" y="946546"/>
            <a:ext cx="1371600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22" name="Nível de Corpo Um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Nível de Corpo Um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Nível de Corpo Um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m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m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upo"/>
          <p:cNvGrpSpPr/>
          <p:nvPr/>
        </p:nvGrpSpPr>
        <p:grpSpPr>
          <a:xfrm>
            <a:off x="2493797" y="374989"/>
            <a:ext cx="16807083" cy="12966022"/>
            <a:chOff x="0" y="0"/>
            <a:chExt cx="16807082" cy="12966021"/>
          </a:xfrm>
        </p:grpSpPr>
        <p:pic>
          <p:nvPicPr>
            <p:cNvPr id="119" name="Imagem" descr="Imagem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707" y="0"/>
              <a:ext cx="1206520" cy="12065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Imagem" descr="Imagem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281657"/>
              <a:ext cx="1013904" cy="1013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John"/>
            <p:cNvSpPr txBox="1"/>
            <p:nvPr/>
          </p:nvSpPr>
          <p:spPr>
            <a:xfrm>
              <a:off x="154028" y="1101123"/>
              <a:ext cx="813004" cy="477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John</a:t>
              </a:r>
            </a:p>
          </p:txBody>
        </p:sp>
        <p:sp>
          <p:nvSpPr>
            <p:cNvPr id="122" name="Claire"/>
            <p:cNvSpPr txBox="1"/>
            <p:nvPr/>
          </p:nvSpPr>
          <p:spPr>
            <a:xfrm>
              <a:off x="41356" y="3297826"/>
              <a:ext cx="931191" cy="477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Claire</a:t>
              </a:r>
            </a:p>
          </p:txBody>
        </p:sp>
        <p:pic>
          <p:nvPicPr>
            <p:cNvPr id="123" name="Imagem" descr="Imagem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751480" y="909921"/>
              <a:ext cx="1394951" cy="13949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Linha"/>
            <p:cNvSpPr/>
            <p:nvPr/>
          </p:nvSpPr>
          <p:spPr>
            <a:xfrm flipV="1">
              <a:off x="950244" y="1954641"/>
              <a:ext cx="2725261" cy="980606"/>
            </a:xfrm>
            <a:prstGeom prst="line">
              <a:avLst/>
            </a:prstGeom>
            <a:noFill/>
            <a:ln w="508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" name="Linha"/>
            <p:cNvSpPr/>
            <p:nvPr/>
          </p:nvSpPr>
          <p:spPr>
            <a:xfrm>
              <a:off x="1130651" y="511100"/>
              <a:ext cx="2751562" cy="772312"/>
            </a:xfrm>
            <a:prstGeom prst="line">
              <a:avLst/>
            </a:prstGeom>
            <a:noFill/>
            <a:ln w="508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" name="Linha"/>
            <p:cNvSpPr/>
            <p:nvPr/>
          </p:nvSpPr>
          <p:spPr>
            <a:xfrm>
              <a:off x="5193031" y="1635430"/>
              <a:ext cx="40566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7" name="Imagem" descr="Imagem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96308" y="655020"/>
              <a:ext cx="1904753" cy="19047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events"/>
            <p:cNvSpPr txBox="1"/>
            <p:nvPr/>
          </p:nvSpPr>
          <p:spPr>
            <a:xfrm>
              <a:off x="6480444" y="1101123"/>
              <a:ext cx="1035686" cy="477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events</a:t>
              </a:r>
            </a:p>
          </p:txBody>
        </p:sp>
        <p:sp>
          <p:nvSpPr>
            <p:cNvPr id="129" name="Interactions"/>
            <p:cNvSpPr txBox="1"/>
            <p:nvPr/>
          </p:nvSpPr>
          <p:spPr>
            <a:xfrm>
              <a:off x="1632075" y="1368560"/>
              <a:ext cx="1748715" cy="477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Interactions</a:t>
              </a:r>
            </a:p>
          </p:txBody>
        </p:sp>
        <p:sp>
          <p:nvSpPr>
            <p:cNvPr id="130" name="Linha"/>
            <p:cNvSpPr/>
            <p:nvPr/>
          </p:nvSpPr>
          <p:spPr>
            <a:xfrm>
              <a:off x="8555971" y="3323399"/>
              <a:ext cx="33535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" name="Linha"/>
            <p:cNvSpPr/>
            <p:nvPr/>
          </p:nvSpPr>
          <p:spPr>
            <a:xfrm flipV="1">
              <a:off x="10248684" y="2623942"/>
              <a:ext cx="1" cy="6912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" name="Linha"/>
            <p:cNvSpPr/>
            <p:nvPr/>
          </p:nvSpPr>
          <p:spPr>
            <a:xfrm flipV="1">
              <a:off x="8575430" y="3331137"/>
              <a:ext cx="1" cy="12065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33" name="Imagem" descr="Imagem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972170" y="4502167"/>
              <a:ext cx="1206521" cy="1206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" name="Linha"/>
            <p:cNvSpPr/>
            <p:nvPr/>
          </p:nvSpPr>
          <p:spPr>
            <a:xfrm flipV="1">
              <a:off x="11915133" y="3331137"/>
              <a:ext cx="1" cy="12065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35" name="Imagem" descr="Imagem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08181" y="4394761"/>
              <a:ext cx="1013904" cy="10139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Let’s say over 100 emails John has received he opened them like this:…"/>
            <p:cNvSpPr txBox="1"/>
            <p:nvPr/>
          </p:nvSpPr>
          <p:spPr>
            <a:xfrm>
              <a:off x="4233622" y="3256306"/>
              <a:ext cx="3606285" cy="1356182"/>
            </a:xfrm>
            <a:prstGeom prst="rect">
              <a:avLst/>
            </a:prstGeom>
            <a:noFill/>
            <a:ln w="1270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defRPr sz="1600"/>
              </a:pPr>
              <a:r>
                <a:t>Let’s say over 100 emails John has received he opened them like this:</a:t>
              </a:r>
            </a:p>
            <a:p>
              <a:pPr marL="222250" indent="-222250" algn="l">
                <a:buSzPct val="145000"/>
                <a:buChar char="•"/>
                <a:defRPr sz="1600"/>
              </a:pPr>
              <a:r>
                <a:t>80% at 10 am, </a:t>
              </a:r>
            </a:p>
            <a:p>
              <a:pPr marL="222250" indent="-222250" algn="l">
                <a:buSzPct val="145000"/>
                <a:buChar char="•"/>
                <a:defRPr sz="1600"/>
              </a:pPr>
              <a:r>
                <a:t>10% at 4 pm</a:t>
              </a:r>
            </a:p>
            <a:p>
              <a:pPr marL="222250" indent="-222250" algn="l">
                <a:buSzPct val="145000"/>
                <a:buChar char="•"/>
                <a:defRPr sz="1600"/>
              </a:pPr>
              <a:r>
                <a:t>10% at 7 pm</a:t>
              </a:r>
            </a:p>
          </p:txBody>
        </p:sp>
        <p:sp>
          <p:nvSpPr>
            <p:cNvPr id="137" name="On the other hand, Claire opened her emails as follows:…"/>
            <p:cNvSpPr txBox="1"/>
            <p:nvPr/>
          </p:nvSpPr>
          <p:spPr>
            <a:xfrm>
              <a:off x="12625609" y="3172150"/>
              <a:ext cx="4181474" cy="1356182"/>
            </a:xfrm>
            <a:prstGeom prst="rect">
              <a:avLst/>
            </a:prstGeom>
            <a:noFill/>
            <a:ln w="1270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defRPr sz="1600"/>
              </a:pPr>
              <a:r>
                <a:t>On the other hand, Claire opened her emails as follows:</a:t>
              </a:r>
            </a:p>
            <a:p>
              <a:pPr marL="222250" indent="-222250" algn="l">
                <a:buSzPct val="145000"/>
                <a:buChar char="•"/>
                <a:defRPr sz="1600"/>
              </a:pPr>
              <a:r>
                <a:t>60% at 10 am, </a:t>
              </a:r>
            </a:p>
            <a:p>
              <a:pPr marL="222250" indent="-222250" algn="l">
                <a:buSzPct val="145000"/>
                <a:buChar char="•"/>
                <a:defRPr sz="1600"/>
              </a:pPr>
              <a:r>
                <a:t>30% at 2 pm</a:t>
              </a:r>
            </a:p>
            <a:p>
              <a:pPr marL="222250" indent="-222250" algn="l">
                <a:buSzPct val="145000"/>
                <a:buChar char="•"/>
                <a:defRPr sz="1600"/>
              </a:pPr>
              <a:r>
                <a:t>10% at 10 pm</a:t>
              </a:r>
            </a:p>
          </p:txBody>
        </p:sp>
        <p:pic>
          <p:nvPicPr>
            <p:cNvPr id="138" name="Imagem" descr="Imagem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597635" y="6620755"/>
              <a:ext cx="3603201" cy="24931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Soft Cluster Algorithm"/>
            <p:cNvSpPr txBox="1"/>
            <p:nvPr/>
          </p:nvSpPr>
          <p:spPr>
            <a:xfrm>
              <a:off x="8689467" y="6373094"/>
              <a:ext cx="3119452" cy="477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Soft Cluster Algorithm</a:t>
              </a:r>
            </a:p>
          </p:txBody>
        </p:sp>
        <p:sp>
          <p:nvSpPr>
            <p:cNvPr id="140" name="Oval"/>
            <p:cNvSpPr/>
            <p:nvPr/>
          </p:nvSpPr>
          <p:spPr>
            <a:xfrm>
              <a:off x="4871147" y="9761792"/>
              <a:ext cx="3353574" cy="2092661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41" name="Imagem" descr="Imagem"/>
            <p:cNvPicPr>
              <a:picLocks noChangeAspect="1"/>
            </p:cNvPicPr>
            <p:nvPr/>
          </p:nvPicPr>
          <p:blipFill>
            <a:blip r:embed="rId2">
              <a:alphaModFix amt="40579"/>
              <a:extLst/>
            </a:blip>
            <a:stretch>
              <a:fillRect/>
            </a:stretch>
          </p:blipFill>
          <p:spPr>
            <a:xfrm>
              <a:off x="5944674" y="10486869"/>
              <a:ext cx="1206520" cy="12065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" name="Oval"/>
            <p:cNvSpPr/>
            <p:nvPr/>
          </p:nvSpPr>
          <p:spPr>
            <a:xfrm>
              <a:off x="8841537" y="9453968"/>
              <a:ext cx="3856090" cy="2493183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43" name="Imagem" descr="Imagem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341825" y="10250952"/>
              <a:ext cx="1206520" cy="1206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Imagem" descr="Imagem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052516" y="10289052"/>
              <a:ext cx="1013904" cy="10139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" name="Oval"/>
            <p:cNvSpPr/>
            <p:nvPr/>
          </p:nvSpPr>
          <p:spPr>
            <a:xfrm>
              <a:off x="13314443" y="9720536"/>
              <a:ext cx="3353574" cy="2291800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46" name="Imagem" descr="Imagem"/>
            <p:cNvPicPr>
              <a:picLocks noChangeAspect="1"/>
            </p:cNvPicPr>
            <p:nvPr/>
          </p:nvPicPr>
          <p:blipFill>
            <a:blip r:embed="rId3">
              <a:alphaModFix amt="41000"/>
              <a:extLst/>
            </a:blip>
            <a:stretch>
              <a:fillRect/>
            </a:stretch>
          </p:blipFill>
          <p:spPr>
            <a:xfrm>
              <a:off x="14484278" y="10513138"/>
              <a:ext cx="1013904" cy="1013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Cluster 2…"/>
            <p:cNvSpPr txBox="1"/>
            <p:nvPr/>
          </p:nvSpPr>
          <p:spPr>
            <a:xfrm>
              <a:off x="5590418" y="11953313"/>
              <a:ext cx="1753414" cy="95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1300"/>
              </a:pPr>
              <a:r>
                <a:t>Cluster 2</a:t>
              </a:r>
            </a:p>
            <a:p>
              <a:pPr>
                <a:defRPr sz="1300"/>
              </a:pPr>
              <a:r>
                <a:t>John’s next most </a:t>
              </a:r>
            </a:p>
            <a:p>
              <a:pPr>
                <a:defRPr sz="1300"/>
              </a:pPr>
              <a:r>
                <a:t>probable cluster</a:t>
              </a:r>
            </a:p>
            <a:p>
              <a:pPr>
                <a:defRPr sz="1300"/>
              </a:pPr>
              <a:r>
                <a:t>Optimal Time - 7 pm</a:t>
              </a:r>
            </a:p>
          </p:txBody>
        </p:sp>
        <p:sp>
          <p:nvSpPr>
            <p:cNvPr id="148" name="Cluster 3…"/>
            <p:cNvSpPr txBox="1"/>
            <p:nvPr/>
          </p:nvSpPr>
          <p:spPr>
            <a:xfrm>
              <a:off x="14226779" y="12065567"/>
              <a:ext cx="1630503" cy="900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1200"/>
              </a:pPr>
              <a:r>
                <a:t>Cluster 3</a:t>
              </a:r>
            </a:p>
            <a:p>
              <a:pPr>
                <a:defRPr sz="1200"/>
              </a:pPr>
              <a:r>
                <a:t>Claire’s next most </a:t>
              </a:r>
            </a:p>
            <a:p>
              <a:pPr>
                <a:defRPr sz="1200"/>
              </a:pPr>
              <a:r>
                <a:t>probable cluster</a:t>
              </a:r>
            </a:p>
            <a:p>
              <a:pPr>
                <a:defRPr sz="1200"/>
              </a:pPr>
              <a:r>
                <a:t>Optimal Time - 2 pm</a:t>
              </a:r>
            </a:p>
          </p:txBody>
        </p:sp>
        <p:sp>
          <p:nvSpPr>
            <p:cNvPr id="149" name="Cluster 1…"/>
            <p:cNvSpPr txBox="1"/>
            <p:nvPr/>
          </p:nvSpPr>
          <p:spPr>
            <a:xfrm>
              <a:off x="9852300" y="11972159"/>
              <a:ext cx="1834566" cy="900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1200"/>
              </a:pPr>
              <a:r>
                <a:t>Cluster 1</a:t>
              </a:r>
            </a:p>
            <a:p>
              <a:pPr>
                <a:defRPr sz="1200"/>
              </a:pPr>
              <a:r>
                <a:t>Most probable cluster </a:t>
              </a:r>
            </a:p>
            <a:p>
              <a:pPr>
                <a:defRPr sz="1200"/>
              </a:pPr>
              <a:r>
                <a:t>for both of them</a:t>
              </a:r>
            </a:p>
            <a:p>
              <a:pPr>
                <a:defRPr sz="1200"/>
              </a:pPr>
              <a:r>
                <a:t>Optimal Time - 10 am</a:t>
              </a:r>
            </a:p>
          </p:txBody>
        </p:sp>
        <p:sp>
          <p:nvSpPr>
            <p:cNvPr id="150" name="P = 0.1"/>
            <p:cNvSpPr txBox="1"/>
            <p:nvPr/>
          </p:nvSpPr>
          <p:spPr>
            <a:xfrm>
              <a:off x="6021290" y="9896273"/>
              <a:ext cx="1053288" cy="477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>
                  <a:solidFill>
                    <a:srgbClr val="929292"/>
                  </a:solidFill>
                </a:defRPr>
              </a:lvl1pPr>
            </a:lstStyle>
            <a:p>
              <a:pPr/>
              <a:r>
                <a:t>P = 0.1</a:t>
              </a:r>
            </a:p>
          </p:txBody>
        </p:sp>
        <p:sp>
          <p:nvSpPr>
            <p:cNvPr id="151" name="P = 0.3"/>
            <p:cNvSpPr txBox="1"/>
            <p:nvPr/>
          </p:nvSpPr>
          <p:spPr>
            <a:xfrm>
              <a:off x="14477287" y="9981822"/>
              <a:ext cx="1053288" cy="477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>
                  <a:solidFill>
                    <a:srgbClr val="929292"/>
                  </a:solidFill>
                </a:defRPr>
              </a:lvl1pPr>
            </a:lstStyle>
            <a:p>
              <a:pPr/>
              <a:r>
                <a:t>P = 0.3</a:t>
              </a:r>
            </a:p>
          </p:txBody>
        </p:sp>
        <p:sp>
          <p:nvSpPr>
            <p:cNvPr id="152" name="P = 0.8"/>
            <p:cNvSpPr txBox="1"/>
            <p:nvPr/>
          </p:nvSpPr>
          <p:spPr>
            <a:xfrm>
              <a:off x="9338864" y="9815945"/>
              <a:ext cx="1053288" cy="477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>
                  <a:solidFill>
                    <a:srgbClr val="929292"/>
                  </a:solidFill>
                </a:defRPr>
              </a:lvl1pPr>
            </a:lstStyle>
            <a:p>
              <a:pPr/>
              <a:r>
                <a:t>P = 0.8</a:t>
              </a:r>
            </a:p>
          </p:txBody>
        </p:sp>
        <p:sp>
          <p:nvSpPr>
            <p:cNvPr id="153" name="P = 0.6"/>
            <p:cNvSpPr txBox="1"/>
            <p:nvPr/>
          </p:nvSpPr>
          <p:spPr>
            <a:xfrm>
              <a:off x="11007422" y="9815945"/>
              <a:ext cx="1053289" cy="477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>
                  <a:solidFill>
                    <a:srgbClr val="929292"/>
                  </a:solidFill>
                </a:defRPr>
              </a:lvl1pPr>
            </a:lstStyle>
            <a:p>
              <a:pPr/>
              <a:r>
                <a:t>P = 0.6</a:t>
              </a:r>
            </a:p>
          </p:txBody>
        </p:sp>
        <p:graphicFrame>
          <p:nvGraphicFramePr>
            <p:cNvPr id="154" name="John’s Open Time Proportions"/>
            <p:cNvGraphicFramePr/>
            <p:nvPr/>
          </p:nvGraphicFramePr>
          <p:xfrm>
            <a:off x="3697775" y="5037136"/>
            <a:ext cx="3733801" cy="1012442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0" rtl="0">
                  <a:tableStyleId>{4C3C2611-4C71-4FC5-86AE-919BDF0F9419}</a:tableStyleId>
                </a:tblPr>
                <a:tblGrid>
                  <a:gridCol w="1244600"/>
                  <a:gridCol w="1244600"/>
                  <a:gridCol w="1244600"/>
                </a:tblGrid>
                <a:tr h="351332">
                  <a:tc gridSpan="3">
                    <a:txBody>
                      <a:bodyPr/>
                      <a:lstStyle/>
                      <a:p>
                        <a:pPr defTabSz="457200">
                          <a:spcBef>
                            <a:spcPts val="6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200"/>
                          <a:t>John’s Open Time Proportions</a:t>
                        </a:r>
                      </a:p>
                    </a:txBody>
                    <a:tcPr marL="50800" marR="50800" marT="50800" marB="50800" anchor="ctr" anchorCtr="0" horzOverflow="overflow">
                      <a:lnL/>
                      <a:lnR/>
                      <a:lnT/>
                      <a:lnB w="444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0000">
                          <a:alpha val="0"/>
                        </a:srgb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</a:tr>
                <a:tr h="253110">
                  <a:tc>
                    <a:txBody>
                      <a:bodyPr/>
                      <a:lstStyle/>
                      <a:p>
                        <a:pPr algn="l" defTabSz="457200">
                          <a:defRPr sz="1000">
                            <a:solidFill>
                              <a:srgbClr val="000000"/>
                            </a:solidFill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BEC0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1800"/>
                        </a:pPr>
                        <a:r>
                          <a:rPr b="1" sz="1000"/>
                          <a:t>WEEK DAYS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BEC0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1800"/>
                        </a:pPr>
                        <a:r>
                          <a:rPr b="1" sz="1000"/>
                          <a:t>WEEKEND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BEC0BF"/>
                      </a:solidFill>
                    </a:tcPr>
                  </a:tc>
                </a:tr>
                <a:tr h="253110">
                  <a:tc>
                    <a:txBody>
                      <a:bodyPr/>
                      <a:lstStyle/>
                      <a:p>
                        <a:pPr defTabSz="4572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/>
                          <a:t>10 AM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>
                        <a:solidFill>
                          <a:srgbClr val="000000"/>
                        </a:solidFill>
                        <a:miter lim="400000"/>
                      </a:lnR>
                      <a:lnT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CD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000"/>
                          <a:t>0,7</a:t>
                        </a:r>
                      </a:p>
                    </a:txBody>
                    <a:tcPr marL="50800" marR="50800" marT="50800" marB="50800" anchor="t" anchorCtr="0" horzOverflow="overflow">
                      <a:lnL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000"/>
                          <a:t>0,1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</a:tr>
                <a:tr h="253110">
                  <a:tc>
                    <a:txBody>
                      <a:bodyPr/>
                      <a:lstStyle/>
                      <a:p>
                        <a:pPr defTabSz="4572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/>
                          <a:t>4 PM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CD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000"/>
                          <a:t>0,1</a:t>
                        </a:r>
                      </a:p>
                    </a:txBody>
                    <a:tcPr marL="50800" marR="50800" marT="50800" marB="50800" anchor="t" anchorCtr="0" horzOverflow="overflow">
                      <a:lnL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000"/>
                          <a:t>0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</a:tr>
                <a:tr h="253110">
                  <a:tc>
                    <a:txBody>
                      <a:bodyPr/>
                      <a:lstStyle/>
                      <a:p>
                        <a:pPr defTabSz="4572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/>
                          <a:t>7 PM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CD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000"/>
                          <a:t>0,08</a:t>
                        </a:r>
                      </a:p>
                    </a:txBody>
                    <a:tcPr marL="50800" marR="50800" marT="50800" marB="50800" anchor="t" anchorCtr="0" horzOverflow="overflow">
                      <a:lnL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000"/>
                          <a:t>0,02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155" name="Claire’s Open Time Proportions"/>
            <p:cNvGraphicFramePr/>
            <p:nvPr/>
          </p:nvGraphicFramePr>
          <p:xfrm>
            <a:off x="13036940" y="4733028"/>
            <a:ext cx="3733801" cy="1012441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0" rtl="0">
                  <a:tableStyleId>{4C3C2611-4C71-4FC5-86AE-919BDF0F9419}</a:tableStyleId>
                </a:tblPr>
                <a:tblGrid>
                  <a:gridCol w="1244600"/>
                  <a:gridCol w="1244600"/>
                  <a:gridCol w="1244600"/>
                </a:tblGrid>
                <a:tr h="351332">
                  <a:tc gridSpan="3">
                    <a:txBody>
                      <a:bodyPr/>
                      <a:lstStyle/>
                      <a:p>
                        <a:pPr defTabSz="457200">
                          <a:spcBef>
                            <a:spcPts val="6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200"/>
                          <a:t>Claire’s Open Time Proportions</a:t>
                        </a:r>
                      </a:p>
                    </a:txBody>
                    <a:tcPr marL="50800" marR="50800" marT="50800" marB="50800" anchor="ctr" anchorCtr="0" horzOverflow="overflow">
                      <a:lnL/>
                      <a:lnR/>
                      <a:lnT/>
                      <a:lnB w="444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0000">
                          <a:alpha val="0"/>
                        </a:srgb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</a:tr>
                <a:tr h="253110">
                  <a:tc>
                    <a:txBody>
                      <a:bodyPr/>
                      <a:lstStyle/>
                      <a:p>
                        <a:pPr algn="l" defTabSz="457200">
                          <a:defRPr sz="1000">
                            <a:solidFill>
                              <a:srgbClr val="000000"/>
                            </a:solidFill>
                          </a:defRPr>
                        </a:pP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BEC0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1800"/>
                        </a:pPr>
                        <a:r>
                          <a:rPr b="1" sz="1000"/>
                          <a:t>WEEK DAYS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BEC0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1800"/>
                        </a:pPr>
                        <a:r>
                          <a:rPr b="1" sz="1000"/>
                          <a:t>WEEKEND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BEC0BF"/>
                      </a:solidFill>
                    </a:tcPr>
                  </a:tc>
                </a:tr>
                <a:tr h="253110">
                  <a:tc>
                    <a:txBody>
                      <a:bodyPr/>
                      <a:lstStyle/>
                      <a:p>
                        <a:pPr defTabSz="4572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/>
                          <a:t>10 AM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>
                        <a:solidFill>
                          <a:srgbClr val="000000"/>
                        </a:solidFill>
                        <a:miter lim="400000"/>
                      </a:lnR>
                      <a:lnT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CD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000"/>
                          <a:t>0,55</a:t>
                        </a:r>
                      </a:p>
                    </a:txBody>
                    <a:tcPr marL="50800" marR="50800" marT="50800" marB="50800" anchor="t" anchorCtr="0" horzOverflow="overflow">
                      <a:lnL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000"/>
                          <a:t>0,05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</a:tr>
                <a:tr h="253110">
                  <a:tc>
                    <a:txBody>
                      <a:bodyPr/>
                      <a:lstStyle/>
                      <a:p>
                        <a:pPr defTabSz="4572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/>
                          <a:t>2 PM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CD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000"/>
                          <a:t>0,3</a:t>
                        </a:r>
                      </a:p>
                    </a:txBody>
                    <a:tcPr marL="50800" marR="50800" marT="50800" marB="50800" anchor="t" anchorCtr="0" horzOverflow="overflow">
                      <a:lnL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000"/>
                          <a:t>0,0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</a:tr>
                <a:tr h="253110">
                  <a:tc>
                    <a:txBody>
                      <a:bodyPr/>
                      <a:lstStyle/>
                      <a:p>
                        <a:pPr defTabSz="4572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/>
                          <a:t>10 PM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CD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000"/>
                          <a:t>0,1</a:t>
                        </a:r>
                      </a:p>
                    </a:txBody>
                    <a:tcPr marL="50800" marR="50800" marT="50800" marB="50800" anchor="t" anchorCtr="0" horzOverflow="overflow">
                      <a:lnL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000"/>
                          <a:t>0,0</a:t>
                        </a:r>
                      </a:p>
                    </a:txBody>
                    <a:tcPr marL="50800" marR="50800" marT="50800" marB="50800" anchor="t" anchorCtr="0" horzOverflow="overflow">
                      <a:lnL w="4445">
                        <a:solidFill>
                          <a:srgbClr val="000000"/>
                        </a:solidFill>
                        <a:miter lim="400000"/>
                      </a:lnL>
                      <a:lnR w="4445">
                        <a:solidFill>
                          <a:srgbClr val="000000"/>
                        </a:solidFill>
                        <a:miter lim="400000"/>
                      </a:lnR>
                      <a:lnT w="4445">
                        <a:solidFill>
                          <a:srgbClr val="000000"/>
                        </a:solidFill>
                        <a:miter lim="400000"/>
                      </a:lnT>
                      <a:lnB w="4445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he best times to send en email to John would be:…"/>
          <p:cNvSpPr txBox="1"/>
          <p:nvPr/>
        </p:nvSpPr>
        <p:spPr>
          <a:xfrm>
            <a:off x="4894921" y="3319517"/>
            <a:ext cx="13372242" cy="5295854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just">
              <a:spcBef>
                <a:spcPts val="5900"/>
              </a:spcBef>
              <a:defRPr b="0" sz="2800"/>
            </a:pPr>
            <a:r>
              <a:t>The best times to send en email to John would be:</a:t>
            </a:r>
          </a:p>
          <a:p>
            <a:pPr algn="just">
              <a:spcBef>
                <a:spcPts val="5900"/>
              </a:spcBef>
              <a:defRPr b="0" sz="2800"/>
            </a:pPr>
            <a:r>
              <a:t>1 - The optimal time from John’s Most Probable Cluster</a:t>
            </a:r>
          </a:p>
          <a:p>
            <a:pPr algn="just">
              <a:spcBef>
                <a:spcPts val="5900"/>
              </a:spcBef>
              <a:defRPr b="0" sz="2800"/>
            </a:pPr>
            <a:r>
              <a:t>2 - The Optimal time from John’s </a:t>
            </a:r>
            <a:r>
              <a:rPr b="1"/>
              <a:t>next </a:t>
            </a:r>
            <a:r>
              <a:t>most probable cluster</a:t>
            </a:r>
          </a:p>
          <a:p>
            <a:pPr algn="just">
              <a:spcBef>
                <a:spcPts val="5900"/>
              </a:spcBef>
              <a:defRPr b="0" sz="2800"/>
            </a:pPr>
            <a:r>
              <a:t>3 - The optimal time from the next probable cluster of John’s </a:t>
            </a:r>
            <a:r>
              <a:rPr b="1"/>
              <a:t>similar costumers</a:t>
            </a:r>
            <a:endParaRPr b="1"/>
          </a:p>
          <a:p>
            <a:pPr algn="just">
              <a:spcBef>
                <a:spcPts val="5900"/>
              </a:spcBef>
              <a:defRPr b="0" sz="2800"/>
            </a:pPr>
            <a:r>
              <a:t>4 - The remaining probabilities of each time slot from john’s most probable cluster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