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0"/>
  </p:notesMasterIdLst>
  <p:handoutMasterIdLst>
    <p:handoutMasterId r:id="rId41"/>
  </p:handoutMasterIdLst>
  <p:sldIdLst>
    <p:sldId id="343" r:id="rId3"/>
    <p:sldId id="307" r:id="rId4"/>
    <p:sldId id="341"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05" r:id="rId39"/>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94"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3" autoAdjust="0"/>
    <p:restoredTop sz="88139" autoAdjust="0"/>
  </p:normalViewPr>
  <p:slideViewPr>
    <p:cSldViewPr snapToGrid="0" snapToObjects="1">
      <p:cViewPr varScale="1">
        <p:scale>
          <a:sx n="64" d="100"/>
          <a:sy n="64" d="100"/>
        </p:scale>
        <p:origin x="1338" y="78"/>
      </p:cViewPr>
      <p:guideLst>
        <p:guide orient="horz" pos="1094"/>
        <p:guide pos="340"/>
      </p:guideLst>
    </p:cSldViewPr>
  </p:slideViewPr>
  <p:outlineViewPr>
    <p:cViewPr>
      <p:scale>
        <a:sx n="33" d="100"/>
        <a:sy n="33" d="100"/>
      </p:scale>
      <p:origin x="0" y="-123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5A428748-0735-4DA9-A5A1-21108837A818}" type="datetimeFigureOut">
              <a:rPr lang="en-US" altLang="en-US"/>
              <a:pPr/>
              <a:t>9/10/2020</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1FF7770C-1ABB-4166-B38B-D007759A75F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67691ED-80A2-4AF3-88F4-2CD6B0B57FAE}"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709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Arial"/>
                <a:ea typeface="Arial"/>
                <a:cs typeface="Arial"/>
                <a:sym typeface="Arial"/>
              </a:rPr>
              <a:t>Use</a:t>
            </a:r>
            <a:r>
              <a:rPr lang="en-US" sz="1200" b="0" i="0" u="none" strike="noStrike" kern="1200" cap="none" baseline="0" dirty="0" smtClean="0">
                <a:solidFill>
                  <a:schemeClr val="dk1"/>
                </a:solidFill>
                <a:effectLst/>
                <a:latin typeface="Arial"/>
                <a:ea typeface="Arial"/>
                <a:cs typeface="Arial"/>
                <a:sym typeface="Arial"/>
              </a:rPr>
              <a:t> </a:t>
            </a:r>
            <a:r>
              <a:rPr lang="en-US" sz="1200" b="1" i="0" u="none" strike="noStrike" kern="1200" cap="none" baseline="0" dirty="0" err="1" smtClean="0">
                <a:solidFill>
                  <a:schemeClr val="dk1"/>
                </a:solidFill>
                <a:effectLst/>
                <a:latin typeface="Arial"/>
                <a:ea typeface="Arial"/>
                <a:cs typeface="Arial"/>
                <a:sym typeface="Arial"/>
              </a:rPr>
              <a:t>lang</a:t>
            </a:r>
            <a:r>
              <a:rPr lang="en-US" sz="1200" b="1" i="0" u="none" strike="noStrike" kern="1200" cap="none" baseline="0" dirty="0" smtClean="0">
                <a:solidFill>
                  <a:schemeClr val="dk1"/>
                </a:solidFill>
                <a:effectLst/>
                <a:latin typeface="Arial"/>
                <a:ea typeface="Arial"/>
                <a:cs typeface="Arial"/>
                <a:sym typeface="Arial"/>
              </a:rPr>
              <a:t> </a:t>
            </a:r>
            <a:r>
              <a:rPr lang="en-US" sz="1200" b="0" i="0" u="none" strike="noStrike" kern="1200" cap="none" baseline="0" dirty="0" smtClean="0">
                <a:solidFill>
                  <a:schemeClr val="dk1"/>
                </a:solidFill>
                <a:effectLst/>
                <a:latin typeface="Arial"/>
                <a:ea typeface="Arial"/>
                <a:cs typeface="Arial"/>
                <a:sym typeface="Arial"/>
              </a:rPr>
              <a:t>attribute on </a:t>
            </a:r>
            <a:r>
              <a:rPr lang="en-US" sz="1200" b="1" i="0" u="none" strike="noStrike" kern="1200" cap="none" baseline="0" dirty="0" smtClean="0">
                <a:solidFill>
                  <a:schemeClr val="dk1"/>
                </a:solidFill>
                <a:effectLst/>
                <a:latin typeface="Arial"/>
                <a:ea typeface="Arial"/>
                <a:cs typeface="Arial"/>
                <a:sym typeface="Arial"/>
              </a:rPr>
              <a:t>html element </a:t>
            </a:r>
            <a:r>
              <a:rPr lang="en-US" sz="1200" b="0" i="0" u="none" strike="noStrike" kern="1200" cap="none" baseline="0" dirty="0" smtClean="0">
                <a:solidFill>
                  <a:schemeClr val="dk1"/>
                </a:solidFill>
                <a:effectLst/>
                <a:latin typeface="Arial"/>
                <a:ea typeface="Arial"/>
                <a:cs typeface="Arial"/>
                <a:sym typeface="Arial"/>
              </a:rPr>
              <a:t>- </a:t>
            </a:r>
            <a:r>
              <a:rPr lang="en-US" sz="1200" b="0" i="0" u="none" strike="noStrike" kern="1200" cap="none" dirty="0" smtClean="0">
                <a:solidFill>
                  <a:schemeClr val="dk1"/>
                </a:solidFill>
                <a:effectLst/>
                <a:latin typeface="Arial"/>
                <a:ea typeface="Arial"/>
                <a:cs typeface="Arial"/>
                <a:sym typeface="Arial"/>
              </a:rPr>
              <a:t>to declare the language of the Web page. This is meant to assist search engines and </a:t>
            </a:r>
            <a:r>
              <a:rPr lang="en-US" sz="1200" b="0" i="0" u="none" strike="noStrike" kern="1200" cap="none" dirty="0" smtClean="0">
                <a:solidFill>
                  <a:schemeClr val="dk1"/>
                </a:solidFill>
                <a:effectLst/>
                <a:latin typeface="Arial"/>
                <a:ea typeface="Arial"/>
                <a:cs typeface="Arial"/>
                <a:sym typeface="Arial"/>
              </a:rPr>
              <a:t>browsers.</a:t>
            </a:r>
            <a:endParaRPr lang="en-US" dirty="0"/>
          </a:p>
        </p:txBody>
      </p:sp>
      <p:sp>
        <p:nvSpPr>
          <p:cNvPr id="4" name="Slide Number Placeholder 3"/>
          <p:cNvSpPr>
            <a:spLocks noGrp="1"/>
          </p:cNvSpPr>
          <p:nvPr>
            <p:ph type="sldNum" idx="10"/>
          </p:nvPr>
        </p:nvSpPr>
        <p:spPr/>
        <p:txBody>
          <a:bodyPr/>
          <a:lstStyle/>
          <a:p>
            <a:fld id="{267691ED-80A2-4AF3-88F4-2CD6B0B57FAE}" type="slidenum">
              <a:rPr lang="en-US" altLang="en-US" smtClean="0"/>
              <a:pPr/>
              <a:t>9</a:t>
            </a:fld>
            <a:endParaRPr lang="en-US" altLang="en-US" dirty="0"/>
          </a:p>
        </p:txBody>
      </p:sp>
    </p:spTree>
    <p:extLst>
      <p:ext uri="{BB962C8B-B14F-4D97-AF65-F5344CB8AC3E}">
        <p14:creationId xmlns:p14="http://schemas.microsoft.com/office/powerpoint/2010/main" val="94651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0CC3C80-DD98-40DB-B313-6A193E31E2F1}" type="slidenum">
              <a:rPr lang="en-US" altLang="en-US"/>
              <a:pPr/>
              <a:t>‹#›</a:t>
            </a:fld>
            <a:endParaRPr lang="en-US" altLang="en-US" dirty="0"/>
          </a:p>
        </p:txBody>
      </p:sp>
    </p:spTree>
    <p:extLst>
      <p:ext uri="{BB962C8B-B14F-4D97-AF65-F5344CB8AC3E}">
        <p14:creationId xmlns:p14="http://schemas.microsoft.com/office/powerpoint/2010/main" val="407098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6419A86A-91D9-4056-BA3F-514BE42EF2DB}" type="slidenum">
              <a:rPr lang="en-US" altLang="en-US"/>
              <a:pPr/>
              <a:t>‹#›</a:t>
            </a:fld>
            <a:endParaRPr lang="en-US" altLang="en-US" dirty="0"/>
          </a:p>
        </p:txBody>
      </p:sp>
    </p:spTree>
    <p:extLst>
      <p:ext uri="{BB962C8B-B14F-4D97-AF65-F5344CB8AC3E}">
        <p14:creationId xmlns:p14="http://schemas.microsoft.com/office/powerpoint/2010/main" val="401141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A7FCC13B-262C-41AE-AB81-AF02821806BB}" type="slidenum">
              <a:rPr lang="en-US" altLang="en-US"/>
              <a:pPr/>
              <a:t>‹#›</a:t>
            </a:fld>
            <a:endParaRPr lang="en-US" altLang="en-US" dirty="0"/>
          </a:p>
        </p:txBody>
      </p:sp>
    </p:spTree>
    <p:extLst>
      <p:ext uri="{BB962C8B-B14F-4D97-AF65-F5344CB8AC3E}">
        <p14:creationId xmlns:p14="http://schemas.microsoft.com/office/powerpoint/2010/main" val="417513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65D678EC-7888-4C97-B25D-C75B5929DC82}" type="datetimeFigureOut">
              <a:rPr lang="en-US" altLang="en-US"/>
              <a:pPr/>
              <a:t>9/10/2020</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6F10B90C-FF02-4D35-A174-BEA201360854}" type="slidenum">
              <a:rPr lang="en-US" altLang="en-US"/>
              <a:pPr/>
              <a:t>‹#›</a:t>
            </a:fld>
            <a:endParaRPr lang="en-US" altLang="en-US" dirty="0"/>
          </a:p>
        </p:txBody>
      </p:sp>
    </p:spTree>
    <p:extLst>
      <p:ext uri="{BB962C8B-B14F-4D97-AF65-F5344CB8AC3E}">
        <p14:creationId xmlns:p14="http://schemas.microsoft.com/office/powerpoint/2010/main" val="72831081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23F2C5EE-86A0-4673-87DE-517FF0AD29C5}" type="datetimeFigureOut">
              <a:rPr lang="en-US" altLang="en-US"/>
              <a:pPr/>
              <a:t>9/10/2020</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F4DDFF74-6BB8-404B-9503-2F82733A136F}" type="slidenum">
              <a:rPr lang="en-US" altLang="en-US"/>
              <a:pPr/>
              <a:t>‹#›</a:t>
            </a:fld>
            <a:endParaRPr lang="en-US" altLang="en-US" dirty="0"/>
          </a:p>
        </p:txBody>
      </p:sp>
    </p:spTree>
    <p:extLst>
      <p:ext uri="{BB962C8B-B14F-4D97-AF65-F5344CB8AC3E}">
        <p14:creationId xmlns:p14="http://schemas.microsoft.com/office/powerpoint/2010/main" val="90950702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6974195-2BE6-456D-8E19-E01565F784CE}" type="slidenum">
              <a:rPr lang="en-US" altLang="en-US"/>
              <a:pPr/>
              <a:t>‹#›</a:t>
            </a:fld>
            <a:endParaRPr lang="en-US" altLang="en-US" dirty="0"/>
          </a:p>
        </p:txBody>
      </p:sp>
    </p:spTree>
    <p:extLst>
      <p:ext uri="{BB962C8B-B14F-4D97-AF65-F5344CB8AC3E}">
        <p14:creationId xmlns:p14="http://schemas.microsoft.com/office/powerpoint/2010/main" val="45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9B3A248B-BC5E-4061-AC50-F9D272C356F3}" type="slidenum">
              <a:rPr lang="en-US" altLang="en-US"/>
              <a:pPr/>
              <a:t>‹#›</a:t>
            </a:fld>
            <a:endParaRPr lang="en-US" altLang="en-US" dirty="0"/>
          </a:p>
        </p:txBody>
      </p:sp>
    </p:spTree>
    <p:extLst>
      <p:ext uri="{BB962C8B-B14F-4D97-AF65-F5344CB8AC3E}">
        <p14:creationId xmlns:p14="http://schemas.microsoft.com/office/powerpoint/2010/main" val="196447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89C882F3-5A51-4150-9A4E-25B06C9152FE}" type="slidenum">
              <a:rPr lang="en-US" altLang="en-US"/>
              <a:pPr/>
              <a:t>‹#›</a:t>
            </a:fld>
            <a:endParaRPr lang="en-US" altLang="en-US" dirty="0"/>
          </a:p>
        </p:txBody>
      </p:sp>
    </p:spTree>
    <p:extLst>
      <p:ext uri="{BB962C8B-B14F-4D97-AF65-F5344CB8AC3E}">
        <p14:creationId xmlns:p14="http://schemas.microsoft.com/office/powerpoint/2010/main" val="287788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12709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20877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583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BDDF3808-AD4C-4AD8-8235-CBB158E82F8B}" type="slidenum">
              <a:rPr lang="en-US" altLang="en-US"/>
              <a:pPr/>
              <a:t>‹#›</a:t>
            </a:fld>
            <a:endParaRPr lang="en-US" altLang="en-US" dirty="0"/>
          </a:p>
        </p:txBody>
      </p:sp>
    </p:spTree>
    <p:extLst>
      <p:ext uri="{BB962C8B-B14F-4D97-AF65-F5344CB8AC3E}">
        <p14:creationId xmlns:p14="http://schemas.microsoft.com/office/powerpoint/2010/main" val="54153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E6407D29-D318-4B5B-9C35-C5FB8C301D24}" type="slidenum">
              <a:rPr lang="en-US" altLang="en-US"/>
              <a:pPr/>
              <a:t>‹#›</a:t>
            </a:fld>
            <a:endParaRPr lang="en-US" altLang="en-US" dirty="0"/>
          </a:p>
        </p:txBody>
      </p:sp>
    </p:spTree>
    <p:extLst>
      <p:ext uri="{BB962C8B-B14F-4D97-AF65-F5344CB8AC3E}">
        <p14:creationId xmlns:p14="http://schemas.microsoft.com/office/powerpoint/2010/main" val="12878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EAEB6DB5-C814-4BF0-A058-249FD8733189}" type="slidenum">
              <a:rPr lang="en-US" altLang="en-US"/>
              <a:pPr/>
              <a:t>‹#›</a:t>
            </a:fld>
            <a:endParaRPr lang="en-US" altLang="en-US" dirty="0"/>
          </a:p>
        </p:txBody>
      </p:sp>
    </p:spTree>
    <p:extLst>
      <p:ext uri="{BB962C8B-B14F-4D97-AF65-F5344CB8AC3E}">
        <p14:creationId xmlns:p14="http://schemas.microsoft.com/office/powerpoint/2010/main" val="283212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81A6B5B4-6E92-4B95-A2BF-5F7EE1F14A40}" type="slidenum">
              <a:rPr lang="en-US" altLang="en-US"/>
              <a:pPr/>
              <a:t>‹#›</a:t>
            </a:fld>
            <a:endParaRPr lang="en-US" altLang="en-US" dirty="0"/>
          </a:p>
        </p:txBody>
      </p:sp>
    </p:spTree>
    <p:extLst>
      <p:ext uri="{BB962C8B-B14F-4D97-AF65-F5344CB8AC3E}">
        <p14:creationId xmlns:p14="http://schemas.microsoft.com/office/powerpoint/2010/main" val="269570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3732FCAD-1DBB-4BAB-B9C5-63428370D154}"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a:t>
            </a:r>
            <a:r>
              <a:rPr lang="en-US" altLang="en-US" sz="1200" dirty="0" smtClean="0">
                <a:solidFill>
                  <a:schemeClr val="tx1"/>
                </a:solidFill>
                <a:latin typeface="Verdana" panose="020B0604030504040204" pitchFamily="34" charset="0"/>
              </a:rPr>
              <a:t>2019, 2017, 2015 </a:t>
            </a:r>
            <a:r>
              <a:rPr lang="en-US" altLang="en-US" sz="1200" dirty="0">
                <a:solidFill>
                  <a:schemeClr val="tx1"/>
                </a:solidFill>
                <a:latin typeface="Verdana" panose="020B0604030504040204" pitchFamily="34" charset="0"/>
              </a:rPr>
              <a:t>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DD9F358C-4D9B-4FFC-A5E4-C36DDCBAA69E}"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3c.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html/log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4773168" y="3114461"/>
            <a:ext cx="3913631" cy="477825"/>
          </a:xfrm>
        </p:spPr>
        <p:txBody>
          <a:bodyPr/>
          <a:lstStyle/>
          <a:p>
            <a:pPr algn="ctr" eaLnBrk="1" fontAlgn="auto" hangingPunct="1">
              <a:spcAft>
                <a:spcPts val="0"/>
              </a:spcAft>
              <a:buSzPct val="100000"/>
              <a:defRPr/>
            </a:pPr>
            <a:r>
              <a:rPr lang="en-US" dirty="0" smtClean="0">
                <a:solidFill>
                  <a:schemeClr val="tx1"/>
                </a:solidFill>
                <a:latin typeface="+mn-lt"/>
              </a:rPr>
              <a:t>H</a:t>
            </a:r>
            <a:r>
              <a:rPr lang="en-US" sz="100" dirty="0" smtClean="0">
                <a:solidFill>
                  <a:schemeClr val="tx1"/>
                </a:solidFill>
                <a:latin typeface="+mn-lt"/>
              </a:rPr>
              <a:t> </a:t>
            </a:r>
            <a:r>
              <a:rPr lang="en-US" dirty="0" smtClean="0">
                <a:solidFill>
                  <a:schemeClr val="tx1"/>
                </a:solidFill>
                <a:latin typeface="+mn-lt"/>
              </a:rPr>
              <a:t>T</a:t>
            </a:r>
            <a:r>
              <a:rPr lang="en-US" sz="100" dirty="0" smtClean="0">
                <a:solidFill>
                  <a:schemeClr val="tx1"/>
                </a:solidFill>
                <a:latin typeface="+mn-lt"/>
              </a:rPr>
              <a:t> </a:t>
            </a:r>
            <a:r>
              <a:rPr lang="en-US" dirty="0" smtClean="0">
                <a:solidFill>
                  <a:schemeClr val="tx1"/>
                </a:solidFill>
                <a:latin typeface="+mn-lt"/>
              </a:rPr>
              <a:t>M</a:t>
            </a:r>
            <a:r>
              <a:rPr lang="en-US" sz="100" dirty="0" smtClean="0">
                <a:solidFill>
                  <a:schemeClr val="tx1"/>
                </a:solidFill>
                <a:latin typeface="+mn-lt"/>
              </a:rPr>
              <a:t> </a:t>
            </a:r>
            <a:r>
              <a:rPr lang="en-US" dirty="0" smtClean="0">
                <a:solidFill>
                  <a:schemeClr val="tx1"/>
                </a:solidFill>
                <a:latin typeface="+mn-lt"/>
              </a:rPr>
              <a:t>L </a:t>
            </a:r>
            <a:r>
              <a:rPr lang="en-US" dirty="0">
                <a:solidFill>
                  <a:schemeClr val="tx1"/>
                </a:solidFill>
                <a:latin typeface="+mn-lt"/>
              </a:rPr>
              <a:t>Basics</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7070" y="4359588"/>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3763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Head &amp; Body Sections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77133"/>
          </a:xfrm>
        </p:spPr>
        <p:txBody>
          <a:bodyPr>
            <a:spAutoFit/>
          </a:bodyPr>
          <a:lstStyle/>
          <a:p>
            <a:pPr marL="0" indent="0" eaLnBrk="1" hangingPunct="1">
              <a:buNone/>
              <a:tabLst/>
              <a:defRPr/>
            </a:pPr>
            <a:r>
              <a:rPr lang="en-US" altLang="en-US" sz="2000" b="1" kern="1200" dirty="0">
                <a:solidFill>
                  <a:srgbClr val="000000"/>
                </a:solidFill>
                <a:latin typeface="Arial (Body)"/>
                <a:ea typeface="+mn-ea"/>
                <a:cs typeface="Arial" panose="020B0604020202020204" pitchFamily="34" charset="0"/>
              </a:rPr>
              <a:t>Head </a:t>
            </a:r>
            <a:r>
              <a:rPr lang="en-US" altLang="en-US" sz="2000" b="1" kern="1200" dirty="0" smtClean="0">
                <a:solidFill>
                  <a:srgbClr val="000000"/>
                </a:solidFill>
                <a:latin typeface="Arial (Body)"/>
                <a:ea typeface="+mn-ea"/>
                <a:cs typeface="Arial" panose="020B0604020202020204" pitchFamily="34" charset="0"/>
              </a:rPr>
              <a:t>Section</a:t>
            </a:r>
          </a:p>
          <a:p>
            <a:pPr marL="0" indent="0" eaLnBrk="1" hangingPunct="1">
              <a:spcBef>
                <a:spcPts val="600"/>
              </a:spcBef>
              <a:buNone/>
              <a:tabLst/>
              <a:defRPr/>
            </a:pPr>
            <a:r>
              <a:rPr lang="en-US" altLang="en-US" sz="2000" kern="1200" dirty="0" smtClean="0">
                <a:solidFill>
                  <a:srgbClr val="000000"/>
                </a:solidFill>
                <a:latin typeface="Arial (Body)"/>
                <a:ea typeface="+mn-ea"/>
                <a:cs typeface="Arial" panose="020B0604020202020204" pitchFamily="34" charset="0"/>
              </a:rPr>
              <a:t>Contains </a:t>
            </a:r>
            <a:r>
              <a:rPr lang="en-US" altLang="en-US" sz="2000" kern="1200" dirty="0">
                <a:solidFill>
                  <a:srgbClr val="000000"/>
                </a:solidFill>
                <a:latin typeface="Arial (Body)"/>
                <a:ea typeface="+mn-ea"/>
                <a:cs typeface="Arial" panose="020B0604020202020204" pitchFamily="34" charset="0"/>
              </a:rPr>
              <a:t>information </a:t>
            </a:r>
            <a:r>
              <a:rPr lang="en-US" altLang="en-US" sz="2000" kern="1200" dirty="0" smtClean="0">
                <a:solidFill>
                  <a:srgbClr val="000000"/>
                </a:solidFill>
                <a:latin typeface="Arial (Body)"/>
                <a:ea typeface="+mn-ea"/>
                <a:cs typeface="Arial" panose="020B0604020202020204" pitchFamily="34" charset="0"/>
              </a:rPr>
              <a:t>that </a:t>
            </a:r>
            <a:r>
              <a:rPr lang="en-US" altLang="en-US" sz="2000" kern="1200" dirty="0">
                <a:solidFill>
                  <a:srgbClr val="000000"/>
                </a:solidFill>
                <a:latin typeface="Arial (Body)"/>
                <a:ea typeface="+mn-ea"/>
                <a:cs typeface="Arial" panose="020B0604020202020204" pitchFamily="34" charset="0"/>
              </a:rPr>
              <a:t>describes the web </a:t>
            </a:r>
            <a:r>
              <a:rPr lang="en-US" altLang="en-US" sz="2000" kern="1200" dirty="0" smtClean="0">
                <a:solidFill>
                  <a:srgbClr val="000000"/>
                </a:solidFill>
                <a:latin typeface="Arial (Body)"/>
                <a:ea typeface="+mn-ea"/>
                <a:cs typeface="Arial" panose="020B0604020202020204" pitchFamily="34" charset="0"/>
              </a:rPr>
              <a:t>page document</a:t>
            </a:r>
            <a:endParaRPr lang="en-US" altLang="en-US" sz="2000" kern="1200" dirty="0">
              <a:solidFill>
                <a:srgbClr val="000000"/>
              </a:solidFill>
              <a:latin typeface="Arial (Body)"/>
              <a:ea typeface="+mn-ea"/>
              <a:cs typeface="Arial" panose="020B0604020202020204" pitchFamily="34" charset="0"/>
            </a:endParaRPr>
          </a:p>
        </p:txBody>
      </p:sp>
      <p:pic>
        <p:nvPicPr>
          <p:cNvPr id="8" name="Picture 7" descr="Commputer code has 3 lines. The lines read as follows. line 1. left angle bracket head right angle bracket. line 2. period period period head section info goes here. line 3. left angle bracket slash right angle bracket."/>
          <p:cNvPicPr>
            <a:picLocks noChangeAspect="1"/>
          </p:cNvPicPr>
          <p:nvPr/>
        </p:nvPicPr>
        <p:blipFill>
          <a:blip r:embed="rId2"/>
          <a:stretch>
            <a:fillRect/>
          </a:stretch>
        </p:blipFill>
        <p:spPr>
          <a:xfrm>
            <a:off x="457200" y="2538888"/>
            <a:ext cx="3407959" cy="1237595"/>
          </a:xfrm>
          <a:prstGeom prst="rect">
            <a:avLst/>
          </a:prstGeom>
        </p:spPr>
      </p:pic>
      <p:sp>
        <p:nvSpPr>
          <p:cNvPr id="4" name="Text Placeholder 3"/>
          <p:cNvSpPr>
            <a:spLocks noGrp="1"/>
          </p:cNvSpPr>
          <p:nvPr>
            <p:ph type="body" idx="2"/>
          </p:nvPr>
        </p:nvSpPr>
        <p:spPr>
          <a:xfrm>
            <a:off x="457200" y="4005531"/>
            <a:ext cx="8229600" cy="851139"/>
          </a:xfrm>
        </p:spPr>
        <p:txBody>
          <a:bodyPr/>
          <a:lstStyle/>
          <a:p>
            <a:pPr marL="0" indent="0">
              <a:buNone/>
            </a:pPr>
            <a:r>
              <a:rPr lang="en-US" altLang="en-US" sz="2000" b="1" kern="1200" dirty="0">
                <a:solidFill>
                  <a:srgbClr val="000000"/>
                </a:solidFill>
                <a:latin typeface="Arial (Body)"/>
                <a:cs typeface="Times New Roman" panose="02020603050405020304" pitchFamily="18" charset="0"/>
              </a:rPr>
              <a:t>Body </a:t>
            </a:r>
            <a:r>
              <a:rPr lang="en-US" altLang="en-US" sz="2000" b="1" kern="1200" dirty="0" smtClean="0">
                <a:solidFill>
                  <a:srgbClr val="000000"/>
                </a:solidFill>
                <a:latin typeface="Arial (Body)"/>
                <a:cs typeface="Times New Roman" panose="02020603050405020304" pitchFamily="18" charset="0"/>
              </a:rPr>
              <a:t>Section</a:t>
            </a:r>
          </a:p>
          <a:p>
            <a:pPr marL="0" indent="0">
              <a:spcBef>
                <a:spcPts val="600"/>
              </a:spcBef>
              <a:buNone/>
            </a:pPr>
            <a:r>
              <a:rPr lang="en-US" altLang="en-US" sz="2000" kern="1200" dirty="0" smtClean="0">
                <a:solidFill>
                  <a:srgbClr val="000000"/>
                </a:solidFill>
                <a:latin typeface="Arial (Body)"/>
                <a:cs typeface="Arial" panose="020B0604020202020204" pitchFamily="34" charset="0"/>
              </a:rPr>
              <a:t>Contains </a:t>
            </a:r>
            <a:r>
              <a:rPr lang="en-US" altLang="en-US" sz="2000" kern="1200" dirty="0">
                <a:solidFill>
                  <a:srgbClr val="000000"/>
                </a:solidFill>
                <a:latin typeface="Arial (Body)"/>
                <a:cs typeface="Arial" panose="020B0604020202020204" pitchFamily="34" charset="0"/>
              </a:rPr>
              <a:t>text and elements that display in the web page </a:t>
            </a:r>
            <a:r>
              <a:rPr lang="en-US" altLang="en-US" sz="2000" kern="1200" dirty="0" smtClean="0">
                <a:solidFill>
                  <a:srgbClr val="000000"/>
                </a:solidFill>
                <a:latin typeface="Arial (Body)"/>
                <a:cs typeface="Arial" panose="020B0604020202020204" pitchFamily="34" charset="0"/>
              </a:rPr>
              <a:t>document</a:t>
            </a:r>
            <a:endParaRPr lang="en-US" altLang="en-US" sz="2000" kern="1200" dirty="0">
              <a:solidFill>
                <a:srgbClr val="000000"/>
              </a:solidFill>
              <a:latin typeface="Arial (Body)"/>
              <a:cs typeface="Arial" panose="020B0604020202020204" pitchFamily="34" charset="0"/>
            </a:endParaRPr>
          </a:p>
        </p:txBody>
      </p:sp>
      <p:pic>
        <p:nvPicPr>
          <p:cNvPr id="9" name="Picture 8" descr="Computer code has 3 lines. the lines read as follows. line 1. left angle bracket body right angle bracket. line 2. period period period body section info goes here. line 3. left angle bracket slash body right angle bracket."/>
          <p:cNvPicPr>
            <a:picLocks noChangeAspect="1"/>
          </p:cNvPicPr>
          <p:nvPr/>
        </p:nvPicPr>
        <p:blipFill>
          <a:blip r:embed="rId3"/>
          <a:stretch>
            <a:fillRect/>
          </a:stretch>
        </p:blipFill>
        <p:spPr>
          <a:xfrm>
            <a:off x="457200" y="4856670"/>
            <a:ext cx="3505504" cy="12132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Title Element Meta Element</a:t>
            </a:r>
            <a:endParaRPr lang="en-US" kern="1200" spc="-50" dirty="0">
              <a:latin typeface="Times New Roman" panose="02020603050405020304" pitchFamily="18" charset="0"/>
              <a:ea typeface="+mj-ea"/>
              <a:cs typeface="+mj-cs"/>
            </a:endParaRPr>
          </a:p>
        </p:txBody>
      </p:sp>
      <p:pic>
        <p:nvPicPr>
          <p:cNvPr id="5" name="Picture 4" descr="Computer code has 10 lines. the lines read as follows. line 1. left angle bracket exclamation point D o c type h t m l right angle bracket. line 2. left angle h t m l, l a n g equals double quote e n double quote bracket right angle bracket. 3. left angle bracket head right angle bracket. line 4. left angle bracket title right angle bracket my first H T M L 5 web page left angle bracket slash title right angle bracket. line 5. left angle bracket meta c h a r set equals double quote u t f hyphen 8 right angle bracket. line 6. left angle bracket slash head right angle bracket. line 7. left angle bracket body right angle bracket. line 8. hello world. line 9. left angle bracket slash body right angle bracket. line 10. left angle bracket slash h t m l right angle bracket."/>
          <p:cNvPicPr>
            <a:picLocks noChangeAspect="1"/>
          </p:cNvPicPr>
          <p:nvPr/>
        </p:nvPicPr>
        <p:blipFill>
          <a:blip r:embed="rId2"/>
          <a:stretch>
            <a:fillRect/>
          </a:stretch>
        </p:blipFill>
        <p:spPr>
          <a:xfrm>
            <a:off x="1232754" y="1721959"/>
            <a:ext cx="6678490" cy="2831754"/>
          </a:xfrm>
          <a:prstGeom prst="rect">
            <a:avLst/>
          </a:prstGeom>
        </p:spPr>
      </p:pic>
      <p:pic>
        <p:nvPicPr>
          <p:cNvPr id="28676" name="Picture 2" descr="Screen shot of internet explorer. The output reads as hello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432" y="4672830"/>
            <a:ext cx="5667134" cy="15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Heading Element</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h 1 right angle bracket heading level 1 left angle bracket slash h 1 right angle bracket. line 2. left angle bracket h 2 right angle bracket heading level 2 left angle bracket slash h 2 right angle bracket. line 3. left angle bracket h 3 right angle bracket heading level 3 left angle bracket slash h 3 right angle bracket. line 4. left angle bracket h 4 right angle bracket heading level 4 left angle bracket slash h 4 right angle bracket. line 5. left angle bracket h 5 right angle bracket heading level 5 left angle bracket slash h 5 right angle bracket. line 6. left angle bracket h 6 right angle bracket heading level 6 left angle bracket slash h 6 right angle bracket."/>
          <p:cNvPicPr>
            <a:picLocks noChangeAspect="1"/>
          </p:cNvPicPr>
          <p:nvPr/>
        </p:nvPicPr>
        <p:blipFill rotWithShape="1">
          <a:blip r:embed="rId2"/>
          <a:srcRect r="18467" b="24009"/>
          <a:stretch/>
        </p:blipFill>
        <p:spPr>
          <a:xfrm>
            <a:off x="539750" y="1736725"/>
            <a:ext cx="4215130" cy="2835275"/>
          </a:xfrm>
          <a:prstGeom prst="rect">
            <a:avLst/>
          </a:prstGeom>
        </p:spPr>
      </p:pic>
      <p:pic>
        <p:nvPicPr>
          <p:cNvPr id="29700" name="Picture 3" descr="A browser tab, Heading Example, shows six lines of text decreasing in font size from top to bottom. Each line of text identifies itself as Heading Level 1, 2, 3, 4, 5, o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315" y="1736725"/>
            <a:ext cx="3151145" cy="349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Paragraph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Paragraph </a:t>
            </a:r>
            <a:r>
              <a:rPr lang="en-US" altLang="en-US" sz="2400" kern="1200" dirty="0" smtClean="0">
                <a:solidFill>
                  <a:srgbClr val="000000"/>
                </a:solidFill>
                <a:latin typeface="Arial (Body)"/>
                <a:ea typeface="+mn-ea"/>
                <a:cs typeface="Times New Roman" panose="02020603050405020304" pitchFamily="18" charset="0"/>
              </a:rPr>
              <a:t>element</a:t>
            </a:r>
            <a:endParaRPr lang="en-US" altLang="en-US" sz="2400" kern="1200" dirty="0">
              <a:solidFill>
                <a:srgbClr val="000000"/>
              </a:solidFill>
              <a:latin typeface="Arial (Body)"/>
              <a:ea typeface="+mn-ea"/>
              <a:cs typeface="Times New Roman" panose="02020603050405020304" pitchFamily="18" charset="0"/>
            </a:endParaRPr>
          </a:p>
        </p:txBody>
      </p:sp>
      <p:pic>
        <p:nvPicPr>
          <p:cNvPr id="5" name="Picture 4" descr="Computer code reads, left angle bracket p right angle bracket period period period paragraph goes here period period period left angle bracket slash p right angle bracket. "/>
          <p:cNvPicPr>
            <a:picLocks noChangeAspect="1"/>
          </p:cNvPicPr>
          <p:nvPr/>
        </p:nvPicPr>
        <p:blipFill rotWithShape="1">
          <a:blip r:embed="rId2"/>
          <a:srcRect l="3320" t="20604" r="3000" b="20052"/>
          <a:stretch/>
        </p:blipFill>
        <p:spPr>
          <a:xfrm>
            <a:off x="526211" y="2337758"/>
            <a:ext cx="5253487" cy="439948"/>
          </a:xfrm>
          <a:prstGeom prst="rect">
            <a:avLst/>
          </a:prstGeom>
        </p:spPr>
      </p:pic>
      <p:sp>
        <p:nvSpPr>
          <p:cNvPr id="4" name="Text Placeholder 3"/>
          <p:cNvSpPr>
            <a:spLocks noGrp="1"/>
          </p:cNvSpPr>
          <p:nvPr>
            <p:ph type="body" idx="2"/>
          </p:nvPr>
        </p:nvSpPr>
        <p:spPr>
          <a:xfrm>
            <a:off x="457200" y="3002280"/>
            <a:ext cx="8229600" cy="1405947"/>
          </a:xfrm>
        </p:spPr>
        <p:txBody>
          <a:bodyPr/>
          <a:lstStyle/>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Groups sentences and sections of text together.</a:t>
            </a:r>
          </a:p>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Block Display – Configures empty space above and </a:t>
            </a:r>
            <a:r>
              <a:rPr lang="en-US" altLang="en-US" sz="2400" kern="1200" dirty="0" smtClean="0">
                <a:solidFill>
                  <a:srgbClr val="000000"/>
                </a:solidFill>
                <a:latin typeface="Arial (Body)"/>
                <a:cs typeface="Times New Roman" panose="02020603050405020304" pitchFamily="18" charset="0"/>
              </a:rPr>
              <a:t>below</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Line Break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Line Break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Stand-alone, or void </a:t>
            </a:r>
            <a:r>
              <a:rPr lang="en-US" altLang="en-US" sz="2400" kern="1200" dirty="0" smtClean="0">
                <a:solidFill>
                  <a:srgbClr val="000000"/>
                </a:solidFill>
                <a:latin typeface="Arial (Body)"/>
                <a:ea typeface="+mn-ea"/>
                <a:cs typeface="Times New Roman" panose="02020603050405020304" pitchFamily="18" charset="0"/>
              </a:rPr>
              <a:t>tag</a:t>
            </a:r>
            <a:endParaRPr lang="en-US" altLang="en-US" sz="2400" i="1"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period period period text goes here left angle bracket b r left angle bracket. line 2. this starts on a new line period period period. "/>
          <p:cNvPicPr>
            <a:picLocks noChangeAspect="1"/>
          </p:cNvPicPr>
          <p:nvPr/>
        </p:nvPicPr>
        <p:blipFill rotWithShape="1">
          <a:blip r:embed="rId2"/>
          <a:srcRect l="4309" t="13806" r="3795" b="13391"/>
          <a:stretch/>
        </p:blipFill>
        <p:spPr>
          <a:xfrm>
            <a:off x="819511" y="2841961"/>
            <a:ext cx="3717985" cy="750498"/>
          </a:xfrm>
          <a:prstGeom prst="rect">
            <a:avLst/>
          </a:prstGeom>
        </p:spPr>
      </p:pic>
      <p:sp>
        <p:nvSpPr>
          <p:cNvPr id="4" name="Text Placeholder 3"/>
          <p:cNvSpPr>
            <a:spLocks noGrp="1"/>
          </p:cNvSpPr>
          <p:nvPr>
            <p:ph type="body" idx="2"/>
          </p:nvPr>
        </p:nvSpPr>
        <p:spPr>
          <a:xfrm>
            <a:off x="457200" y="3718561"/>
            <a:ext cx="8229600" cy="635075"/>
          </a:xfrm>
        </p:spPr>
        <p:txBody>
          <a:bodyPr/>
          <a:lstStyle/>
          <a:p>
            <a:pPr marL="255600" lvl="4" indent="-255600">
              <a:spcBef>
                <a:spcPts val="1500"/>
              </a:spcBef>
            </a:pPr>
            <a:r>
              <a:rPr lang="en-US" altLang="en-US" sz="2400" kern="1200" dirty="0" smtClean="0">
                <a:solidFill>
                  <a:srgbClr val="000000"/>
                </a:solidFill>
                <a:latin typeface="Arial (Body)"/>
                <a:cs typeface="Times New Roman" panose="02020603050405020304" pitchFamily="18" charset="0"/>
              </a:rPr>
              <a:t>Causes </a:t>
            </a:r>
            <a:r>
              <a:rPr lang="en-US" altLang="en-US" sz="2400" kern="1200" dirty="0">
                <a:solidFill>
                  <a:srgbClr val="000000"/>
                </a:solidFill>
                <a:latin typeface="Arial (Body)"/>
                <a:cs typeface="Times New Roman" panose="02020603050405020304" pitchFamily="18" charset="0"/>
              </a:rPr>
              <a:t>the next element or text to display on a new </a:t>
            </a:r>
            <a:r>
              <a:rPr lang="en-US" altLang="en-US" sz="2400" kern="1200" dirty="0" smtClean="0">
                <a:solidFill>
                  <a:srgbClr val="000000"/>
                </a:solidFill>
                <a:latin typeface="Arial (Body)"/>
                <a:cs typeface="Times New Roman" panose="02020603050405020304" pitchFamily="18" charset="0"/>
              </a:rPr>
              <a:t>line</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Blockquote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Blockquote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Indents a block of text for special </a:t>
            </a:r>
            <a:r>
              <a:rPr lang="en-US" altLang="en-US" sz="2400" kern="1200" dirty="0" smtClean="0">
                <a:solidFill>
                  <a:srgbClr val="000000"/>
                </a:solidFill>
                <a:latin typeface="Arial (Body)"/>
                <a:ea typeface="+mn-ea"/>
                <a:cs typeface="Times New Roman" panose="02020603050405020304" pitchFamily="18" charset="0"/>
              </a:rPr>
              <a:t>emphasis</a:t>
            </a:r>
            <a:endParaRPr lang="en-US" altLang="en-US" sz="2400"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left angle bracket block quote. line 2. period period period text goes here period period period. line 3. left angle bracket slash block quote right angle bracket."/>
          <p:cNvPicPr>
            <a:picLocks noChangeAspect="1"/>
          </p:cNvPicPr>
          <p:nvPr/>
        </p:nvPicPr>
        <p:blipFill>
          <a:blip r:embed="rId2"/>
          <a:stretch>
            <a:fillRect/>
          </a:stretch>
        </p:blipFill>
        <p:spPr>
          <a:xfrm>
            <a:off x="630529" y="2710108"/>
            <a:ext cx="3108469" cy="1496133"/>
          </a:xfrm>
          <a:prstGeom prst="rect">
            <a:avLst/>
          </a:prstGeom>
        </p:spPr>
      </p:pic>
      <p:sp>
        <p:nvSpPr>
          <p:cNvPr id="4" name="Text Placeholder 3"/>
          <p:cNvSpPr>
            <a:spLocks noGrp="1"/>
          </p:cNvSpPr>
          <p:nvPr>
            <p:ph type="body" idx="2"/>
          </p:nvPr>
        </p:nvSpPr>
        <p:spPr>
          <a:xfrm>
            <a:off x="457200" y="4206241"/>
            <a:ext cx="8229600" cy="883920"/>
          </a:xfrm>
        </p:spPr>
        <p:txBody>
          <a:bodyPr/>
          <a:lstStyle/>
          <a:p>
            <a:pPr marL="255600" lvl="4" indent="-255600" eaLnBrk="1" hangingPunct="1">
              <a:spcBef>
                <a:spcPts val="1500"/>
              </a:spcBef>
              <a:defRPr/>
            </a:pPr>
            <a:r>
              <a:rPr lang="en-US" altLang="en-US" sz="2400" kern="1200" dirty="0" smtClean="0">
                <a:solidFill>
                  <a:srgbClr val="000000"/>
                </a:solidFill>
                <a:latin typeface="Arial (Body)"/>
                <a:cs typeface="Times New Roman" panose="02020603050405020304" pitchFamily="18" charset="0"/>
              </a:rPr>
              <a:t>Block </a:t>
            </a:r>
            <a:r>
              <a:rPr lang="en-US" altLang="en-US" sz="2400" kern="1200" dirty="0">
                <a:solidFill>
                  <a:srgbClr val="000000"/>
                </a:solidFill>
                <a:latin typeface="Arial (Body)"/>
                <a:cs typeface="Times New Roman" panose="02020603050405020304" pitchFamily="18" charset="0"/>
              </a:rPr>
              <a:t>Display – Configures empty space above and </a:t>
            </a:r>
            <a:r>
              <a:rPr lang="en-US" altLang="en-US" sz="2400" kern="1200" dirty="0" smtClean="0">
                <a:solidFill>
                  <a:srgbClr val="000000"/>
                </a:solidFill>
                <a:latin typeface="Arial (Body)"/>
                <a:cs typeface="Times New Roman" panose="02020603050405020304" pitchFamily="18" charset="0"/>
              </a:rPr>
              <a:t>below</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Phrase Elements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383853"/>
            <a:ext cx="8229600" cy="1054104"/>
          </a:xfrm>
        </p:spPr>
        <p:txBody>
          <a:bodyPr>
            <a:spAutoFit/>
          </a:bodyPr>
          <a:lstStyle/>
          <a:p>
            <a:pPr marL="0" indent="0" eaLnBrk="1" hangingPunct="1">
              <a:buNone/>
              <a:defRPr/>
            </a:pPr>
            <a:r>
              <a:rPr lang="en-US" altLang="en-US" sz="2200" kern="1200" dirty="0">
                <a:solidFill>
                  <a:srgbClr val="000000"/>
                </a:solidFill>
                <a:latin typeface="Arial (Body)"/>
                <a:ea typeface="+mn-ea"/>
                <a:cs typeface="+mn-cs"/>
              </a:rPr>
              <a:t>Indicate the context and meaning of the </a:t>
            </a:r>
            <a:r>
              <a:rPr lang="en-US" altLang="en-US" sz="2200" kern="1200" dirty="0" smtClean="0">
                <a:solidFill>
                  <a:srgbClr val="000000"/>
                </a:solidFill>
                <a:latin typeface="Arial (Body)"/>
                <a:ea typeface="+mn-ea"/>
                <a:cs typeface="+mn-cs"/>
              </a:rPr>
              <a:t>text.</a:t>
            </a:r>
          </a:p>
          <a:p>
            <a:pPr marL="0" indent="0" eaLnBrk="1" hangingPunct="1">
              <a:buNone/>
              <a:defRPr/>
            </a:pPr>
            <a:r>
              <a:rPr lang="en-US" altLang="en-US" sz="2200" kern="1200" dirty="0" smtClean="0">
                <a:solidFill>
                  <a:srgbClr val="000000"/>
                </a:solidFill>
                <a:latin typeface="Arial (Body)"/>
                <a:ea typeface="+mn-ea"/>
                <a:cs typeface="+mn-cs"/>
              </a:rPr>
              <a:t>Displayed right inline with the text.</a:t>
            </a:r>
            <a:endParaRPr lang="en-US" altLang="en-US" sz="2200" kern="1200" dirty="0">
              <a:solidFill>
                <a:srgbClr val="000000"/>
              </a:solidFill>
              <a:latin typeface="Arial (Body)"/>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9955FAE-8009-43BF-90A5-2A6A149E4D92}"/>
              </a:ext>
            </a:extLst>
          </p:cNvPr>
          <p:cNvGraphicFramePr>
            <a:graphicFrameLocks noGrp="1"/>
          </p:cNvGraphicFramePr>
          <p:nvPr>
            <p:extLst>
              <p:ext uri="{D42A27DB-BD31-4B8C-83A1-F6EECF244321}">
                <p14:modId xmlns:p14="http://schemas.microsoft.com/office/powerpoint/2010/main" val="1830606114"/>
              </p:ext>
            </p:extLst>
          </p:nvPr>
        </p:nvGraphicFramePr>
        <p:xfrm>
          <a:off x="457200" y="2378171"/>
          <a:ext cx="8229600" cy="3211244"/>
        </p:xfrm>
        <a:graphic>
          <a:graphicData uri="http://schemas.openxmlformats.org/drawingml/2006/table">
            <a:tbl>
              <a:tblPr firstRow="1" firstCol="1" bandRow="1">
                <a:tableStyleId>{5940675A-B579-460E-94D1-54222C63F5DA}</a:tableStyleId>
              </a:tblPr>
              <a:tblGrid>
                <a:gridCol w="1163926">
                  <a:extLst>
                    <a:ext uri="{9D8B030D-6E8A-4147-A177-3AD203B41FA5}">
                      <a16:colId xmlns:a16="http://schemas.microsoft.com/office/drawing/2014/main" val="20000"/>
                    </a:ext>
                  </a:extLst>
                </a:gridCol>
                <a:gridCol w="1167794">
                  <a:extLst>
                    <a:ext uri="{9D8B030D-6E8A-4147-A177-3AD203B41FA5}">
                      <a16:colId xmlns:a16="http://schemas.microsoft.com/office/drawing/2014/main" val="20001"/>
                    </a:ext>
                  </a:extLst>
                </a:gridCol>
                <a:gridCol w="5897880">
                  <a:extLst>
                    <a:ext uri="{9D8B030D-6E8A-4147-A177-3AD203B41FA5}">
                      <a16:colId xmlns:a16="http://schemas.microsoft.com/office/drawing/2014/main" val="20002"/>
                    </a:ext>
                  </a:extLst>
                </a:gridCol>
              </a:tblGrid>
              <a:tr h="381000">
                <a:tc>
                  <a:txBody>
                    <a:bodyPr/>
                    <a:lstStyle/>
                    <a:p>
                      <a:pPr marL="0" marR="0">
                        <a:spcBef>
                          <a:spcPts val="0"/>
                        </a:spcBef>
                        <a:spcAft>
                          <a:spcPts val="0"/>
                        </a:spcAft>
                      </a:pPr>
                      <a:r>
                        <a:rPr lang="en-US" sz="1400" b="1" dirty="0">
                          <a:effectLst/>
                        </a:rPr>
                        <a:t>Element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Example</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Usage</a:t>
                      </a:r>
                      <a:endParaRPr lang="en-US" sz="1400" b="1"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0"/>
                  </a:ext>
                </a:extLst>
              </a:tr>
              <a:tr h="283182">
                <a:tc>
                  <a:txBody>
                    <a:bodyPr/>
                    <a:lstStyle/>
                    <a:p>
                      <a:pPr marL="0" marR="0">
                        <a:spcBef>
                          <a:spcPts val="0"/>
                        </a:spcBef>
                        <a:spcAft>
                          <a:spcPts val="0"/>
                        </a:spcAft>
                      </a:pPr>
                      <a:r>
                        <a:rPr lang="en-US" sz="1400" b="1" dirty="0">
                          <a:effectLst/>
                        </a:rPr>
                        <a:t>&lt;b&gt;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bold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bold font by usage and convention</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1"/>
                  </a:ext>
                </a:extLst>
              </a:tr>
              <a:tr h="280841">
                <a:tc>
                  <a:txBody>
                    <a:bodyPr/>
                    <a:lstStyle/>
                    <a:p>
                      <a:pPr marL="0" marR="0">
                        <a:spcBef>
                          <a:spcPts val="0"/>
                        </a:spcBef>
                        <a:spcAft>
                          <a:spcPts val="0"/>
                        </a:spcAft>
                      </a:pPr>
                      <a:r>
                        <a:rPr lang="en-US" sz="1400" b="1" dirty="0">
                          <a:effectLst/>
                        </a:rPr>
                        <a:t>&lt;em&gt;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emphasized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Causes text to be emphasized in relation to other text; usually displayed in italics</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2"/>
                  </a:ext>
                </a:extLst>
              </a:tr>
              <a:tr h="280841">
                <a:tc>
                  <a:txBody>
                    <a:bodyPr/>
                    <a:lstStyle/>
                    <a:p>
                      <a:pPr marL="0" marR="0">
                        <a:spcBef>
                          <a:spcPts val="0"/>
                        </a:spcBef>
                        <a:spcAft>
                          <a:spcPts val="0"/>
                        </a:spcAft>
                      </a:pPr>
                      <a:r>
                        <a:rPr lang="en-US" sz="1400" b="1">
                          <a:effectLst/>
                        </a:rPr>
                        <a:t>&lt;i&gt;</a:t>
                      </a:r>
                      <a:endParaRPr lang="en-US" sz="1400" b="1">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italicized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italics by usage and convention</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3"/>
                  </a:ext>
                </a:extLst>
              </a:tr>
              <a:tr h="280841">
                <a:tc>
                  <a:txBody>
                    <a:bodyPr/>
                    <a:lstStyle/>
                    <a:p>
                      <a:pPr marL="0" marR="0">
                        <a:spcBef>
                          <a:spcPts val="0"/>
                        </a:spcBef>
                        <a:spcAft>
                          <a:spcPts val="0"/>
                        </a:spcAft>
                      </a:pPr>
                      <a:r>
                        <a:rPr lang="en-US" sz="1400" b="1" dirty="0">
                          <a:effectLst/>
                        </a:rPr>
                        <a:t>&lt;mark&gt;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smtClean="0">
                          <a:effectLst/>
                        </a:rPr>
                        <a:t>mark</a:t>
                      </a:r>
                      <a:r>
                        <a:rPr lang="en-US" sz="1400" dirty="0" smtClean="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is highlighted in order to be easily referenced (HTML5 only)</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4"/>
                  </a:ext>
                </a:extLst>
              </a:tr>
              <a:tr h="280841">
                <a:tc>
                  <a:txBody>
                    <a:bodyPr/>
                    <a:lstStyle/>
                    <a:p>
                      <a:pPr marL="0" marR="0">
                        <a:spcBef>
                          <a:spcPts val="0"/>
                        </a:spcBef>
                        <a:spcAft>
                          <a:spcPts val="0"/>
                        </a:spcAft>
                      </a:pPr>
                      <a:r>
                        <a:rPr lang="en-US" sz="1400" b="1" dirty="0">
                          <a:effectLst/>
                        </a:rPr>
                        <a:t>&lt;small&gt;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small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Legal disclaimers and notices (“fine print”) displayed in small font-size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5"/>
                  </a:ext>
                </a:extLst>
              </a:tr>
              <a:tr h="280841">
                <a:tc>
                  <a:txBody>
                    <a:bodyPr/>
                    <a:lstStyle/>
                    <a:p>
                      <a:pPr marL="0" marR="0">
                        <a:spcBef>
                          <a:spcPts val="0"/>
                        </a:spcBef>
                        <a:spcAft>
                          <a:spcPts val="0"/>
                        </a:spcAft>
                      </a:pPr>
                      <a:r>
                        <a:rPr lang="en-US" sz="1400" b="1" dirty="0">
                          <a:effectLst/>
                        </a:rPr>
                        <a:t>&lt;strong&gt;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importance; causes text to stand out from surrounding text; usually displayed in bold</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6"/>
                  </a:ext>
                </a:extLst>
              </a:tr>
              <a:tr h="280841">
                <a:tc>
                  <a:txBody>
                    <a:bodyPr/>
                    <a:lstStyle/>
                    <a:p>
                      <a:pPr marL="0" marR="0">
                        <a:spcBef>
                          <a:spcPts val="0"/>
                        </a:spcBef>
                        <a:spcAft>
                          <a:spcPts val="0"/>
                        </a:spcAft>
                      </a:pPr>
                      <a:r>
                        <a:rPr lang="en-US" sz="1400" b="1" dirty="0">
                          <a:effectLst/>
                        </a:rPr>
                        <a:t>&lt;sub&gt;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25000">
                          <a:effectLst/>
                        </a:rPr>
                        <a:t>sub</a:t>
                      </a:r>
                      <a:r>
                        <a:rPr lang="en-US" sz="1400">
                          <a:effectLst/>
                        </a:rPr>
                        <a:t>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subscript as small text below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7"/>
                  </a:ext>
                </a:extLst>
              </a:tr>
              <a:tr h="280841">
                <a:tc>
                  <a:txBody>
                    <a:bodyPr/>
                    <a:lstStyle/>
                    <a:p>
                      <a:pPr marL="0" marR="0">
                        <a:spcBef>
                          <a:spcPts val="0"/>
                        </a:spcBef>
                        <a:spcAft>
                          <a:spcPts val="0"/>
                        </a:spcAft>
                      </a:pPr>
                      <a:r>
                        <a:rPr lang="en-US" sz="1400" b="1" dirty="0">
                          <a:effectLst/>
                        </a:rPr>
                        <a:t>&lt;sup&gt;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30000" dirty="0">
                          <a:effectLst/>
                        </a:rPr>
                        <a:t>sup</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superscript as small text above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Proper Nesting</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b="1" kern="1200" dirty="0" smtClean="0">
                <a:solidFill>
                  <a:srgbClr val="000000"/>
                </a:solidFill>
                <a:latin typeface="Arial (Body)"/>
                <a:ea typeface="+mn-ea"/>
                <a:cs typeface="+mn-cs"/>
              </a:rPr>
              <a:t>Code:</a:t>
            </a:r>
            <a:endParaRPr lang="en-US" altLang="en-US" sz="2400" b="1" kern="1200" dirty="0">
              <a:solidFill>
                <a:srgbClr val="000000"/>
              </a:solidFill>
              <a:latin typeface="Arial (Body)"/>
              <a:ea typeface="+mn-ea"/>
              <a:cs typeface="+mn-cs"/>
            </a:endParaRPr>
          </a:p>
        </p:txBody>
      </p:sp>
      <p:pic>
        <p:nvPicPr>
          <p:cNvPr id="6" name="Picture 5" descr="Computer code has 2 lines. The lines read as follows .line 1. left angle bracket p right angle bracket, left angle bracket right i angle bracket, call for a free quote for your web development needs colon. line 2. left angle bracket strong right angle bracket 8 8 8 period 5 5 5 period 5 5 5 5 left angle bracket slash strong right angle bracket, left angle bracket slash i right angle bracket, left angle bracket slash p right angle bracket."/>
          <p:cNvPicPr>
            <a:picLocks noChangeAspect="1"/>
          </p:cNvPicPr>
          <p:nvPr/>
        </p:nvPicPr>
        <p:blipFill>
          <a:blip r:embed="rId2"/>
          <a:stretch>
            <a:fillRect/>
          </a:stretch>
        </p:blipFill>
        <p:spPr>
          <a:xfrm>
            <a:off x="457200" y="2154168"/>
            <a:ext cx="7968163" cy="1146147"/>
          </a:xfrm>
          <a:prstGeom prst="rect">
            <a:avLst/>
          </a:prstGeom>
        </p:spPr>
      </p:pic>
      <p:sp>
        <p:nvSpPr>
          <p:cNvPr id="4" name="Text Placeholder 3"/>
          <p:cNvSpPr>
            <a:spLocks noGrp="1"/>
          </p:cNvSpPr>
          <p:nvPr>
            <p:ph type="body" idx="2"/>
          </p:nvPr>
        </p:nvSpPr>
        <p:spPr>
          <a:xfrm>
            <a:off x="457200" y="3347537"/>
            <a:ext cx="8229600" cy="533400"/>
          </a:xfrm>
        </p:spPr>
        <p:txBody>
          <a:bodyPr/>
          <a:lstStyle/>
          <a:p>
            <a:pPr marL="0" indent="0">
              <a:buNone/>
            </a:pPr>
            <a:r>
              <a:rPr lang="en-US" altLang="en-US" sz="2400" b="1" kern="1200" dirty="0" smtClean="0">
                <a:solidFill>
                  <a:srgbClr val="000000"/>
                </a:solidFill>
                <a:latin typeface="Arial (Body)"/>
              </a:rPr>
              <a:t>Browser display:</a:t>
            </a:r>
            <a:endParaRPr lang="en-US" sz="2400" b="1" dirty="0"/>
          </a:p>
        </p:txBody>
      </p:sp>
      <p:pic>
        <p:nvPicPr>
          <p:cNvPr id="7" name="Picture 6" descr="Text read as follows. Call for a free quote for your web development needs colon 888.555.5555"/>
          <p:cNvPicPr>
            <a:picLocks noChangeAspect="1"/>
          </p:cNvPicPr>
          <p:nvPr/>
        </p:nvPicPr>
        <p:blipFill>
          <a:blip r:embed="rId3"/>
          <a:stretch>
            <a:fillRect/>
          </a:stretch>
        </p:blipFill>
        <p:spPr>
          <a:xfrm>
            <a:off x="457200" y="3944001"/>
            <a:ext cx="7285351" cy="5364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Lists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eaLnBrk="1" hangingPunct="1">
              <a:tabLst/>
              <a:defRPr/>
            </a:pPr>
            <a:r>
              <a:rPr lang="en-US" altLang="en-US" sz="2400" kern="1200" dirty="0">
                <a:solidFill>
                  <a:srgbClr val="000000"/>
                </a:solidFill>
                <a:latin typeface="Arial (Body)"/>
                <a:ea typeface="+mn-ea"/>
                <a:cs typeface="+mn-cs"/>
              </a:rPr>
              <a:t>Unordered List</a:t>
            </a:r>
          </a:p>
          <a:p>
            <a:pPr marL="255651" indent="-255651" eaLnBrk="1" hangingPunct="1">
              <a:tabLst/>
              <a:defRPr/>
            </a:pPr>
            <a:r>
              <a:rPr lang="en-US" altLang="en-US" sz="2400" kern="1200" dirty="0">
                <a:solidFill>
                  <a:srgbClr val="000000"/>
                </a:solidFill>
                <a:latin typeface="Arial (Body)"/>
                <a:ea typeface="+mn-ea"/>
                <a:cs typeface="+mn-cs"/>
              </a:rPr>
              <a:t>Ordered List</a:t>
            </a:r>
          </a:p>
          <a:p>
            <a:pPr marL="255651" indent="-255651" eaLnBrk="1" hangingPunct="1">
              <a:tabLst/>
              <a:defRPr/>
            </a:pPr>
            <a:r>
              <a:rPr lang="en-US" altLang="en-US" sz="2400" kern="1200" dirty="0">
                <a:solidFill>
                  <a:srgbClr val="000000"/>
                </a:solidFill>
                <a:latin typeface="Arial (Body)"/>
                <a:ea typeface="+mn-ea"/>
                <a:cs typeface="+mn-cs"/>
              </a:rPr>
              <a:t>Description </a:t>
            </a:r>
            <a:r>
              <a:rPr lang="en-US" altLang="en-US" sz="2400" kern="1200" dirty="0" smtClean="0">
                <a:solidFill>
                  <a:srgbClr val="000000"/>
                </a:solidFill>
                <a:latin typeface="Arial (Body)"/>
                <a:ea typeface="+mn-ea"/>
                <a:cs typeface="+mn-cs"/>
              </a:rPr>
              <a:t>List </a:t>
            </a:r>
            <a:r>
              <a:rPr lang="en-US" altLang="en-US" sz="2400" b="1" kern="1200" dirty="0" smtClean="0">
                <a:solidFill>
                  <a:srgbClr val="000000"/>
                </a:solidFill>
                <a:latin typeface="Arial (Body)"/>
                <a:ea typeface="+mn-ea"/>
                <a:cs typeface="+mn-cs"/>
              </a:rPr>
              <a:t>formerly </a:t>
            </a:r>
            <a:r>
              <a:rPr lang="en-US" altLang="en-US" sz="2400" b="1" kern="1200" dirty="0">
                <a:solidFill>
                  <a:srgbClr val="000000"/>
                </a:solidFill>
                <a:latin typeface="Arial (Body)"/>
                <a:ea typeface="+mn-ea"/>
                <a:cs typeface="+mn-cs"/>
              </a:rPr>
              <a:t>called a </a:t>
            </a:r>
            <a:r>
              <a:rPr lang="en-US" altLang="en-US" sz="2400" b="1" kern="1200" dirty="0" smtClean="0">
                <a:solidFill>
                  <a:srgbClr val="000000"/>
                </a:solidFill>
                <a:latin typeface="Arial (Body)"/>
                <a:ea typeface="+mn-ea"/>
                <a:cs typeface="+mn-cs"/>
              </a:rPr>
              <a:t>definition list</a:t>
            </a:r>
            <a:endParaRPr lang="en-US" altLang="en-US" sz="2400" b="1" kern="1200" dirty="0">
              <a:solidFill>
                <a:srgbClr val="000000"/>
              </a:solidFill>
              <a:latin typeface="Arial (Body)"/>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smtClean="0">
                <a:solidFill>
                  <a:schemeClr val="tx2"/>
                </a:solidFill>
                <a:latin typeface="Times New Roman" panose="02020603050405020304" pitchFamily="18" charset="0"/>
                <a:ea typeface="+mj-ea"/>
                <a:cs typeface="+mj-cs"/>
              </a:rPr>
              <a:t>Unordered List</a:t>
            </a:r>
            <a:endParaRPr lang="en-US" sz="3400" b="1"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spAutoFit/>
          </a:bodyPr>
          <a:lstStyle/>
          <a:p>
            <a:pPr marL="0" indent="0" eaLnBrk="1" hangingPunct="1">
              <a:buNone/>
              <a:defRPr/>
            </a:pPr>
            <a:r>
              <a:rPr lang="en-US" altLang="en-US" sz="2400" dirty="0">
                <a:latin typeface="+mn-lt"/>
              </a:rPr>
              <a:t>Displays a bullet, or list marker, </a:t>
            </a:r>
            <a:r>
              <a:rPr lang="en-US" altLang="en-US" sz="2400" dirty="0" smtClean="0">
                <a:latin typeface="+mn-lt"/>
              </a:rPr>
              <a:t>before </a:t>
            </a:r>
            <a:r>
              <a:rPr lang="en-US" altLang="en-US" sz="2400" dirty="0">
                <a:latin typeface="+mn-lt"/>
              </a:rPr>
              <a:t>each entry in the list.</a:t>
            </a:r>
            <a:endParaRPr lang="en-US" altLang="en-US" sz="2400" kern="1200" dirty="0">
              <a:solidFill>
                <a:srgbClr val="000000"/>
              </a:solidFill>
              <a:latin typeface="+mn-lt"/>
              <a:ea typeface="+mn-ea"/>
              <a:cs typeface="+mn-cs"/>
            </a:endParaRPr>
          </a:p>
        </p:txBody>
      </p:sp>
      <p:pic>
        <p:nvPicPr>
          <p:cNvPr id="9" name="Picture 8" descr="Computer code reads, left angle bracket u l right angle bracket."/>
          <p:cNvPicPr>
            <a:picLocks noChangeAspect="1"/>
          </p:cNvPicPr>
          <p:nvPr/>
        </p:nvPicPr>
        <p:blipFill rotWithShape="1">
          <a:blip r:embed="rId2"/>
          <a:srcRect l="17973" r="16673" b="26698"/>
          <a:stretch/>
        </p:blipFill>
        <p:spPr>
          <a:xfrm>
            <a:off x="533401" y="2502567"/>
            <a:ext cx="609600" cy="469233"/>
          </a:xfrm>
          <a:prstGeom prst="rect">
            <a:avLst/>
          </a:prstGeom>
        </p:spPr>
      </p:pic>
      <p:sp>
        <p:nvSpPr>
          <p:cNvPr id="6" name="Content Placeholder 5"/>
          <p:cNvSpPr>
            <a:spLocks noGrp="1"/>
          </p:cNvSpPr>
          <p:nvPr>
            <p:ph idx="13"/>
          </p:nvPr>
        </p:nvSpPr>
        <p:spPr>
          <a:xfrm>
            <a:off x="473720" y="3002279"/>
            <a:ext cx="4433560" cy="478911"/>
          </a:xfrm>
        </p:spPr>
        <p:txBody>
          <a:bodyPr/>
          <a:lstStyle/>
          <a:p>
            <a:r>
              <a:rPr lang="en-US" altLang="en-US" sz="2400" dirty="0">
                <a:latin typeface="+mn-lt"/>
              </a:rPr>
              <a:t>Contains the unordered </a:t>
            </a:r>
            <a:r>
              <a:rPr lang="en-US" altLang="en-US" sz="2400" dirty="0" smtClean="0">
                <a:latin typeface="+mn-lt"/>
              </a:rPr>
              <a:t>list</a:t>
            </a:r>
            <a:endParaRPr lang="en-US" altLang="en-US" sz="2400" dirty="0">
              <a:latin typeface="+mn-lt"/>
            </a:endParaRPr>
          </a:p>
        </p:txBody>
      </p:sp>
      <p:pic>
        <p:nvPicPr>
          <p:cNvPr id="10" name="Picture 9" descr="Computer code reads, left angle bracket l i right angle bracket."/>
          <p:cNvPicPr>
            <a:picLocks noChangeAspect="1"/>
          </p:cNvPicPr>
          <p:nvPr/>
        </p:nvPicPr>
        <p:blipFill rotWithShape="1">
          <a:blip r:embed="rId3"/>
          <a:srcRect l="20355" b="28121"/>
          <a:stretch/>
        </p:blipFill>
        <p:spPr>
          <a:xfrm>
            <a:off x="533399" y="3517517"/>
            <a:ext cx="679781" cy="460124"/>
          </a:xfrm>
          <a:prstGeom prst="rect">
            <a:avLst/>
          </a:prstGeom>
        </p:spPr>
      </p:pic>
      <p:sp>
        <p:nvSpPr>
          <p:cNvPr id="7" name="Content Placeholder 6"/>
          <p:cNvSpPr>
            <a:spLocks noGrp="1"/>
          </p:cNvSpPr>
          <p:nvPr>
            <p:ph idx="14"/>
          </p:nvPr>
        </p:nvSpPr>
        <p:spPr>
          <a:xfrm>
            <a:off x="473720" y="4013967"/>
            <a:ext cx="4601200" cy="503441"/>
          </a:xfrm>
        </p:spPr>
        <p:txBody>
          <a:bodyPr/>
          <a:lstStyle/>
          <a:p>
            <a:r>
              <a:rPr lang="en-US" altLang="en-US" sz="2400" dirty="0">
                <a:latin typeface="+mn-lt"/>
              </a:rPr>
              <a:t>Contains an item in the </a:t>
            </a:r>
            <a:r>
              <a:rPr lang="en-US" altLang="en-US" sz="2400" dirty="0" smtClean="0">
                <a:latin typeface="+mn-lt"/>
              </a:rPr>
              <a:t>list</a:t>
            </a:r>
            <a:endParaRPr lang="en-US" altLang="en-US" sz="2400" dirty="0">
              <a:latin typeface="+mn-lt"/>
            </a:endParaRPr>
          </a:p>
        </p:txBody>
      </p:sp>
      <p:pic>
        <p:nvPicPr>
          <p:cNvPr id="5" name="Picture 5" descr="A box containing a bulleted list reads as follows. T C P. I P. H T T P. F T P."/>
          <p:cNvPicPr>
            <a:picLocks noChangeAspect="1" noChangeArrowheads="1"/>
          </p:cNvPicPr>
          <p:nvPr/>
        </p:nvPicPr>
        <p:blipFill>
          <a:blip r:embed="rId4"/>
          <a:srcRect/>
          <a:stretch>
            <a:fillRect/>
          </a:stretch>
        </p:blipFill>
        <p:spPr bwMode="auto">
          <a:xfrm>
            <a:off x="6050280" y="2806873"/>
            <a:ext cx="2324100" cy="2009775"/>
          </a:xfrm>
          <a:prstGeom prst="rect">
            <a:avLst/>
          </a:prstGeom>
          <a:noFill/>
          <a:ln w="9525">
            <a:solidFill>
              <a:schemeClr val="tx1"/>
            </a:solidFill>
            <a:miter lim="800000"/>
            <a:headEnd/>
            <a:tailEnd/>
          </a:ln>
          <a:effec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(1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idx="1"/>
          </p:nvPr>
        </p:nvSpPr>
        <p:spPr>
          <a:xfrm>
            <a:off x="457200" y="1600200"/>
            <a:ext cx="8229600" cy="4470424"/>
          </a:xfrm>
        </p:spPr>
        <p:txBody>
          <a:bodyPr>
            <a:spAutoFit/>
          </a:bodyPr>
          <a:lstStyle/>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2.1</a:t>
            </a:r>
            <a:r>
              <a:rPr lang="en-US" sz="2400" kern="1200" dirty="0" smtClean="0">
                <a:latin typeface="Arial (Body)"/>
                <a:ea typeface="+mn-ea"/>
                <a:cs typeface="+mn-cs"/>
                <a:sym typeface="Arial"/>
              </a:rPr>
              <a:t> Describe 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 X</a:t>
            </a:r>
            <a:r>
              <a:rPr lang="en-US" sz="100" kern="1200" dirty="0" smtClean="0">
                <a:latin typeface="Arial (Body)"/>
                <a:ea typeface="+mn-ea"/>
                <a:cs typeface="+mn-cs"/>
                <a:sym typeface="Arial"/>
              </a:rPr>
              <a:t> </a:t>
            </a:r>
            <a:r>
              <a:rPr lang="en-US" sz="2400" kern="1200" dirty="0" smtClean="0">
                <a:latin typeface="Arial (Body)"/>
                <a:sym typeface="Arial"/>
              </a:rPr>
              <a:t>H</a:t>
            </a:r>
            <a:r>
              <a:rPr lang="en-US" sz="100" kern="1200" dirty="0" smtClean="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2400" kern="1200" dirty="0" smtClean="0">
                <a:latin typeface="Arial (Body)"/>
                <a:ea typeface="+mn-ea"/>
                <a:cs typeface="+mn-cs"/>
                <a:sym typeface="Arial"/>
              </a:rPr>
              <a:t>, </a:t>
            </a:r>
            <a:r>
              <a:rPr lang="en-US" sz="2400" kern="1200" dirty="0">
                <a:latin typeface="Arial (Body)"/>
                <a:ea typeface="+mn-ea"/>
                <a:cs typeface="+mn-cs"/>
                <a:sym typeface="Arial"/>
              </a:rPr>
              <a:t>and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smtClean="0">
                <a:latin typeface="Arial (Body)"/>
                <a:sym typeface="Arial"/>
              </a:rPr>
              <a:t>L</a:t>
            </a:r>
            <a:r>
              <a:rPr lang="en-US" sz="100" kern="1200" dirty="0" smtClean="0">
                <a:latin typeface="Arial (Body)"/>
                <a:sym typeface="Arial"/>
              </a:rPr>
              <a:t> </a:t>
            </a:r>
            <a:r>
              <a:rPr lang="en-US" sz="2400" kern="1200" dirty="0" smtClean="0">
                <a:latin typeface="Arial (Body)"/>
                <a:ea typeface="+mn-ea"/>
                <a:cs typeface="+mn-cs"/>
                <a:sym typeface="Arial"/>
              </a:rPr>
              <a:t>5</a:t>
            </a:r>
            <a:endParaRPr lang="en-US" sz="2400" kern="1200" dirty="0">
              <a:latin typeface="Arial (Body)"/>
              <a:ea typeface="+mn-ea"/>
              <a:cs typeface="+mn-cs"/>
              <a:sym typeface="Arial"/>
            </a:endParaRP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2.2</a:t>
            </a:r>
            <a:r>
              <a:rPr lang="en-US" sz="2400" kern="1200" dirty="0" smtClean="0">
                <a:latin typeface="Arial (Body)"/>
                <a:ea typeface="+mn-ea"/>
                <a:cs typeface="+mn-cs"/>
                <a:sym typeface="Arial"/>
              </a:rPr>
              <a:t> Identify </a:t>
            </a:r>
            <a:r>
              <a:rPr lang="en-US" sz="2400" kern="1200" dirty="0">
                <a:latin typeface="Arial (Body)"/>
                <a:ea typeface="+mn-ea"/>
                <a:cs typeface="+mn-cs"/>
                <a:sym typeface="Arial"/>
              </a:rPr>
              <a:t>the markup language in a web page document</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2.3</a:t>
            </a:r>
            <a:r>
              <a:rPr lang="en-US" sz="2400" kern="1200" dirty="0" smtClean="0">
                <a:latin typeface="Arial (Body)"/>
                <a:ea typeface="+mn-ea"/>
                <a:cs typeface="+mn-cs"/>
                <a:sym typeface="Arial"/>
              </a:rPr>
              <a:t> Use </a:t>
            </a:r>
            <a:r>
              <a:rPr lang="en-US" sz="2400" kern="1200" dirty="0">
                <a:latin typeface="Arial (Body)"/>
                <a:ea typeface="+mn-ea"/>
                <a:cs typeface="+mn-cs"/>
                <a:sym typeface="Arial"/>
              </a:rPr>
              <a:t>the </a:t>
            </a:r>
            <a:r>
              <a:rPr lang="en-US" sz="2400" kern="1200" dirty="0" smtClean="0">
                <a:latin typeface="Arial (Body)"/>
                <a:ea typeface="+mn-ea"/>
                <a:cs typeface="+mn-cs"/>
                <a:sym typeface="Arial"/>
              </a:rPr>
              <a:t>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a:t>
            </a:r>
            <a:r>
              <a:rPr lang="en-US" sz="2400" kern="1200" dirty="0">
                <a:latin typeface="Arial (Body)"/>
                <a:ea typeface="+mn-ea"/>
                <a:cs typeface="+mn-cs"/>
                <a:sym typeface="Arial"/>
              </a:rPr>
              <a:t>, head, body, title, and meta elements to code a template for a web page</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2.4</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the body of a web page with headings, paragraphs, line breaks, divs, lists, and blockquotes</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2.5</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text with phrase elements</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2.6</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a web page using new </a:t>
            </a:r>
            <a:r>
              <a:rPr lang="en-US" sz="2400" kern="1200" dirty="0" smtClean="0">
                <a:latin typeface="Arial (Body)"/>
                <a:ea typeface="+mn-ea"/>
                <a:cs typeface="+mn-cs"/>
                <a:sym typeface="Arial"/>
              </a:rPr>
              <a:t>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5 </a:t>
            </a:r>
            <a:r>
              <a:rPr lang="en-US" sz="2400" kern="1200" dirty="0">
                <a:latin typeface="Arial (Body)"/>
                <a:ea typeface="+mn-ea"/>
                <a:cs typeface="+mn-cs"/>
                <a:sym typeface="Arial"/>
              </a:rPr>
              <a:t>header, nav, </a:t>
            </a:r>
            <a:r>
              <a:rPr lang="en-US" sz="2400" kern="1200" dirty="0" smtClean="0">
                <a:latin typeface="Arial (Body)"/>
                <a:ea typeface="+mn-ea"/>
                <a:cs typeface="+mn-cs"/>
                <a:sym typeface="Arial"/>
              </a:rPr>
              <a:t>main</a:t>
            </a:r>
            <a:r>
              <a:rPr lang="en-US" sz="2400" kern="1200" dirty="0">
                <a:latin typeface="Arial (Body)"/>
                <a:ea typeface="+mn-ea"/>
                <a:cs typeface="+mn-cs"/>
                <a:sym typeface="Arial"/>
              </a:rPr>
              <a:t>, and footer </a:t>
            </a:r>
            <a:r>
              <a:rPr lang="en-US" sz="2400" kern="1200" dirty="0" smtClean="0">
                <a:latin typeface="Arial (Body)"/>
                <a:ea typeface="+mn-ea"/>
                <a:cs typeface="+mn-cs"/>
                <a:sym typeface="Arial"/>
              </a:rPr>
              <a:t>elements</a:t>
            </a:r>
            <a:endParaRPr lang="en-US" sz="2400" kern="1200" dirty="0">
              <a:latin typeface="Arial (Body)"/>
              <a:ea typeface="+mn-ea"/>
              <a:cs typeface="+mn-cs"/>
              <a:sym typeface="Aria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Unordered List Example</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u l right angle bracket. line 2, indented once. left angle bracket l i right angle bracket T C P left angle bracket slash l i right angle bracket. line 3, indented once. left angle bracket l i right angle bracket I P left angle bracket slash l i right angle bracket. line 4, indented once, left angle bracket l i right angle bracket H T T P left angle bracket slash l i right angle bracket. line 5, indented once. left angle bracket l i right angle bracket F T P left angle bracket slash l i right angle bracket. line 6. left angle bracket slash u l right angle bracket."/>
          <p:cNvPicPr>
            <a:picLocks noChangeAspect="1"/>
          </p:cNvPicPr>
          <p:nvPr/>
        </p:nvPicPr>
        <p:blipFill>
          <a:blip r:embed="rId2"/>
          <a:stretch>
            <a:fillRect/>
          </a:stretch>
        </p:blipFill>
        <p:spPr>
          <a:xfrm>
            <a:off x="457200" y="1736725"/>
            <a:ext cx="2956816" cy="3560373"/>
          </a:xfrm>
          <a:prstGeom prst="rect">
            <a:avLst/>
          </a:prstGeom>
        </p:spPr>
      </p:pic>
      <p:pic>
        <p:nvPicPr>
          <p:cNvPr id="5" name="Picture 5" descr="A box containing a bulleted list reads as follows. T C P. I P. H T T P. F T P."/>
          <p:cNvPicPr>
            <a:picLocks noChangeAspect="1" noChangeArrowheads="1"/>
          </p:cNvPicPr>
          <p:nvPr/>
        </p:nvPicPr>
        <p:blipFill>
          <a:blip r:embed="rId3"/>
          <a:srcRect/>
          <a:stretch>
            <a:fillRect/>
          </a:stretch>
        </p:blipFill>
        <p:spPr bwMode="auto">
          <a:xfrm>
            <a:off x="5519621" y="1736725"/>
            <a:ext cx="2324100" cy="20097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smtClean="0">
                <a:solidFill>
                  <a:schemeClr val="tx2"/>
                </a:solidFill>
                <a:latin typeface="Times New Roman" panose="02020603050405020304" pitchFamily="18" charset="0"/>
                <a:ea typeface="+mj-ea"/>
                <a:cs typeface="+mj-cs"/>
              </a:rPr>
              <a:t>Ordered List</a:t>
            </a:r>
            <a:endParaRPr lang="en-US" sz="3400" b="1" kern="1200" spc="-50" dirty="0">
              <a:solidFill>
                <a:schemeClr val="tx2"/>
              </a:solidFill>
              <a:latin typeface="Times New Roman" panose="02020603050405020304" pitchFamily="18" charset="0"/>
              <a:ea typeface="+mj-ea"/>
              <a:cs typeface="+mj-cs"/>
            </a:endParaRPr>
          </a:p>
        </p:txBody>
      </p:sp>
      <p:sp>
        <p:nvSpPr>
          <p:cNvPr id="7" name="Content Placeholder 6"/>
          <p:cNvSpPr>
            <a:spLocks noGrp="1"/>
          </p:cNvSpPr>
          <p:nvPr>
            <p:ph idx="1"/>
          </p:nvPr>
        </p:nvSpPr>
        <p:spPr/>
        <p:txBody>
          <a:bodyPr/>
          <a:lstStyle/>
          <a:p>
            <a:pPr marL="0" indent="0">
              <a:spcBef>
                <a:spcPts val="1500"/>
              </a:spcBef>
            </a:pPr>
            <a:r>
              <a:rPr lang="en-US" altLang="en-US" sz="2400" dirty="0">
                <a:solidFill>
                  <a:schemeClr val="tx1"/>
                </a:solidFill>
                <a:latin typeface="+mn-lt"/>
              </a:rPr>
              <a:t>Displays a numbering or lettering system to itemize </a:t>
            </a:r>
            <a:r>
              <a:rPr lang="en-US" altLang="en-US" sz="2400" dirty="0" smtClean="0">
                <a:solidFill>
                  <a:schemeClr val="tx1"/>
                </a:solidFill>
                <a:latin typeface="+mn-lt"/>
              </a:rPr>
              <a:t>the information </a:t>
            </a:r>
            <a:r>
              <a:rPr lang="en-US" altLang="en-US" sz="2400" dirty="0">
                <a:solidFill>
                  <a:schemeClr val="tx1"/>
                </a:solidFill>
                <a:latin typeface="+mn-lt"/>
              </a:rPr>
              <a:t>contained in the </a:t>
            </a:r>
            <a:r>
              <a:rPr lang="en-US" altLang="en-US" sz="2400" dirty="0" smtClean="0">
                <a:solidFill>
                  <a:schemeClr val="tx1"/>
                </a:solidFill>
                <a:latin typeface="+mn-lt"/>
              </a:rPr>
              <a:t>list</a:t>
            </a:r>
            <a:endParaRPr lang="en-US" altLang="en-US" sz="2400" dirty="0">
              <a:solidFill>
                <a:schemeClr val="tx1"/>
              </a:solidFill>
              <a:latin typeface="+mn-lt"/>
            </a:endParaRPr>
          </a:p>
        </p:txBody>
      </p:sp>
      <p:pic>
        <p:nvPicPr>
          <p:cNvPr id="10" name="Picture 9" descr="Computer code reads, left angle bracket o l right angle bracket."/>
          <p:cNvPicPr>
            <a:picLocks noChangeAspect="1"/>
          </p:cNvPicPr>
          <p:nvPr/>
        </p:nvPicPr>
        <p:blipFill rotWithShape="1">
          <a:blip r:embed="rId2"/>
          <a:srcRect l="16548" r="12624" b="29861"/>
          <a:stretch/>
        </p:blipFill>
        <p:spPr>
          <a:xfrm>
            <a:off x="548641" y="2568665"/>
            <a:ext cx="777240" cy="525955"/>
          </a:xfrm>
          <a:prstGeom prst="rect">
            <a:avLst/>
          </a:prstGeom>
        </p:spPr>
      </p:pic>
      <p:sp>
        <p:nvSpPr>
          <p:cNvPr id="8" name="Content Placeholder 7"/>
          <p:cNvSpPr>
            <a:spLocks noGrp="1"/>
          </p:cNvSpPr>
          <p:nvPr>
            <p:ph idx="13"/>
          </p:nvPr>
        </p:nvSpPr>
        <p:spPr>
          <a:xfrm>
            <a:off x="473720" y="3127123"/>
            <a:ext cx="8229600" cy="1429636"/>
          </a:xfrm>
        </p:spPr>
        <p:txBody>
          <a:bodyPr/>
          <a:lstStyle/>
          <a:p>
            <a:pPr eaLnBrk="1" hangingPunct="1"/>
            <a:r>
              <a:rPr lang="en-US" altLang="en-US" sz="2400" dirty="0">
                <a:latin typeface="+mn-lt"/>
              </a:rPr>
              <a:t>Contains the ordered list</a:t>
            </a:r>
          </a:p>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Times New Roman" panose="02020603050405020304" pitchFamily="18" charset="0"/>
              </a:rPr>
              <a:t>type</a:t>
            </a:r>
            <a:r>
              <a:rPr lang="en-US" altLang="en-US" sz="2400" dirty="0">
                <a:latin typeface="+mn-lt"/>
              </a:rPr>
              <a:t> attribute determines numbering scheme of list, default is </a:t>
            </a:r>
            <a:r>
              <a:rPr lang="en-US" altLang="en-US" sz="2400" dirty="0" smtClean="0">
                <a:latin typeface="+mn-lt"/>
              </a:rPr>
              <a:t>numerals</a:t>
            </a:r>
            <a:endParaRPr lang="en-US" altLang="en-US" sz="2400" dirty="0">
              <a:latin typeface="+mn-lt"/>
            </a:endParaRPr>
          </a:p>
        </p:txBody>
      </p:sp>
      <p:pic>
        <p:nvPicPr>
          <p:cNvPr id="11" name="Picture 10" descr="Computer code reads, left angle bracket l i right angle bracket."/>
          <p:cNvPicPr>
            <a:picLocks noChangeAspect="1"/>
          </p:cNvPicPr>
          <p:nvPr/>
        </p:nvPicPr>
        <p:blipFill rotWithShape="1">
          <a:blip r:embed="rId3"/>
          <a:srcRect l="17945" t="6332" r="15797" b="28633"/>
          <a:stretch/>
        </p:blipFill>
        <p:spPr>
          <a:xfrm>
            <a:off x="548640" y="4638647"/>
            <a:ext cx="670560" cy="487681"/>
          </a:xfrm>
          <a:prstGeom prst="rect">
            <a:avLst/>
          </a:prstGeom>
        </p:spPr>
      </p:pic>
      <p:sp>
        <p:nvSpPr>
          <p:cNvPr id="9" name="Content Placeholder 8"/>
          <p:cNvSpPr>
            <a:spLocks noGrp="1"/>
          </p:cNvSpPr>
          <p:nvPr>
            <p:ph idx="14"/>
          </p:nvPr>
        </p:nvSpPr>
        <p:spPr>
          <a:xfrm>
            <a:off x="457200" y="5139745"/>
            <a:ext cx="8229600" cy="466592"/>
          </a:xfrm>
        </p:spPr>
        <p:txBody>
          <a:bodyPr/>
          <a:lstStyle/>
          <a:p>
            <a:pPr marL="0" indent="0"/>
            <a:r>
              <a:rPr lang="en-US" altLang="en-US" sz="2400" dirty="0">
                <a:latin typeface="+mn-lt"/>
              </a:rPr>
              <a:t>Contains an item in the </a:t>
            </a:r>
            <a:r>
              <a:rPr lang="en-US" altLang="en-US" sz="2400" dirty="0" smtClean="0">
                <a:latin typeface="+mn-lt"/>
              </a:rPr>
              <a:t>list</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Ordered List Example</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o l right angle bracket. Line 2. left angle bracket l i right angle bracket apply to school left angle bracket forward slash l i right angle bracket. Line 3. left angle bracket l i right angle bracket register for course left angle bracket forward slash l i right angle bracket. Line 4. left angle bracket l i right angle bracket pay tuition left angle bracket forward slash l i right angle bracket. Line 5. left angle bracket l i right angle bracket attend course left angle bracket forward slash l i right angle bracket. Line 6. left angle bracket forward slash o l right angle bracket."/>
          <p:cNvPicPr>
            <a:picLocks noChangeAspect="1"/>
          </p:cNvPicPr>
          <p:nvPr/>
        </p:nvPicPr>
        <p:blipFill>
          <a:blip r:embed="rId2"/>
          <a:stretch>
            <a:fillRect/>
          </a:stretch>
        </p:blipFill>
        <p:spPr>
          <a:xfrm>
            <a:off x="494084" y="1707481"/>
            <a:ext cx="4687516" cy="3560373"/>
          </a:xfrm>
          <a:prstGeom prst="rect">
            <a:avLst/>
          </a:prstGeom>
        </p:spPr>
      </p:pic>
      <p:pic>
        <p:nvPicPr>
          <p:cNvPr id="5" name="Picture 4" descr="A box containing a numbered list reads as follows. 1. Apply to school. 2. Register for course. 3. Pay tuition. 4. Attend course."/>
          <p:cNvPicPr>
            <a:picLocks noChangeAspect="1" noChangeArrowheads="1"/>
          </p:cNvPicPr>
          <p:nvPr/>
        </p:nvPicPr>
        <p:blipFill>
          <a:blip r:embed="rId3"/>
          <a:srcRect/>
          <a:stretch>
            <a:fillRect/>
          </a:stretch>
        </p:blipFill>
        <p:spPr bwMode="auto">
          <a:xfrm>
            <a:off x="5293894" y="1707481"/>
            <a:ext cx="3592513" cy="1943101"/>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Description List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63550" y="1572905"/>
            <a:ext cx="8229600" cy="720000"/>
          </a:xfrm>
        </p:spPr>
        <p:txBody>
          <a:bodyPr>
            <a:spAutoFit/>
          </a:bodyPr>
          <a:lstStyle/>
          <a:p>
            <a:pPr marL="0" indent="0" eaLnBrk="1" fontAlgn="auto" hangingPunct="1">
              <a:buNone/>
              <a:defRPr/>
            </a:pPr>
            <a:r>
              <a:rPr lang="en-US" sz="2000" dirty="0">
                <a:solidFill>
                  <a:schemeClr val="tx1"/>
                </a:solidFill>
                <a:latin typeface="+mn-lt"/>
              </a:rPr>
              <a:t>Useful to display a list of terms and descriptions or a list of </a:t>
            </a:r>
            <a:r>
              <a:rPr lang="en-US" sz="2000" dirty="0" smtClean="0">
                <a:solidFill>
                  <a:schemeClr val="tx1"/>
                </a:solidFill>
                <a:latin typeface="+mn-lt"/>
              </a:rPr>
              <a:t>F</a:t>
            </a:r>
            <a:r>
              <a:rPr lang="en-US" sz="100" dirty="0" smtClean="0">
                <a:solidFill>
                  <a:schemeClr val="tx1"/>
                </a:solidFill>
                <a:latin typeface="+mn-lt"/>
              </a:rPr>
              <a:t> </a:t>
            </a:r>
            <a:r>
              <a:rPr lang="en-US" sz="2000" dirty="0" smtClean="0">
                <a:solidFill>
                  <a:schemeClr val="tx1"/>
                </a:solidFill>
                <a:latin typeface="+mn-lt"/>
              </a:rPr>
              <a:t>A</a:t>
            </a:r>
            <a:r>
              <a:rPr lang="en-US" sz="100" dirty="0" smtClean="0">
                <a:solidFill>
                  <a:schemeClr val="tx1"/>
                </a:solidFill>
                <a:latin typeface="+mn-lt"/>
              </a:rPr>
              <a:t> </a:t>
            </a:r>
            <a:r>
              <a:rPr lang="en-US" sz="2000" dirty="0" smtClean="0">
                <a:solidFill>
                  <a:schemeClr val="tx1"/>
                </a:solidFill>
                <a:latin typeface="+mn-lt"/>
              </a:rPr>
              <a:t>Q </a:t>
            </a:r>
            <a:r>
              <a:rPr lang="en-US" sz="2000" dirty="0">
                <a:solidFill>
                  <a:schemeClr val="tx1"/>
                </a:solidFill>
                <a:latin typeface="+mn-lt"/>
              </a:rPr>
              <a:t>and </a:t>
            </a:r>
            <a:r>
              <a:rPr lang="en-US" sz="2000" dirty="0" smtClean="0">
                <a:solidFill>
                  <a:schemeClr val="tx1"/>
                </a:solidFill>
                <a:latin typeface="+mn-lt"/>
              </a:rPr>
              <a:t>answers</a:t>
            </a:r>
          </a:p>
          <a:p>
            <a:pPr eaLnBrk="1" fontAlgn="auto" hangingPunct="1">
              <a:defRPr/>
            </a:pPr>
            <a:r>
              <a:rPr lang="en-US" sz="2000" dirty="0" smtClean="0">
                <a:solidFill>
                  <a:schemeClr val="tx1"/>
                </a:solidFill>
                <a:latin typeface="+mn-lt"/>
              </a:rPr>
              <a:t> </a:t>
            </a:r>
          </a:p>
        </p:txBody>
      </p:sp>
      <p:pic>
        <p:nvPicPr>
          <p:cNvPr id="29" name="Picture 28" descr="Computer code reads, left angle bracket d l right angle bracket."/>
          <p:cNvPicPr>
            <a:picLocks noChangeAspect="1"/>
          </p:cNvPicPr>
          <p:nvPr/>
        </p:nvPicPr>
        <p:blipFill rotWithShape="1">
          <a:blip r:embed="rId2"/>
          <a:srcRect l="15836" r="24220" b="24108"/>
          <a:stretch/>
        </p:blipFill>
        <p:spPr>
          <a:xfrm>
            <a:off x="766788" y="2293759"/>
            <a:ext cx="716280" cy="569089"/>
          </a:xfrm>
          <a:prstGeom prst="rect">
            <a:avLst/>
          </a:prstGeom>
        </p:spPr>
      </p:pic>
      <p:sp>
        <p:nvSpPr>
          <p:cNvPr id="24" name="Content Placeholder 23"/>
          <p:cNvSpPr>
            <a:spLocks noGrp="1"/>
          </p:cNvSpPr>
          <p:nvPr>
            <p:ph sz="quarter" idx="13"/>
          </p:nvPr>
        </p:nvSpPr>
        <p:spPr>
          <a:xfrm>
            <a:off x="463550" y="2819717"/>
            <a:ext cx="8229600" cy="517282"/>
          </a:xfrm>
        </p:spPr>
        <p:txBody>
          <a:bodyPr/>
          <a:lstStyle/>
          <a:p>
            <a:pPr marL="255600" indent="0">
              <a:spcBef>
                <a:spcPts val="0"/>
              </a:spcBef>
              <a:spcAft>
                <a:spcPts val="0"/>
              </a:spcAft>
              <a:buClr>
                <a:schemeClr val="tx2"/>
              </a:buClr>
            </a:pPr>
            <a:r>
              <a:rPr lang="en-US" sz="2000" dirty="0" smtClean="0">
                <a:solidFill>
                  <a:schemeClr val="tx1"/>
                </a:solidFill>
                <a:latin typeface="+mn-lt"/>
              </a:rPr>
              <a:t>Contains the description list</a:t>
            </a:r>
          </a:p>
          <a:p>
            <a:pPr marL="255600">
              <a:spcBef>
                <a:spcPts val="1500"/>
              </a:spcBef>
              <a:spcAft>
                <a:spcPts val="0"/>
              </a:spcAft>
              <a:buClr>
                <a:schemeClr val="tx2"/>
              </a:buClr>
              <a:buFont typeface="Arial" panose="020B0604020202020204" pitchFamily="34" charset="0"/>
              <a:buChar char="•"/>
            </a:pPr>
            <a:r>
              <a:rPr lang="en-US" sz="2000" dirty="0">
                <a:solidFill>
                  <a:schemeClr val="tx1"/>
                </a:solidFill>
                <a:latin typeface="+mn-lt"/>
              </a:rPr>
              <a:t> </a:t>
            </a:r>
            <a:endParaRPr lang="en-US" sz="2000" dirty="0" smtClean="0">
              <a:solidFill>
                <a:schemeClr val="tx1"/>
              </a:solidFill>
              <a:latin typeface="+mn-lt"/>
            </a:endParaRPr>
          </a:p>
        </p:txBody>
      </p:sp>
      <p:pic>
        <p:nvPicPr>
          <p:cNvPr id="30" name="Picture 29" descr="Computer code reads, left angle bracket d t right angle bracket."/>
          <p:cNvPicPr>
            <a:picLocks noChangeAspect="1"/>
          </p:cNvPicPr>
          <p:nvPr/>
        </p:nvPicPr>
        <p:blipFill rotWithShape="1">
          <a:blip r:embed="rId3"/>
          <a:srcRect l="15836" t="16112" r="19118" b="33080"/>
          <a:stretch/>
        </p:blipFill>
        <p:spPr>
          <a:xfrm>
            <a:off x="763184" y="3346432"/>
            <a:ext cx="777240" cy="381000"/>
          </a:xfrm>
          <a:prstGeom prst="rect">
            <a:avLst/>
          </a:prstGeom>
        </p:spPr>
      </p:pic>
      <p:sp>
        <p:nvSpPr>
          <p:cNvPr id="25" name="Content Placeholder 24"/>
          <p:cNvSpPr>
            <a:spLocks noGrp="1"/>
          </p:cNvSpPr>
          <p:nvPr>
            <p:ph sz="quarter" idx="14"/>
          </p:nvPr>
        </p:nvSpPr>
        <p:spPr>
          <a:xfrm>
            <a:off x="454025" y="3714145"/>
            <a:ext cx="8232775" cy="703512"/>
          </a:xfrm>
        </p:spPr>
        <p:txBody>
          <a:bodyPr/>
          <a:lstStyle/>
          <a:p>
            <a:pPr marL="255600" indent="0">
              <a:spcBef>
                <a:spcPts val="1500"/>
              </a:spcBef>
              <a:buClr>
                <a:schemeClr val="tx2"/>
              </a:buClr>
            </a:pPr>
            <a:r>
              <a:rPr lang="en-US" sz="2000" dirty="0" smtClean="0">
                <a:solidFill>
                  <a:schemeClr val="tx1"/>
                </a:solidFill>
                <a:latin typeface="+mn-lt"/>
              </a:rPr>
              <a:t>Contains </a:t>
            </a:r>
            <a:r>
              <a:rPr lang="en-US" sz="2000" dirty="0">
                <a:solidFill>
                  <a:schemeClr val="tx1"/>
                </a:solidFill>
                <a:latin typeface="+mn-lt"/>
              </a:rPr>
              <a:t>a </a:t>
            </a:r>
            <a:r>
              <a:rPr lang="en-US" sz="2000" dirty="0" smtClean="0">
                <a:solidFill>
                  <a:schemeClr val="tx1"/>
                </a:solidFill>
                <a:latin typeface="+mn-lt"/>
              </a:rPr>
              <a:t>term/phrase/sentence</a:t>
            </a:r>
          </a:p>
          <a:p>
            <a:pPr marL="255600" indent="0">
              <a:spcBef>
                <a:spcPts val="0"/>
              </a:spcBef>
            </a:pPr>
            <a:r>
              <a:rPr lang="en-US" sz="2000" dirty="0" smtClean="0">
                <a:solidFill>
                  <a:schemeClr val="tx1"/>
                </a:solidFill>
                <a:latin typeface="+mn-lt"/>
              </a:rPr>
              <a:t>Configures </a:t>
            </a:r>
            <a:r>
              <a:rPr lang="en-US" sz="2000" dirty="0">
                <a:solidFill>
                  <a:schemeClr val="tx1"/>
                </a:solidFill>
                <a:latin typeface="+mn-lt"/>
              </a:rPr>
              <a:t>empty space above and below the </a:t>
            </a:r>
            <a:r>
              <a:rPr lang="en-US" sz="2000" dirty="0" smtClean="0">
                <a:solidFill>
                  <a:schemeClr val="tx1"/>
                </a:solidFill>
                <a:latin typeface="+mn-lt"/>
              </a:rPr>
              <a:t>text</a:t>
            </a:r>
          </a:p>
          <a:p>
            <a:pPr marL="255600">
              <a:spcBef>
                <a:spcPts val="1500"/>
              </a:spcBef>
              <a:buClr>
                <a:schemeClr val="tx2"/>
              </a:buClr>
              <a:buFont typeface="Arial" panose="020B0604020202020204" pitchFamily="34" charset="0"/>
              <a:buChar char="•"/>
            </a:pPr>
            <a:r>
              <a:rPr lang="en-US" sz="2000" dirty="0">
                <a:solidFill>
                  <a:schemeClr val="tx1"/>
                </a:solidFill>
                <a:latin typeface="+mn-lt"/>
              </a:rPr>
              <a:t> </a:t>
            </a:r>
          </a:p>
        </p:txBody>
      </p:sp>
      <p:pic>
        <p:nvPicPr>
          <p:cNvPr id="31" name="Picture 30" descr="Computer code reads, left angle bracket d d right angle bracket."/>
          <p:cNvPicPr>
            <a:picLocks noChangeAspect="1"/>
          </p:cNvPicPr>
          <p:nvPr/>
        </p:nvPicPr>
        <p:blipFill rotWithShape="1">
          <a:blip r:embed="rId4"/>
          <a:srcRect l="17468" t="18756" r="18735" b="28403"/>
          <a:stretch/>
        </p:blipFill>
        <p:spPr>
          <a:xfrm>
            <a:off x="784520" y="4591103"/>
            <a:ext cx="746760" cy="396241"/>
          </a:xfrm>
          <a:prstGeom prst="rect">
            <a:avLst/>
          </a:prstGeom>
        </p:spPr>
      </p:pic>
      <p:sp>
        <p:nvSpPr>
          <p:cNvPr id="27" name="Content Placeholder 26"/>
          <p:cNvSpPr>
            <a:spLocks noGrp="1"/>
          </p:cNvSpPr>
          <p:nvPr>
            <p:ph sz="quarter" idx="16"/>
          </p:nvPr>
        </p:nvSpPr>
        <p:spPr>
          <a:xfrm>
            <a:off x="463550" y="4946400"/>
            <a:ext cx="8229600" cy="1191755"/>
          </a:xfrm>
        </p:spPr>
        <p:txBody>
          <a:bodyPr/>
          <a:lstStyle/>
          <a:p>
            <a:pPr marL="255600" lvl="1" indent="0" eaLnBrk="1" fontAlgn="auto" hangingPunct="1">
              <a:spcBef>
                <a:spcPts val="0"/>
              </a:spcBef>
              <a:spcAft>
                <a:spcPts val="0"/>
              </a:spcAft>
              <a:buClr>
                <a:schemeClr val="tx2"/>
              </a:buClr>
              <a:defRPr/>
            </a:pPr>
            <a:r>
              <a:rPr lang="en-US" sz="2000" dirty="0" smtClean="0">
                <a:solidFill>
                  <a:schemeClr val="tx1"/>
                </a:solidFill>
                <a:latin typeface="+mn-lt"/>
              </a:rPr>
              <a:t>Contains </a:t>
            </a:r>
            <a:r>
              <a:rPr lang="en-US" sz="2000" dirty="0">
                <a:solidFill>
                  <a:schemeClr val="tx1"/>
                </a:solidFill>
                <a:latin typeface="+mn-lt"/>
              </a:rPr>
              <a:t>a description of the </a:t>
            </a:r>
            <a:r>
              <a:rPr lang="en-US" sz="2000" dirty="0" smtClean="0">
                <a:solidFill>
                  <a:schemeClr val="tx1"/>
                </a:solidFill>
                <a:latin typeface="+mn-lt"/>
              </a:rPr>
              <a:t>term/phrase/sentence</a:t>
            </a:r>
            <a:endParaRPr lang="en-US" sz="2000" dirty="0">
              <a:solidFill>
                <a:schemeClr val="tx1"/>
              </a:solidFill>
              <a:latin typeface="+mn-lt"/>
            </a:endParaRPr>
          </a:p>
          <a:p>
            <a:pPr marL="741600" lvl="8" indent="-284400">
              <a:spcBef>
                <a:spcPts val="600"/>
              </a:spcBef>
              <a:buClr>
                <a:schemeClr val="tx2"/>
              </a:buClr>
              <a:buFontTx/>
              <a:buChar char="‒"/>
              <a:defRPr/>
            </a:pPr>
            <a:r>
              <a:rPr lang="en-US" sz="2000" dirty="0" smtClean="0">
                <a:solidFill>
                  <a:schemeClr val="tx1"/>
                </a:solidFill>
                <a:latin typeface="+mn-lt"/>
              </a:rPr>
              <a:t>Indents </a:t>
            </a:r>
            <a:r>
              <a:rPr lang="en-US" sz="2000" dirty="0">
                <a:solidFill>
                  <a:schemeClr val="tx1"/>
                </a:solidFill>
                <a:latin typeface="+mn-lt"/>
              </a:rPr>
              <a:t>the text</a:t>
            </a:r>
          </a:p>
          <a:p>
            <a:pPr marL="741600" lvl="8" indent="-284400">
              <a:spcBef>
                <a:spcPts val="600"/>
              </a:spcBef>
              <a:buClr>
                <a:schemeClr val="tx2"/>
              </a:buClr>
              <a:buFontTx/>
              <a:buChar char="‒"/>
              <a:defRPr/>
            </a:pPr>
            <a:r>
              <a:rPr lang="en-US" sz="2000" dirty="0">
                <a:solidFill>
                  <a:schemeClr val="tx1"/>
                </a:solidFill>
                <a:latin typeface="+mn-lt"/>
              </a:rPr>
              <a:t>Configures empty space above and below the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Description List Example</a:t>
            </a:r>
            <a:endParaRPr lang="en-US" kern="1200" spc="-50" dirty="0">
              <a:latin typeface="Times New Roman" panose="02020603050405020304" pitchFamily="18" charset="0"/>
              <a:ea typeface="+mj-ea"/>
              <a:cs typeface="+mj-cs"/>
            </a:endParaRPr>
          </a:p>
        </p:txBody>
      </p:sp>
      <p:pic>
        <p:nvPicPr>
          <p:cNvPr id="5" name="Picture 4" descr="Computer code has 6 lines. The lines read as follows. Line 1. left angle bracket dl right angle bracket. Line 2, indented once. left angle bracket d t right angle bracket I P left angle bracket forward slash d t right angle bracket. Line 3, indented twice. left angle bracket d d right angle bracket Internet protocol left angle bracket forward slash d d right angle bracket. Line 4, indented once. left angle bracket d t right angle bracket TCP left angle bracket forward slash d t right angle bracket. Line 5, indented twice. left angle bracket d d right angle bracket Transmission control protocol left angle bracket forward slash d d right angle bracket. Line 6. left angle bracket forward slash dl right angle bracket."/>
          <p:cNvPicPr>
            <a:picLocks noChangeAspect="1"/>
          </p:cNvPicPr>
          <p:nvPr/>
        </p:nvPicPr>
        <p:blipFill>
          <a:blip r:embed="rId2"/>
          <a:stretch>
            <a:fillRect/>
          </a:stretch>
        </p:blipFill>
        <p:spPr>
          <a:xfrm>
            <a:off x="495630" y="1527715"/>
            <a:ext cx="6509020" cy="3063070"/>
          </a:xfrm>
          <a:prstGeom prst="rect">
            <a:avLst/>
          </a:prstGeom>
        </p:spPr>
      </p:pic>
      <p:pic>
        <p:nvPicPr>
          <p:cNvPr id="41988" name="Picture 4" descr="Text reads as follows. I P, internet protocol. T C P, transmission control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352" y="4645446"/>
            <a:ext cx="4365932" cy="169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2.1</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features of a heading element and how it configures the text.</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difference between ordered lists and unordered lists.</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purpose of the blockquote tag</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Special Characters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960120"/>
          </a:xfrm>
        </p:spPr>
        <p:txBody>
          <a:bodyPr/>
          <a:lstStyle/>
          <a:p>
            <a:r>
              <a:rPr lang="en-US" altLang="en-US" sz="2400" dirty="0">
                <a:latin typeface="+mn-lt"/>
                <a:cs typeface="Times New Roman" panose="02020603050405020304" pitchFamily="18" charset="0"/>
              </a:rPr>
              <a:t>Display special characters such as quotes, copyright symbol, etc.</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70712255"/>
              </p:ext>
            </p:extLst>
          </p:nvPr>
        </p:nvGraphicFramePr>
        <p:xfrm>
          <a:off x="2013046" y="2796270"/>
          <a:ext cx="4708596" cy="2377440"/>
        </p:xfrm>
        <a:graphic>
          <a:graphicData uri="http://schemas.openxmlformats.org/drawingml/2006/table">
            <a:tbl>
              <a:tblPr firstRow="1" bandRow="1">
                <a:tableStyleId>{5940675A-B579-460E-94D1-54222C63F5DA}</a:tableStyleId>
              </a:tblPr>
              <a:tblGrid>
                <a:gridCol w="2354298">
                  <a:extLst>
                    <a:ext uri="{9D8B030D-6E8A-4147-A177-3AD203B41FA5}">
                      <a16:colId xmlns:a16="http://schemas.microsoft.com/office/drawing/2014/main" val="1923867466"/>
                    </a:ext>
                  </a:extLst>
                </a:gridCol>
                <a:gridCol w="2354298">
                  <a:extLst>
                    <a:ext uri="{9D8B030D-6E8A-4147-A177-3AD203B41FA5}">
                      <a16:colId xmlns:a16="http://schemas.microsoft.com/office/drawing/2014/main" val="2756238616"/>
                    </a:ext>
                  </a:extLst>
                </a:gridCol>
              </a:tblGrid>
              <a:tr h="171361">
                <a:tc>
                  <a:txBody>
                    <a:bodyPr/>
                    <a:lstStyle/>
                    <a:p>
                      <a:pPr algn="ctr"/>
                      <a:r>
                        <a:rPr lang="en-US" altLang="en-US" sz="2000" dirty="0" smtClean="0"/>
                        <a:t>Character</a:t>
                      </a:r>
                      <a:endParaRPr lang="en-US" sz="2000" b="1" dirty="0">
                        <a:solidFill>
                          <a:schemeClr val="tx1"/>
                        </a:solidFill>
                      </a:endParaRPr>
                    </a:p>
                  </a:txBody>
                  <a:tcPr/>
                </a:tc>
                <a:tc>
                  <a:txBody>
                    <a:bodyPr/>
                    <a:lstStyle/>
                    <a:p>
                      <a:pPr algn="l"/>
                      <a:r>
                        <a:rPr lang="en-US" altLang="en-US" sz="2000" dirty="0" smtClean="0"/>
                        <a:t>Code</a:t>
                      </a:r>
                      <a:endParaRPr lang="en-US" sz="2000" b="1" dirty="0">
                        <a:solidFill>
                          <a:schemeClr val="tx1"/>
                        </a:solidFill>
                      </a:endParaRPr>
                    </a:p>
                  </a:txBody>
                  <a:tcPr/>
                </a:tc>
                <a:extLst>
                  <a:ext uri="{0D108BD9-81ED-4DB2-BD59-A6C34878D82A}">
                    <a16:rowId xmlns:a16="http://schemas.microsoft.com/office/drawing/2014/main" val="3230702126"/>
                  </a:ext>
                </a:extLst>
              </a:tr>
              <a:tr h="171361">
                <a:tc>
                  <a:txBody>
                    <a:bodyPr/>
                    <a:lstStyle/>
                    <a:p>
                      <a:pPr algn="ctr"/>
                      <a:r>
                        <a:rPr lang="en-US" altLang="en-US" sz="2000" dirty="0" smtClean="0"/>
                        <a: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smtClean="0"/>
                        <a:t>&amp;copy;</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601883708"/>
                  </a:ext>
                </a:extLst>
              </a:tr>
              <a:tr h="171361">
                <a:tc>
                  <a:txBody>
                    <a:bodyPr/>
                    <a:lstStyle/>
                    <a:p>
                      <a:pPr algn="ctr"/>
                      <a:r>
                        <a:rPr lang="en-US" sz="2000" dirty="0" smtClean="0"/>
                        <a:t>&lt;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smtClean="0"/>
                        <a:t>&amp;lt;</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616885811"/>
                  </a:ext>
                </a:extLst>
              </a:tr>
              <a:tr h="171361">
                <a:tc>
                  <a:txBody>
                    <a:bodyPr/>
                    <a:lstStyle/>
                    <a:p>
                      <a:pPr algn="ctr"/>
                      <a:r>
                        <a:rPr lang="en-US" sz="2000" dirty="0" smtClean="0"/>
                        <a:t>&gt;</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&amp;gt;</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665749752"/>
                  </a:ext>
                </a:extLst>
              </a:tr>
              <a:tr h="171361">
                <a:tc>
                  <a:txBody>
                    <a:bodyPr/>
                    <a:lstStyle/>
                    <a:p>
                      <a:pPr algn="ctr"/>
                      <a:r>
                        <a:rPr lang="en-US" sz="2000" dirty="0" smtClean="0"/>
                        <a:t>&amp;</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&amp;amp;</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982121127"/>
                  </a:ext>
                </a:extLst>
              </a:tr>
              <a:tr h="171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&amp;nbsp;</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3565225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Div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1691640"/>
          </a:xfrm>
        </p:spPr>
        <p:txBody>
          <a:bodyPr/>
          <a:lstStyle/>
          <a:p>
            <a:pPr marL="0" indent="0" eaLnBrk="1" fontAlgn="auto" hangingPunct="1">
              <a:buNone/>
              <a:defRPr/>
            </a:pPr>
            <a:r>
              <a:rPr lang="en-US" sz="2400" dirty="0">
                <a:solidFill>
                  <a:schemeClr val="tx1"/>
                </a:solidFill>
                <a:latin typeface="+mn-lt"/>
              </a:rPr>
              <a:t>Configures a structural block area or “division” on a web page with empty space above and below</a:t>
            </a:r>
            <a:r>
              <a:rPr lang="en-US" sz="2400" dirty="0" smtClean="0">
                <a:solidFill>
                  <a:schemeClr val="tx1"/>
                </a:solidFill>
                <a:latin typeface="+mn-lt"/>
              </a:rPr>
              <a:t>.</a:t>
            </a:r>
            <a:endParaRPr lang="en-US" sz="2400" dirty="0">
              <a:solidFill>
                <a:schemeClr val="tx1"/>
              </a:solidFill>
              <a:latin typeface="+mn-lt"/>
            </a:endParaRPr>
          </a:p>
          <a:p>
            <a:pPr marL="0" indent="0" eaLnBrk="1" fontAlgn="auto" hangingPunct="1">
              <a:buNone/>
              <a:defRPr/>
            </a:pPr>
            <a:r>
              <a:rPr lang="en-US" sz="2400" dirty="0">
                <a:solidFill>
                  <a:schemeClr val="tx1"/>
                </a:solidFill>
                <a:latin typeface="+mn-lt"/>
              </a:rPr>
              <a:t>Can contain other block display elements, including other div </a:t>
            </a:r>
            <a:r>
              <a:rPr lang="en-US" sz="2400" dirty="0" smtClean="0">
                <a:solidFill>
                  <a:schemeClr val="tx1"/>
                </a:solidFill>
                <a:latin typeface="+mn-lt"/>
              </a:rPr>
              <a:t>elements</a:t>
            </a:r>
            <a:endParaRPr lang="en-US" sz="2400" dirty="0">
              <a:solidFill>
                <a:schemeClr val="tx1"/>
              </a:solidFill>
              <a:latin typeface="+mn-lt"/>
            </a:endParaRPr>
          </a:p>
        </p:txBody>
      </p:sp>
      <p:pic>
        <p:nvPicPr>
          <p:cNvPr id="4" name="Picture 3" descr="Computer code reads, left angle bracket d I v right angle bracket home services contact left angle bracket forward slash d I v right angle bracket."/>
          <p:cNvPicPr>
            <a:picLocks noChangeAspect="1"/>
          </p:cNvPicPr>
          <p:nvPr/>
        </p:nvPicPr>
        <p:blipFill rotWithShape="1">
          <a:blip r:embed="rId2"/>
          <a:srcRect l="3454" t="16259" r="3454" b="32932"/>
          <a:stretch/>
        </p:blipFill>
        <p:spPr>
          <a:xfrm>
            <a:off x="518159" y="3722885"/>
            <a:ext cx="5181601" cy="3810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5 Structural Elements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pic>
        <p:nvPicPr>
          <p:cNvPr id="5" name="Picture 4" descr="Computer code has 12 lines. The lines read as follows. Line 1. header Element. Line 2, indented once. left angle bracket header right angle bracket left angle bracket forward slash header right angle bracket . Line 3, indented once. Contains the web page document's headings. Line 4. N a v Element. Line 5, indented once. left angle bracket n a v right angle bracket left angle bracket forward slash n a v right angle bracket . Line 6, indented once. Contains web page document's main navigation. Line 7. main Element. Line 8, indented once. left angle bracket main right angle bracket left angle bracket forward slash main right angle bracket . Line 9, indented once. Contains the web page document's main content. Line 10. footer Element. Line 11, indented once. left angle bracket footer right angle bracket left angle bracket forward slash footer right angle bracket . Line 12, indented once. Contains the web page document's footer."/>
          <p:cNvPicPr>
            <a:picLocks noChangeAspect="1"/>
          </p:cNvPicPr>
          <p:nvPr/>
        </p:nvPicPr>
        <p:blipFill>
          <a:blip r:embed="rId2"/>
          <a:stretch>
            <a:fillRect/>
          </a:stretch>
        </p:blipFill>
        <p:spPr>
          <a:xfrm>
            <a:off x="457200" y="1546785"/>
            <a:ext cx="3157990" cy="4529984"/>
          </a:xfrm>
          <a:prstGeom prst="rect">
            <a:avLst/>
          </a:prstGeom>
        </p:spPr>
      </p:pic>
      <p:pic>
        <p:nvPicPr>
          <p:cNvPr id="46084" name="Picture 1" descr="The corresponding format of a h t ml 5 structural element reads as follows. header. nav. main, div, div, div. Foo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46785"/>
            <a:ext cx="37639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smtClean="0">
                <a:latin typeface="Times New Roman" panose="02020603050405020304" pitchFamily="18" charset="0"/>
              </a:rPr>
              <a:t>L</a:t>
            </a:r>
            <a:r>
              <a:rPr lang="en-US" sz="100" kern="1200" spc="-50" dirty="0" smtClean="0">
                <a:latin typeface="Times New Roman" panose="02020603050405020304" pitchFamily="18" charset="0"/>
              </a:rPr>
              <a:t> </a:t>
            </a:r>
            <a:r>
              <a:rPr lang="en-US" kern="1200" spc="-50" dirty="0" smtClean="0">
                <a:latin typeface="Times New Roman" panose="02020603050405020304" pitchFamily="18" charset="0"/>
              </a:rPr>
              <a:t>5 </a:t>
            </a:r>
            <a:r>
              <a:rPr lang="en-US" kern="1200" spc="-50" dirty="0">
                <a:latin typeface="Times New Roman" panose="02020603050405020304" pitchFamily="18" charset="0"/>
              </a:rPr>
              <a:t>Structural Elements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sz="2000" b="0" kern="1200" spc="-50" dirty="0">
              <a:latin typeface="Times New Roman" panose="02020603050405020304" pitchFamily="18" charset="0"/>
              <a:ea typeface="+mj-ea"/>
              <a:cs typeface="+mj-cs"/>
            </a:endParaRPr>
          </a:p>
        </p:txBody>
      </p:sp>
      <p:pic>
        <p:nvPicPr>
          <p:cNvPr id="4" name="Picture 3" descr="Computer code has 6 lines. The lines read as follows. Line 1. left angle bracket body right angle bracket. Line 2. left angle bracket header right angle bracket document headings go here left angle bracket forward slash header right angle bracket . Line 3. left angle bracket nay right angle bracket main navigation goes here left angle bracket forward slash nay right angle bracket . Line 4. left angle bracket main right angle bracket main content goes here left angle bracket forward slash main right angle bracket . Line 5. left angle bracket footer right angle bracket document footer information goes here left angle bracket forward slash footer right angle bracket . Line 6. left angle bracket forward slash body right angle bracket."/>
          <p:cNvPicPr>
            <a:picLocks noChangeAspect="1"/>
          </p:cNvPicPr>
          <p:nvPr/>
        </p:nvPicPr>
        <p:blipFill>
          <a:blip r:embed="rId2"/>
          <a:stretch>
            <a:fillRect/>
          </a:stretch>
        </p:blipFill>
        <p:spPr>
          <a:xfrm>
            <a:off x="457200" y="1668372"/>
            <a:ext cx="5581291" cy="2295068"/>
          </a:xfrm>
          <a:prstGeom prst="rect">
            <a:avLst/>
          </a:prstGeom>
        </p:spPr>
      </p:pic>
      <p:pic>
        <p:nvPicPr>
          <p:cNvPr id="5" name="Picture 2" descr="A browser tab titled Trillium Media Design. The page reads as follows: Trillium Media Design. Home Services Contact. New Media and Web Design. Trillium Media and Web Design. Trillium Media Design will bring your company’s Web presence to the next level. We offer a comprehensive range of services. Meeting Your Business Needs. Our expert designers are creative and eager to work with you. Copyright. copyright symbol. 2014 your name here."/>
          <p:cNvPicPr>
            <a:picLocks noChangeAspect="1" noChangeArrowheads="1"/>
          </p:cNvPicPr>
          <p:nvPr/>
        </p:nvPicPr>
        <p:blipFill>
          <a:blip r:embed="rId3"/>
          <a:srcRect/>
          <a:stretch>
            <a:fillRect/>
          </a:stretch>
        </p:blipFill>
        <p:spPr bwMode="auto">
          <a:xfrm>
            <a:off x="5433081" y="3963440"/>
            <a:ext cx="3253719" cy="22077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Learning Objectives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r>
              <a:rPr lang="en-US" sz="2000" b="0" kern="1200" spc="-50" dirty="0" smtClean="0">
                <a:latin typeface="Times New Roman" panose="02020603050405020304" pitchFamily="18" charset="0"/>
              </a:rPr>
              <a:t>)</a:t>
            </a:r>
            <a:endParaRPr lang="en-US" b="0" kern="1200" spc="-5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0" lvl="1" indent="0" eaLnBrk="1" fontAlgn="auto" hangingPunct="1">
              <a:spcBef>
                <a:spcPts val="1500"/>
              </a:spcBef>
              <a:buNone/>
              <a:defRPr/>
            </a:pPr>
            <a:r>
              <a:rPr lang="en-US" sz="2400" b="1" kern="1200" dirty="0" smtClean="0">
                <a:solidFill>
                  <a:schemeClr val="tx2"/>
                </a:solidFill>
                <a:latin typeface="Arial (Body)"/>
                <a:ea typeface="+mn-ea"/>
              </a:rPr>
              <a:t>2.7</a:t>
            </a:r>
            <a:r>
              <a:rPr lang="en-US" sz="2400" kern="1200" dirty="0" smtClean="0">
                <a:solidFill>
                  <a:srgbClr val="000000"/>
                </a:solidFill>
                <a:latin typeface="Arial (Body)"/>
                <a:ea typeface="+mn-ea"/>
              </a:rPr>
              <a:t> Configure </a:t>
            </a:r>
            <a:r>
              <a:rPr lang="en-US" sz="2400" kern="1200" dirty="0">
                <a:solidFill>
                  <a:srgbClr val="000000"/>
                </a:solidFill>
                <a:latin typeface="Arial (Body)"/>
                <a:ea typeface="+mn-ea"/>
              </a:rPr>
              <a:t>special </a:t>
            </a:r>
            <a:r>
              <a:rPr lang="en-US" sz="2400" kern="1200" dirty="0" smtClean="0">
                <a:solidFill>
                  <a:srgbClr val="000000"/>
                </a:solidFill>
                <a:latin typeface="Arial (Body)"/>
                <a:ea typeface="+mn-ea"/>
              </a:rPr>
              <a:t>characters</a:t>
            </a:r>
            <a:endParaRPr lang="en-US" sz="2400" kern="1200" dirty="0">
              <a:solidFill>
                <a:srgbClr val="000000"/>
              </a:solidFill>
              <a:latin typeface="Arial (Body)"/>
              <a:ea typeface="+mn-ea"/>
            </a:endParaRPr>
          </a:p>
          <a:p>
            <a:pPr marL="0" lvl="1" indent="0" eaLnBrk="1" fontAlgn="auto" hangingPunct="1">
              <a:spcBef>
                <a:spcPts val="1500"/>
              </a:spcBef>
              <a:buNone/>
              <a:defRPr/>
            </a:pPr>
            <a:r>
              <a:rPr lang="en-US" sz="2400" b="1" kern="1200" dirty="0" smtClean="0">
                <a:solidFill>
                  <a:schemeClr val="tx2"/>
                </a:solidFill>
                <a:latin typeface="Arial (Body)"/>
                <a:ea typeface="+mn-ea"/>
              </a:rPr>
              <a:t>2.8</a:t>
            </a:r>
            <a:r>
              <a:rPr lang="en-US" sz="2400" kern="1200" dirty="0" smtClean="0">
                <a:solidFill>
                  <a:srgbClr val="000000"/>
                </a:solidFill>
                <a:latin typeface="Arial (Body)"/>
                <a:ea typeface="+mn-ea"/>
              </a:rPr>
              <a:t> Use </a:t>
            </a:r>
            <a:r>
              <a:rPr lang="en-US" sz="2400" kern="1200" dirty="0">
                <a:solidFill>
                  <a:srgbClr val="000000"/>
                </a:solidFill>
                <a:latin typeface="Arial (Body)"/>
                <a:ea typeface="+mn-ea"/>
              </a:rPr>
              <a:t>the anchor element to link from page to page</a:t>
            </a:r>
          </a:p>
          <a:p>
            <a:pPr marL="0" lvl="1" indent="0" eaLnBrk="1" fontAlgn="auto" hangingPunct="1">
              <a:spcBef>
                <a:spcPts val="1500"/>
              </a:spcBef>
              <a:buNone/>
              <a:defRPr/>
            </a:pPr>
            <a:r>
              <a:rPr lang="en-US" sz="2400" b="1" kern="1200" dirty="0" smtClean="0">
                <a:solidFill>
                  <a:schemeClr val="tx2"/>
                </a:solidFill>
                <a:latin typeface="Arial (Body)"/>
                <a:ea typeface="+mn-ea"/>
              </a:rPr>
              <a:t>2.9</a:t>
            </a:r>
            <a:r>
              <a:rPr lang="en-US" sz="2400" kern="1200" dirty="0" smtClean="0">
                <a:solidFill>
                  <a:srgbClr val="000000"/>
                </a:solidFill>
                <a:latin typeface="Arial (Body)"/>
                <a:ea typeface="+mn-ea"/>
              </a:rPr>
              <a:t> Create </a:t>
            </a:r>
            <a:r>
              <a:rPr lang="en-US" sz="2400" kern="1200" dirty="0">
                <a:solidFill>
                  <a:srgbClr val="000000"/>
                </a:solidFill>
                <a:latin typeface="Arial (Body)"/>
                <a:ea typeface="+mn-ea"/>
              </a:rPr>
              <a:t>absolute, relative, and e-mail hyperlinks</a:t>
            </a:r>
          </a:p>
          <a:p>
            <a:pPr marL="0" lvl="1" indent="0" eaLnBrk="1" fontAlgn="auto" hangingPunct="1">
              <a:spcBef>
                <a:spcPts val="1500"/>
              </a:spcBef>
              <a:buNone/>
              <a:defRPr/>
            </a:pPr>
            <a:r>
              <a:rPr lang="en-US" sz="2400" b="1" kern="1200" dirty="0" smtClean="0">
                <a:solidFill>
                  <a:schemeClr val="tx2"/>
                </a:solidFill>
                <a:latin typeface="Arial (Body)"/>
                <a:ea typeface="+mn-ea"/>
              </a:rPr>
              <a:t>2.10 </a:t>
            </a:r>
            <a:r>
              <a:rPr lang="en-US" sz="2400" kern="1200" dirty="0" smtClean="0">
                <a:solidFill>
                  <a:srgbClr val="000000"/>
                </a:solidFill>
                <a:latin typeface="Arial (Body)"/>
                <a:ea typeface="+mn-ea"/>
              </a:rPr>
              <a:t>Code</a:t>
            </a:r>
            <a:r>
              <a:rPr lang="en-US" sz="2400" kern="1200" dirty="0">
                <a:solidFill>
                  <a:srgbClr val="000000"/>
                </a:solidFill>
                <a:latin typeface="Arial (Body)"/>
                <a:ea typeface="+mn-ea"/>
              </a:rPr>
              <a:t>, save, and display a web page document</a:t>
            </a:r>
          </a:p>
          <a:p>
            <a:pPr marL="0" lvl="1" indent="0" eaLnBrk="1" fontAlgn="auto" hangingPunct="1">
              <a:spcBef>
                <a:spcPts val="1500"/>
              </a:spcBef>
              <a:buNone/>
              <a:defRPr/>
            </a:pPr>
            <a:r>
              <a:rPr lang="en-US" sz="2400" b="1" kern="1200" dirty="0" smtClean="0">
                <a:solidFill>
                  <a:schemeClr val="tx2"/>
                </a:solidFill>
                <a:latin typeface="Arial (Body)"/>
                <a:ea typeface="+mn-ea"/>
              </a:rPr>
              <a:t>2.11</a:t>
            </a:r>
            <a:r>
              <a:rPr lang="en-US" sz="2400" kern="1200" dirty="0" smtClean="0">
                <a:solidFill>
                  <a:srgbClr val="000000"/>
                </a:solidFill>
                <a:latin typeface="Arial (Body)"/>
                <a:ea typeface="+mn-ea"/>
              </a:rPr>
              <a:t> Test </a:t>
            </a:r>
            <a:r>
              <a:rPr lang="en-US" sz="2400" kern="1200" dirty="0">
                <a:solidFill>
                  <a:srgbClr val="000000"/>
                </a:solidFill>
                <a:latin typeface="Arial (Body)"/>
                <a:ea typeface="+mn-ea"/>
              </a:rPr>
              <a:t>a web page document for valid </a:t>
            </a:r>
            <a:r>
              <a:rPr lang="en-US" sz="2400" kern="1200" dirty="0" smtClean="0">
                <a:solidFill>
                  <a:srgbClr val="000000"/>
                </a:solidFill>
                <a:latin typeface="Arial (Body)"/>
                <a:ea typeface="+mn-ea"/>
              </a:rPr>
              <a:t>syntax</a:t>
            </a:r>
            <a:endParaRPr lang="en-US" sz="2400" kern="1200" dirty="0">
              <a:solidFill>
                <a:srgbClr val="000000"/>
              </a:solidFill>
              <a:latin typeface="Arial (Body)"/>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Anchor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eaLnBrk="1" fontAlgn="auto" hangingPunct="1">
              <a:defRPr/>
            </a:pPr>
            <a:r>
              <a:rPr lang="en-US" sz="2400" dirty="0">
                <a:solidFill>
                  <a:schemeClr val="tx1"/>
                </a:solidFill>
                <a:latin typeface="+mn-lt"/>
                <a:cs typeface="Times New Roman" pitchFamily="18" charset="0"/>
              </a:rPr>
              <a:t>Specifies a hyperlink reference (href) to a </a:t>
            </a:r>
            <a:r>
              <a:rPr lang="en-US" sz="2400" dirty="0" smtClean="0">
                <a:solidFill>
                  <a:schemeClr val="tx1"/>
                </a:solidFill>
                <a:latin typeface="+mn-lt"/>
                <a:cs typeface="Times New Roman" pitchFamily="18" charset="0"/>
              </a:rPr>
              <a:t>file</a:t>
            </a:r>
            <a:endParaRPr lang="en-US" sz="2200" kern="1200" dirty="0">
              <a:solidFill>
                <a:schemeClr val="tx1"/>
              </a:solidFill>
              <a:latin typeface="+mn-lt"/>
              <a:ea typeface="+mn-ea"/>
              <a:cs typeface="Times New Roman" pitchFamily="18" charset="0"/>
            </a:endParaRPr>
          </a:p>
        </p:txBody>
      </p:sp>
      <p:sp>
        <p:nvSpPr>
          <p:cNvPr id="5" name="Content Placeholder 4"/>
          <p:cNvSpPr>
            <a:spLocks noGrp="1"/>
          </p:cNvSpPr>
          <p:nvPr>
            <p:ph sz="quarter" idx="13"/>
          </p:nvPr>
        </p:nvSpPr>
        <p:spPr>
          <a:xfrm>
            <a:off x="457199" y="2278063"/>
            <a:ext cx="2859207" cy="558800"/>
          </a:xfrm>
        </p:spPr>
        <p:txBody>
          <a:bodyPr/>
          <a:lstStyle/>
          <a:p>
            <a:pPr marL="255600">
              <a:spcBef>
                <a:spcPts val="1500"/>
              </a:spcBef>
              <a:buClr>
                <a:schemeClr val="tx2"/>
              </a:buClr>
              <a:buFont typeface="Arial" panose="020B0604020202020204" pitchFamily="34" charset="0"/>
              <a:buChar char="•"/>
            </a:pPr>
            <a:r>
              <a:rPr lang="en-US" sz="2400" dirty="0" smtClean="0">
                <a:solidFill>
                  <a:schemeClr val="tx1"/>
                </a:solidFill>
                <a:latin typeface="+mn-lt"/>
                <a:cs typeface="Times New Roman" pitchFamily="18" charset="0"/>
              </a:rPr>
              <a:t>Text </a:t>
            </a:r>
            <a:r>
              <a:rPr lang="en-US" sz="2400" dirty="0">
                <a:solidFill>
                  <a:schemeClr val="tx1"/>
                </a:solidFill>
                <a:latin typeface="+mn-lt"/>
                <a:cs typeface="Times New Roman" pitchFamily="18" charset="0"/>
              </a:rPr>
              <a:t>between the</a:t>
            </a:r>
            <a:endParaRPr lang="en-US" sz="2400" dirty="0">
              <a:solidFill>
                <a:schemeClr val="tx1"/>
              </a:solidFill>
              <a:latin typeface="+mn-lt"/>
            </a:endParaRPr>
          </a:p>
        </p:txBody>
      </p:sp>
      <p:pic>
        <p:nvPicPr>
          <p:cNvPr id="12" name="Picture 11" descr="Left brace a right brace and left brace slash a right brace"/>
          <p:cNvPicPr>
            <a:picLocks noChangeAspect="1"/>
          </p:cNvPicPr>
          <p:nvPr/>
        </p:nvPicPr>
        <p:blipFill rotWithShape="1">
          <a:blip r:embed="rId2"/>
          <a:srcRect l="5241" t="22621" b="28196"/>
          <a:stretch/>
        </p:blipFill>
        <p:spPr>
          <a:xfrm>
            <a:off x="3241344" y="2423160"/>
            <a:ext cx="1990926" cy="304800"/>
          </a:xfrm>
          <a:prstGeom prst="rect">
            <a:avLst/>
          </a:prstGeom>
        </p:spPr>
      </p:pic>
      <p:sp>
        <p:nvSpPr>
          <p:cNvPr id="6" name="Content Placeholder 5"/>
          <p:cNvSpPr>
            <a:spLocks noGrp="1"/>
          </p:cNvSpPr>
          <p:nvPr>
            <p:ph sz="quarter" idx="14"/>
          </p:nvPr>
        </p:nvSpPr>
        <p:spPr>
          <a:xfrm>
            <a:off x="5191326" y="2278063"/>
            <a:ext cx="3495474" cy="609600"/>
          </a:xfrm>
        </p:spPr>
        <p:txBody>
          <a:bodyPr/>
          <a:lstStyle/>
          <a:p>
            <a:pPr marL="0" indent="0"/>
            <a:r>
              <a:rPr lang="en-US" sz="2400" dirty="0">
                <a:solidFill>
                  <a:schemeClr val="tx1"/>
                </a:solidFill>
                <a:latin typeface="+mn-lt"/>
                <a:cs typeface="Times New Roman" pitchFamily="18" charset="0"/>
              </a:rPr>
              <a:t>is displayed on the </a:t>
            </a:r>
            <a:r>
              <a:rPr lang="en-US" sz="2400" dirty="0" smtClean="0">
                <a:solidFill>
                  <a:schemeClr val="tx1"/>
                </a:solidFill>
                <a:latin typeface="+mn-lt"/>
                <a:cs typeface="Times New Roman" pitchFamily="18" charset="0"/>
              </a:rPr>
              <a:t>web</a:t>
            </a:r>
            <a:endParaRPr lang="en-US" sz="1100" dirty="0">
              <a:solidFill>
                <a:schemeClr val="tx1"/>
              </a:solidFill>
              <a:latin typeface="+mn-lt"/>
              <a:cs typeface="Times New Roman" pitchFamily="18" charset="0"/>
            </a:endParaRPr>
          </a:p>
        </p:txBody>
      </p:sp>
      <p:sp>
        <p:nvSpPr>
          <p:cNvPr id="7" name="Content Placeholder 6"/>
          <p:cNvSpPr>
            <a:spLocks noGrp="1"/>
          </p:cNvSpPr>
          <p:nvPr>
            <p:ph sz="quarter" idx="15"/>
          </p:nvPr>
        </p:nvSpPr>
        <p:spPr>
          <a:xfrm>
            <a:off x="697410" y="2727960"/>
            <a:ext cx="7697082" cy="515245"/>
          </a:xfrm>
        </p:spPr>
        <p:txBody>
          <a:bodyPr/>
          <a:lstStyle/>
          <a:p>
            <a:r>
              <a:rPr lang="en-US" sz="2400" dirty="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page as a hyperlink and is underlined.</a:t>
            </a:r>
            <a:endParaRPr lang="en-US" sz="2400" dirty="0">
              <a:solidFill>
                <a:schemeClr val="tx1"/>
              </a:solidFill>
              <a:latin typeface="+mn-lt"/>
            </a:endParaRPr>
          </a:p>
        </p:txBody>
      </p:sp>
      <p:pic>
        <p:nvPicPr>
          <p:cNvPr id="13" name="Picture 12" descr="Computer code reads, left angle bracket a, h r e f equals double quote contact dot h t m l double quote right angle bracket contact us left angle bracket forward slash a right angle bracket."/>
          <p:cNvPicPr>
            <a:picLocks noChangeAspect="1"/>
          </p:cNvPicPr>
          <p:nvPr/>
        </p:nvPicPr>
        <p:blipFill rotWithShape="1">
          <a:blip r:embed="rId3"/>
          <a:srcRect t="19605" b="23489"/>
          <a:stretch/>
        </p:blipFill>
        <p:spPr>
          <a:xfrm>
            <a:off x="697410" y="3450652"/>
            <a:ext cx="6107275" cy="403678"/>
          </a:xfrm>
          <a:prstGeom prst="rect">
            <a:avLst/>
          </a:prstGeom>
        </p:spPr>
      </p:pic>
      <p:sp>
        <p:nvSpPr>
          <p:cNvPr id="8" name="Content Placeholder 7"/>
          <p:cNvSpPr>
            <a:spLocks noGrp="1"/>
          </p:cNvSpPr>
          <p:nvPr>
            <p:ph sz="quarter" idx="16"/>
          </p:nvPr>
        </p:nvSpPr>
        <p:spPr>
          <a:xfrm>
            <a:off x="457200" y="4061777"/>
            <a:ext cx="8229600" cy="964269"/>
          </a:xfrm>
        </p:spPr>
        <p:txBody>
          <a:bodyPr/>
          <a:lstStyle/>
          <a:p>
            <a:pPr marL="255600" indent="-255600" eaLnBrk="1" fontAlgn="auto" hangingPunct="1">
              <a:spcBef>
                <a:spcPts val="1500"/>
              </a:spcBef>
              <a:spcAft>
                <a:spcPts val="0"/>
              </a:spcAft>
              <a:buClr>
                <a:schemeClr val="tx2"/>
              </a:buClr>
              <a:buFont typeface="Arial" panose="020B0604020202020204" pitchFamily="34" charset="0"/>
              <a:buChar char="•"/>
              <a:defRPr/>
            </a:pPr>
            <a:r>
              <a:rPr lang="en-US" sz="2400" dirty="0" smtClean="0">
                <a:solidFill>
                  <a:schemeClr val="tx1"/>
                </a:solidFill>
                <a:latin typeface="+mn-lt"/>
                <a:cs typeface="Times New Roman" pitchFamily="18" charset="0"/>
              </a:rPr>
              <a:t>h</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ref Attribute</a:t>
            </a:r>
          </a:p>
          <a:p>
            <a:pPr marL="740664" indent="-283464" eaLnBrk="1" fontAlgn="auto" hangingPunct="1">
              <a:spcBef>
                <a:spcPts val="600"/>
              </a:spcBef>
              <a:spcAft>
                <a:spcPts val="0"/>
              </a:spcAft>
              <a:buClr>
                <a:schemeClr val="tx2"/>
              </a:buClr>
              <a:buFont typeface="Arial" panose="020B0604020202020204" pitchFamily="34" charset="0"/>
              <a:buChar char="–"/>
              <a:defRPr/>
            </a:pPr>
            <a:r>
              <a:rPr lang="en-US" sz="2400" dirty="0" smtClean="0">
                <a:solidFill>
                  <a:schemeClr val="tx1"/>
                </a:solidFill>
                <a:latin typeface="+mn-lt"/>
                <a:cs typeface="Times New Roman" pitchFamily="18" charset="0"/>
              </a:rPr>
              <a:t>Indicates </a:t>
            </a:r>
            <a:r>
              <a:rPr lang="en-US" sz="2400" dirty="0">
                <a:solidFill>
                  <a:schemeClr val="tx1"/>
                </a:solidFill>
                <a:latin typeface="+mn-lt"/>
                <a:cs typeface="Times New Roman" pitchFamily="18" charset="0"/>
              </a:rPr>
              <a:t>the file name or </a:t>
            </a:r>
            <a:r>
              <a:rPr lang="en-US" sz="2400" dirty="0" smtClean="0">
                <a:solidFill>
                  <a:schemeClr val="tx1"/>
                </a:solidFill>
                <a:latin typeface="+mn-lt"/>
                <a:cs typeface="Times New Roman" pitchFamily="18" charset="0"/>
              </a:rPr>
              <a:t>U</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R</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L</a:t>
            </a:r>
            <a:endParaRPr lang="en-US" sz="2400" dirty="0">
              <a:solidFill>
                <a:schemeClr val="tx1"/>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Absolute &amp; Relative Hyperlinks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Absolute link</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Times New Roman" panose="02020603050405020304" pitchFamily="18" charset="0"/>
              </a:rPr>
              <a:t>Link </a:t>
            </a:r>
            <a:r>
              <a:rPr lang="en-US" altLang="en-US" sz="2400" kern="1200" dirty="0">
                <a:solidFill>
                  <a:srgbClr val="000000"/>
                </a:solidFill>
                <a:latin typeface="Arial (Body)"/>
                <a:ea typeface="+mn-ea"/>
                <a:cs typeface="Times New Roman" panose="02020603050405020304" pitchFamily="18" charset="0"/>
              </a:rPr>
              <a:t>to a different </a:t>
            </a:r>
            <a:r>
              <a:rPr lang="en-US" altLang="en-US" sz="2400" kern="1200" dirty="0" smtClean="0">
                <a:solidFill>
                  <a:srgbClr val="000000"/>
                </a:solidFill>
                <a:latin typeface="Arial (Body)"/>
                <a:ea typeface="+mn-ea"/>
                <a:cs typeface="Times New Roman" panose="02020603050405020304" pitchFamily="18" charset="0"/>
              </a:rPr>
              <a:t>website</a:t>
            </a:r>
            <a:endParaRPr lang="en-US" altLang="en-US" sz="2400" kern="1200" dirty="0">
              <a:solidFill>
                <a:srgbClr val="000000"/>
              </a:solidFill>
              <a:latin typeface="Arial (Body)"/>
              <a:ea typeface="+mn-ea"/>
              <a:cs typeface="Times New Roman" panose="02020603050405020304" pitchFamily="18" charset="0"/>
            </a:endParaRPr>
          </a:p>
        </p:txBody>
      </p:sp>
      <p:pic>
        <p:nvPicPr>
          <p:cNvPr id="7" name="Picture 6" descr="Computer code reads, left angle bracket a, h r e f equals double quote h t t p colon forward slash forward slash yahoo dot com double quote right angle bracket yahoo left angle bracket forward slash a right angle bracket."/>
          <p:cNvPicPr>
            <a:picLocks noChangeAspect="1"/>
          </p:cNvPicPr>
          <p:nvPr/>
        </p:nvPicPr>
        <p:blipFill rotWithShape="1">
          <a:blip r:embed="rId2"/>
          <a:srcRect l="3280" t="19904" b="27254"/>
          <a:stretch/>
        </p:blipFill>
        <p:spPr>
          <a:xfrm>
            <a:off x="764339" y="2859070"/>
            <a:ext cx="6291636" cy="396240"/>
          </a:xfrm>
          <a:prstGeom prst="rect">
            <a:avLst/>
          </a:prstGeom>
        </p:spPr>
      </p:pic>
      <p:sp>
        <p:nvSpPr>
          <p:cNvPr id="4" name="Text Placeholder 3"/>
          <p:cNvSpPr>
            <a:spLocks noGrp="1"/>
          </p:cNvSpPr>
          <p:nvPr>
            <p:ph type="body" idx="2"/>
          </p:nvPr>
        </p:nvSpPr>
        <p:spPr>
          <a:xfrm>
            <a:off x="457200" y="3429000"/>
            <a:ext cx="8229600" cy="1142999"/>
          </a:xfrm>
        </p:spPr>
        <p:txBody>
          <a:bodyPr/>
          <a:lstStyle/>
          <a:p>
            <a:pPr marL="0" indent="0" eaLnBrk="1" hangingPunct="1">
              <a:buNone/>
              <a:defRPr/>
            </a:pPr>
            <a:r>
              <a:rPr lang="en-US" altLang="en-US" sz="2400" kern="1200" dirty="0">
                <a:solidFill>
                  <a:srgbClr val="000000"/>
                </a:solidFill>
                <a:latin typeface="Arial (Body)"/>
                <a:cs typeface="Times New Roman" panose="02020603050405020304" pitchFamily="18" charset="0"/>
              </a:rPr>
              <a:t>Relative link</a:t>
            </a:r>
          </a:p>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Link to pages on your own site</a:t>
            </a:r>
            <a:endParaRPr lang="en-US" dirty="0"/>
          </a:p>
        </p:txBody>
      </p:sp>
      <p:pic>
        <p:nvPicPr>
          <p:cNvPr id="6" name="Picture 5" descr="Computer code reads, left angle bracket a, h r e f equals double quote index dot h t m double quote right angle bracket home left angle bracket forward slash a right angle bracket."/>
          <p:cNvPicPr>
            <a:picLocks noChangeAspect="1"/>
          </p:cNvPicPr>
          <p:nvPr/>
        </p:nvPicPr>
        <p:blipFill rotWithShape="1">
          <a:blip r:embed="rId3"/>
          <a:srcRect l="3551" t="17092" b="34131"/>
          <a:stretch/>
        </p:blipFill>
        <p:spPr>
          <a:xfrm>
            <a:off x="764339" y="4663439"/>
            <a:ext cx="5221458" cy="3657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dirty="0">
                <a:solidFill>
                  <a:schemeClr val="tx2"/>
                </a:solidFill>
              </a:rPr>
              <a:t>E-Mail Hyperlink</a:t>
            </a:r>
            <a:endParaRPr lang="en-US"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Automatically launch the default </a:t>
            </a:r>
            <a:r>
              <a:rPr lang="en-US" altLang="en-US" sz="2400" kern="1200" dirty="0" smtClean="0">
                <a:solidFill>
                  <a:srgbClr val="000000"/>
                </a:solidFill>
                <a:latin typeface="Arial (Body)"/>
                <a:ea typeface="+mn-ea"/>
                <a:cs typeface="Times New Roman" panose="02020603050405020304" pitchFamily="18" charset="0"/>
              </a:rPr>
              <a:t>mail program </a:t>
            </a:r>
            <a:r>
              <a:rPr lang="en-US" altLang="en-US" sz="2400" kern="1200" dirty="0">
                <a:solidFill>
                  <a:srgbClr val="000000"/>
                </a:solidFill>
                <a:latin typeface="Arial (Body)"/>
                <a:ea typeface="+mn-ea"/>
                <a:cs typeface="Times New Roman" panose="02020603050405020304" pitchFamily="18" charset="0"/>
              </a:rPr>
              <a:t>configured for the </a:t>
            </a:r>
            <a:r>
              <a:rPr lang="en-US" altLang="en-US" sz="2400" kern="1200" dirty="0" smtClean="0">
                <a:solidFill>
                  <a:srgbClr val="000000"/>
                </a:solidFill>
                <a:latin typeface="Arial (Body)"/>
                <a:ea typeface="+mn-ea"/>
                <a:cs typeface="Times New Roman" panose="02020603050405020304" pitchFamily="18" charset="0"/>
              </a:rPr>
              <a:t>browser</a:t>
            </a: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If </a:t>
            </a:r>
            <a:r>
              <a:rPr lang="en-US" altLang="en-US" sz="2400" kern="1200" dirty="0">
                <a:solidFill>
                  <a:srgbClr val="000000"/>
                </a:solidFill>
                <a:latin typeface="Arial (Body)"/>
                <a:ea typeface="+mn-ea"/>
                <a:cs typeface="Times New Roman" panose="02020603050405020304" pitchFamily="18" charset="0"/>
              </a:rPr>
              <a:t>no browser default is </a:t>
            </a:r>
            <a:r>
              <a:rPr lang="en-US" altLang="en-US" sz="2400" kern="1200" dirty="0" smtClean="0">
                <a:solidFill>
                  <a:srgbClr val="000000"/>
                </a:solidFill>
                <a:latin typeface="Arial (Body)"/>
                <a:ea typeface="+mn-ea"/>
                <a:cs typeface="Times New Roman" panose="02020603050405020304" pitchFamily="18" charset="0"/>
              </a:rPr>
              <a:t>configured, a </a:t>
            </a:r>
            <a:r>
              <a:rPr lang="en-US" altLang="en-US" sz="2400" kern="1200" dirty="0">
                <a:solidFill>
                  <a:srgbClr val="000000"/>
                </a:solidFill>
                <a:latin typeface="Arial (Body)"/>
                <a:ea typeface="+mn-ea"/>
                <a:cs typeface="Times New Roman" panose="02020603050405020304" pitchFamily="18" charset="0"/>
              </a:rPr>
              <a:t>message is </a:t>
            </a:r>
            <a:r>
              <a:rPr lang="en-US" altLang="en-US" sz="2400" kern="1200" dirty="0" smtClean="0">
                <a:solidFill>
                  <a:srgbClr val="000000"/>
                </a:solidFill>
                <a:latin typeface="Arial (Body)"/>
                <a:ea typeface="+mn-ea"/>
                <a:cs typeface="Times New Roman" panose="02020603050405020304" pitchFamily="18" charset="0"/>
              </a:rPr>
              <a:t>displayed</a:t>
            </a:r>
            <a:endParaRPr lang="en-US" altLang="en-US" sz="2400" kern="1200" dirty="0">
              <a:solidFill>
                <a:srgbClr val="000000"/>
              </a:solidFill>
              <a:latin typeface="Arial (Body)"/>
              <a:ea typeface="+mn-ea"/>
              <a:cs typeface="Times New Roman" panose="02020603050405020304" pitchFamily="18" charset="0"/>
            </a:endParaRPr>
          </a:p>
        </p:txBody>
      </p:sp>
      <p:pic>
        <p:nvPicPr>
          <p:cNvPr id="4" name="Picture 3" descr="Computer code reads, left angle bracket a, h r e f equals double quote mail to colon me at gmail dot com double quote right angle bracket me at gmail dot com left angle bracket forward slash a right angle bracket."/>
          <p:cNvPicPr>
            <a:picLocks noChangeAspect="1"/>
          </p:cNvPicPr>
          <p:nvPr/>
        </p:nvPicPr>
        <p:blipFill rotWithShape="1">
          <a:blip r:embed="rId2"/>
          <a:srcRect l="1818" t="18312" b="26931"/>
          <a:stretch/>
        </p:blipFill>
        <p:spPr>
          <a:xfrm>
            <a:off x="614586" y="3402251"/>
            <a:ext cx="7866226" cy="37208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Hyperlinks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624840"/>
          </a:xfrm>
        </p:spPr>
        <p:txBody>
          <a:bodyPr/>
          <a:lstStyle/>
          <a:p>
            <a:pPr marL="0" indent="0" eaLnBrk="1" hangingPunct="1">
              <a:buNone/>
            </a:pPr>
            <a:r>
              <a:rPr lang="en-US" altLang="en-US" sz="2400" dirty="0">
                <a:latin typeface="+mn-lt"/>
              </a:rPr>
              <a:t>Hands-On </a:t>
            </a:r>
            <a:r>
              <a:rPr lang="en-US" altLang="en-US" sz="2400" dirty="0" smtClean="0">
                <a:latin typeface="+mn-lt"/>
              </a:rPr>
              <a:t>Practice</a:t>
            </a:r>
            <a:endParaRPr lang="en-US" altLang="en-US" sz="2400" dirty="0">
              <a:latin typeface="+mn-lt"/>
            </a:endParaRPr>
          </a:p>
        </p:txBody>
      </p:sp>
      <p:pic>
        <p:nvPicPr>
          <p:cNvPr id="51203" name="Picture 6" descr="A line extends from a rectangle labeled Home, then branches, leading to rectangles labeled Services and Cont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46" y="2648465"/>
            <a:ext cx="5144509" cy="291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rPr>
              <a:t>Checkpoint 2.2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432000" indent="-432000" eaLnBrk="1" fontAlgn="auto" hangingPunct="1">
              <a:spcAft>
                <a:spcPts val="0"/>
              </a:spcAft>
              <a:buFont typeface="+mj-lt"/>
              <a:buAutoNum type="arabicPeriod"/>
              <a:defRPr/>
            </a:pPr>
            <a:r>
              <a:rPr lang="en-US" sz="2400" dirty="0">
                <a:solidFill>
                  <a:schemeClr val="tx1"/>
                </a:solidFill>
                <a:latin typeface="+mn-lt"/>
              </a:rPr>
              <a:t>Describe the purpose of special characters</a:t>
            </a:r>
            <a:r>
              <a:rPr lang="en-US" sz="2400" dirty="0" smtClean="0">
                <a:solidFill>
                  <a:schemeClr val="tx1"/>
                </a:solidFill>
                <a:latin typeface="+mn-lt"/>
              </a:rPr>
              <a:t>.</a:t>
            </a:r>
            <a:endParaRPr lang="en-US" sz="2400" dirty="0">
              <a:solidFill>
                <a:schemeClr val="tx1"/>
              </a:solidFill>
              <a:latin typeface="+mn-lt"/>
            </a:endParaRP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an absolute link. </a:t>
            </a:r>
            <a:r>
              <a:rPr lang="en-US" sz="2400" dirty="0" smtClean="0">
                <a:solidFill>
                  <a:schemeClr val="tx1"/>
                </a:solidFill>
                <a:latin typeface="+mn-lt"/>
              </a:rPr>
              <a:t>Is </a:t>
            </a:r>
            <a:r>
              <a:rPr lang="en-US" sz="2400" dirty="0">
                <a:solidFill>
                  <a:schemeClr val="tx1"/>
                </a:solidFill>
                <a:latin typeface="+mn-lt"/>
              </a:rPr>
              <a:t>the http protocol used in the href value</a:t>
            </a:r>
            <a:r>
              <a:rPr lang="en-US" sz="2400" dirty="0" smtClean="0">
                <a:solidFill>
                  <a:schemeClr val="tx1"/>
                </a:solidFill>
                <a:latin typeface="+mn-lt"/>
              </a:rPr>
              <a:t>?</a:t>
            </a:r>
            <a:endParaRPr lang="en-US" sz="2400" dirty="0">
              <a:solidFill>
                <a:schemeClr val="tx1"/>
              </a:solidFill>
              <a:latin typeface="+mn-lt"/>
            </a:endParaRP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 relative link. Is the http protocol used in the href value</a:t>
            </a:r>
            <a:r>
              <a:rPr lang="en-US" sz="2400" dirty="0" smtClean="0">
                <a:solidFill>
                  <a:schemeClr val="tx1"/>
                </a:solidFill>
                <a:latin typeface="+mn-lt"/>
              </a:rPr>
              <a:t>?</a:t>
            </a:r>
            <a:endParaRPr lang="en-US" sz="2400" dirty="0">
              <a:solidFill>
                <a:schemeClr val="tx1"/>
              </a:solidFill>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Writing Valid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8532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Check your code for syntax </a:t>
            </a:r>
            <a:r>
              <a:rPr lang="en-US" altLang="en-US" sz="2400" kern="1200" dirty="0" smtClean="0">
                <a:solidFill>
                  <a:srgbClr val="000000"/>
                </a:solidFill>
                <a:latin typeface="Arial (Body)"/>
                <a:ea typeface="+mn-ea"/>
                <a:cs typeface="+mn-cs"/>
              </a:rPr>
              <a:t>errors</a:t>
            </a: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Benefit:</a:t>
            </a:r>
          </a:p>
          <a:p>
            <a:pPr marL="741600" lvl="3" indent="-283464" eaLnBrk="1" hangingPunct="1">
              <a:buFontTx/>
              <a:buChar char="–"/>
              <a:defRPr/>
            </a:pPr>
            <a:r>
              <a:rPr lang="en-US" altLang="en-US" sz="2400" kern="1200" dirty="0" smtClean="0">
                <a:solidFill>
                  <a:srgbClr val="000000"/>
                </a:solidFill>
                <a:latin typeface="Arial (Body)"/>
                <a:ea typeface="+mn-ea"/>
                <a:cs typeface="+mn-cs"/>
              </a:rPr>
              <a:t>Valid code</a:t>
            </a:r>
            <a:r>
              <a:rPr lang="en-US" altLang="en-US" sz="2400" kern="1200" dirty="0" smtClean="0">
                <a:solidFill>
                  <a:srgbClr val="000000"/>
                </a:solidFill>
                <a:latin typeface="Arial (Body)"/>
                <a:ea typeface="+mn-ea"/>
                <a:cs typeface="+mn-cs"/>
                <a:sym typeface="Wingdings" panose="05000000000000000000" pitchFamily="2" charset="2"/>
              </a:rPr>
              <a:t> </a:t>
            </a:r>
            <a:r>
              <a:rPr lang="en-US" altLang="en-US" sz="2400" kern="1200" dirty="0" smtClean="0">
                <a:solidFill>
                  <a:srgbClr val="000000"/>
                </a:solidFill>
                <a:latin typeface="+mn-lt"/>
                <a:ea typeface="+mn-ea"/>
                <a:cs typeface="Times New Roman" panose="02020603050405020304" pitchFamily="18" charset="0"/>
                <a:sym typeface="Wingdings" panose="05000000000000000000" pitchFamily="2" charset="2"/>
              </a:rPr>
              <a:t>→ </a:t>
            </a:r>
            <a:r>
              <a:rPr lang="en-US" altLang="en-US" sz="2400" kern="1200" dirty="0" smtClean="0">
                <a:solidFill>
                  <a:srgbClr val="000000"/>
                </a:solidFill>
                <a:latin typeface="Arial (Body)"/>
                <a:ea typeface="+mn-ea"/>
                <a:cs typeface="+mn-cs"/>
                <a:sym typeface="Wingdings" panose="05000000000000000000" pitchFamily="2" charset="2"/>
              </a:rPr>
              <a:t>more </a:t>
            </a:r>
            <a:r>
              <a:rPr lang="en-US" altLang="en-US" sz="2400" kern="1200" dirty="0">
                <a:solidFill>
                  <a:srgbClr val="000000"/>
                </a:solidFill>
                <a:latin typeface="Arial (Body)"/>
                <a:ea typeface="+mn-ea"/>
                <a:cs typeface="+mn-cs"/>
                <a:sym typeface="Wingdings" panose="05000000000000000000" pitchFamily="2" charset="2"/>
              </a:rPr>
              <a:t>consistent browser display</a:t>
            </a:r>
          </a:p>
          <a:p>
            <a:pPr marL="0" indent="0" eaLnBrk="1" hangingPunct="1">
              <a:buNone/>
              <a:tabLst/>
              <a:defRPr/>
            </a:pPr>
            <a:r>
              <a:rPr lang="en-US" altLang="en-US" sz="2400" kern="1200" dirty="0" smtClean="0">
                <a:solidFill>
                  <a:srgbClr val="000000"/>
                </a:solidFill>
                <a:latin typeface="Arial (Body)"/>
                <a:ea typeface="+mn-ea"/>
                <a:cs typeface="+mn-cs"/>
              </a:rPr>
              <a:t>W3C </a:t>
            </a:r>
            <a:r>
              <a:rPr lang="en-US" altLang="en-US" sz="2400" kern="1200" dirty="0" smtClean="0">
                <a:solidFill>
                  <a:srgbClr val="000000"/>
                </a:solidFill>
                <a:latin typeface="Arial (Body)"/>
              </a:rPr>
              <a:t>H</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T</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M</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L</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Validation Tool</a:t>
            </a:r>
          </a:p>
          <a:p>
            <a:pPr marL="255600" lvl="4" indent="-255600" eaLnBrk="1" hangingPunct="1">
              <a:spcBef>
                <a:spcPts val="1500"/>
              </a:spcBef>
              <a:defRPr/>
            </a:pPr>
            <a:r>
              <a:rPr lang="en-US" altLang="en-US" sz="2400" kern="1200" dirty="0" smtClean="0">
                <a:solidFill>
                  <a:srgbClr val="000000"/>
                </a:solidFill>
                <a:latin typeface="Arial (Body)"/>
                <a:ea typeface="+mn-ea"/>
                <a:cs typeface="+mn-cs"/>
                <a:hlinkClick r:id="rId2" tooltip="http://validator.w3.org/"/>
              </a:rPr>
              <a:t>http</a:t>
            </a:r>
            <a:r>
              <a:rPr lang="en-US" altLang="en-US" sz="2400" kern="1200" dirty="0">
                <a:solidFill>
                  <a:srgbClr val="000000"/>
                </a:solidFill>
                <a:latin typeface="Arial (Body)"/>
                <a:ea typeface="+mn-ea"/>
                <a:cs typeface="+mn-cs"/>
                <a:hlinkClick r:id="rId2" tooltip="http://validator.w3.org/"/>
              </a:rPr>
              <a:t>://</a:t>
            </a:r>
            <a:r>
              <a:rPr lang="en-US" altLang="en-US" sz="2400" kern="1200" dirty="0" smtClean="0">
                <a:solidFill>
                  <a:srgbClr val="000000"/>
                </a:solidFill>
                <a:latin typeface="Arial (Body)"/>
                <a:ea typeface="+mn-ea"/>
                <a:cs typeface="+mn-cs"/>
                <a:hlinkClick r:id="rId2" tooltip="http://validator.w3.org/"/>
              </a:rPr>
              <a:t>validator.w3.org</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eaLnBrk="1" hangingPunct="1">
              <a:tabLst/>
              <a:defRPr/>
            </a:pPr>
            <a:r>
              <a:rPr lang="en-US" altLang="en-US" sz="2400" kern="1200" dirty="0">
                <a:solidFill>
                  <a:srgbClr val="000000"/>
                </a:solidFill>
                <a:latin typeface="Arial (Body)"/>
                <a:ea typeface="+mn-ea"/>
                <a:cs typeface="Arial" panose="020B0604020202020204" pitchFamily="34" charset="0"/>
              </a:rPr>
              <a:t>This chapter introduced you to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endParaRPr lang="en-US" altLang="en-US" sz="2400" kern="1200" dirty="0">
              <a:solidFill>
                <a:srgbClr val="000000"/>
              </a:solidFill>
              <a:latin typeface="Arial (Body)"/>
              <a:ea typeface="+mn-ea"/>
              <a:cs typeface="Arial" panose="020B0604020202020204" pitchFamily="34" charset="0"/>
            </a:endParaRPr>
          </a:p>
          <a:p>
            <a:pPr eaLnBrk="1" hangingPunct="1">
              <a:tabLst/>
              <a:defRPr/>
            </a:pPr>
            <a:r>
              <a:rPr lang="en-US" altLang="en-US" sz="2400" kern="1200" dirty="0">
                <a:solidFill>
                  <a:srgbClr val="000000"/>
                </a:solidFill>
                <a:latin typeface="Arial (Body)"/>
                <a:ea typeface="+mn-ea"/>
                <a:cs typeface="Arial" panose="020B0604020202020204" pitchFamily="34" charset="0"/>
              </a:rPr>
              <a:t>You will use these skills over and over again as you create web </a:t>
            </a:r>
            <a:r>
              <a:rPr lang="en-US" altLang="en-US" sz="2400" kern="1200" dirty="0" smtClean="0">
                <a:solidFill>
                  <a:srgbClr val="000000"/>
                </a:solidFill>
                <a:latin typeface="Arial (Body)"/>
                <a:ea typeface="+mn-ea"/>
                <a:cs typeface="Arial" panose="020B0604020202020204" pitchFamily="34" charset="0"/>
              </a:rPr>
              <a:t>pages</a:t>
            </a:r>
            <a:r>
              <a:rPr lang="en-US" altLang="en-US" sz="2400" kern="1200" dirty="0">
                <a:solidFill>
                  <a:srgbClr val="000000"/>
                </a:solidFill>
                <a:latin typeface="Arial (Body)"/>
                <a:ea typeface="+mn-ea"/>
                <a:cs typeface="Arial" panose="020B0604020202020204" pitchFamily="34"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632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What is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The </a:t>
            </a:r>
            <a:r>
              <a:rPr lang="en-US" altLang="en-US" sz="2400" kern="1200" dirty="0">
                <a:solidFill>
                  <a:srgbClr val="000000"/>
                </a:solidFill>
                <a:latin typeface="Arial (Body)"/>
                <a:ea typeface="+mn-ea"/>
                <a:cs typeface="Arial" panose="020B0604020202020204" pitchFamily="34" charset="0"/>
              </a:rPr>
              <a:t>set of markup symbols or codes placed in a file intended for display on a Web browser </a:t>
            </a:r>
            <a:r>
              <a:rPr lang="en-US" altLang="en-US" sz="2400" kern="1200" dirty="0" smtClean="0">
                <a:solidFill>
                  <a:srgbClr val="000000"/>
                </a:solidFill>
                <a:latin typeface="Arial (Body)"/>
                <a:ea typeface="+mn-ea"/>
                <a:cs typeface="Arial" panose="020B0604020202020204" pitchFamily="34" charset="0"/>
              </a:rPr>
              <a:t>page.</a:t>
            </a:r>
          </a:p>
          <a:p>
            <a:pPr marL="0" indent="0" eaLnBrk="1" hangingPunct="1">
              <a:spcBef>
                <a:spcPts val="3000"/>
              </a:spcBef>
              <a:buNone/>
              <a:tabLst/>
              <a:defRPr/>
            </a:pPr>
            <a:r>
              <a:rPr lang="en-US" altLang="en-US" sz="2400" kern="1200" dirty="0" smtClean="0">
                <a:solidFill>
                  <a:srgbClr val="000000"/>
                </a:solidFill>
                <a:latin typeface="Arial (Body)"/>
                <a:ea typeface="+mn-ea"/>
                <a:cs typeface="Times New Roman" panose="02020603050405020304" pitchFamily="18" charset="0"/>
              </a:rPr>
              <a:t>The World Wide Web Consortium (</a:t>
            </a:r>
            <a:r>
              <a:rPr lang="en-US" altLang="en-US" sz="2400" kern="1200" dirty="0" smtClean="0">
                <a:solidFill>
                  <a:srgbClr val="000000"/>
                </a:solidFill>
                <a:latin typeface="Arial (Body)"/>
                <a:ea typeface="+mn-ea"/>
                <a:cs typeface="Times New Roman" panose="02020603050405020304" pitchFamily="18" charset="0"/>
                <a:hlinkClick r:id="rId2" tooltip="http://w3c.org"/>
              </a:rPr>
              <a:t>http://w3c.org</a:t>
            </a:r>
            <a:r>
              <a:rPr lang="en-US" altLang="en-US" sz="2400" kern="1200" dirty="0" smtClean="0">
                <a:solidFill>
                  <a:srgbClr val="000000"/>
                </a:solidFill>
                <a:latin typeface="Arial (Body)"/>
                <a:ea typeface="+mn-ea"/>
                <a:cs typeface="Times New Roman" panose="02020603050405020304" pitchFamily="18" charset="0"/>
              </a:rPr>
              <a:t>) sets the standards for H</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L and its related languages.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Elements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eaLnBrk="1" fontAlgn="auto" hangingPunct="1">
              <a:tabLst/>
              <a:defRPr/>
            </a:pPr>
            <a:r>
              <a:rPr lang="en-US" altLang="en-US" sz="2400" kern="1200" dirty="0">
                <a:solidFill>
                  <a:srgbClr val="000000"/>
                </a:solidFill>
                <a:latin typeface="Arial (Body)"/>
                <a:ea typeface="+mn-ea"/>
                <a:cs typeface="+mn-cs"/>
              </a:rPr>
              <a:t>Each markup code represents an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b="1" kern="1200" dirty="0" smtClean="0">
                <a:solidFill>
                  <a:srgbClr val="000000"/>
                </a:solidFill>
                <a:latin typeface="Arial (Body)"/>
                <a:ea typeface="+mn-ea"/>
                <a:cs typeface="+mn-cs"/>
              </a:rPr>
              <a:t>element</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Each element has a </a:t>
            </a:r>
            <a:r>
              <a:rPr lang="en-US" altLang="en-US" sz="2400" kern="1200" dirty="0" smtClean="0">
                <a:solidFill>
                  <a:srgbClr val="000000"/>
                </a:solidFill>
                <a:latin typeface="Arial (Body)"/>
                <a:ea typeface="+mn-ea"/>
                <a:cs typeface="Times New Roman" panose="02020603050405020304" pitchFamily="18" charset="0"/>
              </a:rPr>
              <a:t>purpose.</a:t>
            </a:r>
            <a:endParaRPr lang="en-US" altLang="en-US" sz="2400" kern="1200" dirty="0">
              <a:solidFill>
                <a:srgbClr val="000000"/>
              </a:solidFill>
              <a:latin typeface="Arial (Body)"/>
              <a:ea typeface="+mn-ea"/>
              <a:cs typeface="Times New Roman" panose="02020603050405020304" pitchFamily="18" charset="0"/>
            </a:endParaRPr>
          </a:p>
          <a:p>
            <a:pPr marL="0" indent="0" eaLnBrk="1" fontAlgn="auto" hangingPunct="1">
              <a:buNone/>
              <a:tabLst/>
              <a:defRPr/>
            </a:pPr>
            <a:r>
              <a:rPr lang="en-US" altLang="en-US" sz="2400" kern="1200" dirty="0" smtClean="0">
                <a:solidFill>
                  <a:srgbClr val="000000"/>
                </a:solidFill>
                <a:latin typeface="Arial (Body)"/>
                <a:ea typeface="+mn-ea"/>
                <a:cs typeface="Times New Roman" panose="02020603050405020304" pitchFamily="18" charset="0"/>
              </a:rPr>
              <a:t>Most </a:t>
            </a:r>
            <a:r>
              <a:rPr lang="en-US" altLang="en-US" sz="2400" kern="1200" dirty="0">
                <a:solidFill>
                  <a:srgbClr val="000000"/>
                </a:solidFill>
                <a:latin typeface="Arial (Body)"/>
                <a:ea typeface="+mn-ea"/>
                <a:cs typeface="Times New Roman" panose="02020603050405020304" pitchFamily="18" charset="0"/>
              </a:rPr>
              <a:t>elements are coded as a pair of tags</a:t>
            </a:r>
            <a:r>
              <a:rPr lang="en-US" altLang="en-US" sz="2400" kern="1200" dirty="0" smtClean="0">
                <a:solidFill>
                  <a:srgbClr val="000000"/>
                </a:solidFill>
                <a:latin typeface="Arial (Body)"/>
                <a:ea typeface="+mn-ea"/>
                <a:cs typeface="Times New Roman" panose="02020603050405020304" pitchFamily="18" charset="0"/>
              </a:rPr>
              <a:t>: an </a:t>
            </a:r>
            <a:r>
              <a:rPr lang="en-US" altLang="en-US" sz="2400" kern="1200" dirty="0">
                <a:solidFill>
                  <a:srgbClr val="000000"/>
                </a:solidFill>
                <a:latin typeface="Arial (Body)"/>
                <a:ea typeface="+mn-ea"/>
                <a:cs typeface="Times New Roman" panose="02020603050405020304" pitchFamily="18" charset="0"/>
              </a:rPr>
              <a:t>opening tag and a closing tag</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smtClean="0">
                <a:solidFill>
                  <a:srgbClr val="000000"/>
                </a:solidFill>
                <a:latin typeface="Arial (Body)"/>
                <a:ea typeface="+mn-ea"/>
                <a:cs typeface="Times New Roman" panose="02020603050405020304" pitchFamily="18" charset="0"/>
              </a:rPr>
              <a:t>Tags </a:t>
            </a:r>
            <a:r>
              <a:rPr lang="en-US" altLang="en-US" sz="2400" kern="1200" dirty="0">
                <a:solidFill>
                  <a:srgbClr val="000000"/>
                </a:solidFill>
                <a:latin typeface="Arial (Body)"/>
                <a:ea typeface="+mn-ea"/>
                <a:cs typeface="Times New Roman" panose="02020603050405020304" pitchFamily="18" charset="0"/>
              </a:rPr>
              <a:t>are enclosed in angle brackets, </a:t>
            </a:r>
            <a:r>
              <a:rPr lang="en-US" altLang="en-US" sz="2400" kern="1200" dirty="0" smtClean="0">
                <a:solidFill>
                  <a:srgbClr val="000000"/>
                </a:solidFill>
                <a:latin typeface="Arial (Body)"/>
                <a:ea typeface="+mn-ea"/>
                <a:cs typeface="Times New Roman" panose="02020603050405020304" pitchFamily="18" charset="0"/>
              </a:rPr>
              <a:t>“</a:t>
            </a:r>
            <a:r>
              <a:rPr lang="en-US" altLang="en-US" sz="2400" b="1" kern="1200" dirty="0" smtClean="0">
                <a:solidFill>
                  <a:srgbClr val="000000"/>
                </a:solidFill>
                <a:latin typeface="Arial (Body)"/>
                <a:ea typeface="+mn-ea"/>
                <a:cs typeface="Times New Roman" panose="02020603050405020304" pitchFamily="18" charset="0"/>
              </a:rPr>
              <a:t>&lt;</a:t>
            </a:r>
            <a:r>
              <a:rPr lang="en-US" altLang="en-US" sz="2400" kern="1200" dirty="0" smtClean="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and </a:t>
            </a:r>
            <a:r>
              <a:rPr lang="en-US" altLang="en-US" sz="2400" kern="1200" dirty="0" smtClean="0">
                <a:solidFill>
                  <a:srgbClr val="000000"/>
                </a:solidFill>
                <a:latin typeface="Arial (Body)"/>
                <a:ea typeface="+mn-ea"/>
                <a:cs typeface="Times New Roman" panose="02020603050405020304" pitchFamily="18" charset="0"/>
              </a:rPr>
              <a:t>“</a:t>
            </a:r>
            <a:r>
              <a:rPr lang="en-US" altLang="en-US" sz="2400" b="1" kern="1200" dirty="0" smtClean="0">
                <a:solidFill>
                  <a:srgbClr val="000000"/>
                </a:solidFill>
                <a:latin typeface="Arial (Body)"/>
                <a:ea typeface="+mn-ea"/>
                <a:cs typeface="Times New Roman" panose="02020603050405020304" pitchFamily="18" charset="0"/>
              </a:rPr>
              <a:t>&gt;</a:t>
            </a:r>
            <a:r>
              <a:rPr lang="en-US" altLang="en-US" sz="2400" kern="1200" dirty="0" smtClean="0">
                <a:solidFill>
                  <a:srgbClr val="000000"/>
                </a:solidFill>
                <a:latin typeface="Arial (Body)"/>
                <a:ea typeface="+mn-ea"/>
                <a:cs typeface="Times New Roman" panose="02020603050405020304" pitchFamily="18" charset="0"/>
              </a:rPr>
              <a:t>” symbols.</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What is H</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T</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M</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L</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5 ?</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type="body" idx="1"/>
          </p:nvPr>
        </p:nvSpPr>
        <p:spPr>
          <a:xfrm>
            <a:off x="457200" y="1600200"/>
            <a:ext cx="8229600" cy="4085704"/>
          </a:xfrm>
        </p:spPr>
        <p:txBody>
          <a:bodyPr wrap="square">
            <a:spAutoFit/>
          </a:bodyPr>
          <a:lstStyle/>
          <a:p>
            <a:pPr marL="0" indent="0" eaLnBrk="1" fontAlgn="auto" hangingPunct="1">
              <a:spcBef>
                <a:spcPts val="1000"/>
              </a:spcBef>
              <a:buNone/>
              <a:defRPr/>
            </a:pPr>
            <a:r>
              <a:rPr lang="en-US" altLang="en-US" sz="2200" kern="1200" dirty="0" smtClean="0">
                <a:latin typeface="Arial (Body)"/>
              </a:rPr>
              <a:t>Newest version of </a:t>
            </a:r>
            <a:r>
              <a:rPr lang="de-DE" altLang="en-US" sz="2200" kern="1200" dirty="0" smtClean="0">
                <a:latin typeface="Arial (Body)"/>
              </a:rPr>
              <a:t>H</a:t>
            </a:r>
            <a:r>
              <a:rPr lang="de-DE" altLang="en-US" sz="100" kern="1200" dirty="0" smtClean="0">
                <a:latin typeface="Arial (Body)"/>
              </a:rPr>
              <a:t> </a:t>
            </a:r>
            <a:r>
              <a:rPr lang="de-DE" altLang="en-US" sz="2200" kern="1200" dirty="0" smtClean="0">
                <a:latin typeface="Arial (Body)"/>
              </a:rPr>
              <a:t>T</a:t>
            </a:r>
            <a:r>
              <a:rPr lang="de-DE" altLang="en-US" sz="100" kern="1200" dirty="0" smtClean="0">
                <a:latin typeface="Arial (Body)"/>
              </a:rPr>
              <a:t> </a:t>
            </a:r>
            <a:r>
              <a:rPr lang="de-DE" altLang="en-US" sz="2200" kern="1200" dirty="0" smtClean="0">
                <a:latin typeface="Arial (Body)"/>
              </a:rPr>
              <a:t>M</a:t>
            </a:r>
            <a:r>
              <a:rPr lang="de-DE" altLang="en-US" sz="100" kern="1200" dirty="0" smtClean="0">
                <a:latin typeface="Arial (Body)"/>
              </a:rPr>
              <a:t> </a:t>
            </a:r>
            <a:r>
              <a:rPr lang="de-DE" altLang="en-US" sz="2200" kern="1200" dirty="0" smtClean="0">
                <a:latin typeface="Arial (Body)"/>
              </a:rPr>
              <a:t>L</a:t>
            </a:r>
            <a:r>
              <a:rPr lang="de-DE" altLang="en-US" sz="100" kern="1200" dirty="0" smtClean="0">
                <a:latin typeface="Arial (Body)"/>
              </a:rPr>
              <a:t> </a:t>
            </a:r>
            <a:r>
              <a:rPr lang="de-DE" altLang="en-US" sz="2200" kern="1200" dirty="0" smtClean="0">
                <a:latin typeface="Arial (Body)"/>
              </a:rPr>
              <a:t>/</a:t>
            </a:r>
            <a:r>
              <a:rPr lang="de-DE" altLang="en-US" sz="100" kern="1200" dirty="0" smtClean="0">
                <a:latin typeface="Arial (Body)"/>
              </a:rPr>
              <a:t> </a:t>
            </a:r>
            <a:r>
              <a:rPr lang="de-DE" altLang="en-US" sz="2200" kern="1200" dirty="0" smtClean="0">
                <a:latin typeface="Arial (Body)"/>
              </a:rPr>
              <a:t>X</a:t>
            </a:r>
            <a:r>
              <a:rPr lang="de-DE" altLang="en-US" sz="100" kern="1200" dirty="0" smtClean="0">
                <a:latin typeface="Arial (Body)"/>
              </a:rPr>
              <a:t> </a:t>
            </a:r>
            <a:r>
              <a:rPr lang="de-DE" altLang="en-US" sz="2200" kern="1200" dirty="0" smtClean="0">
                <a:latin typeface="Arial (Body)"/>
              </a:rPr>
              <a:t>H</a:t>
            </a:r>
            <a:r>
              <a:rPr lang="de-DE" altLang="en-US" sz="100" kern="1200" dirty="0" smtClean="0">
                <a:latin typeface="Arial (Body)"/>
              </a:rPr>
              <a:t> </a:t>
            </a:r>
            <a:r>
              <a:rPr lang="de-DE" altLang="en-US" sz="2200" kern="1200" dirty="0" smtClean="0">
                <a:latin typeface="Arial (Body)"/>
              </a:rPr>
              <a:t>T</a:t>
            </a:r>
            <a:r>
              <a:rPr lang="de-DE" altLang="en-US" sz="100" kern="1200" dirty="0" smtClean="0">
                <a:latin typeface="Arial (Body)"/>
              </a:rPr>
              <a:t> </a:t>
            </a:r>
            <a:r>
              <a:rPr lang="de-DE" altLang="en-US" sz="2200" kern="1200" dirty="0" smtClean="0">
                <a:latin typeface="Arial (Body)"/>
              </a:rPr>
              <a:t>M</a:t>
            </a:r>
            <a:r>
              <a:rPr lang="de-DE" altLang="en-US" sz="100" kern="1200" dirty="0" smtClean="0">
                <a:latin typeface="Arial (Body)"/>
              </a:rPr>
              <a:t> </a:t>
            </a:r>
            <a:r>
              <a:rPr lang="de-DE" altLang="en-US" sz="2200" kern="1200" dirty="0" smtClean="0">
                <a:latin typeface="Arial (Body)"/>
              </a:rPr>
              <a:t>L</a:t>
            </a:r>
            <a:endParaRPr lang="en-US" altLang="en-US" sz="2200" kern="1200" dirty="0" smtClean="0">
              <a:latin typeface="Arial (Body)"/>
            </a:endParaRPr>
          </a:p>
          <a:p>
            <a:pPr marL="0" indent="0" eaLnBrk="1" fontAlgn="auto" hangingPunct="1">
              <a:spcBef>
                <a:spcPts val="1000"/>
              </a:spcBef>
              <a:buNone/>
              <a:defRPr/>
            </a:pPr>
            <a:r>
              <a:rPr lang="en-US" altLang="en-US" sz="2200" kern="1200" dirty="0" smtClean="0">
                <a:latin typeface="Arial (Body)"/>
              </a:rPr>
              <a:t>Supported by modern browsers</a:t>
            </a:r>
          </a:p>
          <a:p>
            <a:pPr marL="0" indent="0" eaLnBrk="1" fontAlgn="auto" hangingPunct="1">
              <a:spcBef>
                <a:spcPts val="1000"/>
              </a:spcBef>
              <a:buNone/>
              <a:defRPr/>
            </a:pPr>
            <a:r>
              <a:rPr lang="en-US" altLang="en-US" sz="2200" kern="1200" dirty="0" smtClean="0">
                <a:latin typeface="Arial (Body)"/>
              </a:rPr>
              <a:t>Intended to be backwards compatible</a:t>
            </a:r>
          </a:p>
          <a:p>
            <a:pPr marL="0" indent="0" eaLnBrk="1" fontAlgn="auto" hangingPunct="1">
              <a:spcBef>
                <a:spcPts val="1000"/>
              </a:spcBef>
              <a:buNone/>
              <a:defRPr/>
            </a:pPr>
            <a:r>
              <a:rPr lang="en-US" altLang="en-US" sz="2200" kern="1200" dirty="0" smtClean="0">
                <a:latin typeface="Arial (Body)"/>
              </a:rPr>
              <a:t>Adds new elements</a:t>
            </a:r>
          </a:p>
          <a:p>
            <a:pPr marL="0" indent="0" eaLnBrk="1" fontAlgn="auto" hangingPunct="1">
              <a:spcBef>
                <a:spcPts val="1000"/>
              </a:spcBef>
              <a:buNone/>
              <a:defRPr/>
            </a:pPr>
            <a:r>
              <a:rPr lang="en-US" altLang="en-US" sz="2200" kern="1200" dirty="0" smtClean="0">
                <a:latin typeface="Arial (Body)"/>
              </a:rPr>
              <a:t>Adds new functionality</a:t>
            </a:r>
          </a:p>
          <a:p>
            <a:pPr marL="255600" lvl="4" indent="-255600" eaLnBrk="1" fontAlgn="auto" hangingPunct="1">
              <a:spcBef>
                <a:spcPts val="1500"/>
              </a:spcBef>
              <a:defRPr/>
            </a:pPr>
            <a:r>
              <a:rPr lang="en-US" altLang="en-US" sz="2200" kern="1200" dirty="0" smtClean="0">
                <a:latin typeface="Arial (Body)"/>
              </a:rPr>
              <a:t>Edit form data</a:t>
            </a:r>
          </a:p>
          <a:p>
            <a:pPr marL="255600" lvl="4" indent="-255600" eaLnBrk="1" fontAlgn="auto" hangingPunct="1">
              <a:spcBef>
                <a:spcPts val="1500"/>
              </a:spcBef>
              <a:defRPr/>
            </a:pPr>
            <a:r>
              <a:rPr lang="en-US" altLang="en-US" sz="2200" kern="1200" dirty="0" smtClean="0">
                <a:latin typeface="Arial (Body)"/>
              </a:rPr>
              <a:t>Native video and audio</a:t>
            </a:r>
          </a:p>
          <a:p>
            <a:pPr marL="255600" lvl="4" indent="-255600" eaLnBrk="1" fontAlgn="auto" hangingPunct="1">
              <a:spcBef>
                <a:spcPts val="1500"/>
              </a:spcBef>
              <a:defRPr/>
            </a:pPr>
            <a:r>
              <a:rPr lang="en-US" altLang="en-US" sz="2200" kern="1200" dirty="0" smtClean="0">
                <a:latin typeface="Arial (Body)"/>
              </a:rPr>
              <a:t>And more!</a:t>
            </a:r>
            <a:endParaRPr lang="en-US" altLang="en-US" sz="2200" kern="1200" dirty="0">
              <a:latin typeface="Arial (Body)"/>
            </a:endParaRPr>
          </a:p>
        </p:txBody>
      </p:sp>
      <p:sp>
        <p:nvSpPr>
          <p:cNvPr id="4" name="Content Placeholder 3"/>
          <p:cNvSpPr>
            <a:spLocks noGrp="1"/>
          </p:cNvSpPr>
          <p:nvPr>
            <p:ph type="body" idx="4294967295"/>
          </p:nvPr>
        </p:nvSpPr>
        <p:spPr>
          <a:xfrm>
            <a:off x="457200" y="5854779"/>
            <a:ext cx="5943199" cy="461635"/>
          </a:xfrm>
        </p:spPr>
        <p:txBody>
          <a:bodyPr wrap="square">
            <a:spAutoFit/>
          </a:bodyPr>
          <a:lstStyle/>
          <a:p>
            <a:pPr marL="0" indent="0">
              <a:spcBef>
                <a:spcPts val="1500"/>
              </a:spcBef>
              <a:buClr>
                <a:srgbClr val="007FA3"/>
              </a:buClr>
              <a:buSzPct val="100000"/>
              <a:buNone/>
              <a:defRPr/>
            </a:pPr>
            <a:r>
              <a:rPr lang="en-US" altLang="en-US" sz="1800" b="1" kern="1200" dirty="0">
                <a:latin typeface="Arial (Body)"/>
                <a:ea typeface="+mn-ea"/>
                <a:cs typeface="+mn-cs"/>
                <a:sym typeface="Arial"/>
              </a:rPr>
              <a:t>Source: </a:t>
            </a:r>
            <a:r>
              <a:rPr lang="en-US" altLang="en-US" sz="1800" kern="1200" dirty="0" smtClean="0">
                <a:latin typeface="Arial (Body)"/>
                <a:ea typeface="+mn-ea"/>
                <a:cs typeface="+mn-cs"/>
                <a:sym typeface="Arial"/>
              </a:rPr>
              <a:t>W3C </a:t>
            </a:r>
            <a:r>
              <a:rPr lang="en-US" altLang="en-US" sz="1800" kern="1200" dirty="0" smtClean="0">
                <a:latin typeface="Arial (Body)"/>
                <a:ea typeface="+mn-ea"/>
                <a:cs typeface="+mn-cs"/>
                <a:sym typeface="Arial"/>
                <a:hlinkClick r:id="rId2" tooltip="http://www.w3.org/html/logo/"/>
              </a:rPr>
              <a:t>http</a:t>
            </a:r>
            <a:r>
              <a:rPr lang="en-US" altLang="en-US" sz="1800" kern="1200" dirty="0">
                <a:latin typeface="Arial (Body)"/>
                <a:ea typeface="+mn-ea"/>
                <a:cs typeface="+mn-cs"/>
                <a:sym typeface="Arial"/>
                <a:hlinkClick r:id="rId2" tooltip="http://www.w3.org/html/logo/"/>
              </a:rPr>
              <a:t>://www.w3.org/html/logo/</a:t>
            </a:r>
            <a:endParaRPr lang="en-US" altLang="en-US" sz="1800" kern="1200" dirty="0">
              <a:latin typeface="Arial (Body)"/>
              <a:ea typeface="+mn-ea"/>
              <a:cs typeface="+mn-cs"/>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Document Type Definition</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Document Type Definition </a:t>
            </a:r>
            <a:r>
              <a:rPr lang="en-US" altLang="en-US" sz="2400" b="1" kern="1200" dirty="0" smtClean="0">
                <a:solidFill>
                  <a:srgbClr val="000000"/>
                </a:solidFill>
                <a:latin typeface="Arial (Body)"/>
                <a:ea typeface="+mn-ea"/>
                <a:cs typeface="+mn-cs"/>
              </a:rPr>
              <a:t>(D</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T</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D)</a:t>
            </a:r>
            <a:endParaRPr lang="en-US" altLang="en-US" sz="2400" b="1" kern="1200" dirty="0">
              <a:solidFill>
                <a:srgbClr val="000000"/>
              </a:solidFill>
              <a:latin typeface="Arial (Body)"/>
              <a:ea typeface="+mn-ea"/>
              <a:cs typeface="+mn-cs"/>
            </a:endParaRP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Doctype statement</a:t>
            </a:r>
            <a:endParaRPr lang="en-US" altLang="en-US" sz="2400" kern="1200" dirty="0">
              <a:solidFill>
                <a:srgbClr val="000000"/>
              </a:solidFill>
              <a:latin typeface="Arial (Body)"/>
              <a:ea typeface="+mn-ea"/>
              <a:cs typeface="+mn-cs"/>
            </a:endParaRP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Identifies the </a:t>
            </a:r>
            <a:r>
              <a:rPr lang="en-US" altLang="en-US" sz="2400" kern="1200" dirty="0">
                <a:solidFill>
                  <a:srgbClr val="000000"/>
                </a:solidFill>
                <a:latin typeface="Arial (Body)"/>
                <a:ea typeface="+mn-ea"/>
                <a:cs typeface="+mn-cs"/>
              </a:rPr>
              <a:t>version of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contained </a:t>
            </a:r>
            <a:r>
              <a:rPr lang="en-US" altLang="en-US" sz="2400" kern="1200" dirty="0">
                <a:solidFill>
                  <a:srgbClr val="000000"/>
                </a:solidFill>
                <a:latin typeface="Arial (Body)"/>
                <a:ea typeface="+mn-ea"/>
                <a:cs typeface="+mn-cs"/>
              </a:rPr>
              <a:t>in your document.</a:t>
            </a: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Placed at </a:t>
            </a:r>
            <a:r>
              <a:rPr lang="en-US" altLang="en-US" sz="2400" kern="1200" dirty="0">
                <a:solidFill>
                  <a:srgbClr val="000000"/>
                </a:solidFill>
                <a:latin typeface="Arial (Body)"/>
                <a:ea typeface="+mn-ea"/>
                <a:cs typeface="+mn-cs"/>
              </a:rPr>
              <a:t>the top of a web page </a:t>
            </a:r>
            <a:r>
              <a:rPr lang="en-US" altLang="en-US" sz="2400" kern="1200" dirty="0" smtClean="0">
                <a:solidFill>
                  <a:srgbClr val="000000"/>
                </a:solidFill>
                <a:latin typeface="Arial (Body)"/>
                <a:ea typeface="+mn-ea"/>
                <a:cs typeface="+mn-cs"/>
              </a:rPr>
              <a:t>document</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 Examples</a:t>
            </a:r>
            <a:endParaRPr lang="en-US" kern="1200" spc="-50" dirty="0">
              <a:latin typeface="Times New Roman" panose="02020603050405020304" pitchFamily="18" charset="0"/>
              <a:ea typeface="+mj-ea"/>
              <a:cs typeface="+mj-cs"/>
            </a:endParaRPr>
          </a:p>
        </p:txBody>
      </p:sp>
      <p:pic>
        <p:nvPicPr>
          <p:cNvPr id="5" name="Picture 4" descr="Computer code has 5 lines. The lines read as follows. line 1. X H T M L 1.0 Transitional D T D. line 2. left angle bracket exclamation point D o c type h t m l public double quote hyphen slash slash W 3 C slash slash D T D, X H T M L 1.0 transitional slash slash E N double quote. h t t p colon slash slash w w w period w 3 period o r g slash T R slash x h t m l 1 slash D T D slash x h t m l 1 hyphen transitional period d t d right angle bracket. line 3. H T M L 5, D T D. line 4. left angle bracket exclamation point d o c type h t m l right angle bracket."/>
          <p:cNvPicPr>
            <a:picLocks noChangeAspect="1"/>
          </p:cNvPicPr>
          <p:nvPr/>
        </p:nvPicPr>
        <p:blipFill>
          <a:blip r:embed="rId2"/>
          <a:stretch>
            <a:fillRect/>
          </a:stretch>
        </p:blipFill>
        <p:spPr>
          <a:xfrm>
            <a:off x="563243" y="1661878"/>
            <a:ext cx="8017514" cy="31989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Example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5 Web Page</a:t>
            </a:r>
            <a:endParaRPr lang="en-US" kern="1200" spc="-50" dirty="0">
              <a:latin typeface="Times New Roman" panose="02020603050405020304" pitchFamily="18" charset="0"/>
              <a:ea typeface="+mj-ea"/>
              <a:cs typeface="+mj-cs"/>
            </a:endParaRPr>
          </a:p>
        </p:txBody>
      </p:sp>
      <p:pic>
        <p:nvPicPr>
          <p:cNvPr id="6" name="Picture 5" descr="Computer code has 10 lines. the lines read as follows. line 1. left angle bracket exclamation point d o c type h t m l right angle bracket. line 2. left angle bracket h t m l, l  a n g equals double quote e n double quote right angle bracket. line 3. left angle bracket head right angle bracket. line 4. left angle bracket title right angle bracket page title goes here left angle bracket slash title right angle bracket. line 5. left angle bracket meta c h a r set equals double quote u t f hyphen 8 double quote right angle bracket. line 6. left angle bracket slash head right angle bracket. line 7. left angle bracket body right angle bracket. line 8. period period period. body text and more H T M L 5 tags go here. period period period. line 9. left angle bracket slash body right angle bracket. line 10. left angle bracket slash h t m l right angle bracket."/>
          <p:cNvPicPr>
            <a:picLocks noChangeAspect="1"/>
          </p:cNvPicPr>
          <p:nvPr/>
        </p:nvPicPr>
        <p:blipFill>
          <a:blip r:embed="rId3"/>
          <a:stretch>
            <a:fillRect/>
          </a:stretch>
        </p:blipFill>
        <p:spPr>
          <a:xfrm>
            <a:off x="441960" y="1657936"/>
            <a:ext cx="4944285" cy="406028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9068</TotalTime>
  <Words>1227</Words>
  <Application>Microsoft Office PowerPoint</Application>
  <PresentationFormat>On-screen Show (4:3)</PresentationFormat>
  <Paragraphs>184</Paragraphs>
  <Slides>37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Arial (Body)</vt:lpstr>
      <vt:lpstr>Gill Sans MT</vt:lpstr>
      <vt:lpstr>Noto Sans Symbols</vt:lpstr>
      <vt:lpstr>Optima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What is H T M L?</vt:lpstr>
      <vt:lpstr>H T M L Elements</vt:lpstr>
      <vt:lpstr>What is H T M L 5 ?</vt:lpstr>
      <vt:lpstr>Document Type Definition</vt:lpstr>
      <vt:lpstr>D T D Examples</vt:lpstr>
      <vt:lpstr>Example H T M L 5 Web Page</vt:lpstr>
      <vt:lpstr>Head &amp; Body Sections</vt:lpstr>
      <vt:lpstr>Title Element Meta Element</vt:lpstr>
      <vt:lpstr>Heading Element</vt:lpstr>
      <vt:lpstr>Paragraph Element</vt:lpstr>
      <vt:lpstr>Line Break Element</vt:lpstr>
      <vt:lpstr>Blockquote Element</vt:lpstr>
      <vt:lpstr>Phrase Elements</vt:lpstr>
      <vt:lpstr>Proper Nesting</vt:lpstr>
      <vt:lpstr>H T M L Lists</vt:lpstr>
      <vt:lpstr>Unordered List</vt:lpstr>
      <vt:lpstr>Unordered List Example</vt:lpstr>
      <vt:lpstr>Ordered List</vt:lpstr>
      <vt:lpstr>Ordered List Example</vt:lpstr>
      <vt:lpstr>Description List</vt:lpstr>
      <vt:lpstr>Description List Example</vt:lpstr>
      <vt:lpstr>Checkpoint 2.1</vt:lpstr>
      <vt:lpstr>Special Characters</vt:lpstr>
      <vt:lpstr>Div Element</vt:lpstr>
      <vt:lpstr>H T M L 5 Structural Elements (1 of 2)</vt:lpstr>
      <vt:lpstr>H T M L 5 Structural Elements (2 of 2)</vt:lpstr>
      <vt:lpstr>Anchor Element</vt:lpstr>
      <vt:lpstr>Absolute &amp; Relative Hyperlinks</vt:lpstr>
      <vt:lpstr>E-Mail Hyperlink</vt:lpstr>
      <vt:lpstr>Hyperlinks</vt:lpstr>
      <vt:lpstr>Checkpoint 2.2</vt:lpstr>
      <vt:lpstr>Writing Valid H T M L</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Gupta, Anu</cp:lastModifiedBy>
  <cp:revision>990</cp:revision>
  <dcterms:modified xsi:type="dcterms:W3CDTF">2020-09-11T08:18:58Z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