
<file path=[Content_Types].xml><?xml version="1.0" encoding="utf-8"?>
<Types xmlns="http://schemas.openxmlformats.org/package/2006/content-types">
  <Default Extension="png" ContentType="image/png"/>
  <Default Extension="bin" ContentType="application/vnd.ms-office.activeX"/>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ctiveX/activeX1.xml" ContentType="application/vnd.ms-office.activeX+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285" r:id="rId2"/>
    <p:sldId id="378" r:id="rId3"/>
    <p:sldId id="373" r:id="rId4"/>
    <p:sldId id="374" r:id="rId5"/>
    <p:sldId id="301" r:id="rId6"/>
    <p:sldId id="318" r:id="rId7"/>
    <p:sldId id="302" r:id="rId8"/>
    <p:sldId id="303" r:id="rId9"/>
    <p:sldId id="304" r:id="rId10"/>
    <p:sldId id="331" r:id="rId11"/>
    <p:sldId id="320" r:id="rId12"/>
    <p:sldId id="306" r:id="rId13"/>
    <p:sldId id="305" r:id="rId14"/>
    <p:sldId id="321" r:id="rId15"/>
    <p:sldId id="322" r:id="rId16"/>
    <p:sldId id="326" r:id="rId17"/>
    <p:sldId id="329" r:id="rId18"/>
    <p:sldId id="328" r:id="rId19"/>
    <p:sldId id="325" r:id="rId20"/>
    <p:sldId id="332" r:id="rId21"/>
    <p:sldId id="393" r:id="rId22"/>
    <p:sldId id="377" r:id="rId23"/>
    <p:sldId id="394" r:id="rId24"/>
    <p:sldId id="395" r:id="rId25"/>
    <p:sldId id="312" r:id="rId26"/>
    <p:sldId id="338" r:id="rId27"/>
    <p:sldId id="336" r:id="rId28"/>
    <p:sldId id="337" r:id="rId29"/>
    <p:sldId id="339" r:id="rId30"/>
    <p:sldId id="396" r:id="rId31"/>
    <p:sldId id="340" r:id="rId32"/>
    <p:sldId id="398" r:id="rId33"/>
    <p:sldId id="399" r:id="rId34"/>
    <p:sldId id="341" r:id="rId35"/>
    <p:sldId id="397" r:id="rId36"/>
    <p:sldId id="286" r:id="rId37"/>
    <p:sldId id="400" r:id="rId38"/>
    <p:sldId id="364" r:id="rId39"/>
    <p:sldId id="401" r:id="rId40"/>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304">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982" autoAdjust="0"/>
  </p:normalViewPr>
  <p:slideViewPr>
    <p:cSldViewPr>
      <p:cViewPr varScale="1">
        <p:scale>
          <a:sx n="58" d="100"/>
          <a:sy n="58" d="100"/>
        </p:scale>
        <p:origin x="1746" y="60"/>
      </p:cViewPr>
      <p:guideLst>
        <p:guide orient="horz" pos="2304"/>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50" d="100"/>
          <a:sy n="50" d="100"/>
        </p:scale>
        <p:origin x="2160" y="-16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cs typeface="+mn-cs"/>
              </a:defRPr>
            </a:lvl1pPr>
          </a:lstStyle>
          <a:p>
            <a:pPr>
              <a:defRPr/>
            </a:pPr>
            <a:endParaRPr lang="en-US"/>
          </a:p>
        </p:txBody>
      </p:sp>
      <p:sp>
        <p:nvSpPr>
          <p:cNvPr id="10243"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endParaRPr lang="en-US"/>
          </a:p>
        </p:txBody>
      </p:sp>
      <p:sp>
        <p:nvSpPr>
          <p:cNvPr id="10244"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cs typeface="+mn-cs"/>
              </a:defRPr>
            </a:lvl1pPr>
          </a:lstStyle>
          <a:p>
            <a:pPr>
              <a:defRPr/>
            </a:pPr>
            <a:endParaRPr lang="en-US"/>
          </a:p>
        </p:txBody>
      </p:sp>
      <p:sp>
        <p:nvSpPr>
          <p:cNvPr id="10245"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3C20A080-4681-4264-94E8-6D3614FD8166}" type="slidenum">
              <a:rPr lang="en-US" altLang="en-US"/>
              <a:pPr/>
              <a:t>‹#›</a:t>
            </a:fld>
            <a:endParaRPr lang="en-US" altLang="en-US"/>
          </a:p>
        </p:txBody>
      </p:sp>
    </p:spTree>
    <p:extLst>
      <p:ext uri="{BB962C8B-B14F-4D97-AF65-F5344CB8AC3E}">
        <p14:creationId xmlns:p14="http://schemas.microsoft.com/office/powerpoint/2010/main" val="3804031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cs typeface="+mn-cs"/>
              </a:defRPr>
            </a:lvl1pPr>
          </a:lstStyle>
          <a:p>
            <a:pPr>
              <a:defRPr/>
            </a:pPr>
            <a:endParaRPr lang="en-US"/>
          </a:p>
        </p:txBody>
      </p:sp>
      <p:sp>
        <p:nvSpPr>
          <p:cNvPr id="5123"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cs typeface="+mn-cs"/>
              </a:defRPr>
            </a:lvl1pPr>
          </a:lstStyle>
          <a:p>
            <a:pPr>
              <a:defRPr/>
            </a:pPr>
            <a:endParaRPr lang="en-US"/>
          </a:p>
        </p:txBody>
      </p:sp>
      <p:sp>
        <p:nvSpPr>
          <p:cNvPr id="5127"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fld id="{32AE0E40-3340-4573-A1F9-B5A48CF569F8}" type="slidenum">
              <a:rPr lang="en-US" altLang="en-US"/>
              <a:pPr/>
              <a:t>‹#›</a:t>
            </a:fld>
            <a:endParaRPr lang="en-US" altLang="en-US"/>
          </a:p>
        </p:txBody>
      </p:sp>
    </p:spTree>
    <p:extLst>
      <p:ext uri="{BB962C8B-B14F-4D97-AF65-F5344CB8AC3E}">
        <p14:creationId xmlns:p14="http://schemas.microsoft.com/office/powerpoint/2010/main" val="32047567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6F211F5-EAB2-4BD0-BC2F-7477D3CD905D}" type="slidenum">
              <a:rPr lang="en-US" altLang="en-US" sz="1200"/>
              <a:pPr eaLnBrk="1" hangingPunct="1"/>
              <a:t>1</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34720" y="4415790"/>
            <a:ext cx="5140960" cy="44932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endParaRPr lang="en-US" altLang="en-US" sz="1000" dirty="0"/>
          </a:p>
        </p:txBody>
      </p:sp>
    </p:spTree>
    <p:extLst>
      <p:ext uri="{BB962C8B-B14F-4D97-AF65-F5344CB8AC3E}">
        <p14:creationId xmlns:p14="http://schemas.microsoft.com/office/powerpoint/2010/main" val="697609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208F90FB-EAAB-4B82-A783-66BE801AF574}" type="slidenum">
              <a:rPr lang="en-US" altLang="en-US" sz="1200"/>
              <a:pPr eaLnBrk="1" hangingPunct="1"/>
              <a:t>10</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As always, the italicized </a:t>
            </a:r>
            <a:r>
              <a:rPr lang="en-US" altLang="en-US" sz="1000" dirty="0" smtClean="0"/>
              <a:t>text </a:t>
            </a:r>
            <a:r>
              <a:rPr lang="en-US" altLang="en-US" sz="1000" dirty="0"/>
              <a:t>indicates that the enclosed thing is a description of what goes there.</a:t>
            </a:r>
          </a:p>
          <a:p>
            <a:pPr marL="232943" indent="-232943" eaLnBrk="1" hangingPunct="1"/>
            <a:endParaRPr lang="en-US" altLang="en-US" sz="1000" dirty="0"/>
          </a:p>
          <a:p>
            <a:pPr marL="232943" indent="-232943" eaLnBrk="1" hangingPunct="1"/>
            <a:r>
              <a:rPr lang="en-US" altLang="en-US" sz="1000" dirty="0"/>
              <a:t>2. Note that the example does follow the syntax where the message is a string with quotes.</a:t>
            </a:r>
          </a:p>
        </p:txBody>
      </p:sp>
    </p:spTree>
    <p:extLst>
      <p:ext uri="{BB962C8B-B14F-4D97-AF65-F5344CB8AC3E}">
        <p14:creationId xmlns:p14="http://schemas.microsoft.com/office/powerpoint/2010/main" val="4218988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A009985F-0E02-4F9E-8F49-C9F41BDF7B48}" type="slidenum">
              <a:rPr lang="en-US" altLang="en-US" sz="1200"/>
              <a:pPr eaLnBrk="1" hangingPunct="1"/>
              <a:t>11</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Look at the picture below .</a:t>
            </a:r>
          </a:p>
          <a:p>
            <a:pPr marL="232943" indent="-232943" eaLnBrk="1" hangingPunct="1"/>
            <a:r>
              <a:rPr lang="en-US" altLang="en-US" sz="1000" dirty="0"/>
              <a:t>See the </a:t>
            </a:r>
            <a:r>
              <a:rPr lang="en-US" altLang="en-US" sz="1000" b="1" dirty="0"/>
              <a:t>OK</a:t>
            </a:r>
            <a:r>
              <a:rPr lang="en-US" altLang="en-US" sz="1000" dirty="0"/>
              <a:t> and </a:t>
            </a:r>
            <a:r>
              <a:rPr lang="en-US" altLang="en-US" sz="1000" b="1" dirty="0"/>
              <a:t>Cancel</a:t>
            </a:r>
            <a:r>
              <a:rPr lang="en-US" altLang="en-US" sz="1000" dirty="0"/>
              <a:t> buttons?</a:t>
            </a:r>
          </a:p>
          <a:p>
            <a:pPr marL="232943" indent="-232943" eaLnBrk="1" hangingPunct="1"/>
            <a:endParaRPr lang="en-US" altLang="en-US" sz="1000" dirty="0"/>
          </a:p>
          <a:p>
            <a:pPr marL="232943" indent="-232943" eaLnBrk="1" hangingPunct="1"/>
            <a:r>
              <a:rPr lang="en-US" altLang="en-US" sz="1000" dirty="0"/>
              <a:t>[2. At http://www.whatwg.org/specs/web-apps/current-work/multipage/timers.html#dom-confirm, the </a:t>
            </a:r>
            <a:r>
              <a:rPr lang="en-US" altLang="en-US" sz="1000" dirty="0" err="1"/>
              <a:t>whatwg</a:t>
            </a:r>
            <a:r>
              <a:rPr lang="en-US" altLang="en-US" sz="1000" dirty="0"/>
              <a:t> specification </a:t>
            </a:r>
            <a:r>
              <a:rPr lang="en-US" altLang="en-US" sz="1000" dirty="0" smtClean="0"/>
              <a:t>says "If the user responded positively, return true; otherwise, the user responded negatively: return false."</a:t>
            </a:r>
          </a:p>
          <a:p>
            <a:pPr marL="232943" indent="-232943" eaLnBrk="1" hangingPunct="1"/>
            <a:r>
              <a:rPr lang="en-US" altLang="en-US" sz="1000" dirty="0" smtClean="0"/>
              <a:t>That implies that when </a:t>
            </a:r>
            <a:r>
              <a:rPr lang="en-US" altLang="en-US" sz="1000" dirty="0"/>
              <a:t>the user clicks the close button (x), </a:t>
            </a:r>
            <a:r>
              <a:rPr lang="en-US" altLang="en-US" sz="1000" dirty="0" smtClean="0"/>
              <a:t>false is returned and that is what happens with testing.]</a:t>
            </a:r>
            <a:endParaRPr lang="en-US" altLang="en-US" sz="1000" dirty="0"/>
          </a:p>
        </p:txBody>
      </p:sp>
    </p:spTree>
    <p:extLst>
      <p:ext uri="{BB962C8B-B14F-4D97-AF65-F5344CB8AC3E}">
        <p14:creationId xmlns:p14="http://schemas.microsoft.com/office/powerpoint/2010/main" val="1760143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A7CC246-F4FB-4D3F-B389-3442646143B4}" type="slidenum">
              <a:rPr lang="en-US" altLang="en-US" sz="1200"/>
              <a:pPr eaLnBrk="1" hangingPunct="1"/>
              <a:t>12</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Note that this example contains the confirm call from the previous slide.</a:t>
            </a:r>
          </a:p>
          <a:p>
            <a:pPr marL="232943" indent="-232943" eaLnBrk="1" hangingPunct="1"/>
            <a:endParaRPr lang="en-US" altLang="en-US" sz="1000" dirty="0"/>
          </a:p>
          <a:p>
            <a:pPr marL="232943" indent="-232943" eaLnBrk="1" hangingPunct="1"/>
            <a:r>
              <a:rPr lang="en-US" altLang="en-US" sz="1000" dirty="0"/>
              <a:t>2. When asked whether you always tell the truth, your reply was: true.</a:t>
            </a:r>
          </a:p>
          <a:p>
            <a:pPr marL="232943" indent="-232943" eaLnBrk="1" hangingPunct="1"/>
            <a:endParaRPr lang="en-US" altLang="en-US" sz="1000" dirty="0"/>
          </a:p>
          <a:p>
            <a:pPr marL="232943" indent="-232943" eaLnBrk="1" hangingPunct="1"/>
            <a:r>
              <a:rPr lang="en-US" altLang="en-US" sz="1000" dirty="0"/>
              <a:t>3. Read the callout and the bottom bullet.</a:t>
            </a:r>
          </a:p>
        </p:txBody>
      </p:sp>
    </p:spTree>
    <p:extLst>
      <p:ext uri="{BB962C8B-B14F-4D97-AF65-F5344CB8AC3E}">
        <p14:creationId xmlns:p14="http://schemas.microsoft.com/office/powerpoint/2010/main" val="2176958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13A7A205-25AC-4A77-9FFF-EAB5B1BB9418}" type="slidenum">
              <a:rPr lang="en-US" altLang="en-US" sz="1200"/>
              <a:pPr eaLnBrk="1" hangingPunct="1"/>
              <a:t>13</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 The book</a:t>
            </a:r>
            <a:r>
              <a:rPr lang="en-US" altLang="en-US" sz="1000" baseline="0" dirty="0" smtClean="0"/>
              <a:t> provides a more complete explanation</a:t>
            </a:r>
            <a:r>
              <a:rPr lang="en-US" altLang="en-US" sz="1000" dirty="0" smtClean="0"/>
              <a:t>.</a:t>
            </a:r>
            <a:endParaRPr lang="en-US" altLang="en-US" sz="1000" dirty="0"/>
          </a:p>
        </p:txBody>
      </p:sp>
    </p:spTree>
    <p:extLst>
      <p:ext uri="{BB962C8B-B14F-4D97-AF65-F5344CB8AC3E}">
        <p14:creationId xmlns:p14="http://schemas.microsoft.com/office/powerpoint/2010/main" val="2049134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3F3ABE93-2B44-46D3-95D4-3D76382D5543}" type="slidenum">
              <a:rPr lang="en-US" altLang="en-US" sz="1200"/>
              <a:pPr eaLnBrk="1" hangingPunct="1"/>
              <a:t>14</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The goal of this practice problem is to add functionality to the HTML code on the next slide.</a:t>
            </a:r>
          </a:p>
          <a:p>
            <a:pPr marL="232943" indent="-232943" eaLnBrk="1" hangingPunct="1"/>
            <a:r>
              <a:rPr lang="en-US" altLang="en-US" sz="1000" dirty="0"/>
              <a:t>I review the code on the next slide.</a:t>
            </a:r>
          </a:p>
          <a:p>
            <a:pPr marL="232943" indent="-232943" eaLnBrk="1" hangingPunct="1"/>
            <a:endParaRPr lang="en-US" altLang="en-US" sz="1000" dirty="0"/>
          </a:p>
          <a:p>
            <a:pPr marL="232943" indent="-232943" eaLnBrk="1" hangingPunct="1"/>
            <a:r>
              <a:rPr lang="en-US" altLang="en-US" sz="1000" dirty="0"/>
              <a:t>2. I demo the web page by loading gamenight.html from my flash drive.</a:t>
            </a:r>
          </a:p>
          <a:p>
            <a:pPr marL="232943" indent="-232943" eaLnBrk="1" hangingPunct="1"/>
            <a:endParaRPr lang="en-US" altLang="en-US" sz="1000" dirty="0"/>
          </a:p>
          <a:p>
            <a:pPr marL="232943" indent="-232943" eaLnBrk="1" hangingPunct="1"/>
            <a:r>
              <a:rPr lang="en-US" altLang="en-US" sz="1000" dirty="0"/>
              <a:t>3. In Visual Studio, I load gameNight.html, save a copy with the name gameNight2.html (overlaying old gameNight2.html, if one exists), and delete the function </a:t>
            </a:r>
            <a:r>
              <a:rPr lang="en-US" altLang="en-US" sz="1000" dirty="0" smtClean="0"/>
              <a:t>definition(s) </a:t>
            </a:r>
            <a:r>
              <a:rPr lang="en-US" altLang="en-US" sz="1000" dirty="0"/>
              <a:t>in the new copy.</a:t>
            </a:r>
          </a:p>
          <a:p>
            <a:pPr marL="232943" indent="-232943" eaLnBrk="1" hangingPunct="1"/>
            <a:r>
              <a:rPr lang="en-US" altLang="en-US" sz="1000" dirty="0"/>
              <a:t>I make the changes shown in the next slide’s notes.</a:t>
            </a:r>
          </a:p>
        </p:txBody>
      </p:sp>
    </p:spTree>
    <p:extLst>
      <p:ext uri="{BB962C8B-B14F-4D97-AF65-F5344CB8AC3E}">
        <p14:creationId xmlns:p14="http://schemas.microsoft.com/office/powerpoint/2010/main" val="63278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1813C5A-8D74-4CA0-8F14-244BA15E18BE}" type="slidenum">
              <a:rPr lang="en-US" altLang="en-US" sz="1200"/>
              <a:pPr eaLnBrk="1" hangingPunct="1"/>
              <a:t>15</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endParaRPr lang="en-US" alt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5501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52E2B45-382F-4AAC-BF17-7EE3128F2878}" type="slidenum">
              <a:rPr lang="en-US" altLang="en-US" sz="1200"/>
              <a:pPr eaLnBrk="1" hangingPunct="1"/>
              <a:t>16</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I go back to the slide that shows the window object's methods -</a:t>
            </a:r>
          </a:p>
          <a:p>
            <a:pPr marL="232943" indent="-232943" eaLnBrk="1" hangingPunct="1"/>
            <a:r>
              <a:rPr lang="en-US" altLang="en-US" sz="1000" dirty="0"/>
              <a:t>We covered the alert and confirm methods, now for the prompt method.</a:t>
            </a:r>
          </a:p>
          <a:p>
            <a:pPr marL="232943" indent="-232943" eaLnBrk="1" hangingPunct="1"/>
            <a:endParaRPr lang="en-US" altLang="en-US" sz="1000" dirty="0"/>
          </a:p>
          <a:p>
            <a:pPr marL="232943" indent="-232943" eaLnBrk="1" hangingPunct="1"/>
            <a:r>
              <a:rPr lang="en-US" altLang="en-US" sz="1000" dirty="0"/>
              <a:t>2. I'll explain the empty quotes in a slide coming up.</a:t>
            </a:r>
          </a:p>
          <a:p>
            <a:pPr marL="232943" indent="-232943" eaLnBrk="1" hangingPunct="1"/>
            <a:endParaRPr lang="en-US" altLang="en-US" sz="1000" dirty="0"/>
          </a:p>
          <a:p>
            <a:pPr marL="232943" indent="-232943" eaLnBrk="1" hangingPunct="1"/>
            <a:r>
              <a:rPr lang="en-US" altLang="en-US" sz="1000" dirty="0"/>
              <a:t>3. Note that the example does follow the syntax where the message is a string with quotes.</a:t>
            </a:r>
          </a:p>
        </p:txBody>
      </p:sp>
    </p:spTree>
    <p:extLst>
      <p:ext uri="{BB962C8B-B14F-4D97-AF65-F5344CB8AC3E}">
        <p14:creationId xmlns:p14="http://schemas.microsoft.com/office/powerpoint/2010/main" val="3147638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93E41B8-1460-4ABF-B299-72CC4A1E241A}" type="slidenum">
              <a:rPr lang="en-US" altLang="en-US" sz="1200"/>
              <a:pPr eaLnBrk="1" hangingPunct="1"/>
              <a:t>17</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a:t>[1. At http://www.w3.org/TR/html5/webappapis.html#dom-prompt, the W3C says:</a:t>
            </a:r>
          </a:p>
          <a:p>
            <a:pPr marL="232943" indent="-232943" eaLnBrk="1" hangingPunct="1"/>
            <a:r>
              <a:rPr lang="en-US" altLang="en-US" sz="1000"/>
              <a:t>"If the user aborts, then return null."]</a:t>
            </a:r>
          </a:p>
        </p:txBody>
      </p:sp>
    </p:spTree>
    <p:extLst>
      <p:ext uri="{BB962C8B-B14F-4D97-AF65-F5344CB8AC3E}">
        <p14:creationId xmlns:p14="http://schemas.microsoft.com/office/powerpoint/2010/main" val="1618419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E17A66D-449E-4705-85FF-D93A20B24E2C}" type="slidenum">
              <a:rPr lang="en-US" altLang="en-US" sz="1200"/>
              <a:pPr eaLnBrk="1" hangingPunct="1"/>
              <a:t>18</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a:t>1. IE's "undefined" is particularly ugly.</a:t>
            </a:r>
          </a:p>
          <a:p>
            <a:pPr marL="232943" indent="-232943" eaLnBrk="1" hangingPunct="1"/>
            <a:r>
              <a:rPr lang="en-US" altLang="en-US" sz="1000"/>
              <a:t>That's why you should always include a second argument when you call prompt.</a:t>
            </a:r>
          </a:p>
        </p:txBody>
      </p:sp>
    </p:spTree>
    <p:extLst>
      <p:ext uri="{BB962C8B-B14F-4D97-AF65-F5344CB8AC3E}">
        <p14:creationId xmlns:p14="http://schemas.microsoft.com/office/powerpoint/2010/main" val="3902272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07E0D689-DCB9-4B3A-836D-B395BD2F6B5D}" type="slidenum">
              <a:rPr lang="en-US" altLang="en-US" sz="1200"/>
              <a:pPr eaLnBrk="1" hangingPunct="1"/>
              <a:t>19</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endParaRPr lang="en-US" alt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809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7B7A61E-4936-4D73-8D30-ACC31AE88778}" type="slidenum">
              <a:rPr lang="en-US" altLang="en-US" sz="1200"/>
              <a:pPr eaLnBrk="1" hangingPunct="1"/>
              <a:t>2</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34720" y="4415790"/>
            <a:ext cx="5140960" cy="44932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 </a:t>
            </a:r>
          </a:p>
        </p:txBody>
      </p:sp>
    </p:spTree>
    <p:extLst>
      <p:ext uri="{BB962C8B-B14F-4D97-AF65-F5344CB8AC3E}">
        <p14:creationId xmlns:p14="http://schemas.microsoft.com/office/powerpoint/2010/main" val="4089966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37B9D13-89C5-440B-B61C-4CBD709CA55D}" type="slidenum">
              <a:rPr lang="en-US" altLang="en-US" sz="1200"/>
              <a:pPr eaLnBrk="1" hangingPunct="1"/>
              <a:t>20</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 The book provides a more complete explanation.</a:t>
            </a:r>
            <a:endParaRPr lang="en-US" altLang="en-US" sz="1000" dirty="0"/>
          </a:p>
        </p:txBody>
      </p:sp>
    </p:spTree>
    <p:extLst>
      <p:ext uri="{BB962C8B-B14F-4D97-AF65-F5344CB8AC3E}">
        <p14:creationId xmlns:p14="http://schemas.microsoft.com/office/powerpoint/2010/main" val="3522042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37B9D13-89C5-440B-B61C-4CBD709CA55D}" type="slidenum">
              <a:rPr lang="en-US" altLang="en-US" sz="1200"/>
              <a:pPr eaLnBrk="1" hangingPunct="1"/>
              <a:t>21</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 The book provides a more complete explanation.</a:t>
            </a:r>
          </a:p>
          <a:p>
            <a:pPr marL="232943" indent="-232943" eaLnBrk="1" hangingPunct="1"/>
            <a:endParaRPr lang="en-US" altLang="en-US" sz="1000" dirty="0" smtClean="0"/>
          </a:p>
          <a:p>
            <a:pPr marL="232943" indent="-232943" eaLnBrk="1" hangingPunct="1"/>
            <a:r>
              <a:rPr lang="en-US" altLang="en-US" sz="1000" dirty="0" smtClean="0"/>
              <a:t>2. We'll use if, else if, else in a complete web page, but we first need to cover a few string operations that we'll use in that web page.</a:t>
            </a:r>
          </a:p>
        </p:txBody>
      </p:sp>
    </p:spTree>
    <p:extLst>
      <p:ext uri="{BB962C8B-B14F-4D97-AF65-F5344CB8AC3E}">
        <p14:creationId xmlns:p14="http://schemas.microsoft.com/office/powerpoint/2010/main" val="1934930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2B1509BA-D418-4CB0-B733-BF48A42F92FA}" type="slidenum">
              <a:rPr lang="en-US" altLang="en-US" sz="1200"/>
              <a:pPr eaLnBrk="1" hangingPunct="1"/>
              <a:t>22</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t>
            </a:r>
            <a:r>
              <a:rPr lang="en-US" altLang="en-US" sz="1000" dirty="0" smtClean="0"/>
              <a:t>the next</a:t>
            </a:r>
            <a:r>
              <a:rPr lang="en-US" altLang="en-US" sz="1000" baseline="0" dirty="0" smtClean="0"/>
              <a:t> 3 </a:t>
            </a:r>
            <a:r>
              <a:rPr lang="en-US" altLang="en-US" sz="1000" dirty="0" smtClean="0"/>
              <a:t>slides</a:t>
            </a:r>
            <a:r>
              <a:rPr lang="en-US" altLang="en-US" sz="1000" baseline="0" dirty="0" smtClean="0"/>
              <a:t> </a:t>
            </a:r>
            <a:r>
              <a:rPr lang="en-US" altLang="en-US" sz="1000" dirty="0" smtClean="0"/>
              <a:t>describe various </a:t>
            </a:r>
            <a:r>
              <a:rPr lang="en-US" altLang="en-US" sz="1000" dirty="0"/>
              <a:t>features of the String </a:t>
            </a:r>
            <a:r>
              <a:rPr lang="en-US" altLang="en-US" sz="1000" dirty="0" smtClean="0"/>
              <a:t>object</a:t>
            </a:r>
            <a:r>
              <a:rPr lang="en-US" altLang="en-US" sz="1000" baseline="0" dirty="0" smtClean="0"/>
              <a:t> that you'll need for the upcoming Word Ordering web page:.</a:t>
            </a:r>
          </a:p>
          <a:p>
            <a:pPr marL="232943" indent="-232943" eaLnBrk="1" hangingPunct="1"/>
            <a:r>
              <a:rPr lang="en-US" altLang="en-US" sz="1000" baseline="0" dirty="0" smtClean="0"/>
              <a:t>For more details, see the book.</a:t>
            </a:r>
          </a:p>
          <a:p>
            <a:pPr marL="232943" indent="-232943" eaLnBrk="1" hangingPunct="1"/>
            <a:endParaRPr lang="en-US" altLang="en-US" sz="1000" dirty="0"/>
          </a:p>
          <a:p>
            <a:pPr marL="232943" indent="-232943" eaLnBrk="1" hangingPunct="1"/>
            <a:r>
              <a:rPr lang="en-US" altLang="en-US" sz="1000" dirty="0"/>
              <a:t>2. How does string comparison work?</a:t>
            </a:r>
          </a:p>
          <a:p>
            <a:pPr marL="232943" indent="-232943" eaLnBrk="1" hangingPunct="1"/>
            <a:r>
              <a:rPr lang="en-US" altLang="en-US" sz="1000" dirty="0"/>
              <a:t>The computer compares the characters in the two words one at a time until it reaches two characters that are different.</a:t>
            </a:r>
          </a:p>
          <a:p>
            <a:pPr marL="232943" indent="-232943" eaLnBrk="1" hangingPunct="1"/>
            <a:r>
              <a:rPr lang="en-US" altLang="en-US" sz="1000" dirty="0"/>
              <a:t>Then it uses the characters' underlying ASCII values to determine the ordering</a:t>
            </a:r>
            <a:r>
              <a:rPr lang="en-US" altLang="en-US" sz="1000" dirty="0" smtClean="0"/>
              <a:t>.</a:t>
            </a:r>
            <a:endParaRPr lang="en-US" altLang="en-US" sz="1000" dirty="0"/>
          </a:p>
        </p:txBody>
      </p:sp>
    </p:spTree>
    <p:extLst>
      <p:ext uri="{BB962C8B-B14F-4D97-AF65-F5344CB8AC3E}">
        <p14:creationId xmlns:p14="http://schemas.microsoft.com/office/powerpoint/2010/main" val="3450375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2B1509BA-D418-4CB0-B733-BF48A42F92FA}" type="slidenum">
              <a:rPr lang="en-US" altLang="en-US" sz="1200"/>
              <a:pPr eaLnBrk="1" hangingPunct="1"/>
              <a:t>23</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t>
            </a:r>
            <a:r>
              <a:rPr lang="en-US" altLang="en-US" sz="1000" dirty="0" smtClean="0"/>
              <a:t>In the upcoming example, you’ll see the \” escape sequence being used in a complete web page.</a:t>
            </a:r>
            <a:endParaRPr lang="en-US" altLang="en-US" sz="1000" dirty="0"/>
          </a:p>
        </p:txBody>
      </p:sp>
    </p:spTree>
    <p:extLst>
      <p:ext uri="{BB962C8B-B14F-4D97-AF65-F5344CB8AC3E}">
        <p14:creationId xmlns:p14="http://schemas.microsoft.com/office/powerpoint/2010/main" val="2386209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2B1509BA-D418-4CB0-B733-BF48A42F92FA}" type="slidenum">
              <a:rPr lang="en-US" altLang="en-US" sz="1200"/>
              <a:pPr eaLnBrk="1" hangingPunct="1"/>
              <a:t>24</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t>
            </a:r>
            <a:r>
              <a:rPr lang="en-US" altLang="en-US" sz="1000" dirty="0" smtClean="0"/>
              <a:t>These</a:t>
            </a:r>
            <a:r>
              <a:rPr lang="en-US" altLang="en-US" sz="1000" baseline="0" dirty="0" smtClean="0"/>
              <a:t> 2 methods are used in the upcoming web page example.</a:t>
            </a:r>
          </a:p>
          <a:p>
            <a:pPr marL="232943" indent="-232943" eaLnBrk="1" hangingPunct="1"/>
            <a:r>
              <a:rPr lang="en-US" altLang="en-US" sz="1000" baseline="0" dirty="0" smtClean="0"/>
              <a:t>We'll describe additional string methods later on.</a:t>
            </a:r>
            <a:endParaRPr lang="en-US" altLang="en-US" sz="1000" dirty="0"/>
          </a:p>
        </p:txBody>
      </p:sp>
    </p:spTree>
    <p:extLst>
      <p:ext uri="{BB962C8B-B14F-4D97-AF65-F5344CB8AC3E}">
        <p14:creationId xmlns:p14="http://schemas.microsoft.com/office/powerpoint/2010/main" val="462758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36FBA93E-0BA4-4DE6-8A92-9F8273E507D0}" type="slidenum">
              <a:rPr lang="en-US" altLang="en-US" sz="1200"/>
              <a:pPr eaLnBrk="1" hangingPunct="1"/>
              <a:t>25</a:t>
            </a:fld>
            <a:endParaRPr lang="en-US" altLang="en-US" sz="1200"/>
          </a:p>
        </p:txBody>
      </p:sp>
      <p:sp>
        <p:nvSpPr>
          <p:cNvPr id="91139" name="Rectangle 2"/>
          <p:cNvSpPr>
            <a:spLocks noGrp="1" noRot="1" noChangeAspect="1" noChangeArrowheads="1" noTextEdit="1"/>
          </p:cNvSpPr>
          <p:nvPr>
            <p:ph type="sldImg"/>
          </p:nvPr>
        </p:nvSpPr>
        <p:spPr>
          <a:xfrm>
            <a:off x="1181100" y="704850"/>
            <a:ext cx="4648200" cy="3486150"/>
          </a:xfrm>
          <a:ln/>
        </p:spPr>
      </p:sp>
      <p:sp>
        <p:nvSpPr>
          <p:cNvPr id="91140" name="Rectangle 3"/>
          <p:cNvSpPr>
            <a:spLocks noGrp="1" noChangeArrowheads="1"/>
          </p:cNvSpPr>
          <p:nvPr>
            <p:ph type="body" idx="1"/>
          </p:nvPr>
        </p:nvSpPr>
        <p:spPr>
          <a:xfrm>
            <a:off x="934720" y="4438386"/>
            <a:ext cx="5140960" cy="42479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This web page shows how to use an if, else if, else statement and how to perform various string operations.</a:t>
            </a:r>
          </a:p>
          <a:p>
            <a:pPr marL="232943" indent="-232943" eaLnBrk="1" hangingPunct="1"/>
            <a:r>
              <a:rPr lang="en-US" altLang="en-US" sz="1000" dirty="0"/>
              <a:t>It performs dictionary ordering on two user-entered words.</a:t>
            </a:r>
          </a:p>
          <a:p>
            <a:pPr marL="232943" indent="-232943" eaLnBrk="1" hangingPunct="1"/>
            <a:endParaRPr lang="en-US" altLang="en-US" sz="1000" dirty="0"/>
          </a:p>
          <a:p>
            <a:pPr marL="232943" indent="-232943" eaLnBrk="1" hangingPunct="1"/>
            <a:r>
              <a:rPr lang="en-US" altLang="en-US" sz="1000" dirty="0"/>
              <a:t>2. I demo wordOrdering.html</a:t>
            </a:r>
          </a:p>
          <a:p>
            <a:pPr marL="232943" indent="-232943" eaLnBrk="1" hangingPunct="1"/>
            <a:endParaRPr lang="en-US" altLang="en-US" sz="1000" dirty="0"/>
          </a:p>
          <a:p>
            <a:pPr marL="232943" indent="-232943" eaLnBrk="1" hangingPunct="1"/>
            <a:r>
              <a:rPr lang="en-US" altLang="en-US" sz="1000" dirty="0"/>
              <a:t>3. To start our examination of this web page, let's jump ahead to the body code slide.</a:t>
            </a:r>
          </a:p>
          <a:p>
            <a:pPr marL="232943" indent="-232943" eaLnBrk="1" hangingPunct="1"/>
            <a:r>
              <a:rPr lang="en-US" altLang="en-US" sz="1000" dirty="0"/>
              <a:t>I read through that entire slide and it directs me to go to the hidden slide after this one.</a:t>
            </a:r>
          </a:p>
        </p:txBody>
      </p:sp>
    </p:spTree>
    <p:extLst>
      <p:ext uri="{BB962C8B-B14F-4D97-AF65-F5344CB8AC3E}">
        <p14:creationId xmlns:p14="http://schemas.microsoft.com/office/powerpoint/2010/main" val="546662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B813933C-77E6-47A7-AB14-A573D423D2F6}" type="slidenum">
              <a:rPr lang="en-US" altLang="en-US" sz="1200"/>
              <a:pPr eaLnBrk="1" hangingPunct="1"/>
              <a:t>26</a:t>
            </a:fld>
            <a:endParaRPr lang="en-US" altLang="en-US" sz="1200"/>
          </a:p>
        </p:txBody>
      </p:sp>
      <p:sp>
        <p:nvSpPr>
          <p:cNvPr id="92163" name="Rectangle 2"/>
          <p:cNvSpPr>
            <a:spLocks noGrp="1" noRot="1" noChangeAspect="1" noChangeArrowheads="1" noTextEdit="1"/>
          </p:cNvSpPr>
          <p:nvPr>
            <p:ph type="sldImg"/>
          </p:nvPr>
        </p:nvSpPr>
        <p:spPr>
          <a:xfrm>
            <a:off x="1181100" y="704850"/>
            <a:ext cx="4648200" cy="3486150"/>
          </a:xfrm>
          <a:ln/>
        </p:spPr>
      </p:sp>
      <p:sp>
        <p:nvSpPr>
          <p:cNvPr id="92164" name="Rectangle 3"/>
          <p:cNvSpPr>
            <a:spLocks noGrp="1" noChangeArrowheads="1"/>
          </p:cNvSpPr>
          <p:nvPr>
            <p:ph type="body" idx="1"/>
          </p:nvPr>
        </p:nvSpPr>
        <p:spPr>
          <a:xfrm>
            <a:off x="934720" y="4362530"/>
            <a:ext cx="5140960" cy="44012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Note the function heading with the form parameter.</a:t>
            </a:r>
          </a:p>
          <a:p>
            <a:pPr marL="232943" indent="-232943" eaLnBrk="1" hangingPunct="1"/>
            <a:endParaRPr lang="en-US" altLang="en-US" sz="1000" dirty="0"/>
          </a:p>
          <a:p>
            <a:pPr marL="232943" indent="-232943" eaLnBrk="1" hangingPunct="1"/>
            <a:r>
              <a:rPr lang="en-US" altLang="en-US" sz="1000" dirty="0"/>
              <a:t>2. Note the style:</a:t>
            </a:r>
          </a:p>
          <a:p>
            <a:pPr marL="232943" indent="-232943" eaLnBrk="1" hangingPunct="1"/>
            <a:r>
              <a:rPr lang="en-US" altLang="en-US" sz="1000" dirty="0"/>
              <a:t>Indent inside the script start tag and indent more inside the function heading.</a:t>
            </a:r>
          </a:p>
          <a:p>
            <a:pPr marL="232943" indent="-232943" eaLnBrk="1" hangingPunct="1"/>
            <a:r>
              <a:rPr lang="en-US" altLang="en-US" sz="1000" dirty="0"/>
              <a:t>Include a description comment and a blank line above the function heading.</a:t>
            </a:r>
          </a:p>
          <a:p>
            <a:pPr marL="232943" indent="-232943" eaLnBrk="1" hangingPunct="1"/>
            <a:r>
              <a:rPr lang="en-US" altLang="en-US" sz="1000" dirty="0"/>
              <a:t>Include a comment for each variable declaration statement.</a:t>
            </a:r>
          </a:p>
          <a:p>
            <a:pPr marL="232943" indent="-232943" eaLnBrk="1" hangingPunct="1"/>
            <a:r>
              <a:rPr lang="en-US" altLang="en-US" sz="1000" dirty="0"/>
              <a:t>Align your comments.</a:t>
            </a:r>
          </a:p>
          <a:p>
            <a:pPr marL="232943" indent="-232943" eaLnBrk="1" hangingPunct="1"/>
            <a:endParaRPr lang="en-US" altLang="en-US" sz="1000" dirty="0"/>
          </a:p>
          <a:p>
            <a:pPr marL="232943" indent="-232943" eaLnBrk="1" hangingPunct="1"/>
            <a:r>
              <a:rPr lang="en-US" altLang="en-US" sz="1000" dirty="0"/>
              <a:t>3. Read the bottom callout.</a:t>
            </a:r>
          </a:p>
          <a:p>
            <a:pPr marL="232943" indent="-232943" eaLnBrk="1" hangingPunct="1"/>
            <a:r>
              <a:rPr lang="en-US" altLang="en-US" sz="1000" dirty="0"/>
              <a:t>Usually, you should have just one variable declared per declaration statement.</a:t>
            </a:r>
          </a:p>
          <a:p>
            <a:pPr marL="232943" indent="-232943" eaLnBrk="1" hangingPunct="1"/>
            <a:r>
              <a:rPr lang="en-US" altLang="en-US" sz="1000" dirty="0"/>
              <a:t>But if you have two variables that are intimately related, you can separate them with a comma and use one declaration statement.</a:t>
            </a:r>
          </a:p>
          <a:p>
            <a:pPr marL="232943" indent="-232943" eaLnBrk="1" hangingPunct="1"/>
            <a:endParaRPr lang="en-US" altLang="en-US" sz="1000" dirty="0"/>
          </a:p>
          <a:p>
            <a:pPr marL="232943" indent="-232943" eaLnBrk="1" hangingPunct="1"/>
            <a:r>
              <a:rPr lang="en-US" altLang="en-US" sz="1000" dirty="0"/>
              <a:t>4. Read the top callout.</a:t>
            </a:r>
          </a:p>
          <a:p>
            <a:pPr marL="232943" indent="-232943" eaLnBrk="1" hangingPunct="1"/>
            <a:endParaRPr lang="en-US" altLang="en-US" sz="1000" dirty="0"/>
          </a:p>
          <a:p>
            <a:pPr marL="232943" indent="-232943" eaLnBrk="1" hangingPunct="1"/>
            <a:r>
              <a:rPr lang="en-US" altLang="en-US" sz="1000" dirty="0"/>
              <a:t>5. What do tb1, tb2, word1, and word2 hold?</a:t>
            </a:r>
          </a:p>
          <a:p>
            <a:pPr marL="232943" indent="-232943" eaLnBrk="1" hangingPunct="1"/>
            <a:r>
              <a:rPr lang="en-US" altLang="en-US" sz="1000" dirty="0"/>
              <a:t>The text box controls and the text box control values.</a:t>
            </a:r>
          </a:p>
          <a:p>
            <a:pPr marL="232943" indent="-232943" eaLnBrk="1" hangingPunct="1"/>
            <a:r>
              <a:rPr lang="en-US" altLang="en-US" sz="1000" dirty="0"/>
              <a:t>Later </a:t>
            </a:r>
            <a:r>
              <a:rPr lang="en-US" altLang="en-US" sz="1000" dirty="0" smtClean="0"/>
              <a:t>in </a:t>
            </a:r>
            <a:r>
              <a:rPr lang="en-US" altLang="en-US" sz="1000" dirty="0"/>
              <a:t>the code, you'll see why it's helpful to have separate variables for the controls and their values.</a:t>
            </a:r>
          </a:p>
          <a:p>
            <a:pPr marL="232943" indent="-232943" eaLnBrk="1" hangingPunct="1"/>
            <a:endParaRPr lang="en-US" altLang="en-US" sz="1000" dirty="0"/>
          </a:p>
          <a:p>
            <a:pPr marL="232943" indent="-232943" eaLnBrk="1" hangingPunct="1"/>
            <a:r>
              <a:rPr lang="en-US" altLang="en-US" sz="1000" dirty="0"/>
              <a:t>6. Read the middle callout.</a:t>
            </a:r>
          </a:p>
        </p:txBody>
      </p:sp>
    </p:spTree>
    <p:extLst>
      <p:ext uri="{BB962C8B-B14F-4D97-AF65-F5344CB8AC3E}">
        <p14:creationId xmlns:p14="http://schemas.microsoft.com/office/powerpoint/2010/main" val="1382799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A1ADD8E-597A-4E08-8D3B-24236BA9E147}" type="slidenum">
              <a:rPr lang="en-US" altLang="en-US" sz="1200"/>
              <a:pPr eaLnBrk="1" hangingPunct="1"/>
              <a:t>27</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4720" y="4415790"/>
            <a:ext cx="5140960" cy="44932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I read the &gt; callout and the </a:t>
            </a:r>
            <a:r>
              <a:rPr lang="en-US" altLang="en-US" sz="1000" dirty="0" err="1"/>
              <a:t>toLowerCase</a:t>
            </a:r>
            <a:r>
              <a:rPr lang="en-US" altLang="en-US" sz="1000" dirty="0"/>
              <a:t> callout.</a:t>
            </a:r>
          </a:p>
          <a:p>
            <a:pPr marL="232943" indent="-232943" eaLnBrk="1" hangingPunct="1"/>
            <a:endParaRPr lang="en-US" altLang="en-US" sz="1000" dirty="0"/>
          </a:p>
          <a:p>
            <a:pPr marL="232943" indent="-232943" eaLnBrk="1" hangingPunct="1"/>
            <a:r>
              <a:rPr lang="en-US" altLang="en-US" sz="1000" dirty="0"/>
              <a:t>2. Note the if, else if, else code that distinguishes between the 3 possible word orders:</a:t>
            </a:r>
          </a:p>
          <a:p>
            <a:pPr marL="232943" indent="-232943" eaLnBrk="1" hangingPunct="1"/>
            <a:r>
              <a:rPr lang="en-US" altLang="en-US" sz="1000" dirty="0"/>
              <a:t>First word &gt; second word (first word after second word in the dictionary)</a:t>
            </a:r>
          </a:p>
          <a:p>
            <a:pPr marL="232943" indent="-232943" eaLnBrk="1" hangingPunct="1"/>
            <a:r>
              <a:rPr lang="en-US" altLang="en-US" sz="1000" dirty="0"/>
              <a:t>First word &lt; second word (first word comes first in the dictionary)</a:t>
            </a:r>
          </a:p>
          <a:p>
            <a:pPr marL="232943" indent="-232943" eaLnBrk="1" hangingPunct="1"/>
            <a:r>
              <a:rPr lang="en-US" altLang="en-US" sz="1000" dirty="0"/>
              <a:t>First word equals second word (with case insensitivity)</a:t>
            </a:r>
          </a:p>
          <a:p>
            <a:pPr marL="232943" indent="-232943" eaLnBrk="1" hangingPunct="1"/>
            <a:endParaRPr lang="en-US" altLang="en-US" sz="1000" dirty="0"/>
          </a:p>
          <a:p>
            <a:pPr marL="232943" indent="-232943" eaLnBrk="1" hangingPunct="1"/>
            <a:r>
              <a:rPr lang="en-US" altLang="en-US" sz="1000" dirty="0"/>
              <a:t>3. Note how we swap the text box values.</a:t>
            </a:r>
          </a:p>
          <a:p>
            <a:pPr marL="232943" indent="-232943" eaLnBrk="1" hangingPunct="1"/>
            <a:r>
              <a:rPr lang="en-US" altLang="en-US" sz="1000" dirty="0"/>
              <a:t>Put the 2</a:t>
            </a:r>
            <a:r>
              <a:rPr lang="en-US" altLang="en-US" sz="1000" baseline="30000" dirty="0"/>
              <a:t>nd</a:t>
            </a:r>
            <a:r>
              <a:rPr lang="en-US" altLang="en-US" sz="1000" dirty="0"/>
              <a:t> text box's word (word2) in the 1</a:t>
            </a:r>
            <a:r>
              <a:rPr lang="en-US" altLang="en-US" sz="1000" baseline="30000" dirty="0"/>
              <a:t>st</a:t>
            </a:r>
            <a:r>
              <a:rPr lang="en-US" altLang="en-US" sz="1000" dirty="0"/>
              <a:t> text box.</a:t>
            </a:r>
          </a:p>
          <a:p>
            <a:pPr marL="232943" indent="-232943" eaLnBrk="1" hangingPunct="1"/>
            <a:r>
              <a:rPr lang="en-US" altLang="en-US" sz="1000" dirty="0"/>
              <a:t>Why would "word1 = word2;" not work?</a:t>
            </a:r>
          </a:p>
          <a:p>
            <a:pPr marL="232943" indent="-232943" eaLnBrk="1" hangingPunct="1"/>
            <a:r>
              <a:rPr lang="en-US" altLang="en-US" sz="1000" dirty="0"/>
              <a:t>Because word1 stores a </a:t>
            </a:r>
            <a:r>
              <a:rPr lang="en-US" altLang="en-US" sz="1000" u="sng" dirty="0"/>
              <a:t>copy</a:t>
            </a:r>
            <a:r>
              <a:rPr lang="en-US" altLang="en-US" sz="1000" dirty="0"/>
              <a:t> of the first text box's value, so if you assign word2 to it, the assignment won't affect the actual value in the first text box.</a:t>
            </a:r>
          </a:p>
          <a:p>
            <a:pPr marL="232943" indent="-232943" eaLnBrk="1" hangingPunct="1"/>
            <a:endParaRPr lang="en-US" altLang="en-US" sz="1000" dirty="0"/>
          </a:p>
          <a:p>
            <a:pPr marL="232943" indent="-232943" eaLnBrk="1" hangingPunct="1"/>
            <a:r>
              <a:rPr lang="en-US" altLang="en-US" sz="1000" dirty="0"/>
              <a:t>4. I read the += callout.</a:t>
            </a:r>
          </a:p>
          <a:p>
            <a:pPr marL="232943" indent="-232943" eaLnBrk="1" hangingPunct="1"/>
            <a:endParaRPr lang="en-US" altLang="en-US" sz="1000" dirty="0"/>
          </a:p>
          <a:p>
            <a:pPr marL="232943" indent="-232943" eaLnBrk="1" hangingPunct="1"/>
            <a:r>
              <a:rPr lang="en-US" altLang="en-US" sz="1000" dirty="0"/>
              <a:t>5. I read the escape sequence callout.</a:t>
            </a:r>
          </a:p>
          <a:p>
            <a:pPr marL="232943" indent="-232943" eaLnBrk="1" hangingPunct="1"/>
            <a:r>
              <a:rPr lang="en-US" altLang="en-US" sz="1000" dirty="0"/>
              <a:t>What's wrong with using a regular quote (") instead of the escape sequence?</a:t>
            </a:r>
          </a:p>
          <a:p>
            <a:pPr marL="232943" indent="-232943" eaLnBrk="1" hangingPunct="1"/>
            <a:r>
              <a:rPr lang="en-US" altLang="en-US" sz="1000" dirty="0"/>
              <a:t>A regular quote would be interpreted by the JavaScript engine as the terminating quote for the string " the ".</a:t>
            </a:r>
          </a:p>
          <a:p>
            <a:pPr marL="232943" indent="-232943" eaLnBrk="1" hangingPunct="1"/>
            <a:endParaRPr lang="en-US" altLang="en-US" sz="1000" dirty="0"/>
          </a:p>
          <a:p>
            <a:pPr marL="232943" indent="-232943" eaLnBrk="1" hangingPunct="1"/>
            <a:r>
              <a:rPr lang="en-US" altLang="en-US" sz="1000" dirty="0"/>
              <a:t>6. Note how we assign </a:t>
            </a:r>
            <a:r>
              <a:rPr lang="en-US" altLang="en-US" sz="1000" dirty="0" err="1"/>
              <a:t>msg</a:t>
            </a:r>
            <a:r>
              <a:rPr lang="en-US" altLang="en-US" sz="1000" dirty="0"/>
              <a:t> to the "message" p element.</a:t>
            </a:r>
          </a:p>
        </p:txBody>
      </p:sp>
    </p:spTree>
    <p:extLst>
      <p:ext uri="{BB962C8B-B14F-4D97-AF65-F5344CB8AC3E}">
        <p14:creationId xmlns:p14="http://schemas.microsoft.com/office/powerpoint/2010/main" val="3435171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C873813D-C360-4FE2-BF13-BADFA566FEDA}" type="slidenum">
              <a:rPr lang="en-US" altLang="en-US" sz="1200"/>
              <a:pPr eaLnBrk="1" hangingPunct="1"/>
              <a:t>28</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I walk through the code.</a:t>
            </a:r>
          </a:p>
          <a:p>
            <a:pPr marL="232943" indent="-232943" eaLnBrk="1" hangingPunct="1"/>
            <a:endParaRPr lang="en-US" altLang="en-US" sz="1000" dirty="0"/>
          </a:p>
          <a:p>
            <a:pPr marL="232943" indent="-232943" eaLnBrk="1" hangingPunct="1"/>
            <a:r>
              <a:rPr lang="en-US" altLang="en-US" sz="1000" dirty="0"/>
              <a:t>2. What does the "&amp;</a:t>
            </a:r>
            <a:r>
              <a:rPr lang="en-US" altLang="en-US" sz="1000" dirty="0" err="1"/>
              <a:t>lt</a:t>
            </a:r>
            <a:r>
              <a:rPr lang="en-US" altLang="en-US" sz="1000" dirty="0"/>
              <a:t>;" in the h3 element display?</a:t>
            </a:r>
          </a:p>
          <a:p>
            <a:pPr marL="232943" indent="-232943" eaLnBrk="1" hangingPunct="1"/>
            <a:r>
              <a:rPr lang="en-US" altLang="en-US" sz="1000" dirty="0"/>
              <a:t>"&lt;"</a:t>
            </a:r>
          </a:p>
          <a:p>
            <a:pPr marL="232943" indent="-232943" eaLnBrk="1" hangingPunct="1"/>
            <a:endParaRPr lang="en-US" altLang="en-US" sz="1000" dirty="0"/>
          </a:p>
          <a:p>
            <a:pPr marL="232943" indent="-232943" eaLnBrk="1" hangingPunct="1"/>
            <a:r>
              <a:rPr lang="en-US" altLang="en-US" sz="1000" dirty="0"/>
              <a:t>3. What does the "&amp;</a:t>
            </a:r>
            <a:r>
              <a:rPr lang="en-US" altLang="en-US" sz="1000" dirty="0" err="1"/>
              <a:t>lt</a:t>
            </a:r>
            <a:r>
              <a:rPr lang="en-US" altLang="en-US" sz="1000" dirty="0"/>
              <a:t>;" in the button element display?</a:t>
            </a:r>
          </a:p>
          <a:p>
            <a:pPr marL="232943" indent="-232943" eaLnBrk="1" hangingPunct="1"/>
            <a:r>
              <a:rPr lang="en-US" altLang="en-US" sz="1000" dirty="0"/>
              <a:t>The button uses &lt; for its label.</a:t>
            </a:r>
          </a:p>
          <a:p>
            <a:pPr marL="232943" indent="-232943" eaLnBrk="1" hangingPunct="1"/>
            <a:endParaRPr lang="en-US" altLang="en-US" sz="1000" dirty="0"/>
          </a:p>
          <a:p>
            <a:pPr marL="232943" indent="-232943" eaLnBrk="1" hangingPunct="1"/>
            <a:r>
              <a:rPr lang="en-US" altLang="en-US" sz="1000" dirty="0"/>
              <a:t>4. What are the &amp;</a:t>
            </a:r>
            <a:r>
              <a:rPr lang="en-US" altLang="en-US" sz="1000" dirty="0" err="1"/>
              <a:t>nbsp</a:t>
            </a:r>
            <a:r>
              <a:rPr lang="en-US" altLang="en-US" sz="1000" dirty="0"/>
              <a:t>;'s for?</a:t>
            </a:r>
          </a:p>
          <a:p>
            <a:pPr marL="232943" indent="-232943" eaLnBrk="1" hangingPunct="1"/>
            <a:r>
              <a:rPr lang="en-US" altLang="en-US" sz="1000" dirty="0"/>
              <a:t>They provide separation between the button and the text </a:t>
            </a:r>
            <a:r>
              <a:rPr lang="en-US" altLang="en-US" sz="1000" dirty="0" smtClean="0"/>
              <a:t>controls.</a:t>
            </a:r>
            <a:endParaRPr lang="en-US" altLang="en-US" sz="1000" dirty="0"/>
          </a:p>
          <a:p>
            <a:pPr marL="232943" indent="-232943" eaLnBrk="1" hangingPunct="1"/>
            <a:endParaRPr lang="en-US" altLang="en-US" sz="1000" dirty="0"/>
          </a:p>
          <a:p>
            <a:pPr marL="232943" indent="-232943" eaLnBrk="1" hangingPunct="1"/>
            <a:r>
              <a:rPr lang="en-US" altLang="en-US" sz="1000" dirty="0"/>
              <a:t>5. Note the id values for the text </a:t>
            </a:r>
            <a:r>
              <a:rPr lang="en-US" altLang="en-US" sz="1000" dirty="0" smtClean="0"/>
              <a:t>controls </a:t>
            </a:r>
            <a:r>
              <a:rPr lang="en-US" altLang="en-US" sz="1000" dirty="0"/>
              <a:t>and the p element.</a:t>
            </a:r>
          </a:p>
          <a:p>
            <a:pPr marL="232943" indent="-232943" eaLnBrk="1" hangingPunct="1"/>
            <a:r>
              <a:rPr lang="en-US" altLang="en-US" sz="1000" dirty="0"/>
              <a:t>We'll use those id values in the web page's JavaScript.</a:t>
            </a:r>
          </a:p>
          <a:p>
            <a:pPr marL="232943" indent="-232943" eaLnBrk="1" hangingPunct="1"/>
            <a:endParaRPr lang="en-US" altLang="en-US" sz="1000" dirty="0"/>
          </a:p>
          <a:p>
            <a:pPr marL="232943" indent="-232943" eaLnBrk="1" hangingPunct="1"/>
            <a:r>
              <a:rPr lang="en-US" altLang="en-US" sz="1000" dirty="0"/>
              <a:t>6. Note how the button's </a:t>
            </a:r>
            <a:r>
              <a:rPr lang="en-US" altLang="en-US" sz="1000" dirty="0" err="1"/>
              <a:t>onclick</a:t>
            </a:r>
            <a:r>
              <a:rPr lang="en-US" altLang="en-US" sz="1000" dirty="0"/>
              <a:t> event handler calls </a:t>
            </a:r>
            <a:r>
              <a:rPr lang="en-US" altLang="en-US" sz="1000" dirty="0" err="1"/>
              <a:t>correctWordOrder</a:t>
            </a:r>
            <a:r>
              <a:rPr lang="en-US" altLang="en-US" sz="1000" dirty="0"/>
              <a:t> and passes in the form object.</a:t>
            </a:r>
          </a:p>
          <a:p>
            <a:pPr marL="232943" indent="-232943" eaLnBrk="1" hangingPunct="1"/>
            <a:r>
              <a:rPr lang="en-US" altLang="en-US" sz="1000" dirty="0"/>
              <a:t>Let's examine the function by going back to the first code slide (I go to the hidden slide)….</a:t>
            </a:r>
          </a:p>
        </p:txBody>
      </p:sp>
    </p:spTree>
    <p:extLst>
      <p:ext uri="{BB962C8B-B14F-4D97-AF65-F5344CB8AC3E}">
        <p14:creationId xmlns:p14="http://schemas.microsoft.com/office/powerpoint/2010/main" val="4058517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320DD5B1-323E-47BE-A985-577F8E4403D9}" type="slidenum">
              <a:rPr lang="en-US" altLang="en-US" sz="1200"/>
              <a:pPr eaLnBrk="1" hangingPunct="1"/>
              <a:t>29</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 You can think of the String object as a String class, with its</a:t>
            </a:r>
            <a:r>
              <a:rPr lang="en-US" altLang="en-US" sz="1000" baseline="0" dirty="0" smtClean="0"/>
              <a:t> uppercase S, but it's really an object, not a class.</a:t>
            </a:r>
            <a:endParaRPr lang="en-US" altLang="en-US" sz="1000" dirty="0" smtClean="0"/>
          </a:p>
          <a:p>
            <a:pPr marL="232943" indent="-232943" eaLnBrk="1" hangingPunct="1"/>
            <a:r>
              <a:rPr lang="en-US" altLang="en-US" sz="1000" dirty="0" smtClean="0"/>
              <a:t>We'll cover JavaScript's</a:t>
            </a:r>
            <a:r>
              <a:rPr lang="en-US" altLang="en-US" sz="1000" baseline="0" dirty="0" smtClean="0"/>
              <a:t> OOP paradigm </a:t>
            </a:r>
            <a:r>
              <a:rPr lang="en-US" altLang="en-US" sz="1000" dirty="0" smtClean="0"/>
              <a:t>later on in the OOP chapter.</a:t>
            </a:r>
          </a:p>
          <a:p>
            <a:pPr marL="232943" indent="-232943" eaLnBrk="1" hangingPunct="1"/>
            <a:endParaRPr lang="en-US" altLang="en-US" sz="1000" dirty="0" smtClean="0"/>
          </a:p>
          <a:p>
            <a:pPr marL="232943" indent="-232943" eaLnBrk="1" hangingPunct="1"/>
            <a:r>
              <a:rPr lang="en-US" altLang="en-US" sz="1000" dirty="0" smtClean="0"/>
              <a:t>For String object and String instance details, see https://developer.mozilla.org/en-US/docs/Web/JavaScript/Reference/Global_Objects/String:</a:t>
            </a:r>
          </a:p>
          <a:p>
            <a:pPr marL="232943" indent="-232943" eaLnBrk="1" hangingPunct="1"/>
            <a:r>
              <a:rPr lang="en-US" altLang="en-US" sz="1000" dirty="0" smtClean="0"/>
              <a:t>String literals (denoted by double or single quotes) and strings returned from String calls in a non-constructor context (i.e., without using the new keyword) are primitive strings. JavaScript automatically converts primitives to String objects, so that it's possible to use String object methods for primitive strings. In contexts where a method is to be invoked on a primitive string or a property lookup occurs, JavaScript will automatically wrap the string primitive and call the method or perform the property lookup.]</a:t>
            </a:r>
          </a:p>
          <a:p>
            <a:pPr marL="232943" marR="0" lvl="0" indent="-232943" algn="l" defTabSz="914400" rtl="0" eaLnBrk="1" fontAlgn="base" latinLnBrk="0" hangingPunct="1">
              <a:lnSpc>
                <a:spcPct val="100000"/>
              </a:lnSpc>
              <a:spcBef>
                <a:spcPct val="30000"/>
              </a:spcBef>
              <a:spcAft>
                <a:spcPct val="0"/>
              </a:spcAft>
              <a:buClrTx/>
              <a:buSzTx/>
              <a:buFontTx/>
              <a:buNone/>
              <a:tabLst/>
              <a:defRPr/>
            </a:pPr>
            <a:endParaRPr lang="en-US" altLang="en-US" sz="1000" dirty="0" smtClean="0"/>
          </a:p>
          <a:p>
            <a:pPr marL="232943" marR="0" lvl="0" indent="-232943" algn="l" defTabSz="914400" rtl="0" eaLnBrk="1" fontAlgn="base" latinLnBrk="0" hangingPunct="1">
              <a:lnSpc>
                <a:spcPct val="100000"/>
              </a:lnSpc>
              <a:spcBef>
                <a:spcPct val="30000"/>
              </a:spcBef>
              <a:spcAft>
                <a:spcPct val="0"/>
              </a:spcAft>
              <a:buClrTx/>
              <a:buSzTx/>
              <a:buFontTx/>
              <a:buNone/>
              <a:tabLst/>
              <a:defRPr/>
            </a:pPr>
            <a:r>
              <a:rPr lang="en-US" altLang="en-US" sz="1000" dirty="0" smtClean="0"/>
              <a:t>[2. This is different from Java, where length is a string method, so parentheses are used.]</a:t>
            </a:r>
            <a:endParaRPr lang="en-US" altLang="en-US" sz="1000" dirty="0"/>
          </a:p>
        </p:txBody>
      </p:sp>
    </p:spTree>
    <p:extLst>
      <p:ext uri="{BB962C8B-B14F-4D97-AF65-F5344CB8AC3E}">
        <p14:creationId xmlns:p14="http://schemas.microsoft.com/office/powerpoint/2010/main" val="246263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926E2C37-0D5D-4093-87AC-2D3DB91C6D6B}" type="slidenum">
              <a:rPr lang="en-US" altLang="en-US" sz="1200"/>
              <a:pPr eaLnBrk="1" hangingPunct="1"/>
              <a:t>3</a:t>
            </a:fld>
            <a:endParaRPr lang="en-US" altLang="en-US" sz="1200"/>
          </a:p>
        </p:txBody>
      </p:sp>
      <p:sp>
        <p:nvSpPr>
          <p:cNvPr id="70659" name="Rectangle 2"/>
          <p:cNvSpPr>
            <a:spLocks noGrp="1" noRot="1" noChangeAspect="1" noChangeArrowheads="1" noTextEdit="1"/>
          </p:cNvSpPr>
          <p:nvPr>
            <p:ph type="sldImg"/>
          </p:nvPr>
        </p:nvSpPr>
        <p:spPr>
          <a:xfrm>
            <a:off x="1181100" y="685800"/>
            <a:ext cx="4648200" cy="3486150"/>
          </a:xfrm>
          <a:ln/>
        </p:spPr>
      </p:sp>
      <p:sp>
        <p:nvSpPr>
          <p:cNvPr id="70660" name="Rectangle 3"/>
          <p:cNvSpPr>
            <a:spLocks noGrp="1" noChangeArrowheads="1"/>
          </p:cNvSpPr>
          <p:nvPr>
            <p:ph type="body" idx="1"/>
          </p:nvPr>
        </p:nvSpPr>
        <p:spPr>
          <a:xfrm>
            <a:off x="856827" y="4419018"/>
            <a:ext cx="5374640" cy="44997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 </a:t>
            </a:r>
            <a:r>
              <a:rPr lang="en-US" altLang="en-US" sz="1000" dirty="0"/>
              <a:t>So the window object is actually on top of the DOM's node tree.</a:t>
            </a:r>
          </a:p>
          <a:p>
            <a:pPr marL="232943" indent="-232943" eaLnBrk="1" hangingPunct="1"/>
            <a:endParaRPr lang="en-US" altLang="en-US" sz="1000" dirty="0"/>
          </a:p>
          <a:p>
            <a:pPr marL="232943" indent="-232943" eaLnBrk="1" hangingPunct="1"/>
            <a:r>
              <a:rPr lang="en-US" altLang="en-US" sz="1000" dirty="0" smtClean="0"/>
              <a:t>2. </a:t>
            </a:r>
            <a:r>
              <a:rPr lang="en-US" altLang="en-US" sz="1000" dirty="0"/>
              <a:t>On the next slide, I'll show an example of using the location object.</a:t>
            </a:r>
          </a:p>
          <a:p>
            <a:pPr marL="232943" indent="-232943" eaLnBrk="1" hangingPunct="1"/>
            <a:endParaRPr lang="en-US" altLang="en-US" sz="1000" dirty="0"/>
          </a:p>
          <a:p>
            <a:pPr marL="232943" indent="-232943" eaLnBrk="1" hangingPunct="1"/>
            <a:r>
              <a:rPr lang="en-US" altLang="en-US" sz="1000" dirty="0"/>
              <a:t>Why might you want to gather information about the web page's URL, such as the URL's protocol?</a:t>
            </a:r>
          </a:p>
          <a:p>
            <a:pPr marL="232943" indent="-232943" eaLnBrk="1" hangingPunct="1"/>
            <a:r>
              <a:rPr lang="en-US" altLang="en-US" sz="1000" dirty="0"/>
              <a:t>You might want to check to see if the https protocol is being used, which is more secure than http.</a:t>
            </a:r>
          </a:p>
          <a:p>
            <a:pPr marL="232943" indent="-232943" eaLnBrk="1" hangingPunct="1"/>
            <a:r>
              <a:rPr lang="en-US" altLang="en-US" sz="1000" dirty="0"/>
              <a:t>If you detect https, then you can feel more comfortable displaying sensitive information.</a:t>
            </a:r>
          </a:p>
          <a:p>
            <a:pPr marL="232943" indent="-232943" eaLnBrk="1" hangingPunct="1"/>
            <a:endParaRPr lang="en-US" altLang="en-US" sz="1000" dirty="0"/>
          </a:p>
          <a:p>
            <a:pPr marL="232943" indent="-232943" eaLnBrk="1" hangingPunct="1"/>
            <a:r>
              <a:rPr lang="en-US" altLang="en-US" sz="1000" dirty="0"/>
              <a:t>Another use for the location object is to load a different web page by calling the location object's assign method and pass a URL value as the argument</a:t>
            </a:r>
            <a:r>
              <a:rPr lang="en-US" altLang="en-US" sz="1000" dirty="0" smtClean="0"/>
              <a:t>.</a:t>
            </a:r>
          </a:p>
        </p:txBody>
      </p:sp>
    </p:spTree>
    <p:extLst>
      <p:ext uri="{BB962C8B-B14F-4D97-AF65-F5344CB8AC3E}">
        <p14:creationId xmlns:p14="http://schemas.microsoft.com/office/powerpoint/2010/main" val="2632595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320DD5B1-323E-47BE-A985-577F8E4403D9}" type="slidenum">
              <a:rPr lang="en-US" altLang="en-US" sz="1200"/>
              <a:pPr eaLnBrk="1" hangingPunct="1"/>
              <a:t>30</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marR="0" lvl="0" indent="-232943" algn="l" defTabSz="914400" rtl="0" eaLnBrk="1" fontAlgn="base" latinLnBrk="0" hangingPunct="1">
              <a:lnSpc>
                <a:spcPct val="100000"/>
              </a:lnSpc>
              <a:spcBef>
                <a:spcPct val="30000"/>
              </a:spcBef>
              <a:spcAft>
                <a:spcPct val="0"/>
              </a:spcAft>
              <a:buClrTx/>
              <a:buSzTx/>
              <a:buFontTx/>
              <a:buNone/>
              <a:tabLst/>
              <a:defRPr/>
            </a:pPr>
            <a:r>
              <a:rPr lang="en-US" altLang="en-US" sz="1000" dirty="0" smtClean="0"/>
              <a:t>1. For a few more string</a:t>
            </a:r>
            <a:r>
              <a:rPr lang="en-US" altLang="en-US" sz="1000" baseline="0" dirty="0" smtClean="0"/>
              <a:t> methods (like </a:t>
            </a:r>
            <a:r>
              <a:rPr lang="en-US" altLang="en-US" sz="1000" baseline="0" dirty="0" err="1" smtClean="0"/>
              <a:t>lastIndexOf</a:t>
            </a:r>
            <a:r>
              <a:rPr lang="en-US" altLang="en-US" sz="1000" baseline="0" dirty="0" smtClean="0"/>
              <a:t> and replace), see the book.</a:t>
            </a:r>
          </a:p>
        </p:txBody>
      </p:sp>
    </p:spTree>
    <p:extLst>
      <p:ext uri="{BB962C8B-B14F-4D97-AF65-F5344CB8AC3E}">
        <p14:creationId xmlns:p14="http://schemas.microsoft.com/office/powerpoint/2010/main" val="1522890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E40E31E7-9C76-4F49-BE9B-07C21BEA4DB8}" type="slidenum">
              <a:rPr lang="en-US" altLang="en-US" sz="1200"/>
              <a:pPr eaLnBrk="1" hangingPunct="1"/>
              <a:t>31</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 The % operator is called the remainder operator.</a:t>
            </a:r>
            <a:endParaRPr lang="en-US" altLang="en-US" sz="1000" dirty="0">
              <a:latin typeface="Courier New" panose="02070309020205020404" pitchFamily="49" charset="0"/>
            </a:endParaRPr>
          </a:p>
        </p:txBody>
      </p:sp>
    </p:spTree>
    <p:extLst>
      <p:ext uri="{BB962C8B-B14F-4D97-AF65-F5344CB8AC3E}">
        <p14:creationId xmlns:p14="http://schemas.microsoft.com/office/powerpoint/2010/main" val="1799147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E40E31E7-9C76-4F49-BE9B-07C21BEA4DB8}" type="slidenum">
              <a:rPr lang="en-US" altLang="en-US" sz="1200"/>
              <a:pPr eaLnBrk="1" hangingPunct="1"/>
              <a:t>32</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 x = 21, y = 29</a:t>
            </a:r>
            <a:endParaRPr lang="en-US" altLang="en-US" sz="1000" dirty="0">
              <a:latin typeface="Courier New" panose="02070309020205020404" pitchFamily="49" charset="0"/>
            </a:endParaRPr>
          </a:p>
        </p:txBody>
      </p:sp>
    </p:spTree>
    <p:extLst>
      <p:ext uri="{BB962C8B-B14F-4D97-AF65-F5344CB8AC3E}">
        <p14:creationId xmlns:p14="http://schemas.microsoft.com/office/powerpoint/2010/main" val="2863881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E40E31E7-9C76-4F49-BE9B-07C21BEA4DB8}" type="slidenum">
              <a:rPr lang="en-US" altLang="en-US" sz="1200"/>
              <a:pPr eaLnBrk="1" hangingPunct="1"/>
              <a:t>33</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a:t>
            </a:r>
            <a:r>
              <a:rPr lang="en-US" altLang="en-US" sz="1000" baseline="0" dirty="0" smtClean="0"/>
              <a:t> Proper style says to use arithmetic assignment operators instead of the long form statements on the right.</a:t>
            </a:r>
          </a:p>
          <a:p>
            <a:pPr marL="232943" indent="-232943" eaLnBrk="1" hangingPunct="1"/>
            <a:r>
              <a:rPr lang="en-US" altLang="en-US" sz="1000" baseline="0" dirty="0" smtClean="0"/>
              <a:t>Except when an arithmetic assignment leads to more confusion.</a:t>
            </a:r>
          </a:p>
          <a:p>
            <a:pPr marL="232943" indent="-232943" eaLnBrk="1" hangingPunct="1"/>
            <a:r>
              <a:rPr lang="en-US" altLang="en-US" sz="1000" baseline="0" dirty="0" smtClean="0"/>
              <a:t>For the last line, it's unclear which technique is better.</a:t>
            </a:r>
            <a:endParaRPr lang="en-US" altLang="en-US" sz="1000" dirty="0" smtClean="0"/>
          </a:p>
        </p:txBody>
      </p:sp>
    </p:spTree>
    <p:extLst>
      <p:ext uri="{BB962C8B-B14F-4D97-AF65-F5344CB8AC3E}">
        <p14:creationId xmlns:p14="http://schemas.microsoft.com/office/powerpoint/2010/main" val="3408943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3FAB8F8-53AA-4DD6-8CA2-A28DD4CA2A5E}" type="slidenum">
              <a:rPr lang="en-US" altLang="en-US" sz="1200"/>
              <a:pPr eaLnBrk="1" hangingPunct="1"/>
              <a:t>34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smtClean="0"/>
              <a:t>1</a:t>
            </a:r>
            <a:r>
              <a:rPr lang="en-US" altLang="en-US" sz="1000" dirty="0"/>
              <a:t>. </a:t>
            </a:r>
            <a:r>
              <a:rPr lang="en-US" altLang="en-US" sz="1000" dirty="0" smtClean="0"/>
              <a:t>For</a:t>
            </a:r>
            <a:r>
              <a:rPr lang="en-US" altLang="en-US" sz="1000" baseline="0" dirty="0" smtClean="0"/>
              <a:t> an example with floor, read the next slide and </a:t>
            </a:r>
            <a:r>
              <a:rPr lang="en-US" altLang="en-US" sz="1000" u="sng" baseline="0" dirty="0" smtClean="0"/>
              <a:t>return here</a:t>
            </a:r>
            <a:r>
              <a:rPr lang="en-US" altLang="en-US" sz="1000" baseline="0" dirty="0" smtClean="0"/>
              <a:t>.</a:t>
            </a:r>
            <a:endParaRPr lang="en-US" altLang="en-US" sz="1000" dirty="0" smtClean="0"/>
          </a:p>
          <a:p>
            <a:pPr marL="232943" indent="-232943" eaLnBrk="1" hangingPunct="1"/>
            <a:endParaRPr lang="en-US" altLang="en-US" sz="1000" dirty="0" smtClean="0"/>
          </a:p>
          <a:p>
            <a:pPr marL="232943" indent="-232943" eaLnBrk="1" hangingPunct="1"/>
            <a:r>
              <a:rPr lang="en-US" altLang="en-US" sz="1000" dirty="0" smtClean="0"/>
              <a:t>2. JavaScript has no </a:t>
            </a:r>
            <a:r>
              <a:rPr lang="en-US" altLang="en-US" sz="1000" dirty="0"/>
              <a:t>limit </a:t>
            </a:r>
            <a:r>
              <a:rPr lang="en-US" altLang="en-US" sz="1000" dirty="0" smtClean="0"/>
              <a:t>for </a:t>
            </a:r>
            <a:r>
              <a:rPr lang="en-US" altLang="en-US" sz="1000" dirty="0"/>
              <a:t>the number of arguments allowed for max and min</a:t>
            </a:r>
            <a:r>
              <a:rPr lang="en-US" altLang="en-US" sz="1000" dirty="0" smtClean="0"/>
              <a:t>.</a:t>
            </a:r>
          </a:p>
          <a:p>
            <a:pPr marL="232943" indent="-232943" eaLnBrk="1" hangingPunct="1"/>
            <a:endParaRPr lang="en-US" altLang="en-US" sz="1000" dirty="0" smtClean="0"/>
          </a:p>
          <a:p>
            <a:pPr marL="232943" indent="-232943" eaLnBrk="1" hangingPunct="1"/>
            <a:r>
              <a:rPr lang="en-US" altLang="en-US" sz="1000" dirty="0" smtClean="0"/>
              <a:t>3. You don’t need the pow method now that JavaScript has the ** operator, but you should recognize it because lots of programmers</a:t>
            </a:r>
            <a:r>
              <a:rPr lang="en-US" altLang="en-US" sz="1000" baseline="0" dirty="0" smtClean="0"/>
              <a:t> will still use </a:t>
            </a:r>
            <a:r>
              <a:rPr lang="en-US" altLang="en-US" sz="1000" baseline="0" dirty="0" err="1" smtClean="0"/>
              <a:t>Math.pow</a:t>
            </a:r>
            <a:r>
              <a:rPr lang="en-US" altLang="en-US" sz="1000" baseline="0" dirty="0" smtClean="0"/>
              <a:t>.</a:t>
            </a:r>
            <a:endParaRPr lang="en-US" altLang="en-US" sz="1000" dirty="0"/>
          </a:p>
        </p:txBody>
      </p:sp>
    </p:spTree>
    <p:extLst>
      <p:ext uri="{BB962C8B-B14F-4D97-AF65-F5344CB8AC3E}">
        <p14:creationId xmlns:p14="http://schemas.microsoft.com/office/powerpoint/2010/main" val="1650872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E40E31E7-9C76-4F49-BE9B-07C21BEA4DB8}" type="slidenum">
              <a:rPr lang="en-US" altLang="en-US" sz="1200"/>
              <a:pPr eaLnBrk="1" hangingPunct="1"/>
              <a:t>35</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endParaRPr lang="en-US" altLang="en-US" sz="1000" dirty="0"/>
          </a:p>
          <a:p>
            <a:pPr marL="232943" indent="-232943" eaLnBrk="1" hangingPunct="1"/>
            <a:r>
              <a:rPr lang="en-US" altLang="en-US" sz="1000" dirty="0"/>
              <a:t>1. </a:t>
            </a:r>
            <a:r>
              <a:rPr lang="en-US" altLang="en-US" sz="1000" dirty="0" smtClean="0"/>
              <a:t>If </a:t>
            </a:r>
            <a:r>
              <a:rPr lang="en-US" altLang="en-US" sz="1000" b="1" dirty="0" err="1"/>
              <a:t>vendingChange</a:t>
            </a:r>
            <a:r>
              <a:rPr lang="en-US" altLang="en-US" sz="1000" dirty="0"/>
              <a:t> is 55, what's </a:t>
            </a:r>
            <a:r>
              <a:rPr lang="en-US" altLang="en-US" sz="1000" b="1" dirty="0" err="1"/>
              <a:t>numQuarters</a:t>
            </a:r>
            <a:r>
              <a:rPr lang="en-US" altLang="en-US" sz="1000" dirty="0"/>
              <a:t>?</a:t>
            </a:r>
          </a:p>
          <a:p>
            <a:pPr marL="232943" indent="-232943" eaLnBrk="1" hangingPunct="1"/>
            <a:r>
              <a:rPr lang="en-US" altLang="en-US" sz="1000" dirty="0"/>
              <a:t>2!</a:t>
            </a:r>
          </a:p>
          <a:p>
            <a:pPr marL="232943" indent="-232943" eaLnBrk="1" hangingPunct="1"/>
            <a:endParaRPr lang="en-US" altLang="en-US" sz="1000" dirty="0"/>
          </a:p>
          <a:p>
            <a:pPr marL="232943" marR="0" lvl="0" indent="-232943" algn="l" defTabSz="914400" rtl="0" eaLnBrk="1" fontAlgn="base" latinLnBrk="0" hangingPunct="1">
              <a:lnSpc>
                <a:spcPct val="100000"/>
              </a:lnSpc>
              <a:spcBef>
                <a:spcPct val="30000"/>
              </a:spcBef>
              <a:spcAft>
                <a:spcPct val="0"/>
              </a:spcAft>
              <a:buClrTx/>
              <a:buSzTx/>
              <a:buFontTx/>
              <a:buNone/>
              <a:tabLst/>
              <a:defRPr/>
            </a:pPr>
            <a:r>
              <a:rPr lang="en-US" altLang="en-US" sz="1000" dirty="0" smtClean="0"/>
              <a:t>2. </a:t>
            </a:r>
            <a:r>
              <a:rPr lang="en-US" altLang="en-US" sz="1000" dirty="0" err="1" smtClean="0">
                <a:latin typeface="Courier New" panose="02070309020205020404" pitchFamily="49" charset="0"/>
              </a:rPr>
              <a:t>numDimes</a:t>
            </a:r>
            <a:r>
              <a:rPr lang="en-US" altLang="en-US" sz="1000" dirty="0" smtClean="0">
                <a:latin typeface="Courier New" panose="02070309020205020404" pitchFamily="49" charset="0"/>
              </a:rPr>
              <a:t> = </a:t>
            </a:r>
            <a:r>
              <a:rPr lang="en-US" altLang="en-US" sz="1000" dirty="0" err="1" smtClean="0">
                <a:latin typeface="Courier New" panose="02070309020205020404" pitchFamily="49" charset="0"/>
              </a:rPr>
              <a:t>Math.floor</a:t>
            </a:r>
            <a:r>
              <a:rPr lang="en-US" altLang="en-US" sz="1000" dirty="0" smtClean="0">
                <a:latin typeface="Courier New" panose="02070309020205020404" pitchFamily="49" charset="0"/>
              </a:rPr>
              <a:t>((</a:t>
            </a:r>
            <a:r>
              <a:rPr lang="en-US" altLang="en-US" sz="1000" dirty="0" err="1" smtClean="0">
                <a:latin typeface="Courier New" panose="02070309020205020404" pitchFamily="49" charset="0"/>
              </a:rPr>
              <a:t>vendingChange</a:t>
            </a:r>
            <a:r>
              <a:rPr lang="en-US" altLang="en-US" sz="1000" dirty="0" smtClean="0">
                <a:latin typeface="Courier New" panose="02070309020205020404" pitchFamily="49" charset="0"/>
              </a:rPr>
              <a:t> % 25) / 10);</a:t>
            </a:r>
          </a:p>
          <a:p>
            <a:pPr marL="232943" indent="-232943" eaLnBrk="1" hangingPunct="1"/>
            <a:r>
              <a:rPr lang="en-US" altLang="en-US" sz="1000" dirty="0" smtClean="0">
                <a:latin typeface="Courier New" panose="02070309020205020404" pitchFamily="49" charset="0"/>
              </a:rPr>
              <a:t>or</a:t>
            </a:r>
          </a:p>
          <a:p>
            <a:pPr marL="232943" indent="-232943" eaLnBrk="1" hangingPunct="1"/>
            <a:r>
              <a:rPr lang="en-US" altLang="en-US" sz="1000" dirty="0" err="1" smtClean="0">
                <a:latin typeface="Courier New" panose="02070309020205020404" pitchFamily="49" charset="0"/>
              </a:rPr>
              <a:t>numDimes</a:t>
            </a:r>
            <a:r>
              <a:rPr lang="en-US" altLang="en-US" sz="1000" dirty="0" smtClean="0">
                <a:latin typeface="Courier New" panose="02070309020205020404" pitchFamily="49" charset="0"/>
              </a:rPr>
              <a:t> </a:t>
            </a:r>
            <a:r>
              <a:rPr lang="en-US" altLang="en-US" sz="1000" dirty="0">
                <a:latin typeface="Courier New" panose="02070309020205020404" pitchFamily="49" charset="0"/>
              </a:rPr>
              <a:t>= </a:t>
            </a:r>
            <a:r>
              <a:rPr lang="en-US" altLang="en-US" sz="1000" dirty="0" err="1">
                <a:latin typeface="Courier New" panose="02070309020205020404" pitchFamily="49" charset="0"/>
              </a:rPr>
              <a:t>Math.floor</a:t>
            </a:r>
            <a:r>
              <a:rPr lang="en-US" altLang="en-US" sz="1000" dirty="0">
                <a:latin typeface="Courier New" panose="02070309020205020404" pitchFamily="49" charset="0"/>
              </a:rPr>
              <a:t>((</a:t>
            </a:r>
            <a:r>
              <a:rPr lang="en-US" altLang="en-US" sz="1000" dirty="0" err="1">
                <a:latin typeface="Courier New" panose="02070309020205020404" pitchFamily="49" charset="0"/>
              </a:rPr>
              <a:t>vendingChange</a:t>
            </a:r>
            <a:r>
              <a:rPr lang="en-US" altLang="en-US" sz="1000" dirty="0">
                <a:latin typeface="Courier New" panose="02070309020205020404" pitchFamily="49" charset="0"/>
              </a:rPr>
              <a:t> – (</a:t>
            </a:r>
            <a:r>
              <a:rPr lang="en-US" altLang="en-US" sz="1000" dirty="0" err="1">
                <a:latin typeface="Courier New" panose="02070309020205020404" pitchFamily="49" charset="0"/>
              </a:rPr>
              <a:t>numQuarters</a:t>
            </a:r>
            <a:r>
              <a:rPr lang="en-US" altLang="en-US" sz="1000" dirty="0">
                <a:latin typeface="Courier New" panose="02070309020205020404" pitchFamily="49" charset="0"/>
              </a:rPr>
              <a:t> * 25)) / </a:t>
            </a:r>
            <a:r>
              <a:rPr lang="en-US" altLang="en-US" sz="1000">
                <a:latin typeface="Courier New" panose="02070309020205020404" pitchFamily="49" charset="0"/>
              </a:rPr>
              <a:t>10</a:t>
            </a:r>
            <a:r>
              <a:rPr lang="en-US" altLang="en-US" sz="1000" smtClean="0">
                <a:latin typeface="Courier New" panose="02070309020205020404" pitchFamily="49" charset="0"/>
              </a:rPr>
              <a:t>);</a:t>
            </a:r>
            <a:endParaRPr lang="en-US" altLang="en-US" sz="1000" dirty="0">
              <a:latin typeface="Courier New" panose="02070309020205020404" pitchFamily="49" charset="0"/>
            </a:endParaRPr>
          </a:p>
        </p:txBody>
      </p:sp>
    </p:spTree>
    <p:extLst>
      <p:ext uri="{BB962C8B-B14F-4D97-AF65-F5344CB8AC3E}">
        <p14:creationId xmlns:p14="http://schemas.microsoft.com/office/powerpoint/2010/main" val="17049318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26B9F721-C373-4D04-80CE-91169A0BF893}" type="slidenum">
              <a:rPr lang="en-US" altLang="en-US" sz="1200"/>
              <a:pPr eaLnBrk="1" hangingPunct="1"/>
              <a:t>36</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t>
            </a:r>
            <a:r>
              <a:rPr lang="en-US" altLang="en-US" sz="1000" dirty="0" err="1"/>
              <a:t>parseInt</a:t>
            </a:r>
            <a:r>
              <a:rPr lang="en-US" altLang="en-US" sz="1000" dirty="0"/>
              <a:t> and </a:t>
            </a:r>
            <a:r>
              <a:rPr lang="en-US" altLang="en-US" sz="1000" dirty="0" err="1"/>
              <a:t>parseFloat</a:t>
            </a:r>
            <a:r>
              <a:rPr lang="en-US" altLang="en-US" sz="1000" dirty="0"/>
              <a:t> are functions, which are like methods, but they're not associated with any particular object.</a:t>
            </a:r>
          </a:p>
          <a:p>
            <a:pPr marL="232943" indent="-232943" eaLnBrk="1" hangingPunct="1"/>
            <a:r>
              <a:rPr lang="en-US" altLang="en-US" sz="1000" dirty="0"/>
              <a:t>Thus, to call </a:t>
            </a:r>
            <a:r>
              <a:rPr lang="en-US" altLang="en-US" sz="1000" dirty="0" err="1"/>
              <a:t>parseInt</a:t>
            </a:r>
            <a:r>
              <a:rPr lang="en-US" altLang="en-US" sz="1000" dirty="0"/>
              <a:t> and </a:t>
            </a:r>
            <a:r>
              <a:rPr lang="en-US" altLang="en-US" sz="1000" dirty="0" err="1"/>
              <a:t>parseFloat</a:t>
            </a:r>
            <a:r>
              <a:rPr lang="en-US" altLang="en-US" sz="1000" dirty="0"/>
              <a:t>, you do not preface the function names with the "object dot" syntax.</a:t>
            </a:r>
          </a:p>
          <a:p>
            <a:pPr marL="232943" indent="-232943" eaLnBrk="1" hangingPunct="1"/>
            <a:r>
              <a:rPr lang="en-US" altLang="en-US" sz="1000" dirty="0" err="1"/>
              <a:t>parseInt</a:t>
            </a:r>
            <a:r>
              <a:rPr lang="en-US" altLang="en-US" sz="1000" dirty="0"/>
              <a:t> and </a:t>
            </a:r>
            <a:r>
              <a:rPr lang="en-US" altLang="en-US" sz="1000" dirty="0" err="1"/>
              <a:t>parseFloat</a:t>
            </a:r>
            <a:r>
              <a:rPr lang="en-US" altLang="en-US" sz="1000" dirty="0"/>
              <a:t> are referred to as "global" functions because they are available for everyone to use.</a:t>
            </a:r>
          </a:p>
          <a:p>
            <a:pPr marL="232943" indent="-232943" eaLnBrk="1" hangingPunct="1"/>
            <a:endParaRPr lang="en-US" altLang="en-US" sz="1000" dirty="0"/>
          </a:p>
          <a:p>
            <a:pPr marL="232943" indent="-232943" eaLnBrk="1" hangingPunct="1"/>
            <a:r>
              <a:rPr lang="en-US" altLang="en-US" sz="1000" dirty="0"/>
              <a:t>2. Remember what the prompt method returns?</a:t>
            </a:r>
          </a:p>
          <a:p>
            <a:pPr marL="232943" indent="-232943" eaLnBrk="1" hangingPunct="1"/>
            <a:r>
              <a:rPr lang="en-US" altLang="en-US" sz="1000" dirty="0"/>
              <a:t>The user's entered value in the form of a string</a:t>
            </a:r>
            <a:r>
              <a:rPr lang="en-US" altLang="en-US" sz="1000" dirty="0" smtClean="0"/>
              <a:t>!</a:t>
            </a:r>
          </a:p>
          <a:p>
            <a:pPr marL="232943" indent="-232943" eaLnBrk="1" hangingPunct="1"/>
            <a:endParaRPr lang="en-US" altLang="en-US" sz="1000" dirty="0" smtClean="0"/>
          </a:p>
          <a:p>
            <a:pPr marL="232943" indent="-232943" eaLnBrk="1" hangingPunct="1"/>
            <a:r>
              <a:rPr lang="en-US" altLang="en-US" sz="1000" dirty="0" smtClean="0"/>
              <a:t>3. In the above code fragment, there’s no attempt to verify that the user's inputs form valid numeric input.</a:t>
            </a:r>
          </a:p>
          <a:p>
            <a:pPr marL="232943" indent="-232943" eaLnBrk="1" hangingPunct="1"/>
            <a:r>
              <a:rPr lang="en-US" altLang="en-US" sz="1000" dirty="0" smtClean="0"/>
              <a:t>In an upcoming example, we’ll use several techniques to ensure that that user enters an integer when they’re supposed to and a decimal number when they’re supposed to.</a:t>
            </a:r>
            <a:endParaRPr lang="en-US" altLang="en-US" sz="1000" dirty="0"/>
          </a:p>
        </p:txBody>
      </p:sp>
    </p:spTree>
    <p:extLst>
      <p:ext uri="{BB962C8B-B14F-4D97-AF65-F5344CB8AC3E}">
        <p14:creationId xmlns:p14="http://schemas.microsoft.com/office/powerpoint/2010/main" val="3560797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393DA19C-20B4-4857-AE7B-B1A7BFEE3950}" type="slidenum">
              <a:rPr lang="en-US" altLang="en-US" sz="1200"/>
              <a:pPr eaLnBrk="1" hangingPunct="1"/>
              <a:t>37</a:t>
            </a:fld>
            <a:endParaRPr lang="en-US" altLang="en-US"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en-US" sz="1000" dirty="0" smtClean="0"/>
              <a:t>1. </a:t>
            </a:r>
            <a:r>
              <a:rPr lang="en-US" altLang="en-US" sz="1000" baseline="0" dirty="0" smtClean="0"/>
              <a:t>In general, web accessibility refers to implementing web pages that can be used by disabled users.</a:t>
            </a:r>
          </a:p>
          <a:p>
            <a:pPr marL="0" indent="0" eaLnBrk="1" hangingPunct="1">
              <a:buNone/>
            </a:pPr>
            <a:r>
              <a:rPr lang="en-US" altLang="en-US" sz="1000" baseline="0" dirty="0" smtClean="0"/>
              <a:t>The label element helps with users who are visually impaired and use a speech synthesizer to speak web page content.</a:t>
            </a:r>
            <a:endParaRPr lang="en-US" altLang="en-US" sz="1000" dirty="0"/>
          </a:p>
        </p:txBody>
      </p:sp>
    </p:spTree>
    <p:extLst>
      <p:ext uri="{BB962C8B-B14F-4D97-AF65-F5344CB8AC3E}">
        <p14:creationId xmlns:p14="http://schemas.microsoft.com/office/powerpoint/2010/main" val="3036636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8DEFD67-6856-400A-8232-0773917000CC}" type="slidenum">
              <a:rPr lang="en-US" altLang="en-US" sz="1200"/>
              <a:pPr eaLnBrk="1" hangingPunct="1"/>
              <a:t>38</a:t>
            </a:fld>
            <a:endParaRPr lang="en-US"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smtClean="0"/>
              <a:t>1.</a:t>
            </a:r>
            <a:r>
              <a:rPr lang="en-US" altLang="en-US" sz="1000" baseline="0" dirty="0" smtClean="0"/>
              <a:t> Note the &gt;= and &lt;= operators.</a:t>
            </a:r>
          </a:p>
          <a:p>
            <a:pPr eaLnBrk="1" hangingPunct="1"/>
            <a:r>
              <a:rPr lang="en-US" altLang="en-US" sz="1000" baseline="0" dirty="0" smtClean="0"/>
              <a:t>If you put = first (e.g., =&gt;), that would not work.</a:t>
            </a:r>
            <a:endParaRPr lang="en-US" altLang="en-US" sz="1000" dirty="0"/>
          </a:p>
        </p:txBody>
      </p:sp>
    </p:spTree>
    <p:extLst>
      <p:ext uri="{BB962C8B-B14F-4D97-AF65-F5344CB8AC3E}">
        <p14:creationId xmlns:p14="http://schemas.microsoft.com/office/powerpoint/2010/main" val="1740898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8DEFD67-6856-400A-8232-0773917000CC}" type="slidenum">
              <a:rPr lang="en-US" altLang="en-US" sz="1200"/>
              <a:pPr eaLnBrk="1" hangingPunct="1"/>
              <a:t>39</a:t>
            </a:fld>
            <a:endParaRPr lang="en-US"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smtClean="0"/>
              <a:t>1. Note that the ! is inside one set of parentheses and outside another set.</a:t>
            </a:r>
          </a:p>
          <a:p>
            <a:pPr eaLnBrk="1" hangingPunct="1"/>
            <a:r>
              <a:rPr lang="en-US" altLang="en-US" sz="1000" dirty="0" smtClean="0"/>
              <a:t>The outer parentheses are necessary because the compiler requires parentheses around the entire condition.</a:t>
            </a:r>
          </a:p>
          <a:p>
            <a:pPr eaLnBrk="1" hangingPunct="1"/>
            <a:r>
              <a:rPr lang="en-US" altLang="en-US" sz="1000" dirty="0" smtClean="0"/>
              <a:t>The inner parentheses are also necessary because the operator precedence table shows that the ! operator has higher precedence than the == and || operators.</a:t>
            </a:r>
          </a:p>
          <a:p>
            <a:pPr eaLnBrk="1" hangingPunct="1"/>
            <a:r>
              <a:rPr lang="en-US" altLang="en-US" sz="1000" dirty="0" smtClean="0"/>
              <a:t>The way to force the == and || operators to be executed first is to put them inside parentheses.</a:t>
            </a:r>
          </a:p>
          <a:p>
            <a:pPr eaLnBrk="1" hangingPunct="1"/>
            <a:endParaRPr lang="en-US" altLang="en-US" sz="1000" dirty="0" smtClean="0"/>
          </a:p>
          <a:p>
            <a:pPr eaLnBrk="1" hangingPunct="1"/>
            <a:r>
              <a:rPr lang="en-US" altLang="en-US" sz="1000" dirty="0" smtClean="0"/>
              <a:t>2. Try not to get the ! logical operator confused with the != inequality operator.</a:t>
            </a:r>
          </a:p>
          <a:p>
            <a:pPr eaLnBrk="1" hangingPunct="1"/>
            <a:r>
              <a:rPr lang="en-US" altLang="en-US" sz="1000" dirty="0" smtClean="0"/>
              <a:t>The ! operator switches the truth or falsity of a condition.</a:t>
            </a:r>
          </a:p>
          <a:p>
            <a:pPr eaLnBrk="1" hangingPunct="1"/>
            <a:r>
              <a:rPr lang="en-US" altLang="en-US" sz="1000" dirty="0" smtClean="0"/>
              <a:t>The != operator asks a question – are the two things unequal?</a:t>
            </a:r>
            <a:endParaRPr lang="en-US" altLang="en-US" sz="1000" dirty="0"/>
          </a:p>
        </p:txBody>
      </p:sp>
    </p:spTree>
    <p:extLst>
      <p:ext uri="{BB962C8B-B14F-4D97-AF65-F5344CB8AC3E}">
        <p14:creationId xmlns:p14="http://schemas.microsoft.com/office/powerpoint/2010/main" val="34811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602C9BDE-B95A-45E6-9963-48E78F8C6B4C}" type="slidenum">
              <a:rPr lang="en-US" altLang="en-US" sz="1200"/>
              <a:pPr eaLnBrk="1" hangingPunct="1"/>
              <a:t>4</a:t>
            </a:fld>
            <a:endParaRPr lang="en-US" altLang="en-US" sz="1200"/>
          </a:p>
        </p:txBody>
      </p:sp>
      <p:sp>
        <p:nvSpPr>
          <p:cNvPr id="71683" name="Rectangle 2"/>
          <p:cNvSpPr>
            <a:spLocks noGrp="1" noRot="1" noChangeAspect="1" noChangeArrowheads="1" noTextEdit="1"/>
          </p:cNvSpPr>
          <p:nvPr>
            <p:ph type="sldImg"/>
          </p:nvPr>
        </p:nvSpPr>
        <p:spPr>
          <a:xfrm>
            <a:off x="1181100" y="685800"/>
            <a:ext cx="4648200" cy="3486150"/>
          </a:xfrm>
          <a:ln/>
        </p:spPr>
      </p:sp>
      <p:sp>
        <p:nvSpPr>
          <p:cNvPr id="71684" name="Rectangle 3"/>
          <p:cNvSpPr>
            <a:spLocks noGrp="1" noChangeArrowheads="1"/>
          </p:cNvSpPr>
          <p:nvPr>
            <p:ph type="body" idx="1"/>
          </p:nvPr>
        </p:nvSpPr>
        <p:spPr>
          <a:xfrm>
            <a:off x="856827" y="4419018"/>
            <a:ext cx="5374640" cy="44997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On the next slide, I'll show an example of using the navigator object.</a:t>
            </a:r>
          </a:p>
          <a:p>
            <a:pPr marL="232943" indent="-232943" eaLnBrk="1" hangingPunct="1"/>
            <a:endParaRPr lang="en-US" altLang="en-US" sz="1000" dirty="0"/>
          </a:p>
          <a:p>
            <a:pPr marL="232943" indent="-232943" eaLnBrk="1" hangingPunct="1"/>
            <a:r>
              <a:rPr lang="en-US" altLang="en-US" sz="1000" dirty="0"/>
              <a:t>Why might you want to determine the user's browser?</a:t>
            </a:r>
          </a:p>
          <a:p>
            <a:pPr marL="232943" indent="-232943" eaLnBrk="1" hangingPunct="1"/>
            <a:r>
              <a:rPr lang="en-US" altLang="en-US" sz="1000" dirty="0"/>
              <a:t>Unfortunately, there are differences between the browsers in terms of support for different HTML elements.</a:t>
            </a:r>
          </a:p>
          <a:p>
            <a:pPr marL="232943" indent="-232943" eaLnBrk="1" hangingPunct="1"/>
            <a:r>
              <a:rPr lang="en-US" altLang="en-US" sz="1000" dirty="0"/>
              <a:t>So if you're using elements that behave differently on different browsers, you should first detect the user's browser and then use JavaScript to generate appropriate code for the user's browser.</a:t>
            </a:r>
          </a:p>
          <a:p>
            <a:pPr marL="232943" indent="-232943" eaLnBrk="1" hangingPunct="1"/>
            <a:r>
              <a:rPr lang="en-US" altLang="en-US" sz="1000" dirty="0"/>
              <a:t>Browser detection code is very common.</a:t>
            </a:r>
          </a:p>
          <a:p>
            <a:pPr marL="232943" indent="-232943" eaLnBrk="1" hangingPunct="1"/>
            <a:r>
              <a:rPr lang="en-US" altLang="en-US" sz="1000" dirty="0"/>
              <a:t>Fortunately, with browsers coalescing around HTML5 standards, it's becoming less crucial.</a:t>
            </a:r>
          </a:p>
          <a:p>
            <a:pPr marL="232943" indent="-232943" eaLnBrk="1" hangingPunct="1"/>
            <a:endParaRPr lang="en-US" altLang="en-US" sz="1000" dirty="0"/>
          </a:p>
          <a:p>
            <a:pPr marL="232943" indent="-232943" eaLnBrk="1" hangingPunct="1"/>
            <a:r>
              <a:rPr lang="en-US" altLang="en-US" sz="1000" dirty="0"/>
              <a:t>2. On the next slide, I'll show an example of using the screen object.</a:t>
            </a:r>
          </a:p>
          <a:p>
            <a:pPr marL="232943" indent="-232943" eaLnBrk="1" hangingPunct="1"/>
            <a:endParaRPr lang="en-US" altLang="en-US" sz="1000" dirty="0"/>
          </a:p>
          <a:p>
            <a:pPr marL="232943" indent="-232943" eaLnBrk="1" hangingPunct="1"/>
            <a:r>
              <a:rPr lang="en-US" altLang="en-US" sz="1000" dirty="0"/>
              <a:t>Why might you want to gather information about a user's screen, such as its dimensions?</a:t>
            </a:r>
          </a:p>
          <a:p>
            <a:pPr marL="232943" indent="-232943" eaLnBrk="1" hangingPunct="1"/>
            <a:r>
              <a:rPr lang="en-US" altLang="en-US" sz="1000" dirty="0"/>
              <a:t>If you know the screen is small, you could make sure to display </a:t>
            </a:r>
            <a:r>
              <a:rPr lang="en-US" altLang="en-US" sz="1000" dirty="0" smtClean="0"/>
              <a:t>content that's </a:t>
            </a:r>
            <a:r>
              <a:rPr lang="en-US" altLang="en-US" sz="1000" dirty="0"/>
              <a:t>small enough to fit within its dimensions.</a:t>
            </a:r>
          </a:p>
        </p:txBody>
      </p:sp>
    </p:spTree>
    <p:extLst>
      <p:ext uri="{BB962C8B-B14F-4D97-AF65-F5344CB8AC3E}">
        <p14:creationId xmlns:p14="http://schemas.microsoft.com/office/powerpoint/2010/main" val="4121499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EF84C6DB-32D6-40D0-AA8C-F7E8A07174EC}" type="slidenum">
              <a:rPr lang="en-US" altLang="en-US" sz="1200"/>
              <a:pPr eaLnBrk="1" hangingPunct="1"/>
              <a:t>5</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t>
            </a:r>
            <a:r>
              <a:rPr lang="en-US" altLang="en-US" sz="1000" dirty="0" smtClean="0"/>
              <a:t>Let's start by looking at the body container on the next slide.</a:t>
            </a:r>
          </a:p>
          <a:p>
            <a:pPr marL="232943" indent="-232943" eaLnBrk="1" hangingPunct="1"/>
            <a:r>
              <a:rPr lang="en-US" altLang="en-US" sz="1000" dirty="0" smtClean="0"/>
              <a:t>I explain the body </a:t>
            </a:r>
            <a:r>
              <a:rPr lang="en-US" altLang="en-US" sz="1000" dirty="0" err="1" smtClean="0"/>
              <a:t>onload</a:t>
            </a:r>
            <a:r>
              <a:rPr lang="en-US" altLang="en-US" sz="1000" dirty="0" smtClean="0"/>
              <a:t> event handler and show the 3 p element placeholders</a:t>
            </a:r>
            <a:r>
              <a:rPr lang="en-US" altLang="en-US" sz="1000" baseline="0" dirty="0" smtClean="0"/>
              <a:t> and then </a:t>
            </a:r>
            <a:r>
              <a:rPr lang="en-US" altLang="en-US" sz="1000" u="sng" baseline="0" dirty="0" smtClean="0"/>
              <a:t>return here</a:t>
            </a:r>
            <a:r>
              <a:rPr lang="en-US" altLang="en-US" sz="1000" baseline="0" dirty="0" smtClean="0"/>
              <a:t>.</a:t>
            </a:r>
            <a:endParaRPr lang="en-US" altLang="en-US" sz="1000" dirty="0" smtClean="0"/>
          </a:p>
          <a:p>
            <a:pPr marL="232943" indent="-232943" eaLnBrk="1" hangingPunct="1"/>
            <a:endParaRPr lang="en-US" altLang="en-US" sz="1000" dirty="0" smtClean="0"/>
          </a:p>
          <a:p>
            <a:pPr marL="232943" indent="-232943" eaLnBrk="1" hangingPunct="1"/>
            <a:r>
              <a:rPr lang="en-US" altLang="en-US" sz="1000" dirty="0" smtClean="0"/>
              <a:t>2. See </a:t>
            </a:r>
            <a:r>
              <a:rPr lang="en-US" altLang="en-US" sz="1000" dirty="0"/>
              <a:t>the location-info element on the next slide</a:t>
            </a:r>
            <a:r>
              <a:rPr lang="en-US" altLang="en-US" sz="1000" dirty="0" smtClean="0"/>
              <a:t>.</a:t>
            </a:r>
          </a:p>
          <a:p>
            <a:pPr marL="232943" indent="-232943" eaLnBrk="1" hangingPunct="1"/>
            <a:r>
              <a:rPr lang="en-US" altLang="en-US" sz="1000" dirty="0" smtClean="0"/>
              <a:t>Note how we use </a:t>
            </a:r>
            <a:r>
              <a:rPr lang="en-US" altLang="en-US" sz="1000" dirty="0" err="1" smtClean="0"/>
              <a:t>getElementById</a:t>
            </a:r>
            <a:r>
              <a:rPr lang="en-US" altLang="en-US" sz="1000" dirty="0" smtClean="0"/>
              <a:t> to retrieve that p element</a:t>
            </a:r>
            <a:r>
              <a:rPr lang="en-US" altLang="en-US" sz="1000" baseline="0" dirty="0" smtClean="0"/>
              <a:t>.</a:t>
            </a:r>
          </a:p>
          <a:p>
            <a:pPr marL="232943" indent="-232943" eaLnBrk="1" hangingPunct="1"/>
            <a:r>
              <a:rPr lang="en-US" altLang="en-US" sz="1000" baseline="0" dirty="0" smtClean="0"/>
              <a:t>Note how we update the p element's content with the </a:t>
            </a:r>
            <a:r>
              <a:rPr lang="en-US" altLang="en-US" sz="1000" baseline="0" dirty="0" err="1" smtClean="0"/>
              <a:t>innerHTML</a:t>
            </a:r>
            <a:r>
              <a:rPr lang="en-US" altLang="en-US" sz="1000" baseline="0" dirty="0" smtClean="0"/>
              <a:t> property.</a:t>
            </a:r>
          </a:p>
          <a:p>
            <a:pPr marL="232943" indent="-232943" eaLnBrk="1" hangingPunct="1"/>
            <a:endParaRPr lang="en-US" altLang="en-US" sz="1000" dirty="0"/>
          </a:p>
          <a:p>
            <a:pPr marL="232943" indent="-232943" eaLnBrk="1" hangingPunct="1"/>
            <a:r>
              <a:rPr lang="en-US" altLang="en-US" sz="1000" dirty="0" smtClean="0"/>
              <a:t>3. Note the location object's </a:t>
            </a:r>
            <a:r>
              <a:rPr lang="en-US" altLang="en-US" sz="1000" dirty="0" err="1" smtClean="0"/>
              <a:t>href</a:t>
            </a:r>
            <a:r>
              <a:rPr lang="en-US" altLang="en-US" sz="1000" dirty="0" smtClean="0"/>
              <a:t> and protocol properties and see</a:t>
            </a:r>
            <a:r>
              <a:rPr lang="en-US" altLang="en-US" sz="1000" baseline="0" dirty="0" smtClean="0"/>
              <a:t> what they display on the browser window 2 slides ahead.</a:t>
            </a:r>
            <a:endParaRPr lang="en-US" altLang="en-US" sz="1000" dirty="0"/>
          </a:p>
          <a:p>
            <a:pPr marL="232943" indent="-232943" eaLnBrk="1" hangingPunct="1"/>
            <a:endParaRPr lang="en-US" altLang="en-US" sz="1000" dirty="0" smtClean="0"/>
          </a:p>
          <a:p>
            <a:pPr marL="232943" indent="-232943" eaLnBrk="1" hangingPunct="1"/>
            <a:r>
              <a:rPr lang="en-US" altLang="en-US" sz="1000" dirty="0" smtClean="0"/>
              <a:t>The </a:t>
            </a:r>
            <a:r>
              <a:rPr lang="en-US" altLang="en-US" sz="1000" dirty="0"/>
              <a:t>location object has lots of properties.</a:t>
            </a:r>
          </a:p>
          <a:p>
            <a:pPr marL="232943" indent="-232943" eaLnBrk="1" hangingPunct="1"/>
            <a:r>
              <a:rPr lang="en-US" altLang="en-US" sz="1000" dirty="0" smtClean="0"/>
              <a:t>For example,</a:t>
            </a:r>
            <a:r>
              <a:rPr lang="en-US" altLang="en-US" sz="1000" baseline="0" dirty="0" smtClean="0"/>
              <a:t> the location object's</a:t>
            </a:r>
            <a:r>
              <a:rPr lang="en-US" altLang="en-US" sz="1000" dirty="0" smtClean="0"/>
              <a:t> hostname returns the web server computer's name (e.g., teach.park.edu).</a:t>
            </a:r>
          </a:p>
          <a:p>
            <a:pPr marL="232943" indent="-232943" eaLnBrk="1" hangingPunct="1"/>
            <a:r>
              <a:rPr lang="en-US" altLang="en-US" sz="1000" dirty="0" smtClean="0"/>
              <a:t>The location object's pathname property returns the path</a:t>
            </a:r>
            <a:r>
              <a:rPr lang="en-US" altLang="en-US" sz="1000" baseline="0" dirty="0" smtClean="0"/>
              <a:t> from the website's root directory to the web page filename.</a:t>
            </a:r>
            <a:endParaRPr lang="en-US" altLang="en-US" sz="1000" dirty="0"/>
          </a:p>
          <a:p>
            <a:pPr marL="232943" indent="-232943" eaLnBrk="1" hangingPunct="1"/>
            <a:endParaRPr lang="en-US" altLang="en-US" sz="1000" dirty="0" smtClean="0"/>
          </a:p>
          <a:p>
            <a:pPr marL="232943" indent="-232943" defTabSz="931774" eaLnBrk="1" hangingPunct="1">
              <a:defRPr/>
            </a:pPr>
            <a:r>
              <a:rPr lang="en-US" altLang="en-US" sz="1000" dirty="0" smtClean="0"/>
              <a:t>4. </a:t>
            </a:r>
            <a:r>
              <a:rPr lang="en-US" altLang="en-US" sz="1000" dirty="0"/>
              <a:t>See </a:t>
            </a:r>
            <a:r>
              <a:rPr lang="en-US" altLang="en-US" sz="1000" dirty="0" err="1" smtClean="0"/>
              <a:t>getElementById</a:t>
            </a:r>
            <a:r>
              <a:rPr lang="en-US" altLang="en-US" sz="1000" dirty="0" smtClean="0"/>
              <a:t>("browser-Info") and</a:t>
            </a:r>
            <a:r>
              <a:rPr lang="en-US" altLang="en-US" sz="1000" baseline="0" dirty="0" smtClean="0"/>
              <a:t> see the p</a:t>
            </a:r>
            <a:r>
              <a:rPr lang="en-US" altLang="en-US" sz="1000" dirty="0" smtClean="0"/>
              <a:t> </a:t>
            </a:r>
            <a:r>
              <a:rPr lang="en-US" altLang="en-US" sz="1000" dirty="0"/>
              <a:t>element </a:t>
            </a:r>
            <a:r>
              <a:rPr lang="en-US" altLang="en-US" sz="1000" dirty="0" smtClean="0"/>
              <a:t>with id="browser-info" on </a:t>
            </a:r>
            <a:r>
              <a:rPr lang="en-US" altLang="en-US" sz="1000" dirty="0"/>
              <a:t>the next slide.</a:t>
            </a:r>
          </a:p>
          <a:p>
            <a:pPr marL="232943" indent="-232943" eaLnBrk="1" hangingPunct="1"/>
            <a:r>
              <a:rPr lang="en-US" altLang="en-US" sz="1000" dirty="0" smtClean="0"/>
              <a:t>Note that msg2 gets updated with the window object's </a:t>
            </a:r>
            <a:r>
              <a:rPr lang="en-US" altLang="en-US" sz="1000" dirty="0" err="1" smtClean="0"/>
              <a:t>navigator.useragent</a:t>
            </a:r>
            <a:r>
              <a:rPr lang="en-US" altLang="en-US" sz="1000" dirty="0" smtClean="0"/>
              <a:t> property.</a:t>
            </a:r>
          </a:p>
          <a:p>
            <a:pPr marL="232943" indent="-232943" eaLnBrk="1" hangingPunct="1"/>
            <a:r>
              <a:rPr lang="en-US" altLang="en-US" sz="1000" dirty="0" smtClean="0"/>
              <a:t>I go 2 slides ahead to</a:t>
            </a:r>
            <a:r>
              <a:rPr lang="en-US" altLang="en-US" sz="1000" baseline="0" dirty="0" smtClean="0"/>
              <a:t> </a:t>
            </a:r>
            <a:r>
              <a:rPr lang="en-US" altLang="en-US" sz="1000" dirty="0" smtClean="0"/>
              <a:t>see </a:t>
            </a:r>
            <a:r>
              <a:rPr lang="en-US" altLang="en-US" sz="1000" dirty="0"/>
              <a:t>what </a:t>
            </a:r>
            <a:r>
              <a:rPr lang="en-US" altLang="en-US" sz="1000" dirty="0" smtClean="0"/>
              <a:t>msg2 displays and read the note and then </a:t>
            </a:r>
            <a:r>
              <a:rPr lang="en-US" altLang="en-US" sz="1000" u="sng" dirty="0" smtClean="0"/>
              <a:t>go to the slide after this one</a:t>
            </a:r>
            <a:r>
              <a:rPr lang="en-US" altLang="en-US" sz="1000" dirty="0" smtClean="0"/>
              <a:t>.</a:t>
            </a:r>
            <a:endParaRPr lang="en-US" altLang="en-US" sz="1000" dirty="0"/>
          </a:p>
        </p:txBody>
      </p:sp>
    </p:spTree>
    <p:extLst>
      <p:ext uri="{BB962C8B-B14F-4D97-AF65-F5344CB8AC3E}">
        <p14:creationId xmlns:p14="http://schemas.microsoft.com/office/powerpoint/2010/main" val="331905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24094C55-BC93-41E7-A670-62081FF42FC0}" type="slidenum">
              <a:rPr lang="en-US" altLang="en-US" sz="1200"/>
              <a:pPr eaLnBrk="1" hangingPunct="1"/>
              <a:t>6</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According to https://developer.mozilla.org/en-US/docs/Web/API/Window.screen:</a:t>
            </a:r>
          </a:p>
          <a:p>
            <a:pPr marL="232943" indent="-232943" eaLnBrk="1" hangingPunct="1"/>
            <a:r>
              <a:rPr lang="en-US" altLang="en-US" sz="1000" dirty="0"/>
              <a:t>The </a:t>
            </a:r>
            <a:r>
              <a:rPr lang="en-US" altLang="en-US" sz="1000" dirty="0" err="1"/>
              <a:t>availWidth</a:t>
            </a:r>
            <a:r>
              <a:rPr lang="en-US" altLang="en-US" sz="1000" dirty="0"/>
              <a:t> and </a:t>
            </a:r>
            <a:r>
              <a:rPr lang="en-US" altLang="en-US" sz="1000" dirty="0" err="1"/>
              <a:t>availHeight</a:t>
            </a:r>
            <a:r>
              <a:rPr lang="en-US" altLang="en-US" sz="1000" dirty="0"/>
              <a:t> properties hold the dimensions in pixels that are available to a widow when the window is maximized.</a:t>
            </a:r>
          </a:p>
          <a:p>
            <a:pPr marL="232943" indent="-232943" eaLnBrk="1" hangingPunct="1"/>
            <a:r>
              <a:rPr lang="en-US" altLang="en-US" sz="1000" dirty="0"/>
              <a:t>The available dimensions do not include user interface features displayed by the operating system, such as the taskbar on Windows computers.</a:t>
            </a:r>
          </a:p>
          <a:p>
            <a:pPr marL="232943" indent="-232943" eaLnBrk="1" hangingPunct="1"/>
            <a:endParaRPr lang="en-US" altLang="en-US" sz="1000" dirty="0"/>
          </a:p>
          <a:p>
            <a:pPr marL="232943" indent="-232943" eaLnBrk="1" hangingPunct="1"/>
            <a:r>
              <a:rPr lang="en-US" altLang="en-US" sz="1000" dirty="0" smtClean="0"/>
              <a:t>[2. There's also</a:t>
            </a:r>
            <a:r>
              <a:rPr lang="en-US" altLang="en-US" sz="1000" baseline="0" dirty="0" smtClean="0"/>
              <a:t> </a:t>
            </a:r>
            <a:r>
              <a:rPr lang="en-US" altLang="en-US" sz="1000" baseline="0" dirty="0" err="1" smtClean="0"/>
              <a:t>screen.width</a:t>
            </a:r>
            <a:r>
              <a:rPr lang="en-US" altLang="en-US" sz="1000" baseline="0" dirty="0" smtClean="0"/>
              <a:t> and </a:t>
            </a:r>
            <a:r>
              <a:rPr lang="en-US" altLang="en-US" sz="1000" baseline="0" dirty="0" err="1" smtClean="0"/>
              <a:t>screen.height</a:t>
            </a:r>
            <a:r>
              <a:rPr lang="en-US" altLang="en-US" sz="1000" baseline="0" dirty="0" smtClean="0"/>
              <a:t> properties, which hold the dimensions of a maximized window and they include </a:t>
            </a:r>
            <a:r>
              <a:rPr lang="en-US" altLang="en-US" sz="1000" dirty="0" smtClean="0"/>
              <a:t>user interface features displayed by the operating system.</a:t>
            </a:r>
          </a:p>
          <a:p>
            <a:pPr marL="232943" indent="-232943" eaLnBrk="1" hangingPunct="1"/>
            <a:endParaRPr lang="en-US" altLang="en-US" sz="1000" dirty="0" smtClean="0"/>
          </a:p>
          <a:p>
            <a:pPr marL="232943" indent="-232943" eaLnBrk="1" hangingPunct="1"/>
            <a:r>
              <a:rPr lang="en-US" altLang="en-US" sz="1000" dirty="0" smtClean="0"/>
              <a:t>3. If </a:t>
            </a:r>
            <a:r>
              <a:rPr lang="en-US" altLang="en-US" sz="1000" dirty="0"/>
              <a:t>you want to get the current window's </a:t>
            </a:r>
            <a:r>
              <a:rPr lang="en-US" altLang="en-US" sz="1000" dirty="0" smtClean="0"/>
              <a:t>dimensions (including the window's borders), </a:t>
            </a:r>
            <a:r>
              <a:rPr lang="en-US" altLang="en-US" sz="1000" dirty="0"/>
              <a:t>you can use </a:t>
            </a:r>
            <a:r>
              <a:rPr lang="en-US" altLang="en-US" sz="1000" dirty="0" err="1" smtClean="0"/>
              <a:t>window.outerWidth</a:t>
            </a:r>
            <a:r>
              <a:rPr lang="en-US" altLang="en-US" sz="1000" dirty="0" smtClean="0"/>
              <a:t> </a:t>
            </a:r>
            <a:r>
              <a:rPr lang="en-US" altLang="en-US" sz="1000" dirty="0"/>
              <a:t>and </a:t>
            </a:r>
            <a:r>
              <a:rPr lang="en-US" altLang="en-US" sz="1000" dirty="0" err="1" smtClean="0"/>
              <a:t>window.outerHeight</a:t>
            </a:r>
            <a:r>
              <a:rPr lang="en-US" altLang="en-US" sz="1000" dirty="0"/>
              <a:t>.</a:t>
            </a:r>
          </a:p>
          <a:p>
            <a:pPr marL="232943" indent="-232943" eaLnBrk="1" hangingPunct="1"/>
            <a:r>
              <a:rPr lang="en-US" altLang="en-US" sz="1000" dirty="0"/>
              <a:t>They are </a:t>
            </a:r>
            <a:r>
              <a:rPr lang="en-US" altLang="en-US" sz="1000" dirty="0" smtClean="0"/>
              <a:t>still in draft status </a:t>
            </a:r>
            <a:r>
              <a:rPr lang="en-US" altLang="en-US" sz="1000" dirty="0"/>
              <a:t>in the W3C standard, but all the major browsers support them (for IE, support started with IE 9).]</a:t>
            </a:r>
          </a:p>
        </p:txBody>
      </p:sp>
    </p:spTree>
    <p:extLst>
      <p:ext uri="{BB962C8B-B14F-4D97-AF65-F5344CB8AC3E}">
        <p14:creationId xmlns:p14="http://schemas.microsoft.com/office/powerpoint/2010/main" val="408996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0F265586-3A21-48F7-97E2-5B0EC9384A90}" type="slidenum">
              <a:rPr lang="en-US" altLang="en-US" sz="1200"/>
              <a:pPr eaLnBrk="1" hangingPunct="1"/>
              <a:t>7</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As you can see, the browser's type is not obvious from the displayed information.</a:t>
            </a:r>
          </a:p>
          <a:p>
            <a:pPr marL="232943" indent="-232943" eaLnBrk="1" hangingPunct="1"/>
            <a:r>
              <a:rPr lang="en-US" altLang="en-US" sz="1000" dirty="0"/>
              <a:t>This information came from the navigator object's </a:t>
            </a:r>
            <a:r>
              <a:rPr lang="en-US" altLang="en-US" sz="1000" dirty="0" err="1"/>
              <a:t>userAgent</a:t>
            </a:r>
            <a:r>
              <a:rPr lang="en-US" altLang="en-US" sz="1000" dirty="0"/>
              <a:t> property.</a:t>
            </a:r>
          </a:p>
          <a:p>
            <a:pPr marL="232943" indent="-232943" eaLnBrk="1" hangingPunct="1"/>
            <a:endParaRPr lang="en-US" altLang="en-US" sz="1000" dirty="0"/>
          </a:p>
          <a:p>
            <a:pPr marL="232943" indent="-232943" eaLnBrk="1" hangingPunct="1"/>
            <a:r>
              <a:rPr lang="en-US" altLang="en-US" sz="1000" dirty="0"/>
              <a:t>The other navigator properties provide even less helpful information.</a:t>
            </a:r>
          </a:p>
          <a:p>
            <a:pPr marL="232943" indent="-232943" eaLnBrk="1" hangingPunct="1"/>
            <a:endParaRPr lang="en-US" altLang="en-US" sz="1000" dirty="0"/>
          </a:p>
          <a:p>
            <a:pPr marL="232943" indent="-232943" eaLnBrk="1" hangingPunct="1"/>
            <a:r>
              <a:rPr lang="en-US" altLang="en-US" sz="1000" dirty="0"/>
              <a:t>So to figure out the user's browser requires you to write JavaScript code that examines the string returned by the </a:t>
            </a:r>
            <a:r>
              <a:rPr lang="en-US" altLang="en-US" sz="1000" dirty="0" err="1"/>
              <a:t>userAgent</a:t>
            </a:r>
            <a:r>
              <a:rPr lang="en-US" altLang="en-US" sz="1000" dirty="0"/>
              <a:t> property</a:t>
            </a:r>
            <a:r>
              <a:rPr lang="en-US" altLang="en-US" sz="1000" dirty="0" smtClean="0"/>
              <a:t>.</a:t>
            </a:r>
            <a:endParaRPr lang="en-US" altLang="en-US" sz="1000" dirty="0"/>
          </a:p>
          <a:p>
            <a:pPr marL="232943" indent="-232943" eaLnBrk="1" hangingPunct="1"/>
            <a:endParaRPr lang="en-US" altLang="en-US" sz="1000" dirty="0"/>
          </a:p>
        </p:txBody>
      </p:sp>
    </p:spTree>
    <p:extLst>
      <p:ext uri="{BB962C8B-B14F-4D97-AF65-F5344CB8AC3E}">
        <p14:creationId xmlns:p14="http://schemas.microsoft.com/office/powerpoint/2010/main" val="252413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C3779A7-0519-486E-9543-44E7ADC78FCF}" type="slidenum">
              <a:rPr lang="en-US" altLang="en-US" sz="1200"/>
              <a:pPr eaLnBrk="1" hangingPunct="1"/>
              <a:t>8</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 is not part of JavaScript – it’s a symbol that means “is equivalent to.”</a:t>
            </a:r>
          </a:p>
          <a:p>
            <a:pPr marL="232943" indent="-232943" eaLnBrk="1" hangingPunct="1"/>
            <a:endParaRPr lang="en-US" altLang="en-US" sz="1000" dirty="0"/>
          </a:p>
          <a:p>
            <a:pPr marL="232943" indent="-232943" eaLnBrk="1" hangingPunct="1"/>
            <a:r>
              <a:rPr lang="en-US" altLang="en-US" sz="1000" dirty="0"/>
              <a:t>[I can't find any </a:t>
            </a:r>
            <a:r>
              <a:rPr lang="en-US" altLang="en-US" sz="1000" dirty="0" smtClean="0"/>
              <a:t>W3C documentation </a:t>
            </a:r>
            <a:r>
              <a:rPr lang="en-US" altLang="en-US" sz="1000" dirty="0"/>
              <a:t>that says the window dot gets inserted automatically, but, in drilling down on the window object's properties and methods, http://www.w3.org/TR/html5/dom.html#document shows examples of accessing those members where "window." is omitted</a:t>
            </a:r>
            <a:r>
              <a:rPr lang="en-US" altLang="en-US" sz="1000" dirty="0" smtClean="0"/>
              <a:t>.</a:t>
            </a:r>
          </a:p>
          <a:p>
            <a:pPr marL="232943" indent="-232943" eaLnBrk="1" hangingPunct="1"/>
            <a:r>
              <a:rPr lang="en-US" altLang="en-US" sz="1000" dirty="0" smtClean="0"/>
              <a:t>https://developer.mozilla.org/en-US/docs/Web/JavaScript/Reference/Operators/this explains the global object.]</a:t>
            </a:r>
            <a:endParaRPr lang="en-US" altLang="en-US" sz="1000" dirty="0"/>
          </a:p>
          <a:p>
            <a:pPr marL="232943" indent="-232943" eaLnBrk="1" hangingPunct="1"/>
            <a:endParaRPr lang="en-US" altLang="en-US" sz="1000" dirty="0"/>
          </a:p>
          <a:p>
            <a:pPr marL="232943" indent="-232943" eaLnBrk="1" hangingPunct="1"/>
            <a:r>
              <a:rPr lang="en-US" altLang="en-US" sz="1000" dirty="0"/>
              <a:t>2. What does the assign method call do?</a:t>
            </a:r>
          </a:p>
          <a:p>
            <a:pPr marL="232943" indent="-232943" eaLnBrk="1" hangingPunct="1"/>
            <a:r>
              <a:rPr lang="en-US" altLang="en-US" sz="1000" dirty="0"/>
              <a:t>It causes the browser to load the web page specified by the </a:t>
            </a:r>
            <a:r>
              <a:rPr lang="en-US" altLang="en-US" sz="1000" dirty="0" err="1"/>
              <a:t>url</a:t>
            </a:r>
            <a:r>
              <a:rPr lang="en-US" altLang="en-US" sz="1000" dirty="0"/>
              <a:t> argument value.</a:t>
            </a:r>
          </a:p>
          <a:p>
            <a:pPr marL="232943" indent="-232943" eaLnBrk="1" hangingPunct="1"/>
            <a:endParaRPr lang="en-US" altLang="en-US" sz="1000" dirty="0"/>
          </a:p>
          <a:p>
            <a:pPr marL="232943" indent="-232943" eaLnBrk="1" hangingPunct="1"/>
            <a:r>
              <a:rPr lang="en-US" altLang="en-US" sz="1000" dirty="0"/>
              <a:t>3. </a:t>
            </a:r>
            <a:r>
              <a:rPr lang="en-US" altLang="en-US" sz="1000" dirty="0" smtClean="0"/>
              <a:t>So when should you include window dot in your code, and when should you omit it?</a:t>
            </a:r>
          </a:p>
          <a:p>
            <a:pPr marL="232943" indent="-232943" eaLnBrk="1" hangingPunct="1"/>
            <a:endParaRPr lang="en-US" altLang="en-US" sz="1000" dirty="0" smtClean="0"/>
          </a:p>
          <a:p>
            <a:pPr marL="232943" indent="-232943" eaLnBrk="1" hangingPunct="1"/>
            <a:r>
              <a:rPr lang="en-US" altLang="en-US" sz="1000" dirty="0" smtClean="0"/>
              <a:t>4. The </a:t>
            </a:r>
            <a:r>
              <a:rPr lang="en-US" altLang="en-US" sz="1000" dirty="0"/>
              <a:t>screen, location, and navigator properties are less common, and you should prepend them with window dot.</a:t>
            </a:r>
          </a:p>
          <a:p>
            <a:pPr marL="232943" indent="-232943" eaLnBrk="1" hangingPunct="1"/>
            <a:endParaRPr lang="en-US" altLang="en-US" sz="1000" dirty="0"/>
          </a:p>
          <a:p>
            <a:pPr marL="232943" indent="-232943" eaLnBrk="1" hangingPunct="1"/>
            <a:r>
              <a:rPr lang="en-US" altLang="en-US" sz="1000" dirty="0" smtClean="0"/>
              <a:t>5. </a:t>
            </a:r>
            <a:r>
              <a:rPr lang="en-US" altLang="en-US" sz="1000" dirty="0"/>
              <a:t>We'll cover these 3 popular methods in the upcoming slides.</a:t>
            </a:r>
          </a:p>
          <a:p>
            <a:pPr marL="232943" indent="-232943" eaLnBrk="1" hangingPunct="1"/>
            <a:endParaRPr lang="en-US" altLang="en-US" sz="1000" dirty="0"/>
          </a:p>
        </p:txBody>
      </p:sp>
    </p:spTree>
    <p:extLst>
      <p:ext uri="{BB962C8B-B14F-4D97-AF65-F5344CB8AC3E}">
        <p14:creationId xmlns:p14="http://schemas.microsoft.com/office/powerpoint/2010/main" val="390101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57066" indent="-291179" eaLnBrk="0" hangingPunct="0">
              <a:defRPr sz="2400">
                <a:solidFill>
                  <a:schemeClr val="tx1"/>
                </a:solidFill>
                <a:latin typeface="Tahoma" panose="020B0604030504040204" pitchFamily="34" charset="0"/>
                <a:cs typeface="Arial" panose="020B0604020202020204" pitchFamily="34" charset="0"/>
              </a:defRPr>
            </a:lvl2pPr>
            <a:lvl3pPr marL="1164717" indent="-232943" eaLnBrk="0" hangingPunct="0">
              <a:defRPr sz="2400">
                <a:solidFill>
                  <a:schemeClr val="tx1"/>
                </a:solidFill>
                <a:latin typeface="Tahoma" panose="020B0604030504040204" pitchFamily="34" charset="0"/>
                <a:cs typeface="Arial" panose="020B0604020202020204" pitchFamily="34" charset="0"/>
              </a:defRPr>
            </a:lvl3pPr>
            <a:lvl4pPr marL="1630604" indent="-232943" eaLnBrk="0" hangingPunct="0">
              <a:defRPr sz="2400">
                <a:solidFill>
                  <a:schemeClr val="tx1"/>
                </a:solidFill>
                <a:latin typeface="Tahoma" panose="020B0604030504040204" pitchFamily="34" charset="0"/>
                <a:cs typeface="Arial" panose="020B0604020202020204" pitchFamily="34" charset="0"/>
              </a:defRPr>
            </a:lvl4pPr>
            <a:lvl5pPr marL="2096491" indent="-232943" eaLnBrk="0" hangingPunct="0">
              <a:defRPr sz="2400">
                <a:solidFill>
                  <a:schemeClr val="tx1"/>
                </a:solidFill>
                <a:latin typeface="Tahoma" panose="020B0604030504040204" pitchFamily="34" charset="0"/>
                <a:cs typeface="Arial" panose="020B0604020202020204" pitchFamily="34" charset="0"/>
              </a:defRPr>
            </a:lvl5pPr>
            <a:lvl6pPr marL="2562377"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3028264"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94151"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960038" indent="-232943"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5F8A9775-83B8-4199-A584-4016173307BF}" type="slidenum">
              <a:rPr lang="en-US" altLang="en-US" sz="1200"/>
              <a:pPr eaLnBrk="1" hangingPunct="1"/>
              <a:t>9</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2943" indent="-232943" eaLnBrk="1" hangingPunct="1"/>
            <a:r>
              <a:rPr lang="en-US" altLang="en-US" sz="1000" dirty="0"/>
              <a:t>1. With a standard window, the programmer has quite a bit of control in terms of customization.</a:t>
            </a:r>
          </a:p>
          <a:p>
            <a:pPr marL="232943" indent="-232943" eaLnBrk="1" hangingPunct="1"/>
            <a:r>
              <a:rPr lang="en-US" altLang="en-US" sz="1000" dirty="0"/>
              <a:t>The number of components and their layout are all customizable.</a:t>
            </a:r>
          </a:p>
          <a:p>
            <a:pPr marL="232943" indent="-232943" eaLnBrk="1" hangingPunct="1"/>
            <a:endParaRPr lang="en-US" altLang="en-US" sz="1000" dirty="0"/>
          </a:p>
          <a:p>
            <a:pPr marL="232943" indent="-232943" eaLnBrk="1" hangingPunct="1"/>
            <a:r>
              <a:rPr lang="en-US" altLang="en-US" sz="1000" dirty="0"/>
              <a:t>On the other hand, dialog boxes are pretty plain, and you're pretty much stuck with that.</a:t>
            </a:r>
          </a:p>
          <a:p>
            <a:pPr marL="232943" indent="-232943" eaLnBrk="1" hangingPunct="1"/>
            <a:r>
              <a:rPr lang="en-US" altLang="en-US" sz="1000" dirty="0"/>
              <a:t>Notice how this dialog contains </a:t>
            </a:r>
            <a:r>
              <a:rPr lang="en-US" altLang="en-US" sz="1000" dirty="0" smtClean="0"/>
              <a:t>only </a:t>
            </a:r>
            <a:r>
              <a:rPr lang="en-US" altLang="en-US" sz="1000" dirty="0"/>
              <a:t>a message, an OK button, and a close-out X button in the upper-right corner.</a:t>
            </a:r>
          </a:p>
          <a:p>
            <a:pPr marL="232943" indent="-232943" eaLnBrk="1" hangingPunct="1"/>
            <a:endParaRPr lang="en-US" altLang="en-US" sz="1000" dirty="0"/>
          </a:p>
          <a:p>
            <a:pPr marL="232943" indent="-232943" eaLnBrk="1" hangingPunct="1"/>
            <a:r>
              <a:rPr lang="en-US" altLang="en-US" sz="1000" dirty="0"/>
              <a:t>2. </a:t>
            </a:r>
            <a:r>
              <a:rPr lang="en-US" altLang="en-US" sz="1000" dirty="0" smtClean="0"/>
              <a:t>Because</a:t>
            </a:r>
            <a:r>
              <a:rPr lang="en-US" altLang="en-US" sz="1000" baseline="0" dirty="0" smtClean="0"/>
              <a:t> users are forced to deal with </a:t>
            </a:r>
            <a:r>
              <a:rPr lang="en-US" altLang="en-US" sz="1000" dirty="0" smtClean="0"/>
              <a:t>dialog boxes</a:t>
            </a:r>
            <a:r>
              <a:rPr lang="en-US" altLang="en-US" sz="1000" baseline="0" dirty="0" smtClean="0"/>
              <a:t> immediately before they can do anything else, they can be annoying.</a:t>
            </a:r>
          </a:p>
          <a:p>
            <a:pPr marL="232943" indent="-232943" eaLnBrk="1" hangingPunct="1"/>
            <a:r>
              <a:rPr lang="en-US" altLang="en-US" sz="1000" baseline="0" dirty="0" smtClean="0"/>
              <a:t>So use them sparingly. Only use them if you want to draw sharp attention to something.</a:t>
            </a:r>
            <a:endParaRPr lang="en-US" altLang="en-US" sz="1000" dirty="0"/>
          </a:p>
        </p:txBody>
      </p:sp>
    </p:spTree>
    <p:extLst>
      <p:ext uri="{BB962C8B-B14F-4D97-AF65-F5344CB8AC3E}">
        <p14:creationId xmlns:p14="http://schemas.microsoft.com/office/powerpoint/2010/main" val="236750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cs typeface="+mn-cs"/>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cs typeface="+mn-cs"/>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smtClean="0">
                <a:cs typeface="+mn-cs"/>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cs typeface="+mn-cs"/>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nchor="b"/>
          <a:lstStyle>
            <a:lvl1pPr>
              <a:defRPr>
                <a:solidFill>
                  <a:schemeClr val="bg2"/>
                </a:solidFill>
                <a:latin typeface="+mn-lt"/>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nchor="b"/>
          <a:lstStyle>
            <a:lvl1pPr>
              <a:defRPr>
                <a:solidFill>
                  <a:schemeClr val="bg2"/>
                </a:solidFill>
                <a:latin typeface="Tahoma" panose="020B0604030504040204" pitchFamily="34" charset="0"/>
              </a:defRPr>
            </a:lvl1pPr>
          </a:lstStyle>
          <a:p>
            <a:fld id="{FDD9F3F6-A79D-451A-B88D-730CC5FFFB80}" type="slidenum">
              <a:rPr lang="en-US" altLang="en-US"/>
              <a:pPr/>
              <a:t>‹#›</a:t>
            </a:fld>
            <a:endParaRPr lang="en-US" altLang="en-US"/>
          </a:p>
        </p:txBody>
      </p:sp>
    </p:spTree>
    <p:extLst>
      <p:ext uri="{BB962C8B-B14F-4D97-AF65-F5344CB8AC3E}">
        <p14:creationId xmlns:p14="http://schemas.microsoft.com/office/powerpoint/2010/main" val="35895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fld id="{BDDA4215-0D44-40CC-9B95-3C6619F8BD7C}" type="slidenum">
              <a:rPr lang="en-US" altLang="en-US"/>
              <a:pPr/>
              <a:t>‹#›</a:t>
            </a:fld>
            <a:endParaRPr lang="en-US" altLang="en-US"/>
          </a:p>
        </p:txBody>
      </p:sp>
    </p:spTree>
    <p:extLst>
      <p:ext uri="{BB962C8B-B14F-4D97-AF65-F5344CB8AC3E}">
        <p14:creationId xmlns:p14="http://schemas.microsoft.com/office/powerpoint/2010/main" val="180244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7213" y="341313"/>
            <a:ext cx="2047875" cy="6135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341313"/>
            <a:ext cx="5992813" cy="6135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fld id="{BA007208-C062-44A8-B1E2-BCC186A63D5C}" type="slidenum">
              <a:rPr lang="en-US" altLang="en-US"/>
              <a:pPr/>
              <a:t>‹#›</a:t>
            </a:fld>
            <a:endParaRPr lang="en-US" altLang="en-US"/>
          </a:p>
        </p:txBody>
      </p:sp>
    </p:spTree>
    <p:extLst>
      <p:ext uri="{BB962C8B-B14F-4D97-AF65-F5344CB8AC3E}">
        <p14:creationId xmlns:p14="http://schemas.microsoft.com/office/powerpoint/2010/main" val="2183966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341313"/>
            <a:ext cx="7078662" cy="7540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524000"/>
            <a:ext cx="401955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3950" y="1524000"/>
            <a:ext cx="4021138"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fld id="{6ED37CB1-135C-4298-A66D-EFF80311D30A}" type="slidenum">
              <a:rPr lang="en-US" altLang="en-US"/>
              <a:pPr/>
              <a:t>‹#›</a:t>
            </a:fld>
            <a:endParaRPr lang="en-US" altLang="en-US"/>
          </a:p>
        </p:txBody>
      </p:sp>
    </p:spTree>
    <p:extLst>
      <p:ext uri="{BB962C8B-B14F-4D97-AF65-F5344CB8AC3E}">
        <p14:creationId xmlns:p14="http://schemas.microsoft.com/office/powerpoint/2010/main" val="141623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fld id="{589C3CEB-2E64-4085-A2F3-97E6BBB6374B}" type="slidenum">
              <a:rPr lang="en-US" altLang="en-US"/>
              <a:pPr/>
              <a:t>‹#›</a:t>
            </a:fld>
            <a:endParaRPr lang="en-US" altLang="en-US"/>
          </a:p>
        </p:txBody>
      </p:sp>
    </p:spTree>
    <p:extLst>
      <p:ext uri="{BB962C8B-B14F-4D97-AF65-F5344CB8AC3E}">
        <p14:creationId xmlns:p14="http://schemas.microsoft.com/office/powerpoint/2010/main" val="65374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4"/>
          <p:cNvSpPr>
            <a:spLocks noGrp="1" noChangeArrowheads="1"/>
          </p:cNvSpPr>
          <p:nvPr>
            <p:ph type="ftr" sz="quarter" idx="10"/>
          </p:nvPr>
        </p:nvSpPr>
        <p:spPr>
          <a:ln/>
        </p:spPr>
        <p:txBody>
          <a:bodyPr/>
          <a:lstStyle>
            <a:lvl1pPr>
              <a:defRPr/>
            </a:lvl1pPr>
          </a:lstStyle>
          <a:p>
            <a:pPr>
              <a:defRPr/>
            </a:pPr>
            <a:endParaRPr lang="en-US"/>
          </a:p>
        </p:txBody>
      </p:sp>
      <p:sp>
        <p:nvSpPr>
          <p:cNvPr id="5" name="Rectangle 15"/>
          <p:cNvSpPr>
            <a:spLocks noGrp="1" noChangeArrowheads="1"/>
          </p:cNvSpPr>
          <p:nvPr>
            <p:ph type="sldNum" sz="quarter" idx="11"/>
          </p:nvPr>
        </p:nvSpPr>
        <p:spPr>
          <a:ln/>
        </p:spPr>
        <p:txBody>
          <a:bodyPr/>
          <a:lstStyle>
            <a:lvl1pPr>
              <a:defRPr/>
            </a:lvl1pPr>
          </a:lstStyle>
          <a:p>
            <a:fld id="{84B92D47-8AD4-4EF8-8BBC-37F26AE09F14}" type="slidenum">
              <a:rPr lang="en-US" altLang="en-US"/>
              <a:pPr/>
              <a:t>‹#›</a:t>
            </a:fld>
            <a:endParaRPr lang="en-US" altLang="en-US"/>
          </a:p>
        </p:txBody>
      </p:sp>
    </p:spTree>
    <p:extLst>
      <p:ext uri="{BB962C8B-B14F-4D97-AF65-F5344CB8AC3E}">
        <p14:creationId xmlns:p14="http://schemas.microsoft.com/office/powerpoint/2010/main" val="161809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524000"/>
            <a:ext cx="40195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3950" y="1524000"/>
            <a:ext cx="4021138"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fld id="{0A40F294-48B3-424B-A1FB-0CE815F19CFD}" type="slidenum">
              <a:rPr lang="en-US" altLang="en-US"/>
              <a:pPr/>
              <a:t>‹#›</a:t>
            </a:fld>
            <a:endParaRPr lang="en-US" altLang="en-US"/>
          </a:p>
        </p:txBody>
      </p:sp>
    </p:spTree>
    <p:extLst>
      <p:ext uri="{BB962C8B-B14F-4D97-AF65-F5344CB8AC3E}">
        <p14:creationId xmlns:p14="http://schemas.microsoft.com/office/powerpoint/2010/main" val="225868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4"/>
          <p:cNvSpPr>
            <a:spLocks noGrp="1" noChangeArrowheads="1"/>
          </p:cNvSpPr>
          <p:nvPr>
            <p:ph type="ftr" sz="quarter" idx="10"/>
          </p:nvPr>
        </p:nvSpPr>
        <p:spPr>
          <a:ln/>
        </p:spPr>
        <p:txBody>
          <a:bodyPr/>
          <a:lstStyle>
            <a:lvl1pPr>
              <a:defRPr/>
            </a:lvl1pPr>
          </a:lstStyle>
          <a:p>
            <a:pPr>
              <a:defRPr/>
            </a:pPr>
            <a:endParaRPr lang="en-US"/>
          </a:p>
        </p:txBody>
      </p:sp>
      <p:sp>
        <p:nvSpPr>
          <p:cNvPr id="8" name="Rectangle 15"/>
          <p:cNvSpPr>
            <a:spLocks noGrp="1" noChangeArrowheads="1"/>
          </p:cNvSpPr>
          <p:nvPr>
            <p:ph type="sldNum" sz="quarter" idx="11"/>
          </p:nvPr>
        </p:nvSpPr>
        <p:spPr>
          <a:ln/>
        </p:spPr>
        <p:txBody>
          <a:bodyPr/>
          <a:lstStyle>
            <a:lvl1pPr>
              <a:defRPr/>
            </a:lvl1pPr>
          </a:lstStyle>
          <a:p>
            <a:fld id="{60439672-2A45-43F0-97E1-59FECAF90EEB}" type="slidenum">
              <a:rPr lang="en-US" altLang="en-US"/>
              <a:pPr/>
              <a:t>‹#›</a:t>
            </a:fld>
            <a:endParaRPr lang="en-US" altLang="en-US"/>
          </a:p>
        </p:txBody>
      </p:sp>
    </p:spTree>
    <p:extLst>
      <p:ext uri="{BB962C8B-B14F-4D97-AF65-F5344CB8AC3E}">
        <p14:creationId xmlns:p14="http://schemas.microsoft.com/office/powerpoint/2010/main" val="358201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4"/>
          <p:cNvSpPr>
            <a:spLocks noGrp="1" noChangeArrowheads="1"/>
          </p:cNvSpPr>
          <p:nvPr>
            <p:ph type="ftr" sz="quarter" idx="10"/>
          </p:nvPr>
        </p:nvSpPr>
        <p:spPr>
          <a:ln/>
        </p:spPr>
        <p:txBody>
          <a:bodyPr/>
          <a:lstStyle>
            <a:lvl1pPr>
              <a:defRPr/>
            </a:lvl1pPr>
          </a:lstStyle>
          <a:p>
            <a:pPr>
              <a:defRPr/>
            </a:pPr>
            <a:endParaRPr lang="en-US"/>
          </a:p>
        </p:txBody>
      </p:sp>
      <p:sp>
        <p:nvSpPr>
          <p:cNvPr id="4" name="Rectangle 15"/>
          <p:cNvSpPr>
            <a:spLocks noGrp="1" noChangeArrowheads="1"/>
          </p:cNvSpPr>
          <p:nvPr>
            <p:ph type="sldNum" sz="quarter" idx="11"/>
          </p:nvPr>
        </p:nvSpPr>
        <p:spPr>
          <a:ln/>
        </p:spPr>
        <p:txBody>
          <a:bodyPr/>
          <a:lstStyle>
            <a:lvl1pPr>
              <a:defRPr/>
            </a:lvl1pPr>
          </a:lstStyle>
          <a:p>
            <a:fld id="{571306A4-0CB3-4C91-A32E-D6F4FE6BC330}" type="slidenum">
              <a:rPr lang="en-US" altLang="en-US"/>
              <a:pPr/>
              <a:t>‹#›</a:t>
            </a:fld>
            <a:endParaRPr lang="en-US" altLang="en-US"/>
          </a:p>
        </p:txBody>
      </p:sp>
    </p:spTree>
    <p:extLst>
      <p:ext uri="{BB962C8B-B14F-4D97-AF65-F5344CB8AC3E}">
        <p14:creationId xmlns:p14="http://schemas.microsoft.com/office/powerpoint/2010/main" val="271816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ftr" sz="quarter" idx="10"/>
          </p:nvPr>
        </p:nvSpPr>
        <p:spPr>
          <a:ln/>
        </p:spPr>
        <p:txBody>
          <a:bodyPr/>
          <a:lstStyle>
            <a:lvl1pPr>
              <a:defRPr/>
            </a:lvl1pPr>
          </a:lstStyle>
          <a:p>
            <a:pPr>
              <a:defRPr/>
            </a:pPr>
            <a:endParaRPr lang="en-US"/>
          </a:p>
        </p:txBody>
      </p:sp>
      <p:sp>
        <p:nvSpPr>
          <p:cNvPr id="3" name="Rectangle 15"/>
          <p:cNvSpPr>
            <a:spLocks noGrp="1" noChangeArrowheads="1"/>
          </p:cNvSpPr>
          <p:nvPr>
            <p:ph type="sldNum" sz="quarter" idx="11"/>
          </p:nvPr>
        </p:nvSpPr>
        <p:spPr>
          <a:ln/>
        </p:spPr>
        <p:txBody>
          <a:bodyPr/>
          <a:lstStyle>
            <a:lvl1pPr>
              <a:defRPr/>
            </a:lvl1pPr>
          </a:lstStyle>
          <a:p>
            <a:fld id="{84B7B157-D1A7-45CB-8850-560CB5DFF5DD}" type="slidenum">
              <a:rPr lang="en-US" altLang="en-US"/>
              <a:pPr/>
              <a:t>‹#›</a:t>
            </a:fld>
            <a:endParaRPr lang="en-US" altLang="en-US"/>
          </a:p>
        </p:txBody>
      </p:sp>
    </p:spTree>
    <p:extLst>
      <p:ext uri="{BB962C8B-B14F-4D97-AF65-F5344CB8AC3E}">
        <p14:creationId xmlns:p14="http://schemas.microsoft.com/office/powerpoint/2010/main" val="111364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fld id="{109CD9D2-EF82-4351-A969-A9458671EDF7}" type="slidenum">
              <a:rPr lang="en-US" altLang="en-US"/>
              <a:pPr/>
              <a:t>‹#›</a:t>
            </a:fld>
            <a:endParaRPr lang="en-US" altLang="en-US"/>
          </a:p>
        </p:txBody>
      </p:sp>
    </p:spTree>
    <p:extLst>
      <p:ext uri="{BB962C8B-B14F-4D97-AF65-F5344CB8AC3E}">
        <p14:creationId xmlns:p14="http://schemas.microsoft.com/office/powerpoint/2010/main" val="207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4"/>
          <p:cNvSpPr>
            <a:spLocks noGrp="1" noChangeArrowheads="1"/>
          </p:cNvSpPr>
          <p:nvPr>
            <p:ph type="ftr" sz="quarter" idx="10"/>
          </p:nvPr>
        </p:nvSpPr>
        <p:spPr>
          <a:ln/>
        </p:spPr>
        <p:txBody>
          <a:bodyPr/>
          <a:lstStyle>
            <a:lvl1pPr>
              <a:defRPr/>
            </a:lvl1pPr>
          </a:lstStyle>
          <a:p>
            <a:pPr>
              <a:defRPr/>
            </a:pPr>
            <a:endParaRPr lang="en-US"/>
          </a:p>
        </p:txBody>
      </p:sp>
      <p:sp>
        <p:nvSpPr>
          <p:cNvPr id="6" name="Rectangle 15"/>
          <p:cNvSpPr>
            <a:spLocks noGrp="1" noChangeArrowheads="1"/>
          </p:cNvSpPr>
          <p:nvPr>
            <p:ph type="sldNum" sz="quarter" idx="11"/>
          </p:nvPr>
        </p:nvSpPr>
        <p:spPr>
          <a:ln/>
        </p:spPr>
        <p:txBody>
          <a:bodyPr/>
          <a:lstStyle>
            <a:lvl1pPr>
              <a:defRPr/>
            </a:lvl1pPr>
          </a:lstStyle>
          <a:p>
            <a:fld id="{0318E4D0-CCCE-4AF1-B924-B47C6C114B6E}" type="slidenum">
              <a:rPr lang="en-US" altLang="en-US"/>
              <a:pPr/>
              <a:t>‹#›</a:t>
            </a:fld>
            <a:endParaRPr lang="en-US" altLang="en-US"/>
          </a:p>
        </p:txBody>
      </p:sp>
    </p:spTree>
    <p:extLst>
      <p:ext uri="{BB962C8B-B14F-4D97-AF65-F5344CB8AC3E}">
        <p14:creationId xmlns:p14="http://schemas.microsoft.com/office/powerpoint/2010/main" val="79527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33388" y="4127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cs typeface="+mn-cs"/>
            </a:endParaRPr>
          </a:p>
        </p:txBody>
      </p:sp>
      <p:sp>
        <p:nvSpPr>
          <p:cNvPr id="1027" name="Rectangle 3"/>
          <p:cNvSpPr>
            <a:spLocks noChangeArrowheads="1"/>
          </p:cNvSpPr>
          <p:nvPr/>
        </p:nvSpPr>
        <p:spPr bwMode="ltGray">
          <a:xfrm>
            <a:off x="815975" y="4127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cs typeface="+mn-cs"/>
            </a:endParaRPr>
          </a:p>
        </p:txBody>
      </p:sp>
      <p:sp>
        <p:nvSpPr>
          <p:cNvPr id="1028" name="Rectangle 4"/>
          <p:cNvSpPr>
            <a:spLocks noChangeArrowheads="1"/>
          </p:cNvSpPr>
          <p:nvPr/>
        </p:nvSpPr>
        <p:spPr bwMode="ltGray">
          <a:xfrm>
            <a:off x="557213" y="8350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cs typeface="+mn-cs"/>
            </a:endParaRPr>
          </a:p>
        </p:txBody>
      </p:sp>
      <p:sp>
        <p:nvSpPr>
          <p:cNvPr id="1029" name="Rectangle 5"/>
          <p:cNvSpPr>
            <a:spLocks noChangeArrowheads="1"/>
          </p:cNvSpPr>
          <p:nvPr/>
        </p:nvSpPr>
        <p:spPr bwMode="ltGray">
          <a:xfrm>
            <a:off x="927100" y="8350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cs typeface="+mn-cs"/>
            </a:endParaRPr>
          </a:p>
        </p:txBody>
      </p:sp>
      <p:sp>
        <p:nvSpPr>
          <p:cNvPr id="1030" name="Rectangle 6"/>
          <p:cNvSpPr>
            <a:spLocks noChangeArrowheads="1"/>
          </p:cNvSpPr>
          <p:nvPr/>
        </p:nvSpPr>
        <p:spPr bwMode="ltGray">
          <a:xfrm>
            <a:off x="142875" y="7620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cs typeface="+mn-cs"/>
            </a:endParaRPr>
          </a:p>
        </p:txBody>
      </p:sp>
      <p:sp>
        <p:nvSpPr>
          <p:cNvPr id="1031" name="Rectangle 7"/>
          <p:cNvSpPr>
            <a:spLocks noChangeArrowheads="1"/>
          </p:cNvSpPr>
          <p:nvPr/>
        </p:nvSpPr>
        <p:spPr bwMode="gray">
          <a:xfrm>
            <a:off x="777875" y="3048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cs typeface="+mn-cs"/>
            </a:endParaRPr>
          </a:p>
        </p:txBody>
      </p:sp>
      <p:sp>
        <p:nvSpPr>
          <p:cNvPr id="1032" name="Rectangle 8"/>
          <p:cNvSpPr>
            <a:spLocks noChangeArrowheads="1"/>
          </p:cNvSpPr>
          <p:nvPr/>
        </p:nvSpPr>
        <p:spPr bwMode="gray">
          <a:xfrm>
            <a:off x="458788" y="10953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en-US" altLang="en-US" smtClean="0">
              <a:cs typeface="+mn-cs"/>
            </a:endParaRPr>
          </a:p>
        </p:txBody>
      </p:sp>
      <p:sp>
        <p:nvSpPr>
          <p:cNvPr id="1033" name="Rectangle 9"/>
          <p:cNvSpPr>
            <a:spLocks noGrp="1" noChangeArrowheads="1"/>
          </p:cNvSpPr>
          <p:nvPr>
            <p:ph type="title"/>
          </p:nvPr>
        </p:nvSpPr>
        <p:spPr bwMode="auto">
          <a:xfrm>
            <a:off x="1150938" y="341313"/>
            <a:ext cx="7078662"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762000" y="1524000"/>
            <a:ext cx="81930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6" name="Rectangle 14"/>
          <p:cNvSpPr>
            <a:spLocks noGrp="1" noChangeArrowheads="1"/>
          </p:cNvSpPr>
          <p:nvPr>
            <p:ph type="ftr" sz="quarter" idx="3"/>
          </p:nvPr>
        </p:nvSpPr>
        <p:spPr bwMode="auto">
          <a:xfrm>
            <a:off x="8534400" y="228600"/>
            <a:ext cx="381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cs typeface="+mn-cs"/>
              </a:defRPr>
            </a:lvl1pPr>
          </a:lstStyle>
          <a:p>
            <a:pPr>
              <a:defRPr/>
            </a:pPr>
            <a:endParaRPr lang="en-US"/>
          </a:p>
        </p:txBody>
      </p:sp>
      <p:sp>
        <p:nvSpPr>
          <p:cNvPr id="3087" name="Rectangle 15"/>
          <p:cNvSpPr>
            <a:spLocks noGrp="1" noChangeArrowheads="1"/>
          </p:cNvSpPr>
          <p:nvPr>
            <p:ph type="sldNum" sz="quarter" idx="4"/>
          </p:nvPr>
        </p:nvSpPr>
        <p:spPr bwMode="auto">
          <a:xfrm>
            <a:off x="8534400" y="228600"/>
            <a:ext cx="3810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5CD07D9E-389A-420A-A081-F314CA176BD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818"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 id="2147484817"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Word_Document.docx"/></Relationships>
</file>

<file path=ppt/slides/_rels/slide14.xml.rels><?xml version="1.0" encoding="UTF-8" standalone="yes"?>
<Relationships xmlns="http://schemas.openxmlformats.org/package/2006/relationships"><Relationship Id="rId3" Type="http://schemas.openxmlformats.org/officeDocument/2006/relationships/hyperlink" Target="http://www.park.edu/clubs-and-organizations/active-student-clubs.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teach.park.edu/~jdean240/jslecture/gamenight2.html"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package" Target="../embeddings/Microsoft_Word_Document1.doc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package" Target="../embeddings/Microsoft_Word_Document2.docx"/></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Word_Document3.docx"/></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1B05AE46-BDB8-4F14-B3AE-CDA4B5C34030}" type="slidenum">
              <a:rPr lang="en-US" altLang="en-US" sz="1400">
                <a:latin typeface="Times New Roman" panose="02020603050405020304" pitchFamily="18" charset="0"/>
              </a:rPr>
              <a:pPr eaLnBrk="1" hangingPunct="1"/>
              <a:t>1</a:t>
            </a:fld>
            <a:endParaRPr lang="en-US" altLang="en-US" sz="1400">
              <a:latin typeface="Times New Roman" panose="02020603050405020304" pitchFamily="18" charset="0"/>
            </a:endParaRPr>
          </a:p>
        </p:txBody>
      </p:sp>
      <p:sp>
        <p:nvSpPr>
          <p:cNvPr id="3075" name="Rectangle 2"/>
          <p:cNvSpPr>
            <a:spLocks noGrp="1" noChangeArrowheads="1"/>
          </p:cNvSpPr>
          <p:nvPr>
            <p:ph type="title"/>
          </p:nvPr>
        </p:nvSpPr>
        <p:spPr>
          <a:xfrm>
            <a:off x="1150938" y="304800"/>
            <a:ext cx="7383462" cy="754063"/>
          </a:xfrm>
        </p:spPr>
        <p:txBody>
          <a:bodyPr/>
          <a:lstStyle/>
          <a:p>
            <a:pPr eaLnBrk="1" hangingPunct="1"/>
            <a:r>
              <a:rPr lang="en-US" altLang="en-US" sz="1800" dirty="0" smtClean="0"/>
              <a:t>Additional </a:t>
            </a:r>
            <a:r>
              <a:rPr lang="en-US" altLang="en-US" sz="1800" dirty="0" smtClean="0"/>
              <a:t>JavaScript Basics</a:t>
            </a:r>
            <a:br>
              <a:rPr lang="en-US" altLang="en-US" sz="1800" dirty="0" smtClean="0"/>
            </a:br>
            <a:r>
              <a:rPr lang="en-US" altLang="en-US" sz="1800" dirty="0" smtClean="0"/>
              <a:t>(</a:t>
            </a:r>
            <a:r>
              <a:rPr lang="en-US" altLang="en-US" sz="1800" dirty="0" smtClean="0">
                <a:latin typeface="Courier New" panose="02070309020205020404" pitchFamily="49" charset="0"/>
                <a:cs typeface="Courier New" panose="02070309020205020404" pitchFamily="49" charset="0"/>
              </a:rPr>
              <a:t>window</a:t>
            </a:r>
            <a:r>
              <a:rPr lang="en-US" altLang="en-US" sz="1800" dirty="0" smtClean="0"/>
              <a:t> Object, </a:t>
            </a:r>
            <a:r>
              <a:rPr lang="en-US" altLang="en-US" sz="1800" dirty="0" smtClean="0">
                <a:latin typeface="Courier New" panose="02070309020205020404" pitchFamily="49" charset="0"/>
                <a:cs typeface="Courier New" panose="02070309020205020404" pitchFamily="49" charset="0"/>
              </a:rPr>
              <a:t>if</a:t>
            </a:r>
            <a:r>
              <a:rPr lang="en-US" altLang="en-US" sz="1800" dirty="0" smtClean="0"/>
              <a:t> Statement, Strings, Numbers, Input Validation)</a:t>
            </a:r>
          </a:p>
        </p:txBody>
      </p:sp>
      <p:sp>
        <p:nvSpPr>
          <p:cNvPr id="3076" name="Rectangle 3"/>
          <p:cNvSpPr>
            <a:spLocks noGrp="1" noChangeArrowheads="1"/>
          </p:cNvSpPr>
          <p:nvPr>
            <p:ph type="body" idx="1"/>
          </p:nvPr>
        </p:nvSpPr>
        <p:spPr>
          <a:xfrm>
            <a:off x="762000" y="1447800"/>
            <a:ext cx="7848600" cy="5181600"/>
          </a:xfrm>
        </p:spPr>
        <p:txBody>
          <a:bodyPr/>
          <a:lstStyle/>
          <a:p>
            <a:pPr eaLnBrk="1" hangingPunct="1"/>
            <a:r>
              <a:rPr lang="en-US" altLang="en-US" dirty="0" smtClean="0">
                <a:latin typeface="Courier New" panose="02070309020205020404" pitchFamily="49" charset="0"/>
              </a:rPr>
              <a:t>window</a:t>
            </a:r>
            <a:r>
              <a:rPr lang="en-US" altLang="en-US" dirty="0" smtClean="0"/>
              <a:t> Object</a:t>
            </a:r>
          </a:p>
          <a:p>
            <a:pPr eaLnBrk="1" hangingPunct="1"/>
            <a:r>
              <a:rPr lang="en-US" altLang="en-US" dirty="0" smtClean="0"/>
              <a:t>Dialog Boxes</a:t>
            </a:r>
          </a:p>
          <a:p>
            <a:pPr eaLnBrk="1" hangingPunct="1"/>
            <a:r>
              <a:rPr lang="en-US" altLang="en-US" dirty="0" smtClean="0">
                <a:latin typeface="Courier New" panose="02070309020205020404" pitchFamily="49" charset="0"/>
              </a:rPr>
              <a:t>alert</a:t>
            </a:r>
            <a:r>
              <a:rPr lang="en-US" altLang="en-US" dirty="0" smtClean="0"/>
              <a:t> and </a:t>
            </a:r>
            <a:r>
              <a:rPr lang="en-US" altLang="en-US" dirty="0" smtClean="0">
                <a:latin typeface="Courier New" panose="02070309020205020404" pitchFamily="49" charset="0"/>
              </a:rPr>
              <a:t>confirm</a:t>
            </a:r>
            <a:r>
              <a:rPr lang="en-US" altLang="en-US" dirty="0" smtClean="0"/>
              <a:t> Methods</a:t>
            </a:r>
          </a:p>
          <a:p>
            <a:pPr eaLnBrk="1" hangingPunct="1"/>
            <a:r>
              <a:rPr lang="en-US" altLang="en-US" dirty="0" smtClean="0">
                <a:latin typeface="Courier New" panose="02070309020205020404" pitchFamily="49" charset="0"/>
              </a:rPr>
              <a:t>if</a:t>
            </a:r>
            <a:r>
              <a:rPr lang="en-US" altLang="en-US" dirty="0" smtClean="0"/>
              <a:t> Statement - </a:t>
            </a:r>
            <a:r>
              <a:rPr lang="en-US" altLang="en-US" dirty="0" smtClean="0">
                <a:latin typeface="Courier New" panose="02070309020205020404" pitchFamily="49" charset="0"/>
                <a:cs typeface="Courier New" panose="02070309020205020404" pitchFamily="49" charset="0"/>
              </a:rPr>
              <a:t>if</a:t>
            </a:r>
            <a:r>
              <a:rPr lang="en-US" altLang="en-US" dirty="0" smtClean="0"/>
              <a:t> by itself</a:t>
            </a:r>
          </a:p>
          <a:p>
            <a:pPr eaLnBrk="1" hangingPunct="1"/>
            <a:r>
              <a:rPr lang="en-US" altLang="en-US" dirty="0" smtClean="0"/>
              <a:t>Game Night Web Page</a:t>
            </a:r>
          </a:p>
          <a:p>
            <a:pPr eaLnBrk="1" hangingPunct="1"/>
            <a:r>
              <a:rPr lang="en-US" altLang="en-US" dirty="0" smtClean="0">
                <a:latin typeface="Courier New" panose="02070309020205020404" pitchFamily="49" charset="0"/>
              </a:rPr>
              <a:t>prompt</a:t>
            </a:r>
            <a:r>
              <a:rPr lang="en-US" altLang="en-US" dirty="0" smtClean="0"/>
              <a:t> Method</a:t>
            </a:r>
          </a:p>
          <a:p>
            <a:pPr eaLnBrk="1" hangingPunct="1"/>
            <a:r>
              <a:rPr lang="en-US" altLang="en-US" dirty="0" smtClean="0"/>
              <a:t>Game Night Web Page Revisited</a:t>
            </a:r>
          </a:p>
          <a:p>
            <a:pPr eaLnBrk="1" hangingPunct="1"/>
            <a:r>
              <a:rPr lang="en-US" altLang="en-US" dirty="0" smtClean="0"/>
              <a:t>if Statement - </a:t>
            </a:r>
            <a:r>
              <a:rPr lang="en-US" altLang="en-US" dirty="0" smtClean="0">
                <a:latin typeface="Courier New" panose="02070309020205020404" pitchFamily="49" charset="0"/>
                <a:cs typeface="Courier New" panose="02070309020205020404" pitchFamily="49" charset="0"/>
              </a:rPr>
              <a:t>if</a:t>
            </a:r>
            <a:r>
              <a:rPr lang="en-US" altLang="en-US" dirty="0" smtClean="0"/>
              <a:t>, </a:t>
            </a:r>
            <a:r>
              <a:rPr lang="en-US" altLang="en-US" dirty="0" smtClean="0">
                <a:latin typeface="Courier New" panose="02070309020205020404" pitchFamily="49" charset="0"/>
                <a:cs typeface="Courier New" panose="02070309020205020404" pitchFamily="49" charset="0"/>
              </a:rPr>
              <a:t>else</a:t>
            </a:r>
            <a:r>
              <a:rPr lang="en-US" altLang="en-US" dirty="0" smtClean="0"/>
              <a:t> and </a:t>
            </a:r>
            <a:r>
              <a:rPr lang="en-US" altLang="en-US" dirty="0" smtClean="0">
                <a:latin typeface="Courier New" panose="02070309020205020404" pitchFamily="49" charset="0"/>
                <a:cs typeface="Courier New" panose="02070309020205020404" pitchFamily="49" charset="0"/>
              </a:rPr>
              <a:t>if</a:t>
            </a:r>
            <a:r>
              <a:rPr lang="en-US" altLang="en-US" dirty="0" smtClean="0"/>
              <a:t>, </a:t>
            </a:r>
            <a:r>
              <a:rPr lang="en-US" altLang="en-US" dirty="0" smtClean="0">
                <a:latin typeface="Courier New" panose="02070309020205020404" pitchFamily="49" charset="0"/>
                <a:cs typeface="Courier New" panose="02070309020205020404" pitchFamily="49" charset="0"/>
              </a:rPr>
              <a:t>else if</a:t>
            </a:r>
          </a:p>
          <a:p>
            <a:pPr eaLnBrk="1" hangingPunct="1"/>
            <a:r>
              <a:rPr lang="en-US" altLang="en-US" dirty="0" smtClean="0"/>
              <a:t>Strings</a:t>
            </a:r>
          </a:p>
          <a:p>
            <a:pPr eaLnBrk="1" hangingPunct="1"/>
            <a:r>
              <a:rPr lang="en-US" altLang="en-US" dirty="0" smtClean="0"/>
              <a:t>Word Ordering Web Page</a:t>
            </a:r>
          </a:p>
          <a:p>
            <a:pPr eaLnBrk="1" hangingPunct="1"/>
            <a:r>
              <a:rPr lang="en-US" altLang="en-US" dirty="0"/>
              <a:t>Additional Members for the </a:t>
            </a:r>
            <a:r>
              <a:rPr lang="en-US" altLang="en-US" dirty="0">
                <a:latin typeface="Courier New" panose="02070309020205020404" pitchFamily="49" charset="0"/>
                <a:cs typeface="Courier New" panose="02070309020205020404" pitchFamily="49" charset="0"/>
              </a:rPr>
              <a:t>String</a:t>
            </a:r>
            <a:r>
              <a:rPr lang="en-US" altLang="en-US" dirty="0"/>
              <a:t> Object</a:t>
            </a:r>
            <a:endParaRPr lang="en-US" altLang="en-US" dirty="0" smtClean="0"/>
          </a:p>
        </p:txBody>
      </p:sp>
      <p:sp>
        <p:nvSpPr>
          <p:cNvPr id="3077" name="Text Box 7" descr="note number"/>
          <p:cNvSpPr txBox="1">
            <a:spLocks noChangeArrowheads="1"/>
          </p:cNvSpPr>
          <p:nvPr/>
        </p:nvSpPr>
        <p:spPr bwMode="auto">
          <a:xfrm>
            <a:off x="381000" y="1133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3078" name="Text Box 9" descr="note number"/>
          <p:cNvSpPr txBox="1">
            <a:spLocks noChangeArrowheads="1"/>
          </p:cNvSpPr>
          <p:nvPr/>
        </p:nvSpPr>
        <p:spPr bwMode="auto">
          <a:xfrm>
            <a:off x="381000" y="1438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370DB9C8-213B-4A0E-89E6-063D7CFD57C8}" type="slidenum">
              <a:rPr lang="en-US" altLang="en-US" sz="1400">
                <a:latin typeface="Times New Roman" panose="02020603050405020304" pitchFamily="18" charset="0"/>
              </a:rPr>
              <a:pPr eaLnBrk="1" hangingPunct="1"/>
              <a:t>10</a:t>
            </a:fld>
            <a:endParaRPr lang="en-US" altLang="en-US" sz="1400">
              <a:latin typeface="Times New Roman" panose="02020603050405020304" pitchFamily="18" charset="0"/>
            </a:endParaRPr>
          </a:p>
        </p:txBody>
      </p:sp>
      <p:sp>
        <p:nvSpPr>
          <p:cNvPr id="13315" name="Rectangle 2"/>
          <p:cNvSpPr>
            <a:spLocks noGrp="1" noChangeArrowheads="1"/>
          </p:cNvSpPr>
          <p:nvPr>
            <p:ph type="title"/>
          </p:nvPr>
        </p:nvSpPr>
        <p:spPr>
          <a:xfrm>
            <a:off x="1150938" y="341313"/>
            <a:ext cx="7002462" cy="754062"/>
          </a:xfrm>
        </p:spPr>
        <p:txBody>
          <a:bodyPr/>
          <a:lstStyle/>
          <a:p>
            <a:pPr eaLnBrk="1" hangingPunct="1"/>
            <a:r>
              <a:rPr lang="en-US" altLang="en-US" smtClean="0">
                <a:latin typeface="Courier New" panose="02070309020205020404" pitchFamily="49" charset="0"/>
              </a:rPr>
              <a:t>alert</a:t>
            </a:r>
            <a:r>
              <a:rPr lang="en-US" altLang="en-US" smtClean="0"/>
              <a:t> Method</a:t>
            </a:r>
          </a:p>
        </p:txBody>
      </p:sp>
      <p:sp>
        <p:nvSpPr>
          <p:cNvPr id="10244" name="Rectangle 3"/>
          <p:cNvSpPr>
            <a:spLocks noGrp="1" noChangeArrowheads="1"/>
          </p:cNvSpPr>
          <p:nvPr>
            <p:ph type="body" idx="1"/>
          </p:nvPr>
        </p:nvSpPr>
        <p:spPr>
          <a:xfrm>
            <a:off x="762000" y="1447800"/>
            <a:ext cx="7848600" cy="5105400"/>
          </a:xfrm>
        </p:spPr>
        <p:txBody>
          <a:bodyPr/>
          <a:lstStyle/>
          <a:p>
            <a:pPr eaLnBrk="1" hangingPunct="1">
              <a:lnSpc>
                <a:spcPct val="90000"/>
              </a:lnSpc>
              <a:defRPr/>
            </a:pPr>
            <a:r>
              <a:rPr lang="en-US" altLang="en-US" sz="2000" dirty="0" smtClean="0"/>
              <a:t>Calling the </a:t>
            </a:r>
            <a:r>
              <a:rPr lang="en-US" altLang="en-US" sz="2000" dirty="0" smtClean="0">
                <a:latin typeface="Courier New" pitchFamily="49" charset="0"/>
              </a:rPr>
              <a:t>alert</a:t>
            </a:r>
            <a:r>
              <a:rPr lang="en-US" altLang="en-US" sz="2000" dirty="0" smtClean="0"/>
              <a:t> method causes </a:t>
            </a:r>
            <a:r>
              <a:rPr lang="en-US" altLang="en-US" sz="2000" dirty="0"/>
              <a:t>a dialog to appear </a:t>
            </a:r>
            <a:r>
              <a:rPr lang="en-US" altLang="en-US" sz="2000" dirty="0" smtClean="0"/>
              <a:t>with a specified message.</a:t>
            </a:r>
          </a:p>
          <a:p>
            <a:pPr eaLnBrk="1" hangingPunct="1">
              <a:lnSpc>
                <a:spcPct val="90000"/>
              </a:lnSpc>
              <a:defRPr/>
            </a:pPr>
            <a:r>
              <a:rPr lang="en-US" altLang="en-US" sz="2000" dirty="0" smtClean="0"/>
              <a:t>Syntax for an </a:t>
            </a:r>
            <a:r>
              <a:rPr lang="en-US" altLang="en-US" sz="2000" dirty="0" smtClean="0">
                <a:latin typeface="Courier New" pitchFamily="49" charset="0"/>
              </a:rPr>
              <a:t>alert</a:t>
            </a:r>
            <a:r>
              <a:rPr lang="en-US" altLang="en-US" sz="2000" dirty="0" smtClean="0"/>
              <a:t> method call:</a:t>
            </a:r>
          </a:p>
          <a:p>
            <a:pPr lvl="1" eaLnBrk="1" hangingPunct="1">
              <a:lnSpc>
                <a:spcPct val="90000"/>
              </a:lnSpc>
              <a:spcBef>
                <a:spcPct val="50000"/>
              </a:spcBef>
              <a:spcAft>
                <a:spcPct val="50000"/>
              </a:spcAft>
              <a:buFont typeface="Wingdings" panose="05000000000000000000" pitchFamily="2" charset="2"/>
              <a:buNone/>
              <a:defRPr/>
            </a:pPr>
            <a:r>
              <a:rPr lang="en-US" altLang="en-US" sz="1600" dirty="0" smtClean="0">
                <a:latin typeface="Courier New" pitchFamily="49" charset="0"/>
              </a:rPr>
              <a:t>alert(</a:t>
            </a:r>
            <a:r>
              <a:rPr lang="en-US" altLang="en-US" sz="1600" i="1" dirty="0" smtClean="0">
                <a:latin typeface="Times New Roman" pitchFamily="18" charset="0"/>
              </a:rPr>
              <a:t>message</a:t>
            </a:r>
            <a:r>
              <a:rPr lang="en-US" altLang="en-US" sz="1600" dirty="0" smtClean="0">
                <a:latin typeface="Courier New" pitchFamily="49" charset="0"/>
              </a:rPr>
              <a:t>);</a:t>
            </a:r>
          </a:p>
          <a:p>
            <a:pPr eaLnBrk="1" hangingPunct="1">
              <a:lnSpc>
                <a:spcPct val="90000"/>
              </a:lnSpc>
              <a:defRPr/>
            </a:pPr>
            <a:r>
              <a:rPr lang="en-US" altLang="en-US" sz="2000" dirty="0" smtClean="0"/>
              <a:t>For example, to produce the dialog shown below, use this JavaScript:</a:t>
            </a:r>
          </a:p>
          <a:p>
            <a:pPr lvl="1">
              <a:lnSpc>
                <a:spcPct val="90000"/>
              </a:lnSpc>
              <a:buFont typeface="Wingdings" panose="05000000000000000000" pitchFamily="2" charset="2"/>
              <a:buNone/>
              <a:defRPr/>
            </a:pPr>
            <a:r>
              <a:rPr lang="en-US" altLang="en-US" sz="1600" dirty="0" smtClean="0">
                <a:latin typeface="Courier New" pitchFamily="49" charset="0"/>
              </a:rPr>
              <a:t>alert("Danger! A virus was detected.");</a:t>
            </a:r>
          </a:p>
          <a:p>
            <a:pPr marL="342900" lvl="1" indent="-342900" eaLnBrk="1" hangingPunct="1">
              <a:lnSpc>
                <a:spcPct val="90000"/>
              </a:lnSpc>
              <a:buClr>
                <a:schemeClr val="folHlink"/>
              </a:buClr>
              <a:buSzPct val="60000"/>
              <a:defRPr/>
            </a:pPr>
            <a:endParaRPr lang="en-US" altLang="en-US" dirty="0">
              <a:ea typeface="+mn-ea"/>
              <a:cs typeface="+mn-cs"/>
            </a:endParaRPr>
          </a:p>
          <a:p>
            <a:pPr marL="342900" lvl="1" indent="-342900" eaLnBrk="1" hangingPunct="1">
              <a:lnSpc>
                <a:spcPct val="90000"/>
              </a:lnSpc>
              <a:buClr>
                <a:schemeClr val="folHlink"/>
              </a:buClr>
              <a:buSzPct val="60000"/>
              <a:defRPr/>
            </a:pPr>
            <a:endParaRPr lang="en-US" altLang="en-US" dirty="0">
              <a:ea typeface="+mn-ea"/>
              <a:cs typeface="+mn-cs"/>
            </a:endParaRPr>
          </a:p>
          <a:p>
            <a:pPr marL="342900" lvl="1" indent="-342900" eaLnBrk="1" hangingPunct="1">
              <a:lnSpc>
                <a:spcPct val="90000"/>
              </a:lnSpc>
              <a:buClr>
                <a:schemeClr val="folHlink"/>
              </a:buClr>
              <a:buSzPct val="60000"/>
              <a:defRPr/>
            </a:pPr>
            <a:endParaRPr lang="en-US" altLang="en-US" dirty="0">
              <a:ea typeface="+mn-ea"/>
              <a:cs typeface="+mn-cs"/>
            </a:endParaRPr>
          </a:p>
          <a:p>
            <a:pPr marL="342900" lvl="1" indent="-342900" eaLnBrk="1" hangingPunct="1">
              <a:lnSpc>
                <a:spcPct val="90000"/>
              </a:lnSpc>
              <a:buClr>
                <a:schemeClr val="folHlink"/>
              </a:buClr>
              <a:buSzPct val="60000"/>
              <a:defRPr/>
            </a:pPr>
            <a:endParaRPr lang="en-US" altLang="en-US" dirty="0">
              <a:ea typeface="+mn-ea"/>
              <a:cs typeface="+mn-cs"/>
            </a:endParaRPr>
          </a:p>
          <a:p>
            <a:pPr marL="342900" lvl="1" indent="-342900" eaLnBrk="1" hangingPunct="1">
              <a:lnSpc>
                <a:spcPct val="90000"/>
              </a:lnSpc>
              <a:buClr>
                <a:schemeClr val="folHlink"/>
              </a:buClr>
              <a:buSzPct val="60000"/>
              <a:defRPr/>
            </a:pPr>
            <a:endParaRPr lang="en-US" altLang="en-US" dirty="0" smtClean="0">
              <a:ea typeface="+mn-ea"/>
              <a:cs typeface="+mn-cs"/>
            </a:endParaRPr>
          </a:p>
          <a:p>
            <a:pPr marL="342900" lvl="1" indent="-342900" eaLnBrk="1" hangingPunct="1">
              <a:lnSpc>
                <a:spcPct val="90000"/>
              </a:lnSpc>
              <a:buClr>
                <a:schemeClr val="folHlink"/>
              </a:buClr>
              <a:buSzPct val="60000"/>
              <a:defRPr/>
            </a:pPr>
            <a:endParaRPr lang="en-US" altLang="en-US" dirty="0">
              <a:ea typeface="+mn-ea"/>
              <a:cs typeface="+mn-cs"/>
            </a:endParaRPr>
          </a:p>
          <a:p>
            <a:pPr marL="342900" lvl="1" indent="-342900" eaLnBrk="1" hangingPunct="1">
              <a:lnSpc>
                <a:spcPct val="90000"/>
              </a:lnSpc>
              <a:buClr>
                <a:schemeClr val="folHlink"/>
              </a:buClr>
              <a:buSzPct val="60000"/>
              <a:defRPr/>
            </a:pPr>
            <a:r>
              <a:rPr lang="en-US" altLang="en-US" dirty="0" smtClean="0">
                <a:ea typeface="+mn-ea"/>
                <a:cs typeface="+mn-cs"/>
              </a:rPr>
              <a:t>After the user reads the alert message, the user clicks the OK button to make the dialog disappear.</a:t>
            </a:r>
          </a:p>
          <a:p>
            <a:pPr lvl="1">
              <a:lnSpc>
                <a:spcPct val="90000"/>
              </a:lnSpc>
              <a:buFont typeface="Wingdings" panose="05000000000000000000" pitchFamily="2" charset="2"/>
              <a:buNone/>
              <a:defRPr/>
            </a:pPr>
            <a:endParaRPr lang="en-US" altLang="en-US" sz="1600" dirty="0" smtClean="0">
              <a:latin typeface="Courier New" pitchFamily="49" charset="0"/>
            </a:endParaRPr>
          </a:p>
        </p:txBody>
      </p:sp>
      <p:sp>
        <p:nvSpPr>
          <p:cNvPr id="13317" name="Text Box 10" descr="note number"/>
          <p:cNvSpPr txBox="1">
            <a:spLocks noChangeArrowheads="1"/>
          </p:cNvSpPr>
          <p:nvPr/>
        </p:nvSpPr>
        <p:spPr bwMode="auto">
          <a:xfrm>
            <a:off x="381000" y="24384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3318" name="Text Box 11" descr="note number"/>
          <p:cNvSpPr txBox="1">
            <a:spLocks noChangeArrowheads="1"/>
          </p:cNvSpPr>
          <p:nvPr/>
        </p:nvSpPr>
        <p:spPr bwMode="auto">
          <a:xfrm>
            <a:off x="381000" y="3429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pic>
        <p:nvPicPr>
          <p:cNvPr id="2" name="Picture 1"/>
          <p:cNvPicPr>
            <a:picLocks noChangeAspect="1"/>
          </p:cNvPicPr>
          <p:nvPr/>
        </p:nvPicPr>
        <p:blipFill>
          <a:blip r:embed="rId3"/>
          <a:stretch>
            <a:fillRect/>
          </a:stretch>
        </p:blipFill>
        <p:spPr>
          <a:xfrm>
            <a:off x="1295399" y="3886200"/>
            <a:ext cx="5096933" cy="16383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ABC9BF65-A7A0-4C4C-BAA5-FF2273EA8905}" type="slidenum">
              <a:rPr lang="en-US" altLang="en-US" sz="1400">
                <a:latin typeface="Times New Roman" panose="02020603050405020304" pitchFamily="18" charset="0"/>
              </a:rPr>
              <a:pPr eaLnBrk="1" hangingPunct="1"/>
              <a:t>11</a:t>
            </a:fld>
            <a:endParaRPr lang="en-US" altLang="en-US" sz="1400">
              <a:latin typeface="Times New Roman" panose="02020603050405020304" pitchFamily="18" charset="0"/>
            </a:endParaRPr>
          </a:p>
        </p:txBody>
      </p:sp>
      <p:sp>
        <p:nvSpPr>
          <p:cNvPr id="14339" name="Rectangle 2"/>
          <p:cNvSpPr>
            <a:spLocks noGrp="1" noChangeArrowheads="1"/>
          </p:cNvSpPr>
          <p:nvPr>
            <p:ph type="title"/>
          </p:nvPr>
        </p:nvSpPr>
        <p:spPr>
          <a:xfrm>
            <a:off x="1150938" y="341313"/>
            <a:ext cx="7002462" cy="754062"/>
          </a:xfrm>
        </p:spPr>
        <p:txBody>
          <a:bodyPr/>
          <a:lstStyle/>
          <a:p>
            <a:pPr eaLnBrk="1" hangingPunct="1"/>
            <a:r>
              <a:rPr lang="en-US" altLang="en-US" smtClean="0">
                <a:latin typeface="Courier New" panose="02070309020205020404" pitchFamily="49" charset="0"/>
              </a:rPr>
              <a:t>confirm</a:t>
            </a:r>
            <a:r>
              <a:rPr lang="en-US" altLang="en-US" smtClean="0"/>
              <a:t> Method</a:t>
            </a:r>
          </a:p>
        </p:txBody>
      </p:sp>
      <p:sp>
        <p:nvSpPr>
          <p:cNvPr id="16388" name="Rectangle 3"/>
          <p:cNvSpPr>
            <a:spLocks noGrp="1" noChangeArrowheads="1"/>
          </p:cNvSpPr>
          <p:nvPr>
            <p:ph type="body" idx="1"/>
          </p:nvPr>
        </p:nvSpPr>
        <p:spPr>
          <a:xfrm>
            <a:off x="762000" y="1524000"/>
            <a:ext cx="8153400" cy="5029200"/>
          </a:xfrm>
        </p:spPr>
        <p:txBody>
          <a:bodyPr/>
          <a:lstStyle/>
          <a:p>
            <a:pPr eaLnBrk="1" hangingPunct="1">
              <a:defRPr/>
            </a:pPr>
            <a:r>
              <a:rPr lang="en-US" altLang="en-US" sz="1800" dirty="0" smtClean="0"/>
              <a:t>Calling the </a:t>
            </a:r>
            <a:r>
              <a:rPr lang="en-US" altLang="en-US" sz="1800" dirty="0" smtClean="0">
                <a:latin typeface="Courier New" pitchFamily="49" charset="0"/>
              </a:rPr>
              <a:t>confirm</a:t>
            </a:r>
            <a:r>
              <a:rPr lang="en-US" altLang="en-US" sz="1800" dirty="0" smtClean="0"/>
              <a:t> method causes a dialog to appear with a specified question. The user is expected to answer yes or no to the question (by clicking </a:t>
            </a:r>
            <a:r>
              <a:rPr lang="en-US" altLang="en-US" sz="1800" dirty="0" smtClean="0">
                <a:latin typeface="Courier New" pitchFamily="49" charset="0"/>
              </a:rPr>
              <a:t>OK</a:t>
            </a:r>
            <a:r>
              <a:rPr lang="en-US" altLang="en-US" sz="1800" dirty="0" smtClean="0"/>
              <a:t> or </a:t>
            </a:r>
            <a:r>
              <a:rPr lang="en-US" altLang="en-US" sz="1800" dirty="0" smtClean="0">
                <a:latin typeface="Courier New" pitchFamily="49" charset="0"/>
              </a:rPr>
              <a:t>Cancel</a:t>
            </a:r>
            <a:r>
              <a:rPr lang="en-US" altLang="en-US" sz="1800" dirty="0" smtClean="0"/>
              <a:t>).</a:t>
            </a:r>
          </a:p>
          <a:p>
            <a:pPr eaLnBrk="1" hangingPunct="1">
              <a:defRPr/>
            </a:pPr>
            <a:r>
              <a:rPr lang="en-US" altLang="en-US" sz="1800" dirty="0" smtClean="0"/>
              <a:t>Syntax for a </a:t>
            </a:r>
            <a:r>
              <a:rPr lang="en-US" altLang="en-US" sz="1800" dirty="0" smtClean="0">
                <a:latin typeface="Courier New" pitchFamily="49" charset="0"/>
              </a:rPr>
              <a:t>confirm</a:t>
            </a:r>
            <a:r>
              <a:rPr lang="en-US" altLang="en-US" sz="1800" dirty="0" smtClean="0"/>
              <a:t> method call:</a:t>
            </a:r>
          </a:p>
          <a:p>
            <a:pPr lvl="1" eaLnBrk="1" hangingPunct="1">
              <a:spcBef>
                <a:spcPts val="600"/>
              </a:spcBef>
              <a:spcAft>
                <a:spcPts val="600"/>
              </a:spcAft>
              <a:buFont typeface="Wingdings" panose="05000000000000000000" pitchFamily="2" charset="2"/>
              <a:buNone/>
              <a:defRPr/>
            </a:pPr>
            <a:r>
              <a:rPr lang="en-US" altLang="en-US" sz="1600" dirty="0" smtClean="0">
                <a:latin typeface="Courier New" pitchFamily="49" charset="0"/>
              </a:rPr>
              <a:t>confirm(</a:t>
            </a:r>
            <a:r>
              <a:rPr lang="en-US" altLang="en-US" sz="1600" i="1" dirty="0" smtClean="0">
                <a:latin typeface="Times New Roman" pitchFamily="18" charset="0"/>
              </a:rPr>
              <a:t>question</a:t>
            </a:r>
            <a:r>
              <a:rPr lang="en-US" altLang="en-US" sz="1600" dirty="0" smtClean="0">
                <a:latin typeface="Courier New" pitchFamily="49" charset="0"/>
              </a:rPr>
              <a:t>);</a:t>
            </a:r>
          </a:p>
          <a:p>
            <a:pPr eaLnBrk="1" hangingPunct="1">
              <a:defRPr/>
            </a:pPr>
            <a:r>
              <a:rPr lang="en-US" altLang="en-US" sz="1800" dirty="0" smtClean="0"/>
              <a:t>Here's an example:</a:t>
            </a:r>
          </a:p>
          <a:p>
            <a:pPr lvl="1" eaLnBrk="1" hangingPunct="1">
              <a:spcBef>
                <a:spcPts val="600"/>
              </a:spcBef>
              <a:spcAft>
                <a:spcPts val="600"/>
              </a:spcAft>
              <a:buFont typeface="Wingdings" panose="05000000000000000000" pitchFamily="2" charset="2"/>
              <a:buNone/>
              <a:defRPr/>
            </a:pPr>
            <a:r>
              <a:rPr lang="en-US" altLang="en-US" sz="1600" dirty="0" smtClean="0">
                <a:latin typeface="Courier New" pitchFamily="49" charset="0"/>
              </a:rPr>
              <a:t>confirm("Do you always tell the truth?");</a:t>
            </a:r>
          </a:p>
          <a:p>
            <a:pPr marL="342900" lvl="1" indent="-342900" eaLnBrk="1" hangingPunct="1">
              <a:buClr>
                <a:schemeClr val="folHlink"/>
              </a:buClr>
              <a:buSzPct val="60000"/>
              <a:defRPr/>
            </a:pPr>
            <a:r>
              <a:rPr lang="en-US" altLang="en-US" sz="1800" dirty="0" smtClean="0">
                <a:ea typeface="+mn-ea"/>
                <a:cs typeface="+mn-cs"/>
              </a:rPr>
              <a:t>Here's the resulting dialog:</a:t>
            </a:r>
          </a:p>
          <a:p>
            <a:pPr marL="342900" lvl="1" indent="-342900" eaLnBrk="1" hangingPunct="1">
              <a:buClr>
                <a:schemeClr val="folHlink"/>
              </a:buClr>
              <a:buSzPct val="60000"/>
              <a:defRPr/>
            </a:pPr>
            <a:endParaRPr lang="en-US" altLang="en-US" sz="1800" dirty="0">
              <a:ea typeface="+mn-ea"/>
              <a:cs typeface="+mn-cs"/>
            </a:endParaRPr>
          </a:p>
          <a:p>
            <a:pPr marL="342900" lvl="1" indent="-342900" eaLnBrk="1" hangingPunct="1">
              <a:buClr>
                <a:schemeClr val="folHlink"/>
              </a:buClr>
              <a:buSzPct val="60000"/>
              <a:defRPr/>
            </a:pPr>
            <a:endParaRPr lang="en-US" altLang="en-US" sz="1800" dirty="0" smtClean="0">
              <a:ea typeface="+mn-ea"/>
              <a:cs typeface="+mn-cs"/>
            </a:endParaRPr>
          </a:p>
          <a:p>
            <a:pPr marL="342900" lvl="1" indent="-342900" eaLnBrk="1" hangingPunct="1">
              <a:buClr>
                <a:schemeClr val="folHlink"/>
              </a:buClr>
              <a:buSzPct val="60000"/>
              <a:defRPr/>
            </a:pPr>
            <a:endParaRPr lang="en-US" altLang="en-US" sz="1800" dirty="0" smtClean="0">
              <a:ea typeface="+mn-ea"/>
              <a:cs typeface="+mn-cs"/>
            </a:endParaRPr>
          </a:p>
          <a:p>
            <a:pPr marL="342900" lvl="1" indent="-342900" eaLnBrk="1" hangingPunct="1">
              <a:buClr>
                <a:schemeClr val="folHlink"/>
              </a:buClr>
              <a:buSzPct val="60000"/>
              <a:defRPr/>
            </a:pPr>
            <a:endParaRPr lang="en-US" altLang="en-US" sz="1800" dirty="0">
              <a:ea typeface="+mn-ea"/>
              <a:cs typeface="+mn-cs"/>
            </a:endParaRPr>
          </a:p>
          <a:p>
            <a:pPr marL="342900" lvl="1" indent="-342900" eaLnBrk="1" hangingPunct="1">
              <a:buClr>
                <a:schemeClr val="folHlink"/>
              </a:buClr>
              <a:buSzPct val="60000"/>
              <a:defRPr/>
            </a:pPr>
            <a:endParaRPr lang="en-US" altLang="en-US" sz="1800" dirty="0" smtClean="0">
              <a:ea typeface="+mn-ea"/>
              <a:cs typeface="+mn-cs"/>
            </a:endParaRPr>
          </a:p>
          <a:p>
            <a:pPr marL="342900" lvl="1" indent="-342900" eaLnBrk="1" hangingPunct="1">
              <a:buClr>
                <a:schemeClr val="folHlink"/>
              </a:buClr>
              <a:buSzPct val="60000"/>
              <a:defRPr/>
            </a:pPr>
            <a:r>
              <a:rPr lang="en-US" altLang="en-US" sz="1800" dirty="0" smtClean="0">
                <a:ea typeface="+mn-ea"/>
                <a:cs typeface="+mn-cs"/>
              </a:rPr>
              <a:t>In </a:t>
            </a:r>
            <a:r>
              <a:rPr lang="en-US" altLang="en-US" sz="1800" dirty="0">
                <a:ea typeface="+mn-ea"/>
                <a:cs typeface="+mn-cs"/>
              </a:rPr>
              <a:t>response to the specified question, if the user clicks OK, then </a:t>
            </a:r>
            <a:r>
              <a:rPr lang="en-US" altLang="en-US" sz="1800" dirty="0">
                <a:latin typeface="Courier New" panose="02070309020205020404" pitchFamily="49" charset="0"/>
                <a:ea typeface="+mn-ea"/>
                <a:cs typeface="Courier New" panose="02070309020205020404" pitchFamily="49" charset="0"/>
              </a:rPr>
              <a:t>true</a:t>
            </a:r>
            <a:r>
              <a:rPr lang="en-US" altLang="en-US" sz="1800" dirty="0">
                <a:ea typeface="+mn-ea"/>
                <a:cs typeface="+mn-cs"/>
              </a:rPr>
              <a:t> is returned. If the user clicks Cancel, then </a:t>
            </a:r>
            <a:r>
              <a:rPr lang="en-US" altLang="en-US" sz="1800" dirty="0">
                <a:latin typeface="Courier New" panose="02070309020205020404" pitchFamily="49" charset="0"/>
                <a:ea typeface="+mn-ea"/>
                <a:cs typeface="Courier New" panose="02070309020205020404" pitchFamily="49" charset="0"/>
              </a:rPr>
              <a:t>false</a:t>
            </a:r>
            <a:r>
              <a:rPr lang="en-US" altLang="en-US" sz="1800" dirty="0">
                <a:ea typeface="+mn-ea"/>
                <a:cs typeface="+mn-cs"/>
              </a:rPr>
              <a:t> is returned</a:t>
            </a:r>
            <a:r>
              <a:rPr lang="en-US" altLang="en-US" sz="1800" dirty="0" smtClean="0">
                <a:ea typeface="+mn-ea"/>
                <a:cs typeface="+mn-cs"/>
              </a:rPr>
              <a:t>.</a:t>
            </a:r>
            <a:endParaRPr lang="en-US" altLang="en-US" sz="1800" dirty="0">
              <a:ea typeface="+mn-ea"/>
              <a:cs typeface="+mn-cs"/>
            </a:endParaRPr>
          </a:p>
        </p:txBody>
      </p:sp>
      <p:sp>
        <p:nvSpPr>
          <p:cNvPr id="14341" name="Text Box 9" descr="note number"/>
          <p:cNvSpPr txBox="1">
            <a:spLocks noChangeArrowheads="1"/>
          </p:cNvSpPr>
          <p:nvPr/>
        </p:nvSpPr>
        <p:spPr bwMode="auto">
          <a:xfrm>
            <a:off x="381000" y="19812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4342" name="Text Box 10" descr="note number"/>
          <p:cNvSpPr txBox="1">
            <a:spLocks noChangeArrowheads="1"/>
          </p:cNvSpPr>
          <p:nvPr/>
        </p:nvSpPr>
        <p:spPr bwMode="auto">
          <a:xfrm>
            <a:off x="381000" y="6162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pic>
        <p:nvPicPr>
          <p:cNvPr id="2" name="Picture 1"/>
          <p:cNvPicPr>
            <a:picLocks noChangeAspect="1"/>
          </p:cNvPicPr>
          <p:nvPr/>
        </p:nvPicPr>
        <p:blipFill>
          <a:blip r:embed="rId3"/>
          <a:stretch>
            <a:fillRect/>
          </a:stretch>
        </p:blipFill>
        <p:spPr>
          <a:xfrm>
            <a:off x="1150938" y="4267200"/>
            <a:ext cx="4267200" cy="1371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6212CEA6-F2DD-4F79-B3E6-744D08F35FB1}" type="slidenum">
              <a:rPr lang="en-US" altLang="en-US" sz="1400">
                <a:latin typeface="Times New Roman" panose="02020603050405020304" pitchFamily="18" charset="0"/>
              </a:rPr>
              <a:pPr eaLnBrk="1" hangingPunct="1"/>
              <a:t>12</a:t>
            </a:fld>
            <a:endParaRPr lang="en-US" altLang="en-US" sz="1400">
              <a:latin typeface="Times New Roman" panose="02020603050405020304" pitchFamily="18" charset="0"/>
            </a:endParaRPr>
          </a:p>
        </p:txBody>
      </p:sp>
      <p:sp>
        <p:nvSpPr>
          <p:cNvPr id="15363" name="Rectangle 2"/>
          <p:cNvSpPr>
            <a:spLocks noGrp="1" noChangeArrowheads="1"/>
          </p:cNvSpPr>
          <p:nvPr>
            <p:ph type="title"/>
          </p:nvPr>
        </p:nvSpPr>
        <p:spPr>
          <a:xfrm>
            <a:off x="1150938" y="341313"/>
            <a:ext cx="7002462" cy="754062"/>
          </a:xfrm>
        </p:spPr>
        <p:txBody>
          <a:bodyPr/>
          <a:lstStyle/>
          <a:p>
            <a:pPr eaLnBrk="1" hangingPunct="1"/>
            <a:r>
              <a:rPr lang="en-US" altLang="en-US" smtClean="0">
                <a:latin typeface="Courier New" panose="02070309020205020404" pitchFamily="49" charset="0"/>
              </a:rPr>
              <a:t>confirm</a:t>
            </a:r>
            <a:r>
              <a:rPr lang="en-US" altLang="en-US" smtClean="0"/>
              <a:t> Method</a:t>
            </a:r>
          </a:p>
        </p:txBody>
      </p:sp>
      <p:sp>
        <p:nvSpPr>
          <p:cNvPr id="12292" name="Rectangle 3"/>
          <p:cNvSpPr>
            <a:spLocks noGrp="1" noChangeArrowheads="1"/>
          </p:cNvSpPr>
          <p:nvPr>
            <p:ph type="body" idx="1"/>
          </p:nvPr>
        </p:nvSpPr>
        <p:spPr>
          <a:xfrm>
            <a:off x="762000" y="1524000"/>
            <a:ext cx="7620000" cy="5029200"/>
          </a:xfrm>
        </p:spPr>
        <p:txBody>
          <a:bodyPr/>
          <a:lstStyle/>
          <a:p>
            <a:pPr eaLnBrk="1" hangingPunct="1">
              <a:defRPr/>
            </a:pPr>
            <a:r>
              <a:rPr lang="en-US" altLang="en-US" sz="2000" dirty="0" smtClean="0"/>
              <a:t>Assume the following function is in a working web page. If the function is called and the respondent is someone who always lies, what will be the output?</a:t>
            </a:r>
          </a:p>
          <a:p>
            <a:pPr lvl="1" eaLnBrk="1" hangingPunct="1">
              <a:spcBef>
                <a:spcPts val="600"/>
              </a:spcBef>
              <a:buFont typeface="Wingdings" panose="05000000000000000000" pitchFamily="2" charset="2"/>
              <a:buNone/>
              <a:defRPr/>
            </a:pPr>
            <a:r>
              <a:rPr lang="en-US" altLang="en-US" sz="1600" dirty="0" smtClean="0">
                <a:latin typeface="Courier New" pitchFamily="49" charset="0"/>
              </a:rPr>
              <a:t>function </a:t>
            </a:r>
            <a:r>
              <a:rPr lang="en-US" altLang="en-US" sz="1600" dirty="0" err="1" smtClean="0">
                <a:latin typeface="Courier New" pitchFamily="49" charset="0"/>
              </a:rPr>
              <a:t>askAboutLying</a:t>
            </a:r>
            <a:r>
              <a:rPr lang="en-US" altLang="en-US" sz="1600" dirty="0" smtClean="0">
                <a:latin typeface="Courier New" pitchFamily="49" charset="0"/>
              </a:rPr>
              <a:t>() {</a:t>
            </a:r>
          </a:p>
          <a:p>
            <a:pPr lvl="1" eaLnBrk="1" hangingPunct="1">
              <a:buFont typeface="Wingdings" panose="05000000000000000000" pitchFamily="2" charset="2"/>
              <a:buNone/>
              <a:defRPr/>
            </a:pPr>
            <a:r>
              <a:rPr lang="en-US" altLang="en-US" sz="1600" dirty="0" smtClean="0">
                <a:latin typeface="Courier New" pitchFamily="49" charset="0"/>
              </a:rPr>
              <a:t>  </a:t>
            </a:r>
            <a:r>
              <a:rPr lang="en-US" altLang="en-US" sz="1600" dirty="0" err="1" smtClean="0">
                <a:latin typeface="Courier New" pitchFamily="49" charset="0"/>
              </a:rPr>
              <a:t>var</a:t>
            </a:r>
            <a:r>
              <a:rPr lang="en-US" altLang="en-US" sz="1600" dirty="0" smtClean="0">
                <a:latin typeface="Courier New" pitchFamily="49" charset="0"/>
              </a:rPr>
              <a:t> reply; // user's reply</a:t>
            </a:r>
          </a:p>
          <a:p>
            <a:pPr lvl="1" eaLnBrk="1" hangingPunct="1">
              <a:buFont typeface="Wingdings" panose="05000000000000000000" pitchFamily="2" charset="2"/>
              <a:buNone/>
              <a:defRPr/>
            </a:pPr>
            <a:r>
              <a:rPr lang="en-US" altLang="en-US" sz="1600" dirty="0" smtClean="0">
                <a:latin typeface="Courier New" pitchFamily="49" charset="0"/>
              </a:rPr>
              <a:t>  reply = confirm("Do you always tell the truth?");</a:t>
            </a:r>
          </a:p>
          <a:p>
            <a:pPr lvl="1" eaLnBrk="1" hangingPunct="1">
              <a:buFont typeface="Wingdings" panose="05000000000000000000" pitchFamily="2" charset="2"/>
              <a:buNone/>
              <a:defRPr/>
            </a:pPr>
            <a:r>
              <a:rPr lang="en-US" altLang="en-US" sz="1600" dirty="0" smtClean="0">
                <a:latin typeface="Courier New" pitchFamily="49" charset="0"/>
              </a:rPr>
              <a:t>  alert("When asked whether you always tell" +</a:t>
            </a:r>
          </a:p>
          <a:p>
            <a:pPr lvl="1" eaLnBrk="1" hangingPunct="1">
              <a:buFont typeface="Wingdings" panose="05000000000000000000" pitchFamily="2" charset="2"/>
              <a:buNone/>
              <a:defRPr/>
            </a:pPr>
            <a:r>
              <a:rPr lang="en-US" altLang="en-US" sz="1600" dirty="0" smtClean="0">
                <a:latin typeface="Courier New" pitchFamily="49" charset="0"/>
              </a:rPr>
              <a:t>    " the truth, your reply was: " + reply + ".");</a:t>
            </a:r>
          </a:p>
          <a:p>
            <a:pPr lvl="1" eaLnBrk="1" hangingPunct="1">
              <a:spcAft>
                <a:spcPts val="600"/>
              </a:spcAft>
              <a:buFont typeface="Wingdings" panose="05000000000000000000" pitchFamily="2" charset="2"/>
              <a:buNone/>
              <a:defRPr/>
            </a:pPr>
            <a:r>
              <a:rPr lang="en-US" altLang="en-US" sz="1600" dirty="0" smtClean="0">
                <a:latin typeface="Courier New" pitchFamily="49" charset="0"/>
              </a:rPr>
              <a:t>} // end </a:t>
            </a:r>
            <a:r>
              <a:rPr lang="en-US" altLang="en-US" sz="1600" dirty="0" err="1" smtClean="0">
                <a:latin typeface="Courier New" pitchFamily="49" charset="0"/>
              </a:rPr>
              <a:t>askAboutLying</a:t>
            </a:r>
            <a:endParaRPr lang="en-US" altLang="en-US" sz="1600" dirty="0" smtClean="0">
              <a:latin typeface="Courier New" pitchFamily="49" charset="0"/>
            </a:endParaRPr>
          </a:p>
          <a:p>
            <a:pPr marL="342900" lvl="1" indent="-342900" eaLnBrk="1" hangingPunct="1">
              <a:buClr>
                <a:schemeClr val="folHlink"/>
              </a:buClr>
              <a:buSzPct val="60000"/>
              <a:defRPr/>
            </a:pPr>
            <a:r>
              <a:rPr lang="en-US" altLang="en-US" dirty="0" smtClean="0">
                <a:ea typeface="+mn-ea"/>
                <a:cs typeface="+mn-cs"/>
              </a:rPr>
              <a:t>Review: To </a:t>
            </a:r>
            <a:r>
              <a:rPr lang="en-US" altLang="en-US" dirty="0">
                <a:ea typeface="+mn-ea"/>
                <a:cs typeface="+mn-cs"/>
              </a:rPr>
              <a:t>avoid ugly line </a:t>
            </a:r>
            <a:r>
              <a:rPr lang="en-US" altLang="en-US" dirty="0" smtClean="0">
                <a:ea typeface="+mn-ea"/>
                <a:cs typeface="+mn-cs"/>
              </a:rPr>
              <a:t>wrap, if a statement is too </a:t>
            </a:r>
            <a:r>
              <a:rPr lang="en-US" altLang="en-US" dirty="0">
                <a:ea typeface="+mn-ea"/>
                <a:cs typeface="+mn-cs"/>
              </a:rPr>
              <a:t>long to fit on one line, press enter at an appropriate breaking point, and indent</a:t>
            </a:r>
            <a:r>
              <a:rPr lang="en-US" altLang="en-US" dirty="0" smtClean="0">
                <a:ea typeface="+mn-ea"/>
                <a:cs typeface="+mn-cs"/>
              </a:rPr>
              <a:t>. If the break occurs within a string, terminate the first part of the string with a closing quote, insert a concatenation operator, </a:t>
            </a:r>
            <a:r>
              <a:rPr lang="en-US" altLang="en-US" dirty="0" smtClean="0">
                <a:latin typeface="Courier New" panose="02070309020205020404" pitchFamily="49" charset="0"/>
                <a:ea typeface="+mn-ea"/>
                <a:cs typeface="Courier New" panose="02070309020205020404" pitchFamily="49" charset="0"/>
              </a:rPr>
              <a:t>+</a:t>
            </a:r>
            <a:r>
              <a:rPr lang="en-US" altLang="en-US" dirty="0" smtClean="0">
                <a:ea typeface="+mn-ea"/>
                <a:cs typeface="+mn-cs"/>
              </a:rPr>
              <a:t>, and start the next line's continuation string with an opening quote.</a:t>
            </a:r>
            <a:endParaRPr lang="en-US" altLang="en-US" dirty="0">
              <a:ea typeface="+mn-ea"/>
              <a:cs typeface="+mn-cs"/>
            </a:endParaRPr>
          </a:p>
          <a:p>
            <a:pPr lvl="1" eaLnBrk="1" hangingPunct="1">
              <a:buFont typeface="Wingdings" panose="05000000000000000000" pitchFamily="2" charset="2"/>
              <a:buNone/>
              <a:defRPr/>
            </a:pPr>
            <a:endParaRPr lang="en-US" altLang="en-US" sz="1600" dirty="0" smtClean="0">
              <a:latin typeface="Courier New" pitchFamily="49" charset="0"/>
            </a:endParaRPr>
          </a:p>
        </p:txBody>
      </p:sp>
      <p:sp>
        <p:nvSpPr>
          <p:cNvPr id="15365" name="Text Box 9" descr="note number"/>
          <p:cNvSpPr txBox="1">
            <a:spLocks noChangeArrowheads="1"/>
          </p:cNvSpPr>
          <p:nvPr/>
        </p:nvSpPr>
        <p:spPr bwMode="auto">
          <a:xfrm>
            <a:off x="381000" y="3048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5366" name="Text Box 10" descr="note number"/>
          <p:cNvSpPr txBox="1">
            <a:spLocks noChangeArrowheads="1"/>
          </p:cNvSpPr>
          <p:nvPr/>
        </p:nvSpPr>
        <p:spPr bwMode="auto">
          <a:xfrm>
            <a:off x="381000" y="38862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5367" name="Line 12"/>
          <p:cNvSpPr>
            <a:spLocks noChangeShapeType="1"/>
          </p:cNvSpPr>
          <p:nvPr/>
        </p:nvSpPr>
        <p:spPr bwMode="auto">
          <a:xfrm flipH="1" flipV="1">
            <a:off x="7315200" y="3551238"/>
            <a:ext cx="6096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68" name="Text Box 11"/>
          <p:cNvSpPr txBox="1">
            <a:spLocks noChangeArrowheads="1"/>
          </p:cNvSpPr>
          <p:nvPr/>
        </p:nvSpPr>
        <p:spPr bwMode="auto">
          <a:xfrm>
            <a:off x="7924800" y="3140075"/>
            <a:ext cx="887413" cy="830263"/>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How to break a string.</a:t>
            </a:r>
          </a:p>
        </p:txBody>
      </p:sp>
      <p:sp>
        <p:nvSpPr>
          <p:cNvPr id="15369" name="Text Box 10" descr="note number"/>
          <p:cNvSpPr txBox="1">
            <a:spLocks noChangeArrowheads="1"/>
          </p:cNvSpPr>
          <p:nvPr/>
        </p:nvSpPr>
        <p:spPr bwMode="auto">
          <a:xfrm>
            <a:off x="381000" y="4410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5442774A-5D77-4356-8867-A1A6BE8023EA}" type="slidenum">
              <a:rPr lang="en-US" altLang="en-US" sz="1400">
                <a:latin typeface="Times New Roman" panose="02020603050405020304" pitchFamily="18" charset="0"/>
              </a:rPr>
              <a:pPr eaLnBrk="1" hangingPunct="1"/>
              <a:t>13</a:t>
            </a:fld>
            <a:endParaRPr lang="en-US" altLang="en-US" sz="1400">
              <a:latin typeface="Times New Roman" panose="02020603050405020304" pitchFamily="18" charset="0"/>
            </a:endParaRPr>
          </a:p>
        </p:txBody>
      </p:sp>
      <p:sp>
        <p:nvSpPr>
          <p:cNvPr id="16387" name="Rectangle 2"/>
          <p:cNvSpPr>
            <a:spLocks noGrp="1" noChangeArrowheads="1"/>
          </p:cNvSpPr>
          <p:nvPr>
            <p:ph type="title"/>
          </p:nvPr>
        </p:nvSpPr>
        <p:spPr>
          <a:xfrm>
            <a:off x="1150938" y="341313"/>
            <a:ext cx="7002462" cy="754062"/>
          </a:xfrm>
        </p:spPr>
        <p:txBody>
          <a:bodyPr/>
          <a:lstStyle/>
          <a:p>
            <a:pPr eaLnBrk="1" hangingPunct="1"/>
            <a:r>
              <a:rPr lang="en-US" altLang="en-US" smtClean="0">
                <a:latin typeface="Courier New" panose="02070309020205020404" pitchFamily="49" charset="0"/>
              </a:rPr>
              <a:t>if</a:t>
            </a:r>
            <a:r>
              <a:rPr lang="en-US" altLang="en-US" smtClean="0"/>
              <a:t> Statement - </a:t>
            </a:r>
            <a:r>
              <a:rPr lang="en-US" altLang="en-US" smtClean="0">
                <a:latin typeface="Courier New" panose="02070309020205020404" pitchFamily="49" charset="0"/>
                <a:cs typeface="Courier New" panose="02070309020205020404" pitchFamily="49" charset="0"/>
              </a:rPr>
              <a:t>if</a:t>
            </a:r>
            <a:r>
              <a:rPr lang="en-US" altLang="en-US" smtClean="0"/>
              <a:t> by itself</a:t>
            </a:r>
          </a:p>
        </p:txBody>
      </p:sp>
      <p:sp>
        <p:nvSpPr>
          <p:cNvPr id="16388" name="Rectangle 3"/>
          <p:cNvSpPr>
            <a:spLocks noGrp="1" noChangeArrowheads="1"/>
          </p:cNvSpPr>
          <p:nvPr>
            <p:ph type="body" idx="1"/>
          </p:nvPr>
        </p:nvSpPr>
        <p:spPr>
          <a:xfrm>
            <a:off x="762000" y="1524000"/>
            <a:ext cx="8153400" cy="5029200"/>
          </a:xfrm>
        </p:spPr>
        <p:txBody>
          <a:bodyPr/>
          <a:lstStyle/>
          <a:p>
            <a:pPr eaLnBrk="1" hangingPunct="1"/>
            <a:r>
              <a:rPr lang="en-US" altLang="en-US" sz="1800" dirty="0" smtClean="0"/>
              <a:t>Usually, you'll use the </a:t>
            </a:r>
            <a:r>
              <a:rPr lang="en-US" altLang="en-US" sz="1800" dirty="0" smtClean="0">
                <a:latin typeface="Courier New" panose="02070309020205020404" pitchFamily="49" charset="0"/>
                <a:cs typeface="Courier New" panose="02070309020205020404" pitchFamily="49" charset="0"/>
              </a:rPr>
              <a:t>confirm</a:t>
            </a:r>
            <a:r>
              <a:rPr lang="en-US" altLang="en-US" sz="1800" dirty="0" smtClean="0"/>
              <a:t> method call as part of an </a:t>
            </a:r>
            <a:r>
              <a:rPr lang="en-US" altLang="en-US" sz="1800" dirty="0" smtClean="0">
                <a:latin typeface="Courier New" panose="02070309020205020404" pitchFamily="49" charset="0"/>
              </a:rPr>
              <a:t>if</a:t>
            </a:r>
            <a:r>
              <a:rPr lang="en-US" altLang="en-US" sz="1800" dirty="0" smtClean="0"/>
              <a:t> statement, so you can do something different depending on whether the user clicks OK (for yes) or Cancel (for no).</a:t>
            </a:r>
          </a:p>
          <a:p>
            <a:pPr eaLnBrk="1" hangingPunct="1"/>
            <a:r>
              <a:rPr lang="en-US" altLang="en-US" sz="1800" dirty="0" smtClean="0"/>
              <a:t>Syntax and semantics for the </a:t>
            </a:r>
            <a:r>
              <a:rPr lang="en-US" altLang="en-US" sz="1800" dirty="0" smtClean="0">
                <a:latin typeface="Courier New" panose="02070309020205020404" pitchFamily="49" charset="0"/>
                <a:cs typeface="Courier New" panose="02070309020205020404" pitchFamily="49" charset="0"/>
              </a:rPr>
              <a:t>if</a:t>
            </a:r>
            <a:r>
              <a:rPr lang="en-US" altLang="en-US" sz="1800" dirty="0" smtClean="0"/>
              <a:t> statement:</a:t>
            </a:r>
          </a:p>
          <a:p>
            <a:pPr marL="0" indent="0" eaLnBrk="1" hangingPunct="1">
              <a:buNone/>
            </a:pPr>
            <a:endParaRPr lang="en-US" altLang="en-US" sz="1800" dirty="0"/>
          </a:p>
          <a:p>
            <a:pPr marL="0" indent="0" eaLnBrk="1" hangingPunct="1">
              <a:buNone/>
            </a:pPr>
            <a:endParaRPr lang="en-US" altLang="en-US" sz="1800" dirty="0" smtClean="0"/>
          </a:p>
        </p:txBody>
      </p:sp>
      <p:graphicFrame>
        <p:nvGraphicFramePr>
          <p:cNvPr id="2" name="Object 1"/>
          <p:cNvGraphicFramePr>
            <a:graphicFrameLocks noChangeAspect="1"/>
          </p:cNvGraphicFramePr>
          <p:nvPr>
            <p:extLst>
              <p:ext uri="{D42A27DB-BD31-4B8C-83A1-F6EECF244321}">
                <p14:modId xmlns:p14="http://schemas.microsoft.com/office/powerpoint/2010/main" val="2266714941"/>
              </p:ext>
            </p:extLst>
          </p:nvPr>
        </p:nvGraphicFramePr>
        <p:xfrm>
          <a:off x="800100" y="2971799"/>
          <a:ext cx="7734300" cy="3080883"/>
        </p:xfrm>
        <a:graphic>
          <a:graphicData uri="http://schemas.openxmlformats.org/presentationml/2006/ole">
            <mc:AlternateContent xmlns:mc="http://schemas.openxmlformats.org/markup-compatibility/2006">
              <mc:Choice xmlns:v="urn:schemas-microsoft-com:vml" Requires="v">
                <p:oleObj spid="_x0000_s2171" name="Document" r:id="rId4" imgW="4962769" imgH="1991030" progId="Word.Document.12">
                  <p:embed/>
                </p:oleObj>
              </mc:Choice>
              <mc:Fallback>
                <p:oleObj name="Document" r:id="rId4" imgW="4962769" imgH="1991030" progId="Word.Document.12">
                  <p:embed/>
                  <p:pic>
                    <p:nvPicPr>
                      <p:cNvPr id="0" name=""/>
                      <p:cNvPicPr/>
                      <p:nvPr/>
                    </p:nvPicPr>
                    <p:blipFill>
                      <a:blip r:embed="rId5"/>
                      <a:stretch>
                        <a:fillRect/>
                      </a:stretch>
                    </p:blipFill>
                    <p:spPr>
                      <a:xfrm>
                        <a:off x="800100" y="2971799"/>
                        <a:ext cx="7734300" cy="3080883"/>
                      </a:xfrm>
                      <a:prstGeom prst="rect">
                        <a:avLst/>
                      </a:prstGeom>
                    </p:spPr>
                  </p:pic>
                </p:oleObj>
              </mc:Fallback>
            </mc:AlternateContent>
          </a:graphicData>
        </a:graphic>
      </p:graphicFrame>
      <p:sp>
        <p:nvSpPr>
          <p:cNvPr id="8" name="Text Box 9" descr="note number"/>
          <p:cNvSpPr txBox="1">
            <a:spLocks noChangeArrowheads="1"/>
          </p:cNvSpPr>
          <p:nvPr/>
        </p:nvSpPr>
        <p:spPr bwMode="auto">
          <a:xfrm>
            <a:off x="381000" y="3048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0570EECB-1683-4A37-B0C9-2C96BF526E15}" type="slidenum">
              <a:rPr lang="en-US" altLang="en-US" sz="1400">
                <a:latin typeface="Times New Roman" panose="02020603050405020304" pitchFamily="18" charset="0"/>
              </a:rPr>
              <a:pPr eaLnBrk="1" hangingPunct="1"/>
              <a:t>14</a:t>
            </a:fld>
            <a:endParaRPr lang="en-US" altLang="en-US" sz="1400">
              <a:latin typeface="Times New Roman" panose="02020603050405020304" pitchFamily="18" charset="0"/>
            </a:endParaRPr>
          </a:p>
        </p:txBody>
      </p:sp>
      <p:sp>
        <p:nvSpPr>
          <p:cNvPr id="17411" name="Rectangle 2"/>
          <p:cNvSpPr>
            <a:spLocks noGrp="1" noChangeArrowheads="1"/>
          </p:cNvSpPr>
          <p:nvPr>
            <p:ph type="title"/>
          </p:nvPr>
        </p:nvSpPr>
        <p:spPr>
          <a:xfrm>
            <a:off x="1150938" y="304800"/>
            <a:ext cx="7002462" cy="754063"/>
          </a:xfrm>
        </p:spPr>
        <p:txBody>
          <a:bodyPr/>
          <a:lstStyle/>
          <a:p>
            <a:pPr eaLnBrk="1" hangingPunct="1"/>
            <a:r>
              <a:rPr lang="en-US" altLang="en-US" smtClean="0"/>
              <a:t>Game Night Web Page</a:t>
            </a:r>
          </a:p>
        </p:txBody>
      </p:sp>
      <p:sp>
        <p:nvSpPr>
          <p:cNvPr id="17412" name="Rectangle 3"/>
          <p:cNvSpPr>
            <a:spLocks noGrp="1" noChangeArrowheads="1"/>
          </p:cNvSpPr>
          <p:nvPr>
            <p:ph type="body" sz="half" idx="1"/>
          </p:nvPr>
        </p:nvSpPr>
        <p:spPr>
          <a:xfrm>
            <a:off x="762000" y="1524000"/>
            <a:ext cx="8001000" cy="4953000"/>
          </a:xfrm>
        </p:spPr>
        <p:txBody>
          <a:bodyPr/>
          <a:lstStyle/>
          <a:p>
            <a:pPr eaLnBrk="1" hangingPunct="1">
              <a:tabLst>
                <a:tab pos="3200400" algn="l"/>
              </a:tabLst>
            </a:pPr>
            <a:r>
              <a:rPr lang="en-US" altLang="en-US" dirty="0" smtClean="0"/>
              <a:t>Given the HTML code on the next slide. Add a </a:t>
            </a:r>
            <a:r>
              <a:rPr lang="en-US" altLang="en-US" dirty="0" err="1" smtClean="0">
                <a:latin typeface="Courier New" panose="02070309020205020404" pitchFamily="49" charset="0"/>
                <a:cs typeface="Courier New" panose="02070309020205020404" pitchFamily="49" charset="0"/>
              </a:rPr>
              <a:t>partyOn</a:t>
            </a:r>
            <a:r>
              <a:rPr lang="en-US" altLang="en-US" dirty="0" smtClean="0"/>
              <a:t> function that:</a:t>
            </a:r>
          </a:p>
          <a:p>
            <a:pPr lvl="1" eaLnBrk="1" hangingPunct="1">
              <a:tabLst>
                <a:tab pos="3200400" algn="l"/>
              </a:tabLst>
            </a:pPr>
            <a:r>
              <a:rPr lang="en-US" altLang="en-US" dirty="0" smtClean="0"/>
              <a:t>Checks whether the user really wants to follow the link to the party reservation web page. More specifically, generate a dialog that asks the user "Can you handle the excitement?".</a:t>
            </a:r>
          </a:p>
          <a:p>
            <a:pPr lvl="1" eaLnBrk="1" hangingPunct="1">
              <a:tabLst>
                <a:tab pos="3200400" algn="l"/>
              </a:tabLst>
            </a:pPr>
            <a:r>
              <a:rPr lang="en-US" altLang="en-US" dirty="0" smtClean="0"/>
              <a:t>If the user clicks OK, redirect the user to </a:t>
            </a:r>
            <a:r>
              <a:rPr lang="en-US" altLang="en-US" dirty="0">
                <a:hlinkClick r:id="rId3"/>
              </a:rPr>
              <a:t>http://</a:t>
            </a:r>
            <a:r>
              <a:rPr lang="en-US" altLang="en-US" dirty="0" smtClean="0">
                <a:hlinkClick r:id="rId3"/>
              </a:rPr>
              <a:t>www.park.edu/clubs-and-organizations/active-student-clubs.html</a:t>
            </a:r>
            <a:endParaRPr lang="en-US" altLang="en-US" dirty="0" smtClean="0"/>
          </a:p>
        </p:txBody>
      </p:sp>
      <p:sp>
        <p:nvSpPr>
          <p:cNvPr id="17413" name="Text Box 7" descr="note number"/>
          <p:cNvSpPr txBox="1">
            <a:spLocks noChangeArrowheads="1"/>
          </p:cNvSpPr>
          <p:nvPr/>
        </p:nvSpPr>
        <p:spPr bwMode="auto">
          <a:xfrm>
            <a:off x="381000" y="1362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7414" name="Text Box 11" descr="note number"/>
          <p:cNvSpPr txBox="1">
            <a:spLocks noChangeArrowheads="1"/>
          </p:cNvSpPr>
          <p:nvPr/>
        </p:nvSpPr>
        <p:spPr bwMode="auto">
          <a:xfrm>
            <a:off x="381000" y="16764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7415" name="Text Box 11" descr="note number"/>
          <p:cNvSpPr txBox="1">
            <a:spLocks noChangeArrowheads="1"/>
          </p:cNvSpPr>
          <p:nvPr/>
        </p:nvSpPr>
        <p:spPr bwMode="auto">
          <a:xfrm>
            <a:off x="381000" y="4105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24877249-5B06-42AB-8294-E7337AC7213A}" type="slidenum">
              <a:rPr lang="en-US" altLang="en-US" sz="1400">
                <a:latin typeface="Times New Roman" panose="02020603050405020304" pitchFamily="18" charset="0"/>
              </a:rPr>
              <a:pPr eaLnBrk="1" hangingPunct="1"/>
              <a:t>15</a:t>
            </a:fld>
            <a:endParaRPr lang="en-US" altLang="en-US" sz="1400">
              <a:latin typeface="Times New Roman" panose="02020603050405020304" pitchFamily="18" charset="0"/>
            </a:endParaRPr>
          </a:p>
        </p:txBody>
      </p:sp>
      <p:sp>
        <p:nvSpPr>
          <p:cNvPr id="18435" name="Rectangle 2"/>
          <p:cNvSpPr>
            <a:spLocks noGrp="1" noChangeArrowheads="1"/>
          </p:cNvSpPr>
          <p:nvPr>
            <p:ph type="title"/>
          </p:nvPr>
        </p:nvSpPr>
        <p:spPr>
          <a:xfrm>
            <a:off x="1150938" y="304800"/>
            <a:ext cx="7002462" cy="754063"/>
          </a:xfrm>
        </p:spPr>
        <p:txBody>
          <a:bodyPr/>
          <a:lstStyle/>
          <a:p>
            <a:pPr eaLnBrk="1" hangingPunct="1"/>
            <a:r>
              <a:rPr lang="en-US" altLang="en-US" smtClean="0"/>
              <a:t>Game Night Web Page</a:t>
            </a:r>
          </a:p>
        </p:txBody>
      </p:sp>
      <p:sp>
        <p:nvSpPr>
          <p:cNvPr id="18436" name="Rectangle 3"/>
          <p:cNvSpPr>
            <a:spLocks noGrp="1" noChangeArrowheads="1"/>
          </p:cNvSpPr>
          <p:nvPr>
            <p:ph type="body" sz="half" idx="1"/>
          </p:nvPr>
        </p:nvSpPr>
        <p:spPr>
          <a:xfrm>
            <a:off x="1295400" y="1447800"/>
            <a:ext cx="7239000" cy="5181600"/>
          </a:xfrm>
        </p:spPr>
        <p:txBody>
          <a:bodyPr/>
          <a:lstStyle/>
          <a:p>
            <a:pPr eaLnBrk="1" hangingPunct="1">
              <a:spcBef>
                <a:spcPct val="0"/>
              </a:spcBef>
              <a:buFont typeface="Wingdings" panose="05000000000000000000" pitchFamily="2" charset="2"/>
              <a:buNone/>
              <a:tabLst>
                <a:tab pos="3200400" algn="l"/>
              </a:tabLst>
            </a:pPr>
            <a:endParaRPr lang="en-US" altLang="en-US" sz="1600" dirty="0" smtClean="0">
              <a:latin typeface="Courier New" panose="02070309020205020404" pitchFamily="49" charset="0"/>
            </a:endParaRP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&lt;body&gt;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&lt;h1&gt;Park ACM Club Game Night&lt;/h1&gt;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&lt;p&gt;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  Join Park's ACM Club for another wild and crazy</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  night of computer fun!</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&lt;/p&gt;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a:t>
            </a:r>
            <a:r>
              <a:rPr lang="en-US" altLang="en-US" sz="1600" dirty="0" err="1" smtClean="0">
                <a:latin typeface="Courier New" panose="02070309020205020404" pitchFamily="49" charset="0"/>
              </a:rPr>
              <a:t>ul</a:t>
            </a:r>
            <a:r>
              <a:rPr lang="en-US" altLang="en-US" sz="1600" dirty="0" smtClean="0">
                <a:latin typeface="Courier New" panose="02070309020205020404" pitchFamily="49" charset="0"/>
              </a:rPr>
              <a:t>&gt;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  &lt;li&gt;Play computer games!&lt;/li&gt;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  &lt;li&gt;Talk about computers!&lt;/li&gt;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  &lt;li&gt;Win posters of your favorite computers!&lt;/li&gt;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a:t>
            </a:r>
            <a:r>
              <a:rPr lang="en-US" altLang="en-US" sz="1600" dirty="0" err="1" smtClean="0">
                <a:latin typeface="Courier New" panose="02070309020205020404" pitchFamily="49" charset="0"/>
              </a:rPr>
              <a:t>ul</a:t>
            </a:r>
            <a:r>
              <a:rPr lang="en-US" altLang="en-US" sz="1600" dirty="0" smtClean="0">
                <a:latin typeface="Courier New" panose="02070309020205020404" pitchFamily="49" charset="0"/>
              </a:rPr>
              <a:t>&gt;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&lt;p&gt;Confirm your reservation now by clicking below.&lt;/p&gt;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&lt;input type="button" value="ACM Club“</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onclick</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partyOn</a:t>
            </a:r>
            <a:r>
              <a:rPr lang="en-US" altLang="en-US" sz="1600" dirty="0" smtClean="0">
                <a:latin typeface="Courier New" panose="02070309020205020404" pitchFamily="49" charset="0"/>
              </a:rPr>
              <a:t>();"&gt;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&lt;/body&gt;</a:t>
            </a:r>
          </a:p>
          <a:p>
            <a:pPr eaLnBrk="1" hangingPunct="1">
              <a:spcBef>
                <a:spcPct val="0"/>
              </a:spcBef>
              <a:buFont typeface="Wingdings" panose="05000000000000000000" pitchFamily="2" charset="2"/>
              <a:buNone/>
              <a:tabLst>
                <a:tab pos="3200400" algn="l"/>
              </a:tabLst>
            </a:pPr>
            <a:r>
              <a:rPr lang="en-US" altLang="en-US" sz="1600" dirty="0" smtClean="0">
                <a:latin typeface="Courier New" panose="02070309020205020404" pitchFamily="49" charset="0"/>
              </a:rPr>
              <a:t>&lt;/html&gt;</a:t>
            </a:r>
          </a:p>
        </p:txBody>
      </p:sp>
      <p:sp>
        <p:nvSpPr>
          <p:cNvPr id="18437" name="Text Box 7" descr="note number"/>
          <p:cNvSpPr txBox="1">
            <a:spLocks noChangeArrowheads="1"/>
          </p:cNvSpPr>
          <p:nvPr/>
        </p:nvSpPr>
        <p:spPr bwMode="auto">
          <a:xfrm>
            <a:off x="381000" y="1743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7BBA3077-128E-4F11-B4A2-7773EB1D610F}" type="slidenum">
              <a:rPr lang="en-US" altLang="en-US" sz="1400">
                <a:latin typeface="Times New Roman" panose="02020603050405020304" pitchFamily="18" charset="0"/>
              </a:rPr>
              <a:pPr eaLnBrk="1" hangingPunct="1"/>
              <a:t>16</a:t>
            </a:fld>
            <a:endParaRPr lang="en-US" altLang="en-US" sz="1400">
              <a:latin typeface="Times New Roman" panose="02020603050405020304" pitchFamily="18" charset="0"/>
            </a:endParaRPr>
          </a:p>
        </p:txBody>
      </p:sp>
      <p:sp>
        <p:nvSpPr>
          <p:cNvPr id="19459" name="Rectangle 2"/>
          <p:cNvSpPr>
            <a:spLocks noGrp="1" noChangeArrowheads="1"/>
          </p:cNvSpPr>
          <p:nvPr>
            <p:ph type="title"/>
          </p:nvPr>
        </p:nvSpPr>
        <p:spPr>
          <a:xfrm>
            <a:off x="1150938" y="341313"/>
            <a:ext cx="7535862" cy="754062"/>
          </a:xfrm>
        </p:spPr>
        <p:txBody>
          <a:bodyPr/>
          <a:lstStyle/>
          <a:p>
            <a:pPr eaLnBrk="1" hangingPunct="1"/>
            <a:r>
              <a:rPr lang="en-US" altLang="en-US" smtClean="0">
                <a:latin typeface="Courier New" panose="02070309020205020404" pitchFamily="49" charset="0"/>
              </a:rPr>
              <a:t>prompt</a:t>
            </a:r>
            <a:r>
              <a:rPr lang="en-US" altLang="en-US" smtClean="0"/>
              <a:t> Method</a:t>
            </a:r>
          </a:p>
        </p:txBody>
      </p:sp>
      <p:sp>
        <p:nvSpPr>
          <p:cNvPr id="19460" name="Text Box 7" descr="note number"/>
          <p:cNvSpPr txBox="1">
            <a:spLocks noChangeArrowheads="1"/>
          </p:cNvSpPr>
          <p:nvPr/>
        </p:nvSpPr>
        <p:spPr bwMode="auto">
          <a:xfrm>
            <a:off x="381000" y="12954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9461" name="Text Box 8" descr="note number"/>
          <p:cNvSpPr txBox="1">
            <a:spLocks noChangeArrowheads="1"/>
          </p:cNvSpPr>
          <p:nvPr/>
        </p:nvSpPr>
        <p:spPr bwMode="auto">
          <a:xfrm>
            <a:off x="381000" y="3038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16392" name="Rectangle 3"/>
          <p:cNvSpPr txBox="1">
            <a:spLocks noChangeArrowheads="1"/>
          </p:cNvSpPr>
          <p:nvPr/>
        </p:nvSpPr>
        <p:spPr bwMode="auto">
          <a:xfrm>
            <a:off x="762000" y="1609725"/>
            <a:ext cx="74676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20000"/>
              </a:spcBef>
              <a:buClr>
                <a:schemeClr val="folHlink"/>
              </a:buClr>
              <a:buSzPct val="60000"/>
              <a:buFont typeface="Wingdings" pitchFamily="2" charset="2"/>
              <a:buChar char="n"/>
              <a:defRPr/>
            </a:pPr>
            <a:r>
              <a:rPr lang="en-US" altLang="en-US" sz="2000" dirty="0" smtClean="0">
                <a:cs typeface="+mn-cs"/>
              </a:rPr>
              <a:t>Calling the </a:t>
            </a:r>
            <a:r>
              <a:rPr lang="en-US" altLang="en-US" sz="2000" dirty="0" smtClean="0">
                <a:latin typeface="Courier New" pitchFamily="49" charset="0"/>
                <a:cs typeface="+mn-cs"/>
              </a:rPr>
              <a:t>prompt</a:t>
            </a:r>
            <a:r>
              <a:rPr lang="en-US" altLang="en-US" sz="2000" dirty="0" smtClean="0">
                <a:cs typeface="+mn-cs"/>
              </a:rPr>
              <a:t> method causes a dialog to appear with a prompt message. Normally, the user enters a value in response to the prompt message.</a:t>
            </a:r>
          </a:p>
          <a:p>
            <a:pPr eaLnBrk="1" hangingPunct="1">
              <a:spcBef>
                <a:spcPct val="20000"/>
              </a:spcBef>
              <a:buClr>
                <a:schemeClr val="folHlink"/>
              </a:buClr>
              <a:buSzPct val="60000"/>
              <a:buFont typeface="Wingdings" pitchFamily="2" charset="2"/>
              <a:buChar char="n"/>
              <a:defRPr/>
            </a:pPr>
            <a:r>
              <a:rPr lang="en-US" altLang="en-US" sz="2000" dirty="0" smtClean="0">
                <a:cs typeface="+mn-cs"/>
              </a:rPr>
              <a:t>Syntax for a </a:t>
            </a:r>
            <a:r>
              <a:rPr lang="en-US" altLang="en-US" sz="2000" dirty="0" smtClean="0">
                <a:latin typeface="Courier New" pitchFamily="49" charset="0"/>
                <a:cs typeface="+mn-cs"/>
              </a:rPr>
              <a:t>prompt</a:t>
            </a:r>
            <a:r>
              <a:rPr lang="en-US" altLang="en-US" sz="2000" dirty="0" smtClean="0">
                <a:cs typeface="+mn-cs"/>
              </a:rPr>
              <a:t> method call:</a:t>
            </a:r>
          </a:p>
          <a:p>
            <a:pPr lvl="1" eaLnBrk="1" hangingPunct="1">
              <a:spcBef>
                <a:spcPct val="50000"/>
              </a:spcBef>
              <a:spcAft>
                <a:spcPct val="50000"/>
              </a:spcAft>
              <a:buFont typeface="Wingdings" pitchFamily="2" charset="2"/>
              <a:buNone/>
              <a:defRPr/>
            </a:pPr>
            <a:r>
              <a:rPr lang="en-US" altLang="en-US" sz="1600" dirty="0" smtClean="0">
                <a:latin typeface="Courier New" pitchFamily="49" charset="0"/>
                <a:cs typeface="+mn-cs"/>
              </a:rPr>
              <a:t>prompt(</a:t>
            </a:r>
            <a:r>
              <a:rPr lang="en-US" altLang="en-US" sz="1600" i="1" dirty="0" smtClean="0">
                <a:latin typeface="Times New Roman" pitchFamily="18" charset="0"/>
                <a:cs typeface="+mn-cs"/>
              </a:rPr>
              <a:t>prompt-message</a:t>
            </a:r>
            <a:r>
              <a:rPr lang="en-US" altLang="en-US" sz="1600" dirty="0" smtClean="0">
                <a:latin typeface="Courier New" pitchFamily="49" charset="0"/>
                <a:cs typeface="+mn-cs"/>
              </a:rPr>
              <a:t>, "")</a:t>
            </a:r>
          </a:p>
          <a:p>
            <a:pPr eaLnBrk="1" hangingPunct="1">
              <a:spcBef>
                <a:spcPct val="20000"/>
              </a:spcBef>
              <a:buClr>
                <a:schemeClr val="folHlink"/>
              </a:buClr>
              <a:buSzPct val="60000"/>
              <a:buFont typeface="Wingdings" pitchFamily="2" charset="2"/>
              <a:buChar char="n"/>
              <a:defRPr/>
            </a:pPr>
            <a:r>
              <a:rPr lang="en-US" altLang="en-US" sz="2000" dirty="0">
                <a:cs typeface="+mn-cs"/>
              </a:rPr>
              <a:t>Here's an example:</a:t>
            </a:r>
          </a:p>
          <a:p>
            <a:pPr lvl="1" eaLnBrk="1" hangingPunct="1">
              <a:spcBef>
                <a:spcPts val="600"/>
              </a:spcBef>
              <a:spcAft>
                <a:spcPts val="600"/>
              </a:spcAft>
              <a:buFont typeface="Wingdings" pitchFamily="2" charset="2"/>
              <a:buNone/>
              <a:defRPr/>
            </a:pPr>
            <a:r>
              <a:rPr lang="en-US" altLang="en-US" sz="1600" dirty="0">
                <a:latin typeface="Courier New" pitchFamily="49" charset="0"/>
                <a:cs typeface="+mn-cs"/>
              </a:rPr>
              <a:t>prompt("</a:t>
            </a:r>
            <a:r>
              <a:rPr lang="en-US" altLang="en-US" sz="1600" dirty="0" smtClean="0">
                <a:latin typeface="Courier New" pitchFamily="49" charset="0"/>
                <a:cs typeface="+mn-cs"/>
              </a:rPr>
              <a:t>What is </a:t>
            </a:r>
            <a:r>
              <a:rPr lang="en-US" altLang="en-US" sz="1600" dirty="0">
                <a:latin typeface="Courier New" pitchFamily="49" charset="0"/>
                <a:cs typeface="+mn-cs"/>
              </a:rPr>
              <a:t>your name?", "");</a:t>
            </a:r>
          </a:p>
          <a:p>
            <a:pPr marL="342900" lvl="1" indent="-342900" eaLnBrk="1" hangingPunct="1">
              <a:spcBef>
                <a:spcPct val="20000"/>
              </a:spcBef>
              <a:buClr>
                <a:schemeClr val="folHlink"/>
              </a:buClr>
              <a:buSzPct val="60000"/>
              <a:buFont typeface="Wingdings" pitchFamily="2" charset="2"/>
              <a:buChar char="n"/>
              <a:defRPr/>
            </a:pPr>
            <a:r>
              <a:rPr lang="en-US" altLang="en-US" sz="2000" dirty="0">
                <a:cs typeface="+mn-cs"/>
              </a:rPr>
              <a:t>Here's </a:t>
            </a:r>
            <a:r>
              <a:rPr lang="en-US" altLang="en-US" sz="2000" dirty="0" smtClean="0">
                <a:cs typeface="+mn-cs"/>
              </a:rPr>
              <a:t>the</a:t>
            </a:r>
          </a:p>
          <a:p>
            <a:pPr marL="352425" lvl="2" indent="0" eaLnBrk="1" hangingPunct="1">
              <a:spcBef>
                <a:spcPts val="0"/>
              </a:spcBef>
              <a:buClr>
                <a:schemeClr val="folHlink"/>
              </a:buClr>
              <a:buSzPct val="60000"/>
              <a:defRPr/>
            </a:pPr>
            <a:r>
              <a:rPr lang="en-US" altLang="en-US" sz="2000" dirty="0" smtClean="0">
                <a:cs typeface="+mn-cs"/>
              </a:rPr>
              <a:t>resulting </a:t>
            </a:r>
            <a:r>
              <a:rPr lang="en-US" altLang="en-US" sz="2000" dirty="0">
                <a:cs typeface="+mn-cs"/>
              </a:rPr>
              <a:t>dialog:</a:t>
            </a:r>
          </a:p>
        </p:txBody>
      </p:sp>
      <p:sp>
        <p:nvSpPr>
          <p:cNvPr id="19464" name="Text Box 8" descr="note number"/>
          <p:cNvSpPr txBox="1">
            <a:spLocks noChangeArrowheads="1"/>
          </p:cNvSpPr>
          <p:nvPr/>
        </p:nvSpPr>
        <p:spPr bwMode="auto">
          <a:xfrm>
            <a:off x="381000" y="3876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pic>
        <p:nvPicPr>
          <p:cNvPr id="3" name="Picture 2"/>
          <p:cNvPicPr>
            <a:picLocks noChangeAspect="1"/>
          </p:cNvPicPr>
          <p:nvPr/>
        </p:nvPicPr>
        <p:blipFill>
          <a:blip r:embed="rId3"/>
          <a:stretch>
            <a:fillRect/>
          </a:stretch>
        </p:blipFill>
        <p:spPr>
          <a:xfrm>
            <a:off x="3352800" y="4343400"/>
            <a:ext cx="4474346" cy="2057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B7D31EF4-0DE1-49C8-AC59-8DD1D7CB8732}" type="slidenum">
              <a:rPr lang="en-US" altLang="en-US" sz="1400">
                <a:latin typeface="Times New Roman" panose="02020603050405020304" pitchFamily="18" charset="0"/>
              </a:rPr>
              <a:pPr eaLnBrk="1" hangingPunct="1"/>
              <a:t>17</a:t>
            </a:fld>
            <a:endParaRPr lang="en-US" altLang="en-US" sz="1400">
              <a:latin typeface="Times New Roman" panose="02020603050405020304" pitchFamily="18" charset="0"/>
            </a:endParaRPr>
          </a:p>
        </p:txBody>
      </p:sp>
      <p:sp>
        <p:nvSpPr>
          <p:cNvPr id="20483" name="Rectangle 2"/>
          <p:cNvSpPr>
            <a:spLocks noGrp="1" noChangeArrowheads="1"/>
          </p:cNvSpPr>
          <p:nvPr>
            <p:ph type="title"/>
          </p:nvPr>
        </p:nvSpPr>
        <p:spPr>
          <a:xfrm>
            <a:off x="1150938" y="341313"/>
            <a:ext cx="7535862" cy="754062"/>
          </a:xfrm>
        </p:spPr>
        <p:txBody>
          <a:bodyPr/>
          <a:lstStyle/>
          <a:p>
            <a:pPr eaLnBrk="1" hangingPunct="1"/>
            <a:r>
              <a:rPr lang="en-US" altLang="en-US" smtClean="0">
                <a:latin typeface="Courier New" panose="02070309020205020404" pitchFamily="49" charset="0"/>
              </a:rPr>
              <a:t>prompt</a:t>
            </a:r>
            <a:r>
              <a:rPr lang="en-US" altLang="en-US" smtClean="0"/>
              <a:t> Method</a:t>
            </a:r>
          </a:p>
        </p:txBody>
      </p:sp>
      <p:sp>
        <p:nvSpPr>
          <p:cNvPr id="20484" name="Rectangle 3"/>
          <p:cNvSpPr>
            <a:spLocks noGrp="1" noChangeArrowheads="1"/>
          </p:cNvSpPr>
          <p:nvPr>
            <p:ph type="body" idx="1"/>
          </p:nvPr>
        </p:nvSpPr>
        <p:spPr>
          <a:xfrm>
            <a:off x="762000" y="1447800"/>
            <a:ext cx="7848600" cy="5029200"/>
          </a:xfrm>
        </p:spPr>
        <p:txBody>
          <a:bodyPr/>
          <a:lstStyle/>
          <a:p>
            <a:pPr eaLnBrk="1" hangingPunct="1"/>
            <a:r>
              <a:rPr lang="en-US" altLang="en-US" dirty="0" smtClean="0"/>
              <a:t>In response to the prompt, if the user clicks </a:t>
            </a:r>
            <a:r>
              <a:rPr lang="en-US" altLang="en-US" dirty="0" smtClean="0">
                <a:latin typeface="Courier New" panose="02070309020205020404" pitchFamily="49" charset="0"/>
              </a:rPr>
              <a:t>OK</a:t>
            </a:r>
            <a:r>
              <a:rPr lang="en-US" altLang="en-US" dirty="0" smtClean="0"/>
              <a:t>, then the user's entered value is returned. If the user clicks </a:t>
            </a:r>
            <a:r>
              <a:rPr lang="en-US" altLang="en-US" dirty="0" smtClean="0">
                <a:latin typeface="Courier New" panose="02070309020205020404" pitchFamily="49" charset="0"/>
              </a:rPr>
              <a:t>Cancel</a:t>
            </a:r>
            <a:r>
              <a:rPr lang="en-US" altLang="en-US" dirty="0" smtClean="0"/>
              <a:t> or the close button, then </a:t>
            </a:r>
            <a:r>
              <a:rPr lang="en-US" altLang="en-US" dirty="0" smtClean="0">
                <a:latin typeface="Courier New" panose="02070309020205020404" pitchFamily="49" charset="0"/>
              </a:rPr>
              <a:t>null</a:t>
            </a:r>
            <a:r>
              <a:rPr lang="en-US" altLang="en-US" dirty="0" smtClean="0"/>
              <a:t> is returned.</a:t>
            </a:r>
          </a:p>
          <a:p>
            <a:pPr eaLnBrk="1" hangingPunct="1"/>
            <a:r>
              <a:rPr lang="en-US" altLang="en-US" dirty="0" smtClean="0"/>
              <a:t>Since the </a:t>
            </a:r>
            <a:r>
              <a:rPr lang="en-US" altLang="en-US" dirty="0" smtClean="0">
                <a:latin typeface="Courier New" panose="02070309020205020404" pitchFamily="49" charset="0"/>
              </a:rPr>
              <a:t>prompt</a:t>
            </a:r>
            <a:r>
              <a:rPr lang="en-US" altLang="en-US" dirty="0" smtClean="0"/>
              <a:t> method call returns a value, the method call is usually embedded in an assignment statement or an </a:t>
            </a:r>
            <a:r>
              <a:rPr lang="en-US" altLang="en-US" dirty="0" smtClean="0">
                <a:latin typeface="Courier New" panose="02070309020205020404" pitchFamily="49" charset="0"/>
              </a:rPr>
              <a:t>if</a:t>
            </a:r>
            <a:r>
              <a:rPr lang="en-US" altLang="en-US" dirty="0" smtClean="0"/>
              <a:t> statement's condition. Here's an example:</a:t>
            </a:r>
          </a:p>
          <a:p>
            <a:pPr lvl="1"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name = prompt("What's your name?", "");</a:t>
            </a:r>
          </a:p>
        </p:txBody>
      </p:sp>
      <p:sp>
        <p:nvSpPr>
          <p:cNvPr id="20485" name="Text Box 7" descr="note number"/>
          <p:cNvSpPr txBox="1">
            <a:spLocks noChangeArrowheads="1"/>
          </p:cNvSpPr>
          <p:nvPr/>
        </p:nvSpPr>
        <p:spPr bwMode="auto">
          <a:xfrm>
            <a:off x="381000" y="2276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08BD41FF-92AF-4A42-807D-0BF8DD097203}" type="slidenum">
              <a:rPr lang="en-US" altLang="en-US" sz="1400">
                <a:latin typeface="Times New Roman" panose="02020603050405020304" pitchFamily="18" charset="0"/>
              </a:rPr>
              <a:pPr eaLnBrk="1" hangingPunct="1"/>
              <a:t>18</a:t>
            </a:fld>
            <a:endParaRPr lang="en-US" altLang="en-US" sz="1400">
              <a:latin typeface="Times New Roman" panose="02020603050405020304" pitchFamily="18" charset="0"/>
            </a:endParaRPr>
          </a:p>
        </p:txBody>
      </p:sp>
      <p:sp>
        <p:nvSpPr>
          <p:cNvPr id="21507" name="Rectangle 2"/>
          <p:cNvSpPr>
            <a:spLocks noGrp="1" noChangeArrowheads="1"/>
          </p:cNvSpPr>
          <p:nvPr>
            <p:ph type="title"/>
          </p:nvPr>
        </p:nvSpPr>
        <p:spPr/>
        <p:txBody>
          <a:bodyPr/>
          <a:lstStyle/>
          <a:p>
            <a:pPr eaLnBrk="1" hangingPunct="1"/>
            <a:r>
              <a:rPr lang="en-US" altLang="en-US" smtClean="0">
                <a:latin typeface="Courier New" panose="02070309020205020404" pitchFamily="49" charset="0"/>
              </a:rPr>
              <a:t>prompt</a:t>
            </a:r>
            <a:r>
              <a:rPr lang="en-US" altLang="en-US" smtClean="0"/>
              <a:t> Method</a:t>
            </a:r>
          </a:p>
        </p:txBody>
      </p:sp>
      <p:sp>
        <p:nvSpPr>
          <p:cNvPr id="21508" name="Rectangle 3"/>
          <p:cNvSpPr>
            <a:spLocks noGrp="1" noChangeArrowheads="1"/>
          </p:cNvSpPr>
          <p:nvPr>
            <p:ph type="body" idx="1"/>
          </p:nvPr>
        </p:nvSpPr>
        <p:spPr>
          <a:xfrm>
            <a:off x="762000" y="1447800"/>
            <a:ext cx="7924800" cy="5029200"/>
          </a:xfrm>
        </p:spPr>
        <p:txBody>
          <a:bodyPr/>
          <a:lstStyle/>
          <a:p>
            <a:pPr eaLnBrk="1" hangingPunct="1"/>
            <a:r>
              <a:rPr lang="en-US" altLang="en-US" sz="2000" dirty="0" smtClean="0"/>
              <a:t>The </a:t>
            </a:r>
            <a:r>
              <a:rPr lang="en-US" altLang="en-US" sz="2000" dirty="0" smtClean="0">
                <a:latin typeface="Courier New" panose="02070309020205020404" pitchFamily="49" charset="0"/>
              </a:rPr>
              <a:t>prompt</a:t>
            </a:r>
            <a:r>
              <a:rPr lang="en-US" altLang="en-US" sz="2000" dirty="0" smtClean="0"/>
              <a:t> method's second parameter:</a:t>
            </a:r>
          </a:p>
          <a:p>
            <a:pPr lvl="1" eaLnBrk="1" hangingPunct="1"/>
            <a:r>
              <a:rPr lang="en-US" altLang="en-US" sz="1800" dirty="0" smtClean="0"/>
              <a:t>Specifies the initial value that appears in the prompt box. For example, this would cause zeros to appear in the prompt box:</a:t>
            </a:r>
          </a:p>
          <a:p>
            <a:pPr lvl="2" eaLnBrk="1" hangingPunct="1">
              <a:spcBef>
                <a:spcPct val="50000"/>
              </a:spcBef>
              <a:spcAft>
                <a:spcPct val="50000"/>
              </a:spcAft>
              <a:buFont typeface="Wingdings" panose="05000000000000000000" pitchFamily="2" charset="2"/>
              <a:buNone/>
            </a:pPr>
            <a:r>
              <a:rPr lang="en-US" altLang="en-US" sz="1600" dirty="0" smtClean="0">
                <a:latin typeface="Courier New" panose="02070309020205020404" pitchFamily="49" charset="0"/>
              </a:rPr>
              <a:t>id = prompt("What's your student ID?", "0000000");</a:t>
            </a:r>
          </a:p>
          <a:p>
            <a:pPr lvl="1" eaLnBrk="1" hangingPunct="1"/>
            <a:r>
              <a:rPr lang="en-US" altLang="en-US" sz="1800" dirty="0" smtClean="0"/>
              <a:t>To display a blank initial value, specify the empty string ("") for the second parameter.</a:t>
            </a:r>
          </a:p>
          <a:p>
            <a:pPr eaLnBrk="1" hangingPunct="1"/>
            <a:endParaRPr lang="en-US" altLang="en-US" sz="2000" dirty="0" smtClean="0"/>
          </a:p>
          <a:p>
            <a:pPr eaLnBrk="1" hangingPunct="1"/>
            <a:r>
              <a:rPr lang="en-US" altLang="en-US" sz="2000" dirty="0" smtClean="0"/>
              <a:t>The W3C defines the </a:t>
            </a:r>
            <a:r>
              <a:rPr lang="en-US" altLang="en-US" sz="2000" dirty="0" smtClean="0">
                <a:latin typeface="Courier New" panose="02070309020205020404" pitchFamily="49" charset="0"/>
                <a:cs typeface="Courier New" panose="02070309020205020404" pitchFamily="49" charset="0"/>
              </a:rPr>
              <a:t>prompt</a:t>
            </a:r>
            <a:r>
              <a:rPr lang="en-US" altLang="en-US" sz="2000" dirty="0" smtClean="0"/>
              <a:t> method with two parameters, so you should always include two arguments. However, and not surprisingly, browsers are lenient and they allow one argument.</a:t>
            </a:r>
          </a:p>
          <a:p>
            <a:pPr eaLnBrk="1" hangingPunct="1"/>
            <a:r>
              <a:rPr lang="en-US" altLang="en-US" sz="2000" dirty="0" smtClean="0"/>
              <a:t>If you omit the second parameter, IE displays "undefined" as the initial value, whereas Chrome and Firefox display nothing.</a:t>
            </a:r>
          </a:p>
        </p:txBody>
      </p:sp>
      <p:sp>
        <p:nvSpPr>
          <p:cNvPr id="21509" name="Text Box 7" descr="note number"/>
          <p:cNvSpPr txBox="1">
            <a:spLocks noChangeArrowheads="1"/>
          </p:cNvSpPr>
          <p:nvPr/>
        </p:nvSpPr>
        <p:spPr bwMode="auto">
          <a:xfrm>
            <a:off x="381000" y="5324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42159039-BAF9-4DC1-8A46-7CEB95866257}" type="slidenum">
              <a:rPr lang="en-US" altLang="en-US" sz="1400">
                <a:latin typeface="Times New Roman" panose="02020603050405020304" pitchFamily="18" charset="0"/>
              </a:rPr>
              <a:pPr eaLnBrk="1" hangingPunct="1"/>
              <a:t>19</a:t>
            </a:fld>
            <a:endParaRPr lang="en-US" altLang="en-US" sz="1400">
              <a:latin typeface="Times New Roman" panose="02020603050405020304" pitchFamily="18" charset="0"/>
            </a:endParaRPr>
          </a:p>
        </p:txBody>
      </p:sp>
      <p:sp>
        <p:nvSpPr>
          <p:cNvPr id="22531" name="Rectangle 2"/>
          <p:cNvSpPr>
            <a:spLocks noGrp="1" noChangeArrowheads="1"/>
          </p:cNvSpPr>
          <p:nvPr>
            <p:ph type="title"/>
          </p:nvPr>
        </p:nvSpPr>
        <p:spPr>
          <a:xfrm>
            <a:off x="1150938" y="304800"/>
            <a:ext cx="7002462" cy="754063"/>
          </a:xfrm>
        </p:spPr>
        <p:txBody>
          <a:bodyPr/>
          <a:lstStyle/>
          <a:p>
            <a:pPr eaLnBrk="1" hangingPunct="1"/>
            <a:r>
              <a:rPr lang="en-US" altLang="en-US" smtClean="0"/>
              <a:t>Game Night Web Page Revisited</a:t>
            </a:r>
          </a:p>
        </p:txBody>
      </p:sp>
      <p:sp>
        <p:nvSpPr>
          <p:cNvPr id="22532" name="Rectangle 3"/>
          <p:cNvSpPr>
            <a:spLocks noGrp="1" noChangeArrowheads="1"/>
          </p:cNvSpPr>
          <p:nvPr>
            <p:ph type="body" sz="half" idx="1"/>
          </p:nvPr>
        </p:nvSpPr>
        <p:spPr>
          <a:xfrm>
            <a:off x="762000" y="1524000"/>
            <a:ext cx="8001000" cy="4953000"/>
          </a:xfrm>
        </p:spPr>
        <p:txBody>
          <a:bodyPr/>
          <a:lstStyle/>
          <a:p>
            <a:pPr eaLnBrk="1" hangingPunct="1">
              <a:tabLst>
                <a:tab pos="3200400" algn="l"/>
              </a:tabLst>
            </a:pPr>
            <a:r>
              <a:rPr lang="en-US" altLang="en-US" dirty="0" smtClean="0"/>
              <a:t>Using the HTML code from the previous Game Night web page, edit the </a:t>
            </a:r>
            <a:r>
              <a:rPr lang="en-US" altLang="en-US" dirty="0" err="1" smtClean="0">
                <a:latin typeface="Courier New" panose="02070309020205020404" pitchFamily="49" charset="0"/>
                <a:cs typeface="Courier New" panose="02070309020205020404" pitchFamily="49" charset="0"/>
              </a:rPr>
              <a:t>partyOn</a:t>
            </a:r>
            <a:r>
              <a:rPr lang="en-US" altLang="en-US" dirty="0" smtClean="0"/>
              <a:t> function so that it:</a:t>
            </a:r>
          </a:p>
          <a:p>
            <a:pPr lvl="1" eaLnBrk="1" hangingPunct="1">
              <a:tabLst>
                <a:tab pos="3200400" algn="l"/>
              </a:tabLst>
            </a:pPr>
            <a:r>
              <a:rPr lang="en-US" altLang="en-US" dirty="0" smtClean="0"/>
              <a:t>Prompts the user for his/her name.</a:t>
            </a:r>
          </a:p>
          <a:p>
            <a:pPr lvl="1" eaLnBrk="1" hangingPunct="1">
              <a:tabLst>
                <a:tab pos="3200400" algn="l"/>
              </a:tabLst>
            </a:pPr>
            <a:r>
              <a:rPr lang="en-US" altLang="en-US" dirty="0" smtClean="0"/>
              <a:t>If the user clicks Cancel, do nothing. Otherwise, display two dialogs with these messages:</a:t>
            </a:r>
          </a:p>
          <a:p>
            <a:pPr lvl="2" indent="-285750" eaLnBrk="1" hangingPunct="1">
              <a:tabLst>
                <a:tab pos="3200400" algn="l"/>
              </a:tabLst>
            </a:pPr>
            <a:r>
              <a:rPr lang="en-US" altLang="en-US" dirty="0" smtClean="0"/>
              <a:t>The next popup will be your party reservation. Print it.</a:t>
            </a:r>
          </a:p>
          <a:p>
            <a:pPr lvl="2" indent="-285750" eaLnBrk="1" hangingPunct="1">
              <a:tabLst>
                <a:tab pos="3200400" algn="l"/>
              </a:tabLst>
            </a:pPr>
            <a:r>
              <a:rPr lang="en-US" altLang="en-US" dirty="0" smtClean="0"/>
              <a:t>Admit one to the ACM Club party: </a:t>
            </a:r>
            <a:r>
              <a:rPr lang="en-US" altLang="en-US" i="1" dirty="0" smtClean="0">
                <a:latin typeface="Times New Roman" panose="02020603050405020304" pitchFamily="18" charset="0"/>
                <a:cs typeface="Times New Roman" panose="02020603050405020304" pitchFamily="18" charset="0"/>
              </a:rPr>
              <a:t>&lt;user’s name&gt;</a:t>
            </a:r>
            <a:r>
              <a:rPr lang="en-US" altLang="en-US" dirty="0" smtClean="0"/>
              <a:t>.</a:t>
            </a:r>
          </a:p>
          <a:p>
            <a:pPr eaLnBrk="1" hangingPunct="1">
              <a:tabLst>
                <a:tab pos="3200400" algn="l"/>
              </a:tabLst>
            </a:pPr>
            <a:endParaRPr lang="en-US" altLang="en-US" sz="2000" dirty="0" smtClean="0"/>
          </a:p>
          <a:p>
            <a:pPr eaLnBrk="1" hangingPunct="1">
              <a:tabLst>
                <a:tab pos="3200400" algn="l"/>
              </a:tabLst>
            </a:pPr>
            <a:r>
              <a:rPr lang="en-US" altLang="en-US" dirty="0" smtClean="0"/>
              <a:t>If you want a clean copy of this </a:t>
            </a:r>
            <a:r>
              <a:rPr lang="en-US" altLang="en-US" dirty="0" err="1" smtClean="0">
                <a:latin typeface="Courier New" panose="02070309020205020404" pitchFamily="49" charset="0"/>
                <a:cs typeface="Courier New" panose="02070309020205020404" pitchFamily="49" charset="0"/>
              </a:rPr>
              <a:t>partyOn</a:t>
            </a:r>
            <a:r>
              <a:rPr lang="en-US" altLang="en-US" dirty="0" smtClean="0"/>
              <a:t> solution and the previous </a:t>
            </a:r>
            <a:r>
              <a:rPr lang="en-US" altLang="en-US" dirty="0" err="1" smtClean="0">
                <a:latin typeface="Courier New" panose="02070309020205020404" pitchFamily="49" charset="0"/>
                <a:cs typeface="Courier New" panose="02070309020205020404" pitchFamily="49" charset="0"/>
              </a:rPr>
              <a:t>partyOn</a:t>
            </a:r>
            <a:r>
              <a:rPr lang="en-US" altLang="en-US" dirty="0" smtClean="0"/>
              <a:t> solution, do a view source on this page:</a:t>
            </a:r>
          </a:p>
          <a:p>
            <a:pPr lvl="1" eaLnBrk="1" hangingPunct="1">
              <a:buNone/>
              <a:tabLst>
                <a:tab pos="3200400" algn="l"/>
              </a:tabLst>
            </a:pPr>
            <a:r>
              <a:rPr lang="en-US" altLang="en-US" sz="1400" dirty="0">
                <a:latin typeface="Courier New" panose="02070309020205020404" pitchFamily="49" charset="0"/>
                <a:hlinkClick r:id="rId3"/>
              </a:rPr>
              <a:t>http://teach.park.edu/~</a:t>
            </a:r>
            <a:r>
              <a:rPr lang="en-US" altLang="en-US" sz="1400" dirty="0" smtClean="0">
                <a:latin typeface="Courier New" panose="02070309020205020404" pitchFamily="49" charset="0"/>
                <a:hlinkClick r:id="rId3"/>
              </a:rPr>
              <a:t>jdean240/jslecture/gamenight2.html</a:t>
            </a:r>
            <a:endParaRPr lang="en-US" altLang="en-US" sz="1400" dirty="0" smtClean="0">
              <a:latin typeface="Courier New" panose="02070309020205020404" pitchFamily="49" charset="0"/>
            </a:endParaRPr>
          </a:p>
        </p:txBody>
      </p:sp>
      <p:sp>
        <p:nvSpPr>
          <p:cNvPr id="22533" name="Text Box 7" descr="note number"/>
          <p:cNvSpPr txBox="1">
            <a:spLocks noChangeArrowheads="1"/>
          </p:cNvSpPr>
          <p:nvPr/>
        </p:nvSpPr>
        <p:spPr bwMode="auto">
          <a:xfrm>
            <a:off x="381000" y="3876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43D60760-BD0C-42EC-A847-D0082F52D4F6}" type="slidenum">
              <a:rPr lang="en-US" altLang="en-US" sz="1400">
                <a:latin typeface="Times New Roman" panose="02020603050405020304" pitchFamily="18" charset="0"/>
              </a:rPr>
              <a:pPr eaLnBrk="1" hangingPunct="1"/>
              <a:t>2</a:t>
            </a:fld>
            <a:endParaRPr lang="en-US" altLang="en-US" sz="1400">
              <a:latin typeface="Times New Roman" panose="02020603050405020304" pitchFamily="18" charset="0"/>
            </a:endParaRPr>
          </a:p>
        </p:txBody>
      </p:sp>
      <p:sp>
        <p:nvSpPr>
          <p:cNvPr id="4099" name="Rectangle 2"/>
          <p:cNvSpPr>
            <a:spLocks noGrp="1" noChangeArrowheads="1"/>
          </p:cNvSpPr>
          <p:nvPr>
            <p:ph type="title"/>
          </p:nvPr>
        </p:nvSpPr>
        <p:spPr>
          <a:xfrm>
            <a:off x="1150938" y="304800"/>
            <a:ext cx="7383462" cy="754063"/>
          </a:xfrm>
        </p:spPr>
        <p:txBody>
          <a:bodyPr/>
          <a:lstStyle/>
          <a:p>
            <a:pPr eaLnBrk="1" hangingPunct="1"/>
            <a:r>
              <a:rPr lang="en-US" altLang="en-US" sz="1800" dirty="0" smtClean="0"/>
              <a:t>Additional </a:t>
            </a:r>
            <a:r>
              <a:rPr lang="en-US" altLang="en-US" sz="1800" dirty="0" smtClean="0"/>
              <a:t>JavaScript Basics</a:t>
            </a:r>
            <a:br>
              <a:rPr lang="en-US" altLang="en-US" sz="1800" dirty="0" smtClean="0"/>
            </a:br>
            <a:r>
              <a:rPr lang="en-US" altLang="en-US" sz="1800" dirty="0" smtClean="0"/>
              <a:t>(</a:t>
            </a:r>
            <a:r>
              <a:rPr lang="en-US" altLang="en-US" sz="1800" dirty="0" smtClean="0">
                <a:latin typeface="Courier New" panose="02070309020205020404" pitchFamily="49" charset="0"/>
                <a:cs typeface="Courier New" panose="02070309020205020404" pitchFamily="49" charset="0"/>
              </a:rPr>
              <a:t>window</a:t>
            </a:r>
            <a:r>
              <a:rPr lang="en-US" altLang="en-US" sz="1800" dirty="0" smtClean="0"/>
              <a:t> Object, </a:t>
            </a:r>
            <a:r>
              <a:rPr lang="en-US" altLang="en-US" sz="1800" dirty="0" smtClean="0">
                <a:latin typeface="Courier New" panose="02070309020205020404" pitchFamily="49" charset="0"/>
                <a:cs typeface="Courier New" panose="02070309020205020404" pitchFamily="49" charset="0"/>
              </a:rPr>
              <a:t>if</a:t>
            </a:r>
            <a:r>
              <a:rPr lang="en-US" altLang="en-US" sz="1800" dirty="0" smtClean="0"/>
              <a:t> Statement, Strings, Numbers, Input Validation)</a:t>
            </a:r>
          </a:p>
        </p:txBody>
      </p:sp>
      <p:sp>
        <p:nvSpPr>
          <p:cNvPr id="4100" name="Rectangle 3"/>
          <p:cNvSpPr>
            <a:spLocks noGrp="1" noChangeArrowheads="1"/>
          </p:cNvSpPr>
          <p:nvPr>
            <p:ph type="body" idx="1"/>
          </p:nvPr>
        </p:nvSpPr>
        <p:spPr>
          <a:xfrm>
            <a:off x="762000" y="1447800"/>
            <a:ext cx="7848600" cy="5181600"/>
          </a:xfrm>
        </p:spPr>
        <p:txBody>
          <a:bodyPr/>
          <a:lstStyle/>
          <a:p>
            <a:pPr eaLnBrk="1" hangingPunct="1"/>
            <a:r>
              <a:rPr lang="en-US" altLang="en-US" dirty="0" smtClean="0"/>
              <a:t>Arithmetic Operators</a:t>
            </a:r>
          </a:p>
          <a:p>
            <a:pPr eaLnBrk="1" hangingPunct="1"/>
            <a:r>
              <a:rPr lang="en-US" altLang="en-US" dirty="0" smtClean="0">
                <a:latin typeface="Courier New" panose="02070309020205020404" pitchFamily="49" charset="0"/>
                <a:cs typeface="Courier New" panose="02070309020205020404" pitchFamily="49" charset="0"/>
              </a:rPr>
              <a:t>Math</a:t>
            </a:r>
            <a:r>
              <a:rPr lang="en-US" altLang="en-US" dirty="0" smtClean="0"/>
              <a:t> Object Members</a:t>
            </a:r>
          </a:p>
          <a:p>
            <a:pPr eaLnBrk="1" hangingPunct="1"/>
            <a:r>
              <a:rPr lang="en-US" altLang="en-US" dirty="0" smtClean="0"/>
              <a:t>Parsing Numbers - </a:t>
            </a:r>
            <a:r>
              <a:rPr lang="en-US" altLang="en-US" dirty="0" err="1" smtClean="0">
                <a:latin typeface="Courier New" panose="02070309020205020404" pitchFamily="49" charset="0"/>
              </a:rPr>
              <a:t>parseInt</a:t>
            </a:r>
            <a:r>
              <a:rPr lang="en-US" altLang="en-US" dirty="0" smtClean="0"/>
              <a:t>, </a:t>
            </a:r>
            <a:r>
              <a:rPr lang="en-US" altLang="en-US" dirty="0" err="1" smtClean="0">
                <a:latin typeface="Courier New" panose="02070309020205020404" pitchFamily="49" charset="0"/>
              </a:rPr>
              <a:t>parseFloat</a:t>
            </a:r>
            <a:endParaRPr lang="en-US" altLang="en-US" dirty="0" smtClean="0">
              <a:latin typeface="Courier New" panose="02070309020205020404" pitchFamily="49" charset="0"/>
            </a:endParaRPr>
          </a:p>
          <a:p>
            <a:pPr eaLnBrk="1" hangingPunct="1"/>
            <a:r>
              <a:rPr lang="en-US" altLang="en-US" dirty="0" smtClean="0"/>
              <a:t>Water Balloons Web Page</a:t>
            </a:r>
          </a:p>
          <a:p>
            <a:pPr eaLnBrk="1" hangingPunct="1"/>
            <a:r>
              <a:rPr lang="en-US" altLang="en-US" dirty="0" smtClean="0">
                <a:latin typeface="Courier New" panose="02070309020205020404" pitchFamily="49" charset="0"/>
              </a:rPr>
              <a:t>label</a:t>
            </a:r>
            <a:r>
              <a:rPr lang="en-US" altLang="en-US" dirty="0" smtClean="0"/>
              <a:t> </a:t>
            </a:r>
            <a:r>
              <a:rPr lang="en-US" altLang="en-US" dirty="0"/>
              <a:t>Element</a:t>
            </a:r>
          </a:p>
          <a:p>
            <a:pPr eaLnBrk="1" hangingPunct="1"/>
            <a:r>
              <a:rPr lang="en-US" altLang="en-US" dirty="0" smtClean="0">
                <a:latin typeface="Courier New" panose="02070309020205020404" pitchFamily="49" charset="0"/>
              </a:rPr>
              <a:t>output</a:t>
            </a:r>
            <a:r>
              <a:rPr lang="en-US" altLang="en-US" dirty="0" smtClean="0"/>
              <a:t> Element</a:t>
            </a:r>
          </a:p>
          <a:p>
            <a:pPr eaLnBrk="1" hangingPunct="1"/>
            <a:r>
              <a:rPr lang="en-US" altLang="en-US" dirty="0"/>
              <a:t>Named Constants</a:t>
            </a:r>
          </a:p>
          <a:p>
            <a:pPr eaLnBrk="1" hangingPunct="1"/>
            <a:r>
              <a:rPr lang="en-US" altLang="en-US" dirty="0" smtClean="0"/>
              <a:t>Constraint Validation for Form Controls</a:t>
            </a:r>
          </a:p>
          <a:p>
            <a:pPr eaLnBrk="1" hangingPunct="1"/>
            <a:r>
              <a:rPr lang="en-US" altLang="en-US" dirty="0" smtClean="0"/>
              <a:t>Constraint Validation for the </a:t>
            </a:r>
            <a:r>
              <a:rPr lang="en-US" altLang="en-US" dirty="0" smtClean="0">
                <a:latin typeface="Courier New" panose="02070309020205020404" pitchFamily="49" charset="0"/>
              </a:rPr>
              <a:t>number</a:t>
            </a:r>
            <a:r>
              <a:rPr lang="en-US" altLang="en-US" dirty="0" smtClean="0"/>
              <a:t> Control</a:t>
            </a:r>
          </a:p>
          <a:p>
            <a:pPr eaLnBrk="1" hangingPunct="1"/>
            <a:r>
              <a:rPr lang="en-US" altLang="en-US" dirty="0" smtClean="0"/>
              <a:t>Constraint Validation using CSS Pseudo-Classes</a:t>
            </a:r>
          </a:p>
          <a:p>
            <a:pPr eaLnBrk="1" hangingPunct="1"/>
            <a:r>
              <a:rPr lang="en-US" altLang="en-US" dirty="0" smtClean="0"/>
              <a:t>Logical Operators</a:t>
            </a:r>
          </a:p>
          <a:p>
            <a:pPr eaLnBrk="1" hangingPunct="1"/>
            <a:r>
              <a:rPr lang="en-US" altLang="en-US" dirty="0" smtClean="0"/>
              <a:t>Comparison Operators for Numbers</a:t>
            </a:r>
            <a:endParaRPr lang="en-US" altLang="en-US" dirty="0" smtClean="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2BF70ED-BB32-45E7-A4EA-0375D6B34E90}" type="slidenum">
              <a:rPr lang="en-US" altLang="en-US" sz="1400">
                <a:latin typeface="Times New Roman" panose="02020603050405020304" pitchFamily="18" charset="0"/>
              </a:rPr>
              <a:pPr eaLnBrk="1" hangingPunct="1"/>
              <a:t>20</a:t>
            </a:fld>
            <a:endParaRPr lang="en-US" altLang="en-US" sz="1400">
              <a:latin typeface="Times New Roman" panose="02020603050405020304" pitchFamily="18" charset="0"/>
            </a:endParaRPr>
          </a:p>
        </p:txBody>
      </p:sp>
      <p:sp>
        <p:nvSpPr>
          <p:cNvPr id="24579" name="Rectangle 2"/>
          <p:cNvSpPr>
            <a:spLocks noGrp="1" noChangeArrowheads="1"/>
          </p:cNvSpPr>
          <p:nvPr>
            <p:ph type="title"/>
          </p:nvPr>
        </p:nvSpPr>
        <p:spPr>
          <a:xfrm>
            <a:off x="1150938" y="309563"/>
            <a:ext cx="7002462" cy="754062"/>
          </a:xfrm>
        </p:spPr>
        <p:txBody>
          <a:bodyPr/>
          <a:lstStyle/>
          <a:p>
            <a:pPr eaLnBrk="1" hangingPunct="1"/>
            <a:r>
              <a:rPr lang="en-US" altLang="en-US" sz="3200" dirty="0" smtClean="0">
                <a:latin typeface="Courier New" panose="02070309020205020404" pitchFamily="49" charset="0"/>
              </a:rPr>
              <a:t>if</a:t>
            </a:r>
            <a:r>
              <a:rPr lang="en-US" altLang="en-US" sz="3200" dirty="0" smtClean="0"/>
              <a:t> Statement</a:t>
            </a:r>
          </a:p>
        </p:txBody>
      </p:sp>
      <p:sp>
        <p:nvSpPr>
          <p:cNvPr id="24580" name="Rectangle 3"/>
          <p:cNvSpPr>
            <a:spLocks noGrp="1" noChangeArrowheads="1"/>
          </p:cNvSpPr>
          <p:nvPr>
            <p:ph type="body" idx="1"/>
          </p:nvPr>
        </p:nvSpPr>
        <p:spPr>
          <a:xfrm>
            <a:off x="685800" y="1523999"/>
            <a:ext cx="7848600" cy="5029200"/>
          </a:xfrm>
        </p:spPr>
        <p:txBody>
          <a:bodyPr/>
          <a:lstStyle/>
          <a:p>
            <a:pPr eaLnBrk="1" hangingPunct="1"/>
            <a:r>
              <a:rPr lang="en-US" altLang="en-US" dirty="0" smtClean="0"/>
              <a:t>Syntax </a:t>
            </a:r>
            <a:r>
              <a:rPr lang="en-US" altLang="en-US" dirty="0"/>
              <a:t>and semantics for </a:t>
            </a:r>
            <a:r>
              <a:rPr lang="en-US" altLang="en-US" dirty="0" smtClean="0"/>
              <a:t>the </a:t>
            </a:r>
            <a:r>
              <a:rPr lang="en-US" altLang="en-US" dirty="0" smtClean="0">
                <a:latin typeface="Courier New" panose="02070309020205020404" pitchFamily="49" charset="0"/>
                <a:cs typeface="Courier New" panose="02070309020205020404" pitchFamily="49" charset="0"/>
              </a:rPr>
              <a:t>if</a:t>
            </a:r>
            <a:r>
              <a:rPr lang="en-US" altLang="en-US" dirty="0" smtClean="0"/>
              <a:t>, </a:t>
            </a:r>
            <a:r>
              <a:rPr lang="en-US" altLang="en-US" dirty="0">
                <a:latin typeface="Courier New" panose="02070309020205020404" pitchFamily="49" charset="0"/>
                <a:cs typeface="Courier New" panose="02070309020205020404" pitchFamily="49" charset="0"/>
              </a:rPr>
              <a:t>else</a:t>
            </a:r>
            <a:r>
              <a:rPr lang="en-US" altLang="en-US" dirty="0" smtClean="0"/>
              <a:t> form of the </a:t>
            </a:r>
            <a:r>
              <a:rPr lang="en-US" altLang="en-US" dirty="0">
                <a:latin typeface="Courier New" panose="02070309020205020404" pitchFamily="49" charset="0"/>
                <a:cs typeface="Courier New" panose="02070309020205020404" pitchFamily="49" charset="0"/>
              </a:rPr>
              <a:t>if</a:t>
            </a:r>
            <a:r>
              <a:rPr lang="en-US" altLang="en-US" dirty="0"/>
              <a:t> statement:</a:t>
            </a:r>
          </a:p>
          <a:p>
            <a:pPr marL="0" indent="0" eaLnBrk="1" hangingPunct="1">
              <a:buNone/>
            </a:pPr>
            <a:endParaRPr lang="en-US" altLang="en-US" dirty="0" smtClean="0"/>
          </a:p>
        </p:txBody>
      </p:sp>
      <p:graphicFrame>
        <p:nvGraphicFramePr>
          <p:cNvPr id="24589" name="Object 24588"/>
          <p:cNvGraphicFramePr>
            <a:graphicFrameLocks noChangeAspect="1"/>
          </p:cNvGraphicFramePr>
          <p:nvPr>
            <p:extLst>
              <p:ext uri="{D42A27DB-BD31-4B8C-83A1-F6EECF244321}">
                <p14:modId xmlns:p14="http://schemas.microsoft.com/office/powerpoint/2010/main" val="2700930455"/>
              </p:ext>
            </p:extLst>
          </p:nvPr>
        </p:nvGraphicFramePr>
        <p:xfrm>
          <a:off x="838200" y="2574620"/>
          <a:ext cx="7680502" cy="3372155"/>
        </p:xfrm>
        <a:graphic>
          <a:graphicData uri="http://schemas.openxmlformats.org/presentationml/2006/ole">
            <mc:AlternateContent xmlns:mc="http://schemas.openxmlformats.org/markup-compatibility/2006">
              <mc:Choice xmlns:v="urn:schemas-microsoft-com:vml" Requires="v">
                <p:oleObj spid="_x0000_s3190" name="Document" r:id="rId4" imgW="5223096" imgH="2310272" progId="Word.Document.12">
                  <p:embed/>
                </p:oleObj>
              </mc:Choice>
              <mc:Fallback>
                <p:oleObj name="Document" r:id="rId4" imgW="5223096" imgH="2310272" progId="Word.Document.12">
                  <p:embed/>
                  <p:pic>
                    <p:nvPicPr>
                      <p:cNvPr id="0" name=""/>
                      <p:cNvPicPr/>
                      <p:nvPr/>
                    </p:nvPicPr>
                    <p:blipFill>
                      <a:blip r:embed="rId5"/>
                      <a:stretch>
                        <a:fillRect/>
                      </a:stretch>
                    </p:blipFill>
                    <p:spPr>
                      <a:xfrm>
                        <a:off x="838200" y="2574620"/>
                        <a:ext cx="7680502" cy="3372155"/>
                      </a:xfrm>
                      <a:prstGeom prst="rect">
                        <a:avLst/>
                      </a:prstGeom>
                    </p:spPr>
                  </p:pic>
                </p:oleObj>
              </mc:Fallback>
            </mc:AlternateContent>
          </a:graphicData>
        </a:graphic>
      </p:graphicFrame>
      <p:sp>
        <p:nvSpPr>
          <p:cNvPr id="48" name="Text Box 9" descr="note number"/>
          <p:cNvSpPr txBox="1">
            <a:spLocks noChangeArrowheads="1"/>
          </p:cNvSpPr>
          <p:nvPr/>
        </p:nvSpPr>
        <p:spPr bwMode="auto">
          <a:xfrm>
            <a:off x="381000" y="3048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2BF70ED-BB32-45E7-A4EA-0375D6B34E90}" type="slidenum">
              <a:rPr lang="en-US" altLang="en-US" sz="1400">
                <a:latin typeface="Times New Roman" panose="02020603050405020304" pitchFamily="18" charset="0"/>
              </a:rPr>
              <a:pPr eaLnBrk="1" hangingPunct="1"/>
              <a:t>21</a:t>
            </a:fld>
            <a:endParaRPr lang="en-US" altLang="en-US" sz="1400">
              <a:latin typeface="Times New Roman" panose="02020603050405020304" pitchFamily="18" charset="0"/>
            </a:endParaRPr>
          </a:p>
        </p:txBody>
      </p:sp>
      <p:sp>
        <p:nvSpPr>
          <p:cNvPr id="24579" name="Rectangle 2"/>
          <p:cNvSpPr>
            <a:spLocks noGrp="1" noChangeArrowheads="1"/>
          </p:cNvSpPr>
          <p:nvPr>
            <p:ph type="title"/>
          </p:nvPr>
        </p:nvSpPr>
        <p:spPr>
          <a:xfrm>
            <a:off x="1150938" y="309563"/>
            <a:ext cx="7002462" cy="754062"/>
          </a:xfrm>
        </p:spPr>
        <p:txBody>
          <a:bodyPr/>
          <a:lstStyle/>
          <a:p>
            <a:pPr eaLnBrk="1" hangingPunct="1"/>
            <a:r>
              <a:rPr lang="en-US" altLang="en-US" sz="3200" smtClean="0">
                <a:latin typeface="Courier New" panose="02070309020205020404" pitchFamily="49" charset="0"/>
              </a:rPr>
              <a:t>if</a:t>
            </a:r>
            <a:r>
              <a:rPr lang="en-US" altLang="en-US" sz="3200" smtClean="0"/>
              <a:t> </a:t>
            </a:r>
            <a:r>
              <a:rPr lang="en-US" altLang="en-US" sz="3200" dirty="0" smtClean="0"/>
              <a:t>Statement</a:t>
            </a:r>
          </a:p>
        </p:txBody>
      </p:sp>
      <p:sp>
        <p:nvSpPr>
          <p:cNvPr id="24580" name="Rectangle 3"/>
          <p:cNvSpPr>
            <a:spLocks noGrp="1" noChangeArrowheads="1"/>
          </p:cNvSpPr>
          <p:nvPr>
            <p:ph type="body" idx="1"/>
          </p:nvPr>
        </p:nvSpPr>
        <p:spPr>
          <a:xfrm>
            <a:off x="685800" y="1523999"/>
            <a:ext cx="7848600" cy="5029200"/>
          </a:xfrm>
        </p:spPr>
        <p:txBody>
          <a:bodyPr/>
          <a:lstStyle/>
          <a:p>
            <a:pPr eaLnBrk="1" hangingPunct="1"/>
            <a:r>
              <a:rPr lang="en-US" altLang="en-US" dirty="0" smtClean="0"/>
              <a:t>Syntax </a:t>
            </a:r>
            <a:r>
              <a:rPr lang="en-US" altLang="en-US" dirty="0"/>
              <a:t>and semantics for </a:t>
            </a:r>
            <a:r>
              <a:rPr lang="en-US" altLang="en-US" dirty="0" smtClean="0"/>
              <a:t>the </a:t>
            </a:r>
            <a:r>
              <a:rPr lang="en-US" altLang="en-US" dirty="0" smtClean="0">
                <a:latin typeface="Courier New" panose="02070309020205020404" pitchFamily="49" charset="0"/>
                <a:cs typeface="Courier New" panose="02070309020205020404" pitchFamily="49" charset="0"/>
              </a:rPr>
              <a:t>if</a:t>
            </a:r>
            <a:r>
              <a:rPr lang="en-US" altLang="en-US" dirty="0" smtClean="0"/>
              <a:t>, </a:t>
            </a:r>
            <a:r>
              <a:rPr lang="en-US" altLang="en-US" dirty="0" smtClean="0">
                <a:latin typeface="Courier New" panose="02070309020205020404" pitchFamily="49" charset="0"/>
                <a:cs typeface="Courier New" panose="02070309020205020404" pitchFamily="49" charset="0"/>
              </a:rPr>
              <a:t>else if</a:t>
            </a:r>
            <a:r>
              <a:rPr lang="en-US" altLang="en-US" dirty="0" smtClean="0"/>
              <a:t> form of the </a:t>
            </a:r>
            <a:r>
              <a:rPr lang="en-US" altLang="en-US" dirty="0">
                <a:latin typeface="Courier New" panose="02070309020205020404" pitchFamily="49" charset="0"/>
                <a:cs typeface="Courier New" panose="02070309020205020404" pitchFamily="49" charset="0"/>
              </a:rPr>
              <a:t>if</a:t>
            </a:r>
            <a:r>
              <a:rPr lang="en-US" altLang="en-US" dirty="0"/>
              <a:t> statement:</a:t>
            </a:r>
          </a:p>
          <a:p>
            <a:pPr marL="0" indent="0" eaLnBrk="1" hangingPunct="1">
              <a:buNone/>
            </a:pPr>
            <a:endParaRPr lang="en-US" altLang="en-US" dirty="0" smtClean="0"/>
          </a:p>
        </p:txBody>
      </p:sp>
      <p:sp>
        <p:nvSpPr>
          <p:cNvPr id="48" name="Text Box 9" descr="note number"/>
          <p:cNvSpPr txBox="1">
            <a:spLocks noChangeArrowheads="1"/>
          </p:cNvSpPr>
          <p:nvPr/>
        </p:nvSpPr>
        <p:spPr bwMode="auto">
          <a:xfrm>
            <a:off x="381000" y="3048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graphicFrame>
        <p:nvGraphicFramePr>
          <p:cNvPr id="2" name="Object 1"/>
          <p:cNvGraphicFramePr>
            <a:graphicFrameLocks noChangeAspect="1"/>
          </p:cNvGraphicFramePr>
          <p:nvPr>
            <p:extLst>
              <p:ext uri="{D42A27DB-BD31-4B8C-83A1-F6EECF244321}">
                <p14:modId xmlns:p14="http://schemas.microsoft.com/office/powerpoint/2010/main" val="3787134339"/>
              </p:ext>
            </p:extLst>
          </p:nvPr>
        </p:nvGraphicFramePr>
        <p:xfrm>
          <a:off x="838200" y="2500414"/>
          <a:ext cx="7543800" cy="4052786"/>
        </p:xfrm>
        <a:graphic>
          <a:graphicData uri="http://schemas.openxmlformats.org/presentationml/2006/ole">
            <mc:AlternateContent xmlns:mc="http://schemas.openxmlformats.org/markup-compatibility/2006">
              <mc:Choice xmlns:v="urn:schemas-microsoft-com:vml" Requires="v">
                <p:oleObj spid="_x0000_s4214" name="Document" r:id="rId4" imgW="5972637" imgH="3216169" progId="Word.Document.12">
                  <p:embed/>
                </p:oleObj>
              </mc:Choice>
              <mc:Fallback>
                <p:oleObj name="Document" r:id="rId4" imgW="5972637" imgH="3216169" progId="Word.Document.12">
                  <p:embed/>
                  <p:pic>
                    <p:nvPicPr>
                      <p:cNvPr id="0" name=""/>
                      <p:cNvPicPr/>
                      <p:nvPr/>
                    </p:nvPicPr>
                    <p:blipFill>
                      <a:blip r:embed="rId5"/>
                      <a:stretch>
                        <a:fillRect/>
                      </a:stretch>
                    </p:blipFill>
                    <p:spPr>
                      <a:xfrm>
                        <a:off x="838200" y="2500414"/>
                        <a:ext cx="7543800" cy="4052786"/>
                      </a:xfrm>
                      <a:prstGeom prst="rect">
                        <a:avLst/>
                      </a:prstGeom>
                    </p:spPr>
                  </p:pic>
                </p:oleObj>
              </mc:Fallback>
            </mc:AlternateContent>
          </a:graphicData>
        </a:graphic>
      </p:graphicFrame>
      <p:sp>
        <p:nvSpPr>
          <p:cNvPr id="8" name="Text Box 9" descr="note number"/>
          <p:cNvSpPr txBox="1">
            <a:spLocks noChangeArrowheads="1"/>
          </p:cNvSpPr>
          <p:nvPr/>
        </p:nvSpPr>
        <p:spPr bwMode="auto">
          <a:xfrm>
            <a:off x="381000" y="6086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Tree>
    <p:extLst>
      <p:ext uri="{BB962C8B-B14F-4D97-AF65-F5344CB8AC3E}">
        <p14:creationId xmlns:p14="http://schemas.microsoft.com/office/powerpoint/2010/main" val="360163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87DD1D5E-C655-47FA-8C44-B3F06E9A4079}" type="slidenum">
              <a:rPr lang="en-US" altLang="en-US" sz="1400">
                <a:latin typeface="Times New Roman" panose="02020603050405020304" pitchFamily="18" charset="0"/>
              </a:rPr>
              <a:pPr eaLnBrk="1" hangingPunct="1"/>
              <a:t>22</a:t>
            </a:fld>
            <a:endParaRPr lang="en-US" altLang="en-US" sz="1400">
              <a:latin typeface="Times New Roman" panose="02020603050405020304" pitchFamily="18" charset="0"/>
            </a:endParaRPr>
          </a:p>
        </p:txBody>
      </p:sp>
      <p:sp>
        <p:nvSpPr>
          <p:cNvPr id="25603" name="Rectangle 2"/>
          <p:cNvSpPr>
            <a:spLocks noGrp="1" noChangeArrowheads="1"/>
          </p:cNvSpPr>
          <p:nvPr>
            <p:ph type="title"/>
          </p:nvPr>
        </p:nvSpPr>
        <p:spPr>
          <a:xfrm>
            <a:off x="1150938" y="309563"/>
            <a:ext cx="7002462" cy="754062"/>
          </a:xfrm>
        </p:spPr>
        <p:txBody>
          <a:bodyPr/>
          <a:lstStyle/>
          <a:p>
            <a:pPr eaLnBrk="1" hangingPunct="1"/>
            <a:r>
              <a:rPr lang="en-US" altLang="en-US" smtClean="0"/>
              <a:t>Strings</a:t>
            </a:r>
          </a:p>
        </p:txBody>
      </p:sp>
      <p:sp>
        <p:nvSpPr>
          <p:cNvPr id="25604" name="Rectangle 3"/>
          <p:cNvSpPr>
            <a:spLocks noGrp="1" noChangeArrowheads="1"/>
          </p:cNvSpPr>
          <p:nvPr>
            <p:ph type="body" idx="1"/>
          </p:nvPr>
        </p:nvSpPr>
        <p:spPr>
          <a:xfrm>
            <a:off x="762000" y="1524000"/>
            <a:ext cx="7924800" cy="5029200"/>
          </a:xfrm>
        </p:spPr>
        <p:txBody>
          <a:bodyPr/>
          <a:lstStyle/>
          <a:p>
            <a:pPr eaLnBrk="1" hangingPunct="1"/>
            <a:r>
              <a:rPr lang="en-US" altLang="en-US" dirty="0"/>
              <a:t>C</a:t>
            </a:r>
            <a:r>
              <a:rPr lang="en-US" altLang="en-US" dirty="0" smtClean="0"/>
              <a:t>omparison operators:</a:t>
            </a:r>
          </a:p>
          <a:p>
            <a:pPr lvl="1" eaLnBrk="1" hangingPunct="1"/>
            <a:r>
              <a:rPr lang="en-US" altLang="en-US" dirty="0" smtClean="0"/>
              <a:t>The string comparison operators (</a:t>
            </a:r>
            <a:r>
              <a:rPr lang="en-US" altLang="en-US" sz="2200" dirty="0" smtClean="0">
                <a:latin typeface="Courier New" panose="02070309020205020404" pitchFamily="49" charset="0"/>
                <a:cs typeface="Courier New" panose="02070309020205020404" pitchFamily="49" charset="0"/>
              </a:rPr>
              <a:t>&lt;</a:t>
            </a:r>
            <a:r>
              <a:rPr lang="en-US" altLang="en-US" dirty="0" smtClean="0"/>
              <a:t>, </a:t>
            </a:r>
            <a:r>
              <a:rPr lang="en-US" altLang="en-US" sz="2200" dirty="0" smtClean="0">
                <a:latin typeface="Courier New" panose="02070309020205020404" pitchFamily="49" charset="0"/>
                <a:cs typeface="Courier New" panose="02070309020205020404" pitchFamily="49" charset="0"/>
              </a:rPr>
              <a:t>&gt;</a:t>
            </a:r>
            <a:r>
              <a:rPr lang="en-US" altLang="en-US" dirty="0" smtClean="0"/>
              <a:t>, </a:t>
            </a:r>
            <a:r>
              <a:rPr lang="en-US" altLang="en-US" sz="2200" dirty="0" smtClean="0">
                <a:latin typeface="Courier New" panose="02070309020205020404" pitchFamily="49" charset="0"/>
                <a:cs typeface="Courier New" panose="02070309020205020404" pitchFamily="49" charset="0"/>
              </a:rPr>
              <a:t>&lt;=</a:t>
            </a:r>
            <a:r>
              <a:rPr lang="en-US" altLang="en-US" dirty="0" smtClean="0"/>
              <a:t>, </a:t>
            </a:r>
            <a:r>
              <a:rPr lang="en-US" altLang="en-US" sz="2200" dirty="0" smtClean="0">
                <a:latin typeface="Courier New" panose="02070309020205020404" pitchFamily="49" charset="0"/>
                <a:cs typeface="Courier New" panose="02070309020205020404" pitchFamily="49" charset="0"/>
              </a:rPr>
              <a:t>&gt;=</a:t>
            </a:r>
            <a:r>
              <a:rPr lang="en-US" altLang="en-US" dirty="0" smtClean="0"/>
              <a:t>, </a:t>
            </a:r>
            <a:r>
              <a:rPr lang="en-US" altLang="en-US" sz="2200" dirty="0" smtClean="0">
                <a:latin typeface="Courier New" panose="02070309020205020404" pitchFamily="49" charset="0"/>
                <a:cs typeface="Courier New" panose="02070309020205020404" pitchFamily="49" charset="0"/>
              </a:rPr>
              <a:t>==</a:t>
            </a:r>
            <a:r>
              <a:rPr lang="en-US" altLang="en-US" dirty="0" smtClean="0"/>
              <a:t>, </a:t>
            </a:r>
            <a:r>
              <a:rPr lang="en-US" altLang="en-US" sz="2200" dirty="0" smtClean="0">
                <a:latin typeface="Courier New" panose="02070309020205020404" pitchFamily="49" charset="0"/>
                <a:cs typeface="Courier New" panose="02070309020205020404" pitchFamily="49" charset="0"/>
              </a:rPr>
              <a:t>!=</a:t>
            </a:r>
            <a:r>
              <a:rPr lang="en-US" altLang="en-US" dirty="0" smtClean="0"/>
              <a:t>) apply lexicographical ordering by comparing each character's underlying ASCII value.</a:t>
            </a:r>
          </a:p>
          <a:p>
            <a:pPr eaLnBrk="1" hangingPunct="1"/>
            <a:r>
              <a:rPr lang="en-US" altLang="en-US" dirty="0" smtClean="0"/>
              <a:t>Compound </a:t>
            </a:r>
            <a:r>
              <a:rPr lang="en-US" altLang="en-US" dirty="0"/>
              <a:t>concatenation </a:t>
            </a:r>
            <a:r>
              <a:rPr lang="en-US" altLang="en-US" dirty="0" smtClean="0"/>
              <a:t>operator, +=:</a:t>
            </a:r>
          </a:p>
          <a:p>
            <a:pPr lvl="1" eaLnBrk="1" hangingPunct="1"/>
            <a:r>
              <a:rPr lang="en-US" altLang="en-US" dirty="0" smtClean="0"/>
              <a:t>Appends a value to the end of a string.</a:t>
            </a:r>
          </a:p>
          <a:p>
            <a:pPr lvl="1" eaLnBrk="1" hangingPunct="1"/>
            <a:r>
              <a:rPr lang="en-US" altLang="en-US" dirty="0" smtClean="0"/>
              <a:t>Example:</a:t>
            </a:r>
          </a:p>
          <a:p>
            <a:pPr marL="857250" lvl="2" indent="0" eaLnBrk="1" hangingPunct="1">
              <a:buNone/>
            </a:pPr>
            <a:r>
              <a:rPr lang="en-US" altLang="en-US" dirty="0" smtClean="0">
                <a:latin typeface="Courier New" panose="02070309020205020404" pitchFamily="49" charset="0"/>
                <a:cs typeface="Courier New" panose="02070309020205020404" pitchFamily="49" charset="0"/>
              </a:rPr>
              <a:t>sentence = "Hello";</a:t>
            </a:r>
          </a:p>
          <a:p>
            <a:pPr marL="857250" lvl="2" indent="0" eaLnBrk="1" hangingPunct="1">
              <a:buNone/>
            </a:pPr>
            <a:r>
              <a:rPr lang="en-US" altLang="en-US" dirty="0" smtClean="0">
                <a:latin typeface="Courier New" panose="02070309020205020404" pitchFamily="49" charset="0"/>
                <a:cs typeface="Courier New" panose="02070309020205020404" pitchFamily="49" charset="0"/>
              </a:rPr>
              <a:t>sentence += "!";</a:t>
            </a:r>
          </a:p>
        </p:txBody>
      </p:sp>
      <p:sp>
        <p:nvSpPr>
          <p:cNvPr id="25605" name="Text Box 9" descr="note number"/>
          <p:cNvSpPr txBox="1">
            <a:spLocks noChangeArrowheads="1"/>
          </p:cNvSpPr>
          <p:nvPr/>
        </p:nvSpPr>
        <p:spPr bwMode="auto">
          <a:xfrm>
            <a:off x="381000" y="1447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25606" name="Text Box 9" descr="note number"/>
          <p:cNvSpPr txBox="1">
            <a:spLocks noChangeArrowheads="1"/>
          </p:cNvSpPr>
          <p:nvPr/>
        </p:nvSpPr>
        <p:spPr bwMode="auto">
          <a:xfrm>
            <a:off x="381000" y="2667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87DD1D5E-C655-47FA-8C44-B3F06E9A4079}" type="slidenum">
              <a:rPr lang="en-US" altLang="en-US" sz="1400">
                <a:latin typeface="Times New Roman" panose="02020603050405020304" pitchFamily="18" charset="0"/>
              </a:rPr>
              <a:pPr eaLnBrk="1" hangingPunct="1"/>
              <a:t>23</a:t>
            </a:fld>
            <a:endParaRPr lang="en-US" altLang="en-US" sz="1400">
              <a:latin typeface="Times New Roman" panose="02020603050405020304" pitchFamily="18" charset="0"/>
            </a:endParaRPr>
          </a:p>
        </p:txBody>
      </p:sp>
      <p:sp>
        <p:nvSpPr>
          <p:cNvPr id="25603" name="Rectangle 2"/>
          <p:cNvSpPr>
            <a:spLocks noGrp="1" noChangeArrowheads="1"/>
          </p:cNvSpPr>
          <p:nvPr>
            <p:ph type="title"/>
          </p:nvPr>
        </p:nvSpPr>
        <p:spPr>
          <a:xfrm>
            <a:off x="1150938" y="309563"/>
            <a:ext cx="7002462" cy="754062"/>
          </a:xfrm>
        </p:spPr>
        <p:txBody>
          <a:bodyPr/>
          <a:lstStyle/>
          <a:p>
            <a:pPr eaLnBrk="1" hangingPunct="1"/>
            <a:r>
              <a:rPr lang="en-US" altLang="en-US" smtClean="0"/>
              <a:t>Strings</a:t>
            </a:r>
          </a:p>
        </p:txBody>
      </p:sp>
      <p:sp>
        <p:nvSpPr>
          <p:cNvPr id="25607" name="Text Box 9" descr="note number"/>
          <p:cNvSpPr txBox="1">
            <a:spLocks noChangeArrowheads="1"/>
          </p:cNvSpPr>
          <p:nvPr/>
        </p:nvSpPr>
        <p:spPr bwMode="auto">
          <a:xfrm>
            <a:off x="381000" y="4029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1</a:t>
            </a:r>
          </a:p>
        </p:txBody>
      </p:sp>
      <p:graphicFrame>
        <p:nvGraphicFramePr>
          <p:cNvPr id="2" name="Object 1"/>
          <p:cNvGraphicFramePr>
            <a:graphicFrameLocks noChangeAspect="1"/>
          </p:cNvGraphicFramePr>
          <p:nvPr>
            <p:extLst>
              <p:ext uri="{D42A27DB-BD31-4B8C-83A1-F6EECF244321}">
                <p14:modId xmlns:p14="http://schemas.microsoft.com/office/powerpoint/2010/main" val="1781297057"/>
              </p:ext>
            </p:extLst>
          </p:nvPr>
        </p:nvGraphicFramePr>
        <p:xfrm>
          <a:off x="1001713" y="1828800"/>
          <a:ext cx="7772400" cy="4267200"/>
        </p:xfrm>
        <a:graphic>
          <a:graphicData uri="http://schemas.openxmlformats.org/presentationml/2006/ole">
            <mc:AlternateContent xmlns:mc="http://schemas.openxmlformats.org/markup-compatibility/2006">
              <mc:Choice xmlns:v="urn:schemas-microsoft-com:vml" Requires="v">
                <p:oleObj spid="_x0000_s5234" name="Document" r:id="rId4" imgW="4083630" imgH="2254125" progId="Word.Document.12">
                  <p:embed/>
                </p:oleObj>
              </mc:Choice>
              <mc:Fallback>
                <p:oleObj name="Document" r:id="rId4" imgW="4083630" imgH="2254125" progId="Word.Document.12">
                  <p:embed/>
                  <p:pic>
                    <p:nvPicPr>
                      <p:cNvPr id="0" name=""/>
                      <p:cNvPicPr/>
                      <p:nvPr/>
                    </p:nvPicPr>
                    <p:blipFill>
                      <a:blip r:embed="rId5"/>
                      <a:stretch>
                        <a:fillRect/>
                      </a:stretch>
                    </p:blipFill>
                    <p:spPr>
                      <a:xfrm>
                        <a:off x="1001713" y="1828800"/>
                        <a:ext cx="7772400" cy="4267200"/>
                      </a:xfrm>
                      <a:prstGeom prst="rect">
                        <a:avLst/>
                      </a:prstGeom>
                    </p:spPr>
                  </p:pic>
                </p:oleObj>
              </mc:Fallback>
            </mc:AlternateContent>
          </a:graphicData>
        </a:graphic>
      </p:graphicFrame>
    </p:spTree>
    <p:extLst>
      <p:ext uri="{BB962C8B-B14F-4D97-AF65-F5344CB8AC3E}">
        <p14:creationId xmlns:p14="http://schemas.microsoft.com/office/powerpoint/2010/main" val="3386168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87DD1D5E-C655-47FA-8C44-B3F06E9A4079}" type="slidenum">
              <a:rPr lang="en-US" altLang="en-US" sz="1400">
                <a:latin typeface="Times New Roman" panose="02020603050405020304" pitchFamily="18" charset="0"/>
              </a:rPr>
              <a:pPr eaLnBrk="1" hangingPunct="1"/>
              <a:t>24</a:t>
            </a:fld>
            <a:endParaRPr lang="en-US" altLang="en-US" sz="1400">
              <a:latin typeface="Times New Roman" panose="02020603050405020304" pitchFamily="18" charset="0"/>
            </a:endParaRPr>
          </a:p>
        </p:txBody>
      </p:sp>
      <p:sp>
        <p:nvSpPr>
          <p:cNvPr id="25603" name="Rectangle 2"/>
          <p:cNvSpPr>
            <a:spLocks noGrp="1" noChangeArrowheads="1"/>
          </p:cNvSpPr>
          <p:nvPr>
            <p:ph type="title"/>
          </p:nvPr>
        </p:nvSpPr>
        <p:spPr>
          <a:xfrm>
            <a:off x="1150938" y="309563"/>
            <a:ext cx="7002462" cy="754062"/>
          </a:xfrm>
        </p:spPr>
        <p:txBody>
          <a:bodyPr/>
          <a:lstStyle/>
          <a:p>
            <a:pPr eaLnBrk="1" hangingPunct="1"/>
            <a:r>
              <a:rPr lang="en-US" altLang="en-US" smtClean="0"/>
              <a:t>Strings</a:t>
            </a:r>
          </a:p>
        </p:txBody>
      </p:sp>
      <p:sp>
        <p:nvSpPr>
          <p:cNvPr id="25604" name="Rectangle 3"/>
          <p:cNvSpPr>
            <a:spLocks noGrp="1" noChangeArrowheads="1"/>
          </p:cNvSpPr>
          <p:nvPr>
            <p:ph type="body" idx="1"/>
          </p:nvPr>
        </p:nvSpPr>
        <p:spPr>
          <a:xfrm>
            <a:off x="762000" y="1524000"/>
            <a:ext cx="7924800" cy="5029200"/>
          </a:xfrm>
        </p:spPr>
        <p:txBody>
          <a:bodyPr/>
          <a:lstStyle/>
          <a:p>
            <a:pPr eaLnBrk="1" hangingPunct="1"/>
            <a:r>
              <a:rPr lang="en-US" altLang="en-US" dirty="0" smtClean="0"/>
              <a:t>String methods:</a:t>
            </a:r>
          </a:p>
          <a:p>
            <a:pPr lvl="1" eaLnBrk="1" hangingPunct="1"/>
            <a:r>
              <a:rPr lang="en-US" altLang="en-US" dirty="0" err="1">
                <a:latin typeface="Courier New" panose="02070309020205020404" pitchFamily="49" charset="0"/>
                <a:cs typeface="Courier New" panose="02070309020205020404" pitchFamily="49" charset="0"/>
              </a:rPr>
              <a:t>toLowerCase</a:t>
            </a:r>
            <a:endParaRPr lang="en-US" altLang="en-US" dirty="0">
              <a:latin typeface="Courier New" panose="02070309020205020404" pitchFamily="49" charset="0"/>
              <a:cs typeface="Courier New" panose="02070309020205020404" pitchFamily="49" charset="0"/>
            </a:endParaRPr>
          </a:p>
          <a:p>
            <a:pPr lvl="2" eaLnBrk="1" hangingPunct="1"/>
            <a:r>
              <a:rPr lang="en-US" altLang="en-US" dirty="0" smtClean="0"/>
              <a:t>Returns </a:t>
            </a:r>
            <a:r>
              <a:rPr lang="en-US" altLang="en-US" dirty="0"/>
              <a:t>an all-lowercase version of the string that calls the </a:t>
            </a:r>
            <a:r>
              <a:rPr lang="en-US" altLang="en-US" dirty="0" err="1">
                <a:latin typeface="Courier New" panose="02070309020205020404" pitchFamily="49" charset="0"/>
                <a:cs typeface="Courier New" panose="02070309020205020404" pitchFamily="49" charset="0"/>
              </a:rPr>
              <a:t>toLowerCase</a:t>
            </a:r>
            <a:r>
              <a:rPr lang="en-US" altLang="en-US" dirty="0"/>
              <a:t> </a:t>
            </a:r>
            <a:r>
              <a:rPr lang="en-US" altLang="en-US" dirty="0" smtClean="0"/>
              <a:t>method.</a:t>
            </a:r>
          </a:p>
          <a:p>
            <a:pPr lvl="2" eaLnBrk="1" hangingPunct="1"/>
            <a:r>
              <a:rPr lang="en-US" altLang="en-US" dirty="0" smtClean="0"/>
              <a:t>Example:</a:t>
            </a:r>
          </a:p>
          <a:p>
            <a:pPr marL="1371600" lvl="3" indent="0" eaLnBrk="1" hangingPunct="1">
              <a:buNone/>
            </a:pPr>
            <a:r>
              <a:rPr lang="en-US" altLang="en-US" dirty="0" smtClean="0">
                <a:latin typeface="Courier New" panose="02070309020205020404" pitchFamily="49" charset="0"/>
                <a:cs typeface="Courier New" panose="02070309020205020404" pitchFamily="49" charset="0"/>
              </a:rPr>
              <a:t>name = </a:t>
            </a:r>
            <a:r>
              <a:rPr lang="en-US" altLang="en-US" dirty="0" err="1" smtClean="0">
                <a:latin typeface="Courier New" panose="02070309020205020404" pitchFamily="49" charset="0"/>
                <a:cs typeface="Courier New" panose="02070309020205020404" pitchFamily="49" charset="0"/>
              </a:rPr>
              <a:t>name.toLowerCase</a:t>
            </a:r>
            <a:r>
              <a:rPr lang="en-US" altLang="en-US" dirty="0" smtClean="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lvl="1" eaLnBrk="1" hangingPunct="1"/>
            <a:r>
              <a:rPr lang="en-US" altLang="en-US" dirty="0" err="1" smtClean="0">
                <a:latin typeface="Courier New" panose="02070309020205020404" pitchFamily="49" charset="0"/>
                <a:cs typeface="Courier New" panose="02070309020205020404" pitchFamily="49" charset="0"/>
              </a:rPr>
              <a:t>toUpperCase</a:t>
            </a:r>
            <a:endParaRPr lang="en-US" altLang="en-US" dirty="0" smtClean="0">
              <a:latin typeface="Courier New" panose="02070309020205020404" pitchFamily="49" charset="0"/>
              <a:cs typeface="Courier New" panose="02070309020205020404" pitchFamily="49" charset="0"/>
            </a:endParaRPr>
          </a:p>
          <a:p>
            <a:pPr lvl="2" eaLnBrk="1" hangingPunct="1"/>
            <a:r>
              <a:rPr lang="en-US" altLang="en-US" dirty="0"/>
              <a:t>Returns an </a:t>
            </a:r>
            <a:r>
              <a:rPr lang="en-US" altLang="en-US" dirty="0" smtClean="0"/>
              <a:t>all-uppercase </a:t>
            </a:r>
            <a:r>
              <a:rPr lang="en-US" altLang="en-US" dirty="0"/>
              <a:t>version of the string that calls the </a:t>
            </a:r>
            <a:r>
              <a:rPr lang="en-US" altLang="en-US" dirty="0" err="1" smtClean="0">
                <a:latin typeface="Courier New" panose="02070309020205020404" pitchFamily="49" charset="0"/>
                <a:cs typeface="Courier New" panose="02070309020205020404" pitchFamily="49" charset="0"/>
              </a:rPr>
              <a:t>toUpperCase</a:t>
            </a:r>
            <a:r>
              <a:rPr lang="en-US" altLang="en-US" dirty="0" smtClean="0"/>
              <a:t> method</a:t>
            </a:r>
            <a:r>
              <a:rPr lang="en-US" altLang="en-US" dirty="0" smtClean="0">
                <a:latin typeface="Courier New" panose="02070309020205020404" pitchFamily="49" charset="0"/>
                <a:cs typeface="Courier New" panose="02070309020205020404" pitchFamily="49" charset="0"/>
              </a:rPr>
              <a:t>.</a:t>
            </a:r>
            <a:endParaRPr lang="en-US" altLang="en-US" dirty="0"/>
          </a:p>
        </p:txBody>
      </p:sp>
      <p:sp>
        <p:nvSpPr>
          <p:cNvPr id="25605" name="Text Box 9" descr="note number"/>
          <p:cNvSpPr txBox="1">
            <a:spLocks noChangeArrowheads="1"/>
          </p:cNvSpPr>
          <p:nvPr/>
        </p:nvSpPr>
        <p:spPr bwMode="auto">
          <a:xfrm>
            <a:off x="381000" y="1819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extLst>
      <p:ext uri="{BB962C8B-B14F-4D97-AF65-F5344CB8AC3E}">
        <p14:creationId xmlns:p14="http://schemas.microsoft.com/office/powerpoint/2010/main" val="21482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1F24B5A5-3068-4DFB-9CCB-03B81A3AF0D6}" type="slidenum">
              <a:rPr lang="en-US" altLang="en-US" sz="1400">
                <a:latin typeface="Times New Roman" panose="02020603050405020304" pitchFamily="18" charset="0"/>
              </a:rPr>
              <a:pPr eaLnBrk="1" hangingPunct="1"/>
              <a:t>25</a:t>
            </a:fld>
            <a:endParaRPr lang="en-US" altLang="en-US" sz="1400">
              <a:latin typeface="Times New Roman" panose="02020603050405020304" pitchFamily="18" charset="0"/>
            </a:endParaRPr>
          </a:p>
        </p:txBody>
      </p:sp>
      <p:sp>
        <p:nvSpPr>
          <p:cNvPr id="26627" name="Rectangle 2"/>
          <p:cNvSpPr>
            <a:spLocks noGrp="1" noChangeArrowheads="1"/>
          </p:cNvSpPr>
          <p:nvPr>
            <p:ph type="title"/>
          </p:nvPr>
        </p:nvSpPr>
        <p:spPr>
          <a:xfrm>
            <a:off x="1150938" y="304800"/>
            <a:ext cx="7154862" cy="754063"/>
          </a:xfrm>
        </p:spPr>
        <p:txBody>
          <a:bodyPr/>
          <a:lstStyle/>
          <a:p>
            <a:pPr eaLnBrk="1" hangingPunct="1"/>
            <a:r>
              <a:rPr lang="en-US" altLang="en-US" smtClean="0"/>
              <a:t>Word Ordering Web Page</a:t>
            </a:r>
          </a:p>
        </p:txBody>
      </p:sp>
      <p:sp>
        <p:nvSpPr>
          <p:cNvPr id="26628" name="Rectangle 3"/>
          <p:cNvSpPr>
            <a:spLocks noGrp="1" noChangeArrowheads="1"/>
          </p:cNvSpPr>
          <p:nvPr>
            <p:ph type="body" idx="1"/>
          </p:nvPr>
        </p:nvSpPr>
        <p:spPr>
          <a:xfrm>
            <a:off x="762000" y="1447800"/>
            <a:ext cx="7924800" cy="5029200"/>
          </a:xfrm>
        </p:spPr>
        <p:txBody>
          <a:bodyPr/>
          <a:lstStyle/>
          <a:p>
            <a:pPr marL="457200" indent="-457200" eaLnBrk="1" hangingPunct="1">
              <a:lnSpc>
                <a:spcPct val="80000"/>
              </a:lnSpc>
              <a:buNone/>
            </a:pPr>
            <a:r>
              <a:rPr lang="en-US" altLang="en-US" sz="1600" dirty="0">
                <a:latin typeface="Courier New" panose="02070309020205020404" pitchFamily="49" charset="0"/>
              </a:rPr>
              <a:t>&lt;!DOCTYPE html&gt;</a:t>
            </a:r>
          </a:p>
          <a:p>
            <a:pPr marL="457200" indent="-457200" eaLnBrk="1" hangingPunct="1">
              <a:lnSpc>
                <a:spcPct val="80000"/>
              </a:lnSpc>
              <a:buNone/>
            </a:pPr>
            <a:r>
              <a:rPr lang="en-US" altLang="en-US" sz="1600" dirty="0">
                <a:latin typeface="Courier New" panose="02070309020205020404" pitchFamily="49" charset="0"/>
              </a:rPr>
              <a:t>&lt;html </a:t>
            </a:r>
            <a:r>
              <a:rPr lang="en-US" altLang="en-US" sz="1600" dirty="0" err="1">
                <a:latin typeface="Courier New" panose="02070309020205020404" pitchFamily="49" charset="0"/>
              </a:rPr>
              <a:t>lang</a:t>
            </a:r>
            <a:r>
              <a:rPr lang="en-US" altLang="en-US" sz="1600" dirty="0">
                <a:latin typeface="Courier New" panose="02070309020205020404" pitchFamily="49" charset="0"/>
              </a:rPr>
              <a:t>="</a:t>
            </a:r>
            <a:r>
              <a:rPr lang="en-US" altLang="en-US" sz="1600" dirty="0" err="1">
                <a:latin typeface="Courier New" panose="02070309020205020404" pitchFamily="49" charset="0"/>
              </a:rPr>
              <a:t>en</a:t>
            </a:r>
            <a:r>
              <a:rPr lang="en-US" altLang="en-US" sz="1600" dirty="0">
                <a:latin typeface="Courier New" panose="02070309020205020404" pitchFamily="49" charset="0"/>
              </a:rPr>
              <a:t>"&gt;</a:t>
            </a: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&lt;head&gt;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&lt;meta charset="utf-8"&gt;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&lt;meta name="author" content="John Dean"&gt;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&lt;title&gt;Word Ordering&lt;/title&gt;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&lt;script&gt;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This function corrects the words' order.</a:t>
            </a:r>
          </a:p>
          <a:p>
            <a:pPr marL="457200" indent="-457200"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function </a:t>
            </a:r>
            <a:r>
              <a:rPr lang="en-US" altLang="en-US" sz="1600" dirty="0" err="1" smtClean="0">
                <a:latin typeface="Courier New" panose="02070309020205020404" pitchFamily="49" charset="0"/>
              </a:rPr>
              <a:t>correctWordOrder</a:t>
            </a:r>
            <a:r>
              <a:rPr lang="en-US" altLang="en-US" sz="1600" dirty="0" smtClean="0">
                <a:latin typeface="Courier New" panose="02070309020205020404" pitchFamily="49" charset="0"/>
              </a:rPr>
              <a:t>(form)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var</a:t>
            </a:r>
            <a:r>
              <a:rPr lang="en-US" altLang="en-US" sz="1600" dirty="0" smtClean="0">
                <a:latin typeface="Courier New" panose="02070309020205020404" pitchFamily="49" charset="0"/>
              </a:rPr>
              <a:t> tb1, tb2;     // text boxes for user entries</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var</a:t>
            </a:r>
            <a:r>
              <a:rPr lang="en-US" altLang="en-US" sz="1600" dirty="0" smtClean="0">
                <a:latin typeface="Courier New" panose="02070309020205020404" pitchFamily="49" charset="0"/>
              </a:rPr>
              <a:t> word1, word2; // user-entered words</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var</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          // message after button clicked</a:t>
            </a:r>
          </a:p>
          <a:p>
            <a:pPr marL="457200" indent="-457200"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tb1 = </a:t>
            </a:r>
            <a:r>
              <a:rPr lang="en-US" altLang="en-US" sz="1600" dirty="0" err="1" smtClean="0">
                <a:latin typeface="Courier New" panose="02070309020205020404" pitchFamily="49" charset="0"/>
              </a:rPr>
              <a:t>form.elements</a:t>
            </a:r>
            <a:r>
              <a:rPr lang="en-US" altLang="en-US" sz="1600" dirty="0" smtClean="0">
                <a:latin typeface="Courier New" panose="02070309020205020404" pitchFamily="49" charset="0"/>
              </a:rPr>
              <a:t>["word1"];</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tb2 = </a:t>
            </a:r>
            <a:r>
              <a:rPr lang="en-US" altLang="en-US" sz="1600" dirty="0" err="1" smtClean="0">
                <a:latin typeface="Courier New" panose="02070309020205020404" pitchFamily="49" charset="0"/>
              </a:rPr>
              <a:t>form.elements</a:t>
            </a:r>
            <a:r>
              <a:rPr lang="en-US" altLang="en-US" sz="1600" dirty="0" smtClean="0">
                <a:latin typeface="Courier New" panose="02070309020205020404" pitchFamily="49" charset="0"/>
              </a:rPr>
              <a:t>["word2"];</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word1 = tb1.value;</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word2 = tb2.value;</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 = "Congratulations! The words are now in the"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correct order!";</a:t>
            </a:r>
          </a:p>
        </p:txBody>
      </p:sp>
      <p:sp>
        <p:nvSpPr>
          <p:cNvPr id="26629" name="Text Box 11" descr="note number"/>
          <p:cNvSpPr txBox="1">
            <a:spLocks noChangeArrowheads="1"/>
          </p:cNvSpPr>
          <p:nvPr/>
        </p:nvSpPr>
        <p:spPr bwMode="auto">
          <a:xfrm>
            <a:off x="381000" y="12954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26630" name="Text Box 12" descr="note number"/>
          <p:cNvSpPr txBox="1">
            <a:spLocks noChangeArrowheads="1"/>
          </p:cNvSpPr>
          <p:nvPr/>
        </p:nvSpPr>
        <p:spPr bwMode="auto">
          <a:xfrm>
            <a:off x="381000" y="1666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26631" name="Text Box 13" descr="note number"/>
          <p:cNvSpPr txBox="1">
            <a:spLocks noChangeArrowheads="1"/>
          </p:cNvSpPr>
          <p:nvPr/>
        </p:nvSpPr>
        <p:spPr bwMode="auto">
          <a:xfrm>
            <a:off x="381000" y="2057400"/>
            <a:ext cx="266700" cy="30797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26632" name="Text Box 11"/>
          <p:cNvSpPr txBox="1">
            <a:spLocks noChangeArrowheads="1"/>
          </p:cNvSpPr>
          <p:nvPr/>
        </p:nvSpPr>
        <p:spPr bwMode="auto">
          <a:xfrm>
            <a:off x="381000" y="6367463"/>
            <a:ext cx="3886200" cy="338137"/>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600"/>
              <a:t>Note two variables declared on one line.</a:t>
            </a:r>
          </a:p>
        </p:txBody>
      </p:sp>
      <p:sp>
        <p:nvSpPr>
          <p:cNvPr id="26633" name="Line 12"/>
          <p:cNvSpPr>
            <a:spLocks noChangeShapeType="1"/>
          </p:cNvSpPr>
          <p:nvPr/>
        </p:nvSpPr>
        <p:spPr bwMode="auto">
          <a:xfrm flipH="1" flipV="1">
            <a:off x="762000" y="4724400"/>
            <a:ext cx="0" cy="1643063"/>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34" name="Line 12"/>
          <p:cNvSpPr>
            <a:spLocks noChangeShapeType="1"/>
          </p:cNvSpPr>
          <p:nvPr/>
        </p:nvSpPr>
        <p:spPr bwMode="auto">
          <a:xfrm flipV="1">
            <a:off x="762000" y="4262438"/>
            <a:ext cx="381000" cy="461962"/>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5" name="Text Box 11"/>
          <p:cNvSpPr txBox="1">
            <a:spLocks noChangeArrowheads="1"/>
          </p:cNvSpPr>
          <p:nvPr/>
        </p:nvSpPr>
        <p:spPr bwMode="auto">
          <a:xfrm>
            <a:off x="6227763" y="1281113"/>
            <a:ext cx="2306637" cy="1816100"/>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Insert a blank line between logical chunks of code. Two or more variable declaration statements constitute a "chunk of code,'" so insert a blank line here.</a:t>
            </a:r>
          </a:p>
        </p:txBody>
      </p:sp>
      <p:sp>
        <p:nvSpPr>
          <p:cNvPr id="26636" name="Line 12"/>
          <p:cNvSpPr>
            <a:spLocks noChangeShapeType="1"/>
          </p:cNvSpPr>
          <p:nvPr/>
        </p:nvSpPr>
        <p:spPr bwMode="auto">
          <a:xfrm flipH="1" flipV="1">
            <a:off x="7772400" y="6019800"/>
            <a:ext cx="3810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7" name="Line 12"/>
          <p:cNvSpPr>
            <a:spLocks noChangeShapeType="1"/>
          </p:cNvSpPr>
          <p:nvPr/>
        </p:nvSpPr>
        <p:spPr bwMode="auto">
          <a:xfrm flipH="1">
            <a:off x="5181600" y="4756150"/>
            <a:ext cx="29718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8" name="Text Box 11"/>
          <p:cNvSpPr txBox="1">
            <a:spLocks noChangeArrowheads="1"/>
          </p:cNvSpPr>
          <p:nvPr/>
        </p:nvSpPr>
        <p:spPr bwMode="auto">
          <a:xfrm>
            <a:off x="5943600" y="4927600"/>
            <a:ext cx="2590800" cy="830263"/>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Initialize the output message with this. We'll add to the message later.</a:t>
            </a:r>
          </a:p>
        </p:txBody>
      </p:sp>
      <p:sp>
        <p:nvSpPr>
          <p:cNvPr id="26639" name="Line 12"/>
          <p:cNvSpPr>
            <a:spLocks noChangeShapeType="1"/>
          </p:cNvSpPr>
          <p:nvPr/>
        </p:nvSpPr>
        <p:spPr bwMode="auto">
          <a:xfrm flipH="1">
            <a:off x="8153400" y="3097213"/>
            <a:ext cx="0" cy="1658937"/>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6640" name="Line 12"/>
          <p:cNvSpPr>
            <a:spLocks noChangeShapeType="1"/>
          </p:cNvSpPr>
          <p:nvPr/>
        </p:nvSpPr>
        <p:spPr bwMode="auto">
          <a:xfrm flipH="1">
            <a:off x="8134350" y="5757863"/>
            <a:ext cx="0" cy="244475"/>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17026376-AFFA-4564-9C02-5C7A7D6E255B}" type="slidenum">
              <a:rPr lang="en-US" altLang="en-US" sz="1400">
                <a:latin typeface="Times New Roman" panose="02020603050405020304" pitchFamily="18" charset="0"/>
              </a:rPr>
              <a:pPr eaLnBrk="1" hangingPunct="1"/>
              <a:t>26</a:t>
            </a:fld>
            <a:endParaRPr lang="en-US" altLang="en-US" sz="1400">
              <a:latin typeface="Times New Roman" panose="02020603050405020304" pitchFamily="18" charset="0"/>
            </a:endParaRPr>
          </a:p>
        </p:txBody>
      </p:sp>
      <p:sp>
        <p:nvSpPr>
          <p:cNvPr id="27651" name="Rectangle 2"/>
          <p:cNvSpPr>
            <a:spLocks noGrp="1" noChangeArrowheads="1"/>
          </p:cNvSpPr>
          <p:nvPr>
            <p:ph type="title"/>
          </p:nvPr>
        </p:nvSpPr>
        <p:spPr>
          <a:xfrm>
            <a:off x="1150938" y="304800"/>
            <a:ext cx="7154862" cy="754063"/>
          </a:xfrm>
        </p:spPr>
        <p:txBody>
          <a:bodyPr/>
          <a:lstStyle/>
          <a:p>
            <a:pPr eaLnBrk="1" hangingPunct="1"/>
            <a:r>
              <a:rPr lang="en-US" altLang="en-US" sz="3200" smtClean="0"/>
              <a:t>Word Ordering Web Page (hidden)</a:t>
            </a:r>
          </a:p>
        </p:txBody>
      </p:sp>
      <p:sp>
        <p:nvSpPr>
          <p:cNvPr id="27652" name="Rectangle 3"/>
          <p:cNvSpPr>
            <a:spLocks noGrp="1" noChangeArrowheads="1"/>
          </p:cNvSpPr>
          <p:nvPr>
            <p:ph type="body" idx="1"/>
          </p:nvPr>
        </p:nvSpPr>
        <p:spPr>
          <a:xfrm>
            <a:off x="762000" y="1447800"/>
            <a:ext cx="7924800" cy="5029200"/>
          </a:xfrm>
        </p:spPr>
        <p:txBody>
          <a:bodyPr/>
          <a:lstStyle/>
          <a:p>
            <a:pPr marL="457200" indent="-457200" eaLnBrk="1" hangingPunct="1">
              <a:lnSpc>
                <a:spcPct val="80000"/>
              </a:lnSpc>
              <a:buNone/>
            </a:pPr>
            <a:r>
              <a:rPr lang="en-US" altLang="en-US" sz="1600" dirty="0">
                <a:latin typeface="Courier New" panose="02070309020205020404" pitchFamily="49" charset="0"/>
              </a:rPr>
              <a:t>&lt;!DOCTYPE html&gt;</a:t>
            </a:r>
          </a:p>
          <a:p>
            <a:pPr marL="457200" indent="-457200" eaLnBrk="1" hangingPunct="1">
              <a:lnSpc>
                <a:spcPct val="80000"/>
              </a:lnSpc>
              <a:buNone/>
            </a:pPr>
            <a:r>
              <a:rPr lang="en-US" altLang="en-US" sz="1600" dirty="0">
                <a:latin typeface="Courier New" panose="02070309020205020404" pitchFamily="49" charset="0"/>
              </a:rPr>
              <a:t>&lt;html </a:t>
            </a:r>
            <a:r>
              <a:rPr lang="en-US" altLang="en-US" sz="1600" dirty="0" err="1">
                <a:latin typeface="Courier New" panose="02070309020205020404" pitchFamily="49" charset="0"/>
              </a:rPr>
              <a:t>lang</a:t>
            </a:r>
            <a:r>
              <a:rPr lang="en-US" altLang="en-US" sz="1600" dirty="0">
                <a:latin typeface="Courier New" panose="02070309020205020404" pitchFamily="49" charset="0"/>
              </a:rPr>
              <a:t>="</a:t>
            </a:r>
            <a:r>
              <a:rPr lang="en-US" altLang="en-US" sz="1600" dirty="0" err="1">
                <a:latin typeface="Courier New" panose="02070309020205020404" pitchFamily="49" charset="0"/>
              </a:rPr>
              <a:t>en</a:t>
            </a:r>
            <a:r>
              <a:rPr lang="en-US" altLang="en-US" sz="1600" dirty="0">
                <a:latin typeface="Courier New" panose="02070309020205020404" pitchFamily="49" charset="0"/>
              </a:rPr>
              <a:t>"&gt;</a:t>
            </a: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&lt;head&gt;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&lt;meta charset="utf-8"&gt;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&lt;meta name="author" content="John Dean"&gt;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&lt;title&gt;Word Ordering&lt;/title&gt;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&lt;script&gt;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This function corrects the words' order.</a:t>
            </a:r>
          </a:p>
          <a:p>
            <a:pPr marL="457200" indent="-457200"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function </a:t>
            </a:r>
            <a:r>
              <a:rPr lang="en-US" altLang="en-US" sz="1600" dirty="0" err="1" smtClean="0">
                <a:latin typeface="Courier New" panose="02070309020205020404" pitchFamily="49" charset="0"/>
              </a:rPr>
              <a:t>correctWordOrder</a:t>
            </a:r>
            <a:r>
              <a:rPr lang="en-US" altLang="en-US" sz="1600" dirty="0" smtClean="0">
                <a:latin typeface="Courier New" panose="02070309020205020404" pitchFamily="49" charset="0"/>
              </a:rPr>
              <a:t>(form)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var</a:t>
            </a:r>
            <a:r>
              <a:rPr lang="en-US" altLang="en-US" sz="1600" dirty="0" smtClean="0">
                <a:latin typeface="Courier New" panose="02070309020205020404" pitchFamily="49" charset="0"/>
              </a:rPr>
              <a:t> tb1, tb2;     // text boxes for user entries</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var</a:t>
            </a:r>
            <a:r>
              <a:rPr lang="en-US" altLang="en-US" sz="1600" dirty="0" smtClean="0">
                <a:latin typeface="Courier New" panose="02070309020205020404" pitchFamily="49" charset="0"/>
              </a:rPr>
              <a:t> word1, word2; // user-entered words</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var</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          // message after button clicked</a:t>
            </a:r>
          </a:p>
          <a:p>
            <a:pPr marL="457200" indent="-457200"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tb1 = </a:t>
            </a:r>
            <a:r>
              <a:rPr lang="en-US" altLang="en-US" sz="1600" dirty="0" err="1" smtClean="0">
                <a:latin typeface="Courier New" panose="02070309020205020404" pitchFamily="49" charset="0"/>
              </a:rPr>
              <a:t>form.elements</a:t>
            </a:r>
            <a:r>
              <a:rPr lang="en-US" altLang="en-US" sz="1600" dirty="0" smtClean="0">
                <a:latin typeface="Courier New" panose="02070309020205020404" pitchFamily="49" charset="0"/>
              </a:rPr>
              <a:t>["word1"];</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tb2 = </a:t>
            </a:r>
            <a:r>
              <a:rPr lang="en-US" altLang="en-US" sz="1600" dirty="0" err="1" smtClean="0">
                <a:latin typeface="Courier New" panose="02070309020205020404" pitchFamily="49" charset="0"/>
              </a:rPr>
              <a:t>form.elements</a:t>
            </a:r>
            <a:r>
              <a:rPr lang="en-US" altLang="en-US" sz="1600" dirty="0" smtClean="0">
                <a:latin typeface="Courier New" panose="02070309020205020404" pitchFamily="49" charset="0"/>
              </a:rPr>
              <a:t>["word2"];</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word1 = tb1.value;</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word2 = tb2.value;</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 = "Congratulations! The words are now in the"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correct order!";</a:t>
            </a:r>
          </a:p>
        </p:txBody>
      </p:sp>
      <p:sp>
        <p:nvSpPr>
          <p:cNvPr id="27653" name="Text Box 13" descr="note number"/>
          <p:cNvSpPr txBox="1">
            <a:spLocks noChangeArrowheads="1"/>
          </p:cNvSpPr>
          <p:nvPr/>
        </p:nvSpPr>
        <p:spPr bwMode="auto">
          <a:xfrm>
            <a:off x="381000" y="32004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27654" name="Text Box 14" descr="note number"/>
          <p:cNvSpPr txBox="1">
            <a:spLocks noChangeArrowheads="1"/>
          </p:cNvSpPr>
          <p:nvPr/>
        </p:nvSpPr>
        <p:spPr bwMode="auto">
          <a:xfrm>
            <a:off x="381000" y="4638675"/>
            <a:ext cx="266700" cy="30797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
        <p:nvSpPr>
          <p:cNvPr id="27655" name="Text Box 15" descr="note number"/>
          <p:cNvSpPr txBox="1">
            <a:spLocks noChangeArrowheads="1"/>
          </p:cNvSpPr>
          <p:nvPr/>
        </p:nvSpPr>
        <p:spPr bwMode="auto">
          <a:xfrm>
            <a:off x="381000" y="4953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5</a:t>
            </a:r>
          </a:p>
        </p:txBody>
      </p:sp>
      <p:sp>
        <p:nvSpPr>
          <p:cNvPr id="27656" name="Text Box 11"/>
          <p:cNvSpPr txBox="1">
            <a:spLocks noChangeArrowheads="1"/>
          </p:cNvSpPr>
          <p:nvPr/>
        </p:nvSpPr>
        <p:spPr bwMode="auto">
          <a:xfrm>
            <a:off x="6227763" y="1281113"/>
            <a:ext cx="2306637" cy="1816100"/>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Insert a blank line between logical chunks of code. Two or more variable declaration statements constitute a "chunk of code,'" so insert a blank line here.</a:t>
            </a:r>
          </a:p>
        </p:txBody>
      </p:sp>
      <p:sp>
        <p:nvSpPr>
          <p:cNvPr id="27657" name="Line 12"/>
          <p:cNvSpPr>
            <a:spLocks noChangeShapeType="1"/>
          </p:cNvSpPr>
          <p:nvPr/>
        </p:nvSpPr>
        <p:spPr bwMode="auto">
          <a:xfrm flipH="1" flipV="1">
            <a:off x="7772400" y="6019800"/>
            <a:ext cx="3810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58" name="Line 12"/>
          <p:cNvSpPr>
            <a:spLocks noChangeShapeType="1"/>
          </p:cNvSpPr>
          <p:nvPr/>
        </p:nvSpPr>
        <p:spPr bwMode="auto">
          <a:xfrm flipH="1">
            <a:off x="5181600" y="4756150"/>
            <a:ext cx="29718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59" name="Text Box 11"/>
          <p:cNvSpPr txBox="1">
            <a:spLocks noChangeArrowheads="1"/>
          </p:cNvSpPr>
          <p:nvPr/>
        </p:nvSpPr>
        <p:spPr bwMode="auto">
          <a:xfrm>
            <a:off x="5943600" y="4927600"/>
            <a:ext cx="2590800" cy="830263"/>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Initialize the output message with this. We'll add to the message later.</a:t>
            </a:r>
          </a:p>
        </p:txBody>
      </p:sp>
      <p:sp>
        <p:nvSpPr>
          <p:cNvPr id="27660" name="Line 12"/>
          <p:cNvSpPr>
            <a:spLocks noChangeShapeType="1"/>
          </p:cNvSpPr>
          <p:nvPr/>
        </p:nvSpPr>
        <p:spPr bwMode="auto">
          <a:xfrm flipH="1">
            <a:off x="8153400" y="3097213"/>
            <a:ext cx="0" cy="1658937"/>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61" name="Line 12"/>
          <p:cNvSpPr>
            <a:spLocks noChangeShapeType="1"/>
          </p:cNvSpPr>
          <p:nvPr/>
        </p:nvSpPr>
        <p:spPr bwMode="auto">
          <a:xfrm flipH="1" flipV="1">
            <a:off x="762000" y="4724400"/>
            <a:ext cx="0" cy="1643063"/>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7662" name="Text Box 11"/>
          <p:cNvSpPr txBox="1">
            <a:spLocks noChangeArrowheads="1"/>
          </p:cNvSpPr>
          <p:nvPr/>
        </p:nvSpPr>
        <p:spPr bwMode="auto">
          <a:xfrm>
            <a:off x="381000" y="6367463"/>
            <a:ext cx="3886200" cy="338137"/>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600"/>
              <a:t>Note two variables declared on one line.</a:t>
            </a:r>
          </a:p>
        </p:txBody>
      </p:sp>
      <p:sp>
        <p:nvSpPr>
          <p:cNvPr id="27663" name="Line 12"/>
          <p:cNvSpPr>
            <a:spLocks noChangeShapeType="1"/>
          </p:cNvSpPr>
          <p:nvPr/>
        </p:nvSpPr>
        <p:spPr bwMode="auto">
          <a:xfrm flipV="1">
            <a:off x="762000" y="4262438"/>
            <a:ext cx="381000" cy="461962"/>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7664" name="Text Box 15" descr="note number"/>
          <p:cNvSpPr txBox="1">
            <a:spLocks noChangeArrowheads="1"/>
          </p:cNvSpPr>
          <p:nvPr/>
        </p:nvSpPr>
        <p:spPr bwMode="auto">
          <a:xfrm>
            <a:off x="381000" y="5705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6</a:t>
            </a:r>
          </a:p>
        </p:txBody>
      </p:sp>
      <p:sp>
        <p:nvSpPr>
          <p:cNvPr id="27665" name="Text Box 13" descr="note number"/>
          <p:cNvSpPr txBox="1">
            <a:spLocks noChangeArrowheads="1"/>
          </p:cNvSpPr>
          <p:nvPr/>
        </p:nvSpPr>
        <p:spPr bwMode="auto">
          <a:xfrm>
            <a:off x="381000" y="4029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27666" name="Text Box 13" descr="note number"/>
          <p:cNvSpPr txBox="1">
            <a:spLocks noChangeArrowheads="1"/>
          </p:cNvSpPr>
          <p:nvPr/>
        </p:nvSpPr>
        <p:spPr bwMode="auto">
          <a:xfrm>
            <a:off x="381000" y="3648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27667" name="Line 12"/>
          <p:cNvSpPr>
            <a:spLocks noChangeShapeType="1"/>
          </p:cNvSpPr>
          <p:nvPr/>
        </p:nvSpPr>
        <p:spPr bwMode="auto">
          <a:xfrm flipH="1">
            <a:off x="8134350" y="5757863"/>
            <a:ext cx="0" cy="244475"/>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1A469752-C0B4-470A-AC8D-389049BB7D56}" type="slidenum">
              <a:rPr lang="en-US" altLang="en-US" sz="1400">
                <a:latin typeface="Times New Roman" panose="02020603050405020304" pitchFamily="18" charset="0"/>
              </a:rPr>
              <a:pPr eaLnBrk="1" hangingPunct="1"/>
              <a:t>27</a:t>
            </a:fld>
            <a:endParaRPr lang="en-US" altLang="en-US" sz="1400">
              <a:latin typeface="Times New Roman" panose="02020603050405020304" pitchFamily="18" charset="0"/>
            </a:endParaRPr>
          </a:p>
        </p:txBody>
      </p:sp>
      <p:sp>
        <p:nvSpPr>
          <p:cNvPr id="28675" name="Rectangle 2"/>
          <p:cNvSpPr>
            <a:spLocks noGrp="1" noChangeArrowheads="1"/>
          </p:cNvSpPr>
          <p:nvPr>
            <p:ph type="title"/>
          </p:nvPr>
        </p:nvSpPr>
        <p:spPr>
          <a:xfrm>
            <a:off x="1150938" y="304800"/>
            <a:ext cx="7154862" cy="754063"/>
          </a:xfrm>
        </p:spPr>
        <p:txBody>
          <a:bodyPr/>
          <a:lstStyle/>
          <a:p>
            <a:pPr eaLnBrk="1" hangingPunct="1"/>
            <a:r>
              <a:rPr lang="en-US" altLang="en-US" smtClean="0"/>
              <a:t>Word Ordering Web Page</a:t>
            </a:r>
          </a:p>
        </p:txBody>
      </p:sp>
      <p:sp>
        <p:nvSpPr>
          <p:cNvPr id="28676" name="Rectangle 3"/>
          <p:cNvSpPr>
            <a:spLocks noGrp="1" noChangeArrowheads="1"/>
          </p:cNvSpPr>
          <p:nvPr>
            <p:ph type="body" idx="1"/>
          </p:nvPr>
        </p:nvSpPr>
        <p:spPr>
          <a:xfrm>
            <a:off x="762000" y="1447800"/>
            <a:ext cx="7924800" cy="5029200"/>
          </a:xfrm>
        </p:spPr>
        <p:txBody>
          <a:bodyPr/>
          <a:lstStyle/>
          <a:p>
            <a:pPr marL="457200" indent="-457200"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if (word1.toLowerCase() &gt; word2.toLowerCase())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tb1.value = word2;</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tb2.value = word1;</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else if (word1.toLowerCase() &lt; word2.toLowerCase())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 += "&lt;</a:t>
            </a:r>
            <a:r>
              <a:rPr lang="en-US" altLang="en-US" sz="1600" dirty="0" err="1" smtClean="0">
                <a:latin typeface="Courier New" panose="02070309020205020404" pitchFamily="49" charset="0"/>
              </a:rPr>
              <a:t>br</a:t>
            </a:r>
            <a:r>
              <a:rPr lang="en-US" altLang="en-US" sz="1600" dirty="0" smtClean="0">
                <a:latin typeface="Courier New" panose="02070309020205020404" pitchFamily="49" charset="0"/>
              </a:rPr>
              <a:t>&gt;(Although they were in the correct order"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to begin with.)";</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else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 += "&lt;</a:t>
            </a:r>
            <a:r>
              <a:rPr lang="en-US" altLang="en-US" sz="1600" dirty="0" err="1" smtClean="0">
                <a:latin typeface="Courier New" panose="02070309020205020404" pitchFamily="49" charset="0"/>
              </a:rPr>
              <a:t>br</a:t>
            </a:r>
            <a:r>
              <a:rPr lang="en-US" altLang="en-US" sz="1600" dirty="0" smtClean="0">
                <a:latin typeface="Courier New" panose="02070309020205020404" pitchFamily="49" charset="0"/>
              </a:rPr>
              <a:t>&gt;(Although with the words being the same,"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the \"correct order\" doesn't mean much.)";</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document.getElementById</a:t>
            </a:r>
            <a:r>
              <a:rPr lang="en-US" altLang="en-US" sz="1600" dirty="0" smtClean="0">
                <a:latin typeface="Courier New" panose="02070309020205020404" pitchFamily="49" charset="0"/>
              </a:rPr>
              <a:t>("message").</a:t>
            </a:r>
            <a:r>
              <a:rPr lang="en-US" altLang="en-US" sz="1600" dirty="0" err="1" smtClean="0">
                <a:latin typeface="Courier New" panose="02070309020205020404" pitchFamily="49" charset="0"/>
              </a:rPr>
              <a:t>innerHTML</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 end </a:t>
            </a:r>
            <a:r>
              <a:rPr lang="en-US" altLang="en-US" sz="1600" dirty="0" err="1" smtClean="0">
                <a:latin typeface="Courier New" panose="02070309020205020404" pitchFamily="49" charset="0"/>
              </a:rPr>
              <a:t>correctWordOrder</a:t>
            </a:r>
            <a:endParaRPr lang="en-US" altLang="en-US" sz="1600" dirty="0" smtClean="0">
              <a:latin typeface="Courier New" panose="02070309020205020404" pitchFamily="49" charset="0"/>
            </a:endParaRP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&lt;/script&gt;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&lt;/head&gt;</a:t>
            </a:r>
          </a:p>
        </p:txBody>
      </p:sp>
      <p:sp>
        <p:nvSpPr>
          <p:cNvPr id="28677" name="Text Box 11" descr="note number"/>
          <p:cNvSpPr txBox="1">
            <a:spLocks noChangeArrowheads="1"/>
          </p:cNvSpPr>
          <p:nvPr/>
        </p:nvSpPr>
        <p:spPr bwMode="auto">
          <a:xfrm>
            <a:off x="381000" y="14763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28678" name="Text Box 13" descr="note number"/>
          <p:cNvSpPr txBox="1">
            <a:spLocks noChangeArrowheads="1"/>
          </p:cNvSpPr>
          <p:nvPr/>
        </p:nvSpPr>
        <p:spPr bwMode="auto">
          <a:xfrm>
            <a:off x="381000" y="20859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28679" name="Line 12"/>
          <p:cNvSpPr>
            <a:spLocks noChangeShapeType="1"/>
          </p:cNvSpPr>
          <p:nvPr/>
        </p:nvSpPr>
        <p:spPr bwMode="auto">
          <a:xfrm flipH="1">
            <a:off x="4327525" y="1952625"/>
            <a:ext cx="0" cy="219075"/>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80" name="Text Box 11"/>
          <p:cNvSpPr txBox="1">
            <a:spLocks noChangeArrowheads="1"/>
          </p:cNvSpPr>
          <p:nvPr/>
        </p:nvSpPr>
        <p:spPr bwMode="auto">
          <a:xfrm>
            <a:off x="1208088" y="1371600"/>
            <a:ext cx="3363912" cy="584200"/>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Strings use lexicographical ordering for their comparison operators.</a:t>
            </a:r>
          </a:p>
        </p:txBody>
      </p:sp>
      <p:sp>
        <p:nvSpPr>
          <p:cNvPr id="28681" name="Text Box 11"/>
          <p:cNvSpPr txBox="1">
            <a:spLocks noChangeArrowheads="1"/>
          </p:cNvSpPr>
          <p:nvPr/>
        </p:nvSpPr>
        <p:spPr bwMode="auto">
          <a:xfrm>
            <a:off x="4876800" y="1371600"/>
            <a:ext cx="2935288" cy="584200"/>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latin typeface="Courier New" panose="02070309020205020404" pitchFamily="49" charset="0"/>
                <a:cs typeface="Courier New" panose="02070309020205020404" pitchFamily="49" charset="0"/>
              </a:rPr>
              <a:t>toLowerCase</a:t>
            </a:r>
            <a:r>
              <a:rPr lang="en-US" altLang="en-US" sz="1600"/>
              <a:t> returns the all-lowercase version of </a:t>
            </a:r>
            <a:r>
              <a:rPr lang="en-US" altLang="en-US" sz="1600">
                <a:latin typeface="Courier New" panose="02070309020205020404" pitchFamily="49" charset="0"/>
                <a:cs typeface="Courier New" panose="02070309020205020404" pitchFamily="49" charset="0"/>
              </a:rPr>
              <a:t>word1</a:t>
            </a:r>
            <a:r>
              <a:rPr lang="en-US" altLang="en-US" sz="1600"/>
              <a:t>.</a:t>
            </a:r>
          </a:p>
        </p:txBody>
      </p:sp>
      <p:sp>
        <p:nvSpPr>
          <p:cNvPr id="28682" name="Line 12"/>
          <p:cNvSpPr>
            <a:spLocks noChangeShapeType="1"/>
          </p:cNvSpPr>
          <p:nvPr/>
        </p:nvSpPr>
        <p:spPr bwMode="auto">
          <a:xfrm flipH="1">
            <a:off x="5486400" y="1966913"/>
            <a:ext cx="0" cy="219075"/>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83" name="Text Box 13" descr="note number"/>
          <p:cNvSpPr txBox="1">
            <a:spLocks noChangeArrowheads="1"/>
          </p:cNvSpPr>
          <p:nvPr/>
        </p:nvSpPr>
        <p:spPr bwMode="auto">
          <a:xfrm>
            <a:off x="381000" y="2428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28684" name="Text Box 11"/>
          <p:cNvSpPr txBox="1">
            <a:spLocks noChangeArrowheads="1"/>
          </p:cNvSpPr>
          <p:nvPr/>
        </p:nvSpPr>
        <p:spPr bwMode="auto">
          <a:xfrm>
            <a:off x="4191000" y="3959225"/>
            <a:ext cx="3621088" cy="307975"/>
          </a:xfrm>
          <a:prstGeom prst="rect">
            <a:avLst/>
          </a:prstGeom>
          <a:solidFill>
            <a:srgbClr val="CCFFCC"/>
          </a:solidFill>
          <a:ln w="9525">
            <a:solidFill>
              <a:srgbClr val="0000FF"/>
            </a:solidFill>
            <a:miter lim="800000"/>
            <a:headEnd/>
            <a:tailEnd/>
          </a:ln>
        </p:spPr>
        <p:txBody>
          <a:bodyPr lIns="45720" rIns="45720">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latin typeface="Courier New" panose="02070309020205020404" pitchFamily="49" charset="0"/>
                <a:cs typeface="Courier New" panose="02070309020205020404" pitchFamily="49" charset="0"/>
              </a:rPr>
              <a:t>+=</a:t>
            </a:r>
            <a:r>
              <a:rPr lang="en-US" altLang="en-US" sz="1400" dirty="0"/>
              <a:t> is the compound concatenation operator.</a:t>
            </a:r>
          </a:p>
        </p:txBody>
      </p:sp>
      <p:sp>
        <p:nvSpPr>
          <p:cNvPr id="28685" name="Line 12"/>
          <p:cNvSpPr>
            <a:spLocks noChangeShapeType="1"/>
          </p:cNvSpPr>
          <p:nvPr/>
        </p:nvSpPr>
        <p:spPr bwMode="auto">
          <a:xfrm flipH="1">
            <a:off x="2514600" y="4113213"/>
            <a:ext cx="1676400"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28686" name="Text Box 11"/>
          <p:cNvSpPr txBox="1">
            <a:spLocks noChangeArrowheads="1"/>
          </p:cNvSpPr>
          <p:nvPr/>
        </p:nvSpPr>
        <p:spPr bwMode="auto">
          <a:xfrm>
            <a:off x="2286000" y="5940425"/>
            <a:ext cx="2819400" cy="584200"/>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Use the </a:t>
            </a:r>
            <a:r>
              <a:rPr lang="en-US" altLang="en-US" sz="1600" dirty="0">
                <a:latin typeface="Courier New" panose="02070309020205020404" pitchFamily="49" charset="0"/>
                <a:cs typeface="Courier New" panose="02070309020205020404" pitchFamily="49" charset="0"/>
              </a:rPr>
              <a:t>\"</a:t>
            </a:r>
            <a:r>
              <a:rPr lang="en-US" altLang="en-US" sz="1600" dirty="0"/>
              <a:t> escape sequence to display a double quote.</a:t>
            </a:r>
          </a:p>
        </p:txBody>
      </p:sp>
      <p:sp>
        <p:nvSpPr>
          <p:cNvPr id="28687" name="Line 12"/>
          <p:cNvSpPr>
            <a:spLocks noChangeShapeType="1"/>
          </p:cNvSpPr>
          <p:nvPr/>
        </p:nvSpPr>
        <p:spPr bwMode="auto">
          <a:xfrm flipV="1">
            <a:off x="4513263" y="4884738"/>
            <a:ext cx="0" cy="1055687"/>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88" name="Text Box 13" descr="note number"/>
          <p:cNvSpPr txBox="1">
            <a:spLocks noChangeArrowheads="1"/>
          </p:cNvSpPr>
          <p:nvPr/>
        </p:nvSpPr>
        <p:spPr bwMode="auto">
          <a:xfrm>
            <a:off x="381000" y="3419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
        <p:nvSpPr>
          <p:cNvPr id="28689" name="Text Box 13" descr="note number"/>
          <p:cNvSpPr txBox="1">
            <a:spLocks noChangeArrowheads="1"/>
          </p:cNvSpPr>
          <p:nvPr/>
        </p:nvSpPr>
        <p:spPr bwMode="auto">
          <a:xfrm>
            <a:off x="381000" y="5095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6</a:t>
            </a:r>
          </a:p>
        </p:txBody>
      </p:sp>
      <p:sp>
        <p:nvSpPr>
          <p:cNvPr id="28690" name="Text Box 13" descr="note number"/>
          <p:cNvSpPr txBox="1">
            <a:spLocks noChangeArrowheads="1"/>
          </p:cNvSpPr>
          <p:nvPr/>
        </p:nvSpPr>
        <p:spPr bwMode="auto">
          <a:xfrm>
            <a:off x="381000" y="4572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5</a:t>
            </a:r>
          </a:p>
        </p:txBody>
      </p:sp>
      <p:sp>
        <p:nvSpPr>
          <p:cNvPr id="28691" name="Rectangle 1"/>
          <p:cNvSpPr>
            <a:spLocks noChangeArrowheads="1"/>
          </p:cNvSpPr>
          <p:nvPr/>
        </p:nvSpPr>
        <p:spPr bwMode="auto">
          <a:xfrm>
            <a:off x="4387850" y="4622800"/>
            <a:ext cx="265113" cy="228600"/>
          </a:xfrm>
          <a:prstGeom prst="rect">
            <a:avLst/>
          </a:prstGeom>
          <a:noFill/>
          <a:ln w="9525"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28692" name="Line 12"/>
          <p:cNvSpPr>
            <a:spLocks noChangeShapeType="1"/>
          </p:cNvSpPr>
          <p:nvPr/>
        </p:nvSpPr>
        <p:spPr bwMode="auto">
          <a:xfrm flipV="1">
            <a:off x="2667000" y="4889500"/>
            <a:ext cx="0" cy="1057275"/>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93" name="Rectangle 45"/>
          <p:cNvSpPr>
            <a:spLocks noChangeArrowheads="1"/>
          </p:cNvSpPr>
          <p:nvPr/>
        </p:nvSpPr>
        <p:spPr bwMode="auto">
          <a:xfrm>
            <a:off x="2540000" y="4629150"/>
            <a:ext cx="266700" cy="228600"/>
          </a:xfrm>
          <a:prstGeom prst="rect">
            <a:avLst/>
          </a:prstGeom>
          <a:noFill/>
          <a:ln w="9525"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28694" name="Line 12"/>
          <p:cNvSpPr>
            <a:spLocks noChangeShapeType="1"/>
          </p:cNvSpPr>
          <p:nvPr/>
        </p:nvSpPr>
        <p:spPr bwMode="auto">
          <a:xfrm flipH="1">
            <a:off x="2324100" y="4113213"/>
            <a:ext cx="190500" cy="261937"/>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95" name="Rectangle 45"/>
          <p:cNvSpPr>
            <a:spLocks noChangeArrowheads="1"/>
          </p:cNvSpPr>
          <p:nvPr/>
        </p:nvSpPr>
        <p:spPr bwMode="auto">
          <a:xfrm>
            <a:off x="2057400" y="4375150"/>
            <a:ext cx="266700" cy="228600"/>
          </a:xfrm>
          <a:prstGeom prst="rect">
            <a:avLst/>
          </a:prstGeom>
          <a:noFill/>
          <a:ln w="9525"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28696" name="Line 12"/>
          <p:cNvSpPr>
            <a:spLocks noChangeShapeType="1"/>
          </p:cNvSpPr>
          <p:nvPr/>
        </p:nvSpPr>
        <p:spPr bwMode="auto">
          <a:xfrm flipH="1" flipV="1">
            <a:off x="2333625" y="3673475"/>
            <a:ext cx="180975" cy="439738"/>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8697" name="Rectangle 45"/>
          <p:cNvSpPr>
            <a:spLocks noChangeArrowheads="1"/>
          </p:cNvSpPr>
          <p:nvPr/>
        </p:nvSpPr>
        <p:spPr bwMode="auto">
          <a:xfrm>
            <a:off x="2073275" y="3419475"/>
            <a:ext cx="266700" cy="228600"/>
          </a:xfrm>
          <a:prstGeom prst="rect">
            <a:avLst/>
          </a:prstGeom>
          <a:noFill/>
          <a:ln w="9525"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1E16888C-29EB-45DA-8795-0FA73581B0C4}" type="slidenum">
              <a:rPr lang="en-US" altLang="en-US" sz="1400">
                <a:latin typeface="Times New Roman" panose="02020603050405020304" pitchFamily="18" charset="0"/>
              </a:rPr>
              <a:pPr eaLnBrk="1" hangingPunct="1"/>
              <a:t>28</a:t>
            </a:fld>
            <a:endParaRPr lang="en-US" altLang="en-US" sz="1400">
              <a:latin typeface="Times New Roman" panose="02020603050405020304" pitchFamily="18" charset="0"/>
            </a:endParaRPr>
          </a:p>
        </p:txBody>
      </p:sp>
      <p:sp>
        <p:nvSpPr>
          <p:cNvPr id="29699" name="Rectangle 2"/>
          <p:cNvSpPr>
            <a:spLocks noGrp="1" noChangeArrowheads="1"/>
          </p:cNvSpPr>
          <p:nvPr>
            <p:ph type="title"/>
          </p:nvPr>
        </p:nvSpPr>
        <p:spPr>
          <a:xfrm>
            <a:off x="1150938" y="304800"/>
            <a:ext cx="7154862" cy="754063"/>
          </a:xfrm>
        </p:spPr>
        <p:txBody>
          <a:bodyPr/>
          <a:lstStyle/>
          <a:p>
            <a:pPr eaLnBrk="1" hangingPunct="1"/>
            <a:r>
              <a:rPr lang="en-US" altLang="en-US" smtClean="0"/>
              <a:t>Word Ordering Web Page</a:t>
            </a:r>
          </a:p>
        </p:txBody>
      </p:sp>
      <p:sp>
        <p:nvSpPr>
          <p:cNvPr id="29700" name="Rectangle 3"/>
          <p:cNvSpPr>
            <a:spLocks noGrp="1" noChangeArrowheads="1"/>
          </p:cNvSpPr>
          <p:nvPr>
            <p:ph type="body" idx="1"/>
          </p:nvPr>
        </p:nvSpPr>
        <p:spPr>
          <a:xfrm>
            <a:off x="762000" y="1447800"/>
            <a:ext cx="7924800" cy="5029200"/>
          </a:xfrm>
        </p:spPr>
        <p:txBody>
          <a:bodyPr/>
          <a:lstStyle/>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&lt;body&gt;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&lt;h3&gt;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Enter a word in each box.&lt;</a:t>
            </a:r>
            <a:r>
              <a:rPr lang="en-US" altLang="en-US" sz="1600" dirty="0" err="1" smtClean="0">
                <a:latin typeface="Courier New" panose="02070309020205020404" pitchFamily="49" charset="0"/>
              </a:rPr>
              <a:t>br</a:t>
            </a:r>
            <a:r>
              <a:rPr lang="en-US" altLang="en-US" sz="1600" dirty="0" smtClean="0">
                <a:latin typeface="Courier New" panose="02070309020205020404" pitchFamily="49" charset="0"/>
              </a:rPr>
              <a:t>&gt;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Then click the "&amp;</a:t>
            </a:r>
            <a:r>
              <a:rPr lang="en-US" altLang="en-US" sz="1600" dirty="0" err="1" smtClean="0">
                <a:latin typeface="Courier New" panose="02070309020205020404" pitchFamily="49" charset="0"/>
              </a:rPr>
              <a:t>lt</a:t>
            </a:r>
            <a:r>
              <a:rPr lang="en-US" altLang="en-US" sz="1600" dirty="0" smtClean="0">
                <a:latin typeface="Courier New" panose="02070309020205020404" pitchFamily="49" charset="0"/>
              </a:rPr>
              <a:t>;" button to order the words correctly.</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&lt;/h3&gt;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&lt;form&gt;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&lt;input type="text" id="word1" size="15"&gt;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&amp;</a:t>
            </a:r>
            <a:r>
              <a:rPr lang="en-US" altLang="en-US" sz="1600" dirty="0" err="1" smtClean="0">
                <a:latin typeface="Courier New" panose="02070309020205020404" pitchFamily="49" charset="0"/>
              </a:rPr>
              <a:t>nbsp</a:t>
            </a:r>
            <a:r>
              <a:rPr lang="en-US" altLang="en-US" sz="1600" dirty="0" smtClean="0">
                <a:latin typeface="Courier New" panose="02070309020205020404" pitchFamily="49" charset="0"/>
              </a:rPr>
              <a:t>;&amp;</a:t>
            </a:r>
            <a:r>
              <a:rPr lang="en-US" altLang="en-US" sz="1600" dirty="0" err="1" smtClean="0">
                <a:latin typeface="Courier New" panose="02070309020205020404" pitchFamily="49" charset="0"/>
              </a:rPr>
              <a:t>nbsp</a:t>
            </a:r>
            <a:r>
              <a:rPr lang="en-US" altLang="en-US" sz="1600" dirty="0" smtClean="0">
                <a:latin typeface="Courier New" panose="02070309020205020404" pitchFamily="49" charset="0"/>
              </a:rPr>
              <a: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&lt;input type="button" value="&amp;</a:t>
            </a:r>
            <a:r>
              <a:rPr lang="en-US" altLang="en-US" sz="1600" dirty="0" err="1" smtClean="0">
                <a:latin typeface="Courier New" panose="02070309020205020404" pitchFamily="49" charset="0"/>
              </a:rPr>
              <a:t>lt</a:t>
            </a:r>
            <a:r>
              <a:rPr lang="en-US" altLang="en-US" sz="1600" dirty="0" smtClean="0">
                <a:latin typeface="Courier New" panose="02070309020205020404" pitchFamily="49" charset="0"/>
              </a:rPr>
              <a: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onclick</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correctWordOrder</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this.form</a:t>
            </a:r>
            <a:r>
              <a:rPr lang="en-US" altLang="en-US" sz="1600" dirty="0" smtClean="0">
                <a:latin typeface="Courier New" panose="02070309020205020404" pitchFamily="49" charset="0"/>
              </a:rPr>
              <a:t>);"&gt;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&amp;</a:t>
            </a:r>
            <a:r>
              <a:rPr lang="en-US" altLang="en-US" sz="1600" dirty="0" err="1" smtClean="0">
                <a:latin typeface="Courier New" panose="02070309020205020404" pitchFamily="49" charset="0"/>
              </a:rPr>
              <a:t>nbsp</a:t>
            </a:r>
            <a:r>
              <a:rPr lang="en-US" altLang="en-US" sz="1600" dirty="0" smtClean="0">
                <a:latin typeface="Courier New" panose="02070309020205020404" pitchFamily="49" charset="0"/>
              </a:rPr>
              <a:t>;&amp;</a:t>
            </a:r>
            <a:r>
              <a:rPr lang="en-US" altLang="en-US" sz="1600" dirty="0" err="1" smtClean="0">
                <a:latin typeface="Courier New" panose="02070309020205020404" pitchFamily="49" charset="0"/>
              </a:rPr>
              <a:t>nbsp</a:t>
            </a:r>
            <a:r>
              <a:rPr lang="en-US" altLang="en-US" sz="1600" dirty="0" smtClean="0">
                <a:latin typeface="Courier New" panose="02070309020205020404" pitchFamily="49" charset="0"/>
              </a:rPr>
              <a: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&lt;input type="text" id="word2" size="15"&gt;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&lt;/form&gt;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&lt;p id="message"&gt;&lt;/p&gt;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&lt;/body&gt;</a:t>
            </a:r>
          </a:p>
          <a:p>
            <a:pPr marL="457200" indent="-457200"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&lt;/html&gt;</a:t>
            </a:r>
          </a:p>
        </p:txBody>
      </p:sp>
      <p:sp>
        <p:nvSpPr>
          <p:cNvPr id="29701" name="Text Box 11" descr="note number"/>
          <p:cNvSpPr txBox="1">
            <a:spLocks noChangeArrowheads="1"/>
          </p:cNvSpPr>
          <p:nvPr/>
        </p:nvSpPr>
        <p:spPr bwMode="auto">
          <a:xfrm>
            <a:off x="381000" y="1447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29702" name="Text Box 12" descr="note number"/>
          <p:cNvSpPr txBox="1">
            <a:spLocks noChangeArrowheads="1"/>
          </p:cNvSpPr>
          <p:nvPr/>
        </p:nvSpPr>
        <p:spPr bwMode="auto">
          <a:xfrm>
            <a:off x="381000" y="2124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29703" name="Text Box 13" descr="note number"/>
          <p:cNvSpPr txBox="1">
            <a:spLocks noChangeArrowheads="1"/>
          </p:cNvSpPr>
          <p:nvPr/>
        </p:nvSpPr>
        <p:spPr bwMode="auto">
          <a:xfrm>
            <a:off x="381000" y="3352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
        <p:nvSpPr>
          <p:cNvPr id="29704" name="Text Box 14" descr="note number"/>
          <p:cNvSpPr txBox="1">
            <a:spLocks noChangeArrowheads="1"/>
          </p:cNvSpPr>
          <p:nvPr/>
        </p:nvSpPr>
        <p:spPr bwMode="auto">
          <a:xfrm>
            <a:off x="381000" y="38862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4</a:t>
            </a:r>
          </a:p>
        </p:txBody>
      </p:sp>
      <p:sp>
        <p:nvSpPr>
          <p:cNvPr id="29705" name="Text Box 15" descr="note number"/>
          <p:cNvSpPr txBox="1">
            <a:spLocks noChangeArrowheads="1"/>
          </p:cNvSpPr>
          <p:nvPr/>
        </p:nvSpPr>
        <p:spPr bwMode="auto">
          <a:xfrm>
            <a:off x="381000" y="4572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5</a:t>
            </a:r>
          </a:p>
        </p:txBody>
      </p:sp>
      <p:sp>
        <p:nvSpPr>
          <p:cNvPr id="29706" name="Text Box 15" descr="note number"/>
          <p:cNvSpPr txBox="1">
            <a:spLocks noChangeArrowheads="1"/>
          </p:cNvSpPr>
          <p:nvPr/>
        </p:nvSpPr>
        <p:spPr bwMode="auto">
          <a:xfrm>
            <a:off x="6400800" y="3571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6</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9F9ED291-A0AF-4D19-B02A-18081D780F9A}" type="slidenum">
              <a:rPr lang="en-US" altLang="en-US" sz="1400">
                <a:latin typeface="Times New Roman" panose="02020603050405020304" pitchFamily="18" charset="0"/>
              </a:rPr>
              <a:pPr eaLnBrk="1" hangingPunct="1"/>
              <a:t>29</a:t>
            </a:fld>
            <a:endParaRPr lang="en-US" altLang="en-US" sz="1400">
              <a:latin typeface="Times New Roman" panose="02020603050405020304" pitchFamily="18" charset="0"/>
            </a:endParaRPr>
          </a:p>
        </p:txBody>
      </p:sp>
      <p:sp>
        <p:nvSpPr>
          <p:cNvPr id="30723" name="Rectangle 2"/>
          <p:cNvSpPr>
            <a:spLocks noGrp="1" noChangeArrowheads="1"/>
          </p:cNvSpPr>
          <p:nvPr>
            <p:ph type="title"/>
          </p:nvPr>
        </p:nvSpPr>
        <p:spPr>
          <a:xfrm>
            <a:off x="1150938" y="309563"/>
            <a:ext cx="7002462" cy="754062"/>
          </a:xfrm>
        </p:spPr>
        <p:txBody>
          <a:bodyPr/>
          <a:lstStyle/>
          <a:p>
            <a:pPr eaLnBrk="1" hangingPunct="1"/>
            <a:r>
              <a:rPr lang="en-US" altLang="en-US" sz="2800" dirty="0" smtClean="0"/>
              <a:t>Additional Members for the </a:t>
            </a:r>
            <a:r>
              <a:rPr lang="en-US" altLang="en-US" sz="2800" dirty="0" smtClean="0">
                <a:latin typeface="Courier New" panose="02070309020205020404" pitchFamily="49" charset="0"/>
                <a:cs typeface="Courier New" panose="02070309020205020404" pitchFamily="49" charset="0"/>
              </a:rPr>
              <a:t>String</a:t>
            </a:r>
            <a:r>
              <a:rPr lang="en-US" altLang="en-US" sz="2800" dirty="0" smtClean="0"/>
              <a:t> Object</a:t>
            </a:r>
          </a:p>
        </p:txBody>
      </p:sp>
      <p:sp>
        <p:nvSpPr>
          <p:cNvPr id="30724" name="Rectangle 3"/>
          <p:cNvSpPr>
            <a:spLocks noGrp="1" noChangeArrowheads="1"/>
          </p:cNvSpPr>
          <p:nvPr>
            <p:ph type="body" idx="1"/>
          </p:nvPr>
        </p:nvSpPr>
        <p:spPr>
          <a:xfrm>
            <a:off x="762000" y="1524000"/>
            <a:ext cx="8153400" cy="5029200"/>
          </a:xfrm>
        </p:spPr>
        <p:txBody>
          <a:bodyPr/>
          <a:lstStyle/>
          <a:p>
            <a:pPr eaLnBrk="1" hangingPunct="1">
              <a:defRPr/>
            </a:pPr>
            <a:r>
              <a:rPr lang="en-US" altLang="en-US" dirty="0" smtClean="0"/>
              <a:t>The </a:t>
            </a:r>
            <a:r>
              <a:rPr lang="en-US" altLang="en-US" dirty="0">
                <a:latin typeface="Courier New" pitchFamily="49" charset="0"/>
                <a:cs typeface="Courier New" pitchFamily="49" charset="0"/>
              </a:rPr>
              <a:t>String</a:t>
            </a:r>
            <a:r>
              <a:rPr lang="en-US" altLang="en-US" dirty="0" smtClean="0"/>
              <a:t> object's </a:t>
            </a:r>
            <a:r>
              <a:rPr lang="en-US" altLang="en-US" dirty="0" smtClean="0">
                <a:latin typeface="Courier New" pitchFamily="49" charset="0"/>
                <a:cs typeface="Courier New" pitchFamily="49" charset="0"/>
              </a:rPr>
              <a:t>length</a:t>
            </a:r>
            <a:r>
              <a:rPr lang="en-US" altLang="en-US" dirty="0" smtClean="0"/>
              <a:t> property:</a:t>
            </a:r>
          </a:p>
          <a:p>
            <a:pPr marL="514350" lvl="1" indent="0" eaLnBrk="1" hangingPunct="1">
              <a:buFont typeface="Wingdings" panose="05000000000000000000" pitchFamily="2" charset="2"/>
              <a:buNone/>
              <a:defRPr/>
            </a:pPr>
            <a:r>
              <a:rPr lang="en-US" altLang="en-US" dirty="0" smtClean="0"/>
              <a:t>Returns the number of characters in the calling object string. </a:t>
            </a:r>
            <a:r>
              <a:rPr lang="en-US" altLang="en-US" dirty="0" smtClean="0">
                <a:latin typeface="Courier New" panose="02070309020205020404" pitchFamily="49" charset="0"/>
                <a:cs typeface="Courier New" panose="02070309020205020404" pitchFamily="49" charset="0"/>
              </a:rPr>
              <a:t>length</a:t>
            </a:r>
            <a:r>
              <a:rPr lang="en-US" altLang="en-US" dirty="0" smtClean="0"/>
              <a:t> is a property, not a method, so do not use parentheses.</a:t>
            </a:r>
          </a:p>
          <a:p>
            <a:pPr eaLnBrk="1" hangingPunct="1">
              <a:defRPr/>
            </a:pPr>
            <a:endParaRPr lang="en-US" altLang="en-US" dirty="0" smtClean="0"/>
          </a:p>
          <a:p>
            <a:pPr eaLnBrk="1" hangingPunct="1">
              <a:defRPr/>
            </a:pPr>
            <a:r>
              <a:rPr lang="en-US" altLang="en-US" dirty="0" smtClean="0"/>
              <a:t>Commonly used </a:t>
            </a:r>
            <a:r>
              <a:rPr lang="en-US" altLang="en-US" dirty="0" smtClean="0">
                <a:latin typeface="Courier New" pitchFamily="49" charset="0"/>
                <a:cs typeface="Courier New" pitchFamily="49" charset="0"/>
              </a:rPr>
              <a:t>String</a:t>
            </a:r>
            <a:r>
              <a:rPr lang="en-US" altLang="en-US" dirty="0" smtClean="0"/>
              <a:t> methods:</a:t>
            </a:r>
          </a:p>
          <a:p>
            <a:pPr lvl="1" eaLnBrk="1" hangingPunct="1">
              <a:defRPr/>
            </a:pPr>
            <a:r>
              <a:rPr lang="en-US" altLang="en-US" dirty="0" err="1" smtClean="0">
                <a:latin typeface="Courier New" pitchFamily="49" charset="0"/>
                <a:cs typeface="Courier New" pitchFamily="49" charset="0"/>
              </a:rPr>
              <a:t>charAt</a:t>
            </a:r>
            <a:r>
              <a:rPr lang="en-US" altLang="en-US" dirty="0" smtClean="0">
                <a:latin typeface="Courier New" pitchFamily="49" charset="0"/>
                <a:cs typeface="Courier New" pitchFamily="49" charset="0"/>
              </a:rPr>
              <a:t>(</a:t>
            </a:r>
            <a:r>
              <a:rPr lang="en-US" altLang="en-US" i="1" dirty="0" smtClean="0">
                <a:latin typeface="Times New Roman" panose="02020603050405020304" pitchFamily="18" charset="0"/>
                <a:cs typeface="Times New Roman" panose="02020603050405020304" pitchFamily="18" charset="0"/>
              </a:rPr>
              <a:t>index</a:t>
            </a:r>
            <a:r>
              <a:rPr lang="en-US" altLang="en-US" dirty="0" smtClean="0">
                <a:latin typeface="Courier New" pitchFamily="49" charset="0"/>
                <a:cs typeface="Courier New" pitchFamily="49" charset="0"/>
              </a:rPr>
              <a:t>)</a:t>
            </a:r>
          </a:p>
          <a:p>
            <a:pPr marL="914400" lvl="2" indent="0" eaLnBrk="1" hangingPunct="1">
              <a:buNone/>
              <a:defRPr/>
            </a:pPr>
            <a:r>
              <a:rPr lang="en-US" altLang="en-US" sz="1600" dirty="0">
                <a:cs typeface="Courier New" pitchFamily="49" charset="0"/>
              </a:rPr>
              <a:t>Return the character at the calling string’s index position, where a string’s first character is at index position 0</a:t>
            </a:r>
            <a:r>
              <a:rPr lang="en-US" altLang="en-US" sz="1600" dirty="0" smtClean="0">
                <a:cs typeface="Courier New" pitchFamily="49" charset="0"/>
              </a:rPr>
              <a:t>.</a:t>
            </a:r>
          </a:p>
          <a:p>
            <a:pPr lvl="1" eaLnBrk="1" hangingPunct="1">
              <a:defRPr/>
            </a:pPr>
            <a:r>
              <a:rPr lang="en-US" altLang="en-US" dirty="0" err="1">
                <a:latin typeface="Courier New" pitchFamily="49" charset="0"/>
                <a:cs typeface="Courier New" pitchFamily="49" charset="0"/>
              </a:rPr>
              <a:t>indexOf</a:t>
            </a:r>
            <a:r>
              <a:rPr lang="en-US" altLang="en-US" dirty="0">
                <a:latin typeface="Courier New" pitchFamily="49" charset="0"/>
                <a:cs typeface="Courier New" pitchFamily="49" charset="0"/>
              </a:rPr>
              <a:t>(</a:t>
            </a:r>
            <a:r>
              <a:rPr lang="en-US" altLang="en-US" i="1" dirty="0">
                <a:latin typeface="Times New Roman" panose="02020603050405020304" pitchFamily="18" charset="0"/>
                <a:cs typeface="Times New Roman" panose="02020603050405020304" pitchFamily="18" charset="0"/>
              </a:rPr>
              <a:t>string</a:t>
            </a:r>
            <a:r>
              <a:rPr lang="en-US" altLang="en-US" dirty="0">
                <a:latin typeface="Courier New" pitchFamily="49" charset="0"/>
                <a:cs typeface="Courier New" pitchFamily="49" charset="0"/>
              </a:rPr>
              <a:t>)</a:t>
            </a:r>
          </a:p>
          <a:p>
            <a:pPr marL="914400" lvl="2" indent="0" eaLnBrk="1" hangingPunct="1">
              <a:buNone/>
              <a:defRPr/>
            </a:pPr>
            <a:r>
              <a:rPr lang="en-US" altLang="en-US" sz="1600" dirty="0">
                <a:cs typeface="Courier New" pitchFamily="49" charset="0"/>
              </a:rPr>
              <a:t>Search within the calling string for the specified search string. Return the start position of the first occurrence of the found string, where 0 is the position of the calling string’s leftmost character. If there’s a second argument, start the search at that argument’s index position. Return -1 if the search string is not found.</a:t>
            </a:r>
          </a:p>
        </p:txBody>
      </p:sp>
      <p:sp>
        <p:nvSpPr>
          <p:cNvPr id="30725" name="Text Box 11" descr="note number"/>
          <p:cNvSpPr txBox="1">
            <a:spLocks noChangeArrowheads="1"/>
          </p:cNvSpPr>
          <p:nvPr/>
        </p:nvSpPr>
        <p:spPr bwMode="auto">
          <a:xfrm>
            <a:off x="381000" y="2352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
        <p:nvSpPr>
          <p:cNvPr id="9" name="Text Box 11" descr="note number"/>
          <p:cNvSpPr txBox="1">
            <a:spLocks noChangeArrowheads="1"/>
          </p:cNvSpPr>
          <p:nvPr/>
        </p:nvSpPr>
        <p:spPr bwMode="auto">
          <a:xfrm>
            <a:off x="381000" y="1362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CC0A0B12-F8D0-4BB5-BBB7-5FE05DCF00B2}" type="slidenum">
              <a:rPr lang="en-US" altLang="en-US" sz="1400">
                <a:latin typeface="Times New Roman" panose="02020603050405020304" pitchFamily="18" charset="0"/>
              </a:rPr>
              <a:pPr eaLnBrk="1" hangingPunct="1"/>
              <a:t>3</a:t>
            </a:fld>
            <a:endParaRPr lang="en-US" altLang="en-US" sz="1400">
              <a:latin typeface="Times New Roman" panose="02020603050405020304" pitchFamily="18" charset="0"/>
            </a:endParaRPr>
          </a:p>
        </p:txBody>
      </p:sp>
      <p:sp>
        <p:nvSpPr>
          <p:cNvPr id="6147" name="Rectangle 2"/>
          <p:cNvSpPr>
            <a:spLocks noGrp="1" noChangeArrowheads="1"/>
          </p:cNvSpPr>
          <p:nvPr>
            <p:ph type="title"/>
          </p:nvPr>
        </p:nvSpPr>
        <p:spPr>
          <a:xfrm>
            <a:off x="1150938" y="304800"/>
            <a:ext cx="7078662" cy="754063"/>
          </a:xfrm>
        </p:spPr>
        <p:txBody>
          <a:bodyPr/>
          <a:lstStyle/>
          <a:p>
            <a:pPr eaLnBrk="1" hangingPunct="1"/>
            <a:r>
              <a:rPr lang="en-US" altLang="en-US" smtClean="0">
                <a:latin typeface="Courier New" panose="02070309020205020404" pitchFamily="49" charset="0"/>
              </a:rPr>
              <a:t>window</a:t>
            </a:r>
            <a:r>
              <a:rPr lang="en-US" altLang="en-US" smtClean="0"/>
              <a:t> Object</a:t>
            </a:r>
          </a:p>
        </p:txBody>
      </p:sp>
      <p:sp>
        <p:nvSpPr>
          <p:cNvPr id="8" name="Rectangle 3"/>
          <p:cNvSpPr txBox="1">
            <a:spLocks noChangeArrowheads="1"/>
          </p:cNvSpPr>
          <p:nvPr/>
        </p:nvSpPr>
        <p:spPr bwMode="auto">
          <a:xfrm>
            <a:off x="762000" y="15240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eaLnBrk="1" hangingPunct="1">
              <a:defRPr/>
            </a:pPr>
            <a:r>
              <a:rPr lang="en-US" altLang="en-US" sz="2000" kern="0" dirty="0"/>
              <a:t>The </a:t>
            </a:r>
            <a:r>
              <a:rPr lang="en-US" altLang="en-US" sz="2000" kern="0" dirty="0">
                <a:latin typeface="Courier New" panose="02070309020205020404" pitchFamily="49" charset="0"/>
                <a:cs typeface="Courier New" panose="02070309020205020404" pitchFamily="49" charset="0"/>
              </a:rPr>
              <a:t>window</a:t>
            </a:r>
            <a:r>
              <a:rPr lang="en-US" altLang="en-US" sz="2000" kern="0" dirty="0"/>
              <a:t> object has properties and methods that JavaScript can use to </a:t>
            </a:r>
            <a:r>
              <a:rPr lang="en-US" altLang="en-US" sz="2000" kern="0" dirty="0" smtClean="0"/>
              <a:t>access and manipulate various characteristics of the browser's window. Here are some of the more popular properties:</a:t>
            </a:r>
          </a:p>
          <a:p>
            <a:pPr lvl="1" eaLnBrk="1" hangingPunct="1">
              <a:defRPr/>
            </a:pPr>
            <a:r>
              <a:rPr lang="en-US" altLang="en-US" sz="1800" kern="0" dirty="0" smtClean="0">
                <a:latin typeface="Courier New" pitchFamily="49" charset="0"/>
                <a:cs typeface="+mn-cs"/>
              </a:rPr>
              <a:t>document</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web page that's loaded. The </a:t>
            </a:r>
            <a:r>
              <a:rPr lang="en-US" altLang="en-US" sz="1600" kern="0" dirty="0" smtClean="0">
                <a:latin typeface="Courier New" pitchFamily="49" charset="0"/>
                <a:cs typeface="Courier New" pitchFamily="49" charset="0"/>
              </a:rPr>
              <a:t>window</a:t>
            </a:r>
            <a:r>
              <a:rPr lang="en-US" altLang="en-US" sz="1600" kern="0" dirty="0" smtClean="0">
                <a:cs typeface="+mn-cs"/>
              </a:rPr>
              <a:t> object's </a:t>
            </a:r>
            <a:r>
              <a:rPr lang="en-US" altLang="en-US" sz="1600" kern="0" dirty="0" smtClean="0">
                <a:latin typeface="Courier New" pitchFamily="49" charset="0"/>
                <a:cs typeface="Courier New" pitchFamily="49" charset="0"/>
              </a:rPr>
              <a:t>document</a:t>
            </a:r>
            <a:r>
              <a:rPr lang="en-US" altLang="en-US" sz="1600" kern="0" dirty="0" smtClean="0">
                <a:cs typeface="+mn-cs"/>
              </a:rPr>
              <a:t> property is an object - it's the </a:t>
            </a:r>
            <a:r>
              <a:rPr lang="en-US" altLang="en-US" sz="1600" kern="0" dirty="0" smtClean="0">
                <a:latin typeface="Courier New" pitchFamily="49" charset="0"/>
                <a:cs typeface="Courier New" pitchFamily="49" charset="0"/>
              </a:rPr>
              <a:t>document</a:t>
            </a:r>
            <a:r>
              <a:rPr lang="en-US" altLang="en-US" sz="1600" kern="0" dirty="0" smtClean="0">
                <a:cs typeface="+mn-cs"/>
              </a:rPr>
              <a:t> object that’s at the root of the DOM and that we used in the previous chapter to call </a:t>
            </a:r>
            <a:r>
              <a:rPr lang="en-US" altLang="en-US" sz="1600" kern="0" dirty="0" err="1" smtClean="0">
                <a:latin typeface="Courier New" pitchFamily="49" charset="0"/>
                <a:cs typeface="Courier New" pitchFamily="49" charset="0"/>
              </a:rPr>
              <a:t>getElementById</a:t>
            </a:r>
            <a:r>
              <a:rPr lang="en-US" altLang="en-US" sz="1600" kern="0" dirty="0" smtClean="0">
                <a:cs typeface="+mn-cs"/>
              </a:rPr>
              <a:t>.</a:t>
            </a:r>
            <a:endParaRPr lang="en-US" altLang="en-US" sz="1800" kern="0" dirty="0" smtClean="0">
              <a:latin typeface="Courier New" pitchFamily="49" charset="0"/>
              <a:cs typeface="+mn-cs"/>
            </a:endParaRPr>
          </a:p>
          <a:p>
            <a:pPr lvl="1" eaLnBrk="1" hangingPunct="1">
              <a:defRPr/>
            </a:pPr>
            <a:r>
              <a:rPr lang="en-US" altLang="en-US" sz="1800" kern="0" dirty="0" smtClean="0">
                <a:latin typeface="Courier New" pitchFamily="49" charset="0"/>
                <a:cs typeface="+mn-cs"/>
              </a:rPr>
              <a:t>location</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URL of the web page that's being displayed.</a:t>
            </a:r>
            <a:endParaRPr lang="en-US" altLang="en-US" sz="1800" kern="0" dirty="0" smtClean="0">
              <a:latin typeface="Courier New" pitchFamily="49" charset="0"/>
              <a:cs typeface="+mn-cs"/>
            </a:endParaRPr>
          </a:p>
          <a:p>
            <a:pPr lvl="1" eaLnBrk="1" hangingPunct="1">
              <a:defRPr/>
            </a:pPr>
            <a:r>
              <a:rPr lang="en-US" altLang="en-US" sz="1800" kern="0" dirty="0" smtClean="0">
                <a:latin typeface="Courier New" pitchFamily="49" charset="0"/>
                <a:cs typeface="+mn-cs"/>
              </a:rPr>
              <a:t>navigator</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browser that's being used.</a:t>
            </a:r>
          </a:p>
          <a:p>
            <a:pPr lvl="1" eaLnBrk="1" hangingPunct="1">
              <a:defRPr/>
            </a:pPr>
            <a:r>
              <a:rPr lang="en-US" altLang="en-US" sz="1800" kern="0" dirty="0" smtClean="0">
                <a:latin typeface="Courier New" pitchFamily="49" charset="0"/>
                <a:cs typeface="+mn-cs"/>
              </a:rPr>
              <a:t>screen</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monitor that's being used.</a:t>
            </a:r>
            <a:endParaRPr lang="en-US" altLang="en-US" sz="1800" kern="0" dirty="0" smtClean="0">
              <a:latin typeface="Courier New" pitchFamily="49" charset="0"/>
              <a:cs typeface="+mn-cs"/>
            </a:endParaRPr>
          </a:p>
        </p:txBody>
      </p:sp>
      <p:sp>
        <p:nvSpPr>
          <p:cNvPr id="6149" name="Text Box 10" descr="note number"/>
          <p:cNvSpPr txBox="1">
            <a:spLocks noChangeArrowheads="1"/>
          </p:cNvSpPr>
          <p:nvPr/>
        </p:nvSpPr>
        <p:spPr bwMode="auto">
          <a:xfrm>
            <a:off x="381000" y="47244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6151" name="Text Box 10" descr="note number"/>
          <p:cNvSpPr txBox="1">
            <a:spLocks noChangeArrowheads="1"/>
          </p:cNvSpPr>
          <p:nvPr/>
        </p:nvSpPr>
        <p:spPr bwMode="auto">
          <a:xfrm>
            <a:off x="381000" y="3876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9F9ED291-A0AF-4D19-B02A-18081D780F9A}" type="slidenum">
              <a:rPr lang="en-US" altLang="en-US" sz="1400">
                <a:latin typeface="Times New Roman" panose="02020603050405020304" pitchFamily="18" charset="0"/>
              </a:rPr>
              <a:pPr eaLnBrk="1" hangingPunct="1"/>
              <a:t>30</a:t>
            </a:fld>
            <a:endParaRPr lang="en-US" altLang="en-US" sz="1400">
              <a:latin typeface="Times New Roman" panose="02020603050405020304" pitchFamily="18" charset="0"/>
            </a:endParaRPr>
          </a:p>
        </p:txBody>
      </p:sp>
      <p:sp>
        <p:nvSpPr>
          <p:cNvPr id="30723" name="Rectangle 2"/>
          <p:cNvSpPr>
            <a:spLocks noGrp="1" noChangeArrowheads="1"/>
          </p:cNvSpPr>
          <p:nvPr>
            <p:ph type="title"/>
          </p:nvPr>
        </p:nvSpPr>
        <p:spPr>
          <a:xfrm>
            <a:off x="1150938" y="309563"/>
            <a:ext cx="7002462" cy="754062"/>
          </a:xfrm>
        </p:spPr>
        <p:txBody>
          <a:bodyPr/>
          <a:lstStyle/>
          <a:p>
            <a:pPr eaLnBrk="1" hangingPunct="1"/>
            <a:r>
              <a:rPr lang="en-US" altLang="en-US" sz="2800" dirty="0" smtClean="0"/>
              <a:t>Additional Members for the </a:t>
            </a:r>
            <a:r>
              <a:rPr lang="en-US" altLang="en-US" sz="2800" dirty="0" smtClean="0">
                <a:latin typeface="Courier New" panose="02070309020205020404" pitchFamily="49" charset="0"/>
                <a:cs typeface="Courier New" panose="02070309020205020404" pitchFamily="49" charset="0"/>
              </a:rPr>
              <a:t>String</a:t>
            </a:r>
            <a:r>
              <a:rPr lang="en-US" altLang="en-US" sz="2800" dirty="0" smtClean="0"/>
              <a:t> Object</a:t>
            </a:r>
          </a:p>
        </p:txBody>
      </p:sp>
      <p:sp>
        <p:nvSpPr>
          <p:cNvPr id="30724" name="Rectangle 3"/>
          <p:cNvSpPr>
            <a:spLocks noGrp="1" noChangeArrowheads="1"/>
          </p:cNvSpPr>
          <p:nvPr>
            <p:ph type="body" idx="1"/>
          </p:nvPr>
        </p:nvSpPr>
        <p:spPr>
          <a:xfrm>
            <a:off x="762000" y="1524000"/>
            <a:ext cx="8153400" cy="5029200"/>
          </a:xfrm>
        </p:spPr>
        <p:txBody>
          <a:bodyPr/>
          <a:lstStyle/>
          <a:p>
            <a:pPr eaLnBrk="1" hangingPunct="1">
              <a:defRPr/>
            </a:pPr>
            <a:r>
              <a:rPr lang="en-US" altLang="en-US" dirty="0" smtClean="0"/>
              <a:t>Commonly used </a:t>
            </a:r>
            <a:r>
              <a:rPr lang="en-US" altLang="en-US" dirty="0" smtClean="0">
                <a:latin typeface="Courier New" pitchFamily="49" charset="0"/>
                <a:cs typeface="Courier New" pitchFamily="49" charset="0"/>
              </a:rPr>
              <a:t>String</a:t>
            </a:r>
            <a:r>
              <a:rPr lang="en-US" altLang="en-US" dirty="0" smtClean="0"/>
              <a:t> methods (continued):</a:t>
            </a:r>
          </a:p>
          <a:p>
            <a:pPr lvl="1" eaLnBrk="1" hangingPunct="1">
              <a:defRPr/>
            </a:pPr>
            <a:r>
              <a:rPr lang="en-US" altLang="en-US" dirty="0" smtClean="0">
                <a:latin typeface="Courier New" pitchFamily="49" charset="0"/>
                <a:cs typeface="Courier New" pitchFamily="49" charset="0"/>
              </a:rPr>
              <a:t>substring(</a:t>
            </a:r>
            <a:r>
              <a:rPr lang="en-US" altLang="en-US" i="1" dirty="0" smtClean="0">
                <a:latin typeface="Times New Roman" panose="02020603050405020304" pitchFamily="18" charset="0"/>
                <a:cs typeface="Times New Roman" panose="02020603050405020304" pitchFamily="18" charset="0"/>
              </a:rPr>
              <a:t>begin-index, after-end-index</a:t>
            </a:r>
            <a:r>
              <a:rPr lang="en-US" altLang="en-US" dirty="0" smtClean="0">
                <a:latin typeface="Courier New" pitchFamily="49" charset="0"/>
                <a:cs typeface="Courier New" pitchFamily="49" charset="0"/>
              </a:rPr>
              <a:t>)</a:t>
            </a:r>
          </a:p>
          <a:p>
            <a:pPr marL="914400" lvl="2" indent="0" eaLnBrk="1" hangingPunct="1">
              <a:buFont typeface="Wingdings" panose="05000000000000000000" pitchFamily="2" charset="2"/>
              <a:buNone/>
              <a:defRPr/>
            </a:pPr>
            <a:r>
              <a:rPr lang="en-US" altLang="en-US" sz="1600" dirty="0" smtClean="0">
                <a:cs typeface="Courier New" pitchFamily="49" charset="0"/>
              </a:rPr>
              <a:t>Extract a substring from the calling object string. You call it with one or two arguments – the first argument specifies the index of the first character in the extracted substring. The second argument specifies the index of the character just to the right of the extracted substring. If there is no second argument, then the substring call extracts characters to the end of the string. If either argument is greater than the string’s length, it is treated as if it were equal to the string’s length.</a:t>
            </a:r>
            <a:endParaRPr lang="en-US" altLang="en-US" dirty="0" smtClean="0"/>
          </a:p>
        </p:txBody>
      </p:sp>
      <p:sp>
        <p:nvSpPr>
          <p:cNvPr id="30725" name="Text Box 11" descr="note number"/>
          <p:cNvSpPr txBox="1">
            <a:spLocks noChangeArrowheads="1"/>
          </p:cNvSpPr>
          <p:nvPr/>
        </p:nvSpPr>
        <p:spPr bwMode="auto">
          <a:xfrm>
            <a:off x="381000" y="4114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extLst>
      <p:ext uri="{BB962C8B-B14F-4D97-AF65-F5344CB8AC3E}">
        <p14:creationId xmlns:p14="http://schemas.microsoft.com/office/powerpoint/2010/main" val="34679212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538698F0-00ED-415E-8ADF-0EA35494D644}" type="slidenum">
              <a:rPr lang="en-US" altLang="en-US" sz="1400">
                <a:latin typeface="Times New Roman" panose="02020603050405020304" pitchFamily="18" charset="0"/>
              </a:rPr>
              <a:pPr eaLnBrk="1" hangingPunct="1"/>
              <a:t>31</a:t>
            </a:fld>
            <a:endParaRPr lang="en-US" altLang="en-US" sz="1400">
              <a:latin typeface="Times New Roman" panose="02020603050405020304" pitchFamily="18" charset="0"/>
            </a:endParaRPr>
          </a:p>
        </p:txBody>
      </p:sp>
      <p:sp>
        <p:nvSpPr>
          <p:cNvPr id="31747" name="Rectangle 2"/>
          <p:cNvSpPr>
            <a:spLocks noGrp="1" noChangeArrowheads="1"/>
          </p:cNvSpPr>
          <p:nvPr>
            <p:ph type="title"/>
          </p:nvPr>
        </p:nvSpPr>
        <p:spPr>
          <a:xfrm>
            <a:off x="1150938" y="304800"/>
            <a:ext cx="7078662" cy="754063"/>
          </a:xfrm>
        </p:spPr>
        <p:txBody>
          <a:bodyPr/>
          <a:lstStyle/>
          <a:p>
            <a:pPr eaLnBrk="1" hangingPunct="1"/>
            <a:r>
              <a:rPr lang="en-US" altLang="en-US" smtClean="0"/>
              <a:t>Arithmetic Operators</a:t>
            </a:r>
          </a:p>
        </p:txBody>
      </p:sp>
      <p:sp>
        <p:nvSpPr>
          <p:cNvPr id="31748" name="Rectangle 3"/>
          <p:cNvSpPr>
            <a:spLocks noGrp="1" noChangeArrowheads="1"/>
          </p:cNvSpPr>
          <p:nvPr>
            <p:ph type="body" idx="1"/>
          </p:nvPr>
        </p:nvSpPr>
        <p:spPr>
          <a:xfrm>
            <a:off x="762000" y="1447800"/>
            <a:ext cx="7924800" cy="5029200"/>
          </a:xfrm>
        </p:spPr>
        <p:txBody>
          <a:bodyPr/>
          <a:lstStyle/>
          <a:p>
            <a:pPr eaLnBrk="1" hangingPunct="1"/>
            <a:r>
              <a:rPr lang="en-US" altLang="en-US" dirty="0" smtClean="0"/>
              <a:t>JavaScript's </a:t>
            </a:r>
            <a:r>
              <a:rPr lang="en-US" altLang="en-US" dirty="0"/>
              <a:t>+, -, *, and </a:t>
            </a:r>
            <a:r>
              <a:rPr lang="en-US" altLang="en-US" dirty="0" smtClean="0"/>
              <a:t>/ operators perform addition, subtraction, multiplication, and division, respectively.</a:t>
            </a:r>
          </a:p>
          <a:p>
            <a:pPr eaLnBrk="1" hangingPunct="1"/>
            <a:r>
              <a:rPr lang="en-US" altLang="en-US" dirty="0" smtClean="0"/>
              <a:t>The / operator performs normal calculator division. For example:</a:t>
            </a:r>
          </a:p>
          <a:p>
            <a:pPr marL="400050" lvl="1" indent="0" eaLnBrk="1" hangingPunct="1">
              <a:buNone/>
            </a:pPr>
            <a:r>
              <a:rPr lang="en-US" altLang="en-US" sz="2400" dirty="0" smtClean="0"/>
              <a:t>14 / 4 </a:t>
            </a:r>
            <a:r>
              <a:rPr lang="en-US" altLang="en-US" sz="2400" dirty="0" smtClean="0">
                <a:sym typeface="Symbol" panose="05050102010706020507" pitchFamily="18" charset="2"/>
              </a:rPr>
              <a:t></a:t>
            </a:r>
            <a:r>
              <a:rPr lang="en-US" altLang="en-US" sz="2400" dirty="0" smtClean="0"/>
              <a:t> 3.5</a:t>
            </a:r>
            <a:endParaRPr lang="en-US" altLang="en-US" sz="2400" dirty="0"/>
          </a:p>
          <a:p>
            <a:pPr eaLnBrk="1" hangingPunct="1"/>
            <a:r>
              <a:rPr lang="en-US" altLang="en-US" dirty="0" smtClean="0"/>
              <a:t>JavaScript’s % operator performs division, but the remainder is returned. For example:</a:t>
            </a:r>
          </a:p>
          <a:p>
            <a:pPr marL="400050" lvl="2" indent="0" eaLnBrk="1" hangingPunct="1">
              <a:buSzPct val="60000"/>
              <a:buNone/>
            </a:pPr>
            <a:r>
              <a:rPr lang="en-US" altLang="en-US" sz="2400" dirty="0" smtClean="0"/>
              <a:t>14 % </a:t>
            </a:r>
            <a:r>
              <a:rPr lang="en-US" altLang="en-US" sz="2400" dirty="0"/>
              <a:t>4 </a:t>
            </a:r>
            <a:r>
              <a:rPr lang="en-US" altLang="en-US" sz="2400" dirty="0">
                <a:sym typeface="Symbol" panose="05050102010706020507" pitchFamily="18" charset="2"/>
              </a:rPr>
              <a:t></a:t>
            </a:r>
            <a:r>
              <a:rPr lang="en-US" altLang="en-US" sz="2400" dirty="0" smtClean="0"/>
              <a:t> 2</a:t>
            </a:r>
            <a:endParaRPr lang="en-US" altLang="en-US" sz="2400" dirty="0"/>
          </a:p>
        </p:txBody>
      </p:sp>
      <p:sp>
        <p:nvSpPr>
          <p:cNvPr id="31749" name="Text Box 7" descr="note number"/>
          <p:cNvSpPr txBox="1">
            <a:spLocks noChangeArrowheads="1"/>
          </p:cNvSpPr>
          <p:nvPr/>
        </p:nvSpPr>
        <p:spPr bwMode="auto">
          <a:xfrm>
            <a:off x="381000" y="4486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538698F0-00ED-415E-8ADF-0EA35494D644}" type="slidenum">
              <a:rPr lang="en-US" altLang="en-US" sz="1400">
                <a:latin typeface="Times New Roman" panose="02020603050405020304" pitchFamily="18" charset="0"/>
              </a:rPr>
              <a:pPr eaLnBrk="1" hangingPunct="1"/>
              <a:t>32</a:t>
            </a:fld>
            <a:endParaRPr lang="en-US" altLang="en-US" sz="1400">
              <a:latin typeface="Times New Roman" panose="02020603050405020304" pitchFamily="18" charset="0"/>
            </a:endParaRPr>
          </a:p>
        </p:txBody>
      </p:sp>
      <p:sp>
        <p:nvSpPr>
          <p:cNvPr id="31747" name="Rectangle 2"/>
          <p:cNvSpPr>
            <a:spLocks noGrp="1" noChangeArrowheads="1"/>
          </p:cNvSpPr>
          <p:nvPr>
            <p:ph type="title"/>
          </p:nvPr>
        </p:nvSpPr>
        <p:spPr>
          <a:xfrm>
            <a:off x="1150938" y="304800"/>
            <a:ext cx="7078662" cy="754063"/>
          </a:xfrm>
        </p:spPr>
        <p:txBody>
          <a:bodyPr/>
          <a:lstStyle/>
          <a:p>
            <a:pPr eaLnBrk="1" hangingPunct="1"/>
            <a:r>
              <a:rPr lang="en-US" altLang="en-US" smtClean="0"/>
              <a:t>Arithmetic Operators</a:t>
            </a:r>
          </a:p>
        </p:txBody>
      </p:sp>
      <p:sp>
        <p:nvSpPr>
          <p:cNvPr id="31748" name="Rectangle 3"/>
          <p:cNvSpPr>
            <a:spLocks noGrp="1" noChangeArrowheads="1"/>
          </p:cNvSpPr>
          <p:nvPr>
            <p:ph type="body" idx="1"/>
          </p:nvPr>
        </p:nvSpPr>
        <p:spPr>
          <a:xfrm>
            <a:off x="762000" y="1447800"/>
            <a:ext cx="7924800" cy="5029200"/>
          </a:xfrm>
        </p:spPr>
        <p:txBody>
          <a:bodyPr/>
          <a:lstStyle/>
          <a:p>
            <a:pPr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a:t>
            </a:r>
            <a:r>
              <a:rPr lang="en-US" altLang="en-US" dirty="0" smtClean="0"/>
              <a:t> operator performs exponentiation. For example:</a:t>
            </a:r>
          </a:p>
          <a:p>
            <a:pPr marL="400050" lvl="1" indent="0" eaLnBrk="1" hangingPunct="1">
              <a:buNone/>
            </a:pPr>
            <a:r>
              <a:rPr lang="en-US" altLang="en-US" sz="2400" dirty="0">
                <a:latin typeface="Courier New" panose="02070309020205020404" pitchFamily="49" charset="0"/>
                <a:cs typeface="Courier New" panose="02070309020205020404" pitchFamily="49" charset="0"/>
              </a:rPr>
              <a:t>2</a:t>
            </a:r>
            <a:r>
              <a:rPr lang="en-US" altLang="en-US" sz="2400" dirty="0" smtClean="0">
                <a:latin typeface="Courier New" panose="02070309020205020404" pitchFamily="49" charset="0"/>
                <a:cs typeface="Courier New" panose="02070309020205020404" pitchFamily="49" charset="0"/>
              </a:rPr>
              <a:t> ** 4 </a:t>
            </a:r>
            <a:r>
              <a:rPr lang="en-US" altLang="en-US" sz="2400" dirty="0">
                <a:sym typeface="Symbol" panose="05050102010706020507" pitchFamily="18" charset="2"/>
              </a:rPr>
              <a:t> </a:t>
            </a:r>
            <a:r>
              <a:rPr lang="en-US" altLang="en-US" sz="2400" dirty="0" smtClean="0">
                <a:latin typeface="Courier New" panose="02070309020205020404" pitchFamily="49" charset="0"/>
                <a:cs typeface="Courier New" panose="02070309020205020404" pitchFamily="49" charset="0"/>
              </a:rPr>
              <a:t>16</a:t>
            </a:r>
            <a:endParaRPr lang="en-US" altLang="en-US" sz="2400" dirty="0">
              <a:latin typeface="Courier New" panose="02070309020205020404" pitchFamily="49" charset="0"/>
              <a:cs typeface="Courier New" panose="02070309020205020404" pitchFamily="49" charset="0"/>
            </a:endParaRPr>
          </a:p>
          <a:p>
            <a:pPr eaLnBrk="1" hangingPunct="1"/>
            <a:endParaRPr lang="en-US" altLang="en-US" dirty="0" smtClean="0"/>
          </a:p>
          <a:p>
            <a:pPr eaLnBrk="1" hangingPunct="1"/>
            <a:r>
              <a:rPr lang="en-US" altLang="en-US" dirty="0" smtClean="0"/>
              <a:t>The </a:t>
            </a:r>
            <a:r>
              <a:rPr lang="en-US" altLang="en-US" dirty="0" smtClean="0">
                <a:latin typeface="Courier New" panose="02070309020205020404" pitchFamily="49" charset="0"/>
                <a:cs typeface="Courier New" panose="02070309020205020404" pitchFamily="49" charset="0"/>
              </a:rPr>
              <a:t>++</a:t>
            </a:r>
            <a:r>
              <a:rPr lang="en-US" altLang="en-US" dirty="0" smtClean="0"/>
              <a:t> and </a:t>
            </a:r>
            <a:r>
              <a:rPr lang="en-US" altLang="en-US" dirty="0" smtClean="0">
                <a:latin typeface="Courier New" panose="02070309020205020404" pitchFamily="49" charset="0"/>
                <a:cs typeface="Courier New" panose="02070309020205020404" pitchFamily="49" charset="0"/>
              </a:rPr>
              <a:t>--</a:t>
            </a:r>
            <a:r>
              <a:rPr lang="en-US" altLang="en-US" dirty="0" smtClean="0"/>
              <a:t> operators perform </a:t>
            </a:r>
            <a:r>
              <a:rPr lang="en-US" altLang="en-US" dirty="0" err="1" smtClean="0"/>
              <a:t>incrementation</a:t>
            </a:r>
            <a:r>
              <a:rPr lang="en-US" altLang="en-US" dirty="0" smtClean="0"/>
              <a:t> and </a:t>
            </a:r>
            <a:r>
              <a:rPr lang="en-US" altLang="en-US" dirty="0" err="1" smtClean="0"/>
              <a:t>decrementation</a:t>
            </a:r>
            <a:r>
              <a:rPr lang="en-US" altLang="en-US" dirty="0" smtClean="0"/>
              <a:t>. For example:</a:t>
            </a:r>
          </a:p>
          <a:p>
            <a:pPr marL="400050" lvl="2" indent="0" eaLnBrk="1" hangingPunct="1">
              <a:spcBef>
                <a:spcPts val="900"/>
              </a:spcBef>
              <a:buSzPct val="60000"/>
              <a:buNone/>
            </a:pPr>
            <a:r>
              <a:rPr lang="en-US" altLang="en-US" dirty="0" err="1" smtClean="0">
                <a:latin typeface="Courier New" panose="02070309020205020404" pitchFamily="49" charset="0"/>
                <a:cs typeface="Courier New" panose="02070309020205020404" pitchFamily="49" charset="0"/>
              </a:rPr>
              <a:t>var</a:t>
            </a:r>
            <a:r>
              <a:rPr lang="en-US" altLang="en-US" dirty="0" smtClean="0">
                <a:latin typeface="Courier New" panose="02070309020205020404" pitchFamily="49" charset="0"/>
                <a:cs typeface="Courier New" panose="02070309020205020404" pitchFamily="49" charset="0"/>
              </a:rPr>
              <a:t> x = 20, y = 30;</a:t>
            </a:r>
          </a:p>
          <a:p>
            <a:pPr marL="400050" lvl="2" indent="0" eaLnBrk="1" hangingPunct="1">
              <a:buSzPct val="60000"/>
              <a:buNone/>
            </a:pPr>
            <a:r>
              <a:rPr lang="en-US" altLang="en-US" dirty="0" smtClean="0">
                <a:latin typeface="Courier New" panose="02070309020205020404" pitchFamily="49" charset="0"/>
                <a:cs typeface="Courier New" panose="02070309020205020404" pitchFamily="49" charset="0"/>
              </a:rPr>
              <a:t>x++;</a:t>
            </a:r>
          </a:p>
          <a:p>
            <a:pPr marL="400050" lvl="2" indent="0" eaLnBrk="1" hangingPunct="1">
              <a:buSzPct val="60000"/>
              <a:buNone/>
            </a:pPr>
            <a:r>
              <a:rPr lang="en-US" altLang="en-US" dirty="0" smtClean="0">
                <a:latin typeface="Courier New" panose="02070309020205020404" pitchFamily="49" charset="0"/>
                <a:cs typeface="Courier New" panose="02070309020205020404" pitchFamily="49" charset="0"/>
              </a:rPr>
              <a:t>y--;</a:t>
            </a:r>
          </a:p>
          <a:p>
            <a:pPr marL="400050" lvl="2" indent="0" eaLnBrk="1" hangingPunct="1">
              <a:spcAft>
                <a:spcPts val="1200"/>
              </a:spcAft>
              <a:buSzPct val="60000"/>
              <a:buNone/>
            </a:pPr>
            <a:r>
              <a:rPr lang="en-US" altLang="en-US" dirty="0" smtClean="0">
                <a:latin typeface="Courier New" panose="02070309020205020404" pitchFamily="49" charset="0"/>
                <a:cs typeface="Courier New" panose="02070309020205020404" pitchFamily="49" charset="0"/>
              </a:rPr>
              <a:t>alert("x = " + x + ", y = " + y);</a:t>
            </a:r>
          </a:p>
          <a:p>
            <a:pPr marL="342900" lvl="2" indent="-342900" eaLnBrk="1" hangingPunct="1">
              <a:buSzPct val="60000"/>
            </a:pPr>
            <a:r>
              <a:rPr lang="en-US" altLang="en-US" sz="2400" dirty="0">
                <a:ea typeface="+mn-ea"/>
                <a:cs typeface="+mn-cs"/>
              </a:rPr>
              <a:t>What is the output?</a:t>
            </a:r>
          </a:p>
        </p:txBody>
      </p:sp>
      <p:sp>
        <p:nvSpPr>
          <p:cNvPr id="31749" name="Text Box 7" descr="note number"/>
          <p:cNvSpPr txBox="1">
            <a:spLocks noChangeArrowheads="1"/>
          </p:cNvSpPr>
          <p:nvPr/>
        </p:nvSpPr>
        <p:spPr bwMode="auto">
          <a:xfrm>
            <a:off x="381000" y="5781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extLst>
      <p:ext uri="{BB962C8B-B14F-4D97-AF65-F5344CB8AC3E}">
        <p14:creationId xmlns:p14="http://schemas.microsoft.com/office/powerpoint/2010/main" val="3071015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538698F0-00ED-415E-8ADF-0EA35494D644}" type="slidenum">
              <a:rPr lang="en-US" altLang="en-US" sz="1400">
                <a:latin typeface="Times New Roman" panose="02020603050405020304" pitchFamily="18" charset="0"/>
              </a:rPr>
              <a:pPr eaLnBrk="1" hangingPunct="1"/>
              <a:t>33</a:t>
            </a:fld>
            <a:endParaRPr lang="en-US" altLang="en-US" sz="1400">
              <a:latin typeface="Times New Roman" panose="02020603050405020304" pitchFamily="18" charset="0"/>
            </a:endParaRPr>
          </a:p>
        </p:txBody>
      </p:sp>
      <p:sp>
        <p:nvSpPr>
          <p:cNvPr id="31747" name="Rectangle 2"/>
          <p:cNvSpPr>
            <a:spLocks noGrp="1" noChangeArrowheads="1"/>
          </p:cNvSpPr>
          <p:nvPr>
            <p:ph type="title"/>
          </p:nvPr>
        </p:nvSpPr>
        <p:spPr>
          <a:xfrm>
            <a:off x="1150938" y="304800"/>
            <a:ext cx="7078662" cy="754063"/>
          </a:xfrm>
        </p:spPr>
        <p:txBody>
          <a:bodyPr/>
          <a:lstStyle/>
          <a:p>
            <a:pPr eaLnBrk="1" hangingPunct="1"/>
            <a:r>
              <a:rPr lang="en-US" altLang="en-US" dirty="0" smtClean="0"/>
              <a:t>Arithmetic Assignment Operators</a:t>
            </a:r>
          </a:p>
        </p:txBody>
      </p:sp>
      <p:sp>
        <p:nvSpPr>
          <p:cNvPr id="31748" name="Rectangle 3"/>
          <p:cNvSpPr>
            <a:spLocks noGrp="1" noChangeArrowheads="1"/>
          </p:cNvSpPr>
          <p:nvPr>
            <p:ph type="body" idx="1"/>
          </p:nvPr>
        </p:nvSpPr>
        <p:spPr>
          <a:xfrm>
            <a:off x="762000" y="1447800"/>
            <a:ext cx="7924800" cy="5029200"/>
          </a:xfrm>
        </p:spPr>
        <p:txBody>
          <a:bodyPr/>
          <a:lstStyle/>
          <a:p>
            <a:pPr eaLnBrk="1" hangingPunct="1"/>
            <a:r>
              <a:rPr lang="en-US" altLang="en-US" dirty="0" smtClean="0"/>
              <a:t>The arithmetic assignment operators update a variable's value by combining the assignment operator (=) with an arithmetic operator (+, -, /, etc.).</a:t>
            </a:r>
          </a:p>
          <a:p>
            <a:pPr eaLnBrk="1" hangingPunct="1"/>
            <a:r>
              <a:rPr lang="en-US" altLang="en-US" dirty="0" smtClean="0"/>
              <a:t>Below, you can see assignment </a:t>
            </a:r>
            <a:r>
              <a:rPr lang="en-US" altLang="en-US" dirty="0"/>
              <a:t>operator statements on the left and their equivalent long form statements on the right</a:t>
            </a:r>
            <a:r>
              <a:rPr lang="en-US" altLang="en-US" dirty="0" smtClean="0"/>
              <a:t>.</a:t>
            </a:r>
          </a:p>
          <a:p>
            <a:pPr marL="400050" lvl="1" indent="0" eaLnBrk="1" hangingPunct="1">
              <a:spcBef>
                <a:spcPts val="1200"/>
              </a:spcBef>
              <a:buNone/>
              <a:tabLst>
                <a:tab pos="2805113" algn="l"/>
              </a:tabLst>
            </a:pPr>
            <a:r>
              <a:rPr lang="pt-BR" altLang="en-US" dirty="0">
                <a:latin typeface="Courier New" panose="02070309020205020404" pitchFamily="49" charset="0"/>
                <a:ea typeface="+mn-ea"/>
                <a:cs typeface="Courier New" panose="02070309020205020404" pitchFamily="49" charset="0"/>
              </a:rPr>
              <a:t>x -= 10;	</a:t>
            </a:r>
            <a:r>
              <a:rPr lang="pt-BR" altLang="en-US" dirty="0" smtClean="0">
                <a:ea typeface="+mn-ea"/>
                <a:cs typeface="+mn-cs"/>
                <a:sym typeface="Symbol" panose="05050102010706020507" pitchFamily="18" charset="2"/>
              </a:rPr>
              <a:t></a:t>
            </a:r>
            <a:r>
              <a:rPr lang="pt-BR" altLang="en-US" dirty="0">
                <a:latin typeface="Courier New" panose="02070309020205020404" pitchFamily="49" charset="0"/>
                <a:ea typeface="+mn-ea"/>
                <a:cs typeface="Courier New" panose="02070309020205020404" pitchFamily="49" charset="0"/>
              </a:rPr>
              <a:t>	x = x - 10;</a:t>
            </a:r>
          </a:p>
          <a:p>
            <a:pPr marL="400050" lvl="1" indent="0" eaLnBrk="1" hangingPunct="1">
              <a:buNone/>
              <a:tabLst>
                <a:tab pos="2805113" algn="l"/>
              </a:tabLst>
            </a:pPr>
            <a:r>
              <a:rPr lang="pt-BR" altLang="en-US" dirty="0">
                <a:latin typeface="Courier New" panose="02070309020205020404" pitchFamily="49" charset="0"/>
                <a:ea typeface="+mn-ea"/>
                <a:cs typeface="Courier New" panose="02070309020205020404" pitchFamily="49" charset="0"/>
              </a:rPr>
              <a:t>x *= num;	</a:t>
            </a:r>
            <a:r>
              <a:rPr lang="pt-BR" altLang="en-US" sz="1800" dirty="0" smtClean="0">
                <a:sym typeface="Symbol" panose="05050102010706020507" pitchFamily="18" charset="2"/>
              </a:rPr>
              <a:t></a:t>
            </a:r>
            <a:r>
              <a:rPr lang="pt-BR" altLang="en-US" dirty="0">
                <a:latin typeface="Courier New" panose="02070309020205020404" pitchFamily="49" charset="0"/>
                <a:ea typeface="+mn-ea"/>
                <a:cs typeface="Courier New" panose="02070309020205020404" pitchFamily="49" charset="0"/>
              </a:rPr>
              <a:t>	x = x * num;</a:t>
            </a:r>
          </a:p>
          <a:p>
            <a:pPr marL="400050" lvl="1" indent="0" eaLnBrk="1" hangingPunct="1">
              <a:buNone/>
              <a:tabLst>
                <a:tab pos="2805113" algn="l"/>
              </a:tabLst>
            </a:pPr>
            <a:r>
              <a:rPr lang="pt-BR" altLang="en-US" dirty="0">
                <a:latin typeface="Courier New" panose="02070309020205020404" pitchFamily="49" charset="0"/>
                <a:ea typeface="+mn-ea"/>
                <a:cs typeface="Courier New" panose="02070309020205020404" pitchFamily="49" charset="0"/>
              </a:rPr>
              <a:t>x /= 5.5;	</a:t>
            </a:r>
            <a:r>
              <a:rPr lang="pt-BR" altLang="en-US" sz="1800" dirty="0" smtClean="0">
                <a:sym typeface="Symbol" panose="05050102010706020507" pitchFamily="18" charset="2"/>
              </a:rPr>
              <a:t></a:t>
            </a:r>
            <a:r>
              <a:rPr lang="pt-BR" altLang="en-US" dirty="0">
                <a:latin typeface="Courier New" panose="02070309020205020404" pitchFamily="49" charset="0"/>
                <a:ea typeface="+mn-ea"/>
                <a:cs typeface="Courier New" panose="02070309020205020404" pitchFamily="49" charset="0"/>
              </a:rPr>
              <a:t>	x = x / 5.5;</a:t>
            </a:r>
          </a:p>
          <a:p>
            <a:pPr marL="400050" lvl="1" indent="0" eaLnBrk="1" hangingPunct="1">
              <a:buNone/>
              <a:tabLst>
                <a:tab pos="2805113" algn="l"/>
              </a:tabLst>
            </a:pPr>
            <a:r>
              <a:rPr lang="pt-BR" altLang="en-US" dirty="0">
                <a:latin typeface="Courier New" panose="02070309020205020404" pitchFamily="49" charset="0"/>
                <a:ea typeface="+mn-ea"/>
                <a:cs typeface="Courier New" panose="02070309020205020404" pitchFamily="49" charset="0"/>
              </a:rPr>
              <a:t>x %= 3;	</a:t>
            </a:r>
            <a:r>
              <a:rPr lang="pt-BR" altLang="en-US" sz="1800" dirty="0" smtClean="0">
                <a:sym typeface="Symbol" panose="05050102010706020507" pitchFamily="18" charset="2"/>
              </a:rPr>
              <a:t></a:t>
            </a:r>
            <a:r>
              <a:rPr lang="pt-BR" altLang="en-US" dirty="0">
                <a:latin typeface="Courier New" panose="02070309020205020404" pitchFamily="49" charset="0"/>
                <a:ea typeface="+mn-ea"/>
                <a:cs typeface="Courier New" panose="02070309020205020404" pitchFamily="49" charset="0"/>
              </a:rPr>
              <a:t>	x = x % 3;</a:t>
            </a:r>
          </a:p>
          <a:p>
            <a:pPr marL="400050" lvl="1" indent="0" eaLnBrk="1" hangingPunct="1">
              <a:buNone/>
              <a:tabLst>
                <a:tab pos="2805113" algn="l"/>
              </a:tabLst>
            </a:pPr>
            <a:r>
              <a:rPr lang="pt-BR" altLang="en-US" dirty="0">
                <a:latin typeface="Courier New" panose="02070309020205020404" pitchFamily="49" charset="0"/>
                <a:ea typeface="+mn-ea"/>
                <a:cs typeface="Courier New" panose="02070309020205020404" pitchFamily="49" charset="0"/>
              </a:rPr>
              <a:t>x **= 1.5;	</a:t>
            </a:r>
            <a:r>
              <a:rPr lang="pt-BR" altLang="en-US" sz="1800" dirty="0" smtClean="0">
                <a:sym typeface="Symbol" panose="05050102010706020507" pitchFamily="18" charset="2"/>
              </a:rPr>
              <a:t></a:t>
            </a:r>
            <a:r>
              <a:rPr lang="pt-BR" altLang="en-US" dirty="0">
                <a:latin typeface="Courier New" panose="02070309020205020404" pitchFamily="49" charset="0"/>
                <a:ea typeface="+mn-ea"/>
                <a:cs typeface="Courier New" panose="02070309020205020404" pitchFamily="49" charset="0"/>
              </a:rPr>
              <a:t>	x = x ** 1.5;</a:t>
            </a:r>
          </a:p>
          <a:p>
            <a:pPr marL="400050" lvl="1" indent="0" eaLnBrk="1" hangingPunct="1">
              <a:buNone/>
              <a:tabLst>
                <a:tab pos="2805113" algn="l"/>
              </a:tabLst>
            </a:pPr>
            <a:r>
              <a:rPr lang="pt-BR" altLang="en-US" dirty="0">
                <a:latin typeface="Courier New" panose="02070309020205020404" pitchFamily="49" charset="0"/>
                <a:ea typeface="+mn-ea"/>
                <a:cs typeface="Courier New" panose="02070309020205020404" pitchFamily="49" charset="0"/>
              </a:rPr>
              <a:t>x *= num - 2;	</a:t>
            </a:r>
            <a:r>
              <a:rPr lang="pt-BR" altLang="en-US" sz="1800" dirty="0" smtClean="0">
                <a:sym typeface="Symbol" panose="05050102010706020507" pitchFamily="18" charset="2"/>
              </a:rPr>
              <a:t></a:t>
            </a:r>
            <a:r>
              <a:rPr lang="pt-BR" altLang="en-US" dirty="0">
                <a:latin typeface="Courier New" panose="02070309020205020404" pitchFamily="49" charset="0"/>
                <a:ea typeface="+mn-ea"/>
                <a:cs typeface="Courier New" panose="02070309020205020404" pitchFamily="49" charset="0"/>
              </a:rPr>
              <a:t>	x = x * (num - 2);</a:t>
            </a:r>
          </a:p>
          <a:p>
            <a:pPr marL="400050" lvl="1" indent="0" eaLnBrk="1" hangingPunct="1">
              <a:buNone/>
            </a:pPr>
            <a:endParaRPr lang="en-US" altLang="en-US" sz="2000" dirty="0">
              <a:ea typeface="+mn-ea"/>
              <a:cs typeface="+mn-cs"/>
            </a:endParaRPr>
          </a:p>
        </p:txBody>
      </p:sp>
      <p:sp>
        <p:nvSpPr>
          <p:cNvPr id="31749" name="Text Box 7" descr="note number"/>
          <p:cNvSpPr txBox="1">
            <a:spLocks noChangeArrowheads="1"/>
          </p:cNvSpPr>
          <p:nvPr/>
        </p:nvSpPr>
        <p:spPr bwMode="auto">
          <a:xfrm>
            <a:off x="381000" y="5781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extLst>
      <p:ext uri="{BB962C8B-B14F-4D97-AF65-F5344CB8AC3E}">
        <p14:creationId xmlns:p14="http://schemas.microsoft.com/office/powerpoint/2010/main" val="14777807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BD0293ED-3B99-48D0-A9DA-C359122E50E4}" type="slidenum">
              <a:rPr lang="en-US" altLang="en-US" sz="1400">
                <a:latin typeface="Times New Roman" panose="02020603050405020304" pitchFamily="18" charset="0"/>
              </a:rPr>
              <a:pPr eaLnBrk="1" hangingPunct="1"/>
              <a:t>34</a:t>
            </a:fld>
            <a:endParaRPr lang="en-US" altLang="en-US" sz="1400">
              <a:latin typeface="Times New Roman" panose="02020603050405020304" pitchFamily="18" charset="0"/>
            </a:endParaRPr>
          </a:p>
        </p:txBody>
      </p:sp>
      <p:sp>
        <p:nvSpPr>
          <p:cNvPr id="32771" name="Rectangle 2"/>
          <p:cNvSpPr>
            <a:spLocks noGrp="1" noChangeArrowheads="1"/>
          </p:cNvSpPr>
          <p:nvPr>
            <p:ph type="title"/>
          </p:nvPr>
        </p:nvSpPr>
        <p:spPr>
          <a:xfrm>
            <a:off x="1150938" y="304800"/>
            <a:ext cx="7078662" cy="754063"/>
          </a:xfrm>
        </p:spPr>
        <p:txBody>
          <a:bodyPr/>
          <a:lstStyle/>
          <a:p>
            <a:pPr eaLnBrk="1" hangingPunct="1"/>
            <a:r>
              <a:rPr lang="en-US" altLang="en-US" dirty="0" smtClean="0">
                <a:latin typeface="Courier New" panose="02070309020205020404" pitchFamily="49" charset="0"/>
                <a:cs typeface="Courier New" panose="02070309020205020404" pitchFamily="49" charset="0"/>
              </a:rPr>
              <a:t>Math</a:t>
            </a:r>
            <a:r>
              <a:rPr lang="en-US" altLang="en-US" dirty="0" smtClean="0"/>
              <a:t> Object Members</a:t>
            </a:r>
          </a:p>
        </p:txBody>
      </p:sp>
      <p:sp>
        <p:nvSpPr>
          <p:cNvPr id="32772" name="Rectangle 3"/>
          <p:cNvSpPr>
            <a:spLocks noGrp="1" noChangeArrowheads="1"/>
          </p:cNvSpPr>
          <p:nvPr>
            <p:ph type="body" idx="1"/>
          </p:nvPr>
        </p:nvSpPr>
        <p:spPr>
          <a:xfrm>
            <a:off x="762000" y="1447800"/>
            <a:ext cx="7772400" cy="5029200"/>
          </a:xfrm>
        </p:spPr>
        <p:txBody>
          <a:bodyPr/>
          <a:lstStyle/>
          <a:p>
            <a:pPr eaLnBrk="1" hangingPunct="1"/>
            <a:r>
              <a:rPr lang="en-US" altLang="en-US" sz="2000" dirty="0" smtClean="0"/>
              <a:t>Note these </a:t>
            </a:r>
            <a:r>
              <a:rPr lang="en-US" altLang="en-US" sz="2000" dirty="0" smtClean="0">
                <a:latin typeface="Courier New" panose="02070309020205020404" pitchFamily="49" charset="0"/>
              </a:rPr>
              <a:t>Math</a:t>
            </a:r>
            <a:r>
              <a:rPr lang="en-US" altLang="en-US" sz="2000" dirty="0" smtClean="0"/>
              <a:t> object methods:</a:t>
            </a:r>
          </a:p>
          <a:p>
            <a:pPr lvl="1" eaLnBrk="1" hangingPunct="1"/>
            <a:r>
              <a:rPr lang="en-US" altLang="en-US" sz="1800" dirty="0" smtClean="0">
                <a:latin typeface="Courier New" panose="02070309020205020404" pitchFamily="49" charset="0"/>
                <a:cs typeface="Courier New" panose="02070309020205020404" pitchFamily="49" charset="0"/>
              </a:rPr>
              <a:t>abs(</a:t>
            </a:r>
            <a:r>
              <a:rPr lang="en-US" altLang="en-US" sz="1800" i="1" dirty="0" smtClean="0">
                <a:latin typeface="Courier New" panose="02070309020205020404" pitchFamily="49" charset="0"/>
                <a:cs typeface="Courier New" panose="02070309020205020404" pitchFamily="49" charset="0"/>
              </a:rPr>
              <a:t>x</a:t>
            </a:r>
            <a:r>
              <a:rPr lang="en-US" altLang="en-US" sz="1800" dirty="0" smtClean="0">
                <a:latin typeface="Courier New" panose="02070309020205020404" pitchFamily="49" charset="0"/>
                <a:cs typeface="Courier New" panose="02070309020205020404" pitchFamily="49" charset="0"/>
              </a:rPr>
              <a:t>)</a:t>
            </a:r>
            <a:r>
              <a:rPr lang="en-US" altLang="en-US" sz="1800" dirty="0" smtClean="0"/>
              <a:t>:  Returns the absolute value of x.</a:t>
            </a:r>
          </a:p>
          <a:p>
            <a:pPr lvl="1" eaLnBrk="1" hangingPunct="1"/>
            <a:r>
              <a:rPr lang="en-US" altLang="en-US" sz="1800" dirty="0" smtClean="0">
                <a:latin typeface="Courier New" panose="02070309020205020404" pitchFamily="49" charset="0"/>
                <a:cs typeface="Courier New" panose="02070309020205020404" pitchFamily="49" charset="0"/>
              </a:rPr>
              <a:t>ceil(</a:t>
            </a:r>
            <a:r>
              <a:rPr lang="en-US" altLang="en-US" sz="1800" i="1" dirty="0" smtClean="0">
                <a:latin typeface="Courier New" panose="02070309020205020404" pitchFamily="49" charset="0"/>
                <a:cs typeface="Courier New" panose="02070309020205020404" pitchFamily="49" charset="0"/>
              </a:rPr>
              <a:t>x</a:t>
            </a:r>
            <a:r>
              <a:rPr lang="en-US" altLang="en-US" sz="1800" dirty="0" smtClean="0">
                <a:latin typeface="Courier New" panose="02070309020205020404" pitchFamily="49" charset="0"/>
                <a:cs typeface="Courier New" panose="02070309020205020404" pitchFamily="49" charset="0"/>
              </a:rPr>
              <a:t>)</a:t>
            </a:r>
            <a:r>
              <a:rPr lang="en-US" altLang="en-US" sz="1800" dirty="0" smtClean="0"/>
              <a:t>: Returns x, rounded upwards to the nearest integer.</a:t>
            </a:r>
          </a:p>
          <a:p>
            <a:pPr lvl="1" eaLnBrk="1" hangingPunct="1"/>
            <a:r>
              <a:rPr lang="en-US" altLang="en-US" sz="1800" dirty="0" smtClean="0">
                <a:latin typeface="Courier New" panose="02070309020205020404" pitchFamily="49" charset="0"/>
                <a:cs typeface="Courier New" panose="02070309020205020404" pitchFamily="49" charset="0"/>
              </a:rPr>
              <a:t>floor(</a:t>
            </a:r>
            <a:r>
              <a:rPr lang="en-US" altLang="en-US" sz="1800" i="1" dirty="0" smtClean="0">
                <a:latin typeface="Courier New" panose="02070309020205020404" pitchFamily="49" charset="0"/>
                <a:cs typeface="Courier New" panose="02070309020205020404" pitchFamily="49" charset="0"/>
              </a:rPr>
              <a:t>x</a:t>
            </a:r>
            <a:r>
              <a:rPr lang="en-US" altLang="en-US" sz="1800" dirty="0" smtClean="0">
                <a:latin typeface="Courier New" panose="02070309020205020404" pitchFamily="49" charset="0"/>
                <a:cs typeface="Courier New" panose="02070309020205020404" pitchFamily="49" charset="0"/>
              </a:rPr>
              <a:t>)</a:t>
            </a:r>
            <a:r>
              <a:rPr lang="en-US" altLang="en-US" sz="1800" dirty="0" smtClean="0"/>
              <a:t>: Returns x, rounded downwards to the nearest integer.</a:t>
            </a:r>
          </a:p>
          <a:p>
            <a:pPr lvl="1" eaLnBrk="1" hangingPunct="1"/>
            <a:r>
              <a:rPr lang="en-US" altLang="en-US" sz="1800" dirty="0" smtClean="0">
                <a:latin typeface="Courier New" panose="02070309020205020404" pitchFamily="49" charset="0"/>
                <a:cs typeface="Courier New" panose="02070309020205020404" pitchFamily="49" charset="0"/>
              </a:rPr>
              <a:t>max(</a:t>
            </a:r>
            <a:r>
              <a:rPr lang="en-US" altLang="en-US" sz="1800" i="1" dirty="0" err="1" smtClean="0">
                <a:latin typeface="Courier New" panose="02070309020205020404" pitchFamily="49" charset="0"/>
                <a:cs typeface="Courier New" panose="02070309020205020404" pitchFamily="49" charset="0"/>
              </a:rPr>
              <a:t>x</a:t>
            </a:r>
            <a:r>
              <a:rPr lang="en-US" altLang="en-US" sz="1800" dirty="0" err="1" smtClean="0">
                <a:latin typeface="Courier New" panose="02070309020205020404" pitchFamily="49" charset="0"/>
                <a:cs typeface="Courier New" panose="02070309020205020404" pitchFamily="49" charset="0"/>
              </a:rPr>
              <a:t>,</a:t>
            </a:r>
            <a:r>
              <a:rPr lang="en-US" altLang="en-US" sz="1800" i="1" dirty="0" err="1">
                <a:latin typeface="Courier New" panose="02070309020205020404" pitchFamily="49" charset="0"/>
                <a:cs typeface="Courier New" panose="02070309020205020404" pitchFamily="49" charset="0"/>
              </a:rPr>
              <a:t>y</a:t>
            </a:r>
            <a:r>
              <a:rPr lang="en-US" altLang="en-US" sz="1800" dirty="0" err="1" smtClean="0">
                <a:latin typeface="Courier New" panose="02070309020205020404" pitchFamily="49" charset="0"/>
                <a:cs typeface="Courier New" panose="02070309020205020404" pitchFamily="49" charset="0"/>
              </a:rPr>
              <a:t>,</a:t>
            </a:r>
            <a:r>
              <a:rPr lang="en-US" altLang="en-US" sz="1800" i="1" dirty="0" err="1">
                <a:latin typeface="Courier New" panose="02070309020205020404" pitchFamily="49" charset="0"/>
                <a:cs typeface="Courier New" panose="02070309020205020404" pitchFamily="49" charset="0"/>
              </a:rPr>
              <a:t>z</a:t>
            </a:r>
            <a:r>
              <a:rPr lang="en-US" altLang="en-US" sz="1800" dirty="0" smtClean="0"/>
              <a:t>,...</a:t>
            </a:r>
            <a:r>
              <a:rPr lang="en-US" altLang="en-US" sz="1800" dirty="0" smtClean="0">
                <a:latin typeface="Courier New" panose="02070309020205020404" pitchFamily="49" charset="0"/>
                <a:cs typeface="Courier New" panose="02070309020205020404" pitchFamily="49" charset="0"/>
              </a:rPr>
              <a:t>)</a:t>
            </a:r>
            <a:r>
              <a:rPr lang="en-US" altLang="en-US" sz="1800" dirty="0" smtClean="0"/>
              <a:t>: Returns the largest of the given numbers.</a:t>
            </a:r>
          </a:p>
          <a:p>
            <a:pPr lvl="1" eaLnBrk="1" hangingPunct="1"/>
            <a:r>
              <a:rPr lang="en-US" altLang="en-US" sz="1800" dirty="0">
                <a:latin typeface="Courier New" panose="02070309020205020404" pitchFamily="49" charset="0"/>
                <a:cs typeface="Courier New" panose="02070309020205020404" pitchFamily="49" charset="0"/>
              </a:rPr>
              <a:t>min(</a:t>
            </a:r>
            <a:r>
              <a:rPr lang="en-US" altLang="en-US" sz="1800" i="1" dirty="0" err="1">
                <a:latin typeface="Courier New" panose="02070309020205020404" pitchFamily="49" charset="0"/>
                <a:cs typeface="Courier New" panose="02070309020205020404" pitchFamily="49" charset="0"/>
              </a:rPr>
              <a:t>x</a:t>
            </a:r>
            <a:r>
              <a:rPr lang="en-US" altLang="en-US" sz="1800" dirty="0" err="1">
                <a:latin typeface="Courier New" panose="02070309020205020404" pitchFamily="49" charset="0"/>
                <a:cs typeface="Courier New" panose="02070309020205020404" pitchFamily="49" charset="0"/>
              </a:rPr>
              <a:t>,</a:t>
            </a:r>
            <a:r>
              <a:rPr lang="en-US" altLang="en-US" sz="1800" i="1" dirty="0" err="1">
                <a:latin typeface="Courier New" panose="02070309020205020404" pitchFamily="49" charset="0"/>
                <a:cs typeface="Courier New" panose="02070309020205020404" pitchFamily="49" charset="0"/>
              </a:rPr>
              <a:t>y</a:t>
            </a:r>
            <a:r>
              <a:rPr lang="en-US" altLang="en-US" sz="1800" dirty="0" err="1">
                <a:latin typeface="Courier New" panose="02070309020205020404" pitchFamily="49" charset="0"/>
                <a:cs typeface="Courier New" panose="02070309020205020404" pitchFamily="49" charset="0"/>
              </a:rPr>
              <a:t>,</a:t>
            </a:r>
            <a:r>
              <a:rPr lang="en-US" altLang="en-US" sz="1800" i="1" dirty="0" err="1">
                <a:latin typeface="Courier New" panose="02070309020205020404" pitchFamily="49" charset="0"/>
                <a:cs typeface="Courier New" panose="02070309020205020404" pitchFamily="49" charset="0"/>
              </a:rPr>
              <a:t>z</a:t>
            </a:r>
            <a:r>
              <a:rPr lang="en-US" altLang="en-US" sz="1800" dirty="0">
                <a:latin typeface="Courier New" panose="02070309020205020404" pitchFamily="49" charset="0"/>
                <a:cs typeface="Courier New" panose="02070309020205020404" pitchFamily="49" charset="0"/>
              </a:rPr>
              <a:t>,</a:t>
            </a:r>
            <a:r>
              <a:rPr lang="en-US" altLang="en-US" sz="1800" dirty="0"/>
              <a:t>...</a:t>
            </a:r>
            <a:r>
              <a:rPr lang="en-US" altLang="en-US" sz="1800" dirty="0">
                <a:latin typeface="Courier New" panose="02070309020205020404" pitchFamily="49" charset="0"/>
                <a:cs typeface="Courier New" panose="02070309020205020404" pitchFamily="49" charset="0"/>
              </a:rPr>
              <a:t>)</a:t>
            </a:r>
            <a:r>
              <a:rPr lang="en-US" altLang="en-US" sz="1800" dirty="0"/>
              <a:t>: Returns the </a:t>
            </a:r>
            <a:r>
              <a:rPr lang="en-US" altLang="en-US" sz="1800" dirty="0" smtClean="0"/>
              <a:t>smallest of the given numbers.</a:t>
            </a:r>
            <a:endParaRPr lang="en-US" altLang="en-US" sz="1800" dirty="0"/>
          </a:p>
          <a:p>
            <a:pPr lvl="1" eaLnBrk="1" hangingPunct="1"/>
            <a:r>
              <a:rPr lang="en-US" altLang="en-US" sz="1800" dirty="0" smtClean="0">
                <a:latin typeface="Courier New" panose="02070309020205020404" pitchFamily="49" charset="0"/>
                <a:cs typeface="Courier New" panose="02070309020205020404" pitchFamily="49" charset="0"/>
              </a:rPr>
              <a:t>pow(</a:t>
            </a:r>
            <a:r>
              <a:rPr lang="en-US" altLang="en-US" sz="1800" i="1" dirty="0" smtClean="0">
                <a:latin typeface="Courier New" panose="02070309020205020404" pitchFamily="49" charset="0"/>
                <a:cs typeface="Courier New" panose="02070309020205020404" pitchFamily="49" charset="0"/>
              </a:rPr>
              <a:t>base,</a:t>
            </a:r>
            <a:r>
              <a:rPr lang="en-US" altLang="en-US" sz="1800" dirty="0" smtClean="0">
                <a:cs typeface="Courier New" panose="02070309020205020404" pitchFamily="49" charset="0"/>
              </a:rPr>
              <a:t> </a:t>
            </a:r>
            <a:r>
              <a:rPr lang="en-US" altLang="en-US" sz="1800" i="1" dirty="0" smtClean="0">
                <a:latin typeface="Courier New" panose="02070309020205020404" pitchFamily="49" charset="0"/>
                <a:cs typeface="Courier New" panose="02070309020205020404" pitchFamily="49" charset="0"/>
              </a:rPr>
              <a:t>power</a:t>
            </a:r>
            <a:r>
              <a:rPr lang="en-US" altLang="en-US" sz="1800" dirty="0" smtClean="0">
                <a:latin typeface="Courier New" panose="02070309020205020404" pitchFamily="49" charset="0"/>
                <a:cs typeface="Courier New" panose="02070309020205020404" pitchFamily="49" charset="0"/>
              </a:rPr>
              <a:t>)</a:t>
            </a:r>
            <a:r>
              <a:rPr lang="en-US" altLang="en-US" sz="1800" dirty="0"/>
              <a:t>: Returns the </a:t>
            </a:r>
            <a:r>
              <a:rPr lang="en-US" altLang="en-US" sz="1800" dirty="0" smtClean="0"/>
              <a:t>first argument’s </a:t>
            </a:r>
            <a:r>
              <a:rPr lang="en-US" altLang="en-US" sz="1800" dirty="0"/>
              <a:t>value</a:t>
            </a:r>
            <a:r>
              <a:rPr lang="en-US" altLang="en-US" sz="1800" dirty="0" smtClean="0"/>
              <a:t> raised </a:t>
            </a:r>
            <a:r>
              <a:rPr lang="en-US" altLang="en-US" sz="1800" dirty="0"/>
              <a:t>to </a:t>
            </a:r>
            <a:r>
              <a:rPr lang="en-US" altLang="en-US" sz="1800" dirty="0" smtClean="0"/>
              <a:t>the power of the second argument’s value.</a:t>
            </a:r>
          </a:p>
          <a:p>
            <a:pPr lvl="1" eaLnBrk="1" hangingPunct="1"/>
            <a:r>
              <a:rPr lang="en-US" altLang="en-US" sz="1800" dirty="0" smtClean="0">
                <a:latin typeface="Courier New" panose="02070309020205020404" pitchFamily="49" charset="0"/>
                <a:cs typeface="Courier New" panose="02070309020205020404" pitchFamily="49" charset="0"/>
              </a:rPr>
              <a:t>random()</a:t>
            </a:r>
            <a:r>
              <a:rPr lang="en-US" altLang="en-US" sz="1800" dirty="0" smtClean="0"/>
              <a:t>: Returns a random number between 0 and 1, not including 1.</a:t>
            </a:r>
          </a:p>
          <a:p>
            <a:pPr lvl="1" eaLnBrk="1" hangingPunct="1"/>
            <a:r>
              <a:rPr lang="en-US" altLang="en-US" sz="1800" dirty="0">
                <a:latin typeface="Courier New" panose="02070309020205020404" pitchFamily="49" charset="0"/>
                <a:cs typeface="Courier New" panose="02070309020205020404" pitchFamily="49" charset="0"/>
              </a:rPr>
              <a:t>round(</a:t>
            </a:r>
            <a:r>
              <a:rPr lang="en-US" altLang="en-US" sz="1800" i="1" dirty="0">
                <a:latin typeface="Courier New" panose="02070309020205020404" pitchFamily="49" charset="0"/>
                <a:cs typeface="Courier New" panose="02070309020205020404" pitchFamily="49" charset="0"/>
              </a:rPr>
              <a:t>x</a:t>
            </a:r>
            <a:r>
              <a:rPr lang="en-US" altLang="en-US" sz="1800" dirty="0">
                <a:latin typeface="Courier New" panose="02070309020205020404" pitchFamily="49" charset="0"/>
                <a:cs typeface="Courier New" panose="02070309020205020404" pitchFamily="49" charset="0"/>
              </a:rPr>
              <a:t>)</a:t>
            </a:r>
            <a:r>
              <a:rPr lang="en-US" altLang="en-US" sz="1800" dirty="0"/>
              <a:t>: </a:t>
            </a:r>
            <a:r>
              <a:rPr lang="en-US" altLang="en-US" sz="1800" dirty="0" smtClean="0"/>
              <a:t>Returns the integer nearest to x. </a:t>
            </a:r>
          </a:p>
          <a:p>
            <a:pPr lvl="1" eaLnBrk="1" hangingPunct="1"/>
            <a:r>
              <a:rPr lang="en-US" altLang="en-US" sz="1800" dirty="0" err="1" smtClean="0">
                <a:latin typeface="Courier New" panose="02070309020205020404" pitchFamily="49" charset="0"/>
                <a:cs typeface="Courier New" panose="02070309020205020404" pitchFamily="49" charset="0"/>
              </a:rPr>
              <a:t>sqrt</a:t>
            </a:r>
            <a:r>
              <a:rPr lang="en-US" altLang="en-US" sz="1800" dirty="0" smtClean="0">
                <a:latin typeface="Courier New" panose="02070309020205020404" pitchFamily="49" charset="0"/>
                <a:cs typeface="Courier New" panose="02070309020205020404" pitchFamily="49" charset="0"/>
              </a:rPr>
              <a:t>(</a:t>
            </a:r>
            <a:r>
              <a:rPr lang="en-US" altLang="en-US" sz="1800" i="1" dirty="0">
                <a:latin typeface="Courier New" panose="02070309020205020404" pitchFamily="49" charset="0"/>
                <a:cs typeface="Courier New" panose="02070309020205020404" pitchFamily="49" charset="0"/>
              </a:rPr>
              <a:t>x</a:t>
            </a:r>
            <a:r>
              <a:rPr lang="en-US" altLang="en-US" sz="1800" dirty="0" smtClean="0">
                <a:latin typeface="Courier New" panose="02070309020205020404" pitchFamily="49" charset="0"/>
                <a:cs typeface="Courier New" panose="02070309020205020404" pitchFamily="49" charset="0"/>
              </a:rPr>
              <a:t>)</a:t>
            </a:r>
            <a:r>
              <a:rPr lang="en-US" altLang="en-US" sz="1800" dirty="0" smtClean="0"/>
              <a:t>: Returns the positive square root of x.</a:t>
            </a:r>
          </a:p>
          <a:p>
            <a:pPr eaLnBrk="1" hangingPunct="1"/>
            <a:endParaRPr lang="en-US" altLang="en-US" sz="2000" dirty="0" smtClean="0"/>
          </a:p>
          <a:p>
            <a:pPr eaLnBrk="1" hangingPunct="1"/>
            <a:r>
              <a:rPr lang="en-US" altLang="en-US" sz="2000" dirty="0" smtClean="0"/>
              <a:t>Note this </a:t>
            </a:r>
            <a:r>
              <a:rPr lang="en-US" altLang="en-US" sz="2000" dirty="0" smtClean="0">
                <a:latin typeface="Courier New" panose="02070309020205020404" pitchFamily="49" charset="0"/>
              </a:rPr>
              <a:t>Math</a:t>
            </a:r>
            <a:r>
              <a:rPr lang="en-US" altLang="en-US" sz="2000" dirty="0" smtClean="0"/>
              <a:t> object property:</a:t>
            </a:r>
          </a:p>
          <a:p>
            <a:pPr lvl="1" eaLnBrk="1" hangingPunct="1"/>
            <a:r>
              <a:rPr lang="en-US" altLang="en-US" sz="1800" dirty="0" smtClean="0">
                <a:latin typeface="Courier New" panose="02070309020205020404" pitchFamily="49" charset="0"/>
                <a:cs typeface="Courier New" panose="02070309020205020404" pitchFamily="49" charset="0"/>
              </a:rPr>
              <a:t>PI</a:t>
            </a:r>
            <a:r>
              <a:rPr lang="en-US" altLang="en-US" sz="1800" dirty="0" smtClean="0"/>
              <a:t>:  holds the value PI (approximately 3.14159).</a:t>
            </a:r>
          </a:p>
        </p:txBody>
      </p:sp>
      <p:sp>
        <p:nvSpPr>
          <p:cNvPr id="32773" name="Text Box 7" descr="note number"/>
          <p:cNvSpPr txBox="1">
            <a:spLocks noChangeArrowheads="1"/>
          </p:cNvSpPr>
          <p:nvPr/>
        </p:nvSpPr>
        <p:spPr bwMode="auto">
          <a:xfrm>
            <a:off x="381000" y="25146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6" name="Text Box 7" descr="note number"/>
          <p:cNvSpPr txBox="1">
            <a:spLocks noChangeArrowheads="1"/>
          </p:cNvSpPr>
          <p:nvPr/>
        </p:nvSpPr>
        <p:spPr bwMode="auto">
          <a:xfrm>
            <a:off x="381000" y="2962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2</a:t>
            </a:r>
            <a:endParaRPr lang="en-US" altLang="en-US" sz="1400" dirty="0"/>
          </a:p>
        </p:txBody>
      </p:sp>
      <p:sp>
        <p:nvSpPr>
          <p:cNvPr id="7" name="Text Box 7" descr="note number"/>
          <p:cNvSpPr txBox="1">
            <a:spLocks noChangeArrowheads="1"/>
          </p:cNvSpPr>
          <p:nvPr/>
        </p:nvSpPr>
        <p:spPr bwMode="auto">
          <a:xfrm>
            <a:off x="381000" y="3571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3</a:t>
            </a:r>
            <a:endParaRPr lang="en-US" altLang="en-US" sz="1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538698F0-00ED-415E-8ADF-0EA35494D644}" type="slidenum">
              <a:rPr lang="en-US" altLang="en-US" sz="1400">
                <a:latin typeface="Times New Roman" panose="02020603050405020304" pitchFamily="18" charset="0"/>
              </a:rPr>
              <a:pPr eaLnBrk="1" hangingPunct="1"/>
              <a:t>35</a:t>
            </a:fld>
            <a:endParaRPr lang="en-US" altLang="en-US" sz="1400">
              <a:latin typeface="Times New Roman" panose="02020603050405020304" pitchFamily="18" charset="0"/>
            </a:endParaRPr>
          </a:p>
        </p:txBody>
      </p:sp>
      <p:sp>
        <p:nvSpPr>
          <p:cNvPr id="31747" name="Rectangle 2"/>
          <p:cNvSpPr>
            <a:spLocks noGrp="1" noChangeArrowheads="1"/>
          </p:cNvSpPr>
          <p:nvPr>
            <p:ph type="title"/>
          </p:nvPr>
        </p:nvSpPr>
        <p:spPr>
          <a:xfrm>
            <a:off x="1150938" y="304800"/>
            <a:ext cx="7078662" cy="754063"/>
          </a:xfrm>
        </p:spPr>
        <p:txBody>
          <a:bodyPr/>
          <a:lstStyle/>
          <a:p>
            <a:pPr eaLnBrk="1" hangingPunct="1"/>
            <a:r>
              <a:rPr lang="en-US" altLang="en-US" dirty="0" err="1" smtClean="0">
                <a:latin typeface="Courier New" panose="02070309020205020404" pitchFamily="49" charset="0"/>
                <a:cs typeface="Courier New" panose="02070309020205020404" pitchFamily="49" charset="0"/>
              </a:rPr>
              <a:t>Math.floor</a:t>
            </a:r>
            <a:r>
              <a:rPr lang="en-US" altLang="en-US" dirty="0" smtClean="0"/>
              <a:t> Example</a:t>
            </a:r>
          </a:p>
        </p:txBody>
      </p:sp>
      <p:sp>
        <p:nvSpPr>
          <p:cNvPr id="31748" name="Rectangle 3"/>
          <p:cNvSpPr>
            <a:spLocks noGrp="1" noChangeArrowheads="1"/>
          </p:cNvSpPr>
          <p:nvPr>
            <p:ph type="body" idx="1"/>
          </p:nvPr>
        </p:nvSpPr>
        <p:spPr>
          <a:xfrm>
            <a:off x="762000" y="1447800"/>
            <a:ext cx="7924800" cy="5029200"/>
          </a:xfrm>
        </p:spPr>
        <p:txBody>
          <a:bodyPr/>
          <a:lstStyle/>
          <a:p>
            <a:pPr eaLnBrk="1" hangingPunct="1"/>
            <a:r>
              <a:rPr lang="en-US" altLang="en-US" dirty="0" smtClean="0"/>
              <a:t>For various programming tasks, you'll need to perform division and find the quotient.</a:t>
            </a:r>
          </a:p>
          <a:p>
            <a:pPr eaLnBrk="1" hangingPunct="1"/>
            <a:r>
              <a:rPr lang="en-US" altLang="en-US" dirty="0" smtClean="0"/>
              <a:t>In JavaScript, to find the quotient, use / for division, and then apply the </a:t>
            </a:r>
            <a:r>
              <a:rPr lang="en-US" altLang="en-US" dirty="0" err="1" smtClean="0">
                <a:latin typeface="Courier New" panose="02070309020205020404" pitchFamily="49" charset="0"/>
              </a:rPr>
              <a:t>Math.floor</a:t>
            </a:r>
            <a:r>
              <a:rPr lang="en-US" altLang="en-US" dirty="0" smtClean="0">
                <a:latin typeface="Courier New" panose="02070309020205020404" pitchFamily="49" charset="0"/>
              </a:rPr>
              <a:t>()</a:t>
            </a:r>
            <a:r>
              <a:rPr lang="en-US" altLang="en-US" dirty="0" smtClean="0"/>
              <a:t> method. For example:</a:t>
            </a:r>
          </a:p>
          <a:p>
            <a:pPr lvl="2" eaLnBrk="1" hangingPunct="1">
              <a:spcBef>
                <a:spcPct val="50000"/>
              </a:spcBef>
              <a:spcAft>
                <a:spcPct val="50000"/>
              </a:spcAft>
              <a:buFont typeface="Wingdings" panose="05000000000000000000" pitchFamily="2" charset="2"/>
              <a:buNone/>
            </a:pPr>
            <a:r>
              <a:rPr lang="en-US" altLang="en-US" dirty="0" err="1" smtClean="0">
                <a:latin typeface="Courier New" panose="02070309020205020404" pitchFamily="49" charset="0"/>
              </a:rPr>
              <a:t>numQuarters</a:t>
            </a:r>
            <a:r>
              <a:rPr lang="en-US" altLang="en-US" dirty="0" smtClean="0">
                <a:latin typeface="Courier New" panose="02070309020205020404" pitchFamily="49" charset="0"/>
              </a:rPr>
              <a:t> = </a:t>
            </a:r>
            <a:r>
              <a:rPr lang="en-US" altLang="en-US" dirty="0" err="1" smtClean="0">
                <a:latin typeface="Courier New" panose="02070309020205020404" pitchFamily="49" charset="0"/>
              </a:rPr>
              <a:t>Math.floor</a:t>
            </a:r>
            <a:r>
              <a:rPr lang="en-US" altLang="en-US" dirty="0" smtClean="0">
                <a:latin typeface="Courier New" panose="02070309020205020404" pitchFamily="49" charset="0"/>
              </a:rPr>
              <a:t>(</a:t>
            </a:r>
            <a:r>
              <a:rPr lang="en-US" altLang="en-US" dirty="0" err="1" smtClean="0">
                <a:latin typeface="Courier New" panose="02070309020205020404" pitchFamily="49" charset="0"/>
              </a:rPr>
              <a:t>vendingChange</a:t>
            </a:r>
            <a:r>
              <a:rPr lang="en-US" altLang="en-US" dirty="0" smtClean="0">
                <a:latin typeface="Courier New" panose="02070309020205020404" pitchFamily="49" charset="0"/>
              </a:rPr>
              <a:t> / 25);</a:t>
            </a:r>
          </a:p>
          <a:p>
            <a:pPr eaLnBrk="1" hangingPunct="1"/>
            <a:r>
              <a:rPr lang="en-US" altLang="en-US" dirty="0" smtClean="0"/>
              <a:t>If you know </a:t>
            </a:r>
            <a:r>
              <a:rPr lang="en-US" altLang="en-US" dirty="0" err="1" smtClean="0">
                <a:latin typeface="Courier New" panose="02070309020205020404" pitchFamily="49" charset="0"/>
                <a:cs typeface="Courier New" panose="02070309020205020404" pitchFamily="49" charset="0"/>
              </a:rPr>
              <a:t>vendingChange</a:t>
            </a:r>
            <a:r>
              <a:rPr lang="en-US" altLang="en-US" dirty="0" smtClean="0"/>
              <a:t>, how can you calculate the number of dimes?</a:t>
            </a:r>
          </a:p>
        </p:txBody>
      </p:sp>
      <p:sp>
        <p:nvSpPr>
          <p:cNvPr id="31749" name="Text Box 7" descr="note number"/>
          <p:cNvSpPr txBox="1">
            <a:spLocks noChangeArrowheads="1"/>
          </p:cNvSpPr>
          <p:nvPr/>
        </p:nvSpPr>
        <p:spPr bwMode="auto">
          <a:xfrm>
            <a:off x="381000" y="44196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31750" name="Text Box 8" descr="note number"/>
          <p:cNvSpPr txBox="1">
            <a:spLocks noChangeArrowheads="1"/>
          </p:cNvSpPr>
          <p:nvPr/>
        </p:nvSpPr>
        <p:spPr bwMode="auto">
          <a:xfrm>
            <a:off x="381000" y="5095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ontrols>
      <mc:AlternateContent xmlns:mc="http://schemas.openxmlformats.org/markup-compatibility/2006">
        <mc:Choice xmlns:v="urn:schemas-microsoft-com:vml" Requires="v">
          <p:control spid="6246" name="TextBox1" r:id="rId2" imgW="7077240" imgH="619200"/>
        </mc:Choice>
        <mc:Fallback>
          <p:control name="TextBox1" r:id="rId2" imgW="7077240" imgH="619200">
            <p:pic>
              <p:nvPicPr>
                <p:cNvPr id="8" name="TextBox1"/>
                <p:cNvPicPr preferRelativeResize="0">
                  <a:picLocks noChangeArrowheads="1" noChangeShapeType="1"/>
                </p:cNvPicPr>
                <p:nvPr/>
              </p:nvPicPr>
              <p:blipFill>
                <a:blip r:embed="rId5"/>
                <a:srcRect/>
                <a:stretch>
                  <a:fillRect/>
                </a:stretch>
              </p:blipFill>
              <p:spPr bwMode="auto">
                <a:xfrm>
                  <a:off x="1150938" y="5024436"/>
                  <a:ext cx="7078662" cy="61436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806682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1B7A375C-DF25-4988-BB5F-E58F7B181492}" type="slidenum">
              <a:rPr lang="en-US" altLang="en-US" sz="1400">
                <a:latin typeface="Times New Roman" panose="02020603050405020304" pitchFamily="18" charset="0"/>
              </a:rPr>
              <a:pPr eaLnBrk="1" hangingPunct="1"/>
              <a:t>36</a:t>
            </a:fld>
            <a:endParaRPr lang="en-US" altLang="en-US" sz="1400">
              <a:latin typeface="Times New Roman" panose="02020603050405020304" pitchFamily="18" charset="0"/>
            </a:endParaRPr>
          </a:p>
        </p:txBody>
      </p:sp>
      <p:sp>
        <p:nvSpPr>
          <p:cNvPr id="33795" name="Rectangle 2"/>
          <p:cNvSpPr>
            <a:spLocks noGrp="1" noChangeArrowheads="1"/>
          </p:cNvSpPr>
          <p:nvPr>
            <p:ph type="title"/>
          </p:nvPr>
        </p:nvSpPr>
        <p:spPr>
          <a:xfrm>
            <a:off x="1150938" y="304800"/>
            <a:ext cx="7078662" cy="754063"/>
          </a:xfrm>
        </p:spPr>
        <p:txBody>
          <a:bodyPr/>
          <a:lstStyle/>
          <a:p>
            <a:pPr eaLnBrk="1" hangingPunct="1"/>
            <a:r>
              <a:rPr lang="en-US" altLang="en-US" smtClean="0"/>
              <a:t>Parsing Numbers</a:t>
            </a:r>
          </a:p>
        </p:txBody>
      </p:sp>
      <p:sp>
        <p:nvSpPr>
          <p:cNvPr id="33796" name="Rectangle 3"/>
          <p:cNvSpPr>
            <a:spLocks noGrp="1" noChangeArrowheads="1"/>
          </p:cNvSpPr>
          <p:nvPr>
            <p:ph type="body" idx="1"/>
          </p:nvPr>
        </p:nvSpPr>
        <p:spPr>
          <a:xfrm>
            <a:off x="762000" y="1447800"/>
            <a:ext cx="7848600" cy="5105400"/>
          </a:xfrm>
        </p:spPr>
        <p:txBody>
          <a:bodyPr/>
          <a:lstStyle/>
          <a:p>
            <a:pPr eaLnBrk="1" hangingPunct="1">
              <a:defRPr/>
            </a:pPr>
            <a:r>
              <a:rPr lang="en-US" altLang="en-US" dirty="0" smtClean="0"/>
              <a:t>If the user enters text into a text box or a </a:t>
            </a:r>
            <a:r>
              <a:rPr lang="en-US" altLang="en-US" dirty="0" smtClean="0">
                <a:latin typeface="Courier New" pitchFamily="49" charset="0"/>
                <a:cs typeface="Courier New" pitchFamily="49" charset="0"/>
              </a:rPr>
              <a:t>prompt</a:t>
            </a:r>
            <a:r>
              <a:rPr lang="en-US" altLang="en-US" dirty="0" smtClean="0"/>
              <a:t> dialog), JavaScript reads the input as a string. If you need numeric input, then the string must be </a:t>
            </a:r>
            <a:r>
              <a:rPr lang="en-US" altLang="en-US" i="1" dirty="0" smtClean="0"/>
              <a:t>parsed</a:t>
            </a:r>
            <a:r>
              <a:rPr lang="en-US" altLang="en-US" dirty="0" smtClean="0"/>
              <a:t> in order to convert it to a number.</a:t>
            </a:r>
          </a:p>
          <a:p>
            <a:pPr eaLnBrk="1" hangingPunct="1">
              <a:defRPr/>
            </a:pPr>
            <a:r>
              <a:rPr lang="en-US" altLang="en-US" i="1" dirty="0" smtClean="0"/>
              <a:t>Parsing</a:t>
            </a:r>
            <a:r>
              <a:rPr lang="en-US" altLang="en-US" dirty="0" smtClean="0"/>
              <a:t> is the examination of text to determine what the text represents.</a:t>
            </a:r>
          </a:p>
          <a:p>
            <a:pPr eaLnBrk="1" hangingPunct="1">
              <a:defRPr/>
            </a:pPr>
            <a:r>
              <a:rPr lang="en-US" altLang="en-US" dirty="0" smtClean="0"/>
              <a:t>Use the </a:t>
            </a:r>
            <a:r>
              <a:rPr lang="en-US" altLang="en-US" dirty="0" err="1" smtClean="0">
                <a:latin typeface="Courier New" pitchFamily="49" charset="0"/>
              </a:rPr>
              <a:t>parseInt</a:t>
            </a:r>
            <a:r>
              <a:rPr lang="en-US" altLang="en-US" dirty="0" smtClean="0">
                <a:latin typeface="Courier New" pitchFamily="49" charset="0"/>
              </a:rPr>
              <a:t>(</a:t>
            </a:r>
            <a:r>
              <a:rPr lang="en-US" altLang="en-US" i="1" dirty="0" smtClean="0">
                <a:latin typeface="Times New Roman" pitchFamily="18" charset="0"/>
              </a:rPr>
              <a:t>string</a:t>
            </a:r>
            <a:r>
              <a:rPr lang="en-US" altLang="en-US" dirty="0" smtClean="0">
                <a:latin typeface="Courier New" pitchFamily="49" charset="0"/>
              </a:rPr>
              <a:t>)</a:t>
            </a:r>
            <a:r>
              <a:rPr lang="en-US" altLang="en-US" dirty="0" smtClean="0"/>
              <a:t> and </a:t>
            </a:r>
            <a:r>
              <a:rPr lang="en-US" altLang="en-US" dirty="0" err="1" smtClean="0">
                <a:latin typeface="Courier New" pitchFamily="49" charset="0"/>
              </a:rPr>
              <a:t>parseFloat</a:t>
            </a:r>
            <a:r>
              <a:rPr lang="en-US" altLang="en-US" dirty="0" smtClean="0">
                <a:latin typeface="Courier New" pitchFamily="49" charset="0"/>
              </a:rPr>
              <a:t>(</a:t>
            </a:r>
            <a:r>
              <a:rPr lang="en-US" altLang="en-US" i="1" dirty="0" smtClean="0">
                <a:latin typeface="Times New Roman" pitchFamily="18" charset="0"/>
              </a:rPr>
              <a:t>string</a:t>
            </a:r>
            <a:r>
              <a:rPr lang="en-US" altLang="en-US" dirty="0" smtClean="0">
                <a:latin typeface="Courier New" pitchFamily="49" charset="0"/>
              </a:rPr>
              <a:t>)</a:t>
            </a:r>
            <a:r>
              <a:rPr lang="en-US" altLang="en-US" dirty="0" smtClean="0"/>
              <a:t> </a:t>
            </a:r>
            <a:r>
              <a:rPr lang="en-US" altLang="en-US" i="1" dirty="0" smtClean="0"/>
              <a:t>global functions </a:t>
            </a:r>
            <a:r>
              <a:rPr lang="en-US" altLang="en-US" dirty="0" smtClean="0"/>
              <a:t>to extract integers and floating-point values, respectively. For example:</a:t>
            </a:r>
          </a:p>
          <a:p>
            <a:pPr lvl="1" eaLnBrk="1" hangingPunct="1">
              <a:spcBef>
                <a:spcPts val="600"/>
              </a:spcBef>
              <a:buFont typeface="Wingdings" panose="05000000000000000000" pitchFamily="2" charset="2"/>
              <a:buNone/>
              <a:defRPr/>
            </a:pPr>
            <a:r>
              <a:rPr lang="en-US" altLang="en-US" sz="1400" dirty="0" smtClean="0">
                <a:latin typeface="Courier New" pitchFamily="49" charset="0"/>
              </a:rPr>
              <a:t>balloons = </a:t>
            </a:r>
            <a:r>
              <a:rPr lang="en-US" altLang="en-US" sz="1400" dirty="0" err="1" smtClean="0">
                <a:latin typeface="Courier New" pitchFamily="49" charset="0"/>
              </a:rPr>
              <a:t>parseInt</a:t>
            </a:r>
            <a:r>
              <a:rPr lang="en-US" altLang="en-US" sz="1400" dirty="0" smtClean="0">
                <a:latin typeface="Courier New" pitchFamily="49" charset="0"/>
              </a:rPr>
              <a:t>(prompt("Number of water balloons:", ""));</a:t>
            </a:r>
          </a:p>
          <a:p>
            <a:pPr lvl="1" eaLnBrk="1" hangingPunct="1">
              <a:spcBef>
                <a:spcPct val="0"/>
              </a:spcBef>
              <a:buFont typeface="Wingdings" panose="05000000000000000000" pitchFamily="2" charset="2"/>
              <a:buNone/>
              <a:defRPr/>
            </a:pPr>
            <a:r>
              <a:rPr lang="en-US" altLang="en-US" sz="1600" dirty="0" smtClean="0">
                <a:latin typeface="Courier New" pitchFamily="49" charset="0"/>
              </a:rPr>
              <a:t>diameter = </a:t>
            </a:r>
            <a:r>
              <a:rPr lang="en-US" altLang="en-US" sz="1600" dirty="0" err="1" smtClean="0">
                <a:latin typeface="Courier New" pitchFamily="49" charset="0"/>
              </a:rPr>
              <a:t>parseFloat</a:t>
            </a:r>
            <a:r>
              <a:rPr lang="en-US" altLang="en-US" sz="1600" dirty="0" smtClean="0">
                <a:latin typeface="Courier New" pitchFamily="49" charset="0"/>
              </a:rPr>
              <a:t>(prompt(</a:t>
            </a:r>
          </a:p>
          <a:p>
            <a:pPr lvl="1" eaLnBrk="1" hangingPunct="1">
              <a:spcBef>
                <a:spcPct val="0"/>
              </a:spcBef>
              <a:buFont typeface="Wingdings" panose="05000000000000000000" pitchFamily="2" charset="2"/>
              <a:buNone/>
              <a:defRPr/>
            </a:pPr>
            <a:r>
              <a:rPr lang="en-US" altLang="en-US" sz="1600" dirty="0" smtClean="0">
                <a:latin typeface="Courier New" pitchFamily="49" charset="0"/>
              </a:rPr>
              <a:t>  "Diameter of each balloon in inches:", ""));</a:t>
            </a:r>
          </a:p>
        </p:txBody>
      </p:sp>
      <p:sp>
        <p:nvSpPr>
          <p:cNvPr id="33797" name="Text Box 10" descr="note number"/>
          <p:cNvSpPr txBox="1">
            <a:spLocks noChangeArrowheads="1"/>
          </p:cNvSpPr>
          <p:nvPr/>
        </p:nvSpPr>
        <p:spPr bwMode="auto">
          <a:xfrm>
            <a:off x="381000" y="46482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33798" name="Text Box 11" descr="note number"/>
          <p:cNvSpPr txBox="1">
            <a:spLocks noChangeArrowheads="1"/>
          </p:cNvSpPr>
          <p:nvPr/>
        </p:nvSpPr>
        <p:spPr bwMode="auto">
          <a:xfrm>
            <a:off x="381000" y="54864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7" name="Text Box 11" descr="note number"/>
          <p:cNvSpPr txBox="1">
            <a:spLocks noChangeArrowheads="1"/>
          </p:cNvSpPr>
          <p:nvPr/>
        </p:nvSpPr>
        <p:spPr bwMode="auto">
          <a:xfrm>
            <a:off x="381000" y="6010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3</a:t>
            </a:r>
            <a:endParaRPr lang="en-US" altLang="en-US" sz="1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9292BE4D-302D-41D7-86B2-AED786FC2F87}" type="slidenum">
              <a:rPr lang="en-US" altLang="en-US" sz="1400">
                <a:latin typeface="Times New Roman" panose="02020603050405020304" pitchFamily="18" charset="0"/>
              </a:rPr>
              <a:pPr eaLnBrk="1" hangingPunct="1"/>
              <a:t>37</a:t>
            </a:fld>
            <a:endParaRPr lang="en-US" altLang="en-US" sz="1400">
              <a:latin typeface="Times New Roman" panose="02020603050405020304" pitchFamily="18" charset="0"/>
            </a:endParaRPr>
          </a:p>
        </p:txBody>
      </p:sp>
      <p:sp>
        <p:nvSpPr>
          <p:cNvPr id="45059" name="Rectangle 2"/>
          <p:cNvSpPr>
            <a:spLocks noGrp="1" noChangeArrowheads="1"/>
          </p:cNvSpPr>
          <p:nvPr>
            <p:ph type="title"/>
          </p:nvPr>
        </p:nvSpPr>
        <p:spPr>
          <a:xfrm>
            <a:off x="1150938" y="296863"/>
            <a:ext cx="7002462" cy="754062"/>
          </a:xfrm>
        </p:spPr>
        <p:txBody>
          <a:bodyPr/>
          <a:lstStyle/>
          <a:p>
            <a:pPr eaLnBrk="1" hangingPunct="1"/>
            <a:r>
              <a:rPr lang="en-US" altLang="en-US" smtClean="0">
                <a:latin typeface="Courier New" panose="02070309020205020404" pitchFamily="49" charset="0"/>
                <a:cs typeface="Courier New" panose="02070309020205020404" pitchFamily="49" charset="0"/>
              </a:rPr>
              <a:t>label</a:t>
            </a:r>
            <a:r>
              <a:rPr lang="en-US" altLang="en-US" smtClean="0"/>
              <a:t> Element</a:t>
            </a:r>
            <a:endParaRPr lang="en-US" altLang="en-US" smtClean="0">
              <a:latin typeface="Courier New" panose="02070309020205020404" pitchFamily="49" charset="0"/>
            </a:endParaRPr>
          </a:p>
        </p:txBody>
      </p:sp>
      <p:sp>
        <p:nvSpPr>
          <p:cNvPr id="45060" name="Rectangle 3"/>
          <p:cNvSpPr>
            <a:spLocks noGrp="1" noChangeArrowheads="1"/>
          </p:cNvSpPr>
          <p:nvPr>
            <p:ph type="body" idx="1"/>
          </p:nvPr>
        </p:nvSpPr>
        <p:spPr>
          <a:xfrm>
            <a:off x="762000" y="1447800"/>
            <a:ext cx="7848600" cy="5029200"/>
          </a:xfrm>
        </p:spPr>
        <p:txBody>
          <a:bodyPr/>
          <a:lstStyle/>
          <a:p>
            <a:pPr eaLnBrk="1" hangingPunct="1"/>
            <a:r>
              <a:rPr lang="en-US" altLang="en-US" dirty="0" smtClean="0"/>
              <a:t>The primary purpose of a </a:t>
            </a:r>
            <a:r>
              <a:rPr lang="en-US" altLang="en-US" dirty="0" smtClean="0">
                <a:latin typeface="Courier New" panose="02070309020205020404" pitchFamily="49" charset="0"/>
                <a:cs typeface="Courier New" panose="02070309020205020404" pitchFamily="49" charset="0"/>
              </a:rPr>
              <a:t>label</a:t>
            </a:r>
            <a:r>
              <a:rPr lang="en-US" altLang="en-US" dirty="0" smtClean="0"/>
              <a:t> element is to serve as a prompt for a form control.</a:t>
            </a:r>
          </a:p>
          <a:p>
            <a:pPr eaLnBrk="1" hangingPunct="1"/>
            <a:r>
              <a:rPr lang="en-US" altLang="en-US" dirty="0" smtClean="0"/>
              <a:t>To associate a </a:t>
            </a:r>
            <a:r>
              <a:rPr lang="en-US" altLang="en-US" dirty="0" smtClean="0">
                <a:latin typeface="Courier New" panose="02070309020205020404" pitchFamily="49" charset="0"/>
                <a:cs typeface="Courier New" panose="02070309020205020404" pitchFamily="49" charset="0"/>
              </a:rPr>
              <a:t>label</a:t>
            </a:r>
            <a:r>
              <a:rPr lang="en-US" altLang="en-US" dirty="0" smtClean="0"/>
              <a:t> element with a form control, add a </a:t>
            </a:r>
            <a:r>
              <a:rPr lang="en-US" altLang="en-US" dirty="0" smtClean="0">
                <a:latin typeface="Courier New" panose="02070309020205020404" pitchFamily="49" charset="0"/>
                <a:cs typeface="Courier New" panose="02070309020205020404" pitchFamily="49" charset="0"/>
              </a:rPr>
              <a:t>for</a:t>
            </a:r>
            <a:r>
              <a:rPr lang="en-US" altLang="en-US" dirty="0" smtClean="0"/>
              <a:t> attribute to the </a:t>
            </a:r>
            <a:r>
              <a:rPr lang="en-US" altLang="en-US" dirty="0" smtClean="0">
                <a:latin typeface="Courier New" panose="02070309020205020404" pitchFamily="49" charset="0"/>
                <a:cs typeface="Courier New" panose="02070309020205020404" pitchFamily="49" charset="0"/>
              </a:rPr>
              <a:t>label</a:t>
            </a:r>
            <a:r>
              <a:rPr lang="en-US" altLang="en-US" dirty="0" smtClean="0"/>
              <a:t> element such that the </a:t>
            </a:r>
            <a:r>
              <a:rPr lang="en-US" altLang="en-US" dirty="0" smtClean="0">
                <a:latin typeface="Courier New" panose="02070309020205020404" pitchFamily="49" charset="0"/>
                <a:cs typeface="Courier New" panose="02070309020205020404" pitchFamily="49" charset="0"/>
              </a:rPr>
              <a:t>for</a:t>
            </a:r>
            <a:r>
              <a:rPr lang="en-US" altLang="en-US" dirty="0" smtClean="0"/>
              <a:t> attribute's value equals the control's </a:t>
            </a:r>
            <a:r>
              <a:rPr lang="en-US" altLang="en-US" dirty="0" smtClean="0">
                <a:latin typeface="Courier New" panose="02070309020205020404" pitchFamily="49" charset="0"/>
                <a:cs typeface="Courier New" panose="02070309020205020404" pitchFamily="49" charset="0"/>
              </a:rPr>
              <a:t>id</a:t>
            </a:r>
            <a:r>
              <a:rPr lang="en-US" altLang="en-US" dirty="0" smtClean="0"/>
              <a:t> value. For example:</a:t>
            </a:r>
          </a:p>
          <a:p>
            <a:pPr marL="400050" lvl="1" indent="0" eaLnBrk="1" hangingPunct="1">
              <a:spcBef>
                <a:spcPts val="600"/>
              </a:spcBef>
              <a:buFont typeface="Wingdings" panose="05000000000000000000" pitchFamily="2" charset="2"/>
              <a:buNone/>
            </a:pPr>
            <a:r>
              <a:rPr lang="en-US" altLang="en-US" sz="1500" dirty="0" smtClean="0">
                <a:latin typeface="Courier New" panose="02070309020205020404" pitchFamily="49" charset="0"/>
                <a:cs typeface="Courier New" panose="02070309020205020404" pitchFamily="49" charset="0"/>
              </a:rPr>
              <a:t>&lt;label for="</a:t>
            </a:r>
            <a:r>
              <a:rPr lang="en-US" altLang="en-US" sz="1500" dirty="0" err="1" smtClean="0">
                <a:latin typeface="Courier New" panose="02070309020205020404" pitchFamily="49" charset="0"/>
                <a:cs typeface="Courier New" panose="02070309020205020404" pitchFamily="49" charset="0"/>
              </a:rPr>
              <a:t>qty</a:t>
            </a:r>
            <a:r>
              <a:rPr lang="en-US" altLang="en-US" sz="1500" dirty="0" smtClean="0">
                <a:latin typeface="Courier New" panose="02070309020205020404" pitchFamily="49" charset="0"/>
                <a:cs typeface="Courier New" panose="02070309020205020404" pitchFamily="49" charset="0"/>
              </a:rPr>
              <a:t>"&gt;Number of spherical water balloons:&lt;/label&gt;</a:t>
            </a:r>
          </a:p>
          <a:p>
            <a:pPr marL="400050" lvl="1" indent="0" eaLnBrk="1" hangingPunct="1">
              <a:spcBef>
                <a:spcPct val="0"/>
              </a:spcBef>
              <a:spcAft>
                <a:spcPts val="600"/>
              </a:spcAft>
              <a:buFont typeface="Wingdings" panose="05000000000000000000" pitchFamily="2" charset="2"/>
              <a:buNone/>
            </a:pPr>
            <a:r>
              <a:rPr lang="en-US" altLang="en-US" sz="1500" dirty="0" smtClean="0">
                <a:latin typeface="Courier New" panose="02070309020205020404" pitchFamily="49" charset="0"/>
                <a:cs typeface="Courier New" panose="02070309020205020404" pitchFamily="49" charset="0"/>
              </a:rPr>
              <a:t>&lt;input type="text" id="</a:t>
            </a:r>
            <a:r>
              <a:rPr lang="en-US" altLang="en-US" sz="1500" dirty="0" err="1" smtClean="0">
                <a:latin typeface="Courier New" panose="02070309020205020404" pitchFamily="49" charset="0"/>
                <a:cs typeface="Courier New" panose="02070309020205020404" pitchFamily="49" charset="0"/>
              </a:rPr>
              <a:t>qty</a:t>
            </a:r>
            <a:r>
              <a:rPr lang="en-US" altLang="en-US" sz="1500" dirty="0" smtClean="0">
                <a:latin typeface="Courier New" panose="02070309020205020404" pitchFamily="49" charset="0"/>
                <a:cs typeface="Courier New" panose="02070309020205020404" pitchFamily="49" charset="0"/>
              </a:rPr>
              <a:t>" size="3" </a:t>
            </a:r>
            <a:r>
              <a:rPr lang="en-US" altLang="en-US" sz="1500" dirty="0" err="1" smtClean="0">
                <a:latin typeface="Courier New" panose="02070309020205020404" pitchFamily="49" charset="0"/>
                <a:cs typeface="Courier New" panose="02070309020205020404" pitchFamily="49" charset="0"/>
              </a:rPr>
              <a:t>maxlength</a:t>
            </a:r>
            <a:r>
              <a:rPr lang="en-US" altLang="en-US" sz="1500" dirty="0" smtClean="0">
                <a:latin typeface="Courier New" panose="02070309020205020404" pitchFamily="49" charset="0"/>
                <a:cs typeface="Courier New" panose="02070309020205020404" pitchFamily="49" charset="0"/>
              </a:rPr>
              <a:t>="3"&gt;</a:t>
            </a:r>
          </a:p>
          <a:p>
            <a:pPr marL="342900" lvl="1" indent="-342900" eaLnBrk="1" hangingPunct="1">
              <a:buClr>
                <a:schemeClr val="folHlink"/>
              </a:buClr>
              <a:buSzPct val="60000"/>
            </a:pPr>
            <a:r>
              <a:rPr lang="en-US" altLang="en-US" sz="2400" dirty="0">
                <a:ea typeface="+mn-ea"/>
                <a:cs typeface="+mn-cs"/>
              </a:rPr>
              <a:t>The </a:t>
            </a:r>
            <a:r>
              <a:rPr lang="en-US" altLang="en-US" sz="2400" dirty="0">
                <a:latin typeface="Courier New" panose="02070309020205020404" pitchFamily="49" charset="0"/>
                <a:ea typeface="+mn-ea"/>
                <a:cs typeface="Courier New" panose="02070309020205020404" pitchFamily="49" charset="0"/>
              </a:rPr>
              <a:t>label</a:t>
            </a:r>
            <a:r>
              <a:rPr lang="en-US" altLang="en-US" sz="2400" dirty="0">
                <a:ea typeface="+mn-ea"/>
                <a:cs typeface="+mn-cs"/>
              </a:rPr>
              <a:t> element helps with </a:t>
            </a:r>
            <a:r>
              <a:rPr lang="en-US" altLang="en-US" sz="2400" i="1" dirty="0">
                <a:ea typeface="+mn-ea"/>
                <a:cs typeface="+mn-cs"/>
              </a:rPr>
              <a:t>web accessibility</a:t>
            </a:r>
            <a:r>
              <a:rPr lang="en-US" altLang="en-US" sz="2400" dirty="0">
                <a:ea typeface="+mn-ea"/>
                <a:cs typeface="+mn-cs"/>
              </a:rPr>
              <a:t>. By using a </a:t>
            </a:r>
            <a:r>
              <a:rPr lang="en-US" altLang="en-US" sz="2400" dirty="0">
                <a:latin typeface="Courier New" panose="02070309020205020404" pitchFamily="49" charset="0"/>
                <a:ea typeface="+mn-ea"/>
                <a:cs typeface="Courier New" panose="02070309020205020404" pitchFamily="49" charset="0"/>
              </a:rPr>
              <a:t>label</a:t>
            </a:r>
            <a:r>
              <a:rPr lang="en-US" altLang="en-US" sz="2400" dirty="0">
                <a:ea typeface="+mn-ea"/>
                <a:cs typeface="+mn-cs"/>
              </a:rPr>
              <a:t> element and tying it to a control, you enable a screen reader’s speech synthesizer to speak the label’s text as a prompt for the </a:t>
            </a:r>
            <a:r>
              <a:rPr lang="en-US" altLang="en-US" sz="2400" dirty="0" smtClean="0">
                <a:ea typeface="+mn-ea"/>
                <a:cs typeface="+mn-cs"/>
              </a:rPr>
              <a:t>control.</a:t>
            </a:r>
            <a:endParaRPr lang="en-US" altLang="en-US" sz="2400" dirty="0">
              <a:ea typeface="+mn-ea"/>
              <a:cs typeface="+mn-cs"/>
            </a:endParaRPr>
          </a:p>
        </p:txBody>
      </p:sp>
      <p:sp>
        <p:nvSpPr>
          <p:cNvPr id="8" name="Text Box 7" descr="note number"/>
          <p:cNvSpPr txBox="1">
            <a:spLocks noChangeArrowheads="1"/>
          </p:cNvSpPr>
          <p:nvPr/>
        </p:nvSpPr>
        <p:spPr bwMode="auto">
          <a:xfrm>
            <a:off x="381000" y="46482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1</a:t>
            </a:r>
            <a:endParaRPr lang="en-US" altLang="en-US" sz="1400" dirty="0"/>
          </a:p>
        </p:txBody>
      </p:sp>
    </p:spTree>
    <p:extLst>
      <p:ext uri="{BB962C8B-B14F-4D97-AF65-F5344CB8AC3E}">
        <p14:creationId xmlns:p14="http://schemas.microsoft.com/office/powerpoint/2010/main" val="3340655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920B55D5-8F8F-4806-8055-019C48ECF71B}" type="slidenum">
              <a:rPr lang="en-US" altLang="en-US" sz="1400">
                <a:latin typeface="Times New Roman" panose="02020603050405020304" pitchFamily="18" charset="0"/>
              </a:rPr>
              <a:pPr eaLnBrk="1" hangingPunct="1"/>
              <a:t>38</a:t>
            </a:fld>
            <a:endParaRPr lang="en-US" altLang="en-US" sz="1400">
              <a:latin typeface="Times New Roman" panose="02020603050405020304" pitchFamily="18" charset="0"/>
            </a:endParaRPr>
          </a:p>
        </p:txBody>
      </p:sp>
      <p:sp>
        <p:nvSpPr>
          <p:cNvPr id="55299" name="Rectangle 3"/>
          <p:cNvSpPr>
            <a:spLocks noGrp="1" noChangeArrowheads="1"/>
          </p:cNvSpPr>
          <p:nvPr>
            <p:ph type="body" idx="1"/>
          </p:nvPr>
        </p:nvSpPr>
        <p:spPr>
          <a:xfrm>
            <a:off x="762000" y="1447800"/>
            <a:ext cx="7924800" cy="5029200"/>
          </a:xfrm>
        </p:spPr>
        <p:txBody>
          <a:bodyPr/>
          <a:lstStyle/>
          <a:p>
            <a:pPr eaLnBrk="1" hangingPunct="1">
              <a:spcBef>
                <a:spcPct val="0"/>
              </a:spcBef>
              <a:tabLst>
                <a:tab pos="1143000" algn="l"/>
                <a:tab pos="3200400" algn="l"/>
              </a:tabLst>
            </a:pPr>
            <a:r>
              <a:rPr lang="en-US" altLang="en-US" dirty="0"/>
              <a:t>An </a:t>
            </a:r>
            <a:r>
              <a:rPr lang="en-US" altLang="en-US" dirty="0">
                <a:latin typeface="Courier New" panose="02070309020205020404" pitchFamily="49" charset="0"/>
                <a:cs typeface="Courier New" panose="02070309020205020404" pitchFamily="49" charset="0"/>
              </a:rPr>
              <a:t>if</a:t>
            </a:r>
            <a:r>
              <a:rPr lang="en-US" altLang="en-US" dirty="0"/>
              <a:t> statement will sometimes need a condition that involves more than one test.</a:t>
            </a:r>
          </a:p>
          <a:p>
            <a:pPr eaLnBrk="1" hangingPunct="1">
              <a:spcBef>
                <a:spcPct val="0"/>
              </a:spcBef>
              <a:tabLst>
                <a:tab pos="1143000" algn="l"/>
                <a:tab pos="3200400" algn="l"/>
              </a:tabLst>
            </a:pPr>
            <a:r>
              <a:rPr lang="en-US" altLang="en-US" dirty="0"/>
              <a:t>The </a:t>
            </a:r>
            <a:r>
              <a:rPr lang="en-US" altLang="en-US" dirty="0">
                <a:latin typeface="Courier New" panose="02070309020205020404" pitchFamily="49" charset="0"/>
                <a:cs typeface="Courier New" panose="02070309020205020404" pitchFamily="49" charset="0"/>
              </a:rPr>
              <a:t>&amp;&amp;</a:t>
            </a:r>
            <a:r>
              <a:rPr lang="en-US" altLang="en-US" dirty="0"/>
              <a:t> (pronounced "and") and </a:t>
            </a:r>
            <a:r>
              <a:rPr lang="en-US" altLang="en-US" dirty="0">
                <a:latin typeface="Courier New" panose="02070309020205020404" pitchFamily="49" charset="0"/>
                <a:cs typeface="Courier New" panose="02070309020205020404" pitchFamily="49" charset="0"/>
              </a:rPr>
              <a:t>||</a:t>
            </a:r>
            <a:r>
              <a:rPr lang="en-US" altLang="en-US" dirty="0"/>
              <a:t> (pronounced "or") operators enable you to tie multiple tests together to form a non-trivial </a:t>
            </a:r>
            <a:r>
              <a:rPr lang="en-US" altLang="en-US" dirty="0">
                <a:latin typeface="Courier New" panose="02070309020205020404" pitchFamily="49" charset="0"/>
                <a:cs typeface="Courier New" panose="02070309020205020404" pitchFamily="49" charset="0"/>
              </a:rPr>
              <a:t>if</a:t>
            </a:r>
            <a:r>
              <a:rPr lang="en-US" altLang="en-US" dirty="0"/>
              <a:t> condition.</a:t>
            </a:r>
          </a:p>
          <a:p>
            <a:pPr eaLnBrk="1" hangingPunct="1">
              <a:spcBef>
                <a:spcPct val="0"/>
              </a:spcBef>
              <a:tabLst>
                <a:tab pos="1143000" algn="l"/>
                <a:tab pos="3200400" algn="l"/>
              </a:tabLst>
            </a:pPr>
            <a:r>
              <a:rPr lang="en-US" altLang="en-US" dirty="0"/>
              <a:t>With the </a:t>
            </a:r>
            <a:r>
              <a:rPr lang="en-US" altLang="en-US" dirty="0">
                <a:latin typeface="Courier New" panose="02070309020205020404" pitchFamily="49" charset="0"/>
                <a:cs typeface="Courier New" panose="02070309020205020404" pitchFamily="49" charset="0"/>
              </a:rPr>
              <a:t>&amp;&amp;</a:t>
            </a:r>
            <a:r>
              <a:rPr lang="en-US" altLang="en-US" dirty="0"/>
              <a:t> operator, both sides need to be true for the whole thing to be true. For example:</a:t>
            </a:r>
          </a:p>
          <a:p>
            <a:pPr marL="400050" lvl="1" indent="0" eaLnBrk="1" hangingPunct="1">
              <a:spcBef>
                <a:spcPct val="0"/>
              </a:spcBef>
              <a:buNone/>
              <a:tabLst>
                <a:tab pos="1143000" algn="l"/>
                <a:tab pos="3200400" algn="l"/>
              </a:tabLst>
            </a:pPr>
            <a:r>
              <a:rPr lang="en-US" altLang="en-US" sz="1600" dirty="0">
                <a:latin typeface="Courier New" panose="02070309020205020404" pitchFamily="49" charset="0"/>
                <a:cs typeface="Courier New" panose="02070309020205020404" pitchFamily="49" charset="0"/>
              </a:rPr>
              <a:t>if (temperature &gt;= 68 &amp;&amp; temperature &lt;= 72) {</a:t>
            </a:r>
          </a:p>
          <a:p>
            <a:pPr marL="400050" lvl="1" indent="0" eaLnBrk="1" hangingPunct="1">
              <a:spcBef>
                <a:spcPct val="0"/>
              </a:spcBef>
              <a:buNone/>
              <a:tabLst>
                <a:tab pos="1143000" algn="l"/>
                <a:tab pos="3200400" algn="l"/>
              </a:tabLst>
            </a:pPr>
            <a:r>
              <a:rPr lang="en-US" altLang="en-US" sz="1600" dirty="0">
                <a:latin typeface="Courier New" panose="02070309020205020404" pitchFamily="49" charset="0"/>
                <a:cs typeface="Courier New" panose="02070309020205020404" pitchFamily="49" charset="0"/>
              </a:rPr>
              <a:t>  alert("The temperature is normal for a mall.");</a:t>
            </a:r>
          </a:p>
          <a:p>
            <a:pPr marL="400050" lvl="1" indent="0" eaLnBrk="1" hangingPunct="1">
              <a:spcBef>
                <a:spcPct val="0"/>
              </a:spcBef>
              <a:spcAft>
                <a:spcPts val="600"/>
              </a:spcAft>
              <a:buNone/>
              <a:tabLst>
                <a:tab pos="1143000" algn="l"/>
                <a:tab pos="3200400" algn="l"/>
              </a:tabLst>
            </a:pPr>
            <a:r>
              <a:rPr lang="en-US" altLang="en-US" sz="1600" dirty="0">
                <a:latin typeface="Courier New" panose="02070309020205020404" pitchFamily="49" charset="0"/>
                <a:cs typeface="Courier New" panose="02070309020205020404" pitchFamily="49" charset="0"/>
              </a:rPr>
              <a:t>}</a:t>
            </a:r>
          </a:p>
          <a:p>
            <a:pPr eaLnBrk="1" hangingPunct="1">
              <a:spcBef>
                <a:spcPct val="0"/>
              </a:spcBef>
              <a:tabLst>
                <a:tab pos="1143000" algn="l"/>
                <a:tab pos="3200400" algn="l"/>
              </a:tabLst>
            </a:pPr>
            <a:r>
              <a:rPr lang="en-US" altLang="en-US" dirty="0" smtClean="0"/>
              <a:t>With the </a:t>
            </a:r>
            <a:r>
              <a:rPr lang="en-US" altLang="en-US" dirty="0">
                <a:latin typeface="Courier New" panose="02070309020205020404" pitchFamily="49" charset="0"/>
                <a:cs typeface="Courier New" panose="02070309020205020404" pitchFamily="49" charset="0"/>
              </a:rPr>
              <a:t>||</a:t>
            </a:r>
            <a:r>
              <a:rPr lang="en-US" altLang="en-US" dirty="0" smtClean="0"/>
              <a:t> operator, at least one side needs to be true for the whole thing to be true. For example:</a:t>
            </a:r>
          </a:p>
          <a:p>
            <a:pPr marL="400050" lvl="1" indent="0" eaLnBrk="1" hangingPunct="1">
              <a:spcBef>
                <a:spcPct val="0"/>
              </a:spcBef>
              <a:buNone/>
              <a:tabLst>
                <a:tab pos="1143000" algn="l"/>
                <a:tab pos="3200400" algn="l"/>
              </a:tabLst>
            </a:pPr>
            <a:r>
              <a:rPr lang="en-US" altLang="en-US" sz="1600" dirty="0">
                <a:latin typeface="Courier New" panose="02070309020205020404" pitchFamily="49" charset="0"/>
                <a:cs typeface="Courier New" panose="02070309020205020404" pitchFamily="49" charset="0"/>
              </a:rPr>
              <a:t>if (</a:t>
            </a:r>
            <a:r>
              <a:rPr lang="en-US" altLang="en-US" sz="1600" dirty="0" err="1">
                <a:latin typeface="Courier New" panose="02070309020205020404" pitchFamily="49" charset="0"/>
                <a:cs typeface="Courier New" panose="02070309020205020404" pitchFamily="49" charset="0"/>
              </a:rPr>
              <a:t>systolicBP</a:t>
            </a:r>
            <a:r>
              <a:rPr lang="en-US" altLang="en-US" sz="1600" dirty="0">
                <a:latin typeface="Courier New" panose="02070309020205020404" pitchFamily="49" charset="0"/>
                <a:cs typeface="Courier New" panose="02070309020205020404" pitchFamily="49" charset="0"/>
              </a:rPr>
              <a:t> &gt;= 140 || </a:t>
            </a:r>
            <a:r>
              <a:rPr lang="en-US" altLang="en-US" sz="1600" dirty="0" err="1">
                <a:latin typeface="Courier New" panose="02070309020205020404" pitchFamily="49" charset="0"/>
                <a:cs typeface="Courier New" panose="02070309020205020404" pitchFamily="49" charset="0"/>
              </a:rPr>
              <a:t>diastolicBP</a:t>
            </a:r>
            <a:r>
              <a:rPr lang="en-US" altLang="en-US" sz="1600" dirty="0">
                <a:latin typeface="Courier New" panose="02070309020205020404" pitchFamily="49" charset="0"/>
                <a:cs typeface="Courier New" panose="02070309020205020404" pitchFamily="49" charset="0"/>
              </a:rPr>
              <a:t> &gt;= </a:t>
            </a:r>
            <a:r>
              <a:rPr lang="en-US" altLang="en-US" sz="1600" dirty="0" smtClean="0">
                <a:latin typeface="Courier New" panose="02070309020205020404" pitchFamily="49" charset="0"/>
                <a:cs typeface="Courier New" panose="02070309020205020404" pitchFamily="49" charset="0"/>
              </a:rPr>
              <a:t>90) </a:t>
            </a:r>
            <a:r>
              <a:rPr lang="en-US" altLang="en-US" sz="1600" dirty="0">
                <a:latin typeface="Courier New" panose="02070309020205020404" pitchFamily="49" charset="0"/>
                <a:cs typeface="Courier New" panose="02070309020205020404" pitchFamily="49" charset="0"/>
              </a:rPr>
              <a:t>{</a:t>
            </a:r>
          </a:p>
          <a:p>
            <a:pPr marL="400050" lvl="1" indent="0" eaLnBrk="1" hangingPunct="1">
              <a:spcBef>
                <a:spcPct val="0"/>
              </a:spcBef>
              <a:buNone/>
              <a:tabLst>
                <a:tab pos="1143000" algn="l"/>
                <a:tab pos="3200400" algn="l"/>
              </a:tabLst>
            </a:pPr>
            <a:r>
              <a:rPr lang="en-US" altLang="en-US" sz="1600" dirty="0">
                <a:latin typeface="Courier New" panose="02070309020205020404" pitchFamily="49" charset="0"/>
                <a:cs typeface="Courier New" panose="02070309020205020404" pitchFamily="49" charset="0"/>
              </a:rPr>
              <a:t>  alert("High blood pressure. See a doctor!");</a:t>
            </a:r>
          </a:p>
          <a:p>
            <a:pPr marL="400050" lvl="1" indent="0" eaLnBrk="1" hangingPunct="1">
              <a:spcBef>
                <a:spcPct val="0"/>
              </a:spcBef>
              <a:buNone/>
              <a:tabLst>
                <a:tab pos="1143000" algn="l"/>
                <a:tab pos="3200400" algn="l"/>
              </a:tabLst>
            </a:pPr>
            <a:r>
              <a:rPr lang="en-US" altLang="en-US" sz="1600" dirty="0">
                <a:latin typeface="Courier New" panose="02070309020205020404" pitchFamily="49" charset="0"/>
                <a:cs typeface="Courier New" panose="02070309020205020404" pitchFamily="49" charset="0"/>
              </a:rPr>
              <a:t>}</a:t>
            </a:r>
          </a:p>
        </p:txBody>
      </p:sp>
      <p:sp>
        <p:nvSpPr>
          <p:cNvPr id="55300" name="Rectangle 2"/>
          <p:cNvSpPr>
            <a:spLocks noGrp="1" noChangeArrowheads="1"/>
          </p:cNvSpPr>
          <p:nvPr>
            <p:ph type="title"/>
          </p:nvPr>
        </p:nvSpPr>
        <p:spPr>
          <a:xfrm>
            <a:off x="1150938" y="296863"/>
            <a:ext cx="7002462" cy="754062"/>
          </a:xfrm>
        </p:spPr>
        <p:txBody>
          <a:bodyPr/>
          <a:lstStyle/>
          <a:p>
            <a:pPr eaLnBrk="1" hangingPunct="1"/>
            <a:r>
              <a:rPr lang="en-US" altLang="en-US" smtClean="0"/>
              <a:t>Logical Operators</a:t>
            </a:r>
            <a:endParaRPr lang="en-US" altLang="en-US" smtClean="0">
              <a:latin typeface="Courier New" panose="02070309020205020404" pitchFamily="49" charset="0"/>
            </a:endParaRPr>
          </a:p>
        </p:txBody>
      </p:sp>
      <p:sp>
        <p:nvSpPr>
          <p:cNvPr id="5" name="Text Box 7" descr="note number"/>
          <p:cNvSpPr txBox="1">
            <a:spLocks noChangeArrowheads="1"/>
          </p:cNvSpPr>
          <p:nvPr/>
        </p:nvSpPr>
        <p:spPr bwMode="auto">
          <a:xfrm>
            <a:off x="381000" y="4105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920B55D5-8F8F-4806-8055-019C48ECF71B}" type="slidenum">
              <a:rPr lang="en-US" altLang="en-US" sz="1400">
                <a:latin typeface="Times New Roman" panose="02020603050405020304" pitchFamily="18" charset="0"/>
              </a:rPr>
              <a:pPr eaLnBrk="1" hangingPunct="1"/>
              <a:t>39</a:t>
            </a:fld>
            <a:endParaRPr lang="en-US" altLang="en-US" sz="1400">
              <a:latin typeface="Times New Roman" panose="02020603050405020304" pitchFamily="18" charset="0"/>
            </a:endParaRPr>
          </a:p>
        </p:txBody>
      </p:sp>
      <p:sp>
        <p:nvSpPr>
          <p:cNvPr id="55299" name="Rectangle 3"/>
          <p:cNvSpPr>
            <a:spLocks noGrp="1" noChangeArrowheads="1"/>
          </p:cNvSpPr>
          <p:nvPr>
            <p:ph type="body" idx="1"/>
          </p:nvPr>
        </p:nvSpPr>
        <p:spPr>
          <a:xfrm>
            <a:off x="762000" y="1447800"/>
            <a:ext cx="7924800" cy="5029200"/>
          </a:xfrm>
        </p:spPr>
        <p:txBody>
          <a:bodyPr/>
          <a:lstStyle/>
          <a:p>
            <a:pPr eaLnBrk="1" hangingPunct="1">
              <a:spcBef>
                <a:spcPct val="0"/>
              </a:spcBef>
              <a:tabLst>
                <a:tab pos="1143000" algn="l"/>
                <a:tab pos="3200400" algn="l"/>
              </a:tabLst>
            </a:pPr>
            <a:r>
              <a:rPr lang="en-US" altLang="en-US" dirty="0"/>
              <a:t>The </a:t>
            </a:r>
            <a:r>
              <a:rPr lang="en-US" altLang="en-US" dirty="0">
                <a:latin typeface="Courier New" panose="02070309020205020404" pitchFamily="49" charset="0"/>
                <a:cs typeface="Courier New" panose="02070309020205020404" pitchFamily="49" charset="0"/>
              </a:rPr>
              <a:t>!</a:t>
            </a:r>
            <a:r>
              <a:rPr lang="en-US" altLang="en-US" dirty="0"/>
              <a:t> operator reverses the truth or falsity of an </a:t>
            </a:r>
            <a:r>
              <a:rPr lang="en-US" altLang="en-US" dirty="0" smtClean="0"/>
              <a:t>expression.</a:t>
            </a:r>
          </a:p>
          <a:p>
            <a:pPr eaLnBrk="1" hangingPunct="1">
              <a:spcBef>
                <a:spcPct val="0"/>
              </a:spcBef>
              <a:tabLst>
                <a:tab pos="1143000" algn="l"/>
                <a:tab pos="3200400" algn="l"/>
              </a:tabLst>
            </a:pPr>
            <a:r>
              <a:rPr lang="en-US" altLang="en-US" dirty="0" smtClean="0"/>
              <a:t>For </a:t>
            </a:r>
            <a:r>
              <a:rPr lang="en-US" altLang="en-US" dirty="0"/>
              <a:t>example, suppose the variable </a:t>
            </a:r>
            <a:r>
              <a:rPr lang="en-US" altLang="en-US" dirty="0">
                <a:latin typeface="Courier New" panose="02070309020205020404" pitchFamily="49" charset="0"/>
                <a:cs typeface="Courier New" panose="02070309020205020404" pitchFamily="49" charset="0"/>
              </a:rPr>
              <a:t>sign</a:t>
            </a:r>
            <a:r>
              <a:rPr lang="en-US" altLang="en-US" dirty="0"/>
              <a:t> contains the value </a:t>
            </a:r>
            <a:r>
              <a:rPr lang="en-US" altLang="en-US" dirty="0" smtClean="0"/>
              <a:t>"Taurus". Note these expression evaluations:</a:t>
            </a:r>
          </a:p>
          <a:p>
            <a:pPr marL="400050" lvl="1" indent="0" eaLnBrk="1" hangingPunct="1">
              <a:spcBef>
                <a:spcPts val="600"/>
              </a:spcBef>
              <a:buNone/>
              <a:tabLst>
                <a:tab pos="1143000" algn="l"/>
                <a:tab pos="3200400" algn="l"/>
              </a:tabLst>
            </a:pPr>
            <a:r>
              <a:rPr lang="en-US" altLang="en-US" sz="1800" dirty="0">
                <a:latin typeface="Courier New" panose="02070309020205020404" pitchFamily="49" charset="0"/>
                <a:cs typeface="Courier New" panose="02070309020205020404" pitchFamily="49" charset="0"/>
              </a:rPr>
              <a:t>!(sign == "Taurus")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r>
              <a:rPr lang="en-US" altLang="en-US" sz="1800" dirty="0" smtClean="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false</a:t>
            </a:r>
          </a:p>
          <a:p>
            <a:pPr marL="400050" lvl="1" indent="0" eaLnBrk="1" hangingPunct="1">
              <a:spcBef>
                <a:spcPct val="0"/>
              </a:spcBef>
              <a:spcAft>
                <a:spcPts val="1200"/>
              </a:spcAft>
              <a:buNone/>
              <a:tabLst>
                <a:tab pos="1143000" algn="l"/>
                <a:tab pos="3200400" algn="l"/>
              </a:tabLst>
            </a:pPr>
            <a:r>
              <a:rPr lang="en-US" altLang="en-US" sz="1800" dirty="0">
                <a:latin typeface="Courier New" panose="02070309020205020404" pitchFamily="49" charset="0"/>
                <a:cs typeface="Courier New" panose="02070309020205020404" pitchFamily="49" charset="0"/>
              </a:rPr>
              <a:t>!(sign == "Virgo")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r>
              <a:rPr lang="en-US" altLang="en-US" sz="1800" dirty="0" smtClean="0">
                <a:latin typeface="Courier New" panose="02070309020205020404" pitchFamily="49" charset="0"/>
                <a:cs typeface="Courier New" panose="02070309020205020404" pitchFamily="49" charset="0"/>
              </a:rPr>
              <a:t> true</a:t>
            </a:r>
            <a:endParaRPr lang="en-US" altLang="en-US" sz="1800" dirty="0">
              <a:latin typeface="Courier New" panose="02070309020205020404" pitchFamily="49" charset="0"/>
              <a:cs typeface="Courier New" panose="02070309020205020404" pitchFamily="49" charset="0"/>
            </a:endParaRPr>
          </a:p>
          <a:p>
            <a:pPr eaLnBrk="1" hangingPunct="1">
              <a:spcBef>
                <a:spcPct val="0"/>
              </a:spcBef>
              <a:tabLst>
                <a:tab pos="1143000" algn="l"/>
                <a:tab pos="3200400" algn="l"/>
              </a:tabLst>
            </a:pPr>
            <a:r>
              <a:rPr lang="en-US" altLang="en-US" dirty="0"/>
              <a:t>If you dislike the three fire zodiac signs </a:t>
            </a:r>
            <a:r>
              <a:rPr lang="en-US" altLang="en-US" dirty="0" smtClean="0"/>
              <a:t>and </a:t>
            </a:r>
            <a:r>
              <a:rPr lang="en-US" altLang="en-US" dirty="0"/>
              <a:t>want to exclude them using an </a:t>
            </a:r>
            <a:r>
              <a:rPr lang="en-US" altLang="en-US" dirty="0">
                <a:latin typeface="Courier New" panose="02070309020205020404" pitchFamily="49" charset="0"/>
                <a:cs typeface="Courier New" panose="02070309020205020404" pitchFamily="49" charset="0"/>
              </a:rPr>
              <a:t>if</a:t>
            </a:r>
            <a:r>
              <a:rPr lang="en-US" altLang="en-US" dirty="0"/>
              <a:t> condition, you can do this:</a:t>
            </a:r>
          </a:p>
          <a:p>
            <a:pPr marL="400050" lvl="1" indent="0" eaLnBrk="1" hangingPunct="1">
              <a:spcBef>
                <a:spcPts val="600"/>
              </a:spcBef>
              <a:buNone/>
              <a:tabLst>
                <a:tab pos="1143000" algn="l"/>
                <a:tab pos="3200400" algn="l"/>
              </a:tabLst>
            </a:pPr>
            <a:r>
              <a:rPr lang="en-US" altLang="en-US" sz="1400" dirty="0">
                <a:latin typeface="Courier New" panose="02070309020205020404" pitchFamily="49" charset="0"/>
                <a:cs typeface="Courier New" panose="02070309020205020404" pitchFamily="49" charset="0"/>
              </a:rPr>
              <a:t>if (!(sign == </a:t>
            </a:r>
            <a:r>
              <a:rPr lang="en-US" altLang="en-US" sz="1400" dirty="0" smtClean="0">
                <a:latin typeface="Courier New" panose="02070309020205020404" pitchFamily="49" charset="0"/>
                <a:cs typeface="Courier New" panose="02070309020205020404" pitchFamily="49" charset="0"/>
              </a:rPr>
              <a:t>"Aries</a:t>
            </a:r>
            <a:r>
              <a:rPr lang="en-US" altLang="en-US" sz="1400" dirty="0">
                <a:latin typeface="Courier New" panose="02070309020205020404" pitchFamily="49" charset="0"/>
                <a:cs typeface="Courier New" panose="02070309020205020404" pitchFamily="49" charset="0"/>
              </a:rPr>
              <a:t>" || sign == "Leo" || sign == "Sagittarius</a:t>
            </a:r>
            <a:r>
              <a:rPr lang="en-US" altLang="en-US" sz="1400" dirty="0" smtClean="0">
                <a:latin typeface="Courier New" panose="02070309020205020404" pitchFamily="49" charset="0"/>
                <a:cs typeface="Courier New" panose="02070309020205020404" pitchFamily="49" charset="0"/>
              </a:rPr>
              <a:t>")) {</a:t>
            </a:r>
          </a:p>
          <a:p>
            <a:pPr marL="400050" lvl="1" indent="0" eaLnBrk="1" hangingPunct="1">
              <a:spcBef>
                <a:spcPct val="0"/>
              </a:spcBef>
              <a:buNone/>
              <a:tabLst>
                <a:tab pos="1143000" algn="l"/>
                <a:tab pos="3200400" algn="l"/>
              </a:tabLst>
            </a:pPr>
            <a:r>
              <a:rPr lang="en-US" altLang="en-US" sz="1400" dirty="0">
                <a:latin typeface="Courier New" panose="02070309020205020404" pitchFamily="49" charset="0"/>
                <a:cs typeface="Courier New" panose="02070309020205020404" pitchFamily="49" charset="0"/>
              </a:rPr>
              <a:t> </a:t>
            </a:r>
            <a:r>
              <a:rPr lang="en-US" altLang="en-US" sz="1400" dirty="0" smtClean="0">
                <a:latin typeface="Courier New" panose="02070309020205020404" pitchFamily="49" charset="0"/>
                <a:cs typeface="Courier New" panose="02070309020205020404" pitchFamily="49" charset="0"/>
              </a:rPr>
              <a:t> alert("I like your zodiac sign!");</a:t>
            </a:r>
          </a:p>
          <a:p>
            <a:pPr marL="400050" lvl="1" indent="0" eaLnBrk="1" hangingPunct="1">
              <a:spcBef>
                <a:spcPct val="0"/>
              </a:spcBef>
              <a:buNone/>
              <a:tabLst>
                <a:tab pos="1143000" algn="l"/>
                <a:tab pos="3200400" algn="l"/>
              </a:tabLst>
            </a:pPr>
            <a:r>
              <a:rPr lang="en-US" altLang="en-US" sz="1400" dirty="0">
                <a:latin typeface="Courier New" panose="02070309020205020404" pitchFamily="49" charset="0"/>
                <a:cs typeface="Courier New" panose="02070309020205020404" pitchFamily="49" charset="0"/>
              </a:rPr>
              <a:t>}</a:t>
            </a:r>
          </a:p>
          <a:p>
            <a:pPr eaLnBrk="1" hangingPunct="1">
              <a:spcBef>
                <a:spcPct val="0"/>
              </a:spcBef>
              <a:tabLst>
                <a:tab pos="1143000" algn="l"/>
                <a:tab pos="3200400" algn="l"/>
              </a:tabLst>
            </a:pPr>
            <a:endParaRPr lang="en-US" altLang="en-US" dirty="0" smtClean="0"/>
          </a:p>
        </p:txBody>
      </p:sp>
      <p:sp>
        <p:nvSpPr>
          <p:cNvPr id="55300" name="Rectangle 2"/>
          <p:cNvSpPr>
            <a:spLocks noGrp="1" noChangeArrowheads="1"/>
          </p:cNvSpPr>
          <p:nvPr>
            <p:ph type="title"/>
          </p:nvPr>
        </p:nvSpPr>
        <p:spPr>
          <a:xfrm>
            <a:off x="1150938" y="296863"/>
            <a:ext cx="7002462" cy="754062"/>
          </a:xfrm>
        </p:spPr>
        <p:txBody>
          <a:bodyPr/>
          <a:lstStyle/>
          <a:p>
            <a:pPr eaLnBrk="1" hangingPunct="1"/>
            <a:r>
              <a:rPr lang="en-US" altLang="en-US" smtClean="0"/>
              <a:t>Logical Operators</a:t>
            </a:r>
            <a:endParaRPr lang="en-US" altLang="en-US" smtClean="0">
              <a:latin typeface="Courier New" panose="02070309020205020404" pitchFamily="49" charset="0"/>
            </a:endParaRPr>
          </a:p>
        </p:txBody>
      </p:sp>
      <p:sp>
        <p:nvSpPr>
          <p:cNvPr id="55301" name="Text Box 7" descr="note number"/>
          <p:cNvSpPr txBox="1">
            <a:spLocks noChangeArrowheads="1"/>
          </p:cNvSpPr>
          <p:nvPr/>
        </p:nvSpPr>
        <p:spPr bwMode="auto">
          <a:xfrm>
            <a:off x="381000" y="5019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55302" name="Text Box 7" descr="note number"/>
          <p:cNvSpPr txBox="1">
            <a:spLocks noChangeArrowheads="1"/>
          </p:cNvSpPr>
          <p:nvPr/>
        </p:nvSpPr>
        <p:spPr bwMode="auto">
          <a:xfrm>
            <a:off x="381000" y="5476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extLst>
      <p:ext uri="{BB962C8B-B14F-4D97-AF65-F5344CB8AC3E}">
        <p14:creationId xmlns:p14="http://schemas.microsoft.com/office/powerpoint/2010/main" val="1551850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D59CF5CA-D597-45F1-823E-86A0A35B60FB}" type="slidenum">
              <a:rPr lang="en-US" altLang="en-US" sz="1400">
                <a:latin typeface="Times New Roman" panose="02020603050405020304" pitchFamily="18" charset="0"/>
              </a:rPr>
              <a:pPr eaLnBrk="1" hangingPunct="1"/>
              <a:t>4</a:t>
            </a:fld>
            <a:endParaRPr lang="en-US" altLang="en-US" sz="1400">
              <a:latin typeface="Times New Roman" panose="02020603050405020304" pitchFamily="18" charset="0"/>
            </a:endParaRPr>
          </a:p>
        </p:txBody>
      </p:sp>
      <p:sp>
        <p:nvSpPr>
          <p:cNvPr id="7171" name="Rectangle 2"/>
          <p:cNvSpPr>
            <a:spLocks noGrp="1" noChangeArrowheads="1"/>
          </p:cNvSpPr>
          <p:nvPr>
            <p:ph type="title"/>
          </p:nvPr>
        </p:nvSpPr>
        <p:spPr>
          <a:xfrm>
            <a:off x="1150938" y="304800"/>
            <a:ext cx="7078662" cy="754063"/>
          </a:xfrm>
        </p:spPr>
        <p:txBody>
          <a:bodyPr/>
          <a:lstStyle/>
          <a:p>
            <a:pPr eaLnBrk="1" hangingPunct="1"/>
            <a:r>
              <a:rPr lang="en-US" altLang="en-US" smtClean="0">
                <a:latin typeface="Courier New" panose="02070309020205020404" pitchFamily="49" charset="0"/>
              </a:rPr>
              <a:t>window</a:t>
            </a:r>
            <a:r>
              <a:rPr lang="en-US" altLang="en-US" smtClean="0"/>
              <a:t> Object (hidden)</a:t>
            </a:r>
          </a:p>
        </p:txBody>
      </p:sp>
      <p:sp>
        <p:nvSpPr>
          <p:cNvPr id="12" name="Rectangle 3"/>
          <p:cNvSpPr txBox="1">
            <a:spLocks noChangeArrowheads="1"/>
          </p:cNvSpPr>
          <p:nvPr/>
        </p:nvSpPr>
        <p:spPr bwMode="auto">
          <a:xfrm>
            <a:off x="762000" y="15240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eaLnBrk="1" hangingPunct="1">
              <a:defRPr/>
            </a:pPr>
            <a:r>
              <a:rPr lang="en-US" altLang="en-US" sz="2000" kern="0" dirty="0"/>
              <a:t>The </a:t>
            </a:r>
            <a:r>
              <a:rPr lang="en-US" altLang="en-US" sz="2000" kern="0" dirty="0">
                <a:latin typeface="Courier New" panose="02070309020205020404" pitchFamily="49" charset="0"/>
                <a:cs typeface="Courier New" panose="02070309020205020404" pitchFamily="49" charset="0"/>
              </a:rPr>
              <a:t>window</a:t>
            </a:r>
            <a:r>
              <a:rPr lang="en-US" altLang="en-US" sz="2000" kern="0" dirty="0"/>
              <a:t> object has properties and methods that JavaScript can use to access and manipulate various characteristics of the browser's </a:t>
            </a:r>
            <a:r>
              <a:rPr lang="en-US" altLang="en-US" sz="2000" kern="0" dirty="0" smtClean="0"/>
              <a:t>window</a:t>
            </a:r>
            <a:r>
              <a:rPr lang="en-US" altLang="en-US" sz="2000" kern="0" dirty="0"/>
              <a:t>. We'll present a few </a:t>
            </a:r>
            <a:r>
              <a:rPr lang="en-US" altLang="en-US" sz="2000" kern="0" dirty="0">
                <a:latin typeface="Courier New" pitchFamily="49" charset="0"/>
              </a:rPr>
              <a:t>window</a:t>
            </a:r>
            <a:r>
              <a:rPr lang="en-US" altLang="en-US" sz="2000" kern="0" dirty="0"/>
              <a:t> object methods later. For now, here are some of the more popular properties:</a:t>
            </a:r>
            <a:endParaRPr lang="en-US" altLang="en-US" sz="2000" kern="0" dirty="0" smtClean="0"/>
          </a:p>
          <a:p>
            <a:pPr lvl="1" eaLnBrk="1" hangingPunct="1">
              <a:defRPr/>
            </a:pPr>
            <a:r>
              <a:rPr lang="en-US" altLang="en-US" sz="1800" kern="0" dirty="0" smtClean="0">
                <a:latin typeface="Courier New" pitchFamily="49" charset="0"/>
                <a:cs typeface="+mn-cs"/>
              </a:rPr>
              <a:t>document</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web page that's loaded. The </a:t>
            </a:r>
            <a:r>
              <a:rPr lang="en-US" altLang="en-US" sz="1600" kern="0" dirty="0" smtClean="0">
                <a:latin typeface="Courier New" pitchFamily="49" charset="0"/>
                <a:cs typeface="Courier New" pitchFamily="49" charset="0"/>
              </a:rPr>
              <a:t>window</a:t>
            </a:r>
            <a:r>
              <a:rPr lang="en-US" altLang="en-US" sz="1600" kern="0" dirty="0" smtClean="0">
                <a:cs typeface="+mn-cs"/>
              </a:rPr>
              <a:t> object's </a:t>
            </a:r>
            <a:r>
              <a:rPr lang="en-US" altLang="en-US" sz="1600" kern="0" dirty="0" smtClean="0">
                <a:latin typeface="Courier New" pitchFamily="49" charset="0"/>
                <a:cs typeface="Courier New" pitchFamily="49" charset="0"/>
              </a:rPr>
              <a:t>document</a:t>
            </a:r>
            <a:r>
              <a:rPr lang="en-US" altLang="en-US" sz="1600" kern="0" dirty="0" smtClean="0">
                <a:cs typeface="+mn-cs"/>
              </a:rPr>
              <a:t> property is an object - it's the </a:t>
            </a:r>
            <a:r>
              <a:rPr lang="en-US" altLang="en-US" sz="1600" kern="0" dirty="0" smtClean="0">
                <a:latin typeface="Courier New" pitchFamily="49" charset="0"/>
                <a:cs typeface="Courier New" pitchFamily="49" charset="0"/>
              </a:rPr>
              <a:t>document</a:t>
            </a:r>
            <a:r>
              <a:rPr lang="en-US" altLang="en-US" sz="1600" kern="0" dirty="0" smtClean="0">
                <a:cs typeface="+mn-cs"/>
              </a:rPr>
              <a:t> object that’s at the root of the DOM and that we used in the previous chapter to call </a:t>
            </a:r>
            <a:r>
              <a:rPr lang="en-US" altLang="en-US" sz="1600" kern="0" dirty="0" err="1" smtClean="0">
                <a:latin typeface="Courier New" pitchFamily="49" charset="0"/>
                <a:cs typeface="Courier New" pitchFamily="49" charset="0"/>
              </a:rPr>
              <a:t>getElementById</a:t>
            </a:r>
            <a:r>
              <a:rPr lang="en-US" altLang="en-US" sz="1600" kern="0" dirty="0" smtClean="0">
                <a:cs typeface="+mn-cs"/>
              </a:rPr>
              <a:t>.</a:t>
            </a:r>
            <a:endParaRPr lang="en-US" altLang="en-US" sz="1800" kern="0" dirty="0" smtClean="0">
              <a:latin typeface="Courier New" pitchFamily="49" charset="0"/>
              <a:cs typeface="+mn-cs"/>
            </a:endParaRPr>
          </a:p>
          <a:p>
            <a:pPr lvl="1" eaLnBrk="1" hangingPunct="1">
              <a:defRPr/>
            </a:pPr>
            <a:r>
              <a:rPr lang="en-US" altLang="en-US" sz="1800" kern="0" dirty="0" smtClean="0">
                <a:latin typeface="Courier New" pitchFamily="49" charset="0"/>
                <a:cs typeface="+mn-cs"/>
              </a:rPr>
              <a:t>location</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URL of the web page that's being displayed.</a:t>
            </a:r>
            <a:endParaRPr lang="en-US" altLang="en-US" sz="1800" kern="0" dirty="0" smtClean="0">
              <a:latin typeface="Courier New" pitchFamily="49" charset="0"/>
              <a:cs typeface="+mn-cs"/>
            </a:endParaRPr>
          </a:p>
          <a:p>
            <a:pPr lvl="1" eaLnBrk="1" hangingPunct="1">
              <a:defRPr/>
            </a:pPr>
            <a:r>
              <a:rPr lang="en-US" altLang="en-US" sz="1800" kern="0" dirty="0" smtClean="0">
                <a:latin typeface="Courier New" pitchFamily="49" charset="0"/>
                <a:cs typeface="+mn-cs"/>
              </a:rPr>
              <a:t>navigator</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browser that's being used.</a:t>
            </a:r>
          </a:p>
          <a:p>
            <a:pPr lvl="1" eaLnBrk="1" hangingPunct="1">
              <a:defRPr/>
            </a:pPr>
            <a:r>
              <a:rPr lang="en-US" altLang="en-US" sz="1800" kern="0" dirty="0" smtClean="0">
                <a:latin typeface="Courier New" pitchFamily="49" charset="0"/>
                <a:cs typeface="+mn-cs"/>
              </a:rPr>
              <a:t>screen</a:t>
            </a:r>
            <a:r>
              <a:rPr lang="en-US" altLang="en-US" sz="1800" kern="0" dirty="0" smtClean="0">
                <a:cs typeface="+mn-cs"/>
              </a:rPr>
              <a:t> -</a:t>
            </a:r>
          </a:p>
          <a:p>
            <a:pPr marL="914400" lvl="2" indent="0" eaLnBrk="1" hangingPunct="1">
              <a:buFont typeface="Wingdings" pitchFamily="2" charset="2"/>
              <a:buNone/>
              <a:defRPr/>
            </a:pPr>
            <a:r>
              <a:rPr lang="en-US" altLang="en-US" sz="1600" kern="0" dirty="0" smtClean="0">
                <a:cs typeface="+mn-cs"/>
              </a:rPr>
              <a:t>Contains information about the monitor that's being used.</a:t>
            </a:r>
            <a:endParaRPr lang="en-US" altLang="en-US" sz="1800" kern="0" dirty="0" smtClean="0">
              <a:latin typeface="Courier New" pitchFamily="49" charset="0"/>
              <a:cs typeface="+mn-cs"/>
            </a:endParaRPr>
          </a:p>
        </p:txBody>
      </p:sp>
      <p:sp>
        <p:nvSpPr>
          <p:cNvPr id="7173" name="Text Box 11" descr="note number"/>
          <p:cNvSpPr txBox="1">
            <a:spLocks noChangeArrowheads="1"/>
          </p:cNvSpPr>
          <p:nvPr/>
        </p:nvSpPr>
        <p:spPr bwMode="auto">
          <a:xfrm>
            <a:off x="381000" y="53340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7174" name="Text Box 12" descr="note number"/>
          <p:cNvSpPr txBox="1">
            <a:spLocks noChangeArrowheads="1"/>
          </p:cNvSpPr>
          <p:nvPr/>
        </p:nvSpPr>
        <p:spPr bwMode="auto">
          <a:xfrm>
            <a:off x="381000" y="60102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3E33C29F-ECBE-4603-8B0D-C59C90A11ADB}" type="slidenum">
              <a:rPr lang="en-US" altLang="en-US" sz="1400">
                <a:latin typeface="Times New Roman" panose="02020603050405020304" pitchFamily="18" charset="0"/>
              </a:rPr>
              <a:pPr eaLnBrk="1" hangingPunct="1"/>
              <a:t>5</a:t>
            </a:fld>
            <a:endParaRPr lang="en-US" altLang="en-US" sz="1400">
              <a:latin typeface="Times New Roman" panose="02020603050405020304" pitchFamily="18" charset="0"/>
            </a:endParaRPr>
          </a:p>
        </p:txBody>
      </p:sp>
      <p:sp>
        <p:nvSpPr>
          <p:cNvPr id="8195" name="Rectangle 2"/>
          <p:cNvSpPr>
            <a:spLocks noGrp="1" noChangeArrowheads="1"/>
          </p:cNvSpPr>
          <p:nvPr>
            <p:ph type="title"/>
          </p:nvPr>
        </p:nvSpPr>
        <p:spPr>
          <a:xfrm>
            <a:off x="1150938" y="304800"/>
            <a:ext cx="7154862" cy="754063"/>
          </a:xfrm>
        </p:spPr>
        <p:txBody>
          <a:bodyPr/>
          <a:lstStyle/>
          <a:p>
            <a:pPr eaLnBrk="1" hangingPunct="1"/>
            <a:r>
              <a:rPr lang="en-US" altLang="en-US" smtClean="0">
                <a:latin typeface="Courier New" panose="02070309020205020404" pitchFamily="49" charset="0"/>
              </a:rPr>
              <a:t>window</a:t>
            </a:r>
            <a:r>
              <a:rPr lang="en-US" altLang="en-US" smtClean="0"/>
              <a:t> Object</a:t>
            </a:r>
          </a:p>
        </p:txBody>
      </p:sp>
      <p:sp>
        <p:nvSpPr>
          <p:cNvPr id="8196" name="Rectangle 3"/>
          <p:cNvSpPr>
            <a:spLocks noGrp="1" noChangeArrowheads="1"/>
          </p:cNvSpPr>
          <p:nvPr>
            <p:ph type="body" idx="1"/>
          </p:nvPr>
        </p:nvSpPr>
        <p:spPr>
          <a:xfrm>
            <a:off x="762000" y="1543050"/>
            <a:ext cx="8382000" cy="5010150"/>
          </a:xfrm>
        </p:spPr>
        <p:txBody>
          <a:bodyPr/>
          <a:lstStyle/>
          <a:p>
            <a:pPr marL="457200" indent="-457200" eaLnBrk="1" hangingPunct="1">
              <a:lnSpc>
                <a:spcPct val="80000"/>
              </a:lnSpc>
            </a:pPr>
            <a:r>
              <a:rPr lang="en-US" altLang="en-US" sz="2000" dirty="0" smtClean="0"/>
              <a:t>This code produces the browser display two slides ahead:</a:t>
            </a:r>
          </a:p>
          <a:p>
            <a:pPr marL="838200" lvl="1" indent="-38100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&lt;!DOCTYPE html&gt;</a:t>
            </a:r>
          </a:p>
          <a:p>
            <a:pPr marL="838200" lvl="1" indent="-381000" eaLnBrk="1" hangingPunct="1">
              <a:spcBef>
                <a:spcPct val="0"/>
              </a:spcBef>
              <a:buNone/>
            </a:pPr>
            <a:r>
              <a:rPr lang="en-US" altLang="en-US" sz="1600" dirty="0" smtClean="0">
                <a:latin typeface="Courier New" panose="02070309020205020404" pitchFamily="49" charset="0"/>
              </a:rPr>
              <a:t>&lt;</a:t>
            </a:r>
            <a:r>
              <a:rPr lang="en-US" altLang="en-US" sz="1600" dirty="0">
                <a:latin typeface="Courier New" panose="02070309020205020404" pitchFamily="49" charset="0"/>
              </a:rPr>
              <a:t>html </a:t>
            </a:r>
            <a:r>
              <a:rPr lang="en-US" altLang="en-US" sz="1600" dirty="0" err="1">
                <a:latin typeface="Courier New" panose="02070309020205020404" pitchFamily="49" charset="0"/>
              </a:rPr>
              <a:t>lang</a:t>
            </a:r>
            <a:r>
              <a:rPr lang="en-US" altLang="en-US" sz="1600" dirty="0">
                <a:latin typeface="Courier New" panose="02070309020205020404" pitchFamily="49" charset="0"/>
              </a:rPr>
              <a:t>="</a:t>
            </a:r>
            <a:r>
              <a:rPr lang="en-US" altLang="en-US" sz="1600" dirty="0" err="1">
                <a:latin typeface="Courier New" panose="02070309020205020404" pitchFamily="49" charset="0"/>
              </a:rPr>
              <a:t>en</a:t>
            </a:r>
            <a:r>
              <a:rPr lang="en-US" altLang="en-US" sz="1600" dirty="0">
                <a:latin typeface="Courier New" panose="02070309020205020404" pitchFamily="49" charset="0"/>
              </a:rPr>
              <a:t>"&gt;</a:t>
            </a:r>
            <a:endParaRPr lang="en-US" altLang="en-US" sz="1600" dirty="0" smtClean="0">
              <a:latin typeface="Courier New" panose="02070309020205020404" pitchFamily="49" charset="0"/>
            </a:endParaRP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&lt;head&gt;</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&lt;meta charset="utf-8"&gt;</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&lt;meta name="author" content="John Dean"&gt;</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&lt;title&gt;Window Information&lt;/title&gt;</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&lt;script&gt;</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 This function displays information about the window.</a:t>
            </a:r>
          </a:p>
          <a:p>
            <a:pPr marL="838200" lvl="1" indent="-381000" eaLnBrk="1" hangingPunct="1">
              <a:spcBef>
                <a:spcPct val="0"/>
              </a:spcBef>
              <a:buFont typeface="Wingdings" panose="05000000000000000000" pitchFamily="2" charset="2"/>
              <a:buNone/>
            </a:pPr>
            <a:endParaRPr lang="en-US" altLang="en-US" sz="1600" dirty="0" smtClean="0">
              <a:latin typeface="Courier New" panose="02070309020205020404" pitchFamily="49" charset="0"/>
            </a:endParaRP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function </a:t>
            </a:r>
            <a:r>
              <a:rPr lang="en-US" altLang="en-US" sz="1600" dirty="0" err="1" smtClean="0">
                <a:latin typeface="Courier New" panose="02070309020205020404" pitchFamily="49" charset="0"/>
              </a:rPr>
              <a:t>displayWindowInfo</a:t>
            </a:r>
            <a:r>
              <a:rPr lang="en-US" altLang="en-US" sz="1600" dirty="0" smtClean="0">
                <a:latin typeface="Courier New" panose="02070309020205020404" pitchFamily="49" charset="0"/>
              </a:rPr>
              <a:t>() {</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var</a:t>
            </a:r>
            <a:r>
              <a:rPr lang="en-US" altLang="en-US" sz="1600" dirty="0" smtClean="0">
                <a:latin typeface="Courier New" panose="02070309020205020404" pitchFamily="49" charset="0"/>
              </a:rPr>
              <a:t> msg1, msg2, msg3; // they hold window information</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msg1 = </a:t>
            </a:r>
            <a:r>
              <a:rPr lang="en-US" altLang="en-US" sz="1600" dirty="0" err="1" smtClean="0">
                <a:latin typeface="Courier New" panose="02070309020205020404" pitchFamily="49" charset="0"/>
              </a:rPr>
              <a:t>document.getElementById</a:t>
            </a:r>
            <a:r>
              <a:rPr lang="en-US" altLang="en-US" sz="1600" dirty="0" smtClean="0">
                <a:latin typeface="Courier New" panose="02070309020205020404" pitchFamily="49" charset="0"/>
              </a:rPr>
              <a:t>("location-info");</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msg1.innerHTML =</a:t>
            </a:r>
          </a:p>
          <a:p>
            <a:pPr marL="838200" lvl="1" indent="-381000" eaLnBrk="1" hangingPunct="1">
              <a:spcBef>
                <a:spcPct val="0"/>
              </a:spcBef>
              <a:buNone/>
            </a:pPr>
            <a:r>
              <a:rPr lang="en-US" altLang="en-US" sz="1600" dirty="0" smtClean="0">
                <a:latin typeface="Courier New" panose="02070309020205020404" pitchFamily="49" charset="0"/>
              </a:rPr>
              <a:t>     </a:t>
            </a:r>
            <a:r>
              <a:rPr lang="en-US" altLang="en-US" sz="1600" dirty="0">
                <a:latin typeface="Courier New" panose="02070309020205020404" pitchFamily="49" charset="0"/>
              </a:rPr>
              <a:t>"This page's full URL: " + </a:t>
            </a:r>
            <a:r>
              <a:rPr lang="en-US" altLang="en-US" sz="1600" dirty="0" err="1">
                <a:latin typeface="Courier New" panose="02070309020205020404" pitchFamily="49" charset="0"/>
              </a:rPr>
              <a:t>window.location.href</a:t>
            </a:r>
            <a:r>
              <a:rPr lang="en-US" altLang="en-US" sz="1600" dirty="0">
                <a:latin typeface="Courier New" panose="02070309020205020404" pitchFamily="49" charset="0"/>
              </a:rPr>
              <a:t> + "&lt;</a:t>
            </a:r>
            <a:r>
              <a:rPr lang="en-US" altLang="en-US" sz="1600" dirty="0" err="1">
                <a:latin typeface="Courier New" panose="02070309020205020404" pitchFamily="49" charset="0"/>
              </a:rPr>
              <a:t>br</a:t>
            </a:r>
            <a:r>
              <a:rPr lang="en-US" altLang="en-US" sz="1600" dirty="0">
                <a:latin typeface="Courier New" panose="02070309020205020404" pitchFamily="49" charset="0"/>
              </a:rPr>
              <a:t>&gt;" </a:t>
            </a:r>
            <a:r>
              <a:rPr lang="en-US" altLang="en-US" sz="1600" dirty="0" smtClean="0">
                <a:latin typeface="Courier New" panose="02070309020205020404" pitchFamily="49" charset="0"/>
              </a:rPr>
              <a:t>+</a:t>
            </a:r>
          </a:p>
          <a:p>
            <a:pPr marL="838200" lvl="1" indent="-381000" eaLnBrk="1" hangingPunct="1">
              <a:spcBef>
                <a:spcPct val="0"/>
              </a:spcBef>
              <a:buNone/>
            </a:pPr>
            <a:r>
              <a:rPr lang="en-US" altLang="en-US" sz="1600" dirty="0" smtClean="0">
                <a:latin typeface="Courier New" panose="02070309020205020404" pitchFamily="49" charset="0"/>
              </a:rPr>
              <a:t>     "This page's protocol: " + </a:t>
            </a:r>
            <a:r>
              <a:rPr lang="en-US" altLang="en-US" sz="1600" dirty="0" err="1" smtClean="0">
                <a:latin typeface="Courier New" panose="02070309020205020404" pitchFamily="49" charset="0"/>
              </a:rPr>
              <a:t>window.location.protocol</a:t>
            </a:r>
            <a:r>
              <a:rPr lang="en-US" altLang="en-US" sz="1600" dirty="0" smtClean="0">
                <a:latin typeface="Courier New" panose="02070309020205020404" pitchFamily="49" charset="0"/>
              </a:rPr>
              <a:t>;</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msg2 = </a:t>
            </a:r>
            <a:r>
              <a:rPr lang="en-US" altLang="en-US" sz="1600" dirty="0" err="1" smtClean="0">
                <a:latin typeface="Courier New" panose="02070309020205020404" pitchFamily="49" charset="0"/>
              </a:rPr>
              <a:t>document.getElementById</a:t>
            </a:r>
            <a:r>
              <a:rPr lang="en-US" altLang="en-US" sz="1600" dirty="0" smtClean="0">
                <a:latin typeface="Courier New" panose="02070309020205020404" pitchFamily="49" charset="0"/>
              </a:rPr>
              <a:t>("browser-info");</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msg2.innerHTML =</a:t>
            </a:r>
          </a:p>
          <a:p>
            <a:pPr marL="838200" lvl="1" indent="-381000" eaLnBrk="1" hangingPunct="1">
              <a:spcBef>
                <a:spcPct val="0"/>
              </a:spcBef>
              <a:buFont typeface="Wingdings" panose="05000000000000000000" pitchFamily="2" charset="2"/>
              <a:buNone/>
            </a:pPr>
            <a:r>
              <a:rPr lang="en-US" altLang="en-US" sz="1600" dirty="0" smtClean="0">
                <a:latin typeface="Courier New" panose="02070309020205020404" pitchFamily="49" charset="0"/>
              </a:rPr>
              <a:t>      "Browser name: " + </a:t>
            </a:r>
            <a:r>
              <a:rPr lang="en-US" altLang="en-US" sz="1600" dirty="0" err="1" smtClean="0">
                <a:latin typeface="Courier New" panose="02070309020205020404" pitchFamily="49" charset="0"/>
              </a:rPr>
              <a:t>window.navigator.userAgent</a:t>
            </a:r>
            <a:r>
              <a:rPr lang="en-US" altLang="en-US" sz="1600" dirty="0" smtClean="0">
                <a:latin typeface="Courier New" panose="02070309020205020404" pitchFamily="49" charset="0"/>
              </a:rPr>
              <a:t>;</a:t>
            </a:r>
          </a:p>
        </p:txBody>
      </p:sp>
      <p:sp>
        <p:nvSpPr>
          <p:cNvPr id="8197" name="Text Box 8" descr="note number"/>
          <p:cNvSpPr txBox="1">
            <a:spLocks noChangeArrowheads="1"/>
          </p:cNvSpPr>
          <p:nvPr/>
        </p:nvSpPr>
        <p:spPr bwMode="auto">
          <a:xfrm>
            <a:off x="381000" y="4638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2</a:t>
            </a:r>
          </a:p>
        </p:txBody>
      </p:sp>
      <p:sp>
        <p:nvSpPr>
          <p:cNvPr id="8198" name="Text Box 8" descr="note number"/>
          <p:cNvSpPr txBox="1">
            <a:spLocks noChangeArrowheads="1"/>
          </p:cNvSpPr>
          <p:nvPr/>
        </p:nvSpPr>
        <p:spPr bwMode="auto">
          <a:xfrm>
            <a:off x="381000" y="50958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3</a:t>
            </a:r>
          </a:p>
        </p:txBody>
      </p:sp>
      <p:sp>
        <p:nvSpPr>
          <p:cNvPr id="8199" name="Text Box 8" descr="note number"/>
          <p:cNvSpPr txBox="1">
            <a:spLocks noChangeArrowheads="1"/>
          </p:cNvSpPr>
          <p:nvPr/>
        </p:nvSpPr>
        <p:spPr bwMode="auto">
          <a:xfrm>
            <a:off x="381000" y="5638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4</a:t>
            </a:r>
          </a:p>
        </p:txBody>
      </p:sp>
      <p:sp>
        <p:nvSpPr>
          <p:cNvPr id="8" name="Text Box 8" descr="note number"/>
          <p:cNvSpPr txBox="1">
            <a:spLocks noChangeArrowheads="1"/>
          </p:cNvSpPr>
          <p:nvPr/>
        </p:nvSpPr>
        <p:spPr bwMode="auto">
          <a:xfrm>
            <a:off x="381000" y="1828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85E27B41-8256-4497-BCC9-6D432DA0065D}" type="slidenum">
              <a:rPr lang="en-US" altLang="en-US" sz="1400">
                <a:latin typeface="Times New Roman" panose="02020603050405020304" pitchFamily="18" charset="0"/>
              </a:rPr>
              <a:pPr eaLnBrk="1" hangingPunct="1"/>
              <a:t>6</a:t>
            </a:fld>
            <a:endParaRPr lang="en-US" altLang="en-US" sz="1400">
              <a:latin typeface="Times New Roman" panose="02020603050405020304" pitchFamily="18" charset="0"/>
            </a:endParaRPr>
          </a:p>
        </p:txBody>
      </p:sp>
      <p:sp>
        <p:nvSpPr>
          <p:cNvPr id="9219" name="Rectangle 2"/>
          <p:cNvSpPr>
            <a:spLocks noGrp="1" noChangeArrowheads="1"/>
          </p:cNvSpPr>
          <p:nvPr>
            <p:ph type="title"/>
          </p:nvPr>
        </p:nvSpPr>
        <p:spPr>
          <a:xfrm>
            <a:off x="1150938" y="304800"/>
            <a:ext cx="7154862" cy="754063"/>
          </a:xfrm>
        </p:spPr>
        <p:txBody>
          <a:bodyPr/>
          <a:lstStyle/>
          <a:p>
            <a:pPr eaLnBrk="1" hangingPunct="1"/>
            <a:r>
              <a:rPr lang="en-US" altLang="en-US" smtClean="0">
                <a:latin typeface="Courier New" panose="02070309020205020404" pitchFamily="49" charset="0"/>
              </a:rPr>
              <a:t>window</a:t>
            </a:r>
            <a:r>
              <a:rPr lang="en-US" altLang="en-US" smtClean="0"/>
              <a:t> Object</a:t>
            </a:r>
          </a:p>
        </p:txBody>
      </p:sp>
      <p:sp>
        <p:nvSpPr>
          <p:cNvPr id="9220" name="Rectangle 3"/>
          <p:cNvSpPr>
            <a:spLocks noGrp="1" noChangeArrowheads="1"/>
          </p:cNvSpPr>
          <p:nvPr>
            <p:ph type="body" idx="1"/>
          </p:nvPr>
        </p:nvSpPr>
        <p:spPr>
          <a:xfrm>
            <a:off x="762000" y="1543050"/>
            <a:ext cx="8153400" cy="5086350"/>
          </a:xfrm>
        </p:spPr>
        <p:txBody>
          <a:bodyPr/>
          <a:lstStyle/>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msg3 = </a:t>
            </a:r>
            <a:r>
              <a:rPr lang="en-US" altLang="en-US" sz="1600" dirty="0" err="1" smtClean="0">
                <a:latin typeface="Courier New" panose="02070309020205020404" pitchFamily="49" charset="0"/>
              </a:rPr>
              <a:t>document.getElementById</a:t>
            </a:r>
            <a:r>
              <a:rPr lang="en-US" altLang="en-US" sz="1600" dirty="0" smtClean="0">
                <a:latin typeface="Courier New" panose="02070309020205020404" pitchFamily="49" charset="0"/>
              </a:rPr>
              <a:t>("screen-info");</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msg3.innerHTML =</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"Screen width: " + </a:t>
            </a:r>
            <a:r>
              <a:rPr lang="en-US" altLang="en-US" sz="1600" dirty="0" err="1" smtClean="0">
                <a:latin typeface="Courier New" panose="02070309020205020404" pitchFamily="49" charset="0"/>
              </a:rPr>
              <a:t>window.screen.availWidth</a:t>
            </a:r>
            <a:r>
              <a:rPr lang="en-US" altLang="en-US" sz="1600" dirty="0" smtClean="0">
                <a:latin typeface="Courier New" panose="02070309020205020404" pitchFamily="49" charset="0"/>
              </a:rPr>
              <a:t> +</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 pixels&lt;</a:t>
            </a:r>
            <a:r>
              <a:rPr lang="en-US" altLang="en-US" sz="1600" dirty="0" err="1" smtClean="0">
                <a:latin typeface="Courier New" panose="02070309020205020404" pitchFamily="49" charset="0"/>
              </a:rPr>
              <a:t>br</a:t>
            </a:r>
            <a:r>
              <a:rPr lang="en-US" altLang="en-US" sz="1600" dirty="0" smtClean="0">
                <a:latin typeface="Courier New" panose="02070309020205020404" pitchFamily="49" charset="0"/>
              </a:rPr>
              <a:t>&gt;" +</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"Screen height: " + </a:t>
            </a:r>
            <a:r>
              <a:rPr lang="en-US" altLang="en-US" sz="1600" dirty="0" err="1" smtClean="0">
                <a:latin typeface="Courier New" panose="02070309020205020404" pitchFamily="49" charset="0"/>
              </a:rPr>
              <a:t>window.screen.availHeight</a:t>
            </a:r>
            <a:r>
              <a:rPr lang="en-US" altLang="en-US" sz="1600" dirty="0" smtClean="0">
                <a:latin typeface="Courier New" panose="02070309020205020404" pitchFamily="49" charset="0"/>
              </a:rPr>
              <a:t> + " pixels";</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  } // end </a:t>
            </a:r>
            <a:r>
              <a:rPr lang="en-US" altLang="en-US" sz="1600" dirty="0" err="1" smtClean="0">
                <a:latin typeface="Courier New" panose="02070309020205020404" pitchFamily="49" charset="0"/>
              </a:rPr>
              <a:t>displayWindowInfo</a:t>
            </a:r>
            <a:endParaRPr lang="en-US" altLang="en-US" sz="1600" dirty="0" smtClean="0">
              <a:latin typeface="Courier New" panose="02070309020205020404" pitchFamily="49" charset="0"/>
            </a:endParaRP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&lt;/script&gt;</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&lt;/head&gt;</a:t>
            </a:r>
          </a:p>
          <a:p>
            <a:pPr marL="111125" lvl="1" indent="0" eaLnBrk="1" hangingPunct="1">
              <a:spcBef>
                <a:spcPts val="600"/>
              </a:spcBef>
              <a:buFont typeface="Wingdings" panose="05000000000000000000" pitchFamily="2" charset="2"/>
              <a:buNone/>
            </a:pPr>
            <a:endParaRPr lang="en-US" altLang="en-US" sz="1600" dirty="0" smtClean="0">
              <a:latin typeface="Courier New" panose="02070309020205020404" pitchFamily="49" charset="0"/>
            </a:endParaRP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&lt;body </a:t>
            </a:r>
            <a:r>
              <a:rPr lang="en-US" altLang="en-US" sz="1600" dirty="0" err="1" smtClean="0">
                <a:latin typeface="Courier New" panose="02070309020205020404" pitchFamily="49" charset="0"/>
              </a:rPr>
              <a:t>onload</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displayWindowInfo</a:t>
            </a:r>
            <a:r>
              <a:rPr lang="en-US" altLang="en-US" sz="1600" dirty="0" smtClean="0">
                <a:latin typeface="Courier New" panose="02070309020205020404" pitchFamily="49" charset="0"/>
              </a:rPr>
              <a:t>();"&gt;</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&lt;h2&gt;Getting Information From the Window Object&lt;/h2&gt;</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&lt;p id="location-info"&gt;&lt;/p&gt;</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&lt;p id="browser-info"&gt;&lt;/p&gt;</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&lt;p id="screen-info"&gt;&lt;/p&gt;</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&lt;/body&gt;</a:t>
            </a:r>
          </a:p>
          <a:p>
            <a:pPr marL="111125" lvl="1" indent="0" eaLnBrk="1" hangingPunct="1">
              <a:spcBef>
                <a:spcPts val="600"/>
              </a:spcBef>
              <a:buFont typeface="Wingdings" panose="05000000000000000000" pitchFamily="2" charset="2"/>
              <a:buNone/>
            </a:pPr>
            <a:r>
              <a:rPr lang="en-US" altLang="en-US" sz="1600" dirty="0" smtClean="0">
                <a:latin typeface="Courier New" panose="02070309020205020404" pitchFamily="49" charset="0"/>
              </a:rPr>
              <a:t>&lt;/html&gt;</a:t>
            </a:r>
          </a:p>
        </p:txBody>
      </p:sp>
      <p:sp>
        <p:nvSpPr>
          <p:cNvPr id="9221" name="Text Box 8" descr="note number"/>
          <p:cNvSpPr txBox="1">
            <a:spLocks noChangeArrowheads="1"/>
          </p:cNvSpPr>
          <p:nvPr/>
        </p:nvSpPr>
        <p:spPr bwMode="auto">
          <a:xfrm>
            <a:off x="381000" y="2124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3"/>
          <a:stretch>
            <a:fillRect/>
          </a:stretch>
        </p:blipFill>
        <p:spPr>
          <a:xfrm>
            <a:off x="685800" y="1752600"/>
            <a:ext cx="7990808" cy="3733800"/>
          </a:xfrm>
          <a:prstGeom prst="rect">
            <a:avLst/>
          </a:prstGeom>
        </p:spPr>
      </p:pic>
      <p:sp>
        <p:nvSpPr>
          <p:cNvPr id="10243"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CF3853A6-ED00-4328-A848-951AB0DA0B34}" type="slidenum">
              <a:rPr lang="en-US" altLang="en-US" sz="1400">
                <a:latin typeface="Times New Roman" panose="02020603050405020304" pitchFamily="18" charset="0"/>
              </a:rPr>
              <a:pPr eaLnBrk="1" hangingPunct="1"/>
              <a:t>7</a:t>
            </a:fld>
            <a:endParaRPr lang="en-US" altLang="en-US" sz="1400">
              <a:latin typeface="Times New Roman" panose="02020603050405020304" pitchFamily="18" charset="0"/>
            </a:endParaRPr>
          </a:p>
        </p:txBody>
      </p:sp>
      <p:sp>
        <p:nvSpPr>
          <p:cNvPr id="10244" name="Rectangle 2"/>
          <p:cNvSpPr>
            <a:spLocks noGrp="1" noChangeArrowheads="1"/>
          </p:cNvSpPr>
          <p:nvPr>
            <p:ph type="title"/>
          </p:nvPr>
        </p:nvSpPr>
        <p:spPr>
          <a:xfrm>
            <a:off x="1150938" y="304800"/>
            <a:ext cx="7154862" cy="754063"/>
          </a:xfrm>
        </p:spPr>
        <p:txBody>
          <a:bodyPr/>
          <a:lstStyle/>
          <a:p>
            <a:pPr eaLnBrk="1" hangingPunct="1"/>
            <a:r>
              <a:rPr lang="en-US" altLang="en-US" smtClean="0">
                <a:latin typeface="Courier New" panose="02070309020205020404" pitchFamily="49" charset="0"/>
              </a:rPr>
              <a:t>window</a:t>
            </a:r>
            <a:r>
              <a:rPr lang="en-US" altLang="en-US" smtClean="0"/>
              <a:t> Object</a:t>
            </a:r>
          </a:p>
        </p:txBody>
      </p:sp>
      <p:sp>
        <p:nvSpPr>
          <p:cNvPr id="10245" name="Line 15"/>
          <p:cNvSpPr>
            <a:spLocks noChangeShapeType="1"/>
          </p:cNvSpPr>
          <p:nvPr/>
        </p:nvSpPr>
        <p:spPr bwMode="auto">
          <a:xfrm flipH="1" flipV="1">
            <a:off x="2392334" y="4673598"/>
            <a:ext cx="712816" cy="366856"/>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6" name="Rounded Rectangle 1"/>
          <p:cNvSpPr>
            <a:spLocks noChangeArrowheads="1"/>
          </p:cNvSpPr>
          <p:nvPr/>
        </p:nvSpPr>
        <p:spPr bwMode="auto">
          <a:xfrm>
            <a:off x="755558" y="4419600"/>
            <a:ext cx="1636776" cy="253999"/>
          </a:xfrm>
          <a:prstGeom prst="roundRect">
            <a:avLst>
              <a:gd name="adj" fmla="val 16667"/>
            </a:avLst>
          </a:prstGeom>
          <a:noFill/>
          <a:ln w="9525" algn="ctr">
            <a:solidFill>
              <a:srgbClr val="007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0"/>
              </a:spcBef>
              <a:buClrTx/>
              <a:buSzTx/>
              <a:buFontTx/>
              <a:buNone/>
            </a:pPr>
            <a:endParaRPr lang="en-US" altLang="en-US"/>
          </a:p>
        </p:txBody>
      </p:sp>
      <p:sp>
        <p:nvSpPr>
          <p:cNvPr id="10247" name="Text Box 8" descr="note number"/>
          <p:cNvSpPr txBox="1">
            <a:spLocks noChangeArrowheads="1"/>
          </p:cNvSpPr>
          <p:nvPr/>
        </p:nvSpPr>
        <p:spPr bwMode="auto">
          <a:xfrm>
            <a:off x="381000" y="453693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0248" name="Text Box 11"/>
          <p:cNvSpPr txBox="1">
            <a:spLocks noChangeArrowheads="1"/>
          </p:cNvSpPr>
          <p:nvPr/>
        </p:nvSpPr>
        <p:spPr bwMode="auto">
          <a:xfrm>
            <a:off x="3105150" y="5040456"/>
            <a:ext cx="5410200" cy="954088"/>
          </a:xfrm>
          <a:prstGeom prst="rect">
            <a:avLst/>
          </a:prstGeom>
          <a:solidFill>
            <a:srgbClr val="CCFFCC"/>
          </a:solidFill>
          <a:ln w="9525">
            <a:solidFill>
              <a:srgbClr val="0000FF"/>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dirty="0"/>
              <a:t>Browser type and version.</a:t>
            </a:r>
          </a:p>
          <a:p>
            <a:pPr eaLnBrk="1" hangingPunct="1">
              <a:spcBef>
                <a:spcPct val="50000"/>
              </a:spcBef>
              <a:buClrTx/>
              <a:buSzTx/>
              <a:buFontTx/>
              <a:buNone/>
            </a:pPr>
            <a:r>
              <a:rPr lang="en-US" altLang="en-US" sz="1600" dirty="0"/>
              <a:t>For browser detection code and a good explanation, see http://www.javascriptkit.com/javatutors/navigator.shtml.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6FAA138A-B5A1-4C98-B142-65FE685C07BD}" type="slidenum">
              <a:rPr lang="en-US" altLang="en-US" sz="1400">
                <a:latin typeface="Times New Roman" panose="02020603050405020304" pitchFamily="18" charset="0"/>
              </a:rPr>
              <a:pPr eaLnBrk="1" hangingPunct="1"/>
              <a:t>8</a:t>
            </a:fld>
            <a:endParaRPr lang="en-US" altLang="en-US" sz="1400">
              <a:latin typeface="Times New Roman" panose="02020603050405020304" pitchFamily="18" charset="0"/>
            </a:endParaRPr>
          </a:p>
        </p:txBody>
      </p:sp>
      <p:sp>
        <p:nvSpPr>
          <p:cNvPr id="11267" name="Rectangle 2"/>
          <p:cNvSpPr>
            <a:spLocks noGrp="1" noChangeArrowheads="1"/>
          </p:cNvSpPr>
          <p:nvPr>
            <p:ph type="title"/>
          </p:nvPr>
        </p:nvSpPr>
        <p:spPr>
          <a:xfrm>
            <a:off x="1150938" y="304800"/>
            <a:ext cx="6926262" cy="754063"/>
          </a:xfrm>
        </p:spPr>
        <p:txBody>
          <a:bodyPr/>
          <a:lstStyle/>
          <a:p>
            <a:pPr eaLnBrk="1" hangingPunct="1"/>
            <a:r>
              <a:rPr lang="en-US" altLang="en-US" smtClean="0">
                <a:latin typeface="Courier New" panose="02070309020205020404" pitchFamily="49" charset="0"/>
              </a:rPr>
              <a:t>window</a:t>
            </a:r>
            <a:r>
              <a:rPr lang="en-US" altLang="en-US" smtClean="0"/>
              <a:t> Object</a:t>
            </a:r>
          </a:p>
        </p:txBody>
      </p:sp>
      <p:sp>
        <p:nvSpPr>
          <p:cNvPr id="16388" name="Rectangle 3"/>
          <p:cNvSpPr>
            <a:spLocks noGrp="1" noChangeArrowheads="1"/>
          </p:cNvSpPr>
          <p:nvPr>
            <p:ph type="body" idx="1"/>
          </p:nvPr>
        </p:nvSpPr>
        <p:spPr>
          <a:xfrm>
            <a:off x="762000" y="1524000"/>
            <a:ext cx="8001000" cy="5029200"/>
          </a:xfrm>
        </p:spPr>
        <p:txBody>
          <a:bodyPr/>
          <a:lstStyle/>
          <a:p>
            <a:pPr eaLnBrk="1" hangingPunct="1">
              <a:defRPr/>
            </a:pPr>
            <a:r>
              <a:rPr lang="en-US" sz="1800" dirty="0" smtClean="0"/>
              <a:t>In JavaScript, the </a:t>
            </a:r>
            <a:r>
              <a:rPr lang="en-US" sz="1800" dirty="0" smtClean="0">
                <a:latin typeface="Courier New" pitchFamily="49" charset="0"/>
              </a:rPr>
              <a:t>window</a:t>
            </a:r>
            <a:r>
              <a:rPr lang="en-US" sz="1800" dirty="0" smtClean="0"/>
              <a:t> object is known as </a:t>
            </a:r>
            <a:r>
              <a:rPr lang="en-US" sz="1800" i="1" dirty="0" smtClean="0"/>
              <a:t>the global object</a:t>
            </a:r>
            <a:r>
              <a:rPr lang="en-US" sz="1800" dirty="0" smtClean="0"/>
              <a:t> in that (1) it's provided automatically, and (2) if you attempt to access a property or call a method and you don't prepend such attempts with an object dot, then the JavaScript engine will automatically insert the global object (window.) for you. For example:</a:t>
            </a:r>
          </a:p>
          <a:p>
            <a:pPr lvl="1" eaLnBrk="1" hangingPunct="1">
              <a:spcBef>
                <a:spcPts val="600"/>
              </a:spcBef>
              <a:buFont typeface="Wingdings" panose="05000000000000000000" pitchFamily="2" charset="2"/>
              <a:buNone/>
              <a:tabLst>
                <a:tab pos="3479800" algn="l"/>
                <a:tab pos="3886200" algn="l"/>
                <a:tab pos="5770563" algn="l"/>
              </a:tabLst>
              <a:defRPr/>
            </a:pPr>
            <a:r>
              <a:rPr lang="en-US" sz="1200" dirty="0" err="1" smtClean="0">
                <a:latin typeface="Courier New" pitchFamily="49" charset="0"/>
              </a:rPr>
              <a:t>document.getElementById</a:t>
            </a:r>
            <a:r>
              <a:rPr lang="en-US" sz="1200" dirty="0" smtClean="0">
                <a:latin typeface="Courier New" pitchFamily="49" charset="0"/>
              </a:rPr>
              <a:t>["</a:t>
            </a:r>
            <a:r>
              <a:rPr lang="en-US" sz="1200" dirty="0" err="1" smtClean="0">
                <a:latin typeface="Courier New" pitchFamily="49" charset="0"/>
              </a:rPr>
              <a:t>ssn</a:t>
            </a:r>
            <a:r>
              <a:rPr lang="en-US" sz="1200" dirty="0" smtClean="0">
                <a:latin typeface="Courier New" pitchFamily="49" charset="0"/>
              </a:rPr>
              <a:t>"]</a:t>
            </a:r>
            <a:r>
              <a:rPr lang="en-US" sz="1200" dirty="0">
                <a:latin typeface="Courier New" pitchFamily="49" charset="0"/>
              </a:rPr>
              <a:t>	</a:t>
            </a:r>
            <a:r>
              <a:rPr lang="en-US" sz="1200" dirty="0">
                <a:latin typeface="Courier New" pitchFamily="49" charset="0"/>
                <a:sym typeface="Symbol" pitchFamily="18" charset="2"/>
              </a:rPr>
              <a:t>	</a:t>
            </a:r>
            <a:r>
              <a:rPr lang="en-US" sz="1200" dirty="0" err="1" smtClean="0">
                <a:latin typeface="Courier New" pitchFamily="49" charset="0"/>
                <a:sym typeface="Symbol" pitchFamily="18" charset="2"/>
              </a:rPr>
              <a:t>window.</a:t>
            </a:r>
            <a:r>
              <a:rPr lang="en-US" sz="1200" dirty="0" err="1" smtClean="0">
                <a:latin typeface="Courier New" pitchFamily="49" charset="0"/>
              </a:rPr>
              <a:t>document.getElementById</a:t>
            </a:r>
            <a:r>
              <a:rPr lang="en-US" sz="1200" dirty="0" smtClean="0">
                <a:latin typeface="Courier New" pitchFamily="49" charset="0"/>
              </a:rPr>
              <a:t>["</a:t>
            </a:r>
            <a:r>
              <a:rPr lang="en-US" sz="1200" dirty="0" err="1" smtClean="0">
                <a:latin typeface="Courier New" pitchFamily="49" charset="0"/>
              </a:rPr>
              <a:t>ssn</a:t>
            </a:r>
            <a:r>
              <a:rPr lang="en-US" sz="1200" dirty="0" smtClean="0">
                <a:latin typeface="Courier New" pitchFamily="49" charset="0"/>
              </a:rPr>
              <a:t>"]</a:t>
            </a:r>
            <a:endParaRPr lang="en-US" sz="1200" dirty="0">
              <a:latin typeface="Courier New" pitchFamily="49" charset="0"/>
              <a:sym typeface="Symbol" pitchFamily="18" charset="2"/>
            </a:endParaRPr>
          </a:p>
          <a:p>
            <a:pPr marL="457200" lvl="1" indent="0" eaLnBrk="1" hangingPunct="1">
              <a:spcBef>
                <a:spcPts val="0"/>
              </a:spcBef>
              <a:spcAft>
                <a:spcPts val="0"/>
              </a:spcAft>
              <a:buFont typeface="Wingdings" panose="05000000000000000000" pitchFamily="2" charset="2"/>
              <a:buNone/>
              <a:tabLst>
                <a:tab pos="3479800" algn="l"/>
                <a:tab pos="3886200" algn="l"/>
                <a:tab pos="5770563" algn="l"/>
              </a:tabLst>
              <a:defRPr/>
            </a:pPr>
            <a:r>
              <a:rPr lang="en-US" sz="1400" dirty="0" err="1" smtClean="0">
                <a:latin typeface="Courier New" pitchFamily="49" charset="0"/>
                <a:sym typeface="Symbol" pitchFamily="18" charset="2"/>
              </a:rPr>
              <a:t>screen.availWidth</a:t>
            </a:r>
            <a:r>
              <a:rPr lang="en-US" sz="1400" dirty="0">
                <a:latin typeface="Courier New" pitchFamily="49" charset="0"/>
                <a:sym typeface="Symbol" pitchFamily="18" charset="2"/>
              </a:rPr>
              <a:t>		</a:t>
            </a:r>
            <a:r>
              <a:rPr lang="en-US" sz="1400" dirty="0" err="1" smtClean="0">
                <a:latin typeface="Courier New" pitchFamily="49" charset="0"/>
                <a:sym typeface="Symbol" pitchFamily="18" charset="2"/>
              </a:rPr>
              <a:t>window.screen.availWidth</a:t>
            </a:r>
            <a:endParaRPr lang="en-US" sz="1400" dirty="0" smtClean="0">
              <a:latin typeface="Courier New" pitchFamily="49" charset="0"/>
              <a:sym typeface="Symbol" pitchFamily="18" charset="2"/>
            </a:endParaRPr>
          </a:p>
          <a:p>
            <a:pPr marL="457200" lvl="1" indent="0" eaLnBrk="1" hangingPunct="1">
              <a:spcBef>
                <a:spcPts val="0"/>
              </a:spcBef>
              <a:spcAft>
                <a:spcPts val="600"/>
              </a:spcAft>
              <a:buFont typeface="Wingdings" panose="05000000000000000000" pitchFamily="2" charset="2"/>
              <a:buNone/>
              <a:tabLst>
                <a:tab pos="3479800" algn="l"/>
                <a:tab pos="3886200" algn="l"/>
                <a:tab pos="5770563" algn="l"/>
              </a:tabLst>
              <a:defRPr/>
            </a:pPr>
            <a:r>
              <a:rPr lang="en-US" sz="1400" dirty="0" err="1" smtClean="0">
                <a:latin typeface="Courier New" pitchFamily="49" charset="0"/>
                <a:sym typeface="Symbol" pitchFamily="18" charset="2"/>
              </a:rPr>
              <a:t>location.assign</a:t>
            </a:r>
            <a:r>
              <a:rPr lang="en-US" sz="1400" dirty="0" smtClean="0">
                <a:latin typeface="Courier New" pitchFamily="49" charset="0"/>
                <a:sym typeface="Symbol" pitchFamily="18" charset="2"/>
              </a:rPr>
              <a:t>(</a:t>
            </a:r>
            <a:r>
              <a:rPr lang="en-US" altLang="en-US" sz="1400" dirty="0" smtClean="0">
                <a:latin typeface="Courier New" pitchFamily="49" charset="0"/>
              </a:rPr>
              <a:t>"</a:t>
            </a:r>
            <a:r>
              <a:rPr lang="en-US" sz="1400" i="1" dirty="0" err="1">
                <a:latin typeface="Times New Roman" pitchFamily="18" charset="0"/>
                <a:cs typeface="Times New Roman" pitchFamily="18" charset="0"/>
                <a:sym typeface="Symbol" pitchFamily="18" charset="2"/>
              </a:rPr>
              <a:t>url</a:t>
            </a:r>
            <a:r>
              <a:rPr lang="en-US" altLang="en-US" sz="1400" dirty="0">
                <a:latin typeface="Courier New" pitchFamily="49" charset="0"/>
              </a:rPr>
              <a:t>"</a:t>
            </a:r>
            <a:r>
              <a:rPr lang="en-US" sz="1400" dirty="0">
                <a:latin typeface="Courier New" pitchFamily="49" charset="0"/>
                <a:sym typeface="Symbol" pitchFamily="18" charset="2"/>
              </a:rPr>
              <a:t>) </a:t>
            </a:r>
            <a:r>
              <a:rPr lang="en-US" sz="1400" dirty="0" smtClean="0">
                <a:latin typeface="Courier New" pitchFamily="49" charset="0"/>
                <a:sym typeface="Symbol" pitchFamily="18" charset="2"/>
              </a:rPr>
              <a:t>		</a:t>
            </a:r>
            <a:r>
              <a:rPr lang="en-US" sz="1400" dirty="0" err="1" smtClean="0">
                <a:latin typeface="Courier New" pitchFamily="49" charset="0"/>
                <a:sym typeface="Symbol" pitchFamily="18" charset="2"/>
              </a:rPr>
              <a:t>window.location.assign</a:t>
            </a:r>
            <a:r>
              <a:rPr lang="en-US" sz="1400" dirty="0" smtClean="0">
                <a:latin typeface="Courier New" pitchFamily="49" charset="0"/>
                <a:sym typeface="Symbol" pitchFamily="18" charset="2"/>
              </a:rPr>
              <a:t>(</a:t>
            </a:r>
            <a:r>
              <a:rPr lang="en-US" altLang="en-US" sz="1400" dirty="0" smtClean="0">
                <a:latin typeface="Courier New" pitchFamily="49" charset="0"/>
              </a:rPr>
              <a:t>"</a:t>
            </a:r>
            <a:r>
              <a:rPr lang="en-US" sz="1400" i="1" dirty="0" err="1" smtClean="0">
                <a:latin typeface="Times New Roman" pitchFamily="18" charset="0"/>
                <a:cs typeface="Times New Roman" pitchFamily="18" charset="0"/>
                <a:sym typeface="Symbol" pitchFamily="18" charset="2"/>
              </a:rPr>
              <a:t>url</a:t>
            </a:r>
            <a:r>
              <a:rPr lang="en-US" altLang="en-US" sz="1400" dirty="0">
                <a:latin typeface="Courier New" pitchFamily="49" charset="0"/>
              </a:rPr>
              <a:t>"</a:t>
            </a:r>
            <a:r>
              <a:rPr lang="en-US" sz="1400" dirty="0" smtClean="0">
                <a:latin typeface="Courier New" pitchFamily="49" charset="0"/>
                <a:sym typeface="Symbol" pitchFamily="18" charset="2"/>
              </a:rPr>
              <a:t>)</a:t>
            </a:r>
          </a:p>
          <a:p>
            <a:pPr eaLnBrk="1" hangingPunct="1">
              <a:defRPr/>
            </a:pPr>
            <a:r>
              <a:rPr lang="en-US" sz="1800" dirty="0" smtClean="0"/>
              <a:t>Omit the </a:t>
            </a:r>
            <a:r>
              <a:rPr lang="en-US" sz="1800" dirty="0" smtClean="0">
                <a:latin typeface="Courier New" panose="02070309020205020404" pitchFamily="49" charset="0"/>
                <a:cs typeface="Courier New" panose="02070309020205020404" pitchFamily="49" charset="0"/>
              </a:rPr>
              <a:t>window</a:t>
            </a:r>
            <a:r>
              <a:rPr lang="en-US" sz="1800" dirty="0" smtClean="0"/>
              <a:t> dot for window members (properties and methods) that are so common that all web programmers are comfortable with them. But for less common window members, prepend them with window dot as a form of self-documentation.</a:t>
            </a:r>
          </a:p>
          <a:p>
            <a:pPr eaLnBrk="1" hangingPunct="1">
              <a:defRPr/>
            </a:pPr>
            <a:r>
              <a:rPr lang="en-US" sz="1800" dirty="0" smtClean="0"/>
              <a:t>Common window members that, typically, are not prepended with window dot:</a:t>
            </a:r>
          </a:p>
          <a:p>
            <a:pPr lvl="1" eaLnBrk="1" hangingPunct="1">
              <a:defRPr/>
            </a:pPr>
            <a:r>
              <a:rPr lang="en-US" sz="1600" dirty="0" smtClean="0">
                <a:latin typeface="Courier New" pitchFamily="49" charset="0"/>
              </a:rPr>
              <a:t>document</a:t>
            </a:r>
            <a:r>
              <a:rPr lang="en-US" sz="1600" dirty="0" smtClean="0"/>
              <a:t> property</a:t>
            </a:r>
          </a:p>
          <a:p>
            <a:pPr lvl="1" eaLnBrk="1" hangingPunct="1">
              <a:defRPr/>
            </a:pPr>
            <a:r>
              <a:rPr lang="en-US" sz="1600" dirty="0" smtClean="0">
                <a:latin typeface="Courier New" pitchFamily="49" charset="0"/>
              </a:rPr>
              <a:t>alert</a:t>
            </a:r>
            <a:r>
              <a:rPr lang="en-US" sz="1600" dirty="0"/>
              <a:t> , </a:t>
            </a:r>
            <a:r>
              <a:rPr lang="en-US" sz="1600" dirty="0" smtClean="0">
                <a:latin typeface="Courier New" pitchFamily="49" charset="0"/>
              </a:rPr>
              <a:t>confirm</a:t>
            </a:r>
            <a:r>
              <a:rPr lang="en-US" sz="1600" dirty="0"/>
              <a:t> , </a:t>
            </a:r>
            <a:r>
              <a:rPr lang="en-US" sz="1600" dirty="0" smtClean="0"/>
              <a:t>and </a:t>
            </a:r>
            <a:r>
              <a:rPr lang="en-US" sz="1600" dirty="0" smtClean="0">
                <a:latin typeface="Courier New" pitchFamily="49" charset="0"/>
              </a:rPr>
              <a:t>prompt</a:t>
            </a:r>
            <a:r>
              <a:rPr lang="en-US" sz="1600" dirty="0" smtClean="0"/>
              <a:t> methods</a:t>
            </a:r>
            <a:endParaRPr lang="en-US" sz="1600" kern="1200" dirty="0" smtClean="0"/>
          </a:p>
        </p:txBody>
      </p:sp>
      <p:sp>
        <p:nvSpPr>
          <p:cNvPr id="11269" name="Text Box 13" descr="note number"/>
          <p:cNvSpPr txBox="1">
            <a:spLocks noChangeArrowheads="1"/>
          </p:cNvSpPr>
          <p:nvPr/>
        </p:nvSpPr>
        <p:spPr bwMode="auto">
          <a:xfrm>
            <a:off x="381000" y="46482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a:t>4</a:t>
            </a:r>
          </a:p>
        </p:txBody>
      </p:sp>
      <p:sp>
        <p:nvSpPr>
          <p:cNvPr id="11270" name="Text Box 13" descr="note number"/>
          <p:cNvSpPr txBox="1">
            <a:spLocks noChangeArrowheads="1"/>
          </p:cNvSpPr>
          <p:nvPr/>
        </p:nvSpPr>
        <p:spPr bwMode="auto">
          <a:xfrm>
            <a:off x="381000" y="60864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dirty="0" smtClean="0"/>
              <a:t>5</a:t>
            </a:r>
            <a:endParaRPr lang="en-US" altLang="en-US" sz="1400" dirty="0"/>
          </a:p>
        </p:txBody>
      </p:sp>
      <p:sp>
        <p:nvSpPr>
          <p:cNvPr id="11271" name="Text Box 13" descr="note number"/>
          <p:cNvSpPr txBox="1">
            <a:spLocks noChangeArrowheads="1"/>
          </p:cNvSpPr>
          <p:nvPr/>
        </p:nvSpPr>
        <p:spPr bwMode="auto">
          <a:xfrm>
            <a:off x="381000" y="2971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1272" name="Text Box 13" descr="note number"/>
          <p:cNvSpPr txBox="1">
            <a:spLocks noChangeArrowheads="1"/>
          </p:cNvSpPr>
          <p:nvPr/>
        </p:nvSpPr>
        <p:spPr bwMode="auto">
          <a:xfrm>
            <a:off x="381000" y="3352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sp>
        <p:nvSpPr>
          <p:cNvPr id="9" name="Text Box 13" descr="note number"/>
          <p:cNvSpPr txBox="1">
            <a:spLocks noChangeArrowheads="1"/>
          </p:cNvSpPr>
          <p:nvPr/>
        </p:nvSpPr>
        <p:spPr bwMode="auto">
          <a:xfrm>
            <a:off x="381000" y="3733800"/>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Arial" panose="020B0604020202020204" pitchFamily="34" charset="0"/>
              </a:defRPr>
            </a:lvl1pPr>
            <a:lvl2pPr marL="742950" indent="-285750" eaLnBrk="0" hangingPunct="0">
              <a:defRPr sz="2400">
                <a:solidFill>
                  <a:schemeClr val="tx1"/>
                </a:solidFill>
                <a:latin typeface="Tahoma" panose="020B0604030504040204" pitchFamily="34" charset="0"/>
                <a:cs typeface="Arial" panose="020B0604020202020204" pitchFamily="34" charset="0"/>
              </a:defRPr>
            </a:lvl2pPr>
            <a:lvl3pPr marL="1143000" indent="-228600" eaLnBrk="0" hangingPunct="0">
              <a:defRPr sz="2400">
                <a:solidFill>
                  <a:schemeClr val="tx1"/>
                </a:solidFill>
                <a:latin typeface="Tahoma" panose="020B0604030504040204" pitchFamily="34" charset="0"/>
                <a:cs typeface="Arial" panose="020B0604020202020204" pitchFamily="34" charset="0"/>
              </a:defRPr>
            </a:lvl3pPr>
            <a:lvl4pPr marL="1600200" indent="-228600" eaLnBrk="0" hangingPunct="0">
              <a:defRPr sz="2400">
                <a:solidFill>
                  <a:schemeClr val="tx1"/>
                </a:solidFill>
                <a:latin typeface="Tahoma" panose="020B0604030504040204" pitchFamily="34" charset="0"/>
                <a:cs typeface="Arial" panose="020B0604020202020204" pitchFamily="34" charset="0"/>
              </a:defRPr>
            </a:lvl4pPr>
            <a:lvl5pPr marL="2057400" indent="-228600" eaLnBrk="0" hangingPunct="0">
              <a:defRPr sz="24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Arial" panose="020B0604020202020204" pitchFamily="34" charset="0"/>
              </a:defRPr>
            </a:lvl9pPr>
          </a:lstStyle>
          <a:p>
            <a:pPr eaLnBrk="1" hangingPunct="1"/>
            <a:fld id="{BDE522FD-758F-45EA-8D58-C83391974DFF}" type="slidenum">
              <a:rPr lang="en-US" altLang="en-US" sz="1400">
                <a:latin typeface="Times New Roman" panose="02020603050405020304" pitchFamily="18" charset="0"/>
              </a:rPr>
              <a:pPr eaLnBrk="1" hangingPunct="1"/>
              <a:t>9</a:t>
            </a:fld>
            <a:endParaRPr lang="en-US" altLang="en-US" sz="1400">
              <a:latin typeface="Times New Roman" panose="02020603050405020304" pitchFamily="18" charset="0"/>
            </a:endParaRPr>
          </a:p>
        </p:txBody>
      </p:sp>
      <p:sp>
        <p:nvSpPr>
          <p:cNvPr id="12291" name="Rectangle 2"/>
          <p:cNvSpPr>
            <a:spLocks noGrp="1" noChangeArrowheads="1"/>
          </p:cNvSpPr>
          <p:nvPr>
            <p:ph type="title"/>
          </p:nvPr>
        </p:nvSpPr>
        <p:spPr>
          <a:xfrm>
            <a:off x="1150938" y="341313"/>
            <a:ext cx="7002462" cy="754062"/>
          </a:xfrm>
        </p:spPr>
        <p:txBody>
          <a:bodyPr/>
          <a:lstStyle/>
          <a:p>
            <a:pPr eaLnBrk="1" hangingPunct="1"/>
            <a:r>
              <a:rPr lang="en-US" altLang="en-US" dirty="0" smtClean="0"/>
              <a:t>Dialog Boxes</a:t>
            </a:r>
          </a:p>
        </p:txBody>
      </p:sp>
      <p:sp>
        <p:nvSpPr>
          <p:cNvPr id="12292" name="Rectangle 3"/>
          <p:cNvSpPr>
            <a:spLocks noGrp="1" noChangeArrowheads="1"/>
          </p:cNvSpPr>
          <p:nvPr>
            <p:ph type="body" idx="1"/>
          </p:nvPr>
        </p:nvSpPr>
        <p:spPr>
          <a:xfrm>
            <a:off x="762000" y="1447800"/>
            <a:ext cx="7848600" cy="5105400"/>
          </a:xfrm>
        </p:spPr>
        <p:txBody>
          <a:bodyPr/>
          <a:lstStyle/>
          <a:p>
            <a:pPr eaLnBrk="1" hangingPunct="1">
              <a:lnSpc>
                <a:spcPct val="90000"/>
              </a:lnSpc>
            </a:pPr>
            <a:r>
              <a:rPr lang="en-US" altLang="en-US" sz="1800" dirty="0" smtClean="0"/>
              <a:t>The </a:t>
            </a:r>
            <a:r>
              <a:rPr lang="en-US" altLang="en-US" sz="1800" dirty="0" smtClean="0">
                <a:latin typeface="Courier New" panose="02070309020205020404" pitchFamily="49" charset="0"/>
              </a:rPr>
              <a:t>alert</a:t>
            </a:r>
            <a:r>
              <a:rPr lang="en-US" altLang="en-US" sz="1800" dirty="0" smtClean="0"/>
              <a:t>, </a:t>
            </a:r>
            <a:r>
              <a:rPr lang="en-US" altLang="en-US" sz="1800" dirty="0" smtClean="0">
                <a:latin typeface="Courier New" panose="02070309020205020404" pitchFamily="49" charset="0"/>
              </a:rPr>
              <a:t>confirm</a:t>
            </a:r>
            <a:r>
              <a:rPr lang="en-US" altLang="en-US" sz="1800" dirty="0" smtClean="0"/>
              <a:t>, and </a:t>
            </a:r>
            <a:r>
              <a:rPr lang="en-US" altLang="en-US" sz="1800" dirty="0" smtClean="0">
                <a:latin typeface="Courier New" panose="02070309020205020404" pitchFamily="49" charset="0"/>
              </a:rPr>
              <a:t>prompt</a:t>
            </a:r>
            <a:r>
              <a:rPr lang="en-US" altLang="en-US" sz="1800" dirty="0" smtClean="0"/>
              <a:t> methods generate dialog boxes. A </a:t>
            </a:r>
            <a:r>
              <a:rPr lang="en-US" altLang="en-US" sz="1800" i="1" dirty="0" smtClean="0"/>
              <a:t>dialog box</a:t>
            </a:r>
            <a:r>
              <a:rPr lang="en-US" altLang="en-US" sz="1800" dirty="0" smtClean="0"/>
              <a:t> (or </a:t>
            </a:r>
            <a:r>
              <a:rPr lang="en-US" altLang="en-US" sz="1800" i="1" dirty="0" smtClean="0"/>
              <a:t>dialog</a:t>
            </a:r>
            <a:r>
              <a:rPr lang="en-US" altLang="en-US" sz="1800" dirty="0" smtClean="0"/>
              <a:t> for short) is a window that performs one simple task. For example, this dialog simply displays a message:</a:t>
            </a:r>
          </a:p>
          <a:p>
            <a:pPr eaLnBrk="1" hangingPunct="1">
              <a:lnSpc>
                <a:spcPct val="90000"/>
              </a:lnSpc>
            </a:pPr>
            <a:endParaRPr lang="en-US" altLang="en-US" sz="1800" dirty="0" smtClean="0"/>
          </a:p>
          <a:p>
            <a:pPr eaLnBrk="1" hangingPunct="1">
              <a:lnSpc>
                <a:spcPct val="90000"/>
              </a:lnSpc>
            </a:pPr>
            <a:endParaRPr lang="en-US" altLang="en-US" sz="1800" dirty="0" smtClean="0"/>
          </a:p>
          <a:p>
            <a:pPr eaLnBrk="1" hangingPunct="1">
              <a:lnSpc>
                <a:spcPct val="90000"/>
              </a:lnSpc>
            </a:pPr>
            <a:endParaRPr lang="en-US" altLang="en-US" sz="1800" dirty="0" smtClean="0"/>
          </a:p>
          <a:p>
            <a:pPr eaLnBrk="1" hangingPunct="1">
              <a:lnSpc>
                <a:spcPct val="90000"/>
              </a:lnSpc>
            </a:pPr>
            <a:endParaRPr lang="en-US" altLang="en-US" sz="1800" dirty="0" smtClean="0"/>
          </a:p>
          <a:p>
            <a:pPr eaLnBrk="1" hangingPunct="1">
              <a:lnSpc>
                <a:spcPct val="90000"/>
              </a:lnSpc>
            </a:pPr>
            <a:endParaRPr lang="en-US" altLang="en-US" sz="1800" dirty="0" smtClean="0"/>
          </a:p>
          <a:p>
            <a:pPr eaLnBrk="1" hangingPunct="1">
              <a:lnSpc>
                <a:spcPct val="90000"/>
              </a:lnSpc>
            </a:pPr>
            <a:endParaRPr lang="en-US" altLang="en-US" sz="1800" dirty="0" smtClean="0"/>
          </a:p>
          <a:p>
            <a:pPr eaLnBrk="1" hangingPunct="1">
              <a:lnSpc>
                <a:spcPct val="90000"/>
              </a:lnSpc>
            </a:pPr>
            <a:r>
              <a:rPr lang="en-US" altLang="en-US" sz="1800" dirty="0" smtClean="0"/>
              <a:t>The primary way to get information to a user or get input from a user is to use text and controls in the main browser window, but if you want to draw sharp attention to a particular output or input task, then using a dialog can sometimes be helpful.</a:t>
            </a:r>
          </a:p>
          <a:p>
            <a:pPr eaLnBrk="1" hangingPunct="1">
              <a:lnSpc>
                <a:spcPct val="90000"/>
              </a:lnSpc>
            </a:pPr>
            <a:r>
              <a:rPr lang="en-US" altLang="en-US" sz="1800" dirty="0" smtClean="0"/>
              <a:t>Dialogs are able to draw "sharp attention" because they pop up (that's why they're often called </a:t>
            </a:r>
            <a:r>
              <a:rPr lang="en-US" altLang="en-US" sz="1800" i="1" dirty="0" smtClean="0"/>
              <a:t>popups</a:t>
            </a:r>
            <a:r>
              <a:rPr lang="en-US" altLang="en-US" sz="1800" dirty="0" smtClean="0"/>
              <a:t>), and they are </a:t>
            </a:r>
            <a:r>
              <a:rPr lang="en-US" altLang="en-US" sz="1800" i="1" dirty="0" smtClean="0"/>
              <a:t>modal</a:t>
            </a:r>
            <a:r>
              <a:rPr lang="en-US" altLang="en-US" sz="1800" dirty="0" smtClean="0"/>
              <a:t>.</a:t>
            </a:r>
          </a:p>
          <a:p>
            <a:pPr eaLnBrk="1" hangingPunct="1">
              <a:lnSpc>
                <a:spcPct val="90000"/>
              </a:lnSpc>
            </a:pPr>
            <a:r>
              <a:rPr lang="en-US" altLang="en-US" sz="1800" dirty="0" smtClean="0"/>
              <a:t>Modal means they block users from interacting with anything else on the parent window, where the parent window is the window that caused the pop-up window to pop up.</a:t>
            </a:r>
          </a:p>
        </p:txBody>
      </p:sp>
      <p:sp>
        <p:nvSpPr>
          <p:cNvPr id="12293" name="Text Box 10" descr="note number"/>
          <p:cNvSpPr txBox="1">
            <a:spLocks noChangeArrowheads="1"/>
          </p:cNvSpPr>
          <p:nvPr/>
        </p:nvSpPr>
        <p:spPr bwMode="auto">
          <a:xfrm>
            <a:off x="381000" y="28860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1</a:t>
            </a:r>
          </a:p>
        </p:txBody>
      </p:sp>
      <p:sp>
        <p:nvSpPr>
          <p:cNvPr id="12295" name="Text Box 10" descr="note number"/>
          <p:cNvSpPr txBox="1">
            <a:spLocks noChangeArrowheads="1"/>
          </p:cNvSpPr>
          <p:nvPr/>
        </p:nvSpPr>
        <p:spPr bwMode="auto">
          <a:xfrm>
            <a:off x="381000" y="6162675"/>
            <a:ext cx="266700" cy="314325"/>
          </a:xfrm>
          <a:prstGeom prst="rect">
            <a:avLst/>
          </a:prstGeom>
          <a:solidFill>
            <a:srgbClr val="FFFF99"/>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0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a:t>2</a:t>
            </a:r>
          </a:p>
        </p:txBody>
      </p:sp>
      <p:pic>
        <p:nvPicPr>
          <p:cNvPr id="2" name="Picture 1"/>
          <p:cNvPicPr>
            <a:picLocks noChangeAspect="1"/>
          </p:cNvPicPr>
          <p:nvPr/>
        </p:nvPicPr>
        <p:blipFill>
          <a:blip r:embed="rId3"/>
          <a:stretch>
            <a:fillRect/>
          </a:stretch>
        </p:blipFill>
        <p:spPr>
          <a:xfrm>
            <a:off x="1263648" y="2401110"/>
            <a:ext cx="4756152" cy="152876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98954</TotalTime>
  <Words>6599</Words>
  <Application>Microsoft Office PowerPoint</Application>
  <PresentationFormat>On-screen Show (4:3)</PresentationFormat>
  <Paragraphs>780</Paragraphs>
  <Slides>39</Slides>
  <Notes>39</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Arial</vt:lpstr>
      <vt:lpstr>Courier New</vt:lpstr>
      <vt:lpstr>Symbol</vt:lpstr>
      <vt:lpstr>Tahoma</vt:lpstr>
      <vt:lpstr>Times New Roman</vt:lpstr>
      <vt:lpstr>Wingdings</vt:lpstr>
      <vt:lpstr>Blends</vt:lpstr>
      <vt:lpstr>Document</vt:lpstr>
      <vt:lpstr>Additional JavaScript Basics (window Object, if Statement, Strings, Numbers, Input Validation)</vt:lpstr>
      <vt:lpstr>Additional JavaScript Basics (window Object, if Statement, Strings, Numbers, Input Validation)</vt:lpstr>
      <vt:lpstr>window Object</vt:lpstr>
      <vt:lpstr>window Object (hidden)</vt:lpstr>
      <vt:lpstr>window Object</vt:lpstr>
      <vt:lpstr>window Object</vt:lpstr>
      <vt:lpstr>window Object</vt:lpstr>
      <vt:lpstr>window Object</vt:lpstr>
      <vt:lpstr>Dialog Boxes</vt:lpstr>
      <vt:lpstr>alert Method</vt:lpstr>
      <vt:lpstr>confirm Method</vt:lpstr>
      <vt:lpstr>confirm Method</vt:lpstr>
      <vt:lpstr>if Statement - if by itself</vt:lpstr>
      <vt:lpstr>Game Night Web Page</vt:lpstr>
      <vt:lpstr>Game Night Web Page</vt:lpstr>
      <vt:lpstr>prompt Method</vt:lpstr>
      <vt:lpstr>prompt Method</vt:lpstr>
      <vt:lpstr>prompt Method</vt:lpstr>
      <vt:lpstr>Game Night Web Page Revisited</vt:lpstr>
      <vt:lpstr>if Statement</vt:lpstr>
      <vt:lpstr>if Statement</vt:lpstr>
      <vt:lpstr>Strings</vt:lpstr>
      <vt:lpstr>Strings</vt:lpstr>
      <vt:lpstr>Strings</vt:lpstr>
      <vt:lpstr>Word Ordering Web Page</vt:lpstr>
      <vt:lpstr>Word Ordering Web Page (hidden)</vt:lpstr>
      <vt:lpstr>Word Ordering Web Page</vt:lpstr>
      <vt:lpstr>Word Ordering Web Page</vt:lpstr>
      <vt:lpstr>Additional Members for the String Object</vt:lpstr>
      <vt:lpstr>Additional Members for the String Object</vt:lpstr>
      <vt:lpstr>Arithmetic Operators</vt:lpstr>
      <vt:lpstr>Arithmetic Operators</vt:lpstr>
      <vt:lpstr>Arithmetic Assignment Operators</vt:lpstr>
      <vt:lpstr>Math Object Members</vt:lpstr>
      <vt:lpstr>Math.floor Example</vt:lpstr>
      <vt:lpstr>Parsing Numbers</vt:lpstr>
      <vt:lpstr>label Element</vt:lpstr>
      <vt:lpstr>Logical Operators</vt:lpstr>
      <vt:lpstr>Logical Operators</vt:lpstr>
    </vt:vector>
  </TitlesOfParts>
  <Company>IISC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Java</dc:title>
  <dc:creator>John Dean</dc:creator>
  <cp:lastModifiedBy>Gupta, Anu</cp:lastModifiedBy>
  <cp:revision>1408</cp:revision>
  <cp:lastPrinted>2017-11-16T04:36:50Z</cp:lastPrinted>
  <dcterms:created xsi:type="dcterms:W3CDTF">2000-08-25T22:43:27Z</dcterms:created>
  <dcterms:modified xsi:type="dcterms:W3CDTF">2020-11-13T19:49:33Z</dcterms:modified>
</cp:coreProperties>
</file>