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256" r:id="rId2"/>
    <p:sldId id="362" r:id="rId3"/>
    <p:sldId id="305" r:id="rId4"/>
    <p:sldId id="354" r:id="rId5"/>
    <p:sldId id="257" r:id="rId6"/>
    <p:sldId id="306" r:id="rId7"/>
    <p:sldId id="308" r:id="rId8"/>
    <p:sldId id="309" r:id="rId9"/>
    <p:sldId id="311" r:id="rId10"/>
    <p:sldId id="357" r:id="rId11"/>
    <p:sldId id="315" r:id="rId12"/>
    <p:sldId id="347" r:id="rId13"/>
    <p:sldId id="359" r:id="rId14"/>
    <p:sldId id="312" r:id="rId15"/>
    <p:sldId id="361" r:id="rId16"/>
    <p:sldId id="360" r:id="rId17"/>
    <p:sldId id="326" r:id="rId18"/>
    <p:sldId id="358" r:id="rId19"/>
    <p:sldId id="323" r:id="rId20"/>
    <p:sldId id="324" r:id="rId21"/>
    <p:sldId id="338" r:id="rId22"/>
    <p:sldId id="325" r:id="rId23"/>
    <p:sldId id="330" r:id="rId24"/>
    <p:sldId id="339" r:id="rId25"/>
    <p:sldId id="332" r:id="rId26"/>
    <p:sldId id="333" r:id="rId27"/>
    <p:sldId id="334" r:id="rId28"/>
    <p:sldId id="355" r:id="rId29"/>
    <p:sldId id="365" r:id="rId30"/>
    <p:sldId id="328" r:id="rId31"/>
    <p:sldId id="336" r:id="rId32"/>
    <p:sldId id="314" r:id="rId33"/>
    <p:sldId id="340" r:id="rId34"/>
    <p:sldId id="353" r:id="rId35"/>
    <p:sldId id="349" r:id="rId36"/>
    <p:sldId id="363" r:id="rId37"/>
    <p:sldId id="350" r:id="rId38"/>
    <p:sldId id="337" r:id="rId39"/>
    <p:sldId id="346" r:id="rId40"/>
    <p:sldId id="352" r:id="rId41"/>
    <p:sldId id="356" r:id="rId42"/>
    <p:sldId id="343" r:id="rId43"/>
    <p:sldId id="302" r:id="rId44"/>
    <p:sldId id="344" r:id="rId45"/>
    <p:sldId id="364" r:id="rId46"/>
    <p:sldId id="277" r:id="rId47"/>
    <p:sldId id="284" r:id="rId4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0" autoAdjust="0"/>
    <p:restoredTop sz="84211" autoAdjust="0"/>
  </p:normalViewPr>
  <p:slideViewPr>
    <p:cSldViewPr>
      <p:cViewPr varScale="1">
        <p:scale>
          <a:sx n="61" d="100"/>
          <a:sy n="61" d="100"/>
        </p:scale>
        <p:origin x="1668" y="114"/>
      </p:cViewPr>
      <p:guideLst>
        <p:guide orient="horz" pos="2304"/>
        <p:guide pos="2880"/>
      </p:guideLst>
    </p:cSldViewPr>
  </p:slideViewPr>
  <p:outlineViewPr>
    <p:cViewPr>
      <p:scale>
        <a:sx n="33" d="100"/>
        <a:sy n="33" d="100"/>
      </p:scale>
      <p:origin x="0" y="-68778"/>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4446"/>
    </p:cViewPr>
  </p:sorterViewPr>
  <p:notesViewPr>
    <p:cSldViewPr>
      <p:cViewPr varScale="1">
        <p:scale>
          <a:sx n="49" d="100"/>
          <a:sy n="49" d="100"/>
        </p:scale>
        <p:origin x="2196" y="5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10243" name="Rectangle 3"/>
          <p:cNvSpPr>
            <a:spLocks noGrp="1" noChangeArrowheads="1"/>
          </p:cNvSpPr>
          <p:nvPr>
            <p:ph type="dt" sz="quarter" idx="1"/>
          </p:nvPr>
        </p:nvSpPr>
        <p:spPr bwMode="auto">
          <a:xfrm>
            <a:off x="3971926"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10244" name="Rectangle 4"/>
          <p:cNvSpPr>
            <a:spLocks noGrp="1" noChangeArrowheads="1"/>
          </p:cNvSpPr>
          <p:nvPr>
            <p:ph type="ftr" sz="quarter" idx="2"/>
          </p:nvPr>
        </p:nvSpPr>
        <p:spPr bwMode="auto">
          <a:xfrm>
            <a:off x="1"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10245" name="Rectangle 5"/>
          <p:cNvSpPr>
            <a:spLocks noGrp="1" noChangeArrowheads="1"/>
          </p:cNvSpPr>
          <p:nvPr>
            <p:ph type="sldNum" sz="quarter" idx="3"/>
          </p:nvPr>
        </p:nvSpPr>
        <p:spPr bwMode="auto">
          <a:xfrm>
            <a:off x="3971926"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AD708690-64DF-4CB7-AC44-C531FBAF4E7B}" type="slidenum">
              <a:rPr lang="en-US" altLang="en-US"/>
              <a:pPr>
                <a:defRPr/>
              </a:pPr>
              <a:t>‹#›</a:t>
            </a:fld>
            <a:endParaRPr lang="en-US" altLang="en-US"/>
          </a:p>
        </p:txBody>
      </p:sp>
    </p:spTree>
    <p:extLst>
      <p:ext uri="{BB962C8B-B14F-4D97-AF65-F5344CB8AC3E}">
        <p14:creationId xmlns:p14="http://schemas.microsoft.com/office/powerpoint/2010/main" val="396051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9" y="4416427"/>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971926" y="8831265"/>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15D6A6DB-8F57-485C-A979-2B646D09D9E8}" type="slidenum">
              <a:rPr lang="en-US" altLang="en-US"/>
              <a:pPr>
                <a:defRPr/>
              </a:pPr>
              <a:t>‹#›</a:t>
            </a:fld>
            <a:endParaRPr lang="en-US" altLang="en-US"/>
          </a:p>
        </p:txBody>
      </p:sp>
    </p:spTree>
    <p:extLst>
      <p:ext uri="{BB962C8B-B14F-4D97-AF65-F5344CB8AC3E}">
        <p14:creationId xmlns:p14="http://schemas.microsoft.com/office/powerpoint/2010/main" val="3916330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B62325-E09D-4016-AE1F-5FBE6D9BEA61}" type="slidenum">
              <a:rPr lang="en-US" altLang="en-US" smtClean="0">
                <a:latin typeface="Tahoma" panose="020B0604030504040204" pitchFamily="34" charset="0"/>
              </a:rPr>
              <a:pPr>
                <a:spcBef>
                  <a:spcPct val="0"/>
                </a:spcBef>
              </a:pPr>
              <a:t>1</a:t>
            </a:fld>
            <a:endParaRPr lang="en-US" altLang="en-US" smtClean="0">
              <a:latin typeface="Tahoma" panose="020B0604030504040204" pitchFamily="34" charset="0"/>
            </a:endParaRPr>
          </a:p>
        </p:txBody>
      </p:sp>
      <p:sp>
        <p:nvSpPr>
          <p:cNvPr id="6147" name="Rectangle 2"/>
          <p:cNvSpPr>
            <a:spLocks noGrp="1" noRot="1" noChangeAspect="1" noChangeArrowheads="1" noTextEdit="1"/>
          </p:cNvSpPr>
          <p:nvPr>
            <p:ph type="sldImg"/>
          </p:nvPr>
        </p:nvSpPr>
        <p:spPr>
          <a:xfrm>
            <a:off x="1181100" y="531813"/>
            <a:ext cx="4648200" cy="3486150"/>
          </a:xfrm>
          <a:ln/>
        </p:spPr>
      </p:sp>
      <p:sp>
        <p:nvSpPr>
          <p:cNvPr id="6148" name="Rectangle 3"/>
          <p:cNvSpPr>
            <a:spLocks noGrp="1" noChangeArrowheads="1"/>
          </p:cNvSpPr>
          <p:nvPr>
            <p:ph type="body" idx="1"/>
          </p:nvPr>
        </p:nvSpPr>
        <p:spPr>
          <a:xfrm>
            <a:off x="935039" y="4191000"/>
            <a:ext cx="5140325" cy="510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[0. According to http://www.w3.org/standards/webdesign/script.html:</a:t>
            </a:r>
          </a:p>
          <a:p>
            <a:pPr marL="231775" indent="-231775" eaLnBrk="1" hangingPunct="1"/>
            <a:r>
              <a:rPr lang="en-US" altLang="en-US" sz="1000" dirty="0" smtClean="0"/>
              <a:t>The W3C is in charge of the DOM standard.</a:t>
            </a:r>
          </a:p>
          <a:p>
            <a:pPr marL="231775" indent="-231775" eaLnBrk="1" hangingPunct="1"/>
            <a:r>
              <a:rPr lang="en-US" altLang="en-US" sz="1000" dirty="0" err="1" smtClean="0"/>
              <a:t>Ecma</a:t>
            </a:r>
            <a:r>
              <a:rPr lang="en-US" altLang="en-US" sz="1000" dirty="0" smtClean="0"/>
              <a:t> International is in charge of ECMAScript, which is the basis of JavaScript.</a:t>
            </a:r>
          </a:p>
          <a:p>
            <a:pPr marL="231775" indent="-231775" eaLnBrk="1" hangingPunct="1"/>
            <a:r>
              <a:rPr lang="en-US" altLang="en-US" sz="1000" dirty="0" smtClean="0"/>
              <a:t>ECMA stood for European Computer Manufacturers Association but the</a:t>
            </a:r>
            <a:r>
              <a:rPr lang="en-US" altLang="en-US" sz="1000" baseline="0" dirty="0" smtClean="0"/>
              <a:t> organization renamed itself to </a:t>
            </a:r>
            <a:r>
              <a:rPr lang="en-US" altLang="en-US" sz="1000" dirty="0" err="1" smtClean="0"/>
              <a:t>Ecma</a:t>
            </a:r>
            <a:r>
              <a:rPr lang="en-US" altLang="en-US" sz="1000" dirty="0" smtClean="0"/>
              <a:t> International, where </a:t>
            </a:r>
            <a:r>
              <a:rPr lang="en-US" altLang="en-US" sz="1000" dirty="0" err="1" smtClean="0"/>
              <a:t>Ecma</a:t>
            </a:r>
            <a:r>
              <a:rPr lang="en-US" altLang="en-US" sz="1000" baseline="0" dirty="0" smtClean="0"/>
              <a:t> is not an acronym.</a:t>
            </a:r>
            <a:endParaRPr lang="en-US" altLang="en-US" sz="1000" dirty="0" smtClean="0"/>
          </a:p>
          <a:p>
            <a:pPr marL="231775" indent="-231775" eaLnBrk="1" hangingPunct="1"/>
            <a:endParaRPr lang="en-US" altLang="en-US" sz="1000" dirty="0" smtClean="0"/>
          </a:p>
          <a:p>
            <a:pPr marL="231775" indent="-231775" eaLnBrk="1" hangingPunct="1"/>
            <a:r>
              <a:rPr lang="en-US" altLang="en-US" sz="1000" dirty="0" smtClean="0"/>
              <a:t>The official ECMAScript standard is at http://www.ecma-international.org/ecma-262/5.1/.</a:t>
            </a:r>
          </a:p>
          <a:p>
            <a:pPr marL="231775" indent="-231775" eaLnBrk="1" hangingPunct="1"/>
            <a:r>
              <a:rPr lang="en-US" altLang="en-US" sz="1000" dirty="0" smtClean="0"/>
              <a:t>The official DOM standard is at http://www.w3.org/DOM/, with the official DOM core at http://www.w3.org/TR/2004/REC-DOM-Level-3-Core-20040407/core.html.</a:t>
            </a:r>
          </a:p>
          <a:p>
            <a:pPr marL="231775" indent="-231775" eaLnBrk="1" hangingPunct="1"/>
            <a:endParaRPr lang="en-US" altLang="en-US" sz="1000" dirty="0" smtClean="0"/>
          </a:p>
          <a:p>
            <a:pPr marL="231775" indent="-231775" eaLnBrk="1" hangingPunct="1"/>
            <a:r>
              <a:rPr lang="en-US" altLang="en-US" sz="1000" dirty="0" smtClean="0"/>
              <a:t>For JavaScript and DOM questions, I primarily use Mozilla. This is a good starting point:</a:t>
            </a:r>
          </a:p>
          <a:p>
            <a:pPr marL="231775" indent="-231775" eaLnBrk="1" hangingPunct="1"/>
            <a:r>
              <a:rPr lang="en-US" altLang="en-US" sz="1000" dirty="0" smtClean="0"/>
              <a:t>https://developer.mozilla.org/en-US/docs/Web/API</a:t>
            </a:r>
          </a:p>
          <a:p>
            <a:pPr marL="231775" indent="-231775" eaLnBrk="1" hangingPunct="1"/>
            <a:endParaRPr lang="en-US" altLang="en-US" sz="1000" dirty="0" smtClean="0"/>
          </a:p>
          <a:p>
            <a:pPr marL="231775" indent="-231775" eaLnBrk="1" hangingPunct="1"/>
            <a:r>
              <a:rPr lang="en-US" altLang="en-US" sz="1000" dirty="0" smtClean="0"/>
              <a:t>If you really want to pin down what each browser does, you should be able to find specifications on the web for each of the major browsers' layout engines.</a:t>
            </a:r>
          </a:p>
          <a:p>
            <a:pPr marL="231775" indent="-231775" eaLnBrk="1" hangingPunct="1"/>
            <a:endParaRPr lang="en-US" altLang="en-US" sz="1000" dirty="0" smtClean="0"/>
          </a:p>
          <a:p>
            <a:pPr marL="231775" indent="-231775" eaLnBrk="1" hangingPunct="1"/>
            <a:r>
              <a:rPr lang="en-US" altLang="en-US" sz="1000" dirty="0" smtClean="0"/>
              <a:t>Wikipedia says the major layout engines (most popular first) are:</a:t>
            </a:r>
          </a:p>
          <a:p>
            <a:pPr marL="231775" indent="-231775" eaLnBrk="1" hangingPunct="1"/>
            <a:r>
              <a:rPr lang="en-US" altLang="en-US" sz="1000" dirty="0" smtClean="0"/>
              <a:t>Trident for IE, </a:t>
            </a:r>
            <a:r>
              <a:rPr lang="en-US" altLang="en-US" sz="1000" dirty="0" err="1" smtClean="0"/>
              <a:t>WebKit</a:t>
            </a:r>
            <a:r>
              <a:rPr lang="en-US" altLang="en-US" sz="1000" dirty="0" smtClean="0"/>
              <a:t> for Chrome and Safari, Gecko for </a:t>
            </a:r>
            <a:r>
              <a:rPr lang="en-US" altLang="en-US" sz="1000" dirty="0" err="1" smtClean="0"/>
              <a:t>FireFox</a:t>
            </a:r>
            <a:r>
              <a:rPr lang="en-US" altLang="en-US" sz="1000" dirty="0" smtClean="0"/>
              <a:t>, Presto for Opera]</a:t>
            </a:r>
          </a:p>
          <a:p>
            <a:pPr marL="231775" indent="-231775" eaLnBrk="1" hangingPunct="1"/>
            <a:endParaRPr lang="en-US" altLang="en-US" sz="1000" dirty="0" smtClean="0"/>
          </a:p>
          <a:p>
            <a:pPr marL="231775" indent="-231775" eaLnBrk="1" hangingPunct="1"/>
            <a:r>
              <a:rPr lang="en-US" altLang="en-US" sz="1000" dirty="0" smtClean="0"/>
              <a:t>1. In this chapter I demo these files:</a:t>
            </a:r>
          </a:p>
          <a:p>
            <a:pPr marL="231775" indent="-231775" eaLnBrk="1" hangingPunct="1"/>
            <a:r>
              <a:rPr lang="en-US" altLang="en-US" sz="1000" dirty="0" smtClean="0"/>
              <a:t>hello.html</a:t>
            </a:r>
          </a:p>
          <a:p>
            <a:pPr marL="231775" indent="-231775" eaLnBrk="1" hangingPunct="1"/>
            <a:r>
              <a:rPr lang="en-US" altLang="en-US" sz="1000" dirty="0" smtClean="0"/>
              <a:t>emailGenerator.html</a:t>
            </a:r>
          </a:p>
        </p:txBody>
      </p:sp>
    </p:spTree>
    <p:extLst>
      <p:ext uri="{BB962C8B-B14F-4D97-AF65-F5344CB8AC3E}">
        <p14:creationId xmlns:p14="http://schemas.microsoft.com/office/powerpoint/2010/main" val="331902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C9C508-A26B-4D8D-BB58-B7C3117E3203}" type="slidenum">
              <a:rPr lang="en-US" altLang="en-US" smtClean="0">
                <a:latin typeface="Tahoma" panose="020B0604030504040204" pitchFamily="34" charset="0"/>
              </a:rPr>
              <a:pPr>
                <a:spcBef>
                  <a:spcPct val="0"/>
                </a:spcBef>
              </a:pPr>
              <a:t>10</a:t>
            </a:fld>
            <a:endParaRPr lang="en-US" altLang="en-US" smtClean="0">
              <a:latin typeface="Tahoma" panose="020B060403050404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35039" y="4416425"/>
            <a:ext cx="5140325" cy="4802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smtClean="0"/>
              <a:t> </a:t>
            </a:r>
          </a:p>
        </p:txBody>
      </p:sp>
    </p:spTree>
    <p:extLst>
      <p:ext uri="{BB962C8B-B14F-4D97-AF65-F5344CB8AC3E}">
        <p14:creationId xmlns:p14="http://schemas.microsoft.com/office/powerpoint/2010/main" val="8212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61BCE4-B48E-403C-ACD9-1210ED73841C}" type="slidenum">
              <a:rPr lang="en-US" altLang="en-US" smtClean="0">
                <a:latin typeface="Tahoma" panose="020B0604030504040204" pitchFamily="34" charset="0"/>
              </a:rPr>
              <a:pPr>
                <a:spcBef>
                  <a:spcPct val="0"/>
                </a:spcBef>
              </a:pPr>
              <a:t>11</a:t>
            </a:fld>
            <a:endParaRPr lang="en-US" altLang="en-US" smtClean="0">
              <a:latin typeface="Tahoma" panose="020B0604030504040204" pitchFamily="34" charset="0"/>
            </a:endParaRPr>
          </a:p>
        </p:txBody>
      </p:sp>
      <p:sp>
        <p:nvSpPr>
          <p:cNvPr id="26627" name="Rectangle 2"/>
          <p:cNvSpPr>
            <a:spLocks noGrp="1" noRot="1" noChangeAspect="1" noChangeArrowheads="1" noTextEdit="1"/>
          </p:cNvSpPr>
          <p:nvPr>
            <p:ph type="sldImg"/>
          </p:nvPr>
        </p:nvSpPr>
        <p:spPr>
          <a:xfrm>
            <a:off x="1181100" y="704850"/>
            <a:ext cx="4648200" cy="3486150"/>
          </a:xfrm>
          <a:ln/>
        </p:spPr>
      </p:sp>
      <p:sp>
        <p:nvSpPr>
          <p:cNvPr id="26628" name="Rectangle 3"/>
          <p:cNvSpPr>
            <a:spLocks noGrp="1" noChangeArrowheads="1"/>
          </p:cNvSpPr>
          <p:nvPr>
            <p:ph type="body" idx="1"/>
          </p:nvPr>
        </p:nvSpPr>
        <p:spPr>
          <a:xfrm>
            <a:off x="935039" y="4421189"/>
            <a:ext cx="5140325" cy="4494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Let's work our way through an explanation of the code in the Hello web page's function.</a:t>
            </a:r>
          </a:p>
          <a:p>
            <a:pPr marL="231775" indent="-231775" eaLnBrk="1" hangingPunct="1"/>
            <a:endParaRPr lang="en-US" altLang="en-US" sz="1000" dirty="0" smtClean="0"/>
          </a:p>
          <a:p>
            <a:pPr marL="231775" indent="-231775" eaLnBrk="1" hangingPunct="1"/>
            <a:r>
              <a:rPr lang="en-US" altLang="en-US" sz="1000" dirty="0" smtClean="0"/>
              <a:t>2. I return to the Hello web page code slide and show this:</a:t>
            </a:r>
          </a:p>
          <a:p>
            <a:pPr marL="231775" indent="-231775" eaLnBrk="1" hangingPunct="1"/>
            <a:r>
              <a:rPr lang="en-US" altLang="en-US" sz="1000" dirty="0" err="1" smtClean="0"/>
              <a:t>var</a:t>
            </a:r>
            <a:r>
              <a:rPr lang="en-US" altLang="en-US" sz="1000" dirty="0" smtClean="0"/>
              <a:t> </a:t>
            </a:r>
            <a:r>
              <a:rPr lang="en-US" altLang="en-US" sz="1000" dirty="0" err="1" smtClean="0"/>
              <a:t>msg</a:t>
            </a:r>
            <a:r>
              <a:rPr lang="en-US" altLang="en-US" sz="1000" dirty="0" smtClean="0"/>
              <a:t>;</a:t>
            </a:r>
          </a:p>
          <a:p>
            <a:pPr marL="231775" indent="-231775" eaLnBrk="1" hangingPunct="1"/>
            <a:endParaRPr lang="en-US" altLang="en-US" sz="1000" dirty="0" smtClean="0"/>
          </a:p>
          <a:p>
            <a:pPr marL="231775" indent="-231775" eaLnBrk="1" hangingPunct="1"/>
            <a:r>
              <a:rPr lang="en-US" altLang="en-US" sz="1000" dirty="0" err="1" smtClean="0"/>
              <a:t>msg</a:t>
            </a:r>
            <a:r>
              <a:rPr lang="en-US" altLang="en-US" sz="1000" dirty="0" smtClean="0"/>
              <a:t> is a variable. You should already be familiar with variables in algebra.</a:t>
            </a:r>
          </a:p>
          <a:p>
            <a:pPr marL="231775" indent="-231775" eaLnBrk="1" hangingPunct="1"/>
            <a:endParaRPr lang="en-US" altLang="en-US" sz="1000" dirty="0" smtClean="0"/>
          </a:p>
          <a:p>
            <a:pPr marL="231775" indent="-231775" eaLnBrk="1" hangingPunct="1"/>
            <a:r>
              <a:rPr lang="en-US" altLang="en-US" sz="1000" dirty="0" smtClean="0"/>
              <a:t>3. it's legal to omit the </a:t>
            </a:r>
            <a:r>
              <a:rPr lang="en-US" altLang="en-US" sz="1000" dirty="0" err="1" smtClean="0"/>
              <a:t>var</a:t>
            </a:r>
            <a:r>
              <a:rPr lang="en-US" altLang="en-US" sz="1000" dirty="0" smtClean="0"/>
              <a:t> for new variables, but don't do it.</a:t>
            </a:r>
          </a:p>
          <a:p>
            <a:pPr marL="231775" indent="-231775" eaLnBrk="1" hangingPunct="1"/>
            <a:r>
              <a:rPr lang="en-US" altLang="en-US" sz="1000" dirty="0" smtClean="0"/>
              <a:t>If </a:t>
            </a:r>
            <a:r>
              <a:rPr lang="en-US" altLang="en-US" sz="1000" dirty="0" err="1" smtClean="0"/>
              <a:t>var</a:t>
            </a:r>
            <a:r>
              <a:rPr lang="en-US" altLang="en-US" sz="1000" dirty="0" smtClean="0"/>
              <a:t> is not used, then the JavaScript engine creates a global variable.</a:t>
            </a:r>
          </a:p>
          <a:p>
            <a:pPr marL="231775" indent="-231775" eaLnBrk="1" hangingPunct="1"/>
            <a:r>
              <a:rPr lang="en-US" altLang="en-US" sz="1000" dirty="0" smtClean="0"/>
              <a:t>Global variables can be dangerous in that if you use same-named variables in different functions, changing the variable's value in one function will affect the variable in the other function.</a:t>
            </a:r>
          </a:p>
          <a:p>
            <a:pPr marL="231775" indent="-231775" eaLnBrk="1" hangingPunct="1"/>
            <a:endParaRPr lang="en-US" altLang="en-US" sz="1000" dirty="0" smtClean="0"/>
          </a:p>
          <a:p>
            <a:pPr marL="231775" indent="-231775" eaLnBrk="1" hangingPunct="1"/>
            <a:r>
              <a:rPr lang="en-US" altLang="en-US" sz="1000" dirty="0" smtClean="0"/>
              <a:t>4. What type of value is "Mia Hamm"?</a:t>
            </a:r>
          </a:p>
          <a:p>
            <a:pPr marL="231775" indent="-231775" eaLnBrk="1" hangingPunct="1"/>
            <a:r>
              <a:rPr lang="en-US" altLang="en-US" sz="1000" dirty="0" smtClean="0"/>
              <a:t>A string, since a string holds zero or more characters surrounded by quotes.</a:t>
            </a:r>
          </a:p>
          <a:p>
            <a:pPr marL="231775" indent="-231775" eaLnBrk="1" hangingPunct="1"/>
            <a:endParaRPr lang="en-US" altLang="en-US" sz="1000" dirty="0" smtClean="0"/>
          </a:p>
          <a:p>
            <a:pPr marL="231775" indent="-231775" eaLnBrk="1" hangingPunct="1"/>
            <a:r>
              <a:rPr lang="en-US" altLang="en-US" sz="1000" dirty="0" smtClean="0"/>
              <a:t>What type of value is 158?</a:t>
            </a:r>
          </a:p>
          <a:p>
            <a:pPr marL="231775" indent="-231775" eaLnBrk="1" hangingPunct="1"/>
            <a:r>
              <a:rPr lang="en-US" altLang="en-US" sz="1000" dirty="0" smtClean="0"/>
              <a:t>A number.</a:t>
            </a:r>
          </a:p>
          <a:p>
            <a:pPr marL="231775" indent="-231775" eaLnBrk="1" hangingPunct="1"/>
            <a:r>
              <a:rPr lang="en-US" altLang="en-US" sz="1000" dirty="0" smtClean="0"/>
              <a:t>Mia Hamm held the record of 158 goals in international team play until fellow American Abby Wambach broke the record in 2013.</a:t>
            </a:r>
          </a:p>
          <a:p>
            <a:pPr marL="231775" indent="-231775" eaLnBrk="1" hangingPunct="1"/>
            <a:endParaRPr lang="en-US" altLang="en-US" sz="1000" dirty="0" smtClean="0"/>
          </a:p>
          <a:p>
            <a:pPr marL="231775" indent="-231775" eaLnBrk="1" hangingPunct="1"/>
            <a:r>
              <a:rPr lang="en-US" altLang="en-US" sz="1000" dirty="0" smtClean="0"/>
              <a:t>5. It would be legal to assign a string to name and then later assign a number to name, but don't do it, because that would lead to confusing code.</a:t>
            </a:r>
          </a:p>
        </p:txBody>
      </p:sp>
    </p:spTree>
    <p:extLst>
      <p:ext uri="{BB962C8B-B14F-4D97-AF65-F5344CB8AC3E}">
        <p14:creationId xmlns:p14="http://schemas.microsoft.com/office/powerpoint/2010/main" val="90613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AAB116-40D2-4793-811B-66832D9BAEAE}" type="slidenum">
              <a:rPr lang="en-US" altLang="en-US" smtClean="0">
                <a:latin typeface="Tahoma" panose="020B0604030504040204" pitchFamily="34" charset="0"/>
              </a:rPr>
              <a:pPr>
                <a:spcBef>
                  <a:spcPct val="0"/>
                </a:spcBef>
              </a:pPr>
              <a:t>12</a:t>
            </a:fld>
            <a:endParaRPr lang="en-US" altLang="en-US" smtClean="0">
              <a:latin typeface="Tahoma" panose="020B0604030504040204" pitchFamily="34" charset="0"/>
            </a:endParaRPr>
          </a:p>
        </p:txBody>
      </p:sp>
      <p:sp>
        <p:nvSpPr>
          <p:cNvPr id="28675" name="Rectangle 2"/>
          <p:cNvSpPr>
            <a:spLocks noGrp="1" noRot="1" noChangeAspect="1" noChangeArrowheads="1" noTextEdit="1"/>
          </p:cNvSpPr>
          <p:nvPr>
            <p:ph type="sldImg"/>
          </p:nvPr>
        </p:nvSpPr>
        <p:spPr>
          <a:xfrm>
            <a:off x="1181100" y="704850"/>
            <a:ext cx="4648200" cy="3486150"/>
          </a:xfrm>
          <a:ln/>
        </p:spPr>
      </p:sp>
      <p:sp>
        <p:nvSpPr>
          <p:cNvPr id="28676" name="Rectangle 3"/>
          <p:cNvSpPr>
            <a:spLocks noGrp="1" noChangeArrowheads="1"/>
          </p:cNvSpPr>
          <p:nvPr>
            <p:ph type="body" idx="1"/>
          </p:nvPr>
        </p:nvSpPr>
        <p:spPr>
          <a:xfrm>
            <a:off x="935039" y="4413250"/>
            <a:ext cx="5140325" cy="435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Why is that naming convention called "camel case?</a:t>
            </a:r>
          </a:p>
          <a:p>
            <a:pPr marL="231775" indent="-231775" eaLnBrk="1" hangingPunct="1"/>
            <a:r>
              <a:rPr lang="en-US" altLang="en-US" sz="1000" dirty="0" smtClean="0"/>
              <a:t>Because of the uppercase humps in the identifiers.</a:t>
            </a:r>
          </a:p>
          <a:p>
            <a:pPr marL="231775" indent="-231775" eaLnBrk="1" hangingPunct="1"/>
            <a:endParaRPr lang="en-US" altLang="en-US" sz="1000" dirty="0" smtClean="0"/>
          </a:p>
          <a:p>
            <a:pPr marL="231775" indent="-231775" eaLnBrk="1" hangingPunct="1"/>
            <a:r>
              <a:rPr lang="en-US" altLang="en-US" sz="1000" dirty="0" smtClean="0"/>
              <a:t>2. Beginning programmers have a tendency to use names like x, y, and num.</a:t>
            </a:r>
          </a:p>
          <a:p>
            <a:pPr marL="231775" indent="-231775" eaLnBrk="1" hangingPunct="1"/>
            <a:r>
              <a:rPr lang="en-US" altLang="en-US" sz="1000" dirty="0" smtClean="0"/>
              <a:t>Normally, those are bad variable names.</a:t>
            </a:r>
          </a:p>
          <a:p>
            <a:pPr marL="231775" indent="-231775" eaLnBrk="1" hangingPunct="1"/>
            <a:r>
              <a:rPr lang="en-US" altLang="en-US" sz="1000" dirty="0" smtClean="0"/>
              <a:t>However, if you have a situation in which you're supposed to read in a number and the number doesn't represent anything special, then x or </a:t>
            </a:r>
            <a:r>
              <a:rPr lang="en-US" altLang="en-US" sz="1000" dirty="0" err="1" smtClean="0"/>
              <a:t>num</a:t>
            </a:r>
            <a:r>
              <a:rPr lang="en-US" altLang="en-US" sz="1000" dirty="0" smtClean="0"/>
              <a:t> is OK.</a:t>
            </a:r>
          </a:p>
        </p:txBody>
      </p:sp>
    </p:spTree>
    <p:extLst>
      <p:ext uri="{BB962C8B-B14F-4D97-AF65-F5344CB8AC3E}">
        <p14:creationId xmlns:p14="http://schemas.microsoft.com/office/powerpoint/2010/main" val="68936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B494C2-232A-413F-ABAB-8EE7DCE0D805}" type="slidenum">
              <a:rPr lang="en-US" altLang="en-US" smtClean="0">
                <a:latin typeface="Tahoma" panose="020B0604030504040204" pitchFamily="34" charset="0"/>
              </a:rPr>
              <a:pPr>
                <a:spcBef>
                  <a:spcPct val="0"/>
                </a:spcBef>
              </a:pPr>
              <a:t>13</a:t>
            </a:fld>
            <a:endParaRPr lang="en-US" altLang="en-US" smtClean="0">
              <a:latin typeface="Tahoma" panose="020B060403050404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We still haven’t finished with the Hello web page.</a:t>
            </a:r>
          </a:p>
          <a:p>
            <a:pPr marL="231775" indent="-231775" eaLnBrk="1" hangingPunct="1"/>
            <a:r>
              <a:rPr lang="en-US" altLang="en-US" sz="1000" dirty="0" smtClean="0"/>
              <a:t>Actually, we still haven’t explained how the web page replaces the initial message with “Hello, world!” when the user clicks the button.</a:t>
            </a:r>
          </a:p>
          <a:p>
            <a:pPr marL="231775" indent="-231775" eaLnBrk="1" hangingPunct="1"/>
            <a:r>
              <a:rPr lang="en-US" altLang="en-US" sz="1000" dirty="0" smtClean="0"/>
              <a:t>To understand how that works, we need to talk about the </a:t>
            </a:r>
            <a:r>
              <a:rPr lang="en-US" altLang="en-US" sz="1000" dirty="0" err="1" smtClean="0"/>
              <a:t>displayHello</a:t>
            </a:r>
            <a:r>
              <a:rPr lang="en-US" altLang="en-US" sz="1000" dirty="0" smtClean="0"/>
              <a:t> function's assignment statements….</a:t>
            </a:r>
          </a:p>
        </p:txBody>
      </p:sp>
    </p:spTree>
    <p:extLst>
      <p:ext uri="{BB962C8B-B14F-4D97-AF65-F5344CB8AC3E}">
        <p14:creationId xmlns:p14="http://schemas.microsoft.com/office/powerpoint/2010/main" val="3997100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D1846C-F9A0-4281-86B0-EB1608C63A40}" type="slidenum">
              <a:rPr lang="en-US" altLang="en-US" smtClean="0">
                <a:latin typeface="Tahoma" panose="020B0604030504040204" pitchFamily="34" charset="0"/>
              </a:rPr>
              <a:pPr>
                <a:spcBef>
                  <a:spcPct val="0"/>
                </a:spcBef>
              </a:pPr>
              <a:t>14</a:t>
            </a:fld>
            <a:endParaRPr lang="en-US" altLang="en-US"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a:t>
            </a:r>
            <a:r>
              <a:rPr lang="en-US" altLang="en-US" sz="1000" baseline="0" dirty="0" smtClean="0"/>
              <a:t> Go back to the Hello source code slide and verify that the h3 element has id="message".</a:t>
            </a:r>
          </a:p>
          <a:p>
            <a:pPr marL="231775" indent="-231775" eaLnBrk="1" hangingPunct="1"/>
            <a:endParaRPr lang="en-US" altLang="en-US" sz="1000" baseline="0" dirty="0" smtClean="0"/>
          </a:p>
          <a:p>
            <a:pPr marL="231775" indent="-231775" eaLnBrk="1" hangingPunct="1"/>
            <a:r>
              <a:rPr lang="en-US" altLang="en-US" sz="1000" baseline="0" dirty="0" smtClean="0"/>
              <a:t>2. Explain the method call syntax.</a:t>
            </a:r>
          </a:p>
          <a:p>
            <a:pPr marL="231775" indent="-231775" eaLnBrk="1" hangingPunct="1"/>
            <a:endParaRPr lang="en-US" altLang="en-US" sz="1000" baseline="0" dirty="0" smtClean="0"/>
          </a:p>
          <a:p>
            <a:pPr marL="231775" indent="-231775" eaLnBrk="1" hangingPunct="1"/>
            <a:r>
              <a:rPr lang="en-US" altLang="en-US" sz="1000" baseline="0" dirty="0" smtClean="0"/>
              <a:t>3. The HTML5 standard says that an id attribute's value must be unique for a particular web page.</a:t>
            </a:r>
          </a:p>
          <a:p>
            <a:pPr marL="231775" indent="-231775" eaLnBrk="1" hangingPunct="1"/>
            <a:r>
              <a:rPr lang="en-US" altLang="en-US" sz="1000" baseline="0" dirty="0" smtClean="0"/>
              <a:t>Which is a good thing, so there's no uncertainty when </a:t>
            </a:r>
            <a:r>
              <a:rPr lang="en-US" altLang="en-US" sz="1000" baseline="0" dirty="0" err="1" smtClean="0"/>
              <a:t>getElementById</a:t>
            </a:r>
            <a:r>
              <a:rPr lang="en-US" altLang="en-US" sz="1000" baseline="0" dirty="0" smtClean="0"/>
              <a:t> finds the h3 element.</a:t>
            </a:r>
          </a:p>
        </p:txBody>
      </p:sp>
    </p:spTree>
    <p:extLst>
      <p:ext uri="{BB962C8B-B14F-4D97-AF65-F5344CB8AC3E}">
        <p14:creationId xmlns:p14="http://schemas.microsoft.com/office/powerpoint/2010/main" val="17201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D1846C-F9A0-4281-86B0-EB1608C63A40}" type="slidenum">
              <a:rPr lang="en-US" altLang="en-US" smtClean="0">
                <a:latin typeface="Tahoma" panose="020B0604030504040204" pitchFamily="34" charset="0"/>
              </a:rPr>
              <a:pPr>
                <a:spcBef>
                  <a:spcPct val="0"/>
                </a:spcBef>
              </a:pPr>
              <a:t>15</a:t>
            </a:fld>
            <a:endParaRPr lang="en-US" altLang="en-US"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a:t>
            </a:r>
            <a:r>
              <a:rPr lang="en-US" altLang="en-US" sz="1000" baseline="0" dirty="0" smtClean="0"/>
              <a:t> Go back to the hello web page loaded in a browser and confirm that the "Hello, world!" text is larger than the original "To see the …" text. That should make sense, now that you realize that the h3 start and end tags get replaced with h1 start and end tags.</a:t>
            </a:r>
          </a:p>
          <a:p>
            <a:pPr marL="231775" indent="-231775" eaLnBrk="1" hangingPunct="1"/>
            <a:endParaRPr lang="en-US" altLang="en-US" sz="1000" baseline="0" dirty="0" smtClean="0"/>
          </a:p>
          <a:p>
            <a:pPr marL="231775" indent="-231775" eaLnBrk="1" hangingPunct="1"/>
            <a:r>
              <a:rPr lang="en-US" altLang="en-US" sz="1000" dirty="0" smtClean="0"/>
              <a:t>2. As you might have guessed, there's also an </a:t>
            </a:r>
            <a:r>
              <a:rPr lang="en-US" altLang="en-US" sz="1000" dirty="0" err="1" smtClean="0"/>
              <a:t>innerHTML</a:t>
            </a:r>
            <a:r>
              <a:rPr lang="en-US" altLang="en-US" sz="1000" dirty="0" smtClean="0"/>
              <a:t> property.</a:t>
            </a:r>
          </a:p>
          <a:p>
            <a:pPr marL="231775" indent="-231775" eaLnBrk="1" hangingPunct="1"/>
            <a:r>
              <a:rPr lang="en-US" altLang="en-US" sz="1000" dirty="0" smtClean="0"/>
              <a:t>It accesses the content that’s between the element’s start and end tags, and it does not include the element's start and end tags.</a:t>
            </a:r>
          </a:p>
          <a:p>
            <a:pPr marL="231775" indent="-231775" eaLnBrk="1" hangingPunct="1"/>
            <a:endParaRPr lang="en-US" altLang="en-US" sz="1000" dirty="0" smtClean="0"/>
          </a:p>
          <a:p>
            <a:pPr marL="231775" indent="-231775" eaLnBrk="1" hangingPunct="1"/>
            <a:r>
              <a:rPr lang="en-US" altLang="en-US" sz="1000" dirty="0" smtClean="0"/>
              <a:t>We'll use </a:t>
            </a:r>
            <a:r>
              <a:rPr lang="en-US" altLang="en-US" sz="1000" dirty="0" err="1" smtClean="0"/>
              <a:t>innerHTML</a:t>
            </a:r>
            <a:r>
              <a:rPr lang="en-US" altLang="en-US" sz="1000" dirty="0" smtClean="0"/>
              <a:t> in a later web page example.</a:t>
            </a:r>
          </a:p>
          <a:p>
            <a:pPr marL="231775" indent="-231775" eaLnBrk="1" hangingPunct="1"/>
            <a:endParaRPr lang="en-US" altLang="en-US" sz="1000" dirty="0" smtClean="0"/>
          </a:p>
          <a:p>
            <a:pPr marL="231775" indent="-231775" eaLnBrk="1" hangingPunct="1"/>
            <a:r>
              <a:rPr lang="en-US" altLang="en-US" sz="1000" dirty="0" smtClean="0"/>
              <a:t>[3. </a:t>
            </a:r>
            <a:r>
              <a:rPr lang="en-US" altLang="en-US" sz="1000" dirty="0" err="1" smtClean="0"/>
              <a:t>outerHTML</a:t>
            </a:r>
            <a:r>
              <a:rPr lang="en-US" altLang="en-US" sz="1000" dirty="0" smtClean="0"/>
              <a:t> and </a:t>
            </a:r>
            <a:r>
              <a:rPr lang="en-US" altLang="en-US" sz="1000" dirty="0" err="1" smtClean="0"/>
              <a:t>innerHTML</a:t>
            </a:r>
            <a:r>
              <a:rPr lang="en-US" altLang="en-US" sz="1000" dirty="0" smtClean="0"/>
              <a:t> are hard to find in the WHATWG reference.</a:t>
            </a:r>
          </a:p>
          <a:p>
            <a:pPr marL="231775" indent="-231775" eaLnBrk="1" hangingPunct="1"/>
            <a:r>
              <a:rPr lang="en-US" altLang="en-US" sz="1000" dirty="0" smtClean="0"/>
              <a:t>See http://www.whatwg.org/specs/web-apps/current-work/multipage/infrastructure.html and</a:t>
            </a:r>
          </a:p>
          <a:p>
            <a:pPr marL="231775" indent="-231775" eaLnBrk="1" hangingPunct="1"/>
            <a:r>
              <a:rPr lang="en-US" altLang="en-US" sz="1000" dirty="0" smtClean="0"/>
              <a:t>http://domparsing.spec.whatwg.org/#extensions-to-the-element-interface]</a:t>
            </a:r>
          </a:p>
        </p:txBody>
      </p:sp>
    </p:spTree>
    <p:extLst>
      <p:ext uri="{BB962C8B-B14F-4D97-AF65-F5344CB8AC3E}">
        <p14:creationId xmlns:p14="http://schemas.microsoft.com/office/powerpoint/2010/main" val="337692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D1846C-F9A0-4281-86B0-EB1608C63A40}" type="slidenum">
              <a:rPr lang="en-US" altLang="en-US" smtClean="0">
                <a:latin typeface="Tahoma" panose="020B0604030504040204" pitchFamily="34" charset="0"/>
              </a:rPr>
              <a:pPr>
                <a:spcBef>
                  <a:spcPct val="0"/>
                </a:spcBef>
              </a:pPr>
              <a:t>16</a:t>
            </a:fld>
            <a:endParaRPr lang="en-US" altLang="en-US"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in order to access an object</a:t>
            </a:r>
            <a:r>
              <a:rPr lang="en-US" altLang="en-US" sz="1000" baseline="0" dirty="0" smtClean="0"/>
              <a:t> (as in the </a:t>
            </a:r>
            <a:r>
              <a:rPr lang="en-US" altLang="en-US" sz="1000" baseline="0" dirty="0" err="1" smtClean="0"/>
              <a:t>displayHello</a:t>
            </a:r>
            <a:r>
              <a:rPr lang="en-US" altLang="en-US" sz="1000" baseline="0" dirty="0" smtClean="0"/>
              <a:t> function), the JavaScript engine needs to be able to find the object, and to find an object, the objects need to be organized.</a:t>
            </a:r>
          </a:p>
          <a:p>
            <a:pPr marL="231775" indent="-231775" eaLnBrk="1" hangingPunct="1"/>
            <a:r>
              <a:rPr lang="en-US" altLang="en-US" sz="1000" baseline="0" dirty="0" smtClean="0"/>
              <a:t>The DOM is in charge of that….</a:t>
            </a:r>
          </a:p>
          <a:p>
            <a:pPr marL="231775" indent="-231775" eaLnBrk="1" hangingPunct="1"/>
            <a:endParaRPr lang="en-US" altLang="en-US" sz="1000" dirty="0" smtClean="0"/>
          </a:p>
          <a:p>
            <a:pPr marL="231775" indent="-231775" eaLnBrk="1" hangingPunct="1"/>
            <a:r>
              <a:rPr lang="en-US" altLang="en-US" sz="1000" dirty="0" smtClean="0"/>
              <a:t>[2. For more DOM details, see:</a:t>
            </a:r>
          </a:p>
          <a:p>
            <a:pPr marL="231775" indent="-231775" eaLnBrk="1" hangingPunct="1"/>
            <a:r>
              <a:rPr lang="en-US" altLang="en-US" sz="1000" dirty="0" smtClean="0"/>
              <a:t>https://developer.mozilla.org/en-US/docs/Web/API/Window</a:t>
            </a:r>
          </a:p>
          <a:p>
            <a:pPr marL="231775" indent="-231775" eaLnBrk="1" hangingPunct="1"/>
            <a:r>
              <a:rPr lang="en-US" altLang="en-US" sz="1000" dirty="0" smtClean="0"/>
              <a:t>https://developer.mozilla.org/en-US/docs/Web/API/Document]</a:t>
            </a:r>
          </a:p>
        </p:txBody>
      </p:sp>
    </p:spTree>
    <p:extLst>
      <p:ext uri="{BB962C8B-B14F-4D97-AF65-F5344CB8AC3E}">
        <p14:creationId xmlns:p14="http://schemas.microsoft.com/office/powerpoint/2010/main" val="27400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0462FF3-0C7A-41D9-B9EB-C6390698BB74}" type="slidenum">
              <a:rPr lang="en-US" altLang="en-US" smtClean="0">
                <a:latin typeface="Tahoma" panose="020B0604030504040204" pitchFamily="34" charset="0"/>
              </a:rPr>
              <a:pPr>
                <a:spcBef>
                  <a:spcPct val="0"/>
                </a:spcBef>
              </a:pPr>
              <a:t>17</a:t>
            </a:fld>
            <a:endParaRPr lang="en-US" altLang="en-US" smtClean="0">
              <a:latin typeface="Tahoma" panose="020B060403050404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See the web page code.</a:t>
            </a:r>
          </a:p>
          <a:p>
            <a:pPr marL="231775" indent="-231775" eaLnBrk="1" hangingPunct="1"/>
            <a:r>
              <a:rPr lang="en-US" altLang="en-US" sz="1000" dirty="0" smtClean="0"/>
              <a:t>It’s a stripped-down version of the Hello web page code shown earlier, with things like the meta and script elements removed.</a:t>
            </a:r>
          </a:p>
          <a:p>
            <a:pPr marL="231775" indent="-231775" eaLnBrk="1" hangingPunct="1"/>
            <a:endParaRPr lang="en-US" altLang="en-US" sz="1000" dirty="0" smtClean="0"/>
          </a:p>
          <a:p>
            <a:pPr marL="231775" indent="-231775" eaLnBrk="1" hangingPunct="1"/>
            <a:r>
              <a:rPr lang="en-US" altLang="en-US" sz="1000" dirty="0" smtClean="0"/>
              <a:t>2. The node tree shows blue nodes for each element in the web page code (e.g., head and title).</a:t>
            </a:r>
          </a:p>
          <a:p>
            <a:pPr marL="231775" indent="-231775" eaLnBrk="1" hangingPunct="1"/>
            <a:r>
              <a:rPr lang="en-US" altLang="en-US" sz="1000" dirty="0" smtClean="0"/>
              <a:t>It shows yellow nodes for each text item that appears between an element's start and end tags (e.g., "Hello").</a:t>
            </a:r>
          </a:p>
          <a:p>
            <a:pPr marL="231775" indent="-231775" eaLnBrk="1" hangingPunct="1"/>
            <a:r>
              <a:rPr lang="en-US" altLang="en-US" sz="1000" dirty="0" smtClean="0"/>
              <a:t>It shows green nodes for each attribute in the web page document's elements (e.g., h3's id attribute).</a:t>
            </a:r>
          </a:p>
          <a:p>
            <a:pPr marL="231775" indent="-231775" eaLnBrk="1" hangingPunct="1"/>
            <a:endParaRPr lang="en-US" altLang="en-US" sz="1000" dirty="0" smtClean="0"/>
          </a:p>
          <a:p>
            <a:pPr marL="231775" indent="-231775" eaLnBrk="1" hangingPunct="1"/>
            <a:r>
              <a:rPr lang="en-US" altLang="en-US" sz="1000" dirty="0" smtClean="0"/>
              <a:t>Note that the nodes are arranged in a hierarchical fashion, where nodes at the top contain the nodes below them (e.g., the head node contains the title node).</a:t>
            </a:r>
          </a:p>
          <a:p>
            <a:pPr marL="231775" indent="-231775" eaLnBrk="1" hangingPunct="1"/>
            <a:r>
              <a:rPr lang="en-US" altLang="en-US" sz="1000" dirty="0" smtClean="0"/>
              <a:t>The hierarchical structure allows programmers to access different nodes by going up and down the tree.</a:t>
            </a:r>
          </a:p>
        </p:txBody>
      </p:sp>
    </p:spTree>
    <p:extLst>
      <p:ext uri="{BB962C8B-B14F-4D97-AF65-F5344CB8AC3E}">
        <p14:creationId xmlns:p14="http://schemas.microsoft.com/office/powerpoint/2010/main" val="780253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B494C2-232A-413F-ABAB-8EE7DCE0D805}" type="slidenum">
              <a:rPr lang="en-US" altLang="en-US" smtClean="0">
                <a:latin typeface="Tahoma" panose="020B0604030504040204" pitchFamily="34" charset="0"/>
              </a:rPr>
              <a:pPr>
                <a:spcBef>
                  <a:spcPct val="0"/>
                </a:spcBef>
              </a:pPr>
              <a:t>18</a:t>
            </a:fld>
            <a:endParaRPr lang="en-US" altLang="en-US" smtClean="0">
              <a:latin typeface="Tahoma" panose="020B060403050404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 </a:t>
            </a:r>
          </a:p>
        </p:txBody>
      </p:sp>
    </p:spTree>
    <p:extLst>
      <p:ext uri="{BB962C8B-B14F-4D97-AF65-F5344CB8AC3E}">
        <p14:creationId xmlns:p14="http://schemas.microsoft.com/office/powerpoint/2010/main" val="1519103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01D024-CCE8-4998-A7BC-E8C7DFB9595C}" type="slidenum">
              <a:rPr lang="en-US" altLang="en-US" smtClean="0">
                <a:latin typeface="Tahoma" panose="020B0604030504040204" pitchFamily="34" charset="0"/>
              </a:rPr>
              <a:pPr>
                <a:spcBef>
                  <a:spcPct val="0"/>
                </a:spcBef>
              </a:pPr>
              <a:t>19</a:t>
            </a:fld>
            <a:endParaRPr lang="en-US" altLang="en-US" smtClean="0">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I load each of these web pages.</a:t>
            </a:r>
          </a:p>
          <a:p>
            <a:pPr marL="231775" indent="-231775" eaLnBrk="1" hangingPunct="1"/>
            <a:endParaRPr lang="en-US" altLang="en-US" sz="1000" dirty="0" smtClean="0"/>
          </a:p>
          <a:p>
            <a:pPr marL="231775" indent="-231775" eaLnBrk="1" hangingPunct="1"/>
            <a:r>
              <a:rPr lang="en-US" altLang="en-US" sz="1000" dirty="0" smtClean="0"/>
              <a:t>2. I show the button on one of the web pages.</a:t>
            </a:r>
          </a:p>
        </p:txBody>
      </p:sp>
    </p:spTree>
    <p:extLst>
      <p:ext uri="{BB962C8B-B14F-4D97-AF65-F5344CB8AC3E}">
        <p14:creationId xmlns:p14="http://schemas.microsoft.com/office/powerpoint/2010/main" val="49813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B62325-E09D-4016-AE1F-5FBE6D9BEA61}" type="slidenum">
              <a:rPr lang="en-US" altLang="en-US" smtClean="0">
                <a:latin typeface="Tahoma" panose="020B0604030504040204" pitchFamily="34" charset="0"/>
              </a:rPr>
              <a:pPr>
                <a:spcBef>
                  <a:spcPct val="0"/>
                </a:spcBef>
              </a:pPr>
              <a:t>2</a:t>
            </a:fld>
            <a:endParaRPr lang="en-US" altLang="en-US" smtClean="0">
              <a:latin typeface="Tahoma" panose="020B0604030504040204" pitchFamily="34" charset="0"/>
            </a:endParaRPr>
          </a:p>
        </p:txBody>
      </p:sp>
      <p:sp>
        <p:nvSpPr>
          <p:cNvPr id="6147" name="Rectangle 2"/>
          <p:cNvSpPr>
            <a:spLocks noGrp="1" noRot="1" noChangeAspect="1" noChangeArrowheads="1" noTextEdit="1"/>
          </p:cNvSpPr>
          <p:nvPr>
            <p:ph type="sldImg"/>
          </p:nvPr>
        </p:nvSpPr>
        <p:spPr>
          <a:xfrm>
            <a:off x="1181100" y="531813"/>
            <a:ext cx="4648200" cy="3486150"/>
          </a:xfrm>
          <a:ln/>
        </p:spPr>
      </p:sp>
      <p:sp>
        <p:nvSpPr>
          <p:cNvPr id="6148" name="Rectangle 3"/>
          <p:cNvSpPr>
            <a:spLocks noGrp="1" noChangeArrowheads="1"/>
          </p:cNvSpPr>
          <p:nvPr>
            <p:ph type="body" idx="1"/>
          </p:nvPr>
        </p:nvSpPr>
        <p:spPr>
          <a:xfrm>
            <a:off x="935039" y="4191000"/>
            <a:ext cx="5140325" cy="510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 </a:t>
            </a:r>
          </a:p>
        </p:txBody>
      </p:sp>
    </p:spTree>
    <p:extLst>
      <p:ext uri="{BB962C8B-B14F-4D97-AF65-F5344CB8AC3E}">
        <p14:creationId xmlns:p14="http://schemas.microsoft.com/office/powerpoint/2010/main" val="133488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21509F-77C9-4251-87D4-58483E3B3A97}" type="slidenum">
              <a:rPr lang="en-US" altLang="en-US" smtClean="0">
                <a:latin typeface="Tahoma" panose="020B0604030504040204" pitchFamily="34" charset="0"/>
              </a:rPr>
              <a:pPr>
                <a:spcBef>
                  <a:spcPct val="0"/>
                </a:spcBef>
              </a:pPr>
              <a:t>20</a:t>
            </a:fld>
            <a:endParaRPr lang="en-US" altLang="en-US" smtClean="0">
              <a:latin typeface="Tahoma" panose="020B060403050404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35038" y="4416427"/>
            <a:ext cx="5373687"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smtClean="0"/>
              <a:t> </a:t>
            </a:r>
          </a:p>
        </p:txBody>
      </p:sp>
    </p:spTree>
    <p:extLst>
      <p:ext uri="{BB962C8B-B14F-4D97-AF65-F5344CB8AC3E}">
        <p14:creationId xmlns:p14="http://schemas.microsoft.com/office/powerpoint/2010/main" val="1443330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59F24C-2DD1-4419-9878-1662FDB6FC15}" type="slidenum">
              <a:rPr lang="en-US" altLang="en-US" smtClean="0">
                <a:latin typeface="Tahoma" panose="020B0604030504040204" pitchFamily="34" charset="0"/>
              </a:rPr>
              <a:pPr>
                <a:spcBef>
                  <a:spcPct val="0"/>
                </a:spcBef>
              </a:pPr>
              <a:t>21</a:t>
            </a:fld>
            <a:endParaRPr lang="en-US" altLang="en-US" smtClean="0">
              <a:latin typeface="Tahom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35038" y="4416427"/>
            <a:ext cx="5373687"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Why does lots of code mean that server-side processing is more appropriate?</a:t>
            </a:r>
          </a:p>
          <a:p>
            <a:pPr marL="231775" indent="-231775" eaLnBrk="1" hangingPunct="1">
              <a:lnSpc>
                <a:spcPct val="80000"/>
              </a:lnSpc>
            </a:pPr>
            <a:r>
              <a:rPr lang="en-US" altLang="en-US" sz="1000" dirty="0" smtClean="0"/>
              <a:t>Because all that code would have to be downloaded to the client and long download times are unacceptable because users are impatient.</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Explanation?</a:t>
            </a:r>
          </a:p>
          <a:p>
            <a:pPr marL="231775" indent="-231775" eaLnBrk="1" hangingPunct="1">
              <a:lnSpc>
                <a:spcPct val="80000"/>
              </a:lnSpc>
            </a:pPr>
            <a:r>
              <a:rPr lang="en-US" altLang="en-US" sz="1000" dirty="0" smtClean="0"/>
              <a:t>If the code is considered to give your company a competitive advantage, then you should keep it on the server side, where it's less likely to be stolen.</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Why does sharing dictate that server-side processing is required?</a:t>
            </a:r>
          </a:p>
          <a:p>
            <a:pPr marL="231775" indent="-231775" eaLnBrk="1" hangingPunct="1">
              <a:lnSpc>
                <a:spcPct val="80000"/>
              </a:lnSpc>
            </a:pPr>
            <a:r>
              <a:rPr lang="en-US" altLang="en-US" sz="1000" dirty="0" smtClean="0"/>
              <a:t>Because in order for the data to be shared, it needs to be transmitted to the server so it can be later transmitted to other users.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4. Why does lots of data mean that server-side processing is more appropriate?</a:t>
            </a:r>
          </a:p>
          <a:p>
            <a:pPr marL="231775" indent="-231775" eaLnBrk="1" hangingPunct="1">
              <a:lnSpc>
                <a:spcPct val="80000"/>
              </a:lnSpc>
            </a:pPr>
            <a:r>
              <a:rPr lang="en-US" altLang="en-US" sz="1000" dirty="0" smtClean="0"/>
              <a:t>This is basically the same answer as the first reason for using server-side…</a:t>
            </a:r>
          </a:p>
          <a:p>
            <a:pPr marL="231775" indent="-231775" eaLnBrk="1" hangingPunct="1">
              <a:lnSpc>
                <a:spcPct val="80000"/>
              </a:lnSpc>
            </a:pPr>
            <a:r>
              <a:rPr lang="en-US" altLang="en-US" sz="1000" dirty="0" smtClean="0"/>
              <a:t>With large amounts of data, you don't want to have to download it across the Internet to the browser.</a:t>
            </a:r>
          </a:p>
          <a:p>
            <a:pPr marL="231775" indent="-231775" eaLnBrk="1" hangingPunct="1">
              <a:lnSpc>
                <a:spcPct val="80000"/>
              </a:lnSpc>
            </a:pPr>
            <a:r>
              <a:rPr lang="en-US" altLang="en-US" sz="1000" dirty="0" smtClean="0"/>
              <a:t>Therefore, you should keep the data on the server side and do all the processing there.</a:t>
            </a:r>
          </a:p>
        </p:txBody>
      </p:sp>
    </p:spTree>
    <p:extLst>
      <p:ext uri="{BB962C8B-B14F-4D97-AF65-F5344CB8AC3E}">
        <p14:creationId xmlns:p14="http://schemas.microsoft.com/office/powerpoint/2010/main" val="2783611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FDC8E5-34FE-4351-9F5F-0C3AAA0AF901}" type="slidenum">
              <a:rPr lang="en-US" altLang="en-US" smtClean="0">
                <a:latin typeface="Tahoma" panose="020B0604030504040204" pitchFamily="34" charset="0"/>
              </a:rPr>
              <a:pPr>
                <a:spcBef>
                  <a:spcPct val="0"/>
                </a:spcBef>
              </a:pPr>
              <a:t>22</a:t>
            </a:fld>
            <a:endParaRPr lang="en-US" altLang="en-US" smtClean="0">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35038" y="4416427"/>
            <a:ext cx="5373687"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I go back to the previous slide and have the students think about the three web page calculations.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a) temperature conversion</a:t>
            </a:r>
          </a:p>
          <a:p>
            <a:pPr marL="231775" indent="-231775" eaLnBrk="1" hangingPunct="1">
              <a:lnSpc>
                <a:spcPct val="80000"/>
              </a:lnSpc>
            </a:pPr>
            <a:r>
              <a:rPr lang="en-US" altLang="en-US" sz="1000" dirty="0" smtClean="0"/>
              <a:t>The calculations are simple enough so all the programming can be done on the client side.</a:t>
            </a:r>
          </a:p>
          <a:p>
            <a:pPr marL="231775" indent="-231775" eaLnBrk="1" hangingPunct="1">
              <a:lnSpc>
                <a:spcPct val="80000"/>
              </a:lnSpc>
            </a:pPr>
            <a:r>
              <a:rPr lang="en-US" altLang="en-US" sz="1000" dirty="0" smtClean="0"/>
              <a:t>Note that it's still OK to do the processing on the server side even for simple processing – it's up to the developer.</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b) College cost calculator:</a:t>
            </a:r>
          </a:p>
          <a:p>
            <a:pPr marL="231775" indent="-231775" eaLnBrk="1" hangingPunct="1">
              <a:lnSpc>
                <a:spcPct val="80000"/>
              </a:lnSpc>
            </a:pPr>
            <a:r>
              <a:rPr lang="en-US" altLang="en-US" sz="1000" dirty="0" smtClean="0"/>
              <a:t>The calculation is once again simple enough so all the programming can be done on the client side.</a:t>
            </a:r>
          </a:p>
          <a:p>
            <a:pPr marL="231775" indent="-231775" eaLnBrk="1" hangingPunct="1">
              <a:lnSpc>
                <a:spcPct val="80000"/>
              </a:lnSpc>
            </a:pPr>
            <a:r>
              <a:rPr lang="en-US" altLang="en-US" sz="1000" dirty="0" smtClean="0"/>
              <a:t>But notice that there's no user input for average college cost.</a:t>
            </a:r>
          </a:p>
          <a:p>
            <a:pPr marL="231775" indent="-231775" eaLnBrk="1" hangingPunct="1">
              <a:lnSpc>
                <a:spcPct val="80000"/>
              </a:lnSpc>
            </a:pPr>
            <a:r>
              <a:rPr lang="en-US" altLang="en-US" sz="1000" dirty="0" smtClean="0"/>
              <a:t>That determination might be tricky and justify server-side processing.</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c) Employee phone manager:</a:t>
            </a:r>
          </a:p>
          <a:p>
            <a:pPr marL="231775" indent="-231775" eaLnBrk="1" hangingPunct="1">
              <a:lnSpc>
                <a:spcPct val="80000"/>
              </a:lnSpc>
            </a:pPr>
            <a:r>
              <a:rPr lang="en-US" altLang="en-US" sz="1000" dirty="0" smtClean="0"/>
              <a:t>With a small company, there might not be a "large amount of data," but, regardless, you need to save the data permanently on the server side, so the employee phone data can be viewed later by other users.</a:t>
            </a:r>
          </a:p>
          <a:p>
            <a:pPr marL="231775" indent="-231775" eaLnBrk="1" hangingPunct="1">
              <a:lnSpc>
                <a:spcPct val="80000"/>
              </a:lnSpc>
            </a:pPr>
            <a:r>
              <a:rPr lang="en-US" altLang="en-US" sz="1000" dirty="0" smtClean="0"/>
              <a:t>The data is stored in a database, and for a database to work, it needs to be installed and run on a server computer.</a:t>
            </a:r>
          </a:p>
        </p:txBody>
      </p:sp>
    </p:spTree>
    <p:extLst>
      <p:ext uri="{BB962C8B-B14F-4D97-AF65-F5344CB8AC3E}">
        <p14:creationId xmlns:p14="http://schemas.microsoft.com/office/powerpoint/2010/main" val="373662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0BAF297-2904-4A23-B09A-99584CC311B0}" type="slidenum">
              <a:rPr lang="en-US" altLang="en-US" smtClean="0">
                <a:latin typeface="Tahoma" panose="020B0604030504040204" pitchFamily="34" charset="0"/>
              </a:rPr>
              <a:pPr>
                <a:spcBef>
                  <a:spcPct val="0"/>
                </a:spcBef>
              </a:pPr>
              <a:t>23</a:t>
            </a:fld>
            <a:endParaRPr lang="en-US" altLang="en-US" smtClean="0">
              <a:latin typeface="Tahoma" panose="020B060403050404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35039" y="4416427"/>
            <a:ext cx="5140325" cy="4270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Let's now discuss the form element, which is in charge of grouping a form's components.</a:t>
            </a:r>
          </a:p>
          <a:p>
            <a:pPr marL="231775" indent="-231775" eaLnBrk="1" hangingPunct="1">
              <a:lnSpc>
                <a:spcPct val="80000"/>
              </a:lnSpc>
            </a:pPr>
            <a:r>
              <a:rPr lang="en-US" altLang="en-US" sz="1000" dirty="0" smtClean="0"/>
              <a:t>As with the button element presented earlier, I'm not covering all the attributes in the form element - only the more common ones.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I read the callout.</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Notice how the example code matches the syntax.</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4. The first 2 controls are text controls that hold user-entered values.</a:t>
            </a:r>
          </a:p>
          <a:p>
            <a:pPr marL="231775" indent="-231775" eaLnBrk="1" hangingPunct="1">
              <a:lnSpc>
                <a:spcPct val="80000"/>
              </a:lnSpc>
            </a:pPr>
            <a:r>
              <a:rPr lang="en-US" altLang="en-US" sz="1000" dirty="0" smtClean="0"/>
              <a:t>We'll cover text control details several slides from now.</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5. The bottom control is a button.</a:t>
            </a:r>
          </a:p>
          <a:p>
            <a:pPr marL="231775" indent="-231775" eaLnBrk="1" hangingPunct="1">
              <a:lnSpc>
                <a:spcPct val="80000"/>
              </a:lnSpc>
            </a:pPr>
            <a:r>
              <a:rPr lang="en-US" altLang="en-US" sz="1000" dirty="0" smtClean="0"/>
              <a:t>When the button at the bottom is clicked, its </a:t>
            </a:r>
            <a:r>
              <a:rPr lang="en-US" altLang="en-US" sz="1000" dirty="0" err="1" smtClean="0"/>
              <a:t>onclick</a:t>
            </a:r>
            <a:r>
              <a:rPr lang="en-US" altLang="en-US" sz="1000" dirty="0" smtClean="0"/>
              <a:t> event handler calls the </a:t>
            </a:r>
            <a:r>
              <a:rPr lang="en-US" altLang="en-US" sz="1000" dirty="0" err="1" smtClean="0"/>
              <a:t>generateEmail</a:t>
            </a:r>
            <a:r>
              <a:rPr lang="en-US" altLang="en-US" sz="1000" dirty="0" smtClean="0"/>
              <a:t> function that combines the entered first and last names to form an email address.</a:t>
            </a:r>
          </a:p>
          <a:p>
            <a:pPr marL="231775" indent="-231775" eaLnBrk="1" hangingPunct="1">
              <a:lnSpc>
                <a:spcPct val="80000"/>
              </a:lnSpc>
            </a:pPr>
            <a:r>
              <a:rPr lang="en-US" altLang="en-US" sz="1000" dirty="0" smtClean="0"/>
              <a:t>I'll explain </a:t>
            </a:r>
            <a:r>
              <a:rPr lang="en-US" altLang="en-US" sz="1000" dirty="0" err="1" smtClean="0"/>
              <a:t>this.form</a:t>
            </a:r>
            <a:r>
              <a:rPr lang="en-US" altLang="en-US" sz="1000" dirty="0" smtClean="0"/>
              <a:t> later, when we present the web page that this form is part of.</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[6. FYI: For server-side processing:</a:t>
            </a:r>
          </a:p>
          <a:p>
            <a:pPr marL="231775" indent="-231775" eaLnBrk="1" hangingPunct="1">
              <a:lnSpc>
                <a:spcPct val="80000"/>
              </a:lnSpc>
            </a:pPr>
            <a:r>
              <a:rPr lang="en-US" altLang="en-US" sz="1000" dirty="0" smtClean="0"/>
              <a:t>In the form start tag, add an action attribute with a value equal to the URL of a server-side web program stored on a web server.</a:t>
            </a:r>
          </a:p>
          <a:p>
            <a:pPr marL="231775" indent="-231775" eaLnBrk="1" hangingPunct="1">
              <a:lnSpc>
                <a:spcPct val="80000"/>
              </a:lnSpc>
            </a:pPr>
            <a:r>
              <a:rPr lang="en-US" altLang="en-US" sz="1000" dirty="0" smtClean="0"/>
              <a:t>For the input element, specify type="submit" instead of type="button.“]</a:t>
            </a:r>
          </a:p>
        </p:txBody>
      </p:sp>
    </p:spTree>
    <p:extLst>
      <p:ext uri="{BB962C8B-B14F-4D97-AF65-F5344CB8AC3E}">
        <p14:creationId xmlns:p14="http://schemas.microsoft.com/office/powerpoint/2010/main" val="3936054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9E4AB5-EE93-49A8-886E-F4C50981F68F}" type="slidenum">
              <a:rPr lang="en-US" altLang="en-US" smtClean="0">
                <a:latin typeface="Tahoma" panose="020B0604030504040204" pitchFamily="34" charset="0"/>
              </a:rPr>
              <a:pPr>
                <a:spcBef>
                  <a:spcPct val="0"/>
                </a:spcBef>
              </a:pPr>
              <a:t>24</a:t>
            </a:fld>
            <a:endParaRPr lang="en-US" altLang="en-US" smtClean="0">
              <a:latin typeface="Tahoma" panose="020B060403050404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I'll explain this in an upcoming example.</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I'll explain this in the next chapter.</a:t>
            </a:r>
          </a:p>
        </p:txBody>
      </p:sp>
    </p:spTree>
    <p:extLst>
      <p:ext uri="{BB962C8B-B14F-4D97-AF65-F5344CB8AC3E}">
        <p14:creationId xmlns:p14="http://schemas.microsoft.com/office/powerpoint/2010/main" val="3374505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60BC16-77CF-4D1A-A344-2CEB7C225A61}" type="slidenum">
              <a:rPr lang="en-US" altLang="en-US" smtClean="0">
                <a:latin typeface="Tahoma" panose="020B0604030504040204" pitchFamily="34" charset="0"/>
              </a:rPr>
              <a:pPr>
                <a:spcBef>
                  <a:spcPct val="0"/>
                </a:spcBef>
              </a:pPr>
              <a:t>25</a:t>
            </a:fld>
            <a:endParaRPr lang="en-US" altLang="en-US" smtClean="0">
              <a:latin typeface="Tahoma" panose="020B060403050404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Here's an abbreviated list of some of the more important controls.</a:t>
            </a:r>
          </a:p>
          <a:p>
            <a:pPr marL="231775" indent="-231775" eaLnBrk="1" hangingPunct="1">
              <a:lnSpc>
                <a:spcPct val="80000"/>
              </a:lnSpc>
            </a:pPr>
            <a:r>
              <a:rPr lang="en-US" altLang="en-US" sz="1000" dirty="0" smtClean="0"/>
              <a:t>It's difficult to keep track of which controls use which elements.</a:t>
            </a:r>
          </a:p>
          <a:p>
            <a:pPr marL="231775" indent="-231775" eaLnBrk="1" hangingPunct="1">
              <a:lnSpc>
                <a:spcPct val="80000"/>
              </a:lnSpc>
            </a:pPr>
            <a:r>
              <a:rPr lang="en-US" altLang="en-US" sz="1000" dirty="0" smtClean="0"/>
              <a:t>Use this slide as a reference.</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The number, date, and color controls are new</a:t>
            </a:r>
            <a:r>
              <a:rPr lang="en-US" altLang="en-US" sz="1000" baseline="0" dirty="0" smtClean="0"/>
              <a:t> with HTML5.</a:t>
            </a:r>
            <a:endParaRPr lang="en-US" altLang="en-US" sz="1000" dirty="0" smtClean="0"/>
          </a:p>
          <a:p>
            <a:pPr marL="231775" indent="-231775" eaLnBrk="1" hangingPunct="1">
              <a:lnSpc>
                <a:spcPct val="80000"/>
              </a:lnSpc>
            </a:pPr>
            <a:endParaRPr lang="en-US" altLang="en-US" sz="1000" dirty="0" smtClean="0"/>
          </a:p>
          <a:p>
            <a:pPr marL="231775" marR="0" indent="-231775" algn="l" defTabSz="914400" rtl="0" eaLnBrk="1" fontAlgn="base" latinLnBrk="0" hangingPunct="1">
              <a:lnSpc>
                <a:spcPct val="80000"/>
              </a:lnSpc>
              <a:spcBef>
                <a:spcPct val="30000"/>
              </a:spcBef>
              <a:spcAft>
                <a:spcPct val="0"/>
              </a:spcAft>
              <a:buClrTx/>
              <a:buSzTx/>
              <a:buFontTx/>
              <a:buNone/>
              <a:tabLst/>
              <a:defRPr/>
            </a:pPr>
            <a:r>
              <a:rPr lang="en-US" altLang="en-US" sz="1000" dirty="0" smtClean="0"/>
              <a:t>We'll talk about the number control in the next chapter.</a:t>
            </a:r>
          </a:p>
          <a:p>
            <a:pPr marL="231775" indent="-231775" eaLnBrk="1" hangingPunct="1">
              <a:lnSpc>
                <a:spcPct val="80000"/>
              </a:lnSpc>
            </a:pPr>
            <a:r>
              <a:rPr lang="en-US" altLang="en-US" sz="1000" dirty="0" smtClean="0"/>
              <a:t>For now, just know that the number control provides a mechanism for users to enter a number for input, and it has built-in checking to make sure the input is a properly formatted number.</a:t>
            </a:r>
          </a:p>
          <a:p>
            <a:pPr marL="231775" indent="-231775" eaLnBrk="1" hangingPunct="1">
              <a:lnSpc>
                <a:spcPct val="80000"/>
              </a:lnSpc>
            </a:pPr>
            <a:endParaRPr lang="en-US" altLang="en-US" sz="1000" dirty="0" smtClean="0"/>
          </a:p>
          <a:p>
            <a:pPr marL="231775" marR="0" indent="-231775" algn="l" defTabSz="914400" rtl="0" eaLnBrk="1" fontAlgn="base" latinLnBrk="0" hangingPunct="1">
              <a:lnSpc>
                <a:spcPct val="80000"/>
              </a:lnSpc>
              <a:spcBef>
                <a:spcPct val="30000"/>
              </a:spcBef>
              <a:spcAft>
                <a:spcPct val="0"/>
              </a:spcAft>
              <a:buClrTx/>
              <a:buSzTx/>
              <a:buFontTx/>
              <a:buNone/>
              <a:tabLst/>
              <a:defRPr/>
            </a:pPr>
            <a:r>
              <a:rPr lang="en-US" altLang="en-US" sz="1000" dirty="0" smtClean="0"/>
              <a:t>The date control displays a calendar and the user picks a date from it.</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The color control enables the user to select a color from a color picker tool. Cool!</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Example JavaScript showing how to retrieve a control's color value:</a:t>
            </a:r>
          </a:p>
          <a:p>
            <a:pPr marL="231775" indent="-231775" eaLnBrk="1" hangingPunct="1">
              <a:lnSpc>
                <a:spcPct val="80000"/>
              </a:lnSpc>
            </a:pPr>
            <a:r>
              <a:rPr lang="en-US" altLang="en-US" sz="1000" dirty="0" err="1" smtClean="0"/>
              <a:t>document.bgColor</a:t>
            </a:r>
            <a:r>
              <a:rPr lang="en-US" altLang="en-US" sz="1000" dirty="0" smtClean="0"/>
              <a:t> = </a:t>
            </a:r>
            <a:r>
              <a:rPr lang="en-US" altLang="en-US" sz="1000" dirty="0" err="1" smtClean="0"/>
              <a:t>document.getElementById</a:t>
            </a:r>
            <a:r>
              <a:rPr lang="en-US" altLang="en-US" sz="1000" dirty="0" smtClean="0"/>
              <a:t>("color").value;]</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4. I peruse the input elements online.</a:t>
            </a:r>
          </a:p>
        </p:txBody>
      </p:sp>
    </p:spTree>
    <p:extLst>
      <p:ext uri="{BB962C8B-B14F-4D97-AF65-F5344CB8AC3E}">
        <p14:creationId xmlns:p14="http://schemas.microsoft.com/office/powerpoint/2010/main" val="2673720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164077-828B-4AEB-BFD4-908A42A13F54}" type="slidenum">
              <a:rPr lang="en-US" altLang="en-US" smtClean="0">
                <a:latin typeface="Tahoma" panose="020B0604030504040204" pitchFamily="34" charset="0"/>
              </a:rPr>
              <a:pPr>
                <a:spcBef>
                  <a:spcPct val="0"/>
                </a:spcBef>
              </a:pPr>
              <a:t>26</a:t>
            </a:fld>
            <a:endParaRPr lang="en-US" altLang="en-US" smtClean="0">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Our previous example used text controls.</a:t>
            </a:r>
          </a:p>
          <a:p>
            <a:pPr marL="231775" indent="-231775" eaLnBrk="1" hangingPunct="1">
              <a:lnSpc>
                <a:spcPct val="80000"/>
              </a:lnSpc>
            </a:pPr>
            <a:r>
              <a:rPr lang="en-US" altLang="en-US" sz="1000" dirty="0" smtClean="0"/>
              <a:t>Let's now talk about text control details.</a:t>
            </a:r>
          </a:p>
          <a:p>
            <a:pPr marL="231775" indent="-231775" eaLnBrk="1" hangingPunct="1">
              <a:lnSpc>
                <a:spcPct val="80000"/>
              </a:lnSpc>
            </a:pPr>
            <a:r>
              <a:rPr lang="en-US" altLang="en-US" sz="1000" dirty="0" smtClean="0"/>
              <a:t>Many people refer to text controls</a:t>
            </a:r>
            <a:r>
              <a:rPr lang="en-US" altLang="en-US" sz="1000" baseline="0" dirty="0" smtClean="0"/>
              <a:t> as "text boxes," but I'll stick with the term favored by the W3C - text control.</a:t>
            </a:r>
            <a:endParaRPr lang="en-US" altLang="en-US" sz="1000" dirty="0" smtClean="0"/>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I'll explain all these attributes (type, id, etc.) on the next slide.</a:t>
            </a:r>
          </a:p>
          <a:p>
            <a:pPr marL="231775" indent="-231775" eaLnBrk="1" hangingPunct="1">
              <a:lnSpc>
                <a:spcPct val="80000"/>
              </a:lnSpc>
            </a:pPr>
            <a:r>
              <a:rPr lang="en-US" altLang="en-US" sz="1000" dirty="0" smtClean="0"/>
              <a:t>But these are not all the legal attributes for a text control - just the more important ones.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Note how the example follows the syntax pattern.</a:t>
            </a:r>
          </a:p>
          <a:p>
            <a:pPr marL="231775" indent="-231775" eaLnBrk="1" hangingPunct="1">
              <a:lnSpc>
                <a:spcPct val="80000"/>
              </a:lnSpc>
            </a:pPr>
            <a:r>
              <a:rPr lang="en-US" altLang="en-US" sz="1000" dirty="0" smtClean="0"/>
              <a:t>What does </a:t>
            </a:r>
            <a:r>
              <a:rPr lang="en-US" altLang="en-US" sz="1000" dirty="0" err="1" smtClean="0"/>
              <a:t>ssn</a:t>
            </a:r>
            <a:r>
              <a:rPr lang="en-US" altLang="en-US" sz="1000" dirty="0" smtClean="0"/>
              <a:t> stand for"</a:t>
            </a:r>
          </a:p>
          <a:p>
            <a:pPr marL="231775" indent="-231775" eaLnBrk="1" hangingPunct="1">
              <a:lnSpc>
                <a:spcPct val="80000"/>
              </a:lnSpc>
            </a:pPr>
            <a:r>
              <a:rPr lang="en-US" altLang="en-US" sz="1000" dirty="0" smtClean="0"/>
              <a:t>social security number</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4. What's the purpose of providing 9 #'s?</a:t>
            </a:r>
          </a:p>
          <a:p>
            <a:pPr marL="231775" indent="-231775" eaLnBrk="1" hangingPunct="1">
              <a:lnSpc>
                <a:spcPct val="80000"/>
              </a:lnSpc>
            </a:pPr>
            <a:r>
              <a:rPr lang="en-US" altLang="en-US" sz="1000" dirty="0" smtClean="0"/>
              <a:t>They tell the user to enter 9 digits and no hyphens.</a:t>
            </a:r>
          </a:p>
        </p:txBody>
      </p:sp>
    </p:spTree>
    <p:extLst>
      <p:ext uri="{BB962C8B-B14F-4D97-AF65-F5344CB8AC3E}">
        <p14:creationId xmlns:p14="http://schemas.microsoft.com/office/powerpoint/2010/main" val="2762192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F97E75-857F-4329-80F2-DFF79BB463B8}" type="slidenum">
              <a:rPr lang="en-US" altLang="en-US" smtClean="0">
                <a:latin typeface="Tahoma" panose="020B0604030504040204" pitchFamily="34" charset="0"/>
              </a:rPr>
              <a:pPr>
                <a:spcBef>
                  <a:spcPct val="0"/>
                </a:spcBef>
              </a:pPr>
              <a:t>27</a:t>
            </a:fld>
            <a:endParaRPr lang="en-US" altLang="en-US" smtClean="0">
              <a:latin typeface="Tahoma" panose="020B060403050404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a:t>
            </a:r>
            <a:r>
              <a:rPr lang="en-US" altLang="en-US" sz="1000" baseline="0" dirty="0" smtClean="0"/>
              <a:t> When the page loads, the browser puts the placeholder’s value in the text control.</a:t>
            </a:r>
          </a:p>
          <a:p>
            <a:pPr marL="231775" indent="-231775" eaLnBrk="1" hangingPunct="1">
              <a:lnSpc>
                <a:spcPct val="80000"/>
              </a:lnSpc>
            </a:pPr>
            <a:r>
              <a:rPr lang="en-US" altLang="en-US" sz="1000" baseline="0" dirty="0" smtClean="0"/>
              <a:t>As soon as the user enters a character into the text control, the entire placeholder value disappears</a:t>
            </a:r>
            <a:endParaRPr lang="en-US" altLang="en-US" sz="1000" dirty="0" smtClean="0"/>
          </a:p>
        </p:txBody>
      </p:sp>
    </p:spTree>
    <p:extLst>
      <p:ext uri="{BB962C8B-B14F-4D97-AF65-F5344CB8AC3E}">
        <p14:creationId xmlns:p14="http://schemas.microsoft.com/office/powerpoint/2010/main" val="4108057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4D56225-DE23-4DA0-9D8E-43136B5266EC}" type="slidenum">
              <a:rPr lang="en-US" altLang="en-US" smtClean="0">
                <a:latin typeface="Tahoma" panose="020B0604030504040204" pitchFamily="34" charset="0"/>
              </a:rPr>
              <a:pPr>
                <a:spcBef>
                  <a:spcPct val="0"/>
                </a:spcBef>
              </a:pPr>
              <a:t>28</a:t>
            </a:fld>
            <a:endParaRPr lang="en-US" altLang="en-US" smtClean="0">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These next 4 attributes are popular, but not quite as popular as the attributes on the previous slide, and that's why I didn't show them on the syntax slide.</a:t>
            </a:r>
          </a:p>
          <a:p>
            <a:pPr marL="231775" indent="-231775" eaLnBrk="1" hangingPunct="1">
              <a:lnSpc>
                <a:spcPct val="80000"/>
              </a:lnSpc>
            </a:pPr>
            <a:r>
              <a:rPr lang="en-US" altLang="en-US" sz="1000" dirty="0" smtClean="0"/>
              <a:t>Like the other attributes, they are optional.</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If the user wants a different input, the user must first delete the value attribute’s value. If the user does nothing and there’s JavaScript code that retrieves the user input, it gets the value attribute’s value by default.</a:t>
            </a:r>
          </a:p>
        </p:txBody>
      </p:sp>
    </p:spTree>
    <p:extLst>
      <p:ext uri="{BB962C8B-B14F-4D97-AF65-F5344CB8AC3E}">
        <p14:creationId xmlns:p14="http://schemas.microsoft.com/office/powerpoint/2010/main" val="157449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4D56225-DE23-4DA0-9D8E-43136B5266EC}" type="slidenum">
              <a:rPr lang="en-US" altLang="en-US" smtClean="0">
                <a:latin typeface="Tahoma" panose="020B0604030504040204" pitchFamily="34" charset="0"/>
              </a:rPr>
              <a:pPr>
                <a:spcBef>
                  <a:spcPct val="0"/>
                </a:spcBef>
              </a:pPr>
              <a:t>29</a:t>
            </a:fld>
            <a:endParaRPr lang="en-US" altLang="en-US" smtClean="0">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For disabled and read only text controls, the only way to change their values is to use JavaScript assignment statements. I'll show an example of that later in this chapter.</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I demo the emailGenerator.html web page.</a:t>
            </a:r>
          </a:p>
          <a:p>
            <a:pPr marL="231775" indent="-231775" eaLnBrk="1" hangingPunct="1">
              <a:lnSpc>
                <a:spcPct val="80000"/>
              </a:lnSpc>
            </a:pPr>
            <a:endParaRPr lang="en-US" altLang="en-US" sz="1000" dirty="0" smtClean="0"/>
          </a:p>
        </p:txBody>
      </p:sp>
    </p:spTree>
    <p:extLst>
      <p:ext uri="{BB962C8B-B14F-4D97-AF65-F5344CB8AC3E}">
        <p14:creationId xmlns:p14="http://schemas.microsoft.com/office/powerpoint/2010/main" val="101622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F11521-EAFC-45DB-8AF7-3A78CC751FD9}" type="slidenum">
              <a:rPr lang="en-US" altLang="en-US" smtClean="0">
                <a:latin typeface="Tahoma" panose="020B0604030504040204" pitchFamily="34" charset="0"/>
              </a:rPr>
              <a:pPr>
                <a:spcBef>
                  <a:spcPct val="0"/>
                </a:spcBef>
              </a:pPr>
              <a:t>3</a:t>
            </a:fld>
            <a:endParaRPr lang="en-US" altLang="en-US" smtClean="0">
              <a:latin typeface="Tahoma" panose="020B060403050404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Up to this point, all of our web pages have been static as well.</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For a brief history of JavaScript, see http://www.w3.org/community/webed/wiki/A_Short_History_of_JavaScript.]</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Don't be fooled by the name - JavaScript is not all that similar to Java.</a:t>
            </a:r>
          </a:p>
          <a:p>
            <a:pPr marL="231775" indent="-231775" eaLnBrk="1" hangingPunct="1">
              <a:lnSpc>
                <a:spcPct val="80000"/>
              </a:lnSpc>
            </a:pPr>
            <a:r>
              <a:rPr lang="en-US" altLang="en-US" sz="1000" dirty="0" smtClean="0"/>
              <a:t>C++ and other languages are much closer to Java than JavaScript.</a:t>
            </a:r>
          </a:p>
        </p:txBody>
      </p:sp>
    </p:spTree>
    <p:extLst>
      <p:ext uri="{BB962C8B-B14F-4D97-AF65-F5344CB8AC3E}">
        <p14:creationId xmlns:p14="http://schemas.microsoft.com/office/powerpoint/2010/main" val="4059802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EFE504-0999-4026-95BE-AFF76D2F6B17}" type="slidenum">
              <a:rPr lang="en-US" altLang="en-US" smtClean="0">
                <a:latin typeface="Tahoma" panose="020B0604030504040204" pitchFamily="34" charset="0"/>
              </a:rPr>
              <a:pPr>
                <a:spcBef>
                  <a:spcPct val="0"/>
                </a:spcBef>
              </a:pPr>
              <a:t>30</a:t>
            </a:fld>
            <a:endParaRPr lang="en-US" altLang="en-US" smtClean="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5038" y="4416425"/>
            <a:ext cx="553085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We'll examine this slide's JavaScript shortly, but let's first look at the body on the next slide.</a:t>
            </a:r>
          </a:p>
        </p:txBody>
      </p:sp>
    </p:spTree>
    <p:extLst>
      <p:ext uri="{BB962C8B-B14F-4D97-AF65-F5344CB8AC3E}">
        <p14:creationId xmlns:p14="http://schemas.microsoft.com/office/powerpoint/2010/main" val="1494833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C27F2C-A9A5-4E64-A664-3B42804149B5}" type="slidenum">
              <a:rPr lang="en-US" altLang="en-US" smtClean="0">
                <a:latin typeface="Tahoma" panose="020B0604030504040204" pitchFamily="34" charset="0"/>
              </a:rPr>
              <a:pPr>
                <a:spcBef>
                  <a:spcPct val="0"/>
                </a:spcBef>
              </a:pPr>
              <a:t>31</a:t>
            </a:fld>
            <a:endParaRPr lang="en-US" altLang="en-US" smtClean="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35039" y="4416425"/>
            <a:ext cx="5140325" cy="4337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It's</a:t>
            </a:r>
            <a:r>
              <a:rPr lang="en-US" altLang="en-US" sz="1000" baseline="0" dirty="0" smtClean="0"/>
              <a:t> legal to </a:t>
            </a:r>
            <a:r>
              <a:rPr lang="en-US" altLang="en-US" sz="1000" dirty="0" smtClean="0"/>
              <a:t>put the h3 element inside the form, but it's better to keep the form clean, with just control elements and their labels.</a:t>
            </a:r>
          </a:p>
          <a:p>
            <a:pPr marL="231775" indent="-231775" eaLnBrk="1" hangingPunct="1"/>
            <a:endParaRPr lang="en-US" altLang="en-US" sz="1000" dirty="0" smtClean="0"/>
          </a:p>
          <a:p>
            <a:pPr marL="231775" indent="-231775" eaLnBrk="1" hangingPunct="1"/>
            <a:r>
              <a:rPr lang="en-US" altLang="en-US" sz="1000" dirty="0" smtClean="0"/>
              <a:t>2. The first two controls are text controls which are for entering a person's first and last names.</a:t>
            </a:r>
          </a:p>
          <a:p>
            <a:pPr marL="231775" indent="-231775" eaLnBrk="1" hangingPunct="1"/>
            <a:r>
              <a:rPr lang="en-US" altLang="en-US" sz="1000" dirty="0" smtClean="0"/>
              <a:t>Are the names limited to 15 characters each?</a:t>
            </a:r>
          </a:p>
          <a:p>
            <a:pPr marL="231775" indent="-231775" eaLnBrk="1" hangingPunct="1"/>
            <a:r>
              <a:rPr lang="en-US" altLang="en-US" sz="1000" dirty="0" smtClean="0"/>
              <a:t>No. The boxes are 15 characters wide, but the user can enter as many characters as he/she wants.</a:t>
            </a:r>
          </a:p>
          <a:p>
            <a:pPr marL="231775" indent="-231775" eaLnBrk="1" hangingPunct="1"/>
            <a:endParaRPr lang="en-US" altLang="en-US" sz="1000" dirty="0" smtClean="0"/>
          </a:p>
          <a:p>
            <a:pPr marL="231775" indent="-231775" eaLnBrk="1" hangingPunct="1"/>
            <a:r>
              <a:rPr lang="en-US" altLang="en-US" sz="1000" dirty="0" smtClean="0"/>
              <a:t>Read the autofocus callout.</a:t>
            </a:r>
          </a:p>
          <a:p>
            <a:pPr marL="231775" indent="-231775" eaLnBrk="1" hangingPunct="1"/>
            <a:endParaRPr lang="en-US" altLang="en-US" sz="1000" dirty="0" smtClean="0"/>
          </a:p>
          <a:p>
            <a:pPr marL="231775" indent="-231775" eaLnBrk="1" hangingPunct="1"/>
            <a:r>
              <a:rPr lang="en-US" altLang="en-US" sz="1000" dirty="0" smtClean="0"/>
              <a:t>3. The bottom p element is a placeholder for the generated email address.</a:t>
            </a:r>
          </a:p>
          <a:p>
            <a:pPr marL="231775" indent="-231775" eaLnBrk="1" hangingPunct="1"/>
            <a:r>
              <a:rPr lang="en-US" altLang="en-US" sz="1000" dirty="0" smtClean="0"/>
              <a:t>When the user clicks the button, the email address will be assigned to the empty area between the p element's start and end tags.</a:t>
            </a:r>
          </a:p>
          <a:p>
            <a:pPr marL="231775" indent="-231775" eaLnBrk="1" hangingPunct="1"/>
            <a:endParaRPr lang="en-US" altLang="en-US" sz="1000" dirty="0" smtClean="0"/>
          </a:p>
          <a:p>
            <a:pPr marL="231775" indent="-231775" eaLnBrk="1" hangingPunct="1"/>
            <a:r>
              <a:rPr lang="en-US" altLang="en-US" sz="1000" dirty="0" smtClean="0"/>
              <a:t>4. Read the "this keyword" callout.</a:t>
            </a:r>
          </a:p>
          <a:p>
            <a:pPr marL="231775" indent="-231775" eaLnBrk="1" hangingPunct="1"/>
            <a:r>
              <a:rPr lang="en-US" altLang="en-US" sz="1000" dirty="0" smtClean="0"/>
              <a:t>To learn about </a:t>
            </a:r>
            <a:r>
              <a:rPr lang="en-US" altLang="en-US" sz="1000" dirty="0" err="1" smtClean="0"/>
              <a:t>this.form</a:t>
            </a:r>
            <a:r>
              <a:rPr lang="en-US" altLang="en-US" sz="1000" dirty="0" smtClean="0"/>
              <a:t>, read the next slide and continue forward from there.</a:t>
            </a:r>
          </a:p>
        </p:txBody>
      </p:sp>
    </p:spTree>
    <p:extLst>
      <p:ext uri="{BB962C8B-B14F-4D97-AF65-F5344CB8AC3E}">
        <p14:creationId xmlns:p14="http://schemas.microsoft.com/office/powerpoint/2010/main" val="930248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41F312-70DB-4D6A-98F7-67B19497281A}" type="slidenum">
              <a:rPr lang="en-US" altLang="en-US" smtClean="0">
                <a:latin typeface="Tahoma" panose="020B0604030504040204" pitchFamily="34" charset="0"/>
              </a:rPr>
              <a:pPr>
                <a:spcBef>
                  <a:spcPct val="0"/>
                </a:spcBef>
              </a:pPr>
              <a:t>32</a:t>
            </a:fld>
            <a:endParaRPr lang="en-US" altLang="en-US" smtClean="0">
              <a:latin typeface="Tahoma" panose="020B060403050404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How does the function receive the form object?</a:t>
            </a:r>
          </a:p>
          <a:p>
            <a:pPr marL="231775" indent="-231775" eaLnBrk="1" hangingPunct="1"/>
            <a:endParaRPr lang="en-US" altLang="en-US" sz="1000" dirty="0" smtClean="0"/>
          </a:p>
          <a:p>
            <a:pPr marL="231775" indent="-231775" eaLnBrk="1" hangingPunct="1"/>
            <a:r>
              <a:rPr lang="en-US" altLang="en-US" sz="1000" dirty="0" smtClean="0"/>
              <a:t>2. In the function heading we</a:t>
            </a:r>
            <a:r>
              <a:rPr lang="en-US" altLang="en-US" sz="1000" baseline="0" dirty="0" smtClean="0"/>
              <a:t> name the parameter form.</a:t>
            </a:r>
          </a:p>
          <a:p>
            <a:pPr marL="231775" indent="-231775" eaLnBrk="1" hangingPunct="1"/>
            <a:r>
              <a:rPr lang="en-US" altLang="en-US" sz="1000" baseline="0" dirty="0" smtClean="0"/>
              <a:t>That's a good name because it's descriptive, but it would be legal to name it anything and then you use that name within the function's body to access the form object.</a:t>
            </a:r>
          </a:p>
          <a:p>
            <a:pPr marL="231775" indent="-231775" eaLnBrk="1" hangingPunct="1"/>
            <a:endParaRPr lang="en-US" altLang="en-US" sz="1000" dirty="0" smtClean="0"/>
          </a:p>
          <a:p>
            <a:pPr marL="231775" indent="-231775" eaLnBrk="1" hangingPunct="1"/>
            <a:r>
              <a:rPr lang="en-US" altLang="en-US" sz="1000" dirty="0" smtClean="0"/>
              <a:t>[2. JavaScript uses pass-by-value, so a copy of the argument is passed.</a:t>
            </a:r>
          </a:p>
          <a:p>
            <a:pPr marL="231775" indent="-231775" eaLnBrk="1" hangingPunct="1"/>
            <a:r>
              <a:rPr lang="en-US" altLang="en-US" sz="1000" dirty="0" smtClean="0"/>
              <a:t>If you pass an object, it's the reference to the object that's copied and passed.</a:t>
            </a:r>
          </a:p>
          <a:p>
            <a:pPr marL="231775" indent="-231775" eaLnBrk="1" hangingPunct="1"/>
            <a:r>
              <a:rPr lang="en-US" altLang="en-US" sz="1000" dirty="0" smtClean="0"/>
              <a:t>If you modify the object parameter's property values, the changes will remain intact after the function finishes executing.]</a:t>
            </a:r>
          </a:p>
        </p:txBody>
      </p:sp>
    </p:spTree>
    <p:extLst>
      <p:ext uri="{BB962C8B-B14F-4D97-AF65-F5344CB8AC3E}">
        <p14:creationId xmlns:p14="http://schemas.microsoft.com/office/powerpoint/2010/main" val="170430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39D5402-05CA-4BBC-ACFB-0A44B93D97FD}" type="slidenum">
              <a:rPr lang="en-US" altLang="en-US" smtClean="0">
                <a:latin typeface="Tahoma" panose="020B0604030504040204" pitchFamily="34" charset="0"/>
              </a:rPr>
              <a:pPr>
                <a:spcBef>
                  <a:spcPct val="0"/>
                </a:spcBef>
              </a:pPr>
              <a:t>33</a:t>
            </a:fld>
            <a:endParaRPr lang="en-US" altLang="en-US" smtClean="0">
              <a:latin typeface="Tahom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5039" y="4416427"/>
            <a:ext cx="5140325"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a:t>
            </a:r>
            <a:r>
              <a:rPr lang="en-US" altLang="en-US" sz="1000" u="sng" dirty="0" smtClean="0"/>
              <a:t>I go back to the slide with the </a:t>
            </a:r>
            <a:r>
              <a:rPr lang="en-US" altLang="en-US" sz="1000" u="sng" dirty="0" err="1" smtClean="0"/>
              <a:t>generateEmail</a:t>
            </a:r>
            <a:r>
              <a:rPr lang="en-US" altLang="en-US" sz="1000" u="sng" dirty="0" smtClean="0"/>
              <a:t> function </a:t>
            </a:r>
            <a:r>
              <a:rPr lang="en-US" altLang="en-US" sz="1000" dirty="0" smtClean="0"/>
              <a:t>and show this code.</a:t>
            </a:r>
          </a:p>
          <a:p>
            <a:pPr marL="231775" indent="-231775" eaLnBrk="1" hangingPunct="1"/>
            <a:endParaRPr lang="en-US" altLang="en-US" sz="1000" dirty="0" smtClean="0"/>
          </a:p>
          <a:p>
            <a:pPr marL="231775" indent="-231775" eaLnBrk="1" hangingPunct="1"/>
            <a:r>
              <a:rPr lang="en-US" altLang="en-US" sz="1000" dirty="0" smtClean="0"/>
              <a:t>2. A collection</a:t>
            </a:r>
            <a:r>
              <a:rPr lang="en-US" altLang="en-US" sz="1000" baseline="0" dirty="0" smtClean="0"/>
              <a:t> is a group of items that are of the same type.</a:t>
            </a:r>
          </a:p>
          <a:p>
            <a:pPr marL="231775" indent="-231775" eaLnBrk="1" hangingPunct="1"/>
            <a:endParaRPr lang="en-US" altLang="en-US" sz="1000" baseline="0" dirty="0" smtClean="0"/>
          </a:p>
          <a:p>
            <a:pPr marL="231775" indent="-231775" eaLnBrk="1" hangingPunct="1"/>
            <a:r>
              <a:rPr lang="en-US" altLang="en-US" sz="1000" dirty="0" smtClean="0"/>
              <a:t>[3. Reference:</a:t>
            </a:r>
          </a:p>
          <a:p>
            <a:pPr marL="231775" indent="-231775" eaLnBrk="1" hangingPunct="1"/>
            <a:r>
              <a:rPr lang="en-US" altLang="en-US" sz="1000" dirty="0" smtClean="0"/>
              <a:t>http://www.whatwg.org/specs/web-apps/current-work/multipage/common-dom-interfaces.html#htmlformcontrolscollection-0</a:t>
            </a:r>
          </a:p>
          <a:p>
            <a:pPr marL="231775" indent="-231775" eaLnBrk="1" hangingPunct="1"/>
            <a:endParaRPr lang="en-US" altLang="en-US" sz="1000" dirty="0" smtClean="0"/>
          </a:p>
          <a:p>
            <a:pPr marL="231775" indent="-231775" eaLnBrk="1" hangingPunct="1"/>
            <a:r>
              <a:rPr lang="en-US" altLang="en-US" sz="1000" dirty="0" smtClean="0"/>
              <a:t>Reference: http://www.whatwg.org/specs/web-apps/current-work/multipage/forms.html#htmlformelement</a:t>
            </a:r>
          </a:p>
          <a:p>
            <a:pPr marL="231775" indent="-231775" eaLnBrk="1" hangingPunct="1"/>
            <a:r>
              <a:rPr lang="en-US" altLang="en-US" sz="1000" dirty="0" smtClean="0"/>
              <a:t>As an alternative to using </a:t>
            </a:r>
            <a:r>
              <a:rPr lang="en-US" altLang="en-US" sz="1000" dirty="0" err="1" smtClean="0"/>
              <a:t>form.elements</a:t>
            </a:r>
            <a:r>
              <a:rPr lang="en-US" altLang="en-US" sz="1000" dirty="0" smtClean="0"/>
              <a:t>["first"], you can use form["first"].</a:t>
            </a:r>
          </a:p>
          <a:p>
            <a:pPr marL="231775" indent="-231775" eaLnBrk="1" hangingPunct="1"/>
            <a:r>
              <a:rPr lang="en-US" altLang="en-US" sz="1000" dirty="0" smtClean="0"/>
              <a:t>I'm not using form[] in my examples because it uses non-standard syntax.</a:t>
            </a:r>
          </a:p>
          <a:p>
            <a:pPr marL="231775" indent="-231775" eaLnBrk="1" hangingPunct="1"/>
            <a:r>
              <a:rPr lang="en-US" altLang="en-US" sz="1000" dirty="0" smtClean="0"/>
              <a:t>I want readers to get used to standard OOP syntax, where elements is a property that happens to be a collection, so []'s are appropriate.</a:t>
            </a:r>
          </a:p>
          <a:p>
            <a:pPr marL="231775" indent="-231775" eaLnBrk="1" hangingPunct="1"/>
            <a:r>
              <a:rPr lang="en-US" altLang="en-US" sz="1000" dirty="0" smtClean="0"/>
              <a:t>On the other hand, form["first"] relies on the form object somehow morphing into a collection when []'s are used - very weird!</a:t>
            </a:r>
          </a:p>
          <a:p>
            <a:pPr marL="231775" indent="-231775" eaLnBrk="1" hangingPunct="1"/>
            <a:endParaRPr lang="en-US" altLang="en-US" sz="1000" dirty="0" smtClean="0"/>
          </a:p>
          <a:p>
            <a:pPr marL="231775" indent="-231775" eaLnBrk="1" hangingPunct="1"/>
            <a:r>
              <a:rPr lang="en-US" altLang="en-US" sz="1000" dirty="0" smtClean="0"/>
              <a:t>But if you feel comfortable using the form[] syntax, go for it.</a:t>
            </a:r>
          </a:p>
          <a:p>
            <a:pPr marL="231775" indent="-231775" eaLnBrk="1" hangingPunct="1"/>
            <a:r>
              <a:rPr lang="en-US" altLang="en-US" sz="1000" dirty="0" smtClean="0"/>
              <a:t>It uses less code, which leads to faster downloads.]</a:t>
            </a:r>
          </a:p>
        </p:txBody>
      </p:sp>
    </p:spTree>
    <p:extLst>
      <p:ext uri="{BB962C8B-B14F-4D97-AF65-F5344CB8AC3E}">
        <p14:creationId xmlns:p14="http://schemas.microsoft.com/office/powerpoint/2010/main" val="169040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203AC4-1530-412D-BB8E-5FEF02C9AA6D}" type="slidenum">
              <a:rPr lang="en-US" altLang="en-US" smtClean="0">
                <a:latin typeface="Tahoma" panose="020B0604030504040204" pitchFamily="34" charset="0"/>
              </a:rPr>
              <a:pPr>
                <a:spcBef>
                  <a:spcPct val="0"/>
                </a:spcBef>
              </a:pPr>
              <a:t>34</a:t>
            </a:fld>
            <a:endParaRPr lang="en-US" altLang="en-US" smtClean="0">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5039" y="4416427"/>
            <a:ext cx="5140325"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Case</a:t>
            </a:r>
            <a:r>
              <a:rPr lang="en-US" altLang="en-US" sz="1000" baseline="0" dirty="0" smtClean="0"/>
              <a:t> in point - a text control object's value property and the text control's value attribute.</a:t>
            </a:r>
          </a:p>
          <a:p>
            <a:pPr marL="231775" indent="-231775" eaLnBrk="1" hangingPunct="1"/>
            <a:r>
              <a:rPr lang="en-US" altLang="en-US" sz="1000" dirty="0" smtClean="0"/>
              <a:t>The value property shown in the previous code fragment returns the text control's user-entered value.</a:t>
            </a:r>
          </a:p>
          <a:p>
            <a:pPr marL="231775" indent="-231775" eaLnBrk="1" hangingPunct="1"/>
            <a:r>
              <a:rPr lang="en-US" altLang="en-US" sz="1000" dirty="0" smtClean="0"/>
              <a:t>But if there's no user entry, then the value of the text control's value attribute is returned.</a:t>
            </a:r>
          </a:p>
          <a:p>
            <a:pPr marL="231775" indent="-231775" eaLnBrk="1" hangingPunct="1"/>
            <a:r>
              <a:rPr lang="en-US" altLang="en-US" sz="1000" dirty="0" smtClean="0"/>
              <a:t>Or if there's no value attribute, then the default empty string is returned.</a:t>
            </a:r>
          </a:p>
          <a:p>
            <a:pPr marL="231775" indent="-231775" eaLnBrk="1" hangingPunct="1"/>
            <a:endParaRPr lang="en-US" altLang="en-US" sz="1000" dirty="0" smtClean="0"/>
          </a:p>
          <a:p>
            <a:pPr marL="231775" indent="-231775" eaLnBrk="1" hangingPunct="1"/>
            <a:r>
              <a:rPr lang="en-US" altLang="en-US" sz="1000" dirty="0" smtClean="0"/>
              <a:t>2. Get used to that weirdness - use camel case for JavaScript properties, but all lowercase for HTML attributes.</a:t>
            </a:r>
          </a:p>
          <a:p>
            <a:pPr marL="231775" indent="-231775" eaLnBrk="1" hangingPunct="1"/>
            <a:r>
              <a:rPr lang="en-US" altLang="en-US" sz="1000" dirty="0" smtClean="0"/>
              <a:t>JavaScript is case sensitive, so you must use camel case for your code to work.</a:t>
            </a:r>
          </a:p>
          <a:p>
            <a:pPr marL="231775" indent="-231775" eaLnBrk="1" hangingPunct="1"/>
            <a:r>
              <a:rPr lang="en-US" altLang="en-US" sz="1000" dirty="0" smtClean="0"/>
              <a:t>HTML is not case sensitive, but you should use all lowercase in order to exhibit proper style.</a:t>
            </a:r>
          </a:p>
          <a:p>
            <a:pPr marL="231775" indent="-231775" eaLnBrk="1" hangingPunct="1"/>
            <a:endParaRPr lang="en-US" altLang="en-US" sz="1000" dirty="0" smtClean="0"/>
          </a:p>
          <a:p>
            <a:pPr marL="231775" indent="-231775" eaLnBrk="1" hangingPunct="1"/>
            <a:r>
              <a:rPr lang="en-US" altLang="en-US" sz="1000" dirty="0" smtClean="0"/>
              <a:t>[3. There's not an exact 1-to-1 correspondence between an element's attributes and the element object's properties.</a:t>
            </a:r>
          </a:p>
          <a:p>
            <a:pPr marL="231775" indent="-231775" eaLnBrk="1" hangingPunct="1"/>
            <a:r>
              <a:rPr lang="en-US" altLang="en-US" sz="1000" dirty="0" smtClean="0"/>
              <a:t>The Mozilla Developer Network's website (http://developer.mozilla.org/en-US/docs/Web/API/HTMLInputElement) shows that all of the input element's attributes except id have corresponding properties in the </a:t>
            </a:r>
            <a:r>
              <a:rPr lang="en-US" altLang="en-US" sz="1000" dirty="0" err="1" smtClean="0"/>
              <a:t>HTMLInputElement</a:t>
            </a:r>
            <a:r>
              <a:rPr lang="en-US" altLang="en-US" sz="1000" dirty="0" smtClean="0"/>
              <a:t> object and they are all updatable</a:t>
            </a:r>
            <a:r>
              <a:rPr lang="en-US" altLang="en-US" sz="1000" baseline="0" dirty="0" smtClean="0"/>
              <a:t> (none say "</a:t>
            </a:r>
            <a:r>
              <a:rPr lang="en-US" altLang="en-US" sz="1000" baseline="0" dirty="0" err="1" smtClean="0"/>
              <a:t>readonly</a:t>
            </a:r>
            <a:r>
              <a:rPr lang="en-US" altLang="en-US" sz="1000" baseline="0" dirty="0" smtClean="0"/>
              <a:t>" and I even tested changing the control's type</a:t>
            </a:r>
            <a:r>
              <a:rPr lang="en-US" altLang="en-US" sz="1000" dirty="0" smtClean="0"/>
              <a:t>.]</a:t>
            </a:r>
          </a:p>
        </p:txBody>
      </p:sp>
    </p:spTree>
    <p:extLst>
      <p:ext uri="{BB962C8B-B14F-4D97-AF65-F5344CB8AC3E}">
        <p14:creationId xmlns:p14="http://schemas.microsoft.com/office/powerpoint/2010/main" val="1370834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106B7FB-FE91-4971-B313-993A4027FBA7}" type="slidenum">
              <a:rPr lang="en-US" altLang="en-US" smtClean="0">
                <a:latin typeface="Tahoma" panose="020B0604030504040204" pitchFamily="34" charset="0"/>
              </a:rPr>
              <a:pPr>
                <a:spcBef>
                  <a:spcPct val="0"/>
                </a:spcBef>
              </a:pPr>
              <a:t>35</a:t>
            </a:fld>
            <a:endParaRPr lang="en-US" altLang="en-US" smtClean="0">
              <a:latin typeface="Tahoma" panose="020B060403050404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35039" y="4416427"/>
            <a:ext cx="5140325"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Note how we retrieve the p element</a:t>
            </a:r>
            <a:r>
              <a:rPr lang="en-US" altLang="en-US" sz="1000" baseline="0" dirty="0" smtClean="0"/>
              <a:t> with </a:t>
            </a:r>
            <a:r>
              <a:rPr lang="en-US" altLang="en-US" sz="1000" baseline="0" dirty="0" err="1" smtClean="0"/>
              <a:t>getElementById</a:t>
            </a:r>
            <a:r>
              <a:rPr lang="en-US" altLang="en-US" sz="1000" baseline="0" dirty="0" smtClean="0"/>
              <a:t>, then use </a:t>
            </a:r>
            <a:r>
              <a:rPr lang="en-US" altLang="en-US" sz="1000" baseline="0" dirty="0" err="1" smtClean="0"/>
              <a:t>innerHTML</a:t>
            </a:r>
            <a:r>
              <a:rPr lang="en-US" altLang="en-US" sz="1000" baseline="0" dirty="0" smtClean="0"/>
              <a:t>.</a:t>
            </a:r>
          </a:p>
          <a:p>
            <a:pPr marL="231775" indent="-231775" eaLnBrk="1" hangingPunct="1"/>
            <a:endParaRPr lang="en-US" altLang="en-US" sz="1000" baseline="0" dirty="0" smtClean="0"/>
          </a:p>
          <a:p>
            <a:pPr marL="231775" indent="-231775" eaLnBrk="1" hangingPunct="1"/>
            <a:r>
              <a:rPr lang="en-US" altLang="en-US" sz="1000" baseline="0" dirty="0" smtClean="0"/>
              <a:t>2. Note the concatenation operators.</a:t>
            </a:r>
          </a:p>
          <a:p>
            <a:pPr marL="231775" indent="-231775" eaLnBrk="1" hangingPunct="1"/>
            <a:r>
              <a:rPr lang="en-US" altLang="en-US" sz="1000" baseline="0" dirty="0" smtClean="0"/>
              <a:t>We'll discuss them on the next slide.</a:t>
            </a:r>
            <a:endParaRPr lang="en-US" altLang="en-US" sz="1000" dirty="0" smtClean="0"/>
          </a:p>
        </p:txBody>
      </p:sp>
    </p:spTree>
    <p:extLst>
      <p:ext uri="{BB962C8B-B14F-4D97-AF65-F5344CB8AC3E}">
        <p14:creationId xmlns:p14="http://schemas.microsoft.com/office/powerpoint/2010/main" val="2888443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106B7FB-FE91-4971-B313-993A4027FBA7}" type="slidenum">
              <a:rPr lang="en-US" altLang="en-US" smtClean="0">
                <a:latin typeface="Tahoma" panose="020B0604030504040204" pitchFamily="34" charset="0"/>
              </a:rPr>
              <a:pPr>
                <a:spcBef>
                  <a:spcPct val="0"/>
                </a:spcBef>
              </a:pPr>
              <a:t>36</a:t>
            </a:fld>
            <a:endParaRPr lang="en-US" altLang="en-US" smtClean="0">
              <a:latin typeface="Tahoma" panose="020B060403050404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35039" y="4416427"/>
            <a:ext cx="5140325"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So the result of the 3 concatenation operations on the previous slide is a single string, and that string gets assigned into the email p element.</a:t>
            </a:r>
          </a:p>
          <a:p>
            <a:pPr marL="231775" indent="-231775" eaLnBrk="1" hangingPunct="1"/>
            <a:endParaRPr lang="en-US" altLang="en-US" sz="1000" dirty="0" smtClean="0"/>
          </a:p>
          <a:p>
            <a:pPr marL="231775" indent="-231775" eaLnBrk="1" hangingPunct="1"/>
            <a:r>
              <a:rPr lang="en-US" altLang="en-US" sz="1000" dirty="0" smtClean="0"/>
              <a:t>2. This difference in speed won't be noticeable with web pages that don't use much code (like the email generator web page), but it's good to use coding practices that scale to web pages with lots of code.</a:t>
            </a:r>
          </a:p>
          <a:p>
            <a:pPr marL="231775" indent="-231775" eaLnBrk="1" hangingPunct="1"/>
            <a:endParaRPr lang="en-US" altLang="en-US" sz="1000" dirty="0" smtClean="0"/>
          </a:p>
          <a:p>
            <a:pPr marL="231775" indent="-231775" eaLnBrk="1" hangingPunct="1"/>
            <a:r>
              <a:rPr lang="en-US" altLang="en-US" sz="1000" dirty="0" smtClean="0"/>
              <a:t>[3. To illustrate the difference in number of elements to search through, add this to the </a:t>
            </a:r>
            <a:r>
              <a:rPr lang="en-US" altLang="en-US" sz="1000" dirty="0" err="1" smtClean="0"/>
              <a:t>generateEmail</a:t>
            </a:r>
            <a:r>
              <a:rPr lang="en-US" altLang="en-US" sz="1000" dirty="0" smtClean="0"/>
              <a:t> function:</a:t>
            </a:r>
          </a:p>
          <a:p>
            <a:pPr marL="231775" indent="-231775" eaLnBrk="1" hangingPunct="1"/>
            <a:r>
              <a:rPr lang="en-US" altLang="en-US" sz="1000" dirty="0" smtClean="0"/>
              <a:t>alert("</a:t>
            </a:r>
            <a:r>
              <a:rPr lang="en-US" altLang="en-US" sz="1000" dirty="0" err="1" smtClean="0"/>
              <a:t>form.elements.length</a:t>
            </a:r>
            <a:r>
              <a:rPr lang="en-US" altLang="en-US" sz="1000" dirty="0" smtClean="0"/>
              <a:t> = " + </a:t>
            </a:r>
            <a:r>
              <a:rPr lang="en-US" altLang="en-US" sz="1000" dirty="0" err="1" smtClean="0"/>
              <a:t>form.elements.length</a:t>
            </a:r>
            <a:r>
              <a:rPr lang="en-US" altLang="en-US" sz="1000" dirty="0" smtClean="0"/>
              <a:t> +</a:t>
            </a:r>
          </a:p>
          <a:p>
            <a:pPr marL="231775" indent="-231775" eaLnBrk="1" hangingPunct="1"/>
            <a:r>
              <a:rPr lang="en-US" altLang="en-US" sz="1000" dirty="0" smtClean="0"/>
              <a:t>  "\</a:t>
            </a:r>
            <a:r>
              <a:rPr lang="en-US" altLang="en-US" sz="1000" dirty="0" err="1" smtClean="0"/>
              <a:t>ndocument.getElementsByTagName</a:t>
            </a:r>
            <a:r>
              <a:rPr lang="en-US" altLang="en-US" sz="1000" dirty="0" smtClean="0"/>
              <a:t>('*').length = " + </a:t>
            </a:r>
            <a:r>
              <a:rPr lang="en-US" altLang="en-US" sz="1000" dirty="0" err="1" smtClean="0"/>
              <a:t>document.getElementsByTagName</a:t>
            </a:r>
            <a:r>
              <a:rPr lang="en-US" altLang="en-US" sz="1000" dirty="0" smtClean="0"/>
              <a:t>("*").length);]</a:t>
            </a:r>
          </a:p>
        </p:txBody>
      </p:sp>
    </p:spTree>
    <p:extLst>
      <p:ext uri="{BB962C8B-B14F-4D97-AF65-F5344CB8AC3E}">
        <p14:creationId xmlns:p14="http://schemas.microsoft.com/office/powerpoint/2010/main" val="1030107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84496A-6130-4AA8-8358-8AD9CAEC74B2}" type="slidenum">
              <a:rPr lang="en-US" altLang="en-US" smtClean="0">
                <a:latin typeface="Tahoma" panose="020B0604030504040204" pitchFamily="34" charset="0"/>
              </a:rPr>
              <a:pPr>
                <a:spcBef>
                  <a:spcPct val="0"/>
                </a:spcBef>
              </a:pPr>
              <a:t>37</a:t>
            </a:fld>
            <a:endParaRPr lang="en-US" altLang="en-US" smtClean="0">
              <a:latin typeface="Tahoma" panose="020B060403050404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35039" y="4416427"/>
            <a:ext cx="5140325"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marR="0" indent="-231775" algn="l" defTabSz="914400" rtl="0" eaLnBrk="1" fontAlgn="base" latinLnBrk="0" hangingPunct="1">
              <a:lnSpc>
                <a:spcPct val="100000"/>
              </a:lnSpc>
              <a:spcBef>
                <a:spcPct val="30000"/>
              </a:spcBef>
              <a:spcAft>
                <a:spcPct val="0"/>
              </a:spcAft>
              <a:buClrTx/>
              <a:buSzTx/>
              <a:buFontTx/>
              <a:buNone/>
              <a:tabLst/>
              <a:defRPr/>
            </a:pPr>
            <a:r>
              <a:rPr lang="en-US" altLang="en-US" sz="1000" dirty="0" smtClean="0"/>
              <a:t>1. </a:t>
            </a:r>
            <a:r>
              <a:rPr lang="en-US" altLang="en-US" sz="1000" u="sng" dirty="0" smtClean="0"/>
              <a:t>I go back to the slide with the </a:t>
            </a:r>
            <a:r>
              <a:rPr lang="en-US" altLang="en-US" sz="1000" u="sng" dirty="0" err="1" smtClean="0"/>
              <a:t>generateEmail</a:t>
            </a:r>
            <a:r>
              <a:rPr lang="en-US" altLang="en-US" sz="1000" u="sng" dirty="0" smtClean="0"/>
              <a:t> function </a:t>
            </a:r>
            <a:r>
              <a:rPr lang="en-US" altLang="en-US" sz="1000" dirty="0" smtClean="0"/>
              <a:t>and</a:t>
            </a:r>
            <a:r>
              <a:rPr lang="en-US" altLang="en-US" sz="1000" baseline="0" dirty="0" smtClean="0"/>
              <a:t> verify that we've covered all the </a:t>
            </a:r>
            <a:r>
              <a:rPr lang="en-US" altLang="en-US" sz="1000" dirty="0" smtClean="0"/>
              <a:t>code</a:t>
            </a:r>
            <a:r>
              <a:rPr lang="en-US" altLang="en-US" sz="1000" baseline="0" dirty="0" smtClean="0"/>
              <a:t> in the function up until </a:t>
            </a:r>
            <a:r>
              <a:rPr lang="en-US" altLang="en-US" sz="1000" baseline="0" dirty="0" err="1" smtClean="0"/>
              <a:t>form.reset</a:t>
            </a:r>
            <a:r>
              <a:rPr lang="en-US" altLang="en-US" sz="1000" baseline="0" dirty="0" smtClean="0"/>
              <a:t>.</a:t>
            </a:r>
            <a:endParaRPr lang="en-US" altLang="en-US" sz="1000" dirty="0" smtClean="0"/>
          </a:p>
          <a:p>
            <a:pPr marL="231775" indent="-231775" eaLnBrk="1" hangingPunct="1"/>
            <a:endParaRPr lang="en-US" altLang="en-US" sz="1000" dirty="0" smtClean="0"/>
          </a:p>
          <a:p>
            <a:pPr marL="231775" indent="-231775" eaLnBrk="1" hangingPunct="1"/>
            <a:r>
              <a:rPr lang="en-US" altLang="en-US" sz="1000" dirty="0" smtClean="0"/>
              <a:t>[2. Mozilla's </a:t>
            </a:r>
            <a:r>
              <a:rPr lang="en-US" altLang="en-US" sz="1000" dirty="0" err="1" smtClean="0"/>
              <a:t>HTMLElement</a:t>
            </a:r>
            <a:r>
              <a:rPr lang="en-US" altLang="en-US" sz="1000" dirty="0" smtClean="0"/>
              <a:t> interface (https://developer.mozilla.org/en-US/docs/Web/API/HTMLElement) describes properties and methods common to all element nodes, and the focus method is in that discussion.]</a:t>
            </a:r>
          </a:p>
        </p:txBody>
      </p:sp>
    </p:spTree>
    <p:extLst>
      <p:ext uri="{BB962C8B-B14F-4D97-AF65-F5344CB8AC3E}">
        <p14:creationId xmlns:p14="http://schemas.microsoft.com/office/powerpoint/2010/main" val="1601757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DC15D5-0C83-4F96-8DBF-EBA6E4CE9A78}" type="slidenum">
              <a:rPr lang="en-US" altLang="en-US" smtClean="0">
                <a:latin typeface="Tahoma" panose="020B0604030504040204" pitchFamily="34" charset="0"/>
              </a:rPr>
              <a:pPr>
                <a:spcBef>
                  <a:spcPct val="0"/>
                </a:spcBef>
              </a:pPr>
              <a:t>38</a:t>
            </a:fld>
            <a:endParaRPr lang="en-US" altLang="en-US" smtClean="0">
              <a:latin typeface="Tahoma" panose="020B060403050404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The </a:t>
            </a:r>
            <a:r>
              <a:rPr lang="en-US" altLang="en-US" sz="1000" dirty="0" err="1" smtClean="0"/>
              <a:t>readOnly</a:t>
            </a:r>
            <a:r>
              <a:rPr lang="en-US" altLang="en-US" sz="1000" dirty="0" smtClean="0"/>
              <a:t> property keeps track of whether a control is read only, which means the control cannot be modified by the user..</a:t>
            </a:r>
          </a:p>
          <a:p>
            <a:pPr marL="231775" indent="-231775" eaLnBrk="1" hangingPunct="1"/>
            <a:r>
              <a:rPr lang="en-US" altLang="en-US" sz="1000" dirty="0" smtClean="0"/>
              <a:t>When a control has no </a:t>
            </a:r>
            <a:r>
              <a:rPr lang="en-US" altLang="en-US" sz="1000" dirty="0" err="1" smtClean="0"/>
              <a:t>readonly</a:t>
            </a:r>
            <a:r>
              <a:rPr lang="en-US" altLang="en-US" sz="1000" dirty="0" smtClean="0"/>
              <a:t> attribute, the default is for the control to be modifiable.</a:t>
            </a:r>
          </a:p>
          <a:p>
            <a:pPr marL="231775" indent="-231775" eaLnBrk="1" hangingPunct="1"/>
            <a:r>
              <a:rPr lang="en-US" altLang="en-US" sz="1000" dirty="0" smtClean="0"/>
              <a:t>This code causes the password text control to become read only.</a:t>
            </a:r>
          </a:p>
        </p:txBody>
      </p:sp>
    </p:spTree>
    <p:extLst>
      <p:ext uri="{BB962C8B-B14F-4D97-AF65-F5344CB8AC3E}">
        <p14:creationId xmlns:p14="http://schemas.microsoft.com/office/powerpoint/2010/main" val="536883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A3AC26-EE1A-449F-A07B-D455AEBFEFCB}" type="slidenum">
              <a:rPr lang="en-US" altLang="en-US" smtClean="0">
                <a:latin typeface="Tahoma" panose="020B0604030504040204" pitchFamily="34" charset="0"/>
              </a:rPr>
              <a:pPr>
                <a:spcBef>
                  <a:spcPct val="0"/>
                </a:spcBef>
              </a:pPr>
              <a:t>39</a:t>
            </a:fld>
            <a:endParaRPr lang="en-US" altLang="en-US" smtClean="0">
              <a:latin typeface="Tahoma" panose="020B060403050404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smtClean="0"/>
              <a:t>1. For each of these guidelines, show examples from the code on the next slide.</a:t>
            </a:r>
          </a:p>
        </p:txBody>
      </p:sp>
    </p:spTree>
    <p:extLst>
      <p:ext uri="{BB962C8B-B14F-4D97-AF65-F5344CB8AC3E}">
        <p14:creationId xmlns:p14="http://schemas.microsoft.com/office/powerpoint/2010/main" val="282866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4B23100-4395-43A8-AD48-D9B1EB4FCD0E}" type="slidenum">
              <a:rPr lang="en-US" altLang="en-US" smtClean="0">
                <a:latin typeface="Tahoma" panose="020B0604030504040204" pitchFamily="34" charset="0"/>
              </a:rPr>
              <a:pPr>
                <a:spcBef>
                  <a:spcPct val="0"/>
                </a:spcBef>
              </a:pPr>
              <a:t>4</a:t>
            </a:fld>
            <a:endParaRPr lang="en-US" altLang="en-US" smtClean="0">
              <a:latin typeface="Tahoma" panose="020B060403050404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"Hello, world!" is the traditional message displayed when you write your first program in a language that you're learning.</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I load the web page.</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See how the "Hello, world!" text is larger than the "To see the …" text?</a:t>
            </a:r>
          </a:p>
          <a:p>
            <a:pPr marL="231775" indent="-231775" eaLnBrk="1" hangingPunct="1">
              <a:lnSpc>
                <a:spcPct val="80000"/>
              </a:lnSpc>
            </a:pPr>
            <a:r>
              <a:rPr lang="en-US" altLang="en-US" sz="1000" dirty="0" smtClean="0"/>
              <a:t>That's because the JavaScript replaces the h3 start and end tags with h1 start and end tags.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Later, I'll explain the JavaScript code that implements that replacement functionality, but let's first examine the HTML code that implements the web page's button…</a:t>
            </a:r>
          </a:p>
        </p:txBody>
      </p:sp>
    </p:spTree>
    <p:extLst>
      <p:ext uri="{BB962C8B-B14F-4D97-AF65-F5344CB8AC3E}">
        <p14:creationId xmlns:p14="http://schemas.microsoft.com/office/powerpoint/2010/main" val="1016034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88B158D-1ECB-4C60-A953-30B6129FDF8E}" type="slidenum">
              <a:rPr lang="en-US" altLang="en-US" smtClean="0">
                <a:latin typeface="Tahoma" panose="020B0604030504040204" pitchFamily="34" charset="0"/>
              </a:rPr>
              <a:pPr>
                <a:spcBef>
                  <a:spcPct val="0"/>
                </a:spcBef>
              </a:pPr>
              <a:t>40</a:t>
            </a:fld>
            <a:endParaRPr lang="en-US" altLang="en-US" smtClean="0">
              <a:latin typeface="Tahoma" panose="020B060403050404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smtClean="0"/>
              <a:t> </a:t>
            </a:r>
          </a:p>
        </p:txBody>
      </p:sp>
    </p:spTree>
    <p:extLst>
      <p:ext uri="{BB962C8B-B14F-4D97-AF65-F5344CB8AC3E}">
        <p14:creationId xmlns:p14="http://schemas.microsoft.com/office/powerpoint/2010/main" val="2326383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9C6D910-8824-4174-9165-E1200CD1C348}" type="slidenum">
              <a:rPr lang="en-US" altLang="en-US" smtClean="0">
                <a:latin typeface="Tahoma" panose="020B0604030504040204" pitchFamily="34" charset="0"/>
              </a:rPr>
              <a:pPr>
                <a:spcBef>
                  <a:spcPct val="0"/>
                </a:spcBef>
              </a:pPr>
              <a:t>41</a:t>
            </a:fld>
            <a:endParaRPr lang="en-US" altLang="en-US" smtClean="0">
              <a:latin typeface="Tahoma" panose="020B0604030504040204" pitchFamily="34" charset="0"/>
            </a:endParaRPr>
          </a:p>
        </p:txBody>
      </p:sp>
      <p:sp>
        <p:nvSpPr>
          <p:cNvPr id="86019" name="Rectangle 2"/>
          <p:cNvSpPr>
            <a:spLocks noGrp="1" noRot="1" noChangeAspect="1" noChangeArrowheads="1" noTextEdit="1"/>
          </p:cNvSpPr>
          <p:nvPr>
            <p:ph type="sldImg"/>
          </p:nvPr>
        </p:nvSpPr>
        <p:spPr>
          <a:xfrm>
            <a:off x="1349375" y="0"/>
            <a:ext cx="4235450" cy="3176588"/>
          </a:xfrm>
          <a:ln/>
        </p:spPr>
      </p:sp>
      <p:sp>
        <p:nvSpPr>
          <p:cNvPr id="86020" name="Rectangle 3"/>
          <p:cNvSpPr>
            <a:spLocks noGrp="1" noChangeArrowheads="1"/>
          </p:cNvSpPr>
          <p:nvPr>
            <p:ph type="body" idx="1"/>
          </p:nvPr>
        </p:nvSpPr>
        <p:spPr>
          <a:xfrm>
            <a:off x="935039" y="3254377"/>
            <a:ext cx="5140325" cy="6042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For each of these guidelines, show examples from the code on the previous slide.</a:t>
            </a:r>
          </a:p>
          <a:p>
            <a:pPr marL="231775" indent="-231775" eaLnBrk="1" hangingPunct="1"/>
            <a:endParaRPr lang="en-US" altLang="en-US" sz="1000" dirty="0" smtClean="0"/>
          </a:p>
          <a:p>
            <a:pPr marL="231775" indent="-231775" eaLnBrk="1" hangingPunct="1">
              <a:lnSpc>
                <a:spcPct val="80000"/>
              </a:lnSpc>
            </a:pPr>
            <a:r>
              <a:rPr lang="en-US" altLang="en-US" sz="1000" dirty="0" smtClean="0"/>
              <a:t>[2. Google's style guide says that one of the reasons you need to put a curly brace on the same line as the previous code is to prevent problems with automatic semicolon insertion (ASI).</a:t>
            </a:r>
          </a:p>
          <a:p>
            <a:pPr marL="231775" indent="-231775" eaLnBrk="1" hangingPunct="1">
              <a:lnSpc>
                <a:spcPct val="80000"/>
              </a:lnSpc>
            </a:pPr>
            <a:r>
              <a:rPr lang="en-US" altLang="en-US" sz="1000" dirty="0" smtClean="0"/>
              <a:t>http://encosia.com/in-javascript-curly-brace-placement-matters-an-example/ supports Google's assertion by showing a return literal object statement that generates an error when the opening curly brace is on a line by itself. </a:t>
            </a:r>
          </a:p>
          <a:p>
            <a:pPr marL="231775" indent="-231775" eaLnBrk="1" hangingPunct="1">
              <a:lnSpc>
                <a:spcPct val="80000"/>
              </a:lnSpc>
            </a:pPr>
            <a:r>
              <a:rPr lang="en-US" altLang="en-US" sz="1000" dirty="0" smtClean="0"/>
              <a:t>However, http://inimino.org/~inimino/blog/javascript_semicolons contradicts one of the assumptions in the above site’s argument by saying:</a:t>
            </a:r>
          </a:p>
          <a:p>
            <a:pPr marL="231775" indent="-231775" eaLnBrk="1" hangingPunct="1">
              <a:lnSpc>
                <a:spcPct val="80000"/>
              </a:lnSpc>
            </a:pPr>
            <a:r>
              <a:rPr lang="en-US" altLang="en-US" sz="1000" dirty="0" smtClean="0"/>
              <a:t>"A semicolon is never inserted if it would be parsed as an empty statement….“</a:t>
            </a:r>
          </a:p>
          <a:p>
            <a:pPr marL="231775" indent="-231775" eaLnBrk="1" hangingPunct="1">
              <a:lnSpc>
                <a:spcPct val="80000"/>
              </a:lnSpc>
            </a:pPr>
            <a:endParaRPr lang="en-US" altLang="en-US" sz="1000" dirty="0" smtClean="0"/>
          </a:p>
          <a:p>
            <a:pPr marL="231775" indent="-231775" eaLnBrk="1" hangingPunct="1"/>
            <a:r>
              <a:rPr lang="en-US" altLang="en-US" sz="1000" dirty="0" smtClean="0"/>
              <a:t>http://dailyjs.com/2012/04/19/semicolons/ says that the browser will insert a semicolon after a return or throw that appears at the end of a line and that can create a logic error:</a:t>
            </a:r>
          </a:p>
          <a:p>
            <a:pPr marL="231775" indent="-231775" eaLnBrk="1" hangingPunct="1"/>
            <a:endParaRPr lang="en-US" altLang="en-US" sz="1000" dirty="0" smtClean="0"/>
          </a:p>
          <a:p>
            <a:pPr marL="231775" indent="-231775" eaLnBrk="1" hangingPunct="1"/>
            <a:r>
              <a:rPr lang="en-US" altLang="en-US" sz="1000" dirty="0" smtClean="0"/>
              <a:t>return</a:t>
            </a:r>
          </a:p>
          <a:p>
            <a:pPr marL="231775" indent="-231775" eaLnBrk="1" hangingPunct="1"/>
            <a:r>
              <a:rPr lang="en-US" altLang="en-US" sz="1000" dirty="0" smtClean="0"/>
              <a:t>{</a:t>
            </a:r>
          </a:p>
          <a:p>
            <a:pPr marL="231775" indent="-231775" eaLnBrk="1" hangingPunct="1"/>
            <a:r>
              <a:rPr lang="en-US" altLang="en-US" sz="1000" dirty="0" smtClean="0"/>
              <a:t>  name: "Sophie",</a:t>
            </a:r>
          </a:p>
          <a:p>
            <a:pPr marL="231775" indent="-231775" eaLnBrk="1" hangingPunct="1"/>
            <a:r>
              <a:rPr lang="en-US" altLang="en-US" sz="1000" dirty="0" smtClean="0"/>
              <a:t>  </a:t>
            </a:r>
            <a:r>
              <a:rPr lang="en-US" altLang="en-US" sz="1000" dirty="0" err="1" smtClean="0"/>
              <a:t>animalType</a:t>
            </a:r>
            <a:r>
              <a:rPr lang="en-US" altLang="en-US" sz="1000" dirty="0" smtClean="0"/>
              <a:t>: "</a:t>
            </a:r>
            <a:r>
              <a:rPr lang="en-US" altLang="en-US" sz="1000" dirty="0" err="1" smtClean="0"/>
              <a:t>samoyed</a:t>
            </a:r>
            <a:r>
              <a:rPr lang="en-US" altLang="en-US" sz="1000" dirty="0" smtClean="0"/>
              <a:t>"</a:t>
            </a:r>
          </a:p>
          <a:p>
            <a:pPr marL="231775" indent="-231775" eaLnBrk="1" hangingPunct="1"/>
            <a:r>
              <a:rPr lang="en-US" altLang="en-US" sz="1000" dirty="0" smtClean="0"/>
              <a:t>};</a:t>
            </a:r>
          </a:p>
          <a:p>
            <a:pPr marL="231775" indent="-231775" eaLnBrk="1" hangingPunct="1"/>
            <a:endParaRPr lang="en-US" altLang="en-US" sz="1000" dirty="0" smtClean="0"/>
          </a:p>
          <a:p>
            <a:pPr marL="231775" indent="-231775" eaLnBrk="1" hangingPunct="1"/>
            <a:r>
              <a:rPr lang="en-US" altLang="en-US" sz="1000" dirty="0" smtClean="0"/>
              <a:t>Aside:</a:t>
            </a:r>
          </a:p>
          <a:p>
            <a:pPr marL="231775" indent="-231775" eaLnBrk="1" hangingPunct="1"/>
            <a:r>
              <a:rPr lang="en-US" altLang="en-US" sz="1000" dirty="0" smtClean="0"/>
              <a:t>Similar logic errors won't occur for function, while, for, or if headings because ASI won't occur for those situations.</a:t>
            </a:r>
          </a:p>
          <a:p>
            <a:pPr marL="231775" indent="-231775" eaLnBrk="1" hangingPunct="1"/>
            <a:r>
              <a:rPr lang="en-US" altLang="en-US" sz="1000" dirty="0" smtClean="0"/>
              <a:t>ASI will occur (and create an error) for long return statements split after the return:</a:t>
            </a:r>
          </a:p>
          <a:p>
            <a:pPr marL="231775" indent="-231775" eaLnBrk="1" hangingPunct="1"/>
            <a:endParaRPr lang="en-US" altLang="en-US" sz="1000" dirty="0" smtClean="0"/>
          </a:p>
          <a:p>
            <a:pPr marL="231775" indent="-231775" eaLnBrk="1" hangingPunct="1"/>
            <a:r>
              <a:rPr lang="en-US" altLang="en-US" sz="1000" dirty="0" smtClean="0"/>
              <a:t>return</a:t>
            </a:r>
          </a:p>
          <a:p>
            <a:pPr marL="231775" indent="-231775" eaLnBrk="1" hangingPunct="1"/>
            <a:r>
              <a:rPr lang="en-US" altLang="en-US" sz="1000" dirty="0" smtClean="0"/>
              <a:t>  "Error while processing something that takes a lot of words to describe: " + err;</a:t>
            </a:r>
          </a:p>
          <a:p>
            <a:pPr marL="231775" indent="-231775" eaLnBrk="1" hangingPunct="1"/>
            <a:r>
              <a:rPr lang="en-US" altLang="en-US" sz="1000" dirty="0" smtClean="0"/>
              <a:t>]</a:t>
            </a:r>
          </a:p>
          <a:p>
            <a:pPr marL="231775" indent="-231775" eaLnBrk="1" hangingPunct="1"/>
            <a:endParaRPr lang="en-US" altLang="en-US" sz="1000" dirty="0" smtClean="0"/>
          </a:p>
          <a:p>
            <a:pPr marL="231775" indent="-231775" eaLnBrk="1" hangingPunct="1"/>
            <a:r>
              <a:rPr lang="en-US" altLang="en-US" sz="1000" dirty="0" smtClean="0"/>
              <a:t>3. All these rules and many more are in Appendix B JavaScript Coding Conventions.</a:t>
            </a:r>
          </a:p>
          <a:p>
            <a:pPr marL="231775" indent="-231775" eaLnBrk="1" hangingPunct="1"/>
            <a:r>
              <a:rPr lang="en-US" altLang="en-US" sz="1000" dirty="0" smtClean="0"/>
              <a:t>I go to the script block in the previous email generator web page and verify that I'm following all these style rules.</a:t>
            </a:r>
          </a:p>
        </p:txBody>
      </p:sp>
    </p:spTree>
    <p:extLst>
      <p:ext uri="{BB962C8B-B14F-4D97-AF65-F5344CB8AC3E}">
        <p14:creationId xmlns:p14="http://schemas.microsoft.com/office/powerpoint/2010/main" val="4198153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8BAF06-0AAD-46D7-93B8-2C656376A70D}" type="slidenum">
              <a:rPr lang="en-US" altLang="en-US" smtClean="0">
                <a:latin typeface="Tahoma" panose="020B0604030504040204" pitchFamily="34" charset="0"/>
              </a:rPr>
              <a:pPr>
                <a:spcBef>
                  <a:spcPct val="0"/>
                </a:spcBef>
              </a:pPr>
              <a:t>42</a:t>
            </a:fld>
            <a:endParaRPr lang="en-US" altLang="en-US" smtClean="0">
              <a:latin typeface="Tahoma" panose="020B0604030504040204" pitchFamily="34" charset="0"/>
            </a:endParaRPr>
          </a:p>
        </p:txBody>
      </p:sp>
      <p:sp>
        <p:nvSpPr>
          <p:cNvPr id="90115" name="Rectangle 2"/>
          <p:cNvSpPr>
            <a:spLocks noGrp="1" noRot="1" noChangeAspect="1" noChangeArrowheads="1" noTextEdit="1"/>
          </p:cNvSpPr>
          <p:nvPr>
            <p:ph type="sldImg"/>
          </p:nvPr>
        </p:nvSpPr>
        <p:spPr>
          <a:xfrm>
            <a:off x="1181100" y="387350"/>
            <a:ext cx="4648200" cy="3486150"/>
          </a:xfrm>
          <a:ln/>
        </p:spPr>
      </p:sp>
      <p:sp>
        <p:nvSpPr>
          <p:cNvPr id="90116" name="Rectangle 3"/>
          <p:cNvSpPr>
            <a:spLocks noGrp="1" noChangeArrowheads="1"/>
          </p:cNvSpPr>
          <p:nvPr>
            <p:ph type="body" idx="1"/>
          </p:nvPr>
        </p:nvSpPr>
        <p:spPr>
          <a:xfrm>
            <a:off x="779464" y="3951290"/>
            <a:ext cx="5451475" cy="5335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For example, </a:t>
            </a:r>
            <a:r>
              <a:rPr lang="en-US" altLang="en-US" sz="1000" dirty="0" err="1" smtClean="0"/>
              <a:t>onclick</a:t>
            </a:r>
            <a:r>
              <a:rPr lang="en-US" altLang="en-US" sz="1000" dirty="0" smtClean="0"/>
              <a:t> is an event-handler attribute.</a:t>
            </a:r>
          </a:p>
          <a:p>
            <a:pPr marL="231775" indent="-231775" eaLnBrk="1" hangingPunct="1"/>
            <a:endParaRPr lang="en-US" altLang="en-US" sz="1000" dirty="0" smtClean="0"/>
          </a:p>
          <a:p>
            <a:pPr marL="231775" indent="-231775" eaLnBrk="1" hangingPunct="1"/>
            <a:r>
              <a:rPr lang="en-US" altLang="en-US" sz="1000" dirty="0" smtClean="0"/>
              <a:t>2. If you say an event has fired, that simply means that the event has taken place.</a:t>
            </a:r>
          </a:p>
          <a:p>
            <a:pPr marL="231775" indent="-231775" eaLnBrk="1" hangingPunct="1"/>
            <a:endParaRPr lang="en-US" altLang="en-US" sz="1000" dirty="0" smtClean="0"/>
          </a:p>
          <a:p>
            <a:pPr marL="231775" indent="-231775" eaLnBrk="1" hangingPunct="1"/>
            <a:r>
              <a:rPr lang="en-US" altLang="en-US" sz="1000" dirty="0" smtClean="0"/>
              <a:t>3. We’ll provide a brief overview of those event-handler attributes now and put them to use in web page examples later on.</a:t>
            </a:r>
          </a:p>
          <a:p>
            <a:pPr marL="231775" indent="-231775" eaLnBrk="1" hangingPunct="1"/>
            <a:endParaRPr lang="en-US" altLang="en-US" sz="1000" dirty="0" smtClean="0"/>
          </a:p>
          <a:p>
            <a:pPr marL="231775" indent="-231775" eaLnBrk="1" hangingPunct="1"/>
            <a:r>
              <a:rPr lang="en-US" altLang="en-US" sz="1000" dirty="0" smtClean="0"/>
              <a:t>4. We've already talked about the </a:t>
            </a:r>
            <a:r>
              <a:rPr lang="en-US" altLang="en-US" sz="1000" dirty="0" err="1" smtClean="0"/>
              <a:t>onclick</a:t>
            </a:r>
            <a:r>
              <a:rPr lang="en-US" altLang="en-US" sz="1000" dirty="0" smtClean="0"/>
              <a:t> event handler for the email generator web page.</a:t>
            </a:r>
          </a:p>
          <a:p>
            <a:pPr marL="231775" indent="-231775" eaLnBrk="1" hangingPunct="1"/>
            <a:endParaRPr lang="en-US" altLang="en-US" sz="1000" dirty="0" smtClean="0"/>
          </a:p>
          <a:p>
            <a:pPr marL="231775" indent="-231775" eaLnBrk="1" hangingPunct="1"/>
            <a:r>
              <a:rPr lang="en-US" altLang="en-US" sz="1000" dirty="0" smtClean="0"/>
              <a:t>5. You can use </a:t>
            </a:r>
            <a:r>
              <a:rPr lang="en-US" altLang="en-US" sz="1000" dirty="0" err="1" smtClean="0"/>
              <a:t>onfocus</a:t>
            </a:r>
            <a:r>
              <a:rPr lang="en-US" altLang="en-US" sz="1000" dirty="0" smtClean="0"/>
              <a:t> to do something special when a control gains focus.</a:t>
            </a:r>
          </a:p>
          <a:p>
            <a:pPr marL="231775" indent="-231775" eaLnBrk="1" hangingPunct="1"/>
            <a:r>
              <a:rPr lang="en-US" altLang="en-US" sz="1000" dirty="0" smtClean="0"/>
              <a:t>For example, when the user puts focus on a text control by clicking it, you could make the text control's text become blue.</a:t>
            </a:r>
          </a:p>
          <a:p>
            <a:pPr marL="231775" indent="-231775" eaLnBrk="1" hangingPunct="1"/>
            <a:r>
              <a:rPr lang="en-US" altLang="en-US" sz="1000" dirty="0" smtClean="0"/>
              <a:t>[Although the HTML5 standard states that </a:t>
            </a:r>
            <a:r>
              <a:rPr lang="en-US" altLang="en-US" sz="1000" dirty="0" err="1" smtClean="0"/>
              <a:t>onfocus</a:t>
            </a:r>
            <a:r>
              <a:rPr lang="en-US" altLang="en-US" sz="1000" dirty="0" smtClean="0"/>
              <a:t> can be used for all elements, it's unclear how browsers are supposed to implement focus for a non-control element.]</a:t>
            </a:r>
          </a:p>
          <a:p>
            <a:pPr marL="231775" indent="-231775" eaLnBrk="1" hangingPunct="1"/>
            <a:endParaRPr lang="en-US" altLang="en-US" sz="1000" dirty="0" smtClean="0"/>
          </a:p>
          <a:p>
            <a:pPr marL="231775" indent="-231775" eaLnBrk="1" hangingPunct="1"/>
            <a:r>
              <a:rPr lang="en-US" altLang="en-US" sz="1000" dirty="0" smtClean="0"/>
              <a:t>6. You can use </a:t>
            </a:r>
            <a:r>
              <a:rPr lang="en-US" altLang="en-US" sz="1000" dirty="0" err="1" smtClean="0"/>
              <a:t>onchange</a:t>
            </a:r>
            <a:r>
              <a:rPr lang="en-US" altLang="en-US" sz="1000" dirty="0" smtClean="0"/>
              <a:t> to do something special when a control 's value changes (e.g., when the user clicks a radio button).</a:t>
            </a:r>
          </a:p>
          <a:p>
            <a:pPr marL="231775" indent="-231775" eaLnBrk="1" hangingPunct="1"/>
            <a:endParaRPr lang="en-US" altLang="en-US" sz="1000" dirty="0" smtClean="0"/>
          </a:p>
          <a:p>
            <a:pPr marL="231775" indent="-231775" eaLnBrk="1" hangingPunct="1"/>
            <a:r>
              <a:rPr lang="en-US" altLang="en-US" sz="1000" dirty="0" smtClean="0"/>
              <a:t>7. </a:t>
            </a:r>
            <a:r>
              <a:rPr lang="en-US" altLang="en-US" sz="1000" dirty="0" err="1" smtClean="0"/>
              <a:t>onmouseover</a:t>
            </a:r>
            <a:r>
              <a:rPr lang="en-US" altLang="en-US" sz="1000" dirty="0" smtClean="0"/>
              <a:t> and </a:t>
            </a:r>
            <a:r>
              <a:rPr lang="en-US" altLang="en-US" sz="1000" dirty="0" err="1" smtClean="0"/>
              <a:t>onmouseout</a:t>
            </a:r>
            <a:r>
              <a:rPr lang="en-US" altLang="en-US" sz="1000" dirty="0" smtClean="0"/>
              <a:t>, are often used to implement rollovers for </a:t>
            </a:r>
            <a:r>
              <a:rPr lang="en-US" altLang="en-US" sz="1000" dirty="0" err="1" smtClean="0"/>
              <a:t>img</a:t>
            </a:r>
            <a:r>
              <a:rPr lang="en-US" altLang="en-US" sz="1000" dirty="0" smtClean="0"/>
              <a:t> elements or link elements.</a:t>
            </a:r>
          </a:p>
          <a:p>
            <a:pPr marL="231775" indent="-231775" eaLnBrk="1" hangingPunct="1"/>
            <a:r>
              <a:rPr lang="en-US" altLang="en-US" sz="1000" dirty="0" smtClean="0"/>
              <a:t>The </a:t>
            </a:r>
            <a:r>
              <a:rPr lang="en-US" altLang="en-US" sz="1000" dirty="0" err="1" smtClean="0"/>
              <a:t>mouseover</a:t>
            </a:r>
            <a:r>
              <a:rPr lang="en-US" altLang="en-US" sz="1000" dirty="0" smtClean="0"/>
              <a:t> event is triggered when the mouse moves on top of an element. The </a:t>
            </a:r>
            <a:r>
              <a:rPr lang="en-US" altLang="en-US" sz="1000" dirty="0" err="1" smtClean="0"/>
              <a:t>mouseout</a:t>
            </a:r>
            <a:r>
              <a:rPr lang="en-US" altLang="en-US" sz="1000" dirty="0" smtClean="0"/>
              <a:t> event is triggered when the mouse moves off of an element.</a:t>
            </a:r>
          </a:p>
          <a:p>
            <a:pPr marL="231775" indent="-231775" eaLnBrk="1" hangingPunct="1"/>
            <a:endParaRPr lang="en-US" altLang="en-US" sz="1000" dirty="0" smtClean="0"/>
          </a:p>
          <a:p>
            <a:pPr marL="231775" indent="-231775" eaLnBrk="1" hangingPunct="1"/>
            <a:r>
              <a:rPr lang="en-US" altLang="en-US" sz="1000" dirty="0" smtClean="0"/>
              <a:t>8. You can use </a:t>
            </a:r>
            <a:r>
              <a:rPr lang="en-US" altLang="en-US" sz="1000" dirty="0" err="1" smtClean="0"/>
              <a:t>onload</a:t>
            </a:r>
            <a:r>
              <a:rPr lang="en-US" altLang="en-US" sz="1000" dirty="0" smtClean="0"/>
              <a:t> to do something special after the entire web page loads by including an </a:t>
            </a:r>
            <a:r>
              <a:rPr lang="en-US" altLang="en-US" sz="1000" dirty="0" err="1" smtClean="0"/>
              <a:t>onload</a:t>
            </a:r>
            <a:r>
              <a:rPr lang="en-US" altLang="en-US" sz="1000" dirty="0" smtClean="0"/>
              <a:t> attribute with the body element.</a:t>
            </a:r>
          </a:p>
          <a:p>
            <a:pPr marL="231775" indent="-231775" eaLnBrk="1" hangingPunct="1"/>
            <a:endParaRPr lang="en-US" altLang="en-US" sz="1000" dirty="0" smtClean="0"/>
          </a:p>
          <a:p>
            <a:pPr marL="231775" indent="-231775" eaLnBrk="1" hangingPunct="1"/>
            <a:r>
              <a:rPr lang="en-US" altLang="en-US" sz="1000" dirty="0" smtClean="0"/>
              <a:t>[9. For additional details, see JavaScript event handler properties at https://developer.mozilla.org/en-US/docs/Web/API/GlobalEventHandlers.]</a:t>
            </a:r>
          </a:p>
        </p:txBody>
      </p:sp>
    </p:spTree>
    <p:extLst>
      <p:ext uri="{BB962C8B-B14F-4D97-AF65-F5344CB8AC3E}">
        <p14:creationId xmlns:p14="http://schemas.microsoft.com/office/powerpoint/2010/main" val="2147035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86B2E0-8993-4C92-8521-8AB46879F937}" type="slidenum">
              <a:rPr lang="en-US" altLang="en-US" smtClean="0">
                <a:latin typeface="Tahoma" panose="020B0604030504040204" pitchFamily="34" charset="0"/>
              </a:rPr>
              <a:pPr>
                <a:spcBef>
                  <a:spcPct val="0"/>
                </a:spcBef>
              </a:pPr>
              <a:t>43</a:t>
            </a:fld>
            <a:endParaRPr lang="en-US" altLang="en-US" smtClean="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Note the disabled attribute on the last-name text control.</a:t>
            </a:r>
          </a:p>
          <a:p>
            <a:pPr marL="231775" indent="-231775" eaLnBrk="1" hangingPunct="1"/>
            <a:endParaRPr lang="en-US" altLang="en-US" sz="1000" dirty="0" smtClean="0"/>
          </a:p>
          <a:p>
            <a:pPr marL="231775" indent="-231775" eaLnBrk="1" hangingPunct="1"/>
            <a:r>
              <a:rPr lang="en-US" altLang="en-US" sz="1000" dirty="0" smtClean="0"/>
              <a:t>2. In our previous event handler examples, after the event handler attribute, the value was a function call, like this:</a:t>
            </a:r>
          </a:p>
          <a:p>
            <a:pPr marL="231775" indent="-231775" eaLnBrk="1" hangingPunct="1"/>
            <a:r>
              <a:rPr lang="en-US" altLang="en-US" sz="1000" dirty="0" err="1" smtClean="0"/>
              <a:t>onclick</a:t>
            </a:r>
            <a:r>
              <a:rPr lang="en-US" altLang="en-US" sz="1000" dirty="0" smtClean="0"/>
              <a:t>="</a:t>
            </a:r>
            <a:r>
              <a:rPr lang="en-US" altLang="en-US" sz="1000" dirty="0" err="1" smtClean="0"/>
              <a:t>generateEmail</a:t>
            </a:r>
            <a:r>
              <a:rPr lang="en-US" altLang="en-US" sz="1000" dirty="0" smtClean="0"/>
              <a:t>(</a:t>
            </a:r>
            <a:r>
              <a:rPr lang="en-US" altLang="en-US" sz="1000" dirty="0" err="1" smtClean="0"/>
              <a:t>this.form</a:t>
            </a:r>
            <a:r>
              <a:rPr lang="en-US" altLang="en-US" sz="1000" dirty="0" smtClean="0"/>
              <a:t>);</a:t>
            </a:r>
          </a:p>
          <a:p>
            <a:pPr marL="231775" indent="-231775" eaLnBrk="1" hangingPunct="1"/>
            <a:endParaRPr lang="en-US" altLang="en-US" sz="1000" dirty="0" smtClean="0"/>
          </a:p>
          <a:p>
            <a:pPr marL="231775" indent="-231775" eaLnBrk="1" hangingPunct="1"/>
            <a:r>
              <a:rPr lang="en-US" altLang="en-US" sz="1000" dirty="0" smtClean="0"/>
              <a:t>With a function call, the work is done in the function’s body.</a:t>
            </a:r>
          </a:p>
          <a:p>
            <a:pPr marL="231775" indent="-231775" eaLnBrk="1" hangingPunct="1"/>
            <a:r>
              <a:rPr lang="en-US" altLang="en-US" sz="1000" dirty="0" smtClean="0"/>
              <a:t>This time, the event handler attribute’s value contains code that does the work “inline.”</a:t>
            </a:r>
          </a:p>
          <a:p>
            <a:pPr marL="231775" indent="-231775" eaLnBrk="1" hangingPunct="1"/>
            <a:r>
              <a:rPr lang="en-US" altLang="en-US" sz="1000" dirty="0" smtClean="0"/>
              <a:t>Inline JavaScript is appropriate when there is just one statement and there is only one place on the web page where the code is used.</a:t>
            </a:r>
          </a:p>
          <a:p>
            <a:pPr marL="231775" indent="-231775" eaLnBrk="1" hangingPunct="1"/>
            <a:r>
              <a:rPr lang="en-US" altLang="en-US" sz="1000" dirty="0" smtClean="0"/>
              <a:t>An advantage of using inline JavaScript is that it can lead to code that is easier to understand because all the code (the HTML control code and the event handler JavaScript code) is in one place.</a:t>
            </a:r>
          </a:p>
          <a:p>
            <a:pPr marL="231775" indent="-231775" eaLnBrk="1" hangingPunct="1"/>
            <a:endParaRPr lang="en-US" altLang="en-US" sz="1000" dirty="0" smtClean="0"/>
          </a:p>
          <a:p>
            <a:pPr marL="231775" indent="-231775" eaLnBrk="1" hangingPunct="1"/>
            <a:r>
              <a:rPr lang="en-US" altLang="en-US" sz="1000" dirty="0" smtClean="0"/>
              <a:t>3. For each of the 4 callouts, read it, explain it, and show the longer explanation on the next slide.</a:t>
            </a:r>
          </a:p>
        </p:txBody>
      </p:sp>
    </p:spTree>
    <p:extLst>
      <p:ext uri="{BB962C8B-B14F-4D97-AF65-F5344CB8AC3E}">
        <p14:creationId xmlns:p14="http://schemas.microsoft.com/office/powerpoint/2010/main" val="3714922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18B662-BAC5-4C46-B8E2-BA8F5E3EBC4E}" type="slidenum">
              <a:rPr lang="en-US" altLang="en-US" smtClean="0">
                <a:latin typeface="Tahoma" panose="020B0604030504040204" pitchFamily="34" charset="0"/>
              </a:rPr>
              <a:pPr>
                <a:spcBef>
                  <a:spcPct val="0"/>
                </a:spcBef>
              </a:pPr>
              <a:t>44</a:t>
            </a:fld>
            <a:endParaRPr lang="en-US" altLang="en-US" smtClean="0">
              <a:latin typeface="Tahoma" panose="020B060403050404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For the </a:t>
            </a:r>
            <a:r>
              <a:rPr lang="en-US" altLang="en-US" sz="1000" dirty="0" err="1" smtClean="0"/>
              <a:t>onchange</a:t>
            </a:r>
            <a:r>
              <a:rPr lang="en-US" altLang="en-US" sz="1000" dirty="0" smtClean="0"/>
              <a:t> event handler, we have inline JavaScript code and the event handler is not short, so spaces around the = are appropriate.</a:t>
            </a:r>
          </a:p>
          <a:p>
            <a:pPr marL="231775" indent="-231775" eaLnBrk="1" hangingPunct="1"/>
            <a:endParaRPr lang="en-US" altLang="en-US" sz="1000" dirty="0" smtClean="0"/>
          </a:p>
          <a:p>
            <a:pPr marL="231775" indent="-231775" eaLnBrk="1" hangingPunct="1"/>
            <a:r>
              <a:rPr lang="en-US" altLang="en-US" sz="1000" dirty="0" smtClean="0"/>
              <a:t>2. I go back to the email generator body code slide and show that the previous slide's code would be inside a form.</a:t>
            </a:r>
          </a:p>
          <a:p>
            <a:pPr marL="231775" indent="-231775" eaLnBrk="1" hangingPunct="1"/>
            <a:endParaRPr lang="en-US" altLang="en-US" sz="1000" dirty="0" smtClean="0"/>
          </a:p>
          <a:p>
            <a:pPr marL="231775" indent="-231775" eaLnBrk="1" hangingPunct="1"/>
            <a:r>
              <a:rPr lang="en-US" altLang="en-US" sz="1000" dirty="0" smtClean="0"/>
              <a:t>3. I point out the event handler's opening double quote.</a:t>
            </a:r>
          </a:p>
          <a:p>
            <a:pPr marL="231775" indent="-231775" eaLnBrk="1" hangingPunct="1"/>
            <a:r>
              <a:rPr lang="en-US" altLang="en-US" sz="1000" dirty="0" smtClean="0"/>
              <a:t>I go back to the email generator body code slide and show id="last".</a:t>
            </a:r>
          </a:p>
          <a:p>
            <a:pPr marL="231775" indent="-231775" eaLnBrk="1" hangingPunct="1"/>
            <a:endParaRPr lang="en-US" altLang="en-US" sz="1000" dirty="0" smtClean="0"/>
          </a:p>
          <a:p>
            <a:pPr marL="231775" indent="-231775" eaLnBrk="1" hangingPunct="1"/>
            <a:r>
              <a:rPr lang="en-US" altLang="en-US" sz="1000" dirty="0" smtClean="0"/>
              <a:t>4. To nest strings inside strings, you can alternate double and single quotes as many times as you need to.</a:t>
            </a:r>
          </a:p>
        </p:txBody>
      </p:sp>
    </p:spTree>
    <p:extLst>
      <p:ext uri="{BB962C8B-B14F-4D97-AF65-F5344CB8AC3E}">
        <p14:creationId xmlns:p14="http://schemas.microsoft.com/office/powerpoint/2010/main" val="795583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18B662-BAC5-4C46-B8E2-BA8F5E3EBC4E}" type="slidenum">
              <a:rPr lang="en-US" altLang="en-US" smtClean="0">
                <a:latin typeface="Tahoma" panose="020B0604030504040204" pitchFamily="34" charset="0"/>
              </a:rPr>
              <a:pPr>
                <a:spcBef>
                  <a:spcPct val="0"/>
                </a:spcBef>
              </a:pPr>
              <a:t>45</a:t>
            </a:fld>
            <a:endParaRPr lang="en-US" altLang="en-US" smtClean="0">
              <a:latin typeface="Tahoma" panose="020B060403050404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In Visual Studio, I copy emailGenerator.html to emailGenerator2.html.</a:t>
            </a:r>
          </a:p>
          <a:p>
            <a:pPr marL="231775" indent="-231775" eaLnBrk="1" hangingPunct="1"/>
            <a:r>
              <a:rPr lang="en-US" altLang="en-US" sz="1000" dirty="0" smtClean="0"/>
              <a:t>I add the </a:t>
            </a:r>
            <a:r>
              <a:rPr lang="en-US" altLang="en-US" sz="1000" dirty="0" err="1" smtClean="0"/>
              <a:t>onchange</a:t>
            </a:r>
            <a:r>
              <a:rPr lang="en-US" altLang="en-US" sz="1000" dirty="0" smtClean="0"/>
              <a:t> code on the previous slide to the file and test the web page.</a:t>
            </a:r>
          </a:p>
          <a:p>
            <a:pPr marL="231775" indent="-231775" eaLnBrk="1" hangingPunct="1"/>
            <a:endParaRPr lang="en-US" altLang="en-US" sz="1000" dirty="0" smtClean="0"/>
          </a:p>
          <a:p>
            <a:pPr marL="231775" indent="-231775" eaLnBrk="1" hangingPunct="1"/>
            <a:r>
              <a:rPr lang="en-US" altLang="en-US" sz="1000" dirty="0" smtClean="0"/>
              <a:t>If I use the web page to generate a second email address, will the experience be the same?</a:t>
            </a:r>
          </a:p>
          <a:p>
            <a:pPr marL="231775" indent="-231775" eaLnBrk="1" hangingPunct="1"/>
            <a:r>
              <a:rPr lang="en-US" altLang="en-US" sz="1000" dirty="0" smtClean="0"/>
              <a:t>Will the user still be forced to enter their first name first?</a:t>
            </a:r>
          </a:p>
          <a:p>
            <a:pPr marL="231775" indent="-231775" eaLnBrk="1" hangingPunct="1"/>
            <a:r>
              <a:rPr lang="en-US" altLang="en-US" sz="1000" dirty="0" smtClean="0"/>
              <a:t>I show that the last name text control is active.</a:t>
            </a:r>
          </a:p>
          <a:p>
            <a:pPr marL="231775" indent="-231775" eaLnBrk="1" hangingPunct="1"/>
            <a:endParaRPr lang="en-US" altLang="en-US" sz="1000" dirty="0" smtClean="0"/>
          </a:p>
          <a:p>
            <a:pPr marL="231775" indent="-231775" eaLnBrk="1" hangingPunct="1"/>
            <a:r>
              <a:rPr lang="en-US" altLang="en-US" sz="1000" dirty="0" smtClean="0"/>
              <a:t>What's the solution?</a:t>
            </a:r>
          </a:p>
          <a:p>
            <a:pPr marL="231775" indent="-231775" eaLnBrk="1" hangingPunct="1"/>
            <a:r>
              <a:rPr lang="en-US" altLang="en-US" sz="1000" dirty="0" smtClean="0"/>
              <a:t>After clicking the button, you need to disable the last-name text control.</a:t>
            </a:r>
          </a:p>
          <a:p>
            <a:pPr marL="231775" indent="-231775" eaLnBrk="1" hangingPunct="1"/>
            <a:r>
              <a:rPr lang="en-US" altLang="en-US" sz="1000" dirty="0" smtClean="0"/>
              <a:t>I add this code at the bottom of the </a:t>
            </a:r>
            <a:r>
              <a:rPr lang="en-US" altLang="en-US" sz="1000" dirty="0" err="1" smtClean="0"/>
              <a:t>generateEmail</a:t>
            </a:r>
            <a:r>
              <a:rPr lang="en-US" altLang="en-US" sz="1000" dirty="0" smtClean="0"/>
              <a:t> function:</a:t>
            </a:r>
          </a:p>
          <a:p>
            <a:pPr marL="231775" indent="-231775" eaLnBrk="1" hangingPunct="1"/>
            <a:r>
              <a:rPr lang="en-US" altLang="en-US" sz="1000" dirty="0" err="1" smtClean="0"/>
              <a:t>form.elements</a:t>
            </a:r>
            <a:r>
              <a:rPr lang="en-US" altLang="en-US" sz="1000" dirty="0" smtClean="0"/>
              <a:t>["last"].disabled = true;</a:t>
            </a:r>
          </a:p>
        </p:txBody>
      </p:sp>
    </p:spTree>
    <p:extLst>
      <p:ext uri="{BB962C8B-B14F-4D97-AF65-F5344CB8AC3E}">
        <p14:creationId xmlns:p14="http://schemas.microsoft.com/office/powerpoint/2010/main" val="3095620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FECF3C-3130-4D47-93DB-93D92CDC032C}" type="slidenum">
              <a:rPr lang="en-US" altLang="en-US" smtClean="0">
                <a:latin typeface="Tahoma" panose="020B0604030504040204" pitchFamily="34" charset="0"/>
              </a:rPr>
              <a:pPr>
                <a:spcBef>
                  <a:spcPct val="0"/>
                </a:spcBef>
              </a:pPr>
              <a:t>46</a:t>
            </a:fld>
            <a:endParaRPr lang="en-US" altLang="en-US" smtClean="0">
              <a:latin typeface="Tahoma" panose="020B060403050404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35039" y="4416427"/>
            <a:ext cx="5140325" cy="47275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This next item is very popular.</a:t>
            </a:r>
          </a:p>
          <a:p>
            <a:pPr marL="231775" indent="-231775" eaLnBrk="1" hangingPunct="1"/>
            <a:endParaRPr lang="en-US" altLang="en-US" sz="1000" dirty="0" smtClean="0"/>
          </a:p>
          <a:p>
            <a:pPr marL="231775" indent="-231775" eaLnBrk="1" hangingPunct="1"/>
            <a:r>
              <a:rPr lang="en-US" altLang="en-US" sz="1000" dirty="0" smtClean="0"/>
              <a:t>2. View scraps.html</a:t>
            </a:r>
            <a:r>
              <a:rPr lang="en-US" altLang="en-US" sz="1000" baseline="0" dirty="0" smtClean="0"/>
              <a:t> in a browser window.</a:t>
            </a:r>
            <a:endParaRPr lang="en-US" altLang="en-US" sz="1000" dirty="0" smtClean="0"/>
          </a:p>
          <a:p>
            <a:pPr marL="231775" indent="-231775" eaLnBrk="1" hangingPunct="1"/>
            <a:endParaRPr lang="en-US" altLang="en-US" sz="1000" dirty="0" smtClean="0"/>
          </a:p>
          <a:p>
            <a:pPr marL="231775" indent="-231775" eaLnBrk="1" hangingPunct="1"/>
            <a:r>
              <a:rPr lang="en-US" altLang="en-US" sz="1000" dirty="0" smtClean="0"/>
              <a:t>3. What does this code do?</a:t>
            </a:r>
          </a:p>
          <a:p>
            <a:pPr marL="231775" indent="-231775" eaLnBrk="1" hangingPunct="1"/>
            <a:r>
              <a:rPr lang="en-US" altLang="en-US" sz="1000" dirty="0" smtClean="0"/>
              <a:t>It displays a picture of Scraps working.</a:t>
            </a:r>
          </a:p>
          <a:p>
            <a:pPr marL="231775" indent="-231775" eaLnBrk="1" hangingPunct="1"/>
            <a:r>
              <a:rPr lang="en-US" altLang="en-US" sz="1000" dirty="0" smtClean="0"/>
              <a:t>If you move your mouse over the image, the original picture is replaced by a picture of </a:t>
            </a:r>
            <a:r>
              <a:rPr lang="en-US" altLang="en-US" sz="1000" dirty="0" err="1" smtClean="0"/>
              <a:t>Scraps's</a:t>
            </a:r>
            <a:r>
              <a:rPr lang="en-US" altLang="en-US" sz="1000" dirty="0" smtClean="0"/>
              <a:t> third birthday party.</a:t>
            </a:r>
          </a:p>
          <a:p>
            <a:pPr marL="231775" indent="-231775" eaLnBrk="1" hangingPunct="1"/>
            <a:r>
              <a:rPr lang="en-US" altLang="en-US" sz="1000" dirty="0" smtClean="0"/>
              <a:t>If you move your mouse off of the image, the picture is replaced by the original picture of Scraps working. </a:t>
            </a:r>
          </a:p>
          <a:p>
            <a:pPr marL="231775" indent="-231775" eaLnBrk="1" hangingPunct="1"/>
            <a:endParaRPr lang="en-US" altLang="en-US" sz="1000" dirty="0" smtClean="0"/>
          </a:p>
          <a:p>
            <a:pPr marL="231775" indent="-231775" eaLnBrk="1" hangingPunct="1"/>
            <a:r>
              <a:rPr lang="en-US" altLang="en-US" sz="1000" dirty="0" smtClean="0"/>
              <a:t>4. Read the left callout.</a:t>
            </a:r>
          </a:p>
          <a:p>
            <a:pPr marL="231775" indent="-231775" eaLnBrk="1" hangingPunct="1"/>
            <a:endParaRPr lang="en-US" altLang="en-US" sz="1000" dirty="0" smtClean="0"/>
          </a:p>
          <a:p>
            <a:pPr marL="231775" indent="-231775" eaLnBrk="1" hangingPunct="1"/>
            <a:r>
              <a:rPr lang="en-US" altLang="en-US" sz="1000" dirty="0" smtClean="0"/>
              <a:t>5. Note the indentation.</a:t>
            </a:r>
          </a:p>
          <a:p>
            <a:pPr marL="231775" indent="-231775" eaLnBrk="1" hangingPunct="1"/>
            <a:r>
              <a:rPr lang="en-US" altLang="en-US" sz="1000" dirty="0" smtClean="0"/>
              <a:t>Indent </a:t>
            </a:r>
            <a:r>
              <a:rPr lang="en-US" altLang="en-US" sz="1000" b="1" dirty="0" smtClean="0"/>
              <a:t>width</a:t>
            </a:r>
            <a:r>
              <a:rPr lang="en-US" altLang="en-US" sz="1000" dirty="0" smtClean="0"/>
              <a:t> because it's the first continuation line for the </a:t>
            </a:r>
            <a:r>
              <a:rPr lang="en-US" altLang="en-US" sz="1000" b="1" dirty="0" err="1" smtClean="0"/>
              <a:t>img</a:t>
            </a:r>
            <a:r>
              <a:rPr lang="en-US" altLang="en-US" sz="1000" dirty="0" smtClean="0"/>
              <a:t> tag.</a:t>
            </a:r>
          </a:p>
          <a:p>
            <a:pPr marL="231775" indent="-231775" eaLnBrk="1" hangingPunct="1"/>
            <a:r>
              <a:rPr lang="en-US" altLang="en-US" sz="1000" dirty="0" smtClean="0"/>
              <a:t>Indent </a:t>
            </a:r>
            <a:r>
              <a:rPr lang="en-US" altLang="en-US" sz="1000" b="1" dirty="0" err="1" smtClean="0"/>
              <a:t>this.src</a:t>
            </a:r>
            <a:r>
              <a:rPr lang="en-US" altLang="en-US" sz="1000" dirty="0" smtClean="0"/>
              <a:t> because it's the first continuation line for the </a:t>
            </a:r>
            <a:r>
              <a:rPr lang="en-US" altLang="en-US" sz="1000" b="1" dirty="0" err="1" smtClean="0"/>
              <a:t>onmouseover</a:t>
            </a:r>
            <a:r>
              <a:rPr lang="en-US" altLang="en-US" sz="1000" dirty="0" smtClean="0"/>
              <a:t> statement.</a:t>
            </a:r>
          </a:p>
          <a:p>
            <a:pPr marL="231775" indent="-231775" eaLnBrk="1" hangingPunct="1"/>
            <a:endParaRPr lang="en-US" altLang="en-US" sz="1000" dirty="0" smtClean="0"/>
          </a:p>
          <a:p>
            <a:pPr marL="231775" indent="-231775" eaLnBrk="1" hangingPunct="1"/>
            <a:r>
              <a:rPr lang="en-US" altLang="en-US" sz="1000" dirty="0" smtClean="0"/>
              <a:t>6. Read the right callout.</a:t>
            </a:r>
          </a:p>
          <a:p>
            <a:pPr marL="231775" indent="-231775" eaLnBrk="1" hangingPunct="1"/>
            <a:r>
              <a:rPr lang="en-US" altLang="en-US" sz="1000" dirty="0" smtClean="0"/>
              <a:t>Pressing enter after the assignment operator is an appropriate breaking point because then you don't have to split the string.</a:t>
            </a:r>
          </a:p>
        </p:txBody>
      </p:sp>
    </p:spTree>
    <p:extLst>
      <p:ext uri="{BB962C8B-B14F-4D97-AF65-F5344CB8AC3E}">
        <p14:creationId xmlns:p14="http://schemas.microsoft.com/office/powerpoint/2010/main" val="25637267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629759-5382-4A02-881C-09558187A0EF}" type="slidenum">
              <a:rPr lang="en-US" altLang="en-US" smtClean="0">
                <a:latin typeface="Tahoma" panose="020B0604030504040204" pitchFamily="34" charset="0"/>
              </a:rPr>
              <a:pPr>
                <a:spcBef>
                  <a:spcPct val="0"/>
                </a:spcBef>
              </a:pPr>
              <a:t>47</a:t>
            </a:fld>
            <a:endParaRPr lang="en-US" altLang="en-US" smtClean="0">
              <a:latin typeface="Tahoma" panose="020B060403050404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t>#1: a</a:t>
            </a:r>
          </a:p>
          <a:p>
            <a:pPr eaLnBrk="1" hangingPunct="1"/>
            <a:endParaRPr lang="en-US" altLang="en-US" sz="1000" smtClean="0"/>
          </a:p>
          <a:p>
            <a:pPr eaLnBrk="1" hangingPunct="1"/>
            <a:r>
              <a:rPr lang="en-US" altLang="en-US" sz="1000" smtClean="0"/>
              <a:t>#2: c</a:t>
            </a:r>
          </a:p>
        </p:txBody>
      </p:sp>
    </p:spTree>
    <p:extLst>
      <p:ext uri="{BB962C8B-B14F-4D97-AF65-F5344CB8AC3E}">
        <p14:creationId xmlns:p14="http://schemas.microsoft.com/office/powerpoint/2010/main" val="1337138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5063F3-63BE-4A1E-97D2-9F463AFA4C22}" type="slidenum">
              <a:rPr lang="en-US" altLang="en-US" smtClean="0">
                <a:latin typeface="Tahoma" panose="020B0604030504040204" pitchFamily="34" charset="0"/>
              </a:rPr>
              <a:pPr>
                <a:spcBef>
                  <a:spcPct val="0"/>
                </a:spcBef>
              </a:pPr>
              <a:t>5</a:t>
            </a:fld>
            <a:endParaRPr lang="en-US" altLang="en-US" smtClean="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sz="1000" dirty="0" smtClean="0"/>
              <a:t>1. I read the top callout.</a:t>
            </a:r>
          </a:p>
          <a:p>
            <a:pPr marL="231775" indent="-231775" eaLnBrk="1" hangingPunct="1"/>
            <a:endParaRPr lang="en-US" altLang="en-US" sz="1000" dirty="0" smtClean="0"/>
          </a:p>
          <a:p>
            <a:pPr marL="231775" indent="-231775" eaLnBrk="1" hangingPunct="1"/>
            <a:r>
              <a:rPr lang="en-US" altLang="en-US" sz="1000" dirty="0" smtClean="0"/>
              <a:t>2. I note the h3 element with the "To see the…" text.</a:t>
            </a:r>
          </a:p>
          <a:p>
            <a:pPr marL="231775" indent="-231775" eaLnBrk="1" hangingPunct="1"/>
            <a:r>
              <a:rPr lang="en-US" altLang="en-US" sz="1000" dirty="0" smtClean="0"/>
              <a:t>That's the element that changes when the user clicks the button.</a:t>
            </a:r>
          </a:p>
          <a:p>
            <a:pPr marL="231775" indent="-231775" eaLnBrk="1" hangingPunct="1"/>
            <a:endParaRPr lang="en-US" altLang="en-US" sz="1000" dirty="0" smtClean="0"/>
          </a:p>
          <a:p>
            <a:pPr marL="231775" indent="-231775" eaLnBrk="1" hangingPunct="1"/>
            <a:r>
              <a:rPr lang="en-US" altLang="en-US" sz="1000" dirty="0" smtClean="0"/>
              <a:t>3. The input element displays the button.</a:t>
            </a:r>
          </a:p>
          <a:p>
            <a:pPr marL="231775" indent="-231775" eaLnBrk="1" hangingPunct="1"/>
            <a:endParaRPr lang="en-US" altLang="en-US" sz="1000" dirty="0" smtClean="0"/>
          </a:p>
          <a:p>
            <a:pPr marL="231775" indent="-231775" eaLnBrk="1" hangingPunct="1"/>
            <a:r>
              <a:rPr lang="en-US" altLang="en-US" sz="1000" dirty="0" smtClean="0"/>
              <a:t>I read the entire next 2 slides and then </a:t>
            </a:r>
            <a:r>
              <a:rPr lang="en-US" altLang="en-US" sz="1000" u="sng" dirty="0" smtClean="0"/>
              <a:t>return here</a:t>
            </a:r>
            <a:r>
              <a:rPr lang="en-US" altLang="en-US" sz="1000" dirty="0" smtClean="0"/>
              <a:t>.</a:t>
            </a:r>
          </a:p>
          <a:p>
            <a:pPr marL="231775" indent="-231775" eaLnBrk="1" hangingPunct="1"/>
            <a:endParaRPr lang="en-US" altLang="en-US" sz="1000" dirty="0" smtClean="0"/>
          </a:p>
          <a:p>
            <a:pPr marL="231775" indent="-231775" eaLnBrk="1" hangingPunct="1"/>
            <a:r>
              <a:rPr lang="en-US" altLang="en-US" sz="1000" dirty="0" smtClean="0"/>
              <a:t>4. Note that the </a:t>
            </a:r>
            <a:r>
              <a:rPr lang="en-US" altLang="en-US" sz="1000" dirty="0" err="1" smtClean="0"/>
              <a:t>onclick</a:t>
            </a:r>
            <a:r>
              <a:rPr lang="en-US" altLang="en-US" sz="1000" dirty="0" smtClean="0"/>
              <a:t> event handler code says </a:t>
            </a:r>
            <a:r>
              <a:rPr lang="en-US" altLang="en-US" sz="1000" dirty="0" err="1" smtClean="0"/>
              <a:t>displayHello</a:t>
            </a:r>
            <a:r>
              <a:rPr lang="en-US" altLang="en-US" sz="1000" dirty="0" smtClean="0"/>
              <a:t>().</a:t>
            </a:r>
          </a:p>
          <a:p>
            <a:pPr marL="231775" indent="-231775" eaLnBrk="1" hangingPunct="1"/>
            <a:r>
              <a:rPr lang="en-US" altLang="en-US" sz="1000" dirty="0" smtClean="0"/>
              <a:t>That calls the </a:t>
            </a:r>
            <a:r>
              <a:rPr lang="en-US" altLang="en-US" sz="1000" dirty="0" err="1" smtClean="0"/>
              <a:t>displayHello</a:t>
            </a:r>
            <a:r>
              <a:rPr lang="en-US" altLang="en-US" sz="1000" dirty="0" smtClean="0"/>
              <a:t> function, which is defined above, in the script block.</a:t>
            </a:r>
          </a:p>
          <a:p>
            <a:pPr marL="231775" indent="-231775" eaLnBrk="1" hangingPunct="1"/>
            <a:r>
              <a:rPr lang="en-US" altLang="en-US" sz="1000" dirty="0" smtClean="0"/>
              <a:t>Now let's discuss function calls and function definitions - I jump 3 slides ahead.</a:t>
            </a:r>
          </a:p>
        </p:txBody>
      </p:sp>
    </p:spTree>
    <p:extLst>
      <p:ext uri="{BB962C8B-B14F-4D97-AF65-F5344CB8AC3E}">
        <p14:creationId xmlns:p14="http://schemas.microsoft.com/office/powerpoint/2010/main" val="58669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F4EF9D-0D5E-4F36-8F56-3536A50A41B4}" type="slidenum">
              <a:rPr lang="en-US" altLang="en-US" smtClean="0">
                <a:latin typeface="Tahoma" panose="020B0604030504040204" pitchFamily="34" charset="0"/>
              </a:rPr>
              <a:pPr>
                <a:spcBef>
                  <a:spcPct val="0"/>
                </a:spcBef>
              </a:pPr>
              <a:t>6</a:t>
            </a:fld>
            <a:endParaRPr lang="en-US" altLang="en-US" smtClean="0">
              <a:latin typeface="Tahoma" panose="020B060403050404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[0. The W3C refers to components associated with a form as "form controls."</a:t>
            </a:r>
          </a:p>
          <a:p>
            <a:pPr marL="231775" indent="-231775" eaLnBrk="1" hangingPunct="1">
              <a:lnSpc>
                <a:spcPct val="80000"/>
              </a:lnSpc>
            </a:pPr>
            <a:r>
              <a:rPr lang="en-US" altLang="en-US" sz="1000" dirty="0" smtClean="0"/>
              <a:t>Since this example does not use a form, I'm not using the term "control."]</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1. There are different types of buttons, each with its own syntax.</a:t>
            </a:r>
          </a:p>
          <a:p>
            <a:pPr marL="231775" indent="-231775" eaLnBrk="1" hangingPunct="1">
              <a:lnSpc>
                <a:spcPct val="80000"/>
              </a:lnSpc>
            </a:pPr>
            <a:r>
              <a:rPr lang="en-US" altLang="en-US" sz="1000" dirty="0" smtClean="0"/>
              <a:t>To keep things simple for now, I'm showing just one type of button, and the button element is using only its most common attributes – type, value. and </a:t>
            </a:r>
            <a:r>
              <a:rPr lang="en-US" altLang="en-US" sz="1000" dirty="0" err="1" smtClean="0"/>
              <a:t>onclick</a:t>
            </a:r>
            <a:r>
              <a:rPr lang="en-US" altLang="en-US" sz="1000" dirty="0" smtClean="0"/>
              <a:t>.</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Note how the previous slide's code follows the syntax pattern.</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I'll describe text controls later on.</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4. If you really want a button with no label, don't just omit the value attribute.</a:t>
            </a:r>
          </a:p>
          <a:p>
            <a:pPr marL="231775" indent="-231775" eaLnBrk="1" hangingPunct="1">
              <a:lnSpc>
                <a:spcPct val="80000"/>
              </a:lnSpc>
            </a:pPr>
            <a:r>
              <a:rPr lang="en-US" altLang="en-US" sz="1000" dirty="0" smtClean="0"/>
              <a:t>Instead, to make the code more understandable, you should specify value="".</a:t>
            </a:r>
          </a:p>
        </p:txBody>
      </p:sp>
    </p:spTree>
    <p:extLst>
      <p:ext uri="{BB962C8B-B14F-4D97-AF65-F5344CB8AC3E}">
        <p14:creationId xmlns:p14="http://schemas.microsoft.com/office/powerpoint/2010/main" val="119221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7F69F3-FE17-4A31-BCEB-66AC42D89E92}" type="slidenum">
              <a:rPr lang="en-US" altLang="en-US" smtClean="0">
                <a:latin typeface="Tahoma" panose="020B0604030504040204" pitchFamily="34" charset="0"/>
              </a:rPr>
              <a:pPr>
                <a:spcBef>
                  <a:spcPct val="0"/>
                </a:spcBef>
              </a:pPr>
              <a:t>7</a:t>
            </a:fld>
            <a:endParaRPr lang="en-US" altLang="en-US" smtClean="0">
              <a:latin typeface="Tahoma" panose="020B060403050404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Read the bottom bullet.</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Besides </a:t>
            </a:r>
            <a:r>
              <a:rPr lang="en-US" altLang="en-US" sz="1000" dirty="0" err="1" smtClean="0"/>
              <a:t>onclick</a:t>
            </a:r>
            <a:r>
              <a:rPr lang="en-US" altLang="en-US" sz="1000" dirty="0" smtClean="0"/>
              <a:t>, there are other attributes that call event handlers, like </a:t>
            </a:r>
            <a:r>
              <a:rPr lang="en-US" altLang="en-US" sz="1000" dirty="0" err="1" smtClean="0"/>
              <a:t>onfocus</a:t>
            </a:r>
            <a:r>
              <a:rPr lang="en-US" altLang="en-US" sz="1000" dirty="0" smtClean="0"/>
              <a:t> and </a:t>
            </a:r>
            <a:r>
              <a:rPr lang="en-US" altLang="en-US" sz="1000" dirty="0" err="1" smtClean="0"/>
              <a:t>onload</a:t>
            </a:r>
            <a:r>
              <a:rPr lang="en-US" altLang="en-US" sz="1000" dirty="0" smtClean="0"/>
              <a:t>, but they aren't used much for buttons, so I won't bother to show them until later, when they will be more useful with other types of controls.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I return to the web page code slide.</a:t>
            </a:r>
          </a:p>
        </p:txBody>
      </p:sp>
    </p:spTree>
    <p:extLst>
      <p:ext uri="{BB962C8B-B14F-4D97-AF65-F5344CB8AC3E}">
        <p14:creationId xmlns:p14="http://schemas.microsoft.com/office/powerpoint/2010/main" val="83460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72E5FF0-C65E-47B3-8372-2A0AAE349DE5}" type="slidenum">
              <a:rPr lang="en-US" altLang="en-US" smtClean="0">
                <a:latin typeface="Tahoma" panose="020B0604030504040204" pitchFamily="34" charset="0"/>
              </a:rPr>
              <a:pPr>
                <a:spcBef>
                  <a:spcPct val="0"/>
                </a:spcBef>
              </a:pPr>
              <a:t>8</a:t>
            </a:fld>
            <a:endParaRPr lang="en-US" altLang="en-US" smtClean="0">
              <a:latin typeface="Tahoma" panose="020B060403050404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I go back to the web page code slide and verify that the </a:t>
            </a:r>
            <a:r>
              <a:rPr lang="en-US" altLang="en-US" sz="1000" dirty="0" err="1" smtClean="0"/>
              <a:t>displayHello</a:t>
            </a:r>
            <a:r>
              <a:rPr lang="en-US" altLang="en-US" sz="1000" dirty="0" smtClean="0"/>
              <a:t> function call matches the syntax shown here.</a:t>
            </a:r>
          </a:p>
          <a:p>
            <a:pPr marL="231775" indent="-231775" eaLnBrk="1" hangingPunct="1">
              <a:lnSpc>
                <a:spcPct val="80000"/>
              </a:lnSpc>
            </a:pPr>
            <a:r>
              <a:rPr lang="en-US" altLang="en-US" sz="1000" dirty="0" smtClean="0"/>
              <a:t>The parentheses are empty because there's no need to pass any argument values to the function.</a:t>
            </a:r>
          </a:p>
        </p:txBody>
      </p:sp>
    </p:spTree>
    <p:extLst>
      <p:ext uri="{BB962C8B-B14F-4D97-AF65-F5344CB8AC3E}">
        <p14:creationId xmlns:p14="http://schemas.microsoft.com/office/powerpoint/2010/main" val="396128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24E97C-4C6C-4895-BFFA-FF324798BEDD}" type="slidenum">
              <a:rPr lang="en-US" altLang="en-US" smtClean="0">
                <a:latin typeface="Tahoma" panose="020B0604030504040204" pitchFamily="34" charset="0"/>
              </a:rPr>
              <a:pPr>
                <a:spcBef>
                  <a:spcPct val="0"/>
                </a:spcBef>
              </a:pPr>
              <a:t>9</a:t>
            </a:fld>
            <a:endParaRPr lang="en-US" altLang="en-US" smtClean="0">
              <a:latin typeface="Tahom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35039" y="4416425"/>
            <a:ext cx="5140325" cy="4414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1000" dirty="0" smtClean="0"/>
              <a:t>1. I return to the Hello page code slide and verify that the </a:t>
            </a:r>
            <a:r>
              <a:rPr lang="en-US" altLang="en-US" sz="1000" dirty="0" err="1" smtClean="0"/>
              <a:t>displayHello</a:t>
            </a:r>
            <a:r>
              <a:rPr lang="en-US" altLang="en-US" sz="1000" dirty="0" smtClean="0"/>
              <a:t> function definition matches the syntax shown here.</a:t>
            </a:r>
          </a:p>
          <a:p>
            <a:pPr marL="231775" indent="-231775" eaLnBrk="1" hangingPunct="1">
              <a:lnSpc>
                <a:spcPct val="80000"/>
              </a:lnSpc>
            </a:pPr>
            <a:r>
              <a:rPr lang="en-US" altLang="en-US" sz="1000" dirty="0" smtClean="0"/>
              <a:t>The parentheses are empty because the function call's parentheses were empty.</a:t>
            </a:r>
          </a:p>
          <a:p>
            <a:pPr marL="231775" indent="-231775" eaLnBrk="1" hangingPunct="1">
              <a:lnSpc>
                <a:spcPct val="80000"/>
              </a:lnSpc>
            </a:pPr>
            <a:r>
              <a:rPr lang="en-US" altLang="en-US" sz="1000" dirty="0" smtClean="0"/>
              <a:t>If there were arguments in the function call, then you'd normally have the same number of parameters in the function heading – one parameter to receive each argument’s value.</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[2. The OOP chapter provides details abut what happens when the number of arguments does not match the number of parameters.]</a:t>
            </a:r>
          </a:p>
          <a:p>
            <a:pPr marL="231775" indent="-231775" eaLnBrk="1" hangingPunct="1">
              <a:lnSpc>
                <a:spcPct val="80000"/>
              </a:lnSpc>
            </a:pPr>
            <a:endParaRPr lang="en-US" altLang="en-US" sz="1000" dirty="0" smtClean="0"/>
          </a:p>
          <a:p>
            <a:pPr marL="231775" indent="-231775" eaLnBrk="1" hangingPunct="1">
              <a:lnSpc>
                <a:spcPct val="80000"/>
              </a:lnSpc>
            </a:pPr>
            <a:r>
              <a:rPr lang="en-US" altLang="en-US" sz="1000" dirty="0" smtClean="0"/>
              <a:t>3. I return to the Hello page code slide and verify that the </a:t>
            </a:r>
            <a:r>
              <a:rPr lang="en-US" altLang="en-US" sz="1000" dirty="0" err="1" smtClean="0"/>
              <a:t>displayHello</a:t>
            </a:r>
            <a:r>
              <a:rPr lang="en-US" altLang="en-US" sz="1000" dirty="0" smtClean="0"/>
              <a:t> function definition is in a script container.</a:t>
            </a:r>
          </a:p>
          <a:p>
            <a:pPr marL="231775" indent="-231775" eaLnBrk="1" hangingPunct="1">
              <a:lnSpc>
                <a:spcPct val="80000"/>
              </a:lnSpc>
            </a:pPr>
            <a:r>
              <a:rPr lang="en-US" altLang="en-US" sz="1000" dirty="0" smtClean="0"/>
              <a:t>You'll want to use external JavaScript files when you have lots of JavaScript code.</a:t>
            </a:r>
          </a:p>
          <a:p>
            <a:pPr marL="231775" indent="-231775" eaLnBrk="1" hangingPunct="1">
              <a:lnSpc>
                <a:spcPct val="80000"/>
              </a:lnSpc>
            </a:pPr>
            <a:r>
              <a:rPr lang="en-US" altLang="en-US" sz="1000" dirty="0" smtClean="0"/>
              <a:t>External JavaScript files are presented in Chapter 10.</a:t>
            </a:r>
          </a:p>
        </p:txBody>
      </p:sp>
    </p:spTree>
    <p:extLst>
      <p:ext uri="{BB962C8B-B14F-4D97-AF65-F5344CB8AC3E}">
        <p14:creationId xmlns:p14="http://schemas.microsoft.com/office/powerpoint/2010/main" val="425557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nchor="b"/>
          <a:lstStyle>
            <a:lvl1pPr>
              <a:defRPr>
                <a:solidFill>
                  <a:schemeClr val="bg2"/>
                </a:solidFill>
                <a:latin typeface="+mn-lt"/>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nchor="b"/>
          <a:lstStyle>
            <a:lvl1pPr>
              <a:defRPr>
                <a:solidFill>
                  <a:schemeClr val="bg2"/>
                </a:solidFill>
                <a:latin typeface="Tahoma" panose="020B0604030504040204" pitchFamily="34" charset="0"/>
              </a:defRPr>
            </a:lvl1pPr>
          </a:lstStyle>
          <a:p>
            <a:pPr>
              <a:defRPr/>
            </a:pPr>
            <a:fld id="{BDCA1D66-D273-462D-9E5F-C452212F509E}" type="slidenum">
              <a:rPr lang="en-US" altLang="en-US"/>
              <a:pPr>
                <a:defRPr/>
              </a:pPr>
              <a:t>‹#›</a:t>
            </a:fld>
            <a:endParaRPr lang="en-US" altLang="en-US"/>
          </a:p>
        </p:txBody>
      </p:sp>
    </p:spTree>
    <p:extLst>
      <p:ext uri="{BB962C8B-B14F-4D97-AF65-F5344CB8AC3E}">
        <p14:creationId xmlns:p14="http://schemas.microsoft.com/office/powerpoint/2010/main" val="297060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pPr>
              <a:defRPr/>
            </a:pPr>
            <a:fld id="{86A98D71-0354-4059-B190-8F82D9010F0E}" type="slidenum">
              <a:rPr lang="en-US" altLang="en-US"/>
              <a:pPr>
                <a:defRPr/>
              </a:pPr>
              <a:t>‹#›</a:t>
            </a:fld>
            <a:endParaRPr lang="en-US" altLang="en-US"/>
          </a:p>
        </p:txBody>
      </p:sp>
    </p:spTree>
    <p:extLst>
      <p:ext uri="{BB962C8B-B14F-4D97-AF65-F5344CB8AC3E}">
        <p14:creationId xmlns:p14="http://schemas.microsoft.com/office/powerpoint/2010/main" val="259254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7213" y="341313"/>
            <a:ext cx="2047875" cy="6135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41313"/>
            <a:ext cx="5992813" cy="6135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pPr>
              <a:defRPr/>
            </a:pPr>
            <a:fld id="{E7A484BB-C282-4101-994B-E6E1C8179B20}" type="slidenum">
              <a:rPr lang="en-US" altLang="en-US"/>
              <a:pPr>
                <a:defRPr/>
              </a:pPr>
              <a:t>‹#›</a:t>
            </a:fld>
            <a:endParaRPr lang="en-US" altLang="en-US"/>
          </a:p>
        </p:txBody>
      </p:sp>
    </p:spTree>
    <p:extLst>
      <p:ext uri="{BB962C8B-B14F-4D97-AF65-F5344CB8AC3E}">
        <p14:creationId xmlns:p14="http://schemas.microsoft.com/office/powerpoint/2010/main" val="270751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341313"/>
            <a:ext cx="7078662" cy="7540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524000"/>
            <a:ext cx="40195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1524000"/>
            <a:ext cx="4021138"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pPr>
              <a:defRPr/>
            </a:pPr>
            <a:fld id="{CDE941D3-CF66-4B07-B4CF-FBC3C4E70991}" type="slidenum">
              <a:rPr lang="en-US" altLang="en-US"/>
              <a:pPr>
                <a:defRPr/>
              </a:pPr>
              <a:t>‹#›</a:t>
            </a:fld>
            <a:endParaRPr lang="en-US" altLang="en-US"/>
          </a:p>
        </p:txBody>
      </p:sp>
    </p:spTree>
    <p:extLst>
      <p:ext uri="{BB962C8B-B14F-4D97-AF65-F5344CB8AC3E}">
        <p14:creationId xmlns:p14="http://schemas.microsoft.com/office/powerpoint/2010/main" val="138541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pPr>
              <a:defRPr/>
            </a:pPr>
            <a:fld id="{60344586-C9AF-494C-AE90-45093CF65953}" type="slidenum">
              <a:rPr lang="en-US" altLang="en-US"/>
              <a:pPr>
                <a:defRPr/>
              </a:pPr>
              <a:t>‹#›</a:t>
            </a:fld>
            <a:endParaRPr lang="en-US" altLang="en-US"/>
          </a:p>
        </p:txBody>
      </p:sp>
    </p:spTree>
    <p:extLst>
      <p:ext uri="{BB962C8B-B14F-4D97-AF65-F5344CB8AC3E}">
        <p14:creationId xmlns:p14="http://schemas.microsoft.com/office/powerpoint/2010/main" val="174367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pPr>
              <a:defRPr/>
            </a:pPr>
            <a:fld id="{48034AAD-2A10-4B30-B706-C4921359F34D}" type="slidenum">
              <a:rPr lang="en-US" altLang="en-US"/>
              <a:pPr>
                <a:defRPr/>
              </a:pPr>
              <a:t>‹#›</a:t>
            </a:fld>
            <a:endParaRPr lang="en-US" altLang="en-US"/>
          </a:p>
        </p:txBody>
      </p:sp>
    </p:spTree>
    <p:extLst>
      <p:ext uri="{BB962C8B-B14F-4D97-AF65-F5344CB8AC3E}">
        <p14:creationId xmlns:p14="http://schemas.microsoft.com/office/powerpoint/2010/main" val="148206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524000"/>
            <a:ext cx="40195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1524000"/>
            <a:ext cx="4021138"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pPr>
              <a:defRPr/>
            </a:pPr>
            <a:fld id="{10A1EA2E-F109-4EBB-BAC7-452A9EFA4974}" type="slidenum">
              <a:rPr lang="en-US" altLang="en-US"/>
              <a:pPr>
                <a:defRPr/>
              </a:pPr>
              <a:t>‹#›</a:t>
            </a:fld>
            <a:endParaRPr lang="en-US" altLang="en-US"/>
          </a:p>
        </p:txBody>
      </p:sp>
    </p:spTree>
    <p:extLst>
      <p:ext uri="{BB962C8B-B14F-4D97-AF65-F5344CB8AC3E}">
        <p14:creationId xmlns:p14="http://schemas.microsoft.com/office/powerpoint/2010/main" val="73222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ftr" sz="quarter" idx="10"/>
          </p:nvPr>
        </p:nvSpPr>
        <p:spPr>
          <a:ln/>
        </p:spPr>
        <p:txBody>
          <a:bodyPr/>
          <a:lstStyle>
            <a:lvl1pPr>
              <a:defRPr/>
            </a:lvl1pPr>
          </a:lstStyle>
          <a:p>
            <a:pPr>
              <a:defRPr/>
            </a:pPr>
            <a:endParaRPr lang="en-US"/>
          </a:p>
        </p:txBody>
      </p:sp>
      <p:sp>
        <p:nvSpPr>
          <p:cNvPr id="8" name="Rectangle 15"/>
          <p:cNvSpPr>
            <a:spLocks noGrp="1" noChangeArrowheads="1"/>
          </p:cNvSpPr>
          <p:nvPr>
            <p:ph type="sldNum" sz="quarter" idx="11"/>
          </p:nvPr>
        </p:nvSpPr>
        <p:spPr>
          <a:ln/>
        </p:spPr>
        <p:txBody>
          <a:bodyPr/>
          <a:lstStyle>
            <a:lvl1pPr>
              <a:defRPr/>
            </a:lvl1pPr>
          </a:lstStyle>
          <a:p>
            <a:pPr>
              <a:defRPr/>
            </a:pPr>
            <a:fld id="{98777802-8F59-44B7-9C9D-D0F2275B4613}" type="slidenum">
              <a:rPr lang="en-US" altLang="en-US"/>
              <a:pPr>
                <a:defRPr/>
              </a:pPr>
              <a:t>‹#›</a:t>
            </a:fld>
            <a:endParaRPr lang="en-US" altLang="en-US"/>
          </a:p>
        </p:txBody>
      </p:sp>
    </p:spTree>
    <p:extLst>
      <p:ext uri="{BB962C8B-B14F-4D97-AF65-F5344CB8AC3E}">
        <p14:creationId xmlns:p14="http://schemas.microsoft.com/office/powerpoint/2010/main" val="406850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ftr" sz="quarter" idx="10"/>
          </p:nvPr>
        </p:nvSpPr>
        <p:spPr>
          <a:ln/>
        </p:spPr>
        <p:txBody>
          <a:bodyPr/>
          <a:lstStyle>
            <a:lvl1pPr>
              <a:defRPr/>
            </a:lvl1pPr>
          </a:lstStyle>
          <a:p>
            <a:pPr>
              <a:defRPr/>
            </a:pPr>
            <a:endParaRPr lang="en-US"/>
          </a:p>
        </p:txBody>
      </p:sp>
      <p:sp>
        <p:nvSpPr>
          <p:cNvPr id="4" name="Rectangle 15"/>
          <p:cNvSpPr>
            <a:spLocks noGrp="1" noChangeArrowheads="1"/>
          </p:cNvSpPr>
          <p:nvPr>
            <p:ph type="sldNum" sz="quarter" idx="11"/>
          </p:nvPr>
        </p:nvSpPr>
        <p:spPr>
          <a:ln/>
        </p:spPr>
        <p:txBody>
          <a:bodyPr/>
          <a:lstStyle>
            <a:lvl1pPr>
              <a:defRPr/>
            </a:lvl1pPr>
          </a:lstStyle>
          <a:p>
            <a:pPr>
              <a:defRPr/>
            </a:pPr>
            <a:fld id="{2136F4B3-6CE9-46B6-B92A-1435DFD53290}" type="slidenum">
              <a:rPr lang="en-US" altLang="en-US"/>
              <a:pPr>
                <a:defRPr/>
              </a:pPr>
              <a:t>‹#›</a:t>
            </a:fld>
            <a:endParaRPr lang="en-US" altLang="en-US"/>
          </a:p>
        </p:txBody>
      </p:sp>
    </p:spTree>
    <p:extLst>
      <p:ext uri="{BB962C8B-B14F-4D97-AF65-F5344CB8AC3E}">
        <p14:creationId xmlns:p14="http://schemas.microsoft.com/office/powerpoint/2010/main" val="317086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ln/>
        </p:spPr>
        <p:txBody>
          <a:bodyPr/>
          <a:lstStyle>
            <a:lvl1pPr>
              <a:defRPr/>
            </a:lvl1pPr>
          </a:lstStyle>
          <a:p>
            <a:pPr>
              <a:defRPr/>
            </a:pPr>
            <a:endParaRPr lang="en-US"/>
          </a:p>
        </p:txBody>
      </p:sp>
      <p:sp>
        <p:nvSpPr>
          <p:cNvPr id="3" name="Rectangle 15"/>
          <p:cNvSpPr>
            <a:spLocks noGrp="1" noChangeArrowheads="1"/>
          </p:cNvSpPr>
          <p:nvPr>
            <p:ph type="sldNum" sz="quarter" idx="11"/>
          </p:nvPr>
        </p:nvSpPr>
        <p:spPr>
          <a:ln/>
        </p:spPr>
        <p:txBody>
          <a:bodyPr/>
          <a:lstStyle>
            <a:lvl1pPr>
              <a:defRPr/>
            </a:lvl1pPr>
          </a:lstStyle>
          <a:p>
            <a:pPr>
              <a:defRPr/>
            </a:pPr>
            <a:fld id="{31CD1AB4-F4F6-435E-B142-67137821326C}" type="slidenum">
              <a:rPr lang="en-US" altLang="en-US"/>
              <a:pPr>
                <a:defRPr/>
              </a:pPr>
              <a:t>‹#›</a:t>
            </a:fld>
            <a:endParaRPr lang="en-US" altLang="en-US"/>
          </a:p>
        </p:txBody>
      </p:sp>
    </p:spTree>
    <p:extLst>
      <p:ext uri="{BB962C8B-B14F-4D97-AF65-F5344CB8AC3E}">
        <p14:creationId xmlns:p14="http://schemas.microsoft.com/office/powerpoint/2010/main" val="247071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pPr>
              <a:defRPr/>
            </a:pPr>
            <a:fld id="{0B382BF6-8BE2-42DA-B064-FAF023F6A981}" type="slidenum">
              <a:rPr lang="en-US" altLang="en-US"/>
              <a:pPr>
                <a:defRPr/>
              </a:pPr>
              <a:t>‹#›</a:t>
            </a:fld>
            <a:endParaRPr lang="en-US" altLang="en-US"/>
          </a:p>
        </p:txBody>
      </p:sp>
    </p:spTree>
    <p:extLst>
      <p:ext uri="{BB962C8B-B14F-4D97-AF65-F5344CB8AC3E}">
        <p14:creationId xmlns:p14="http://schemas.microsoft.com/office/powerpoint/2010/main" val="39148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pPr>
              <a:defRPr/>
            </a:pPr>
            <a:fld id="{D1141390-E3A0-4DA6-8F42-0B0BE1E0C5E1}" type="slidenum">
              <a:rPr lang="en-US" altLang="en-US"/>
              <a:pPr>
                <a:defRPr/>
              </a:pPr>
              <a:t>‹#›</a:t>
            </a:fld>
            <a:endParaRPr lang="en-US" altLang="en-US"/>
          </a:p>
        </p:txBody>
      </p:sp>
    </p:spTree>
    <p:extLst>
      <p:ext uri="{BB962C8B-B14F-4D97-AF65-F5344CB8AC3E}">
        <p14:creationId xmlns:p14="http://schemas.microsoft.com/office/powerpoint/2010/main" val="24647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33388" y="4127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27" name="Rectangle 3"/>
          <p:cNvSpPr>
            <a:spLocks noChangeArrowheads="1"/>
          </p:cNvSpPr>
          <p:nvPr/>
        </p:nvSpPr>
        <p:spPr bwMode="ltGray">
          <a:xfrm>
            <a:off x="815975" y="4127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28" name="Rectangle 4"/>
          <p:cNvSpPr>
            <a:spLocks noChangeArrowheads="1"/>
          </p:cNvSpPr>
          <p:nvPr/>
        </p:nvSpPr>
        <p:spPr bwMode="ltGray">
          <a:xfrm>
            <a:off x="557213" y="8350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29" name="Rectangle 5"/>
          <p:cNvSpPr>
            <a:spLocks noChangeArrowheads="1"/>
          </p:cNvSpPr>
          <p:nvPr/>
        </p:nvSpPr>
        <p:spPr bwMode="ltGray">
          <a:xfrm>
            <a:off x="927100" y="8350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30" name="Rectangle 6"/>
          <p:cNvSpPr>
            <a:spLocks noChangeArrowheads="1"/>
          </p:cNvSpPr>
          <p:nvPr/>
        </p:nvSpPr>
        <p:spPr bwMode="ltGray">
          <a:xfrm>
            <a:off x="142875" y="7620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31" name="Rectangle 7"/>
          <p:cNvSpPr>
            <a:spLocks noChangeArrowheads="1"/>
          </p:cNvSpPr>
          <p:nvPr/>
        </p:nvSpPr>
        <p:spPr bwMode="gray">
          <a:xfrm>
            <a:off x="777875" y="3048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32" name="Rectangle 8"/>
          <p:cNvSpPr>
            <a:spLocks noChangeArrowheads="1"/>
          </p:cNvSpPr>
          <p:nvPr/>
        </p:nvSpPr>
        <p:spPr bwMode="gray">
          <a:xfrm>
            <a:off x="458788" y="10953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p>
        </p:txBody>
      </p:sp>
      <p:sp>
        <p:nvSpPr>
          <p:cNvPr id="1033" name="Rectangle 9"/>
          <p:cNvSpPr>
            <a:spLocks noGrp="1" noChangeArrowheads="1"/>
          </p:cNvSpPr>
          <p:nvPr>
            <p:ph type="title"/>
          </p:nvPr>
        </p:nvSpPr>
        <p:spPr bwMode="auto">
          <a:xfrm>
            <a:off x="1150938" y="341313"/>
            <a:ext cx="7078662"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762000" y="1524000"/>
            <a:ext cx="81930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6" name="Rectangle 14"/>
          <p:cNvSpPr>
            <a:spLocks noGrp="1" noChangeArrowheads="1"/>
          </p:cNvSpPr>
          <p:nvPr>
            <p:ph type="ftr" sz="quarter" idx="3"/>
          </p:nvPr>
        </p:nvSpPr>
        <p:spPr bwMode="auto">
          <a:xfrm>
            <a:off x="8534400" y="228600"/>
            <a:ext cx="381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defRPr>
            </a:lvl1pPr>
          </a:lstStyle>
          <a:p>
            <a:pPr>
              <a:defRPr/>
            </a:pPr>
            <a:endParaRPr lang="en-US"/>
          </a:p>
        </p:txBody>
      </p:sp>
      <p:sp>
        <p:nvSpPr>
          <p:cNvPr id="3087" name="Rectangle 15"/>
          <p:cNvSpPr>
            <a:spLocks noGrp="1" noChangeArrowheads="1"/>
          </p:cNvSpPr>
          <p:nvPr>
            <p:ph type="sldNum" sz="quarter" idx="4"/>
          </p:nvPr>
        </p:nvSpPr>
        <p:spPr bwMode="auto">
          <a:xfrm>
            <a:off x="8534400" y="228600"/>
            <a:ext cx="381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FA144E71-01A8-4C8B-B5DD-08DA45BBEF1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65" r:id="rId1"/>
    <p:sldLayoutId id="2147485054" r:id="rId2"/>
    <p:sldLayoutId id="2147485055" r:id="rId3"/>
    <p:sldLayoutId id="2147485056" r:id="rId4"/>
    <p:sldLayoutId id="2147485057" r:id="rId5"/>
    <p:sldLayoutId id="2147485058" r:id="rId6"/>
    <p:sldLayoutId id="2147485059" r:id="rId7"/>
    <p:sldLayoutId id="2147485060" r:id="rId8"/>
    <p:sldLayoutId id="2147485061" r:id="rId9"/>
    <p:sldLayoutId id="2147485062" r:id="rId10"/>
    <p:sldLayoutId id="2147485063" r:id="rId11"/>
    <p:sldLayoutId id="2147485064"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Drawing1.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onlineconversion.com/temperature.h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teach.park.edu/~jdean322/phoneManager/phoneManager.aspx" TargetMode="External"/><Relationship Id="rId4" Type="http://schemas.openxmlformats.org/officeDocument/2006/relationships/hyperlink" Target="http://www.collegesavings.org/college-cost-calculat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org/TR/html5/forms.html#the-input-elemen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teach.park.edu/~jdean240/jslecture/emailGenerator.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ach.park.edu/~jdean240/jsLecture/hello.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html.spec.whatwg.org/multipage/webappapis.html#event-handlers-on-elements,-document-objects,-and-window-objects"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DEA5AEE-6EA4-4BAE-8D4B-152EC02E4F29}" type="slidenum">
              <a:rPr lang="en-US" altLang="en-US" sz="1400" smtClean="0">
                <a:latin typeface="Times New Roman" panose="02020603050405020304" pitchFamily="18" charset="0"/>
              </a:rPr>
              <a:pPr>
                <a:spcBef>
                  <a:spcPct val="0"/>
                </a:spcBef>
                <a:buClrTx/>
                <a:buSzTx/>
                <a:buFontTx/>
                <a:buNone/>
              </a:pPr>
              <a:t>1</a:t>
            </a:fld>
            <a:endParaRPr lang="en-US" altLang="en-US" sz="1400" smtClean="0">
              <a:latin typeface="Times New Roman" panose="02020603050405020304" pitchFamily="18" charset="0"/>
            </a:endParaRPr>
          </a:p>
        </p:txBody>
      </p:sp>
      <p:sp>
        <p:nvSpPr>
          <p:cNvPr id="5123" name="Rectangle 2"/>
          <p:cNvSpPr>
            <a:spLocks noGrp="1" noChangeArrowheads="1"/>
          </p:cNvSpPr>
          <p:nvPr>
            <p:ph type="title"/>
          </p:nvPr>
        </p:nvSpPr>
        <p:spPr/>
        <p:txBody>
          <a:bodyPr/>
          <a:lstStyle/>
          <a:p>
            <a:pPr eaLnBrk="1" hangingPunct="1"/>
            <a:r>
              <a:rPr lang="en-US" altLang="en-US" sz="2400" dirty="0" smtClean="0"/>
              <a:t>Chapter 8 - Introduction to JavaScript</a:t>
            </a:r>
            <a:br>
              <a:rPr lang="en-US" altLang="en-US" sz="2400" dirty="0" smtClean="0"/>
            </a:br>
            <a:r>
              <a:rPr lang="en-US" altLang="en-US" sz="2400" dirty="0" smtClean="0"/>
              <a:t>(functions, DOM, forms, event handlers)</a:t>
            </a:r>
          </a:p>
        </p:txBody>
      </p:sp>
      <p:sp>
        <p:nvSpPr>
          <p:cNvPr id="5124" name="Rectangle 3"/>
          <p:cNvSpPr>
            <a:spLocks noGrp="1" noChangeArrowheads="1"/>
          </p:cNvSpPr>
          <p:nvPr>
            <p:ph type="body" idx="1"/>
          </p:nvPr>
        </p:nvSpPr>
        <p:spPr>
          <a:xfrm>
            <a:off x="762000" y="1447800"/>
            <a:ext cx="7772400" cy="5029200"/>
          </a:xfrm>
        </p:spPr>
        <p:txBody>
          <a:bodyPr/>
          <a:lstStyle/>
          <a:p>
            <a:r>
              <a:rPr lang="en-US" altLang="en-US" dirty="0" smtClean="0"/>
              <a:t>JavaScript History</a:t>
            </a:r>
          </a:p>
          <a:p>
            <a:r>
              <a:rPr lang="en-US" altLang="en-US" dirty="0" smtClean="0"/>
              <a:t>Hello World Web Page</a:t>
            </a:r>
          </a:p>
          <a:p>
            <a:r>
              <a:rPr lang="en-US" altLang="en-US" dirty="0" smtClean="0"/>
              <a:t>Buttons</a:t>
            </a:r>
          </a:p>
          <a:p>
            <a:r>
              <a:rPr lang="en-US" altLang="en-US" dirty="0" smtClean="0"/>
              <a:t>Functions</a:t>
            </a:r>
          </a:p>
          <a:p>
            <a:r>
              <a:rPr lang="en-US" altLang="en-US" dirty="0" smtClean="0"/>
              <a:t>Variables</a:t>
            </a:r>
          </a:p>
          <a:p>
            <a:r>
              <a:rPr lang="en-US" altLang="en-US" dirty="0" smtClean="0"/>
              <a:t>Identifiers</a:t>
            </a:r>
          </a:p>
          <a:p>
            <a:r>
              <a:rPr lang="en-US" altLang="en-US" dirty="0" smtClean="0"/>
              <a:t>Assignment Statements</a:t>
            </a:r>
          </a:p>
          <a:p>
            <a:r>
              <a:rPr lang="en-US" altLang="en-US" dirty="0" smtClean="0"/>
              <a:t>Objects</a:t>
            </a:r>
          </a:p>
          <a:p>
            <a:r>
              <a:rPr lang="en-US" altLang="en-US" dirty="0" smtClean="0"/>
              <a:t>Document Object Model (DOM)</a:t>
            </a:r>
          </a:p>
          <a:p>
            <a:r>
              <a:rPr lang="en-US" altLang="en-US" dirty="0" smtClean="0"/>
              <a:t>Forms</a:t>
            </a:r>
          </a:p>
          <a:p>
            <a:r>
              <a:rPr lang="en-US" altLang="en-US" dirty="0" smtClean="0"/>
              <a:t>Client-Side Versus Server-Side Processing</a:t>
            </a:r>
          </a:p>
        </p:txBody>
      </p:sp>
      <p:sp>
        <p:nvSpPr>
          <p:cNvPr id="5125" name="Text Box 6" descr="note number"/>
          <p:cNvSpPr txBox="1">
            <a:spLocks noChangeArrowheads="1"/>
          </p:cNvSpPr>
          <p:nvPr/>
        </p:nvSpPr>
        <p:spPr bwMode="auto">
          <a:xfrm>
            <a:off x="381000" y="1285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CE2DF8C-4AF3-4C44-B8BE-302E7B87CEE6}" type="slidenum">
              <a:rPr lang="en-US" altLang="en-US" sz="1400" smtClean="0">
                <a:latin typeface="Times New Roman" panose="02020603050405020304" pitchFamily="18" charset="0"/>
              </a:rPr>
              <a:pPr>
                <a:spcBef>
                  <a:spcPct val="0"/>
                </a:spcBef>
                <a:buClrTx/>
                <a:buSzTx/>
                <a:buFontTx/>
                <a:buNone/>
              </a:pPr>
              <a:t>10</a:t>
            </a:fld>
            <a:endParaRPr lang="en-US" altLang="en-US" sz="1400" smtClean="0">
              <a:latin typeface="Times New Roman" panose="02020603050405020304" pitchFamily="18" charset="0"/>
            </a:endParaRPr>
          </a:p>
        </p:txBody>
      </p:sp>
      <p:sp>
        <p:nvSpPr>
          <p:cNvPr id="23555" name="Rectangle 2"/>
          <p:cNvSpPr>
            <a:spLocks noGrp="1" noChangeArrowheads="1"/>
          </p:cNvSpPr>
          <p:nvPr>
            <p:ph type="title"/>
          </p:nvPr>
        </p:nvSpPr>
        <p:spPr>
          <a:xfrm>
            <a:off x="1150938" y="304800"/>
            <a:ext cx="7002462" cy="754063"/>
          </a:xfrm>
        </p:spPr>
        <p:txBody>
          <a:bodyPr/>
          <a:lstStyle/>
          <a:p>
            <a:pPr eaLnBrk="1" hangingPunct="1"/>
            <a:r>
              <a:rPr lang="en-US" altLang="en-US" smtClean="0"/>
              <a:t>Functions</a:t>
            </a:r>
          </a:p>
        </p:txBody>
      </p:sp>
      <p:sp>
        <p:nvSpPr>
          <p:cNvPr id="11268" name="Rectangle 3"/>
          <p:cNvSpPr>
            <a:spLocks noGrp="1" noChangeArrowheads="1"/>
          </p:cNvSpPr>
          <p:nvPr>
            <p:ph type="body" idx="1"/>
          </p:nvPr>
        </p:nvSpPr>
        <p:spPr>
          <a:xfrm>
            <a:off x="762000" y="1524000"/>
            <a:ext cx="7696200" cy="5029200"/>
          </a:xfrm>
        </p:spPr>
        <p:txBody>
          <a:bodyPr/>
          <a:lstStyle/>
          <a:p>
            <a:pPr eaLnBrk="1" hangingPunct="1"/>
            <a:r>
              <a:rPr lang="en-US" altLang="en-US" dirty="0" smtClean="0"/>
              <a:t>Semicolons are required at the end of a JavaScript statement only if the JavaScript statement is followed by another JavaScript statement.</a:t>
            </a:r>
          </a:p>
          <a:p>
            <a:pPr eaLnBrk="1" hangingPunct="1"/>
            <a:r>
              <a:rPr lang="en-US" altLang="en-US" dirty="0" smtClean="0"/>
              <a:t>However, coding conventions require that you terminate every statement with a semicolon. Why?</a:t>
            </a:r>
          </a:p>
          <a:p>
            <a:pPr lvl="1" eaLnBrk="1" hangingPunct="1"/>
            <a:r>
              <a:rPr lang="en-US" altLang="en-US" dirty="0" smtClean="0">
                <a:solidFill>
                  <a:srgbClr val="00B0F0"/>
                </a:solidFill>
              </a:rPr>
              <a:t>Omitting semicolons can lead to bugs.</a:t>
            </a:r>
          </a:p>
          <a:p>
            <a:pPr marL="800100" lvl="2" indent="0" eaLnBrk="1" hangingPunct="1">
              <a:buFont typeface="Wingdings" panose="05000000000000000000" pitchFamily="2" charset="2"/>
              <a:buNone/>
            </a:pPr>
            <a:r>
              <a:rPr lang="en-US" altLang="en-US" sz="2000" dirty="0" smtClean="0">
                <a:solidFill>
                  <a:srgbClr val="00B0F0"/>
                </a:solidFill>
              </a:rPr>
              <a:t>If you don't insert a semicolon at the end of your last statement and someone later inserts an additional statement, they might forget to insert the semicolon and that will create a bug.</a:t>
            </a:r>
          </a:p>
          <a:p>
            <a:pPr lvl="1" eaLnBrk="1" hangingPunct="1"/>
            <a:r>
              <a:rPr lang="en-US" altLang="en-US" dirty="0" smtClean="0">
                <a:solidFill>
                  <a:srgbClr val="00B0F0"/>
                </a:solidFill>
              </a:rPr>
              <a:t>If you don't insert a semicolon, the JavaScript engine will do it for you and that slows things down slightly.</a:t>
            </a:r>
          </a:p>
          <a:p>
            <a:pPr eaLnBrk="1" hangingPunct="1"/>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62580B2-190F-4B50-BA88-EC46336916E2}" type="slidenum">
              <a:rPr lang="en-US" altLang="en-US" sz="1400" smtClean="0">
                <a:latin typeface="Times New Roman" panose="02020603050405020304" pitchFamily="18" charset="0"/>
              </a:rPr>
              <a:pPr>
                <a:spcBef>
                  <a:spcPct val="0"/>
                </a:spcBef>
                <a:buClrTx/>
                <a:buSzTx/>
                <a:buFontTx/>
                <a:buNone/>
              </a:pPr>
              <a:t>11</a:t>
            </a:fld>
            <a:endParaRPr lang="en-US" altLang="en-US" sz="1400" smtClean="0">
              <a:latin typeface="Times New Roman" panose="02020603050405020304" pitchFamily="18" charset="0"/>
            </a:endParaRPr>
          </a:p>
        </p:txBody>
      </p:sp>
      <p:sp>
        <p:nvSpPr>
          <p:cNvPr id="25603"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Variables</a:t>
            </a:r>
          </a:p>
        </p:txBody>
      </p:sp>
      <p:sp>
        <p:nvSpPr>
          <p:cNvPr id="25604"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000" dirty="0" smtClean="0"/>
              <a:t>A </a:t>
            </a:r>
            <a:r>
              <a:rPr lang="en-US" altLang="en-US" sz="2000" i="1" dirty="0" smtClean="0"/>
              <a:t>variable</a:t>
            </a:r>
            <a:r>
              <a:rPr lang="en-US" altLang="en-US" sz="2000" dirty="0" smtClean="0"/>
              <a:t> is a box/container that can hold a value.</a:t>
            </a:r>
          </a:p>
          <a:p>
            <a:pPr eaLnBrk="1" hangingPunct="1">
              <a:lnSpc>
                <a:spcPct val="90000"/>
              </a:lnSpc>
            </a:pPr>
            <a:r>
              <a:rPr lang="en-US" altLang="en-US" sz="2000" dirty="0" smtClean="0"/>
              <a:t>Before you use a variable in JavaScript code, you should use </a:t>
            </a:r>
            <a:r>
              <a:rPr lang="en-US" altLang="en-US" sz="2000" dirty="0" err="1" smtClean="0">
                <a:latin typeface="Courier New" panose="02070309020205020404" pitchFamily="49" charset="0"/>
                <a:cs typeface="Courier New" panose="02070309020205020404" pitchFamily="49" charset="0"/>
              </a:rPr>
              <a:t>var</a:t>
            </a:r>
            <a:r>
              <a:rPr lang="en-US" altLang="en-US" sz="2000" dirty="0" smtClean="0"/>
              <a:t> to declare the variable in a declaration statement. For example:</a:t>
            </a:r>
          </a:p>
          <a:p>
            <a:pPr marL="400050" lvl="1" indent="0" eaLnBrk="1" hangingPunct="1">
              <a:spcBef>
                <a:spcPts val="300"/>
              </a:spcBef>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var</a:t>
            </a:r>
            <a:r>
              <a:rPr lang="en-US" altLang="en-US" sz="1600" dirty="0" smtClean="0">
                <a:latin typeface="Courier New" panose="02070309020205020404" pitchFamily="49" charset="0"/>
                <a:cs typeface="Courier New" panose="02070309020205020404" pitchFamily="49" charset="0"/>
              </a:rPr>
              <a:t> name;</a:t>
            </a:r>
          </a:p>
          <a:p>
            <a:pPr marL="400050" lvl="1" indent="0" eaLnBrk="1" hangingPunct="1">
              <a:spcBef>
                <a:spcPct val="0"/>
              </a:spcBef>
              <a:spcAft>
                <a:spcPts val="600"/>
              </a:spcAft>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var</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careerGoals</a:t>
            </a:r>
            <a:r>
              <a:rPr lang="en-US" altLang="en-US" sz="1600" dirty="0" smtClean="0">
                <a:latin typeface="Courier New" panose="02070309020205020404" pitchFamily="49" charset="0"/>
                <a:cs typeface="Courier New" panose="02070309020205020404" pitchFamily="49" charset="0"/>
              </a:rPr>
              <a:t>;</a:t>
            </a:r>
          </a:p>
          <a:p>
            <a:pPr eaLnBrk="1" hangingPunct="1">
              <a:lnSpc>
                <a:spcPct val="90000"/>
              </a:lnSpc>
            </a:pPr>
            <a:r>
              <a:rPr lang="en-US" altLang="en-US" sz="2000" dirty="0" smtClean="0"/>
              <a:t>In most programming languages, when you declare a variable, you specify the type of values that the variable will be allowed to hold - a number, a string, etc.</a:t>
            </a:r>
          </a:p>
          <a:p>
            <a:pPr eaLnBrk="1" hangingPunct="1">
              <a:lnSpc>
                <a:spcPct val="90000"/>
              </a:lnSpc>
            </a:pPr>
            <a:r>
              <a:rPr lang="en-US" altLang="en-US" sz="2000" dirty="0" smtClean="0"/>
              <a:t>However, with JavaScript, you do not specify the variable's type as part of the declaration.</a:t>
            </a:r>
          </a:p>
          <a:p>
            <a:pPr eaLnBrk="1" hangingPunct="1">
              <a:lnSpc>
                <a:spcPct val="90000"/>
              </a:lnSpc>
            </a:pPr>
            <a:r>
              <a:rPr lang="en-US" altLang="en-US" sz="2000" dirty="0" smtClean="0"/>
              <a:t>The variable's type is determined dynamically by the type of the value that's assigned into the variable. For example:</a:t>
            </a:r>
          </a:p>
          <a:p>
            <a:pPr marL="400050" lvl="1" indent="0" eaLnBrk="1" hangingPunct="1">
              <a:spcBef>
                <a:spcPts val="30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name = "Mia Hamm";</a:t>
            </a:r>
          </a:p>
          <a:p>
            <a:pPr marL="400050" lvl="1" indent="0" eaLnBrk="1" hangingPunct="1">
              <a:spcBef>
                <a:spcPct val="0"/>
              </a:spcBef>
              <a:spcAft>
                <a:spcPts val="600"/>
              </a:spcAft>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careerGoals</a:t>
            </a:r>
            <a:r>
              <a:rPr lang="en-US" altLang="en-US" sz="1600" dirty="0" smtClean="0">
                <a:latin typeface="Courier New" panose="02070309020205020404" pitchFamily="49" charset="0"/>
                <a:cs typeface="Courier New" panose="02070309020205020404" pitchFamily="49" charset="0"/>
              </a:rPr>
              <a:t> = 158;</a:t>
            </a:r>
          </a:p>
        </p:txBody>
      </p:sp>
      <p:sp>
        <p:nvSpPr>
          <p:cNvPr id="25605" name="Text Box 9" descr="note number"/>
          <p:cNvSpPr txBox="1">
            <a:spLocks noChangeArrowheads="1"/>
          </p:cNvSpPr>
          <p:nvPr/>
        </p:nvSpPr>
        <p:spPr bwMode="auto">
          <a:xfrm>
            <a:off x="381000" y="1143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5606" name="Text Box 10" descr="note number"/>
          <p:cNvSpPr txBox="1">
            <a:spLocks noChangeArrowheads="1"/>
          </p:cNvSpPr>
          <p:nvPr/>
        </p:nvSpPr>
        <p:spPr bwMode="auto">
          <a:xfrm>
            <a:off x="381000" y="5562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4</a:t>
            </a:r>
          </a:p>
        </p:txBody>
      </p:sp>
      <p:sp>
        <p:nvSpPr>
          <p:cNvPr id="25607" name="Text Box 10" descr="note number"/>
          <p:cNvSpPr txBox="1">
            <a:spLocks noChangeArrowheads="1"/>
          </p:cNvSpPr>
          <p:nvPr/>
        </p:nvSpPr>
        <p:spPr bwMode="auto">
          <a:xfrm>
            <a:off x="381000" y="5943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5</a:t>
            </a:r>
            <a:endParaRPr lang="en-US" altLang="en-US" sz="1400" dirty="0"/>
          </a:p>
        </p:txBody>
      </p:sp>
      <p:sp>
        <p:nvSpPr>
          <p:cNvPr id="25608" name="Text Box 9" descr="note number"/>
          <p:cNvSpPr txBox="1">
            <a:spLocks noChangeArrowheads="1"/>
          </p:cNvSpPr>
          <p:nvPr/>
        </p:nvSpPr>
        <p:spPr bwMode="auto">
          <a:xfrm>
            <a:off x="381000" y="1438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9" name="Text Box 10" descr="note number"/>
          <p:cNvSpPr txBox="1">
            <a:spLocks noChangeArrowheads="1"/>
          </p:cNvSpPr>
          <p:nvPr/>
        </p:nvSpPr>
        <p:spPr bwMode="auto">
          <a:xfrm>
            <a:off x="381000" y="2971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7F8AFFB-AF04-4BB2-B922-5EDDF8A4088F}" type="slidenum">
              <a:rPr lang="en-US" altLang="en-US" sz="1400" smtClean="0">
                <a:latin typeface="Times New Roman" panose="02020603050405020304" pitchFamily="18" charset="0"/>
              </a:rPr>
              <a:pPr>
                <a:spcBef>
                  <a:spcPct val="0"/>
                </a:spcBef>
                <a:buClrTx/>
                <a:buSzTx/>
                <a:buFontTx/>
                <a:buNone/>
              </a:pPr>
              <a:t>12</a:t>
            </a:fld>
            <a:endParaRPr lang="en-US" altLang="en-US" sz="1400" smtClean="0">
              <a:latin typeface="Times New Roman" panose="02020603050405020304" pitchFamily="18" charset="0"/>
            </a:endParaRPr>
          </a:p>
        </p:txBody>
      </p:sp>
      <p:sp>
        <p:nvSpPr>
          <p:cNvPr id="27651" name="Rectangle 2"/>
          <p:cNvSpPr>
            <a:spLocks noGrp="1" noChangeArrowheads="1"/>
          </p:cNvSpPr>
          <p:nvPr>
            <p:ph type="title"/>
          </p:nvPr>
        </p:nvSpPr>
        <p:spPr>
          <a:xfrm>
            <a:off x="1150938" y="341313"/>
            <a:ext cx="7002462" cy="754062"/>
          </a:xfrm>
        </p:spPr>
        <p:txBody>
          <a:bodyPr/>
          <a:lstStyle/>
          <a:p>
            <a:pPr eaLnBrk="1" hangingPunct="1"/>
            <a:r>
              <a:rPr lang="en-US" altLang="en-US" smtClean="0"/>
              <a:t>Identifiers</a:t>
            </a:r>
          </a:p>
        </p:txBody>
      </p:sp>
      <p:sp>
        <p:nvSpPr>
          <p:cNvPr id="27652"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000" dirty="0" smtClean="0"/>
              <a:t>Variable names and function names are formally referred to as </a:t>
            </a:r>
            <a:r>
              <a:rPr lang="en-US" altLang="en-US" sz="2000" i="1" dirty="0" smtClean="0"/>
              <a:t>identifiers</a:t>
            </a:r>
            <a:r>
              <a:rPr lang="en-US" altLang="en-US" sz="2000" dirty="0" smtClean="0"/>
              <a:t>.</a:t>
            </a:r>
          </a:p>
          <a:p>
            <a:pPr eaLnBrk="1" hangingPunct="1">
              <a:lnSpc>
                <a:spcPct val="90000"/>
              </a:lnSpc>
            </a:pPr>
            <a:r>
              <a:rPr lang="en-US" altLang="en-US" sz="2000" dirty="0" smtClean="0"/>
              <a:t>In naming your variables and functions, the JavaScript engine requires that you follow these identifier naming rules:</a:t>
            </a:r>
          </a:p>
          <a:p>
            <a:pPr lvl="1" eaLnBrk="1" hangingPunct="1">
              <a:lnSpc>
                <a:spcPct val="90000"/>
              </a:lnSpc>
            </a:pPr>
            <a:r>
              <a:rPr lang="en-US" altLang="en-US" sz="1800" dirty="0" smtClean="0"/>
              <a:t>Must consist entirely of letters, digits, dollar signs ($), and/or underscore (_) characters.</a:t>
            </a:r>
          </a:p>
          <a:p>
            <a:pPr lvl="1" eaLnBrk="1" hangingPunct="1">
              <a:lnSpc>
                <a:spcPct val="90000"/>
              </a:lnSpc>
            </a:pPr>
            <a:r>
              <a:rPr lang="en-US" altLang="en-US" sz="1800" dirty="0" smtClean="0"/>
              <a:t>First character must not be a digit.</a:t>
            </a:r>
          </a:p>
          <a:p>
            <a:pPr eaLnBrk="1" hangingPunct="1"/>
            <a:r>
              <a:rPr lang="en-US" altLang="en-US" sz="2000" dirty="0" smtClean="0"/>
              <a:t>Identifier naming conventions (style rules):</a:t>
            </a:r>
          </a:p>
          <a:p>
            <a:pPr lvl="1" eaLnBrk="1" hangingPunct="1"/>
            <a:r>
              <a:rPr lang="en-US" altLang="en-US" sz="1800" dirty="0" smtClean="0"/>
              <a:t>If these next conventions are broken, it won't affect your web page's ability to work properly, </a:t>
            </a:r>
            <a:r>
              <a:rPr lang="en-US" altLang="en-US" sz="1800" u="sng" dirty="0" smtClean="0"/>
              <a:t>but</a:t>
            </a:r>
            <a:r>
              <a:rPr lang="en-US" altLang="en-US" sz="1800" dirty="0" smtClean="0"/>
              <a:t> your code will be harder to understand and maintain.</a:t>
            </a:r>
          </a:p>
          <a:p>
            <a:pPr lvl="1" eaLnBrk="1" hangingPunct="1"/>
            <a:r>
              <a:rPr lang="en-US" altLang="en-US" sz="1800" dirty="0" smtClean="0"/>
              <a:t>Use letters and digits only, not $'s or _'s.</a:t>
            </a:r>
          </a:p>
          <a:p>
            <a:pPr lvl="1" eaLnBrk="1" hangingPunct="1"/>
            <a:r>
              <a:rPr lang="en-US" altLang="en-US" sz="1800" dirty="0" smtClean="0"/>
              <a:t>All letters must be lowercase except the first letter in the second, third, etc. words. That's referred to as </a:t>
            </a:r>
            <a:r>
              <a:rPr lang="en-US" altLang="en-US" sz="1800" i="1" dirty="0" smtClean="0"/>
              <a:t>camel case</a:t>
            </a:r>
            <a:r>
              <a:rPr lang="en-US" altLang="en-US" sz="1800" dirty="0" smtClean="0"/>
              <a:t>. For example:</a:t>
            </a:r>
          </a:p>
          <a:p>
            <a:pPr lvl="2" eaLnBrk="1" hangingPunct="1">
              <a:buFont typeface="Wingdings" panose="05000000000000000000" pitchFamily="2" charset="2"/>
              <a:buNone/>
            </a:pPr>
            <a:r>
              <a:rPr lang="en-US" altLang="en-US" dirty="0" smtClean="0"/>
              <a:t> </a:t>
            </a:r>
            <a:r>
              <a:rPr lang="en-US" altLang="en-US" dirty="0" err="1" smtClean="0">
                <a:latin typeface="Courier New" panose="02070309020205020404" pitchFamily="49" charset="0"/>
              </a:rPr>
              <a:t>firstName</a:t>
            </a:r>
            <a:r>
              <a:rPr lang="en-US" altLang="en-US" dirty="0" smtClean="0">
                <a:latin typeface="Courier New" panose="02070309020205020404" pitchFamily="49" charset="0"/>
              </a:rPr>
              <a:t>, x, </a:t>
            </a:r>
            <a:r>
              <a:rPr lang="en-US" altLang="en-US" dirty="0" err="1" smtClean="0">
                <a:latin typeface="Courier New" panose="02070309020205020404" pitchFamily="49" charset="0"/>
              </a:rPr>
              <a:t>daysInMonth</a:t>
            </a:r>
            <a:endParaRPr lang="en-US" altLang="en-US" dirty="0" smtClean="0">
              <a:latin typeface="Courier New" panose="02070309020205020404" pitchFamily="49" charset="0"/>
            </a:endParaRPr>
          </a:p>
          <a:p>
            <a:pPr lvl="1" eaLnBrk="1" hangingPunct="1"/>
            <a:r>
              <a:rPr lang="en-US" altLang="en-US" sz="1800" dirty="0" smtClean="0"/>
              <a:t>Names must be descriptive.</a:t>
            </a:r>
            <a:endParaRPr lang="en-US" altLang="en-US" dirty="0" smtClean="0"/>
          </a:p>
        </p:txBody>
      </p:sp>
      <p:sp>
        <p:nvSpPr>
          <p:cNvPr id="27653" name="Text Box 9" descr="note number"/>
          <p:cNvSpPr txBox="1">
            <a:spLocks noChangeArrowheads="1"/>
          </p:cNvSpPr>
          <p:nvPr/>
        </p:nvSpPr>
        <p:spPr bwMode="auto">
          <a:xfrm>
            <a:off x="381000" y="5715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1</a:t>
            </a:r>
          </a:p>
        </p:txBody>
      </p:sp>
      <p:sp>
        <p:nvSpPr>
          <p:cNvPr id="27654" name="Text Box 9" descr="note number"/>
          <p:cNvSpPr txBox="1">
            <a:spLocks noChangeArrowheads="1"/>
          </p:cNvSpPr>
          <p:nvPr/>
        </p:nvSpPr>
        <p:spPr bwMode="auto">
          <a:xfrm>
            <a:off x="381000" y="6162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39F409B-4A46-4D18-8BA5-D4B882552047}" type="slidenum">
              <a:rPr lang="en-US" altLang="en-US" sz="1400" smtClean="0">
                <a:latin typeface="Times New Roman" panose="02020603050405020304" pitchFamily="18" charset="0"/>
              </a:rPr>
              <a:pPr>
                <a:spcBef>
                  <a:spcPct val="0"/>
                </a:spcBef>
                <a:buClrTx/>
                <a:buSzTx/>
                <a:buFontTx/>
                <a:buNone/>
              </a:pPr>
              <a:t>13</a:t>
            </a:fld>
            <a:endParaRPr lang="en-US" altLang="en-US" sz="1400" smtClean="0">
              <a:latin typeface="Times New Roman" panose="02020603050405020304" pitchFamily="18" charset="0"/>
            </a:endParaRPr>
          </a:p>
        </p:txBody>
      </p:sp>
      <p:sp>
        <p:nvSpPr>
          <p:cNvPr id="33795"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Assignment Statements</a:t>
            </a:r>
          </a:p>
        </p:txBody>
      </p:sp>
      <p:sp>
        <p:nvSpPr>
          <p:cNvPr id="33796"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000" dirty="0" smtClean="0"/>
              <a:t>Here's the Hello web page's </a:t>
            </a:r>
            <a:r>
              <a:rPr lang="en-US" altLang="en-US" sz="2000" dirty="0" err="1" smtClean="0"/>
              <a:t>displayHello</a:t>
            </a:r>
            <a:r>
              <a:rPr lang="en-US" altLang="en-US" sz="2000" dirty="0" smtClean="0"/>
              <a:t> function:</a:t>
            </a:r>
          </a:p>
          <a:p>
            <a:pPr marL="400050" lvl="1" indent="0" eaLnBrk="1" hangingPunct="1">
              <a:lnSpc>
                <a:spcPct val="90000"/>
              </a:lnSpc>
              <a:spcBef>
                <a:spcPts val="1200"/>
              </a:spcBef>
              <a:buNone/>
            </a:pPr>
            <a:r>
              <a:rPr lang="en-US" altLang="en-US" sz="1600" dirty="0" smtClean="0"/>
              <a:t>function </a:t>
            </a:r>
            <a:r>
              <a:rPr lang="en-US" altLang="en-US" sz="1600" dirty="0" err="1" smtClean="0"/>
              <a:t>displayHello</a:t>
            </a:r>
            <a:r>
              <a:rPr lang="en-US" altLang="en-US" sz="1600" dirty="0" smtClean="0"/>
              <a:t>() {</a:t>
            </a:r>
          </a:p>
          <a:p>
            <a:pPr marL="400050" lvl="1" indent="0" eaLnBrk="1" hangingPunct="1">
              <a:lnSpc>
                <a:spcPct val="90000"/>
              </a:lnSpc>
              <a:buNone/>
            </a:pPr>
            <a:r>
              <a:rPr lang="en-US" altLang="en-US" sz="1600" dirty="0" smtClean="0"/>
              <a:t>    </a:t>
            </a:r>
            <a:r>
              <a:rPr lang="en-US" altLang="en-US" sz="1600" dirty="0" err="1"/>
              <a:t>var</a:t>
            </a:r>
            <a:r>
              <a:rPr lang="en-US" altLang="en-US" sz="1600" dirty="0"/>
              <a:t> </a:t>
            </a:r>
            <a:r>
              <a:rPr lang="en-US" altLang="en-US" sz="1600" dirty="0" err="1"/>
              <a:t>msg</a:t>
            </a:r>
            <a:r>
              <a:rPr lang="en-US" altLang="en-US" sz="1600" dirty="0"/>
              <a:t>;</a:t>
            </a:r>
          </a:p>
          <a:p>
            <a:pPr marL="400050" lvl="1" indent="0" eaLnBrk="1" hangingPunct="1">
              <a:lnSpc>
                <a:spcPct val="90000"/>
              </a:lnSpc>
              <a:buNone/>
            </a:pPr>
            <a:r>
              <a:rPr lang="en-US" altLang="en-US" sz="1600" dirty="0"/>
              <a:t>    </a:t>
            </a:r>
            <a:r>
              <a:rPr lang="en-US" altLang="en-US" sz="1600" dirty="0" err="1"/>
              <a:t>msg</a:t>
            </a:r>
            <a:r>
              <a:rPr lang="en-US" altLang="en-US" sz="1600" dirty="0"/>
              <a:t> = </a:t>
            </a:r>
            <a:r>
              <a:rPr lang="en-US" altLang="en-US" sz="1600" dirty="0" err="1"/>
              <a:t>document.getElementById</a:t>
            </a:r>
            <a:r>
              <a:rPr lang="en-US" altLang="en-US" sz="1600" dirty="0"/>
              <a:t>("message");</a:t>
            </a:r>
          </a:p>
          <a:p>
            <a:pPr marL="400050" lvl="1" indent="0" eaLnBrk="1" hangingPunct="1">
              <a:lnSpc>
                <a:spcPct val="90000"/>
              </a:lnSpc>
              <a:buNone/>
            </a:pPr>
            <a:r>
              <a:rPr lang="en-US" altLang="en-US" sz="1600" dirty="0"/>
              <a:t>    </a:t>
            </a:r>
            <a:r>
              <a:rPr lang="en-US" altLang="en-US" sz="1600" dirty="0" err="1"/>
              <a:t>msg.outerHTML</a:t>
            </a:r>
            <a:r>
              <a:rPr lang="en-US" altLang="en-US" sz="1600" dirty="0"/>
              <a:t> = "&lt;h1&gt;Hello, world!&lt;/h1&gt;";</a:t>
            </a:r>
          </a:p>
          <a:p>
            <a:pPr marL="400050" lvl="1" indent="0" eaLnBrk="1" hangingPunct="1">
              <a:lnSpc>
                <a:spcPct val="90000"/>
              </a:lnSpc>
              <a:spcAft>
                <a:spcPts val="1200"/>
              </a:spcAft>
              <a:buNone/>
            </a:pPr>
            <a:r>
              <a:rPr lang="en-US" altLang="en-US" sz="1600" dirty="0"/>
              <a:t>  </a:t>
            </a:r>
            <a:r>
              <a:rPr lang="en-US" altLang="en-US" sz="1600" dirty="0" smtClean="0"/>
              <a:t>}</a:t>
            </a:r>
          </a:p>
          <a:p>
            <a:pPr eaLnBrk="1" hangingPunct="1">
              <a:lnSpc>
                <a:spcPct val="90000"/>
              </a:lnSpc>
            </a:pPr>
            <a:r>
              <a:rPr lang="en-US" altLang="en-US" sz="2000" dirty="0" smtClean="0"/>
              <a:t>An assignment statement uses the assignment operator </a:t>
            </a:r>
            <a:r>
              <a:rPr lang="en-US" altLang="en-US" sz="2000" dirty="0"/>
              <a:t>(</a:t>
            </a:r>
            <a:r>
              <a:rPr lang="en-US" altLang="en-US" sz="2000" dirty="0">
                <a:latin typeface="Courier New" panose="02070309020205020404" pitchFamily="49" charset="0"/>
                <a:cs typeface="Courier New" panose="02070309020205020404" pitchFamily="49" charset="0"/>
              </a:rPr>
              <a:t>=</a:t>
            </a:r>
            <a:r>
              <a:rPr lang="en-US" altLang="en-US" sz="2000" dirty="0"/>
              <a:t>) </a:t>
            </a:r>
            <a:r>
              <a:rPr lang="en-US" altLang="en-US" sz="2000" dirty="0" smtClean="0"/>
              <a:t>to assign/put </a:t>
            </a:r>
            <a:r>
              <a:rPr lang="en-US" altLang="en-US" sz="2000" dirty="0"/>
              <a:t>the value at the right into a variable at the left</a:t>
            </a:r>
            <a:r>
              <a:rPr lang="en-US" altLang="en-US" sz="2000" dirty="0" smtClean="0"/>
              <a:t>.</a:t>
            </a:r>
          </a:p>
          <a:p>
            <a:pPr eaLnBrk="1" hangingPunct="1">
              <a:lnSpc>
                <a:spcPct val="90000"/>
              </a:lnSpc>
            </a:pPr>
            <a:r>
              <a:rPr lang="en-US" altLang="en-US" sz="2000" dirty="0"/>
              <a:t>So in the first assignment statement above, the </a:t>
            </a:r>
            <a:r>
              <a:rPr lang="en-US" altLang="en-US" sz="2000" dirty="0" err="1">
                <a:latin typeface="Courier New" panose="02070309020205020404" pitchFamily="49" charset="0"/>
                <a:cs typeface="Courier New" panose="02070309020205020404" pitchFamily="49" charset="0"/>
              </a:rPr>
              <a:t>document.getElementById</a:t>
            </a:r>
            <a:r>
              <a:rPr lang="en-US" altLang="en-US" sz="2000" dirty="0">
                <a:latin typeface="Courier New" panose="02070309020205020404" pitchFamily="49" charset="0"/>
                <a:cs typeface="Courier New" panose="02070309020205020404" pitchFamily="49" charset="0"/>
              </a:rPr>
              <a:t>("message</a:t>
            </a:r>
            <a:r>
              <a:rPr lang="en-US" altLang="en-US" sz="2000" dirty="0" smtClean="0">
                <a:latin typeface="Courier New" panose="02070309020205020404" pitchFamily="49" charset="0"/>
                <a:cs typeface="Courier New" panose="02070309020205020404" pitchFamily="49" charset="0"/>
              </a:rPr>
              <a:t>")</a:t>
            </a:r>
            <a:r>
              <a:rPr lang="en-US" altLang="en-US" sz="2000" dirty="0" smtClean="0"/>
              <a:t> value gets </a:t>
            </a:r>
            <a:r>
              <a:rPr lang="en-US" altLang="en-US" sz="2000" dirty="0"/>
              <a:t>assigned into the </a:t>
            </a:r>
            <a:r>
              <a:rPr lang="en-US" altLang="en-US" sz="2000" dirty="0" err="1">
                <a:latin typeface="Courier New" panose="02070309020205020404" pitchFamily="49" charset="0"/>
                <a:cs typeface="Courier New" panose="02070309020205020404" pitchFamily="49" charset="0"/>
              </a:rPr>
              <a:t>msg</a:t>
            </a:r>
            <a:r>
              <a:rPr lang="en-US" altLang="en-US" sz="2000" dirty="0"/>
              <a:t> variable</a:t>
            </a:r>
            <a:r>
              <a:rPr lang="en-US" altLang="en-US" sz="2000" dirty="0" smtClean="0"/>
              <a:t>.</a:t>
            </a:r>
          </a:p>
          <a:p>
            <a:pPr eaLnBrk="1" hangingPunct="1">
              <a:lnSpc>
                <a:spcPct val="90000"/>
              </a:lnSpc>
            </a:pPr>
            <a:r>
              <a:rPr lang="en-US" altLang="en-US" sz="2000" dirty="0" smtClean="0"/>
              <a:t>To understand the right-hand side value (</a:t>
            </a:r>
            <a:r>
              <a:rPr lang="en-US" altLang="en-US" sz="2000" dirty="0" err="1">
                <a:latin typeface="Courier New" panose="02070309020205020404" pitchFamily="49" charset="0"/>
                <a:cs typeface="Courier New" panose="02070309020205020404" pitchFamily="49" charset="0"/>
              </a:rPr>
              <a:t>document.getElementById</a:t>
            </a:r>
            <a:r>
              <a:rPr lang="en-US" altLang="en-US" sz="2000" dirty="0">
                <a:latin typeface="Courier New" panose="02070309020205020404" pitchFamily="49" charset="0"/>
                <a:cs typeface="Courier New" panose="02070309020205020404" pitchFamily="49" charset="0"/>
              </a:rPr>
              <a:t>("message</a:t>
            </a:r>
            <a:r>
              <a:rPr lang="en-US" altLang="en-US" sz="2000" dirty="0" smtClean="0">
                <a:latin typeface="Courier New" panose="02070309020205020404" pitchFamily="49" charset="0"/>
                <a:cs typeface="Courier New" panose="02070309020205020404" pitchFamily="49" charset="0"/>
              </a:rPr>
              <a:t>")</a:t>
            </a:r>
            <a:r>
              <a:rPr lang="en-US" altLang="en-US" sz="2000" dirty="0" smtClean="0"/>
              <a:t>), you need to understand objects….</a:t>
            </a:r>
          </a:p>
        </p:txBody>
      </p:sp>
      <p:sp>
        <p:nvSpPr>
          <p:cNvPr id="5" name="Text Box 7"/>
          <p:cNvSpPr txBox="1">
            <a:spLocks noChangeArrowheads="1"/>
          </p:cNvSpPr>
          <p:nvPr/>
        </p:nvSpPr>
        <p:spPr bwMode="auto">
          <a:xfrm>
            <a:off x="6672072" y="2477869"/>
            <a:ext cx="1447800" cy="646331"/>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dirty="0" smtClean="0"/>
              <a:t>assignment statements</a:t>
            </a:r>
            <a:endParaRPr lang="en-US" altLang="en-US" sz="1800" dirty="0"/>
          </a:p>
        </p:txBody>
      </p:sp>
      <p:sp>
        <p:nvSpPr>
          <p:cNvPr id="6" name="AutoShape 8"/>
          <p:cNvSpPr>
            <a:spLocks/>
          </p:cNvSpPr>
          <p:nvPr/>
        </p:nvSpPr>
        <p:spPr bwMode="auto">
          <a:xfrm>
            <a:off x="5910072" y="2568574"/>
            <a:ext cx="109728" cy="479425"/>
          </a:xfrm>
          <a:prstGeom prst="rightBrace">
            <a:avLst>
              <a:gd name="adj1" fmla="val 183319"/>
              <a:gd name="adj2" fmla="val 5000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7" name="Line 9"/>
          <p:cNvSpPr>
            <a:spLocks noChangeShapeType="1"/>
          </p:cNvSpPr>
          <p:nvPr/>
        </p:nvSpPr>
        <p:spPr bwMode="auto">
          <a:xfrm flipH="1">
            <a:off x="6138672" y="2801035"/>
            <a:ext cx="533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ext Box 9" descr="note number"/>
          <p:cNvSpPr txBox="1">
            <a:spLocks noChangeArrowheads="1"/>
          </p:cNvSpPr>
          <p:nvPr/>
        </p:nvSpPr>
        <p:spPr bwMode="auto">
          <a:xfrm>
            <a:off x="381000" y="1438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114692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36E6BDE-3AAA-4E6D-9E96-9B38F881A9FF}" type="slidenum">
              <a:rPr lang="en-US" altLang="en-US" sz="1400" smtClean="0">
                <a:latin typeface="Times New Roman" panose="02020603050405020304" pitchFamily="18" charset="0"/>
              </a:rPr>
              <a:pPr>
                <a:spcBef>
                  <a:spcPct val="0"/>
                </a:spcBef>
                <a:buClrTx/>
                <a:buSzTx/>
                <a:buFontTx/>
                <a:buNone/>
              </a:pPr>
              <a:t>14</a:t>
            </a:fld>
            <a:endParaRPr lang="en-US" altLang="en-US" sz="1400" smtClean="0">
              <a:latin typeface="Times New Roman" panose="02020603050405020304" pitchFamily="18" charset="0"/>
            </a:endParaRPr>
          </a:p>
        </p:txBody>
      </p:sp>
      <p:sp>
        <p:nvSpPr>
          <p:cNvPr id="29699"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Objects</a:t>
            </a:r>
          </a:p>
        </p:txBody>
      </p:sp>
      <p:sp>
        <p:nvSpPr>
          <p:cNvPr id="29700"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000" dirty="0"/>
              <a:t>Behind the scenes, all of the elements in a web </a:t>
            </a:r>
            <a:r>
              <a:rPr lang="en-US" altLang="en-US" sz="2000" dirty="0" smtClean="0"/>
              <a:t>page (</a:t>
            </a:r>
            <a:r>
              <a:rPr lang="en-US" altLang="en-US" sz="2000" dirty="0">
                <a:latin typeface="Courier New" panose="02070309020205020404" pitchFamily="49" charset="0"/>
                <a:cs typeface="Courier New" panose="02070309020205020404" pitchFamily="49" charset="0"/>
              </a:rPr>
              <a:t>head</a:t>
            </a:r>
            <a:r>
              <a:rPr lang="en-US" altLang="en-US" sz="2000" dirty="0"/>
              <a:t> element, </a:t>
            </a:r>
            <a:r>
              <a:rPr lang="en-US" altLang="en-US" sz="2000" dirty="0">
                <a:latin typeface="Courier New" panose="02070309020205020404" pitchFamily="49" charset="0"/>
                <a:cs typeface="Courier New" panose="02070309020205020404" pitchFamily="49" charset="0"/>
              </a:rPr>
              <a:t>body</a:t>
            </a:r>
            <a:r>
              <a:rPr lang="en-US" altLang="en-US" sz="2000" dirty="0" smtClean="0"/>
              <a:t> </a:t>
            </a:r>
            <a:r>
              <a:rPr lang="en-US" altLang="en-US" sz="2000" dirty="0"/>
              <a:t>element, </a:t>
            </a:r>
            <a:r>
              <a:rPr lang="en-US" altLang="en-US" sz="2000" dirty="0" smtClean="0"/>
              <a:t>heading elements, etc.) are </a:t>
            </a:r>
            <a:r>
              <a:rPr lang="en-US" altLang="en-US" sz="2000" dirty="0"/>
              <a:t>represented as </a:t>
            </a:r>
            <a:r>
              <a:rPr lang="en-US" altLang="en-US" sz="2000" dirty="0" smtClean="0"/>
              <a:t>objects.</a:t>
            </a:r>
          </a:p>
          <a:p>
            <a:pPr eaLnBrk="1" hangingPunct="1">
              <a:lnSpc>
                <a:spcPct val="90000"/>
              </a:lnSpc>
            </a:pPr>
            <a:r>
              <a:rPr lang="en-US" altLang="en-US" sz="2000" dirty="0"/>
              <a:t>Each object has a set of </a:t>
            </a:r>
            <a:r>
              <a:rPr lang="en-US" altLang="en-US" sz="2000" dirty="0" smtClean="0"/>
              <a:t>behaviors (called methods in JavaScript) and a </a:t>
            </a:r>
            <a:r>
              <a:rPr lang="en-US" altLang="en-US" sz="2000" dirty="0"/>
              <a:t>set of related </a:t>
            </a:r>
            <a:r>
              <a:rPr lang="en-US" altLang="en-US" sz="2000" dirty="0" smtClean="0"/>
              <a:t>properties.</a:t>
            </a:r>
          </a:p>
          <a:p>
            <a:pPr eaLnBrk="1" hangingPunct="1">
              <a:lnSpc>
                <a:spcPct val="90000"/>
              </a:lnSpc>
            </a:pPr>
            <a:r>
              <a:rPr lang="en-US" altLang="en-US" sz="2000" dirty="0" smtClean="0"/>
              <a:t>There's a </a:t>
            </a:r>
            <a:r>
              <a:rPr lang="en-US" altLang="en-US" sz="2000" dirty="0">
                <a:latin typeface="Courier New" panose="02070309020205020404" pitchFamily="49" charset="0"/>
                <a:cs typeface="Courier New" panose="02070309020205020404" pitchFamily="49" charset="0"/>
              </a:rPr>
              <a:t>document</a:t>
            </a:r>
            <a:r>
              <a:rPr lang="en-US" altLang="en-US" sz="2000" dirty="0" smtClean="0"/>
              <a:t> object associated </a:t>
            </a:r>
            <a:r>
              <a:rPr lang="en-US" altLang="en-US" sz="2000" dirty="0"/>
              <a:t>with the entire web page, and </a:t>
            </a:r>
            <a:r>
              <a:rPr lang="en-US" altLang="en-US" sz="2000" dirty="0" smtClean="0"/>
              <a:t>it has a method named </a:t>
            </a:r>
            <a:r>
              <a:rPr lang="en-US" altLang="en-US" sz="2000" dirty="0" err="1">
                <a:latin typeface="Courier New" panose="02070309020205020404" pitchFamily="49" charset="0"/>
                <a:cs typeface="Courier New" panose="02070309020205020404" pitchFamily="49" charset="0"/>
              </a:rPr>
              <a:t>getElementById</a:t>
            </a:r>
            <a:r>
              <a:rPr lang="en-US" altLang="en-US" sz="2000" dirty="0" smtClean="0"/>
              <a:t> </a:t>
            </a:r>
            <a:r>
              <a:rPr lang="en-US" altLang="en-US" sz="2000" dirty="0"/>
              <a:t>that retrieves </a:t>
            </a:r>
            <a:r>
              <a:rPr lang="en-US" altLang="en-US" sz="2000" dirty="0" smtClean="0"/>
              <a:t>an </a:t>
            </a:r>
            <a:r>
              <a:rPr lang="en-US" altLang="en-US" sz="2000" dirty="0"/>
              <a:t>element using the element’s </a:t>
            </a:r>
            <a:r>
              <a:rPr lang="en-US" altLang="en-US" sz="2000" dirty="0">
                <a:latin typeface="Courier New" panose="02070309020205020404" pitchFamily="49" charset="0"/>
                <a:cs typeface="Courier New" panose="02070309020205020404" pitchFamily="49" charset="0"/>
              </a:rPr>
              <a:t>id</a:t>
            </a:r>
            <a:r>
              <a:rPr lang="en-US" altLang="en-US" sz="2000" dirty="0"/>
              <a:t> </a:t>
            </a:r>
            <a:r>
              <a:rPr lang="en-US" altLang="en-US" sz="2000" dirty="0" smtClean="0"/>
              <a:t>value.</a:t>
            </a:r>
          </a:p>
          <a:p>
            <a:pPr eaLnBrk="1" hangingPunct="1">
              <a:lnSpc>
                <a:spcPct val="90000"/>
              </a:lnSpc>
            </a:pPr>
            <a:r>
              <a:rPr lang="en-US" altLang="en-US" sz="2000" dirty="0" smtClean="0"/>
              <a:t>Here's an example </a:t>
            </a:r>
            <a:r>
              <a:rPr lang="en-US" altLang="en-US" sz="2000" dirty="0" err="1">
                <a:latin typeface="Courier New" panose="02070309020205020404" pitchFamily="49" charset="0"/>
                <a:cs typeface="Courier New" panose="02070309020205020404" pitchFamily="49" charset="0"/>
              </a:rPr>
              <a:t>getElementById</a:t>
            </a:r>
            <a:r>
              <a:rPr lang="en-US" altLang="en-US" sz="2000" dirty="0"/>
              <a:t> </a:t>
            </a:r>
            <a:r>
              <a:rPr lang="en-US" altLang="en-US" sz="2000" dirty="0" smtClean="0"/>
              <a:t> method call from the </a:t>
            </a:r>
            <a:r>
              <a:rPr lang="en-US" altLang="en-US" sz="2000" dirty="0" err="1" smtClean="0">
                <a:latin typeface="Courier New" panose="02070309020205020404" pitchFamily="49" charset="0"/>
                <a:cs typeface="Courier New" panose="02070309020205020404" pitchFamily="49" charset="0"/>
              </a:rPr>
              <a:t>displayHello</a:t>
            </a:r>
            <a:r>
              <a:rPr lang="en-US" altLang="en-US" sz="2000" dirty="0" smtClean="0"/>
              <a:t> function that retrieves the web page's </a:t>
            </a:r>
            <a:r>
              <a:rPr lang="en-US" altLang="en-US" sz="2000" dirty="0">
                <a:latin typeface="Courier New" panose="02070309020205020404" pitchFamily="49" charset="0"/>
                <a:cs typeface="Courier New" panose="02070309020205020404" pitchFamily="49" charset="0"/>
              </a:rPr>
              <a:t>h3</a:t>
            </a:r>
            <a:r>
              <a:rPr lang="en-US" altLang="en-US" sz="2000" dirty="0" smtClean="0"/>
              <a:t> element because it has </a:t>
            </a:r>
            <a:r>
              <a:rPr lang="en-US" altLang="en-US" sz="2000" dirty="0">
                <a:latin typeface="Courier New" panose="02070309020205020404" pitchFamily="49" charset="0"/>
                <a:cs typeface="Courier New" panose="02070309020205020404" pitchFamily="49" charset="0"/>
              </a:rPr>
              <a:t>id="message"</a:t>
            </a:r>
            <a:r>
              <a:rPr lang="en-US" altLang="en-US" sz="2000" dirty="0" smtClean="0"/>
              <a:t>:</a:t>
            </a:r>
          </a:p>
          <a:p>
            <a:pPr marL="400050" lvl="1" indent="0" eaLnBrk="1" hangingPunct="1">
              <a:lnSpc>
                <a:spcPct val="90000"/>
              </a:lnSpc>
              <a:spcBef>
                <a:spcPts val="1200"/>
              </a:spcBef>
              <a:buNone/>
            </a:pPr>
            <a:r>
              <a:rPr lang="en-US" altLang="en-US" dirty="0" err="1">
                <a:latin typeface="Courier New" panose="02070309020205020404" pitchFamily="49" charset="0"/>
                <a:cs typeface="Courier New" panose="02070309020205020404" pitchFamily="49" charset="0"/>
              </a:rPr>
              <a:t>msg</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document.getElementById</a:t>
            </a:r>
            <a:r>
              <a:rPr lang="en-US" altLang="en-US" dirty="0">
                <a:latin typeface="Courier New" panose="02070309020205020404" pitchFamily="49" charset="0"/>
                <a:cs typeface="Courier New" panose="02070309020205020404" pitchFamily="49" charset="0"/>
              </a:rPr>
              <a:t>("message</a:t>
            </a: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
        <p:nvSpPr>
          <p:cNvPr id="6" name="Text Box 7"/>
          <p:cNvSpPr txBox="1">
            <a:spLocks noChangeArrowheads="1"/>
          </p:cNvSpPr>
          <p:nvPr/>
        </p:nvSpPr>
        <p:spPr bwMode="auto">
          <a:xfrm>
            <a:off x="1831848" y="5486400"/>
            <a:ext cx="6324600" cy="923330"/>
          </a:xfrm>
          <a:prstGeom prst="rect">
            <a:avLst/>
          </a:prstGeom>
          <a:solidFill>
            <a:srgbClr val="CCFFCC"/>
          </a:solidFill>
          <a:ln w="9525">
            <a:solidFill>
              <a:srgbClr val="0000FF"/>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dirty="0"/>
              <a:t>To </a:t>
            </a:r>
            <a:r>
              <a:rPr lang="en-US" altLang="en-US" sz="1800" dirty="0" smtClean="0"/>
              <a:t>call an </a:t>
            </a:r>
            <a:r>
              <a:rPr lang="en-US" altLang="en-US" sz="1800" dirty="0"/>
              <a:t>object’s method, you specify the object name, a dot, the method name, and then parentheses around any arguments you want to pass to the method.</a:t>
            </a:r>
          </a:p>
        </p:txBody>
      </p:sp>
      <p:sp>
        <p:nvSpPr>
          <p:cNvPr id="7" name="Line 9"/>
          <p:cNvSpPr>
            <a:spLocks noChangeShapeType="1"/>
          </p:cNvSpPr>
          <p:nvPr/>
        </p:nvSpPr>
        <p:spPr bwMode="auto">
          <a:xfrm flipV="1">
            <a:off x="2743200" y="5201244"/>
            <a:ext cx="0" cy="27432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Line 9"/>
          <p:cNvSpPr>
            <a:spLocks noChangeShapeType="1"/>
          </p:cNvSpPr>
          <p:nvPr/>
        </p:nvSpPr>
        <p:spPr bwMode="auto">
          <a:xfrm flipV="1">
            <a:off x="3447288" y="5201244"/>
            <a:ext cx="0" cy="27432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Line 9"/>
          <p:cNvSpPr>
            <a:spLocks noChangeShapeType="1"/>
          </p:cNvSpPr>
          <p:nvPr/>
        </p:nvSpPr>
        <p:spPr bwMode="auto">
          <a:xfrm flipV="1">
            <a:off x="4495800" y="5201244"/>
            <a:ext cx="0" cy="27432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 name="Line 9"/>
          <p:cNvSpPr>
            <a:spLocks noChangeShapeType="1"/>
          </p:cNvSpPr>
          <p:nvPr/>
        </p:nvSpPr>
        <p:spPr bwMode="auto">
          <a:xfrm flipV="1">
            <a:off x="5791200" y="5201244"/>
            <a:ext cx="0" cy="27432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9"/>
          <p:cNvSpPr>
            <a:spLocks noChangeShapeType="1"/>
          </p:cNvSpPr>
          <p:nvPr/>
        </p:nvSpPr>
        <p:spPr bwMode="auto">
          <a:xfrm flipV="1">
            <a:off x="6477000" y="5201244"/>
            <a:ext cx="0" cy="27432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Text Box 9" descr="note number"/>
          <p:cNvSpPr txBox="1">
            <a:spLocks noChangeArrowheads="1"/>
          </p:cNvSpPr>
          <p:nvPr/>
        </p:nvSpPr>
        <p:spPr bwMode="auto">
          <a:xfrm>
            <a:off x="381000" y="4572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1</a:t>
            </a:r>
          </a:p>
        </p:txBody>
      </p:sp>
      <p:sp>
        <p:nvSpPr>
          <p:cNvPr id="13" name="Text Box 9" descr="note number"/>
          <p:cNvSpPr txBox="1">
            <a:spLocks noChangeArrowheads="1"/>
          </p:cNvSpPr>
          <p:nvPr/>
        </p:nvSpPr>
        <p:spPr bwMode="auto">
          <a:xfrm>
            <a:off x="381000" y="5486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
        <p:nvSpPr>
          <p:cNvPr id="14" name="Text Box 9" descr="note number"/>
          <p:cNvSpPr txBox="1">
            <a:spLocks noChangeArrowheads="1"/>
          </p:cNvSpPr>
          <p:nvPr/>
        </p:nvSpPr>
        <p:spPr bwMode="auto">
          <a:xfrm>
            <a:off x="381000" y="6324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36E6BDE-3AAA-4E6D-9E96-9B38F881A9FF}" type="slidenum">
              <a:rPr lang="en-US" altLang="en-US" sz="1400" smtClean="0">
                <a:latin typeface="Times New Roman" panose="02020603050405020304" pitchFamily="18" charset="0"/>
              </a:rPr>
              <a:pPr>
                <a:spcBef>
                  <a:spcPct val="0"/>
                </a:spcBef>
                <a:buClrTx/>
                <a:buSzTx/>
                <a:buFontTx/>
                <a:buNone/>
              </a:pPr>
              <a:t>15</a:t>
            </a:fld>
            <a:endParaRPr lang="en-US" altLang="en-US" sz="1400" smtClean="0">
              <a:latin typeface="Times New Roman" panose="02020603050405020304" pitchFamily="18" charset="0"/>
            </a:endParaRPr>
          </a:p>
        </p:txBody>
      </p:sp>
      <p:sp>
        <p:nvSpPr>
          <p:cNvPr id="29699"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Objects</a:t>
            </a:r>
          </a:p>
        </p:txBody>
      </p:sp>
      <p:sp>
        <p:nvSpPr>
          <p:cNvPr id="29700"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200" dirty="0" smtClean="0"/>
              <a:t>In the previous slide, the </a:t>
            </a:r>
            <a:r>
              <a:rPr lang="en-US" altLang="en-US" sz="2200" dirty="0" err="1" smtClean="0">
                <a:latin typeface="Courier New" panose="02070309020205020404" pitchFamily="49" charset="0"/>
                <a:cs typeface="Courier New" panose="02070309020205020404" pitchFamily="49" charset="0"/>
              </a:rPr>
              <a:t>getElementById</a:t>
            </a:r>
            <a:r>
              <a:rPr lang="en-US" altLang="en-US" sz="2200" dirty="0" smtClean="0"/>
              <a:t> method call retrieves the object associated with the </a:t>
            </a:r>
            <a:r>
              <a:rPr lang="en-US" altLang="en-US" sz="2200" dirty="0">
                <a:latin typeface="Courier New" panose="02070309020205020404" pitchFamily="49" charset="0"/>
                <a:cs typeface="Courier New" panose="02070309020205020404" pitchFamily="49" charset="0"/>
              </a:rPr>
              <a:t>h3</a:t>
            </a:r>
            <a:r>
              <a:rPr lang="en-US" altLang="en-US" sz="2200" dirty="0" smtClean="0"/>
              <a:t> </a:t>
            </a:r>
            <a:r>
              <a:rPr lang="en-US" altLang="en-US" sz="2200" dirty="0"/>
              <a:t>element </a:t>
            </a:r>
            <a:r>
              <a:rPr lang="en-US" altLang="en-US" sz="2200" dirty="0" smtClean="0"/>
              <a:t>and that object gets assigned to the </a:t>
            </a:r>
            <a:r>
              <a:rPr lang="en-US" altLang="en-US" sz="2200" dirty="0" err="1">
                <a:latin typeface="Courier New" panose="02070309020205020404" pitchFamily="49" charset="0"/>
                <a:cs typeface="Courier New" panose="02070309020205020404" pitchFamily="49" charset="0"/>
              </a:rPr>
              <a:t>msg</a:t>
            </a:r>
            <a:r>
              <a:rPr lang="en-US" altLang="en-US" sz="2200" dirty="0" smtClean="0"/>
              <a:t> variable.</a:t>
            </a:r>
          </a:p>
          <a:p>
            <a:pPr eaLnBrk="1" hangingPunct="1">
              <a:lnSpc>
                <a:spcPct val="90000"/>
              </a:lnSpc>
            </a:pPr>
            <a:r>
              <a:rPr lang="en-US" altLang="en-US" sz="2200" dirty="0"/>
              <a:t>All element objects have an </a:t>
            </a:r>
            <a:r>
              <a:rPr lang="en-US" altLang="en-US" sz="2200" dirty="0" err="1">
                <a:latin typeface="Courier New" panose="02070309020205020404" pitchFamily="49" charset="0"/>
                <a:cs typeface="Courier New" panose="02070309020205020404" pitchFamily="49" charset="0"/>
              </a:rPr>
              <a:t>outerHTML</a:t>
            </a:r>
            <a:r>
              <a:rPr lang="en-US" altLang="en-US" sz="2200" dirty="0"/>
              <a:t> property, which stores the element's code, including the element's start and end tags</a:t>
            </a:r>
            <a:r>
              <a:rPr lang="en-US" altLang="en-US" sz="2200" dirty="0" smtClean="0"/>
              <a:t>.</a:t>
            </a:r>
          </a:p>
          <a:p>
            <a:pPr eaLnBrk="1" hangingPunct="1">
              <a:lnSpc>
                <a:spcPct val="90000"/>
              </a:lnSpc>
            </a:pPr>
            <a:r>
              <a:rPr lang="en-US" altLang="en-US" sz="2200" dirty="0" smtClean="0"/>
              <a:t>The </a:t>
            </a:r>
            <a:r>
              <a:rPr lang="en-US" altLang="en-US" sz="2200" dirty="0" err="1">
                <a:latin typeface="Courier New" panose="02070309020205020404" pitchFamily="49" charset="0"/>
                <a:cs typeface="Courier New" panose="02070309020205020404" pitchFamily="49" charset="0"/>
              </a:rPr>
              <a:t>msg</a:t>
            </a:r>
            <a:r>
              <a:rPr lang="en-US" altLang="en-US" sz="2200" dirty="0"/>
              <a:t> variable holds the </a:t>
            </a:r>
            <a:r>
              <a:rPr lang="en-US" altLang="en-US" sz="2200" dirty="0">
                <a:latin typeface="Courier New" panose="02070309020205020404" pitchFamily="49" charset="0"/>
                <a:cs typeface="Courier New" panose="02070309020205020404" pitchFamily="49" charset="0"/>
              </a:rPr>
              <a:t>h3</a:t>
            </a:r>
            <a:r>
              <a:rPr lang="en-US" altLang="en-US" sz="2200" dirty="0"/>
              <a:t> element’s object, so </a:t>
            </a:r>
            <a:r>
              <a:rPr lang="en-US" altLang="en-US" sz="2200" dirty="0" err="1">
                <a:latin typeface="Courier New" panose="02070309020205020404" pitchFamily="49" charset="0"/>
                <a:cs typeface="Courier New" panose="02070309020205020404" pitchFamily="49" charset="0"/>
              </a:rPr>
              <a:t>msg.outerHTML</a:t>
            </a:r>
            <a:r>
              <a:rPr lang="en-US" altLang="en-US" sz="2200" dirty="0"/>
              <a:t> holds the </a:t>
            </a:r>
            <a:r>
              <a:rPr lang="en-US" altLang="en-US" sz="2200" dirty="0">
                <a:latin typeface="Courier New" panose="02070309020205020404" pitchFamily="49" charset="0"/>
                <a:cs typeface="Courier New" panose="02070309020205020404" pitchFamily="49" charset="0"/>
              </a:rPr>
              <a:t>h3</a:t>
            </a:r>
            <a:r>
              <a:rPr lang="en-US" altLang="en-US" sz="2200" dirty="0"/>
              <a:t> element’s </a:t>
            </a:r>
            <a:r>
              <a:rPr lang="en-US" altLang="en-US" sz="2200" dirty="0" smtClean="0"/>
              <a:t>code.</a:t>
            </a:r>
          </a:p>
          <a:p>
            <a:pPr eaLnBrk="1" hangingPunct="1">
              <a:lnSpc>
                <a:spcPct val="90000"/>
              </a:lnSpc>
            </a:pPr>
            <a:r>
              <a:rPr lang="en-US" altLang="en-US" sz="2200" dirty="0" smtClean="0"/>
              <a:t>Assigning </a:t>
            </a:r>
            <a:r>
              <a:rPr lang="en-US" altLang="en-US" sz="2200" dirty="0">
                <a:latin typeface="Courier New" panose="02070309020205020404" pitchFamily="49" charset="0"/>
                <a:cs typeface="Courier New" panose="02070309020205020404" pitchFamily="49" charset="0"/>
              </a:rPr>
              <a:t>&lt;h1&gt;Hello, world!&lt;/h1&gt;</a:t>
            </a:r>
            <a:r>
              <a:rPr lang="en-US" altLang="en-US" sz="2200" dirty="0"/>
              <a:t> to </a:t>
            </a:r>
            <a:r>
              <a:rPr lang="en-US" altLang="en-US" sz="2200" dirty="0" err="1">
                <a:latin typeface="Courier New" panose="02070309020205020404" pitchFamily="49" charset="0"/>
                <a:cs typeface="Courier New" panose="02070309020205020404" pitchFamily="49" charset="0"/>
              </a:rPr>
              <a:t>msg.outerHTML</a:t>
            </a:r>
            <a:r>
              <a:rPr lang="en-US" altLang="en-US" sz="2200" dirty="0"/>
              <a:t> causes </a:t>
            </a:r>
            <a:r>
              <a:rPr lang="en-US" altLang="en-US" sz="2200" dirty="0" err="1">
                <a:latin typeface="Courier New" panose="02070309020205020404" pitchFamily="49" charset="0"/>
                <a:cs typeface="Courier New" panose="02070309020205020404" pitchFamily="49" charset="0"/>
              </a:rPr>
              <a:t>msg</a:t>
            </a:r>
            <a:r>
              <a:rPr lang="en-US" altLang="en-US" sz="2200" dirty="0" err="1"/>
              <a:t>’s</a:t>
            </a:r>
            <a:r>
              <a:rPr lang="en-US" altLang="en-US" sz="2200" dirty="0"/>
              <a:t> code to be replaced with </a:t>
            </a:r>
            <a:r>
              <a:rPr lang="en-US" altLang="en-US" sz="2200" dirty="0">
                <a:latin typeface="Courier New" panose="02070309020205020404" pitchFamily="49" charset="0"/>
                <a:cs typeface="Courier New" panose="02070309020205020404" pitchFamily="49" charset="0"/>
              </a:rPr>
              <a:t>&lt;h1&gt;Hello, world!&lt;/h1</a:t>
            </a:r>
            <a:r>
              <a:rPr lang="en-US" altLang="en-US" sz="2200" dirty="0" smtClean="0">
                <a:latin typeface="Courier New" panose="02070309020205020404" pitchFamily="49" charset="0"/>
                <a:cs typeface="Courier New" panose="02070309020205020404" pitchFamily="49" charset="0"/>
              </a:rPr>
              <a:t>&gt;</a:t>
            </a:r>
            <a:r>
              <a:rPr lang="en-US" altLang="en-US" sz="2200" dirty="0" smtClean="0"/>
              <a:t>.</a:t>
            </a:r>
          </a:p>
          <a:p>
            <a:pPr eaLnBrk="1" hangingPunct="1">
              <a:lnSpc>
                <a:spcPct val="90000"/>
              </a:lnSpc>
            </a:pPr>
            <a:r>
              <a:rPr lang="en-US" altLang="en-US" sz="2200" dirty="0" smtClean="0"/>
              <a:t>Thus</a:t>
            </a:r>
            <a:r>
              <a:rPr lang="en-US" altLang="en-US" sz="2200" dirty="0"/>
              <a:t>, when the button is clicked, the original </a:t>
            </a:r>
            <a:r>
              <a:rPr lang="en-US" altLang="en-US" sz="2200" dirty="0">
                <a:latin typeface="Courier New" panose="02070309020205020404" pitchFamily="49" charset="0"/>
                <a:cs typeface="Courier New" panose="02070309020205020404" pitchFamily="49" charset="0"/>
              </a:rPr>
              <a:t>h3</a:t>
            </a:r>
            <a:r>
              <a:rPr lang="en-US" altLang="en-US" sz="2200" dirty="0"/>
              <a:t> message gets replaced with an </a:t>
            </a:r>
            <a:r>
              <a:rPr lang="en-US" altLang="en-US" sz="2200" dirty="0">
                <a:latin typeface="Courier New" panose="02070309020205020404" pitchFamily="49" charset="0"/>
                <a:cs typeface="Courier New" panose="02070309020205020404" pitchFamily="49" charset="0"/>
              </a:rPr>
              <a:t>h1</a:t>
            </a:r>
            <a:r>
              <a:rPr lang="en-US" altLang="en-US" sz="2200" dirty="0"/>
              <a:t> "Hello, world!" message</a:t>
            </a:r>
            <a:r>
              <a:rPr lang="en-US" altLang="en-US" sz="2200" dirty="0" smtClean="0"/>
              <a:t>.</a:t>
            </a:r>
            <a:endParaRPr lang="en-US" altLang="en-US" sz="2200" dirty="0">
              <a:latin typeface="Courier New" panose="02070309020205020404" pitchFamily="49" charset="0"/>
              <a:cs typeface="Courier New" panose="02070309020205020404" pitchFamily="49" charset="0"/>
            </a:endParaRPr>
          </a:p>
        </p:txBody>
      </p:sp>
      <p:sp>
        <p:nvSpPr>
          <p:cNvPr id="12" name="Text Box 9" descr="note number"/>
          <p:cNvSpPr txBox="1">
            <a:spLocks noChangeArrowheads="1"/>
          </p:cNvSpPr>
          <p:nvPr/>
        </p:nvSpPr>
        <p:spPr bwMode="auto">
          <a:xfrm>
            <a:off x="381000" y="5553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1</a:t>
            </a:r>
          </a:p>
        </p:txBody>
      </p:sp>
      <p:sp>
        <p:nvSpPr>
          <p:cNvPr id="13" name="Text Box 9" descr="note number"/>
          <p:cNvSpPr txBox="1">
            <a:spLocks noChangeArrowheads="1"/>
          </p:cNvSpPr>
          <p:nvPr/>
        </p:nvSpPr>
        <p:spPr bwMode="auto">
          <a:xfrm>
            <a:off x="381000" y="6010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
        <p:nvSpPr>
          <p:cNvPr id="14" name="Text Box 9" descr="note number"/>
          <p:cNvSpPr txBox="1">
            <a:spLocks noChangeArrowheads="1"/>
          </p:cNvSpPr>
          <p:nvPr/>
        </p:nvSpPr>
        <p:spPr bwMode="auto">
          <a:xfrm>
            <a:off x="381000" y="6315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Tree>
    <p:extLst>
      <p:ext uri="{BB962C8B-B14F-4D97-AF65-F5344CB8AC3E}">
        <p14:creationId xmlns:p14="http://schemas.microsoft.com/office/powerpoint/2010/main" val="2669970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36E6BDE-3AAA-4E6D-9E96-9B38F881A9FF}" type="slidenum">
              <a:rPr lang="en-US" altLang="en-US" sz="1400" smtClean="0">
                <a:latin typeface="Times New Roman" panose="02020603050405020304" pitchFamily="18" charset="0"/>
              </a:rPr>
              <a:pPr>
                <a:spcBef>
                  <a:spcPct val="0"/>
                </a:spcBef>
                <a:buClrTx/>
                <a:buSzTx/>
                <a:buFontTx/>
                <a:buNone/>
              </a:pPr>
              <a:t>16</a:t>
            </a:fld>
            <a:endParaRPr lang="en-US" altLang="en-US" sz="1400" smtClean="0">
              <a:latin typeface="Times New Roman" panose="02020603050405020304" pitchFamily="18" charset="0"/>
            </a:endParaRPr>
          </a:p>
        </p:txBody>
      </p:sp>
      <p:sp>
        <p:nvSpPr>
          <p:cNvPr id="29699"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Document Object Model</a:t>
            </a:r>
          </a:p>
        </p:txBody>
      </p:sp>
      <p:sp>
        <p:nvSpPr>
          <p:cNvPr id="29700"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dirty="0" smtClean="0"/>
              <a:t>The Document Object Model (DOM) models all of the parts of a web page document as nodes in a node tree. Each node represents either (1) an element, (2) a text item that appears between an element's start and end tags, or (3) an attribute within one of the elements.</a:t>
            </a:r>
          </a:p>
          <a:p>
            <a:pPr eaLnBrk="1" hangingPunct="1">
              <a:lnSpc>
                <a:spcPct val="90000"/>
              </a:lnSpc>
            </a:pPr>
            <a:r>
              <a:rPr lang="en-US" altLang="en-US" dirty="0" smtClean="0"/>
              <a:t>For a node tree example, see the next slide….</a:t>
            </a:r>
          </a:p>
        </p:txBody>
      </p:sp>
      <p:sp>
        <p:nvSpPr>
          <p:cNvPr id="5" name="Text Box 9" descr="note number"/>
          <p:cNvSpPr txBox="1">
            <a:spLocks noChangeArrowheads="1"/>
          </p:cNvSpPr>
          <p:nvPr/>
        </p:nvSpPr>
        <p:spPr bwMode="auto">
          <a:xfrm>
            <a:off x="381000" y="1362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1</a:t>
            </a:r>
          </a:p>
        </p:txBody>
      </p:sp>
      <p:sp>
        <p:nvSpPr>
          <p:cNvPr id="6" name="Text Box 9" descr="note number"/>
          <p:cNvSpPr txBox="1">
            <a:spLocks noChangeArrowheads="1"/>
          </p:cNvSpPr>
          <p:nvPr/>
        </p:nvSpPr>
        <p:spPr bwMode="auto">
          <a:xfrm>
            <a:off x="381000" y="4191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2</a:t>
            </a:r>
          </a:p>
        </p:txBody>
      </p:sp>
    </p:spTree>
    <p:extLst>
      <p:ext uri="{BB962C8B-B14F-4D97-AF65-F5344CB8AC3E}">
        <p14:creationId xmlns:p14="http://schemas.microsoft.com/office/powerpoint/2010/main" val="964770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0021401-9528-408D-8648-C60B340B2595}" type="slidenum">
              <a:rPr lang="en-US" altLang="en-US" sz="1400" smtClean="0">
                <a:latin typeface="Times New Roman" panose="02020603050405020304" pitchFamily="18" charset="0"/>
              </a:rPr>
              <a:pPr>
                <a:spcBef>
                  <a:spcPct val="0"/>
                </a:spcBef>
                <a:buClrTx/>
                <a:buSzTx/>
                <a:buFontTx/>
                <a:buNone/>
              </a:pPr>
              <a:t>17</a:t>
            </a:fld>
            <a:endParaRPr lang="en-US" altLang="en-US" sz="1400" smtClean="0">
              <a:latin typeface="Times New Roman" panose="02020603050405020304" pitchFamily="18" charset="0"/>
            </a:endParaRPr>
          </a:p>
        </p:txBody>
      </p:sp>
      <p:sp>
        <p:nvSpPr>
          <p:cNvPr id="31747" name="Rectangle 2"/>
          <p:cNvSpPr>
            <a:spLocks noGrp="1" noChangeArrowheads="1"/>
          </p:cNvSpPr>
          <p:nvPr>
            <p:ph type="title"/>
          </p:nvPr>
        </p:nvSpPr>
        <p:spPr>
          <a:xfrm>
            <a:off x="1150938" y="341313"/>
            <a:ext cx="7002462" cy="754062"/>
          </a:xfrm>
        </p:spPr>
        <p:txBody>
          <a:bodyPr/>
          <a:lstStyle/>
          <a:p>
            <a:pPr eaLnBrk="1" hangingPunct="1"/>
            <a:r>
              <a:rPr lang="en-US" altLang="en-US" sz="2800" dirty="0" smtClean="0"/>
              <a:t>Node Tree for Simplified Hello Web Page</a:t>
            </a:r>
          </a:p>
        </p:txBody>
      </p:sp>
      <p:sp>
        <p:nvSpPr>
          <p:cNvPr id="31748" name="Text Box 9" descr="note number"/>
          <p:cNvSpPr txBox="1">
            <a:spLocks noChangeArrowheads="1"/>
          </p:cNvSpPr>
          <p:nvPr/>
        </p:nvSpPr>
        <p:spPr bwMode="auto">
          <a:xfrm>
            <a:off x="4114800" y="1362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31749" name="Text Box 10" descr="note number"/>
          <p:cNvSpPr txBox="1">
            <a:spLocks noChangeArrowheads="1"/>
          </p:cNvSpPr>
          <p:nvPr/>
        </p:nvSpPr>
        <p:spPr bwMode="auto">
          <a:xfrm>
            <a:off x="514350" y="38004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2" name="Rectangle 3"/>
          <p:cNvSpPr txBox="1">
            <a:spLocks noChangeArrowheads="1"/>
          </p:cNvSpPr>
          <p:nvPr/>
        </p:nvSpPr>
        <p:spPr bwMode="auto">
          <a:xfrm>
            <a:off x="4724400" y="1371599"/>
            <a:ext cx="3841750" cy="245059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438150" indent="-381000" eaLnBrk="1" hangingPunct="1">
              <a:spcBef>
                <a:spcPct val="0"/>
              </a:spcBef>
              <a:buNone/>
              <a:defRPr/>
            </a:pPr>
            <a:r>
              <a:rPr lang="en-US" altLang="en-US" sz="1200" kern="0" dirty="0">
                <a:latin typeface="Courier New" pitchFamily="49" charset="0"/>
              </a:rPr>
              <a:t>&lt;!DOCTYPE html&gt;</a:t>
            </a:r>
          </a:p>
          <a:p>
            <a:pPr marL="438150" indent="-381000" eaLnBrk="1" hangingPunct="1">
              <a:spcBef>
                <a:spcPct val="0"/>
              </a:spcBef>
              <a:buNone/>
              <a:defRPr/>
            </a:pPr>
            <a:r>
              <a:rPr lang="en-US" altLang="en-US" sz="1200" kern="0" dirty="0">
                <a:latin typeface="Courier New" pitchFamily="49" charset="0"/>
              </a:rPr>
              <a:t>&lt;html </a:t>
            </a:r>
            <a:r>
              <a:rPr lang="en-US" altLang="en-US" sz="1200" kern="0" dirty="0" err="1">
                <a:latin typeface="Courier New" pitchFamily="49" charset="0"/>
              </a:rPr>
              <a:t>lang</a:t>
            </a:r>
            <a:r>
              <a:rPr lang="en-US" altLang="en-US" sz="1200" kern="0" dirty="0">
                <a:latin typeface="Courier New" pitchFamily="49" charset="0"/>
              </a:rPr>
              <a:t>="</a:t>
            </a:r>
            <a:r>
              <a:rPr lang="en-US" altLang="en-US" sz="1200" kern="0" dirty="0" err="1">
                <a:latin typeface="Courier New" pitchFamily="49" charset="0"/>
              </a:rPr>
              <a:t>en</a:t>
            </a:r>
            <a:r>
              <a:rPr lang="en-US" altLang="en-US" sz="1200" kern="0" dirty="0">
                <a:latin typeface="Courier New" pitchFamily="49" charset="0"/>
              </a:rPr>
              <a:t>"&gt;</a:t>
            </a:r>
            <a:endParaRPr lang="en-US" altLang="en-US" sz="1200" kern="0" dirty="0" smtClean="0">
              <a:latin typeface="Courier New" pitchFamily="49" charset="0"/>
            </a:endParaRPr>
          </a:p>
          <a:p>
            <a:pPr marL="438150" indent="-381000" eaLnBrk="1" hangingPunct="1">
              <a:spcBef>
                <a:spcPct val="0"/>
              </a:spcBef>
              <a:buFont typeface="Wingdings" pitchFamily="2" charset="2"/>
              <a:buNone/>
              <a:defRPr/>
            </a:pPr>
            <a:r>
              <a:rPr lang="en-US" altLang="en-US" sz="1200" kern="0" dirty="0" smtClean="0">
                <a:latin typeface="Courier New" pitchFamily="49" charset="0"/>
              </a:rPr>
              <a:t>&lt;head&gt;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&lt;title&gt;Hello&lt;/title&gt;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&lt;/head&gt;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&lt;body&gt;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&lt;h3 id="message"&gt;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  To see the traditional</a:t>
            </a:r>
          </a:p>
          <a:p>
            <a:pPr marL="438150" indent="-381000" eaLnBrk="1" hangingPunct="1">
              <a:spcBef>
                <a:spcPct val="0"/>
              </a:spcBef>
              <a:buFont typeface="Wingdings" pitchFamily="2" charset="2"/>
              <a:buNone/>
              <a:defRPr/>
            </a:pPr>
            <a:r>
              <a:rPr lang="en-US" altLang="en-US" sz="1200" kern="0" dirty="0">
                <a:latin typeface="Courier New" pitchFamily="49" charset="0"/>
              </a:rPr>
              <a:t> </a:t>
            </a:r>
            <a:r>
              <a:rPr lang="en-US" altLang="en-US" sz="1200" kern="0" dirty="0" smtClean="0">
                <a:latin typeface="Courier New" pitchFamily="49" charset="0"/>
              </a:rPr>
              <a:t> first-program greeting, click below.</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&lt;/h3&gt;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&lt;input type="button" value="Click Me!"&gt;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&lt;/body&gt;</a:t>
            </a:r>
          </a:p>
          <a:p>
            <a:pPr marL="438150" indent="-381000" eaLnBrk="1" hangingPunct="1">
              <a:spcBef>
                <a:spcPct val="0"/>
              </a:spcBef>
              <a:buFont typeface="Wingdings" pitchFamily="2" charset="2"/>
              <a:buNone/>
              <a:defRPr/>
            </a:pPr>
            <a:r>
              <a:rPr lang="en-US" altLang="en-US" sz="1200" kern="0" dirty="0" smtClean="0">
                <a:latin typeface="Courier New" pitchFamily="49" charset="0"/>
              </a:rPr>
              <a:t>&lt;/html&gt;</a:t>
            </a:r>
          </a:p>
        </p:txBody>
      </p:sp>
      <p:sp>
        <p:nvSpPr>
          <p:cNvPr id="13" name="Rectangle 3"/>
          <p:cNvSpPr txBox="1">
            <a:spLocks noChangeArrowheads="1"/>
          </p:cNvSpPr>
          <p:nvPr/>
        </p:nvSpPr>
        <p:spPr bwMode="auto">
          <a:xfrm>
            <a:off x="762000" y="1524000"/>
            <a:ext cx="2514600" cy="85090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0" indent="0" eaLnBrk="1" hangingPunct="1">
              <a:lnSpc>
                <a:spcPct val="90000"/>
              </a:lnSpc>
              <a:buFont typeface="Wingdings" pitchFamily="2" charset="2"/>
              <a:buNone/>
              <a:defRPr/>
            </a:pPr>
            <a:r>
              <a:rPr lang="en-US" altLang="en-US" sz="1600" kern="0" dirty="0" smtClean="0"/>
              <a:t>blue: element nodes</a:t>
            </a:r>
          </a:p>
          <a:p>
            <a:pPr marL="0" indent="0" eaLnBrk="1" hangingPunct="1">
              <a:lnSpc>
                <a:spcPct val="90000"/>
              </a:lnSpc>
              <a:buFont typeface="Wingdings" pitchFamily="2" charset="2"/>
              <a:buNone/>
              <a:defRPr/>
            </a:pPr>
            <a:r>
              <a:rPr lang="en-US" altLang="en-US" sz="1600" kern="0" dirty="0" smtClean="0"/>
              <a:t>yellow: text nodes</a:t>
            </a:r>
          </a:p>
          <a:p>
            <a:pPr marL="0" indent="0" eaLnBrk="1" hangingPunct="1">
              <a:lnSpc>
                <a:spcPct val="90000"/>
              </a:lnSpc>
              <a:buFont typeface="Wingdings" pitchFamily="2" charset="2"/>
              <a:buNone/>
              <a:defRPr/>
            </a:pPr>
            <a:r>
              <a:rPr lang="en-US" altLang="en-US" sz="1600" kern="0" dirty="0" smtClean="0"/>
              <a:t>green: attribute nodes</a:t>
            </a:r>
          </a:p>
        </p:txBody>
      </p:sp>
      <p:graphicFrame>
        <p:nvGraphicFramePr>
          <p:cNvPr id="6" name="Object 5"/>
          <p:cNvGraphicFramePr>
            <a:graphicFrameLocks noChangeAspect="1"/>
          </p:cNvGraphicFramePr>
          <p:nvPr>
            <p:extLst>
              <p:ext uri="{D42A27DB-BD31-4B8C-83A1-F6EECF244321}">
                <p14:modId xmlns:p14="http://schemas.microsoft.com/office/powerpoint/2010/main" val="1710801489"/>
              </p:ext>
            </p:extLst>
          </p:nvPr>
        </p:nvGraphicFramePr>
        <p:xfrm>
          <a:off x="762000" y="2596895"/>
          <a:ext cx="8040802" cy="3880105"/>
        </p:xfrm>
        <a:graphic>
          <a:graphicData uri="http://schemas.openxmlformats.org/presentationml/2006/ole">
            <mc:AlternateContent xmlns:mc="http://schemas.openxmlformats.org/markup-compatibility/2006">
              <mc:Choice xmlns:v="urn:schemas-microsoft-com:vml" Requires="v">
                <p:oleObj spid="_x0000_s31893" name="Visio" r:id="rId4" imgW="9904024" imgH="4780697" progId="Visio.Drawing.15">
                  <p:embed/>
                </p:oleObj>
              </mc:Choice>
              <mc:Fallback>
                <p:oleObj name="Visio" r:id="rId4" imgW="9904024" imgH="4780697" progId="Visio.Drawing.15">
                  <p:embed/>
                  <p:pic>
                    <p:nvPicPr>
                      <p:cNvPr id="0" name=""/>
                      <p:cNvPicPr/>
                      <p:nvPr/>
                    </p:nvPicPr>
                    <p:blipFill>
                      <a:blip r:embed="rId5"/>
                      <a:stretch>
                        <a:fillRect/>
                      </a:stretch>
                    </p:blipFill>
                    <p:spPr>
                      <a:xfrm>
                        <a:off x="762000" y="2596895"/>
                        <a:ext cx="8040802" cy="38801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39F409B-4A46-4D18-8BA5-D4B882552047}" type="slidenum">
              <a:rPr lang="en-US" altLang="en-US" sz="1400" smtClean="0">
                <a:latin typeface="Times New Roman" panose="02020603050405020304" pitchFamily="18" charset="0"/>
              </a:rPr>
              <a:pPr>
                <a:spcBef>
                  <a:spcPct val="0"/>
                </a:spcBef>
                <a:buClrTx/>
                <a:buSzTx/>
                <a:buFontTx/>
                <a:buNone/>
              </a:pPr>
              <a:t>18</a:t>
            </a:fld>
            <a:endParaRPr lang="en-US" altLang="en-US" sz="1400" smtClean="0">
              <a:latin typeface="Times New Roman" panose="02020603050405020304" pitchFamily="18" charset="0"/>
            </a:endParaRPr>
          </a:p>
        </p:txBody>
      </p:sp>
      <p:sp>
        <p:nvSpPr>
          <p:cNvPr id="33795"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Dynamic HTML</a:t>
            </a:r>
          </a:p>
        </p:txBody>
      </p:sp>
      <p:sp>
        <p:nvSpPr>
          <p:cNvPr id="33796"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dirty="0"/>
              <a:t>The term </a:t>
            </a:r>
            <a:r>
              <a:rPr lang="en-US" altLang="en-US" i="1" dirty="0"/>
              <a:t>dynamic HTML</a:t>
            </a:r>
            <a:r>
              <a:rPr lang="en-US" altLang="en-US" dirty="0"/>
              <a:t> refers to updating the web page’s content by manipulating the DOM’s nodes</a:t>
            </a:r>
            <a:r>
              <a:rPr lang="en-US" altLang="en-US" dirty="0" smtClean="0"/>
              <a:t>.</a:t>
            </a:r>
          </a:p>
          <a:p>
            <a:pPr eaLnBrk="1" hangingPunct="1">
              <a:lnSpc>
                <a:spcPct val="90000"/>
              </a:lnSpc>
            </a:pPr>
            <a:r>
              <a:rPr lang="en-US" altLang="en-US" dirty="0" smtClean="0"/>
              <a:t>Assigning </a:t>
            </a:r>
            <a:r>
              <a:rPr lang="en-US" altLang="en-US" dirty="0"/>
              <a:t>a value to an element object’s </a:t>
            </a:r>
            <a:r>
              <a:rPr lang="en-US" altLang="en-US" dirty="0" err="1">
                <a:latin typeface="Courier New" panose="02070309020205020404" pitchFamily="49" charset="0"/>
                <a:cs typeface="Courier New" panose="02070309020205020404" pitchFamily="49" charset="0"/>
              </a:rPr>
              <a:t>outerHTML</a:t>
            </a:r>
            <a:r>
              <a:rPr lang="en-US" altLang="en-US" dirty="0"/>
              <a:t> property (as in the Hello web page) is one way to implement dynamic HTML. We’ll see other techniques later</a:t>
            </a:r>
            <a:r>
              <a:rPr lang="en-US" altLang="en-US" dirty="0" smtClean="0"/>
              <a:t>.</a:t>
            </a:r>
          </a:p>
        </p:txBody>
      </p:sp>
    </p:spTree>
    <p:extLst>
      <p:ext uri="{BB962C8B-B14F-4D97-AF65-F5344CB8AC3E}">
        <p14:creationId xmlns:p14="http://schemas.microsoft.com/office/powerpoint/2010/main" val="2577034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2E0D035-78E7-4575-A2C0-6838BA38B8CE}" type="slidenum">
              <a:rPr lang="en-US" altLang="en-US" sz="1400" smtClean="0">
                <a:latin typeface="Times New Roman" panose="02020603050405020304" pitchFamily="18" charset="0"/>
              </a:rPr>
              <a:pPr>
                <a:spcBef>
                  <a:spcPct val="0"/>
                </a:spcBef>
                <a:buClrTx/>
                <a:buSzTx/>
                <a:buFontTx/>
                <a:buNone/>
              </a:pPr>
              <a:t>19</a:t>
            </a:fld>
            <a:endParaRPr lang="en-US" altLang="en-US" sz="1400" smtClean="0">
              <a:latin typeface="Times New Roman" panose="02020603050405020304" pitchFamily="18" charset="0"/>
            </a:endParaRPr>
          </a:p>
        </p:txBody>
      </p:sp>
      <p:sp>
        <p:nvSpPr>
          <p:cNvPr id="41987" name="Rectangle 2"/>
          <p:cNvSpPr>
            <a:spLocks noGrp="1" noChangeArrowheads="1"/>
          </p:cNvSpPr>
          <p:nvPr>
            <p:ph type="title"/>
          </p:nvPr>
        </p:nvSpPr>
        <p:spPr>
          <a:xfrm>
            <a:off x="1150938" y="304800"/>
            <a:ext cx="7002462" cy="754063"/>
          </a:xfrm>
        </p:spPr>
        <p:txBody>
          <a:bodyPr/>
          <a:lstStyle/>
          <a:p>
            <a:pPr eaLnBrk="1" hangingPunct="1"/>
            <a:r>
              <a:rPr lang="en-US" altLang="en-US" smtClean="0"/>
              <a:t>Forms</a:t>
            </a:r>
          </a:p>
        </p:txBody>
      </p:sp>
      <p:sp>
        <p:nvSpPr>
          <p:cNvPr id="41988" name="Rectangle 3"/>
          <p:cNvSpPr>
            <a:spLocks noGrp="1" noChangeArrowheads="1"/>
          </p:cNvSpPr>
          <p:nvPr>
            <p:ph type="body" idx="1"/>
          </p:nvPr>
        </p:nvSpPr>
        <p:spPr>
          <a:xfrm>
            <a:off x="762000" y="1524000"/>
            <a:ext cx="7924800" cy="5029200"/>
          </a:xfrm>
        </p:spPr>
        <p:txBody>
          <a:bodyPr/>
          <a:lstStyle/>
          <a:p>
            <a:pPr eaLnBrk="1" hangingPunct="1"/>
            <a:r>
              <a:rPr lang="en-US" altLang="en-US" sz="2000" i="1" dirty="0" smtClean="0"/>
              <a:t>Forms</a:t>
            </a:r>
            <a:r>
              <a:rPr lang="en-US" altLang="en-US" sz="2000" dirty="0" smtClean="0"/>
              <a:t> provide developers with the ability to group input </a:t>
            </a:r>
            <a:r>
              <a:rPr lang="en-US" altLang="en-US" sz="2000" i="1" dirty="0" smtClean="0"/>
              <a:t>controls</a:t>
            </a:r>
            <a:r>
              <a:rPr lang="en-US" altLang="en-US" sz="2000" dirty="0" smtClean="0"/>
              <a:t> (e.g., text controls, buttons, pull-down menus) in their web pages.</a:t>
            </a:r>
          </a:p>
          <a:p>
            <a:pPr eaLnBrk="1" hangingPunct="1"/>
            <a:r>
              <a:rPr lang="en-US" altLang="en-US" sz="2000" dirty="0" smtClean="0"/>
              <a:t>Web page examples that use forms:</a:t>
            </a:r>
          </a:p>
          <a:p>
            <a:pPr lvl="1" eaLnBrk="1" hangingPunct="1"/>
            <a:r>
              <a:rPr lang="en-US" altLang="en-US" sz="1800" dirty="0" smtClean="0"/>
              <a:t>Temperature conversion calculator</a:t>
            </a:r>
          </a:p>
          <a:p>
            <a:pPr lvl="2" eaLnBrk="1" hangingPunct="1"/>
            <a:r>
              <a:rPr lang="en-US" altLang="en-US" sz="1600" dirty="0" smtClean="0"/>
              <a:t>See </a:t>
            </a:r>
            <a:r>
              <a:rPr lang="en-US" altLang="en-US" sz="1600" dirty="0" smtClean="0">
                <a:hlinkClick r:id="rId3"/>
              </a:rPr>
              <a:t>http://www.onlineconversion.com/temperature.htm</a:t>
            </a:r>
            <a:endParaRPr lang="en-US" altLang="en-US" sz="1600" dirty="0" smtClean="0"/>
          </a:p>
          <a:p>
            <a:pPr lvl="1" eaLnBrk="1" hangingPunct="1"/>
            <a:r>
              <a:rPr lang="en-US" altLang="en-US" sz="1800" dirty="0" smtClean="0"/>
              <a:t>College cost calculator</a:t>
            </a:r>
          </a:p>
          <a:p>
            <a:pPr lvl="2" eaLnBrk="1" hangingPunct="1"/>
            <a:r>
              <a:rPr lang="en-US" altLang="en-US" sz="1600" dirty="0" smtClean="0"/>
              <a:t>See </a:t>
            </a:r>
            <a:r>
              <a:rPr lang="en-US" altLang="en-US" sz="1600" dirty="0">
                <a:hlinkClick r:id="rId4"/>
              </a:rPr>
              <a:t>http://www.collegesavings.org/college-cost-calculator</a:t>
            </a:r>
            <a:r>
              <a:rPr lang="en-US" altLang="en-US" sz="1600" dirty="0" smtClean="0">
                <a:hlinkClick r:id="rId4"/>
              </a:rPr>
              <a:t>/</a:t>
            </a:r>
            <a:endParaRPr lang="en-US" altLang="en-US" sz="1600" dirty="0" smtClean="0"/>
          </a:p>
          <a:p>
            <a:pPr lvl="1" eaLnBrk="1" hangingPunct="1"/>
            <a:r>
              <a:rPr lang="en-US" altLang="en-US" sz="1800" dirty="0"/>
              <a:t>Employee phone manager</a:t>
            </a:r>
          </a:p>
          <a:p>
            <a:pPr lvl="2" eaLnBrk="1" hangingPunct="1"/>
            <a:r>
              <a:rPr lang="en-US" altLang="en-US" sz="1600" dirty="0" smtClean="0"/>
              <a:t>See </a:t>
            </a:r>
            <a:r>
              <a:rPr lang="en-US" altLang="en-US" sz="1600" dirty="0" smtClean="0">
                <a:hlinkClick r:id="rId5"/>
              </a:rPr>
              <a:t>http://teach.park.edu/~jdean322/phoneManager/phoneManager.aspx</a:t>
            </a:r>
            <a:endParaRPr lang="en-US" altLang="en-US" sz="1600" dirty="0" smtClean="0"/>
          </a:p>
          <a:p>
            <a:pPr eaLnBrk="1" hangingPunct="1"/>
            <a:r>
              <a:rPr lang="en-US" altLang="en-US" sz="2000" dirty="0" smtClean="0"/>
              <a:t>Normally, to initiate the processing of a form, the user clicks a button with an appropriate label such as "submit" or "calculate."</a:t>
            </a:r>
          </a:p>
          <a:p>
            <a:pPr eaLnBrk="1" hangingPunct="1"/>
            <a:r>
              <a:rPr lang="en-US" altLang="en-US" sz="2000" dirty="0" smtClean="0"/>
              <a:t>In processing a form, the web page's JavaScript instructions read the form's input values and calculate a result.</a:t>
            </a:r>
          </a:p>
        </p:txBody>
      </p:sp>
      <p:sp>
        <p:nvSpPr>
          <p:cNvPr id="41989" name="Text Box 6" descr="note number"/>
          <p:cNvSpPr txBox="1">
            <a:spLocks noChangeArrowheads="1"/>
          </p:cNvSpPr>
          <p:nvPr/>
        </p:nvSpPr>
        <p:spPr bwMode="auto">
          <a:xfrm>
            <a:off x="381000" y="2590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41990" name="Text Box 7" descr="note number"/>
          <p:cNvSpPr txBox="1">
            <a:spLocks noChangeArrowheads="1"/>
          </p:cNvSpPr>
          <p:nvPr/>
        </p:nvSpPr>
        <p:spPr bwMode="auto">
          <a:xfrm>
            <a:off x="381000" y="5019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xfrm>
            <a:off x="8534400" y="228600"/>
            <a:ext cx="381000" cy="3644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DEA5AEE-6EA4-4BAE-8D4B-152EC02E4F29}" type="slidenum">
              <a:rPr lang="en-US" altLang="en-US" sz="1400" smtClean="0">
                <a:latin typeface="Times New Roman" panose="02020603050405020304" pitchFamily="18" charset="0"/>
              </a:rPr>
              <a:pPr>
                <a:spcBef>
                  <a:spcPct val="0"/>
                </a:spcBef>
                <a:buClrTx/>
                <a:buSzTx/>
                <a:buFontTx/>
                <a:buNone/>
              </a:pPr>
              <a:t>2</a:t>
            </a:fld>
            <a:endParaRPr lang="en-US" altLang="en-US" sz="1400" smtClean="0">
              <a:latin typeface="Times New Roman" panose="02020603050405020304" pitchFamily="18" charset="0"/>
            </a:endParaRPr>
          </a:p>
        </p:txBody>
      </p:sp>
      <p:sp>
        <p:nvSpPr>
          <p:cNvPr id="5123" name="Rectangle 2"/>
          <p:cNvSpPr>
            <a:spLocks noGrp="1" noChangeArrowheads="1"/>
          </p:cNvSpPr>
          <p:nvPr>
            <p:ph type="title"/>
          </p:nvPr>
        </p:nvSpPr>
        <p:spPr>
          <a:xfrm>
            <a:off x="1150938" y="341313"/>
            <a:ext cx="7078662" cy="721277"/>
          </a:xfrm>
        </p:spPr>
        <p:txBody>
          <a:bodyPr/>
          <a:lstStyle/>
          <a:p>
            <a:pPr eaLnBrk="1" hangingPunct="1"/>
            <a:r>
              <a:rPr lang="en-US" altLang="en-US" sz="2400" dirty="0" smtClean="0"/>
              <a:t>Chapter 8 - Introduction to JavaScript</a:t>
            </a:r>
            <a:br>
              <a:rPr lang="en-US" altLang="en-US" sz="2400" dirty="0" smtClean="0"/>
            </a:br>
            <a:r>
              <a:rPr lang="en-US" altLang="en-US" sz="2400" dirty="0" smtClean="0"/>
              <a:t>(functions, DOM, forms, event handlers)</a:t>
            </a:r>
          </a:p>
        </p:txBody>
      </p:sp>
      <p:sp>
        <p:nvSpPr>
          <p:cNvPr id="5124" name="Rectangle 3"/>
          <p:cNvSpPr>
            <a:spLocks noGrp="1" noChangeArrowheads="1"/>
          </p:cNvSpPr>
          <p:nvPr>
            <p:ph type="body" idx="1"/>
          </p:nvPr>
        </p:nvSpPr>
        <p:spPr>
          <a:xfrm>
            <a:off x="762000" y="1447800"/>
            <a:ext cx="7772400" cy="5029200"/>
          </a:xfrm>
        </p:spPr>
        <p:txBody>
          <a:bodyPr/>
          <a:lstStyle/>
          <a:p>
            <a:r>
              <a:rPr lang="en-US" altLang="en-US" dirty="0" smtClean="0">
                <a:latin typeface="Courier New" panose="02070309020205020404" pitchFamily="49" charset="0"/>
                <a:cs typeface="Courier New" panose="02070309020205020404" pitchFamily="49" charset="0"/>
              </a:rPr>
              <a:t>form</a:t>
            </a:r>
            <a:r>
              <a:rPr lang="en-US" altLang="en-US" dirty="0" smtClean="0"/>
              <a:t> Element</a:t>
            </a:r>
          </a:p>
          <a:p>
            <a:r>
              <a:rPr lang="en-US" altLang="en-US" dirty="0" smtClean="0"/>
              <a:t>Controls</a:t>
            </a:r>
          </a:p>
          <a:p>
            <a:r>
              <a:rPr lang="en-US" altLang="en-US" dirty="0" smtClean="0"/>
              <a:t>Text Control</a:t>
            </a:r>
          </a:p>
          <a:p>
            <a:r>
              <a:rPr lang="en-US" altLang="en-US" dirty="0" smtClean="0"/>
              <a:t>Email Generator Web Page</a:t>
            </a:r>
          </a:p>
          <a:p>
            <a:r>
              <a:rPr lang="en-US" altLang="en-US" dirty="0" smtClean="0"/>
              <a:t>Accessing a Form’s Control Values</a:t>
            </a:r>
          </a:p>
          <a:p>
            <a:r>
              <a:rPr lang="en-US" altLang="en-US" dirty="0" smtClean="0">
                <a:latin typeface="Courier New" panose="02070309020205020404" pitchFamily="49" charset="0"/>
                <a:cs typeface="Courier New" panose="02070309020205020404" pitchFamily="49" charset="0"/>
              </a:rPr>
              <a:t>reset</a:t>
            </a:r>
            <a:r>
              <a:rPr lang="en-US" altLang="en-US" dirty="0" smtClean="0"/>
              <a:t> and </a:t>
            </a:r>
            <a:r>
              <a:rPr lang="en-US" altLang="en-US" dirty="0" smtClean="0">
                <a:latin typeface="Courier New" panose="02070309020205020404" pitchFamily="49" charset="0"/>
                <a:cs typeface="Courier New" panose="02070309020205020404" pitchFamily="49" charset="0"/>
              </a:rPr>
              <a:t>focus</a:t>
            </a:r>
            <a:r>
              <a:rPr lang="en-US" altLang="en-US" dirty="0" smtClean="0"/>
              <a:t> Methods</a:t>
            </a:r>
          </a:p>
          <a:p>
            <a:r>
              <a:rPr lang="en-US" altLang="en-US" dirty="0" smtClean="0"/>
              <a:t>Comments and Coding Conventions</a:t>
            </a:r>
          </a:p>
          <a:p>
            <a:r>
              <a:rPr lang="en-US" altLang="en-US" dirty="0" smtClean="0"/>
              <a:t>Event-Handler Attributes</a:t>
            </a:r>
          </a:p>
          <a:p>
            <a:r>
              <a:rPr lang="en-US" altLang="en-US" dirty="0" err="1" smtClean="0">
                <a:latin typeface="Courier New" panose="02070309020205020404" pitchFamily="49" charset="0"/>
                <a:cs typeface="Courier New" panose="02070309020205020404" pitchFamily="49" charset="0"/>
              </a:rPr>
              <a:t>onchange</a:t>
            </a:r>
            <a:r>
              <a:rPr lang="en-US" altLang="en-US" dirty="0" smtClean="0"/>
              <a:t>, </a:t>
            </a:r>
            <a:r>
              <a:rPr lang="en-US" altLang="en-US" dirty="0" err="1" smtClean="0">
                <a:latin typeface="Courier New" panose="02070309020205020404" pitchFamily="49" charset="0"/>
                <a:cs typeface="Courier New" panose="02070309020205020404" pitchFamily="49" charset="0"/>
              </a:rPr>
              <a:t>onmouseover</a:t>
            </a:r>
            <a:r>
              <a:rPr lang="en-US" altLang="en-US" dirty="0" smtClean="0"/>
              <a:t>, and </a:t>
            </a:r>
            <a:r>
              <a:rPr lang="en-US" altLang="en-US" dirty="0" err="1" smtClean="0">
                <a:latin typeface="Courier New" panose="02070309020205020404" pitchFamily="49" charset="0"/>
                <a:cs typeface="Courier New" panose="02070309020205020404" pitchFamily="49" charset="0"/>
              </a:rPr>
              <a:t>onmouseout</a:t>
            </a:r>
            <a:endParaRPr lang="en-US" altLang="en-US" dirty="0" smtClean="0">
              <a:latin typeface="Courier New" panose="02070309020205020404" pitchFamily="49" charset="0"/>
              <a:cs typeface="Courier New" panose="02070309020205020404" pitchFamily="49" charset="0"/>
            </a:endParaRPr>
          </a:p>
          <a:p>
            <a:r>
              <a:rPr lang="en-US" altLang="en-US" dirty="0" smtClean="0"/>
              <a:t>Using </a:t>
            </a:r>
            <a:r>
              <a:rPr lang="en-US" altLang="en-US" dirty="0" err="1" smtClean="0">
                <a:latin typeface="Courier New" panose="02070309020205020404" pitchFamily="49" charset="0"/>
                <a:cs typeface="Courier New" panose="02070309020205020404" pitchFamily="49" charset="0"/>
              </a:rPr>
              <a:t>noscript</a:t>
            </a:r>
            <a:r>
              <a:rPr lang="en-US" altLang="en-US" dirty="0" smtClean="0"/>
              <a:t> to Accommodate Disabled JavaScript</a:t>
            </a:r>
          </a:p>
        </p:txBody>
      </p:sp>
    </p:spTree>
    <p:extLst>
      <p:ext uri="{BB962C8B-B14F-4D97-AF65-F5344CB8AC3E}">
        <p14:creationId xmlns:p14="http://schemas.microsoft.com/office/powerpoint/2010/main" val="1439748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D9D7778-A1A1-4D5F-AD90-30DEF64EBC45}" type="slidenum">
              <a:rPr lang="en-US" altLang="en-US" sz="1400" smtClean="0">
                <a:latin typeface="Times New Roman" panose="02020603050405020304" pitchFamily="18" charset="0"/>
              </a:rPr>
              <a:pPr>
                <a:spcBef>
                  <a:spcPct val="0"/>
                </a:spcBef>
                <a:buClrTx/>
                <a:buSzTx/>
                <a:buFontTx/>
                <a:buNone/>
              </a:pPr>
              <a:t>20</a:t>
            </a:fld>
            <a:endParaRPr lang="en-US" altLang="en-US" sz="1400" smtClean="0">
              <a:latin typeface="Times New Roman" panose="02020603050405020304" pitchFamily="18" charset="0"/>
            </a:endParaRPr>
          </a:p>
        </p:txBody>
      </p:sp>
      <p:sp>
        <p:nvSpPr>
          <p:cNvPr id="44035" name="Rectangle 2"/>
          <p:cNvSpPr>
            <a:spLocks noGrp="1" noChangeArrowheads="1"/>
          </p:cNvSpPr>
          <p:nvPr>
            <p:ph type="title"/>
          </p:nvPr>
        </p:nvSpPr>
        <p:spPr>
          <a:xfrm>
            <a:off x="1150938" y="304800"/>
            <a:ext cx="7078662" cy="754063"/>
          </a:xfrm>
        </p:spPr>
        <p:txBody>
          <a:bodyPr/>
          <a:lstStyle/>
          <a:p>
            <a:pPr eaLnBrk="1" hangingPunct="1"/>
            <a:r>
              <a:rPr lang="en-US" altLang="en-US" sz="3200" smtClean="0"/>
              <a:t>Client-Side Vs. Server-Side Processing</a:t>
            </a:r>
          </a:p>
        </p:txBody>
      </p:sp>
      <p:sp>
        <p:nvSpPr>
          <p:cNvPr id="44036" name="Rectangle 3"/>
          <p:cNvSpPr>
            <a:spLocks noGrp="1" noChangeArrowheads="1"/>
          </p:cNvSpPr>
          <p:nvPr>
            <p:ph type="body" idx="1"/>
          </p:nvPr>
        </p:nvSpPr>
        <p:spPr>
          <a:xfrm>
            <a:off x="762000" y="1447800"/>
            <a:ext cx="7696200" cy="5181600"/>
          </a:xfrm>
        </p:spPr>
        <p:txBody>
          <a:bodyPr/>
          <a:lstStyle/>
          <a:p>
            <a:pPr eaLnBrk="1" hangingPunct="1">
              <a:lnSpc>
                <a:spcPct val="90000"/>
              </a:lnSpc>
            </a:pPr>
            <a:r>
              <a:rPr lang="en-US" altLang="en-US" sz="2200" dirty="0" smtClean="0"/>
              <a:t>The calculations may occur on the client side (on the browser's computer) or on the server side (on the web server's computer).</a:t>
            </a:r>
          </a:p>
          <a:p>
            <a:pPr eaLnBrk="1" hangingPunct="1">
              <a:lnSpc>
                <a:spcPct val="90000"/>
              </a:lnSpc>
            </a:pPr>
            <a:r>
              <a:rPr lang="en-US" altLang="en-US" sz="2200" dirty="0" smtClean="0"/>
              <a:t>With server-side processing, the form input values are transmitted across the Internet to the server computer. The server then does the calculations and transmits the answers back to the client computer. The answers are in the form of a new web page or an updated version of the original web page.</a:t>
            </a:r>
          </a:p>
          <a:p>
            <a:pPr eaLnBrk="1" hangingPunct="1">
              <a:lnSpc>
                <a:spcPct val="90000"/>
              </a:lnSpc>
            </a:pPr>
            <a:r>
              <a:rPr lang="en-US" altLang="en-US" sz="2200" dirty="0" smtClean="0"/>
              <a:t>With client-side processing, there's no need to go back and forth across the Internet with user input and generated results. After the web page downloads, the client computer does all the work. Therefore, client-side processing tends to be faster. So normally, you should use client-side processing for relatively simple web pages.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E125A02-935A-4B1D-9E24-B873AC318B04}" type="slidenum">
              <a:rPr lang="en-US" altLang="en-US" sz="1400" smtClean="0">
                <a:latin typeface="Times New Roman" panose="02020603050405020304" pitchFamily="18" charset="0"/>
              </a:rPr>
              <a:pPr>
                <a:spcBef>
                  <a:spcPct val="0"/>
                </a:spcBef>
                <a:buClrTx/>
                <a:buSzTx/>
                <a:buFontTx/>
                <a:buNone/>
              </a:pPr>
              <a:t>21</a:t>
            </a:fld>
            <a:endParaRPr lang="en-US" altLang="en-US" sz="1400" smtClean="0">
              <a:latin typeface="Times New Roman" panose="02020603050405020304" pitchFamily="18" charset="0"/>
            </a:endParaRPr>
          </a:p>
        </p:txBody>
      </p:sp>
      <p:sp>
        <p:nvSpPr>
          <p:cNvPr id="46083" name="Rectangle 2"/>
          <p:cNvSpPr>
            <a:spLocks noGrp="1" noChangeArrowheads="1"/>
          </p:cNvSpPr>
          <p:nvPr>
            <p:ph type="title"/>
          </p:nvPr>
        </p:nvSpPr>
        <p:spPr>
          <a:xfrm>
            <a:off x="1150938" y="304800"/>
            <a:ext cx="7078662" cy="754063"/>
          </a:xfrm>
        </p:spPr>
        <p:txBody>
          <a:bodyPr/>
          <a:lstStyle/>
          <a:p>
            <a:pPr eaLnBrk="1" hangingPunct="1"/>
            <a:r>
              <a:rPr lang="en-US" altLang="en-US" sz="3200" smtClean="0"/>
              <a:t>Client-Side Vs. Server-Side Processing</a:t>
            </a:r>
          </a:p>
        </p:txBody>
      </p:sp>
      <p:sp>
        <p:nvSpPr>
          <p:cNvPr id="46084" name="Rectangle 3"/>
          <p:cNvSpPr>
            <a:spLocks noGrp="1" noChangeArrowheads="1"/>
          </p:cNvSpPr>
          <p:nvPr>
            <p:ph type="body" idx="1"/>
          </p:nvPr>
        </p:nvSpPr>
        <p:spPr>
          <a:xfrm>
            <a:off x="762000" y="1447800"/>
            <a:ext cx="7696200" cy="5181600"/>
          </a:xfrm>
        </p:spPr>
        <p:txBody>
          <a:bodyPr/>
          <a:lstStyle/>
          <a:p>
            <a:pPr eaLnBrk="1" hangingPunct="1">
              <a:lnSpc>
                <a:spcPct val="90000"/>
              </a:lnSpc>
            </a:pPr>
            <a:r>
              <a:rPr lang="en-US" altLang="en-US" dirty="0" smtClean="0"/>
              <a:t>Use server-side processing if:</a:t>
            </a:r>
          </a:p>
          <a:p>
            <a:pPr lvl="1" eaLnBrk="1" hangingPunct="1">
              <a:lnSpc>
                <a:spcPct val="90000"/>
              </a:lnSpc>
            </a:pPr>
            <a:r>
              <a:rPr lang="en-US" altLang="en-US" dirty="0" smtClean="0"/>
              <a:t>The calculations require a lot of programming code.</a:t>
            </a:r>
          </a:p>
          <a:p>
            <a:pPr lvl="1" eaLnBrk="1" hangingPunct="1">
              <a:lnSpc>
                <a:spcPct val="90000"/>
              </a:lnSpc>
            </a:pPr>
            <a:r>
              <a:rPr lang="en-US" altLang="en-US" dirty="0" smtClean="0"/>
              <a:t>The code is proprietary.</a:t>
            </a:r>
          </a:p>
          <a:p>
            <a:pPr lvl="1" eaLnBrk="1" hangingPunct="1">
              <a:lnSpc>
                <a:spcPct val="90000"/>
              </a:lnSpc>
            </a:pPr>
            <a:r>
              <a:rPr lang="en-US" altLang="en-US" dirty="0" smtClean="0"/>
              <a:t>The inputs and/or calculation results need to be shared by other users.</a:t>
            </a:r>
          </a:p>
          <a:p>
            <a:pPr lvl="1" eaLnBrk="1" hangingPunct="1">
              <a:lnSpc>
                <a:spcPct val="90000"/>
              </a:lnSpc>
            </a:pPr>
            <a:r>
              <a:rPr lang="en-US" altLang="en-US" dirty="0" smtClean="0"/>
              <a:t>The calculations require the use of large amounts of data (usually that means using a database).</a:t>
            </a:r>
          </a:p>
          <a:p>
            <a:pPr eaLnBrk="1" hangingPunct="1">
              <a:lnSpc>
                <a:spcPct val="90000"/>
              </a:lnSpc>
            </a:pPr>
            <a:endParaRPr lang="en-US" altLang="en-US" sz="2000" dirty="0" smtClean="0"/>
          </a:p>
          <a:p>
            <a:pPr eaLnBrk="1" hangingPunct="1">
              <a:lnSpc>
                <a:spcPct val="90000"/>
              </a:lnSpc>
            </a:pPr>
            <a:r>
              <a:rPr lang="en-US" altLang="en-US" dirty="0" smtClean="0"/>
              <a:t>For each web page on the prior forms examples slide, should processing take place on the client or the server side?</a:t>
            </a:r>
          </a:p>
        </p:txBody>
      </p:sp>
      <p:sp>
        <p:nvSpPr>
          <p:cNvPr id="46085" name="Text Box 9" descr="note number"/>
          <p:cNvSpPr txBox="1">
            <a:spLocks noChangeArrowheads="1"/>
          </p:cNvSpPr>
          <p:nvPr/>
        </p:nvSpPr>
        <p:spPr bwMode="auto">
          <a:xfrm>
            <a:off x="381000" y="1905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46086" name="Text Box 10" descr="note number"/>
          <p:cNvSpPr txBox="1">
            <a:spLocks noChangeArrowheads="1"/>
          </p:cNvSpPr>
          <p:nvPr/>
        </p:nvSpPr>
        <p:spPr bwMode="auto">
          <a:xfrm>
            <a:off x="381000" y="2286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46087" name="Text Box 11" descr="note number"/>
          <p:cNvSpPr txBox="1">
            <a:spLocks noChangeArrowheads="1"/>
          </p:cNvSpPr>
          <p:nvPr/>
        </p:nvSpPr>
        <p:spPr bwMode="auto">
          <a:xfrm>
            <a:off x="381000" y="2733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46088" name="Text Box 12" descr="note number"/>
          <p:cNvSpPr txBox="1">
            <a:spLocks noChangeArrowheads="1"/>
          </p:cNvSpPr>
          <p:nvPr/>
        </p:nvSpPr>
        <p:spPr bwMode="auto">
          <a:xfrm>
            <a:off x="381000" y="3267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1A72B41-B621-4A9E-99CE-2A9494F32A1D}" type="slidenum">
              <a:rPr lang="en-US" altLang="en-US" sz="1400" smtClean="0">
                <a:latin typeface="Times New Roman" panose="02020603050405020304" pitchFamily="18" charset="0"/>
              </a:rPr>
              <a:pPr>
                <a:spcBef>
                  <a:spcPct val="0"/>
                </a:spcBef>
                <a:buClrTx/>
                <a:buSzTx/>
                <a:buFontTx/>
                <a:buNone/>
              </a:pPr>
              <a:t>22</a:t>
            </a:fld>
            <a:endParaRPr lang="en-US" altLang="en-US" sz="1400" smtClean="0">
              <a:latin typeface="Times New Roman" panose="02020603050405020304" pitchFamily="18" charset="0"/>
            </a:endParaRPr>
          </a:p>
        </p:txBody>
      </p:sp>
      <p:sp>
        <p:nvSpPr>
          <p:cNvPr id="48131" name="Rectangle 2"/>
          <p:cNvSpPr>
            <a:spLocks noGrp="1" noChangeArrowheads="1"/>
          </p:cNvSpPr>
          <p:nvPr>
            <p:ph type="title"/>
          </p:nvPr>
        </p:nvSpPr>
        <p:spPr>
          <a:xfrm>
            <a:off x="1150938" y="304800"/>
            <a:ext cx="7078662" cy="754063"/>
          </a:xfrm>
        </p:spPr>
        <p:txBody>
          <a:bodyPr/>
          <a:lstStyle/>
          <a:p>
            <a:pPr eaLnBrk="1" hangingPunct="1"/>
            <a:r>
              <a:rPr lang="en-US" altLang="en-US" sz="2600" smtClean="0"/>
              <a:t>Client-Side Vs. Server-Side Processing (hidden)</a:t>
            </a:r>
          </a:p>
        </p:txBody>
      </p:sp>
      <p:sp>
        <p:nvSpPr>
          <p:cNvPr id="48132" name="Rectangle 3"/>
          <p:cNvSpPr>
            <a:spLocks noGrp="1" noChangeArrowheads="1"/>
          </p:cNvSpPr>
          <p:nvPr>
            <p:ph type="body" idx="1"/>
          </p:nvPr>
        </p:nvSpPr>
        <p:spPr>
          <a:xfrm>
            <a:off x="762000" y="1447800"/>
            <a:ext cx="7696200" cy="5181600"/>
          </a:xfrm>
        </p:spPr>
        <p:txBody>
          <a:bodyPr/>
          <a:lstStyle/>
          <a:p>
            <a:pPr eaLnBrk="1" hangingPunct="1">
              <a:lnSpc>
                <a:spcPct val="90000"/>
              </a:lnSpc>
            </a:pPr>
            <a:r>
              <a:rPr lang="en-US" altLang="en-US" dirty="0" smtClean="0"/>
              <a:t>Use server-side processing if:</a:t>
            </a:r>
          </a:p>
          <a:p>
            <a:pPr lvl="1" eaLnBrk="1" hangingPunct="1">
              <a:lnSpc>
                <a:spcPct val="90000"/>
              </a:lnSpc>
            </a:pPr>
            <a:r>
              <a:rPr lang="en-US" altLang="en-US" dirty="0" smtClean="0"/>
              <a:t>The calculations require a lot of programming code.</a:t>
            </a:r>
          </a:p>
          <a:p>
            <a:pPr lvl="1" eaLnBrk="1" hangingPunct="1">
              <a:lnSpc>
                <a:spcPct val="90000"/>
              </a:lnSpc>
            </a:pPr>
            <a:r>
              <a:rPr lang="en-US" altLang="en-US" dirty="0" smtClean="0"/>
              <a:t>The code is proprietary.</a:t>
            </a:r>
          </a:p>
          <a:p>
            <a:pPr lvl="1" eaLnBrk="1" hangingPunct="1">
              <a:lnSpc>
                <a:spcPct val="90000"/>
              </a:lnSpc>
            </a:pPr>
            <a:r>
              <a:rPr lang="en-US" altLang="en-US" dirty="0" smtClean="0"/>
              <a:t>The inputs and/or calculation results need to be shared by other users.</a:t>
            </a:r>
          </a:p>
          <a:p>
            <a:pPr lvl="1" eaLnBrk="1" hangingPunct="1">
              <a:lnSpc>
                <a:spcPct val="90000"/>
              </a:lnSpc>
            </a:pPr>
            <a:r>
              <a:rPr lang="en-US" altLang="en-US" dirty="0" smtClean="0"/>
              <a:t>The calculations require the use of large amounts of data (usually that means using a database).</a:t>
            </a:r>
          </a:p>
          <a:p>
            <a:pPr eaLnBrk="1" hangingPunct="1">
              <a:lnSpc>
                <a:spcPct val="90000"/>
              </a:lnSpc>
            </a:pPr>
            <a:endParaRPr lang="en-US" altLang="en-US" sz="2000" dirty="0" smtClean="0"/>
          </a:p>
          <a:p>
            <a:pPr eaLnBrk="1" hangingPunct="1">
              <a:lnSpc>
                <a:spcPct val="90000"/>
              </a:lnSpc>
            </a:pPr>
            <a:r>
              <a:rPr lang="en-US" altLang="en-US" dirty="0" smtClean="0"/>
              <a:t>For each web page on the previous slide, should processing take place on the client or the server side?</a:t>
            </a:r>
          </a:p>
        </p:txBody>
      </p:sp>
      <p:sp>
        <p:nvSpPr>
          <p:cNvPr id="48133" name="Text Box 13" descr="note number"/>
          <p:cNvSpPr txBox="1">
            <a:spLocks noChangeArrowheads="1"/>
          </p:cNvSpPr>
          <p:nvPr/>
        </p:nvSpPr>
        <p:spPr bwMode="auto">
          <a:xfrm>
            <a:off x="381000" y="5105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CDF9A16-1A67-4FFC-88AF-2E1B86D8ED0F}" type="slidenum">
              <a:rPr lang="en-US" altLang="en-US" sz="1400" smtClean="0">
                <a:latin typeface="Times New Roman" panose="02020603050405020304" pitchFamily="18" charset="0"/>
              </a:rPr>
              <a:pPr>
                <a:spcBef>
                  <a:spcPct val="0"/>
                </a:spcBef>
                <a:buClrTx/>
                <a:buSzTx/>
                <a:buFontTx/>
                <a:buNone/>
              </a:pPr>
              <a:t>23</a:t>
            </a:fld>
            <a:endParaRPr lang="en-US" altLang="en-US" sz="1400" smtClean="0">
              <a:latin typeface="Times New Roman" panose="02020603050405020304" pitchFamily="18" charset="0"/>
            </a:endParaRPr>
          </a:p>
        </p:txBody>
      </p:sp>
      <p:sp>
        <p:nvSpPr>
          <p:cNvPr id="50179" name="Rectangle 2"/>
          <p:cNvSpPr>
            <a:spLocks noGrp="1" noChangeArrowheads="1"/>
          </p:cNvSpPr>
          <p:nvPr>
            <p:ph type="title"/>
          </p:nvPr>
        </p:nvSpPr>
        <p:spPr>
          <a:xfrm>
            <a:off x="1150938" y="304800"/>
            <a:ext cx="7078662" cy="754063"/>
          </a:xfrm>
        </p:spPr>
        <p:txBody>
          <a:bodyPr/>
          <a:lstStyle/>
          <a:p>
            <a:pPr eaLnBrk="1" hangingPunct="1"/>
            <a:r>
              <a:rPr lang="en-US" altLang="en-US" smtClean="0">
                <a:latin typeface="Courier New" panose="02070309020205020404" pitchFamily="49" charset="0"/>
                <a:cs typeface="Courier New" panose="02070309020205020404" pitchFamily="49" charset="0"/>
              </a:rPr>
              <a:t>form</a:t>
            </a:r>
            <a:r>
              <a:rPr lang="en-US" altLang="en-US" smtClean="0"/>
              <a:t> Element</a:t>
            </a:r>
          </a:p>
        </p:txBody>
      </p:sp>
      <p:sp>
        <p:nvSpPr>
          <p:cNvPr id="50180" name="Rectangle 3"/>
          <p:cNvSpPr>
            <a:spLocks noGrp="1" noChangeArrowheads="1"/>
          </p:cNvSpPr>
          <p:nvPr>
            <p:ph type="body" idx="1"/>
          </p:nvPr>
        </p:nvSpPr>
        <p:spPr>
          <a:xfrm>
            <a:off x="762000" y="1447800"/>
            <a:ext cx="7924800" cy="5029200"/>
          </a:xfrm>
        </p:spPr>
        <p:txBody>
          <a:bodyPr/>
          <a:lstStyle/>
          <a:p>
            <a:pPr eaLnBrk="1" hangingPunct="1">
              <a:lnSpc>
                <a:spcPct val="90000"/>
              </a:lnSpc>
            </a:pPr>
            <a:r>
              <a:rPr lang="en-US" altLang="en-US" sz="2000" dirty="0" smtClean="0"/>
              <a:t>Form element syntax:</a:t>
            </a:r>
          </a:p>
          <a:p>
            <a:pPr lvl="1" eaLnBrk="1" hangingPunct="1">
              <a:lnSpc>
                <a:spcPct val="90000"/>
              </a:lnSpc>
              <a:spcBef>
                <a:spcPct val="50000"/>
              </a:spcBef>
              <a:buFont typeface="Wingdings" panose="05000000000000000000" pitchFamily="2" charset="2"/>
              <a:buNone/>
            </a:pPr>
            <a:r>
              <a:rPr lang="en-US" altLang="en-US" sz="1600" dirty="0" smtClean="0">
                <a:latin typeface="Courier New" panose="02070309020205020404" pitchFamily="49" charset="0"/>
              </a:rPr>
              <a:t>&lt;form&gt;</a:t>
            </a:r>
          </a:p>
          <a:p>
            <a:pPr lvl="1" eaLnBrk="1" hangingPunct="1">
              <a:lnSpc>
                <a:spcPct val="90000"/>
              </a:lnSpc>
              <a:spcBef>
                <a:spcPct val="5000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input-control</a:t>
            </a:r>
            <a:endParaRPr lang="en-US" altLang="en-US" sz="1600" dirty="0" smtClean="0">
              <a:latin typeface="Courier New" panose="02070309020205020404" pitchFamily="49" charset="0"/>
              <a:cs typeface="Courier New" panose="02070309020205020404" pitchFamily="49" charset="0"/>
            </a:endParaRPr>
          </a:p>
          <a:p>
            <a:pPr lvl="1" eaLnBrk="1" hangingPunct="1">
              <a:lnSpc>
                <a:spcPct val="90000"/>
              </a:lnSpc>
              <a:spcBef>
                <a:spcPct val="5000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input-control</a:t>
            </a:r>
            <a:endParaRPr lang="en-US" altLang="en-US" sz="1600" dirty="0" smtClean="0">
              <a:latin typeface="Courier New" panose="02070309020205020404" pitchFamily="49" charset="0"/>
              <a:cs typeface="Courier New" panose="02070309020205020404" pitchFamily="49" charset="0"/>
            </a:endParaRPr>
          </a:p>
          <a:p>
            <a:pPr lvl="1" eaLnBrk="1" hangingPunct="1">
              <a:lnSpc>
                <a:spcPct val="90000"/>
              </a:lnSpc>
              <a:spcBef>
                <a:spcPct val="50000"/>
              </a:spcBef>
              <a:buFont typeface="Wingdings" panose="05000000000000000000" pitchFamily="2" charset="2"/>
              <a:buNone/>
            </a:pPr>
            <a:r>
              <a:rPr lang="en-US" altLang="en-US" sz="1600" dirty="0" smtClean="0">
                <a:latin typeface="Courier New" panose="02070309020205020404" pitchFamily="49" charset="0"/>
              </a:rPr>
              <a:t>  ...</a:t>
            </a:r>
          </a:p>
          <a:p>
            <a:pPr lvl="1" eaLnBrk="1" hangingPunct="1">
              <a:lnSpc>
                <a:spcPct val="90000"/>
              </a:lnSpc>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button-control</a:t>
            </a:r>
            <a:endParaRPr lang="en-US" altLang="en-US" sz="1600" dirty="0" smtClean="0">
              <a:latin typeface="Courier New" panose="02070309020205020404" pitchFamily="49" charset="0"/>
              <a:cs typeface="Courier New" panose="02070309020205020404" pitchFamily="49" charset="0"/>
            </a:endParaRPr>
          </a:p>
          <a:p>
            <a:pPr lvl="1"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&lt;/form&gt;</a:t>
            </a:r>
          </a:p>
          <a:p>
            <a:pPr eaLnBrk="1" hangingPunct="1">
              <a:lnSpc>
                <a:spcPct val="90000"/>
              </a:lnSpc>
            </a:pPr>
            <a:endParaRPr lang="en-US" altLang="en-US" sz="2000" dirty="0" smtClean="0"/>
          </a:p>
          <a:p>
            <a:pPr eaLnBrk="1" hangingPunct="1">
              <a:lnSpc>
                <a:spcPct val="90000"/>
              </a:lnSpc>
            </a:pPr>
            <a:r>
              <a:rPr lang="en-US" altLang="en-US" sz="2000" dirty="0" smtClean="0"/>
              <a:t>Form example:</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&lt;form&gt;</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First Name:</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&lt;input type="text" id="first" size="15"&gt;&lt;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Last Name:</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&lt;input type="text" id="last" size="15"&gt;&lt;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&lt;input type="button" value="Generate Email"</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onclick</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generateEmail</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this.form</a:t>
            </a:r>
            <a:r>
              <a:rPr lang="en-US" altLang="en-US" sz="1600" dirty="0" smtClean="0">
                <a:latin typeface="Courier New" panose="02070309020205020404" pitchFamily="49" charset="0"/>
              </a:rPr>
              <a:t>);"&gt;</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&lt;/form&gt;</a:t>
            </a:r>
          </a:p>
        </p:txBody>
      </p:sp>
      <p:sp>
        <p:nvSpPr>
          <p:cNvPr id="50181" name="Text Box 20" descr="note number"/>
          <p:cNvSpPr txBox="1">
            <a:spLocks noChangeArrowheads="1"/>
          </p:cNvSpPr>
          <p:nvPr/>
        </p:nvSpPr>
        <p:spPr bwMode="auto">
          <a:xfrm>
            <a:off x="381000" y="1295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50182" name="Text Box 21" descr="note number"/>
          <p:cNvSpPr txBox="1">
            <a:spLocks noChangeArrowheads="1"/>
          </p:cNvSpPr>
          <p:nvPr/>
        </p:nvSpPr>
        <p:spPr bwMode="auto">
          <a:xfrm>
            <a:off x="3505200" y="1900238"/>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50183" name="Text Box 26" descr="note number"/>
          <p:cNvSpPr txBox="1">
            <a:spLocks noChangeArrowheads="1"/>
          </p:cNvSpPr>
          <p:nvPr/>
        </p:nvSpPr>
        <p:spPr bwMode="auto">
          <a:xfrm>
            <a:off x="381000" y="5019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50184" name="Text Box 27" descr="note number"/>
          <p:cNvSpPr txBox="1">
            <a:spLocks noChangeArrowheads="1"/>
          </p:cNvSpPr>
          <p:nvPr/>
        </p:nvSpPr>
        <p:spPr bwMode="auto">
          <a:xfrm>
            <a:off x="381000" y="60864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5</a:t>
            </a:r>
          </a:p>
        </p:txBody>
      </p:sp>
      <p:sp>
        <p:nvSpPr>
          <p:cNvPr id="50185" name="Text Box 7"/>
          <p:cNvSpPr txBox="1">
            <a:spLocks noChangeArrowheads="1"/>
          </p:cNvSpPr>
          <p:nvPr/>
        </p:nvSpPr>
        <p:spPr bwMode="auto">
          <a:xfrm>
            <a:off x="3886200" y="1900238"/>
            <a:ext cx="4724400" cy="2062162"/>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A </a:t>
            </a:r>
            <a:r>
              <a:rPr lang="en-US" altLang="en-US" sz="1600" i="1" dirty="0"/>
              <a:t>control</a:t>
            </a:r>
            <a:r>
              <a:rPr lang="en-US" altLang="en-US" sz="1600" dirty="0"/>
              <a:t> is an element for user input that is part of a form.</a:t>
            </a:r>
          </a:p>
          <a:p>
            <a:pPr eaLnBrk="1" hangingPunct="1">
              <a:spcBef>
                <a:spcPct val="50000"/>
              </a:spcBef>
              <a:buClrTx/>
              <a:buSzTx/>
              <a:buFontTx/>
              <a:buNone/>
            </a:pPr>
            <a:r>
              <a:rPr lang="en-US" altLang="en-US" sz="1600" dirty="0"/>
              <a:t>Typically, </a:t>
            </a:r>
            <a:r>
              <a:rPr lang="en-US" altLang="en-US" sz="1600" dirty="0" smtClean="0"/>
              <a:t>text controls, </a:t>
            </a:r>
            <a:r>
              <a:rPr lang="en-US" altLang="en-US" sz="1600" dirty="0"/>
              <a:t>check boxes, radio buttons, etc. go at the top of the form.</a:t>
            </a:r>
          </a:p>
          <a:p>
            <a:pPr eaLnBrk="1" hangingPunct="1">
              <a:spcBef>
                <a:spcPct val="50000"/>
              </a:spcBef>
              <a:buClrTx/>
              <a:buSzTx/>
              <a:buFontTx/>
              <a:buNone/>
            </a:pPr>
            <a:r>
              <a:rPr lang="en-US" altLang="en-US" sz="1600" dirty="0"/>
              <a:t>Typically, a button goes at the bottom that the user clicks to indicate that he/she is done filling in the form.</a:t>
            </a:r>
          </a:p>
        </p:txBody>
      </p:sp>
      <p:sp>
        <p:nvSpPr>
          <p:cNvPr id="50186" name="Text Box 21" descr="note number"/>
          <p:cNvSpPr txBox="1">
            <a:spLocks noChangeArrowheads="1"/>
          </p:cNvSpPr>
          <p:nvPr/>
        </p:nvSpPr>
        <p:spPr bwMode="auto">
          <a:xfrm>
            <a:off x="381000" y="4486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11" name="Text Box 27" descr="note number"/>
          <p:cNvSpPr txBox="1">
            <a:spLocks noChangeArrowheads="1"/>
          </p:cNvSpPr>
          <p:nvPr/>
        </p:nvSpPr>
        <p:spPr bwMode="auto">
          <a:xfrm>
            <a:off x="381000" y="6391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6</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CD18A11-DA52-4010-B73E-D97CC376EF8A}" type="slidenum">
              <a:rPr lang="en-US" altLang="en-US" sz="1400" smtClean="0">
                <a:latin typeface="Times New Roman" panose="02020603050405020304" pitchFamily="18" charset="0"/>
              </a:rPr>
              <a:pPr>
                <a:spcBef>
                  <a:spcPct val="0"/>
                </a:spcBef>
                <a:buClrTx/>
                <a:buSzTx/>
                <a:buFontTx/>
                <a:buNone/>
              </a:pPr>
              <a:t>24</a:t>
            </a:fld>
            <a:endParaRPr lang="en-US" altLang="en-US" sz="1400" smtClean="0">
              <a:latin typeface="Times New Roman" panose="02020603050405020304" pitchFamily="18" charset="0"/>
            </a:endParaRPr>
          </a:p>
        </p:txBody>
      </p:sp>
      <p:sp>
        <p:nvSpPr>
          <p:cNvPr id="52227" name="Rectangle 2"/>
          <p:cNvSpPr>
            <a:spLocks noGrp="1" noChangeArrowheads="1"/>
          </p:cNvSpPr>
          <p:nvPr>
            <p:ph type="title"/>
          </p:nvPr>
        </p:nvSpPr>
        <p:spPr>
          <a:xfrm>
            <a:off x="1150938" y="304800"/>
            <a:ext cx="7078662" cy="754063"/>
          </a:xfrm>
        </p:spPr>
        <p:txBody>
          <a:bodyPr/>
          <a:lstStyle/>
          <a:p>
            <a:pPr eaLnBrk="1" hangingPunct="1"/>
            <a:r>
              <a:rPr lang="en-US" altLang="en-US" smtClean="0">
                <a:latin typeface="Courier New" panose="02070309020205020404" pitchFamily="49" charset="0"/>
                <a:cs typeface="Courier New" panose="02070309020205020404" pitchFamily="49" charset="0"/>
              </a:rPr>
              <a:t>form</a:t>
            </a:r>
            <a:r>
              <a:rPr lang="en-US" altLang="en-US" smtClean="0"/>
              <a:t> Element</a:t>
            </a:r>
          </a:p>
        </p:txBody>
      </p:sp>
      <p:sp>
        <p:nvSpPr>
          <p:cNvPr id="52228" name="Rectangle 3"/>
          <p:cNvSpPr>
            <a:spLocks noGrp="1" noChangeArrowheads="1"/>
          </p:cNvSpPr>
          <p:nvPr>
            <p:ph type="body" idx="1"/>
          </p:nvPr>
        </p:nvSpPr>
        <p:spPr>
          <a:xfrm>
            <a:off x="762000" y="1447800"/>
            <a:ext cx="7924800" cy="5029200"/>
          </a:xfrm>
        </p:spPr>
        <p:txBody>
          <a:bodyPr/>
          <a:lstStyle/>
          <a:p>
            <a:pPr eaLnBrk="1" hangingPunct="1">
              <a:lnSpc>
                <a:spcPct val="90000"/>
              </a:lnSpc>
            </a:pPr>
            <a:r>
              <a:rPr lang="en-US" altLang="en-US" dirty="0" smtClean="0"/>
              <a:t>Although it's legal to use input elements, like text controls and buttons, without surrounding them with a </a:t>
            </a:r>
            <a:r>
              <a:rPr lang="en-US" altLang="en-US" dirty="0" smtClean="0">
                <a:latin typeface="Courier New" panose="02070309020205020404" pitchFamily="49" charset="0"/>
                <a:cs typeface="Courier New" panose="02070309020205020404" pitchFamily="49" charset="0"/>
              </a:rPr>
              <a:t>form</a:t>
            </a:r>
            <a:r>
              <a:rPr lang="en-US" altLang="en-US" dirty="0" smtClean="0"/>
              <a:t> element, you'll usually want to use a form.</a:t>
            </a:r>
          </a:p>
          <a:p>
            <a:pPr eaLnBrk="1" hangingPunct="1">
              <a:lnSpc>
                <a:spcPct val="90000"/>
              </a:lnSpc>
            </a:pPr>
            <a:r>
              <a:rPr lang="en-US" altLang="en-US" dirty="0" smtClean="0"/>
              <a:t>Benefits of using a form:</a:t>
            </a:r>
          </a:p>
          <a:p>
            <a:pPr lvl="1" eaLnBrk="1" hangingPunct="1">
              <a:lnSpc>
                <a:spcPct val="90000"/>
              </a:lnSpc>
            </a:pPr>
            <a:r>
              <a:rPr lang="en-US" altLang="en-US" dirty="0" smtClean="0"/>
              <a:t>Can lead to faster JavaScript processing of the input elements.</a:t>
            </a:r>
          </a:p>
          <a:p>
            <a:pPr lvl="1" eaLnBrk="1" hangingPunct="1">
              <a:lnSpc>
                <a:spcPct val="90000"/>
              </a:lnSpc>
            </a:pPr>
            <a:r>
              <a:rPr lang="en-US" altLang="en-US" dirty="0" smtClean="0"/>
              <a:t>Provides support for input validation.</a:t>
            </a:r>
          </a:p>
          <a:p>
            <a:pPr lvl="1" eaLnBrk="1" hangingPunct="1">
              <a:lnSpc>
                <a:spcPct val="90000"/>
              </a:lnSpc>
            </a:pPr>
            <a:r>
              <a:rPr lang="en-US" altLang="en-US" dirty="0" smtClean="0"/>
              <a:t>Required for server-side processing.</a:t>
            </a:r>
          </a:p>
          <a:p>
            <a:pPr lvl="1" eaLnBrk="1" hangingPunct="1">
              <a:lnSpc>
                <a:spcPct val="90000"/>
              </a:lnSpc>
            </a:pPr>
            <a:endParaRPr lang="en-US" altLang="en-US" dirty="0" smtClean="0"/>
          </a:p>
          <a:p>
            <a:pPr lvl="1" eaLnBrk="1" hangingPunct="1">
              <a:lnSpc>
                <a:spcPct val="90000"/>
              </a:lnSpc>
            </a:pPr>
            <a:r>
              <a:rPr lang="en-US" altLang="en-US" dirty="0" smtClean="0"/>
              <a:t>It gives you the ability to add a reset button to assign all the form controls' values to their original values. To implement a reset button, specify </a:t>
            </a:r>
            <a:r>
              <a:rPr lang="en-US" altLang="en-US" dirty="0" smtClean="0">
                <a:latin typeface="Courier New" panose="02070309020205020404" pitchFamily="49" charset="0"/>
                <a:cs typeface="Courier New" panose="02070309020205020404" pitchFamily="49" charset="0"/>
              </a:rPr>
              <a:t>"reset"</a:t>
            </a:r>
            <a:r>
              <a:rPr lang="en-US" altLang="en-US" dirty="0" smtClean="0"/>
              <a:t> for the </a:t>
            </a:r>
            <a:r>
              <a:rPr lang="en-US" altLang="en-US" dirty="0" smtClean="0">
                <a:latin typeface="Courier New" panose="02070309020205020404" pitchFamily="49" charset="0"/>
                <a:cs typeface="Courier New" panose="02070309020205020404" pitchFamily="49" charset="0"/>
              </a:rPr>
              <a:t>type</a:t>
            </a:r>
            <a:r>
              <a:rPr lang="en-US" altLang="en-US" dirty="0" smtClean="0"/>
              <a:t> attribute, like this:</a:t>
            </a:r>
          </a:p>
          <a:p>
            <a:pPr marL="800100" lvl="2" indent="0" eaLnBrk="1" hangingPunct="1">
              <a:spcBef>
                <a:spcPts val="600"/>
              </a:spcBef>
              <a:spcAft>
                <a:spcPts val="600"/>
              </a:spcAft>
              <a:buFont typeface="Wingdings" panose="05000000000000000000" pitchFamily="2" charset="2"/>
              <a:buNone/>
            </a:pPr>
            <a:r>
              <a:rPr lang="en-US" altLang="en-US" dirty="0" smtClean="0">
                <a:latin typeface="Courier New" panose="02070309020205020404" pitchFamily="49" charset="0"/>
                <a:cs typeface="Courier New" panose="02070309020205020404" pitchFamily="49" charset="0"/>
              </a:rPr>
              <a:t>&lt;input type="reset" value="Reset"&gt;</a:t>
            </a:r>
          </a:p>
        </p:txBody>
      </p:sp>
      <p:sp>
        <p:nvSpPr>
          <p:cNvPr id="52229" name="Text Box 20" descr="note number"/>
          <p:cNvSpPr txBox="1">
            <a:spLocks noChangeArrowheads="1"/>
          </p:cNvSpPr>
          <p:nvPr/>
        </p:nvSpPr>
        <p:spPr bwMode="auto">
          <a:xfrm>
            <a:off x="381000" y="3200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52231" name="Text Box 21" descr="note number"/>
          <p:cNvSpPr txBox="1">
            <a:spLocks noChangeArrowheads="1"/>
          </p:cNvSpPr>
          <p:nvPr/>
        </p:nvSpPr>
        <p:spPr bwMode="auto">
          <a:xfrm>
            <a:off x="381000" y="3648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A7F5594-122F-4F8C-9766-F7FA3E793035}" type="slidenum">
              <a:rPr lang="en-US" altLang="en-US" sz="1400" smtClean="0">
                <a:latin typeface="Times New Roman" panose="02020603050405020304" pitchFamily="18" charset="0"/>
              </a:rPr>
              <a:pPr>
                <a:spcBef>
                  <a:spcPct val="0"/>
                </a:spcBef>
                <a:buClrTx/>
                <a:buSzTx/>
                <a:buFontTx/>
                <a:buNone/>
              </a:pPr>
              <a:t>25</a:t>
            </a:fld>
            <a:endParaRPr lang="en-US" altLang="en-US" sz="1400" smtClean="0">
              <a:latin typeface="Times New Roman" panose="02020603050405020304" pitchFamily="18" charset="0"/>
            </a:endParaRPr>
          </a:p>
        </p:txBody>
      </p:sp>
      <p:sp>
        <p:nvSpPr>
          <p:cNvPr id="54275" name="Rectangle 2"/>
          <p:cNvSpPr>
            <a:spLocks noGrp="1" noChangeArrowheads="1"/>
          </p:cNvSpPr>
          <p:nvPr>
            <p:ph type="title"/>
          </p:nvPr>
        </p:nvSpPr>
        <p:spPr>
          <a:xfrm>
            <a:off x="1150938" y="304800"/>
            <a:ext cx="7078662" cy="754063"/>
          </a:xfrm>
        </p:spPr>
        <p:txBody>
          <a:bodyPr/>
          <a:lstStyle/>
          <a:p>
            <a:pPr eaLnBrk="1" hangingPunct="1"/>
            <a:r>
              <a:rPr lang="en-US" altLang="en-US" smtClean="0"/>
              <a:t>Controls</a:t>
            </a:r>
          </a:p>
        </p:txBody>
      </p:sp>
      <p:sp>
        <p:nvSpPr>
          <p:cNvPr id="54276" name="Rectangle 3"/>
          <p:cNvSpPr>
            <a:spLocks noGrp="1" noChangeArrowheads="1"/>
          </p:cNvSpPr>
          <p:nvPr>
            <p:ph type="body" idx="1"/>
          </p:nvPr>
        </p:nvSpPr>
        <p:spPr>
          <a:xfrm>
            <a:off x="762000" y="1447800"/>
            <a:ext cx="7696200" cy="5181600"/>
          </a:xfrm>
        </p:spPr>
        <p:txBody>
          <a:bodyPr/>
          <a:lstStyle/>
          <a:p>
            <a:pPr eaLnBrk="1" hangingPunct="1"/>
            <a:r>
              <a:rPr lang="en-US" altLang="en-US" sz="1800" dirty="0" smtClean="0"/>
              <a:t>Some of the controls that use the </a:t>
            </a:r>
            <a:r>
              <a:rPr lang="en-US" altLang="en-US" sz="1800" dirty="0" smtClean="0">
                <a:latin typeface="Courier New" panose="02070309020205020404" pitchFamily="49" charset="0"/>
              </a:rPr>
              <a:t>input</a:t>
            </a:r>
            <a:r>
              <a:rPr lang="en-US" altLang="en-US" sz="1800" dirty="0" smtClean="0"/>
              <a:t> element:</a:t>
            </a:r>
          </a:p>
          <a:p>
            <a:pPr lvl="1" eaLnBrk="1" hangingPunct="1"/>
            <a:r>
              <a:rPr lang="en-US" altLang="en-US" sz="1600" dirty="0" smtClean="0"/>
              <a:t>button</a:t>
            </a:r>
          </a:p>
          <a:p>
            <a:pPr lvl="1" eaLnBrk="1" hangingPunct="1"/>
            <a:r>
              <a:rPr lang="en-US" altLang="en-US" sz="1600" dirty="0" smtClean="0"/>
              <a:t>text control</a:t>
            </a:r>
          </a:p>
          <a:p>
            <a:pPr lvl="1" eaLnBrk="1" hangingPunct="1"/>
            <a:r>
              <a:rPr lang="en-US" altLang="en-US" sz="1600" dirty="0"/>
              <a:t>number</a:t>
            </a:r>
          </a:p>
          <a:p>
            <a:pPr lvl="1" eaLnBrk="1" hangingPunct="1"/>
            <a:r>
              <a:rPr lang="en-US" altLang="en-US" sz="1600" dirty="0" smtClean="0"/>
              <a:t>radio button</a:t>
            </a:r>
          </a:p>
          <a:p>
            <a:pPr lvl="1" eaLnBrk="1" hangingPunct="1"/>
            <a:r>
              <a:rPr lang="en-US" altLang="en-US" sz="1600" dirty="0" smtClean="0"/>
              <a:t>check box</a:t>
            </a:r>
          </a:p>
          <a:p>
            <a:pPr lvl="1" eaLnBrk="1" hangingPunct="1"/>
            <a:r>
              <a:rPr lang="en-US" altLang="en-US" sz="1600" dirty="0" smtClean="0"/>
              <a:t>password</a:t>
            </a:r>
          </a:p>
          <a:p>
            <a:pPr lvl="1" eaLnBrk="1" hangingPunct="1"/>
            <a:r>
              <a:rPr lang="en-US" altLang="en-US" sz="1600" dirty="0" smtClean="0"/>
              <a:t>date</a:t>
            </a:r>
          </a:p>
          <a:p>
            <a:pPr lvl="1" eaLnBrk="1" hangingPunct="1"/>
            <a:r>
              <a:rPr lang="en-US" altLang="en-US" sz="1600" dirty="0" smtClean="0"/>
              <a:t>color</a:t>
            </a:r>
          </a:p>
          <a:p>
            <a:pPr eaLnBrk="1" hangingPunct="1"/>
            <a:r>
              <a:rPr lang="en-US" altLang="en-US" sz="1800" dirty="0" smtClean="0"/>
              <a:t>For a complete list of </a:t>
            </a:r>
            <a:r>
              <a:rPr lang="en-US" altLang="en-US" sz="1800" dirty="0" smtClean="0">
                <a:latin typeface="Courier New" panose="02070309020205020404" pitchFamily="49" charset="0"/>
                <a:cs typeface="Courier New" panose="02070309020205020404" pitchFamily="49" charset="0"/>
              </a:rPr>
              <a:t>input</a:t>
            </a:r>
            <a:r>
              <a:rPr lang="en-US" altLang="en-US" sz="1800" dirty="0" smtClean="0"/>
              <a:t> elements, see </a:t>
            </a:r>
            <a:r>
              <a:rPr lang="en-US" altLang="en-US" sz="1800" dirty="0" smtClean="0">
                <a:hlinkClick r:id="rId3"/>
              </a:rPr>
              <a:t>http://www.w3.org/TR/html5/forms.html#the-input-element</a:t>
            </a:r>
            <a:r>
              <a:rPr lang="en-US" altLang="en-US" sz="1800" dirty="0" smtClean="0"/>
              <a:t>.</a:t>
            </a:r>
          </a:p>
          <a:p>
            <a:pPr eaLnBrk="1" hangingPunct="1"/>
            <a:endParaRPr lang="en-US" altLang="en-US" sz="1800" dirty="0" smtClean="0"/>
          </a:p>
          <a:p>
            <a:pPr eaLnBrk="1" hangingPunct="1"/>
            <a:r>
              <a:rPr lang="en-US" altLang="en-US" sz="1800" dirty="0" smtClean="0"/>
              <a:t>Controls that use the </a:t>
            </a:r>
            <a:r>
              <a:rPr lang="en-US" altLang="en-US" sz="1800" dirty="0" err="1" smtClean="0">
                <a:latin typeface="Courier New" panose="02070309020205020404" pitchFamily="49" charset="0"/>
              </a:rPr>
              <a:t>textarea</a:t>
            </a:r>
            <a:r>
              <a:rPr lang="en-US" altLang="en-US" sz="1800" dirty="0" smtClean="0"/>
              <a:t> element:</a:t>
            </a:r>
          </a:p>
          <a:p>
            <a:pPr lvl="1" eaLnBrk="1" hangingPunct="1"/>
            <a:r>
              <a:rPr lang="en-US" altLang="en-US" sz="1600" dirty="0" smtClean="0"/>
              <a:t>Text area box</a:t>
            </a:r>
          </a:p>
          <a:p>
            <a:pPr eaLnBrk="1" hangingPunct="1"/>
            <a:r>
              <a:rPr lang="en-US" altLang="en-US" sz="1800" dirty="0" smtClean="0"/>
              <a:t>Controls that use the </a:t>
            </a:r>
            <a:r>
              <a:rPr lang="en-US" altLang="en-US" sz="1800" dirty="0" smtClean="0">
                <a:latin typeface="Courier New" panose="02070309020205020404" pitchFamily="49" charset="0"/>
              </a:rPr>
              <a:t>select</a:t>
            </a:r>
            <a:r>
              <a:rPr lang="en-US" altLang="en-US" sz="1800" dirty="0" smtClean="0"/>
              <a:t> element:</a:t>
            </a:r>
          </a:p>
          <a:p>
            <a:pPr lvl="1" eaLnBrk="1" hangingPunct="1"/>
            <a:r>
              <a:rPr lang="en-US" altLang="en-US" sz="1600" dirty="0" smtClean="0"/>
              <a:t>pull-down menu</a:t>
            </a:r>
          </a:p>
          <a:p>
            <a:pPr lvl="1" eaLnBrk="1" hangingPunct="1"/>
            <a:r>
              <a:rPr lang="en-US" altLang="en-US" sz="1600" dirty="0" smtClean="0"/>
              <a:t>list box</a:t>
            </a:r>
          </a:p>
        </p:txBody>
      </p:sp>
      <p:sp>
        <p:nvSpPr>
          <p:cNvPr id="54277" name="Text Box 8" descr="note number"/>
          <p:cNvSpPr txBox="1">
            <a:spLocks noChangeArrowheads="1"/>
          </p:cNvSpPr>
          <p:nvPr/>
        </p:nvSpPr>
        <p:spPr bwMode="auto">
          <a:xfrm>
            <a:off x="381000" y="1295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54278" name="Text Box 9" descr="note number"/>
          <p:cNvSpPr txBox="1">
            <a:spLocks noChangeArrowheads="1"/>
          </p:cNvSpPr>
          <p:nvPr/>
        </p:nvSpPr>
        <p:spPr bwMode="auto">
          <a:xfrm>
            <a:off x="381000" y="4419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54279" name="Text Box 8" descr="note number"/>
          <p:cNvSpPr txBox="1">
            <a:spLocks noChangeArrowheads="1"/>
          </p:cNvSpPr>
          <p:nvPr/>
        </p:nvSpPr>
        <p:spPr bwMode="auto">
          <a:xfrm>
            <a:off x="381000" y="3352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54280" name="Text Box 9" descr="note number"/>
          <p:cNvSpPr txBox="1">
            <a:spLocks noChangeArrowheads="1"/>
          </p:cNvSpPr>
          <p:nvPr/>
        </p:nvSpPr>
        <p:spPr bwMode="auto">
          <a:xfrm>
            <a:off x="381000" y="3886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276AA8F-7051-48D1-82D5-04EE2A8B8E95}" type="slidenum">
              <a:rPr lang="en-US" altLang="en-US" sz="1400" smtClean="0">
                <a:latin typeface="Times New Roman" panose="02020603050405020304" pitchFamily="18" charset="0"/>
              </a:rPr>
              <a:pPr>
                <a:spcBef>
                  <a:spcPct val="0"/>
                </a:spcBef>
                <a:buClrTx/>
                <a:buSzTx/>
                <a:buFontTx/>
                <a:buNone/>
              </a:pPr>
              <a:t>26</a:t>
            </a:fld>
            <a:endParaRPr lang="en-US" altLang="en-US" sz="1400" smtClean="0">
              <a:latin typeface="Times New Roman" panose="02020603050405020304" pitchFamily="18" charset="0"/>
            </a:endParaRPr>
          </a:p>
        </p:txBody>
      </p:sp>
      <p:sp>
        <p:nvSpPr>
          <p:cNvPr id="56323" name="Rectangle 2"/>
          <p:cNvSpPr>
            <a:spLocks noGrp="1" noChangeArrowheads="1"/>
          </p:cNvSpPr>
          <p:nvPr>
            <p:ph type="title"/>
          </p:nvPr>
        </p:nvSpPr>
        <p:spPr>
          <a:xfrm>
            <a:off x="1150938" y="304800"/>
            <a:ext cx="6926262" cy="754063"/>
          </a:xfrm>
        </p:spPr>
        <p:txBody>
          <a:bodyPr/>
          <a:lstStyle/>
          <a:p>
            <a:pPr eaLnBrk="1" hangingPunct="1"/>
            <a:r>
              <a:rPr lang="en-US" altLang="en-US" dirty="0" smtClean="0"/>
              <a:t>Text Control</a:t>
            </a:r>
          </a:p>
        </p:txBody>
      </p:sp>
      <p:sp>
        <p:nvSpPr>
          <p:cNvPr id="56324" name="Rectangle 3"/>
          <p:cNvSpPr>
            <a:spLocks noGrp="1" noChangeArrowheads="1"/>
          </p:cNvSpPr>
          <p:nvPr>
            <p:ph type="body" idx="1"/>
          </p:nvPr>
        </p:nvSpPr>
        <p:spPr>
          <a:xfrm>
            <a:off x="762000" y="1447800"/>
            <a:ext cx="8001000" cy="5029200"/>
          </a:xfrm>
        </p:spPr>
        <p:txBody>
          <a:bodyPr/>
          <a:lstStyle/>
          <a:p>
            <a:pPr eaLnBrk="1" hangingPunct="1"/>
            <a:r>
              <a:rPr lang="en-US" altLang="en-US" dirty="0" smtClean="0"/>
              <a:t>Simplified text control syntax:</a:t>
            </a:r>
          </a:p>
          <a:p>
            <a:pPr lvl="1" eaLnBrk="1" hangingPunct="1">
              <a:spcBef>
                <a:spcPct val="50000"/>
              </a:spcBef>
              <a:buFont typeface="Wingdings" panose="05000000000000000000" pitchFamily="2" charset="2"/>
              <a:buNone/>
            </a:pPr>
            <a:r>
              <a:rPr lang="en-US" altLang="en-US" sz="1600" dirty="0" smtClean="0">
                <a:latin typeface="Courier New" panose="02070309020205020404" pitchFamily="49" charset="0"/>
              </a:rPr>
              <a:t>&lt;input type="text" id="</a:t>
            </a:r>
            <a:r>
              <a:rPr lang="en-US" altLang="en-US" sz="1600" i="1" dirty="0" smtClean="0">
                <a:latin typeface="Times New Roman" panose="02020603050405020304" pitchFamily="18" charset="0"/>
              </a:rPr>
              <a:t>text-box-identifier</a:t>
            </a:r>
            <a:r>
              <a:rPr lang="en-US" altLang="en-US" sz="1600" dirty="0" smtClean="0">
                <a:latin typeface="Courier New" panose="02070309020205020404" pitchFamily="49" charset="0"/>
              </a:rPr>
              <a:t>"</a:t>
            </a:r>
          </a:p>
          <a:p>
            <a:pPr lvl="1" eaLnBrk="1" hangingPunct="1">
              <a:buFont typeface="Wingdings" panose="05000000000000000000" pitchFamily="2" charset="2"/>
              <a:buNone/>
            </a:pPr>
            <a:r>
              <a:rPr lang="en-US" altLang="en-US" sz="1600" dirty="0" smtClean="0">
                <a:latin typeface="Courier New" panose="02070309020205020404" pitchFamily="49" charset="0"/>
              </a:rPr>
              <a:t>  placeholder="</a:t>
            </a:r>
            <a:r>
              <a:rPr lang="en-US" altLang="en-US" sz="1600" i="1" dirty="0" smtClean="0">
                <a:latin typeface="Times New Roman" panose="02020603050405020304" pitchFamily="18" charset="0"/>
              </a:rPr>
              <a:t>user-entry-description</a:t>
            </a:r>
            <a:r>
              <a:rPr lang="en-US" altLang="en-US" sz="1600" dirty="0" smtClean="0">
                <a:latin typeface="Courier New" panose="02070309020205020404" pitchFamily="49" charset="0"/>
              </a:rPr>
              <a:t>"</a:t>
            </a:r>
          </a:p>
          <a:p>
            <a:pPr lvl="1" eaLnBrk="1" hangingPunct="1">
              <a:buFont typeface="Wingdings" panose="05000000000000000000" pitchFamily="2" charset="2"/>
              <a:buNone/>
            </a:pPr>
            <a:r>
              <a:rPr lang="en-US" altLang="en-US" sz="1600" dirty="0" smtClean="0">
                <a:latin typeface="Courier New" panose="02070309020205020404" pitchFamily="49" charset="0"/>
              </a:rPr>
              <a:t>  size="</a:t>
            </a:r>
            <a:r>
              <a:rPr lang="en-US" altLang="en-US" sz="1600" i="1" dirty="0" smtClean="0">
                <a:latin typeface="Times New Roman" panose="02020603050405020304" pitchFamily="18" charset="0"/>
              </a:rPr>
              <a:t>box-width</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maxlength</a:t>
            </a:r>
            <a:r>
              <a:rPr lang="en-US" altLang="en-US" sz="1600" dirty="0" smtClean="0">
                <a:latin typeface="Courier New" panose="02070309020205020404" pitchFamily="49" charset="0"/>
              </a:rPr>
              <a:t>="</a:t>
            </a:r>
            <a:r>
              <a:rPr lang="en-US" altLang="en-US" sz="1600" i="1" dirty="0" smtClean="0">
                <a:latin typeface="Times New Roman" panose="02020603050405020304" pitchFamily="18" charset="0"/>
              </a:rPr>
              <a:t>max-typed-chars</a:t>
            </a:r>
            <a:r>
              <a:rPr lang="en-US" altLang="en-US" sz="1600" dirty="0" smtClean="0">
                <a:latin typeface="Courier New" panose="02070309020205020404" pitchFamily="49" charset="0"/>
              </a:rPr>
              <a:t>"&gt;</a:t>
            </a:r>
          </a:p>
          <a:p>
            <a:pPr eaLnBrk="1" hangingPunct="1"/>
            <a:r>
              <a:rPr lang="en-US" altLang="en-US" dirty="0" smtClean="0"/>
              <a:t>Text control example:</a:t>
            </a:r>
          </a:p>
          <a:p>
            <a:pPr lvl="1" eaLnBrk="1" hangingPunct="1">
              <a:spcBef>
                <a:spcPct val="50000"/>
              </a:spcBef>
              <a:buFont typeface="Wingdings" panose="05000000000000000000" pitchFamily="2" charset="2"/>
              <a:buNone/>
            </a:pPr>
            <a:r>
              <a:rPr lang="en-US" altLang="en-US" sz="1600" dirty="0" smtClean="0">
                <a:latin typeface="Courier New" panose="02070309020205020404" pitchFamily="49" charset="0"/>
              </a:rPr>
              <a:t>&lt;input type="text" id="</a:t>
            </a:r>
            <a:r>
              <a:rPr lang="en-US" altLang="en-US" sz="1600" dirty="0" err="1" smtClean="0">
                <a:latin typeface="Courier New" panose="02070309020205020404" pitchFamily="49" charset="0"/>
              </a:rPr>
              <a:t>ssn</a:t>
            </a:r>
            <a:r>
              <a:rPr lang="en-US" altLang="en-US" sz="1600" dirty="0" smtClean="0">
                <a:latin typeface="Courier New" panose="02070309020205020404" pitchFamily="49" charset="0"/>
              </a:rPr>
              <a:t>"</a:t>
            </a:r>
          </a:p>
          <a:p>
            <a:pPr lvl="1" eaLnBrk="1" hangingPunct="1">
              <a:buNone/>
            </a:pPr>
            <a:r>
              <a:rPr lang="en-US" altLang="en-US" sz="1600" dirty="0" smtClean="0">
                <a:latin typeface="Courier New" panose="02070309020205020404" pitchFamily="49" charset="0"/>
              </a:rPr>
              <a:t>  placeholder="#########" size="9" </a:t>
            </a:r>
            <a:r>
              <a:rPr lang="en-US" altLang="en-US" sz="1600" dirty="0" err="1" smtClean="0">
                <a:latin typeface="Courier New" panose="02070309020205020404" pitchFamily="49" charset="0"/>
              </a:rPr>
              <a:t>maxlength</a:t>
            </a:r>
            <a:r>
              <a:rPr lang="en-US" altLang="en-US" sz="1600" dirty="0" smtClean="0">
                <a:latin typeface="Courier New" panose="02070309020205020404" pitchFamily="49" charset="0"/>
              </a:rPr>
              <a:t>="9"&gt;</a:t>
            </a:r>
          </a:p>
        </p:txBody>
      </p:sp>
      <p:sp>
        <p:nvSpPr>
          <p:cNvPr id="56325" name="Text Box 7"/>
          <p:cNvSpPr txBox="1">
            <a:spLocks noChangeArrowheads="1"/>
          </p:cNvSpPr>
          <p:nvPr/>
        </p:nvSpPr>
        <p:spPr bwMode="auto">
          <a:xfrm>
            <a:off x="7086600" y="2098675"/>
            <a:ext cx="1447800" cy="58420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All attributes are optional.</a:t>
            </a:r>
          </a:p>
        </p:txBody>
      </p:sp>
      <p:sp>
        <p:nvSpPr>
          <p:cNvPr id="56326" name="AutoShape 8"/>
          <p:cNvSpPr>
            <a:spLocks/>
          </p:cNvSpPr>
          <p:nvPr/>
        </p:nvSpPr>
        <p:spPr bwMode="auto">
          <a:xfrm>
            <a:off x="6400800" y="1981200"/>
            <a:ext cx="76200" cy="827088"/>
          </a:xfrm>
          <a:prstGeom prst="rightBrace">
            <a:avLst>
              <a:gd name="adj1" fmla="val 183315"/>
              <a:gd name="adj2" fmla="val 5000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56327" name="Line 9"/>
          <p:cNvSpPr>
            <a:spLocks noChangeShapeType="1"/>
          </p:cNvSpPr>
          <p:nvPr/>
        </p:nvSpPr>
        <p:spPr bwMode="auto">
          <a:xfrm flipH="1">
            <a:off x="6553200" y="2393950"/>
            <a:ext cx="533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6328" name="Text Box 12" descr="note number"/>
          <p:cNvSpPr txBox="1">
            <a:spLocks noChangeArrowheads="1"/>
          </p:cNvSpPr>
          <p:nvPr/>
        </p:nvSpPr>
        <p:spPr bwMode="auto">
          <a:xfrm>
            <a:off x="381000" y="1295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56329" name="Text Box 13" descr="note number"/>
          <p:cNvSpPr txBox="1">
            <a:spLocks noChangeArrowheads="1"/>
          </p:cNvSpPr>
          <p:nvPr/>
        </p:nvSpPr>
        <p:spPr bwMode="auto">
          <a:xfrm>
            <a:off x="381000" y="2133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56330" name="Text Box 13" descr="note number"/>
          <p:cNvSpPr txBox="1">
            <a:spLocks noChangeArrowheads="1"/>
          </p:cNvSpPr>
          <p:nvPr/>
        </p:nvSpPr>
        <p:spPr bwMode="auto">
          <a:xfrm>
            <a:off x="381000" y="3581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56331" name="Text Box 13" descr="note number"/>
          <p:cNvSpPr txBox="1">
            <a:spLocks noChangeArrowheads="1"/>
          </p:cNvSpPr>
          <p:nvPr/>
        </p:nvSpPr>
        <p:spPr bwMode="auto">
          <a:xfrm>
            <a:off x="381000" y="3952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C058739-214B-4A12-A745-10F202F0DFA1}" type="slidenum">
              <a:rPr lang="en-US" altLang="en-US" sz="1400" smtClean="0">
                <a:latin typeface="Times New Roman" panose="02020603050405020304" pitchFamily="18" charset="0"/>
              </a:rPr>
              <a:pPr>
                <a:spcBef>
                  <a:spcPct val="0"/>
                </a:spcBef>
                <a:buClrTx/>
                <a:buSzTx/>
                <a:buFontTx/>
                <a:buNone/>
              </a:pPr>
              <a:t>27</a:t>
            </a:fld>
            <a:endParaRPr lang="en-US" altLang="en-US" sz="1400" smtClean="0">
              <a:latin typeface="Times New Roman" panose="02020603050405020304" pitchFamily="18" charset="0"/>
            </a:endParaRPr>
          </a:p>
        </p:txBody>
      </p:sp>
      <p:sp>
        <p:nvSpPr>
          <p:cNvPr id="58371" name="Rectangle 2"/>
          <p:cNvSpPr>
            <a:spLocks noGrp="1" noChangeArrowheads="1"/>
          </p:cNvSpPr>
          <p:nvPr>
            <p:ph type="title"/>
          </p:nvPr>
        </p:nvSpPr>
        <p:spPr>
          <a:xfrm>
            <a:off x="1150938" y="304800"/>
            <a:ext cx="7002462" cy="754063"/>
          </a:xfrm>
        </p:spPr>
        <p:txBody>
          <a:bodyPr/>
          <a:lstStyle/>
          <a:p>
            <a:pPr eaLnBrk="1" hangingPunct="1"/>
            <a:r>
              <a:rPr lang="en-US" altLang="en-US" dirty="0" smtClean="0"/>
              <a:t>Text Control</a:t>
            </a:r>
          </a:p>
        </p:txBody>
      </p:sp>
      <p:sp>
        <p:nvSpPr>
          <p:cNvPr id="58372" name="Rectangle 3"/>
          <p:cNvSpPr>
            <a:spLocks noGrp="1" noChangeArrowheads="1"/>
          </p:cNvSpPr>
          <p:nvPr>
            <p:ph type="body" idx="1"/>
          </p:nvPr>
        </p:nvSpPr>
        <p:spPr>
          <a:xfrm>
            <a:off x="762000" y="1447800"/>
            <a:ext cx="8077200" cy="5257800"/>
          </a:xfrm>
        </p:spPr>
        <p:txBody>
          <a:bodyPr/>
          <a:lstStyle/>
          <a:p>
            <a:pPr eaLnBrk="1" hangingPunct="1">
              <a:lnSpc>
                <a:spcPct val="90000"/>
              </a:lnSpc>
            </a:pPr>
            <a:r>
              <a:rPr lang="en-US" altLang="en-US" sz="2000" dirty="0" smtClean="0"/>
              <a:t>Text control attributes:</a:t>
            </a:r>
          </a:p>
          <a:p>
            <a:pPr lvl="1" eaLnBrk="1" hangingPunct="1">
              <a:lnSpc>
                <a:spcPct val="90000"/>
              </a:lnSpc>
            </a:pPr>
            <a:r>
              <a:rPr lang="en-US" altLang="en-US" sz="1800" dirty="0" smtClean="0">
                <a:latin typeface="Courier New" panose="02070309020205020404" pitchFamily="49" charset="0"/>
              </a:rPr>
              <a:t>type</a:t>
            </a:r>
            <a:r>
              <a:rPr lang="en-US" altLang="en-US" sz="1800" dirty="0" smtClean="0"/>
              <a:t>:</a:t>
            </a:r>
          </a:p>
          <a:p>
            <a:pPr lvl="2" eaLnBrk="1" hangingPunct="1">
              <a:lnSpc>
                <a:spcPct val="90000"/>
              </a:lnSpc>
            </a:pPr>
            <a:r>
              <a:rPr lang="en-US" altLang="en-US" sz="1600" dirty="0" smtClean="0"/>
              <a:t>Specifies the type of control (text control, button, check box, etc.)</a:t>
            </a:r>
          </a:p>
          <a:p>
            <a:pPr lvl="2" eaLnBrk="1" hangingPunct="1">
              <a:lnSpc>
                <a:spcPct val="90000"/>
              </a:lnSpc>
            </a:pPr>
            <a:r>
              <a:rPr lang="en-US" altLang="en-US" sz="1600" dirty="0" smtClean="0"/>
              <a:t>Default is </a:t>
            </a:r>
            <a:r>
              <a:rPr lang="en-US" altLang="en-US" sz="1600" dirty="0" smtClean="0">
                <a:latin typeface="Courier New" panose="02070309020205020404" pitchFamily="49" charset="0"/>
                <a:cs typeface="Courier New" panose="02070309020205020404" pitchFamily="49" charset="0"/>
              </a:rPr>
              <a:t>text</a:t>
            </a:r>
            <a:r>
              <a:rPr lang="en-US" altLang="en-US" sz="1600" dirty="0" smtClean="0"/>
              <a:t>, for a text control.</a:t>
            </a:r>
          </a:p>
          <a:p>
            <a:pPr lvl="1" eaLnBrk="1" hangingPunct="1">
              <a:lnSpc>
                <a:spcPct val="90000"/>
              </a:lnSpc>
            </a:pPr>
            <a:r>
              <a:rPr lang="en-US" altLang="en-US" sz="1800" dirty="0" smtClean="0">
                <a:latin typeface="Courier New" panose="02070309020205020404" pitchFamily="49" charset="0"/>
              </a:rPr>
              <a:t>id</a:t>
            </a:r>
            <a:r>
              <a:rPr lang="en-US" altLang="en-US" sz="1800" dirty="0" smtClean="0"/>
              <a:t>:</a:t>
            </a:r>
          </a:p>
          <a:p>
            <a:pPr lvl="2" eaLnBrk="1" hangingPunct="1">
              <a:lnSpc>
                <a:spcPct val="90000"/>
              </a:lnSpc>
            </a:pPr>
            <a:r>
              <a:rPr lang="en-US" altLang="en-US" sz="1600" dirty="0" smtClean="0"/>
              <a:t>Provides an identifier for the text control, so it can be accessed with JavaScript.</a:t>
            </a:r>
          </a:p>
          <a:p>
            <a:pPr lvl="1" eaLnBrk="1" hangingPunct="1">
              <a:lnSpc>
                <a:spcPct val="90000"/>
              </a:lnSpc>
            </a:pPr>
            <a:r>
              <a:rPr lang="en-US" altLang="en-US" sz="1800" dirty="0" smtClean="0">
                <a:latin typeface="Courier New" panose="02070309020205020404" pitchFamily="49" charset="0"/>
              </a:rPr>
              <a:t>placeholder</a:t>
            </a:r>
            <a:r>
              <a:rPr lang="en-US" altLang="en-US" sz="1800" dirty="0" smtClean="0"/>
              <a:t>:</a:t>
            </a:r>
          </a:p>
          <a:p>
            <a:pPr lvl="2" eaLnBrk="1" hangingPunct="1">
              <a:lnSpc>
                <a:spcPct val="90000"/>
              </a:lnSpc>
            </a:pPr>
            <a:r>
              <a:rPr lang="en-US" altLang="en-US" sz="1600" dirty="0" smtClean="0"/>
              <a:t>Provides </a:t>
            </a:r>
            <a:r>
              <a:rPr lang="en-US" altLang="en-US" sz="1600" dirty="0"/>
              <a:t>a word or a short description that helps the user to know what to enter into the </a:t>
            </a:r>
            <a:r>
              <a:rPr lang="en-US" altLang="en-US" sz="1600" dirty="0" smtClean="0"/>
              <a:t>text control.</a:t>
            </a:r>
          </a:p>
          <a:p>
            <a:pPr lvl="1" eaLnBrk="1" hangingPunct="1">
              <a:lnSpc>
                <a:spcPct val="90000"/>
              </a:lnSpc>
            </a:pPr>
            <a:r>
              <a:rPr lang="en-US" altLang="en-US" sz="1800" dirty="0">
                <a:latin typeface="Courier New" panose="02070309020205020404" pitchFamily="49" charset="0"/>
              </a:rPr>
              <a:t>size</a:t>
            </a:r>
            <a:r>
              <a:rPr lang="en-US" altLang="en-US" sz="1800" dirty="0"/>
              <a:t>:</a:t>
            </a:r>
          </a:p>
          <a:p>
            <a:pPr lvl="2" eaLnBrk="1" hangingPunct="1">
              <a:lnSpc>
                <a:spcPct val="90000"/>
              </a:lnSpc>
            </a:pPr>
            <a:r>
              <a:rPr lang="en-US" altLang="en-US" sz="1600" dirty="0" smtClean="0"/>
              <a:t>Specifies the width of the text control's box (e.g., "5" means approximately 5 characters can fit in the box).</a:t>
            </a:r>
          </a:p>
          <a:p>
            <a:pPr lvl="2" eaLnBrk="1" hangingPunct="1">
              <a:lnSpc>
                <a:spcPct val="90000"/>
              </a:lnSpc>
            </a:pPr>
            <a:r>
              <a:rPr lang="en-US" altLang="en-US" sz="1600" dirty="0" smtClean="0"/>
              <a:t>The default size is 20.</a:t>
            </a:r>
          </a:p>
          <a:p>
            <a:pPr lvl="1" eaLnBrk="1" hangingPunct="1">
              <a:lnSpc>
                <a:spcPct val="90000"/>
              </a:lnSpc>
            </a:pPr>
            <a:r>
              <a:rPr lang="en-US" altLang="en-US" sz="1800" dirty="0" err="1" smtClean="0">
                <a:latin typeface="Courier New" panose="02070309020205020404" pitchFamily="49" charset="0"/>
              </a:rPr>
              <a:t>maxlength</a:t>
            </a:r>
            <a:r>
              <a:rPr lang="en-US" altLang="en-US" sz="1800" dirty="0" smtClean="0"/>
              <a:t>:</a:t>
            </a:r>
          </a:p>
          <a:p>
            <a:pPr lvl="2" eaLnBrk="1" hangingPunct="1">
              <a:lnSpc>
                <a:spcPct val="90000"/>
              </a:lnSpc>
            </a:pPr>
            <a:r>
              <a:rPr lang="en-US" altLang="en-US" sz="1600" dirty="0" smtClean="0"/>
              <a:t>Specifies the maximum number of characters that can be entered in the box.</a:t>
            </a:r>
          </a:p>
          <a:p>
            <a:pPr lvl="2" eaLnBrk="1" hangingPunct="1">
              <a:lnSpc>
                <a:spcPct val="90000"/>
              </a:lnSpc>
            </a:pPr>
            <a:r>
              <a:rPr lang="en-US" altLang="en-US" sz="1600" dirty="0" smtClean="0"/>
              <a:t>By default, an unlimited number of characters is allowed. Entries that exceed the box's width cause scrolling to occur within the text control.</a:t>
            </a:r>
          </a:p>
        </p:txBody>
      </p:sp>
      <p:sp>
        <p:nvSpPr>
          <p:cNvPr id="5" name="Text Box 12" descr="note number"/>
          <p:cNvSpPr txBox="1">
            <a:spLocks noChangeArrowheads="1"/>
          </p:cNvSpPr>
          <p:nvPr/>
        </p:nvSpPr>
        <p:spPr bwMode="auto">
          <a:xfrm>
            <a:off x="381000" y="3886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A6D31B1-6C17-415B-BC39-0E34F2080161}" type="slidenum">
              <a:rPr lang="en-US" altLang="en-US" sz="1400" smtClean="0">
                <a:latin typeface="Times New Roman" panose="02020603050405020304" pitchFamily="18" charset="0"/>
              </a:rPr>
              <a:pPr>
                <a:spcBef>
                  <a:spcPct val="0"/>
                </a:spcBef>
                <a:buClrTx/>
                <a:buSzTx/>
                <a:buFontTx/>
                <a:buNone/>
              </a:pPr>
              <a:t>28</a:t>
            </a:fld>
            <a:endParaRPr lang="en-US" altLang="en-US" sz="1400" smtClean="0">
              <a:latin typeface="Times New Roman" panose="02020603050405020304" pitchFamily="18" charset="0"/>
            </a:endParaRPr>
          </a:p>
        </p:txBody>
      </p:sp>
      <p:sp>
        <p:nvSpPr>
          <p:cNvPr id="60419" name="Rectangle 2"/>
          <p:cNvSpPr>
            <a:spLocks noGrp="1" noChangeArrowheads="1"/>
          </p:cNvSpPr>
          <p:nvPr>
            <p:ph type="title"/>
          </p:nvPr>
        </p:nvSpPr>
        <p:spPr>
          <a:xfrm>
            <a:off x="1150938" y="304800"/>
            <a:ext cx="7002462" cy="754063"/>
          </a:xfrm>
        </p:spPr>
        <p:txBody>
          <a:bodyPr/>
          <a:lstStyle/>
          <a:p>
            <a:pPr eaLnBrk="1" hangingPunct="1"/>
            <a:r>
              <a:rPr lang="en-US" altLang="en-US" dirty="0" smtClean="0"/>
              <a:t>Text Control</a:t>
            </a:r>
          </a:p>
        </p:txBody>
      </p:sp>
      <p:sp>
        <p:nvSpPr>
          <p:cNvPr id="60420" name="Rectangle 3"/>
          <p:cNvSpPr>
            <a:spLocks noGrp="1" noChangeArrowheads="1"/>
          </p:cNvSpPr>
          <p:nvPr>
            <p:ph type="body" idx="1"/>
          </p:nvPr>
        </p:nvSpPr>
        <p:spPr>
          <a:xfrm>
            <a:off x="762000" y="1447800"/>
            <a:ext cx="7924800" cy="5029200"/>
          </a:xfrm>
        </p:spPr>
        <p:txBody>
          <a:bodyPr/>
          <a:lstStyle/>
          <a:p>
            <a:pPr eaLnBrk="1" hangingPunct="1">
              <a:lnSpc>
                <a:spcPct val="90000"/>
              </a:lnSpc>
            </a:pPr>
            <a:r>
              <a:rPr lang="en-US" altLang="en-US" dirty="0" smtClean="0"/>
              <a:t>Text control attributes (continued):</a:t>
            </a:r>
          </a:p>
          <a:p>
            <a:pPr lvl="1" eaLnBrk="1" hangingPunct="1">
              <a:lnSpc>
                <a:spcPct val="90000"/>
              </a:lnSpc>
            </a:pPr>
            <a:r>
              <a:rPr lang="en-US" altLang="en-US" dirty="0">
                <a:latin typeface="Courier New" panose="02070309020205020404" pitchFamily="49" charset="0"/>
              </a:rPr>
              <a:t>value</a:t>
            </a:r>
            <a:r>
              <a:rPr lang="en-US" altLang="en-US" dirty="0"/>
              <a:t>:</a:t>
            </a:r>
          </a:p>
          <a:p>
            <a:pPr lvl="2" eaLnBrk="1" hangingPunct="1">
              <a:lnSpc>
                <a:spcPct val="90000"/>
              </a:lnSpc>
            </a:pPr>
            <a:r>
              <a:rPr lang="en-US" altLang="en-US" dirty="0"/>
              <a:t>The value attribute’s value is treated as user input</a:t>
            </a:r>
            <a:r>
              <a:rPr lang="en-US" altLang="en-US" dirty="0" smtClean="0"/>
              <a:t>.</a:t>
            </a:r>
            <a:endParaRPr lang="en-US" altLang="en-US" dirty="0"/>
          </a:p>
          <a:p>
            <a:pPr lvl="1" eaLnBrk="1" hangingPunct="1">
              <a:lnSpc>
                <a:spcPct val="90000"/>
              </a:lnSpc>
            </a:pPr>
            <a:r>
              <a:rPr lang="en-US" altLang="en-US" dirty="0" smtClean="0">
                <a:latin typeface="Courier New" panose="02070309020205020404" pitchFamily="49" charset="0"/>
              </a:rPr>
              <a:t>autofocus</a:t>
            </a:r>
            <a:r>
              <a:rPr lang="en-US" altLang="en-US" dirty="0" smtClean="0"/>
              <a:t>:</a:t>
            </a:r>
          </a:p>
          <a:p>
            <a:pPr lvl="2" eaLnBrk="1" hangingPunct="1">
              <a:lnSpc>
                <a:spcPct val="90000"/>
              </a:lnSpc>
            </a:pPr>
            <a:r>
              <a:rPr lang="en-US" altLang="en-US" dirty="0" smtClean="0"/>
              <a:t>Specifies that after the page has loaded, the cursor gets positioned in the text control.</a:t>
            </a:r>
          </a:p>
          <a:p>
            <a:pPr lvl="2" eaLnBrk="1" hangingPunct="1"/>
            <a:r>
              <a:rPr lang="en-US" altLang="en-US" dirty="0" smtClean="0"/>
              <a:t>To achieve auto focus, specify </a:t>
            </a:r>
            <a:r>
              <a:rPr lang="en-US" altLang="en-US" dirty="0" smtClean="0">
                <a:latin typeface="Courier New" panose="02070309020205020404" pitchFamily="49" charset="0"/>
                <a:cs typeface="Courier New" panose="02070309020205020404" pitchFamily="49" charset="0"/>
              </a:rPr>
              <a:t>autofocus</a:t>
            </a:r>
            <a:r>
              <a:rPr lang="en-US" altLang="en-US" dirty="0" smtClean="0"/>
              <a:t> by itself (i.e., use </a:t>
            </a:r>
            <a:r>
              <a:rPr lang="en-US" altLang="en-US" i="1" dirty="0" smtClean="0"/>
              <a:t>empty attribute</a:t>
            </a:r>
            <a:r>
              <a:rPr lang="en-US" altLang="en-US" dirty="0" smtClean="0"/>
              <a:t> syntax).</a:t>
            </a:r>
          </a:p>
        </p:txBody>
      </p:sp>
      <p:sp>
        <p:nvSpPr>
          <p:cNvPr id="60421" name="Text Box 8" descr="note number"/>
          <p:cNvSpPr txBox="1">
            <a:spLocks noChangeArrowheads="1"/>
          </p:cNvSpPr>
          <p:nvPr/>
        </p:nvSpPr>
        <p:spPr bwMode="auto">
          <a:xfrm>
            <a:off x="381000" y="1600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0423" name="Text Box 8" descr="note number"/>
          <p:cNvSpPr txBox="1">
            <a:spLocks noChangeArrowheads="1"/>
          </p:cNvSpPr>
          <p:nvPr/>
        </p:nvSpPr>
        <p:spPr bwMode="auto">
          <a:xfrm>
            <a:off x="381000" y="2209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A6D31B1-6C17-415B-BC39-0E34F2080161}" type="slidenum">
              <a:rPr lang="en-US" altLang="en-US" sz="1400" smtClean="0">
                <a:latin typeface="Times New Roman" panose="02020603050405020304" pitchFamily="18" charset="0"/>
              </a:rPr>
              <a:pPr>
                <a:spcBef>
                  <a:spcPct val="0"/>
                </a:spcBef>
                <a:buClrTx/>
                <a:buSzTx/>
                <a:buFontTx/>
                <a:buNone/>
              </a:pPr>
              <a:t>29</a:t>
            </a:fld>
            <a:endParaRPr lang="en-US" altLang="en-US" sz="1400" smtClean="0">
              <a:latin typeface="Times New Roman" panose="02020603050405020304" pitchFamily="18" charset="0"/>
            </a:endParaRPr>
          </a:p>
        </p:txBody>
      </p:sp>
      <p:sp>
        <p:nvSpPr>
          <p:cNvPr id="60419" name="Rectangle 2"/>
          <p:cNvSpPr>
            <a:spLocks noGrp="1" noChangeArrowheads="1"/>
          </p:cNvSpPr>
          <p:nvPr>
            <p:ph type="title"/>
          </p:nvPr>
        </p:nvSpPr>
        <p:spPr>
          <a:xfrm>
            <a:off x="1150938" y="304800"/>
            <a:ext cx="7002462" cy="754063"/>
          </a:xfrm>
        </p:spPr>
        <p:txBody>
          <a:bodyPr/>
          <a:lstStyle/>
          <a:p>
            <a:pPr eaLnBrk="1" hangingPunct="1"/>
            <a:r>
              <a:rPr lang="en-US" altLang="en-US" dirty="0" smtClean="0"/>
              <a:t>Text Control</a:t>
            </a:r>
          </a:p>
        </p:txBody>
      </p:sp>
      <p:sp>
        <p:nvSpPr>
          <p:cNvPr id="60420" name="Rectangle 3"/>
          <p:cNvSpPr>
            <a:spLocks noGrp="1" noChangeArrowheads="1"/>
          </p:cNvSpPr>
          <p:nvPr>
            <p:ph type="body" idx="1"/>
          </p:nvPr>
        </p:nvSpPr>
        <p:spPr>
          <a:xfrm>
            <a:off x="762000" y="1447800"/>
            <a:ext cx="7924800" cy="5029200"/>
          </a:xfrm>
        </p:spPr>
        <p:txBody>
          <a:bodyPr/>
          <a:lstStyle/>
          <a:p>
            <a:pPr eaLnBrk="1" hangingPunct="1">
              <a:lnSpc>
                <a:spcPct val="90000"/>
              </a:lnSpc>
            </a:pPr>
            <a:r>
              <a:rPr lang="en-US" altLang="en-US" sz="2200" dirty="0" smtClean="0"/>
              <a:t>Text control attributes (continued):</a:t>
            </a:r>
          </a:p>
          <a:p>
            <a:pPr lvl="1" eaLnBrk="1" hangingPunct="1">
              <a:lnSpc>
                <a:spcPct val="90000"/>
              </a:lnSpc>
            </a:pPr>
            <a:r>
              <a:rPr lang="en-US" altLang="en-US" dirty="0" smtClean="0">
                <a:latin typeface="Courier New" panose="02070309020205020404" pitchFamily="49" charset="0"/>
              </a:rPr>
              <a:t>disabled</a:t>
            </a:r>
            <a:r>
              <a:rPr lang="en-US" altLang="en-US" dirty="0" smtClean="0"/>
              <a:t>:</a:t>
            </a:r>
          </a:p>
          <a:p>
            <a:pPr lvl="2" eaLnBrk="1" hangingPunct="1">
              <a:lnSpc>
                <a:spcPct val="90000"/>
              </a:lnSpc>
            </a:pPr>
            <a:r>
              <a:rPr lang="en-US" altLang="en-US" dirty="0" smtClean="0"/>
              <a:t>Specifies that the text control cannot receive the focus, and, therefore, the user cannot copy or edit the text control's value.</a:t>
            </a:r>
          </a:p>
          <a:p>
            <a:pPr lvl="2" eaLnBrk="1" hangingPunct="1"/>
            <a:r>
              <a:rPr lang="en-US" altLang="en-US" dirty="0" smtClean="0"/>
              <a:t>To disable a control, specify </a:t>
            </a:r>
            <a:r>
              <a:rPr lang="en-US" altLang="en-US" dirty="0" smtClean="0">
                <a:latin typeface="Courier New" panose="02070309020205020404" pitchFamily="49" charset="0"/>
                <a:cs typeface="Courier New" panose="02070309020205020404" pitchFamily="49" charset="0"/>
              </a:rPr>
              <a:t>disabled</a:t>
            </a:r>
            <a:r>
              <a:rPr lang="en-US" altLang="en-US" dirty="0" smtClean="0"/>
              <a:t> by itself.</a:t>
            </a:r>
          </a:p>
          <a:p>
            <a:pPr lvl="1" eaLnBrk="1" hangingPunct="1">
              <a:lnSpc>
                <a:spcPct val="90000"/>
              </a:lnSpc>
            </a:pPr>
            <a:r>
              <a:rPr lang="en-US" altLang="en-US" dirty="0" err="1" smtClean="0">
                <a:latin typeface="Courier New" panose="02070309020205020404" pitchFamily="49" charset="0"/>
              </a:rPr>
              <a:t>readonly</a:t>
            </a:r>
            <a:r>
              <a:rPr lang="en-US" altLang="en-US" dirty="0" smtClean="0"/>
              <a:t>:</a:t>
            </a:r>
          </a:p>
          <a:p>
            <a:pPr lvl="2" eaLnBrk="1" hangingPunct="1">
              <a:lnSpc>
                <a:spcPct val="90000"/>
              </a:lnSpc>
            </a:pPr>
            <a:r>
              <a:rPr lang="en-US" altLang="en-US" dirty="0" smtClean="0"/>
              <a:t>Specifies that the user can highlight the control's value and copy it, but the user cannot edit it.</a:t>
            </a:r>
          </a:p>
          <a:p>
            <a:pPr lvl="2" eaLnBrk="1" hangingPunct="1"/>
            <a:r>
              <a:rPr lang="en-US" altLang="en-US" dirty="0" smtClean="0"/>
              <a:t>To make a control read-only, specify </a:t>
            </a:r>
            <a:r>
              <a:rPr lang="en-US" altLang="en-US" dirty="0" err="1" smtClean="0">
                <a:latin typeface="Courier New" panose="02070309020205020404" pitchFamily="49" charset="0"/>
                <a:cs typeface="Courier New" panose="02070309020205020404" pitchFamily="49" charset="0"/>
              </a:rPr>
              <a:t>readonly</a:t>
            </a:r>
            <a:r>
              <a:rPr lang="en-US" altLang="en-US" dirty="0" smtClean="0"/>
              <a:t> by itself.</a:t>
            </a:r>
          </a:p>
          <a:p>
            <a:pPr eaLnBrk="1" hangingPunct="1"/>
            <a:endParaRPr lang="en-US" altLang="en-US" dirty="0"/>
          </a:p>
          <a:p>
            <a:pPr eaLnBrk="1" hangingPunct="1"/>
            <a:r>
              <a:rPr lang="en-US" altLang="en-US" sz="2200" dirty="0" smtClean="0"/>
              <a:t>For an </a:t>
            </a:r>
            <a:r>
              <a:rPr lang="en-US" altLang="en-US" sz="2200" dirty="0"/>
              <a:t>example with </a:t>
            </a:r>
            <a:r>
              <a:rPr lang="en-US" altLang="en-US" sz="2200" dirty="0" smtClean="0"/>
              <a:t>text controls, </a:t>
            </a:r>
            <a:r>
              <a:rPr lang="en-US" altLang="en-US" sz="2200" dirty="0"/>
              <a:t>go to </a:t>
            </a:r>
            <a:r>
              <a:rPr lang="en-US" altLang="en-US" sz="2000" dirty="0">
                <a:hlinkClick r:id="rId3"/>
              </a:rPr>
              <a:t>http://teach.park.edu/~</a:t>
            </a:r>
            <a:r>
              <a:rPr lang="en-US" altLang="en-US" sz="2000" dirty="0" smtClean="0">
                <a:hlinkClick r:id="rId3"/>
              </a:rPr>
              <a:t>jdean240/jslecture/emailGenerator.html</a:t>
            </a:r>
            <a:endParaRPr lang="en-US" altLang="en-US" sz="2000" dirty="0" smtClean="0"/>
          </a:p>
          <a:p>
            <a:pPr eaLnBrk="1" hangingPunct="1"/>
            <a:r>
              <a:rPr lang="en-US" altLang="en-US" sz="2200" dirty="0" smtClean="0"/>
              <a:t>That web page prompts the </a:t>
            </a:r>
            <a:r>
              <a:rPr lang="en-US" altLang="en-US" sz="2200" dirty="0"/>
              <a:t>user to enter their first and last names, and then prints an email address that incorporates the user’s name</a:t>
            </a:r>
            <a:r>
              <a:rPr lang="en-US" altLang="en-US" sz="2200" dirty="0" smtClean="0"/>
              <a:t>.</a:t>
            </a:r>
            <a:endParaRPr lang="en-US" altLang="en-US" dirty="0" smtClean="0"/>
          </a:p>
        </p:txBody>
      </p:sp>
      <p:sp>
        <p:nvSpPr>
          <p:cNvPr id="60421" name="Text Box 8" descr="note number"/>
          <p:cNvSpPr txBox="1">
            <a:spLocks noChangeArrowheads="1"/>
          </p:cNvSpPr>
          <p:nvPr/>
        </p:nvSpPr>
        <p:spPr bwMode="auto">
          <a:xfrm>
            <a:off x="381000" y="1819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 name="Text Box 8" descr="note number"/>
          <p:cNvSpPr txBox="1">
            <a:spLocks noChangeArrowheads="1"/>
          </p:cNvSpPr>
          <p:nvPr/>
        </p:nvSpPr>
        <p:spPr bwMode="auto">
          <a:xfrm>
            <a:off x="381000" y="60864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Tree>
    <p:extLst>
      <p:ext uri="{BB962C8B-B14F-4D97-AF65-F5344CB8AC3E}">
        <p14:creationId xmlns:p14="http://schemas.microsoft.com/office/powerpoint/2010/main" val="4089089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605A8FE-4734-41AC-A27A-8F5C6CE15238}" type="slidenum">
              <a:rPr lang="en-US" altLang="en-US" sz="1400" smtClean="0">
                <a:latin typeface="Times New Roman" panose="02020603050405020304" pitchFamily="18" charset="0"/>
              </a:rPr>
              <a:pPr>
                <a:spcBef>
                  <a:spcPct val="0"/>
                </a:spcBef>
                <a:buClrTx/>
                <a:buSzTx/>
                <a:buFontTx/>
                <a:buNone/>
              </a:pPr>
              <a:t>3</a:t>
            </a:fld>
            <a:endParaRPr lang="en-US" altLang="en-US" sz="1400" smtClean="0">
              <a:latin typeface="Times New Roman" panose="02020603050405020304" pitchFamily="18" charset="0"/>
            </a:endParaRPr>
          </a:p>
        </p:txBody>
      </p:sp>
      <p:sp>
        <p:nvSpPr>
          <p:cNvPr id="7171" name="Rectangle 3"/>
          <p:cNvSpPr>
            <a:spLocks noGrp="1" noChangeArrowheads="1"/>
          </p:cNvSpPr>
          <p:nvPr>
            <p:ph type="body" idx="1"/>
          </p:nvPr>
        </p:nvSpPr>
        <p:spPr>
          <a:xfrm>
            <a:off x="762000" y="1524000"/>
            <a:ext cx="7772400" cy="5029200"/>
          </a:xfrm>
        </p:spPr>
        <p:txBody>
          <a:bodyPr/>
          <a:lstStyle/>
          <a:p>
            <a:pPr eaLnBrk="1" hangingPunct="1"/>
            <a:r>
              <a:rPr lang="en-US" altLang="en-US" sz="2000" dirty="0" smtClean="0"/>
              <a:t>HTML’s first version, designed by Tim Berners-Lee from 1989-1991, was fairly static in nature. Except for link jumps with the </a:t>
            </a:r>
            <a:r>
              <a:rPr lang="en-US" altLang="en-US" sz="2000" dirty="0" smtClean="0">
                <a:latin typeface="Courier New" panose="02070309020205020404" pitchFamily="49" charset="0"/>
                <a:cs typeface="Courier New" panose="02070309020205020404" pitchFamily="49" charset="0"/>
              </a:rPr>
              <a:t>a</a:t>
            </a:r>
            <a:r>
              <a:rPr lang="en-US" altLang="en-US" sz="2000" dirty="0" smtClean="0"/>
              <a:t> element, web pages simply displayed content, and the content was fixed.</a:t>
            </a:r>
          </a:p>
          <a:p>
            <a:pPr eaLnBrk="1" hangingPunct="1"/>
            <a:r>
              <a:rPr lang="en-US" altLang="en-US" sz="2000" dirty="0" smtClean="0"/>
              <a:t>In May 1995, Brendan </a:t>
            </a:r>
            <a:r>
              <a:rPr lang="en-US" altLang="en-US" sz="2000" dirty="0" err="1" smtClean="0"/>
              <a:t>Eich</a:t>
            </a:r>
            <a:r>
              <a:rPr lang="en-US" altLang="en-US" sz="2000" dirty="0" smtClean="0"/>
              <a:t> designed the JavaScript language, which enables web pages to be dynamic. More specifically, JavaScript provides the ability to update a web page’s content when an event occurs, such as when a user clicks a button.</a:t>
            </a:r>
          </a:p>
          <a:p>
            <a:pPr eaLnBrk="1" hangingPunct="1"/>
            <a:r>
              <a:rPr lang="en-US" altLang="en-US" sz="2000" dirty="0" err="1" smtClean="0"/>
              <a:t>Eich</a:t>
            </a:r>
            <a:r>
              <a:rPr lang="en-US" altLang="en-US" sz="2000" dirty="0" smtClean="0"/>
              <a:t> implemented JavaScript in 10 days while working at Netscape, which is now Mozilla.</a:t>
            </a:r>
          </a:p>
          <a:p>
            <a:pPr eaLnBrk="1" hangingPunct="1"/>
            <a:r>
              <a:rPr lang="en-US" altLang="en-US" sz="2000" dirty="0" smtClean="0"/>
              <a:t>JavaScript was originally named Mocha and then </a:t>
            </a:r>
            <a:r>
              <a:rPr lang="en-US" altLang="en-US" sz="2000" dirty="0" err="1" smtClean="0"/>
              <a:t>LiveScript</a:t>
            </a:r>
            <a:r>
              <a:rPr lang="en-US" altLang="en-US" sz="2000" dirty="0" smtClean="0"/>
              <a:t>, but in December 1995, to capitalize on the popularity of Java, it was renamed to JavaScript.</a:t>
            </a:r>
          </a:p>
          <a:p>
            <a:pPr eaLnBrk="1" hangingPunct="1"/>
            <a:endParaRPr lang="en-US" altLang="en-US" sz="2000" dirty="0" smtClean="0"/>
          </a:p>
          <a:p>
            <a:pPr eaLnBrk="1" hangingPunct="1"/>
            <a:endParaRPr lang="en-US" altLang="en-US" sz="2000" dirty="0" smtClean="0"/>
          </a:p>
        </p:txBody>
      </p:sp>
      <p:sp>
        <p:nvSpPr>
          <p:cNvPr id="7172" name="Rectangle 2"/>
          <p:cNvSpPr>
            <a:spLocks noGrp="1" noChangeArrowheads="1"/>
          </p:cNvSpPr>
          <p:nvPr>
            <p:ph type="title"/>
          </p:nvPr>
        </p:nvSpPr>
        <p:spPr>
          <a:xfrm>
            <a:off x="1150938" y="304800"/>
            <a:ext cx="7078662" cy="754063"/>
          </a:xfrm>
        </p:spPr>
        <p:txBody>
          <a:bodyPr/>
          <a:lstStyle/>
          <a:p>
            <a:pPr eaLnBrk="1" hangingPunct="1"/>
            <a:r>
              <a:rPr lang="en-US" altLang="en-US" smtClean="0"/>
              <a:t>JavaScript History</a:t>
            </a:r>
          </a:p>
        </p:txBody>
      </p:sp>
      <p:sp>
        <p:nvSpPr>
          <p:cNvPr id="7173" name="Text Box 13" descr="note number"/>
          <p:cNvSpPr txBox="1">
            <a:spLocks noChangeArrowheads="1"/>
          </p:cNvSpPr>
          <p:nvPr/>
        </p:nvSpPr>
        <p:spPr bwMode="auto">
          <a:xfrm>
            <a:off x="381000" y="2590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7174" name="Text Box 13" descr="note number"/>
          <p:cNvSpPr txBox="1">
            <a:spLocks noChangeArrowheads="1"/>
          </p:cNvSpPr>
          <p:nvPr/>
        </p:nvSpPr>
        <p:spPr bwMode="auto">
          <a:xfrm>
            <a:off x="381000" y="5715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7175" name="Text Box 13" descr="note number"/>
          <p:cNvSpPr txBox="1">
            <a:spLocks noChangeArrowheads="1"/>
          </p:cNvSpPr>
          <p:nvPr/>
        </p:nvSpPr>
        <p:spPr bwMode="auto">
          <a:xfrm>
            <a:off x="381000" y="60864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FEC9796-41C8-4EB4-8523-B4E570D0D088}" type="slidenum">
              <a:rPr lang="en-US" altLang="en-US" sz="1400" smtClean="0">
                <a:latin typeface="Times New Roman" panose="02020603050405020304" pitchFamily="18" charset="0"/>
              </a:rPr>
              <a:pPr>
                <a:spcBef>
                  <a:spcPct val="0"/>
                </a:spcBef>
                <a:buClrTx/>
                <a:buSzTx/>
                <a:buFontTx/>
                <a:buNone/>
              </a:pPr>
              <a:t>30</a:t>
            </a:fld>
            <a:endParaRPr lang="en-US" altLang="en-US" sz="1400" smtClean="0">
              <a:latin typeface="Times New Roman" panose="02020603050405020304" pitchFamily="18" charset="0"/>
            </a:endParaRPr>
          </a:p>
        </p:txBody>
      </p:sp>
      <p:sp>
        <p:nvSpPr>
          <p:cNvPr id="64515" name="Rectangle 2"/>
          <p:cNvSpPr>
            <a:spLocks noGrp="1" noChangeArrowheads="1"/>
          </p:cNvSpPr>
          <p:nvPr>
            <p:ph type="title"/>
          </p:nvPr>
        </p:nvSpPr>
        <p:spPr>
          <a:xfrm>
            <a:off x="1150938" y="304800"/>
            <a:ext cx="7154862" cy="754063"/>
          </a:xfrm>
        </p:spPr>
        <p:txBody>
          <a:bodyPr/>
          <a:lstStyle/>
          <a:p>
            <a:pPr eaLnBrk="1" hangingPunct="1"/>
            <a:r>
              <a:rPr lang="en-US" altLang="en-US" dirty="0" smtClean="0"/>
              <a:t>Email Generator Web Page</a:t>
            </a:r>
          </a:p>
        </p:txBody>
      </p:sp>
      <p:sp>
        <p:nvSpPr>
          <p:cNvPr id="64516" name="Rectangle 3"/>
          <p:cNvSpPr>
            <a:spLocks noGrp="1" noChangeArrowheads="1"/>
          </p:cNvSpPr>
          <p:nvPr>
            <p:ph type="body" idx="1"/>
          </p:nvPr>
        </p:nvSpPr>
        <p:spPr>
          <a:xfrm>
            <a:off x="762000" y="1543050"/>
            <a:ext cx="7924800" cy="5162550"/>
          </a:xfrm>
        </p:spPr>
        <p:txBody>
          <a:bodyPr/>
          <a:lstStyle/>
          <a:p>
            <a:pPr marL="438150" indent="-381000" eaLnBrk="1" hangingPunct="1">
              <a:spcBef>
                <a:spcPts val="600"/>
              </a:spcBef>
              <a:buNone/>
            </a:pPr>
            <a:r>
              <a:rPr lang="en-US" altLang="en-US" sz="1400" dirty="0">
                <a:latin typeface="Courier New" panose="02070309020205020404" pitchFamily="49" charset="0"/>
              </a:rPr>
              <a:t>&lt;!DOCTYPE html&gt;</a:t>
            </a:r>
          </a:p>
          <a:p>
            <a:pPr marL="438150" indent="-381000" eaLnBrk="1" hangingPunct="1">
              <a:spcBef>
                <a:spcPts val="600"/>
              </a:spcBef>
              <a:buNone/>
            </a:pPr>
            <a:r>
              <a:rPr lang="en-US" altLang="en-US" sz="1400" dirty="0">
                <a:latin typeface="Courier New" panose="02070309020205020404" pitchFamily="49" charset="0"/>
              </a:rPr>
              <a:t>&lt;html </a:t>
            </a:r>
            <a:r>
              <a:rPr lang="en-US" altLang="en-US" sz="1400" dirty="0" err="1">
                <a:latin typeface="Courier New" panose="02070309020205020404" pitchFamily="49" charset="0"/>
              </a:rPr>
              <a:t>lang</a:t>
            </a:r>
            <a:r>
              <a:rPr lang="en-US" altLang="en-US" sz="1400" dirty="0">
                <a:latin typeface="Courier New" panose="02070309020205020404" pitchFamily="49" charset="0"/>
              </a:rPr>
              <a:t>="</a:t>
            </a:r>
            <a:r>
              <a:rPr lang="en-US" altLang="en-US" sz="1400" dirty="0" err="1">
                <a:latin typeface="Courier New" panose="02070309020205020404" pitchFamily="49" charset="0"/>
              </a:rPr>
              <a:t>en</a:t>
            </a:r>
            <a:r>
              <a:rPr lang="en-US" altLang="en-US" sz="1400" dirty="0" smtClean="0">
                <a:latin typeface="Courier New" panose="02070309020205020404" pitchFamily="49" charset="0"/>
              </a:rPr>
              <a:t>"&gt;</a:t>
            </a:r>
          </a:p>
          <a:p>
            <a:pPr marL="438150" indent="-381000" eaLnBrk="1" hangingPunct="1">
              <a:spcBef>
                <a:spcPts val="600"/>
              </a:spcBef>
              <a:buNone/>
            </a:pPr>
            <a:r>
              <a:rPr lang="en-US" altLang="en-US" sz="1400" dirty="0" smtClean="0">
                <a:latin typeface="Courier New" panose="02070309020205020404" pitchFamily="49" charset="0"/>
              </a:rPr>
              <a:t>&lt;head&gt;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&lt;meta charset="utf-8"&gt;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&lt;meta name="author" content="John Dean"&gt;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&lt;title&gt;Email Address Generator&lt;/title&gt;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&lt;script&gt;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 This function generates an email address.</a:t>
            </a:r>
          </a:p>
          <a:p>
            <a:pPr marL="438150" indent="-381000" eaLnBrk="1" hangingPunct="1">
              <a:spcBef>
                <a:spcPts val="600"/>
              </a:spcBef>
              <a:buFont typeface="Wingdings" panose="05000000000000000000" pitchFamily="2" charset="2"/>
              <a:buNone/>
            </a:pPr>
            <a:endParaRPr lang="en-US" altLang="en-US" sz="1400" dirty="0" smtClean="0">
              <a:latin typeface="Courier New" panose="02070309020205020404" pitchFamily="49" charset="0"/>
            </a:endParaRP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function </a:t>
            </a:r>
            <a:r>
              <a:rPr lang="en-US" altLang="en-US" sz="1400" dirty="0" err="1" smtClean="0">
                <a:latin typeface="Courier New" panose="02070309020205020404" pitchFamily="49" charset="0"/>
              </a:rPr>
              <a:t>generateEmail</a:t>
            </a:r>
            <a:r>
              <a:rPr lang="en-US" altLang="en-US" sz="1400" dirty="0" smtClean="0">
                <a:latin typeface="Courier New" panose="02070309020205020404" pitchFamily="49" charset="0"/>
              </a:rPr>
              <a:t>(form) {</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document.getElementById</a:t>
            </a:r>
            <a:r>
              <a:rPr lang="en-US" altLang="en-US" sz="1400" dirty="0" smtClean="0">
                <a:latin typeface="Courier New" panose="02070309020205020404" pitchFamily="49" charset="0"/>
              </a:rPr>
              <a:t>("email").</a:t>
            </a:r>
            <a:r>
              <a:rPr lang="en-US" altLang="en-US" sz="1400" dirty="0" err="1" smtClean="0">
                <a:latin typeface="Courier New" panose="02070309020205020404" pitchFamily="49" charset="0"/>
              </a:rPr>
              <a:t>innerHTML</a:t>
            </a:r>
            <a:r>
              <a:rPr lang="en-US" altLang="en-US" sz="1400" dirty="0" smtClean="0">
                <a:latin typeface="Courier New" panose="02070309020205020404" pitchFamily="49" charset="0"/>
              </a:rPr>
              <a:t> =</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form.elements</a:t>
            </a:r>
            <a:r>
              <a:rPr lang="en-US" altLang="en-US" sz="1400" dirty="0" smtClean="0">
                <a:latin typeface="Courier New" panose="02070309020205020404" pitchFamily="49" charset="0"/>
              </a:rPr>
              <a:t>["first"].value + "." +</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form.elements</a:t>
            </a:r>
            <a:r>
              <a:rPr lang="en-US" altLang="en-US" sz="1400" dirty="0" smtClean="0">
                <a:latin typeface="Courier New" panose="02070309020205020404" pitchFamily="49" charset="0"/>
              </a:rPr>
              <a:t>["last"].value + "@park.edu";</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form.reset</a:t>
            </a:r>
            <a:r>
              <a:rPr lang="en-US" altLang="en-US" sz="1400" dirty="0" smtClean="0">
                <a:latin typeface="Courier New" panose="02070309020205020404" pitchFamily="49" charset="0"/>
              </a:rPr>
              <a: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form.elements</a:t>
            </a:r>
            <a:r>
              <a:rPr lang="en-US" altLang="en-US" sz="1400" dirty="0" smtClean="0">
                <a:latin typeface="Courier New" panose="02070309020205020404" pitchFamily="49" charset="0"/>
              </a:rPr>
              <a:t>["first"].focus();</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 // end </a:t>
            </a:r>
            <a:r>
              <a:rPr lang="en-US" altLang="en-US" sz="1400" dirty="0" err="1" smtClean="0">
                <a:latin typeface="Courier New" panose="02070309020205020404" pitchFamily="49" charset="0"/>
              </a:rPr>
              <a:t>generateEmail</a:t>
            </a:r>
            <a:endParaRPr lang="en-US" altLang="en-US" sz="1400" dirty="0" smtClean="0">
              <a:latin typeface="Courier New" panose="02070309020205020404" pitchFamily="49" charset="0"/>
            </a:endParaRP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&lt;/script&gt;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&lt;/head&gt;</a:t>
            </a:r>
          </a:p>
        </p:txBody>
      </p:sp>
      <p:sp>
        <p:nvSpPr>
          <p:cNvPr id="64517" name="Text Box 8" descr="note number"/>
          <p:cNvSpPr txBox="1">
            <a:spLocks noChangeArrowheads="1"/>
          </p:cNvSpPr>
          <p:nvPr/>
        </p:nvSpPr>
        <p:spPr bwMode="auto">
          <a:xfrm>
            <a:off x="381000" y="1590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4518" name="Text Box 11"/>
          <p:cNvSpPr txBox="1">
            <a:spLocks noChangeArrowheads="1"/>
          </p:cNvSpPr>
          <p:nvPr/>
        </p:nvSpPr>
        <p:spPr bwMode="auto">
          <a:xfrm>
            <a:off x="4686300" y="1330593"/>
            <a:ext cx="3787775" cy="1323439"/>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dirty="0"/>
              <a:t>The code on this slide and the next produces </a:t>
            </a:r>
            <a:r>
              <a:rPr lang="en-US" altLang="en-US" sz="2000" dirty="0" smtClean="0"/>
              <a:t>the Email Generator web page whose URL is on </a:t>
            </a:r>
            <a:r>
              <a:rPr lang="en-US" altLang="en-US" sz="2000" dirty="0"/>
              <a:t>the previous slide.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CA08164-3276-42B1-BD0F-6127CDEAF84D}" type="slidenum">
              <a:rPr lang="en-US" altLang="en-US" sz="1400" smtClean="0">
                <a:latin typeface="Times New Roman" panose="02020603050405020304" pitchFamily="18" charset="0"/>
              </a:rPr>
              <a:pPr>
                <a:spcBef>
                  <a:spcPct val="0"/>
                </a:spcBef>
                <a:buClrTx/>
                <a:buSzTx/>
                <a:buFontTx/>
                <a:buNone/>
              </a:pPr>
              <a:t>31</a:t>
            </a:fld>
            <a:endParaRPr lang="en-US" altLang="en-US" sz="1400" smtClean="0">
              <a:latin typeface="Times New Roman" panose="02020603050405020304" pitchFamily="18" charset="0"/>
            </a:endParaRPr>
          </a:p>
        </p:txBody>
      </p:sp>
      <p:sp>
        <p:nvSpPr>
          <p:cNvPr id="66563" name="Rectangle 2"/>
          <p:cNvSpPr>
            <a:spLocks noGrp="1" noChangeArrowheads="1"/>
          </p:cNvSpPr>
          <p:nvPr>
            <p:ph type="title"/>
          </p:nvPr>
        </p:nvSpPr>
        <p:spPr>
          <a:xfrm>
            <a:off x="1150938" y="304800"/>
            <a:ext cx="7154862" cy="754063"/>
          </a:xfrm>
        </p:spPr>
        <p:txBody>
          <a:bodyPr/>
          <a:lstStyle/>
          <a:p>
            <a:pPr eaLnBrk="1" hangingPunct="1"/>
            <a:r>
              <a:rPr lang="en-US" altLang="en-US" smtClean="0"/>
              <a:t>Email Generator Web Page</a:t>
            </a:r>
          </a:p>
        </p:txBody>
      </p:sp>
      <p:sp>
        <p:nvSpPr>
          <p:cNvPr id="66564" name="Rectangle 3"/>
          <p:cNvSpPr>
            <a:spLocks noGrp="1" noChangeArrowheads="1"/>
          </p:cNvSpPr>
          <p:nvPr>
            <p:ph type="body" idx="1"/>
          </p:nvPr>
        </p:nvSpPr>
        <p:spPr>
          <a:xfrm>
            <a:off x="762000" y="1543050"/>
            <a:ext cx="7924800" cy="5162550"/>
          </a:xfrm>
        </p:spPr>
        <p:txBody>
          <a:bodyPr/>
          <a:lstStyle/>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&lt;body&gt;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&lt;h3&gt;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Enter your first and last names and then click the button.</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&lt;/h3&gt;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&lt;form&gt;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First Name:</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&lt;input type="text" id="first" size="15" autofocus&gt;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&lt;</a:t>
            </a:r>
            <a:r>
              <a:rPr lang="en-US" altLang="en-US" sz="1400" dirty="0" err="1" smtClean="0">
                <a:latin typeface="Courier New" panose="02070309020205020404" pitchFamily="49" charset="0"/>
              </a:rPr>
              <a:t>br</a:t>
            </a:r>
            <a:r>
              <a:rPr lang="en-US" altLang="en-US" sz="1400" dirty="0" smtClean="0">
                <a:latin typeface="Courier New" panose="02070309020205020404" pitchFamily="49" charset="0"/>
              </a:rPr>
              <a:t>&gt;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Last Name:</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&lt;input type="text" id="last" size="15"&gt;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&lt;</a:t>
            </a:r>
            <a:r>
              <a:rPr lang="en-US" altLang="en-US" sz="1400" dirty="0" err="1" smtClean="0">
                <a:latin typeface="Courier New" panose="02070309020205020404" pitchFamily="49" charset="0"/>
              </a:rPr>
              <a:t>br</a:t>
            </a:r>
            <a:r>
              <a:rPr lang="en-US" altLang="en-US" sz="1400" dirty="0" smtClean="0">
                <a:latin typeface="Courier New" panose="02070309020205020404" pitchFamily="49" charset="0"/>
              </a:rPr>
              <a:t>&gt;&lt;</a:t>
            </a:r>
            <a:r>
              <a:rPr lang="en-US" altLang="en-US" sz="1400" dirty="0" err="1" smtClean="0">
                <a:latin typeface="Courier New" panose="02070309020205020404" pitchFamily="49" charset="0"/>
              </a:rPr>
              <a:t>br</a:t>
            </a:r>
            <a:r>
              <a:rPr lang="en-US" altLang="en-US" sz="1400" dirty="0" smtClean="0">
                <a:latin typeface="Courier New" panose="02070309020205020404" pitchFamily="49" charset="0"/>
              </a:rPr>
              <a:t>&gt;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&lt;input type="button" value="Generate Email"</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onclick</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generateEmail</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this.form</a:t>
            </a:r>
            <a:r>
              <a:rPr lang="en-US" altLang="en-US" sz="1400" dirty="0" smtClean="0">
                <a:latin typeface="Courier New" panose="02070309020205020404" pitchFamily="49" charset="0"/>
              </a:rPr>
              <a:t>);"&gt;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&lt;/form&gt;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&lt;p id="email"&gt;&lt;/p&gt;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&lt;/body&gt;</a:t>
            </a:r>
          </a:p>
          <a:p>
            <a:pPr marL="438150" indent="-381000" eaLnBrk="1" hangingPunct="1">
              <a:spcBef>
                <a:spcPts val="600"/>
              </a:spcBef>
              <a:buFont typeface="Wingdings" panose="05000000000000000000" pitchFamily="2" charset="2"/>
              <a:buNone/>
            </a:pPr>
            <a:r>
              <a:rPr lang="en-US" altLang="en-US" sz="1400" dirty="0" smtClean="0">
                <a:latin typeface="Courier New" panose="02070309020205020404" pitchFamily="49" charset="0"/>
              </a:rPr>
              <a:t>&lt;/html&gt;</a:t>
            </a:r>
          </a:p>
        </p:txBody>
      </p:sp>
      <p:sp>
        <p:nvSpPr>
          <p:cNvPr id="66565" name="Text Box 8" descr="note number"/>
          <p:cNvSpPr txBox="1">
            <a:spLocks noChangeArrowheads="1"/>
          </p:cNvSpPr>
          <p:nvPr/>
        </p:nvSpPr>
        <p:spPr bwMode="auto">
          <a:xfrm>
            <a:off x="381000" y="1819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6566" name="Text Box 10" descr="note number"/>
          <p:cNvSpPr txBox="1">
            <a:spLocks noChangeArrowheads="1"/>
          </p:cNvSpPr>
          <p:nvPr/>
        </p:nvSpPr>
        <p:spPr bwMode="auto">
          <a:xfrm>
            <a:off x="381000" y="5576888"/>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66567" name="Text Box 17" descr="note number"/>
          <p:cNvSpPr txBox="1">
            <a:spLocks noChangeArrowheads="1"/>
          </p:cNvSpPr>
          <p:nvPr/>
        </p:nvSpPr>
        <p:spPr bwMode="auto">
          <a:xfrm>
            <a:off x="381000" y="4714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66568" name="Text Box 7"/>
          <p:cNvSpPr txBox="1">
            <a:spLocks noChangeArrowheads="1"/>
          </p:cNvSpPr>
          <p:nvPr/>
        </p:nvSpPr>
        <p:spPr bwMode="auto">
          <a:xfrm>
            <a:off x="4686300" y="2514600"/>
            <a:ext cx="2384425" cy="58420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Use </a:t>
            </a:r>
            <a:r>
              <a:rPr lang="en-US" altLang="en-US" sz="1600" dirty="0">
                <a:latin typeface="Courier New" panose="02070309020205020404" pitchFamily="49" charset="0"/>
                <a:cs typeface="Courier New" panose="02070309020205020404" pitchFamily="49" charset="0"/>
              </a:rPr>
              <a:t>autofocus</a:t>
            </a:r>
            <a:r>
              <a:rPr lang="en-US" altLang="en-US" sz="1600" dirty="0"/>
              <a:t> for the first-name </a:t>
            </a:r>
            <a:r>
              <a:rPr lang="en-US" altLang="en-US" sz="1600" dirty="0" smtClean="0"/>
              <a:t>text control.</a:t>
            </a:r>
            <a:endParaRPr lang="en-US" altLang="en-US" sz="1600" dirty="0"/>
          </a:p>
        </p:txBody>
      </p:sp>
      <p:sp>
        <p:nvSpPr>
          <p:cNvPr id="66569" name="Line 9"/>
          <p:cNvSpPr>
            <a:spLocks noChangeShapeType="1"/>
          </p:cNvSpPr>
          <p:nvPr/>
        </p:nvSpPr>
        <p:spPr bwMode="auto">
          <a:xfrm flipH="1">
            <a:off x="5861050" y="3098800"/>
            <a:ext cx="0" cy="204788"/>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70" name="Line 9"/>
          <p:cNvSpPr>
            <a:spLocks noChangeShapeType="1"/>
          </p:cNvSpPr>
          <p:nvPr/>
        </p:nvSpPr>
        <p:spPr bwMode="auto">
          <a:xfrm flipV="1">
            <a:off x="4038600" y="5251450"/>
            <a:ext cx="0" cy="204788"/>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571" name="Line 9"/>
          <p:cNvSpPr>
            <a:spLocks noChangeShapeType="1"/>
          </p:cNvSpPr>
          <p:nvPr/>
        </p:nvSpPr>
        <p:spPr bwMode="auto">
          <a:xfrm flipH="1" flipV="1">
            <a:off x="4038600" y="5456238"/>
            <a:ext cx="2057400"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72" name="Text Box 7"/>
          <p:cNvSpPr txBox="1">
            <a:spLocks noChangeArrowheads="1"/>
          </p:cNvSpPr>
          <p:nvPr/>
        </p:nvSpPr>
        <p:spPr bwMode="auto">
          <a:xfrm>
            <a:off x="6096000" y="4559300"/>
            <a:ext cx="2362200" cy="181610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The </a:t>
            </a:r>
            <a:r>
              <a:rPr lang="en-US" altLang="en-US" sz="1600" dirty="0">
                <a:latin typeface="Courier New" panose="02070309020205020404" pitchFamily="49" charset="0"/>
                <a:cs typeface="Courier New" panose="02070309020205020404" pitchFamily="49" charset="0"/>
              </a:rPr>
              <a:t>this</a:t>
            </a:r>
            <a:r>
              <a:rPr lang="en-US" altLang="en-US" sz="1600" dirty="0"/>
              <a:t> keyword refers to the object that contains the JavaScript in which </a:t>
            </a:r>
            <a:r>
              <a:rPr lang="en-US" altLang="en-US" sz="1600" dirty="0">
                <a:latin typeface="Courier New" panose="02070309020205020404" pitchFamily="49" charset="0"/>
                <a:cs typeface="Courier New" panose="02070309020205020404" pitchFamily="49" charset="0"/>
              </a:rPr>
              <a:t>this</a:t>
            </a:r>
            <a:r>
              <a:rPr lang="en-US" altLang="en-US" sz="1600" dirty="0"/>
              <a:t> appears. In this example, the enclosing object is the button element's object.</a:t>
            </a:r>
          </a:p>
        </p:txBody>
      </p:sp>
      <p:sp>
        <p:nvSpPr>
          <p:cNvPr id="66573" name="Text Box 17" descr="note number"/>
          <p:cNvSpPr txBox="1">
            <a:spLocks noChangeArrowheads="1"/>
          </p:cNvSpPr>
          <p:nvPr/>
        </p:nvSpPr>
        <p:spPr bwMode="auto">
          <a:xfrm>
            <a:off x="381000" y="32670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EC7F717-080A-484D-940A-07F96CEB4D22}" type="slidenum">
              <a:rPr lang="en-US" altLang="en-US" sz="1400" smtClean="0">
                <a:latin typeface="Times New Roman" panose="02020603050405020304" pitchFamily="18" charset="0"/>
              </a:rPr>
              <a:pPr>
                <a:spcBef>
                  <a:spcPct val="0"/>
                </a:spcBef>
                <a:buClrTx/>
                <a:buSzTx/>
                <a:buFontTx/>
                <a:buNone/>
              </a:pPr>
              <a:t>32</a:t>
            </a:fld>
            <a:endParaRPr lang="en-US" altLang="en-US" sz="1400" smtClean="0">
              <a:latin typeface="Times New Roman" panose="02020603050405020304" pitchFamily="18" charset="0"/>
            </a:endParaRPr>
          </a:p>
        </p:txBody>
      </p:sp>
      <p:sp>
        <p:nvSpPr>
          <p:cNvPr id="68611" name="Rectangle 2"/>
          <p:cNvSpPr>
            <a:spLocks noGrp="1" noChangeArrowheads="1"/>
          </p:cNvSpPr>
          <p:nvPr>
            <p:ph type="title"/>
          </p:nvPr>
        </p:nvSpPr>
        <p:spPr>
          <a:xfrm>
            <a:off x="1150938" y="341313"/>
            <a:ext cx="7002462" cy="754062"/>
          </a:xfrm>
        </p:spPr>
        <p:txBody>
          <a:bodyPr/>
          <a:lstStyle/>
          <a:p>
            <a:pPr eaLnBrk="1" hangingPunct="1"/>
            <a:r>
              <a:rPr lang="en-US" altLang="en-US" sz="3200" dirty="0" smtClean="0"/>
              <a:t>Accessing a Form’s Control Values</a:t>
            </a:r>
          </a:p>
        </p:txBody>
      </p:sp>
      <p:sp>
        <p:nvSpPr>
          <p:cNvPr id="68612"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dirty="0" smtClean="0"/>
              <a:t>As part of a form button's event handler function call, you can pass the form to the function by using </a:t>
            </a:r>
            <a:r>
              <a:rPr lang="en-US" altLang="en-US" dirty="0" err="1" smtClean="0">
                <a:latin typeface="Courier New" panose="02070309020205020404" pitchFamily="49" charset="0"/>
                <a:cs typeface="Courier New" panose="02070309020205020404" pitchFamily="49" charset="0"/>
              </a:rPr>
              <a:t>this.form</a:t>
            </a:r>
            <a:r>
              <a:rPr lang="en-US" altLang="en-US" dirty="0" smtClean="0"/>
              <a:t> as an argument in the function call.</a:t>
            </a:r>
          </a:p>
          <a:p>
            <a:pPr eaLnBrk="1" hangingPunct="1">
              <a:lnSpc>
                <a:spcPct val="90000"/>
              </a:lnSpc>
            </a:pPr>
            <a:r>
              <a:rPr lang="en-US" altLang="en-US" dirty="0" smtClean="0"/>
              <a:t>The way it works is that </a:t>
            </a:r>
            <a:r>
              <a:rPr lang="en-US" altLang="en-US" dirty="0" smtClean="0">
                <a:latin typeface="Courier New" panose="02070309020205020404" pitchFamily="49" charset="0"/>
                <a:cs typeface="Courier New" panose="02070309020205020404" pitchFamily="49" charset="0"/>
              </a:rPr>
              <a:t>this</a:t>
            </a:r>
            <a:r>
              <a:rPr lang="en-US" altLang="en-US" dirty="0" smtClean="0"/>
              <a:t> refers to the button element's object, and </a:t>
            </a:r>
            <a:r>
              <a:rPr lang="en-US" altLang="en-US" dirty="0" smtClean="0">
                <a:latin typeface="Courier New" panose="02070309020205020404" pitchFamily="49" charset="0"/>
                <a:cs typeface="Courier New" panose="02070309020205020404" pitchFamily="49" charset="0"/>
              </a:rPr>
              <a:t>.form</a:t>
            </a:r>
            <a:r>
              <a:rPr lang="en-US" altLang="en-US" dirty="0" smtClean="0"/>
              <a:t> retrieves the button's surrounding form object.</a:t>
            </a:r>
          </a:p>
          <a:p>
            <a:pPr eaLnBrk="1" hangingPunct="1">
              <a:lnSpc>
                <a:spcPct val="90000"/>
              </a:lnSpc>
            </a:pPr>
            <a:r>
              <a:rPr lang="en-US" altLang="en-US" dirty="0" smtClean="0"/>
              <a:t>By passing the form object to a function, your function can then use the form object to access control values within the form.</a:t>
            </a:r>
          </a:p>
          <a:p>
            <a:pPr eaLnBrk="1" hangingPunct="1">
              <a:lnSpc>
                <a:spcPct val="90000"/>
              </a:lnSpc>
            </a:pPr>
            <a:r>
              <a:rPr lang="en-US" altLang="en-US" dirty="0" smtClean="0"/>
              <a:t>To receive the form object, the function declares a </a:t>
            </a:r>
            <a:r>
              <a:rPr lang="en-US" altLang="en-US" dirty="0"/>
              <a:t>form</a:t>
            </a:r>
            <a:r>
              <a:rPr lang="en-US" altLang="en-US" dirty="0" smtClean="0"/>
              <a:t> </a:t>
            </a:r>
            <a:r>
              <a:rPr lang="en-US" altLang="en-US" dirty="0"/>
              <a:t>parameter</a:t>
            </a:r>
            <a:r>
              <a:rPr lang="en-US" altLang="en-US" dirty="0" smtClean="0"/>
              <a:t> in the function's heading. For example:</a:t>
            </a:r>
          </a:p>
          <a:p>
            <a:pPr marL="400050" lvl="1" indent="0" eaLnBrk="1" hangingPunct="1">
              <a:spcBef>
                <a:spcPct val="0"/>
              </a:spcBef>
              <a:spcAft>
                <a:spcPts val="600"/>
              </a:spcAft>
              <a:buFont typeface="Wingdings" panose="05000000000000000000" pitchFamily="2" charset="2"/>
              <a:buNone/>
            </a:pPr>
            <a:r>
              <a:rPr lang="en-US" altLang="en-US" dirty="0" smtClean="0">
                <a:latin typeface="Courier New" panose="02070309020205020404" pitchFamily="49" charset="0"/>
                <a:cs typeface="Courier New" panose="02070309020205020404" pitchFamily="49" charset="0"/>
              </a:rPr>
              <a:t>function </a:t>
            </a:r>
            <a:r>
              <a:rPr lang="en-US" altLang="en-US" dirty="0" err="1" smtClean="0">
                <a:latin typeface="Courier New" panose="02070309020205020404" pitchFamily="49" charset="0"/>
                <a:cs typeface="Courier New" panose="02070309020205020404" pitchFamily="49" charset="0"/>
              </a:rPr>
              <a:t>generateEmail</a:t>
            </a:r>
            <a:r>
              <a:rPr lang="en-US" altLang="en-US" dirty="0" smtClean="0">
                <a:latin typeface="Courier New" panose="02070309020205020404" pitchFamily="49" charset="0"/>
                <a:cs typeface="Courier New" panose="02070309020205020404" pitchFamily="49" charset="0"/>
              </a:rPr>
              <a:t>(form)</a:t>
            </a:r>
          </a:p>
        </p:txBody>
      </p:sp>
      <p:sp>
        <p:nvSpPr>
          <p:cNvPr id="68613" name="Text Box 9" descr="note number"/>
          <p:cNvSpPr txBox="1">
            <a:spLocks noChangeArrowheads="1"/>
          </p:cNvSpPr>
          <p:nvPr/>
        </p:nvSpPr>
        <p:spPr bwMode="auto">
          <a:xfrm>
            <a:off x="381000" y="4343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8614" name="Text Box 10" descr="note number"/>
          <p:cNvSpPr txBox="1">
            <a:spLocks noChangeArrowheads="1"/>
          </p:cNvSpPr>
          <p:nvPr/>
        </p:nvSpPr>
        <p:spPr bwMode="auto">
          <a:xfrm>
            <a:off x="381000" y="5943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314A124-D8CD-444D-A7DC-AD8DD124AC99}" type="slidenum">
              <a:rPr lang="en-US" altLang="en-US" sz="1400" smtClean="0">
                <a:latin typeface="Times New Roman" panose="02020603050405020304" pitchFamily="18" charset="0"/>
              </a:rPr>
              <a:pPr>
                <a:spcBef>
                  <a:spcPct val="0"/>
                </a:spcBef>
                <a:buClrTx/>
                <a:buSzTx/>
                <a:buFontTx/>
                <a:buNone/>
              </a:pPr>
              <a:t>33</a:t>
            </a:fld>
            <a:endParaRPr lang="en-US" altLang="en-US" sz="1400" smtClean="0">
              <a:latin typeface="Times New Roman" panose="02020603050405020304" pitchFamily="18" charset="0"/>
            </a:endParaRPr>
          </a:p>
        </p:txBody>
      </p:sp>
      <p:sp>
        <p:nvSpPr>
          <p:cNvPr id="70659" name="Rectangle 2"/>
          <p:cNvSpPr>
            <a:spLocks noGrp="1" noChangeArrowheads="1"/>
          </p:cNvSpPr>
          <p:nvPr>
            <p:ph type="title"/>
          </p:nvPr>
        </p:nvSpPr>
        <p:spPr>
          <a:xfrm>
            <a:off x="1150938" y="341313"/>
            <a:ext cx="7002462" cy="754062"/>
          </a:xfrm>
        </p:spPr>
        <p:txBody>
          <a:bodyPr/>
          <a:lstStyle/>
          <a:p>
            <a:pPr eaLnBrk="1" hangingPunct="1"/>
            <a:r>
              <a:rPr lang="en-US" altLang="en-US" sz="3200" smtClean="0"/>
              <a:t>Accessing a Form’s Control Values</a:t>
            </a:r>
          </a:p>
        </p:txBody>
      </p:sp>
      <p:sp>
        <p:nvSpPr>
          <p:cNvPr id="70660" name="Rectangle 3"/>
          <p:cNvSpPr>
            <a:spLocks noGrp="1" noChangeArrowheads="1"/>
          </p:cNvSpPr>
          <p:nvPr>
            <p:ph type="body" idx="1"/>
          </p:nvPr>
        </p:nvSpPr>
        <p:spPr>
          <a:xfrm>
            <a:off x="762000" y="1524000"/>
            <a:ext cx="7772400" cy="5029200"/>
          </a:xfrm>
        </p:spPr>
        <p:txBody>
          <a:bodyPr/>
          <a:lstStyle/>
          <a:p>
            <a:pPr eaLnBrk="1" hangingPunct="1">
              <a:lnSpc>
                <a:spcPct val="90000"/>
              </a:lnSpc>
            </a:pPr>
            <a:r>
              <a:rPr lang="en-US" altLang="en-US" dirty="0" smtClean="0"/>
              <a:t>If you're inside a function that has a parameter that holds a form object, to access the form's controls, use the form object's </a:t>
            </a:r>
            <a:r>
              <a:rPr lang="en-US" altLang="en-US" dirty="0" smtClean="0">
                <a:latin typeface="Courier New" panose="02070309020205020404" pitchFamily="49" charset="0"/>
                <a:cs typeface="Courier New" panose="02070309020205020404" pitchFamily="49" charset="0"/>
              </a:rPr>
              <a:t>elements</a:t>
            </a:r>
            <a:r>
              <a:rPr lang="en-US" altLang="en-US" dirty="0" smtClean="0"/>
              <a:t> property. For example, in the email generator web page's </a:t>
            </a:r>
            <a:r>
              <a:rPr lang="en-US" altLang="en-US" dirty="0" err="1" smtClean="0">
                <a:latin typeface="Courier New" panose="02070309020205020404" pitchFamily="49" charset="0"/>
                <a:cs typeface="Courier New" panose="02070309020205020404" pitchFamily="49" charset="0"/>
              </a:rPr>
              <a:t>generateEmail</a:t>
            </a:r>
            <a:r>
              <a:rPr lang="en-US" altLang="en-US" dirty="0" smtClean="0"/>
              <a:t> function, </a:t>
            </a:r>
            <a:r>
              <a:rPr lang="en-US" altLang="en-US" dirty="0" smtClean="0">
                <a:latin typeface="Courier New" panose="02070309020205020404" pitchFamily="49" charset="0"/>
                <a:cs typeface="Courier New" panose="02070309020205020404" pitchFamily="49" charset="0"/>
              </a:rPr>
              <a:t>form</a:t>
            </a:r>
            <a:r>
              <a:rPr lang="en-US" altLang="en-US" dirty="0" smtClean="0"/>
              <a:t> is the name of the form object parameter, so the </a:t>
            </a:r>
            <a:r>
              <a:rPr lang="en-US" altLang="en-US" dirty="0" smtClean="0">
                <a:latin typeface="Courier New" panose="02070309020205020404" pitchFamily="49" charset="0"/>
                <a:cs typeface="Courier New" panose="02070309020205020404" pitchFamily="49" charset="0"/>
              </a:rPr>
              <a:t>"first"</a:t>
            </a:r>
            <a:r>
              <a:rPr lang="en-US" altLang="en-US" dirty="0" smtClean="0"/>
              <a:t> text control's value is accessed like this:</a:t>
            </a:r>
          </a:p>
          <a:p>
            <a:pPr marL="400050" lvl="1" indent="0" eaLnBrk="1" hangingPunct="1">
              <a:spcBef>
                <a:spcPts val="600"/>
              </a:spcBef>
              <a:spcAft>
                <a:spcPts val="600"/>
              </a:spcAft>
              <a:buFont typeface="Wingdings" panose="05000000000000000000" pitchFamily="2" charset="2"/>
              <a:buNone/>
            </a:pPr>
            <a:r>
              <a:rPr lang="en-US" altLang="en-US" sz="2400" dirty="0" err="1" smtClean="0">
                <a:latin typeface="Courier New" panose="02070309020205020404" pitchFamily="49" charset="0"/>
                <a:cs typeface="Courier New" panose="02070309020205020404" pitchFamily="49" charset="0"/>
              </a:rPr>
              <a:t>form.elements</a:t>
            </a:r>
            <a:r>
              <a:rPr lang="en-US" altLang="en-US" sz="2400" dirty="0" smtClean="0">
                <a:latin typeface="Courier New" panose="02070309020205020404" pitchFamily="49" charset="0"/>
                <a:cs typeface="Courier New" panose="02070309020205020404" pitchFamily="49" charset="0"/>
              </a:rPr>
              <a:t>["first"].value</a:t>
            </a:r>
          </a:p>
          <a:p>
            <a:pPr eaLnBrk="1" hangingPunct="1">
              <a:lnSpc>
                <a:spcPct val="90000"/>
              </a:lnSpc>
            </a:pPr>
            <a:r>
              <a:rPr lang="en-US" altLang="en-US" dirty="0" smtClean="0"/>
              <a:t>To access a particular control within the </a:t>
            </a:r>
            <a:r>
              <a:rPr lang="en-US" altLang="en-US" dirty="0" smtClean="0">
                <a:latin typeface="Courier New" panose="02070309020205020404" pitchFamily="49" charset="0"/>
                <a:cs typeface="Courier New" panose="02070309020205020404" pitchFamily="49" charset="0"/>
              </a:rPr>
              <a:t>elements</a:t>
            </a:r>
            <a:r>
              <a:rPr lang="en-US" altLang="en-US" dirty="0" smtClean="0"/>
              <a:t> </a:t>
            </a:r>
            <a:r>
              <a:rPr lang="en-US" altLang="en-US" i="1" dirty="0" smtClean="0"/>
              <a:t>collection</a:t>
            </a:r>
            <a:r>
              <a:rPr lang="en-US" altLang="en-US" dirty="0" smtClean="0"/>
              <a:t> of controls, surround the control's </a:t>
            </a:r>
            <a:r>
              <a:rPr lang="en-US" altLang="en-US" dirty="0" smtClean="0">
                <a:latin typeface="Courier New" panose="02070309020205020404" pitchFamily="49" charset="0"/>
                <a:cs typeface="Courier New" panose="02070309020205020404" pitchFamily="49" charset="0"/>
              </a:rPr>
              <a:t>id</a:t>
            </a:r>
            <a:r>
              <a:rPr lang="en-US" altLang="en-US" dirty="0" smtClean="0"/>
              <a:t> value with quotes and </a:t>
            </a:r>
            <a:r>
              <a:rPr lang="en-US" altLang="en-US" dirty="0" smtClean="0">
                <a:latin typeface="Courier New" panose="02070309020205020404" pitchFamily="49" charset="0"/>
                <a:cs typeface="Courier New" panose="02070309020205020404" pitchFamily="49" charset="0"/>
              </a:rPr>
              <a:t>[]</a:t>
            </a:r>
            <a:r>
              <a:rPr lang="en-US" altLang="en-US" dirty="0" smtClean="0"/>
              <a:t>'s as shown above.</a:t>
            </a:r>
          </a:p>
          <a:p>
            <a:pPr eaLnBrk="1" hangingPunct="1">
              <a:lnSpc>
                <a:spcPct val="90000"/>
              </a:lnSpc>
            </a:pPr>
            <a:r>
              <a:rPr lang="en-US" altLang="en-US" dirty="0" smtClean="0"/>
              <a:t>To access a control's value, use the control's </a:t>
            </a:r>
            <a:r>
              <a:rPr lang="en-US" altLang="en-US" dirty="0" smtClean="0">
                <a:latin typeface="Courier New" panose="02070309020205020404" pitchFamily="49" charset="0"/>
                <a:cs typeface="Courier New" panose="02070309020205020404" pitchFamily="49" charset="0"/>
              </a:rPr>
              <a:t>value</a:t>
            </a:r>
            <a:r>
              <a:rPr lang="en-US" altLang="en-US" dirty="0" smtClean="0"/>
              <a:t> property as shown above.</a:t>
            </a:r>
          </a:p>
        </p:txBody>
      </p:sp>
      <p:sp>
        <p:nvSpPr>
          <p:cNvPr id="70661" name="Text Box 9" descr="note number"/>
          <p:cNvSpPr txBox="1">
            <a:spLocks noChangeArrowheads="1"/>
          </p:cNvSpPr>
          <p:nvPr/>
        </p:nvSpPr>
        <p:spPr bwMode="auto">
          <a:xfrm>
            <a:off x="381000" y="4038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70662" name="Text Box 9" descr="note number"/>
          <p:cNvSpPr txBox="1">
            <a:spLocks noChangeArrowheads="1"/>
          </p:cNvSpPr>
          <p:nvPr/>
        </p:nvSpPr>
        <p:spPr bwMode="auto">
          <a:xfrm>
            <a:off x="381000" y="5019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7" name="Text Box 9" descr="note number"/>
          <p:cNvSpPr txBox="1">
            <a:spLocks noChangeArrowheads="1"/>
          </p:cNvSpPr>
          <p:nvPr/>
        </p:nvSpPr>
        <p:spPr bwMode="auto">
          <a:xfrm>
            <a:off x="381000" y="60864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EBE0883-BDA1-461A-950E-12D79FDCACB3}" type="slidenum">
              <a:rPr lang="en-US" altLang="en-US" sz="1400" smtClean="0">
                <a:latin typeface="Times New Roman" panose="02020603050405020304" pitchFamily="18" charset="0"/>
              </a:rPr>
              <a:pPr>
                <a:spcBef>
                  <a:spcPct val="0"/>
                </a:spcBef>
                <a:buClrTx/>
                <a:buSzTx/>
                <a:buFontTx/>
                <a:buNone/>
              </a:pPr>
              <a:t>34</a:t>
            </a:fld>
            <a:endParaRPr lang="en-US" altLang="en-US" sz="1400" smtClean="0">
              <a:latin typeface="Times New Roman" panose="02020603050405020304" pitchFamily="18" charset="0"/>
            </a:endParaRPr>
          </a:p>
        </p:txBody>
      </p:sp>
      <p:sp>
        <p:nvSpPr>
          <p:cNvPr id="72707" name="Rectangle 2"/>
          <p:cNvSpPr>
            <a:spLocks noGrp="1" noChangeArrowheads="1"/>
          </p:cNvSpPr>
          <p:nvPr>
            <p:ph type="title"/>
          </p:nvPr>
        </p:nvSpPr>
        <p:spPr>
          <a:xfrm>
            <a:off x="1150938" y="341313"/>
            <a:ext cx="7002462" cy="754062"/>
          </a:xfrm>
        </p:spPr>
        <p:txBody>
          <a:bodyPr/>
          <a:lstStyle/>
          <a:p>
            <a:pPr eaLnBrk="1" hangingPunct="1"/>
            <a:r>
              <a:rPr lang="en-US" altLang="en-US" sz="3200" smtClean="0"/>
              <a:t>Accessing a Form’s Control Values</a:t>
            </a:r>
          </a:p>
        </p:txBody>
      </p:sp>
      <p:sp>
        <p:nvSpPr>
          <p:cNvPr id="72708" name="Rectangle 3"/>
          <p:cNvSpPr>
            <a:spLocks noGrp="1" noChangeArrowheads="1"/>
          </p:cNvSpPr>
          <p:nvPr>
            <p:ph type="body" idx="1"/>
          </p:nvPr>
        </p:nvSpPr>
        <p:spPr>
          <a:xfrm>
            <a:off x="762000" y="1524000"/>
            <a:ext cx="7772400" cy="5029200"/>
          </a:xfrm>
        </p:spPr>
        <p:txBody>
          <a:bodyPr/>
          <a:lstStyle/>
          <a:p>
            <a:pPr eaLnBrk="1" hangingPunct="1">
              <a:lnSpc>
                <a:spcPct val="90000"/>
              </a:lnSpc>
            </a:pPr>
            <a:r>
              <a:rPr lang="en-US" altLang="en-US" dirty="0" smtClean="0"/>
              <a:t>Note that there's a parallel world between JavaScript object properties and HTML element attributes.</a:t>
            </a:r>
          </a:p>
          <a:p>
            <a:pPr eaLnBrk="1" hangingPunct="1">
              <a:lnSpc>
                <a:spcPct val="90000"/>
              </a:lnSpc>
            </a:pPr>
            <a:r>
              <a:rPr lang="en-US" altLang="en-US" dirty="0" smtClean="0"/>
              <a:t>In our earlier presentation of the text control element's syntax, we showed these text control element attributes:</a:t>
            </a:r>
          </a:p>
          <a:p>
            <a:pPr marL="400050" lvl="1" indent="0" eaLnBrk="1" hangingPunct="1">
              <a:spcAft>
                <a:spcPts val="600"/>
              </a:spcAft>
              <a:buNone/>
            </a:pPr>
            <a:r>
              <a:rPr lang="en-US" altLang="en-US" sz="1600" dirty="0" smtClean="0">
                <a:latin typeface="Courier New" panose="02070309020205020404" pitchFamily="49" charset="0"/>
                <a:cs typeface="Courier New" panose="02070309020205020404" pitchFamily="49" charset="0"/>
              </a:rPr>
              <a:t>type</a:t>
            </a:r>
            <a:r>
              <a:rPr lang="en-US" altLang="en-US" sz="1600" dirty="0" smtClean="0"/>
              <a:t>, </a:t>
            </a:r>
            <a:r>
              <a:rPr lang="en-US" altLang="en-US" sz="1600" dirty="0" smtClean="0">
                <a:latin typeface="Courier New" panose="02070309020205020404" pitchFamily="49" charset="0"/>
                <a:cs typeface="Courier New" panose="02070309020205020404" pitchFamily="49" charset="0"/>
              </a:rPr>
              <a:t>placeholder</a:t>
            </a:r>
            <a:r>
              <a:rPr lang="en-US" altLang="en-US" sz="1600" dirty="0" smtClean="0"/>
              <a:t>, </a:t>
            </a:r>
            <a:r>
              <a:rPr lang="en-US" altLang="en-US" sz="1600" dirty="0" smtClean="0">
                <a:latin typeface="Courier New" panose="02070309020205020404" pitchFamily="49" charset="0"/>
                <a:cs typeface="Courier New" panose="02070309020205020404" pitchFamily="49" charset="0"/>
              </a:rPr>
              <a:t>size</a:t>
            </a:r>
            <a:r>
              <a:rPr lang="en-US" altLang="en-US" sz="1600" dirty="0" smtClean="0"/>
              <a:t>, </a:t>
            </a:r>
            <a:r>
              <a:rPr lang="en-US" altLang="en-US" sz="1600" dirty="0" err="1" smtClean="0">
                <a:latin typeface="Courier New" panose="02070309020205020404" pitchFamily="49" charset="0"/>
                <a:cs typeface="Courier New" panose="02070309020205020404" pitchFamily="49" charset="0"/>
              </a:rPr>
              <a:t>maxlength</a:t>
            </a:r>
            <a:r>
              <a:rPr lang="en-US" altLang="en-US" sz="1600" dirty="0" smtClean="0"/>
              <a:t>, </a:t>
            </a:r>
            <a:r>
              <a:rPr lang="en-US" altLang="en-US" sz="1600" dirty="0">
                <a:latin typeface="Courier New" panose="02070309020205020404" pitchFamily="49" charset="0"/>
                <a:cs typeface="Courier New" panose="02070309020205020404" pitchFamily="49" charset="0"/>
              </a:rPr>
              <a:t>value</a:t>
            </a:r>
            <a:r>
              <a:rPr lang="en-US" altLang="en-US" sz="1600" dirty="0"/>
              <a:t>, </a:t>
            </a:r>
            <a:r>
              <a:rPr lang="en-US" altLang="en-US" sz="1600" dirty="0" smtClean="0">
                <a:latin typeface="Courier New" panose="02070309020205020404" pitchFamily="49" charset="0"/>
                <a:cs typeface="Courier New" panose="02070309020205020404" pitchFamily="49" charset="0"/>
              </a:rPr>
              <a:t>autofocus</a:t>
            </a:r>
            <a:r>
              <a:rPr lang="en-US" altLang="en-US" sz="1600" dirty="0" smtClean="0"/>
              <a:t> , </a:t>
            </a:r>
            <a:r>
              <a:rPr lang="en-US" altLang="en-US" sz="1600" dirty="0" smtClean="0">
                <a:latin typeface="Courier New" panose="02070309020205020404" pitchFamily="49" charset="0"/>
                <a:cs typeface="Courier New" panose="02070309020205020404" pitchFamily="49" charset="0"/>
              </a:rPr>
              <a:t>disabled</a:t>
            </a:r>
            <a:r>
              <a:rPr lang="en-US" altLang="en-US" sz="1600" dirty="0" smtClean="0"/>
              <a:t>, </a:t>
            </a:r>
            <a:r>
              <a:rPr lang="en-US" altLang="en-US" sz="1600" dirty="0" err="1" smtClean="0">
                <a:latin typeface="Courier New" panose="02070309020205020404" pitchFamily="49" charset="0"/>
                <a:cs typeface="Courier New" panose="02070309020205020404" pitchFamily="49" charset="0"/>
              </a:rPr>
              <a:t>readonly</a:t>
            </a:r>
            <a:endParaRPr lang="en-US" altLang="en-US" sz="1600" dirty="0" smtClean="0">
              <a:latin typeface="Courier New" panose="02070309020205020404" pitchFamily="49" charset="0"/>
              <a:cs typeface="Courier New" panose="02070309020205020404" pitchFamily="49" charset="0"/>
            </a:endParaRPr>
          </a:p>
          <a:p>
            <a:pPr eaLnBrk="1" hangingPunct="1">
              <a:lnSpc>
                <a:spcPct val="90000"/>
              </a:lnSpc>
            </a:pPr>
            <a:r>
              <a:rPr lang="en-US" altLang="en-US" dirty="0" smtClean="0"/>
              <a:t>Here are the corresponding JavaScript properties for the text control element's object:</a:t>
            </a:r>
          </a:p>
          <a:p>
            <a:pPr marL="400050" lvl="2" indent="0" eaLnBrk="1" hangingPunct="1">
              <a:spcAft>
                <a:spcPts val="600"/>
              </a:spcAft>
              <a:buSzPct val="60000"/>
              <a:buNone/>
            </a:pPr>
            <a:r>
              <a:rPr lang="en-US" altLang="en-US" sz="1600" dirty="0" smtClean="0">
                <a:latin typeface="Courier New" panose="02070309020205020404" pitchFamily="49" charset="0"/>
                <a:cs typeface="Courier New" panose="02070309020205020404" pitchFamily="49" charset="0"/>
              </a:rPr>
              <a:t>type</a:t>
            </a:r>
            <a:r>
              <a:rPr lang="en-US" altLang="en-US" sz="1600" dirty="0" smtClean="0"/>
              <a:t>, </a:t>
            </a:r>
            <a:r>
              <a:rPr lang="en-US" altLang="en-US" sz="1600" dirty="0" smtClean="0">
                <a:latin typeface="Courier New" panose="02070309020205020404" pitchFamily="49" charset="0"/>
                <a:cs typeface="Courier New" panose="02070309020205020404" pitchFamily="49" charset="0"/>
              </a:rPr>
              <a:t>placeholder</a:t>
            </a:r>
            <a:r>
              <a:rPr lang="en-US" altLang="en-US" sz="1600" dirty="0" smtClean="0"/>
              <a:t>, </a:t>
            </a:r>
            <a:r>
              <a:rPr lang="en-US" altLang="en-US" sz="1600" dirty="0" smtClean="0">
                <a:latin typeface="Courier New" panose="02070309020205020404" pitchFamily="49" charset="0"/>
                <a:cs typeface="Courier New" panose="02070309020205020404" pitchFamily="49" charset="0"/>
              </a:rPr>
              <a:t>size</a:t>
            </a:r>
            <a:r>
              <a:rPr lang="en-US" altLang="en-US" sz="1600" dirty="0" smtClean="0"/>
              <a:t>, </a:t>
            </a:r>
            <a:r>
              <a:rPr lang="en-US" altLang="en-US" sz="1600" dirty="0" err="1" smtClean="0">
                <a:latin typeface="Courier New" panose="02070309020205020404" pitchFamily="49" charset="0"/>
                <a:cs typeface="Courier New" panose="02070309020205020404" pitchFamily="49" charset="0"/>
              </a:rPr>
              <a:t>maxLength</a:t>
            </a:r>
            <a:r>
              <a:rPr lang="en-US" altLang="en-US" sz="1600" dirty="0" smtClean="0"/>
              <a:t>, </a:t>
            </a:r>
            <a:r>
              <a:rPr lang="en-US" altLang="en-US" sz="1600" dirty="0">
                <a:latin typeface="Courier New" panose="02070309020205020404" pitchFamily="49" charset="0"/>
                <a:cs typeface="Courier New" panose="02070309020205020404" pitchFamily="49" charset="0"/>
              </a:rPr>
              <a:t>value</a:t>
            </a:r>
            <a:r>
              <a:rPr lang="en-US" altLang="en-US" sz="1600" dirty="0"/>
              <a:t>, </a:t>
            </a:r>
            <a:r>
              <a:rPr lang="en-US" altLang="en-US" sz="1600" dirty="0" smtClean="0">
                <a:latin typeface="Courier New" panose="02070309020205020404" pitchFamily="49" charset="0"/>
                <a:cs typeface="Courier New" panose="02070309020205020404" pitchFamily="49" charset="0"/>
              </a:rPr>
              <a:t>autofocus</a:t>
            </a:r>
            <a:r>
              <a:rPr lang="en-US" altLang="en-US" sz="1600" dirty="0" smtClean="0"/>
              <a:t> </a:t>
            </a:r>
            <a:r>
              <a:rPr lang="en-US" altLang="en-US" sz="1600" dirty="0"/>
              <a:t>, </a:t>
            </a:r>
            <a:r>
              <a:rPr lang="en-US" altLang="en-US" sz="1600" dirty="0" smtClean="0">
                <a:latin typeface="Courier New" panose="02070309020205020404" pitchFamily="49" charset="0"/>
                <a:cs typeface="Courier New" panose="02070309020205020404" pitchFamily="49" charset="0"/>
              </a:rPr>
              <a:t>disabled</a:t>
            </a:r>
            <a:r>
              <a:rPr lang="en-US" altLang="en-US" sz="1600" dirty="0" smtClean="0"/>
              <a:t>, </a:t>
            </a:r>
            <a:r>
              <a:rPr lang="en-US" altLang="en-US" sz="1600" dirty="0" err="1" smtClean="0">
                <a:latin typeface="Courier New" panose="02070309020205020404" pitchFamily="49" charset="0"/>
                <a:cs typeface="Courier New" panose="02070309020205020404" pitchFamily="49" charset="0"/>
              </a:rPr>
              <a:t>readOnly</a:t>
            </a:r>
            <a:endParaRPr lang="en-US" altLang="en-US" sz="1600" dirty="0" smtClean="0"/>
          </a:p>
          <a:p>
            <a:pPr eaLnBrk="1" hangingPunct="1">
              <a:lnSpc>
                <a:spcPct val="90000"/>
              </a:lnSpc>
            </a:pPr>
            <a:r>
              <a:rPr lang="en-US" altLang="en-US" dirty="0" smtClean="0"/>
              <a:t>Note that HTML attributes use all lowercase, whereas JavaScript properties use camel case (e.g., </a:t>
            </a:r>
            <a:r>
              <a:rPr lang="en-US" altLang="en-US" dirty="0" err="1" smtClean="0">
                <a:latin typeface="Courier New" panose="02070309020205020404" pitchFamily="49" charset="0"/>
                <a:cs typeface="Courier New" panose="02070309020205020404" pitchFamily="49" charset="0"/>
              </a:rPr>
              <a:t>maxLength</a:t>
            </a:r>
            <a:r>
              <a:rPr lang="en-US" altLang="en-US" dirty="0" smtClean="0"/>
              <a:t>, </a:t>
            </a:r>
            <a:r>
              <a:rPr lang="en-US" altLang="en-US" dirty="0" err="1" smtClean="0">
                <a:latin typeface="Courier New" panose="02070309020205020404" pitchFamily="49" charset="0"/>
                <a:cs typeface="Courier New" panose="02070309020205020404" pitchFamily="49" charset="0"/>
              </a:rPr>
              <a:t>readOnly</a:t>
            </a:r>
            <a:r>
              <a:rPr lang="en-US" altLang="en-US" dirty="0" smtClean="0"/>
              <a:t>).</a:t>
            </a:r>
          </a:p>
          <a:p>
            <a:pPr eaLnBrk="1" hangingPunct="1">
              <a:lnSpc>
                <a:spcPct val="90000"/>
              </a:lnSpc>
            </a:pPr>
            <a:endParaRPr lang="en-US" altLang="en-US" dirty="0" smtClean="0"/>
          </a:p>
        </p:txBody>
      </p:sp>
      <p:sp>
        <p:nvSpPr>
          <p:cNvPr id="72709" name="Text Box 9" descr="note number"/>
          <p:cNvSpPr txBox="1">
            <a:spLocks noChangeArrowheads="1"/>
          </p:cNvSpPr>
          <p:nvPr/>
        </p:nvSpPr>
        <p:spPr bwMode="auto">
          <a:xfrm>
            <a:off x="381000" y="5476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2</a:t>
            </a:r>
          </a:p>
        </p:txBody>
      </p:sp>
      <p:sp>
        <p:nvSpPr>
          <p:cNvPr id="72710" name="Text Box 9" descr="note number"/>
          <p:cNvSpPr txBox="1">
            <a:spLocks noChangeArrowheads="1"/>
          </p:cNvSpPr>
          <p:nvPr/>
        </p:nvSpPr>
        <p:spPr bwMode="auto">
          <a:xfrm>
            <a:off x="381000" y="5781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3</a:t>
            </a:r>
          </a:p>
        </p:txBody>
      </p:sp>
      <p:sp>
        <p:nvSpPr>
          <p:cNvPr id="8" name="Text Box 9" descr="note number"/>
          <p:cNvSpPr txBox="1">
            <a:spLocks noChangeArrowheads="1"/>
          </p:cNvSpPr>
          <p:nvPr/>
        </p:nvSpPr>
        <p:spPr bwMode="auto">
          <a:xfrm>
            <a:off x="381000" y="2047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F480A76-90F3-4B26-A8FD-243399AB19B8}" type="slidenum">
              <a:rPr lang="en-US" altLang="en-US" sz="1400" smtClean="0">
                <a:latin typeface="Times New Roman" panose="02020603050405020304" pitchFamily="18" charset="0"/>
              </a:rPr>
              <a:pPr>
                <a:spcBef>
                  <a:spcPct val="0"/>
                </a:spcBef>
                <a:buClrTx/>
                <a:buSzTx/>
                <a:buFontTx/>
                <a:buNone/>
              </a:pPr>
              <a:t>35</a:t>
            </a:fld>
            <a:endParaRPr lang="en-US" altLang="en-US" sz="1400" smtClean="0">
              <a:latin typeface="Times New Roman" panose="02020603050405020304" pitchFamily="18" charset="0"/>
            </a:endParaRPr>
          </a:p>
        </p:txBody>
      </p:sp>
      <p:sp>
        <p:nvSpPr>
          <p:cNvPr id="74755" name="Rectangle 2"/>
          <p:cNvSpPr>
            <a:spLocks noGrp="1" noChangeArrowheads="1"/>
          </p:cNvSpPr>
          <p:nvPr>
            <p:ph type="title"/>
          </p:nvPr>
        </p:nvSpPr>
        <p:spPr>
          <a:xfrm>
            <a:off x="1150938" y="341313"/>
            <a:ext cx="7002462" cy="754062"/>
          </a:xfrm>
        </p:spPr>
        <p:txBody>
          <a:bodyPr/>
          <a:lstStyle/>
          <a:p>
            <a:pPr eaLnBrk="1" hangingPunct="1"/>
            <a:r>
              <a:rPr lang="en-US" altLang="en-US" sz="3200" smtClean="0"/>
              <a:t>Accessing a Form’s Control Values</a:t>
            </a:r>
          </a:p>
        </p:txBody>
      </p:sp>
      <p:sp>
        <p:nvSpPr>
          <p:cNvPr id="74756"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000" dirty="0"/>
              <a:t>In the </a:t>
            </a:r>
            <a:r>
              <a:rPr lang="en-US" altLang="en-US" sz="2000" dirty="0" err="1" smtClean="0">
                <a:latin typeface="Courier New" panose="02070309020205020404" pitchFamily="49" charset="0"/>
                <a:cs typeface="Courier New" panose="02070309020205020404" pitchFamily="49" charset="0"/>
              </a:rPr>
              <a:t>generateEmail</a:t>
            </a:r>
            <a:r>
              <a:rPr lang="en-US" altLang="en-US" sz="2000" dirty="0" smtClean="0"/>
              <a:t> </a:t>
            </a:r>
            <a:r>
              <a:rPr lang="en-US" altLang="en-US" sz="2000" dirty="0"/>
              <a:t>function, the goal is to update this </a:t>
            </a:r>
            <a:r>
              <a:rPr lang="en-US" altLang="en-US" sz="2000" dirty="0">
                <a:latin typeface="Courier New" panose="02070309020205020404" pitchFamily="49" charset="0"/>
                <a:cs typeface="Courier New" panose="02070309020205020404" pitchFamily="49" charset="0"/>
              </a:rPr>
              <a:t>p</a:t>
            </a:r>
            <a:r>
              <a:rPr lang="en-US" altLang="en-US" sz="2000" dirty="0"/>
              <a:t> element by replacing its empty content </a:t>
            </a:r>
            <a:r>
              <a:rPr lang="en-US" altLang="en-US" sz="2000" dirty="0" smtClean="0"/>
              <a:t>here with </a:t>
            </a:r>
            <a:r>
              <a:rPr lang="en-US" altLang="en-US" sz="2000" dirty="0"/>
              <a:t>a generated email address</a:t>
            </a:r>
            <a:r>
              <a:rPr lang="en-US" altLang="en-US" sz="2000" dirty="0" smtClean="0"/>
              <a:t>:</a:t>
            </a:r>
          </a:p>
          <a:p>
            <a:pPr marL="400050" lvl="2" indent="0" eaLnBrk="1" hangingPunct="1">
              <a:lnSpc>
                <a:spcPct val="90000"/>
              </a:lnSpc>
              <a:buSzPct val="60000"/>
              <a:buNone/>
            </a:pPr>
            <a:r>
              <a:rPr lang="en-US" altLang="en-US" dirty="0">
                <a:latin typeface="Courier New" panose="02070309020205020404" pitchFamily="49" charset="0"/>
                <a:cs typeface="Courier New" panose="02070309020205020404" pitchFamily="49" charset="0"/>
              </a:rPr>
              <a:t>&lt;p id="email"&gt;&lt;/p&gt;</a:t>
            </a:r>
          </a:p>
          <a:p>
            <a:pPr eaLnBrk="1" hangingPunct="1">
              <a:lnSpc>
                <a:spcPct val="90000"/>
              </a:lnSpc>
            </a:pPr>
            <a:r>
              <a:rPr lang="en-US" altLang="en-US" sz="2000" dirty="0"/>
              <a:t>The </a:t>
            </a:r>
            <a:r>
              <a:rPr lang="en-US" altLang="en-US" sz="2000" dirty="0" err="1">
                <a:latin typeface="Courier New" panose="02070309020205020404" pitchFamily="49" charset="0"/>
                <a:cs typeface="Courier New" panose="02070309020205020404" pitchFamily="49" charset="0"/>
              </a:rPr>
              <a:t>innerHTML</a:t>
            </a:r>
            <a:r>
              <a:rPr lang="en-US" altLang="en-US" sz="2000" dirty="0"/>
              <a:t> property </a:t>
            </a:r>
            <a:r>
              <a:rPr lang="en-US" altLang="en-US" sz="2000" dirty="0" smtClean="0"/>
              <a:t>accesses the </a:t>
            </a:r>
            <a:r>
              <a:rPr lang="en-US" altLang="en-US" sz="2000" dirty="0"/>
              <a:t>content between the control element's start and end tags.</a:t>
            </a:r>
          </a:p>
          <a:p>
            <a:pPr eaLnBrk="1" hangingPunct="1">
              <a:lnSpc>
                <a:spcPct val="90000"/>
              </a:lnSpc>
            </a:pPr>
            <a:r>
              <a:rPr lang="en-US" altLang="en-US" sz="2000" dirty="0" smtClean="0"/>
              <a:t>Here’s </a:t>
            </a:r>
            <a:r>
              <a:rPr lang="en-US" altLang="en-US" sz="2000" dirty="0"/>
              <a:t>the assignment statement that uses </a:t>
            </a:r>
            <a:r>
              <a:rPr lang="en-US" altLang="en-US" sz="2000" dirty="0" err="1">
                <a:latin typeface="Courier New" panose="02070309020205020404" pitchFamily="49" charset="0"/>
                <a:cs typeface="Courier New" panose="02070309020205020404" pitchFamily="49" charset="0"/>
              </a:rPr>
              <a:t>innerHTML</a:t>
            </a:r>
            <a:r>
              <a:rPr lang="en-US" altLang="en-US" sz="2000" dirty="0"/>
              <a:t> to update the </a:t>
            </a:r>
            <a:r>
              <a:rPr lang="en-US" altLang="en-US" sz="2000" dirty="0">
                <a:latin typeface="Courier New" panose="02070309020205020404" pitchFamily="49" charset="0"/>
                <a:cs typeface="Courier New" panose="02070309020205020404" pitchFamily="49" charset="0"/>
              </a:rPr>
              <a:t>p</a:t>
            </a:r>
            <a:r>
              <a:rPr lang="en-US" altLang="en-US" sz="2000" dirty="0"/>
              <a:t> element with a generated email address:</a:t>
            </a:r>
            <a:endParaRPr lang="en-US" altLang="en-US" sz="2000" dirty="0" smtClean="0"/>
          </a:p>
          <a:p>
            <a:pPr marL="400050" lvl="1" indent="0" eaLnBrk="1" hangingPunct="1">
              <a:lnSpc>
                <a:spcPct val="90000"/>
              </a:lnSpc>
              <a:spcBef>
                <a:spcPts val="1200"/>
              </a:spcBef>
              <a:buNone/>
            </a:pPr>
            <a:r>
              <a:rPr lang="en-US" altLang="en-US" sz="1800" dirty="0" err="1" smtClean="0">
                <a:latin typeface="Courier New" panose="02070309020205020404" pitchFamily="49" charset="0"/>
                <a:cs typeface="Courier New" panose="02070309020205020404" pitchFamily="49" charset="0"/>
              </a:rPr>
              <a:t>document.getElementById</a:t>
            </a:r>
            <a:r>
              <a:rPr lang="en-US" altLang="en-US" sz="1800" dirty="0" smtClean="0">
                <a:latin typeface="Courier New" panose="02070309020205020404" pitchFamily="49" charset="0"/>
                <a:cs typeface="Courier New" panose="02070309020205020404" pitchFamily="49" charset="0"/>
              </a:rPr>
              <a:t>("email").</a:t>
            </a:r>
            <a:r>
              <a:rPr lang="en-US" altLang="en-US" sz="1800" dirty="0" err="1" smtClean="0">
                <a:latin typeface="Courier New" panose="02070309020205020404" pitchFamily="49" charset="0"/>
                <a:cs typeface="Courier New" panose="02070309020205020404" pitchFamily="49" charset="0"/>
              </a:rPr>
              <a:t>innerHTML</a:t>
            </a:r>
            <a:r>
              <a:rPr lang="en-US" altLang="en-US" sz="1800" dirty="0" smtClean="0">
                <a:latin typeface="Courier New" panose="02070309020205020404" pitchFamily="49" charset="0"/>
                <a:cs typeface="Courier New" panose="02070309020205020404" pitchFamily="49" charset="0"/>
              </a:rPr>
              <a:t> =</a:t>
            </a:r>
          </a:p>
          <a:p>
            <a:pPr marL="400050" lvl="1" indent="0" eaLnBrk="1" hangingPunct="1">
              <a:spcBef>
                <a:spcPct val="0"/>
              </a:spcBef>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form.elements</a:t>
            </a:r>
            <a:r>
              <a:rPr lang="en-US" altLang="en-US" sz="1800" dirty="0">
                <a:latin typeface="Courier New" panose="02070309020205020404" pitchFamily="49" charset="0"/>
                <a:cs typeface="Courier New" panose="02070309020205020404" pitchFamily="49" charset="0"/>
              </a:rPr>
              <a:t>["first"].value + "." +</a:t>
            </a:r>
          </a:p>
          <a:p>
            <a:pPr marL="400050" lvl="1" indent="0" eaLnBrk="1" hangingPunct="1">
              <a:spcBef>
                <a:spcPct val="0"/>
              </a:spcBef>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form.elements</a:t>
            </a:r>
            <a:r>
              <a:rPr lang="en-US" altLang="en-US" sz="1800" dirty="0">
                <a:latin typeface="Courier New" panose="02070309020205020404" pitchFamily="49" charset="0"/>
                <a:cs typeface="Courier New" panose="02070309020205020404" pitchFamily="49" charset="0"/>
              </a:rPr>
              <a:t>["last"].value + "@park.edu</a:t>
            </a:r>
            <a:r>
              <a:rPr lang="en-US" altLang="en-US" sz="1800" dirty="0" smtClean="0">
                <a:latin typeface="Courier New" panose="02070309020205020404" pitchFamily="49" charset="0"/>
                <a:cs typeface="Courier New" panose="02070309020205020404" pitchFamily="49" charset="0"/>
              </a:rPr>
              <a:t>";</a:t>
            </a:r>
            <a:endParaRPr lang="en-US" altLang="en-US" sz="1800" dirty="0"/>
          </a:p>
        </p:txBody>
      </p:sp>
      <p:sp>
        <p:nvSpPr>
          <p:cNvPr id="74758" name="Text Box 9" descr="note number"/>
          <p:cNvSpPr txBox="1">
            <a:spLocks noChangeArrowheads="1"/>
          </p:cNvSpPr>
          <p:nvPr/>
        </p:nvSpPr>
        <p:spPr bwMode="auto">
          <a:xfrm>
            <a:off x="381000" y="5019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74759" name="Text Box 7"/>
          <p:cNvSpPr txBox="1">
            <a:spLocks noChangeArrowheads="1"/>
          </p:cNvSpPr>
          <p:nvPr/>
        </p:nvSpPr>
        <p:spPr bwMode="auto">
          <a:xfrm>
            <a:off x="3988096" y="5034617"/>
            <a:ext cx="2833687" cy="339725"/>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string concatenation operator</a:t>
            </a:r>
          </a:p>
        </p:txBody>
      </p:sp>
      <p:sp>
        <p:nvSpPr>
          <p:cNvPr id="74760" name="Line 9"/>
          <p:cNvSpPr>
            <a:spLocks noChangeShapeType="1"/>
          </p:cNvSpPr>
          <p:nvPr/>
        </p:nvSpPr>
        <p:spPr bwMode="auto">
          <a:xfrm flipH="1" flipV="1">
            <a:off x="5400971" y="4847355"/>
            <a:ext cx="0" cy="18288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4761" name="Text Box 9" descr="note number"/>
          <p:cNvSpPr txBox="1">
            <a:spLocks noChangeArrowheads="1"/>
          </p:cNvSpPr>
          <p:nvPr/>
        </p:nvSpPr>
        <p:spPr bwMode="auto">
          <a:xfrm>
            <a:off x="381000" y="4038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0" name="Line 9"/>
          <p:cNvSpPr>
            <a:spLocks noChangeShapeType="1"/>
          </p:cNvSpPr>
          <p:nvPr/>
        </p:nvSpPr>
        <p:spPr bwMode="auto">
          <a:xfrm flipH="1">
            <a:off x="3160774" y="2325624"/>
            <a:ext cx="69535" cy="155447"/>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9"/>
          <p:cNvSpPr>
            <a:spLocks noChangeShapeType="1"/>
          </p:cNvSpPr>
          <p:nvPr/>
        </p:nvSpPr>
        <p:spPr bwMode="auto">
          <a:xfrm flipH="1">
            <a:off x="6114288" y="2075657"/>
            <a:ext cx="73722" cy="134144"/>
          </a:xfrm>
          <a:prstGeom prst="line">
            <a:avLst/>
          </a:prstGeom>
          <a:noFill/>
          <a:ln w="9525">
            <a:solidFill>
              <a:srgbClr val="0000FF"/>
            </a:solidFill>
            <a:miter lim="800000"/>
            <a:headEnd/>
            <a:tailEnd type="non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9"/>
          <p:cNvSpPr>
            <a:spLocks noChangeShapeType="1"/>
          </p:cNvSpPr>
          <p:nvPr/>
        </p:nvSpPr>
        <p:spPr bwMode="auto">
          <a:xfrm flipH="1">
            <a:off x="3230309" y="2209801"/>
            <a:ext cx="2883979" cy="115823"/>
          </a:xfrm>
          <a:prstGeom prst="line">
            <a:avLst/>
          </a:prstGeom>
          <a:noFill/>
          <a:ln w="9525">
            <a:solidFill>
              <a:srgbClr val="0000FF"/>
            </a:solidFill>
            <a:miter lim="800000"/>
            <a:headEnd/>
            <a:tailEnd type="non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F480A76-90F3-4B26-A8FD-243399AB19B8}" type="slidenum">
              <a:rPr lang="en-US" altLang="en-US" sz="1400" smtClean="0">
                <a:latin typeface="Times New Roman" panose="02020603050405020304" pitchFamily="18" charset="0"/>
              </a:rPr>
              <a:pPr>
                <a:spcBef>
                  <a:spcPct val="0"/>
                </a:spcBef>
                <a:buClrTx/>
                <a:buSzTx/>
                <a:buFontTx/>
                <a:buNone/>
              </a:pPr>
              <a:t>36</a:t>
            </a:fld>
            <a:endParaRPr lang="en-US" altLang="en-US" sz="1400" smtClean="0">
              <a:latin typeface="Times New Roman" panose="02020603050405020304" pitchFamily="18" charset="0"/>
            </a:endParaRPr>
          </a:p>
        </p:txBody>
      </p:sp>
      <p:sp>
        <p:nvSpPr>
          <p:cNvPr id="74755" name="Rectangle 2"/>
          <p:cNvSpPr>
            <a:spLocks noGrp="1" noChangeArrowheads="1"/>
          </p:cNvSpPr>
          <p:nvPr>
            <p:ph type="title"/>
          </p:nvPr>
        </p:nvSpPr>
        <p:spPr>
          <a:xfrm>
            <a:off x="1150938" y="341313"/>
            <a:ext cx="7002462" cy="754062"/>
          </a:xfrm>
        </p:spPr>
        <p:txBody>
          <a:bodyPr/>
          <a:lstStyle/>
          <a:p>
            <a:pPr eaLnBrk="1" hangingPunct="1"/>
            <a:r>
              <a:rPr lang="en-US" altLang="en-US" sz="3200" smtClean="0"/>
              <a:t>Accessing a Form’s Control Values</a:t>
            </a:r>
          </a:p>
        </p:txBody>
      </p:sp>
      <p:sp>
        <p:nvSpPr>
          <p:cNvPr id="74756"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dirty="0" smtClean="0"/>
              <a:t>To connect a string to something else (another string, a number, etc.), use the concatenation operator, </a:t>
            </a:r>
            <a:r>
              <a:rPr lang="en-US" altLang="en-US" dirty="0" smtClean="0">
                <a:latin typeface="Courier New" panose="02070309020205020404" pitchFamily="49" charset="0"/>
                <a:cs typeface="Courier New" panose="02070309020205020404" pitchFamily="49" charset="0"/>
              </a:rPr>
              <a:t>+</a:t>
            </a:r>
            <a:r>
              <a:rPr lang="en-US" altLang="en-US" dirty="0" smtClean="0"/>
              <a:t>, as shown on the previous slide. The resulting connected value forms a string.</a:t>
            </a:r>
          </a:p>
          <a:p>
            <a:pPr eaLnBrk="1" hangingPunct="1">
              <a:lnSpc>
                <a:spcPct val="90000"/>
              </a:lnSpc>
            </a:pPr>
            <a:endParaRPr lang="en-US" altLang="en-US" dirty="0" smtClean="0"/>
          </a:p>
          <a:p>
            <a:pPr eaLnBrk="1" hangingPunct="1">
              <a:lnSpc>
                <a:spcPct val="90000"/>
              </a:lnSpc>
            </a:pPr>
            <a:r>
              <a:rPr lang="en-US" altLang="en-US" dirty="0" smtClean="0"/>
              <a:t>As an alternative to using </a:t>
            </a:r>
            <a:r>
              <a:rPr lang="en-US" altLang="en-US" dirty="0" err="1" smtClean="0">
                <a:latin typeface="Courier New" panose="02070309020205020404" pitchFamily="49" charset="0"/>
                <a:cs typeface="Courier New" panose="02070309020205020404" pitchFamily="49" charset="0"/>
              </a:rPr>
              <a:t>form.elements</a:t>
            </a:r>
            <a:r>
              <a:rPr lang="en-US" altLang="en-US" dirty="0" smtClean="0"/>
              <a:t>, we could have used </a:t>
            </a:r>
            <a:r>
              <a:rPr lang="en-US" altLang="en-US" dirty="0" err="1" smtClean="0">
                <a:latin typeface="Courier New" panose="02070309020205020404" pitchFamily="49" charset="0"/>
                <a:cs typeface="Courier New" panose="02070309020205020404" pitchFamily="49" charset="0"/>
              </a:rPr>
              <a:t>document.getElementById</a:t>
            </a:r>
            <a:r>
              <a:rPr lang="en-US" altLang="en-US" dirty="0" smtClean="0"/>
              <a:t> to retrieve the form's controls. Why is </a:t>
            </a:r>
            <a:r>
              <a:rPr lang="en-US" altLang="en-US" dirty="0" err="1" smtClean="0">
                <a:latin typeface="Courier New" panose="02070309020205020404" pitchFamily="49" charset="0"/>
                <a:cs typeface="Courier New" panose="02070309020205020404" pitchFamily="49" charset="0"/>
              </a:rPr>
              <a:t>form.elements</a:t>
            </a:r>
            <a:r>
              <a:rPr lang="en-US" altLang="en-US" dirty="0" smtClean="0"/>
              <a:t> faster?</a:t>
            </a:r>
          </a:p>
          <a:p>
            <a:pPr marL="400050" lvl="1" indent="0" eaLnBrk="1" hangingPunct="1">
              <a:lnSpc>
                <a:spcPct val="90000"/>
              </a:lnSpc>
              <a:buNone/>
            </a:pPr>
            <a:r>
              <a:rPr lang="en-US" altLang="en-US" dirty="0">
                <a:solidFill>
                  <a:srgbClr val="0070C0"/>
                </a:solidFill>
              </a:rPr>
              <a:t>Because </a:t>
            </a:r>
            <a:r>
              <a:rPr lang="en-US" altLang="en-US" dirty="0" err="1">
                <a:solidFill>
                  <a:srgbClr val="0070C0"/>
                </a:solidFill>
                <a:latin typeface="Courier New" panose="02070309020205020404" pitchFamily="49" charset="0"/>
                <a:cs typeface="Courier New" panose="02070309020205020404" pitchFamily="49" charset="0"/>
              </a:rPr>
              <a:t>document.getElementById</a:t>
            </a:r>
            <a:r>
              <a:rPr lang="en-US" altLang="en-US" dirty="0">
                <a:solidFill>
                  <a:srgbClr val="0070C0"/>
                </a:solidFill>
              </a:rPr>
              <a:t> has to search through all the element nodes in the web page's entire node tree.</a:t>
            </a:r>
          </a:p>
          <a:p>
            <a:pPr marL="400050" lvl="1" indent="0" eaLnBrk="1" hangingPunct="1">
              <a:lnSpc>
                <a:spcPct val="90000"/>
              </a:lnSpc>
              <a:buNone/>
            </a:pPr>
            <a:r>
              <a:rPr lang="en-US" altLang="en-US" dirty="0">
                <a:solidFill>
                  <a:srgbClr val="0070C0"/>
                </a:solidFill>
              </a:rPr>
              <a:t>Whereas </a:t>
            </a:r>
            <a:r>
              <a:rPr lang="en-US" altLang="en-US" dirty="0" err="1">
                <a:solidFill>
                  <a:srgbClr val="0070C0"/>
                </a:solidFill>
                <a:latin typeface="Courier New" panose="02070309020205020404" pitchFamily="49" charset="0"/>
                <a:cs typeface="Courier New" panose="02070309020205020404" pitchFamily="49" charset="0"/>
              </a:rPr>
              <a:t>form.elements</a:t>
            </a:r>
            <a:r>
              <a:rPr lang="en-US" altLang="en-US" dirty="0">
                <a:solidFill>
                  <a:srgbClr val="0070C0"/>
                </a:solidFill>
              </a:rPr>
              <a:t> has to search through only the control nodes in the form part of the web page's node tree.</a:t>
            </a:r>
            <a:endParaRPr lang="en-US" altLang="en-US" dirty="0" smtClean="0">
              <a:solidFill>
                <a:srgbClr val="0070C0"/>
              </a:solidFill>
            </a:endParaRPr>
          </a:p>
        </p:txBody>
      </p:sp>
      <p:sp>
        <p:nvSpPr>
          <p:cNvPr id="74757" name="Text Box 9" descr="note number"/>
          <p:cNvSpPr txBox="1">
            <a:spLocks noChangeArrowheads="1"/>
          </p:cNvSpPr>
          <p:nvPr/>
        </p:nvSpPr>
        <p:spPr bwMode="auto">
          <a:xfrm>
            <a:off x="381000" y="6010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74758" name="Text Box 9" descr="note number"/>
          <p:cNvSpPr txBox="1">
            <a:spLocks noChangeArrowheads="1"/>
          </p:cNvSpPr>
          <p:nvPr/>
        </p:nvSpPr>
        <p:spPr bwMode="auto">
          <a:xfrm>
            <a:off x="381000" y="5562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74761" name="Text Box 9" descr="note number"/>
          <p:cNvSpPr txBox="1">
            <a:spLocks noChangeArrowheads="1"/>
          </p:cNvSpPr>
          <p:nvPr/>
        </p:nvSpPr>
        <p:spPr bwMode="auto">
          <a:xfrm>
            <a:off x="381000" y="2667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333159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F34878A-8C77-4C8C-82A8-70391B742453}" type="slidenum">
              <a:rPr lang="en-US" altLang="en-US" sz="1400" smtClean="0">
                <a:latin typeface="Times New Roman" panose="02020603050405020304" pitchFamily="18" charset="0"/>
              </a:rPr>
              <a:pPr>
                <a:spcBef>
                  <a:spcPct val="0"/>
                </a:spcBef>
                <a:buClrTx/>
                <a:buSzTx/>
                <a:buFontTx/>
                <a:buNone/>
              </a:pPr>
              <a:t>37</a:t>
            </a:fld>
            <a:endParaRPr lang="en-US" altLang="en-US" sz="1400" smtClean="0">
              <a:latin typeface="Times New Roman" panose="02020603050405020304" pitchFamily="18" charset="0"/>
            </a:endParaRPr>
          </a:p>
        </p:txBody>
      </p:sp>
      <p:sp>
        <p:nvSpPr>
          <p:cNvPr id="76803" name="Rectangle 2"/>
          <p:cNvSpPr>
            <a:spLocks noGrp="1" noChangeArrowheads="1"/>
          </p:cNvSpPr>
          <p:nvPr>
            <p:ph type="title"/>
          </p:nvPr>
        </p:nvSpPr>
        <p:spPr>
          <a:xfrm>
            <a:off x="1150938" y="341313"/>
            <a:ext cx="7002462" cy="754062"/>
          </a:xfrm>
        </p:spPr>
        <p:txBody>
          <a:bodyPr/>
          <a:lstStyle/>
          <a:p>
            <a:pPr eaLnBrk="1" hangingPunct="1"/>
            <a:r>
              <a:rPr lang="en-US" altLang="en-US" sz="3200" dirty="0" smtClean="0">
                <a:latin typeface="Courier New" panose="02070309020205020404" pitchFamily="49" charset="0"/>
                <a:cs typeface="Courier New" panose="02070309020205020404" pitchFamily="49" charset="0"/>
              </a:rPr>
              <a:t>reset</a:t>
            </a:r>
            <a:r>
              <a:rPr lang="en-US" altLang="en-US" sz="3200" dirty="0" smtClean="0"/>
              <a:t> and </a:t>
            </a:r>
            <a:r>
              <a:rPr lang="en-US" altLang="en-US" sz="3200" dirty="0" smtClean="0">
                <a:latin typeface="Courier New" panose="02070309020205020404" pitchFamily="49" charset="0"/>
                <a:cs typeface="Courier New" panose="02070309020205020404" pitchFamily="49" charset="0"/>
              </a:rPr>
              <a:t>focus</a:t>
            </a:r>
            <a:r>
              <a:rPr lang="en-US" altLang="en-US" sz="3200" dirty="0" smtClean="0"/>
              <a:t> Methods</a:t>
            </a:r>
          </a:p>
        </p:txBody>
      </p:sp>
      <p:sp>
        <p:nvSpPr>
          <p:cNvPr id="76804"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sz="2000" dirty="0" smtClean="0"/>
              <a:t>The following code fragment comes from the </a:t>
            </a:r>
            <a:r>
              <a:rPr lang="en-US" altLang="en-US" sz="2000" dirty="0" err="1" smtClean="0">
                <a:latin typeface="Courier New" panose="02070309020205020404" pitchFamily="49" charset="0"/>
                <a:cs typeface="Courier New" panose="02070309020205020404" pitchFamily="49" charset="0"/>
              </a:rPr>
              <a:t>generateEmail</a:t>
            </a:r>
            <a:r>
              <a:rPr lang="en-US" altLang="en-US" sz="2000" dirty="0" smtClean="0"/>
              <a:t> function (right after the code on the previous slide):</a:t>
            </a:r>
          </a:p>
          <a:p>
            <a:pPr marL="400050" lvl="1" indent="0" eaLnBrk="1" hangingPunct="1">
              <a:spcBef>
                <a:spcPts val="600"/>
              </a:spcBef>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form.reset</a:t>
            </a:r>
            <a:r>
              <a:rPr lang="en-US" altLang="en-US" sz="1600" dirty="0" smtClean="0">
                <a:latin typeface="Courier New" panose="02070309020205020404" pitchFamily="49" charset="0"/>
                <a:cs typeface="Courier New" panose="02070309020205020404" pitchFamily="49" charset="0"/>
              </a:rPr>
              <a:t>();</a:t>
            </a:r>
          </a:p>
          <a:p>
            <a:pPr marL="400050" lvl="1" indent="0" eaLnBrk="1" hangingPunct="1">
              <a:spcBef>
                <a:spcPct val="0"/>
              </a:spcBef>
              <a:spcAft>
                <a:spcPts val="600"/>
              </a:spcAft>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form.elements</a:t>
            </a:r>
            <a:r>
              <a:rPr lang="en-US" altLang="en-US" sz="1600" dirty="0" smtClean="0">
                <a:latin typeface="Courier New" panose="02070309020205020404" pitchFamily="49" charset="0"/>
                <a:cs typeface="Courier New" panose="02070309020205020404" pitchFamily="49" charset="0"/>
              </a:rPr>
              <a:t>["first"].focus();</a:t>
            </a:r>
            <a:endParaRPr lang="en-US" altLang="en-US" sz="1600" dirty="0" smtClean="0"/>
          </a:p>
          <a:p>
            <a:pPr eaLnBrk="1" hangingPunct="1">
              <a:lnSpc>
                <a:spcPct val="90000"/>
              </a:lnSpc>
            </a:pPr>
            <a:r>
              <a:rPr lang="en-US" altLang="en-US" sz="2000" dirty="0" smtClean="0"/>
              <a:t>The form object's </a:t>
            </a:r>
            <a:r>
              <a:rPr lang="en-US" altLang="en-US" sz="2000" dirty="0" smtClean="0">
                <a:latin typeface="Courier New" panose="02070309020205020404" pitchFamily="49" charset="0"/>
                <a:cs typeface="Courier New" panose="02070309020205020404" pitchFamily="49" charset="0"/>
              </a:rPr>
              <a:t>reset</a:t>
            </a:r>
            <a:r>
              <a:rPr lang="en-US" altLang="en-US" sz="2000" dirty="0" smtClean="0"/>
              <a:t> method reassigns the form's controls to their original values. Since the Email Generator web page has no </a:t>
            </a:r>
            <a:r>
              <a:rPr lang="en-US" altLang="en-US" sz="2000" dirty="0" smtClean="0">
                <a:latin typeface="Courier New" panose="02070309020205020404" pitchFamily="49" charset="0"/>
                <a:cs typeface="Courier New" panose="02070309020205020404" pitchFamily="49" charset="0"/>
              </a:rPr>
              <a:t>value</a:t>
            </a:r>
            <a:r>
              <a:rPr lang="en-US" altLang="en-US" sz="2000" dirty="0" smtClean="0"/>
              <a:t> attributes for its text controls, the </a:t>
            </a:r>
            <a:r>
              <a:rPr lang="en-US" altLang="en-US" sz="2000" dirty="0" smtClean="0">
                <a:latin typeface="Courier New" panose="02070309020205020404" pitchFamily="49" charset="0"/>
                <a:cs typeface="Courier New" panose="02070309020205020404" pitchFamily="49" charset="0"/>
              </a:rPr>
              <a:t>reset</a:t>
            </a:r>
            <a:r>
              <a:rPr lang="en-US" altLang="en-US" sz="2000" dirty="0" smtClean="0"/>
              <a:t> method call assigns empty strings to the text controls, thereby blanking them out.</a:t>
            </a:r>
          </a:p>
          <a:p>
            <a:pPr eaLnBrk="1" hangingPunct="1">
              <a:lnSpc>
                <a:spcPct val="90000"/>
              </a:lnSpc>
            </a:pPr>
            <a:r>
              <a:rPr lang="en-US" altLang="en-US" sz="2000" dirty="0" smtClean="0"/>
              <a:t>When an element object calls the </a:t>
            </a:r>
            <a:r>
              <a:rPr lang="en-US" altLang="en-US" sz="2000" dirty="0" smtClean="0">
                <a:latin typeface="Courier New" panose="02070309020205020404" pitchFamily="49" charset="0"/>
                <a:cs typeface="Courier New" panose="02070309020205020404" pitchFamily="49" charset="0"/>
              </a:rPr>
              <a:t>focus</a:t>
            </a:r>
            <a:r>
              <a:rPr lang="en-US" altLang="en-US" sz="2000" dirty="0" smtClean="0"/>
              <a:t> method, the browser is supposed to put focus on the element. For text control elements, like the </a:t>
            </a:r>
            <a:r>
              <a:rPr lang="en-US" altLang="en-US" sz="2000" dirty="0" smtClean="0">
                <a:latin typeface="Courier New" panose="02070309020205020404" pitchFamily="49" charset="0"/>
                <a:cs typeface="Courier New" panose="02070309020205020404" pitchFamily="49" charset="0"/>
              </a:rPr>
              <a:t>"first"</a:t>
            </a:r>
            <a:r>
              <a:rPr lang="en-US" altLang="en-US" sz="2000" dirty="0" smtClean="0"/>
              <a:t> text control retrieved in the code above, that means the cursor will be placed in the text control.</a:t>
            </a:r>
          </a:p>
        </p:txBody>
      </p:sp>
      <p:sp>
        <p:nvSpPr>
          <p:cNvPr id="76805" name="Text Box 9" descr="note number"/>
          <p:cNvSpPr txBox="1">
            <a:spLocks noChangeArrowheads="1"/>
          </p:cNvSpPr>
          <p:nvPr/>
        </p:nvSpPr>
        <p:spPr bwMode="auto">
          <a:xfrm>
            <a:off x="381000" y="1295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 name="Text Box 9" descr="note number"/>
          <p:cNvSpPr txBox="1">
            <a:spLocks noChangeArrowheads="1"/>
          </p:cNvSpPr>
          <p:nvPr/>
        </p:nvSpPr>
        <p:spPr bwMode="auto">
          <a:xfrm>
            <a:off x="381000" y="5181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64DCF00-7634-429D-B07C-EFDC3ABE2D3B}" type="slidenum">
              <a:rPr lang="en-US" altLang="en-US" sz="1400" smtClean="0">
                <a:latin typeface="Times New Roman" panose="02020603050405020304" pitchFamily="18" charset="0"/>
              </a:rPr>
              <a:pPr>
                <a:spcBef>
                  <a:spcPct val="0"/>
                </a:spcBef>
                <a:buClrTx/>
                <a:buSzTx/>
                <a:buFontTx/>
                <a:buNone/>
              </a:pPr>
              <a:t>38</a:t>
            </a:fld>
            <a:endParaRPr lang="en-US" altLang="en-US" sz="1400" smtClean="0">
              <a:latin typeface="Times New Roman" panose="02020603050405020304" pitchFamily="18" charset="0"/>
            </a:endParaRPr>
          </a:p>
        </p:txBody>
      </p:sp>
      <p:sp>
        <p:nvSpPr>
          <p:cNvPr id="78851" name="Rectangle 2"/>
          <p:cNvSpPr>
            <a:spLocks noGrp="1" noChangeArrowheads="1"/>
          </p:cNvSpPr>
          <p:nvPr>
            <p:ph type="title"/>
          </p:nvPr>
        </p:nvSpPr>
        <p:spPr>
          <a:xfrm>
            <a:off x="1150938" y="341313"/>
            <a:ext cx="7002462" cy="754062"/>
          </a:xfrm>
        </p:spPr>
        <p:txBody>
          <a:bodyPr/>
          <a:lstStyle/>
          <a:p>
            <a:pPr eaLnBrk="1" hangingPunct="1"/>
            <a:r>
              <a:rPr lang="en-US" altLang="en-US" smtClean="0"/>
              <a:t>Comments</a:t>
            </a:r>
          </a:p>
        </p:txBody>
      </p:sp>
      <p:sp>
        <p:nvSpPr>
          <p:cNvPr id="78852" name="Rectangle 3"/>
          <p:cNvSpPr>
            <a:spLocks noGrp="1" noChangeArrowheads="1"/>
          </p:cNvSpPr>
          <p:nvPr>
            <p:ph type="body" idx="1"/>
          </p:nvPr>
        </p:nvSpPr>
        <p:spPr>
          <a:xfrm>
            <a:off x="762000" y="1524000"/>
            <a:ext cx="7772400" cy="5105400"/>
          </a:xfrm>
        </p:spPr>
        <p:txBody>
          <a:bodyPr/>
          <a:lstStyle/>
          <a:p>
            <a:pPr eaLnBrk="1" hangingPunct="1">
              <a:lnSpc>
                <a:spcPct val="90000"/>
              </a:lnSpc>
            </a:pPr>
            <a:r>
              <a:rPr lang="en-US" altLang="en-US" sz="2000" dirty="0" smtClean="0"/>
              <a:t>Include comments in your JavaScript code in order to make your code more understandable and easier to maintain. Comments are for programmers - they are ignored by the browser engine.</a:t>
            </a:r>
          </a:p>
          <a:p>
            <a:pPr eaLnBrk="1" hangingPunct="1">
              <a:lnSpc>
                <a:spcPct val="90000"/>
              </a:lnSpc>
            </a:pPr>
            <a:endParaRPr lang="en-US" altLang="en-US" sz="2000" dirty="0" smtClean="0"/>
          </a:p>
          <a:p>
            <a:pPr eaLnBrk="1" hangingPunct="1">
              <a:lnSpc>
                <a:spcPct val="90000"/>
              </a:lnSpc>
            </a:pPr>
            <a:r>
              <a:rPr lang="en-US" altLang="en-US" sz="2000" dirty="0" smtClean="0"/>
              <a:t>One-line comment syntax:</a:t>
            </a:r>
          </a:p>
          <a:p>
            <a:pPr marL="400050" lvl="1" indent="0" eaLnBrk="1" hangingPunct="1">
              <a:lnSpc>
                <a:spcPct val="90000"/>
              </a:lnSpc>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a:t>
            </a:r>
            <a:r>
              <a:rPr lang="en-US" altLang="en-US" sz="1600" dirty="0" smtClean="0"/>
              <a:t> …</a:t>
            </a:r>
          </a:p>
          <a:p>
            <a:pPr marL="400050" lvl="1" indent="0" eaLnBrk="1" hangingPunct="1">
              <a:lnSpc>
                <a:spcPct val="90000"/>
              </a:lnSpc>
              <a:buFont typeface="Wingdings" panose="05000000000000000000" pitchFamily="2" charset="2"/>
              <a:buNone/>
            </a:pPr>
            <a:r>
              <a:rPr lang="en-US" altLang="en-US" dirty="0" smtClean="0"/>
              <a:t>For example:</a:t>
            </a:r>
          </a:p>
          <a:p>
            <a:pPr marL="400050" lvl="1" indent="0" eaLnBrk="1" hangingPunct="1">
              <a:lnSpc>
                <a:spcPct val="90000"/>
              </a:lnSpc>
              <a:buFont typeface="Wingdings" panose="05000000000000000000" pitchFamily="2" charset="2"/>
              <a:buNone/>
            </a:pPr>
            <a:r>
              <a:rPr lang="en-US" altLang="en-US" sz="1500" dirty="0" smtClean="0">
                <a:latin typeface="Courier New" panose="02070309020205020404" pitchFamily="49" charset="0"/>
                <a:cs typeface="Courier New" panose="02070309020205020404" pitchFamily="49" charset="0"/>
              </a:rPr>
              <a:t>// An "admin" user can create and edit accounts.</a:t>
            </a:r>
          </a:p>
          <a:p>
            <a:pPr marL="400050" lvl="1" indent="0" eaLnBrk="1" hangingPunct="1">
              <a:lnSpc>
                <a:spcPct val="90000"/>
              </a:lnSpc>
              <a:buFont typeface="Wingdings" panose="05000000000000000000" pitchFamily="2" charset="2"/>
              <a:buNone/>
            </a:pPr>
            <a:r>
              <a:rPr lang="en-US" altLang="en-US" sz="1500" dirty="0" err="1" smtClean="0">
                <a:latin typeface="Courier New" panose="02070309020205020404" pitchFamily="49" charset="0"/>
                <a:cs typeface="Courier New" panose="02070309020205020404" pitchFamily="49" charset="0"/>
              </a:rPr>
              <a:t>form.elements</a:t>
            </a:r>
            <a:r>
              <a:rPr lang="en-US" altLang="en-US" sz="1500" dirty="0" smtClean="0">
                <a:latin typeface="Courier New" panose="02070309020205020404" pitchFamily="49" charset="0"/>
                <a:cs typeface="Courier New" panose="02070309020205020404" pitchFamily="49" charset="0"/>
              </a:rPr>
              <a:t>["username"].value = "admin";</a:t>
            </a:r>
          </a:p>
          <a:p>
            <a:pPr eaLnBrk="1" hangingPunct="1">
              <a:lnSpc>
                <a:spcPct val="90000"/>
              </a:lnSpc>
            </a:pPr>
            <a:endParaRPr lang="en-US" altLang="en-US" sz="2000" dirty="0" smtClean="0"/>
          </a:p>
          <a:p>
            <a:pPr eaLnBrk="1" hangingPunct="1">
              <a:lnSpc>
                <a:spcPct val="90000"/>
              </a:lnSpc>
            </a:pPr>
            <a:r>
              <a:rPr lang="en-US" altLang="en-US" sz="2000" dirty="0" smtClean="0"/>
              <a:t>Block comment syntax:</a:t>
            </a:r>
          </a:p>
          <a:p>
            <a:pPr marL="400050" lvl="1" indent="0" eaLnBrk="1" hangingPunct="1">
              <a:lnSpc>
                <a:spcPct val="90000"/>
              </a:lnSpc>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a:t>
            </a:r>
            <a:r>
              <a:rPr lang="en-US" altLang="en-US" sz="1600" dirty="0" smtClean="0"/>
              <a:t> ... </a:t>
            </a:r>
            <a:r>
              <a:rPr lang="en-US" altLang="en-US" sz="1600" dirty="0" smtClean="0">
                <a:latin typeface="Courier New" panose="02070309020205020404" pitchFamily="49" charset="0"/>
                <a:cs typeface="Courier New" panose="02070309020205020404" pitchFamily="49" charset="0"/>
              </a:rPr>
              <a:t>*/</a:t>
            </a:r>
            <a:r>
              <a:rPr lang="en-US" altLang="en-US" sz="1600" dirty="0" smtClean="0"/>
              <a:t>    (The </a:t>
            </a:r>
            <a:r>
              <a:rPr lang="en-US" altLang="en-US" sz="1600" dirty="0" smtClean="0">
                <a:latin typeface="Courier New" panose="02070309020205020404" pitchFamily="49" charset="0"/>
                <a:cs typeface="Courier New" panose="02070309020205020404" pitchFamily="49" charset="0"/>
              </a:rPr>
              <a:t>/*</a:t>
            </a:r>
            <a:r>
              <a:rPr lang="en-US" altLang="en-US" sz="1600" dirty="0" smtClean="0"/>
              <a:t> and </a:t>
            </a:r>
            <a:r>
              <a:rPr lang="en-US" altLang="en-US" sz="1600" dirty="0" smtClean="0">
                <a:latin typeface="Courier New" panose="02070309020205020404" pitchFamily="49" charset="0"/>
                <a:cs typeface="Courier New" panose="02070309020205020404" pitchFamily="49" charset="0"/>
              </a:rPr>
              <a:t>*/</a:t>
            </a:r>
            <a:r>
              <a:rPr lang="en-US" altLang="en-US" sz="1600" dirty="0" smtClean="0"/>
              <a:t> can be on one line or span multiple lines.)</a:t>
            </a:r>
          </a:p>
          <a:p>
            <a:pPr marL="400050" lvl="1" indent="0" eaLnBrk="1" hangingPunct="1">
              <a:lnSpc>
                <a:spcPct val="90000"/>
              </a:lnSpc>
              <a:buFont typeface="Wingdings" panose="05000000000000000000" pitchFamily="2" charset="2"/>
              <a:buNone/>
            </a:pPr>
            <a:r>
              <a:rPr lang="en-US" altLang="en-US" dirty="0" smtClean="0"/>
              <a:t>For example:</a:t>
            </a:r>
          </a:p>
          <a:p>
            <a:pPr marL="400050" lvl="1" indent="0" eaLnBrk="1" hangingPunct="1">
              <a:spcBef>
                <a:spcPts val="600"/>
              </a:spcBef>
              <a:buFont typeface="Wingdings" panose="05000000000000000000" pitchFamily="2" charset="2"/>
              <a:buNone/>
            </a:pPr>
            <a:r>
              <a:rPr lang="en-US" altLang="en-US" sz="1500" dirty="0" smtClean="0">
                <a:latin typeface="Courier New" panose="02070309020205020404" pitchFamily="49" charset="0"/>
                <a:cs typeface="Courier New" panose="02070309020205020404" pitchFamily="49" charset="0"/>
              </a:rPr>
              <a:t>/* After entering an invalid password 3 times, disable the</a:t>
            </a:r>
          </a:p>
          <a:p>
            <a:pPr marL="400050" lvl="1" indent="0" eaLnBrk="1" hangingPunct="1">
              <a:spcBef>
                <a:spcPct val="0"/>
              </a:spcBef>
              <a:buFont typeface="Wingdings" panose="05000000000000000000" pitchFamily="2" charset="2"/>
              <a:buNone/>
            </a:pPr>
            <a:r>
              <a:rPr lang="en-US" altLang="en-US" sz="1500" dirty="0" smtClean="0">
                <a:latin typeface="Courier New" panose="02070309020205020404" pitchFamily="49" charset="0"/>
                <a:cs typeface="Courier New" panose="02070309020205020404" pitchFamily="49" charset="0"/>
              </a:rPr>
              <a:t>   password box so the user cannot try again this session. */</a:t>
            </a:r>
          </a:p>
          <a:p>
            <a:pPr marL="400050" lvl="1" indent="0" eaLnBrk="1" hangingPunct="1">
              <a:spcBef>
                <a:spcPct val="0"/>
              </a:spcBef>
              <a:buFont typeface="Wingdings" panose="05000000000000000000" pitchFamily="2" charset="2"/>
              <a:buNone/>
            </a:pPr>
            <a:r>
              <a:rPr lang="en-US" altLang="en-US" sz="1500" dirty="0" err="1" smtClean="0">
                <a:latin typeface="Courier New" panose="02070309020205020404" pitchFamily="49" charset="0"/>
                <a:cs typeface="Courier New" panose="02070309020205020404" pitchFamily="49" charset="0"/>
              </a:rPr>
              <a:t>form.elements</a:t>
            </a:r>
            <a:r>
              <a:rPr lang="en-US" altLang="en-US" sz="1500" dirty="0" smtClean="0">
                <a:latin typeface="Courier New" panose="02070309020205020404" pitchFamily="49" charset="0"/>
                <a:cs typeface="Courier New" panose="02070309020205020404" pitchFamily="49" charset="0"/>
              </a:rPr>
              <a:t>["password"].</a:t>
            </a:r>
            <a:r>
              <a:rPr lang="en-US" altLang="en-US" sz="1500" dirty="0" err="1" smtClean="0">
                <a:latin typeface="Courier New" panose="02070309020205020404" pitchFamily="49" charset="0"/>
                <a:cs typeface="Courier New" panose="02070309020205020404" pitchFamily="49" charset="0"/>
              </a:rPr>
              <a:t>readOnly</a:t>
            </a:r>
            <a:r>
              <a:rPr lang="en-US" altLang="en-US" sz="1500" dirty="0" smtClean="0">
                <a:latin typeface="Courier New" panose="02070309020205020404" pitchFamily="49" charset="0"/>
                <a:cs typeface="Courier New" panose="02070309020205020404" pitchFamily="49" charset="0"/>
              </a:rPr>
              <a:t> = true;</a:t>
            </a:r>
          </a:p>
        </p:txBody>
      </p:sp>
      <p:sp>
        <p:nvSpPr>
          <p:cNvPr id="78853" name="Text Box 9" descr="note number"/>
          <p:cNvSpPr txBox="1">
            <a:spLocks noChangeArrowheads="1"/>
          </p:cNvSpPr>
          <p:nvPr/>
        </p:nvSpPr>
        <p:spPr bwMode="auto">
          <a:xfrm>
            <a:off x="381000" y="615315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875CEDD-3B7B-486B-82E3-F4D8EAC0FA7F}" type="slidenum">
              <a:rPr lang="en-US" altLang="en-US" sz="1400" smtClean="0">
                <a:latin typeface="Times New Roman" panose="02020603050405020304" pitchFamily="18" charset="0"/>
              </a:rPr>
              <a:pPr>
                <a:spcBef>
                  <a:spcPct val="0"/>
                </a:spcBef>
                <a:buClrTx/>
                <a:buSzTx/>
                <a:buFontTx/>
                <a:buNone/>
              </a:pPr>
              <a:t>39</a:t>
            </a:fld>
            <a:endParaRPr lang="en-US" altLang="en-US" sz="1400" smtClean="0">
              <a:latin typeface="Times New Roman" panose="02020603050405020304" pitchFamily="18" charset="0"/>
            </a:endParaRPr>
          </a:p>
        </p:txBody>
      </p:sp>
      <p:sp>
        <p:nvSpPr>
          <p:cNvPr id="80899" name="Rectangle 2"/>
          <p:cNvSpPr>
            <a:spLocks noGrp="1" noChangeArrowheads="1"/>
          </p:cNvSpPr>
          <p:nvPr>
            <p:ph type="title"/>
          </p:nvPr>
        </p:nvSpPr>
        <p:spPr>
          <a:xfrm>
            <a:off x="1150938" y="341313"/>
            <a:ext cx="7002462" cy="754062"/>
          </a:xfrm>
        </p:spPr>
        <p:txBody>
          <a:bodyPr/>
          <a:lstStyle/>
          <a:p>
            <a:pPr eaLnBrk="1" hangingPunct="1"/>
            <a:r>
              <a:rPr lang="en-US" altLang="en-US" smtClean="0"/>
              <a:t>Comments</a:t>
            </a:r>
          </a:p>
        </p:txBody>
      </p:sp>
      <p:sp>
        <p:nvSpPr>
          <p:cNvPr id="80900" name="Rectangle 3"/>
          <p:cNvSpPr>
            <a:spLocks noGrp="1" noChangeArrowheads="1"/>
          </p:cNvSpPr>
          <p:nvPr>
            <p:ph type="body" idx="1"/>
          </p:nvPr>
        </p:nvSpPr>
        <p:spPr>
          <a:xfrm>
            <a:off x="762000" y="1524000"/>
            <a:ext cx="7772400" cy="5105400"/>
          </a:xfrm>
        </p:spPr>
        <p:txBody>
          <a:bodyPr/>
          <a:lstStyle/>
          <a:p>
            <a:pPr eaLnBrk="1" hangingPunct="1">
              <a:lnSpc>
                <a:spcPct val="90000"/>
              </a:lnSpc>
            </a:pPr>
            <a:r>
              <a:rPr lang="en-US" altLang="en-US" sz="2200" dirty="0" smtClean="0"/>
              <a:t>Above every function, include a commented description and blank line.</a:t>
            </a:r>
          </a:p>
          <a:p>
            <a:pPr eaLnBrk="1" hangingPunct="1">
              <a:lnSpc>
                <a:spcPct val="90000"/>
              </a:lnSpc>
            </a:pPr>
            <a:r>
              <a:rPr lang="en-US" altLang="en-US" sz="2200" dirty="0" smtClean="0"/>
              <a:t>If there are two or more functions, separate the functions with a line of *’s surrounded by blank lines.</a:t>
            </a:r>
          </a:p>
          <a:p>
            <a:pPr eaLnBrk="1" hangingPunct="1">
              <a:lnSpc>
                <a:spcPct val="90000"/>
              </a:lnSpc>
            </a:pPr>
            <a:r>
              <a:rPr lang="en-US" altLang="en-US" sz="2200" dirty="0" smtClean="0"/>
              <a:t>Put all variable declarations at the top of a function's body, and for each variable declaration, provide a comment that describes the variable.</a:t>
            </a:r>
          </a:p>
          <a:p>
            <a:pPr eaLnBrk="1" hangingPunct="1">
              <a:lnSpc>
                <a:spcPct val="90000"/>
              </a:lnSpc>
            </a:pPr>
            <a:r>
              <a:rPr lang="en-US" altLang="en-US" sz="2200" dirty="0" smtClean="0"/>
              <a:t>Provide an "end …" comment for each function's closing brace.</a:t>
            </a:r>
          </a:p>
          <a:p>
            <a:pPr eaLnBrk="1" hangingPunct="1">
              <a:lnSpc>
                <a:spcPct val="90000"/>
              </a:lnSpc>
            </a:pPr>
            <a:endParaRPr lang="en-US" altLang="en-US" sz="2200" dirty="0" smtClean="0"/>
          </a:p>
        </p:txBody>
      </p:sp>
      <p:sp>
        <p:nvSpPr>
          <p:cNvPr id="80901" name="Text Box 9" descr="note number"/>
          <p:cNvSpPr txBox="1">
            <a:spLocks noChangeArrowheads="1"/>
          </p:cNvSpPr>
          <p:nvPr/>
        </p:nvSpPr>
        <p:spPr bwMode="auto">
          <a:xfrm>
            <a:off x="381000" y="1828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382DF20-9FE1-40D6-A474-CAA8D31082CC}" type="slidenum">
              <a:rPr lang="en-US" altLang="en-US" sz="1400" smtClean="0">
                <a:latin typeface="Times New Roman" panose="02020603050405020304" pitchFamily="18" charset="0"/>
              </a:rPr>
              <a:pPr>
                <a:spcBef>
                  <a:spcPct val="0"/>
                </a:spcBef>
                <a:buClrTx/>
                <a:buSzTx/>
                <a:buFontTx/>
                <a:buNone/>
              </a:pPr>
              <a:t>4</a:t>
            </a:fld>
            <a:endParaRPr lang="en-US" altLang="en-US" sz="1400" smtClean="0">
              <a:latin typeface="Times New Roman" panose="02020603050405020304" pitchFamily="18" charset="0"/>
            </a:endParaRPr>
          </a:p>
        </p:txBody>
      </p:sp>
      <p:sp>
        <p:nvSpPr>
          <p:cNvPr id="9219" name="Rectangle 3"/>
          <p:cNvSpPr>
            <a:spLocks noGrp="1" noChangeArrowheads="1"/>
          </p:cNvSpPr>
          <p:nvPr>
            <p:ph type="body" idx="1"/>
          </p:nvPr>
        </p:nvSpPr>
        <p:spPr>
          <a:xfrm>
            <a:off x="762000" y="1524000"/>
            <a:ext cx="7772400" cy="5029200"/>
          </a:xfrm>
        </p:spPr>
        <p:txBody>
          <a:bodyPr/>
          <a:lstStyle/>
          <a:p>
            <a:pPr eaLnBrk="1" hangingPunct="1"/>
            <a:r>
              <a:rPr lang="en-US" altLang="en-US" dirty="0" smtClean="0"/>
              <a:t>The following URL's web page </a:t>
            </a:r>
            <a:r>
              <a:rPr lang="en-US" altLang="en-US" dirty="0"/>
              <a:t>uses JavaScript to display “Hello, world!” when the user clicks the </a:t>
            </a:r>
            <a:r>
              <a:rPr lang="en-US" altLang="en-US" dirty="0" smtClean="0"/>
              <a:t>button:</a:t>
            </a:r>
          </a:p>
          <a:p>
            <a:pPr marL="400050" lvl="1" indent="0" eaLnBrk="1" hangingPunct="1">
              <a:spcAft>
                <a:spcPts val="900"/>
              </a:spcAft>
              <a:buNone/>
            </a:pPr>
            <a:r>
              <a:rPr lang="en-US" altLang="en-US" dirty="0" smtClean="0">
                <a:hlinkClick r:id="rId3"/>
              </a:rPr>
              <a:t>http</a:t>
            </a:r>
            <a:r>
              <a:rPr lang="en-US" altLang="en-US" dirty="0">
                <a:hlinkClick r:id="rId3"/>
              </a:rPr>
              <a:t>://teach.park.edu</a:t>
            </a:r>
            <a:r>
              <a:rPr lang="en-US" altLang="en-US" dirty="0" smtClean="0">
                <a:hlinkClick r:id="rId3"/>
              </a:rPr>
              <a:t>/~jdean240/jsLecture/hello.html</a:t>
            </a:r>
            <a:endParaRPr lang="en-US" altLang="en-US" dirty="0" smtClean="0"/>
          </a:p>
          <a:p>
            <a:pPr eaLnBrk="1" hangingPunct="1"/>
            <a:r>
              <a:rPr lang="en-US" altLang="en-US" dirty="0" smtClean="0"/>
              <a:t>When the user clicks the button, JavaScript code is executed that retrieves the "To see the …" text and its surrounding </a:t>
            </a:r>
            <a:r>
              <a:rPr lang="en-US" altLang="en-US" dirty="0" smtClean="0">
                <a:latin typeface="Courier New" panose="02070309020205020404" pitchFamily="49" charset="0"/>
                <a:cs typeface="Courier New" panose="02070309020205020404" pitchFamily="49" charset="0"/>
              </a:rPr>
              <a:t>h3</a:t>
            </a:r>
            <a:r>
              <a:rPr lang="en-US" altLang="en-US" dirty="0" smtClean="0"/>
              <a:t> element, and replaces it with the "Hello, world!" text and its surrounding </a:t>
            </a:r>
            <a:r>
              <a:rPr lang="en-US" altLang="en-US" dirty="0" smtClean="0">
                <a:latin typeface="Courier New" panose="02070309020205020404" pitchFamily="49" charset="0"/>
                <a:cs typeface="Courier New" panose="02070309020205020404" pitchFamily="49" charset="0"/>
              </a:rPr>
              <a:t>h1</a:t>
            </a:r>
            <a:r>
              <a:rPr lang="en-US" altLang="en-US" dirty="0" smtClean="0"/>
              <a:t> element.</a:t>
            </a:r>
          </a:p>
        </p:txBody>
      </p:sp>
      <p:sp>
        <p:nvSpPr>
          <p:cNvPr id="9220" name="Text Box 13" descr="note number"/>
          <p:cNvSpPr txBox="1">
            <a:spLocks noChangeArrowheads="1"/>
          </p:cNvSpPr>
          <p:nvPr/>
        </p:nvSpPr>
        <p:spPr bwMode="auto">
          <a:xfrm>
            <a:off x="381000" y="2733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9221" name="Text Box 14" descr="note number"/>
          <p:cNvSpPr txBox="1">
            <a:spLocks noChangeArrowheads="1"/>
          </p:cNvSpPr>
          <p:nvPr/>
        </p:nvSpPr>
        <p:spPr bwMode="auto">
          <a:xfrm>
            <a:off x="381000" y="4333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9222" name="Rectangle 2"/>
          <p:cNvSpPr>
            <a:spLocks noGrp="1" noChangeArrowheads="1"/>
          </p:cNvSpPr>
          <p:nvPr>
            <p:ph type="title"/>
          </p:nvPr>
        </p:nvSpPr>
        <p:spPr>
          <a:xfrm>
            <a:off x="1150938" y="304800"/>
            <a:ext cx="7078662" cy="754063"/>
          </a:xfrm>
        </p:spPr>
        <p:txBody>
          <a:bodyPr/>
          <a:lstStyle/>
          <a:p>
            <a:pPr eaLnBrk="1" hangingPunct="1"/>
            <a:r>
              <a:rPr lang="en-US" altLang="en-US" smtClean="0"/>
              <a:t>Hello World Web Page</a:t>
            </a:r>
          </a:p>
        </p:txBody>
      </p:sp>
      <p:sp>
        <p:nvSpPr>
          <p:cNvPr id="9223" name="Text Box 13" descr="note number"/>
          <p:cNvSpPr txBox="1">
            <a:spLocks noChangeArrowheads="1"/>
          </p:cNvSpPr>
          <p:nvPr/>
        </p:nvSpPr>
        <p:spPr bwMode="auto">
          <a:xfrm>
            <a:off x="381000" y="1447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7042AFF-F69C-4CAF-A363-669DFC04468C}" type="slidenum">
              <a:rPr lang="en-US" altLang="en-US" sz="1400" smtClean="0">
                <a:latin typeface="Times New Roman" panose="02020603050405020304" pitchFamily="18" charset="0"/>
              </a:rPr>
              <a:pPr>
                <a:spcBef>
                  <a:spcPct val="0"/>
                </a:spcBef>
                <a:buClrTx/>
                <a:buSzTx/>
                <a:buFontTx/>
                <a:buNone/>
              </a:pPr>
              <a:t>40</a:t>
            </a:fld>
            <a:endParaRPr lang="en-US" altLang="en-US" sz="1400" smtClean="0">
              <a:latin typeface="Times New Roman" panose="02020603050405020304" pitchFamily="18" charset="0"/>
            </a:endParaRPr>
          </a:p>
        </p:txBody>
      </p:sp>
      <p:sp>
        <p:nvSpPr>
          <p:cNvPr id="82947" name="Rectangle 2"/>
          <p:cNvSpPr>
            <a:spLocks noGrp="1" noChangeArrowheads="1"/>
          </p:cNvSpPr>
          <p:nvPr>
            <p:ph type="title"/>
          </p:nvPr>
        </p:nvSpPr>
        <p:spPr>
          <a:xfrm>
            <a:off x="1150938" y="341313"/>
            <a:ext cx="7002462" cy="754062"/>
          </a:xfrm>
        </p:spPr>
        <p:txBody>
          <a:bodyPr/>
          <a:lstStyle/>
          <a:p>
            <a:pPr eaLnBrk="1" hangingPunct="1"/>
            <a:r>
              <a:rPr lang="en-US" altLang="en-US" smtClean="0"/>
              <a:t>Comments</a:t>
            </a:r>
          </a:p>
        </p:txBody>
      </p:sp>
      <p:sp>
        <p:nvSpPr>
          <p:cNvPr id="82948" name="Rectangle 3"/>
          <p:cNvSpPr>
            <a:spLocks noGrp="1" noChangeArrowheads="1"/>
          </p:cNvSpPr>
          <p:nvPr>
            <p:ph type="body" idx="1"/>
          </p:nvPr>
        </p:nvSpPr>
        <p:spPr>
          <a:xfrm>
            <a:off x="762000" y="1524000"/>
            <a:ext cx="7772400" cy="5105400"/>
          </a:xfrm>
        </p:spPr>
        <p:txBody>
          <a:bodyPr/>
          <a:lstStyle/>
          <a:p>
            <a:pPr eaLnBrk="1" hangingPunct="1">
              <a:lnSpc>
                <a:spcPct val="90000"/>
              </a:lnSpc>
            </a:pPr>
            <a:r>
              <a:rPr lang="en-US" altLang="en-US" sz="2200" dirty="0" smtClean="0"/>
              <a:t>The following code skeleton illustrates coding conventions presented on the previous slide and the next slide.</a:t>
            </a:r>
          </a:p>
          <a:p>
            <a:pPr marL="400050"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Check whether the entered username is valid.</a:t>
            </a:r>
          </a:p>
          <a:p>
            <a:pPr marL="400050" lvl="1" indent="0" eaLnBrk="1" hangingPunct="1">
              <a:spcBef>
                <a:spcPct val="0"/>
              </a:spcBef>
              <a:buFont typeface="Wingdings" panose="05000000000000000000" pitchFamily="2" charset="2"/>
              <a:buNone/>
            </a:pPr>
            <a:endParaRPr lang="en-US" altLang="en-US" sz="1600" dirty="0" smtClean="0">
              <a:latin typeface="Courier New" panose="02070309020205020404" pitchFamily="49" charset="0"/>
              <a:cs typeface="Courier New" panose="02070309020205020404" pitchFamily="49" charset="0"/>
            </a:endParaRP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function </a:t>
            </a:r>
            <a:r>
              <a:rPr lang="en-US" altLang="en-US" sz="1600" dirty="0" err="1" smtClean="0">
                <a:latin typeface="Courier New" panose="02070309020205020404" pitchFamily="49" charset="0"/>
                <a:cs typeface="Courier New" panose="02070309020205020404" pitchFamily="49" charset="0"/>
              </a:rPr>
              <a:t>validUsername</a:t>
            </a:r>
            <a:r>
              <a:rPr lang="en-US" altLang="en-US" sz="1600" dirty="0" smtClean="0">
                <a:latin typeface="Courier New" panose="02070309020205020404" pitchFamily="49" charset="0"/>
                <a:cs typeface="Courier New" panose="02070309020205020404" pitchFamily="49" charset="0"/>
              </a:rPr>
              <a:t>(form) {</a:t>
            </a: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var</a:t>
            </a:r>
            <a:r>
              <a:rPr lang="en-US" altLang="en-US" sz="1600" dirty="0" smtClean="0">
                <a:latin typeface="Courier New" panose="02070309020205020404" pitchFamily="49" charset="0"/>
                <a:cs typeface="Courier New" panose="02070309020205020404" pitchFamily="49" charset="0"/>
              </a:rPr>
              <a:t> username; // object for username text control</a:t>
            </a: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 end </a:t>
            </a:r>
            <a:r>
              <a:rPr lang="en-US" altLang="en-US" sz="1600" dirty="0" err="1" smtClean="0">
                <a:latin typeface="Courier New" panose="02070309020205020404" pitchFamily="49" charset="0"/>
                <a:cs typeface="Courier New" panose="02070309020205020404" pitchFamily="49" charset="0"/>
              </a:rPr>
              <a:t>validUsername</a:t>
            </a:r>
            <a:endParaRPr lang="en-US" altLang="en-US" sz="1600" dirty="0" smtClean="0">
              <a:latin typeface="Courier New" panose="02070309020205020404" pitchFamily="49" charset="0"/>
              <a:cs typeface="Courier New" panose="02070309020205020404" pitchFamily="49" charset="0"/>
            </a:endParaRPr>
          </a:p>
          <a:p>
            <a:pPr marL="400050" lvl="1" indent="0" eaLnBrk="1" hangingPunct="1">
              <a:spcBef>
                <a:spcPct val="0"/>
              </a:spcBef>
              <a:buFont typeface="Wingdings" panose="05000000000000000000" pitchFamily="2" charset="2"/>
              <a:buNone/>
            </a:pPr>
            <a:endParaRPr lang="en-US" altLang="en-US" sz="1600" dirty="0" smtClean="0">
              <a:latin typeface="Courier New" panose="02070309020205020404" pitchFamily="49" charset="0"/>
              <a:cs typeface="Courier New" panose="02070309020205020404" pitchFamily="49" charset="0"/>
            </a:endParaRP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a:t>
            </a:r>
          </a:p>
          <a:p>
            <a:pPr marL="400050" lvl="1" indent="0" eaLnBrk="1" hangingPunct="1">
              <a:spcBef>
                <a:spcPct val="0"/>
              </a:spcBef>
              <a:buFont typeface="Wingdings" panose="05000000000000000000" pitchFamily="2" charset="2"/>
              <a:buNone/>
            </a:pPr>
            <a:endParaRPr lang="en-US" altLang="en-US" sz="1600" dirty="0" smtClean="0">
              <a:latin typeface="Courier New" panose="02070309020205020404" pitchFamily="49" charset="0"/>
              <a:cs typeface="Courier New" panose="02070309020205020404" pitchFamily="49" charset="0"/>
            </a:endParaRP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Check whether the entered password is valid.</a:t>
            </a:r>
          </a:p>
          <a:p>
            <a:pPr marL="400050" lvl="1" indent="0" eaLnBrk="1" hangingPunct="1">
              <a:spcBef>
                <a:spcPct val="0"/>
              </a:spcBef>
              <a:buFont typeface="Wingdings" panose="05000000000000000000" pitchFamily="2" charset="2"/>
              <a:buNone/>
            </a:pPr>
            <a:endParaRPr lang="en-US" altLang="en-US" sz="1600" dirty="0" smtClean="0">
              <a:latin typeface="Courier New" panose="02070309020205020404" pitchFamily="49" charset="0"/>
              <a:cs typeface="Courier New" panose="02070309020205020404" pitchFamily="49" charset="0"/>
            </a:endParaRP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function </a:t>
            </a:r>
            <a:r>
              <a:rPr lang="en-US" altLang="en-US" sz="1600" dirty="0" err="1" smtClean="0">
                <a:latin typeface="Courier New" panose="02070309020205020404" pitchFamily="49" charset="0"/>
                <a:cs typeface="Courier New" panose="02070309020205020404" pitchFamily="49" charset="0"/>
              </a:rPr>
              <a:t>validPassword</a:t>
            </a:r>
            <a:r>
              <a:rPr lang="en-US" altLang="en-US" sz="1600" dirty="0" smtClean="0">
                <a:latin typeface="Courier New" panose="02070309020205020404" pitchFamily="49" charset="0"/>
                <a:cs typeface="Courier New" panose="02070309020205020404" pitchFamily="49" charset="0"/>
              </a:rPr>
              <a:t>(form) {</a:t>
            </a: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var</a:t>
            </a:r>
            <a:r>
              <a:rPr lang="en-US" altLang="en-US" sz="1600" dirty="0" smtClean="0">
                <a:latin typeface="Courier New" panose="02070309020205020404" pitchFamily="49" charset="0"/>
                <a:cs typeface="Courier New" panose="02070309020205020404" pitchFamily="49" charset="0"/>
              </a:rPr>
              <a:t> password; // object for username text control</a:t>
            </a: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p>
          <a:p>
            <a:pPr marL="400050" lvl="1" indent="0" eaLnBrk="1" hangingPunct="1">
              <a:spcBef>
                <a:spcPct val="0"/>
              </a:spcBef>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 end </a:t>
            </a:r>
            <a:r>
              <a:rPr lang="en-US" altLang="en-US" sz="1600" dirty="0" err="1" smtClean="0">
                <a:latin typeface="Courier New" panose="02070309020205020404" pitchFamily="49" charset="0"/>
                <a:cs typeface="Courier New" panose="02070309020205020404" pitchFamily="49" charset="0"/>
              </a:rPr>
              <a:t>validPassword</a:t>
            </a:r>
            <a:endParaRPr lang="en-US" altLang="en-US" sz="16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F231011-2E87-41EE-899A-14995FC5BA7D}" type="slidenum">
              <a:rPr lang="en-US" altLang="en-US" sz="1400" smtClean="0">
                <a:latin typeface="Times New Roman" panose="02020603050405020304" pitchFamily="18" charset="0"/>
              </a:rPr>
              <a:pPr>
                <a:spcBef>
                  <a:spcPct val="0"/>
                </a:spcBef>
                <a:buClrTx/>
                <a:buSzTx/>
                <a:buFontTx/>
                <a:buNone/>
              </a:pPr>
              <a:t>41</a:t>
            </a:fld>
            <a:endParaRPr lang="en-US" altLang="en-US" sz="1400" smtClean="0">
              <a:latin typeface="Times New Roman" panose="02020603050405020304" pitchFamily="18" charset="0"/>
            </a:endParaRPr>
          </a:p>
        </p:txBody>
      </p:sp>
      <p:sp>
        <p:nvSpPr>
          <p:cNvPr id="84995" name="Rectangle 2"/>
          <p:cNvSpPr>
            <a:spLocks noGrp="1" noChangeArrowheads="1"/>
          </p:cNvSpPr>
          <p:nvPr>
            <p:ph type="title"/>
          </p:nvPr>
        </p:nvSpPr>
        <p:spPr>
          <a:xfrm>
            <a:off x="1150938" y="341313"/>
            <a:ext cx="7002462" cy="754062"/>
          </a:xfrm>
        </p:spPr>
        <p:txBody>
          <a:bodyPr/>
          <a:lstStyle/>
          <a:p>
            <a:pPr eaLnBrk="1" hangingPunct="1"/>
            <a:r>
              <a:rPr lang="en-US" altLang="en-US" smtClean="0"/>
              <a:t>Coding Conventions</a:t>
            </a:r>
          </a:p>
        </p:txBody>
      </p:sp>
      <p:sp>
        <p:nvSpPr>
          <p:cNvPr id="84996" name="Rectangle 3"/>
          <p:cNvSpPr>
            <a:spLocks noGrp="1" noChangeArrowheads="1"/>
          </p:cNvSpPr>
          <p:nvPr>
            <p:ph type="body" idx="1"/>
          </p:nvPr>
        </p:nvSpPr>
        <p:spPr>
          <a:xfrm>
            <a:off x="762000" y="1524000"/>
            <a:ext cx="7772400" cy="4962525"/>
          </a:xfrm>
        </p:spPr>
        <p:txBody>
          <a:bodyPr/>
          <a:lstStyle/>
          <a:p>
            <a:pPr eaLnBrk="1" hangingPunct="1">
              <a:lnSpc>
                <a:spcPct val="90000"/>
              </a:lnSpc>
            </a:pPr>
            <a:r>
              <a:rPr lang="en-US" altLang="en-US" dirty="0" smtClean="0"/>
              <a:t>Additional coding conventions you should follow:</a:t>
            </a:r>
          </a:p>
          <a:p>
            <a:pPr lvl="1" eaLnBrk="1" hangingPunct="1">
              <a:lnSpc>
                <a:spcPct val="90000"/>
              </a:lnSpc>
            </a:pPr>
            <a:r>
              <a:rPr lang="en-US" altLang="en-US" dirty="0" smtClean="0"/>
              <a:t>Position a function's opening brace (</a:t>
            </a:r>
            <a:r>
              <a:rPr lang="en-US" altLang="en-US" dirty="0" smtClean="0">
                <a:latin typeface="Courier New" panose="02070309020205020404" pitchFamily="49" charset="0"/>
                <a:cs typeface="Courier New" panose="02070309020205020404" pitchFamily="49" charset="0"/>
              </a:rPr>
              <a:t>{</a:t>
            </a:r>
            <a:r>
              <a:rPr lang="en-US" altLang="en-US" dirty="0" smtClean="0"/>
              <a:t>) at the right of the function heading, separated by a space.</a:t>
            </a:r>
          </a:p>
          <a:p>
            <a:pPr lvl="1" eaLnBrk="1" hangingPunct="1">
              <a:lnSpc>
                <a:spcPct val="90000"/>
              </a:lnSpc>
            </a:pPr>
            <a:r>
              <a:rPr lang="en-US" altLang="en-US" dirty="0" smtClean="0"/>
              <a:t>Position a function's closing brace (</a:t>
            </a:r>
            <a:r>
              <a:rPr lang="en-US" altLang="en-US" dirty="0" smtClean="0">
                <a:latin typeface="Courier New" panose="02070309020205020404" pitchFamily="49" charset="0"/>
                <a:cs typeface="Courier New" panose="02070309020205020404" pitchFamily="49" charset="0"/>
              </a:rPr>
              <a:t>}</a:t>
            </a:r>
            <a:r>
              <a:rPr lang="en-US" altLang="en-US" dirty="0" smtClean="0"/>
              <a:t>) in the same column as the function heading's first character.</a:t>
            </a:r>
          </a:p>
          <a:p>
            <a:pPr lvl="1" eaLnBrk="1" hangingPunct="1">
              <a:lnSpc>
                <a:spcPct val="90000"/>
              </a:lnSpc>
            </a:pPr>
            <a:r>
              <a:rPr lang="en-US" altLang="en-US" dirty="0" smtClean="0"/>
              <a:t>Between a function's opening and closing braces, indent each statement with 2 spaces.</a:t>
            </a:r>
          </a:p>
        </p:txBody>
      </p:sp>
      <p:sp>
        <p:nvSpPr>
          <p:cNvPr id="84997" name="Text Box 9" descr="note number"/>
          <p:cNvSpPr txBox="1">
            <a:spLocks noChangeArrowheads="1"/>
          </p:cNvSpPr>
          <p:nvPr/>
        </p:nvSpPr>
        <p:spPr bwMode="auto">
          <a:xfrm>
            <a:off x="381000" y="1600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84998" name="Text Box 9" descr="note number"/>
          <p:cNvSpPr txBox="1">
            <a:spLocks noChangeArrowheads="1"/>
          </p:cNvSpPr>
          <p:nvPr/>
        </p:nvSpPr>
        <p:spPr bwMode="auto">
          <a:xfrm>
            <a:off x="381000" y="2286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84999" name="Text Box 9" descr="note number"/>
          <p:cNvSpPr txBox="1">
            <a:spLocks noChangeArrowheads="1"/>
          </p:cNvSpPr>
          <p:nvPr/>
        </p:nvSpPr>
        <p:spPr bwMode="auto">
          <a:xfrm>
            <a:off x="381000" y="3581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D6D5EA42-9294-4B05-9FFB-649612E2F680}" type="slidenum">
              <a:rPr lang="en-US" altLang="en-US" sz="1400" smtClean="0">
                <a:latin typeface="Times New Roman" panose="02020603050405020304" pitchFamily="18" charset="0"/>
              </a:rPr>
              <a:pPr>
                <a:spcBef>
                  <a:spcPct val="0"/>
                </a:spcBef>
                <a:buClrTx/>
                <a:buSzTx/>
                <a:buFontTx/>
                <a:buNone/>
              </a:pPr>
              <a:t>42</a:t>
            </a:fld>
            <a:endParaRPr lang="en-US" altLang="en-US" sz="1400" smtClean="0">
              <a:latin typeface="Times New Roman" panose="02020603050405020304" pitchFamily="18" charset="0"/>
            </a:endParaRPr>
          </a:p>
        </p:txBody>
      </p:sp>
      <p:sp>
        <p:nvSpPr>
          <p:cNvPr id="89091" name="Rectangle 2"/>
          <p:cNvSpPr>
            <a:spLocks noGrp="1" noChangeArrowheads="1"/>
          </p:cNvSpPr>
          <p:nvPr>
            <p:ph type="title"/>
          </p:nvPr>
        </p:nvSpPr>
        <p:spPr/>
        <p:txBody>
          <a:bodyPr/>
          <a:lstStyle/>
          <a:p>
            <a:pPr eaLnBrk="1" hangingPunct="1"/>
            <a:r>
              <a:rPr lang="en-US" altLang="en-US" dirty="0" smtClean="0"/>
              <a:t>Event-Handler Attributes</a:t>
            </a:r>
          </a:p>
        </p:txBody>
      </p:sp>
      <p:sp>
        <p:nvSpPr>
          <p:cNvPr id="50180" name="Rectangle 3"/>
          <p:cNvSpPr>
            <a:spLocks noGrp="1" noChangeArrowheads="1"/>
          </p:cNvSpPr>
          <p:nvPr>
            <p:ph type="body" sz="half" idx="1"/>
          </p:nvPr>
        </p:nvSpPr>
        <p:spPr>
          <a:xfrm>
            <a:off x="762000" y="1524000"/>
            <a:ext cx="8001000" cy="5181600"/>
          </a:xfrm>
        </p:spPr>
        <p:txBody>
          <a:bodyPr/>
          <a:lstStyle/>
          <a:p>
            <a:pPr eaLnBrk="1" hangingPunct="1">
              <a:tabLst>
                <a:tab pos="3200400" algn="l"/>
              </a:tabLst>
              <a:defRPr/>
            </a:pPr>
            <a:r>
              <a:rPr lang="en-US" altLang="en-US" sz="2000" dirty="0" smtClean="0"/>
              <a:t>An </a:t>
            </a:r>
            <a:r>
              <a:rPr lang="en-US" altLang="en-US" sz="2000" i="1" dirty="0"/>
              <a:t>event-handler </a:t>
            </a:r>
            <a:r>
              <a:rPr lang="en-US" altLang="en-US" sz="2000" i="1" dirty="0" smtClean="0"/>
              <a:t>attribute </a:t>
            </a:r>
            <a:r>
              <a:rPr lang="en-US" altLang="en-US" sz="2000" dirty="0" smtClean="0"/>
              <a:t>is an attribute whose value </a:t>
            </a:r>
            <a:r>
              <a:rPr lang="en-US" altLang="en-US" sz="2000" dirty="0"/>
              <a:t>is an event </a:t>
            </a:r>
            <a:r>
              <a:rPr lang="en-US" altLang="en-US" sz="2000" dirty="0" smtClean="0"/>
              <a:t>handler.</a:t>
            </a:r>
          </a:p>
          <a:p>
            <a:pPr eaLnBrk="1" hangingPunct="1">
              <a:tabLst>
                <a:tab pos="3200400" algn="l"/>
              </a:tabLst>
              <a:defRPr/>
            </a:pPr>
            <a:r>
              <a:rPr lang="en-US" altLang="en-US" sz="2000" dirty="0" smtClean="0"/>
              <a:t>An event handler is JavaScript code that gets executed when the attribute's event is </a:t>
            </a:r>
            <a:r>
              <a:rPr lang="en-US" altLang="en-US" sz="2000" i="1" dirty="0" smtClean="0"/>
              <a:t>fired</a:t>
            </a:r>
            <a:r>
              <a:rPr lang="en-US" altLang="en-US" sz="2000" dirty="0" smtClean="0"/>
              <a:t>.</a:t>
            </a:r>
          </a:p>
          <a:p>
            <a:pPr eaLnBrk="1" hangingPunct="1">
              <a:tabLst>
                <a:tab pos="3200400" algn="l"/>
              </a:tabLst>
              <a:defRPr/>
            </a:pPr>
            <a:r>
              <a:rPr lang="en-US" altLang="en-US" sz="2000" dirty="0" smtClean="0"/>
              <a:t>Here are a few of the event-handler attributes and their associated events:</a:t>
            </a:r>
          </a:p>
          <a:p>
            <a:pPr lvl="1" eaLnBrk="1" hangingPunct="1">
              <a:spcBef>
                <a:spcPct val="50000"/>
              </a:spcBef>
              <a:buFont typeface="Wingdings" panose="05000000000000000000" pitchFamily="2" charset="2"/>
              <a:buNone/>
              <a:tabLst>
                <a:tab pos="3200400" algn="l"/>
              </a:tabLst>
              <a:defRPr/>
            </a:pPr>
            <a:r>
              <a:rPr lang="en-US" altLang="en-US" sz="1600" u="sng" dirty="0" smtClean="0"/>
              <a:t>event-handler attributes</a:t>
            </a:r>
            <a:r>
              <a:rPr lang="en-US" altLang="en-US" sz="1600" dirty="0" smtClean="0"/>
              <a:t>	</a:t>
            </a:r>
            <a:r>
              <a:rPr lang="en-US" altLang="en-US" sz="1600" u="sng" dirty="0" smtClean="0"/>
              <a:t>event</a:t>
            </a:r>
            <a:endParaRPr lang="en-US" altLang="en-US" sz="1600" dirty="0" smtClean="0"/>
          </a:p>
          <a:p>
            <a:pPr lvl="1" eaLnBrk="1" hangingPunct="1">
              <a:spcBef>
                <a:spcPts val="600"/>
              </a:spcBef>
              <a:buFont typeface="Wingdings" panose="05000000000000000000" pitchFamily="2" charset="2"/>
              <a:buNone/>
              <a:tabLst>
                <a:tab pos="3200400" algn="l"/>
              </a:tabLst>
              <a:defRPr/>
            </a:pPr>
            <a:r>
              <a:rPr lang="en-US" altLang="en-US" sz="1600" dirty="0" err="1" smtClean="0">
                <a:latin typeface="Courier New" panose="02070309020205020404" pitchFamily="49" charset="0"/>
                <a:cs typeface="Courier New" panose="02070309020205020404" pitchFamily="49" charset="0"/>
              </a:rPr>
              <a:t>onclick</a:t>
            </a:r>
            <a:r>
              <a:rPr lang="en-US" altLang="en-US" sz="1600" dirty="0" smtClean="0"/>
              <a:t>	User clicks on an element.</a:t>
            </a:r>
          </a:p>
          <a:p>
            <a:pPr lvl="1" eaLnBrk="1" hangingPunct="1">
              <a:buFont typeface="Wingdings" panose="05000000000000000000" pitchFamily="2" charset="2"/>
              <a:buNone/>
              <a:tabLst>
                <a:tab pos="3200400" algn="l"/>
              </a:tabLst>
              <a:defRPr/>
            </a:pPr>
            <a:r>
              <a:rPr lang="en-US" altLang="en-US" sz="1600" dirty="0" err="1" smtClean="0">
                <a:latin typeface="Courier New" panose="02070309020205020404" pitchFamily="49" charset="0"/>
                <a:cs typeface="Courier New" panose="02070309020205020404" pitchFamily="49" charset="0"/>
              </a:rPr>
              <a:t>onfocus</a:t>
            </a:r>
            <a:r>
              <a:rPr lang="en-US" altLang="en-US" sz="1600" dirty="0" smtClean="0"/>
              <a:t>	An element gains focus.</a:t>
            </a:r>
          </a:p>
          <a:p>
            <a:pPr lvl="1" eaLnBrk="1" hangingPunct="1">
              <a:buFont typeface="Wingdings" panose="05000000000000000000" pitchFamily="2" charset="2"/>
              <a:buNone/>
              <a:tabLst>
                <a:tab pos="3200400" algn="l"/>
              </a:tabLst>
              <a:defRPr/>
            </a:pPr>
            <a:r>
              <a:rPr lang="en-US" altLang="en-US" sz="1600" dirty="0" err="1" smtClean="0">
                <a:latin typeface="Courier New" panose="02070309020205020404" pitchFamily="49" charset="0"/>
                <a:cs typeface="Courier New" panose="02070309020205020404" pitchFamily="49" charset="0"/>
              </a:rPr>
              <a:t>onchange</a:t>
            </a:r>
            <a:r>
              <a:rPr lang="en-US" altLang="en-US" sz="1600" dirty="0" smtClean="0"/>
              <a:t>	The value of a form control has been changed.</a:t>
            </a:r>
          </a:p>
          <a:p>
            <a:pPr lvl="1" eaLnBrk="1" hangingPunct="1">
              <a:buFont typeface="Wingdings" panose="05000000000000000000" pitchFamily="2" charset="2"/>
              <a:buNone/>
              <a:tabLst>
                <a:tab pos="3200400" algn="l"/>
              </a:tabLst>
              <a:defRPr/>
            </a:pPr>
            <a:r>
              <a:rPr lang="en-US" altLang="en-US" sz="1600" dirty="0" err="1" smtClean="0">
                <a:latin typeface="Courier New" panose="02070309020205020404" pitchFamily="49" charset="0"/>
                <a:cs typeface="Courier New" panose="02070309020205020404" pitchFamily="49" charset="0"/>
              </a:rPr>
              <a:t>onmouseover</a:t>
            </a:r>
            <a:r>
              <a:rPr lang="en-US" altLang="en-US" sz="1600" dirty="0" smtClean="0"/>
              <a:t>	Mouse moves over an element.</a:t>
            </a:r>
          </a:p>
          <a:p>
            <a:pPr lvl="1" eaLnBrk="1" hangingPunct="1">
              <a:buFont typeface="Wingdings" panose="05000000000000000000" pitchFamily="2" charset="2"/>
              <a:buNone/>
              <a:tabLst>
                <a:tab pos="3200400" algn="l"/>
              </a:tabLst>
              <a:defRPr/>
            </a:pPr>
            <a:r>
              <a:rPr lang="en-US" altLang="en-US" sz="1600" dirty="0" err="1" smtClean="0">
                <a:latin typeface="Courier New" panose="02070309020205020404" pitchFamily="49" charset="0"/>
                <a:cs typeface="Courier New" panose="02070309020205020404" pitchFamily="49" charset="0"/>
              </a:rPr>
              <a:t>onmouseout</a:t>
            </a:r>
            <a:r>
              <a:rPr lang="en-US" altLang="en-US" sz="1600" dirty="0" smtClean="0"/>
              <a:t>	Mouse moves off an element.</a:t>
            </a:r>
          </a:p>
          <a:p>
            <a:pPr lvl="1" eaLnBrk="1" hangingPunct="1">
              <a:spcAft>
                <a:spcPts val="600"/>
              </a:spcAft>
              <a:buFont typeface="Wingdings" panose="05000000000000000000" pitchFamily="2" charset="2"/>
              <a:buNone/>
              <a:tabLst>
                <a:tab pos="3200400" algn="l"/>
              </a:tabLst>
              <a:defRPr/>
            </a:pPr>
            <a:r>
              <a:rPr lang="en-US" altLang="en-US" sz="1600" dirty="0" err="1" smtClean="0">
                <a:latin typeface="Courier New" panose="02070309020205020404" pitchFamily="49" charset="0"/>
                <a:cs typeface="Courier New" panose="02070309020205020404" pitchFamily="49" charset="0"/>
              </a:rPr>
              <a:t>onload</a:t>
            </a:r>
            <a:r>
              <a:rPr lang="en-US" altLang="en-US" sz="1600" dirty="0" smtClean="0"/>
              <a:t>	An element finishes loading.</a:t>
            </a:r>
          </a:p>
          <a:p>
            <a:pPr marL="342900" lvl="1" indent="-342900" eaLnBrk="1" hangingPunct="1">
              <a:buClr>
                <a:schemeClr val="folHlink"/>
              </a:buClr>
              <a:buSzPct val="60000"/>
              <a:tabLst>
                <a:tab pos="3200400" algn="l"/>
              </a:tabLst>
              <a:defRPr/>
            </a:pPr>
            <a:r>
              <a:rPr lang="en-US" altLang="en-US" dirty="0" smtClean="0">
                <a:ea typeface="+mn-ea"/>
                <a:cs typeface="+mn-cs"/>
              </a:rPr>
              <a:t>For information on all of HTML5's event-handler attributes, see </a:t>
            </a:r>
            <a:r>
              <a:rPr lang="en-US" altLang="en-US" dirty="0">
                <a:ea typeface="+mn-ea"/>
                <a:cs typeface="+mn-cs"/>
                <a:hlinkClick r:id="rId3"/>
              </a:rPr>
              <a:t>https://html.spec.whatwg.org/multipage/webappapis.html#event-handlers-on-elements,-document-objects,-</a:t>
            </a:r>
            <a:r>
              <a:rPr lang="en-US" altLang="en-US" dirty="0" smtClean="0">
                <a:ea typeface="+mn-ea"/>
                <a:cs typeface="+mn-cs"/>
                <a:hlinkClick r:id="rId3"/>
              </a:rPr>
              <a:t>and-window-objects</a:t>
            </a:r>
            <a:endParaRPr lang="en-US" altLang="en-US" dirty="0">
              <a:ea typeface="+mn-ea"/>
              <a:cs typeface="+mn-cs"/>
            </a:endParaRPr>
          </a:p>
        </p:txBody>
      </p:sp>
      <p:sp>
        <p:nvSpPr>
          <p:cNvPr id="89093" name="Text Box 9" descr="note number"/>
          <p:cNvSpPr txBox="1">
            <a:spLocks noChangeArrowheads="1"/>
          </p:cNvSpPr>
          <p:nvPr/>
        </p:nvSpPr>
        <p:spPr bwMode="auto">
          <a:xfrm>
            <a:off x="381000" y="3343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
        <p:nvSpPr>
          <p:cNvPr id="89094" name="Text Box 10" descr="note number"/>
          <p:cNvSpPr txBox="1">
            <a:spLocks noChangeArrowheads="1"/>
          </p:cNvSpPr>
          <p:nvPr/>
        </p:nvSpPr>
        <p:spPr bwMode="auto">
          <a:xfrm>
            <a:off x="381000" y="3952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4</a:t>
            </a:r>
          </a:p>
        </p:txBody>
      </p:sp>
      <p:sp>
        <p:nvSpPr>
          <p:cNvPr id="89095" name="Text Box 11" descr="note number"/>
          <p:cNvSpPr txBox="1">
            <a:spLocks noChangeArrowheads="1"/>
          </p:cNvSpPr>
          <p:nvPr/>
        </p:nvSpPr>
        <p:spPr bwMode="auto">
          <a:xfrm>
            <a:off x="381000" y="4267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5</a:t>
            </a:r>
            <a:endParaRPr lang="en-US" altLang="en-US" sz="1400" dirty="0"/>
          </a:p>
        </p:txBody>
      </p:sp>
      <p:sp>
        <p:nvSpPr>
          <p:cNvPr id="89096" name="Text Box 9" descr="note number"/>
          <p:cNvSpPr txBox="1">
            <a:spLocks noChangeArrowheads="1"/>
          </p:cNvSpPr>
          <p:nvPr/>
        </p:nvSpPr>
        <p:spPr bwMode="auto">
          <a:xfrm>
            <a:off x="381000" y="1981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89097" name="Text Box 11" descr="note number"/>
          <p:cNvSpPr txBox="1">
            <a:spLocks noChangeArrowheads="1"/>
          </p:cNvSpPr>
          <p:nvPr/>
        </p:nvSpPr>
        <p:spPr bwMode="auto">
          <a:xfrm>
            <a:off x="381000" y="4572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6</a:t>
            </a:r>
            <a:endParaRPr lang="en-US" altLang="en-US" sz="1400" dirty="0"/>
          </a:p>
        </p:txBody>
      </p:sp>
      <p:sp>
        <p:nvSpPr>
          <p:cNvPr id="89098" name="Text Box 11" descr="note number"/>
          <p:cNvSpPr txBox="1">
            <a:spLocks noChangeArrowheads="1"/>
          </p:cNvSpPr>
          <p:nvPr/>
        </p:nvSpPr>
        <p:spPr bwMode="auto">
          <a:xfrm>
            <a:off x="381000" y="4953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7</a:t>
            </a:r>
            <a:endParaRPr lang="en-US" altLang="en-US" sz="1400" dirty="0"/>
          </a:p>
        </p:txBody>
      </p:sp>
      <p:sp>
        <p:nvSpPr>
          <p:cNvPr id="89099" name="Text Box 11" descr="note number"/>
          <p:cNvSpPr txBox="1">
            <a:spLocks noChangeArrowheads="1"/>
          </p:cNvSpPr>
          <p:nvPr/>
        </p:nvSpPr>
        <p:spPr bwMode="auto">
          <a:xfrm>
            <a:off x="381000" y="6400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9</a:t>
            </a:r>
            <a:endParaRPr lang="en-US" altLang="en-US" sz="1400" dirty="0"/>
          </a:p>
        </p:txBody>
      </p:sp>
      <p:sp>
        <p:nvSpPr>
          <p:cNvPr id="12" name="Text Box 9" descr="note number"/>
          <p:cNvSpPr txBox="1">
            <a:spLocks noChangeArrowheads="1"/>
          </p:cNvSpPr>
          <p:nvPr/>
        </p:nvSpPr>
        <p:spPr bwMode="auto">
          <a:xfrm>
            <a:off x="381000" y="2590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3" name="Text Box 11" descr="note number"/>
          <p:cNvSpPr txBox="1">
            <a:spLocks noChangeArrowheads="1"/>
          </p:cNvSpPr>
          <p:nvPr/>
        </p:nvSpPr>
        <p:spPr bwMode="auto">
          <a:xfrm>
            <a:off x="381000" y="5410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8</a:t>
            </a:r>
            <a:endParaRPr lang="en-US" altLang="en-US" sz="1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31549DE-F286-459F-BD9E-A53572C4E7A9}" type="slidenum">
              <a:rPr lang="en-US" altLang="en-US" sz="1400" smtClean="0">
                <a:latin typeface="Times New Roman" panose="02020603050405020304" pitchFamily="18" charset="0"/>
              </a:rPr>
              <a:pPr>
                <a:spcBef>
                  <a:spcPct val="0"/>
                </a:spcBef>
                <a:buClrTx/>
                <a:buSzTx/>
                <a:buFontTx/>
                <a:buNone/>
              </a:pPr>
              <a:t>43</a:t>
            </a:fld>
            <a:endParaRPr lang="en-US" altLang="en-US" sz="1400" smtClean="0">
              <a:latin typeface="Times New Roman" panose="02020603050405020304" pitchFamily="18" charset="0"/>
            </a:endParaRPr>
          </a:p>
        </p:txBody>
      </p:sp>
      <p:sp>
        <p:nvSpPr>
          <p:cNvPr id="91139" name="Rectangle 2"/>
          <p:cNvSpPr>
            <a:spLocks noGrp="1" noChangeArrowheads="1"/>
          </p:cNvSpPr>
          <p:nvPr>
            <p:ph type="title"/>
          </p:nvPr>
        </p:nvSpPr>
        <p:spPr>
          <a:xfrm>
            <a:off x="1150938" y="381000"/>
            <a:ext cx="7002462" cy="677863"/>
          </a:xfrm>
        </p:spPr>
        <p:txBody>
          <a:bodyPr/>
          <a:lstStyle/>
          <a:p>
            <a:pPr eaLnBrk="1" hangingPunct="1"/>
            <a:r>
              <a:rPr lang="en-US" altLang="en-US" sz="3200" dirty="0" err="1" smtClean="0">
                <a:latin typeface="Courier New" panose="02070309020205020404" pitchFamily="49" charset="0"/>
              </a:rPr>
              <a:t>onchange</a:t>
            </a:r>
            <a:r>
              <a:rPr lang="en-US" altLang="en-US" sz="3200" dirty="0" smtClean="0"/>
              <a:t> Event-Handler Attribute</a:t>
            </a:r>
          </a:p>
        </p:txBody>
      </p:sp>
      <p:sp>
        <p:nvSpPr>
          <p:cNvPr id="91140" name="Rectangle 3"/>
          <p:cNvSpPr>
            <a:spLocks noGrp="1" noChangeArrowheads="1"/>
          </p:cNvSpPr>
          <p:nvPr>
            <p:ph type="body" sz="half" idx="1"/>
          </p:nvPr>
        </p:nvSpPr>
        <p:spPr>
          <a:xfrm>
            <a:off x="762000" y="1524000"/>
            <a:ext cx="7924800" cy="4953000"/>
          </a:xfrm>
        </p:spPr>
        <p:txBody>
          <a:bodyPr/>
          <a:lstStyle/>
          <a:p>
            <a:pPr eaLnBrk="1" hangingPunct="1">
              <a:tabLst>
                <a:tab pos="3200400" algn="l"/>
              </a:tabLst>
            </a:pPr>
            <a:r>
              <a:rPr lang="en-US" altLang="en-US" sz="2000" dirty="0" smtClean="0"/>
              <a:t>In </a:t>
            </a:r>
            <a:r>
              <a:rPr lang="en-US" altLang="en-US" sz="2000" dirty="0"/>
              <a:t>the email generator web page, suppose you want to force the user to enter his/her first name before his/her last name. To do that, you can disable the last-name </a:t>
            </a:r>
            <a:r>
              <a:rPr lang="en-US" altLang="en-US" sz="2000" dirty="0" smtClean="0"/>
              <a:t>text control </a:t>
            </a:r>
            <a:r>
              <a:rPr lang="en-US" altLang="en-US" sz="2000" dirty="0"/>
              <a:t>initially and remove that restriction after the first-name </a:t>
            </a:r>
            <a:r>
              <a:rPr lang="en-US" altLang="en-US" sz="2000" dirty="0" smtClean="0"/>
              <a:t>text control's </a:t>
            </a:r>
            <a:r>
              <a:rPr lang="en-US" altLang="en-US" sz="2000" dirty="0"/>
              <a:t>change event </a:t>
            </a:r>
            <a:r>
              <a:rPr lang="en-US" altLang="en-US" sz="2000" dirty="0" smtClean="0"/>
              <a:t>fires.</a:t>
            </a:r>
          </a:p>
          <a:p>
            <a:pPr eaLnBrk="1" hangingPunct="1">
              <a:tabLst>
                <a:tab pos="3200400" algn="l"/>
              </a:tabLst>
            </a:pPr>
            <a:r>
              <a:rPr lang="en-US" altLang="en-US" sz="2000" b="1" dirty="0" smtClean="0"/>
              <a:t>A text control's change event fires when the user clicks or tabs away from an edited text control</a:t>
            </a:r>
            <a:r>
              <a:rPr lang="en-US" altLang="en-US" sz="2000" dirty="0" smtClean="0"/>
              <a:t>.</a:t>
            </a:r>
          </a:p>
          <a:p>
            <a:pPr eaLnBrk="1" hangingPunct="1">
              <a:tabLst>
                <a:tab pos="3200400" algn="l"/>
              </a:tabLst>
            </a:pPr>
            <a:r>
              <a:rPr lang="en-US" altLang="en-US" sz="2000" dirty="0"/>
              <a:t>Here's the </a:t>
            </a:r>
            <a:r>
              <a:rPr lang="en-US" altLang="en-US" sz="2000" dirty="0" smtClean="0"/>
              <a:t>relevant code that implements the above functionality:</a:t>
            </a:r>
          </a:p>
          <a:p>
            <a:pPr lvl="1" eaLnBrk="1" hangingPunct="1">
              <a:spcBef>
                <a:spcPts val="600"/>
              </a:spcBef>
              <a:buFont typeface="Wingdings" panose="05000000000000000000" pitchFamily="2" charset="2"/>
              <a:buNone/>
              <a:tabLst>
                <a:tab pos="3200400" algn="l"/>
              </a:tabLst>
            </a:pPr>
            <a:r>
              <a:rPr lang="en-US" altLang="en-US" sz="1600" dirty="0" smtClean="0">
                <a:latin typeface="Courier New" panose="02070309020205020404" pitchFamily="49" charset="0"/>
              </a:rPr>
              <a:t>&lt;input type="text" id="first" size="15" autofocus</a:t>
            </a:r>
          </a:p>
          <a:p>
            <a:pPr lvl="1" eaLnBrk="1" hangingPunct="1">
              <a:spcBef>
                <a:spcPct val="0"/>
              </a:spcBef>
              <a:spcAft>
                <a:spcPts val="600"/>
              </a:spcAft>
              <a:buFont typeface="Wingdings" panose="05000000000000000000" pitchFamily="2" charset="2"/>
              <a:buNone/>
              <a:tabLst>
                <a:tab pos="3200400" algn="l"/>
              </a:tabLst>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onchange</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this.form.elements</a:t>
            </a:r>
            <a:r>
              <a:rPr lang="en-US" altLang="en-US" sz="1600" dirty="0" smtClean="0">
                <a:latin typeface="Courier New" panose="02070309020205020404" pitchFamily="49" charset="0"/>
              </a:rPr>
              <a:t>['last'].disabled=false;"&gt;</a:t>
            </a:r>
          </a:p>
          <a:p>
            <a:pPr lvl="1" eaLnBrk="1" hangingPunct="1">
              <a:spcBef>
                <a:spcPct val="0"/>
              </a:spcBef>
              <a:spcAft>
                <a:spcPts val="600"/>
              </a:spcAft>
              <a:buFont typeface="Wingdings" panose="05000000000000000000" pitchFamily="2" charset="2"/>
              <a:buNone/>
              <a:tabLst>
                <a:tab pos="3200400" algn="l"/>
              </a:tabLst>
            </a:pPr>
            <a:r>
              <a:rPr lang="en-US" altLang="en-US" sz="1600" dirty="0" smtClean="0">
                <a:latin typeface="Courier New" panose="02070309020205020404" pitchFamily="49" charset="0"/>
              </a:rPr>
              <a:t>...</a:t>
            </a:r>
          </a:p>
          <a:p>
            <a:pPr lvl="1" eaLnBrk="1" hangingPunct="1">
              <a:spcBef>
                <a:spcPct val="0"/>
              </a:spcBef>
              <a:spcAft>
                <a:spcPts val="600"/>
              </a:spcAft>
              <a:buFont typeface="Wingdings" panose="05000000000000000000" pitchFamily="2" charset="2"/>
              <a:buNone/>
              <a:tabLst>
                <a:tab pos="3200400" algn="l"/>
              </a:tabLst>
            </a:pPr>
            <a:r>
              <a:rPr lang="en-US" altLang="en-US" sz="1600" dirty="0" smtClean="0">
                <a:latin typeface="Courier New" panose="02070309020205020404" pitchFamily="49" charset="0"/>
              </a:rPr>
              <a:t>Last Name: &lt;input type="text" id="last" size="15" disabled&gt;</a:t>
            </a:r>
          </a:p>
        </p:txBody>
      </p:sp>
      <p:sp>
        <p:nvSpPr>
          <p:cNvPr id="91141" name="Text Box 11"/>
          <p:cNvSpPr txBox="1">
            <a:spLocks noChangeArrowheads="1"/>
          </p:cNvSpPr>
          <p:nvPr/>
        </p:nvSpPr>
        <p:spPr bwMode="auto">
          <a:xfrm>
            <a:off x="1752600" y="5689600"/>
            <a:ext cx="1171575" cy="58420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1. Spaces around =.</a:t>
            </a:r>
          </a:p>
        </p:txBody>
      </p:sp>
      <p:sp>
        <p:nvSpPr>
          <p:cNvPr id="91142" name="Line 12"/>
          <p:cNvSpPr>
            <a:spLocks noChangeShapeType="1"/>
          </p:cNvSpPr>
          <p:nvPr/>
        </p:nvSpPr>
        <p:spPr bwMode="auto">
          <a:xfrm flipV="1">
            <a:off x="2543175" y="4724400"/>
            <a:ext cx="144463" cy="9652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43" name="Text Box 8" descr="note number"/>
          <p:cNvSpPr txBox="1">
            <a:spLocks noChangeArrowheads="1"/>
          </p:cNvSpPr>
          <p:nvPr/>
        </p:nvSpPr>
        <p:spPr bwMode="auto">
          <a:xfrm>
            <a:off x="377952" y="5053806"/>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91144" name="Text Box 8" descr="note number"/>
          <p:cNvSpPr txBox="1">
            <a:spLocks noChangeArrowheads="1"/>
          </p:cNvSpPr>
          <p:nvPr/>
        </p:nvSpPr>
        <p:spPr bwMode="auto">
          <a:xfrm>
            <a:off x="381000" y="4419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91145" name="Text Box 11"/>
          <p:cNvSpPr txBox="1">
            <a:spLocks noChangeArrowheads="1"/>
          </p:cNvSpPr>
          <p:nvPr/>
        </p:nvSpPr>
        <p:spPr bwMode="auto">
          <a:xfrm>
            <a:off x="3248025" y="5689600"/>
            <a:ext cx="1171575" cy="83185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2. Retrieve the form object.</a:t>
            </a:r>
          </a:p>
        </p:txBody>
      </p:sp>
      <p:sp>
        <p:nvSpPr>
          <p:cNvPr id="91146" name="Line 12"/>
          <p:cNvSpPr>
            <a:spLocks noChangeShapeType="1"/>
          </p:cNvSpPr>
          <p:nvPr/>
        </p:nvSpPr>
        <p:spPr bwMode="auto">
          <a:xfrm flipH="1" flipV="1">
            <a:off x="3810000" y="4724400"/>
            <a:ext cx="0" cy="9652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47" name="Text Box 11"/>
          <p:cNvSpPr txBox="1">
            <a:spLocks noChangeArrowheads="1"/>
          </p:cNvSpPr>
          <p:nvPr/>
        </p:nvSpPr>
        <p:spPr bwMode="auto">
          <a:xfrm>
            <a:off x="5005387" y="5689600"/>
            <a:ext cx="1536700" cy="83185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3. Retrieve the </a:t>
            </a:r>
            <a:r>
              <a:rPr lang="en-US" altLang="en-US" sz="1600" dirty="0" smtClean="0"/>
              <a:t> last-name text control </a:t>
            </a:r>
            <a:r>
              <a:rPr lang="en-US" altLang="en-US" sz="1600" dirty="0"/>
              <a:t>object.</a:t>
            </a:r>
          </a:p>
        </p:txBody>
      </p:sp>
      <p:sp>
        <p:nvSpPr>
          <p:cNvPr id="91148" name="Line 12"/>
          <p:cNvSpPr>
            <a:spLocks noChangeShapeType="1"/>
          </p:cNvSpPr>
          <p:nvPr/>
        </p:nvSpPr>
        <p:spPr bwMode="auto">
          <a:xfrm flipV="1">
            <a:off x="5691187" y="4724400"/>
            <a:ext cx="0" cy="96520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49" name="Text Box 11"/>
          <p:cNvSpPr txBox="1">
            <a:spLocks noChangeArrowheads="1"/>
          </p:cNvSpPr>
          <p:nvPr/>
        </p:nvSpPr>
        <p:spPr bwMode="auto">
          <a:xfrm>
            <a:off x="6757987" y="5691187"/>
            <a:ext cx="1689100" cy="830263"/>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4. Make the control active (not disabled).</a:t>
            </a:r>
          </a:p>
        </p:txBody>
      </p:sp>
      <p:sp>
        <p:nvSpPr>
          <p:cNvPr id="91150" name="Line 12"/>
          <p:cNvSpPr>
            <a:spLocks noChangeShapeType="1"/>
          </p:cNvSpPr>
          <p:nvPr/>
        </p:nvSpPr>
        <p:spPr bwMode="auto">
          <a:xfrm flipH="1" flipV="1">
            <a:off x="7138987" y="4724400"/>
            <a:ext cx="160338" cy="974725"/>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51" name="Text Box 8" descr="note number"/>
          <p:cNvSpPr txBox="1">
            <a:spLocks noChangeArrowheads="1"/>
          </p:cNvSpPr>
          <p:nvPr/>
        </p:nvSpPr>
        <p:spPr bwMode="auto">
          <a:xfrm>
            <a:off x="381000" y="56292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7FF6245-F78C-4E56-ADAE-302F83C1A15D}" type="slidenum">
              <a:rPr lang="en-US" altLang="en-US" sz="1400" smtClean="0">
                <a:latin typeface="Times New Roman" panose="02020603050405020304" pitchFamily="18" charset="0"/>
              </a:rPr>
              <a:pPr>
                <a:spcBef>
                  <a:spcPct val="0"/>
                </a:spcBef>
                <a:buClrTx/>
                <a:buSzTx/>
                <a:buFontTx/>
                <a:buNone/>
              </a:pPr>
              <a:t>44</a:t>
            </a:fld>
            <a:endParaRPr lang="en-US" altLang="en-US" sz="1400" smtClean="0">
              <a:latin typeface="Times New Roman" panose="02020603050405020304" pitchFamily="18" charset="0"/>
            </a:endParaRPr>
          </a:p>
        </p:txBody>
      </p:sp>
      <p:sp>
        <p:nvSpPr>
          <p:cNvPr id="93187" name="Rectangle 2"/>
          <p:cNvSpPr>
            <a:spLocks noGrp="1" noChangeArrowheads="1"/>
          </p:cNvSpPr>
          <p:nvPr>
            <p:ph type="title"/>
          </p:nvPr>
        </p:nvSpPr>
        <p:spPr>
          <a:xfrm>
            <a:off x="1150938" y="381000"/>
            <a:ext cx="7002462" cy="677863"/>
          </a:xfrm>
        </p:spPr>
        <p:txBody>
          <a:bodyPr/>
          <a:lstStyle/>
          <a:p>
            <a:pPr eaLnBrk="1" hangingPunct="1"/>
            <a:r>
              <a:rPr lang="en-US" altLang="en-US" sz="3200" dirty="0" err="1">
                <a:latin typeface="Courier New" panose="02070309020205020404" pitchFamily="49" charset="0"/>
              </a:rPr>
              <a:t>onchange</a:t>
            </a:r>
            <a:r>
              <a:rPr lang="en-US" altLang="en-US" sz="3200" dirty="0"/>
              <a:t> Event-Handler Attribute</a:t>
            </a:r>
            <a:endParaRPr lang="en-US" altLang="en-US" sz="3200" dirty="0" smtClean="0"/>
          </a:p>
        </p:txBody>
      </p:sp>
      <p:sp>
        <p:nvSpPr>
          <p:cNvPr id="46084" name="Rectangle 3"/>
          <p:cNvSpPr>
            <a:spLocks noGrp="1" noChangeArrowheads="1"/>
          </p:cNvSpPr>
          <p:nvPr>
            <p:ph type="body" sz="half" idx="1"/>
          </p:nvPr>
        </p:nvSpPr>
        <p:spPr>
          <a:xfrm>
            <a:off x="762000" y="1524000"/>
            <a:ext cx="7924800" cy="4953000"/>
          </a:xfrm>
        </p:spPr>
        <p:txBody>
          <a:bodyPr/>
          <a:lstStyle/>
          <a:p>
            <a:pPr marL="457200" indent="-457200" eaLnBrk="1" hangingPunct="1">
              <a:buFont typeface="Tahoma" pitchFamily="34" charset="0"/>
              <a:buAutoNum type="arabicPeriod"/>
              <a:tabLst>
                <a:tab pos="3200400" algn="l"/>
              </a:tabLst>
              <a:defRPr/>
            </a:pPr>
            <a:r>
              <a:rPr lang="en-US" altLang="en-US" dirty="0" smtClean="0"/>
              <a:t>For normal attribute-value pairs, you should not surround the </a:t>
            </a:r>
            <a:r>
              <a:rPr lang="en-US" altLang="en-US" dirty="0" smtClean="0">
                <a:latin typeface="Courier New" pitchFamily="49" charset="0"/>
                <a:cs typeface="Courier New" pitchFamily="49" charset="0"/>
              </a:rPr>
              <a:t>=</a:t>
            </a:r>
            <a:r>
              <a:rPr lang="en-US" altLang="en-US" dirty="0" smtClean="0"/>
              <a:t> with spaces. But for an event handler attribute, if its value is not short, separate the value from the attribute with spaces around the </a:t>
            </a:r>
            <a:r>
              <a:rPr lang="en-US" altLang="en-US" dirty="0" smtClean="0">
                <a:latin typeface="Courier New" pitchFamily="49" charset="0"/>
                <a:cs typeface="Courier New" pitchFamily="49" charset="0"/>
              </a:rPr>
              <a:t>=</a:t>
            </a:r>
            <a:r>
              <a:rPr lang="en-US" altLang="en-US" dirty="0" smtClean="0"/>
              <a:t>.</a:t>
            </a:r>
          </a:p>
          <a:p>
            <a:pPr marL="457200" indent="-457200" eaLnBrk="1" hangingPunct="1">
              <a:buFont typeface="Tahoma" pitchFamily="34" charset="0"/>
              <a:buAutoNum type="arabicPeriod"/>
              <a:tabLst>
                <a:tab pos="3200400" algn="l"/>
              </a:tabLst>
              <a:defRPr/>
            </a:pPr>
            <a:r>
              <a:rPr lang="en-US" altLang="en-US" dirty="0" smtClean="0"/>
              <a:t>If you're inside a form control, to retrieve the </a:t>
            </a:r>
            <a:r>
              <a:rPr lang="en-US" altLang="en-US" dirty="0" smtClean="0">
                <a:latin typeface="Courier New" pitchFamily="49" charset="0"/>
                <a:cs typeface="Courier New" pitchFamily="49" charset="0"/>
              </a:rPr>
              <a:t>form</a:t>
            </a:r>
            <a:r>
              <a:rPr lang="en-US" altLang="en-US" dirty="0" smtClean="0"/>
              <a:t> element's object, use </a:t>
            </a:r>
            <a:r>
              <a:rPr lang="en-US" altLang="en-US" dirty="0" err="1" smtClean="0">
                <a:latin typeface="Courier New" pitchFamily="49" charset="0"/>
                <a:cs typeface="Courier New" pitchFamily="49" charset="0"/>
              </a:rPr>
              <a:t>this.form</a:t>
            </a:r>
            <a:r>
              <a:rPr lang="en-US" altLang="en-US" dirty="0" smtClean="0"/>
              <a:t>.</a:t>
            </a:r>
          </a:p>
          <a:p>
            <a:pPr marL="457200" indent="-457200" eaLnBrk="1" hangingPunct="1">
              <a:buFont typeface="Tahoma" pitchFamily="34" charset="0"/>
              <a:buAutoNum type="arabicPeriod"/>
              <a:tabLst>
                <a:tab pos="3200400" algn="l"/>
              </a:tabLst>
              <a:defRPr/>
            </a:pPr>
            <a:r>
              <a:rPr lang="en-US" altLang="en-US" dirty="0" smtClean="0"/>
              <a:t>To retrieve the </a:t>
            </a:r>
            <a:r>
              <a:rPr lang="en-US" altLang="en-US" dirty="0" smtClean="0">
                <a:latin typeface="Courier New" pitchFamily="49" charset="0"/>
                <a:cs typeface="Courier New" pitchFamily="49" charset="0"/>
              </a:rPr>
              <a:t>"last"</a:t>
            </a:r>
            <a:r>
              <a:rPr lang="en-US" altLang="en-US" dirty="0" smtClean="0"/>
              <a:t> text control object, specify </a:t>
            </a:r>
            <a:r>
              <a:rPr lang="en-US" altLang="en-US" dirty="0" smtClean="0">
                <a:latin typeface="Courier New" pitchFamily="49" charset="0"/>
                <a:cs typeface="Courier New" pitchFamily="49" charset="0"/>
              </a:rPr>
              <a:t>elements['last']</a:t>
            </a:r>
            <a:r>
              <a:rPr lang="en-US" altLang="en-US" dirty="0" smtClean="0"/>
              <a:t> with single quotes to avoid terminating the prior opening double quote.</a:t>
            </a:r>
          </a:p>
          <a:p>
            <a:pPr marL="457200" indent="-457200" eaLnBrk="1" hangingPunct="1">
              <a:buFont typeface="Tahoma" pitchFamily="34" charset="0"/>
              <a:buAutoNum type="arabicPeriod"/>
              <a:tabLst>
                <a:tab pos="3200400" algn="l"/>
              </a:tabLst>
              <a:defRPr/>
            </a:pPr>
            <a:r>
              <a:rPr lang="en-US" altLang="en-US" dirty="0" smtClean="0"/>
              <a:t>To make the retrieved text control active (not disabled), assign </a:t>
            </a:r>
            <a:r>
              <a:rPr lang="en-US" altLang="en-US" dirty="0" smtClean="0">
                <a:latin typeface="Courier New" pitchFamily="49" charset="0"/>
                <a:cs typeface="Courier New" pitchFamily="49" charset="0"/>
              </a:rPr>
              <a:t>false</a:t>
            </a:r>
            <a:r>
              <a:rPr lang="en-US" altLang="en-US" dirty="0" smtClean="0"/>
              <a:t> to the text control object's </a:t>
            </a:r>
            <a:r>
              <a:rPr lang="en-US" altLang="en-US" dirty="0" smtClean="0">
                <a:latin typeface="Courier New" pitchFamily="49" charset="0"/>
                <a:cs typeface="Courier New" pitchFamily="49" charset="0"/>
              </a:rPr>
              <a:t>disabled</a:t>
            </a:r>
            <a:r>
              <a:rPr lang="en-US" altLang="en-US" dirty="0" smtClean="0"/>
              <a:t> property.</a:t>
            </a:r>
          </a:p>
        </p:txBody>
      </p:sp>
      <p:sp>
        <p:nvSpPr>
          <p:cNvPr id="93189" name="Text Box 8" descr="note number"/>
          <p:cNvSpPr txBox="1">
            <a:spLocks noChangeArrowheads="1"/>
          </p:cNvSpPr>
          <p:nvPr/>
        </p:nvSpPr>
        <p:spPr bwMode="auto">
          <a:xfrm>
            <a:off x="381000" y="2667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93190" name="Text Box 8" descr="note number"/>
          <p:cNvSpPr txBox="1">
            <a:spLocks noChangeArrowheads="1"/>
          </p:cNvSpPr>
          <p:nvPr/>
        </p:nvSpPr>
        <p:spPr bwMode="auto">
          <a:xfrm>
            <a:off x="381000" y="3495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93191" name="Text Box 8" descr="note number"/>
          <p:cNvSpPr txBox="1">
            <a:spLocks noChangeArrowheads="1"/>
          </p:cNvSpPr>
          <p:nvPr/>
        </p:nvSpPr>
        <p:spPr bwMode="auto">
          <a:xfrm>
            <a:off x="381000" y="47148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93192" name="Text Box 8" descr="note number"/>
          <p:cNvSpPr txBox="1">
            <a:spLocks noChangeArrowheads="1"/>
          </p:cNvSpPr>
          <p:nvPr/>
        </p:nvSpPr>
        <p:spPr bwMode="auto">
          <a:xfrm>
            <a:off x="381000" y="5029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7FF6245-F78C-4E56-ADAE-302F83C1A15D}" type="slidenum">
              <a:rPr lang="en-US" altLang="en-US" sz="1400" smtClean="0">
                <a:latin typeface="Times New Roman" panose="02020603050405020304" pitchFamily="18" charset="0"/>
              </a:rPr>
              <a:pPr>
                <a:spcBef>
                  <a:spcPct val="0"/>
                </a:spcBef>
                <a:buClrTx/>
                <a:buSzTx/>
                <a:buFontTx/>
                <a:buNone/>
              </a:pPr>
              <a:t>45</a:t>
            </a:fld>
            <a:endParaRPr lang="en-US" altLang="en-US" sz="1400" smtClean="0">
              <a:latin typeface="Times New Roman" panose="02020603050405020304" pitchFamily="18" charset="0"/>
            </a:endParaRPr>
          </a:p>
        </p:txBody>
      </p:sp>
      <p:sp>
        <p:nvSpPr>
          <p:cNvPr id="93187" name="Rectangle 2"/>
          <p:cNvSpPr>
            <a:spLocks noGrp="1" noChangeArrowheads="1"/>
          </p:cNvSpPr>
          <p:nvPr>
            <p:ph type="title"/>
          </p:nvPr>
        </p:nvSpPr>
        <p:spPr>
          <a:xfrm>
            <a:off x="1150938" y="381000"/>
            <a:ext cx="7002462" cy="677863"/>
          </a:xfrm>
        </p:spPr>
        <p:txBody>
          <a:bodyPr/>
          <a:lstStyle/>
          <a:p>
            <a:pPr eaLnBrk="1" hangingPunct="1"/>
            <a:r>
              <a:rPr lang="en-US" altLang="en-US" sz="3200" dirty="0" err="1">
                <a:latin typeface="Courier New" panose="02070309020205020404" pitchFamily="49" charset="0"/>
              </a:rPr>
              <a:t>onchange</a:t>
            </a:r>
            <a:r>
              <a:rPr lang="en-US" altLang="en-US" sz="3200" dirty="0"/>
              <a:t> Event-Handler Attribute</a:t>
            </a:r>
            <a:endParaRPr lang="en-US" altLang="en-US" sz="3200" dirty="0" smtClean="0"/>
          </a:p>
        </p:txBody>
      </p:sp>
      <p:sp>
        <p:nvSpPr>
          <p:cNvPr id="46084" name="Rectangle 3"/>
          <p:cNvSpPr>
            <a:spLocks noGrp="1" noChangeArrowheads="1"/>
          </p:cNvSpPr>
          <p:nvPr>
            <p:ph type="body" sz="half" idx="1"/>
          </p:nvPr>
        </p:nvSpPr>
        <p:spPr>
          <a:xfrm>
            <a:off x="762000" y="1524000"/>
            <a:ext cx="7924800" cy="4953000"/>
          </a:xfrm>
        </p:spPr>
        <p:txBody>
          <a:bodyPr/>
          <a:lstStyle/>
          <a:p>
            <a:pPr eaLnBrk="1" hangingPunct="1">
              <a:tabLst>
                <a:tab pos="3200400" algn="l"/>
              </a:tabLst>
              <a:defRPr/>
            </a:pPr>
            <a:r>
              <a:rPr lang="en-US" altLang="en-US" dirty="0" smtClean="0"/>
              <a:t>Your mission:</a:t>
            </a:r>
          </a:p>
          <a:p>
            <a:pPr marL="400050" lvl="1" indent="0" eaLnBrk="1" hangingPunct="1">
              <a:buFont typeface="Wingdings" panose="05000000000000000000" pitchFamily="2" charset="2"/>
              <a:buNone/>
              <a:tabLst>
                <a:tab pos="3200400" algn="l"/>
              </a:tabLst>
              <a:defRPr/>
            </a:pPr>
            <a:r>
              <a:rPr lang="en-US" altLang="en-US" dirty="0" smtClean="0"/>
              <a:t>Create an emailGenerator2.html file that forces the user to enter his/her first name before his/her last name. </a:t>
            </a:r>
          </a:p>
        </p:txBody>
      </p:sp>
      <p:sp>
        <p:nvSpPr>
          <p:cNvPr id="93189" name="Text Box 8" descr="note number"/>
          <p:cNvSpPr txBox="1">
            <a:spLocks noChangeArrowheads="1"/>
          </p:cNvSpPr>
          <p:nvPr/>
        </p:nvSpPr>
        <p:spPr bwMode="auto">
          <a:xfrm>
            <a:off x="381000" y="2590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2924033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8D58343-51F4-46C6-A917-D062C530D89A}" type="slidenum">
              <a:rPr lang="en-US" altLang="en-US" sz="1400" smtClean="0">
                <a:latin typeface="Times New Roman" panose="02020603050405020304" pitchFamily="18" charset="0"/>
              </a:rPr>
              <a:pPr>
                <a:spcBef>
                  <a:spcPct val="0"/>
                </a:spcBef>
                <a:buClrTx/>
                <a:buSzTx/>
                <a:buFontTx/>
                <a:buNone/>
              </a:pPr>
              <a:t>46</a:t>
            </a:fld>
            <a:endParaRPr lang="en-US" altLang="en-US" sz="1400" smtClean="0">
              <a:latin typeface="Times New Roman" panose="02020603050405020304" pitchFamily="18" charset="0"/>
            </a:endParaRPr>
          </a:p>
        </p:txBody>
      </p:sp>
      <p:sp>
        <p:nvSpPr>
          <p:cNvPr id="95235" name="Rectangle 2"/>
          <p:cNvSpPr>
            <a:spLocks noGrp="1" noChangeArrowheads="1"/>
          </p:cNvSpPr>
          <p:nvPr>
            <p:ph type="title"/>
          </p:nvPr>
        </p:nvSpPr>
        <p:spPr>
          <a:xfrm>
            <a:off x="1150938" y="304800"/>
            <a:ext cx="7612062" cy="754063"/>
          </a:xfrm>
        </p:spPr>
        <p:txBody>
          <a:bodyPr/>
          <a:lstStyle/>
          <a:p>
            <a:pPr eaLnBrk="1" hangingPunct="1"/>
            <a:r>
              <a:rPr lang="en-US" altLang="en-US" sz="2200" dirty="0" err="1" smtClean="0">
                <a:latin typeface="Courier New" panose="02070309020205020404" pitchFamily="49" charset="0"/>
              </a:rPr>
              <a:t>onmouseover</a:t>
            </a:r>
            <a:r>
              <a:rPr lang="en-US" altLang="en-US" sz="2200" dirty="0" smtClean="0"/>
              <a:t> and </a:t>
            </a:r>
            <a:r>
              <a:rPr lang="en-US" altLang="en-US" sz="2200" dirty="0" err="1" smtClean="0">
                <a:latin typeface="Courier New" panose="02070309020205020404" pitchFamily="49" charset="0"/>
              </a:rPr>
              <a:t>onmouseout</a:t>
            </a:r>
            <a:r>
              <a:rPr lang="en-US" altLang="en-US" sz="2200" dirty="0" smtClean="0"/>
              <a:t> Event-Handler Attributes</a:t>
            </a:r>
          </a:p>
        </p:txBody>
      </p:sp>
      <p:sp>
        <p:nvSpPr>
          <p:cNvPr id="95236" name="Rectangle 3"/>
          <p:cNvSpPr>
            <a:spLocks noGrp="1" noChangeArrowheads="1"/>
          </p:cNvSpPr>
          <p:nvPr>
            <p:ph type="body" sz="half" idx="1"/>
          </p:nvPr>
        </p:nvSpPr>
        <p:spPr>
          <a:xfrm>
            <a:off x="762000" y="1524000"/>
            <a:ext cx="8001000" cy="4953000"/>
          </a:xfrm>
        </p:spPr>
        <p:txBody>
          <a:bodyPr/>
          <a:lstStyle/>
          <a:p>
            <a:pPr eaLnBrk="1" hangingPunct="1">
              <a:tabLst>
                <a:tab pos="3200400" algn="l"/>
              </a:tabLst>
            </a:pPr>
            <a:r>
              <a:rPr lang="en-US" altLang="en-US" sz="2000" dirty="0" smtClean="0"/>
              <a:t>A </a:t>
            </a:r>
            <a:r>
              <a:rPr lang="en-US" altLang="en-US" sz="2000" i="1" dirty="0" smtClean="0"/>
              <a:t>rollover</a:t>
            </a:r>
            <a:r>
              <a:rPr lang="en-US" altLang="en-US" sz="2000" dirty="0" smtClean="0"/>
              <a:t> is when an image file changes due to the user rolling the mouse over the image.</a:t>
            </a:r>
          </a:p>
          <a:p>
            <a:pPr eaLnBrk="1" hangingPunct="1">
              <a:tabLst>
                <a:tab pos="3200400" algn="l"/>
              </a:tabLst>
            </a:pPr>
            <a:r>
              <a:rPr lang="en-US" altLang="en-US" sz="2000" dirty="0" smtClean="0"/>
              <a:t>To implement a rollover, include </a:t>
            </a:r>
            <a:r>
              <a:rPr lang="en-US" altLang="en-US" sz="2000" dirty="0" err="1" smtClean="0">
                <a:latin typeface="Courier New" panose="02070309020205020404" pitchFamily="49" charset="0"/>
              </a:rPr>
              <a:t>onmouseover</a:t>
            </a:r>
            <a:r>
              <a:rPr lang="en-US" altLang="en-US" sz="2000" dirty="0" smtClean="0"/>
              <a:t> and </a:t>
            </a:r>
            <a:r>
              <a:rPr lang="en-US" altLang="en-US" sz="2000" dirty="0" err="1" smtClean="0">
                <a:latin typeface="Courier New" panose="02070309020205020404" pitchFamily="49" charset="0"/>
              </a:rPr>
              <a:t>onmouseout</a:t>
            </a:r>
            <a:r>
              <a:rPr lang="en-US" altLang="en-US" sz="2000" dirty="0" smtClean="0"/>
              <a:t> event handlers that reassign values to the image object. For example:</a:t>
            </a:r>
          </a:p>
          <a:p>
            <a:pPr lvl="1" eaLnBrk="1" hangingPunct="1">
              <a:spcBef>
                <a:spcPct val="50000"/>
              </a:spcBef>
              <a:buFont typeface="Wingdings" panose="05000000000000000000" pitchFamily="2" charset="2"/>
              <a:buNone/>
              <a:tabLst>
                <a:tab pos="3200400" algn="l"/>
              </a:tabLst>
            </a:pPr>
            <a:r>
              <a:rPr lang="en-US" altLang="en-US" sz="1600" dirty="0" smtClean="0">
                <a:latin typeface="Courier New" panose="02070309020205020404" pitchFamily="49" charset="0"/>
              </a:rPr>
              <a:t>&lt;</a:t>
            </a:r>
            <a:r>
              <a:rPr lang="en-US" altLang="en-US" sz="1600" dirty="0" err="1" smtClean="0">
                <a:latin typeface="Courier New" panose="02070309020205020404" pitchFamily="49" charset="0"/>
              </a:rPr>
              <a:t>img</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src</a:t>
            </a:r>
            <a:r>
              <a:rPr lang="en-US" altLang="en-US" sz="1600" dirty="0" smtClean="0">
                <a:latin typeface="Courier New" panose="02070309020205020404" pitchFamily="49" charset="0"/>
              </a:rPr>
              <a:t>="../images/scrapsAtWork.jpg"</a:t>
            </a:r>
          </a:p>
          <a:p>
            <a:pPr lvl="1" eaLnBrk="1" hangingPunct="1">
              <a:buFont typeface="Wingdings" panose="05000000000000000000" pitchFamily="2" charset="2"/>
              <a:buNone/>
              <a:tabLst>
                <a:tab pos="3200400" algn="l"/>
              </a:tabLst>
            </a:pPr>
            <a:r>
              <a:rPr lang="en-US" altLang="en-US" sz="1600" dirty="0" smtClean="0">
                <a:latin typeface="Courier New" panose="02070309020205020404" pitchFamily="49" charset="0"/>
              </a:rPr>
              <a:t>  width="130" height="100" alt="Scraps"</a:t>
            </a:r>
          </a:p>
          <a:p>
            <a:pPr lvl="1" eaLnBrk="1" hangingPunct="1">
              <a:buFont typeface="Wingdings" panose="05000000000000000000" pitchFamily="2" charset="2"/>
              <a:buNone/>
              <a:tabLst>
                <a:tab pos="3200400" algn="l"/>
              </a:tabLst>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onmouseover</a:t>
            </a:r>
            <a:r>
              <a:rPr lang="en-US" altLang="en-US" sz="1600" dirty="0" smtClean="0">
                <a:latin typeface="Courier New" panose="02070309020205020404" pitchFamily="49" charset="0"/>
              </a:rPr>
              <a:t> =</a:t>
            </a:r>
          </a:p>
          <a:p>
            <a:pPr lvl="1" eaLnBrk="1" hangingPunct="1">
              <a:buFont typeface="Wingdings" panose="05000000000000000000" pitchFamily="2" charset="2"/>
              <a:buNone/>
              <a:tabLst>
                <a:tab pos="3200400" algn="l"/>
              </a:tabLst>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this.src</a:t>
            </a:r>
            <a:r>
              <a:rPr lang="en-US" altLang="en-US" sz="1600" dirty="0" smtClean="0">
                <a:latin typeface="Courier New" panose="02070309020205020404" pitchFamily="49" charset="0"/>
              </a:rPr>
              <a:t>='../images/scrapsThirdBirthday.jpg';"</a:t>
            </a:r>
          </a:p>
          <a:p>
            <a:pPr lvl="1" eaLnBrk="1" hangingPunct="1">
              <a:spcAft>
                <a:spcPct val="50000"/>
              </a:spcAft>
              <a:buFont typeface="Wingdings" panose="05000000000000000000" pitchFamily="2" charset="2"/>
              <a:buNone/>
              <a:tabLst>
                <a:tab pos="3200400" algn="l"/>
              </a:tabLst>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onmouseout</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this.src</a:t>
            </a:r>
            <a:r>
              <a:rPr lang="en-US" altLang="en-US" sz="1600" dirty="0" smtClean="0">
                <a:latin typeface="Courier New" panose="02070309020205020404" pitchFamily="49" charset="0"/>
              </a:rPr>
              <a:t>='../images/scrapsAtWork.jpg';"&gt;</a:t>
            </a:r>
          </a:p>
        </p:txBody>
      </p:sp>
      <p:sp>
        <p:nvSpPr>
          <p:cNvPr id="95237" name="Text Box 8" descr="note number"/>
          <p:cNvSpPr txBox="1">
            <a:spLocks noChangeArrowheads="1"/>
          </p:cNvSpPr>
          <p:nvPr/>
        </p:nvSpPr>
        <p:spPr bwMode="auto">
          <a:xfrm>
            <a:off x="381000" y="1371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95238" name="Text Box 9" descr="note number"/>
          <p:cNvSpPr txBox="1">
            <a:spLocks noChangeArrowheads="1"/>
          </p:cNvSpPr>
          <p:nvPr/>
        </p:nvSpPr>
        <p:spPr bwMode="auto">
          <a:xfrm>
            <a:off x="381000" y="3276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
        <p:nvSpPr>
          <p:cNvPr id="95239" name="Text Box 10" descr="note number"/>
          <p:cNvSpPr txBox="1">
            <a:spLocks noChangeArrowheads="1"/>
          </p:cNvSpPr>
          <p:nvPr/>
        </p:nvSpPr>
        <p:spPr bwMode="auto">
          <a:xfrm>
            <a:off x="381000" y="5019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4</a:t>
            </a:r>
          </a:p>
        </p:txBody>
      </p:sp>
      <p:sp>
        <p:nvSpPr>
          <p:cNvPr id="95240" name="Text Box 11" descr="note number"/>
          <p:cNvSpPr txBox="1">
            <a:spLocks noChangeArrowheads="1"/>
          </p:cNvSpPr>
          <p:nvPr/>
        </p:nvSpPr>
        <p:spPr bwMode="auto">
          <a:xfrm>
            <a:off x="381000" y="3733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5</a:t>
            </a:r>
          </a:p>
        </p:txBody>
      </p:sp>
      <p:sp>
        <p:nvSpPr>
          <p:cNvPr id="95241" name="Text Box 11"/>
          <p:cNvSpPr txBox="1">
            <a:spLocks noChangeArrowheads="1"/>
          </p:cNvSpPr>
          <p:nvPr/>
        </p:nvSpPr>
        <p:spPr bwMode="auto">
          <a:xfrm>
            <a:off x="5486400" y="4962525"/>
            <a:ext cx="3352800" cy="1754326"/>
          </a:xfrm>
          <a:prstGeom prst="rect">
            <a:avLst/>
          </a:prstGeom>
          <a:solidFill>
            <a:srgbClr val="CCFFCC"/>
          </a:solidFill>
          <a:ln w="9525">
            <a:solidFill>
              <a:srgbClr val="0000FF"/>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dirty="0" smtClean="0"/>
              <a:t>For </a:t>
            </a:r>
            <a:r>
              <a:rPr lang="en-US" altLang="en-US" sz="1800" dirty="0"/>
              <a:t>statements that are too long to fit on one line, press enter at an appropriate breaking point, and indent</a:t>
            </a:r>
            <a:r>
              <a:rPr lang="en-US" altLang="en-US" sz="1800" dirty="0" smtClean="0"/>
              <a:t>. </a:t>
            </a:r>
            <a:r>
              <a:rPr lang="en-US" altLang="en-US" sz="1800" dirty="0"/>
              <a:t>This </a:t>
            </a:r>
            <a:r>
              <a:rPr lang="en-US" altLang="en-US" sz="1800" dirty="0" smtClean="0"/>
              <a:t>prevents ugly </a:t>
            </a:r>
            <a:r>
              <a:rPr lang="en-US" altLang="en-US" sz="1800" dirty="0"/>
              <a:t>line wrap if and when you print your </a:t>
            </a:r>
            <a:r>
              <a:rPr lang="en-US" altLang="en-US" sz="1800" dirty="0" smtClean="0"/>
              <a:t>code.</a:t>
            </a:r>
            <a:endParaRPr lang="en-US" altLang="en-US" sz="1800" dirty="0"/>
          </a:p>
        </p:txBody>
      </p:sp>
      <p:sp>
        <p:nvSpPr>
          <p:cNvPr id="95242" name="Line 12"/>
          <p:cNvSpPr>
            <a:spLocks noChangeShapeType="1"/>
          </p:cNvSpPr>
          <p:nvPr/>
        </p:nvSpPr>
        <p:spPr bwMode="auto">
          <a:xfrm flipH="1">
            <a:off x="3352800" y="3963988"/>
            <a:ext cx="49530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5243" name="Text Box 11"/>
          <p:cNvSpPr txBox="1">
            <a:spLocks noChangeArrowheads="1"/>
          </p:cNvSpPr>
          <p:nvPr/>
        </p:nvSpPr>
        <p:spPr bwMode="auto">
          <a:xfrm>
            <a:off x="1524000" y="4953000"/>
            <a:ext cx="3200400" cy="1754188"/>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tabLst>
                <a:tab pos="3200400" algn="l"/>
              </a:tabLst>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3200400" algn="l"/>
              </a:tabLst>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3200400" algn="l"/>
              </a:tabLst>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3200400" algn="l"/>
              </a:tabLst>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3200400" algn="l"/>
              </a:tabLst>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200400" algn="l"/>
              </a:tabLst>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200400" algn="l"/>
              </a:tabLst>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200400" algn="l"/>
              </a:tabLst>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200400" algn="l"/>
              </a:tabLst>
              <a:defRPr>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1800" dirty="0"/>
              <a:t>Reminder: The </a:t>
            </a:r>
            <a:r>
              <a:rPr lang="en-US" altLang="en-US" sz="1800" dirty="0">
                <a:latin typeface="Courier New" panose="02070309020205020404" pitchFamily="49" charset="0"/>
              </a:rPr>
              <a:t>this</a:t>
            </a:r>
            <a:r>
              <a:rPr lang="en-US" altLang="en-US" sz="1800" dirty="0"/>
              <a:t> keyword refers to the object that contains the script in which </a:t>
            </a:r>
            <a:r>
              <a:rPr lang="en-US" altLang="en-US" sz="1800" dirty="0">
                <a:latin typeface="Courier New" panose="02070309020205020404" pitchFamily="49" charset="0"/>
              </a:rPr>
              <a:t>this</a:t>
            </a:r>
            <a:r>
              <a:rPr lang="en-US" altLang="en-US" sz="1800" dirty="0"/>
              <a:t> is used. In this </a:t>
            </a:r>
            <a:r>
              <a:rPr lang="en-US" altLang="en-US" sz="1800" dirty="0" smtClean="0"/>
              <a:t>case, </a:t>
            </a:r>
            <a:r>
              <a:rPr lang="en-US" altLang="en-US" sz="1800" dirty="0"/>
              <a:t>the enclosing object is the </a:t>
            </a:r>
            <a:r>
              <a:rPr lang="en-US" altLang="en-US" sz="1800" dirty="0" err="1">
                <a:latin typeface="Courier New" panose="02070309020205020404" pitchFamily="49" charset="0"/>
              </a:rPr>
              <a:t>img</a:t>
            </a:r>
            <a:r>
              <a:rPr lang="en-US" altLang="en-US" sz="1800" dirty="0"/>
              <a:t> element's object.</a:t>
            </a:r>
          </a:p>
        </p:txBody>
      </p:sp>
      <p:sp>
        <p:nvSpPr>
          <p:cNvPr id="95244" name="Line 12"/>
          <p:cNvSpPr>
            <a:spLocks noChangeShapeType="1"/>
          </p:cNvSpPr>
          <p:nvPr/>
        </p:nvSpPr>
        <p:spPr bwMode="auto">
          <a:xfrm flipV="1">
            <a:off x="3581400" y="4648200"/>
            <a:ext cx="0" cy="314325"/>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5245" name="Line 12"/>
          <p:cNvSpPr>
            <a:spLocks noChangeShapeType="1"/>
          </p:cNvSpPr>
          <p:nvPr/>
        </p:nvSpPr>
        <p:spPr bwMode="auto">
          <a:xfrm flipH="1" flipV="1">
            <a:off x="8305800" y="3963988"/>
            <a:ext cx="0" cy="98425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5247" name="Text Box 11" descr="note number"/>
          <p:cNvSpPr txBox="1">
            <a:spLocks noChangeArrowheads="1"/>
          </p:cNvSpPr>
          <p:nvPr/>
        </p:nvSpPr>
        <p:spPr bwMode="auto">
          <a:xfrm>
            <a:off x="5105400" y="5019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6</a:t>
            </a:r>
          </a:p>
        </p:txBody>
      </p:sp>
      <p:sp>
        <p:nvSpPr>
          <p:cNvPr id="16" name="Text Box 8" descr="note number"/>
          <p:cNvSpPr txBox="1">
            <a:spLocks noChangeArrowheads="1"/>
          </p:cNvSpPr>
          <p:nvPr/>
        </p:nvSpPr>
        <p:spPr bwMode="auto">
          <a:xfrm>
            <a:off x="381000" y="1905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F360A06-6D41-4789-A95E-D6CA73916CCC}" type="slidenum">
              <a:rPr lang="en-US" altLang="en-US" sz="1400" smtClean="0">
                <a:latin typeface="Times New Roman" panose="02020603050405020304" pitchFamily="18" charset="0"/>
              </a:rPr>
              <a:pPr>
                <a:spcBef>
                  <a:spcPct val="0"/>
                </a:spcBef>
                <a:buClrTx/>
                <a:buSzTx/>
                <a:buFontTx/>
                <a:buNone/>
              </a:pPr>
              <a:t>47</a:t>
            </a:fld>
            <a:endParaRPr lang="en-US" altLang="en-US" sz="1400" smtClean="0">
              <a:latin typeface="Times New Roman" panose="02020603050405020304" pitchFamily="18" charset="0"/>
            </a:endParaRPr>
          </a:p>
        </p:txBody>
      </p:sp>
      <p:sp>
        <p:nvSpPr>
          <p:cNvPr id="99331" name="Rectangle 2"/>
          <p:cNvSpPr>
            <a:spLocks noGrp="1" noChangeArrowheads="1"/>
          </p:cNvSpPr>
          <p:nvPr>
            <p:ph type="title"/>
          </p:nvPr>
        </p:nvSpPr>
        <p:spPr/>
        <p:txBody>
          <a:bodyPr/>
          <a:lstStyle/>
          <a:p>
            <a:pPr eaLnBrk="1" hangingPunct="1"/>
            <a:r>
              <a:rPr lang="en-US" altLang="en-US" smtClean="0"/>
              <a:t>Quiz </a:t>
            </a:r>
            <a:r>
              <a:rPr lang="en-US" altLang="en-US" smtClean="0"/>
              <a:t>Questions</a:t>
            </a:r>
          </a:p>
        </p:txBody>
      </p:sp>
      <p:sp>
        <p:nvSpPr>
          <p:cNvPr id="545795" name="Rectangle 3"/>
          <p:cNvSpPr>
            <a:spLocks noGrp="1" noChangeArrowheads="1"/>
          </p:cNvSpPr>
          <p:nvPr>
            <p:ph type="body" sz="half" idx="1"/>
          </p:nvPr>
        </p:nvSpPr>
        <p:spPr>
          <a:xfrm>
            <a:off x="762000" y="1524000"/>
            <a:ext cx="8001000" cy="1600200"/>
          </a:xfrm>
        </p:spPr>
        <p:txBody>
          <a:bodyPr/>
          <a:lstStyle/>
          <a:p>
            <a:pPr marL="457200" indent="-457200" eaLnBrk="1" hangingPunct="1">
              <a:buFont typeface="Tahoma" panose="020B0604030504040204" pitchFamily="34" charset="0"/>
              <a:buAutoNum type="arabicPeriod"/>
            </a:pPr>
            <a:r>
              <a:rPr lang="en-US" altLang="en-US" sz="2000" dirty="0" smtClean="0"/>
              <a:t>What standards organization is in charge of JavaScript?</a:t>
            </a:r>
          </a:p>
          <a:p>
            <a:pPr marL="457200" indent="-457200" eaLnBrk="1" hangingPunct="1">
              <a:buFont typeface="Wingdings" panose="05000000000000000000" pitchFamily="2" charset="2"/>
              <a:buAutoNum type="alphaLcParenR"/>
            </a:pPr>
            <a:r>
              <a:rPr lang="en-US" altLang="en-US" sz="2000" dirty="0" smtClean="0"/>
              <a:t>ECMA</a:t>
            </a:r>
          </a:p>
          <a:p>
            <a:pPr marL="457200" indent="-457200" eaLnBrk="1" hangingPunct="1">
              <a:buFont typeface="Wingdings" panose="05000000000000000000" pitchFamily="2" charset="2"/>
              <a:buAutoNum type="alphaLcParenR"/>
            </a:pPr>
            <a:r>
              <a:rPr lang="en-US" altLang="en-US" sz="2000" dirty="0" smtClean="0"/>
              <a:t>DOGMA</a:t>
            </a:r>
          </a:p>
          <a:p>
            <a:pPr marL="457200" indent="-457200" eaLnBrk="1" hangingPunct="1">
              <a:buFont typeface="Wingdings" panose="05000000000000000000" pitchFamily="2" charset="2"/>
              <a:buAutoNum type="alphaLcParenR"/>
            </a:pPr>
            <a:r>
              <a:rPr lang="en-US" altLang="en-US" sz="2000" dirty="0" smtClean="0"/>
              <a:t>CATMA</a:t>
            </a:r>
          </a:p>
        </p:txBody>
      </p:sp>
      <p:sp>
        <p:nvSpPr>
          <p:cNvPr id="545796" name="Rectangle 4"/>
          <p:cNvSpPr>
            <a:spLocks noChangeArrowheads="1"/>
          </p:cNvSpPr>
          <p:nvPr/>
        </p:nvSpPr>
        <p:spPr bwMode="auto">
          <a:xfrm>
            <a:off x="762000" y="2743200"/>
            <a:ext cx="807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a:p>
            <a:pPr eaLnBrk="1" hangingPunct="1">
              <a:spcBef>
                <a:spcPct val="0"/>
              </a:spcBef>
              <a:buClrTx/>
              <a:buSzTx/>
              <a:buFontTx/>
              <a:buNone/>
            </a:pPr>
            <a:endParaRPr lang="en-US" altLang="en-US" sz="2000"/>
          </a:p>
        </p:txBody>
      </p:sp>
      <p:sp>
        <p:nvSpPr>
          <p:cNvPr id="545797" name="Rectangle 5"/>
          <p:cNvSpPr>
            <a:spLocks noChangeArrowheads="1"/>
          </p:cNvSpPr>
          <p:nvPr/>
        </p:nvSpPr>
        <p:spPr bwMode="auto">
          <a:xfrm>
            <a:off x="762000" y="3352800"/>
            <a:ext cx="8001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buFont typeface="Tahoma" panose="020B0604030504040204" pitchFamily="34" charset="0"/>
              <a:buAutoNum type="arabicPeriod" startAt="2"/>
            </a:pPr>
            <a:r>
              <a:rPr lang="en-US" altLang="en-US" sz="2000" dirty="0"/>
              <a:t>Which of the following is a JavaScript event handler?</a:t>
            </a:r>
          </a:p>
          <a:p>
            <a:pPr eaLnBrk="1" hangingPunct="1">
              <a:buFont typeface="Wingdings" panose="05000000000000000000" pitchFamily="2" charset="2"/>
              <a:buAutoNum type="alphaLcParenR"/>
            </a:pPr>
            <a:r>
              <a:rPr lang="en-US" altLang="en-US" sz="2000" dirty="0" err="1">
                <a:latin typeface="Courier New" panose="02070309020205020404" pitchFamily="49" charset="0"/>
              </a:rPr>
              <a:t>ifclick</a:t>
            </a:r>
            <a:endParaRPr lang="en-US" altLang="en-US" sz="2000" dirty="0">
              <a:latin typeface="Courier New" panose="02070309020205020404" pitchFamily="49" charset="0"/>
            </a:endParaRPr>
          </a:p>
          <a:p>
            <a:pPr eaLnBrk="1" hangingPunct="1">
              <a:buFont typeface="Wingdings" panose="05000000000000000000" pitchFamily="2" charset="2"/>
              <a:buAutoNum type="alphaLcParenR"/>
            </a:pPr>
            <a:r>
              <a:rPr lang="en-US" altLang="en-US" sz="2000" dirty="0" err="1">
                <a:latin typeface="Courier New" panose="02070309020205020404" pitchFamily="49" charset="0"/>
              </a:rPr>
              <a:t>ifmouseon</a:t>
            </a:r>
            <a:endParaRPr lang="en-US" altLang="en-US" sz="2000" dirty="0">
              <a:latin typeface="Courier New" panose="02070309020205020404" pitchFamily="49" charset="0"/>
            </a:endParaRPr>
          </a:p>
          <a:p>
            <a:pPr eaLnBrk="1" hangingPunct="1">
              <a:buFont typeface="Wingdings" panose="05000000000000000000" pitchFamily="2" charset="2"/>
              <a:buAutoNum type="alphaLcParenR"/>
            </a:pPr>
            <a:r>
              <a:rPr lang="en-US" altLang="en-US" sz="2000" dirty="0" err="1">
                <a:latin typeface="Courier New" panose="02070309020205020404" pitchFamily="49" charset="0"/>
              </a:rPr>
              <a:t>onmouseover</a:t>
            </a:r>
            <a:endParaRPr lang="en-US" altLang="en-US" sz="2000" dirty="0">
              <a:latin typeface="Courier New" panose="02070309020205020404" pitchFamily="49" charset="0"/>
            </a:endParaRPr>
          </a:p>
          <a:p>
            <a:pPr eaLnBrk="1" hangingPunct="1">
              <a:buFont typeface="Wingdings" panose="05000000000000000000" pitchFamily="2" charset="2"/>
              <a:buAutoNum type="alphaLcParenR"/>
            </a:pPr>
            <a:r>
              <a:rPr lang="en-US" altLang="en-US" sz="2000" dirty="0" err="1">
                <a:latin typeface="Courier New" panose="02070309020205020404" pitchFamily="49" charset="0"/>
              </a:rPr>
              <a:t>onmousesqueak</a:t>
            </a:r>
            <a:endParaRPr lang="en-US" altLang="en-US" sz="2000" dirty="0">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5795"/>
                                        </p:tgtEl>
                                        <p:attrNameLst>
                                          <p:attrName>style.visibility</p:attrName>
                                        </p:attrNameLst>
                                      </p:cBhvr>
                                      <p:to>
                                        <p:strVal val="visible"/>
                                      </p:to>
                                    </p:set>
                                    <p:anim calcmode="lin" valueType="num">
                                      <p:cBhvr additive="base">
                                        <p:cTn id="7" dur="500" fill="hold"/>
                                        <p:tgtEl>
                                          <p:spTgt spid="545795"/>
                                        </p:tgtEl>
                                        <p:attrNameLst>
                                          <p:attrName>ppt_x</p:attrName>
                                        </p:attrNameLst>
                                      </p:cBhvr>
                                      <p:tavLst>
                                        <p:tav tm="0">
                                          <p:val>
                                            <p:strVal val="0-#ppt_w/2"/>
                                          </p:val>
                                        </p:tav>
                                        <p:tav tm="100000">
                                          <p:val>
                                            <p:strVal val="#ppt_x"/>
                                          </p:val>
                                        </p:tav>
                                      </p:tavLst>
                                    </p:anim>
                                    <p:anim calcmode="lin" valueType="num">
                                      <p:cBhvr additive="base">
                                        <p:cTn id="8" dur="500" fill="hold"/>
                                        <p:tgtEl>
                                          <p:spTgt spid="5457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drumroll.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545796"/>
                                        </p:tgtEl>
                                        <p:attrNameLst>
                                          <p:attrName>style.visibility</p:attrName>
                                        </p:attrNameLst>
                                      </p:cBhvr>
                                      <p:to>
                                        <p:strVal val="visible"/>
                                      </p:to>
                                    </p:set>
                                    <p:anim calcmode="lin" valueType="num">
                                      <p:cBhvr additive="base">
                                        <p:cTn id="13" dur="500" fill="hold"/>
                                        <p:tgtEl>
                                          <p:spTgt spid="545796"/>
                                        </p:tgtEl>
                                        <p:attrNameLst>
                                          <p:attrName>ppt_x</p:attrName>
                                        </p:attrNameLst>
                                      </p:cBhvr>
                                      <p:tavLst>
                                        <p:tav tm="0">
                                          <p:val>
                                            <p:strVal val="0-#ppt_w/2"/>
                                          </p:val>
                                        </p:tav>
                                        <p:tav tm="100000">
                                          <p:val>
                                            <p:strVal val="#ppt_x"/>
                                          </p:val>
                                        </p:tav>
                                      </p:tavLst>
                                    </p:anim>
                                    <p:anim calcmode="lin" valueType="num">
                                      <p:cBhvr additive="base">
                                        <p:cTn id="14" dur="500" fill="hold"/>
                                        <p:tgtEl>
                                          <p:spTgt spid="5457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drumroll.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5797"/>
                                        </p:tgtEl>
                                        <p:attrNameLst>
                                          <p:attrName>style.visibility</p:attrName>
                                        </p:attrNameLst>
                                      </p:cBhvr>
                                      <p:to>
                                        <p:strVal val="visible"/>
                                      </p:to>
                                    </p:set>
                                    <p:anim calcmode="lin" valueType="num">
                                      <p:cBhvr additive="base">
                                        <p:cTn id="19" dur="500" fill="hold"/>
                                        <p:tgtEl>
                                          <p:spTgt spid="545797"/>
                                        </p:tgtEl>
                                        <p:attrNameLst>
                                          <p:attrName>ppt_x</p:attrName>
                                        </p:attrNameLst>
                                      </p:cBhvr>
                                      <p:tavLst>
                                        <p:tav tm="0">
                                          <p:val>
                                            <p:strVal val="0-#ppt_w/2"/>
                                          </p:val>
                                        </p:tav>
                                        <p:tav tm="100000">
                                          <p:val>
                                            <p:strVal val="#ppt_x"/>
                                          </p:val>
                                        </p:tav>
                                      </p:tavLst>
                                    </p:anim>
                                    <p:anim calcmode="lin" valueType="num">
                                      <p:cBhvr additive="base">
                                        <p:cTn id="20" dur="500" fill="hold"/>
                                        <p:tgtEl>
                                          <p:spTgt spid="5457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autoUpdateAnimBg="0"/>
      <p:bldP spid="545796" grpId="0" autoUpdateAnimBg="0"/>
      <p:bldP spid="54579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59C0AC5-0A5C-4E68-82AB-7D9C0B339C59}" type="slidenum">
              <a:rPr lang="en-US" altLang="en-US" sz="1400" smtClean="0">
                <a:latin typeface="Times New Roman" panose="02020603050405020304" pitchFamily="18" charset="0"/>
              </a:rPr>
              <a:pPr>
                <a:spcBef>
                  <a:spcPct val="0"/>
                </a:spcBef>
                <a:buClrTx/>
                <a:buSzTx/>
                <a:buFontTx/>
                <a:buNone/>
              </a:pPr>
              <a:t>5</a:t>
            </a:fld>
            <a:endParaRPr lang="en-US" altLang="en-US" sz="1400" smtClean="0">
              <a:latin typeface="Times New Roman" panose="02020603050405020304" pitchFamily="18" charset="0"/>
            </a:endParaRPr>
          </a:p>
        </p:txBody>
      </p:sp>
      <p:sp>
        <p:nvSpPr>
          <p:cNvPr id="13315" name="Rectangle 2"/>
          <p:cNvSpPr>
            <a:spLocks noGrp="1" noChangeArrowheads="1"/>
          </p:cNvSpPr>
          <p:nvPr>
            <p:ph type="title"/>
          </p:nvPr>
        </p:nvSpPr>
        <p:spPr>
          <a:xfrm>
            <a:off x="1150938" y="304800"/>
            <a:ext cx="7154862" cy="754063"/>
          </a:xfrm>
        </p:spPr>
        <p:txBody>
          <a:bodyPr/>
          <a:lstStyle/>
          <a:p>
            <a:pPr eaLnBrk="1" hangingPunct="1"/>
            <a:r>
              <a:rPr lang="en-US" altLang="en-US" smtClean="0"/>
              <a:t>Hello World Web Page</a:t>
            </a:r>
          </a:p>
        </p:txBody>
      </p:sp>
      <p:sp>
        <p:nvSpPr>
          <p:cNvPr id="13316" name="Rectangle 3"/>
          <p:cNvSpPr>
            <a:spLocks noGrp="1" noChangeArrowheads="1"/>
          </p:cNvSpPr>
          <p:nvPr>
            <p:ph type="body" idx="1"/>
          </p:nvPr>
        </p:nvSpPr>
        <p:spPr>
          <a:xfrm>
            <a:off x="762000" y="1543050"/>
            <a:ext cx="7924800" cy="5010150"/>
          </a:xfrm>
        </p:spPr>
        <p:txBody>
          <a:bodyPr/>
          <a:lstStyle/>
          <a:p>
            <a:pPr marL="438150" indent="-381000" eaLnBrk="1" hangingPunct="1">
              <a:spcBef>
                <a:spcPct val="0"/>
              </a:spcBef>
              <a:buNone/>
            </a:pPr>
            <a:r>
              <a:rPr lang="en-US" altLang="en-US" sz="1400" dirty="0">
                <a:latin typeface="Courier New" panose="02070309020205020404" pitchFamily="49" charset="0"/>
              </a:rPr>
              <a:t>&lt;!DOCTYPE html&gt;</a:t>
            </a:r>
          </a:p>
          <a:p>
            <a:pPr marL="438150" indent="-381000" eaLnBrk="1" hangingPunct="1">
              <a:spcBef>
                <a:spcPct val="0"/>
              </a:spcBef>
              <a:buNone/>
            </a:pPr>
            <a:r>
              <a:rPr lang="en-US" altLang="en-US" sz="1400" dirty="0">
                <a:latin typeface="Courier New" panose="02070309020205020404" pitchFamily="49" charset="0"/>
              </a:rPr>
              <a:t>&lt;html </a:t>
            </a:r>
            <a:r>
              <a:rPr lang="en-US" altLang="en-US" sz="1400" dirty="0" err="1">
                <a:latin typeface="Courier New" panose="02070309020205020404" pitchFamily="49" charset="0"/>
              </a:rPr>
              <a:t>lang</a:t>
            </a:r>
            <a:r>
              <a:rPr lang="en-US" altLang="en-US" sz="1400" dirty="0">
                <a:latin typeface="Courier New" panose="02070309020205020404" pitchFamily="49" charset="0"/>
              </a:rPr>
              <a:t>="</a:t>
            </a:r>
            <a:r>
              <a:rPr lang="en-US" altLang="en-US" sz="1400" dirty="0" err="1">
                <a:latin typeface="Courier New" panose="02070309020205020404" pitchFamily="49" charset="0"/>
              </a:rPr>
              <a:t>en</a:t>
            </a:r>
            <a:r>
              <a:rPr lang="en-US" altLang="en-US" sz="1400" dirty="0">
                <a:latin typeface="Courier New" panose="02070309020205020404" pitchFamily="49" charset="0"/>
              </a:rPr>
              <a:t>"&gt;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&lt;head&gt;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&lt;meta charset="utf-8"&gt;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&lt;meta name="author" content="John Dean"&gt;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&lt;title&gt;Hello&lt;/title&gt;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&lt;script&gt;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  function </a:t>
            </a:r>
            <a:r>
              <a:rPr lang="en-US" altLang="en-US" sz="1400" dirty="0" err="1" smtClean="0">
                <a:latin typeface="Courier New" panose="02070309020205020404" pitchFamily="49" charset="0"/>
              </a:rPr>
              <a:t>displayHello</a:t>
            </a:r>
            <a:r>
              <a:rPr lang="en-US" altLang="en-US" sz="1400" dirty="0" smtClean="0">
                <a:latin typeface="Courier New" panose="02070309020205020404" pitchFamily="49" charset="0"/>
              </a:rPr>
              <a:t>() {</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var</a:t>
            </a: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msg</a:t>
            </a:r>
            <a:r>
              <a:rPr lang="en-US" altLang="en-US" sz="1400" dirty="0" smtClean="0">
                <a:latin typeface="Courier New" panose="02070309020205020404" pitchFamily="49" charset="0"/>
              </a:rPr>
              <a: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msg</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document.getElementById</a:t>
            </a:r>
            <a:r>
              <a:rPr lang="en-US" altLang="en-US" sz="1400" dirty="0" smtClean="0">
                <a:latin typeface="Courier New" panose="02070309020205020404" pitchFamily="49" charset="0"/>
              </a:rPr>
              <a:t>("message");</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msg.outerHTML</a:t>
            </a:r>
            <a:r>
              <a:rPr lang="en-US" altLang="en-US" sz="1400" dirty="0" smtClean="0">
                <a:latin typeface="Courier New" panose="02070309020205020404" pitchFamily="49" charset="0"/>
              </a:rPr>
              <a:t> = "&lt;h1&gt;Hello, world!&lt;/h1&gt;";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  }</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&lt;/script&gt;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&lt;/head&gt;</a:t>
            </a:r>
          </a:p>
          <a:p>
            <a:pPr marL="438150" indent="-381000" eaLnBrk="1" hangingPunct="1">
              <a:spcBef>
                <a:spcPct val="0"/>
              </a:spcBef>
              <a:buFont typeface="Wingdings" panose="05000000000000000000" pitchFamily="2" charset="2"/>
              <a:buNone/>
            </a:pPr>
            <a:endParaRPr lang="en-US" altLang="en-US" sz="1400" dirty="0" smtClean="0">
              <a:latin typeface="Courier New" panose="02070309020205020404" pitchFamily="49" charset="0"/>
            </a:endParaRP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&lt;body&gt;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&lt;h3 id="message"&gt;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  To see the traditional first-program greeting, click below.</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&lt;/h3&gt;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&lt;input type="button" value="Click Me!" </a:t>
            </a:r>
            <a:r>
              <a:rPr lang="en-US" altLang="en-US" sz="1400" dirty="0" err="1" smtClean="0">
                <a:latin typeface="Courier New" panose="02070309020205020404" pitchFamily="49" charset="0"/>
              </a:rPr>
              <a:t>onclick</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displayHello</a:t>
            </a:r>
            <a:r>
              <a:rPr lang="en-US" altLang="en-US" sz="1400" dirty="0" smtClean="0">
                <a:latin typeface="Courier New" panose="02070309020205020404" pitchFamily="49" charset="0"/>
              </a:rPr>
              <a:t>();"&gt;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&lt;/body&gt;</a:t>
            </a:r>
          </a:p>
          <a:p>
            <a:pPr marL="438150" indent="-381000" eaLnBrk="1" hangingPunct="1">
              <a:spcBef>
                <a:spcPct val="0"/>
              </a:spcBef>
              <a:buFont typeface="Wingdings" panose="05000000000000000000" pitchFamily="2" charset="2"/>
              <a:buNone/>
            </a:pPr>
            <a:r>
              <a:rPr lang="en-US" altLang="en-US" sz="1400" dirty="0" smtClean="0">
                <a:latin typeface="Courier New" panose="02070309020205020404" pitchFamily="49" charset="0"/>
              </a:rPr>
              <a:t>&lt;/html&gt;</a:t>
            </a:r>
          </a:p>
        </p:txBody>
      </p:sp>
      <p:sp>
        <p:nvSpPr>
          <p:cNvPr id="13317" name="Text Box 8" descr="note number"/>
          <p:cNvSpPr txBox="1">
            <a:spLocks noChangeArrowheads="1"/>
          </p:cNvSpPr>
          <p:nvPr/>
        </p:nvSpPr>
        <p:spPr bwMode="auto">
          <a:xfrm>
            <a:off x="381000" y="1590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3318" name="Text Box 10" descr="note number"/>
          <p:cNvSpPr txBox="1">
            <a:spLocks noChangeArrowheads="1"/>
          </p:cNvSpPr>
          <p:nvPr/>
        </p:nvSpPr>
        <p:spPr bwMode="auto">
          <a:xfrm>
            <a:off x="381000" y="5576888"/>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13319" name="Text Box 17" descr="note number"/>
          <p:cNvSpPr txBox="1">
            <a:spLocks noChangeArrowheads="1"/>
          </p:cNvSpPr>
          <p:nvPr/>
        </p:nvSpPr>
        <p:spPr bwMode="auto">
          <a:xfrm>
            <a:off x="381000" y="49530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3320" name="Text Box 10" descr="note number"/>
          <p:cNvSpPr txBox="1">
            <a:spLocks noChangeArrowheads="1"/>
          </p:cNvSpPr>
          <p:nvPr/>
        </p:nvSpPr>
        <p:spPr bwMode="auto">
          <a:xfrm>
            <a:off x="8153400" y="5576888"/>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13321" name="Text Box 11"/>
          <p:cNvSpPr txBox="1">
            <a:spLocks noChangeArrowheads="1"/>
          </p:cNvSpPr>
          <p:nvPr/>
        </p:nvSpPr>
        <p:spPr bwMode="auto">
          <a:xfrm>
            <a:off x="4419600" y="1422400"/>
            <a:ext cx="3787775" cy="71120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a:t>This code produces the browser display on the previous slide.</a:t>
            </a:r>
          </a:p>
        </p:txBody>
      </p:sp>
      <p:sp>
        <p:nvSpPr>
          <p:cNvPr id="13322" name="Line 15"/>
          <p:cNvSpPr>
            <a:spLocks noChangeShapeType="1"/>
          </p:cNvSpPr>
          <p:nvPr/>
        </p:nvSpPr>
        <p:spPr bwMode="auto">
          <a:xfrm flipH="1">
            <a:off x="7426325" y="4672013"/>
            <a:ext cx="1108075" cy="904875"/>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3" name="Text Box 11"/>
          <p:cNvSpPr txBox="1">
            <a:spLocks noChangeArrowheads="1"/>
          </p:cNvSpPr>
          <p:nvPr/>
        </p:nvSpPr>
        <p:spPr bwMode="auto">
          <a:xfrm>
            <a:off x="6096000" y="2438400"/>
            <a:ext cx="2111375" cy="1200150"/>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a:t>This event handler calls this </a:t>
            </a:r>
            <a:r>
              <a:rPr lang="en-US" altLang="en-US" sz="1800">
                <a:latin typeface="Courier New" panose="02070309020205020404" pitchFamily="49" charset="0"/>
                <a:cs typeface="Courier New" panose="02070309020205020404" pitchFamily="49" charset="0"/>
              </a:rPr>
              <a:t>displayHello</a:t>
            </a:r>
            <a:r>
              <a:rPr lang="en-US" altLang="en-US" sz="1800"/>
              <a:t> function.</a:t>
            </a:r>
          </a:p>
        </p:txBody>
      </p:sp>
      <p:sp>
        <p:nvSpPr>
          <p:cNvPr id="13324" name="Rectangle 1"/>
          <p:cNvSpPr>
            <a:spLocks noChangeArrowheads="1"/>
          </p:cNvSpPr>
          <p:nvPr/>
        </p:nvSpPr>
        <p:spPr bwMode="auto">
          <a:xfrm>
            <a:off x="6007100" y="5603875"/>
            <a:ext cx="1600200" cy="268288"/>
          </a:xfrm>
          <a:prstGeom prst="rect">
            <a:avLst/>
          </a:prstGeom>
          <a:noFill/>
          <a:ln w="9525"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13325" name="Line 15"/>
          <p:cNvSpPr>
            <a:spLocks noChangeShapeType="1"/>
          </p:cNvSpPr>
          <p:nvPr/>
        </p:nvSpPr>
        <p:spPr bwMode="auto">
          <a:xfrm>
            <a:off x="8126413" y="2643188"/>
            <a:ext cx="411162"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Line 15"/>
          <p:cNvSpPr>
            <a:spLocks noChangeShapeType="1"/>
          </p:cNvSpPr>
          <p:nvPr/>
        </p:nvSpPr>
        <p:spPr bwMode="auto">
          <a:xfrm flipH="1">
            <a:off x="5083175" y="3178175"/>
            <a:ext cx="10668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7" name="Line 15"/>
          <p:cNvSpPr>
            <a:spLocks noChangeShapeType="1"/>
          </p:cNvSpPr>
          <p:nvPr/>
        </p:nvSpPr>
        <p:spPr bwMode="auto">
          <a:xfrm flipH="1">
            <a:off x="8534400" y="2643188"/>
            <a:ext cx="0" cy="2028825"/>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1DE24AA-7A4D-4388-8145-42BF507BE7EA}" type="slidenum">
              <a:rPr lang="en-US" altLang="en-US" sz="1400" smtClean="0">
                <a:latin typeface="Times New Roman" panose="02020603050405020304" pitchFamily="18" charset="0"/>
              </a:rPr>
              <a:pPr>
                <a:spcBef>
                  <a:spcPct val="0"/>
                </a:spcBef>
                <a:buClrTx/>
                <a:buSzTx/>
                <a:buFontTx/>
                <a:buNone/>
              </a:pPr>
              <a:t>6</a:t>
            </a:fld>
            <a:endParaRPr lang="en-US" altLang="en-US" sz="1400" smtClean="0">
              <a:latin typeface="Times New Roman" panose="02020603050405020304" pitchFamily="18" charset="0"/>
            </a:endParaRPr>
          </a:p>
        </p:txBody>
      </p:sp>
      <p:sp>
        <p:nvSpPr>
          <p:cNvPr id="15363" name="Rectangle 2"/>
          <p:cNvSpPr>
            <a:spLocks noGrp="1" noChangeArrowheads="1"/>
          </p:cNvSpPr>
          <p:nvPr>
            <p:ph type="title"/>
          </p:nvPr>
        </p:nvSpPr>
        <p:spPr>
          <a:xfrm>
            <a:off x="1150938" y="304800"/>
            <a:ext cx="7002462" cy="754063"/>
          </a:xfrm>
        </p:spPr>
        <p:txBody>
          <a:bodyPr/>
          <a:lstStyle/>
          <a:p>
            <a:pPr eaLnBrk="1" hangingPunct="1"/>
            <a:r>
              <a:rPr lang="en-US" altLang="en-US" smtClean="0"/>
              <a:t>Buttons</a:t>
            </a:r>
          </a:p>
        </p:txBody>
      </p:sp>
      <p:sp>
        <p:nvSpPr>
          <p:cNvPr id="15364" name="Rectangle 3"/>
          <p:cNvSpPr>
            <a:spLocks noGrp="1" noChangeArrowheads="1"/>
          </p:cNvSpPr>
          <p:nvPr>
            <p:ph type="body" idx="1"/>
          </p:nvPr>
        </p:nvSpPr>
        <p:spPr>
          <a:xfrm>
            <a:off x="762000" y="1524000"/>
            <a:ext cx="7696200" cy="5029200"/>
          </a:xfrm>
        </p:spPr>
        <p:txBody>
          <a:bodyPr/>
          <a:lstStyle/>
          <a:p>
            <a:pPr eaLnBrk="1" hangingPunct="1"/>
            <a:r>
              <a:rPr lang="en-US" altLang="en-US" dirty="0" smtClean="0"/>
              <a:t>Simplified button syntax:</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&lt;input type="button"</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value="</a:t>
            </a:r>
            <a:r>
              <a:rPr lang="en-US" altLang="en-US" sz="1600" i="1" dirty="0" smtClean="0">
                <a:latin typeface="Times New Roman" panose="02020603050405020304" pitchFamily="18" charset="0"/>
              </a:rPr>
              <a:t>button-label</a:t>
            </a:r>
            <a:r>
              <a:rPr lang="en-US" altLang="en-US" sz="1600" dirty="0" smtClean="0">
                <a:latin typeface="Courier New" panose="02070309020205020404" pitchFamily="49" charset="0"/>
              </a:rPr>
              <a:t>"</a:t>
            </a:r>
          </a:p>
          <a:p>
            <a:pPr lvl="1" eaLnBrk="1" hangingPunct="1">
              <a:spcBef>
                <a:spcPct val="0"/>
              </a:spcBef>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onclick</a:t>
            </a:r>
            <a:r>
              <a:rPr lang="en-US" altLang="en-US" sz="1600" dirty="0" smtClean="0">
                <a:latin typeface="Courier New" panose="02070309020205020404" pitchFamily="49" charset="0"/>
              </a:rPr>
              <a:t>="</a:t>
            </a:r>
            <a:r>
              <a:rPr lang="en-US" altLang="en-US" sz="1600" i="1" dirty="0" smtClean="0">
                <a:latin typeface="Times New Roman" panose="02020603050405020304" pitchFamily="18" charset="0"/>
              </a:rPr>
              <a:t>click-event-handler</a:t>
            </a:r>
            <a:r>
              <a:rPr lang="en-US" altLang="en-US" sz="1600" dirty="0" smtClean="0">
                <a:latin typeface="Courier New" panose="02070309020205020404" pitchFamily="49" charset="0"/>
              </a:rPr>
              <a:t>"&gt;</a:t>
            </a:r>
          </a:p>
          <a:p>
            <a:pPr eaLnBrk="1" hangingPunct="1"/>
            <a:endParaRPr lang="en-US" altLang="en-US" dirty="0" smtClean="0"/>
          </a:p>
          <a:p>
            <a:pPr eaLnBrk="1" hangingPunct="1"/>
            <a:r>
              <a:rPr lang="en-US" altLang="en-US" sz="2200" dirty="0" smtClean="0">
                <a:latin typeface="Courier New" panose="02070309020205020404" pitchFamily="49" charset="0"/>
              </a:rPr>
              <a:t>type</a:t>
            </a:r>
            <a:r>
              <a:rPr lang="en-US" altLang="en-US" sz="2200" dirty="0" smtClean="0"/>
              <a:t> attribute :</a:t>
            </a:r>
          </a:p>
          <a:p>
            <a:pPr lvl="1" eaLnBrk="1" hangingPunct="1"/>
            <a:r>
              <a:rPr lang="en-US" altLang="en-US" dirty="0" smtClean="0"/>
              <a:t>Specifies the type of control.</a:t>
            </a:r>
          </a:p>
          <a:p>
            <a:pPr lvl="1" eaLnBrk="1" hangingPunct="1"/>
            <a:r>
              <a:rPr lang="en-US" altLang="en-US" dirty="0" smtClean="0"/>
              <a:t>If you don't provide a </a:t>
            </a:r>
            <a:r>
              <a:rPr lang="en-US" altLang="en-US" dirty="0" smtClean="0">
                <a:latin typeface="Courier New" panose="02070309020205020404" pitchFamily="49" charset="0"/>
                <a:cs typeface="Courier New" panose="02070309020205020404" pitchFamily="49" charset="0"/>
              </a:rPr>
              <a:t>type</a:t>
            </a:r>
            <a:r>
              <a:rPr lang="en-US" altLang="en-US" dirty="0" smtClean="0"/>
              <a:t> attribute, a text control will appear, since text control is the default type for the input element.</a:t>
            </a:r>
          </a:p>
          <a:p>
            <a:pPr eaLnBrk="1" hangingPunct="1"/>
            <a:r>
              <a:rPr lang="en-US" altLang="en-US" sz="2200" dirty="0" smtClean="0">
                <a:latin typeface="Courier New" panose="02070309020205020404" pitchFamily="49" charset="0"/>
              </a:rPr>
              <a:t>value</a:t>
            </a:r>
            <a:r>
              <a:rPr lang="en-US" altLang="en-US" sz="2200" dirty="0" smtClean="0"/>
              <a:t> attribute:</a:t>
            </a:r>
          </a:p>
          <a:p>
            <a:pPr lvl="1" eaLnBrk="1" hangingPunct="1"/>
            <a:r>
              <a:rPr lang="en-US" altLang="en-US" dirty="0" smtClean="0"/>
              <a:t>Specifies the button's label.</a:t>
            </a:r>
          </a:p>
          <a:p>
            <a:pPr lvl="1" eaLnBrk="1" hangingPunct="1"/>
            <a:r>
              <a:rPr lang="en-US" altLang="en-US" dirty="0" smtClean="0"/>
              <a:t>If you don't provide a </a:t>
            </a:r>
            <a:r>
              <a:rPr lang="en-US" altLang="en-US" dirty="0" smtClean="0">
                <a:latin typeface="Courier New" panose="02070309020205020404" pitchFamily="49" charset="0"/>
                <a:cs typeface="Courier New" panose="02070309020205020404" pitchFamily="49" charset="0"/>
              </a:rPr>
              <a:t>value</a:t>
            </a:r>
            <a:r>
              <a:rPr lang="en-US" altLang="en-US" dirty="0" smtClean="0"/>
              <a:t> attribute, the button will have no label.</a:t>
            </a:r>
          </a:p>
        </p:txBody>
      </p:sp>
      <p:sp>
        <p:nvSpPr>
          <p:cNvPr id="15365" name="Text Box 17" descr="note number"/>
          <p:cNvSpPr txBox="1">
            <a:spLocks noChangeArrowheads="1"/>
          </p:cNvSpPr>
          <p:nvPr/>
        </p:nvSpPr>
        <p:spPr bwMode="auto">
          <a:xfrm>
            <a:off x="381000" y="1828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5366" name="Text Box 18" descr="note number"/>
          <p:cNvSpPr txBox="1">
            <a:spLocks noChangeArrowheads="1"/>
          </p:cNvSpPr>
          <p:nvPr/>
        </p:nvSpPr>
        <p:spPr bwMode="auto">
          <a:xfrm>
            <a:off x="381000" y="2590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5367" name="Text Box 19" descr="note number"/>
          <p:cNvSpPr txBox="1">
            <a:spLocks noChangeArrowheads="1"/>
          </p:cNvSpPr>
          <p:nvPr/>
        </p:nvSpPr>
        <p:spPr bwMode="auto">
          <a:xfrm>
            <a:off x="381000" y="44196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15368" name="Text Box 19" descr="note number"/>
          <p:cNvSpPr txBox="1">
            <a:spLocks noChangeArrowheads="1"/>
          </p:cNvSpPr>
          <p:nvPr/>
        </p:nvSpPr>
        <p:spPr bwMode="auto">
          <a:xfrm>
            <a:off x="381000" y="6019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22CEFB8-C335-4AE5-9145-204CEA752B9B}" type="slidenum">
              <a:rPr lang="en-US" altLang="en-US" sz="1400" smtClean="0">
                <a:latin typeface="Times New Roman" panose="02020603050405020304" pitchFamily="18" charset="0"/>
              </a:rPr>
              <a:pPr>
                <a:spcBef>
                  <a:spcPct val="0"/>
                </a:spcBef>
                <a:buClrTx/>
                <a:buSzTx/>
                <a:buFontTx/>
                <a:buNone/>
              </a:pPr>
              <a:t>7</a:t>
            </a:fld>
            <a:endParaRPr lang="en-US" altLang="en-US" sz="1400" smtClean="0">
              <a:latin typeface="Times New Roman" panose="02020603050405020304" pitchFamily="18" charset="0"/>
            </a:endParaRPr>
          </a:p>
        </p:txBody>
      </p:sp>
      <p:sp>
        <p:nvSpPr>
          <p:cNvPr id="17411" name="Rectangle 2"/>
          <p:cNvSpPr>
            <a:spLocks noGrp="1" noChangeArrowheads="1"/>
          </p:cNvSpPr>
          <p:nvPr>
            <p:ph type="title"/>
          </p:nvPr>
        </p:nvSpPr>
        <p:spPr>
          <a:xfrm>
            <a:off x="1150938" y="304800"/>
            <a:ext cx="7002462" cy="754063"/>
          </a:xfrm>
        </p:spPr>
        <p:txBody>
          <a:bodyPr/>
          <a:lstStyle/>
          <a:p>
            <a:pPr eaLnBrk="1" hangingPunct="1"/>
            <a:r>
              <a:rPr lang="en-US" altLang="en-US" smtClean="0"/>
              <a:t>Buttons</a:t>
            </a:r>
          </a:p>
        </p:txBody>
      </p:sp>
      <p:sp>
        <p:nvSpPr>
          <p:cNvPr id="17412" name="Rectangle 3"/>
          <p:cNvSpPr>
            <a:spLocks noGrp="1" noChangeArrowheads="1"/>
          </p:cNvSpPr>
          <p:nvPr>
            <p:ph type="body" idx="1"/>
          </p:nvPr>
        </p:nvSpPr>
        <p:spPr>
          <a:xfrm>
            <a:off x="762000" y="1524000"/>
            <a:ext cx="7696200" cy="5029200"/>
          </a:xfrm>
        </p:spPr>
        <p:txBody>
          <a:bodyPr/>
          <a:lstStyle/>
          <a:p>
            <a:pPr eaLnBrk="1" hangingPunct="1"/>
            <a:r>
              <a:rPr lang="en-US" altLang="en-US" sz="2200" dirty="0" err="1" smtClean="0">
                <a:latin typeface="Courier New" panose="02070309020205020404" pitchFamily="49" charset="0"/>
                <a:cs typeface="Courier New" panose="02070309020205020404" pitchFamily="49" charset="0"/>
              </a:rPr>
              <a:t>onclick</a:t>
            </a:r>
            <a:r>
              <a:rPr lang="en-US" altLang="en-US" sz="2200" dirty="0" smtClean="0"/>
              <a:t> </a:t>
            </a:r>
            <a:r>
              <a:rPr lang="en-US" altLang="en-US" sz="2200" dirty="0"/>
              <a:t>attribute:</a:t>
            </a:r>
          </a:p>
          <a:p>
            <a:pPr lvl="1" eaLnBrk="1" hangingPunct="1"/>
            <a:r>
              <a:rPr lang="en-US" altLang="en-US" dirty="0"/>
              <a:t>Whenever the button is clicked, the JavaScript engine (see </a:t>
            </a:r>
            <a:r>
              <a:rPr lang="en-US" altLang="en-US" dirty="0" smtClean="0"/>
              <a:t>below) executes </a:t>
            </a:r>
            <a:r>
              <a:rPr lang="en-US" altLang="en-US" dirty="0"/>
              <a:t>the JavaScript code that follows </a:t>
            </a:r>
            <a:r>
              <a:rPr lang="en-US" altLang="en-US" dirty="0" err="1">
                <a:latin typeface="Courier New" panose="02070309020205020404" pitchFamily="49" charset="0"/>
                <a:cs typeface="Courier New" panose="02070309020205020404" pitchFamily="49" charset="0"/>
              </a:rPr>
              <a:t>onclick</a:t>
            </a:r>
            <a:r>
              <a:rPr lang="en-US" altLang="en-US" dirty="0">
                <a:latin typeface="Courier New" panose="02070309020205020404" pitchFamily="49" charset="0"/>
                <a:cs typeface="Courier New" panose="02070309020205020404" pitchFamily="49" charset="0"/>
              </a:rPr>
              <a:t>=</a:t>
            </a:r>
            <a:r>
              <a:rPr lang="en-US" altLang="en-US" dirty="0"/>
              <a:t>. That JavaScript code "handles" what's supposed to happen when the user clicks the button. Clicking the button is considered to be an </a:t>
            </a:r>
            <a:r>
              <a:rPr lang="en-US" altLang="en-US" i="1" dirty="0" smtClean="0"/>
              <a:t>event</a:t>
            </a:r>
            <a:r>
              <a:rPr lang="en-US" altLang="en-US" dirty="0" smtClean="0"/>
              <a:t>, </a:t>
            </a:r>
            <a:r>
              <a:rPr lang="en-US" altLang="en-US" dirty="0"/>
              <a:t>so the JavaScript code is known as an </a:t>
            </a:r>
            <a:r>
              <a:rPr lang="en-US" altLang="en-US" i="1" dirty="0" smtClean="0"/>
              <a:t>event </a:t>
            </a:r>
            <a:r>
              <a:rPr lang="en-US" altLang="en-US" i="1" dirty="0"/>
              <a:t>handler</a:t>
            </a:r>
            <a:r>
              <a:rPr lang="en-US" altLang="en-US" dirty="0" smtClean="0"/>
              <a:t>.</a:t>
            </a:r>
            <a:endParaRPr lang="en-US" altLang="en-US" dirty="0"/>
          </a:p>
          <a:p>
            <a:pPr eaLnBrk="1" hangingPunct="1"/>
            <a:endParaRPr lang="en-US" altLang="en-US" sz="2200" dirty="0" smtClean="0">
              <a:cs typeface="Courier New" panose="02070309020205020404" pitchFamily="49" charset="0"/>
            </a:endParaRPr>
          </a:p>
          <a:p>
            <a:pPr eaLnBrk="1" hangingPunct="1"/>
            <a:r>
              <a:rPr lang="en-US" altLang="en-US" sz="2200" dirty="0">
                <a:cs typeface="Courier New" panose="02070309020205020404" pitchFamily="49" charset="0"/>
              </a:rPr>
              <a:t>A </a:t>
            </a:r>
            <a:r>
              <a:rPr lang="en-US" altLang="en-US" sz="2200" i="1" dirty="0">
                <a:cs typeface="Courier New" panose="02070309020205020404" pitchFamily="49" charset="0"/>
              </a:rPr>
              <a:t>JavaScript engine </a:t>
            </a:r>
            <a:r>
              <a:rPr lang="en-US" altLang="en-US" sz="2200" dirty="0">
                <a:cs typeface="Courier New" panose="02070309020205020404" pitchFamily="49" charset="0"/>
              </a:rPr>
              <a:t>is the software inside a web browser that reads and executes JavaScript code</a:t>
            </a:r>
            <a:r>
              <a:rPr lang="en-US" altLang="en-US" sz="2200" dirty="0" smtClean="0">
                <a:cs typeface="Courier New" panose="02070309020205020404" pitchFamily="49" charset="0"/>
              </a:rPr>
              <a:t>.</a:t>
            </a:r>
            <a:endParaRPr lang="en-US" altLang="en-US" sz="2200" dirty="0">
              <a:cs typeface="Courier New" panose="02070309020205020404" pitchFamily="49" charset="0"/>
            </a:endParaRPr>
          </a:p>
        </p:txBody>
      </p:sp>
      <p:sp>
        <p:nvSpPr>
          <p:cNvPr id="17413" name="Text Box 17" descr="note number"/>
          <p:cNvSpPr txBox="1">
            <a:spLocks noChangeArrowheads="1"/>
          </p:cNvSpPr>
          <p:nvPr/>
        </p:nvSpPr>
        <p:spPr bwMode="auto">
          <a:xfrm>
            <a:off x="381000" y="348615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7414" name="Text Box 19" descr="note number"/>
          <p:cNvSpPr txBox="1">
            <a:spLocks noChangeArrowheads="1"/>
          </p:cNvSpPr>
          <p:nvPr/>
        </p:nvSpPr>
        <p:spPr bwMode="auto">
          <a:xfrm>
            <a:off x="381000" y="38004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17415" name="Text Box 17" descr="note number"/>
          <p:cNvSpPr txBox="1">
            <a:spLocks noChangeArrowheads="1"/>
          </p:cNvSpPr>
          <p:nvPr/>
        </p:nvSpPr>
        <p:spPr bwMode="auto">
          <a:xfrm>
            <a:off x="381000" y="22098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64049C4-68C1-43A7-9DF4-E9F24BFD46EB}" type="slidenum">
              <a:rPr lang="en-US" altLang="en-US" sz="1400" smtClean="0">
                <a:latin typeface="Times New Roman" panose="02020603050405020304" pitchFamily="18" charset="0"/>
              </a:rPr>
              <a:pPr>
                <a:spcBef>
                  <a:spcPct val="0"/>
                </a:spcBef>
                <a:buClrTx/>
                <a:buSzTx/>
                <a:buFontTx/>
                <a:buNone/>
              </a:pPr>
              <a:t>8</a:t>
            </a:fld>
            <a:endParaRPr lang="en-US" altLang="en-US" sz="1400" smtClean="0">
              <a:latin typeface="Times New Roman" panose="02020603050405020304" pitchFamily="18" charset="0"/>
            </a:endParaRPr>
          </a:p>
        </p:txBody>
      </p:sp>
      <p:sp>
        <p:nvSpPr>
          <p:cNvPr id="19459" name="Rectangle 2"/>
          <p:cNvSpPr>
            <a:spLocks noGrp="1" noChangeArrowheads="1"/>
          </p:cNvSpPr>
          <p:nvPr>
            <p:ph type="title"/>
          </p:nvPr>
        </p:nvSpPr>
        <p:spPr>
          <a:xfrm>
            <a:off x="1150938" y="304800"/>
            <a:ext cx="7002462" cy="754063"/>
          </a:xfrm>
        </p:spPr>
        <p:txBody>
          <a:bodyPr/>
          <a:lstStyle/>
          <a:p>
            <a:pPr eaLnBrk="1" hangingPunct="1"/>
            <a:r>
              <a:rPr lang="en-US" altLang="en-US" smtClean="0"/>
              <a:t>Functions</a:t>
            </a:r>
          </a:p>
        </p:txBody>
      </p:sp>
      <p:sp>
        <p:nvSpPr>
          <p:cNvPr id="19460" name="Rectangle 3"/>
          <p:cNvSpPr>
            <a:spLocks noGrp="1" noChangeArrowheads="1"/>
          </p:cNvSpPr>
          <p:nvPr>
            <p:ph type="body" idx="1"/>
          </p:nvPr>
        </p:nvSpPr>
        <p:spPr>
          <a:xfrm>
            <a:off x="762000" y="1524000"/>
            <a:ext cx="7696200" cy="5029200"/>
          </a:xfrm>
        </p:spPr>
        <p:txBody>
          <a:bodyPr/>
          <a:lstStyle/>
          <a:p>
            <a:pPr eaLnBrk="1" hangingPunct="1"/>
            <a:r>
              <a:rPr lang="en-US" altLang="en-US" dirty="0" smtClean="0"/>
              <a:t>A function in JavaScript is similar to a mathematical function.</a:t>
            </a:r>
          </a:p>
          <a:p>
            <a:pPr eaLnBrk="1" hangingPunct="1"/>
            <a:r>
              <a:rPr lang="en-US" altLang="en-US" dirty="0" smtClean="0"/>
              <a:t>A mathematical function receives arguments, performs a calculation, and returns an answer. For example, the sin(x) mathematical function receives the x argument, calculates the sine of the given x angle, and returns the calculated sine of x. Likewise, a JavaScript function might receive arguments, will perform a calculation, and might return an answer.</a:t>
            </a:r>
          </a:p>
          <a:p>
            <a:pPr eaLnBrk="1" hangingPunct="1"/>
            <a:r>
              <a:rPr lang="en-US" altLang="en-US" dirty="0" smtClean="0"/>
              <a:t>Here's the syntax for calling a function:</a:t>
            </a:r>
          </a:p>
          <a:p>
            <a:pPr lvl="1" eaLnBrk="1" hangingPunct="1">
              <a:spcBef>
                <a:spcPts val="600"/>
              </a:spcBef>
              <a:spcAft>
                <a:spcPts val="600"/>
              </a:spcAft>
              <a:buFont typeface="Wingdings" panose="05000000000000000000" pitchFamily="2" charset="2"/>
              <a:buNone/>
            </a:pPr>
            <a:r>
              <a:rPr lang="en-US" altLang="en-US" sz="1800" i="1" dirty="0" smtClean="0">
                <a:latin typeface="Times New Roman" panose="02020603050405020304" pitchFamily="18" charset="0"/>
              </a:rPr>
              <a:t>function-name</a:t>
            </a:r>
            <a:r>
              <a:rPr lang="en-US" altLang="en-US" sz="1800" dirty="0" smtClean="0">
                <a:latin typeface="Courier New" panose="02070309020205020404" pitchFamily="49" charset="0"/>
                <a:cs typeface="Courier New" panose="02070309020205020404" pitchFamily="49" charset="0"/>
              </a:rPr>
              <a:t>(</a:t>
            </a:r>
            <a:r>
              <a:rPr lang="en-US" altLang="en-US" sz="1800" i="1" dirty="0" smtClean="0">
                <a:latin typeface="Times New Roman" panose="02020603050405020304" pitchFamily="18" charset="0"/>
                <a:cs typeface="Times New Roman" panose="02020603050405020304" pitchFamily="18" charset="0"/>
              </a:rPr>
              <a:t>0-or-more-a</a:t>
            </a:r>
            <a:r>
              <a:rPr lang="en-US" altLang="en-US" sz="1800" i="1" dirty="0" smtClean="0">
                <a:latin typeface="Times New Roman" panose="02020603050405020304" pitchFamily="18" charset="0"/>
              </a:rPr>
              <a:t>rguments-separated-by-commas</a:t>
            </a:r>
            <a:r>
              <a:rPr lang="en-US" altLang="en-US" sz="1800" dirty="0" smtClean="0">
                <a:latin typeface="Courier New" panose="02070309020205020404" pitchFamily="49" charset="0"/>
                <a:cs typeface="Courier New" panose="02070309020205020404" pitchFamily="49" charset="0"/>
              </a:rPr>
              <a:t>);</a:t>
            </a:r>
          </a:p>
        </p:txBody>
      </p:sp>
      <p:sp>
        <p:nvSpPr>
          <p:cNvPr id="19461" name="Text Box 17" descr="note number"/>
          <p:cNvSpPr txBox="1">
            <a:spLocks noChangeArrowheads="1"/>
          </p:cNvSpPr>
          <p:nvPr/>
        </p:nvSpPr>
        <p:spPr bwMode="auto">
          <a:xfrm>
            <a:off x="381000" y="5400675"/>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41A261F-FCE3-4EA5-A822-320A58F2F0B5}" type="slidenum">
              <a:rPr lang="en-US" altLang="en-US" sz="1400" smtClean="0">
                <a:latin typeface="Times New Roman" panose="02020603050405020304" pitchFamily="18" charset="0"/>
              </a:rPr>
              <a:pPr>
                <a:spcBef>
                  <a:spcPct val="0"/>
                </a:spcBef>
                <a:buClrTx/>
                <a:buSzTx/>
                <a:buFontTx/>
                <a:buNone/>
              </a:pPr>
              <a:t>9</a:t>
            </a:fld>
            <a:endParaRPr lang="en-US" altLang="en-US" sz="1400" smtClean="0">
              <a:latin typeface="Times New Roman" panose="02020603050405020304" pitchFamily="18" charset="0"/>
            </a:endParaRPr>
          </a:p>
        </p:txBody>
      </p:sp>
      <p:sp>
        <p:nvSpPr>
          <p:cNvPr id="21507" name="Rectangle 2"/>
          <p:cNvSpPr>
            <a:spLocks noGrp="1" noChangeArrowheads="1"/>
          </p:cNvSpPr>
          <p:nvPr>
            <p:ph type="title"/>
          </p:nvPr>
        </p:nvSpPr>
        <p:spPr>
          <a:xfrm>
            <a:off x="1150938" y="304800"/>
            <a:ext cx="7002462" cy="754063"/>
          </a:xfrm>
        </p:spPr>
        <p:txBody>
          <a:bodyPr/>
          <a:lstStyle/>
          <a:p>
            <a:pPr eaLnBrk="1" hangingPunct="1"/>
            <a:r>
              <a:rPr lang="en-US" altLang="en-US" smtClean="0"/>
              <a:t>Functions</a:t>
            </a:r>
          </a:p>
        </p:txBody>
      </p:sp>
      <p:sp>
        <p:nvSpPr>
          <p:cNvPr id="21508" name="Rectangle 3"/>
          <p:cNvSpPr>
            <a:spLocks noGrp="1" noChangeArrowheads="1"/>
          </p:cNvSpPr>
          <p:nvPr>
            <p:ph type="body" idx="1"/>
          </p:nvPr>
        </p:nvSpPr>
        <p:spPr>
          <a:xfrm>
            <a:off x="762000" y="1524000"/>
            <a:ext cx="7696200" cy="5029200"/>
          </a:xfrm>
        </p:spPr>
        <p:txBody>
          <a:bodyPr/>
          <a:lstStyle/>
          <a:p>
            <a:pPr eaLnBrk="1" hangingPunct="1"/>
            <a:r>
              <a:rPr lang="en-US" altLang="en-US" dirty="0" smtClean="0"/>
              <a:t>Here's the syntax for a function definition:</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function </a:t>
            </a:r>
            <a:r>
              <a:rPr lang="en-US" altLang="en-US" sz="1600" i="1" dirty="0" smtClean="0">
                <a:latin typeface="Times New Roman" panose="02020603050405020304" pitchFamily="18" charset="0"/>
              </a:rPr>
              <a:t>function-name </a:t>
            </a:r>
            <a:r>
              <a:rPr lang="en-US" altLang="en-US" sz="1600" dirty="0" smtClean="0">
                <a:latin typeface="Courier New" panose="02070309020205020404" pitchFamily="49" charset="0"/>
              </a:rPr>
              <a:t>(</a:t>
            </a:r>
            <a:r>
              <a:rPr lang="en-US" altLang="en-US" sz="1600" i="1" dirty="0" smtClean="0">
                <a:latin typeface="Times New Roman" panose="02020603050405020304" pitchFamily="18" charset="0"/>
                <a:cs typeface="Times New Roman" panose="02020603050405020304" pitchFamily="18" charset="0"/>
              </a:rPr>
              <a:t>0-or-more-parameters-separated-by-commas</a:t>
            </a:r>
            <a:r>
              <a:rPr lang="en-US" altLang="en-US" sz="1600" dirty="0" smtClean="0">
                <a:latin typeface="Courier New" panose="02070309020205020404" pitchFamily="49" charset="0"/>
              </a:rPr>
              <a:t>) {</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statement-1</a:t>
            </a:r>
            <a:r>
              <a:rPr lang="en-US" altLang="en-US" sz="1600" dirty="0" smtClean="0">
                <a:latin typeface="Courier New" panose="02070309020205020404" pitchFamily="49" charset="0"/>
              </a:rPr>
              <a:t>;</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statement-2</a:t>
            </a:r>
            <a:r>
              <a:rPr lang="en-US" altLang="en-US" sz="1600" dirty="0" smtClean="0">
                <a:latin typeface="Courier New" panose="02070309020205020404" pitchFamily="49" charset="0"/>
              </a:rPr>
              <a:t>;</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a:t>
            </a:r>
            <a:endParaRPr lang="en-US" altLang="en-US" sz="1600" dirty="0" smtClean="0">
              <a:latin typeface="Courier New" panose="02070309020205020404" pitchFamily="49" charset="0"/>
            </a:endParaRP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a:t>
            </a:r>
            <a:r>
              <a:rPr lang="en-US" altLang="en-US" sz="1600" i="1" dirty="0" smtClean="0">
                <a:latin typeface="Times New Roman" panose="02020603050405020304" pitchFamily="18" charset="0"/>
                <a:cs typeface="Times New Roman" panose="02020603050405020304" pitchFamily="18" charset="0"/>
              </a:rPr>
              <a:t>last-statement</a:t>
            </a:r>
            <a:r>
              <a:rPr lang="en-US" altLang="en-US" sz="1600" dirty="0" smtClean="0">
                <a:latin typeface="Courier New" panose="02070309020205020404" pitchFamily="49" charset="0"/>
              </a:rPr>
              <a:t>;</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a:t>
            </a:r>
            <a:endParaRPr lang="en-US" altLang="en-US" sz="1600" i="1" dirty="0" smtClean="0">
              <a:latin typeface="Times New Roman" panose="02020603050405020304" pitchFamily="18" charset="0"/>
            </a:endParaRPr>
          </a:p>
          <a:p>
            <a:pPr eaLnBrk="1" hangingPunct="1"/>
            <a:r>
              <a:rPr lang="en-US" altLang="en-US" dirty="0" smtClean="0"/>
              <a:t>Normally, function definitions should be placed (1) in a </a:t>
            </a:r>
            <a:r>
              <a:rPr lang="en-US" altLang="en-US" dirty="0" smtClean="0">
                <a:latin typeface="Courier New" panose="02070309020205020404" pitchFamily="49" charset="0"/>
                <a:cs typeface="Courier New" panose="02070309020205020404" pitchFamily="49" charset="0"/>
              </a:rPr>
              <a:t>script</a:t>
            </a:r>
            <a:r>
              <a:rPr lang="en-US" altLang="en-US" dirty="0" smtClean="0"/>
              <a:t> container in the web page's </a:t>
            </a:r>
            <a:r>
              <a:rPr lang="en-US" altLang="en-US" dirty="0" smtClean="0">
                <a:latin typeface="Courier New" panose="02070309020205020404" pitchFamily="49" charset="0"/>
                <a:cs typeface="Courier New" panose="02070309020205020404" pitchFamily="49" charset="0"/>
              </a:rPr>
              <a:t>head</a:t>
            </a:r>
            <a:r>
              <a:rPr lang="en-US" altLang="en-US" dirty="0" smtClean="0"/>
              <a:t> container, or (2) in an external JavaScript file.</a:t>
            </a:r>
          </a:p>
        </p:txBody>
      </p:sp>
      <p:sp>
        <p:nvSpPr>
          <p:cNvPr id="21509" name="Text Box 17" descr="note number"/>
          <p:cNvSpPr txBox="1">
            <a:spLocks noChangeArrowheads="1"/>
          </p:cNvSpPr>
          <p:nvPr/>
        </p:nvSpPr>
        <p:spPr bwMode="auto">
          <a:xfrm>
            <a:off x="381000" y="32004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1510" name="Text Box 19" descr="note number"/>
          <p:cNvSpPr txBox="1">
            <a:spLocks noChangeArrowheads="1"/>
          </p:cNvSpPr>
          <p:nvPr/>
        </p:nvSpPr>
        <p:spPr bwMode="auto">
          <a:xfrm>
            <a:off x="381000" y="3505200"/>
            <a:ext cx="266700" cy="31432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21511" name="Text Box 19" descr="note number"/>
          <p:cNvSpPr txBox="1">
            <a:spLocks noChangeArrowheads="1"/>
          </p:cNvSpPr>
          <p:nvPr/>
        </p:nvSpPr>
        <p:spPr bwMode="auto">
          <a:xfrm>
            <a:off x="381000" y="4797425"/>
            <a:ext cx="266700" cy="307975"/>
          </a:xfrm>
          <a:prstGeom prst="rect">
            <a:avLst/>
          </a:prstGeom>
          <a:solidFill>
            <a:srgbClr val="FFFF99"/>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21512" name="Text Box 7"/>
          <p:cNvSpPr txBox="1">
            <a:spLocks noChangeArrowheads="1"/>
          </p:cNvSpPr>
          <p:nvPr/>
        </p:nvSpPr>
        <p:spPr bwMode="auto">
          <a:xfrm>
            <a:off x="3810000" y="2695575"/>
            <a:ext cx="1447800" cy="338138"/>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function body</a:t>
            </a:r>
          </a:p>
        </p:txBody>
      </p:sp>
      <p:sp>
        <p:nvSpPr>
          <p:cNvPr id="21513" name="AutoShape 8"/>
          <p:cNvSpPr>
            <a:spLocks/>
          </p:cNvSpPr>
          <p:nvPr/>
        </p:nvSpPr>
        <p:spPr bwMode="auto">
          <a:xfrm>
            <a:off x="3048000" y="2320925"/>
            <a:ext cx="76200" cy="1108075"/>
          </a:xfrm>
          <a:prstGeom prst="rightBrace">
            <a:avLst>
              <a:gd name="adj1" fmla="val 183319"/>
              <a:gd name="adj2" fmla="val 5000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21514" name="Line 9"/>
          <p:cNvSpPr>
            <a:spLocks noChangeShapeType="1"/>
          </p:cNvSpPr>
          <p:nvPr/>
        </p:nvSpPr>
        <p:spPr bwMode="auto">
          <a:xfrm flipH="1">
            <a:off x="3276600" y="2859088"/>
            <a:ext cx="533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5" name="Text Box 7"/>
          <p:cNvSpPr txBox="1">
            <a:spLocks noChangeArrowheads="1"/>
          </p:cNvSpPr>
          <p:nvPr/>
        </p:nvSpPr>
        <p:spPr bwMode="auto">
          <a:xfrm>
            <a:off x="6572250" y="2690813"/>
            <a:ext cx="1752600" cy="338137"/>
          </a:xfrm>
          <a:prstGeom prst="rect">
            <a:avLst/>
          </a:prstGeom>
          <a:solidFill>
            <a:srgbClr val="CCFFCC"/>
          </a:solidFill>
          <a:ln w="952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600" dirty="0"/>
              <a:t>function heading</a:t>
            </a:r>
          </a:p>
        </p:txBody>
      </p:sp>
      <p:sp>
        <p:nvSpPr>
          <p:cNvPr id="21516" name="Line 9"/>
          <p:cNvSpPr>
            <a:spLocks noChangeShapeType="1"/>
          </p:cNvSpPr>
          <p:nvPr/>
        </p:nvSpPr>
        <p:spPr bwMode="auto">
          <a:xfrm flipH="1" flipV="1">
            <a:off x="7886700" y="2095500"/>
            <a:ext cx="266700" cy="635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7" name="Line 9"/>
          <p:cNvSpPr>
            <a:spLocks noChangeShapeType="1"/>
          </p:cNvSpPr>
          <p:nvPr/>
        </p:nvSpPr>
        <p:spPr bwMode="auto">
          <a:xfrm flipH="1" flipV="1">
            <a:off x="8153400" y="2101850"/>
            <a:ext cx="0" cy="587375"/>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97435</TotalTime>
  <Words>9467</Words>
  <Application>Microsoft Office PowerPoint</Application>
  <PresentationFormat>On-screen Show (4:3)</PresentationFormat>
  <Paragraphs>1054</Paragraphs>
  <Slides>47</Slides>
  <Notes>47</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Courier New</vt:lpstr>
      <vt:lpstr>Tahoma</vt:lpstr>
      <vt:lpstr>Times New Roman</vt:lpstr>
      <vt:lpstr>Wingdings</vt:lpstr>
      <vt:lpstr>Blends</vt:lpstr>
      <vt:lpstr>Visio</vt:lpstr>
      <vt:lpstr>Chapter 8 - Introduction to JavaScript (functions, DOM, forms, event handlers)</vt:lpstr>
      <vt:lpstr>Chapter 8 - Introduction to JavaScript (functions, DOM, forms, event handlers)</vt:lpstr>
      <vt:lpstr>JavaScript History</vt:lpstr>
      <vt:lpstr>Hello World Web Page</vt:lpstr>
      <vt:lpstr>Hello World Web Page</vt:lpstr>
      <vt:lpstr>Buttons</vt:lpstr>
      <vt:lpstr>Buttons</vt:lpstr>
      <vt:lpstr>Functions</vt:lpstr>
      <vt:lpstr>Functions</vt:lpstr>
      <vt:lpstr>Functions</vt:lpstr>
      <vt:lpstr>Variables</vt:lpstr>
      <vt:lpstr>Identifiers</vt:lpstr>
      <vt:lpstr>Assignment Statements</vt:lpstr>
      <vt:lpstr>Objects</vt:lpstr>
      <vt:lpstr>Objects</vt:lpstr>
      <vt:lpstr>Document Object Model</vt:lpstr>
      <vt:lpstr>Node Tree for Simplified Hello Web Page</vt:lpstr>
      <vt:lpstr>Dynamic HTML</vt:lpstr>
      <vt:lpstr>Forms</vt:lpstr>
      <vt:lpstr>Client-Side Vs. Server-Side Processing</vt:lpstr>
      <vt:lpstr>Client-Side Vs. Server-Side Processing</vt:lpstr>
      <vt:lpstr>Client-Side Vs. Server-Side Processing (hidden)</vt:lpstr>
      <vt:lpstr>form Element</vt:lpstr>
      <vt:lpstr>form Element</vt:lpstr>
      <vt:lpstr>Controls</vt:lpstr>
      <vt:lpstr>Text Control</vt:lpstr>
      <vt:lpstr>Text Control</vt:lpstr>
      <vt:lpstr>Text Control</vt:lpstr>
      <vt:lpstr>Text Control</vt:lpstr>
      <vt:lpstr>Email Generator Web Page</vt:lpstr>
      <vt:lpstr>Email Generator Web Page</vt:lpstr>
      <vt:lpstr>Accessing a Form’s Control Values</vt:lpstr>
      <vt:lpstr>Accessing a Form’s Control Values</vt:lpstr>
      <vt:lpstr>Accessing a Form’s Control Values</vt:lpstr>
      <vt:lpstr>Accessing a Form’s Control Values</vt:lpstr>
      <vt:lpstr>Accessing a Form’s Control Values</vt:lpstr>
      <vt:lpstr>reset and focus Methods</vt:lpstr>
      <vt:lpstr>Comments</vt:lpstr>
      <vt:lpstr>Comments</vt:lpstr>
      <vt:lpstr>Comments</vt:lpstr>
      <vt:lpstr>Coding Conventions</vt:lpstr>
      <vt:lpstr>Event-Handler Attributes</vt:lpstr>
      <vt:lpstr>onchange Event-Handler Attribute</vt:lpstr>
      <vt:lpstr>onchange Event-Handler Attribute</vt:lpstr>
      <vt:lpstr>onchange Event-Handler Attribute</vt:lpstr>
      <vt:lpstr>onmouseover and onmouseout Event-Handler Attributes</vt:lpstr>
      <vt:lpstr>Quiz Questions</vt:lpstr>
    </vt:vector>
  </TitlesOfParts>
  <Company>IISC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Java</dc:title>
  <dc:creator>John Dean</dc:creator>
  <cp:lastModifiedBy>Gupta, Anu</cp:lastModifiedBy>
  <cp:revision>1425</cp:revision>
  <cp:lastPrinted>2017-10-24T03:47:15Z</cp:lastPrinted>
  <dcterms:created xsi:type="dcterms:W3CDTF">2000-08-25T22:43:27Z</dcterms:created>
  <dcterms:modified xsi:type="dcterms:W3CDTF">2020-11-13T19:54:47Z</dcterms:modified>
</cp:coreProperties>
</file>