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64" r:id="rId1"/>
    <p:sldMasterId id="2147483865" r:id="rId2"/>
    <p:sldMasterId id="2147484463" r:id="rId3"/>
  </p:sldMasterIdLst>
  <p:notesMasterIdLst>
    <p:notesMasterId r:id="rId61"/>
  </p:notesMasterIdLst>
  <p:handoutMasterIdLst>
    <p:handoutMasterId r:id="rId62"/>
  </p:handoutMasterIdLst>
  <p:sldIdLst>
    <p:sldId id="571" r:id="rId4"/>
    <p:sldId id="257" r:id="rId5"/>
    <p:sldId id="510" r:id="rId6"/>
    <p:sldId id="554" r:id="rId7"/>
    <p:sldId id="555" r:id="rId8"/>
    <p:sldId id="556" r:id="rId9"/>
    <p:sldId id="522" r:id="rId10"/>
    <p:sldId id="557" r:id="rId11"/>
    <p:sldId id="523" r:id="rId12"/>
    <p:sldId id="543" r:id="rId13"/>
    <p:sldId id="558" r:id="rId14"/>
    <p:sldId id="525" r:id="rId15"/>
    <p:sldId id="559" r:id="rId16"/>
    <p:sldId id="560" r:id="rId17"/>
    <p:sldId id="561" r:id="rId18"/>
    <p:sldId id="562" r:id="rId19"/>
    <p:sldId id="563" r:id="rId20"/>
    <p:sldId id="511" r:id="rId21"/>
    <p:sldId id="527" r:id="rId22"/>
    <p:sldId id="566" r:id="rId23"/>
    <p:sldId id="565" r:id="rId24"/>
    <p:sldId id="564" r:id="rId25"/>
    <p:sldId id="512" r:id="rId26"/>
    <p:sldId id="544" r:id="rId27"/>
    <p:sldId id="513" r:id="rId28"/>
    <p:sldId id="529" r:id="rId29"/>
    <p:sldId id="547" r:id="rId30"/>
    <p:sldId id="548" r:id="rId31"/>
    <p:sldId id="549" r:id="rId32"/>
    <p:sldId id="514" r:id="rId33"/>
    <p:sldId id="515" r:id="rId34"/>
    <p:sldId id="545" r:id="rId35"/>
    <p:sldId id="530" r:id="rId36"/>
    <p:sldId id="531" r:id="rId37"/>
    <p:sldId id="279" r:id="rId38"/>
    <p:sldId id="283" r:id="rId39"/>
    <p:sldId id="516" r:id="rId40"/>
    <p:sldId id="550" r:id="rId41"/>
    <p:sldId id="568" r:id="rId42"/>
    <p:sldId id="532" r:id="rId43"/>
    <p:sldId id="519" r:id="rId44"/>
    <p:sldId id="534" r:id="rId45"/>
    <p:sldId id="569" r:id="rId46"/>
    <p:sldId id="570" r:id="rId47"/>
    <p:sldId id="517" r:id="rId48"/>
    <p:sldId id="533" r:id="rId49"/>
    <p:sldId id="539" r:id="rId50"/>
    <p:sldId id="551" r:id="rId51"/>
    <p:sldId id="518" r:id="rId52"/>
    <p:sldId id="520" r:id="rId53"/>
    <p:sldId id="535" r:id="rId54"/>
    <p:sldId id="536" r:id="rId55"/>
    <p:sldId id="537" r:id="rId56"/>
    <p:sldId id="552" r:id="rId57"/>
    <p:sldId id="553" r:id="rId58"/>
    <p:sldId id="508" r:id="rId59"/>
    <p:sldId id="542" r:id="rId6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94006" autoAdjust="0"/>
  </p:normalViewPr>
  <p:slideViewPr>
    <p:cSldViewPr>
      <p:cViewPr varScale="1">
        <p:scale>
          <a:sx n="78" d="100"/>
          <a:sy n="78" d="100"/>
        </p:scale>
        <p:origin x="93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5241EE6-CA0C-4A9F-9811-542B7B1694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0432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E0415B-493E-46F4-BB3F-785DAC7D8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73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EAC1AC-E9DE-44EB-A8AC-16404DF97A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33E4D38-CA46-470B-A8A7-9DA2A38A2C5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481EB40-D66E-47E1-A532-2093322D213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28A9910-CB1E-4990-B8BC-F76D2FC7A72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221970F-2302-4D2F-89F8-7F9792D0B91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68A0BA5-4BCB-4D92-B027-5F3E1C48E52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D3A236B-E192-40C2-9A11-42288F2D02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0FDFDB4-AD53-4DFF-8111-3338ACF3954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E436EE5-FA45-4469-A41C-412BB1D6952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1ECD8AA-70ED-4B59-B988-D0D81FC1BA8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F174A7D-C040-4FF0-9F2F-C01DA0F492C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B498878-F6A0-4E83-8A3E-62DB975ECA8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35693EF-361D-40F2-82E2-18A6D332521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90736A7-D7FA-4EA1-AACA-31877869EA4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B7B0564-76B6-444C-8933-F30772EE046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372DFEA-54F6-4623-B3CA-E2D51C7986C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1525710-5CF4-4D00-B230-4F6BB69EFB6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8A66E28-E4FF-430B-9955-B270EEBC47C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799E0FD-C2FA-4C52-B670-650D04253B9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CE6AF5B-379E-45B8-81D6-24A898F9E73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11328CE-1918-4374-80BF-8BB052B6FF9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B8F2179-B6E3-478F-B2CB-FDA59C7E12C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310673C-F146-4BD4-B728-7CA5D4FF2E6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49F89E6-F52C-4821-9061-40B6F8E3E5E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C783087-9F01-418D-A9E5-E07A0320422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57A2185-7D02-424E-AD14-DAF9D975178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3249089-052F-4059-B65B-4D28A83584A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FE3EEF4-505A-4AF5-B5B2-551C3DBE29C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2A50AA3-5090-427E-B82E-E9E3969FB6E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36510A3-85B0-4AE9-9193-95B1FABE19C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E33F04C-8590-480B-A0AB-D689F4CFD6B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002050E-AA01-448A-BC52-51563076096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BE2355A-55A9-4939-A9C6-72071ADE58C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C4B7423-A69E-402C-817E-A7B4716524D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0E6061A-D28F-4535-8B8E-B2D9FB83EC5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CDD0D53-E839-458D-9149-E26D7B47BCD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CDD0D53-E839-458D-9149-E26D7B47BCD5}" type="slidenum">
              <a:rPr lang="en-US" altLang="en-US" sz="1200">
                <a:solidFill>
                  <a:prstClr val="black"/>
                </a:solidFill>
              </a:rPr>
              <a:pPr eaLnBrk="1" hangingPunct="1"/>
              <a:t>44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44BBFE1-B606-486B-9FA1-571D821DDA6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EF8EEBE-C192-4486-922A-5AC2D1A930C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CCD65E0-913A-4750-947E-D851206341E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BEBADAB-72AF-424C-91A0-BF10ECBE185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95EB258-CA41-4B65-8E00-D917DD0E24C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4BF9B79-BC95-4F6E-9A38-7AB2969FCB2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BF5FE7F-8D62-48F6-BA29-BEE9B844CA2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26EF149-A9E2-4B24-922E-E59EB4134AA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5A1EEDE-8B91-455E-A4E3-E073B48D17A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DC5997E-0EB9-4548-AF45-A6D7BC09D71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4CA12C3-04F7-4E51-BBD3-FCB29371D68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5C90732-F6FA-4608-ABE2-D1AA903CD46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2BEF0FA-CBA6-42CE-A608-81DBC952B5E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37AF7ED-5B72-4E65-9897-E0D64C6E20D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93698D6-52F2-4EDA-9FB5-3673064F980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7EE25B5-F162-49CD-B560-F93319A1E17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E973B6A-2A6F-4EB3-9A03-688E78688BA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272A625-6C93-48ED-8C92-A6A6F4E85E9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AEE6-C62E-4206-A22E-6EC185F6371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87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ED7D6-4036-4E08-875C-A35C1EF602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66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08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0"/>
            <a:ext cx="44481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48006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200400"/>
            <a:ext cx="4800600" cy="1981200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6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E6723-AC6F-490F-8403-17C591B92E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8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03C0E-12F6-4D62-B4FA-098555CBB1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7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87C40-707F-41B4-B11B-978CD1F52C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42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81B5B-C5AB-42DD-BD0C-9F8342DD16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7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A0B89-6249-4D71-81AC-64ECE82A50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6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FF3B2-C02B-4707-B11F-BA9E942011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0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4804-A08F-4069-963F-0543010B72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0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5E1E8-9D95-49D2-B294-24BD629B69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399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DDB8B-93FB-4BAD-8744-1CAF8EE4F2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9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4211F-C9F3-43F2-90B7-D0D9B95DF5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E4B90-54A5-44EB-B1FE-17474F8531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19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54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6" name="Picture 8" descr="Rules_Single_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8" name="Picture 10" descr="Audi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44987"/>
            <a:ext cx="7747000" cy="444737"/>
          </a:xfrm>
        </p:spPr>
        <p:txBody>
          <a:bodyPr anchor="b"/>
          <a:lstStyle>
            <a:lvl1pPr algn="ctr">
              <a:defRPr sz="3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497059"/>
          </a:xfrm>
        </p:spPr>
        <p:txBody>
          <a:bodyPr/>
          <a:lstStyle>
            <a:lvl1pPr marL="0" indent="0" algn="ctr">
              <a:buNone/>
              <a:defRPr sz="3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56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81252"/>
            <a:ext cx="6172200" cy="470898"/>
          </a:xfrm>
        </p:spPr>
        <p:txBody>
          <a:bodyPr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24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57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 dirty="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88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BA82A-4043-4057-93FD-A9512AC571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453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69E5-D117-46DC-BF6A-E4CCBFF8A6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997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A02A4-738B-4F66-9E1C-72E4C38764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7F17E-B3EC-43CD-8223-FF173FCE74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53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68F2-CAA1-4339-BF33-1DFAE2E0F8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42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E5CC9-2EEE-4DFE-9D41-EB06FAA9F8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597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909D4-BBD7-4F5E-918C-3A9E27C23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978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fld id="{99E318F6-FD34-4BE1-829B-78C20CA5A8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E46C0A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5AF3365-24D4-4053-B1A9-B0993F7A91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496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  <p:sldLayoutId id="2147484518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0A6221B-A242-44B8-B238-948450578A8B}" type="slidenum">
              <a:rPr lang="en-US" sz="800" smtClean="0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393202"/>
            <a:ext cx="8415338" cy="47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6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20" r:id="rId2"/>
    <p:sldLayoutId id="2147484521" r:id="rId3"/>
    <p:sldLayoutId id="2147484522" r:id="rId4"/>
    <p:sldLayoutId id="2147484523" r:id="rId5"/>
  </p:sldLayoutIdLst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fontAlgn="base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fontAlgn="base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charset="0"/>
        <a:buChar char="-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fontAlgn="base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98500" y="866038"/>
            <a:ext cx="7747000" cy="2223686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Java Programming, 9e</a:t>
            </a:r>
            <a:br>
              <a:rPr lang="en-US" altLang="en-US" sz="3400" dirty="0"/>
            </a:br>
            <a:br>
              <a:rPr lang="en-US" altLang="en-US" sz="3400" dirty="0"/>
            </a:br>
            <a:br>
              <a:rPr lang="en-US" altLang="en-US" dirty="0"/>
            </a:br>
            <a:r>
              <a:rPr lang="en-US" altLang="en-US" sz="3400" dirty="0"/>
              <a:t>Chapter </a:t>
            </a:r>
            <a:r>
              <a:rPr lang="en-US" altLang="en-US" dirty="0"/>
              <a:t>3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99411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Using Methods, Classes, </a:t>
            </a:r>
            <a:br>
              <a:rPr lang="en-US" altLang="en-US" dirty="0"/>
            </a:br>
            <a:r>
              <a:rPr lang="en-US" altLang="en-US" dirty="0"/>
              <a:t>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0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631216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or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package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 access allows use by any other class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Also called access modifiers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Methods most commonly 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 access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Access Specifiers (1 of 2)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7: Access specifiers for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1" y="1493044"/>
            <a:ext cx="8297759" cy="3871912"/>
          </a:xfrm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Access Specifiers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Describes the type of data the method sends back to the calling method</a:t>
            </a:r>
          </a:p>
          <a:p>
            <a:r>
              <a:rPr lang="en-US" altLang="en-US" dirty="0"/>
              <a:t>If no data is returned to the method, the return value is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Return Type (1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8: Return types for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2" y="1895147"/>
            <a:ext cx="6923576" cy="3067706"/>
          </a:xfrm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Return Type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be any legal identifier </a:t>
            </a:r>
          </a:p>
          <a:p>
            <a:pPr lvl="1"/>
            <a:r>
              <a:rPr lang="en-US" altLang="en-US" dirty="0"/>
              <a:t>Must be one word</a:t>
            </a:r>
          </a:p>
          <a:p>
            <a:pPr lvl="1"/>
            <a:r>
              <a:rPr lang="en-US" altLang="en-US" dirty="0"/>
              <a:t>No embedded spaces</a:t>
            </a:r>
          </a:p>
          <a:p>
            <a:pPr lvl="1"/>
            <a:r>
              <a:rPr lang="en-US" altLang="en-US" dirty="0"/>
              <a:t>Cannot be a Java keyword</a:t>
            </a:r>
          </a:p>
          <a:p>
            <a:pPr lvl="1"/>
            <a:endParaRPr lang="en-US" altLang="en-US" dirty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Method Name (1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9: Identifiers for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3" y="2151063"/>
            <a:ext cx="7591814" cy="2555875"/>
          </a:xfrm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Method Name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347912"/>
          </a:xfrm>
        </p:spPr>
        <p:txBody>
          <a:bodyPr/>
          <a:lstStyle/>
          <a:p>
            <a:r>
              <a:rPr lang="en-US" altLang="en-US" dirty="0"/>
              <a:t>Every method header contains a set of parentheses that follow the identifier</a:t>
            </a:r>
          </a:p>
          <a:p>
            <a:r>
              <a:rPr lang="en-US" altLang="en-US" dirty="0"/>
              <a:t>May contain data to be sent to the method</a:t>
            </a:r>
          </a:p>
          <a:p>
            <a:r>
              <a:rPr lang="en-US" altLang="en-US" b="1" dirty="0"/>
              <a:t>Fully qualified identifier</a:t>
            </a:r>
          </a:p>
          <a:p>
            <a:pPr lvl="1"/>
            <a:r>
              <a:rPr lang="en-US" altLang="en-US" dirty="0"/>
              <a:t>A complete name that includes the class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Parentheses (1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0: Parentheses and their contents for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44456"/>
            <a:ext cx="6934200" cy="3169089"/>
          </a:xfrm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Parentheses (2 of 2)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567112"/>
          </a:xfrm>
        </p:spPr>
        <p:txBody>
          <a:bodyPr/>
          <a:lstStyle/>
          <a:p>
            <a:r>
              <a:rPr lang="en-US" altLang="en-US" b="1" dirty="0"/>
              <a:t>Arguments</a:t>
            </a:r>
          </a:p>
          <a:p>
            <a:pPr lvl="1"/>
            <a:r>
              <a:rPr lang="en-US" altLang="en-US" dirty="0"/>
              <a:t>Data items you use in a call to a method</a:t>
            </a:r>
          </a:p>
          <a:p>
            <a:r>
              <a:rPr lang="en-US" altLang="en-US" b="1" dirty="0"/>
              <a:t>Parameters</a:t>
            </a:r>
          </a:p>
          <a:p>
            <a:pPr lvl="1"/>
            <a:r>
              <a:rPr lang="en-US" altLang="en-US" dirty="0"/>
              <a:t>Data items received by the method</a:t>
            </a:r>
          </a:p>
          <a:p>
            <a:r>
              <a:rPr lang="en-US" altLang="en-US" b="1" dirty="0"/>
              <a:t>Implementation hiding</a:t>
            </a:r>
          </a:p>
          <a:p>
            <a:pPr lvl="1"/>
            <a:r>
              <a:rPr lang="en-US" altLang="en-US" dirty="0"/>
              <a:t>Encapsulation of method details within a class</a:t>
            </a:r>
          </a:p>
          <a:p>
            <a:pPr lvl="1"/>
            <a:r>
              <a:rPr lang="en-US" altLang="en-US" dirty="0"/>
              <a:t>The calling method needs to understand only the interface to the called method</a:t>
            </a:r>
          </a:p>
          <a:p>
            <a:pPr lvl="1"/>
            <a:r>
              <a:rPr lang="en-US" altLang="en-US" b="1" dirty="0"/>
              <a:t>Interface</a:t>
            </a:r>
          </a:p>
          <a:p>
            <a:pPr lvl="2"/>
            <a:r>
              <a:rPr lang="en-US" altLang="en-US" dirty="0"/>
              <a:t>The only part of a method that the client sees or with which it interacts</a:t>
            </a:r>
          </a:p>
          <a:p>
            <a:endParaRPr lang="en-US" altLang="en-US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Adding Parameters to Methods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957512"/>
          </a:xfrm>
        </p:spPr>
        <p:txBody>
          <a:bodyPr/>
          <a:lstStyle/>
          <a:p>
            <a:r>
              <a:rPr lang="en-US" altLang="en-US" dirty="0"/>
              <a:t>Define the following:</a:t>
            </a:r>
          </a:p>
          <a:p>
            <a:pPr lvl="1"/>
            <a:r>
              <a:rPr lang="en-US" altLang="en-US" dirty="0"/>
              <a:t>Optional access specifiers</a:t>
            </a:r>
          </a:p>
          <a:p>
            <a:pPr lvl="1"/>
            <a:r>
              <a:rPr lang="en-US" altLang="en-US" dirty="0"/>
              <a:t>Return type for the method</a:t>
            </a:r>
          </a:p>
          <a:p>
            <a:pPr lvl="1"/>
            <a:r>
              <a:rPr lang="en-US" altLang="en-US" dirty="0"/>
              <a:t>Method name</a:t>
            </a:r>
          </a:p>
          <a:p>
            <a:pPr lvl="1"/>
            <a:r>
              <a:rPr lang="en-US" altLang="en-US" dirty="0"/>
              <a:t>Parameter type</a:t>
            </a:r>
          </a:p>
          <a:p>
            <a:pPr lvl="1"/>
            <a:r>
              <a:rPr lang="en-US" altLang="en-US" dirty="0"/>
              <a:t>Local name for the parameter</a:t>
            </a:r>
          </a:p>
          <a:p>
            <a:pPr lvl="1"/>
            <a:endParaRPr lang="en-US" altLang="en-US" b="1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a Method That Receives a Single Parameter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5201424"/>
          </a:xfrm>
        </p:spPr>
        <p:txBody>
          <a:bodyPr/>
          <a:lstStyle/>
          <a:p>
            <a:r>
              <a:rPr lang="en-US" altLang="en-US" dirty="0"/>
              <a:t>Describe method calls and placement</a:t>
            </a:r>
          </a:p>
          <a:p>
            <a:r>
              <a:rPr lang="en-US" altLang="en-US" dirty="0"/>
              <a:t>Identify the parts of a method</a:t>
            </a:r>
          </a:p>
          <a:p>
            <a:r>
              <a:rPr lang="en-US" altLang="en-US" dirty="0"/>
              <a:t>Add parameters to methods</a:t>
            </a:r>
          </a:p>
          <a:p>
            <a:r>
              <a:rPr lang="en-US" altLang="en-US" dirty="0"/>
              <a:t>Create methods that return values</a:t>
            </a:r>
          </a:p>
          <a:p>
            <a:r>
              <a:rPr lang="en-US" altLang="en-US" dirty="0"/>
              <a:t>Learn about classes and objects</a:t>
            </a:r>
          </a:p>
          <a:p>
            <a:r>
              <a:rPr lang="en-US" altLang="en-US" dirty="0"/>
              <a:t>Create a class</a:t>
            </a:r>
          </a:p>
          <a:p>
            <a:r>
              <a:rPr lang="en-US" altLang="en-US" dirty="0"/>
              <a:t>Create instance methods in a class</a:t>
            </a:r>
          </a:p>
          <a:p>
            <a:r>
              <a:rPr lang="en-US" altLang="en-US" dirty="0"/>
              <a:t>Declare objects and use their methods</a:t>
            </a:r>
          </a:p>
          <a:p>
            <a:r>
              <a:rPr lang="en-US" altLang="en-US" dirty="0"/>
              <a:t>Create constructors</a:t>
            </a:r>
          </a:p>
          <a:p>
            <a:r>
              <a:rPr lang="en-US" altLang="en-US" dirty="0"/>
              <a:t>Appreciate classes as data types</a:t>
            </a:r>
          </a:p>
          <a:p>
            <a:pPr marL="0" indent="0">
              <a:buNone/>
            </a:pPr>
            <a:r>
              <a:rPr lang="en-US" altLang="en-US" dirty="0"/>
              <a:t>Install Eclipse from </a:t>
            </a:r>
            <a:r>
              <a:rPr lang="en-US" altLang="en-US"/>
              <a:t>Eclipse.or</a:t>
            </a:r>
            <a:r>
              <a:rPr lang="en-US" altLang="en-US" dirty="0"/>
              <a:t>g</a:t>
            </a:r>
          </a:p>
          <a:p>
            <a:endParaRPr lang="en-US" altLang="en-US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3: The calculateGross() method with a parameter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3" y="1676400"/>
            <a:ext cx="6114294" cy="3505200"/>
          </a:xfrm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a Method That Receives a Single Parameter (2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652712"/>
          </a:xfrm>
        </p:spPr>
        <p:txBody>
          <a:bodyPr/>
          <a:lstStyle/>
          <a:p>
            <a:r>
              <a:rPr lang="en-US" altLang="en-US" dirty="0"/>
              <a:t>Local variable</a:t>
            </a:r>
          </a:p>
          <a:p>
            <a:pPr lvl="1"/>
            <a:r>
              <a:rPr lang="en-US" altLang="en-US" dirty="0"/>
              <a:t>Known only within the boundaries of the method</a:t>
            </a:r>
          </a:p>
          <a:p>
            <a:pPr lvl="1"/>
            <a:r>
              <a:rPr lang="en-US" altLang="en-US" dirty="0"/>
              <a:t>Each time the method executes:</a:t>
            </a:r>
          </a:p>
          <a:p>
            <a:pPr lvl="2"/>
            <a:r>
              <a:rPr lang="en-US" altLang="en-US" dirty="0"/>
              <a:t>The variable is redeclared</a:t>
            </a:r>
          </a:p>
          <a:p>
            <a:pPr lvl="2"/>
            <a:r>
              <a:rPr lang="en-US" altLang="en-US" dirty="0"/>
              <a:t>A new memory location large enough to hold the type is set up and named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Method That Receives a Single Parameter (3 of 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4: The DemoGrossPay class with a main() method that calls the calculateGross() method three time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323739"/>
            <a:ext cx="6172200" cy="4210523"/>
          </a:xfrm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a Method That Receives a Single Parameter (4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104200"/>
          </a:xfrm>
        </p:spPr>
        <p:txBody>
          <a:bodyPr/>
          <a:lstStyle/>
          <a:p>
            <a:r>
              <a:rPr lang="en-US" altLang="en-US" dirty="0"/>
              <a:t>A method can require more than one parameter</a:t>
            </a:r>
          </a:p>
          <a:p>
            <a:r>
              <a:rPr lang="en-US" altLang="en-US" dirty="0"/>
              <a:t>List the arguments within the call to the method </a:t>
            </a:r>
          </a:p>
          <a:p>
            <a:pPr lvl="1"/>
            <a:r>
              <a:rPr lang="en-US" altLang="en-US" dirty="0"/>
              <a:t>Separate with commas</a:t>
            </a:r>
          </a:p>
          <a:p>
            <a:r>
              <a:rPr lang="en-US" altLang="en-US" dirty="0"/>
              <a:t>Call a method</a:t>
            </a:r>
          </a:p>
          <a:p>
            <a:pPr lvl="1"/>
            <a:r>
              <a:rPr lang="en-US" altLang="en-US" dirty="0"/>
              <a:t>Arguments sent to the method must match the parameters listed in the method declaration by:</a:t>
            </a:r>
          </a:p>
          <a:p>
            <a:pPr lvl="2"/>
            <a:r>
              <a:rPr lang="en-US" altLang="en-US" dirty="0"/>
              <a:t>Number </a:t>
            </a:r>
          </a:p>
          <a:p>
            <a:pPr lvl="2"/>
            <a:r>
              <a:rPr lang="en-US" altLang="en-US" dirty="0"/>
              <a:t>Type</a:t>
            </a:r>
          </a:p>
          <a:p>
            <a:r>
              <a:rPr lang="en-US" altLang="en-US" dirty="0"/>
              <a:t>Method </a:t>
            </a:r>
            <a:r>
              <a:rPr lang="en-US" altLang="en-US" b="1" dirty="0"/>
              <a:t>signature</a:t>
            </a:r>
          </a:p>
          <a:p>
            <a:pPr lvl="1"/>
            <a:r>
              <a:rPr lang="en-US" altLang="en-US" dirty="0"/>
              <a:t>Method name</a:t>
            </a:r>
          </a:p>
          <a:p>
            <a:pPr lvl="1"/>
            <a:r>
              <a:rPr lang="en-US" altLang="en-US" dirty="0"/>
              <a:t>Number, types, and order of the arguments</a:t>
            </a:r>
          </a:p>
          <a:p>
            <a:pPr lvl="2"/>
            <a:endParaRPr lang="en-US" altLang="en-US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a Method That Requires Multiple Parameters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6: The calculateGross() method that accepts two parameter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7" y="1873385"/>
            <a:ext cx="7378466" cy="3111230"/>
          </a:xfrm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a Method That Requires Multiple Parameters (2 of 2)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338512"/>
          </a:xfrm>
        </p:spPr>
        <p:txBody>
          <a:bodyPr/>
          <a:lstStyle/>
          <a:p>
            <a:r>
              <a:rPr lang="en-US" altLang="en-US" b="1" dirty="0">
                <a:latin typeface="Courier New" pitchFamily="49" charset="0"/>
              </a:rPr>
              <a:t>return</a:t>
            </a:r>
            <a:r>
              <a:rPr lang="en-US" altLang="en-US" b="1" dirty="0"/>
              <a:t> statement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Causes a value to be sent from the called method back to the calling method</a:t>
            </a:r>
          </a:p>
          <a:p>
            <a:r>
              <a:rPr lang="en-US" altLang="en-US" dirty="0"/>
              <a:t>The return type can be any type used in Java</a:t>
            </a:r>
          </a:p>
          <a:p>
            <a:pPr lvl="1"/>
            <a:r>
              <a:rPr lang="en-US" altLang="en-US" dirty="0"/>
              <a:t>Primitive types</a:t>
            </a:r>
          </a:p>
          <a:p>
            <a:pPr lvl="1"/>
            <a:r>
              <a:rPr lang="en-US" altLang="en-US" dirty="0"/>
              <a:t>Class types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void</a:t>
            </a:r>
          </a:p>
          <a:p>
            <a:pPr lvl="2"/>
            <a:r>
              <a:rPr lang="en-US" altLang="en-US" dirty="0"/>
              <a:t>Returns nothing</a:t>
            </a:r>
          </a:p>
          <a:p>
            <a:r>
              <a:rPr lang="en-US" altLang="en-US" b="1" dirty="0"/>
              <a:t>Method’s type</a:t>
            </a:r>
          </a:p>
          <a:p>
            <a:pPr lvl="1"/>
            <a:r>
              <a:rPr lang="en-US" altLang="en-US" dirty="0"/>
              <a:t>A method’s return type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Methods That Return Values (1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7: A version of the calculateGross() method that returns a double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06" y="1998663"/>
            <a:ext cx="7592189" cy="2860675"/>
          </a:xfrm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r>
              <a:rPr lang="en-US" altLang="en-US" dirty="0"/>
              <a:t>Creating Methods That Return Values (2 of 3)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Unreachable statements</a:t>
            </a:r>
            <a:r>
              <a:rPr lang="en-US" altLang="en-US" dirty="0"/>
              <a:t> (</a:t>
            </a:r>
            <a:r>
              <a:rPr lang="en-US" altLang="en-US" b="1" dirty="0"/>
              <a:t>dead code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Logical flow leaves the method at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dirty="0"/>
              <a:t>Can never execute</a:t>
            </a:r>
          </a:p>
          <a:p>
            <a:pPr lvl="2"/>
            <a:r>
              <a:rPr lang="en-US" altLang="en-US" dirty="0"/>
              <a:t>Causes a compiler error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Methods That Return Values (3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Any method might call any number of other methods</a:t>
            </a:r>
          </a:p>
          <a:p>
            <a:r>
              <a:rPr lang="en-US" altLang="en-US" dirty="0"/>
              <a:t>Method acts as a </a:t>
            </a:r>
            <a:r>
              <a:rPr lang="en-US" altLang="en-US" b="1" dirty="0"/>
              <a:t>black box</a:t>
            </a:r>
          </a:p>
          <a:p>
            <a:pPr lvl="1"/>
            <a:r>
              <a:rPr lang="en-US" altLang="en-US" dirty="0"/>
              <a:t>Do not need to know how it works</a:t>
            </a:r>
          </a:p>
          <a:p>
            <a:pPr lvl="1"/>
            <a:r>
              <a:rPr lang="en-US" altLang="en-US" dirty="0"/>
              <a:t>Just call and use the result</a:t>
            </a:r>
          </a:p>
        </p:txBody>
      </p:sp>
      <p:sp>
        <p:nvSpPr>
          <p:cNvPr id="6144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Chaining Method Calls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18: The calculateNetPay() method calling two other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1" y="1866900"/>
            <a:ext cx="7538939" cy="3124200"/>
          </a:xfrm>
        </p:spPr>
      </p:pic>
      <p:sp>
        <p:nvSpPr>
          <p:cNvPr id="6246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Chaining Method Calls (2 of 2)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458144"/>
          </a:xfrm>
        </p:spPr>
        <p:txBody>
          <a:bodyPr/>
          <a:lstStyle/>
          <a:p>
            <a:r>
              <a:rPr lang="en-US" altLang="en-US" b="1" dirty="0"/>
              <a:t>Method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A program module </a:t>
            </a:r>
          </a:p>
          <a:p>
            <a:pPr lvl="1"/>
            <a:r>
              <a:rPr lang="en-US" altLang="en-US" dirty="0"/>
              <a:t>Contains a series of statements </a:t>
            </a:r>
          </a:p>
          <a:p>
            <a:pPr lvl="1"/>
            <a:r>
              <a:rPr lang="en-US" altLang="en-US" dirty="0"/>
              <a:t>Carries out a task</a:t>
            </a:r>
          </a:p>
          <a:p>
            <a:r>
              <a:rPr lang="en-US" altLang="en-US" dirty="0"/>
              <a:t>Execute a method</a:t>
            </a:r>
          </a:p>
          <a:p>
            <a:pPr lvl="1"/>
            <a:r>
              <a:rPr lang="en-US" altLang="en-US" b="1" dirty="0"/>
              <a:t>Invoke</a:t>
            </a:r>
            <a:r>
              <a:rPr lang="en-US" altLang="en-US" dirty="0"/>
              <a:t> or </a:t>
            </a:r>
            <a:r>
              <a:rPr lang="en-US" altLang="en-US" b="1" dirty="0"/>
              <a:t>call</a:t>
            </a:r>
            <a:r>
              <a:rPr lang="en-US" altLang="en-US" dirty="0"/>
              <a:t> from another method</a:t>
            </a:r>
          </a:p>
          <a:p>
            <a:r>
              <a:rPr lang="en-US" altLang="en-US" b="1" dirty="0"/>
              <a:t>Calling method</a:t>
            </a:r>
            <a:r>
              <a:rPr lang="en-US" altLang="en-US" dirty="0"/>
              <a:t> (</a:t>
            </a:r>
            <a:r>
              <a:rPr lang="en-US" altLang="en-US" b="1" dirty="0"/>
              <a:t>client method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Makes a </a:t>
            </a:r>
            <a:r>
              <a:rPr lang="en-US" altLang="en-US" b="1" dirty="0"/>
              <a:t>method call</a:t>
            </a:r>
          </a:p>
          <a:p>
            <a:r>
              <a:rPr lang="en-US" altLang="en-US" b="1" dirty="0"/>
              <a:t>Called method</a:t>
            </a:r>
          </a:p>
          <a:p>
            <a:pPr lvl="1"/>
            <a:r>
              <a:rPr lang="en-US" altLang="en-US" dirty="0"/>
              <a:t>Invoked by a calling method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Understanding Method Calls and Placement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4176528"/>
          </a:xfrm>
        </p:spPr>
        <p:txBody>
          <a:bodyPr/>
          <a:lstStyle/>
          <a:p>
            <a:r>
              <a:rPr lang="en-US" altLang="en-US" dirty="0"/>
              <a:t>Every object is a member of a class</a:t>
            </a:r>
          </a:p>
          <a:p>
            <a:r>
              <a:rPr lang="en-US" altLang="en-US" b="1" dirty="0"/>
              <a:t>Is-a relationships</a:t>
            </a:r>
          </a:p>
          <a:p>
            <a:pPr lvl="1"/>
            <a:r>
              <a:rPr lang="en-US" altLang="en-US" dirty="0"/>
              <a:t>An object “is a” concrete example of the class</a:t>
            </a:r>
          </a:p>
          <a:p>
            <a:pPr lvl="1"/>
            <a:r>
              <a:rPr lang="en-US" altLang="en-US" dirty="0"/>
              <a:t>The zoo’s shark “is a”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Fish</a:t>
            </a:r>
          </a:p>
          <a:p>
            <a:r>
              <a:rPr lang="en-US" altLang="en-US" b="1" dirty="0"/>
              <a:t>Instantiation</a:t>
            </a:r>
          </a:p>
          <a:p>
            <a:pPr lvl="1"/>
            <a:r>
              <a:rPr lang="en-US" altLang="en-US" dirty="0"/>
              <a:t>Shark is an instantiation of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Fish</a:t>
            </a:r>
            <a:r>
              <a:rPr lang="en-US" altLang="en-US" dirty="0"/>
              <a:t> class</a:t>
            </a:r>
          </a:p>
          <a:p>
            <a:r>
              <a:rPr lang="en-US" altLang="en-US" dirty="0"/>
              <a:t>Reusability</a:t>
            </a:r>
          </a:p>
          <a:p>
            <a:r>
              <a:rPr lang="en-US" altLang="en-US" dirty="0"/>
              <a:t>Methods are often called upon to return a piece of information to the source of the request</a:t>
            </a:r>
          </a:p>
          <a:p>
            <a:r>
              <a:rPr lang="en-US" altLang="en-US" b="1" dirty="0"/>
              <a:t>Class client</a:t>
            </a:r>
            <a:r>
              <a:rPr lang="en-US" altLang="en-US" dirty="0"/>
              <a:t> or </a:t>
            </a:r>
            <a:r>
              <a:rPr lang="en-US" altLang="en-US" b="1" dirty="0"/>
              <a:t>class user</a:t>
            </a:r>
          </a:p>
          <a:p>
            <a:pPr lvl="1"/>
            <a:r>
              <a:rPr lang="en-US" altLang="en-US" dirty="0"/>
              <a:t>An application or a class that instantiates objects of another prewritten class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Learning About Classes and Objects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09912"/>
          </a:xfrm>
        </p:spPr>
        <p:txBody>
          <a:bodyPr/>
          <a:lstStyle/>
          <a:p>
            <a:r>
              <a:rPr lang="en-US" altLang="en-US" dirty="0"/>
              <a:t>Assign a name to the class</a:t>
            </a:r>
          </a:p>
          <a:p>
            <a:r>
              <a:rPr lang="en-US" altLang="en-US" dirty="0"/>
              <a:t>Determine what data and methods will be part of the class</a:t>
            </a:r>
          </a:p>
          <a:p>
            <a:r>
              <a:rPr lang="en-US" altLang="en-US" dirty="0"/>
              <a:t>Create a class header with three parts:</a:t>
            </a:r>
          </a:p>
          <a:p>
            <a:pPr lvl="1"/>
            <a:r>
              <a:rPr lang="en-US" altLang="en-US" dirty="0"/>
              <a:t>An optional access modifier</a:t>
            </a:r>
          </a:p>
          <a:p>
            <a:pPr lvl="1"/>
            <a:r>
              <a:rPr lang="en-US" altLang="en-US" dirty="0"/>
              <a:t>The keyword </a:t>
            </a:r>
            <a:r>
              <a:rPr lang="en-US" altLang="en-US" dirty="0">
                <a:latin typeface="Courier New" pitchFamily="49" charset="0"/>
              </a:rPr>
              <a:t>class</a:t>
            </a:r>
          </a:p>
          <a:p>
            <a:pPr lvl="1"/>
            <a:r>
              <a:rPr lang="en-US" altLang="en-US" dirty="0"/>
              <a:t>Any legal identifier for the name of the class</a:t>
            </a:r>
          </a:p>
          <a:p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 class</a:t>
            </a:r>
          </a:p>
          <a:p>
            <a:pPr lvl="1"/>
            <a:r>
              <a:rPr lang="en-US" altLang="en-US" dirty="0"/>
              <a:t>Accessible by all objects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a Class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0: The Employee class with one field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254813"/>
            <a:ext cx="6324600" cy="2348375"/>
          </a:xfrm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a Class (2 of 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52712"/>
          </a:xfrm>
        </p:spPr>
        <p:txBody>
          <a:bodyPr/>
          <a:lstStyle/>
          <a:p>
            <a:r>
              <a:rPr lang="en-US" altLang="en-US" b="1" dirty="0"/>
              <a:t>Extended</a:t>
            </a:r>
          </a:p>
          <a:p>
            <a:pPr lvl="1"/>
            <a:r>
              <a:rPr lang="en-US" altLang="en-US" dirty="0"/>
              <a:t>To be used as a basis for any other class</a:t>
            </a:r>
          </a:p>
          <a:p>
            <a:r>
              <a:rPr lang="en-US" altLang="en-US" b="1" dirty="0"/>
              <a:t>Data fields</a:t>
            </a:r>
          </a:p>
          <a:p>
            <a:pPr lvl="1"/>
            <a:r>
              <a:rPr lang="en-US" altLang="en-US" dirty="0"/>
              <a:t>Variables declared within a class but outside of any method</a:t>
            </a:r>
          </a:p>
          <a:p>
            <a:r>
              <a:rPr lang="en-US" altLang="en-US" b="1" dirty="0"/>
              <a:t>Instance variables</a:t>
            </a:r>
          </a:p>
          <a:p>
            <a:pPr lvl="1"/>
            <a:r>
              <a:rPr lang="en-US" altLang="en-US" dirty="0"/>
              <a:t>Nonstatic fields given to each object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a Class (3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271712"/>
          </a:xfrm>
        </p:spPr>
        <p:txBody>
          <a:bodyPr/>
          <a:lstStyle/>
          <a:p>
            <a:r>
              <a:rPr lang="en-US" altLang="en-US" b="1" dirty="0"/>
              <a:t>Private access</a:t>
            </a:r>
            <a:r>
              <a:rPr lang="en-US" altLang="en-US" dirty="0"/>
              <a:t> for fields </a:t>
            </a:r>
          </a:p>
          <a:p>
            <a:pPr lvl="1"/>
            <a:r>
              <a:rPr lang="en-US" altLang="en-US" dirty="0"/>
              <a:t>No other classes can access the field’s values</a:t>
            </a:r>
          </a:p>
          <a:p>
            <a:pPr lvl="1"/>
            <a:r>
              <a:rPr lang="en-US" altLang="en-US" dirty="0"/>
              <a:t>Only methods of the same class are allowed to use </a:t>
            </a:r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variables</a:t>
            </a:r>
          </a:p>
          <a:p>
            <a:r>
              <a:rPr lang="en-US" altLang="en-US" b="1" dirty="0"/>
              <a:t>Information hiding</a:t>
            </a:r>
          </a:p>
          <a:p>
            <a:r>
              <a:rPr lang="en-US" altLang="en-US" dirty="0"/>
              <a:t>Most class methods are </a:t>
            </a:r>
            <a:r>
              <a:rPr lang="en-US" altLang="en-US" dirty="0">
                <a:latin typeface="Courier New" pitchFamily="49" charset="0"/>
              </a:rPr>
              <a:t>public</a:t>
            </a:r>
          </a:p>
          <a:p>
            <a:endParaRPr lang="en-US" altLang="en-US" dirty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a Class (4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213E453-9027-42D2-BBF2-BA296FF30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FC916C3-D802-4575-A85B-B47C11F1E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8580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4C00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A555EE86-2EE0-49A4-850D-9C2A46FF534D}" type="slidenum">
              <a:rPr lang="en-US" altLang="en-US" smtClean="0"/>
              <a:pPr/>
              <a:t>35</a:t>
            </a:fld>
            <a:r>
              <a:rPr lang="en-US" altLang="en-US"/>
              <a:t>/48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DBD5A69-5A93-417C-B947-E98962BCE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Visibility Modifiers</a:t>
            </a:r>
          </a:p>
        </p:txBody>
      </p:sp>
      <p:grpSp>
        <p:nvGrpSpPr>
          <p:cNvPr id="30741" name="Group 21">
            <a:extLst>
              <a:ext uri="{FF2B5EF4-FFF2-40B4-BE49-F238E27FC236}">
                <a16:creationId xmlns:a16="http://schemas.microsoft.com/office/drawing/2014/main" id="{AA225557-B68F-472F-AF36-95AAC05B66D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00200"/>
            <a:ext cx="7239000" cy="3276600"/>
            <a:chOff x="768" y="1008"/>
            <a:chExt cx="4560" cy="2064"/>
          </a:xfrm>
        </p:grpSpPr>
        <p:sp>
          <p:nvSpPr>
            <p:cNvPr id="30724" name="Text Box 4">
              <a:extLst>
                <a:ext uri="{FF2B5EF4-FFF2-40B4-BE49-F238E27FC236}">
                  <a16:creationId xmlns:a16="http://schemas.microsoft.com/office/drawing/2014/main" id="{671F78FF-C6AB-4ED8-83C5-76B5AB0B9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1008"/>
              <a:ext cx="8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public</a:t>
              </a:r>
            </a:p>
          </p:txBody>
        </p:sp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61016216-DB09-4737-9AD5-1C5CC2642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008"/>
              <a:ext cx="9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b="1">
                  <a:latin typeface="Courier New" panose="02070309020205020404" pitchFamily="49" charset="0"/>
                </a:rPr>
                <a:t>private</a:t>
              </a:r>
            </a:p>
          </p:txBody>
        </p:sp>
        <p:sp>
          <p:nvSpPr>
            <p:cNvPr id="30726" name="Text Box 6">
              <a:extLst>
                <a:ext uri="{FF2B5EF4-FFF2-40B4-BE49-F238E27FC236}">
                  <a16:creationId xmlns:a16="http://schemas.microsoft.com/office/drawing/2014/main" id="{4768B706-F48B-4506-B14B-222795667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632"/>
              <a:ext cx="95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Verdana" panose="020B0604030504040204" pitchFamily="34" charset="0"/>
                </a:rPr>
                <a:t>Variables</a:t>
              </a:r>
            </a:p>
          </p:txBody>
        </p:sp>
        <p:sp>
          <p:nvSpPr>
            <p:cNvPr id="30727" name="Text Box 7">
              <a:extLst>
                <a:ext uri="{FF2B5EF4-FFF2-40B4-BE49-F238E27FC236}">
                  <a16:creationId xmlns:a16="http://schemas.microsoft.com/office/drawing/2014/main" id="{113ACD7A-67C7-4257-AA01-B2ADD162A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496"/>
              <a:ext cx="87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hlink"/>
                  </a:solidFill>
                  <a:latin typeface="Verdana" panose="020B0604030504040204" pitchFamily="34" charset="0"/>
                </a:rPr>
                <a:t>Methods</a:t>
              </a:r>
            </a:p>
          </p:txBody>
        </p:sp>
        <p:sp>
          <p:nvSpPr>
            <p:cNvPr id="30730" name="Rectangle 10">
              <a:extLst>
                <a:ext uri="{FF2B5EF4-FFF2-40B4-BE49-F238E27FC236}">
                  <a16:creationId xmlns:a16="http://schemas.microsoft.com/office/drawing/2014/main" id="{CD177DC0-BA3C-4892-94FE-683B5E4AD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0738" name="Rectangle 18">
              <a:extLst>
                <a:ext uri="{FF2B5EF4-FFF2-40B4-BE49-F238E27FC236}">
                  <a16:creationId xmlns:a16="http://schemas.microsoft.com/office/drawing/2014/main" id="{1BCE340A-24D6-42F1-B590-EB943967A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0739" name="Rectangle 19">
              <a:extLst>
                <a:ext uri="{FF2B5EF4-FFF2-40B4-BE49-F238E27FC236}">
                  <a16:creationId xmlns:a16="http://schemas.microsoft.com/office/drawing/2014/main" id="{37452EBE-FF25-4A63-A9CE-BDA4E4666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30740" name="Rectangle 20">
              <a:extLst>
                <a:ext uri="{FF2B5EF4-FFF2-40B4-BE49-F238E27FC236}">
                  <a16:creationId xmlns:a16="http://schemas.microsoft.com/office/drawing/2014/main" id="{367B8ADC-97BC-4E3F-B643-7D294C0C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1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30736" name="Text Box 16">
            <a:extLst>
              <a:ext uri="{FF2B5EF4-FFF2-40B4-BE49-F238E27FC236}">
                <a16:creationId xmlns:a16="http://schemas.microsoft.com/office/drawing/2014/main" id="{FE87F530-140D-4376-AB19-0E5246D4D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3779838"/>
            <a:ext cx="2608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Provide services</a:t>
            </a:r>
          </a:p>
          <a:p>
            <a:pPr algn="ctr"/>
            <a:r>
              <a:rPr lang="en-US" altLang="en-US" b="1">
                <a:latin typeface="Arial" panose="020B0604020202020204" pitchFamily="34" charset="0"/>
              </a:rPr>
              <a:t>to clients</a:t>
            </a:r>
            <a:endParaRPr lang="en-US" altLang="en-US"/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D618F5E2-971F-45D8-83EB-CE3EB292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97275"/>
            <a:ext cx="2349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Support other</a:t>
            </a:r>
          </a:p>
          <a:p>
            <a:pPr algn="ctr"/>
            <a:r>
              <a:rPr lang="en-US" altLang="en-US" b="1">
                <a:latin typeface="Arial" panose="020B0604020202020204" pitchFamily="34" charset="0"/>
              </a:rPr>
              <a:t>methods in the</a:t>
            </a:r>
          </a:p>
          <a:p>
            <a:pPr algn="ctr"/>
            <a:r>
              <a:rPr lang="en-US" altLang="en-US" b="1">
                <a:latin typeface="Arial" panose="020B0604020202020204" pitchFamily="34" charset="0"/>
              </a:rPr>
              <a:t>class</a:t>
            </a:r>
            <a:endParaRPr lang="en-US" altLang="en-US"/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B1140E85-590C-4F29-8AD1-958770640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2408238"/>
            <a:ext cx="223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Enforce</a:t>
            </a:r>
          </a:p>
          <a:p>
            <a:pPr algn="ctr"/>
            <a:r>
              <a:rPr lang="en-US" altLang="en-US" b="1">
                <a:latin typeface="Arial" panose="020B0604020202020204" pitchFamily="34" charset="0"/>
              </a:rPr>
              <a:t>encapsulation</a:t>
            </a:r>
            <a:endParaRPr lang="en-US" altLang="en-US"/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DC5196A4-5E03-46C0-A1B4-B07AA5197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2408238"/>
            <a:ext cx="223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Violate</a:t>
            </a:r>
          </a:p>
          <a:p>
            <a:pPr algn="ctr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encapsulation</a:t>
            </a:r>
            <a:endParaRPr lang="en-US" altLang="en-US"/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7F194B8B-44FB-4ECD-9C3F-01D43D69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39" y="1752600"/>
            <a:ext cx="1107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4D6D3FFE-991D-4B9B-8250-47C7853F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902" y="1752600"/>
            <a:ext cx="1261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private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4786C458-08C8-4551-B08F-CBF03A2652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ED888C08-CED1-4834-8C41-66A30CF3A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858000" y="63246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4C00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fld id="{C537B2D7-EBF4-4B6B-BB11-A9482B307008}" type="slidenum">
              <a:rPr lang="en-US" altLang="en-US" smtClean="0"/>
              <a:pPr/>
              <a:t>36</a:t>
            </a:fld>
            <a:r>
              <a:rPr lang="en-US" altLang="en-US"/>
              <a:t>/48</a:t>
            </a:r>
          </a:p>
        </p:txBody>
      </p:sp>
      <p:grpSp>
        <p:nvGrpSpPr>
          <p:cNvPr id="34818" name="Group 2">
            <a:extLst>
              <a:ext uri="{FF2B5EF4-FFF2-40B4-BE49-F238E27FC236}">
                <a16:creationId xmlns:a16="http://schemas.microsoft.com/office/drawing/2014/main" id="{360946C8-C391-4218-8415-381BACC06E1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752600"/>
            <a:ext cx="4572000" cy="3352800"/>
            <a:chOff x="2304" y="1392"/>
            <a:chExt cx="2880" cy="2112"/>
          </a:xfrm>
        </p:grpSpPr>
        <p:grpSp>
          <p:nvGrpSpPr>
            <p:cNvPr id="34819" name="Group 3">
              <a:extLst>
                <a:ext uri="{FF2B5EF4-FFF2-40B4-BE49-F238E27FC236}">
                  <a16:creationId xmlns:a16="http://schemas.microsoft.com/office/drawing/2014/main" id="{2AC88CD6-AE33-47FE-88D2-786AB5144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34820" name="AutoShape 4">
                <a:extLst>
                  <a:ext uri="{FF2B5EF4-FFF2-40B4-BE49-F238E27FC236}">
                    <a16:creationId xmlns:a16="http://schemas.microsoft.com/office/drawing/2014/main" id="{BD01710C-4A35-4FC6-9D58-1D0217E1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21" name="Text Box 5">
                <a:extLst>
                  <a:ext uri="{FF2B5EF4-FFF2-40B4-BE49-F238E27FC236}">
                    <a16:creationId xmlns:a16="http://schemas.microsoft.com/office/drawing/2014/main" id="{9F5116E4-DBBA-4C70-A37B-B63F56A83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1" y="1632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doIt</a:t>
                </a:r>
              </a:p>
            </p:txBody>
          </p:sp>
          <p:sp>
            <p:nvSpPr>
              <p:cNvPr id="34822" name="Rectangle 6">
                <a:extLst>
                  <a:ext uri="{FF2B5EF4-FFF2-40B4-BE49-F238E27FC236}">
                    <a16:creationId xmlns:a16="http://schemas.microsoft.com/office/drawing/2014/main" id="{66C8ECA3-BEC5-4712-AA57-11C9C7CB9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23" name="Rectangle 7">
                <a:extLst>
                  <a:ext uri="{FF2B5EF4-FFF2-40B4-BE49-F238E27FC236}">
                    <a16:creationId xmlns:a16="http://schemas.microsoft.com/office/drawing/2014/main" id="{D67FF33A-478A-401C-822B-D60CB393E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24" name="Text Box 8">
                <a:extLst>
                  <a:ext uri="{FF2B5EF4-FFF2-40B4-BE49-F238E27FC236}">
                    <a16:creationId xmlns:a16="http://schemas.microsoft.com/office/drawing/2014/main" id="{F0F7F8A9-C54E-41E9-9973-ABF4F3B97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70CE84D5-C197-464F-89E0-18F6F438A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4826" name="Text Box 10">
                <a:extLst>
                  <a:ext uri="{FF2B5EF4-FFF2-40B4-BE49-F238E27FC236}">
                    <a16:creationId xmlns:a16="http://schemas.microsoft.com/office/drawing/2014/main" id="{D4069200-F6EC-4832-A055-E25DC4E2D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9" y="1632"/>
                <a:ext cx="5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helpMe</a:t>
                </a:r>
              </a:p>
            </p:txBody>
          </p:sp>
          <p:sp>
            <p:nvSpPr>
              <p:cNvPr id="34827" name="Text Box 11">
                <a:extLst>
                  <a:ext uri="{FF2B5EF4-FFF2-40B4-BE49-F238E27FC236}">
                    <a16:creationId xmlns:a16="http://schemas.microsoft.com/office/drawing/2014/main" id="{8B92145C-7795-42FC-A874-8EB6FF64A0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1" y="2352"/>
                <a:ext cx="80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b="1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helpMe();</a:t>
                </a:r>
              </a:p>
            </p:txBody>
          </p:sp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F0BDDAC3-FCF8-4462-810F-2DD304A2A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34829" name="Text Box 13">
                <a:extLst>
                  <a:ext uri="{FF2B5EF4-FFF2-40B4-BE49-F238E27FC236}">
                    <a16:creationId xmlns:a16="http://schemas.microsoft.com/office/drawing/2014/main" id="{F06871D8-2B9E-4868-A67B-8D21D4411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</a:p>
            </p:txBody>
          </p:sp>
        </p:grpSp>
        <p:sp>
          <p:nvSpPr>
            <p:cNvPr id="34830" name="Text Box 14">
              <a:extLst>
                <a:ext uri="{FF2B5EF4-FFF2-40B4-BE49-F238E27FC236}">
                  <a16:creationId xmlns:a16="http://schemas.microsoft.com/office/drawing/2014/main" id="{AFD7B267-68C7-4BC4-8A26-048AAA0D1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4831" name="Group 15">
            <a:extLst>
              <a:ext uri="{FF2B5EF4-FFF2-40B4-BE49-F238E27FC236}">
                <a16:creationId xmlns:a16="http://schemas.microsoft.com/office/drawing/2014/main" id="{F94291FA-C675-4E9D-8B37-CCEBF90FFE9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76400"/>
            <a:ext cx="2362200" cy="3657600"/>
            <a:chOff x="816" y="1296"/>
            <a:chExt cx="1488" cy="2304"/>
          </a:xfrm>
        </p:grpSpPr>
        <p:sp>
          <p:nvSpPr>
            <p:cNvPr id="34832" name="AutoShape 16">
              <a:extLst>
                <a:ext uri="{FF2B5EF4-FFF2-40B4-BE49-F238E27FC236}">
                  <a16:creationId xmlns:a16="http://schemas.microsoft.com/office/drawing/2014/main" id="{61060296-CE14-4D84-930F-A29DE8255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3" name="Rectangle 17">
              <a:extLst>
                <a:ext uri="{FF2B5EF4-FFF2-40B4-BE49-F238E27FC236}">
                  <a16:creationId xmlns:a16="http://schemas.microsoft.com/office/drawing/2014/main" id="{4E87DB81-F559-4A02-ACF5-C52985D3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4" name="Text Box 18">
              <a:extLst>
                <a:ext uri="{FF2B5EF4-FFF2-40B4-BE49-F238E27FC236}">
                  <a16:creationId xmlns:a16="http://schemas.microsoft.com/office/drawing/2014/main" id="{9D42A0C7-344C-4FE9-8249-034CF7721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2304"/>
              <a:ext cx="9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obj.doIt();</a:t>
              </a:r>
            </a:p>
          </p:txBody>
        </p:sp>
        <p:sp>
          <p:nvSpPr>
            <p:cNvPr id="34835" name="Text Box 19">
              <a:extLst>
                <a:ext uri="{FF2B5EF4-FFF2-40B4-BE49-F238E27FC236}">
                  <a16:creationId xmlns:a16="http://schemas.microsoft.com/office/drawing/2014/main" id="{28F5DC70-7EF5-49AF-AB29-AA4117BE1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4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b="1">
                  <a:solidFill>
                    <a:schemeClr val="tx1"/>
                  </a:solidFill>
                  <a:latin typeface="Courier New" panose="02070309020205020404" pitchFamily="49" charset="0"/>
                </a:rPr>
                <a:t>main</a:t>
              </a:r>
            </a:p>
          </p:txBody>
        </p:sp>
        <p:sp>
          <p:nvSpPr>
            <p:cNvPr id="34836" name="Text Box 20">
              <a:extLst>
                <a:ext uri="{FF2B5EF4-FFF2-40B4-BE49-F238E27FC236}">
                  <a16:creationId xmlns:a16="http://schemas.microsoft.com/office/drawing/2014/main" id="{A30BD6C8-415F-4978-8E73-B28FB9025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0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4837" name="Rectangle 21">
            <a:extLst>
              <a:ext uri="{FF2B5EF4-FFF2-40B4-BE49-F238E27FC236}">
                <a16:creationId xmlns:a16="http://schemas.microsoft.com/office/drawing/2014/main" id="{0DC968EE-CCF4-4010-ABC0-D033BEED6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Control Flow</a:t>
            </a:r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11D12159-12AC-4998-8CE7-E86A53713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088564"/>
            <a:ext cx="7924800" cy="79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called method is often part of another class or object</a:t>
            </a:r>
          </a:p>
        </p:txBody>
      </p:sp>
      <p:cxnSp>
        <p:nvCxnSpPr>
          <p:cNvPr id="34839" name="AutoShape 23">
            <a:extLst>
              <a:ext uri="{FF2B5EF4-FFF2-40B4-BE49-F238E27FC236}">
                <a16:creationId xmlns:a16="http://schemas.microsoft.com/office/drawing/2014/main" id="{368D0AE4-D62F-4424-BDDE-47483C37F5C5}"/>
              </a:ext>
            </a:extLst>
          </p:cNvPr>
          <p:cNvCxnSpPr>
            <a:cxnSpLocks noChangeShapeType="1"/>
            <a:stCxn id="34833" idx="0"/>
            <a:endCxn id="34834" idx="0"/>
          </p:cNvCxnSpPr>
          <p:nvPr/>
        </p:nvCxnSpPr>
        <p:spPr bwMode="auto">
          <a:xfrm>
            <a:off x="2557463" y="24384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0" name="AutoShape 24">
            <a:extLst>
              <a:ext uri="{FF2B5EF4-FFF2-40B4-BE49-F238E27FC236}">
                <a16:creationId xmlns:a16="http://schemas.microsoft.com/office/drawing/2014/main" id="{61BA3DC6-552B-4947-9923-D8BAD0D30EB8}"/>
              </a:ext>
            </a:extLst>
          </p:cNvPr>
          <p:cNvCxnSpPr>
            <a:cxnSpLocks noChangeShapeType="1"/>
            <a:stCxn id="34836" idx="2"/>
            <a:endCxn id="34833" idx="2"/>
          </p:cNvCxnSpPr>
          <p:nvPr/>
        </p:nvCxnSpPr>
        <p:spPr bwMode="auto">
          <a:xfrm>
            <a:off x="2557463" y="38258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1" name="AutoShape 25">
            <a:extLst>
              <a:ext uri="{FF2B5EF4-FFF2-40B4-BE49-F238E27FC236}">
                <a16:creationId xmlns:a16="http://schemas.microsoft.com/office/drawing/2014/main" id="{65E8EE83-299E-41E7-9E9A-029C15C5B7EC}"/>
              </a:ext>
            </a:extLst>
          </p:cNvPr>
          <p:cNvCxnSpPr>
            <a:cxnSpLocks noChangeShapeType="1"/>
            <a:stCxn id="34825" idx="1"/>
            <a:endCxn id="34836" idx="3"/>
          </p:cNvCxnSpPr>
          <p:nvPr/>
        </p:nvCxnSpPr>
        <p:spPr bwMode="auto">
          <a:xfrm rot="10800000">
            <a:off x="2665413" y="3703638"/>
            <a:ext cx="2522537" cy="838200"/>
          </a:xfrm>
          <a:prstGeom prst="bentConnector3">
            <a:avLst>
              <a:gd name="adj1" fmla="val 4996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2" name="AutoShape 26">
            <a:extLst>
              <a:ext uri="{FF2B5EF4-FFF2-40B4-BE49-F238E27FC236}">
                <a16:creationId xmlns:a16="http://schemas.microsoft.com/office/drawing/2014/main" id="{F4BB15E5-E492-431A-B1EE-9E3CEE6921C4}"/>
              </a:ext>
            </a:extLst>
          </p:cNvPr>
          <p:cNvCxnSpPr>
            <a:cxnSpLocks noChangeShapeType="1"/>
            <a:stCxn id="34829" idx="2"/>
            <a:endCxn id="34828" idx="0"/>
          </p:cNvCxnSpPr>
          <p:nvPr/>
        </p:nvCxnSpPr>
        <p:spPr bwMode="auto">
          <a:xfrm>
            <a:off x="7429500" y="27590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C887AF86-76CE-4EDF-BC25-2AD65CD67E41}"/>
              </a:ext>
            </a:extLst>
          </p:cNvPr>
          <p:cNvCxnSpPr>
            <a:cxnSpLocks noChangeShapeType="1"/>
            <a:stCxn id="34824" idx="2"/>
            <a:endCxn id="34827" idx="0"/>
          </p:cNvCxnSpPr>
          <p:nvPr/>
        </p:nvCxnSpPr>
        <p:spPr bwMode="auto">
          <a:xfrm>
            <a:off x="5295900" y="2759075"/>
            <a:ext cx="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4" name="AutoShape 28">
            <a:extLst>
              <a:ext uri="{FF2B5EF4-FFF2-40B4-BE49-F238E27FC236}">
                <a16:creationId xmlns:a16="http://schemas.microsoft.com/office/drawing/2014/main" id="{232AFDD2-0359-476B-B899-2383CFFFBA11}"/>
              </a:ext>
            </a:extLst>
          </p:cNvPr>
          <p:cNvCxnSpPr>
            <a:cxnSpLocks noChangeShapeType="1"/>
            <a:stCxn id="34830" idx="2"/>
            <a:endCxn id="34825" idx="0"/>
          </p:cNvCxnSpPr>
          <p:nvPr/>
        </p:nvCxnSpPr>
        <p:spPr bwMode="auto">
          <a:xfrm>
            <a:off x="5295900" y="3825875"/>
            <a:ext cx="0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E0DE6F90-2181-4C99-917A-7F66BCBEB142}"/>
              </a:ext>
            </a:extLst>
          </p:cNvPr>
          <p:cNvCxnSpPr>
            <a:cxnSpLocks noChangeShapeType="1"/>
            <a:stCxn id="34827" idx="3"/>
            <a:endCxn id="34829" idx="1"/>
          </p:cNvCxnSpPr>
          <p:nvPr/>
        </p:nvCxnSpPr>
        <p:spPr bwMode="auto">
          <a:xfrm flipV="1">
            <a:off x="5937250" y="2636838"/>
            <a:ext cx="1368425" cy="808037"/>
          </a:xfrm>
          <a:prstGeom prst="bentConnector3">
            <a:avLst>
              <a:gd name="adj1" fmla="val 49884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>
            <a:extLst>
              <a:ext uri="{FF2B5EF4-FFF2-40B4-BE49-F238E27FC236}">
                <a16:creationId xmlns:a16="http://schemas.microsoft.com/office/drawing/2014/main" id="{7183EB16-AD8F-4B51-B7D8-090682BFA97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971800" y="2362200"/>
            <a:ext cx="1849438" cy="884238"/>
          </a:xfrm>
          <a:prstGeom prst="bentConnector3">
            <a:avLst>
              <a:gd name="adj1" fmla="val 50042"/>
            </a:avLst>
          </a:prstGeom>
          <a:noFill/>
          <a:ln w="3175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A465D242-AD46-415A-9639-ED3E7FB64A8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410200" y="3733800"/>
            <a:ext cx="1917700" cy="304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490912"/>
          </a:xfrm>
        </p:spPr>
        <p:txBody>
          <a:bodyPr/>
          <a:lstStyle/>
          <a:p>
            <a:r>
              <a:rPr lang="en-US" altLang="en-US" dirty="0"/>
              <a:t>Classes contain methods</a:t>
            </a:r>
          </a:p>
          <a:p>
            <a:pPr lvl="1"/>
            <a:r>
              <a:rPr lang="en-US" altLang="en-US" b="1" dirty="0"/>
              <a:t>Mutator methods </a:t>
            </a:r>
          </a:p>
          <a:p>
            <a:pPr lvl="2"/>
            <a:r>
              <a:rPr lang="en-US" altLang="en-US" dirty="0"/>
              <a:t>Set or change field values</a:t>
            </a:r>
          </a:p>
          <a:p>
            <a:pPr lvl="1"/>
            <a:r>
              <a:rPr lang="en-US" altLang="en-US" b="1" dirty="0"/>
              <a:t>Accessor methods</a:t>
            </a:r>
          </a:p>
          <a:p>
            <a:pPr lvl="2"/>
            <a:r>
              <a:rPr lang="en-US" altLang="en-US" dirty="0"/>
              <a:t>Retrieve values</a:t>
            </a:r>
          </a:p>
          <a:p>
            <a:pPr lvl="1"/>
            <a:r>
              <a:rPr lang="en-US" altLang="en-US" b="1" dirty="0"/>
              <a:t>Nonstatic methods</a:t>
            </a:r>
          </a:p>
          <a:p>
            <a:pPr lvl="2"/>
            <a:r>
              <a:rPr lang="en-US" altLang="en-US" b="1" dirty="0"/>
              <a:t>Instance methods</a:t>
            </a:r>
          </a:p>
          <a:p>
            <a:pPr lvl="2"/>
            <a:r>
              <a:rPr lang="en-US" altLang="en-US" dirty="0"/>
              <a:t>“Belong” to objects</a:t>
            </a:r>
          </a:p>
          <a:p>
            <a:r>
              <a:rPr lang="en-US" altLang="en-US" dirty="0"/>
              <a:t>Typically declare nonstatic data fields</a:t>
            </a:r>
          </a:p>
          <a:p>
            <a:r>
              <a:rPr lang="en-US" altLang="en-US" dirty="0">
                <a:latin typeface="Courier New" pitchFamily="49" charset="0"/>
              </a:rPr>
              <a:t>static</a:t>
            </a:r>
            <a:r>
              <a:rPr lang="en-US" altLang="en-US" dirty="0"/>
              <a:t> class variables are not instance variables</a:t>
            </a:r>
          </a:p>
          <a:p>
            <a:endParaRPr lang="en-US" altLang="en-US" sz="2400" dirty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Instance Methods in a Class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/>
              <a:t>Creating Instance Methods in a Class (2 of 4)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160261"/>
              </p:ext>
            </p:extLst>
          </p:nvPr>
        </p:nvGraphicFramePr>
        <p:xfrm>
          <a:off x="381000" y="1219200"/>
          <a:ext cx="8415338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69">
                  <a:extLst>
                    <a:ext uri="{9D8B030D-6E8A-4147-A177-3AD203B41FA5}">
                      <a16:colId xmlns:a16="http://schemas.microsoft.com/office/drawing/2014/main" val="1266612191"/>
                    </a:ext>
                  </a:extLst>
                </a:gridCol>
                <a:gridCol w="4207669">
                  <a:extLst>
                    <a:ext uri="{9D8B030D-6E8A-4147-A177-3AD203B41FA5}">
                      <a16:colId xmlns:a16="http://schemas.microsoft.com/office/drawing/2014/main" val="2455899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Table 3-1 Comparison of static and </a:t>
                      </a:r>
                      <a:r>
                        <a:rPr lang="en-US" sz="1200" dirty="0" err="1"/>
                        <a:t>nonstatic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5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Nonstatic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 Java, static is a keyword. It also can be</a:t>
                      </a:r>
                    </a:p>
                    <a:p>
                      <a:r>
                        <a:rPr lang="en-US" sz="1200" dirty="0"/>
                        <a:t>used as an adjective.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There is no keyword for </a:t>
                      </a:r>
                      <a:r>
                        <a:rPr lang="en-US" sz="1200" dirty="0" err="1"/>
                        <a:t>nonstatic</a:t>
                      </a:r>
                      <a:r>
                        <a:rPr lang="en-US" sz="1200" dirty="0"/>
                        <a:t> items. When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you do not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explicitly declare a field or method to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be static, it is </a:t>
                      </a:r>
                      <a:r>
                        <a:rPr lang="en-US" sz="1200" dirty="0" err="1"/>
                        <a:t>nonstatic</a:t>
                      </a:r>
                      <a:r>
                        <a:rPr lang="en-US" sz="1200" dirty="0"/>
                        <a:t> by default.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Static fields in a class are called class fields.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Nonstatic</a:t>
                      </a:r>
                      <a:r>
                        <a:rPr lang="en-US" sz="1200" dirty="0"/>
                        <a:t> fields in a class are called instance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9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Static methods in a class are called class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methods.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Nonstatic</a:t>
                      </a:r>
                      <a:r>
                        <a:rPr lang="en-US" sz="1200" dirty="0"/>
                        <a:t> methods in a class are called instance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methods.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5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When you use a static field or method, you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do not need to use an object; for example: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 err="1"/>
                        <a:t>JOptionPane.showDialog</a:t>
                      </a:r>
                      <a:r>
                        <a:rPr lang="en-US" sz="1200" dirty="0"/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When you use a </a:t>
                      </a:r>
                      <a:r>
                        <a:rPr lang="en-US" sz="1200" dirty="0" err="1"/>
                        <a:t>nonstatic</a:t>
                      </a:r>
                      <a:r>
                        <a:rPr lang="en-US" sz="1200" dirty="0"/>
                        <a:t> field or method,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you must use an object; for example: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 err="1"/>
                        <a:t>System.out.println</a:t>
                      </a:r>
                      <a:r>
                        <a:rPr lang="en-US" sz="12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When you create a class with a static field and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instantiate 100 objects, only one copy of that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field exists in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When you create a class with a </a:t>
                      </a:r>
                      <a:r>
                        <a:rPr lang="en-US" sz="1200" dirty="0" err="1"/>
                        <a:t>nonstatic</a:t>
                      </a:r>
                      <a:r>
                        <a:rPr lang="en-US" sz="1200" dirty="0"/>
                        <a:t> field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and instantiate 100 objects, then 100 copies of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that field exist in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8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When you create a static method in a class and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instantiate 100 objects, only one copy of the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method exists in memory and the method does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not receive a this reference.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When you create a </a:t>
                      </a:r>
                      <a:r>
                        <a:rPr lang="en-US" sz="1200" dirty="0" err="1"/>
                        <a:t>nonstatic</a:t>
                      </a:r>
                      <a:r>
                        <a:rPr lang="en-US" sz="1200" dirty="0"/>
                        <a:t> method in a class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and instantiate 100 objects, only one copy of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method exists in memory, but the method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receives a this reference that contains the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address of the object currently using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2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Static class variables are not instance variables.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system allocates memory to hold class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variables once per class, no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matter how many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instances of the class you instantiate. The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system allocates memory for class variables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first time it encounters a class, and every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instance of a class shares the same copy of any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static class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Instance fields and methods are </a:t>
                      </a:r>
                      <a:r>
                        <a:rPr lang="en-US" sz="1200" dirty="0" err="1"/>
                        <a:t>nonstatic</a:t>
                      </a:r>
                      <a:r>
                        <a:rPr lang="en-US" sz="1200" dirty="0"/>
                        <a:t>. The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system allocates a separate memory location for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each </a:t>
                      </a:r>
                      <a:r>
                        <a:rPr lang="en-US" sz="1200" dirty="0" err="1"/>
                        <a:t>nonstatic</a:t>
                      </a:r>
                      <a:r>
                        <a:rPr lang="en-US" sz="1200" dirty="0"/>
                        <a:t> field in each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169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2: Examples of legal and illegal method calls based on combinations of method modifier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3971589" cy="4069744"/>
          </a:xfrm>
        </p:spPr>
      </p:pic>
      <p:sp>
        <p:nvSpPr>
          <p:cNvPr id="71683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Instance Methods in a Class (3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ure 3-2: The First class with a call to the displayAddress() method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58" y="1998663"/>
            <a:ext cx="6657084" cy="2860675"/>
          </a:xfrm>
        </p:spPr>
      </p:pic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Method Calls and Placement (2 of 4)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3: The Employee class with one field and two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45705"/>
            <a:ext cx="5562600" cy="3366591"/>
          </a:xfrm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Creating Instance Methods in a Class (4 of 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262312"/>
          </a:xfrm>
        </p:spPr>
        <p:txBody>
          <a:bodyPr/>
          <a:lstStyle/>
          <a:p>
            <a:r>
              <a:rPr lang="en-US" altLang="en-US" dirty="0"/>
              <a:t>Place data fields in logical order </a:t>
            </a:r>
          </a:p>
          <a:p>
            <a:pPr lvl="1"/>
            <a:r>
              <a:rPr lang="en-US" altLang="en-US" dirty="0"/>
              <a:t>At the beginning of a class</a:t>
            </a:r>
          </a:p>
          <a:p>
            <a:pPr lvl="1"/>
            <a:r>
              <a:rPr lang="en-US" altLang="en-US" dirty="0"/>
              <a:t>List the fields vertically</a:t>
            </a:r>
          </a:p>
          <a:p>
            <a:r>
              <a:rPr lang="en-US" altLang="en-US" dirty="0"/>
              <a:t>Data fields and methods may be placed in any order within a class</a:t>
            </a:r>
          </a:p>
          <a:p>
            <a:pPr lvl="1"/>
            <a:r>
              <a:rPr lang="en-US" altLang="en-US" dirty="0"/>
              <a:t>It’s common to list all data fields first </a:t>
            </a:r>
          </a:p>
          <a:p>
            <a:pPr lvl="1"/>
            <a:r>
              <a:rPr lang="en-US" altLang="en-US" dirty="0"/>
              <a:t>Names and data types can be seen before reading the methods that use the data fields</a:t>
            </a:r>
          </a:p>
          <a:p>
            <a:pPr lvl="1"/>
            <a:endParaRPr lang="en-US" altLang="en-US" dirty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Organizing Classes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4: An Employee class with several data fiel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83530"/>
            <a:ext cx="5638800" cy="3090941"/>
          </a:xfrm>
        </p:spPr>
      </p:pic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Organizing Classes (2 of 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5 The Employee class with several data fields and corresponding methods (continues)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32" y="1889376"/>
            <a:ext cx="4905136" cy="3079249"/>
          </a:xfrm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Organizing Classes (3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Organizing Classes (4 of 4)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Content Placeholder 3" descr="Figure 3-25 (continued): The Employee class with several data fields and corresponding method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371392"/>
            <a:ext cx="5715000" cy="4115216"/>
          </a:xfrm>
        </p:spPr>
      </p:pic>
    </p:spTree>
    <p:extLst>
      <p:ext uri="{BB962C8B-B14F-4D97-AF65-F5344CB8AC3E}">
        <p14:creationId xmlns:p14="http://schemas.microsoft.com/office/powerpoint/2010/main" val="2485808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567112"/>
          </a:xfrm>
        </p:spPr>
        <p:txBody>
          <a:bodyPr/>
          <a:lstStyle/>
          <a:p>
            <a:r>
              <a:rPr lang="en-US" altLang="en-US" dirty="0"/>
              <a:t>Declaring a class does not create any actual objects</a:t>
            </a:r>
          </a:p>
          <a:p>
            <a:r>
              <a:rPr lang="en-US" altLang="en-US" dirty="0"/>
              <a:t>To create an instance of a class:</a:t>
            </a:r>
          </a:p>
          <a:p>
            <a:pPr lvl="1"/>
            <a:r>
              <a:rPr lang="en-US" altLang="en-US" dirty="0"/>
              <a:t>Supply a type and an identifier</a:t>
            </a:r>
          </a:p>
          <a:p>
            <a:pPr lvl="1"/>
            <a:r>
              <a:rPr lang="en-US" altLang="en-US" dirty="0"/>
              <a:t>Allocate computer memory for the object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b="1" dirty="0">
                <a:latin typeface="Courier New" pitchFamily="49" charset="0"/>
              </a:rPr>
              <a:t>new</a:t>
            </a:r>
            <a:r>
              <a:rPr lang="en-US" altLang="en-US" b="1" dirty="0"/>
              <a:t> operator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itchFamily="49" charset="0"/>
              </a:rPr>
              <a:t>	Employee someEmployee;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itchFamily="49" charset="0"/>
              </a:rPr>
              <a:t>	someEmployee = new Employee();</a:t>
            </a:r>
          </a:p>
          <a:p>
            <a:pPr lvl="1">
              <a:buFont typeface="Arial" charset="0"/>
              <a:buNone/>
            </a:pPr>
            <a:r>
              <a:rPr lang="en-US" altLang="en-US" dirty="0"/>
              <a:t>		    or</a:t>
            </a:r>
            <a:r>
              <a:rPr lang="en-US" altLang="en-US" dirty="0">
                <a:latin typeface="Courier New" pitchFamily="49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itchFamily="49" charset="0"/>
              </a:rPr>
              <a:t>	Employee someEmployee = new Employee();</a:t>
            </a:r>
            <a:endParaRPr lang="en-US" altLang="en-US" dirty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Declaring Objects and Using Their Methods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490912"/>
          </a:xfrm>
        </p:spPr>
        <p:txBody>
          <a:bodyPr/>
          <a:lstStyle/>
          <a:p>
            <a:r>
              <a:rPr lang="en-US" altLang="en-US" b="1" dirty="0"/>
              <a:t>Reference to the object</a:t>
            </a:r>
          </a:p>
          <a:p>
            <a:pPr lvl="1"/>
            <a:r>
              <a:rPr lang="en-US" altLang="en-US" dirty="0"/>
              <a:t>The name for a memory address where the object is held</a:t>
            </a:r>
          </a:p>
          <a:p>
            <a:r>
              <a:rPr lang="en-US" altLang="en-US" b="1" dirty="0"/>
              <a:t>Constructor</a:t>
            </a:r>
            <a:r>
              <a:rPr lang="en-US" altLang="en-US" dirty="0"/>
              <a:t> method</a:t>
            </a:r>
          </a:p>
          <a:p>
            <a:pPr lvl="1"/>
            <a:r>
              <a:rPr lang="en-US" altLang="en-US" dirty="0"/>
              <a:t>A method that creates and initializes class objects</a:t>
            </a:r>
          </a:p>
          <a:p>
            <a:pPr lvl="1"/>
            <a:r>
              <a:rPr lang="en-US" altLang="en-US" dirty="0"/>
              <a:t>You can write your own constructor methods</a:t>
            </a:r>
          </a:p>
          <a:p>
            <a:pPr lvl="1"/>
            <a:r>
              <a:rPr lang="en-US" altLang="en-US" dirty="0"/>
              <a:t>Java writes a constructor when you don’t write one</a:t>
            </a:r>
          </a:p>
          <a:p>
            <a:pPr lvl="1"/>
            <a:r>
              <a:rPr lang="en-US" altLang="en-US" dirty="0"/>
              <a:t>The name of the constructor is always the same as the name of the class whose objects it constructs</a:t>
            </a:r>
          </a:p>
          <a:p>
            <a:endParaRPr lang="en-US" altLang="en-US" dirty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Declaring Objects and Using Their Methods (2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After an object is instantiated, its methods can be accessed using: </a:t>
            </a:r>
          </a:p>
          <a:p>
            <a:pPr lvl="1"/>
            <a:r>
              <a:rPr lang="en-US" altLang="en-US" dirty="0"/>
              <a:t>The object’s identifier</a:t>
            </a:r>
          </a:p>
          <a:p>
            <a:pPr lvl="1"/>
            <a:r>
              <a:rPr lang="en-US" altLang="en-US" dirty="0"/>
              <a:t>A dot</a:t>
            </a:r>
          </a:p>
          <a:p>
            <a:pPr lvl="1"/>
            <a:r>
              <a:rPr lang="en-US" altLang="en-US" dirty="0"/>
              <a:t>A method call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Declaring Objects and Using Their Methods (3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6: The DeclareTwoEmployees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29" y="1866900"/>
            <a:ext cx="5856343" cy="3124200"/>
          </a:xfrm>
        </p:spPr>
      </p:pic>
      <p:sp>
        <p:nvSpPr>
          <p:cNvPr id="7987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Declaring Objects and Using Their Methods (4 of 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/>
          <a:lstStyle/>
          <a:p>
            <a:r>
              <a:rPr lang="en-US" altLang="en-US" dirty="0"/>
              <a:t>Data hiding using encapsulation</a:t>
            </a:r>
          </a:p>
          <a:p>
            <a:pPr lvl="1"/>
            <a:r>
              <a:rPr lang="en-US" altLang="en-US" dirty="0"/>
              <a:t>Data fields are usually </a:t>
            </a:r>
            <a:r>
              <a:rPr lang="en-US" altLang="en-US" dirty="0">
                <a:latin typeface="Courier New" pitchFamily="49" charset="0"/>
              </a:rPr>
              <a:t>private</a:t>
            </a:r>
          </a:p>
          <a:p>
            <a:pPr lvl="1"/>
            <a:r>
              <a:rPr lang="en-US" altLang="en-US" dirty="0"/>
              <a:t>The client application accesses them only through </a:t>
            </a:r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 interfaces</a:t>
            </a:r>
          </a:p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en-US" dirty="0"/>
              <a:t> method</a:t>
            </a:r>
          </a:p>
          <a:p>
            <a:pPr lvl="1"/>
            <a:r>
              <a:rPr lang="en-US" altLang="en-US" dirty="0"/>
              <a:t>Controls the data values used to set a variable</a:t>
            </a:r>
          </a:p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dirty="0"/>
              <a:t> method</a:t>
            </a:r>
          </a:p>
          <a:p>
            <a:pPr lvl="1"/>
            <a:r>
              <a:rPr lang="en-US" altLang="en-US" dirty="0"/>
              <a:t>Controls how a value is retrieved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Understanding Data Hiding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en-US" dirty="0">
                <a:cs typeface="Courier New" pitchFamily="49" charset="0"/>
              </a:rPr>
              <a:t> </a:t>
            </a:r>
            <a:r>
              <a:rPr lang="en-US" altLang="en-US" dirty="0"/>
              <a:t>method executes automatically</a:t>
            </a:r>
          </a:p>
          <a:p>
            <a:r>
              <a:rPr lang="en-US" altLang="en-US" dirty="0"/>
              <a:t>Other methods are called as needed</a:t>
            </a:r>
          </a:p>
        </p:txBody>
      </p:sp>
      <p:sp>
        <p:nvSpPr>
          <p:cNvPr id="35843" name="Title 4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Understanding Method Calls and Placement (3 of 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0337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Courier New" pitchFamily="49" charset="0"/>
              </a:rPr>
              <a:t>	Employee chauffeur = new Employee();</a:t>
            </a:r>
          </a:p>
          <a:p>
            <a:pPr lvl="1"/>
            <a:r>
              <a:rPr lang="en-US" altLang="en-US" dirty="0"/>
              <a:t>Actually a calling method named </a:t>
            </a:r>
            <a:r>
              <a:rPr lang="en-US" altLang="en-US" dirty="0">
                <a:latin typeface="Courier New" pitchFamily="49" charset="0"/>
              </a:rPr>
              <a:t>Employee()</a:t>
            </a:r>
            <a:r>
              <a:rPr lang="en-US" altLang="en-US" dirty="0"/>
              <a:t> </a:t>
            </a:r>
          </a:p>
          <a:p>
            <a:r>
              <a:rPr lang="en-US" altLang="en-US" b="1" dirty="0"/>
              <a:t>Default constructors </a:t>
            </a:r>
          </a:p>
          <a:p>
            <a:pPr lvl="1"/>
            <a:r>
              <a:rPr lang="en-US" altLang="en-US" dirty="0"/>
              <a:t>Require no arguments</a:t>
            </a:r>
          </a:p>
          <a:p>
            <a:pPr lvl="1"/>
            <a:r>
              <a:rPr lang="en-US" altLang="en-US" dirty="0"/>
              <a:t>Created automatically by a Java compiler</a:t>
            </a:r>
          </a:p>
          <a:p>
            <a:pPr lvl="2"/>
            <a:r>
              <a:rPr lang="en-US" altLang="en-US" dirty="0"/>
              <a:t>For any class</a:t>
            </a:r>
          </a:p>
          <a:p>
            <a:pPr lvl="2"/>
            <a:r>
              <a:rPr lang="en-US" altLang="en-US" dirty="0"/>
              <a:t>Whenever you do not write a constructor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An Introduction to Using Constructors (1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957512"/>
          </a:xfrm>
        </p:spPr>
        <p:txBody>
          <a:bodyPr/>
          <a:lstStyle/>
          <a:p>
            <a:r>
              <a:rPr lang="en-US" altLang="en-US" dirty="0"/>
              <a:t>The default constructor provides specific initial values to an object’s data fields</a:t>
            </a:r>
          </a:p>
          <a:p>
            <a:pPr lvl="1"/>
            <a:r>
              <a:rPr lang="en-US" altLang="en-US" dirty="0"/>
              <a:t>Numeric fields </a:t>
            </a:r>
          </a:p>
          <a:p>
            <a:pPr lvl="2"/>
            <a:r>
              <a:rPr lang="en-US" altLang="en-US" dirty="0"/>
              <a:t>Set to 0 (zero)</a:t>
            </a:r>
          </a:p>
          <a:p>
            <a:pPr lvl="1"/>
            <a:r>
              <a:rPr lang="en-US" altLang="en-US" dirty="0"/>
              <a:t>Character fields </a:t>
            </a:r>
          </a:p>
          <a:p>
            <a:pPr lvl="2"/>
            <a:r>
              <a:rPr lang="en-US" altLang="en-US" dirty="0"/>
              <a:t>Set to Unicode ‘\u0000’</a:t>
            </a:r>
          </a:p>
          <a:p>
            <a:pPr lvl="1"/>
            <a:r>
              <a:rPr lang="en-US" altLang="en-US" dirty="0"/>
              <a:t>Boolean fields </a:t>
            </a:r>
          </a:p>
          <a:p>
            <a:pPr lvl="2"/>
            <a:r>
              <a:rPr lang="en-US" altLang="en-US" dirty="0"/>
              <a:t>Set to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/>
            <a:r>
              <a:rPr lang="en-US" altLang="en-US" dirty="0"/>
              <a:t>Nonprimitive object fields </a:t>
            </a:r>
          </a:p>
          <a:p>
            <a:pPr lvl="2"/>
            <a:r>
              <a:rPr lang="en-US" altLang="en-US" dirty="0"/>
              <a:t>Set to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An Introduction to Using Constructors (2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constructor method:</a:t>
            </a:r>
          </a:p>
          <a:p>
            <a:pPr lvl="1"/>
            <a:r>
              <a:rPr lang="en-US" altLang="en-US" dirty="0"/>
              <a:t>Must have the same name as the class it constructs</a:t>
            </a:r>
          </a:p>
          <a:p>
            <a:pPr lvl="1"/>
            <a:r>
              <a:rPr lang="en-US" altLang="en-US" dirty="0"/>
              <a:t>Cannot have a return type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 access modifier</a:t>
            </a:r>
          </a:p>
          <a:p>
            <a:pPr lvl="1"/>
            <a:endParaRPr lang="en-US" altLang="en-US" dirty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An Introduction to Using Constructors (3 of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Figure 3-29: The Employee class constructor that assigns a salary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04936"/>
            <a:ext cx="3048000" cy="2448128"/>
          </a:xfrm>
        </p:spPr>
      </p:pic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An Introduction to Using Constructors (4 of 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957512"/>
          </a:xfrm>
        </p:spPr>
        <p:txBody>
          <a:bodyPr/>
          <a:lstStyle/>
          <a:p>
            <a:r>
              <a:rPr lang="en-US" altLang="en-US" dirty="0"/>
              <a:t>Classes you create become data types</a:t>
            </a:r>
          </a:p>
          <a:p>
            <a:pPr lvl="1"/>
            <a:r>
              <a:rPr lang="en-US" altLang="en-US" dirty="0"/>
              <a:t>Often referred to as </a:t>
            </a:r>
            <a:r>
              <a:rPr lang="en-US" altLang="en-US" b="1" dirty="0"/>
              <a:t>abstract data types</a:t>
            </a:r>
            <a:r>
              <a:rPr lang="en-US" altLang="en-US" dirty="0"/>
              <a:t> (</a:t>
            </a:r>
            <a:r>
              <a:rPr lang="en-US" altLang="en-US" b="1" dirty="0"/>
              <a:t>ADT</a:t>
            </a:r>
            <a:r>
              <a:rPr lang="en-US" altLang="en-US" dirty="0"/>
              <a:t>s)</a:t>
            </a:r>
          </a:p>
          <a:p>
            <a:pPr lvl="2"/>
            <a:r>
              <a:rPr lang="en-US" altLang="en-US" dirty="0"/>
              <a:t>Implementation is hidden and accessed through public methods</a:t>
            </a:r>
          </a:p>
          <a:p>
            <a:pPr lvl="1"/>
            <a:r>
              <a:rPr lang="en-US" altLang="en-US" b="1" dirty="0"/>
              <a:t>Programmer-defined data type</a:t>
            </a:r>
          </a:p>
          <a:p>
            <a:pPr lvl="2"/>
            <a:r>
              <a:rPr lang="en-US" altLang="en-US" dirty="0"/>
              <a:t>Not built into the language</a:t>
            </a:r>
          </a:p>
          <a:p>
            <a:r>
              <a:rPr lang="en-US" altLang="en-US" dirty="0"/>
              <a:t>Declare an object from one of your classes</a:t>
            </a:r>
          </a:p>
          <a:p>
            <a:pPr lvl="1"/>
            <a:r>
              <a:rPr lang="en-US" altLang="en-US" dirty="0"/>
              <a:t>Provide the type and identifier</a:t>
            </a:r>
          </a:p>
        </p:txBody>
      </p:sp>
      <p:sp>
        <p:nvSpPr>
          <p:cNvPr id="86019" name="Title 1"/>
          <p:cNvSpPr>
            <a:spLocks noGrp="1"/>
          </p:cNvSpPr>
          <p:nvPr>
            <p:ph type="title"/>
          </p:nvPr>
        </p:nvSpPr>
        <p:spPr>
          <a:xfrm>
            <a:off x="762000" y="410946"/>
            <a:ext cx="8026400" cy="287771"/>
          </a:xfrm>
        </p:spPr>
        <p:txBody>
          <a:bodyPr/>
          <a:lstStyle/>
          <a:p>
            <a:r>
              <a:rPr lang="en-US" altLang="en-US" dirty="0"/>
              <a:t>Understanding That Classes Are Data Types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186112"/>
          </a:xfrm>
        </p:spPr>
        <p:txBody>
          <a:bodyPr/>
          <a:lstStyle/>
          <a:p>
            <a:r>
              <a:rPr lang="en-US" altLang="en-US" dirty="0"/>
              <a:t>Don’t place a semicolon at the end of a method header</a:t>
            </a:r>
          </a:p>
          <a:p>
            <a:r>
              <a:rPr lang="en-US" altLang="en-US" dirty="0"/>
              <a:t>Don’t think “default constructor” means only the automatically supplied constructor</a:t>
            </a:r>
          </a:p>
          <a:p>
            <a:r>
              <a:rPr lang="en-US" altLang="en-US" dirty="0"/>
              <a:t>Don’t think that a class’s methods must: </a:t>
            </a:r>
          </a:p>
          <a:p>
            <a:pPr lvl="1"/>
            <a:r>
              <a:rPr lang="en-US" altLang="en-US" dirty="0"/>
              <a:t>Accept its own fields’ values as parameters </a:t>
            </a:r>
          </a:p>
          <a:p>
            <a:pPr lvl="1"/>
            <a:r>
              <a:rPr lang="en-US" altLang="en-US" dirty="0"/>
              <a:t>Return values to its own fields</a:t>
            </a:r>
          </a:p>
          <a:p>
            <a:r>
              <a:rPr lang="en-US" altLang="en-US" dirty="0"/>
              <a:t>Don’t create a class method that has a parameter with the same identifier as a class field</a:t>
            </a:r>
          </a:p>
        </p:txBody>
      </p:sp>
      <p:sp>
        <p:nvSpPr>
          <p:cNvPr id="88067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Don’t Do 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338512"/>
          </a:xfrm>
        </p:spPr>
        <p:txBody>
          <a:bodyPr/>
          <a:lstStyle/>
          <a:p>
            <a:r>
              <a:rPr lang="en-US" altLang="en-US" dirty="0"/>
              <a:t>Method</a:t>
            </a:r>
          </a:p>
          <a:p>
            <a:pPr lvl="1"/>
            <a:r>
              <a:rPr lang="en-US" altLang="en-US" dirty="0"/>
              <a:t>A series of statements that carry out a task</a:t>
            </a:r>
          </a:p>
          <a:p>
            <a:pPr lvl="2"/>
            <a:r>
              <a:rPr lang="en-US" altLang="en-US" dirty="0"/>
              <a:t>A declaration includes the parameter type and local name for a parameter</a:t>
            </a:r>
          </a:p>
          <a:p>
            <a:pPr lvl="2"/>
            <a:r>
              <a:rPr lang="en-US" altLang="en-US" dirty="0"/>
              <a:t>You can pass multiple arguments to methods</a:t>
            </a:r>
          </a:p>
          <a:p>
            <a:pPr lvl="1"/>
            <a:r>
              <a:rPr lang="en-US" altLang="en-US" dirty="0"/>
              <a:t>Has a return type</a:t>
            </a:r>
          </a:p>
          <a:p>
            <a:r>
              <a:rPr lang="en-US" altLang="en-US" dirty="0"/>
              <a:t>Class objects 	</a:t>
            </a:r>
          </a:p>
          <a:p>
            <a:pPr lvl="1"/>
            <a:r>
              <a:rPr lang="en-US" altLang="en-US" dirty="0"/>
              <a:t>Have attributes and methods associated with them</a:t>
            </a:r>
          </a:p>
          <a:p>
            <a:r>
              <a:rPr lang="en-US" altLang="en-US" dirty="0"/>
              <a:t>Instantiate objects that are members of a class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Summary (1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05112"/>
          </a:xfrm>
        </p:spPr>
        <p:txBody>
          <a:bodyPr/>
          <a:lstStyle/>
          <a:p>
            <a:r>
              <a:rPr lang="en-US" altLang="en-US" dirty="0"/>
              <a:t>Constructor </a:t>
            </a:r>
          </a:p>
          <a:p>
            <a:pPr lvl="1"/>
            <a:r>
              <a:rPr lang="en-US" altLang="en-US" dirty="0"/>
              <a:t>A method establishes an object and provides specific initial values for an object’s data fields</a:t>
            </a:r>
          </a:p>
          <a:p>
            <a:r>
              <a:rPr lang="en-US" altLang="en-US" dirty="0"/>
              <a:t>Everything is an object</a:t>
            </a:r>
          </a:p>
          <a:p>
            <a:pPr lvl="1"/>
            <a:r>
              <a:rPr lang="en-US" altLang="en-US" dirty="0"/>
              <a:t>Every object is a member of a more general class</a:t>
            </a:r>
          </a:p>
          <a:p>
            <a:r>
              <a:rPr lang="en-US" altLang="en-US" dirty="0"/>
              <a:t>Implementation hiding, or encapsulation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private</a:t>
            </a:r>
            <a:r>
              <a:rPr lang="en-US" altLang="en-US" dirty="0"/>
              <a:t> data fields</a:t>
            </a:r>
          </a:p>
          <a:p>
            <a:pPr lvl="1"/>
            <a:r>
              <a:rPr lang="en-US" altLang="en-US" dirty="0">
                <a:latin typeface="Courier New" pitchFamily="49" charset="0"/>
              </a:rPr>
              <a:t>public</a:t>
            </a:r>
            <a:r>
              <a:rPr lang="en-US" altLang="en-US" dirty="0"/>
              <a:t> access methods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Summary (2 of 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ure 3-3: Placement of methods within a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17" y="2112963"/>
            <a:ext cx="5646766" cy="2632075"/>
          </a:xfrm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Method Calls and Placement (4 of 4)</a:t>
            </a:r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52712"/>
          </a:xfrm>
        </p:spPr>
        <p:txBody>
          <a:bodyPr/>
          <a:lstStyle/>
          <a:p>
            <a:r>
              <a:rPr lang="en-US" altLang="en-US" dirty="0"/>
              <a:t>A method must include:</a:t>
            </a:r>
          </a:p>
          <a:p>
            <a:pPr lvl="1"/>
            <a:r>
              <a:rPr lang="en-US" altLang="en-US" b="1" dirty="0"/>
              <a:t>Method header</a:t>
            </a:r>
          </a:p>
          <a:p>
            <a:pPr lvl="2"/>
            <a:r>
              <a:rPr lang="en-US" altLang="en-US" dirty="0"/>
              <a:t>Also called a </a:t>
            </a:r>
            <a:r>
              <a:rPr lang="en-US" altLang="en-US" b="1" dirty="0"/>
              <a:t>declaration</a:t>
            </a:r>
          </a:p>
          <a:p>
            <a:pPr lvl="1"/>
            <a:r>
              <a:rPr lang="en-US" altLang="en-US" b="1" dirty="0"/>
              <a:t>Method body</a:t>
            </a:r>
          </a:p>
          <a:p>
            <a:pPr lvl="2"/>
            <a:r>
              <a:rPr lang="en-US" altLang="en-US" dirty="0"/>
              <a:t>Between a pair of curly braces</a:t>
            </a:r>
          </a:p>
          <a:p>
            <a:pPr lvl="2"/>
            <a:r>
              <a:rPr lang="en-US" altLang="en-US" dirty="0"/>
              <a:t>Contains the statements that carry out the work</a:t>
            </a:r>
          </a:p>
          <a:p>
            <a:pPr lvl="2"/>
            <a:r>
              <a:rPr lang="en-US" altLang="en-US" dirty="0"/>
              <a:t>Also called </a:t>
            </a:r>
            <a:r>
              <a:rPr lang="en-US" altLang="en-US" b="1" dirty="0"/>
              <a:t>implementation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Understanding Method Construction (1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Understanding Method Construction (2 of 3)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3" name="Content Placeholder 2" descr="Figure 3-6: The headers and bodies of the methods in the First clas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42" y="1988344"/>
            <a:ext cx="6416116" cy="288131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81312"/>
          </a:xfrm>
        </p:spPr>
        <p:txBody>
          <a:bodyPr/>
          <a:lstStyle/>
          <a:p>
            <a:r>
              <a:rPr lang="en-US" altLang="en-US" dirty="0"/>
              <a:t>The method header contains:</a:t>
            </a:r>
          </a:p>
          <a:p>
            <a:pPr lvl="1"/>
            <a:r>
              <a:rPr lang="en-US" altLang="en-US" dirty="0"/>
              <a:t>Optional access specifiers</a:t>
            </a:r>
          </a:p>
          <a:p>
            <a:pPr lvl="1"/>
            <a:r>
              <a:rPr lang="en-US" altLang="en-US" dirty="0"/>
              <a:t>A return type</a:t>
            </a:r>
          </a:p>
          <a:p>
            <a:pPr lvl="1"/>
            <a:r>
              <a:rPr lang="en-US" altLang="en-US" dirty="0"/>
              <a:t>An identifier</a:t>
            </a:r>
          </a:p>
          <a:p>
            <a:pPr lvl="1"/>
            <a:r>
              <a:rPr lang="en-US" altLang="en-US" dirty="0"/>
              <a:t>Parentheses</a:t>
            </a:r>
          </a:p>
          <a:p>
            <a:pPr lvl="2"/>
            <a:r>
              <a:rPr lang="en-US" altLang="en-US" dirty="0"/>
              <a:t>Might contain data to be sent to the method</a:t>
            </a:r>
          </a:p>
          <a:p>
            <a:r>
              <a:rPr lang="en-US" altLang="en-US" dirty="0"/>
              <a:t>Place the entire method within the class that will use it</a:t>
            </a:r>
          </a:p>
          <a:p>
            <a:pPr lvl="1"/>
            <a:r>
              <a:rPr lang="en-US" altLang="en-US" dirty="0"/>
              <a:t>Not within any other method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r>
              <a:rPr lang="en-US" altLang="en-US" dirty="0"/>
              <a:t>Understanding Method Construction (3 of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rrell_Java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Farrell_Java</Template>
  <TotalTime>0</TotalTime>
  <Words>4652</Words>
  <Application>Microsoft Office PowerPoint</Application>
  <PresentationFormat>On-screen Show (4:3)</PresentationFormat>
  <Paragraphs>435</Paragraphs>
  <Slides>57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Times New Roman</vt:lpstr>
      <vt:lpstr>Verdana</vt:lpstr>
      <vt:lpstr>Farrell_Java</vt:lpstr>
      <vt:lpstr>1_Farrell_PLD</vt:lpstr>
      <vt:lpstr>Office Theme</vt:lpstr>
      <vt:lpstr>Java Programming, 9e   Chapter 3 </vt:lpstr>
      <vt:lpstr>Objectives</vt:lpstr>
      <vt:lpstr>Understanding Method Calls and Placement (1 of 4)</vt:lpstr>
      <vt:lpstr>Understanding Method Calls and Placement (2 of 4)</vt:lpstr>
      <vt:lpstr>Understanding Method Calls and Placement (3 of 4)</vt:lpstr>
      <vt:lpstr>Understanding Method Calls and Placement (4 of 4)</vt:lpstr>
      <vt:lpstr>Understanding Method Construction (1 of 3)</vt:lpstr>
      <vt:lpstr>Understanding Method Construction (2 of 3)</vt:lpstr>
      <vt:lpstr>Understanding Method Construction (3 of 3)</vt:lpstr>
      <vt:lpstr>Access Specifiers (1 of 2)</vt:lpstr>
      <vt:lpstr>Access Specifiers (2 of 2)</vt:lpstr>
      <vt:lpstr>Return Type (1 of 2)</vt:lpstr>
      <vt:lpstr>Return Type (2 of 2)</vt:lpstr>
      <vt:lpstr>Method Name (1 of 2)</vt:lpstr>
      <vt:lpstr>Method Name (2 of 2)</vt:lpstr>
      <vt:lpstr>Parentheses (1 of 2)</vt:lpstr>
      <vt:lpstr>Parentheses (2 of 2)</vt:lpstr>
      <vt:lpstr>Adding Parameters to Methods</vt:lpstr>
      <vt:lpstr>Creating a Method That Receives a Single Parameter (1 of 4)</vt:lpstr>
      <vt:lpstr>Creating a Method That Receives a Single Parameter (2 of 4)</vt:lpstr>
      <vt:lpstr>Creating a Method That Receives a Single Parameter (3 of 4)</vt:lpstr>
      <vt:lpstr>Creating a Method That Receives a Single Parameter (4 of 4)</vt:lpstr>
      <vt:lpstr>Creating a Method That Requires Multiple Parameters (1 of 2)</vt:lpstr>
      <vt:lpstr>Creating a Method That Requires Multiple Parameters (2 of 2)</vt:lpstr>
      <vt:lpstr>Creating Methods That Return Values (1 of 3)</vt:lpstr>
      <vt:lpstr>Creating Methods That Return Values (2 of 3)</vt:lpstr>
      <vt:lpstr>Creating Methods That Return Values (3 of 3)</vt:lpstr>
      <vt:lpstr>Chaining Method Calls (1 of 2)</vt:lpstr>
      <vt:lpstr>Chaining Method Calls (2 of 2)</vt:lpstr>
      <vt:lpstr>Learning About Classes and Objects</vt:lpstr>
      <vt:lpstr>Creating a Class (1 of 4)</vt:lpstr>
      <vt:lpstr>Creating a Class (2 of 4)</vt:lpstr>
      <vt:lpstr>Creating a Class (3 of 4)</vt:lpstr>
      <vt:lpstr>Creating a Class (4 of 4)</vt:lpstr>
      <vt:lpstr>Visibility Modifiers</vt:lpstr>
      <vt:lpstr>Method Control Flow</vt:lpstr>
      <vt:lpstr>Creating Instance Methods in a Class (1 of 4)</vt:lpstr>
      <vt:lpstr>Creating Instance Methods in a Class (2 of 4)</vt:lpstr>
      <vt:lpstr>Creating Instance Methods in a Class (3 of 4)</vt:lpstr>
      <vt:lpstr>Creating Instance Methods in a Class (4 of 4)</vt:lpstr>
      <vt:lpstr>Organizing Classes (1 of 4)</vt:lpstr>
      <vt:lpstr>Organizing Classes (2 of 4)</vt:lpstr>
      <vt:lpstr>Organizing Classes (3 of 4)</vt:lpstr>
      <vt:lpstr>Organizing Classes (4 of 4)</vt:lpstr>
      <vt:lpstr>Declaring Objects and Using Their Methods (1 of 4)</vt:lpstr>
      <vt:lpstr>Declaring Objects and Using Their Methods (2 of 4)</vt:lpstr>
      <vt:lpstr>Declaring Objects and Using Their Methods (3 of 4)</vt:lpstr>
      <vt:lpstr>Declaring Objects and Using Their Methods (4 of 4</vt:lpstr>
      <vt:lpstr>Understanding Data Hiding</vt:lpstr>
      <vt:lpstr>An Introduction to Using Constructors (1 of 4)</vt:lpstr>
      <vt:lpstr>An Introduction to Using Constructors (2 of 4)</vt:lpstr>
      <vt:lpstr>An Introduction to Using Constructors (3 of 4)</vt:lpstr>
      <vt:lpstr>An Introduction to Using Constructors (4 of 4)</vt:lpstr>
      <vt:lpstr>Understanding That Classes Are Data Types</vt:lpstr>
      <vt:lpstr>Don’t Do It</vt:lpstr>
      <vt:lpstr>Summary (1 of 2)</vt:lpstr>
      <vt:lpstr>Summary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2012-07-25T15:37:00Z</dcterms:created>
  <dcterms:modified xsi:type="dcterms:W3CDTF">2021-01-11T05:31:55Z</dcterms:modified>
</cp:coreProperties>
</file>