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377" r:id="rId5"/>
    <p:sldId id="349" r:id="rId6"/>
    <p:sldId id="361" r:id="rId7"/>
    <p:sldId id="378" r:id="rId8"/>
    <p:sldId id="379" r:id="rId9"/>
    <p:sldId id="380" r:id="rId10"/>
    <p:sldId id="381" r:id="rId11"/>
    <p:sldId id="382" r:id="rId12"/>
    <p:sldId id="383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FCE-EAC6-4B75-BFFA-DC954495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EBA27-5E51-4B61-BA3A-106CCD4F4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4CC2C-A458-413A-B52D-7DE3FC69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6C5A-0093-4637-90B4-63588B5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9920-92A5-43E7-AE25-D802104E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4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7786-E748-4CBA-B045-1180ABA4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E3BE4-99DF-4CB0-889F-9882FBB7A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45D4-29C8-41EA-9F80-39606249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096A-CE7C-4BE1-93BC-6C6164A9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1F55-2460-4F1C-BB96-3DCAF458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6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6D532-2B03-489A-A43C-4823F032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33AD-B7ED-44AA-AECA-DD0D8E4D3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EE2D-315E-498E-A2F0-6AAAF3BD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30C9-A5BF-4649-9D64-2C60AFDA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16EE-22CC-4996-8099-A76290B7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97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CABB-690D-4D47-8F3A-9264EE4A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43C6-7067-4420-86F2-63D8FF1A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AC41-30A8-4713-B7D4-0B61ADDC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FD09-CD93-4B5B-9B5F-22AAED55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0BFA-AB03-41AD-BA1A-619C2D2C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3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F96F-9F2D-434F-9A39-E06FEA9D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3B1F5-3D04-4EB4-9214-7077EB1A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7D99-A065-49DF-A19C-11B229E4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F1CD-1312-4473-AD15-CCB2C236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0C32-C210-42CB-A3BC-56848A0A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58CF-93BC-41D0-9366-189E4EC2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A45F-8BB9-4F68-9910-63D81B23D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938D0-8AFA-4888-9BEB-EC3495BF7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EC34B-6E3F-4D24-8B45-09F44ABD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33C50-FDB2-47CB-8E77-92D6AAEE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005B9-26D4-47DE-9B42-2849A582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7C57-8CB3-45C6-A09D-5094F731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35A2B-47FA-4B24-A594-602868506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FE588-80F4-4467-B821-49540A38A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776E8-92C6-4DC5-A483-E2F67512C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5E392-1886-437E-90FF-6058AB4D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2937C-DBA6-4000-A3D9-7F5D9E8A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701C1-5818-45EA-9B9A-ACFA1963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94C54-F7A7-4730-AAF4-721F1844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2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6D70-7FB3-4A39-9F9E-C348840C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D4EA-635D-41DD-B2D9-4D0B7215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D9DCB-555E-4E00-AEFF-01CDA2AF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D371-5547-4167-A006-047FBD7E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0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A8327-69D1-4E49-AE2D-F6320AD1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623BC-7714-47E5-8BAC-3CB91DDC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E2CF4-3448-4A29-8257-39B472F2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032-0129-4362-92D2-DD1001C3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2B9B-AF15-46D9-B793-A96B8E09D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56079-FD43-4052-82F9-928A2C37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AE61B-BD26-4994-A070-0C338A7E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539A-64E0-4804-8B3C-132FFD65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ED7C8-5D94-4196-AD16-C08FEF22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0079-F055-44B6-A661-9EEF3044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7CFBD-35CE-4F5E-8FF0-BE5E2EABF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745B5-CCA0-4937-9322-55800BA23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FC76-D32F-4878-9FF5-2E379210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9F3E1-C641-4A87-9D69-5757D92C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AEEC-3B6B-4090-AB95-7A972C14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8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E1CC3-9274-48D7-9066-03D93630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B159-2C7E-4DD3-98CF-387E985E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1245-8328-4525-94A1-EDD936B24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13D3-5175-4C5F-9A9A-BDDE89ECA8CF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B4FC-B458-4FFD-A7D3-5121F848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5A54D-9788-4A8F-B715-EE2B7A5B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21A1-6389-4D69-AB0F-AE8B5482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6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ncsu.edu/se/tutorials/junit/" TargetMode="External"/><Relationship Id="rId2" Type="http://schemas.openxmlformats.org/officeDocument/2006/relationships/hyperlink" Target="http://www.junit.org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nit.sourceforge.net/javadoc/junit/framework/" TargetMode="External"/><Relationship Id="rId5" Type="http://schemas.openxmlformats.org/officeDocument/2006/relationships/hyperlink" Target="http://supportweb.cs.bham.ac.uk/documentation/tutorials/docsystem/build/tutorials/junit/junit.pdf" TargetMode="External"/><Relationship Id="rId4" Type="http://schemas.openxmlformats.org/officeDocument/2006/relationships/hyperlink" Target="http://www.cs.umanitoba.ca/~eclipse/10-JUni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2207-390E-4890-99F1-9884672CF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8D45F-04DF-4298-9F53-7BA016DD6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2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7823-513B-475E-910A-BA460620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7083-BEB9-4D7D-9716-ADE4E7C9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2222A-0093-445A-9B33-685ED8C4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03" y="1377156"/>
            <a:ext cx="88868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1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FFEC-3F5A-40B7-A570-8247A87D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68C5D-612E-4906-ADBF-B97B41206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995" y="1825625"/>
            <a:ext cx="6338009" cy="4351338"/>
          </a:xfrm>
        </p:spPr>
      </p:pic>
    </p:spTree>
    <p:extLst>
      <p:ext uri="{BB962C8B-B14F-4D97-AF65-F5344CB8AC3E}">
        <p14:creationId xmlns:p14="http://schemas.microsoft.com/office/powerpoint/2010/main" val="73174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3A0A-BAC9-44C1-AE6F-92145FFD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691C67-9EF3-45B8-AFCE-0B0D81EF56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@BeforeClass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@AfterClass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annotated methods will be run exactly once during your test run - at the very beginning and end of the test as a whole, before anything else is run.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fact, they're run before the test class is even constructed, which is why they must be declared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@Before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@After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methods will be run before and after every test case, so will probably be run multiple times during a test run.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let's assume you had three tests in your class, the order of method calls would be: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setUpBeforeClass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() (Test class first instance constructed and the following methods called on it)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setUp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() test1()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tearDown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() (Test class second instance constructed and the following methods called on it)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setUp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() test2()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tearDown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() (Test class third instance constructed and the following methods called on it)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setUp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() test3()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tearDown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tearDownAfterClass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23C37-C6C4-4310-8395-835FA423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FCB-2AC3-44E9-AE65-F481073F76F6}" type="slidenum">
              <a:rPr lang="zh-CN" altLang="en-GB"/>
              <a:pPr/>
              <a:t>13</a:t>
            </a:fld>
            <a:endParaRPr lang="en-GB" altLang="zh-C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5D9083A-A85E-4207-8638-7F4B6E18C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Reading</a:t>
            </a:r>
            <a:endParaRPr lang="en-GB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C345737-45D5-482F-808A-0CD19D7C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hlinkClick r:id="rId2"/>
              </a:rPr>
              <a:t>http://www.junit.org/index.htm</a:t>
            </a:r>
            <a:endParaRPr lang="en-GB" altLang="en-US"/>
          </a:p>
          <a:p>
            <a:r>
              <a:rPr lang="en-GB" altLang="en-US">
                <a:hlinkClick r:id="rId3"/>
              </a:rPr>
              <a:t>http://open.ncsu.edu/se/tutorials/junit/</a:t>
            </a:r>
            <a:endParaRPr lang="en-GB" altLang="en-US"/>
          </a:p>
          <a:p>
            <a:r>
              <a:rPr lang="en-GB" altLang="en-US">
                <a:hlinkClick r:id="rId4"/>
              </a:rPr>
              <a:t>http://www.cs.umanitoba.ca/~eclipse/10-JUnit.pdf</a:t>
            </a:r>
            <a:endParaRPr lang="en-GB" altLang="en-US"/>
          </a:p>
          <a:p>
            <a:r>
              <a:rPr lang="en-GB" altLang="en-US">
                <a:hlinkClick r:id="rId5"/>
              </a:rPr>
              <a:t>http://supportweb.cs.bham.ac.uk/documentation/tutorials/docsystem/build/tutorials/junit/junit.pdf</a:t>
            </a:r>
            <a:endParaRPr lang="en-GB" altLang="en-US"/>
          </a:p>
          <a:p>
            <a:r>
              <a:rPr lang="en-GB" altLang="en-US">
                <a:hlinkClick r:id="rId6"/>
              </a:rPr>
              <a:t>http://junit.sourceforge.net/javadoc/junit/framework/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1553-A8C1-4980-9303-3D82B63A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42A5-FC65-40BC-895B-487D819C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Testing small chunk of code</a:t>
            </a:r>
          </a:p>
          <a:p>
            <a:r>
              <a:rPr lang="en-IN" dirty="0"/>
              <a:t>Helps in early detection of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98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ADA1C-AFEB-4835-9358-C41B27878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Unit testing with JUnit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A9C75-0298-4A53-B19E-DC39C3042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DA8447-D48D-4CE4-9C88-F165ED69F3C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D6D97035-E8F1-4048-9DB3-1B895B153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DA9E96E0-86A1-4B8C-AFD9-718871EA4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3900" y="1868488"/>
            <a:ext cx="8485188" cy="4456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JUnit is a framework for writing unit tests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unit test</a:t>
            </a:r>
            <a:r>
              <a:rPr lang="en-US" altLang="en-US" dirty="0"/>
              <a:t> is a test of a </a:t>
            </a:r>
            <a:r>
              <a:rPr lang="en-US" altLang="en-US" i="1" dirty="0"/>
              <a:t>single</a:t>
            </a:r>
            <a:r>
              <a:rPr lang="en-US" altLang="en-US" dirty="0"/>
              <a:t> class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/>
              <a:t>A </a:t>
            </a:r>
            <a:r>
              <a:rPr lang="en-US" altLang="en-US" sz="2500" dirty="0">
                <a:solidFill>
                  <a:schemeClr val="tx2"/>
                </a:solidFill>
              </a:rPr>
              <a:t>test case</a:t>
            </a:r>
            <a:r>
              <a:rPr lang="en-US" altLang="en-US" sz="2500" dirty="0"/>
              <a:t> is a single test of a single method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/>
              <a:t>A </a:t>
            </a:r>
            <a:r>
              <a:rPr lang="en-US" altLang="en-US" sz="2500" dirty="0">
                <a:solidFill>
                  <a:schemeClr val="tx2"/>
                </a:solidFill>
              </a:rPr>
              <a:t>test suite</a:t>
            </a:r>
            <a:r>
              <a:rPr lang="en-US" altLang="en-US" sz="2500" dirty="0"/>
              <a:t> is a collection of test cases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Unit testing is particularly important when software requirements change frequently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Whenever code is changed, rerun the tests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F29CE-5492-4F01-B9AD-5EEDCCE88C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Unit testing with JUnit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D708-8D53-4271-86C2-490CFA954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C5DC8-7309-488F-9833-65F04408BEB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B4756A1A-335E-423C-A12A-CF270AC44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suites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BC868806-550A-44FF-86FF-5970C5911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practice, you want to run a group of related tests (e.g. all the tests for a class)</a:t>
            </a:r>
          </a:p>
          <a:p>
            <a:r>
              <a:rPr lang="en-US" altLang="en-US"/>
              <a:t>To do so, group your test methods in a class which extends TestCase</a:t>
            </a:r>
          </a:p>
          <a:p>
            <a:r>
              <a:rPr lang="en-US" altLang="en-US"/>
              <a:t>Running suites we will see in examples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1A386-5E5A-4F4C-BC89-D6D0C87931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Unit testing with JUnit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F92F2-6D18-4699-8774-1CF270D5F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CBE05-BB03-42A6-AB1E-961B20513B5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5506" name="Rectangle 2">
            <a:extLst>
              <a:ext uri="{FF2B5EF4-FFF2-40B4-BE49-F238E27FC236}">
                <a16:creationId xmlns:a16="http://schemas.microsoft.com/office/drawing/2014/main" id="{A0AA1D57-613F-4ED7-A7B0-0BAE434D8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/>
              <a:t> methods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7F944C14-A3B5-44B3-B58A-77E7AC6CA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3900" y="1474788"/>
            <a:ext cx="8229600" cy="4883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>
                <a:latin typeface="Trebuchet MS" panose="020B0603020202020204" pitchFamily="34" charset="0"/>
              </a:rPr>
              <a:t>static void assertTrue(boolean </a:t>
            </a:r>
            <a:r>
              <a:rPr lang="en-US" altLang="en-US" sz="2600" b="1" i="1"/>
              <a:t>test</a:t>
            </a:r>
            <a:r>
              <a:rPr lang="en-US" altLang="en-US" sz="2600">
                <a:latin typeface="Trebuchet MS" panose="020B0603020202020204" pitchFamily="34" charset="0"/>
              </a:rPr>
              <a:t>)</a:t>
            </a:r>
            <a:endParaRPr lang="en-US" altLang="en-US" sz="2600"/>
          </a:p>
          <a:p>
            <a:pPr>
              <a:lnSpc>
                <a:spcPct val="80000"/>
              </a:lnSpc>
            </a:pPr>
            <a:r>
              <a:rPr lang="en-US" altLang="en-US" sz="2600">
                <a:latin typeface="Trebuchet MS" panose="020B0603020202020204" pitchFamily="34" charset="0"/>
              </a:rPr>
              <a:t>static void assertFalse(boolean </a:t>
            </a:r>
            <a:r>
              <a:rPr lang="en-US" altLang="en-US" sz="2600" b="1" i="1"/>
              <a:t>test</a:t>
            </a:r>
            <a:r>
              <a:rPr lang="en-US" altLang="en-US" sz="2600">
                <a:latin typeface="Trebuchet MS" panose="020B0603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latin typeface="Trebuchet MS" panose="020B0603020202020204" pitchFamily="34" charset="0"/>
              </a:rPr>
              <a:t>assertEquals(</a:t>
            </a:r>
            <a:r>
              <a:rPr lang="en-US" altLang="en-US" sz="2600" b="1" i="1"/>
              <a:t>expected</a:t>
            </a:r>
            <a:r>
              <a:rPr lang="en-US" altLang="en-US" sz="2600">
                <a:latin typeface="Trebuchet MS" panose="020B0603020202020204" pitchFamily="34" charset="0"/>
              </a:rPr>
              <a:t>, </a:t>
            </a:r>
            <a:r>
              <a:rPr lang="en-US" altLang="en-US" sz="2600" b="1" i="1"/>
              <a:t>actual</a:t>
            </a:r>
            <a:r>
              <a:rPr lang="en-US" altLang="en-US" sz="2600">
                <a:latin typeface="Trebuchet MS" panose="020B0603020202020204" pitchFamily="34" charset="0"/>
              </a:rPr>
              <a:t>)</a:t>
            </a:r>
            <a:br>
              <a:rPr lang="en-US" altLang="en-US" sz="2600">
                <a:latin typeface="Trebuchet MS" panose="020B0603020202020204" pitchFamily="34" charset="0"/>
              </a:rPr>
            </a:br>
            <a:endParaRPr lang="en-US" altLang="en-US" sz="2600">
              <a:latin typeface="Trebuchet MS" panose="020B0603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/>
              <a:t>This method is heavily overloaded: </a:t>
            </a:r>
            <a:r>
              <a:rPr lang="en-US" altLang="en-US" sz="2000" i="1"/>
              <a:t>arg1</a:t>
            </a:r>
            <a:r>
              <a:rPr lang="en-US" altLang="en-US" sz="2000"/>
              <a:t> and </a:t>
            </a:r>
            <a:r>
              <a:rPr lang="en-US" altLang="en-US" sz="2000" i="1"/>
              <a:t>arg2</a:t>
            </a:r>
            <a:r>
              <a:rPr lang="en-US" altLang="en-US" sz="2000"/>
              <a:t> must be both objects </a:t>
            </a:r>
            <a:r>
              <a:rPr lang="en-US" altLang="en-US" sz="2000" i="1"/>
              <a:t>or</a:t>
            </a:r>
            <a:r>
              <a:rPr lang="en-US" altLang="en-US" sz="2000"/>
              <a:t> both of the same primitive type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For objects, uses your equals method, </a:t>
            </a:r>
            <a:r>
              <a:rPr lang="en-US" altLang="en-US" sz="2000" b="1" i="1"/>
              <a:t>if </a:t>
            </a:r>
            <a:r>
              <a:rPr lang="en-US" altLang="en-US" sz="2000"/>
              <a:t>you have defined it properly, as  </a:t>
            </a:r>
            <a:r>
              <a:rPr lang="en-US" altLang="en-US" sz="2000" b="1">
                <a:latin typeface="Trebuchet MS" panose="020B0603020202020204" pitchFamily="34" charset="0"/>
              </a:rPr>
              <a:t>public boolean equals(Object o)</a:t>
            </a:r>
            <a:r>
              <a:rPr lang="en-US" altLang="en-US" sz="2000">
                <a:latin typeface="Trebuchet MS" panose="020B0603020202020204" pitchFamily="34" charset="0"/>
              </a:rPr>
              <a:t> </a:t>
            </a:r>
            <a:r>
              <a:rPr lang="en-US" altLang="en-US" sz="2000"/>
              <a:t>--otherwise it uses </a:t>
            </a:r>
            <a:r>
              <a:rPr lang="en-US" altLang="en-US" sz="2000">
                <a:latin typeface="Trebuchet MS" panose="020B0603020202020204" pitchFamily="34" charset="0"/>
              </a:rPr>
              <a:t>==.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latin typeface="Trebuchet MS" panose="020B0603020202020204" pitchFamily="34" charset="0"/>
              </a:rPr>
              <a:t>assertSame(Object </a:t>
            </a:r>
            <a:r>
              <a:rPr lang="en-US" altLang="en-US" sz="2600" b="1" i="1"/>
              <a:t>expected</a:t>
            </a:r>
            <a:r>
              <a:rPr lang="en-US" altLang="en-US" sz="2600">
                <a:latin typeface="Trebuchet MS" panose="020B0603020202020204" pitchFamily="34" charset="0"/>
              </a:rPr>
              <a:t>, Object </a:t>
            </a:r>
            <a:r>
              <a:rPr lang="en-US" altLang="en-US" sz="2600" b="1" i="1"/>
              <a:t>actual</a:t>
            </a:r>
            <a:r>
              <a:rPr lang="en-US" altLang="en-US" sz="2600">
                <a:latin typeface="Trebuchet MS" panose="020B0603020202020204" pitchFamily="34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Asserts that two objects refer to the same object (using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==</a:t>
            </a:r>
            <a:r>
              <a:rPr lang="en-US" altLang="en-US" sz="2000"/>
              <a:t>)</a:t>
            </a:r>
            <a:br>
              <a:rPr lang="en-US" altLang="en-US" sz="2000"/>
            </a:b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600">
                <a:latin typeface="Trebuchet MS" panose="020B0603020202020204" pitchFamily="34" charset="0"/>
              </a:rPr>
              <a:t>assertNotSame(Object </a:t>
            </a:r>
            <a:r>
              <a:rPr lang="en-US" altLang="en-US" sz="2600" b="1" i="1"/>
              <a:t>expected</a:t>
            </a:r>
            <a:r>
              <a:rPr lang="en-US" altLang="en-US" sz="2600">
                <a:latin typeface="Trebuchet MS" panose="020B0603020202020204" pitchFamily="34" charset="0"/>
              </a:rPr>
              <a:t>, Object </a:t>
            </a:r>
            <a:r>
              <a:rPr lang="en-US" altLang="en-US" sz="2600" b="1" i="1"/>
              <a:t>actual</a:t>
            </a:r>
            <a:r>
              <a:rPr lang="en-US" altLang="en-US" sz="2600">
                <a:latin typeface="Trebuchet MS" panose="020B0603020202020204" pitchFamily="34" charset="0"/>
              </a:rPr>
              <a:t>)</a:t>
            </a:r>
            <a:endParaRPr lang="en-US" altLang="en-US" sz="2600"/>
          </a:p>
          <a:p>
            <a:pPr>
              <a:lnSpc>
                <a:spcPct val="80000"/>
              </a:lnSpc>
            </a:pPr>
            <a:r>
              <a:rPr lang="en-US" altLang="en-US" sz="2600">
                <a:latin typeface="Trebuchet MS" panose="020B0603020202020204" pitchFamily="34" charset="0"/>
              </a:rPr>
              <a:t>assertNull(Object </a:t>
            </a:r>
            <a:r>
              <a:rPr lang="en-US" altLang="en-US" sz="2600" b="1" i="1"/>
              <a:t>object</a:t>
            </a:r>
            <a:r>
              <a:rPr lang="en-US" altLang="en-US" sz="2600">
                <a:latin typeface="Trebuchet MS" panose="020B0603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55757-7D1D-4180-817F-958B0D900D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Unit testing with JUnit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5AF54-13B3-4C55-A7C1-1DDDD4C61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70A33A-9A02-45EB-A2E7-C74ADFD49C3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17794" name="Rectangle 2">
            <a:extLst>
              <a:ext uri="{FF2B5EF4-FFF2-40B4-BE49-F238E27FC236}">
                <a16:creationId xmlns:a16="http://schemas.microsoft.com/office/drawing/2014/main" id="{6071369C-F61A-42FA-A6E4-47D93BD10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/>
              <a:t> methods</a:t>
            </a:r>
            <a:endParaRPr lang="de-DE" altLang="en-US"/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BC1B7920-EED3-4E24-BB74-0A35507C1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Trebuchet MS" panose="020B0603020202020204" pitchFamily="34" charset="0"/>
              </a:rPr>
              <a:t>assertNotNull(Object </a:t>
            </a:r>
            <a:r>
              <a:rPr lang="en-US" altLang="en-US" sz="2400" b="1" i="1"/>
              <a:t>object</a:t>
            </a:r>
            <a:r>
              <a:rPr lang="en-US" altLang="en-US" sz="2400">
                <a:latin typeface="Trebuchet MS" panose="020B0603020202020204" pitchFamily="34" charset="0"/>
              </a:rPr>
              <a:t>)</a:t>
            </a:r>
            <a:r>
              <a:rPr lang="en-US" altLang="en-US" sz="2400"/>
              <a:t> </a:t>
            </a:r>
          </a:p>
          <a:p>
            <a:r>
              <a:rPr lang="en-US" altLang="en-US" sz="2400">
                <a:latin typeface="Trebuchet MS" panose="020B0603020202020204" pitchFamily="34" charset="0"/>
              </a:rPr>
              <a:t>fail()</a:t>
            </a:r>
          </a:p>
          <a:p>
            <a:pPr lvl="1"/>
            <a:r>
              <a:rPr lang="en-US" altLang="en-US" sz="2000"/>
              <a:t>Causes the test to fail and throw an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AssertionFailedError</a:t>
            </a:r>
          </a:p>
          <a:p>
            <a:pPr lvl="1"/>
            <a:r>
              <a:rPr lang="en-US" altLang="en-US" sz="2000"/>
              <a:t>Useful as a result of a complex test, when the other assert methods aren’t quite what you want .</a:t>
            </a:r>
          </a:p>
          <a:p>
            <a:pPr lvl="1"/>
            <a:endParaRPr lang="en-US" altLang="en-US" sz="2300">
              <a:latin typeface="Trebuchet MS" panose="020B0603020202020204" pitchFamily="34" charset="0"/>
            </a:endParaRPr>
          </a:p>
          <a:p>
            <a:r>
              <a:rPr lang="en-US" altLang="en-US" sz="2400"/>
              <a:t>All the above may take an optional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>
                <a:latin typeface="Trebuchet MS" panose="020B0603020202020204" pitchFamily="34" charset="0"/>
              </a:rPr>
              <a:t>String message</a:t>
            </a:r>
            <a:r>
              <a:rPr lang="en-US" altLang="en-US" sz="2400"/>
              <a:t> as the first argument, for example,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latin typeface="Trebuchet MS" panose="020B0603020202020204" pitchFamily="34" charset="0"/>
              </a:rPr>
              <a:t>static void assertTrue(String </a:t>
            </a:r>
            <a:r>
              <a:rPr lang="en-US" altLang="en-US" sz="2400" b="1" i="1"/>
              <a:t>message</a:t>
            </a:r>
            <a:r>
              <a:rPr lang="en-US" altLang="en-US" sz="2400">
                <a:latin typeface="Trebuchet MS" panose="020B0603020202020204" pitchFamily="34" charset="0"/>
              </a:rPr>
              <a:t>, boolean </a:t>
            </a:r>
            <a:r>
              <a:rPr lang="en-US" altLang="en-US" sz="2400" b="1" i="1"/>
              <a:t>test</a:t>
            </a:r>
            <a:r>
              <a:rPr lang="en-US" altLang="en-US" sz="2400">
                <a:latin typeface="Trebuchet MS" panose="020B0603020202020204" pitchFamily="34" charset="0"/>
              </a:rPr>
              <a:t>)</a:t>
            </a:r>
            <a:endParaRPr lang="en-US" altLang="en-US" sz="2400"/>
          </a:p>
          <a:p>
            <a:endParaRPr lang="de-DE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A869-3353-4331-9D2A-ADB85D4A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AF17-EE11-4F4C-A0B4-890679D3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F9FFE-CE80-4154-B22F-F174EA80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3" y="136063"/>
            <a:ext cx="9772650" cy="604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B8FA-617C-40BE-8C29-0107842F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JUnit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60DA-7947-4E98-8599-D5B30E2D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63C57-A66C-4C34-AE7C-9312C68D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73" y="1690688"/>
            <a:ext cx="86010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2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0C00-209F-413E-A511-495F76C4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Junit Assertion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F99D-3C1C-4BAB-93AB-F5275FDC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B896D-2010-44A7-942F-E057C154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9487"/>
            <a:ext cx="90201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8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575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inherit</vt:lpstr>
      <vt:lpstr>Trebuchet MS</vt:lpstr>
      <vt:lpstr>Office Theme</vt:lpstr>
      <vt:lpstr>JUNIT</vt:lpstr>
      <vt:lpstr>Unit Testing</vt:lpstr>
      <vt:lpstr>JUnit</vt:lpstr>
      <vt:lpstr>Test suites</vt:lpstr>
      <vt:lpstr>assertX methods</vt:lpstr>
      <vt:lpstr>assertX methods</vt:lpstr>
      <vt:lpstr>PowerPoint Presentation</vt:lpstr>
      <vt:lpstr>JUnit test case</vt:lpstr>
      <vt:lpstr>Junit Assertion methods</vt:lpstr>
      <vt:lpstr>Run a test</vt:lpstr>
      <vt:lpstr>Test suit</vt:lpstr>
      <vt:lpstr>PowerPoint Presentation</vt:lpstr>
      <vt:lpstr>More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Kawal Jeet, Kawal</dc:creator>
  <cp:lastModifiedBy>Kawal Jeet, Kawal</cp:lastModifiedBy>
  <cp:revision>12</cp:revision>
  <dcterms:created xsi:type="dcterms:W3CDTF">2021-03-27T20:24:38Z</dcterms:created>
  <dcterms:modified xsi:type="dcterms:W3CDTF">2021-04-08T01:42:02Z</dcterms:modified>
</cp:coreProperties>
</file>