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4" r:id="rId4"/>
    <p:sldId id="258" r:id="rId5"/>
    <p:sldId id="260" r:id="rId6"/>
    <p:sldId id="275" r:id="rId7"/>
    <p:sldId id="290" r:id="rId8"/>
    <p:sldId id="271" r:id="rId9"/>
    <p:sldId id="280" r:id="rId10"/>
    <p:sldId id="288" r:id="rId11"/>
    <p:sldId id="276" r:id="rId12"/>
    <p:sldId id="277" r:id="rId13"/>
    <p:sldId id="278" r:id="rId14"/>
    <p:sldId id="272" r:id="rId15"/>
    <p:sldId id="261" r:id="rId16"/>
    <p:sldId id="291" r:id="rId17"/>
    <p:sldId id="263" r:id="rId18"/>
    <p:sldId id="285" r:id="rId19"/>
    <p:sldId id="269" r:id="rId20"/>
    <p:sldId id="268" r:id="rId21"/>
    <p:sldId id="259" r:id="rId22"/>
    <p:sldId id="286" r:id="rId23"/>
    <p:sldId id="287" r:id="rId24"/>
    <p:sldId id="264" r:id="rId25"/>
    <p:sldId id="270" r:id="rId26"/>
    <p:sldId id="267" r:id="rId27"/>
    <p:sldId id="284" r:id="rId28"/>
    <p:sldId id="282" r:id="rId29"/>
    <p:sldId id="283" r:id="rId30"/>
    <p:sldId id="26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0" autoAdjust="0"/>
  </p:normalViewPr>
  <p:slideViewPr>
    <p:cSldViewPr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76C19-1810-4608-A924-1BEE16902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53F69-EDC4-4DEA-BE31-0A807C162C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AB25C-8DD8-476E-8796-72714C5BE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143000" y="8226426"/>
            <a:ext cx="4572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COPYRIGHTED - DO NOT REDISTRIBUTE OR POST ONLINE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C1096-E8D8-432B-BD26-A460D6B424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E852D-7455-43C3-8CB8-1F8A6CB976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065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FE7F6-0FE0-49FA-B12F-0E450B93727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1B965-4AB9-4416-8572-8FE26FB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3E57B48-94D6-45F3-AC6C-7E7F83BDCAAF}" type="slidenum">
              <a:rPr lang="zh-CN" altLang="en-US" sz="1200">
                <a:ea typeface="SimSun" panose="02010600030101010101" pitchFamily="2" charset="-122"/>
              </a:rPr>
              <a:pPr eaLnBrk="1" hangingPunct="1"/>
              <a:t>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285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9245D5-6161-4D5B-B238-241AF59FB3A3}" type="slidenum">
              <a:rPr lang="zh-CN" altLang="en-US" sz="1200">
                <a:ea typeface="SimSun" panose="02010600030101010101" pitchFamily="2" charset="-122"/>
              </a:rPr>
              <a:pPr eaLnBrk="1" hangingPunct="1"/>
              <a:t>22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37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64EF0-9FEE-4F85-ABDE-D5A5729B40D8}" type="slidenum">
              <a:rPr lang="en-US" smtClean="0">
                <a:ea typeface="ＭＳ Ｐゴシック"/>
                <a:cs typeface="ＭＳ Ｐゴシック"/>
              </a:rPr>
              <a:pPr/>
              <a:t>25</a:t>
            </a:fld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9105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9E2EB77-F333-4C93-B539-343FE68CB9B1}" type="slidenum">
              <a:rPr lang="zh-CN" altLang="en-US" sz="1200">
                <a:ea typeface="SimSun" panose="02010600030101010101" pitchFamily="2" charset="-122"/>
              </a:rPr>
              <a:pPr eaLnBrk="1" hangingPunct="1"/>
              <a:t>27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981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5708F9D-4995-4806-80EB-03FC90F9E264}" type="slidenum">
              <a:rPr lang="zh-CN" altLang="en-US" sz="1200">
                <a:ea typeface="SimSun" panose="02010600030101010101" pitchFamily="2" charset="-122"/>
              </a:rPr>
              <a:pPr eaLnBrk="1" hangingPunct="1"/>
              <a:t>28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47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6CCB32-8948-40AD-8241-03B9F93DC53A}" type="slidenum">
              <a:rPr lang="zh-CN" altLang="en-US" sz="1200">
                <a:ea typeface="SimSun" panose="02010600030101010101" pitchFamily="2" charset="-122"/>
              </a:rPr>
              <a:pPr eaLnBrk="1" hangingPunct="1"/>
              <a:t>29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72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BE2A27-7B39-4ED8-B64B-DF5F4C55B4F0}" type="slidenum">
              <a:rPr lang="zh-CN" altLang="en-US" sz="1200">
                <a:ea typeface="SimSun" panose="02010600030101010101" pitchFamily="2" charset="-122"/>
              </a:rPr>
              <a:pPr eaLnBrk="1" hangingPunct="1"/>
              <a:t>6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66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2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zh-CN" dirty="0">
                <a:ea typeface="SimSun" panose="02010600030101010101" pitchFamily="2" charset="-122"/>
              </a:rPr>
              <a:t>MMU – memory management unit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47224D9-ABFA-49EA-B971-FAD9F76BF3D1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4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8D44E1-B907-45B2-B833-E493392FB7E7}" type="slidenum">
              <a:rPr lang="zh-CN" altLang="en-US" sz="1200">
                <a:ea typeface="SimSun" panose="02010600030101010101" pitchFamily="2" charset="-122"/>
              </a:rPr>
              <a:pPr eaLnBrk="1" hangingPunct="1"/>
              <a:t>12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041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5A5AA80-EE0A-421E-AE3B-AC26C1A7C44F}" type="slidenum">
              <a:rPr lang="zh-CN" altLang="en-US" sz="1200"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68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CB709-B7EB-4243-B1CE-76088C4D7B44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endParaRPr lang="en-US" baseline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2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52AF5B-FAC7-47DF-A099-5C9491E0B4D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6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049FC-47BC-4BF9-9CFF-0A2BC744F1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7B815-BE81-4C25-BD9E-2C65C21C0B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67D9D-75B3-4980-B8A5-DD54C8A56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B71F-8959-4D24-A4FD-38DB968409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90243-0E28-4E1A-8B88-34385075F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ABB27-DA48-4A50-8E66-F13EB82D0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CC914-5025-4077-A97F-876AE99249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8BF3B-214A-4759-82D7-0D786B3AD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B98C2-E201-4977-8E3C-10A69998D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992AD-6406-448F-9069-C9668ABF62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306AD-7006-4898-ADB9-7BD02A76E8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DA5C03-6CE2-4823-9284-43DD1F06D5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1905000"/>
            <a:ext cx="7391399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179512" y="2470944"/>
            <a:ext cx="6781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1. Understanding Virtualization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B3418-F255-42FC-99F9-216C34CE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49FC-47BC-4BF9-9CFF-0A2BC744F1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title"/>
          </p:nvPr>
        </p:nvSpPr>
        <p:spPr>
          <a:xfrm>
            <a:off x="572219" y="195143"/>
            <a:ext cx="3999781" cy="827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VMM Properties</a:t>
            </a:r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3152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An efficient VMM has three main properties</a:t>
            </a:r>
          </a:p>
          <a:p>
            <a:pPr lvl="1" eaLnBrk="1" hangingPunct="1"/>
            <a:r>
              <a:rPr lang="en-US" sz="2400" dirty="0"/>
              <a:t>Isolation or Safety – VMM must have control of system resources</a:t>
            </a:r>
          </a:p>
          <a:p>
            <a:pPr lvl="1" eaLnBrk="1" hangingPunct="1"/>
            <a:r>
              <a:rPr lang="en-US" sz="2400" dirty="0"/>
              <a:t>Performance – little or no difference in performance</a:t>
            </a:r>
          </a:p>
          <a:p>
            <a:pPr lvl="1" eaLnBrk="1" hangingPunct="1"/>
            <a:r>
              <a:rPr lang="en-US" sz="2400" dirty="0"/>
              <a:t>Fidelity – virtual environment should be identical to physical 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F4008-F4E7-4423-A6E5-BAD61F22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9253" r="54168" b="22923"/>
          <a:stretch/>
        </p:blipFill>
        <p:spPr bwMode="auto">
          <a:xfrm>
            <a:off x="6248400" y="1828800"/>
            <a:ext cx="27071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1970E307-504A-4B4F-A2B9-2AFF56026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95" y="685800"/>
            <a:ext cx="590750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sz="2400" kern="0" dirty="0"/>
              <a:t>Secure Multiplexing</a:t>
            </a:r>
          </a:p>
          <a:p>
            <a:pPr lvl="1" eaLnBrk="1" hangingPunct="1"/>
            <a:r>
              <a:rPr lang="en-US" altLang="en-US" sz="2000" dirty="0"/>
              <a:t>Virtual machines are completely isolated from the host machine and other virtual machines.</a:t>
            </a:r>
            <a:r>
              <a:rPr lang="en-US" sz="2000" kern="0" dirty="0"/>
              <a:t> </a:t>
            </a:r>
          </a:p>
          <a:p>
            <a:pPr lvl="1" eaLnBrk="1" hangingPunct="1"/>
            <a:r>
              <a:rPr lang="en-US" sz="2000" kern="0" dirty="0"/>
              <a:t>Run multiple VMs on a single physical host</a:t>
            </a:r>
          </a:p>
          <a:p>
            <a:pPr lvl="1" eaLnBrk="1" hangingPunct="1"/>
            <a:r>
              <a:rPr lang="en-US" altLang="en-US" sz="2000" dirty="0"/>
              <a:t>There is no overlap amongst memory as each Virtual Memory has its own memory space.</a:t>
            </a:r>
            <a:endParaRPr lang="en-US" sz="2000" kern="0" dirty="0"/>
          </a:p>
          <a:p>
            <a:pPr eaLnBrk="1" hangingPunct="1"/>
            <a:r>
              <a:rPr lang="en-US" sz="2400" kern="0" dirty="0"/>
              <a:t>Strong Guarantees</a:t>
            </a:r>
          </a:p>
          <a:p>
            <a:pPr lvl="1" eaLnBrk="1" hangingPunct="1"/>
            <a:r>
              <a:rPr lang="en-US" sz="2000" kern="0" dirty="0"/>
              <a:t>Software bugs, crashes, viruses within one VM cannot affect other VMs</a:t>
            </a:r>
          </a:p>
          <a:p>
            <a:pPr lvl="1"/>
            <a:r>
              <a:rPr lang="en-US" altLang="en-US" sz="2000" dirty="0"/>
              <a:t>Data does not leak across virtual machines.</a:t>
            </a:r>
            <a:endParaRPr lang="en-US" sz="2000" kern="0" dirty="0"/>
          </a:p>
          <a:p>
            <a:pPr eaLnBrk="1" hangingPunct="1"/>
            <a:r>
              <a:rPr lang="en-US" sz="2400" kern="0" dirty="0"/>
              <a:t>Performance Isolation</a:t>
            </a:r>
          </a:p>
          <a:p>
            <a:pPr lvl="1" eaLnBrk="1" hangingPunct="1"/>
            <a:r>
              <a:rPr lang="en-US" sz="2000" kern="0" dirty="0"/>
              <a:t>Partition system resources</a:t>
            </a:r>
          </a:p>
          <a:p>
            <a:pPr lvl="1" eaLnBrk="1" hangingPunct="1"/>
            <a:r>
              <a:rPr lang="en-US" sz="2000" kern="0" dirty="0"/>
              <a:t>E.g. VMM controls for reservation, limit, shares</a:t>
            </a:r>
          </a:p>
          <a:p>
            <a:pPr lvl="1" eaLnBrk="1" hangingPunct="1"/>
            <a:endParaRPr lang="en-US" sz="2400" kern="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49A810C-2594-4AAE-9462-E900D9FE2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495" y="34761"/>
            <a:ext cx="3089397" cy="6746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cs typeface="+mj-cs"/>
              </a:rPr>
              <a:t>VM Isolation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3E936-7C35-482A-9F2B-0AE1CEF7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5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7088" r="48334" b="16677"/>
          <a:stretch/>
        </p:blipFill>
        <p:spPr bwMode="auto">
          <a:xfrm>
            <a:off x="5029199" y="228600"/>
            <a:ext cx="3516087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BCF33E3A-3222-4EF2-A73B-47D511D6D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02" y="1371600"/>
            <a:ext cx="59593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sz="2800" kern="0" dirty="0"/>
              <a:t>Entire VM is a File</a:t>
            </a:r>
          </a:p>
          <a:p>
            <a:pPr lvl="1" eaLnBrk="1" hangingPunct="1"/>
            <a:r>
              <a:rPr lang="en-US" sz="2400" kern="0" dirty="0"/>
              <a:t>OS, applications, data</a:t>
            </a:r>
          </a:p>
          <a:p>
            <a:pPr lvl="1" eaLnBrk="1" hangingPunct="1"/>
            <a:r>
              <a:rPr lang="en-US" sz="2400" kern="0" dirty="0"/>
              <a:t>Memory and device state</a:t>
            </a:r>
          </a:p>
          <a:p>
            <a:pPr eaLnBrk="1" hangingPunct="1"/>
            <a:r>
              <a:rPr lang="en-US" sz="2800" kern="0" dirty="0"/>
              <a:t>Snapshots and Clones</a:t>
            </a:r>
          </a:p>
          <a:p>
            <a:pPr lvl="1" eaLnBrk="1" hangingPunct="1"/>
            <a:r>
              <a:rPr lang="en-US" sz="2400" kern="0" dirty="0"/>
              <a:t>Capture VM state on the fly and restore to point-in-time</a:t>
            </a:r>
          </a:p>
          <a:p>
            <a:pPr lvl="1" eaLnBrk="1" hangingPunct="1"/>
            <a:r>
              <a:rPr lang="en-US" sz="2400" kern="0" dirty="0"/>
              <a:t>Rapid system provisioning, backup, remote mirroring</a:t>
            </a:r>
          </a:p>
          <a:p>
            <a:pPr eaLnBrk="1" hangingPunct="1"/>
            <a:r>
              <a:rPr lang="en-US" sz="2800" kern="0" dirty="0"/>
              <a:t>Easy Content Distribution</a:t>
            </a:r>
          </a:p>
          <a:p>
            <a:pPr lvl="1" eaLnBrk="1" hangingPunct="1"/>
            <a:r>
              <a:rPr lang="en-US" sz="2400" kern="0" dirty="0"/>
              <a:t>Pre-configured apps, demos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AAE191B-6D27-41AB-8845-094FE70BB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706007" cy="827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VM Encapsulation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E5F08-045C-4D9E-92D8-36F2A0FF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3011" r="46667" b="16264"/>
          <a:stretch/>
        </p:blipFill>
        <p:spPr bwMode="auto">
          <a:xfrm>
            <a:off x="5240299" y="408214"/>
            <a:ext cx="3759199" cy="302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31CA9B32-28BA-4756-B7D4-EF625D538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02" y="914400"/>
            <a:ext cx="509579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sz="2400" kern="0" dirty="0"/>
              <a:t>Hardware independent</a:t>
            </a:r>
          </a:p>
          <a:p>
            <a:pPr lvl="1" eaLnBrk="1" hangingPunct="1"/>
            <a:r>
              <a:rPr lang="en-US" sz="2000" kern="0" dirty="0"/>
              <a:t>Physical hardware hidden by virtualization layer</a:t>
            </a:r>
          </a:p>
          <a:p>
            <a:pPr lvl="1" eaLnBrk="1" hangingPunct="1"/>
            <a:r>
              <a:rPr lang="en-US" sz="2000" kern="0" dirty="0"/>
              <a:t>Standard virtual hardware exposed to VM</a:t>
            </a:r>
          </a:p>
          <a:p>
            <a:pPr eaLnBrk="1" hangingPunct="1"/>
            <a:r>
              <a:rPr lang="en-US" sz="2400" kern="0" dirty="0"/>
              <a:t>Create once, Run anywhere</a:t>
            </a:r>
          </a:p>
          <a:p>
            <a:pPr lvl="1" eaLnBrk="1" hangingPunct="1"/>
            <a:r>
              <a:rPr lang="en-US" sz="2000" kern="0" dirty="0"/>
              <a:t>No configuration issues</a:t>
            </a:r>
          </a:p>
          <a:p>
            <a:pPr lvl="1" eaLnBrk="1" hangingPunct="1"/>
            <a:r>
              <a:rPr lang="en-US" sz="2000" kern="0" dirty="0"/>
              <a:t>Migrate VMs between hosts</a:t>
            </a:r>
          </a:p>
          <a:p>
            <a:pPr eaLnBrk="1" hangingPunct="1"/>
            <a:r>
              <a:rPr lang="en-US" sz="2400" kern="0" dirty="0"/>
              <a:t>Legacy VM</a:t>
            </a:r>
          </a:p>
          <a:p>
            <a:pPr lvl="1" eaLnBrk="1" hangingPunct="1"/>
            <a:r>
              <a:rPr lang="en-US" sz="2000" kern="0" dirty="0"/>
              <a:t>Run ancient OS on new platform</a:t>
            </a:r>
          </a:p>
          <a:p>
            <a:pPr lvl="1" eaLnBrk="1" hangingPunct="1"/>
            <a:r>
              <a:rPr lang="en-US" sz="2000" kern="0" dirty="0"/>
              <a:t>E.g. DOS VM drives virtual IDE devices, mapped to modern SAN hardware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ACCA74F-5F5E-4574-9E59-EA3638266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4007" y="87313"/>
            <a:ext cx="4706007" cy="827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VM Compatibility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600A5-8378-425D-BBDC-7FC38B9F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44871" y="138026"/>
            <a:ext cx="8229600" cy="712476"/>
          </a:xfrm>
        </p:spPr>
        <p:txBody>
          <a:bodyPr/>
          <a:lstStyle/>
          <a:p>
            <a:r>
              <a:rPr lang="en-US" dirty="0"/>
              <a:t>Summary - Why Use Virtual Machines?</a:t>
            </a:r>
          </a:p>
        </p:txBody>
      </p:sp>
      <p:sp>
        <p:nvSpPr>
          <p:cNvPr id="12293" name="Rectangle 1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69459" y="1317234"/>
            <a:ext cx="3805012" cy="3873500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sz="1800" dirty="0"/>
              <a:t>Easy to move and copy:</a:t>
            </a:r>
          </a:p>
          <a:p>
            <a:pPr lvl="1" eaLnBrk="1" hangingPunct="1"/>
            <a:r>
              <a:rPr lang="en-US" sz="1600" dirty="0"/>
              <a:t>VMs are encapsulated into files</a:t>
            </a:r>
          </a:p>
          <a:p>
            <a:pPr lvl="1" eaLnBrk="1" hangingPunct="1"/>
            <a:r>
              <a:rPr lang="en-US" sz="1600" dirty="0"/>
              <a:t>Independent of physical hardware</a:t>
            </a:r>
          </a:p>
          <a:p>
            <a:pPr marL="0" indent="0" eaLnBrk="1" hangingPunct="1">
              <a:buFont typeface="Wingdings 3" pitchFamily="18" charset="2"/>
              <a:buNone/>
            </a:pPr>
            <a:r>
              <a:rPr lang="en-US" sz="1800" dirty="0"/>
              <a:t>Easy to manage:</a:t>
            </a:r>
          </a:p>
          <a:p>
            <a:pPr lvl="1" eaLnBrk="1" hangingPunct="1"/>
            <a:r>
              <a:rPr lang="en-US" sz="1600" dirty="0"/>
              <a:t>Isolated from other virtual machines </a:t>
            </a:r>
          </a:p>
          <a:p>
            <a:pPr lvl="1" eaLnBrk="1" hangingPunct="1"/>
            <a:r>
              <a:rPr lang="en-US" sz="1600" dirty="0"/>
              <a:t>Insulated from hardware changes</a:t>
            </a:r>
          </a:p>
          <a:p>
            <a:pPr marL="0" indent="0">
              <a:buNone/>
            </a:pPr>
            <a:r>
              <a:rPr lang="en-US" sz="1800" dirty="0"/>
              <a:t>Provides the ability to support legacy applications</a:t>
            </a:r>
          </a:p>
          <a:p>
            <a:pPr marL="0" indent="0">
              <a:buNone/>
            </a:pPr>
            <a:r>
              <a:rPr lang="en-US" sz="1800" dirty="0"/>
              <a:t>Allows servers to be consolidated</a:t>
            </a:r>
          </a:p>
          <a:p>
            <a:pPr marL="0" indent="0" eaLnBrk="1" hangingPunct="1">
              <a:buFont typeface="Wingdings 3" pitchFamily="18" charset="2"/>
              <a:buNone/>
            </a:pPr>
            <a:endParaRPr lang="en-US" sz="2000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80266" y="974414"/>
            <a:ext cx="403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Aft>
                <a:spcPct val="40000"/>
              </a:spcAft>
              <a:buClr>
                <a:schemeClr val="tx2"/>
              </a:buClr>
              <a:buFont typeface="Wingdings 3" pitchFamily="18" charset="2"/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Virtual machine</a:t>
            </a:r>
          </a:p>
        </p:txBody>
      </p:sp>
      <p:sp>
        <p:nvSpPr>
          <p:cNvPr id="12296" name="AutoShape 9"/>
          <p:cNvSpPr>
            <a:spLocks noChangeArrowheads="1"/>
          </p:cNvSpPr>
          <p:nvPr/>
        </p:nvSpPr>
        <p:spPr bwMode="auto">
          <a:xfrm>
            <a:off x="4709160" y="928376"/>
            <a:ext cx="3978750" cy="5396224"/>
          </a:xfrm>
          <a:prstGeom prst="roundRect">
            <a:avLst>
              <a:gd name="adj" fmla="val 3032"/>
            </a:avLst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796131" y="987114"/>
            <a:ext cx="3215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685800" indent="-685800" algn="ctr" defTabSz="1828800">
              <a:spcAft>
                <a:spcPct val="40000"/>
              </a:spcAft>
              <a:buClr>
                <a:schemeClr val="tx2"/>
              </a:buClr>
              <a:buFont typeface="Wingdings 3" pitchFamily="18" charset="2"/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Physical machine</a:t>
            </a: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750173" y="1364939"/>
            <a:ext cx="3307715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Aft>
                <a:spcPct val="40000"/>
              </a:spcAft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OS is installed on physical machines - difficult to move or copy</a:t>
            </a:r>
          </a:p>
          <a:p>
            <a:pPr algn="l">
              <a:spcAft>
                <a:spcPct val="40000"/>
              </a:spcAft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Bound to a specific set of hardware components</a:t>
            </a:r>
          </a:p>
          <a:p>
            <a:pPr algn="l">
              <a:spcAft>
                <a:spcPct val="40000"/>
              </a:spcAft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Often has a short life cycle</a:t>
            </a:r>
          </a:p>
          <a:p>
            <a:pPr algn="l">
              <a:spcAft>
                <a:spcPct val="40000"/>
              </a:spcAft>
              <a:buClr>
                <a:schemeClr val="tx2"/>
              </a:buClr>
              <a:buFont typeface="Wingdings 3" pitchFamily="18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Requires personal contact to upgrade hardware</a:t>
            </a:r>
          </a:p>
        </p:txBody>
      </p:sp>
      <p:pic>
        <p:nvPicPr>
          <p:cNvPr id="12300" name="Picture 11" descr="DGRM_Server_VMs_basic_3_VMware_Q408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5336211"/>
            <a:ext cx="1320298" cy="125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426720" y="928375"/>
            <a:ext cx="3978750" cy="5396225"/>
          </a:xfrm>
          <a:prstGeom prst="roundRect">
            <a:avLst>
              <a:gd name="adj" fmla="val 3032"/>
            </a:avLst>
          </a:prstGeom>
          <a:noFill/>
          <a:ln w="63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2299" name="Picture 384" descr="ICON_Server_Rack_Q3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727" y="5003796"/>
            <a:ext cx="1316736" cy="10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21154-0237-40F9-984A-C58089B2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BF3B-214A-4759-82D7-0D786B3AD2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title"/>
          </p:nvPr>
        </p:nvSpPr>
        <p:spPr>
          <a:xfrm>
            <a:off x="997993" y="274638"/>
            <a:ext cx="65532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History</a:t>
            </a:r>
          </a:p>
        </p:txBody>
      </p:sp>
      <p:sp>
        <p:nvSpPr>
          <p:cNvPr id="71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800100"/>
            <a:ext cx="8001000" cy="525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Virtualization was first introduced in the 1960s to allow partitioning of large, mainframe hardware.</a:t>
            </a:r>
            <a:endParaRPr lang="en-US" sz="2400" dirty="0">
              <a:cs typeface="+mj-cs"/>
            </a:endParaRPr>
          </a:p>
          <a:p>
            <a:pPr eaLnBrk="1" hangingPunct="1"/>
            <a:r>
              <a:rPr lang="en-US" sz="2400" dirty="0">
                <a:cs typeface="+mj-cs"/>
              </a:rPr>
              <a:t>Rapid growth of PCs</a:t>
            </a:r>
          </a:p>
          <a:p>
            <a:pPr eaLnBrk="1" hangingPunct="1"/>
            <a:r>
              <a:rPr lang="en-US" sz="2400" dirty="0">
                <a:cs typeface="+mj-cs"/>
              </a:rPr>
              <a:t>Moore’s Law</a:t>
            </a:r>
          </a:p>
          <a:p>
            <a:pPr lvl="1" eaLnBrk="1" hangingPunct="1">
              <a:defRPr/>
            </a:pPr>
            <a:r>
              <a:rPr lang="en-US" sz="2000" dirty="0"/>
              <a:t>Processing power doubles roughly every eighteen months.</a:t>
            </a:r>
          </a:p>
          <a:p>
            <a:pPr lvl="1" eaLnBrk="1" hangingPunct="1">
              <a:defRPr/>
            </a:pPr>
            <a:r>
              <a:rPr lang="en-US" sz="2000" dirty="0"/>
              <a:t>Originally, was coined around processing power.</a:t>
            </a:r>
          </a:p>
          <a:p>
            <a:pPr lvl="1" eaLnBrk="1" hangingPunct="1">
              <a:defRPr/>
            </a:pPr>
            <a:r>
              <a:rPr lang="en-US" sz="2000" dirty="0"/>
              <a:t>Today applies to many technologies</a:t>
            </a:r>
          </a:p>
          <a:p>
            <a:pPr marL="457200" lvl="1" indent="0" eaLnBrk="1" hangingPunct="1">
              <a:buNone/>
              <a:defRPr/>
            </a:pPr>
            <a:endParaRPr lang="en-US" sz="2000" dirty="0"/>
          </a:p>
        </p:txBody>
      </p:sp>
      <p:pic>
        <p:nvPicPr>
          <p:cNvPr id="4" name="Picture 3" descr="f0102_demo.tiff">
            <a:extLst>
              <a:ext uri="{FF2B5EF4-FFF2-40B4-BE49-F238E27FC236}">
                <a16:creationId xmlns:a16="http://schemas.microsoft.com/office/drawing/2014/main" id="{619E0228-E632-450E-87FE-D1200825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733800"/>
            <a:ext cx="4998363" cy="271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16A53-7697-4FDB-B21B-2EDCDFDF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330324"/>
            <a:ext cx="8001000" cy="4918076"/>
          </a:xfrm>
        </p:spPr>
        <p:txBody>
          <a:bodyPr/>
          <a:lstStyle/>
          <a:p>
            <a:pPr eaLnBrk="1" hangingPunct="1"/>
            <a:r>
              <a:rPr lang="en-US" sz="2800" dirty="0">
                <a:cs typeface="+mj-cs"/>
              </a:rPr>
              <a:t>The Rise of Windows</a:t>
            </a:r>
          </a:p>
          <a:p>
            <a:pPr lvl="1" eaLnBrk="1" hangingPunct="1"/>
            <a:r>
              <a:rPr lang="en-US" sz="2400" dirty="0"/>
              <a:t>Companies began using technology to achieve competitive advantages and save money (1970s)</a:t>
            </a:r>
          </a:p>
          <a:p>
            <a:pPr lvl="1" eaLnBrk="1" hangingPunct="1"/>
            <a:r>
              <a:rPr lang="en-US" sz="2400" dirty="0"/>
              <a:t>Windows provided commodity platforms that drove down costs and defeated platform lock-in (1980s)</a:t>
            </a:r>
          </a:p>
          <a:p>
            <a:pPr lvl="1" eaLnBrk="1" hangingPunct="1"/>
            <a:r>
              <a:rPr lang="en-US" sz="2400" dirty="0"/>
              <a:t>Windows limitations often forced a </a:t>
            </a:r>
            <a:r>
              <a:rPr lang="en-US" altLang="en-US" sz="2400" dirty="0"/>
              <a:t>‘</a:t>
            </a:r>
            <a:r>
              <a:rPr lang="en-US" sz="2400" dirty="0"/>
              <a:t>one server, one application</a:t>
            </a:r>
            <a:r>
              <a:rPr lang="en-US" altLang="en-US" sz="2400" dirty="0"/>
              <a:t>’</a:t>
            </a:r>
            <a:r>
              <a:rPr lang="en-US" sz="2400" dirty="0"/>
              <a:t> policy.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74667-3CDC-475C-B669-CC965736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65532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Rapid Datacenter Growth</a:t>
            </a:r>
          </a:p>
        </p:txBody>
      </p:sp>
      <p:sp>
        <p:nvSpPr>
          <p:cNvPr id="922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848600" cy="4800600"/>
          </a:xfrm>
        </p:spPr>
        <p:txBody>
          <a:bodyPr/>
          <a:lstStyle/>
          <a:p>
            <a:pPr eaLnBrk="1" hangingPunct="1"/>
            <a:r>
              <a:rPr lang="en-US" dirty="0"/>
              <a:t>Windows server growth drove datacenter growth</a:t>
            </a:r>
          </a:p>
          <a:p>
            <a:pPr eaLnBrk="1" hangingPunct="1"/>
            <a:r>
              <a:rPr lang="en-US" dirty="0"/>
              <a:t>Datacenter growth drove resource utilization</a:t>
            </a:r>
          </a:p>
          <a:p>
            <a:pPr lvl="1" eaLnBrk="1" hangingPunct="1"/>
            <a:r>
              <a:rPr lang="en-US" dirty="0"/>
              <a:t>Power, cooling, cables, square footage, staff, security</a:t>
            </a:r>
          </a:p>
          <a:p>
            <a:pPr eaLnBrk="1" hangingPunct="1"/>
            <a:r>
              <a:rPr lang="en-US" sz="2800" dirty="0"/>
              <a:t>Moore</a:t>
            </a:r>
            <a:r>
              <a:rPr lang="en-US" altLang="en-US" sz="2800" dirty="0"/>
              <a:t>’</a:t>
            </a:r>
            <a:r>
              <a:rPr lang="en-US" sz="2800" dirty="0"/>
              <a:t>s Law made servers more powerful, but less efficient due to application deployment practices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AAD75-6DE9-40E2-A9F3-5AA69D2E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3562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2"/>
            <a:ext cx="8229600" cy="5745160"/>
          </a:xfrm>
        </p:spPr>
        <p:txBody>
          <a:bodyPr/>
          <a:lstStyle/>
          <a:p>
            <a:pPr algn="l"/>
            <a:r>
              <a:rPr lang="en-US" altLang="zh-CN" sz="2400" dirty="0">
                <a:ea typeface="SimSun" panose="02010600030101010101" pitchFamily="2" charset="-122"/>
              </a:rPr>
              <a:t>Too many servers for too little work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Many servers are running at only 10% or 15% of total processing capacity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dirty="0">
              <a:ea typeface="SimSun" panose="02010600030101010101" pitchFamily="2" charset="-122"/>
            </a:endParaRPr>
          </a:p>
          <a:p>
            <a:pPr marL="0" indent="0" algn="l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marL="0" indent="0" algn="l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marL="0" indent="0" algn="l">
              <a:buNone/>
            </a:pPr>
            <a:endParaRPr lang="en-US" altLang="zh-CN" sz="1400" dirty="0">
              <a:ea typeface="SimSun" panose="02010600030101010101" pitchFamily="2" charset="-122"/>
            </a:endParaRPr>
          </a:p>
          <a:p>
            <a:pPr algn="l"/>
            <a:r>
              <a:rPr lang="en-US" altLang="zh-CN" sz="2400" dirty="0">
                <a:ea typeface="SimSun" panose="02010600030101010101" pitchFamily="2" charset="-122"/>
              </a:rPr>
              <a:t>High costs and infrastructure needs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Maintenance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Networking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Floor space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Cooling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Power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Disaster Recovery</a:t>
            </a:r>
          </a:p>
          <a:p>
            <a:pPr lvl="1"/>
            <a:endParaRPr lang="en-US" altLang="zh-CN" dirty="0">
              <a:ea typeface="SimSun" panose="02010600030101010101" pitchFamily="2" charset="-122"/>
            </a:endParaRPr>
          </a:p>
          <a:p>
            <a:pPr algn="l"/>
            <a:endParaRPr lang="zh-CN" altLang="en-US" dirty="0">
              <a:ea typeface="SimSun" panose="02010600030101010101" pitchFamily="2" charset="-122"/>
            </a:endParaRPr>
          </a:p>
        </p:txBody>
      </p:sp>
      <p:pic>
        <p:nvPicPr>
          <p:cNvPr id="12292" name="Picture 4" descr="c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47525"/>
            <a:ext cx="6571593" cy="166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9F296-032F-467D-AA81-B7AA27F0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15962"/>
          </a:xfrm>
        </p:spPr>
        <p:txBody>
          <a:bodyPr/>
          <a:lstStyle/>
          <a:p>
            <a:r>
              <a:rPr lang="en-US" sz="3200" dirty="0"/>
              <a:t>Challenges in Running Many Physical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1066800"/>
            <a:ext cx="8229600" cy="5410200"/>
          </a:xfrm>
        </p:spPr>
        <p:txBody>
          <a:bodyPr/>
          <a:lstStyle/>
          <a:p>
            <a:r>
              <a:rPr lang="en-US" sz="2400" dirty="0"/>
              <a:t>When 10-15% of physical server capacity is used, the 1:1 arrangement leaves most computers vastly underused. </a:t>
            </a:r>
          </a:p>
          <a:p>
            <a:pPr lvl="1"/>
            <a:r>
              <a:rPr lang="en-US" sz="2400" dirty="0"/>
              <a:t>The cost of the space and power required to house, run and keep these systems cool can be expensive.</a:t>
            </a:r>
          </a:p>
          <a:p>
            <a:r>
              <a:rPr lang="en-US" sz="2400" dirty="0"/>
              <a:t>Provisioning physical servers is a time consuming process.</a:t>
            </a:r>
          </a:p>
          <a:p>
            <a:pPr lvl="1"/>
            <a:r>
              <a:rPr lang="en-US" sz="2400" dirty="0"/>
              <a:t>time must be allotted to procure new hardware, place it in the datacenter, install and patch the operating system, and install and configure the required applications. </a:t>
            </a:r>
          </a:p>
          <a:p>
            <a:pPr lvl="1"/>
            <a:r>
              <a:rPr lang="en-US" sz="2400" dirty="0"/>
              <a:t>includes other tasks to integrate the system into the infrastructure. For example, configuring firewall rules, enabling switch ports and provisioning storage.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42E91-6B30-4C09-9332-A741FFD3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1020739" y="191946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Objectives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86620" y="1334946"/>
            <a:ext cx="7471580" cy="476105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Describe virtualization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Understand the three properties of VM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Understand the key trends that drove virtualization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Understand why virtualization is a key technology in the datacenter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28518-4F9A-4475-A217-8C02EA90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Infrastructure</a:t>
            </a:r>
          </a:p>
        </p:txBody>
      </p:sp>
      <p:grpSp>
        <p:nvGrpSpPr>
          <p:cNvPr id="3" name="Group 86"/>
          <p:cNvGrpSpPr/>
          <p:nvPr/>
        </p:nvGrpSpPr>
        <p:grpSpPr>
          <a:xfrm>
            <a:off x="368754" y="1204602"/>
            <a:ext cx="8236403" cy="4750089"/>
            <a:chOff x="266329" y="1128155"/>
            <a:chExt cx="8236403" cy="4750089"/>
          </a:xfrm>
        </p:grpSpPr>
        <p:grpSp>
          <p:nvGrpSpPr>
            <p:cNvPr id="4" name="Group 75"/>
            <p:cNvGrpSpPr/>
            <p:nvPr/>
          </p:nvGrpSpPr>
          <p:grpSpPr>
            <a:xfrm>
              <a:off x="1940873" y="1128155"/>
              <a:ext cx="6561859" cy="4750089"/>
              <a:chOff x="931471" y="849745"/>
              <a:chExt cx="7282254" cy="5382471"/>
            </a:xfrm>
          </p:grpSpPr>
          <p:sp>
            <p:nvSpPr>
              <p:cNvPr id="202" name="Line 96"/>
              <p:cNvSpPr>
                <a:spLocks noChangeShapeType="1"/>
              </p:cNvSpPr>
              <p:nvPr/>
            </p:nvSpPr>
            <p:spPr bwMode="auto">
              <a:xfrm>
                <a:off x="3422402" y="3503221"/>
                <a:ext cx="650833" cy="17219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Line 98"/>
              <p:cNvSpPr>
                <a:spLocks noChangeShapeType="1"/>
              </p:cNvSpPr>
              <p:nvPr/>
            </p:nvSpPr>
            <p:spPr bwMode="auto">
              <a:xfrm>
                <a:off x="5943600" y="3365500"/>
                <a:ext cx="0" cy="16256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" name="Group 97"/>
              <p:cNvGrpSpPr>
                <a:grpSpLocks/>
              </p:cNvGrpSpPr>
              <p:nvPr/>
            </p:nvGrpSpPr>
            <p:grpSpPr bwMode="auto">
              <a:xfrm>
                <a:off x="1590675" y="3479800"/>
                <a:ext cx="1597025" cy="1698625"/>
                <a:chOff x="930" y="2104"/>
                <a:chExt cx="1006" cy="1070"/>
              </a:xfrm>
            </p:grpSpPr>
            <p:sp>
              <p:nvSpPr>
                <p:cNvPr id="81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30" y="2104"/>
                  <a:ext cx="1006" cy="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2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746" y="2120"/>
                  <a:ext cx="182" cy="10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4" name="Line 85"/>
              <p:cNvSpPr>
                <a:spLocks noChangeShapeType="1"/>
              </p:cNvSpPr>
              <p:nvPr/>
            </p:nvSpPr>
            <p:spPr bwMode="auto">
              <a:xfrm>
                <a:off x="1080655" y="2375066"/>
                <a:ext cx="6626431" cy="118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Line 86"/>
              <p:cNvSpPr>
                <a:spLocks noChangeShapeType="1"/>
              </p:cNvSpPr>
              <p:nvPr/>
            </p:nvSpPr>
            <p:spPr bwMode="auto">
              <a:xfrm flipV="1">
                <a:off x="2882076" y="1474849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Line 87"/>
              <p:cNvSpPr>
                <a:spLocks noChangeShapeType="1"/>
              </p:cNvSpPr>
              <p:nvPr/>
            </p:nvSpPr>
            <p:spPr bwMode="auto">
              <a:xfrm flipV="1">
                <a:off x="3851275" y="1439223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 flipV="1">
                <a:off x="4798312" y="1462974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 flipV="1">
                <a:off x="5769099" y="1462974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 flipV="1">
                <a:off x="3276600" y="2387600"/>
                <a:ext cx="0" cy="584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Line 76"/>
              <p:cNvSpPr>
                <a:spLocks noChangeShapeType="1"/>
              </p:cNvSpPr>
              <p:nvPr/>
            </p:nvSpPr>
            <p:spPr bwMode="auto">
              <a:xfrm flipV="1">
                <a:off x="1270660" y="2208810"/>
                <a:ext cx="665018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Line 77"/>
              <p:cNvSpPr>
                <a:spLocks noChangeShapeType="1"/>
              </p:cNvSpPr>
              <p:nvPr/>
            </p:nvSpPr>
            <p:spPr bwMode="auto">
              <a:xfrm flipV="1">
                <a:off x="3187700" y="1625600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" name="Line 79"/>
              <p:cNvSpPr>
                <a:spLocks noChangeShapeType="1"/>
              </p:cNvSpPr>
              <p:nvPr/>
            </p:nvSpPr>
            <p:spPr bwMode="auto">
              <a:xfrm flipV="1">
                <a:off x="4168775" y="1625600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" name="Line 80"/>
              <p:cNvSpPr>
                <a:spLocks noChangeShapeType="1"/>
              </p:cNvSpPr>
              <p:nvPr/>
            </p:nvSpPr>
            <p:spPr bwMode="auto">
              <a:xfrm flipV="1">
                <a:off x="5151438" y="1625600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" name="Line 81"/>
              <p:cNvSpPr>
                <a:spLocks noChangeShapeType="1"/>
              </p:cNvSpPr>
              <p:nvPr/>
            </p:nvSpPr>
            <p:spPr bwMode="auto">
              <a:xfrm flipV="1">
                <a:off x="6134100" y="1625600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2" name="Line 82"/>
              <p:cNvSpPr>
                <a:spLocks noChangeShapeType="1"/>
              </p:cNvSpPr>
              <p:nvPr/>
            </p:nvSpPr>
            <p:spPr bwMode="auto">
              <a:xfrm flipV="1">
                <a:off x="5930900" y="2197100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117" name="Picture 14" descr="ICON_Storage_3up_Q408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22352" y="4714690"/>
                <a:ext cx="850900" cy="857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76"/>
              <p:cNvSpPr txBox="1">
                <a:spLocks noChangeArrowheads="1"/>
              </p:cNvSpPr>
              <p:nvPr/>
            </p:nvSpPr>
            <p:spPr bwMode="auto">
              <a:xfrm>
                <a:off x="5272088" y="5510213"/>
                <a:ext cx="1457325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rgbClr val="333333"/>
                    </a:solidFill>
                  </a:rPr>
                  <a:t>Fibre Channel</a:t>
                </a:r>
                <a:br>
                  <a:rPr lang="en-US" sz="1600" dirty="0">
                    <a:solidFill>
                      <a:srgbClr val="333333"/>
                    </a:solidFill>
                  </a:rPr>
                </a:br>
                <a:r>
                  <a:rPr lang="en-US" sz="1600" dirty="0">
                    <a:solidFill>
                      <a:srgbClr val="333333"/>
                    </a:solidFill>
                  </a:rPr>
                  <a:t>storage</a:t>
                </a:r>
              </a:p>
            </p:txBody>
          </p:sp>
          <p:grpSp>
            <p:nvGrpSpPr>
              <p:cNvPr id="6" name="Group 94"/>
              <p:cNvGrpSpPr>
                <a:grpSpLocks/>
              </p:cNvGrpSpPr>
              <p:nvPr/>
            </p:nvGrpSpPr>
            <p:grpSpPr bwMode="auto">
              <a:xfrm>
                <a:off x="4889500" y="2713038"/>
                <a:ext cx="1957388" cy="1244600"/>
                <a:chOff x="3008" y="1621"/>
                <a:chExt cx="1233" cy="784"/>
              </a:xfrm>
            </p:grpSpPr>
            <p:pic>
              <p:nvPicPr>
                <p:cNvPr id="120" name="Picture 27" descr="ICON_Cloud_Q30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008" y="1621"/>
                  <a:ext cx="1233" cy="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189" y="1754"/>
                  <a:ext cx="87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Fibre</a:t>
                  </a:r>
                  <a:br>
                    <a:rPr lang="en-US" sz="2000" dirty="0">
                      <a:solidFill>
                        <a:schemeClr val="tx1"/>
                      </a:solidFill>
                    </a:rPr>
                  </a:br>
                  <a:r>
                    <a:rPr lang="en-US" sz="2000" dirty="0">
                      <a:solidFill>
                        <a:schemeClr val="tx1"/>
                      </a:solidFill>
                    </a:rPr>
                    <a:t>Channel</a:t>
                  </a:r>
                </a:p>
              </p:txBody>
            </p:sp>
          </p:grpSp>
          <p:grpSp>
            <p:nvGrpSpPr>
              <p:cNvPr id="7" name="Group 72"/>
              <p:cNvGrpSpPr>
                <a:grpSpLocks/>
              </p:cNvGrpSpPr>
              <p:nvPr/>
            </p:nvGrpSpPr>
            <p:grpSpPr bwMode="auto">
              <a:xfrm>
                <a:off x="2171700" y="2713038"/>
                <a:ext cx="1957388" cy="1244600"/>
                <a:chOff x="3008" y="1633"/>
                <a:chExt cx="1233" cy="784"/>
              </a:xfrm>
            </p:grpSpPr>
            <p:pic>
              <p:nvPicPr>
                <p:cNvPr id="153" name="Picture 27" descr="ICON_Cloud_Q30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3008" y="1633"/>
                  <a:ext cx="1233" cy="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89" y="1881"/>
                  <a:ext cx="8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Ethernet</a:t>
                  </a:r>
                </a:p>
              </p:txBody>
            </p:sp>
          </p:grpSp>
          <p:pic>
            <p:nvPicPr>
              <p:cNvPr id="155" name="Picture 14" descr="ICON_Storage_3up_Q408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511800" y="4643438"/>
                <a:ext cx="850900" cy="857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6" name="Picture 14" descr="ICON_Storage_3up_Q408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39652" y="4702814"/>
                <a:ext cx="850900" cy="857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7" name="TextBox 76"/>
              <p:cNvSpPr txBox="1">
                <a:spLocks noChangeArrowheads="1"/>
              </p:cNvSpPr>
              <p:nvPr/>
            </p:nvSpPr>
            <p:spPr bwMode="auto">
              <a:xfrm>
                <a:off x="2311994" y="5569590"/>
                <a:ext cx="964569" cy="662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chemeClr val="tx1"/>
                    </a:solidFill>
                  </a:rPr>
                  <a:t>NFS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  <p:sp>
            <p:nvSpPr>
              <p:cNvPr id="158" name="TextBox 76"/>
              <p:cNvSpPr txBox="1">
                <a:spLocks noChangeArrowheads="1"/>
              </p:cNvSpPr>
              <p:nvPr/>
            </p:nvSpPr>
            <p:spPr bwMode="auto">
              <a:xfrm>
                <a:off x="1032576" y="5522088"/>
                <a:ext cx="862013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rgbClr val="333333"/>
                    </a:solidFill>
                  </a:rPr>
                  <a:t>iSCSI</a:t>
                </a:r>
                <a:br>
                  <a:rPr lang="en-US" sz="1600" dirty="0">
                    <a:solidFill>
                      <a:srgbClr val="333333"/>
                    </a:solidFill>
                  </a:rPr>
                </a:br>
                <a:r>
                  <a:rPr lang="en-US" sz="1600" dirty="0">
                    <a:solidFill>
                      <a:srgbClr val="333333"/>
                    </a:solidFill>
                  </a:rPr>
                  <a:t>storage</a:t>
                </a:r>
              </a:p>
            </p:txBody>
          </p:sp>
          <p:grpSp>
            <p:nvGrpSpPr>
              <p:cNvPr id="8" name="Group 169"/>
              <p:cNvGrpSpPr/>
              <p:nvPr/>
            </p:nvGrpSpPr>
            <p:grpSpPr>
              <a:xfrm>
                <a:off x="2762250" y="863600"/>
                <a:ext cx="676275" cy="892175"/>
                <a:chOff x="2762250" y="863600"/>
                <a:chExt cx="676275" cy="892175"/>
              </a:xfrm>
            </p:grpSpPr>
            <p:pic>
              <p:nvPicPr>
                <p:cNvPr id="116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62250" y="1260475"/>
                  <a:ext cx="676275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9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8003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0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8003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95"/>
              <p:cNvGrpSpPr/>
              <p:nvPr/>
            </p:nvGrpSpPr>
            <p:grpSpPr>
              <a:xfrm>
                <a:off x="5657850" y="863600"/>
                <a:ext cx="676275" cy="892175"/>
                <a:chOff x="5657850" y="863600"/>
                <a:chExt cx="676275" cy="892175"/>
              </a:xfrm>
            </p:grpSpPr>
            <p:pic>
              <p:nvPicPr>
                <p:cNvPr id="113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657850" y="1260475"/>
                  <a:ext cx="676275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1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6959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2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6959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" name="Group 196"/>
              <p:cNvGrpSpPr/>
              <p:nvPr/>
            </p:nvGrpSpPr>
            <p:grpSpPr>
              <a:xfrm>
                <a:off x="4692650" y="863600"/>
                <a:ext cx="676275" cy="892175"/>
                <a:chOff x="4692650" y="863600"/>
                <a:chExt cx="676275" cy="892175"/>
              </a:xfrm>
            </p:grpSpPr>
            <p:pic>
              <p:nvPicPr>
                <p:cNvPr id="114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692650" y="1260475"/>
                  <a:ext cx="676275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3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7307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4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07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74"/>
              <p:cNvGrpSpPr/>
              <p:nvPr/>
            </p:nvGrpSpPr>
            <p:grpSpPr>
              <a:xfrm>
                <a:off x="3725863" y="863600"/>
                <a:ext cx="677862" cy="892175"/>
                <a:chOff x="3725863" y="863600"/>
                <a:chExt cx="677862" cy="892175"/>
              </a:xfrm>
            </p:grpSpPr>
            <p:pic>
              <p:nvPicPr>
                <p:cNvPr id="115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725863" y="1260475"/>
                  <a:ext cx="677862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5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7655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6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7655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92" name="Line 81"/>
              <p:cNvSpPr>
                <a:spLocks noChangeShapeType="1"/>
              </p:cNvSpPr>
              <p:nvPr/>
            </p:nvSpPr>
            <p:spPr bwMode="auto">
              <a:xfrm flipV="1">
                <a:off x="6915893" y="1635496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Line 81"/>
              <p:cNvSpPr>
                <a:spLocks noChangeShapeType="1"/>
              </p:cNvSpPr>
              <p:nvPr/>
            </p:nvSpPr>
            <p:spPr bwMode="auto">
              <a:xfrm flipV="1">
                <a:off x="7923316" y="1633516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Line 77"/>
              <p:cNvSpPr>
                <a:spLocks noChangeShapeType="1"/>
              </p:cNvSpPr>
              <p:nvPr/>
            </p:nvSpPr>
            <p:spPr bwMode="auto">
              <a:xfrm flipV="1">
                <a:off x="2235694" y="1611745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Line 77"/>
              <p:cNvSpPr>
                <a:spLocks noChangeShapeType="1"/>
              </p:cNvSpPr>
              <p:nvPr/>
            </p:nvSpPr>
            <p:spPr bwMode="auto">
              <a:xfrm flipV="1">
                <a:off x="1273793" y="1635496"/>
                <a:ext cx="0" cy="584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Line 89"/>
              <p:cNvSpPr>
                <a:spLocks noChangeShapeType="1"/>
              </p:cNvSpPr>
              <p:nvPr/>
            </p:nvSpPr>
            <p:spPr bwMode="auto">
              <a:xfrm flipV="1">
                <a:off x="7690922" y="1484745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Line 89"/>
              <p:cNvSpPr>
                <a:spLocks noChangeShapeType="1"/>
              </p:cNvSpPr>
              <p:nvPr/>
            </p:nvSpPr>
            <p:spPr bwMode="auto">
              <a:xfrm flipV="1">
                <a:off x="6705270" y="1484745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Line 89"/>
              <p:cNvSpPr>
                <a:spLocks noChangeShapeType="1"/>
              </p:cNvSpPr>
              <p:nvPr/>
            </p:nvSpPr>
            <p:spPr bwMode="auto">
              <a:xfrm flipV="1">
                <a:off x="2002642" y="1449119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Line 89"/>
              <p:cNvSpPr>
                <a:spLocks noChangeShapeType="1"/>
              </p:cNvSpPr>
              <p:nvPr/>
            </p:nvSpPr>
            <p:spPr bwMode="auto">
              <a:xfrm flipV="1">
                <a:off x="1064491" y="1472869"/>
                <a:ext cx="0" cy="914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" name="Group 175"/>
              <p:cNvGrpSpPr/>
              <p:nvPr/>
            </p:nvGrpSpPr>
            <p:grpSpPr>
              <a:xfrm>
                <a:off x="931471" y="861620"/>
                <a:ext cx="676275" cy="892175"/>
                <a:chOff x="2762250" y="863600"/>
                <a:chExt cx="676275" cy="892175"/>
              </a:xfrm>
            </p:grpSpPr>
            <p:pic>
              <p:nvPicPr>
                <p:cNvPr id="177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62250" y="1260475"/>
                  <a:ext cx="676275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8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8003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9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8003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179"/>
              <p:cNvGrpSpPr/>
              <p:nvPr/>
            </p:nvGrpSpPr>
            <p:grpSpPr>
              <a:xfrm>
                <a:off x="1895084" y="861620"/>
                <a:ext cx="677862" cy="892175"/>
                <a:chOff x="3725863" y="863600"/>
                <a:chExt cx="677862" cy="892175"/>
              </a:xfrm>
            </p:grpSpPr>
            <p:pic>
              <p:nvPicPr>
                <p:cNvPr id="181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725863" y="1260475"/>
                  <a:ext cx="677862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2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7655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3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7655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187"/>
              <p:cNvGrpSpPr/>
              <p:nvPr/>
            </p:nvGrpSpPr>
            <p:grpSpPr>
              <a:xfrm>
                <a:off x="7535863" y="849745"/>
                <a:ext cx="677862" cy="892175"/>
                <a:chOff x="3725863" y="863600"/>
                <a:chExt cx="677862" cy="892175"/>
              </a:xfrm>
            </p:grpSpPr>
            <p:pic>
              <p:nvPicPr>
                <p:cNvPr id="189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3725863" y="1260475"/>
                  <a:ext cx="677862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0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7655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1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7655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83"/>
              <p:cNvGrpSpPr/>
              <p:nvPr/>
            </p:nvGrpSpPr>
            <p:grpSpPr>
              <a:xfrm>
                <a:off x="6572250" y="849745"/>
                <a:ext cx="676275" cy="892175"/>
                <a:chOff x="2762250" y="863600"/>
                <a:chExt cx="676275" cy="892175"/>
              </a:xfrm>
            </p:grpSpPr>
            <p:pic>
              <p:nvPicPr>
                <p:cNvPr id="185" name="Picture 384" descr="ICON_Server_Rack_Q30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62250" y="1260475"/>
                  <a:ext cx="676275" cy="495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6" name="Picture 3" descr="C:\Users\testuser\AppData\Local\Temp\VMwareDnD\ea8c5b47\ICON_OS_3D_Q408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800350" y="1079500"/>
                  <a:ext cx="630238" cy="525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7" name="Picture 2" descr="C:\Users\testuser\AppData\Local\Temp\VMwareDnD\555dc0ff\ICON_App_3D_Q408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800350" y="863600"/>
                  <a:ext cx="631825" cy="533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03" name="Picture 20" descr="ICON_NetSwitch_LG_Q40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77363" y="5058241"/>
                <a:ext cx="942138" cy="624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4" name="TextBox 76"/>
              <p:cNvSpPr txBox="1">
                <a:spLocks noChangeArrowheads="1"/>
              </p:cNvSpPr>
              <p:nvPr/>
            </p:nvSpPr>
            <p:spPr bwMode="auto">
              <a:xfrm>
                <a:off x="3772851" y="5615112"/>
                <a:ext cx="93647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rgbClr val="333333"/>
                    </a:solidFill>
                  </a:rPr>
                  <a:t>Network</a:t>
                </a:r>
              </a:p>
            </p:txBody>
          </p:sp>
        </p:grpSp>
        <p:sp>
          <p:nvSpPr>
            <p:cNvPr id="205" name="TextBox 204"/>
            <p:cNvSpPr txBox="1"/>
            <p:nvPr/>
          </p:nvSpPr>
          <p:spPr bwMode="auto">
            <a:xfrm>
              <a:off x="266329" y="1235035"/>
              <a:ext cx="1393330" cy="6001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spcAft>
                  <a:spcPct val="40000"/>
                </a:spcAft>
                <a:defRPr/>
              </a:pPr>
              <a:r>
                <a:rPr lang="en-US" sz="1100" b="1" dirty="0">
                  <a:solidFill>
                    <a:srgbClr val="333333"/>
                  </a:solidFill>
                  <a:latin typeface="+mn-lt"/>
                  <a:ea typeface="+mn-ea"/>
                </a:rPr>
                <a:t>         applications</a:t>
              </a:r>
              <a:br>
                <a:rPr lang="en-US" sz="1100" b="1" dirty="0">
                  <a:solidFill>
                    <a:srgbClr val="333333"/>
                  </a:solidFill>
                  <a:latin typeface="+mn-lt"/>
                  <a:ea typeface="+mn-ea"/>
                </a:rPr>
              </a:br>
              <a:r>
                <a:rPr lang="en-US" sz="1100" b="1" dirty="0">
                  <a:solidFill>
                    <a:srgbClr val="333333"/>
                  </a:solidFill>
                  <a:latin typeface="+mn-lt"/>
                  <a:ea typeface="+mn-ea"/>
                </a:rPr>
                <a:t>operating system</a:t>
              </a:r>
              <a:br>
                <a:rPr lang="en-US" sz="1100" b="1" dirty="0">
                  <a:solidFill>
                    <a:srgbClr val="333333"/>
                  </a:solidFill>
                  <a:latin typeface="+mn-lt"/>
                  <a:ea typeface="+mn-ea"/>
                </a:rPr>
              </a:br>
              <a:r>
                <a:rPr lang="en-US" sz="1100" b="1" dirty="0">
                  <a:solidFill>
                    <a:srgbClr val="333333"/>
                  </a:solidFill>
                  <a:latin typeface="+mn-lt"/>
                  <a:ea typeface="+mn-ea"/>
                </a:rPr>
                <a:t>       p</a:t>
              </a:r>
              <a:r>
                <a:rPr lang="en-US" sz="1100" b="1" dirty="0">
                  <a:solidFill>
                    <a:srgbClr val="333333"/>
                  </a:solidFill>
                  <a:latin typeface="+mn-lt"/>
                  <a:ea typeface="+mn-ea"/>
                  <a:cs typeface="+mn-cs"/>
                </a:rPr>
                <a:t>hysical host</a:t>
              </a:r>
            </a:p>
          </p:txBody>
        </p:sp>
        <p:cxnSp>
          <p:nvCxnSpPr>
            <p:cNvPr id="206" name="Straight Arrow Connector 113"/>
            <p:cNvCxnSpPr>
              <a:cxnSpLocks noChangeShapeType="1"/>
            </p:cNvCxnSpPr>
            <p:nvPr/>
          </p:nvCxnSpPr>
          <p:spPr bwMode="auto">
            <a:xfrm>
              <a:off x="1543792" y="1389413"/>
              <a:ext cx="391700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3" name="Straight Arrow Connector 113"/>
            <p:cNvCxnSpPr>
              <a:cxnSpLocks noChangeShapeType="1"/>
            </p:cNvCxnSpPr>
            <p:nvPr/>
          </p:nvCxnSpPr>
          <p:spPr bwMode="auto">
            <a:xfrm>
              <a:off x="1553689" y="1553688"/>
              <a:ext cx="391700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5" name="Straight Arrow Connector 113"/>
            <p:cNvCxnSpPr>
              <a:cxnSpLocks noChangeShapeType="1"/>
            </p:cNvCxnSpPr>
            <p:nvPr/>
          </p:nvCxnSpPr>
          <p:spPr bwMode="auto">
            <a:xfrm>
              <a:off x="1539834" y="1706088"/>
              <a:ext cx="391700" cy="1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2003F0-183D-4A9E-8732-339912C7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BF3B-214A-4759-82D7-0D786B3AD2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title"/>
          </p:nvPr>
        </p:nvSpPr>
        <p:spPr>
          <a:xfrm>
            <a:off x="1028700" y="228600"/>
            <a:ext cx="6553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Virtualization</a:t>
            </a:r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In the 1990s, researchers began to see how virtualization could solve some of the problems associated with the proliferation of less expensive hardware, including underutilization, escalating management costs and vulnerability.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9F16C-C026-4F39-94E3-9E23A364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188325" cy="4498975"/>
          </a:xfrm>
        </p:spPr>
        <p:txBody>
          <a:bodyPr/>
          <a:lstStyle/>
          <a:p>
            <a:pPr algn="l"/>
            <a:r>
              <a:rPr lang="en-US" altLang="zh-CN" sz="2800">
                <a:ea typeface="SimSun" panose="02010600030101010101" pitchFamily="2" charset="-122"/>
              </a:rPr>
              <a:t>Virtualization helps us break the “one service per server” model</a:t>
            </a:r>
          </a:p>
          <a:p>
            <a:pPr algn="l"/>
            <a:r>
              <a:rPr lang="en-US" altLang="zh-CN" sz="2800">
                <a:ea typeface="SimSun" panose="02010600030101010101" pitchFamily="2" charset="-122"/>
              </a:rPr>
              <a:t>Consolidate many services into a fewer number of machines when workload is low, reducing costs</a:t>
            </a:r>
          </a:p>
          <a:p>
            <a:pPr algn="l"/>
            <a:r>
              <a:rPr lang="en-US" altLang="zh-CN" sz="2800">
                <a:ea typeface="SimSun" panose="02010600030101010101" pitchFamily="2" charset="-122"/>
              </a:rPr>
              <a:t>Conversely, as demand for a particular service increases, we can shift more virtual machines to run that service</a:t>
            </a:r>
          </a:p>
          <a:p>
            <a:pPr algn="l"/>
            <a:r>
              <a:rPr lang="en-US" altLang="zh-CN" sz="2800">
                <a:ea typeface="SimSun" panose="02010600030101010101" pitchFamily="2" charset="-122"/>
              </a:rPr>
              <a:t>We can build a data center with fewer total resources, since resources are used as needed instead of being dedicated to single services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B5ACFD-F7BB-4D26-8C74-9EF47813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8" name="Group 24"/>
          <p:cNvGrpSpPr>
            <a:grpSpLocks/>
          </p:cNvGrpSpPr>
          <p:nvPr/>
        </p:nvGrpSpPr>
        <p:grpSpPr bwMode="auto">
          <a:xfrm>
            <a:off x="5009471" y="1527854"/>
            <a:ext cx="1470025" cy="1347788"/>
            <a:chOff x="3423" y="1152"/>
            <a:chExt cx="926" cy="849"/>
          </a:xfrm>
        </p:grpSpPr>
        <p:sp>
          <p:nvSpPr>
            <p:cNvPr id="1728537" name="AutoShape 25"/>
            <p:cNvSpPr>
              <a:spLocks noChangeArrowheads="1"/>
            </p:cNvSpPr>
            <p:nvPr/>
          </p:nvSpPr>
          <p:spPr bwMode="auto">
            <a:xfrm>
              <a:off x="4105" y="1834"/>
              <a:ext cx="96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1270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28538" name="AutoShape 26"/>
            <p:cNvSpPr>
              <a:spLocks noChangeArrowheads="1"/>
            </p:cNvSpPr>
            <p:nvPr/>
          </p:nvSpPr>
          <p:spPr bwMode="auto">
            <a:xfrm>
              <a:off x="3628" y="1857"/>
              <a:ext cx="96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1270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28539" name="AutoShape 27"/>
            <p:cNvSpPr>
              <a:spLocks noChangeArrowheads="1"/>
            </p:cNvSpPr>
            <p:nvPr/>
          </p:nvSpPr>
          <p:spPr bwMode="auto">
            <a:xfrm>
              <a:off x="3423" y="1301"/>
              <a:ext cx="96" cy="144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1270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28540" name="Text Box 28"/>
            <p:cNvSpPr txBox="1">
              <a:spLocks noChangeArrowheads="1"/>
            </p:cNvSpPr>
            <p:nvPr/>
          </p:nvSpPr>
          <p:spPr bwMode="auto">
            <a:xfrm>
              <a:off x="4224" y="1824"/>
              <a:ext cx="1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3399"/>
                  </a:solidFill>
                  <a:latin typeface="Times New Roman" charset="0"/>
                  <a:ea typeface="ＭＳ Ｐゴシック" charset="0"/>
                  <a:cs typeface="SimSun" charset="0"/>
                </a:rPr>
                <a:t>s</a:t>
              </a:r>
              <a:r>
                <a:rPr lang="en-US" altLang="zh-CN" baseline="-25000">
                  <a:solidFill>
                    <a:srgbClr val="FF3399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</a:p>
          </p:txBody>
        </p:sp>
        <p:sp>
          <p:nvSpPr>
            <p:cNvPr id="1728541" name="Text Box 29"/>
            <p:cNvSpPr txBox="1">
              <a:spLocks noChangeArrowheads="1"/>
            </p:cNvSpPr>
            <p:nvPr/>
          </p:nvSpPr>
          <p:spPr bwMode="auto">
            <a:xfrm>
              <a:off x="3504" y="1824"/>
              <a:ext cx="1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3399"/>
                  </a:solidFill>
                  <a:latin typeface="Times New Roman" charset="0"/>
                  <a:ea typeface="ＭＳ Ｐゴシック" charset="0"/>
                  <a:cs typeface="SimSun" charset="0"/>
                </a:rPr>
                <a:t>s</a:t>
              </a:r>
              <a:r>
                <a:rPr lang="en-US" altLang="zh-CN" baseline="-25000">
                  <a:solidFill>
                    <a:srgbClr val="FF3399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</a:t>
              </a:r>
            </a:p>
          </p:txBody>
        </p:sp>
        <p:sp>
          <p:nvSpPr>
            <p:cNvPr id="1728542" name="Text Box 30"/>
            <p:cNvSpPr txBox="1">
              <a:spLocks noChangeArrowheads="1"/>
            </p:cNvSpPr>
            <p:nvPr/>
          </p:nvSpPr>
          <p:spPr bwMode="auto">
            <a:xfrm>
              <a:off x="3504" y="1152"/>
              <a:ext cx="12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3399"/>
                  </a:solidFill>
                  <a:latin typeface="Times New Roman" charset="0"/>
                  <a:ea typeface="ＭＳ Ｐゴシック" charset="0"/>
                  <a:cs typeface="SimSun" charset="0"/>
                </a:rPr>
                <a:t>s</a:t>
              </a:r>
              <a:r>
                <a:rPr lang="en-US" altLang="zh-CN" baseline="-25000">
                  <a:solidFill>
                    <a:srgbClr val="FF3399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</a:p>
          </p:txBody>
        </p:sp>
      </p:grpSp>
      <p:sp>
        <p:nvSpPr>
          <p:cNvPr id="1728543" name="Text Box 31"/>
          <p:cNvSpPr txBox="1">
            <a:spLocks noChangeArrowheads="1"/>
          </p:cNvSpPr>
          <p:nvPr/>
        </p:nvSpPr>
        <p:spPr bwMode="auto">
          <a:xfrm>
            <a:off x="4267200" y="3936205"/>
            <a:ext cx="4299854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FF0066"/>
                </a:solidFill>
                <a:ea typeface="SimSun" panose="02010600030101010101" pitchFamily="2" charset="-122"/>
              </a:rPr>
              <a:t>We expect s</a:t>
            </a:r>
            <a:r>
              <a:rPr lang="en-US" altLang="zh-CN" b="1" i="1" baseline="-25000" dirty="0">
                <a:solidFill>
                  <a:srgbClr val="FF0066"/>
                </a:solidFill>
                <a:ea typeface="SimSun" panose="02010600030101010101" pitchFamily="2" charset="-122"/>
              </a:rPr>
              <a:t>3</a:t>
            </a:r>
            <a:r>
              <a:rPr lang="en-US" altLang="zh-CN" b="1" i="1" dirty="0">
                <a:solidFill>
                  <a:srgbClr val="FF0066"/>
                </a:solidFill>
                <a:ea typeface="SimSun" panose="02010600030101010101" pitchFamily="2" charset="-122"/>
              </a:rPr>
              <a:t> &lt; s</a:t>
            </a:r>
            <a:r>
              <a:rPr lang="en-US" altLang="zh-CN" b="1" i="1" baseline="-25000" dirty="0">
                <a:solidFill>
                  <a:srgbClr val="FF0066"/>
                </a:solidFill>
                <a:ea typeface="SimSun" panose="02010600030101010101" pitchFamily="2" charset="-122"/>
              </a:rPr>
              <a:t>1</a:t>
            </a:r>
            <a:r>
              <a:rPr lang="en-US" altLang="zh-CN" b="1" i="1" dirty="0">
                <a:solidFill>
                  <a:srgbClr val="FF0066"/>
                </a:solidFill>
                <a:ea typeface="SimSun" panose="02010600030101010101" pitchFamily="2" charset="-122"/>
              </a:rPr>
              <a:t> + s</a:t>
            </a:r>
            <a:r>
              <a:rPr lang="en-US" altLang="zh-CN" b="1" i="1" baseline="-25000" dirty="0">
                <a:solidFill>
                  <a:srgbClr val="FF0066"/>
                </a:solidFill>
                <a:ea typeface="SimSun" panose="02010600030101010101" pitchFamily="2" charset="-122"/>
              </a:rPr>
              <a:t>2. </a:t>
            </a:r>
            <a:r>
              <a:rPr lang="en-US" altLang="zh-CN" b="1" i="1" dirty="0">
                <a:solidFill>
                  <a:srgbClr val="FF0066"/>
                </a:solidFill>
                <a:ea typeface="SimSun" panose="02010600030101010101" pitchFamily="2" charset="-122"/>
              </a:rPr>
              <a:t> Benefit of multiplexing !</a:t>
            </a:r>
            <a:endParaRPr lang="el-GR" altLang="en-US" b="1" i="1" dirty="0">
              <a:solidFill>
                <a:srgbClr val="FF0066"/>
              </a:solidFill>
            </a:endParaRPr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15221"/>
            <a:ext cx="8229600" cy="719137"/>
          </a:xfrm>
          <a:noFill/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VM workload multiplexing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5057" y="4714875"/>
            <a:ext cx="8382000" cy="1752600"/>
          </a:xfrm>
          <a:noFill/>
        </p:spPr>
        <p:txBody>
          <a:bodyPr/>
          <a:lstStyle/>
          <a:p>
            <a:pPr lvl="1"/>
            <a:r>
              <a:rPr lang="en-US" altLang="zh-CN" sz="2400" dirty="0">
                <a:ea typeface="SimSun" panose="02010600030101010101" pitchFamily="2" charset="-122"/>
              </a:rPr>
              <a:t>Multiplex VMs’ workload on same physical server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Aggregate multiple workload. Estimate total capacity need based on aggregated workload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Performance level of each VM be preserved</a:t>
            </a:r>
          </a:p>
        </p:txBody>
      </p:sp>
      <p:sp>
        <p:nvSpPr>
          <p:cNvPr id="1728518" name="Line 6"/>
          <p:cNvSpPr>
            <a:spLocks noChangeShapeType="1"/>
          </p:cNvSpPr>
          <p:nvPr/>
        </p:nvSpPr>
        <p:spPr bwMode="auto">
          <a:xfrm>
            <a:off x="566057" y="262255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19" name="Line 7"/>
          <p:cNvSpPr>
            <a:spLocks noChangeShapeType="1"/>
          </p:cNvSpPr>
          <p:nvPr/>
        </p:nvSpPr>
        <p:spPr bwMode="auto">
          <a:xfrm flipV="1">
            <a:off x="566057" y="133032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0" name="Line 8"/>
          <p:cNvSpPr>
            <a:spLocks noChangeShapeType="1"/>
          </p:cNvSpPr>
          <p:nvPr/>
        </p:nvSpPr>
        <p:spPr bwMode="auto">
          <a:xfrm>
            <a:off x="566057" y="149860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1" name="Freeform 9"/>
          <p:cNvSpPr>
            <a:spLocks/>
          </p:cNvSpPr>
          <p:nvPr/>
        </p:nvSpPr>
        <p:spPr bwMode="auto">
          <a:xfrm>
            <a:off x="718457" y="145573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22" name="Text Box 10"/>
          <p:cNvSpPr txBox="1">
            <a:spLocks noChangeArrowheads="1"/>
          </p:cNvSpPr>
          <p:nvPr/>
        </p:nvSpPr>
        <p:spPr bwMode="auto">
          <a:xfrm>
            <a:off x="642257" y="1055688"/>
            <a:ext cx="2209800" cy="274637"/>
          </a:xfrm>
          <a:prstGeom prst="rect">
            <a:avLst/>
          </a:prstGeom>
          <a:gradFill rotWithShape="1">
            <a:gsLst>
              <a:gs pos="0">
                <a:srgbClr val="CCECFF">
                  <a:alpha val="64000"/>
                </a:srgb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1728523" name="Line 11"/>
          <p:cNvSpPr>
            <a:spLocks noChangeShapeType="1"/>
          </p:cNvSpPr>
          <p:nvPr/>
        </p:nvSpPr>
        <p:spPr bwMode="auto">
          <a:xfrm>
            <a:off x="583520" y="410686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4" name="Line 12"/>
          <p:cNvSpPr>
            <a:spLocks noChangeShapeType="1"/>
          </p:cNvSpPr>
          <p:nvPr/>
        </p:nvSpPr>
        <p:spPr bwMode="auto">
          <a:xfrm flipV="1">
            <a:off x="583520" y="281146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5" name="Line 13"/>
          <p:cNvSpPr>
            <a:spLocks noChangeShapeType="1"/>
          </p:cNvSpPr>
          <p:nvPr/>
        </p:nvSpPr>
        <p:spPr bwMode="auto">
          <a:xfrm>
            <a:off x="583520" y="305117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6" name="Freeform 14"/>
          <p:cNvSpPr>
            <a:spLocks/>
          </p:cNvSpPr>
          <p:nvPr/>
        </p:nvSpPr>
        <p:spPr bwMode="auto">
          <a:xfrm>
            <a:off x="778782" y="304800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27" name="AutoShape 15"/>
          <p:cNvSpPr>
            <a:spLocks noChangeArrowheads="1"/>
          </p:cNvSpPr>
          <p:nvPr/>
        </p:nvSpPr>
        <p:spPr bwMode="auto">
          <a:xfrm>
            <a:off x="3461657" y="277812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28528" name="Line 16"/>
          <p:cNvSpPr>
            <a:spLocks noChangeShapeType="1"/>
          </p:cNvSpPr>
          <p:nvPr/>
        </p:nvSpPr>
        <p:spPr bwMode="auto">
          <a:xfrm>
            <a:off x="4680857" y="384492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29" name="Line 17"/>
          <p:cNvSpPr>
            <a:spLocks noChangeShapeType="1"/>
          </p:cNvSpPr>
          <p:nvPr/>
        </p:nvSpPr>
        <p:spPr bwMode="auto">
          <a:xfrm flipV="1">
            <a:off x="4680857" y="125412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30" name="Line 18"/>
          <p:cNvSpPr>
            <a:spLocks noChangeShapeType="1"/>
          </p:cNvSpPr>
          <p:nvPr/>
        </p:nvSpPr>
        <p:spPr bwMode="auto">
          <a:xfrm>
            <a:off x="4680857" y="189230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28531" name="Freeform 19"/>
          <p:cNvSpPr>
            <a:spLocks/>
          </p:cNvSpPr>
          <p:nvPr/>
        </p:nvSpPr>
        <p:spPr bwMode="auto">
          <a:xfrm>
            <a:off x="4833257" y="267493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32" name="Text Box 20"/>
          <p:cNvSpPr txBox="1">
            <a:spLocks noChangeArrowheads="1"/>
          </p:cNvSpPr>
          <p:nvPr/>
        </p:nvSpPr>
        <p:spPr bwMode="auto">
          <a:xfrm>
            <a:off x="4833257" y="1055688"/>
            <a:ext cx="2209800" cy="274637"/>
          </a:xfrm>
          <a:prstGeom prst="rect">
            <a:avLst/>
          </a:prstGeom>
          <a:gradFill rotWithShape="1">
            <a:gsLst>
              <a:gs pos="0">
                <a:srgbClr val="CCECFF">
                  <a:alpha val="64000"/>
                </a:srgbClr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728533" name="Freeform 21"/>
          <p:cNvSpPr>
            <a:spLocks/>
          </p:cNvSpPr>
          <p:nvPr/>
        </p:nvSpPr>
        <p:spPr bwMode="auto">
          <a:xfrm>
            <a:off x="4833257" y="191293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728534" name="Freeform 22"/>
          <p:cNvSpPr>
            <a:spLocks/>
          </p:cNvSpPr>
          <p:nvPr/>
        </p:nvSpPr>
        <p:spPr bwMode="auto">
          <a:xfrm>
            <a:off x="4833257" y="273685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E813F-8A48-4A0F-88AE-7F8EA7AE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104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334963"/>
            <a:ext cx="7924800" cy="8842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Why Virtualization Matters</a:t>
            </a:r>
          </a:p>
        </p:txBody>
      </p:sp>
      <p:sp>
        <p:nvSpPr>
          <p:cNvPr id="112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0" y="1390650"/>
            <a:ext cx="7924800" cy="4735513"/>
          </a:xfrm>
        </p:spPr>
        <p:txBody>
          <a:bodyPr/>
          <a:lstStyle/>
          <a:p>
            <a:pPr eaLnBrk="1" hangingPunct="1"/>
            <a:r>
              <a:rPr lang="en-US" sz="2400" dirty="0"/>
              <a:t>Hypervisors allow multiple virtual servers to run on a single host. In this way fewer servers are used and resources are consumed more efficiently.</a:t>
            </a:r>
          </a:p>
          <a:p>
            <a:pPr eaLnBrk="1" hangingPunct="1"/>
            <a:r>
              <a:rPr lang="en-US" sz="2400" dirty="0"/>
              <a:t>Virtualization provides large ROIs by removing cost from the infrastructure.</a:t>
            </a:r>
          </a:p>
          <a:p>
            <a:pPr eaLnBrk="1" hangingPunct="1"/>
            <a:r>
              <a:rPr lang="en-US" sz="2400" dirty="0"/>
              <a:t>Not just servers, but desktops and applications can be virtualized.</a:t>
            </a:r>
          </a:p>
          <a:p>
            <a:pPr eaLnBrk="1" hangingPunct="1"/>
            <a:r>
              <a:rPr lang="en-US" sz="2400" dirty="0"/>
              <a:t>First commercial x86 hypervisor developed by VMware in 2001. Others soon followed. 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09EFE-FEDF-4A15-9FD0-9245D833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>
          <a:xfrm>
            <a:off x="457200" y="319711"/>
            <a:ext cx="8229600" cy="657529"/>
          </a:xfrm>
        </p:spPr>
        <p:txBody>
          <a:bodyPr/>
          <a:lstStyle/>
          <a:p>
            <a:pPr eaLnBrk="1" hangingPunct="1"/>
            <a:r>
              <a:rPr lang="en-US" dirty="0"/>
              <a:t>Virtual Infrastructure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144091" y="2066803"/>
            <a:ext cx="15319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rgbClr val="333333"/>
                </a:solidFill>
              </a:rPr>
              <a:t>hypervisor</a:t>
            </a:r>
            <a:endParaRPr lang="en-US" sz="1100" b="1" dirty="0">
              <a:solidFill>
                <a:srgbClr val="33333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18393" y="2365024"/>
            <a:ext cx="14763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100" b="1" dirty="0">
                <a:solidFill>
                  <a:srgbClr val="333333"/>
                </a:solidFill>
              </a:rPr>
              <a:t>VMware ESXi™ host</a:t>
            </a:r>
            <a:endParaRPr lang="en-US" sz="1100" b="1" dirty="0">
              <a:solidFill>
                <a:srgbClr val="333333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87"/>
          <p:cNvGrpSpPr/>
          <p:nvPr/>
        </p:nvGrpSpPr>
        <p:grpSpPr>
          <a:xfrm>
            <a:off x="279526" y="1371600"/>
            <a:ext cx="8680863" cy="5023263"/>
            <a:chOff x="308758" y="914398"/>
            <a:chExt cx="8680863" cy="5023263"/>
          </a:xfrm>
        </p:grpSpPr>
        <p:grpSp>
          <p:nvGrpSpPr>
            <p:cNvPr id="3" name="Group 71"/>
            <p:cNvGrpSpPr/>
            <p:nvPr/>
          </p:nvGrpSpPr>
          <p:grpSpPr>
            <a:xfrm>
              <a:off x="1359911" y="914398"/>
              <a:ext cx="7629710" cy="5023263"/>
              <a:chOff x="528638" y="774700"/>
              <a:chExt cx="8085137" cy="5468938"/>
            </a:xfrm>
          </p:grpSpPr>
          <p:sp>
            <p:nvSpPr>
              <p:cNvPr id="13313" name="Line 107"/>
              <p:cNvSpPr>
                <a:spLocks noChangeShapeType="1"/>
              </p:cNvSpPr>
              <p:nvPr/>
            </p:nvSpPr>
            <p:spPr bwMode="auto">
              <a:xfrm>
                <a:off x="2856509" y="2875292"/>
                <a:ext cx="5443" cy="11860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" name="Group 90"/>
              <p:cNvGrpSpPr>
                <a:grpSpLocks/>
              </p:cNvGrpSpPr>
              <p:nvPr/>
            </p:nvGrpSpPr>
            <p:grpSpPr bwMode="auto">
              <a:xfrm>
                <a:off x="825500" y="1219200"/>
                <a:ext cx="6578600" cy="1917700"/>
                <a:chOff x="752" y="1264"/>
                <a:chExt cx="4144" cy="1208"/>
              </a:xfrm>
            </p:grpSpPr>
            <p:sp>
              <p:nvSpPr>
                <p:cNvPr id="13363" name="Line 85"/>
                <p:cNvSpPr>
                  <a:spLocks noChangeShapeType="1"/>
                </p:cNvSpPr>
                <p:nvPr/>
              </p:nvSpPr>
              <p:spPr bwMode="auto">
                <a:xfrm>
                  <a:off x="752" y="2464"/>
                  <a:ext cx="4144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6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60" y="1344"/>
                  <a:ext cx="0" cy="112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6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76" y="1624"/>
                  <a:ext cx="0" cy="83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6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456" y="1264"/>
                  <a:ext cx="0" cy="120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6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4880" y="1624"/>
                  <a:ext cx="0" cy="83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83"/>
              <p:cNvGrpSpPr>
                <a:grpSpLocks/>
              </p:cNvGrpSpPr>
              <p:nvPr/>
            </p:nvGrpSpPr>
            <p:grpSpPr bwMode="auto">
              <a:xfrm>
                <a:off x="1816100" y="1524000"/>
                <a:ext cx="6578600" cy="1346200"/>
                <a:chOff x="1248" y="1440"/>
                <a:chExt cx="4144" cy="848"/>
              </a:xfrm>
            </p:grpSpPr>
            <p:sp>
              <p:nvSpPr>
                <p:cNvPr id="13358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2280"/>
                  <a:ext cx="4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5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1256" y="1456"/>
                  <a:ext cx="0" cy="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6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672" y="1440"/>
                  <a:ext cx="0" cy="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61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952" y="1456"/>
                  <a:ext cx="0" cy="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6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5376" y="1440"/>
                  <a:ext cx="0" cy="8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528638" y="774700"/>
                <a:ext cx="1773237" cy="1925638"/>
                <a:chOff x="669" y="512"/>
                <a:chExt cx="1117" cy="1213"/>
              </a:xfrm>
            </p:grpSpPr>
            <p:pic>
              <p:nvPicPr>
                <p:cNvPr id="13353" name="Picture 7" descr="C:\Users\Abject-3D\Desktop\VMWare Files\FINAL diagrams\Basic Virtualization\3D PNGs\DGRM_Trad_Arch_Q109-01_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3" y="876"/>
                  <a:ext cx="1083" cy="8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7" name="Group 41"/>
                <p:cNvGrpSpPr>
                  <a:grpSpLocks/>
                </p:cNvGrpSpPr>
                <p:nvPr/>
              </p:nvGrpSpPr>
              <p:grpSpPr bwMode="auto">
                <a:xfrm>
                  <a:off x="669" y="687"/>
                  <a:ext cx="1107" cy="783"/>
                  <a:chOff x="3931" y="1488"/>
                  <a:chExt cx="1581" cy="1118"/>
                </a:xfrm>
              </p:grpSpPr>
              <p:pic>
                <p:nvPicPr>
                  <p:cNvPr id="13356" name="Picture 4" descr="C:\Users\Abject-3D\Desktop\VMWare Files\FINAL diagrams\Basic Virtualization\3D PNGs\ICON_ThinApp_3D_Q408_Comm_1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3984" y="1488"/>
                    <a:ext cx="1528" cy="11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57" name="Text Box 43"/>
                  <p:cNvSpPr txBox="1">
                    <a:spLocks noChangeArrowheads="1"/>
                  </p:cNvSpPr>
                  <p:nvPr/>
                </p:nvSpPr>
                <p:spPr bwMode="auto">
                  <a:xfrm rot="1740000">
                    <a:off x="3931" y="2172"/>
                    <a:ext cx="912" cy="2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750" b="1" dirty="0">
                        <a:solidFill>
                          <a:schemeClr val="bg1"/>
                        </a:solidFill>
                        <a:cs typeface="Arial" charset="0"/>
                      </a:rPr>
                      <a:t>VMware vSphere</a:t>
                    </a:r>
                  </a:p>
                </p:txBody>
              </p:sp>
            </p:grpSp>
            <p:pic>
              <p:nvPicPr>
                <p:cNvPr id="13355" name="Picture 6" descr="C:\Users\Abject-3D\Desktop\VMWare Files\FINAL diagrams\Basic Virtualization\3D PNGs\DGRM_Server_VMs_detail_6_VMware_Q408_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10" y="512"/>
                  <a:ext cx="1021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4735513" y="774700"/>
                <a:ext cx="1773237" cy="1925638"/>
                <a:chOff x="669" y="512"/>
                <a:chExt cx="1117" cy="1213"/>
              </a:xfrm>
            </p:grpSpPr>
            <p:pic>
              <p:nvPicPr>
                <p:cNvPr id="13348" name="Picture 7" descr="C:\Users\Abject-3D\Desktop\VMWare Files\FINAL diagrams\Basic Virtualization\3D PNGs\DGRM_Trad_Arch_Q109-01_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3" y="876"/>
                  <a:ext cx="1083" cy="8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9" name="Group 49"/>
                <p:cNvGrpSpPr>
                  <a:grpSpLocks/>
                </p:cNvGrpSpPr>
                <p:nvPr/>
              </p:nvGrpSpPr>
              <p:grpSpPr bwMode="auto">
                <a:xfrm>
                  <a:off x="669" y="687"/>
                  <a:ext cx="1107" cy="783"/>
                  <a:chOff x="3931" y="1488"/>
                  <a:chExt cx="1581" cy="1118"/>
                </a:xfrm>
              </p:grpSpPr>
              <p:pic>
                <p:nvPicPr>
                  <p:cNvPr id="13351" name="Picture 4" descr="C:\Users\Abject-3D\Desktop\VMWare Files\FINAL diagrams\Basic Virtualization\3D PNGs\ICON_ThinApp_3D_Q408_Comm_1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3984" y="1488"/>
                    <a:ext cx="1528" cy="11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52" name="Text Box 51"/>
                  <p:cNvSpPr txBox="1">
                    <a:spLocks noChangeArrowheads="1"/>
                  </p:cNvSpPr>
                  <p:nvPr/>
                </p:nvSpPr>
                <p:spPr bwMode="auto">
                  <a:xfrm rot="1740000">
                    <a:off x="3931" y="2172"/>
                    <a:ext cx="912" cy="2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750" b="1" dirty="0">
                        <a:solidFill>
                          <a:schemeClr val="bg1"/>
                        </a:solidFill>
                        <a:cs typeface="Arial" charset="0"/>
                      </a:rPr>
                      <a:t>VMware vSphere</a:t>
                    </a:r>
                  </a:p>
                </p:txBody>
              </p:sp>
            </p:grpSp>
            <p:pic>
              <p:nvPicPr>
                <p:cNvPr id="13350" name="Picture 6" descr="C:\Users\Abject-3D\Desktop\VMWare Files\FINAL diagrams\Basic Virtualization\3D PNGs\DGRM_Server_VMs_detail_6_VMware_Q408_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10" y="512"/>
                  <a:ext cx="1021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0" name="Group 65"/>
              <p:cNvGrpSpPr>
                <a:grpSpLocks/>
              </p:cNvGrpSpPr>
              <p:nvPr/>
            </p:nvGrpSpPr>
            <p:grpSpPr bwMode="auto">
              <a:xfrm>
                <a:off x="2632075" y="774700"/>
                <a:ext cx="1773238" cy="1925638"/>
                <a:chOff x="669" y="512"/>
                <a:chExt cx="1117" cy="1213"/>
              </a:xfrm>
            </p:grpSpPr>
            <p:pic>
              <p:nvPicPr>
                <p:cNvPr id="13343" name="Picture 7" descr="C:\Users\Abject-3D\Desktop\VMWare Files\FINAL diagrams\Basic Virtualization\3D PNGs\DGRM_Trad_Arch_Q109-01_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3" y="876"/>
                  <a:ext cx="1083" cy="8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1" name="Group 67"/>
                <p:cNvGrpSpPr>
                  <a:grpSpLocks/>
                </p:cNvGrpSpPr>
                <p:nvPr/>
              </p:nvGrpSpPr>
              <p:grpSpPr bwMode="auto">
                <a:xfrm>
                  <a:off x="669" y="687"/>
                  <a:ext cx="1107" cy="783"/>
                  <a:chOff x="3931" y="1488"/>
                  <a:chExt cx="1581" cy="1118"/>
                </a:xfrm>
              </p:grpSpPr>
              <p:pic>
                <p:nvPicPr>
                  <p:cNvPr id="13346" name="Picture 4" descr="C:\Users\Abject-3D\Desktop\VMWare Files\FINAL diagrams\Basic Virtualization\3D PNGs\ICON_ThinApp_3D_Q408_Comm_1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3984" y="1488"/>
                    <a:ext cx="1528" cy="11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47" name="Text Box 69"/>
                  <p:cNvSpPr txBox="1">
                    <a:spLocks noChangeArrowheads="1"/>
                  </p:cNvSpPr>
                  <p:nvPr/>
                </p:nvSpPr>
                <p:spPr bwMode="auto">
                  <a:xfrm rot="1740000">
                    <a:off x="3931" y="2172"/>
                    <a:ext cx="912" cy="2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750" b="1" dirty="0">
                        <a:solidFill>
                          <a:schemeClr val="bg1"/>
                        </a:solidFill>
                        <a:cs typeface="Arial" charset="0"/>
                      </a:rPr>
                      <a:t>VMware vSphere</a:t>
                    </a:r>
                  </a:p>
                </p:txBody>
              </p:sp>
            </p:grpSp>
            <p:pic>
              <p:nvPicPr>
                <p:cNvPr id="13345" name="Picture 6" descr="C:\Users\Abject-3D\Desktop\VMWare Files\FINAL diagrams\Basic Virtualization\3D PNGs\DGRM_Server_VMs_detail_6_VMware_Q408_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10" y="512"/>
                  <a:ext cx="1021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71"/>
              <p:cNvGrpSpPr>
                <a:grpSpLocks/>
              </p:cNvGrpSpPr>
              <p:nvPr/>
            </p:nvGrpSpPr>
            <p:grpSpPr bwMode="auto">
              <a:xfrm>
                <a:off x="6840538" y="774700"/>
                <a:ext cx="1773237" cy="1925638"/>
                <a:chOff x="669" y="512"/>
                <a:chExt cx="1117" cy="1213"/>
              </a:xfrm>
            </p:grpSpPr>
            <p:pic>
              <p:nvPicPr>
                <p:cNvPr id="13338" name="Picture 7" descr="C:\Users\Abject-3D\Desktop\VMWare Files\FINAL diagrams\Basic Virtualization\3D PNGs\DGRM_Trad_Arch_Q109-01_2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03" y="876"/>
                  <a:ext cx="1083" cy="8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3" name="Group 73"/>
                <p:cNvGrpSpPr>
                  <a:grpSpLocks/>
                </p:cNvGrpSpPr>
                <p:nvPr/>
              </p:nvGrpSpPr>
              <p:grpSpPr bwMode="auto">
                <a:xfrm>
                  <a:off x="669" y="687"/>
                  <a:ext cx="1107" cy="783"/>
                  <a:chOff x="3931" y="1488"/>
                  <a:chExt cx="1581" cy="1118"/>
                </a:xfrm>
              </p:grpSpPr>
              <p:pic>
                <p:nvPicPr>
                  <p:cNvPr id="13341" name="Picture 4" descr="C:\Users\Abject-3D\Desktop\VMWare Files\FINAL diagrams\Basic Virtualization\3D PNGs\ICON_ThinApp_3D_Q408_Comm_1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3984" y="1488"/>
                    <a:ext cx="1528" cy="11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342" name="Text Box 75"/>
                  <p:cNvSpPr txBox="1">
                    <a:spLocks noChangeArrowheads="1"/>
                  </p:cNvSpPr>
                  <p:nvPr/>
                </p:nvSpPr>
                <p:spPr bwMode="auto">
                  <a:xfrm rot="1740000">
                    <a:off x="3931" y="2169"/>
                    <a:ext cx="912" cy="2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750" b="1" dirty="0">
                        <a:solidFill>
                          <a:schemeClr val="bg1"/>
                        </a:solidFill>
                        <a:cs typeface="Arial" charset="0"/>
                      </a:rPr>
                      <a:t>VMware vSphere</a:t>
                    </a:r>
                  </a:p>
                </p:txBody>
              </p:sp>
            </p:grpSp>
            <p:pic>
              <p:nvPicPr>
                <p:cNvPr id="13340" name="Picture 6" descr="C:\Users\Abject-3D\Desktop\VMWare Files\FINAL diagrams\Basic Virtualization\3D PNGs\DGRM_Server_VMs_detail_6_VMware_Q408_0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10" y="512"/>
                  <a:ext cx="1021" cy="7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3322" name="Line 91"/>
              <p:cNvSpPr>
                <a:spLocks noChangeShapeType="1"/>
              </p:cNvSpPr>
              <p:nvPr/>
            </p:nvSpPr>
            <p:spPr bwMode="auto">
              <a:xfrm>
                <a:off x="6083300" y="3136900"/>
                <a:ext cx="0" cy="19812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4" name="Group 96"/>
              <p:cNvGrpSpPr>
                <a:grpSpLocks/>
              </p:cNvGrpSpPr>
              <p:nvPr/>
            </p:nvGrpSpPr>
            <p:grpSpPr bwMode="auto">
              <a:xfrm>
                <a:off x="5003800" y="3297238"/>
                <a:ext cx="1957388" cy="1244600"/>
                <a:chOff x="3008" y="1621"/>
                <a:chExt cx="1233" cy="784"/>
              </a:xfrm>
            </p:grpSpPr>
            <p:pic>
              <p:nvPicPr>
                <p:cNvPr id="13334" name="Picture 27" descr="ICON_Cloud_Q308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008" y="1621"/>
                  <a:ext cx="1233" cy="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335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189" y="1754"/>
                  <a:ext cx="872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Fibre</a:t>
                  </a:r>
                  <a:br>
                    <a:rPr lang="en-US" sz="2000" dirty="0">
                      <a:solidFill>
                        <a:schemeClr val="tx1"/>
                      </a:solidFill>
                    </a:rPr>
                  </a:br>
                  <a:r>
                    <a:rPr lang="en-US" sz="2000" dirty="0">
                      <a:solidFill>
                        <a:schemeClr val="tx1"/>
                      </a:solidFill>
                    </a:rPr>
                    <a:t>Channel</a:t>
                  </a:r>
                </a:p>
              </p:txBody>
            </p:sp>
          </p:grpSp>
          <p:pic>
            <p:nvPicPr>
              <p:cNvPr id="13327" name="Picture 14" descr="ICON_Storage_3up_Q408.png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651500" y="4770438"/>
                <a:ext cx="850900" cy="857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29" name="TextBox 76"/>
              <p:cNvSpPr txBox="1">
                <a:spLocks noChangeArrowheads="1"/>
              </p:cNvSpPr>
              <p:nvPr/>
            </p:nvSpPr>
            <p:spPr bwMode="auto">
              <a:xfrm>
                <a:off x="5386388" y="5662613"/>
                <a:ext cx="1457325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rgbClr val="333333"/>
                    </a:solidFill>
                  </a:rPr>
                  <a:t>Fibre Channel</a:t>
                </a:r>
                <a:br>
                  <a:rPr lang="en-US" sz="1600" dirty="0">
                    <a:solidFill>
                      <a:srgbClr val="333333"/>
                    </a:solidFill>
                  </a:rPr>
                </a:br>
                <a:r>
                  <a:rPr lang="en-US" sz="1600" dirty="0">
                    <a:solidFill>
                      <a:srgbClr val="333333"/>
                    </a:solidFill>
                  </a:rPr>
                  <a:t>storage</a:t>
                </a:r>
              </a:p>
            </p:txBody>
          </p:sp>
          <p:sp>
            <p:nvSpPr>
              <p:cNvPr id="57" name="Line 96"/>
              <p:cNvSpPr>
                <a:spLocks noChangeShapeType="1"/>
              </p:cNvSpPr>
              <p:nvPr/>
            </p:nvSpPr>
            <p:spPr bwMode="auto">
              <a:xfrm>
                <a:off x="3146962" y="4096987"/>
                <a:ext cx="629391" cy="11756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5" name="Group 97"/>
              <p:cNvGrpSpPr>
                <a:grpSpLocks/>
              </p:cNvGrpSpPr>
              <p:nvPr/>
            </p:nvGrpSpPr>
            <p:grpSpPr bwMode="auto">
              <a:xfrm>
                <a:off x="1448171" y="3712172"/>
                <a:ext cx="1597025" cy="1698625"/>
                <a:chOff x="930" y="2104"/>
                <a:chExt cx="1006" cy="1070"/>
              </a:xfrm>
            </p:grpSpPr>
            <p:sp>
              <p:nvSpPr>
                <p:cNvPr id="5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30" y="2104"/>
                  <a:ext cx="1006" cy="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746" y="2120"/>
                  <a:ext cx="182" cy="10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pic>
            <p:nvPicPr>
              <p:cNvPr id="61" name="Picture 14" descr="ICON_Storage_3up_Q408.png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367972" y="4863936"/>
                <a:ext cx="850900" cy="857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1791690" y="3313545"/>
                <a:ext cx="1957388" cy="1244600"/>
                <a:chOff x="3008" y="1633"/>
                <a:chExt cx="1233" cy="784"/>
              </a:xfrm>
            </p:grpSpPr>
            <p:pic>
              <p:nvPicPr>
                <p:cNvPr id="63" name="Picture 27" descr="ICON_Cloud_Q308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008" y="1633"/>
                  <a:ext cx="1233" cy="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89" y="1888"/>
                  <a:ext cx="872" cy="2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chemeClr val="tx1"/>
                      </a:solidFill>
                    </a:rPr>
                    <a:t>Ethernet</a:t>
                  </a:r>
                </a:p>
              </p:txBody>
            </p:sp>
          </p:grpSp>
          <p:pic>
            <p:nvPicPr>
              <p:cNvPr id="65" name="Picture 14" descr="ICON_Storage_3up_Q408.png"/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37771" y="4816433"/>
                <a:ext cx="850900" cy="857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" name="TextBox 76"/>
              <p:cNvSpPr txBox="1">
                <a:spLocks noChangeArrowheads="1"/>
              </p:cNvSpPr>
              <p:nvPr/>
            </p:nvSpPr>
            <p:spPr bwMode="auto">
              <a:xfrm>
                <a:off x="2256394" y="5659458"/>
                <a:ext cx="862013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rgbClr val="333333"/>
                    </a:solidFill>
                  </a:rPr>
                  <a:t>NFS</a:t>
                </a:r>
                <a:br>
                  <a:rPr lang="en-US" sz="1600" dirty="0">
                    <a:solidFill>
                      <a:srgbClr val="333333"/>
                    </a:solidFill>
                  </a:rPr>
                </a:br>
                <a:r>
                  <a:rPr lang="en-US" sz="1600" dirty="0">
                    <a:solidFill>
                      <a:srgbClr val="333333"/>
                    </a:solidFill>
                  </a:rPr>
                  <a:t>storage</a:t>
                </a:r>
              </a:p>
            </p:txBody>
          </p:sp>
          <p:sp>
            <p:nvSpPr>
              <p:cNvPr id="67" name="TextBox 76"/>
              <p:cNvSpPr txBox="1">
                <a:spLocks noChangeArrowheads="1"/>
              </p:cNvSpPr>
              <p:nvPr/>
            </p:nvSpPr>
            <p:spPr bwMode="auto">
              <a:xfrm>
                <a:off x="913822" y="5623831"/>
                <a:ext cx="862013" cy="581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rgbClr val="333333"/>
                    </a:solidFill>
                  </a:rPr>
                  <a:t>iSCSI</a:t>
                </a:r>
                <a:br>
                  <a:rPr lang="en-US" sz="1600" dirty="0">
                    <a:solidFill>
                      <a:srgbClr val="333333"/>
                    </a:solidFill>
                  </a:rPr>
                </a:br>
                <a:r>
                  <a:rPr lang="en-US" sz="1600" dirty="0">
                    <a:solidFill>
                      <a:srgbClr val="333333"/>
                    </a:solidFill>
                  </a:rPr>
                  <a:t>storage</a:t>
                </a:r>
              </a:p>
            </p:txBody>
          </p:sp>
          <p:pic>
            <p:nvPicPr>
              <p:cNvPr id="68" name="Picture 20" descr="ICON_NetSwitch_LG_Q40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499233" y="4981855"/>
                <a:ext cx="942138" cy="624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" name="TextBox 76"/>
              <p:cNvSpPr txBox="1">
                <a:spLocks noChangeArrowheads="1"/>
              </p:cNvSpPr>
              <p:nvPr/>
            </p:nvSpPr>
            <p:spPr bwMode="auto">
              <a:xfrm>
                <a:off x="3642222" y="5609978"/>
                <a:ext cx="93647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ct val="40000"/>
                  </a:spcAft>
                </a:pPr>
                <a:r>
                  <a:rPr lang="en-US" sz="1600" dirty="0">
                    <a:solidFill>
                      <a:srgbClr val="333333"/>
                    </a:solidFill>
                  </a:rPr>
                  <a:t>Network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 bwMode="auto">
            <a:xfrm>
              <a:off x="308758" y="1199262"/>
              <a:ext cx="85502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defRPr/>
              </a:pPr>
              <a:r>
                <a:rPr lang="en-US" sz="1100" b="1" dirty="0">
                  <a:solidFill>
                    <a:srgbClr val="333333"/>
                  </a:solidFill>
                </a:rPr>
                <a:t>virtual </a:t>
              </a:r>
              <a:br>
                <a:rPr lang="en-US" sz="1100" b="1" dirty="0">
                  <a:solidFill>
                    <a:srgbClr val="333333"/>
                  </a:solidFill>
                </a:rPr>
              </a:br>
              <a:r>
                <a:rPr lang="en-US" sz="1100" b="1" dirty="0">
                  <a:solidFill>
                    <a:srgbClr val="333333"/>
                  </a:solidFill>
                </a:rPr>
                <a:t>machines</a:t>
              </a:r>
              <a:endParaRPr lang="en-US" sz="1100" b="1" dirty="0">
                <a:solidFill>
                  <a:srgbClr val="333333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7" name="Straight Arrow Connector 113"/>
            <p:cNvCxnSpPr>
              <a:cxnSpLocks noChangeShapeType="1"/>
            </p:cNvCxnSpPr>
            <p:nvPr/>
          </p:nvCxnSpPr>
          <p:spPr bwMode="auto">
            <a:xfrm flipV="1">
              <a:off x="1163782" y="1779321"/>
              <a:ext cx="247401" cy="197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78" name="Straight Arrow Connector 113"/>
            <p:cNvCxnSpPr>
              <a:cxnSpLocks noChangeShapeType="1"/>
            </p:cNvCxnSpPr>
            <p:nvPr/>
          </p:nvCxnSpPr>
          <p:spPr bwMode="auto">
            <a:xfrm flipV="1">
              <a:off x="1163782" y="2076204"/>
              <a:ext cx="223651" cy="197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85" name="Straight Arrow Connector 113"/>
            <p:cNvCxnSpPr>
              <a:cxnSpLocks noChangeShapeType="1"/>
            </p:cNvCxnSpPr>
            <p:nvPr/>
          </p:nvCxnSpPr>
          <p:spPr bwMode="auto">
            <a:xfrm flipV="1">
              <a:off x="1173678" y="1432957"/>
              <a:ext cx="247401" cy="197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853E5DD-75D5-4C3D-B939-C5805614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BF3B-214A-4759-82D7-0D786B3AD2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Trends that Accelerate Virtualization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101725"/>
            <a:ext cx="8153400" cy="53752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Consolidation</a:t>
            </a:r>
          </a:p>
          <a:p>
            <a:pPr lvl="1" eaLnBrk="1" hangingPunct="1">
              <a:defRPr/>
            </a:pPr>
            <a:r>
              <a:rPr lang="en-US" sz="2400" dirty="0"/>
              <a:t>Running multiple workloads on a single host</a:t>
            </a:r>
          </a:p>
          <a:p>
            <a:pPr lvl="1" eaLnBrk="1" hangingPunct="1">
              <a:defRPr/>
            </a:pPr>
            <a:r>
              <a:rPr lang="en-US" sz="2400" dirty="0"/>
              <a:t>Consolidation Ratio </a:t>
            </a:r>
          </a:p>
          <a:p>
            <a:pPr lvl="2" eaLnBrk="1" hangingPunct="1">
              <a:defRPr/>
            </a:pPr>
            <a:r>
              <a:rPr lang="en-US" sz="2000" dirty="0"/>
              <a:t>Number of VMs on 1 physical machine</a:t>
            </a:r>
          </a:p>
          <a:p>
            <a:pPr lvl="2" eaLnBrk="1" hangingPunct="1">
              <a:defRPr/>
            </a:pPr>
            <a:r>
              <a:rPr lang="en-US" sz="2000" dirty="0"/>
              <a:t>Increase cost savings and reduce cabling complexity</a:t>
            </a:r>
          </a:p>
          <a:p>
            <a:pPr lvl="2" eaLnBrk="1" hangingPunct="1">
              <a:defRPr/>
            </a:pPr>
            <a:r>
              <a:rPr lang="en-US" sz="2000" dirty="0"/>
              <a:t>Reduce datacenter square footage, rack space, power, cooling, cabling, etc.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Containment</a:t>
            </a:r>
          </a:p>
          <a:p>
            <a:pPr lvl="1" eaLnBrk="1" hangingPunct="1">
              <a:defRPr/>
            </a:pPr>
            <a:r>
              <a:rPr lang="en-US" sz="2400" dirty="0"/>
              <a:t>Deploying new applications in a virtual infrastructure</a:t>
            </a:r>
          </a:p>
          <a:p>
            <a:pPr lvl="2" eaLnBrk="1" hangingPunct="1">
              <a:defRPr/>
            </a:pPr>
            <a:r>
              <a:rPr lang="en-US" sz="2000" dirty="0"/>
              <a:t>New virtual machines can be deployed in very short time</a:t>
            </a:r>
          </a:p>
          <a:p>
            <a:pPr lvl="1" eaLnBrk="1" hangingPunct="1">
              <a:defRPr/>
            </a:pPr>
            <a:r>
              <a:rPr lang="en-US" sz="2400" dirty="0"/>
              <a:t>Virtualization first policy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Move from an infrastructure enhancer to business enabler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642D5-ADE6-4E26-B2D2-6412D3C5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en-US" sz="3200" kern="0" dirty="0">
                <a:latin typeface="+mn-lt"/>
                <a:ea typeface="+mn-ea"/>
              </a:rPr>
              <a:t>Reduce costs by consolidating services onto the fewest number of physical machines</a:t>
            </a:r>
          </a:p>
        </p:txBody>
      </p:sp>
      <p:pic>
        <p:nvPicPr>
          <p:cNvPr id="11267" name="Picture 4" descr="serverconsolid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528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11A9165F-4774-47FF-BCE8-909E11564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219" y="195143"/>
            <a:ext cx="7581181" cy="827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Common Virtualization Uses Today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16E45-97DB-4258-9BCE-5019A515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4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D2B67B7-AC09-451E-8413-2B7E10DEF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219" y="195143"/>
            <a:ext cx="7581181" cy="827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Common Virtualization Uses Today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934784F-71FF-49D2-AE5E-47EC976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19" y="1022230"/>
            <a:ext cx="7315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sz="2800" kern="0" dirty="0"/>
              <a:t>Test and Development</a:t>
            </a:r>
          </a:p>
          <a:p>
            <a:pPr lvl="1" eaLnBrk="1" hangingPunct="1"/>
            <a:r>
              <a:rPr lang="en-US" sz="2400" kern="0" dirty="0"/>
              <a:t>Rapidly provision test and development servers; store libraries of pre-configured test machines</a:t>
            </a:r>
          </a:p>
          <a:p>
            <a:pPr eaLnBrk="1" hangingPunct="1"/>
            <a:r>
              <a:rPr lang="en-US" sz="2800" kern="0" dirty="0"/>
              <a:t>Business Continuity</a:t>
            </a:r>
          </a:p>
          <a:p>
            <a:pPr lvl="1" eaLnBrk="1" hangingPunct="1"/>
            <a:r>
              <a:rPr lang="en-US" sz="2400" kern="0" dirty="0"/>
              <a:t>Reduce cost and complexity by encapsulating entire systems into single files that can be replicated and restored onto any target server</a:t>
            </a:r>
          </a:p>
          <a:p>
            <a:pPr eaLnBrk="1" hangingPunct="1"/>
            <a:r>
              <a:rPr lang="en-US" sz="2800" kern="0" dirty="0"/>
              <a:t>Enterprise Desktop</a:t>
            </a:r>
          </a:p>
          <a:p>
            <a:pPr lvl="1" eaLnBrk="1" hangingPunct="1"/>
            <a:r>
              <a:rPr lang="en-US" sz="2400" kern="0" dirty="0"/>
              <a:t>Secure unmanaged PCs without compromising end-user autonomy by layering a security policy in software around desktop virtual machines.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2DCA3-DB75-423C-83C1-543E4D1F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485900"/>
            <a:ext cx="8405812" cy="5040313"/>
          </a:xfrm>
        </p:spPr>
        <p:txBody>
          <a:bodyPr/>
          <a:lstStyle/>
          <a:p>
            <a:pPr algn="l"/>
            <a:r>
              <a:rPr lang="en-US" altLang="zh-CN">
                <a:ea typeface="SimSun" panose="02010600030101010101" pitchFamily="2" charset="-122"/>
              </a:rPr>
              <a:t>Run legacy software on non-legacy hardware</a:t>
            </a:r>
          </a:p>
          <a:p>
            <a:pPr algn="l"/>
            <a:r>
              <a:rPr lang="en-US" altLang="zh-CN">
                <a:ea typeface="SimSun" panose="02010600030101010101" pitchFamily="2" charset="-122"/>
              </a:rPr>
              <a:t>Run multiple operating systems on the same hardware</a:t>
            </a:r>
          </a:p>
          <a:p>
            <a:pPr algn="l"/>
            <a:r>
              <a:rPr lang="en-US" altLang="zh-CN">
                <a:ea typeface="SimSun" panose="02010600030101010101" pitchFamily="2" charset="-122"/>
              </a:rPr>
              <a:t>Create a manageable upgrade path</a:t>
            </a:r>
          </a:p>
          <a:p>
            <a:pPr algn="l"/>
            <a:r>
              <a:rPr lang="en-US" altLang="zh-CN">
                <a:ea typeface="SimSun" panose="02010600030101010101" pitchFamily="2" charset="-122"/>
              </a:rPr>
              <a:t>Manage outages (expected and unexpected) dynamically</a:t>
            </a:r>
          </a:p>
          <a:p>
            <a:pPr algn="l"/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AE19903-65A5-4E52-B037-E0619C7FB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219" y="195143"/>
            <a:ext cx="7581181" cy="827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Common Virtualization Uses Today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D4D66-59BB-4B28-A9C8-3DA7C862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FCF5B-B3F8-4D08-BC0C-CE38E709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6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285750"/>
            <a:ext cx="65532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Summary</a:t>
            </a:r>
          </a:p>
        </p:txBody>
      </p:sp>
      <p:sp>
        <p:nvSpPr>
          <p:cNvPr id="1331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373563"/>
          </a:xfrm>
        </p:spPr>
        <p:txBody>
          <a:bodyPr/>
          <a:lstStyle/>
          <a:p>
            <a:pPr eaLnBrk="1" hangingPunct="1"/>
            <a:r>
              <a:rPr lang="en-US" sz="2800" dirty="0"/>
              <a:t>Virtualization optimizes resource usage</a:t>
            </a:r>
          </a:p>
          <a:p>
            <a:pPr eaLnBrk="1" hangingPunct="1"/>
            <a:r>
              <a:rPr lang="en-US" sz="2800" dirty="0"/>
              <a:t>Three properties for effective virtualization:</a:t>
            </a:r>
          </a:p>
          <a:p>
            <a:pPr lvl="1" eaLnBrk="1" hangingPunct="1"/>
            <a:r>
              <a:rPr lang="en-US" sz="2400" dirty="0"/>
              <a:t>Fidelity, Isolation, Performance</a:t>
            </a:r>
          </a:p>
          <a:p>
            <a:pPr eaLnBrk="1" hangingPunct="1"/>
            <a:r>
              <a:rPr lang="en-US" sz="2800" dirty="0"/>
              <a:t>Moore</a:t>
            </a:r>
            <a:r>
              <a:rPr lang="en-US" altLang="en-US" sz="2800" dirty="0"/>
              <a:t>’</a:t>
            </a:r>
            <a:r>
              <a:rPr lang="en-US" sz="2800" dirty="0"/>
              <a:t>s Law and the spread of Microsoft Windows</a:t>
            </a:r>
          </a:p>
          <a:p>
            <a:pPr eaLnBrk="1" hangingPunct="1"/>
            <a:r>
              <a:rPr lang="en-US" sz="2800" dirty="0"/>
              <a:t>Datacenter virtualization drives down costs, drives better resource efficiencies, and is the platform for the cloud.</a:t>
            </a: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US" sz="1400">
              <a:latin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08920-2A19-451D-96E7-5B1020B8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191946"/>
            <a:ext cx="6553200" cy="79865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 is Virtualization?</a:t>
            </a:r>
          </a:p>
        </p:txBody>
      </p:sp>
      <p:sp>
        <p:nvSpPr>
          <p:cNvPr id="410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3400" y="1019033"/>
            <a:ext cx="8229600" cy="5534167"/>
          </a:xfrm>
        </p:spPr>
        <p:txBody>
          <a:bodyPr/>
          <a:lstStyle/>
          <a:p>
            <a:r>
              <a:rPr lang="en-US" altLang="en-US" sz="2800" dirty="0"/>
              <a:t>Virtualization is an abstraction layer that decouples the physical hardware from the operating system to deliver greater IT resource utilization and flexibility. </a:t>
            </a:r>
          </a:p>
          <a:p>
            <a:r>
              <a:rPr lang="en-US" altLang="en-US" sz="2800" dirty="0"/>
              <a:t>It allows multiple virtual machines (</a:t>
            </a:r>
            <a:r>
              <a:rPr lang="en-US" altLang="en-US" sz="2800" b="1" dirty="0"/>
              <a:t>VMs</a:t>
            </a:r>
            <a:r>
              <a:rPr lang="en-US" altLang="en-US" sz="2800" dirty="0"/>
              <a:t>), with heterogeneous operating systems to run in isolation, side-by-side on the same physical machine. </a:t>
            </a:r>
          </a:p>
          <a:p>
            <a:r>
              <a:rPr lang="en-US" altLang="en-US" sz="2800" dirty="0"/>
              <a:t>A </a:t>
            </a:r>
            <a:r>
              <a:rPr lang="en-US" altLang="en-US" sz="2800" b="1" dirty="0"/>
              <a:t>Virtual Machine Monitor (VMM)</a:t>
            </a:r>
            <a:r>
              <a:rPr lang="en-US" altLang="en-US" sz="2800" dirty="0"/>
              <a:t> is a </a:t>
            </a:r>
            <a:r>
              <a:rPr lang="en-US" altLang="en-US" sz="2800" b="1" i="1" dirty="0"/>
              <a:t>software</a:t>
            </a:r>
            <a:r>
              <a:rPr lang="en-US" altLang="en-US" sz="2800" dirty="0"/>
              <a:t> that creates a virtualized environment between the computer platform and the VMs. 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FBF98-A902-4EA7-BE7D-245EA69E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1002821" y="253101"/>
            <a:ext cx="6553200" cy="8136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Virtual Machine Monitor</a:t>
            </a:r>
          </a:p>
        </p:txBody>
      </p:sp>
      <p:pic>
        <p:nvPicPr>
          <p:cNvPr id="2" name="Picture 2" descr="f0101_demo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691" y="1316861"/>
            <a:ext cx="6785459" cy="358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TextBox 3"/>
          <p:cNvSpPr txBox="1">
            <a:spLocks noChangeArrowheads="1"/>
          </p:cNvSpPr>
          <p:nvPr/>
        </p:nvSpPr>
        <p:spPr bwMode="auto">
          <a:xfrm>
            <a:off x="237618" y="5150584"/>
            <a:ext cx="86687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VMM is called </a:t>
            </a:r>
            <a:r>
              <a:rPr lang="en-US" sz="2400" b="1" i="1" dirty="0"/>
              <a:t>Hypervisor</a:t>
            </a:r>
            <a:r>
              <a:rPr lang="en-US" sz="2400" dirty="0"/>
              <a:t> today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A bare-metal hypervisor system does not require an operating system. The hypervisor </a:t>
            </a:r>
            <a:r>
              <a:rPr lang="en-US" sz="2400" i="1" dirty="0">
                <a:cs typeface="Arial" charset="0"/>
              </a:rPr>
              <a:t>is</a:t>
            </a:r>
            <a:r>
              <a:rPr lang="en-US" sz="2400" dirty="0">
                <a:cs typeface="Arial" charset="0"/>
              </a:rPr>
              <a:t> the operating system.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76155-B415-41F9-8A59-ED9C3CF2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9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 t="21384" r="49684" b="6918"/>
          <a:stretch/>
        </p:blipFill>
        <p:spPr bwMode="auto">
          <a:xfrm>
            <a:off x="1676400" y="685800"/>
            <a:ext cx="553987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9208F3-C83E-4057-A343-B52E2154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534167"/>
          </a:xfrm>
        </p:spPr>
        <p:txBody>
          <a:bodyPr/>
          <a:lstStyle/>
          <a:p>
            <a:r>
              <a:rPr lang="en-US" altLang="en-US" sz="2800" b="1" dirty="0"/>
              <a:t>VMM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400" dirty="0"/>
              <a:t>Decouples hardware and OS</a:t>
            </a:r>
          </a:p>
          <a:p>
            <a:pPr lvl="1"/>
            <a:r>
              <a:rPr lang="en-US" altLang="en-US" sz="2400" dirty="0"/>
              <a:t>Multiplexes physical hardware across multiple </a:t>
            </a:r>
            <a:r>
              <a:rPr lang="en-US" altLang="en-US" sz="2400" b="1" i="1" dirty="0"/>
              <a:t>guest</a:t>
            </a:r>
            <a:r>
              <a:rPr lang="en-US" altLang="en-US" sz="2400" dirty="0"/>
              <a:t> VMs</a:t>
            </a:r>
          </a:p>
          <a:p>
            <a:pPr lvl="1"/>
            <a:r>
              <a:rPr lang="en-US" altLang="en-US" sz="2400" dirty="0"/>
              <a:t>Strong isolation between VMs</a:t>
            </a:r>
          </a:p>
          <a:p>
            <a:pPr lvl="1"/>
            <a:r>
              <a:rPr lang="en-US" altLang="en-US" sz="2400" dirty="0"/>
              <a:t>Manage physical resources, improves utilization</a:t>
            </a:r>
            <a:endParaRPr lang="en-US" altLang="en-US" sz="2800" dirty="0"/>
          </a:p>
          <a:p>
            <a:r>
              <a:rPr lang="en-US" altLang="en-US" sz="2800" dirty="0"/>
              <a:t>A </a:t>
            </a:r>
            <a:r>
              <a:rPr lang="en-US" altLang="en-US" sz="2800" b="1" dirty="0"/>
              <a:t>Virtual Machine </a:t>
            </a:r>
            <a:r>
              <a:rPr lang="en-US" altLang="en-US" sz="2800" dirty="0"/>
              <a:t>provides the hardware-level abstraction</a:t>
            </a:r>
          </a:p>
          <a:p>
            <a:pPr lvl="1"/>
            <a:r>
              <a:rPr lang="en-US" altLang="en-US" sz="2400" dirty="0"/>
              <a:t>Virtual hardware: processors, memory, chipset, I/O devices, etc.</a:t>
            </a:r>
          </a:p>
          <a:p>
            <a:pPr lvl="1"/>
            <a:r>
              <a:rPr lang="en-US" altLang="en-US" sz="2400" dirty="0"/>
              <a:t>Encapsulates all OS and application states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3EBB7E-EEB1-4760-9734-AAA5CF30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9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Versus Virtual Architecture</a:t>
            </a: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4679949" y="1271588"/>
            <a:ext cx="4276725" cy="3981450"/>
            <a:chOff x="2948" y="500"/>
            <a:chExt cx="2694" cy="2508"/>
          </a:xfrm>
        </p:grpSpPr>
        <p:sp>
          <p:nvSpPr>
            <p:cNvPr id="62" name="TextBox 61"/>
            <p:cNvSpPr txBox="1"/>
            <p:nvPr/>
          </p:nvSpPr>
          <p:spPr>
            <a:xfrm>
              <a:off x="3563" y="500"/>
              <a:ext cx="1463" cy="2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Aft>
                  <a:spcPct val="40000"/>
                </a:spcAft>
                <a:defRPr/>
              </a:pPr>
              <a:r>
                <a:rPr lang="en-US" sz="1600" b="1" dirty="0">
                  <a:solidFill>
                    <a:srgbClr val="333333"/>
                  </a:solidFill>
                  <a:latin typeface="+mn-lt"/>
                  <a:ea typeface="+mn-ea"/>
                  <a:cs typeface="+mn-cs"/>
                </a:rPr>
                <a:t>virtual architecture</a:t>
              </a:r>
            </a:p>
          </p:txBody>
        </p:sp>
        <p:grpSp>
          <p:nvGrpSpPr>
            <p:cNvPr id="3" name="Group 184"/>
            <p:cNvGrpSpPr>
              <a:grpSpLocks/>
            </p:cNvGrpSpPr>
            <p:nvPr/>
          </p:nvGrpSpPr>
          <p:grpSpPr bwMode="auto">
            <a:xfrm>
              <a:off x="2948" y="776"/>
              <a:ext cx="2694" cy="2232"/>
              <a:chOff x="2899" y="776"/>
              <a:chExt cx="2694" cy="2232"/>
            </a:xfrm>
          </p:grpSpPr>
          <p:sp>
            <p:nvSpPr>
              <p:cNvPr id="64" name="Rounded Rectangle 34"/>
              <p:cNvSpPr/>
              <p:nvPr/>
            </p:nvSpPr>
            <p:spPr bwMode="auto">
              <a:xfrm>
                <a:off x="2899" y="776"/>
                <a:ext cx="2694" cy="1881"/>
              </a:xfrm>
              <a:prstGeom prst="roundRect">
                <a:avLst>
                  <a:gd name="adj" fmla="val 8118"/>
                </a:avLst>
              </a:prstGeom>
              <a:gradFill>
                <a:gsLst>
                  <a:gs pos="0">
                    <a:schemeClr val="tx1">
                      <a:lumMod val="40000"/>
                      <a:lumOff val="6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</a:gradFill>
              <a:ln w="12700">
                <a:solidFill>
                  <a:srgbClr val="A6A6A6"/>
                </a:solidFill>
                <a:headEnd type="none" w="med" len="med"/>
                <a:tailEnd type="none" w="med" len="med"/>
              </a:ln>
              <a:effectLst>
                <a:outerShdw blurRad="50800" dist="25400" dir="5400000" sx="99000" sy="99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1750" h="12700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5" name="Rounded Rectangle 5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52" y="834"/>
                <a:ext cx="2578" cy="1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6" name="Text Box 87"/>
              <p:cNvSpPr txBox="1">
                <a:spLocks noChangeArrowheads="1"/>
              </p:cNvSpPr>
              <p:nvPr/>
            </p:nvSpPr>
            <p:spPr bwMode="auto">
              <a:xfrm>
                <a:off x="3002" y="865"/>
                <a:ext cx="2499" cy="1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 Box 88"/>
              <p:cNvSpPr txBox="1">
                <a:spLocks noChangeArrowheads="1"/>
              </p:cNvSpPr>
              <p:nvPr/>
            </p:nvSpPr>
            <p:spPr bwMode="auto">
              <a:xfrm>
                <a:off x="3621" y="2296"/>
                <a:ext cx="128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chemeClr val="bg1"/>
                    </a:solidFill>
                  </a:rPr>
                  <a:t>x86 architecture</a:t>
                </a:r>
              </a:p>
            </p:txBody>
          </p:sp>
          <p:sp>
            <p:nvSpPr>
              <p:cNvPr id="68" name="Text Box 89"/>
              <p:cNvSpPr txBox="1">
                <a:spLocks noChangeArrowheads="1"/>
              </p:cNvSpPr>
              <p:nvPr/>
            </p:nvSpPr>
            <p:spPr bwMode="auto">
              <a:xfrm>
                <a:off x="3522" y="1900"/>
                <a:ext cx="14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chemeClr val="bg1"/>
                    </a:solidFill>
                  </a:rPr>
                  <a:t>hypervisor</a:t>
                </a:r>
              </a:p>
            </p:txBody>
          </p:sp>
          <p:grpSp>
            <p:nvGrpSpPr>
              <p:cNvPr id="4" name="Group 140"/>
              <p:cNvGrpSpPr>
                <a:grpSpLocks/>
              </p:cNvGrpSpPr>
              <p:nvPr/>
            </p:nvGrpSpPr>
            <p:grpSpPr bwMode="auto">
              <a:xfrm>
                <a:off x="3036" y="917"/>
                <a:ext cx="2404" cy="907"/>
                <a:chOff x="3087" y="3413"/>
                <a:chExt cx="2404" cy="907"/>
              </a:xfrm>
            </p:grpSpPr>
            <p:grpSp>
              <p:nvGrpSpPr>
                <p:cNvPr id="5" name="Group 91"/>
                <p:cNvGrpSpPr>
                  <a:grpSpLocks/>
                </p:cNvGrpSpPr>
                <p:nvPr/>
              </p:nvGrpSpPr>
              <p:grpSpPr bwMode="auto">
                <a:xfrm>
                  <a:off x="3087" y="3413"/>
                  <a:ext cx="766" cy="907"/>
                  <a:chOff x="1600" y="736"/>
                  <a:chExt cx="766" cy="907"/>
                </a:xfrm>
              </p:grpSpPr>
              <p:pic>
                <p:nvPicPr>
                  <p:cNvPr id="113" name="Picture 92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1600" y="736"/>
                    <a:ext cx="766" cy="8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18" name="Picture 356" descr="ICON_CPU_Q308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1645" y="1322"/>
                    <a:ext cx="106" cy="3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19" name="Picture 359" descr="ICON_Memory_Q30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1774" y="1341"/>
                    <a:ext cx="160" cy="2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2" name="Picture 357" descr="ICON_NIC_Q308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950" y="1346"/>
                    <a:ext cx="160" cy="2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7" name="Picture 382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2128" y="1378"/>
                    <a:ext cx="188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6" name="Group 97"/>
                <p:cNvGrpSpPr>
                  <a:grpSpLocks/>
                </p:cNvGrpSpPr>
                <p:nvPr/>
              </p:nvGrpSpPr>
              <p:grpSpPr bwMode="auto">
                <a:xfrm>
                  <a:off x="3906" y="3413"/>
                  <a:ext cx="766" cy="907"/>
                  <a:chOff x="1600" y="736"/>
                  <a:chExt cx="766" cy="907"/>
                </a:xfrm>
              </p:grpSpPr>
              <p:pic>
                <p:nvPicPr>
                  <p:cNvPr id="100" name="Picture 98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1600" y="736"/>
                    <a:ext cx="766" cy="8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1" name="Picture 356" descr="ICON_CPU_Q308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1645" y="1322"/>
                    <a:ext cx="106" cy="3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4" name="Picture 359" descr="ICON_Memory_Q30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1774" y="1341"/>
                    <a:ext cx="160" cy="2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9" name="Picture 357" descr="ICON_NIC_Q308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950" y="1346"/>
                    <a:ext cx="160" cy="2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10" name="Picture 382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2128" y="1378"/>
                    <a:ext cx="188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7" name="Group 103"/>
                <p:cNvGrpSpPr>
                  <a:grpSpLocks/>
                </p:cNvGrpSpPr>
                <p:nvPr/>
              </p:nvGrpSpPr>
              <p:grpSpPr bwMode="auto">
                <a:xfrm>
                  <a:off x="4725" y="3413"/>
                  <a:ext cx="766" cy="907"/>
                  <a:chOff x="1600" y="736"/>
                  <a:chExt cx="766" cy="907"/>
                </a:xfrm>
              </p:grpSpPr>
              <p:pic>
                <p:nvPicPr>
                  <p:cNvPr id="95" name="Picture 104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1600" y="736"/>
                    <a:ext cx="766" cy="8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6" name="Picture 356" descr="ICON_CPU_Q308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1645" y="1322"/>
                    <a:ext cx="106" cy="3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7" name="Picture 359" descr="ICON_Memory_Q308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1774" y="1341"/>
                    <a:ext cx="160" cy="2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8" name="Picture 357" descr="ICON_NIC_Q308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950" y="1346"/>
                    <a:ext cx="160" cy="29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9" name="Picture 382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2128" y="1378"/>
                    <a:ext cx="188" cy="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8" name="Group 175"/>
              <p:cNvGrpSpPr>
                <a:grpSpLocks/>
              </p:cNvGrpSpPr>
              <p:nvPr/>
            </p:nvGrpSpPr>
            <p:grpSpPr bwMode="auto">
              <a:xfrm>
                <a:off x="2985" y="2546"/>
                <a:ext cx="2522" cy="462"/>
                <a:chOff x="3012" y="2546"/>
                <a:chExt cx="2522" cy="462"/>
              </a:xfrm>
            </p:grpSpPr>
            <p:pic>
              <p:nvPicPr>
                <p:cNvPr id="84" name="Picture 359" descr="ICON_Memory_Q308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565" y="2582"/>
                  <a:ext cx="543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5" name="Picture 357" descr="ICON_NIC_Q308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4238" y="2546"/>
                  <a:ext cx="578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9" name="Group 105"/>
                <p:cNvGrpSpPr>
                  <a:grpSpLocks/>
                </p:cNvGrpSpPr>
                <p:nvPr/>
              </p:nvGrpSpPr>
              <p:grpSpPr bwMode="auto">
                <a:xfrm>
                  <a:off x="3012" y="2554"/>
                  <a:ext cx="423" cy="446"/>
                  <a:chOff x="1394777" y="3973286"/>
                  <a:chExt cx="906295" cy="795546"/>
                </a:xfrm>
              </p:grpSpPr>
              <p:pic>
                <p:nvPicPr>
                  <p:cNvPr id="88" name="Picture 356" descr="ICON_CPU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1656034" y="3973286"/>
                    <a:ext cx="645038" cy="7955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89" name="Picture 356" descr="ICON_CPU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1394777" y="3973286"/>
                    <a:ext cx="645038" cy="7955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87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4946" y="2577"/>
                  <a:ext cx="588" cy="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0" name="Group 185"/>
          <p:cNvGrpSpPr>
            <a:grpSpLocks/>
          </p:cNvGrpSpPr>
          <p:nvPr/>
        </p:nvGrpSpPr>
        <p:grpSpPr bwMode="auto">
          <a:xfrm>
            <a:off x="207962" y="1271588"/>
            <a:ext cx="4003675" cy="3944937"/>
            <a:chOff x="131" y="500"/>
            <a:chExt cx="2522" cy="2485"/>
          </a:xfrm>
        </p:grpSpPr>
        <p:sp>
          <p:nvSpPr>
            <p:cNvPr id="129" name="TextBox 13"/>
            <p:cNvSpPr txBox="1">
              <a:spLocks noChangeArrowheads="1"/>
            </p:cNvSpPr>
            <p:nvPr/>
          </p:nvSpPr>
          <p:spPr bwMode="auto">
            <a:xfrm>
              <a:off x="614" y="500"/>
              <a:ext cx="154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Aft>
                  <a:spcPct val="40000"/>
                </a:spcAft>
              </a:pPr>
              <a:r>
                <a:rPr lang="en-US" sz="1600" b="1" dirty="0">
                  <a:solidFill>
                    <a:srgbClr val="333333"/>
                  </a:solidFill>
                </a:rPr>
                <a:t>physical architecture</a:t>
              </a:r>
            </a:p>
          </p:txBody>
        </p:sp>
        <p:grpSp>
          <p:nvGrpSpPr>
            <p:cNvPr id="11" name="Group 183"/>
            <p:cNvGrpSpPr>
              <a:grpSpLocks/>
            </p:cNvGrpSpPr>
            <p:nvPr/>
          </p:nvGrpSpPr>
          <p:grpSpPr bwMode="auto">
            <a:xfrm>
              <a:off x="131" y="777"/>
              <a:ext cx="2522" cy="2208"/>
              <a:chOff x="201" y="777"/>
              <a:chExt cx="2522" cy="2208"/>
            </a:xfrm>
          </p:grpSpPr>
          <p:grpSp>
            <p:nvGrpSpPr>
              <p:cNvPr id="12" name="Group 174"/>
              <p:cNvGrpSpPr>
                <a:grpSpLocks/>
              </p:cNvGrpSpPr>
              <p:nvPr/>
            </p:nvGrpSpPr>
            <p:grpSpPr bwMode="auto">
              <a:xfrm>
                <a:off x="242" y="777"/>
                <a:ext cx="2432" cy="1881"/>
                <a:chOff x="-31" y="799"/>
                <a:chExt cx="2432" cy="1881"/>
              </a:xfrm>
            </p:grpSpPr>
            <p:sp>
              <p:nvSpPr>
                <p:cNvPr id="143" name="Rounded Rectangle 142"/>
                <p:cNvSpPr/>
                <p:nvPr/>
              </p:nvSpPr>
              <p:spPr bwMode="auto">
                <a:xfrm>
                  <a:off x="-31" y="799"/>
                  <a:ext cx="2432" cy="1881"/>
                </a:xfrm>
                <a:prstGeom prst="roundRect">
                  <a:avLst>
                    <a:gd name="adj" fmla="val 8118"/>
                  </a:avLst>
                </a:prstGeom>
                <a:gradFill>
                  <a:gsLst>
                    <a:gs pos="0">
                      <a:schemeClr val="tx1">
                        <a:lumMod val="40000"/>
                        <a:lumOff val="60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</a:gradFill>
                <a:ln w="12700">
                  <a:solidFill>
                    <a:srgbClr val="A6A6A6"/>
                  </a:solidFill>
                  <a:headEnd type="none" w="med" len="med"/>
                  <a:tailEnd type="none" w="med" len="med"/>
                </a:ln>
                <a:effectLst>
                  <a:outerShdw blurRad="50800" dist="25400" dir="5400000" sx="99000" sy="99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31750" h="12700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44" name="Rounded Rectangle 55"/>
                <p:cNvPicPr>
                  <a:picLocks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28" y="857"/>
                  <a:ext cx="2312" cy="1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78" y="888"/>
                  <a:ext cx="2241" cy="1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542" y="2296"/>
                  <a:ext cx="128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x86 architecture</a:t>
                  </a:r>
                </a:p>
              </p:txBody>
            </p:sp>
            <p:sp>
              <p:nvSpPr>
                <p:cNvPr id="14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0" y="1870"/>
                  <a:ext cx="14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operating system</a:t>
                  </a:r>
                </a:p>
              </p:txBody>
            </p:sp>
            <p:grpSp>
              <p:nvGrpSpPr>
                <p:cNvPr id="13" name="Group 171"/>
                <p:cNvGrpSpPr>
                  <a:grpSpLocks/>
                </p:cNvGrpSpPr>
                <p:nvPr/>
              </p:nvGrpSpPr>
              <p:grpSpPr bwMode="auto">
                <a:xfrm>
                  <a:off x="116" y="943"/>
                  <a:ext cx="2159" cy="798"/>
                  <a:chOff x="439" y="810"/>
                  <a:chExt cx="2159" cy="798"/>
                </a:xfrm>
              </p:grpSpPr>
              <p:sp>
                <p:nvSpPr>
                  <p:cNvPr id="149" name="Rounded Rectangle 148"/>
                  <p:cNvSpPr/>
                  <p:nvPr/>
                </p:nvSpPr>
                <p:spPr bwMode="auto">
                  <a:xfrm>
                    <a:off x="439" y="810"/>
                    <a:ext cx="2159" cy="798"/>
                  </a:xfrm>
                  <a:prstGeom prst="roundRect">
                    <a:avLst/>
                  </a:prstGeom>
                  <a:gradFill>
                    <a:gsLst>
                      <a:gs pos="0">
                        <a:srgbClr val="F8930C"/>
                      </a:gs>
                      <a:gs pos="100000">
                        <a:srgbClr val="F9A22F">
                          <a:alpha val="79000"/>
                        </a:srgbClr>
                      </a:gs>
                    </a:gsLst>
                  </a:gradFill>
                  <a:ln w="12700">
                    <a:solidFill>
                      <a:srgbClr val="F97E1D"/>
                    </a:solidFill>
                    <a:headEnd type="none" w="med" len="med"/>
                    <a:tailEnd type="none" w="med" len="med"/>
                  </a:ln>
                  <a:effectLst>
                    <a:outerShdw blurRad="50800" dist="25400" dir="5400000" sx="99000" sy="99000" algn="t" rotWithShape="0">
                      <a:prstClr val="black">
                        <a:alpha val="3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 w="31750" h="12700"/>
                  </a:sp3d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076" y="1093"/>
                    <a:ext cx="882" cy="25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>
                      <a:spcAft>
                        <a:spcPct val="40000"/>
                      </a:spcAft>
                      <a:defRPr/>
                    </a:pPr>
                    <a:r>
                      <a:rPr lang="en-US" sz="20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rPr>
                      <a:t>application</a:t>
                    </a:r>
                  </a:p>
                </p:txBody>
              </p:sp>
            </p:grpSp>
          </p:grpSp>
          <p:grpSp>
            <p:nvGrpSpPr>
              <p:cNvPr id="14" name="Group 176"/>
              <p:cNvGrpSpPr>
                <a:grpSpLocks/>
              </p:cNvGrpSpPr>
              <p:nvPr/>
            </p:nvGrpSpPr>
            <p:grpSpPr bwMode="auto">
              <a:xfrm>
                <a:off x="201" y="2523"/>
                <a:ext cx="2522" cy="462"/>
                <a:chOff x="3012" y="2546"/>
                <a:chExt cx="2522" cy="462"/>
              </a:xfrm>
            </p:grpSpPr>
            <p:pic>
              <p:nvPicPr>
                <p:cNvPr id="133" name="Picture 359" descr="ICON_Memory_Q308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3565" y="2582"/>
                  <a:ext cx="543" cy="3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38" name="Picture 357" descr="ICON_NIC_Q308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4238" y="2546"/>
                  <a:ext cx="578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5" name="Group 105"/>
                <p:cNvGrpSpPr>
                  <a:grpSpLocks/>
                </p:cNvGrpSpPr>
                <p:nvPr/>
              </p:nvGrpSpPr>
              <p:grpSpPr bwMode="auto">
                <a:xfrm>
                  <a:off x="3012" y="2554"/>
                  <a:ext cx="423" cy="446"/>
                  <a:chOff x="1394777" y="3973286"/>
                  <a:chExt cx="906295" cy="795546"/>
                </a:xfrm>
              </p:grpSpPr>
              <p:pic>
                <p:nvPicPr>
                  <p:cNvPr id="141" name="Picture 356" descr="ICON_CPU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1656034" y="3973286"/>
                    <a:ext cx="645038" cy="7955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42" name="Picture 356" descr="ICON_CPU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/>
                  <a:srcRect/>
                  <a:stretch>
                    <a:fillRect/>
                  </a:stretch>
                </p:blipFill>
                <p:spPr bwMode="auto">
                  <a:xfrm>
                    <a:off x="1394777" y="3973286"/>
                    <a:ext cx="645038" cy="7955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40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4946" y="2577"/>
                  <a:ext cx="588" cy="4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04C25E-34F1-4429-8A72-122C70C7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BF3B-214A-4759-82D7-0D786B3AD2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01000" cy="1143000"/>
          </a:xfrm>
        </p:spPr>
        <p:txBody>
          <a:bodyPr/>
          <a:lstStyle/>
          <a:p>
            <a:r>
              <a:rPr lang="en-US" altLang="en-US"/>
              <a:t>Features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Each virtual machine has its own set of virtual hardware (e.g., RAM, CPU, NIC, etc.) upon which an operating system and applications are loaded. </a:t>
            </a:r>
          </a:p>
          <a:p>
            <a:pPr algn="just"/>
            <a:r>
              <a:rPr lang="en-US" altLang="en-US"/>
              <a:t>The operating system sees a consistent, normalized set of hardware regardless of the actual physical hardware components.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9ACAA-904D-4F73-B82D-E0FA0C30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B71F-8959-4D24-A4FD-38DB968409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75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1392</Words>
  <Application>Microsoft Office PowerPoint</Application>
  <PresentationFormat>On-screen Show (4:3)</PresentationFormat>
  <Paragraphs>244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Times</vt:lpstr>
      <vt:lpstr>Times New Roman</vt:lpstr>
      <vt:lpstr>Wingdings</vt:lpstr>
      <vt:lpstr>Wingdings 3</vt:lpstr>
      <vt:lpstr>Default Design</vt:lpstr>
      <vt:lpstr>PowerPoint Presentation</vt:lpstr>
      <vt:lpstr>Objectives</vt:lpstr>
      <vt:lpstr>PowerPoint Presentation</vt:lpstr>
      <vt:lpstr>What is Virtualization?</vt:lpstr>
      <vt:lpstr>A Virtual Machine Monitor</vt:lpstr>
      <vt:lpstr>PowerPoint Presentation</vt:lpstr>
      <vt:lpstr>PowerPoint Presentation</vt:lpstr>
      <vt:lpstr>Physical Versus Virtual Architecture</vt:lpstr>
      <vt:lpstr>Features</vt:lpstr>
      <vt:lpstr>VMM Properties</vt:lpstr>
      <vt:lpstr>VM Isolation</vt:lpstr>
      <vt:lpstr>VM Encapsulation</vt:lpstr>
      <vt:lpstr>VM Compatibility</vt:lpstr>
      <vt:lpstr>Summary - Why Use Virtual Machines?</vt:lpstr>
      <vt:lpstr>History</vt:lpstr>
      <vt:lpstr>PowerPoint Presentation</vt:lpstr>
      <vt:lpstr>Rapid Datacenter Growth</vt:lpstr>
      <vt:lpstr>Non-virtualized Data Centers</vt:lpstr>
      <vt:lpstr>Challenges in Running Many Physical Servers</vt:lpstr>
      <vt:lpstr>Physical Infrastructure</vt:lpstr>
      <vt:lpstr>Virtualization</vt:lpstr>
      <vt:lpstr>Dynamic Data Center</vt:lpstr>
      <vt:lpstr>VM workload multiplexing</vt:lpstr>
      <vt:lpstr>Why Virtualization Matters</vt:lpstr>
      <vt:lpstr>Virtual Infrastructure</vt:lpstr>
      <vt:lpstr>Trends that Accelerate Virtualization</vt:lpstr>
      <vt:lpstr>Common Virtualization Uses Today</vt:lpstr>
      <vt:lpstr>Common Virtualization Uses Today</vt:lpstr>
      <vt:lpstr>Common Virtualization Uses Today</vt:lpstr>
      <vt:lpstr>Summary</vt:lpstr>
    </vt:vector>
  </TitlesOfParts>
  <Company>Wiley Publishing,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 1</dc:title>
  <dc:creator/>
  <cp:lastModifiedBy>Jim</cp:lastModifiedBy>
  <cp:revision>66</cp:revision>
  <dcterms:created xsi:type="dcterms:W3CDTF">2006-02-28T18:28:56Z</dcterms:created>
  <dcterms:modified xsi:type="dcterms:W3CDTF">2019-07-09T19:59:37Z</dcterms:modified>
</cp:coreProperties>
</file>