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handoutMasterIdLst>
    <p:handoutMasterId r:id="rId48"/>
  </p:handoutMasterIdLst>
  <p:sldIdLst>
    <p:sldId id="257" r:id="rId2"/>
    <p:sldId id="258" r:id="rId3"/>
    <p:sldId id="268" r:id="rId4"/>
    <p:sldId id="313" r:id="rId5"/>
    <p:sldId id="314" r:id="rId6"/>
    <p:sldId id="260" r:id="rId7"/>
    <p:sldId id="315" r:id="rId8"/>
    <p:sldId id="316" r:id="rId9"/>
    <p:sldId id="269" r:id="rId10"/>
    <p:sldId id="270" r:id="rId11"/>
    <p:sldId id="287" r:id="rId12"/>
    <p:sldId id="288" r:id="rId13"/>
    <p:sldId id="317" r:id="rId14"/>
    <p:sldId id="322" r:id="rId15"/>
    <p:sldId id="323" r:id="rId16"/>
    <p:sldId id="318" r:id="rId17"/>
    <p:sldId id="319" r:id="rId18"/>
    <p:sldId id="320" r:id="rId19"/>
    <p:sldId id="291" r:id="rId20"/>
    <p:sldId id="271" r:id="rId21"/>
    <p:sldId id="321" r:id="rId22"/>
    <p:sldId id="275" r:id="rId23"/>
    <p:sldId id="276" r:id="rId24"/>
    <p:sldId id="277" r:id="rId25"/>
    <p:sldId id="278" r:id="rId26"/>
    <p:sldId id="279" r:id="rId27"/>
    <p:sldId id="280" r:id="rId28"/>
    <p:sldId id="281" r:id="rId29"/>
    <p:sldId id="282" r:id="rId30"/>
    <p:sldId id="284" r:id="rId31"/>
    <p:sldId id="286" r:id="rId32"/>
    <p:sldId id="299" r:id="rId33"/>
    <p:sldId id="300" r:id="rId34"/>
    <p:sldId id="301" r:id="rId35"/>
    <p:sldId id="304" r:id="rId36"/>
    <p:sldId id="324" r:id="rId37"/>
    <p:sldId id="305" r:id="rId38"/>
    <p:sldId id="311" r:id="rId39"/>
    <p:sldId id="306" r:id="rId40"/>
    <p:sldId id="312" r:id="rId41"/>
    <p:sldId id="307" r:id="rId42"/>
    <p:sldId id="308" r:id="rId43"/>
    <p:sldId id="309" r:id="rId44"/>
    <p:sldId id="310" r:id="rId45"/>
    <p:sldId id="259"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1" autoAdjust="0"/>
    <p:restoredTop sz="94660"/>
  </p:normalViewPr>
  <p:slideViewPr>
    <p:cSldViewPr snapToGrid="0" snapToObjects="1">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817DD4A-933A-4D6B-8AFF-54776F71E05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96F274CD-ADD3-49EF-92FF-C3E74C43824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CA" dirty="0"/>
          </a:p>
        </p:txBody>
      </p:sp>
      <p:sp>
        <p:nvSpPr>
          <p:cNvPr id="4" name="Footer Placeholder 3">
            <a:extLst>
              <a:ext uri="{FF2B5EF4-FFF2-40B4-BE49-F238E27FC236}">
                <a16:creationId xmlns:a16="http://schemas.microsoft.com/office/drawing/2014/main" id="{D5297C17-39C7-4CFE-A51B-E49B10204811}"/>
              </a:ext>
            </a:extLst>
          </p:cNvPr>
          <p:cNvSpPr>
            <a:spLocks noGrp="1"/>
          </p:cNvSpPr>
          <p:nvPr>
            <p:ph type="ftr" sz="quarter" idx="2"/>
          </p:nvPr>
        </p:nvSpPr>
        <p:spPr>
          <a:xfrm>
            <a:off x="1486693" y="8226426"/>
            <a:ext cx="3884613" cy="458787"/>
          </a:xfrm>
          <a:prstGeom prst="rect">
            <a:avLst/>
          </a:prstGeom>
        </p:spPr>
        <p:txBody>
          <a:bodyPr vert="horz" lIns="91440" tIns="45720" rIns="91440" bIns="45720" rtlCol="0" anchor="b"/>
          <a:lstStyle>
            <a:lvl1pPr algn="l">
              <a:defRPr sz="1200"/>
            </a:lvl1pPr>
          </a:lstStyle>
          <a:p>
            <a:r>
              <a:rPr lang="en-US" dirty="0"/>
              <a:t>COPYRIGHTED - DO NOT REDISTRIBUTE OR POST ONLINE</a:t>
            </a:r>
          </a:p>
          <a:p>
            <a:endParaRPr lang="en-CA" dirty="0"/>
          </a:p>
        </p:txBody>
      </p:sp>
      <p:sp>
        <p:nvSpPr>
          <p:cNvPr id="5" name="Slide Number Placeholder 4">
            <a:extLst>
              <a:ext uri="{FF2B5EF4-FFF2-40B4-BE49-F238E27FC236}">
                <a16:creationId xmlns:a16="http://schemas.microsoft.com/office/drawing/2014/main" id="{C43DF6DB-6EC1-4B41-8C40-D61A48F3E8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5862FC-257B-4722-951C-120AFAC5BF29}" type="slidenum">
              <a:rPr lang="en-CA" smtClean="0"/>
              <a:t>‹#›</a:t>
            </a:fld>
            <a:endParaRPr lang="en-CA"/>
          </a:p>
        </p:txBody>
      </p:sp>
    </p:spTree>
    <p:extLst>
      <p:ext uri="{BB962C8B-B14F-4D97-AF65-F5344CB8AC3E}">
        <p14:creationId xmlns:p14="http://schemas.microsoft.com/office/powerpoint/2010/main" val="24266508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83014-335C-470D-929F-1A4E19ED4346}" type="datetimeFigureOut">
              <a:rPr lang="en-CA" smtClean="0"/>
              <a:t>2019-07-09</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B95DB4-ACD4-4A2C-9B02-3C24EADEAE9C}" type="slidenum">
              <a:rPr lang="en-CA" smtClean="0"/>
              <a:t>‹#›</a:t>
            </a:fld>
            <a:endParaRPr lang="en-CA"/>
          </a:p>
        </p:txBody>
      </p:sp>
    </p:spTree>
    <p:extLst>
      <p:ext uri="{BB962C8B-B14F-4D97-AF65-F5344CB8AC3E}">
        <p14:creationId xmlns:p14="http://schemas.microsoft.com/office/powerpoint/2010/main" val="1751242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DE79E8A-8298-41EC-A7BF-F15230CB31D9}" type="datetime1">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FA145-13A6-8D44-AF92-2468066B1737}" type="slidenum">
              <a:rPr lang="en-US" smtClean="0"/>
              <a:t>‹#›</a:t>
            </a:fld>
            <a:endParaRPr lang="en-US"/>
          </a:p>
        </p:txBody>
      </p:sp>
    </p:spTree>
    <p:extLst>
      <p:ext uri="{BB962C8B-B14F-4D97-AF65-F5344CB8AC3E}">
        <p14:creationId xmlns:p14="http://schemas.microsoft.com/office/powerpoint/2010/main" val="1476182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F3755C-386A-461B-9A75-5974132825DE}" type="datetime1">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FA145-13A6-8D44-AF92-2468066B1737}" type="slidenum">
              <a:rPr lang="en-US" smtClean="0"/>
              <a:t>‹#›</a:t>
            </a:fld>
            <a:endParaRPr lang="en-US"/>
          </a:p>
        </p:txBody>
      </p:sp>
    </p:spTree>
    <p:extLst>
      <p:ext uri="{BB962C8B-B14F-4D97-AF65-F5344CB8AC3E}">
        <p14:creationId xmlns:p14="http://schemas.microsoft.com/office/powerpoint/2010/main" val="2164891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863498-F532-448D-8DD9-CC9C43C108A8}" type="datetime1">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FA145-13A6-8D44-AF92-2468066B1737}" type="slidenum">
              <a:rPr lang="en-US" smtClean="0"/>
              <a:t>‹#›</a:t>
            </a:fld>
            <a:endParaRPr lang="en-US"/>
          </a:p>
        </p:txBody>
      </p:sp>
    </p:spTree>
    <p:extLst>
      <p:ext uri="{BB962C8B-B14F-4D97-AF65-F5344CB8AC3E}">
        <p14:creationId xmlns:p14="http://schemas.microsoft.com/office/powerpoint/2010/main" val="3846716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99BB70-D8BC-4C8F-B5FC-901CD0A8F308}" type="datetime1">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FA145-13A6-8D44-AF92-2468066B1737}" type="slidenum">
              <a:rPr lang="en-US" smtClean="0"/>
              <a:t>‹#›</a:t>
            </a:fld>
            <a:endParaRPr lang="en-US"/>
          </a:p>
        </p:txBody>
      </p:sp>
    </p:spTree>
    <p:extLst>
      <p:ext uri="{BB962C8B-B14F-4D97-AF65-F5344CB8AC3E}">
        <p14:creationId xmlns:p14="http://schemas.microsoft.com/office/powerpoint/2010/main" val="3529356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CA2EBB-5120-4F35-A479-EBCC77797859}" type="datetime1">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FA145-13A6-8D44-AF92-2468066B1737}" type="slidenum">
              <a:rPr lang="en-US" smtClean="0"/>
              <a:t>‹#›</a:t>
            </a:fld>
            <a:endParaRPr lang="en-US"/>
          </a:p>
        </p:txBody>
      </p:sp>
    </p:spTree>
    <p:extLst>
      <p:ext uri="{BB962C8B-B14F-4D97-AF65-F5344CB8AC3E}">
        <p14:creationId xmlns:p14="http://schemas.microsoft.com/office/powerpoint/2010/main" val="1422804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D635BB3-31FF-4894-9212-CAEA1F5B00FD}" type="datetime1">
              <a:rPr lang="en-US" smtClean="0"/>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FA145-13A6-8D44-AF92-2468066B1737}" type="slidenum">
              <a:rPr lang="en-US" smtClean="0"/>
              <a:t>‹#›</a:t>
            </a:fld>
            <a:endParaRPr lang="en-US"/>
          </a:p>
        </p:txBody>
      </p:sp>
    </p:spTree>
    <p:extLst>
      <p:ext uri="{BB962C8B-B14F-4D97-AF65-F5344CB8AC3E}">
        <p14:creationId xmlns:p14="http://schemas.microsoft.com/office/powerpoint/2010/main" val="1905891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C09E163-2C20-4C01-817D-7A1B24D0DEA7}" type="datetime1">
              <a:rPr lang="en-US" smtClean="0"/>
              <a:t>7/9/2019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FFA145-13A6-8D44-AF92-2468066B1737}" type="slidenum">
              <a:rPr lang="en-US" smtClean="0"/>
              <a:t>‹#›</a:t>
            </a:fld>
            <a:endParaRPr lang="en-US"/>
          </a:p>
        </p:txBody>
      </p:sp>
    </p:spTree>
    <p:extLst>
      <p:ext uri="{BB962C8B-B14F-4D97-AF65-F5344CB8AC3E}">
        <p14:creationId xmlns:p14="http://schemas.microsoft.com/office/powerpoint/2010/main" val="2327725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EA40AF-7722-4D19-9510-9727052214E0}" type="datetime1">
              <a:rPr lang="en-US" smtClean="0"/>
              <a:t>7/9/2019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FFA145-13A6-8D44-AF92-2468066B1737}" type="slidenum">
              <a:rPr lang="en-US" smtClean="0"/>
              <a:t>‹#›</a:t>
            </a:fld>
            <a:endParaRPr lang="en-US"/>
          </a:p>
        </p:txBody>
      </p:sp>
    </p:spTree>
    <p:extLst>
      <p:ext uri="{BB962C8B-B14F-4D97-AF65-F5344CB8AC3E}">
        <p14:creationId xmlns:p14="http://schemas.microsoft.com/office/powerpoint/2010/main" val="675595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7EF0A0-2D89-46D0-BDB4-178415ABE120}" type="datetime1">
              <a:rPr lang="en-US" smtClean="0"/>
              <a:t>7/9/2019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FFA145-13A6-8D44-AF92-2468066B1737}" type="slidenum">
              <a:rPr lang="en-US" smtClean="0"/>
              <a:t>‹#›</a:t>
            </a:fld>
            <a:endParaRPr lang="en-US"/>
          </a:p>
        </p:txBody>
      </p:sp>
    </p:spTree>
    <p:extLst>
      <p:ext uri="{BB962C8B-B14F-4D97-AF65-F5344CB8AC3E}">
        <p14:creationId xmlns:p14="http://schemas.microsoft.com/office/powerpoint/2010/main" val="3234728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60C78B-B7EF-4D93-B546-C4EAFD0C4C1A}" type="datetime1">
              <a:rPr lang="en-US" smtClean="0"/>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FA145-13A6-8D44-AF92-2468066B1737}" type="slidenum">
              <a:rPr lang="en-US" smtClean="0"/>
              <a:t>‹#›</a:t>
            </a:fld>
            <a:endParaRPr lang="en-US"/>
          </a:p>
        </p:txBody>
      </p:sp>
    </p:spTree>
    <p:extLst>
      <p:ext uri="{BB962C8B-B14F-4D97-AF65-F5344CB8AC3E}">
        <p14:creationId xmlns:p14="http://schemas.microsoft.com/office/powerpoint/2010/main" val="3217256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888DA2-8A9B-484D-98A2-E257F4D6EF26}" type="datetime1">
              <a:rPr lang="en-US" smtClean="0"/>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FA145-13A6-8D44-AF92-2468066B1737}" type="slidenum">
              <a:rPr lang="en-US" smtClean="0"/>
              <a:t>‹#›</a:t>
            </a:fld>
            <a:endParaRPr lang="en-US"/>
          </a:p>
        </p:txBody>
      </p:sp>
    </p:spTree>
    <p:extLst>
      <p:ext uri="{BB962C8B-B14F-4D97-AF65-F5344CB8AC3E}">
        <p14:creationId xmlns:p14="http://schemas.microsoft.com/office/powerpoint/2010/main" val="4160967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E6F96-E750-45C3-B652-84867605A79F}" type="datetime1">
              <a:rPr lang="en-US" smtClean="0"/>
              <a:t>7/9/2019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FFA145-13A6-8D44-AF92-2468066B1737}" type="slidenum">
              <a:rPr lang="en-US" smtClean="0"/>
              <a:t>‹#›</a:t>
            </a:fld>
            <a:endParaRPr lang="en-US"/>
          </a:p>
        </p:txBody>
      </p:sp>
    </p:spTree>
    <p:extLst>
      <p:ext uri="{BB962C8B-B14F-4D97-AF65-F5344CB8AC3E}">
        <p14:creationId xmlns:p14="http://schemas.microsoft.com/office/powerpoint/2010/main" val="124149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endParaRPr lang="en-US"/>
          </a:p>
        </p:txBody>
      </p:sp>
      <p:sp>
        <p:nvSpPr>
          <p:cNvPr id="2051" name="Rectangle 3"/>
          <p:cNvSpPr>
            <a:spLocks noGrp="1" noChangeArrowheads="1"/>
          </p:cNvSpPr>
          <p:nvPr>
            <p:ph type="subTitle" idx="1"/>
          </p:nvPr>
        </p:nvSpPr>
        <p:spPr/>
        <p:txBody>
          <a:bodyPr/>
          <a:lstStyle/>
          <a:p>
            <a:endParaRPr lang="en-US"/>
          </a:p>
        </p:txBody>
      </p:sp>
      <p:sp>
        <p:nvSpPr>
          <p:cNvPr id="2052" name="Rectangle 4"/>
          <p:cNvSpPr>
            <a:spLocks noChangeArrowheads="1"/>
          </p:cNvSpPr>
          <p:nvPr/>
        </p:nvSpPr>
        <p:spPr bwMode="auto">
          <a:xfrm>
            <a:off x="3175" y="0"/>
            <a:ext cx="9140825" cy="6858000"/>
          </a:xfrm>
          <a:prstGeom prst="rect">
            <a:avLst/>
          </a:prstGeom>
          <a:blipFill>
            <a:blip r:embed="rId2"/>
            <a:tile tx="0" ty="0" sx="100000" sy="100000" flip="none" algn="tl"/>
          </a:blipFill>
          <a:ln w="9525">
            <a:no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2056" name="Rectangle 8"/>
          <p:cNvSpPr>
            <a:spLocks noChangeArrowheads="1"/>
          </p:cNvSpPr>
          <p:nvPr/>
        </p:nvSpPr>
        <p:spPr bwMode="auto">
          <a:xfrm>
            <a:off x="1179512" y="2257157"/>
            <a:ext cx="6781800" cy="2308324"/>
          </a:xfrm>
          <a:prstGeom prst="rect">
            <a:avLst/>
          </a:prstGeom>
          <a:ln>
            <a:solidFill>
              <a:schemeClr val="bg1"/>
            </a:solidFill>
          </a:ln>
          <a:effectLst>
            <a:outerShdw blurRad="50800" dist="38100" dir="5400000" algn="t" rotWithShape="0">
              <a:prstClr val="black">
                <a:alpha val="40000"/>
              </a:prst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a:spAutoFit/>
          </a:bodyPr>
          <a:lstStyle/>
          <a:p>
            <a:pPr algn="ctr"/>
            <a:endParaRPr lang="en-US" sz="3600" b="1" dirty="0">
              <a:solidFill>
                <a:srgbClr val="002060"/>
              </a:solidFill>
            </a:endParaRPr>
          </a:p>
          <a:p>
            <a:pPr algn="ctr"/>
            <a:r>
              <a:rPr lang="en-US" sz="3600" b="1" dirty="0">
                <a:solidFill>
                  <a:srgbClr val="002060"/>
                </a:solidFill>
              </a:rPr>
              <a:t>2. Understanding Hypervisors</a:t>
            </a:r>
          </a:p>
          <a:p>
            <a:pPr algn="ctr"/>
            <a:endParaRPr lang="en-US" sz="3600" b="1" dirty="0">
              <a:solidFill>
                <a:srgbClr val="002060"/>
              </a:solidFill>
            </a:endParaRPr>
          </a:p>
          <a:p>
            <a:pPr algn="ctr"/>
            <a:endParaRPr lang="en-US" sz="3600" b="1" dirty="0">
              <a:solidFill>
                <a:srgbClr val="002060"/>
              </a:solidFill>
            </a:endParaRPr>
          </a:p>
        </p:txBody>
      </p:sp>
      <p:sp>
        <p:nvSpPr>
          <p:cNvPr id="2" name="Slide Number Placeholder 1">
            <a:extLst>
              <a:ext uri="{FF2B5EF4-FFF2-40B4-BE49-F238E27FC236}">
                <a16:creationId xmlns:a16="http://schemas.microsoft.com/office/drawing/2014/main" id="{1DB23ECB-05F2-4FE2-A261-8C36CBD7EC11}"/>
              </a:ext>
            </a:extLst>
          </p:cNvPr>
          <p:cNvSpPr>
            <a:spLocks noGrp="1"/>
          </p:cNvSpPr>
          <p:nvPr>
            <p:ph type="sldNum" sz="quarter" idx="12"/>
          </p:nvPr>
        </p:nvSpPr>
        <p:spPr/>
        <p:txBody>
          <a:bodyPr/>
          <a:lstStyle/>
          <a:p>
            <a:fld id="{F0FFA145-13A6-8D44-AF92-2468066B1737}" type="slidenum">
              <a:rPr lang="en-US" smtClean="0"/>
              <a:t>1</a:t>
            </a:fld>
            <a:endParaRPr lang="en-US"/>
          </a:p>
        </p:txBody>
      </p:sp>
    </p:spTree>
    <p:extLst>
      <p:ext uri="{BB962C8B-B14F-4D97-AF65-F5344CB8AC3E}">
        <p14:creationId xmlns:p14="http://schemas.microsoft.com/office/powerpoint/2010/main" val="2148788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193675"/>
            <a:ext cx="8229600" cy="576263"/>
          </a:xfrm>
        </p:spPr>
        <p:txBody>
          <a:bodyPr>
            <a:normAutofit fontScale="90000"/>
          </a:bodyPr>
          <a:lstStyle/>
          <a:p>
            <a:r>
              <a:rPr lang="en-US" altLang="en-US"/>
              <a:t>Implementation of VMMs</a:t>
            </a:r>
          </a:p>
        </p:txBody>
      </p:sp>
      <p:sp>
        <p:nvSpPr>
          <p:cNvPr id="8195" name="Content Placeholder 2"/>
          <p:cNvSpPr>
            <a:spLocks noGrp="1"/>
          </p:cNvSpPr>
          <p:nvPr>
            <p:ph idx="1"/>
          </p:nvPr>
        </p:nvSpPr>
        <p:spPr>
          <a:xfrm>
            <a:off x="603849" y="929640"/>
            <a:ext cx="8082951" cy="5609183"/>
          </a:xfrm>
        </p:spPr>
        <p:txBody>
          <a:bodyPr>
            <a:normAutofit fontScale="77500" lnSpcReduction="20000"/>
          </a:bodyPr>
          <a:lstStyle/>
          <a:p>
            <a:r>
              <a:rPr lang="en-US" altLang="en-US" dirty="0"/>
              <a:t>Vary greatly, with options including:</a:t>
            </a:r>
          </a:p>
          <a:p>
            <a:pPr lvl="1"/>
            <a:r>
              <a:rPr lang="en-US" altLang="en-US" b="1" dirty="0">
                <a:solidFill>
                  <a:srgbClr val="3366FF"/>
                </a:solidFill>
              </a:rPr>
              <a:t>Type 0 hypervisors </a:t>
            </a:r>
            <a:r>
              <a:rPr lang="en-US" altLang="en-US" b="1" dirty="0"/>
              <a:t>- </a:t>
            </a:r>
            <a:r>
              <a:rPr lang="en-US" altLang="en-US" dirty="0"/>
              <a:t>Hardware-based solutions that provide support for virtual machine creation and management via firmware</a:t>
            </a:r>
          </a:p>
          <a:p>
            <a:pPr lvl="2"/>
            <a:r>
              <a:rPr lang="en-US" altLang="en-US" dirty="0"/>
              <a:t>Usually found in mainframe and large to midsized servers</a:t>
            </a:r>
          </a:p>
          <a:p>
            <a:pPr lvl="2"/>
            <a:r>
              <a:rPr lang="en-US" altLang="en-US" dirty="0"/>
              <a:t>IBM LPARs and Oracle LDOMs are examples</a:t>
            </a:r>
          </a:p>
          <a:p>
            <a:pPr lvl="1"/>
            <a:r>
              <a:rPr lang="en-US" altLang="en-US" b="1" dirty="0">
                <a:solidFill>
                  <a:srgbClr val="3366FF"/>
                </a:solidFill>
              </a:rPr>
              <a:t>Type 1 hypervisors </a:t>
            </a:r>
            <a:r>
              <a:rPr lang="en-US" altLang="en-US" b="1" dirty="0"/>
              <a:t>- </a:t>
            </a:r>
            <a:r>
              <a:rPr lang="en-US" altLang="en-US" dirty="0"/>
              <a:t>Operating-system-like software built to provide virtualization</a:t>
            </a:r>
          </a:p>
          <a:p>
            <a:pPr lvl="2"/>
            <a:r>
              <a:rPr lang="en-US" altLang="en-US" dirty="0"/>
              <a:t>Including VMware ESX, </a:t>
            </a:r>
            <a:r>
              <a:rPr lang="en-US" altLang="en-US" dirty="0" err="1"/>
              <a:t>Joyent</a:t>
            </a:r>
            <a:r>
              <a:rPr lang="en-US" altLang="en-US" dirty="0"/>
              <a:t> </a:t>
            </a:r>
            <a:r>
              <a:rPr lang="en-US" altLang="en-US" dirty="0" err="1"/>
              <a:t>SmartOS</a:t>
            </a:r>
            <a:r>
              <a:rPr lang="en-US" altLang="en-US" dirty="0"/>
              <a:t>, and Citrix </a:t>
            </a:r>
            <a:r>
              <a:rPr lang="en-US" altLang="en-US" dirty="0" err="1"/>
              <a:t>XenServer</a:t>
            </a:r>
            <a:r>
              <a:rPr lang="en-US" altLang="en-US" dirty="0"/>
              <a:t> </a:t>
            </a:r>
          </a:p>
          <a:p>
            <a:pPr lvl="1"/>
            <a:r>
              <a:rPr lang="en-US" altLang="en-US" b="1" dirty="0">
                <a:solidFill>
                  <a:srgbClr val="3366FF"/>
                </a:solidFill>
              </a:rPr>
              <a:t>Type 1 hypervisors </a:t>
            </a:r>
            <a:r>
              <a:rPr lang="en-US" altLang="en-US" b="1" dirty="0"/>
              <a:t>– </a:t>
            </a:r>
            <a:r>
              <a:rPr lang="en-US" altLang="en-US" dirty="0"/>
              <a:t>Also includes general-purpose operating systems that provide standard functions as well as VMM</a:t>
            </a:r>
            <a:r>
              <a:rPr lang="en-US" altLang="en-US" sz="3100" dirty="0"/>
              <a:t> </a:t>
            </a:r>
            <a:r>
              <a:rPr lang="en-US" altLang="en-US" dirty="0"/>
              <a:t>functions</a:t>
            </a:r>
          </a:p>
          <a:p>
            <a:pPr lvl="2"/>
            <a:r>
              <a:rPr lang="en-US" altLang="en-US" dirty="0"/>
              <a:t>Including Microsoft Windows Server with </a:t>
            </a:r>
            <a:r>
              <a:rPr lang="en-US" altLang="en-US" dirty="0" err="1"/>
              <a:t>HyperV</a:t>
            </a:r>
            <a:r>
              <a:rPr lang="en-US" altLang="en-US" dirty="0"/>
              <a:t> and </a:t>
            </a:r>
            <a:r>
              <a:rPr lang="en-US" altLang="en-US" dirty="0" err="1"/>
              <a:t>RedHat</a:t>
            </a:r>
            <a:r>
              <a:rPr lang="en-US" altLang="en-US" dirty="0"/>
              <a:t> Linux with KVM</a:t>
            </a:r>
          </a:p>
          <a:p>
            <a:pPr lvl="1"/>
            <a:r>
              <a:rPr lang="en-US" altLang="en-US" b="1" dirty="0">
                <a:solidFill>
                  <a:srgbClr val="3366FF"/>
                </a:solidFill>
              </a:rPr>
              <a:t>Type 2 hypervisors </a:t>
            </a:r>
            <a:r>
              <a:rPr lang="en-US" altLang="en-US" b="1" dirty="0"/>
              <a:t>- </a:t>
            </a:r>
            <a:r>
              <a:rPr lang="en-US" altLang="en-US" dirty="0"/>
              <a:t>Applications that run on standard operating systems but provide VMM</a:t>
            </a:r>
            <a:r>
              <a:rPr lang="en-US" altLang="en-US" sz="1600" dirty="0"/>
              <a:t> </a:t>
            </a:r>
            <a:r>
              <a:rPr lang="en-US" altLang="en-US" dirty="0"/>
              <a:t>features to guest operating systems</a:t>
            </a:r>
          </a:p>
          <a:p>
            <a:pPr lvl="2"/>
            <a:r>
              <a:rPr lang="en-US" altLang="en-US" sz="2600" dirty="0"/>
              <a:t>Including VMware Workstation and Fusion, Parallels Desktop, and Oracle </a:t>
            </a:r>
            <a:r>
              <a:rPr lang="en-US" altLang="en-US" sz="2600" dirty="0" err="1"/>
              <a:t>VirtualBox</a:t>
            </a:r>
            <a:endParaRPr lang="en-US" altLang="en-US" sz="2600" dirty="0"/>
          </a:p>
        </p:txBody>
      </p:sp>
      <p:sp>
        <p:nvSpPr>
          <p:cNvPr id="2" name="Slide Number Placeholder 1">
            <a:extLst>
              <a:ext uri="{FF2B5EF4-FFF2-40B4-BE49-F238E27FC236}">
                <a16:creationId xmlns:a16="http://schemas.microsoft.com/office/drawing/2014/main" id="{144712AA-D73E-4F27-A78C-DAF0566516E7}"/>
              </a:ext>
            </a:extLst>
          </p:cNvPr>
          <p:cNvSpPr>
            <a:spLocks noGrp="1"/>
          </p:cNvSpPr>
          <p:nvPr>
            <p:ph type="sldNum" sz="quarter" idx="12"/>
          </p:nvPr>
        </p:nvSpPr>
        <p:spPr/>
        <p:txBody>
          <a:bodyPr/>
          <a:lstStyle/>
          <a:p>
            <a:fld id="{F0FFA145-13A6-8D44-AF92-2468066B1737}" type="slidenum">
              <a:rPr lang="en-US" smtClean="0"/>
              <a:t>10</a:t>
            </a:fld>
            <a:endParaRPr lang="en-US"/>
          </a:p>
        </p:txBody>
      </p:sp>
    </p:spTree>
    <p:extLst>
      <p:ext uri="{BB962C8B-B14F-4D97-AF65-F5344CB8AC3E}">
        <p14:creationId xmlns:p14="http://schemas.microsoft.com/office/powerpoint/2010/main" val="642096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392547" y="193675"/>
            <a:ext cx="8229600" cy="576263"/>
          </a:xfrm>
        </p:spPr>
        <p:txBody>
          <a:bodyPr/>
          <a:lstStyle/>
          <a:p>
            <a:r>
              <a:rPr lang="en-US" altLang="en-US" sz="2800" dirty="0"/>
              <a:t>Type 0 Hypervisor</a:t>
            </a:r>
          </a:p>
        </p:txBody>
      </p:sp>
      <p:sp>
        <p:nvSpPr>
          <p:cNvPr id="25603" name="Content Placeholder 2"/>
          <p:cNvSpPr>
            <a:spLocks noGrp="1"/>
          </p:cNvSpPr>
          <p:nvPr>
            <p:ph idx="1"/>
          </p:nvPr>
        </p:nvSpPr>
        <p:spPr>
          <a:xfrm>
            <a:off x="595313" y="896488"/>
            <a:ext cx="7824068" cy="5193761"/>
          </a:xfrm>
        </p:spPr>
        <p:txBody>
          <a:bodyPr>
            <a:normAutofit fontScale="77500" lnSpcReduction="20000"/>
          </a:bodyPr>
          <a:lstStyle/>
          <a:p>
            <a:r>
              <a:rPr lang="en-US" altLang="en-US" dirty="0"/>
              <a:t>Old idea, under many names by HW manufacturers</a:t>
            </a:r>
          </a:p>
          <a:p>
            <a:pPr lvl="1"/>
            <a:r>
              <a:rPr lang="en-US" altLang="en-US" dirty="0"/>
              <a:t>“partitions”, “domains”</a:t>
            </a:r>
          </a:p>
          <a:p>
            <a:pPr lvl="1"/>
            <a:r>
              <a:rPr lang="en-US" altLang="en-US" dirty="0"/>
              <a:t>A HW feature implemented by firmware</a:t>
            </a:r>
          </a:p>
          <a:p>
            <a:pPr lvl="1"/>
            <a:r>
              <a:rPr lang="en-US" altLang="en-US" dirty="0"/>
              <a:t>OS need to do nothing special, VMM is in firmware</a:t>
            </a:r>
          </a:p>
          <a:p>
            <a:pPr lvl="1"/>
            <a:r>
              <a:rPr lang="en-US" altLang="en-US" dirty="0"/>
              <a:t>Each guest has </a:t>
            </a:r>
            <a:r>
              <a:rPr lang="en-US" altLang="en-US" b="1" dirty="0"/>
              <a:t>dedicated</a:t>
            </a:r>
            <a:r>
              <a:rPr lang="en-US" altLang="en-US" dirty="0"/>
              <a:t> HW, e.g. each VM has its own CPU, memory, etc.</a:t>
            </a:r>
          </a:p>
          <a:p>
            <a:r>
              <a:rPr lang="en-US" altLang="en-US" dirty="0"/>
              <a:t>I/O is a challenge as system may not have enough devices, controllers to dedicate to each guest</a:t>
            </a:r>
          </a:p>
          <a:p>
            <a:pPr lvl="1"/>
            <a:r>
              <a:rPr lang="en-US" altLang="en-US" dirty="0"/>
              <a:t>Hypervisor needs to manage shared access</a:t>
            </a:r>
          </a:p>
          <a:p>
            <a:pPr lvl="1"/>
            <a:r>
              <a:rPr lang="en-US" altLang="en-US" dirty="0"/>
              <a:t>VMM may implement a </a:t>
            </a:r>
            <a:r>
              <a:rPr lang="en-US" altLang="en-US" b="1" dirty="0">
                <a:solidFill>
                  <a:srgbClr val="3366FF"/>
                </a:solidFill>
              </a:rPr>
              <a:t>control partition </a:t>
            </a:r>
            <a:r>
              <a:rPr lang="en-US" altLang="en-US" dirty="0"/>
              <a:t>to provide services for shared I/O</a:t>
            </a:r>
          </a:p>
          <a:p>
            <a:r>
              <a:rPr lang="en-US" altLang="en-US" dirty="0"/>
              <a:t>As guests are running on raw hardware, a guest itself can be a VMM with guests</a:t>
            </a:r>
          </a:p>
          <a:p>
            <a:pPr lvl="1"/>
            <a:r>
              <a:rPr lang="en-US" altLang="en-US" dirty="0"/>
              <a:t>Can provide virtualization-within-virtualization (Other types have difficulty doing this)</a:t>
            </a:r>
          </a:p>
          <a:p>
            <a:pPr lvl="1"/>
            <a:endParaRPr lang="en-US" altLang="en-US" dirty="0"/>
          </a:p>
          <a:p>
            <a:pPr lvl="2"/>
            <a:endParaRPr lang="en-US" altLang="en-US" dirty="0"/>
          </a:p>
          <a:p>
            <a:pPr>
              <a:buFont typeface="Monotype Sorts" pitchFamily="-84" charset="2"/>
              <a:buNone/>
            </a:pPr>
            <a:endParaRPr lang="en-US" altLang="en-US" dirty="0">
              <a:latin typeface="Courier New" panose="02070309020205020404" pitchFamily="49" charset="0"/>
              <a:cs typeface="Courier New" panose="02070309020205020404" pitchFamily="49" charset="0"/>
            </a:endParaRPr>
          </a:p>
        </p:txBody>
      </p:sp>
      <p:sp>
        <p:nvSpPr>
          <p:cNvPr id="2" name="Slide Number Placeholder 1">
            <a:extLst>
              <a:ext uri="{FF2B5EF4-FFF2-40B4-BE49-F238E27FC236}">
                <a16:creationId xmlns:a16="http://schemas.microsoft.com/office/drawing/2014/main" id="{7BF8D7F8-574B-4497-8504-B5EABBE5F2B2}"/>
              </a:ext>
            </a:extLst>
          </p:cNvPr>
          <p:cNvSpPr>
            <a:spLocks noGrp="1"/>
          </p:cNvSpPr>
          <p:nvPr>
            <p:ph type="sldNum" sz="quarter" idx="12"/>
          </p:nvPr>
        </p:nvSpPr>
        <p:spPr/>
        <p:txBody>
          <a:bodyPr/>
          <a:lstStyle/>
          <a:p>
            <a:fld id="{F0FFA145-13A6-8D44-AF92-2468066B1737}" type="slidenum">
              <a:rPr lang="en-US" smtClean="0"/>
              <a:t>11</a:t>
            </a:fld>
            <a:endParaRPr lang="en-US"/>
          </a:p>
        </p:txBody>
      </p:sp>
    </p:spTree>
    <p:extLst>
      <p:ext uri="{BB962C8B-B14F-4D97-AF65-F5344CB8AC3E}">
        <p14:creationId xmlns:p14="http://schemas.microsoft.com/office/powerpoint/2010/main" val="1082476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123825"/>
            <a:ext cx="8229600" cy="576263"/>
          </a:xfrm>
        </p:spPr>
        <p:txBody>
          <a:bodyPr/>
          <a:lstStyle/>
          <a:p>
            <a:r>
              <a:rPr lang="en-US" altLang="en-US" sz="2800"/>
              <a:t>Type 0 Hypervisor</a:t>
            </a:r>
          </a:p>
        </p:txBody>
      </p:sp>
      <p:pic>
        <p:nvPicPr>
          <p:cNvPr id="26627" name="Content Placeholder 3" descr="16_05.pdf"/>
          <p:cNvPicPr>
            <a:picLocks noGrp="1" noChangeAspect="1"/>
          </p:cNvPicPr>
          <p:nvPr>
            <p:ph idx="1"/>
          </p:nvPr>
        </p:nvPicPr>
        <p:blipFill>
          <a:blip r:embed="rId2">
            <a:extLst>
              <a:ext uri="{28A0092B-C50C-407E-A947-70E740481C1C}">
                <a14:useLocalDpi xmlns:a14="http://schemas.microsoft.com/office/drawing/2010/main" val="0"/>
              </a:ext>
            </a:extLst>
          </a:blip>
          <a:srcRect t="-10861" b="-10861"/>
          <a:stretch>
            <a:fillRect/>
          </a:stretch>
        </p:blipFill>
        <p:spPr>
          <a:xfrm>
            <a:off x="457200" y="1139824"/>
            <a:ext cx="8270615" cy="4553610"/>
          </a:xfrm>
        </p:spPr>
      </p:pic>
      <p:sp>
        <p:nvSpPr>
          <p:cNvPr id="2" name="Slide Number Placeholder 1">
            <a:extLst>
              <a:ext uri="{FF2B5EF4-FFF2-40B4-BE49-F238E27FC236}">
                <a16:creationId xmlns:a16="http://schemas.microsoft.com/office/drawing/2014/main" id="{61FB8E33-E045-4CAD-986B-032EB8F17D17}"/>
              </a:ext>
            </a:extLst>
          </p:cNvPr>
          <p:cNvSpPr>
            <a:spLocks noGrp="1"/>
          </p:cNvSpPr>
          <p:nvPr>
            <p:ph type="sldNum" sz="quarter" idx="12"/>
          </p:nvPr>
        </p:nvSpPr>
        <p:spPr/>
        <p:txBody>
          <a:bodyPr/>
          <a:lstStyle/>
          <a:p>
            <a:fld id="{F0FFA145-13A6-8D44-AF92-2468066B1737}" type="slidenum">
              <a:rPr lang="en-US" smtClean="0"/>
              <a:t>12</a:t>
            </a:fld>
            <a:endParaRPr lang="en-US"/>
          </a:p>
        </p:txBody>
      </p:sp>
    </p:spTree>
    <p:extLst>
      <p:ext uri="{BB962C8B-B14F-4D97-AF65-F5344CB8AC3E}">
        <p14:creationId xmlns:p14="http://schemas.microsoft.com/office/powerpoint/2010/main" val="4002237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Rectangle 8"/>
          <p:cNvSpPr>
            <a:spLocks noGrp="1" noChangeArrowheads="1"/>
          </p:cNvSpPr>
          <p:nvPr>
            <p:ph type="title"/>
          </p:nvPr>
        </p:nvSpPr>
        <p:spPr>
          <a:xfrm>
            <a:off x="1028700" y="106998"/>
            <a:ext cx="6553200" cy="594042"/>
          </a:xfrm>
          <a:noFill/>
          <a:ln/>
        </p:spPr>
        <p:txBody>
          <a:bodyPr>
            <a:normAutofit/>
          </a:bodyPr>
          <a:lstStyle/>
          <a:p>
            <a:r>
              <a:rPr lang="en-US" sz="2800" dirty="0"/>
              <a:t>Type 1 Hypervisor</a:t>
            </a:r>
          </a:p>
        </p:txBody>
      </p:sp>
      <p:sp>
        <p:nvSpPr>
          <p:cNvPr id="12" name="Rectangle 9"/>
          <p:cNvSpPr txBox="1">
            <a:spLocks noChangeArrowheads="1"/>
          </p:cNvSpPr>
          <p:nvPr/>
        </p:nvSpPr>
        <p:spPr>
          <a:xfrm>
            <a:off x="548641" y="701040"/>
            <a:ext cx="8138160" cy="3429000"/>
          </a:xfrm>
          <a:prstGeom prst="rect">
            <a:avLst/>
          </a:prstGeom>
          <a:noFill/>
          <a:ln/>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Loaded as a software layer directly onto a physical server, much like an OS is loaded. </a:t>
            </a:r>
          </a:p>
          <a:p>
            <a:r>
              <a:rPr lang="en-US" sz="2800" dirty="0"/>
              <a:t>Direct control the physical resources of  the host.</a:t>
            </a:r>
          </a:p>
          <a:p>
            <a:r>
              <a:rPr lang="en-US" altLang="en-US" sz="2800" dirty="0"/>
              <a:t>Type 1 hypervisor runs in kernel mode</a:t>
            </a:r>
          </a:p>
          <a:p>
            <a:pPr lvl="1"/>
            <a:r>
              <a:rPr lang="en-US" altLang="en-US" dirty="0"/>
              <a:t>Guests generally don’t know they are running in a VM</a:t>
            </a:r>
          </a:p>
          <a:p>
            <a:pPr lvl="1"/>
            <a:r>
              <a:rPr lang="en-US" altLang="en-US" dirty="0"/>
              <a:t>When the CPU allows, use multiple modes to give guest OS their own control and improve performance</a:t>
            </a:r>
          </a:p>
          <a:p>
            <a:pPr lvl="1"/>
            <a:r>
              <a:rPr lang="en-US" altLang="en-US" dirty="0"/>
              <a:t>Implement device drivers for host HW</a:t>
            </a:r>
          </a:p>
          <a:p>
            <a:pPr lvl="1"/>
            <a:r>
              <a:rPr lang="en-US" altLang="en-US" dirty="0"/>
              <a:t>Also provide other traditional OS services such as CPU scheduling and memory management</a:t>
            </a:r>
          </a:p>
          <a:p>
            <a:endParaRPr lang="en-US" sz="2400" dirty="0"/>
          </a:p>
        </p:txBody>
      </p:sp>
      <p:pic>
        <p:nvPicPr>
          <p:cNvPr id="4" name="Picture 3" descr="f0203_demo.tiff">
            <a:extLst>
              <a:ext uri="{FF2B5EF4-FFF2-40B4-BE49-F238E27FC236}">
                <a16:creationId xmlns:a16="http://schemas.microsoft.com/office/drawing/2014/main" id="{B3DB69C7-CCE5-4FEE-B880-8141801BDF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9512" y="4130040"/>
            <a:ext cx="4120055" cy="2438400"/>
          </a:xfrm>
          <a:prstGeom prst="rect">
            <a:avLst/>
          </a:prstGeom>
        </p:spPr>
      </p:pic>
      <p:sp>
        <p:nvSpPr>
          <p:cNvPr id="2" name="Slide Number Placeholder 1">
            <a:extLst>
              <a:ext uri="{FF2B5EF4-FFF2-40B4-BE49-F238E27FC236}">
                <a16:creationId xmlns:a16="http://schemas.microsoft.com/office/drawing/2014/main" id="{1D533716-33C4-4154-A120-D370AAD108E2}"/>
              </a:ext>
            </a:extLst>
          </p:cNvPr>
          <p:cNvSpPr>
            <a:spLocks noGrp="1"/>
          </p:cNvSpPr>
          <p:nvPr>
            <p:ph type="sldNum" sz="quarter" idx="12"/>
          </p:nvPr>
        </p:nvSpPr>
        <p:spPr/>
        <p:txBody>
          <a:bodyPr/>
          <a:lstStyle/>
          <a:p>
            <a:fld id="{F0FFA145-13A6-8D44-AF92-2468066B1737}" type="slidenum">
              <a:rPr lang="en-US" smtClean="0"/>
              <a:t>13</a:t>
            </a:fld>
            <a:endParaRPr lang="en-US"/>
          </a:p>
        </p:txBody>
      </p:sp>
    </p:spTree>
    <p:extLst>
      <p:ext uri="{BB962C8B-B14F-4D97-AF65-F5344CB8AC3E}">
        <p14:creationId xmlns:p14="http://schemas.microsoft.com/office/powerpoint/2010/main" val="2655163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2306955" y="204039"/>
            <a:ext cx="4530090" cy="576263"/>
          </a:xfrm>
        </p:spPr>
        <p:txBody>
          <a:bodyPr/>
          <a:lstStyle/>
          <a:p>
            <a:r>
              <a:rPr lang="en-US" altLang="en-US" sz="2800" dirty="0"/>
              <a:t>Type 1 Hypervisor</a:t>
            </a:r>
          </a:p>
        </p:txBody>
      </p:sp>
      <p:sp>
        <p:nvSpPr>
          <p:cNvPr id="27651" name="Content Placeholder 2"/>
          <p:cNvSpPr>
            <a:spLocks noGrp="1"/>
          </p:cNvSpPr>
          <p:nvPr>
            <p:ph idx="1"/>
          </p:nvPr>
        </p:nvSpPr>
        <p:spPr>
          <a:xfrm>
            <a:off x="314476" y="780302"/>
            <a:ext cx="8139411" cy="5620498"/>
          </a:xfrm>
        </p:spPr>
        <p:txBody>
          <a:bodyPr>
            <a:normAutofit/>
          </a:bodyPr>
          <a:lstStyle/>
          <a:p>
            <a:pPr lvl="1"/>
            <a:r>
              <a:rPr lang="en-US" altLang="en-US" sz="2400" dirty="0"/>
              <a:t>Commonly found in company datacenters</a:t>
            </a:r>
          </a:p>
          <a:p>
            <a:pPr lvl="2"/>
            <a:r>
              <a:rPr lang="en-US" altLang="en-US" dirty="0"/>
              <a:t>Consolidation of multiple OSes and apps onto less HW</a:t>
            </a:r>
          </a:p>
          <a:p>
            <a:pPr lvl="1"/>
            <a:r>
              <a:rPr lang="en-US" sz="2400" dirty="0"/>
              <a:t>In mature environments, where virtualization hosts are clustered together for increased availability and load balancing, a hypervisor can be staged on a new host. </a:t>
            </a:r>
          </a:p>
          <a:p>
            <a:pPr lvl="2"/>
            <a:r>
              <a:rPr lang="en-US" altLang="en-US" dirty="0"/>
              <a:t>Move guests between systems to balance performance</a:t>
            </a:r>
          </a:p>
          <a:p>
            <a:pPr lvl="2"/>
            <a:r>
              <a:rPr lang="en-US" altLang="en-US" dirty="0"/>
              <a:t>Using snapshots and cloning, the system can save states of guests and duplicate those states</a:t>
            </a:r>
          </a:p>
          <a:p>
            <a:pPr lvl="2"/>
            <a:r>
              <a:rPr lang="en-US" dirty="0"/>
              <a:t>new host is joined to an existing cluster, and VMs can be moved to the new host without any interruption of service. </a:t>
            </a:r>
          </a:p>
          <a:p>
            <a:pPr lvl="1"/>
            <a:r>
              <a:rPr lang="en-US" altLang="en-US" sz="2400" dirty="0"/>
              <a:t>E.g. </a:t>
            </a:r>
            <a:r>
              <a:rPr lang="en-US" altLang="en-US" sz="2400" dirty="0" err="1"/>
              <a:t>Vmware</a:t>
            </a:r>
            <a:r>
              <a:rPr lang="en-US" altLang="en-US" sz="2400" dirty="0"/>
              <a:t> ESX, Citrix </a:t>
            </a:r>
            <a:r>
              <a:rPr lang="en-US" altLang="en-US" sz="2400" dirty="0" err="1"/>
              <a:t>XenServer</a:t>
            </a:r>
            <a:endParaRPr lang="en-US" altLang="en-US" sz="2400" dirty="0"/>
          </a:p>
          <a:p>
            <a:pPr lvl="2"/>
            <a:endParaRPr lang="en-US" altLang="en-US" sz="1600" dirty="0"/>
          </a:p>
          <a:p>
            <a:pPr>
              <a:buFont typeface="Monotype Sorts" pitchFamily="-84" charset="2"/>
              <a:buNone/>
            </a:pPr>
            <a:endParaRPr lang="en-US" altLang="en-US" sz="1600" dirty="0">
              <a:latin typeface="Courier New" panose="02070309020205020404" pitchFamily="49" charset="0"/>
              <a:cs typeface="Courier New" panose="02070309020205020404" pitchFamily="49" charset="0"/>
            </a:endParaRPr>
          </a:p>
        </p:txBody>
      </p:sp>
      <p:sp>
        <p:nvSpPr>
          <p:cNvPr id="2" name="Slide Number Placeholder 1">
            <a:extLst>
              <a:ext uri="{FF2B5EF4-FFF2-40B4-BE49-F238E27FC236}">
                <a16:creationId xmlns:a16="http://schemas.microsoft.com/office/drawing/2014/main" id="{568C3934-0B85-424E-87D1-218BB026DB69}"/>
              </a:ext>
            </a:extLst>
          </p:cNvPr>
          <p:cNvSpPr>
            <a:spLocks noGrp="1"/>
          </p:cNvSpPr>
          <p:nvPr>
            <p:ph type="sldNum" sz="quarter" idx="12"/>
          </p:nvPr>
        </p:nvSpPr>
        <p:spPr/>
        <p:txBody>
          <a:bodyPr/>
          <a:lstStyle/>
          <a:p>
            <a:fld id="{F0FFA145-13A6-8D44-AF92-2468066B1737}" type="slidenum">
              <a:rPr lang="en-US" smtClean="0"/>
              <a:t>14</a:t>
            </a:fld>
            <a:endParaRPr lang="en-US"/>
          </a:p>
        </p:txBody>
      </p:sp>
    </p:spTree>
    <p:extLst>
      <p:ext uri="{BB962C8B-B14F-4D97-AF65-F5344CB8AC3E}">
        <p14:creationId xmlns:p14="http://schemas.microsoft.com/office/powerpoint/2010/main" val="349778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604837" y="424656"/>
            <a:ext cx="7727950" cy="576263"/>
          </a:xfrm>
        </p:spPr>
        <p:txBody>
          <a:bodyPr/>
          <a:lstStyle/>
          <a:p>
            <a:r>
              <a:rPr lang="en-US" altLang="en-US" sz="2800" dirty="0"/>
              <a:t>Type 1 Hypervisor</a:t>
            </a:r>
          </a:p>
        </p:txBody>
      </p:sp>
      <p:sp>
        <p:nvSpPr>
          <p:cNvPr id="40962" name="Content Placeholder 2"/>
          <p:cNvSpPr>
            <a:spLocks noGrp="1"/>
          </p:cNvSpPr>
          <p:nvPr>
            <p:ph idx="1"/>
          </p:nvPr>
        </p:nvSpPr>
        <p:spPr>
          <a:xfrm>
            <a:off x="904875" y="1279017"/>
            <a:ext cx="7427912" cy="4828485"/>
          </a:xfrm>
        </p:spPr>
        <p:txBody>
          <a:bodyPr>
            <a:normAutofit fontScale="92500" lnSpcReduction="10000"/>
          </a:bodyPr>
          <a:lstStyle/>
          <a:p>
            <a:pPr>
              <a:defRPr/>
            </a:pPr>
            <a:r>
              <a:rPr lang="en-US" dirty="0">
                <a:ea typeface="ＭＳ Ｐゴシック" charset="0"/>
              </a:rPr>
              <a:t>Another variation is a general purpose OS that also provides VMM functionality</a:t>
            </a:r>
          </a:p>
          <a:p>
            <a:pPr lvl="1">
              <a:defRPr/>
            </a:pPr>
            <a:r>
              <a:rPr lang="en-US" dirty="0" err="1">
                <a:ea typeface="ＭＳ Ｐゴシック" charset="0"/>
              </a:rPr>
              <a:t>RedHat</a:t>
            </a:r>
            <a:r>
              <a:rPr lang="en-US" dirty="0">
                <a:ea typeface="ＭＳ Ｐゴシック" charset="0"/>
              </a:rPr>
              <a:t> Enterprise Linux, Windows with Hyper-V, Oracle Solaris</a:t>
            </a:r>
          </a:p>
          <a:p>
            <a:pPr lvl="1">
              <a:defRPr/>
            </a:pPr>
            <a:r>
              <a:rPr lang="en-US" dirty="0">
                <a:ea typeface="ＭＳ Ｐゴシック" charset="0"/>
              </a:rPr>
              <a:t>Perform normal duties as well as VMM duties</a:t>
            </a:r>
          </a:p>
          <a:p>
            <a:pPr lvl="1">
              <a:defRPr/>
            </a:pPr>
            <a:r>
              <a:rPr lang="en-US" dirty="0">
                <a:ea typeface="ＭＳ Ｐゴシック" charset="0"/>
              </a:rPr>
              <a:t>Typically less feature rich than dedicated Type 1 hypervisors</a:t>
            </a:r>
          </a:p>
          <a:p>
            <a:pPr>
              <a:defRPr/>
            </a:pPr>
            <a:r>
              <a:rPr lang="en-US" dirty="0">
                <a:ea typeface="ＭＳ Ｐゴシック" charset="0"/>
              </a:rPr>
              <a:t>In many ways, treat guests </a:t>
            </a:r>
            <a:r>
              <a:rPr lang="en-US" dirty="0" err="1">
                <a:ea typeface="ＭＳ Ｐゴシック" charset="0"/>
              </a:rPr>
              <a:t>OSes</a:t>
            </a:r>
            <a:r>
              <a:rPr lang="en-US" dirty="0">
                <a:ea typeface="ＭＳ Ｐゴシック" charset="0"/>
              </a:rPr>
              <a:t> as just another process</a:t>
            </a:r>
          </a:p>
          <a:p>
            <a:pPr lvl="1">
              <a:defRPr/>
            </a:pPr>
            <a:r>
              <a:rPr lang="en-US" dirty="0">
                <a:ea typeface="ＭＳ Ｐゴシック" charset="0"/>
              </a:rPr>
              <a:t>Provide special handling when guest tries to execute special instructions</a:t>
            </a:r>
          </a:p>
          <a:p>
            <a:pPr lvl="2">
              <a:buFont typeface="Webdings" charset="0"/>
              <a:buChar char="4"/>
              <a:defRPr/>
            </a:pPr>
            <a:endParaRPr lang="en-US" sz="1600" dirty="0">
              <a:ea typeface="ＭＳ Ｐゴシック" charset="0"/>
            </a:endParaRPr>
          </a:p>
          <a:p>
            <a:pPr marL="0" indent="0">
              <a:buFont typeface="Monotype Sorts" charset="0"/>
              <a:buNone/>
              <a:defRPr/>
            </a:pPr>
            <a:endParaRPr lang="en-US" sz="1600" dirty="0">
              <a:latin typeface="Courier New"/>
              <a:ea typeface="ＭＳ Ｐゴシック" charset="0"/>
              <a:cs typeface="Courier New"/>
            </a:endParaRPr>
          </a:p>
        </p:txBody>
      </p:sp>
      <p:sp>
        <p:nvSpPr>
          <p:cNvPr id="2" name="Slide Number Placeholder 1">
            <a:extLst>
              <a:ext uri="{FF2B5EF4-FFF2-40B4-BE49-F238E27FC236}">
                <a16:creationId xmlns:a16="http://schemas.microsoft.com/office/drawing/2014/main" id="{A089E747-DA6C-4550-BDA4-3872009192E3}"/>
              </a:ext>
            </a:extLst>
          </p:cNvPr>
          <p:cNvSpPr>
            <a:spLocks noGrp="1"/>
          </p:cNvSpPr>
          <p:nvPr>
            <p:ph type="sldNum" sz="quarter" idx="12"/>
          </p:nvPr>
        </p:nvSpPr>
        <p:spPr/>
        <p:txBody>
          <a:bodyPr/>
          <a:lstStyle/>
          <a:p>
            <a:fld id="{F0FFA145-13A6-8D44-AF92-2468066B1737}" type="slidenum">
              <a:rPr lang="en-US" smtClean="0"/>
              <a:t>15</a:t>
            </a:fld>
            <a:endParaRPr lang="en-US"/>
          </a:p>
        </p:txBody>
      </p:sp>
    </p:spTree>
    <p:extLst>
      <p:ext uri="{BB962C8B-B14F-4D97-AF65-F5344CB8AC3E}">
        <p14:creationId xmlns:p14="http://schemas.microsoft.com/office/powerpoint/2010/main" val="2559203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Rectangle 8"/>
          <p:cNvSpPr>
            <a:spLocks noGrp="1" noChangeArrowheads="1"/>
          </p:cNvSpPr>
          <p:nvPr>
            <p:ph type="title"/>
          </p:nvPr>
        </p:nvSpPr>
        <p:spPr>
          <a:xfrm>
            <a:off x="1028700" y="274638"/>
            <a:ext cx="6553200" cy="822642"/>
          </a:xfrm>
          <a:noFill/>
          <a:ln/>
        </p:spPr>
        <p:txBody>
          <a:bodyPr>
            <a:normAutofit/>
          </a:bodyPr>
          <a:lstStyle/>
          <a:p>
            <a:r>
              <a:rPr lang="en-US" sz="2800" dirty="0"/>
              <a:t>Type 1 Hypervisor</a:t>
            </a:r>
          </a:p>
        </p:txBody>
      </p:sp>
      <p:sp>
        <p:nvSpPr>
          <p:cNvPr id="12" name="Rectangle 9"/>
          <p:cNvSpPr txBox="1">
            <a:spLocks noChangeArrowheads="1"/>
          </p:cNvSpPr>
          <p:nvPr/>
        </p:nvSpPr>
        <p:spPr>
          <a:xfrm>
            <a:off x="858129" y="1264920"/>
            <a:ext cx="7828671" cy="5013960"/>
          </a:xfrm>
          <a:prstGeom prst="rect">
            <a:avLst/>
          </a:prstGeom>
          <a:noFill/>
          <a:ln/>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Perform better than type 2 hypervisors</a:t>
            </a:r>
          </a:p>
          <a:p>
            <a:pPr lvl="1"/>
            <a:r>
              <a:rPr lang="en-US" dirty="0"/>
              <a:t>type 1 hypervisor doesn’t compete for resources with an OS</a:t>
            </a:r>
          </a:p>
          <a:p>
            <a:pPr lvl="1"/>
            <a:r>
              <a:rPr lang="en-US" dirty="0"/>
              <a:t>there are more resources available on the host</a:t>
            </a:r>
          </a:p>
          <a:p>
            <a:pPr lvl="2"/>
            <a:r>
              <a:rPr lang="en-US" dirty="0"/>
              <a:t>more VMs can be hosted on a virtualization server</a:t>
            </a:r>
          </a:p>
          <a:p>
            <a:endParaRPr lang="en-US" dirty="0"/>
          </a:p>
          <a:p>
            <a:r>
              <a:rPr lang="en-US" dirty="0"/>
              <a:t>More secure than the type 2 hypervisors</a:t>
            </a:r>
          </a:p>
          <a:p>
            <a:pPr lvl="1"/>
            <a:r>
              <a:rPr lang="en-US" dirty="0"/>
              <a:t>Virtual machines on a type 1 hypervisor make resource requests that are handled external to that guest, and they cannot affect other VMs or the hypervisor they are supported by. </a:t>
            </a:r>
          </a:p>
          <a:p>
            <a:pPr lvl="1"/>
            <a:r>
              <a:rPr lang="en-US" dirty="0"/>
              <a:t>This is not necessarily true for VMs on a type 2 hypervisor, and a malicious guest could potentially affect more than itself.</a:t>
            </a:r>
          </a:p>
        </p:txBody>
      </p:sp>
      <p:sp>
        <p:nvSpPr>
          <p:cNvPr id="2" name="Slide Number Placeholder 1">
            <a:extLst>
              <a:ext uri="{FF2B5EF4-FFF2-40B4-BE49-F238E27FC236}">
                <a16:creationId xmlns:a16="http://schemas.microsoft.com/office/drawing/2014/main" id="{0BB2809A-3A85-4C60-B8E5-B72870C3EAC6}"/>
              </a:ext>
            </a:extLst>
          </p:cNvPr>
          <p:cNvSpPr>
            <a:spLocks noGrp="1"/>
          </p:cNvSpPr>
          <p:nvPr>
            <p:ph type="sldNum" sz="quarter" idx="12"/>
          </p:nvPr>
        </p:nvSpPr>
        <p:spPr/>
        <p:txBody>
          <a:bodyPr/>
          <a:lstStyle/>
          <a:p>
            <a:fld id="{F0FFA145-13A6-8D44-AF92-2468066B1737}" type="slidenum">
              <a:rPr lang="en-US" smtClean="0"/>
              <a:t>16</a:t>
            </a:fld>
            <a:endParaRPr lang="en-US"/>
          </a:p>
        </p:txBody>
      </p:sp>
    </p:spTree>
    <p:extLst>
      <p:ext uri="{BB962C8B-B14F-4D97-AF65-F5344CB8AC3E}">
        <p14:creationId xmlns:p14="http://schemas.microsoft.com/office/powerpoint/2010/main" val="1158496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Rectangle 8"/>
          <p:cNvSpPr>
            <a:spLocks noGrp="1" noChangeArrowheads="1"/>
          </p:cNvSpPr>
          <p:nvPr>
            <p:ph type="title"/>
          </p:nvPr>
        </p:nvSpPr>
        <p:spPr>
          <a:xfrm>
            <a:off x="1028700" y="106998"/>
            <a:ext cx="6553200" cy="822642"/>
          </a:xfrm>
          <a:noFill/>
          <a:ln/>
        </p:spPr>
        <p:txBody>
          <a:bodyPr>
            <a:normAutofit/>
          </a:bodyPr>
          <a:lstStyle/>
          <a:p>
            <a:r>
              <a:rPr lang="en-US" sz="2800" dirty="0"/>
              <a:t>Type 2 Hypervisor</a:t>
            </a:r>
          </a:p>
        </p:txBody>
      </p:sp>
      <p:sp>
        <p:nvSpPr>
          <p:cNvPr id="12" name="Rectangle 9"/>
          <p:cNvSpPr txBox="1">
            <a:spLocks noChangeArrowheads="1"/>
          </p:cNvSpPr>
          <p:nvPr/>
        </p:nvSpPr>
        <p:spPr>
          <a:xfrm>
            <a:off x="858129" y="929640"/>
            <a:ext cx="7828671" cy="3200400"/>
          </a:xfrm>
          <a:prstGeom prst="rect">
            <a:avLst/>
          </a:prstGeom>
          <a:no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Runs on top of an operating system</a:t>
            </a:r>
          </a:p>
          <a:p>
            <a:r>
              <a:rPr lang="en-US" sz="2400" dirty="0"/>
              <a:t>Leverages the OS drivers</a:t>
            </a:r>
          </a:p>
          <a:p>
            <a:r>
              <a:rPr lang="en-US" sz="2400" dirty="0"/>
              <a:t>Exploits the resources and functions of a host OS and runs as a software module on top of the OS.</a:t>
            </a:r>
          </a:p>
          <a:p>
            <a:r>
              <a:rPr lang="en-US" sz="2400" dirty="0"/>
              <a:t>It relies on the OS to handle all of the hardware interactions on the hypervisor’s behalf. </a:t>
            </a:r>
            <a:endParaRPr lang="en-US" sz="2000" dirty="0"/>
          </a:p>
        </p:txBody>
      </p:sp>
      <p:pic>
        <p:nvPicPr>
          <p:cNvPr id="5" name="Picture 4" descr="f0205_demo.tiff">
            <a:extLst>
              <a:ext uri="{FF2B5EF4-FFF2-40B4-BE49-F238E27FC236}">
                <a16:creationId xmlns:a16="http://schemas.microsoft.com/office/drawing/2014/main" id="{7D1DCAE2-0825-44DF-83CB-A32A7F4DC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8600" y="3755765"/>
            <a:ext cx="5613400" cy="2729367"/>
          </a:xfrm>
          <a:prstGeom prst="rect">
            <a:avLst/>
          </a:prstGeom>
        </p:spPr>
      </p:pic>
      <p:sp>
        <p:nvSpPr>
          <p:cNvPr id="2" name="Slide Number Placeholder 1">
            <a:extLst>
              <a:ext uri="{FF2B5EF4-FFF2-40B4-BE49-F238E27FC236}">
                <a16:creationId xmlns:a16="http://schemas.microsoft.com/office/drawing/2014/main" id="{204C4A4B-EB85-4BF6-999C-3FDAAEDF1875}"/>
              </a:ext>
            </a:extLst>
          </p:cNvPr>
          <p:cNvSpPr>
            <a:spLocks noGrp="1"/>
          </p:cNvSpPr>
          <p:nvPr>
            <p:ph type="sldNum" sz="quarter" idx="12"/>
          </p:nvPr>
        </p:nvSpPr>
        <p:spPr/>
        <p:txBody>
          <a:bodyPr/>
          <a:lstStyle/>
          <a:p>
            <a:fld id="{F0FFA145-13A6-8D44-AF92-2468066B1737}" type="slidenum">
              <a:rPr lang="en-US" smtClean="0"/>
              <a:t>17</a:t>
            </a:fld>
            <a:endParaRPr lang="en-US"/>
          </a:p>
        </p:txBody>
      </p:sp>
    </p:spTree>
    <p:extLst>
      <p:ext uri="{BB962C8B-B14F-4D97-AF65-F5344CB8AC3E}">
        <p14:creationId xmlns:p14="http://schemas.microsoft.com/office/powerpoint/2010/main" val="2998855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Rectangle 8"/>
          <p:cNvSpPr>
            <a:spLocks noGrp="1" noChangeArrowheads="1"/>
          </p:cNvSpPr>
          <p:nvPr>
            <p:ph type="title"/>
          </p:nvPr>
        </p:nvSpPr>
        <p:spPr>
          <a:xfrm>
            <a:off x="1028700" y="274638"/>
            <a:ext cx="6553200" cy="822642"/>
          </a:xfrm>
          <a:noFill/>
          <a:ln/>
        </p:spPr>
        <p:txBody>
          <a:bodyPr>
            <a:normAutofit/>
          </a:bodyPr>
          <a:lstStyle/>
          <a:p>
            <a:r>
              <a:rPr lang="en-US" sz="2800" dirty="0"/>
              <a:t>Type 2 Hypervisor</a:t>
            </a:r>
          </a:p>
        </p:txBody>
      </p:sp>
      <p:sp>
        <p:nvSpPr>
          <p:cNvPr id="12" name="Rectangle 9"/>
          <p:cNvSpPr txBox="1">
            <a:spLocks noChangeArrowheads="1"/>
          </p:cNvSpPr>
          <p:nvPr/>
        </p:nvSpPr>
        <p:spPr>
          <a:xfrm>
            <a:off x="858129" y="1264920"/>
            <a:ext cx="7828671" cy="5013960"/>
          </a:xfrm>
          <a:prstGeom prst="rect">
            <a:avLst/>
          </a:prstGeom>
          <a:noFill/>
          <a:ln/>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Allow a user to take advantage of virtualization without needing to dedicate a server to only that function. </a:t>
            </a:r>
          </a:p>
          <a:p>
            <a:r>
              <a:rPr lang="en-US" sz="2800" dirty="0"/>
              <a:t>Developers who need to run multiple environments with a type 2 hypervisor installed as an application on their LINUX or Windows desktop.</a:t>
            </a:r>
          </a:p>
          <a:p>
            <a:r>
              <a:rPr lang="en-US" sz="2800" dirty="0"/>
              <a:t>The VMs that are created can be copied from one hypervisor environment to another, reducing deployment time and increasing the accuracy of what is deployed, reducing the time to market of a project.</a:t>
            </a:r>
          </a:p>
          <a:p>
            <a:r>
              <a:rPr lang="en-US" sz="2800" dirty="0"/>
              <a:t>Often used for desktop development and testing</a:t>
            </a:r>
          </a:p>
          <a:p>
            <a:endParaRPr lang="en-US" dirty="0"/>
          </a:p>
        </p:txBody>
      </p:sp>
      <p:sp>
        <p:nvSpPr>
          <p:cNvPr id="2" name="Slide Number Placeholder 1">
            <a:extLst>
              <a:ext uri="{FF2B5EF4-FFF2-40B4-BE49-F238E27FC236}">
                <a16:creationId xmlns:a16="http://schemas.microsoft.com/office/drawing/2014/main" id="{9BA02115-C88E-4016-A393-621919B0E2F7}"/>
              </a:ext>
            </a:extLst>
          </p:cNvPr>
          <p:cNvSpPr>
            <a:spLocks noGrp="1"/>
          </p:cNvSpPr>
          <p:nvPr>
            <p:ph type="sldNum" sz="quarter" idx="12"/>
          </p:nvPr>
        </p:nvSpPr>
        <p:spPr/>
        <p:txBody>
          <a:bodyPr/>
          <a:lstStyle/>
          <a:p>
            <a:fld id="{F0FFA145-13A6-8D44-AF92-2468066B1737}" type="slidenum">
              <a:rPr lang="en-US" smtClean="0"/>
              <a:t>18</a:t>
            </a:fld>
            <a:endParaRPr lang="en-US"/>
          </a:p>
        </p:txBody>
      </p:sp>
    </p:spTree>
    <p:extLst>
      <p:ext uri="{BB962C8B-B14F-4D97-AF65-F5344CB8AC3E}">
        <p14:creationId xmlns:p14="http://schemas.microsoft.com/office/powerpoint/2010/main" val="3563350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304006" y="279101"/>
            <a:ext cx="8229600" cy="576263"/>
          </a:xfrm>
        </p:spPr>
        <p:txBody>
          <a:bodyPr>
            <a:noAutofit/>
          </a:bodyPr>
          <a:lstStyle/>
          <a:p>
            <a:r>
              <a:rPr lang="en-US" altLang="en-US" sz="2800" dirty="0"/>
              <a:t>Type 2 Hypervisor</a:t>
            </a:r>
          </a:p>
        </p:txBody>
      </p:sp>
      <p:sp>
        <p:nvSpPr>
          <p:cNvPr id="29699" name="Content Placeholder 2"/>
          <p:cNvSpPr>
            <a:spLocks noGrp="1"/>
          </p:cNvSpPr>
          <p:nvPr>
            <p:ph idx="1"/>
          </p:nvPr>
        </p:nvSpPr>
        <p:spPr>
          <a:xfrm>
            <a:off x="862013" y="1120775"/>
            <a:ext cx="7671593" cy="5314531"/>
          </a:xfrm>
        </p:spPr>
        <p:txBody>
          <a:bodyPr>
            <a:normAutofit fontScale="92500" lnSpcReduction="10000"/>
          </a:bodyPr>
          <a:lstStyle/>
          <a:p>
            <a:r>
              <a:rPr lang="en-US" altLang="en-US" dirty="0"/>
              <a:t>Less interesting from an OS perspective </a:t>
            </a:r>
          </a:p>
          <a:p>
            <a:pPr lvl="1"/>
            <a:r>
              <a:rPr lang="en-US" altLang="en-US" dirty="0"/>
              <a:t>Very little OS involvement in virtualization</a:t>
            </a:r>
          </a:p>
          <a:p>
            <a:pPr lvl="1"/>
            <a:r>
              <a:rPr lang="en-US" altLang="en-US" dirty="0"/>
              <a:t>VMM is simply another process, run and managed by host</a:t>
            </a:r>
          </a:p>
          <a:p>
            <a:pPr lvl="2"/>
            <a:r>
              <a:rPr lang="en-US" altLang="en-US" dirty="0"/>
              <a:t>the host doesn’t know virtualization is happening within VMM</a:t>
            </a:r>
          </a:p>
          <a:p>
            <a:pPr lvl="1"/>
            <a:r>
              <a:rPr lang="en-US" altLang="en-US" dirty="0"/>
              <a:t>Tend to have poorer overall performance because can’t take advantage of some HW features</a:t>
            </a:r>
          </a:p>
          <a:p>
            <a:pPr lvl="1"/>
            <a:r>
              <a:rPr lang="en-US" altLang="en-US" dirty="0"/>
              <a:t>But also a benefit because require no changes to host OS</a:t>
            </a:r>
          </a:p>
          <a:p>
            <a:pPr lvl="2"/>
            <a:r>
              <a:rPr lang="en-US" altLang="en-US" dirty="0"/>
              <a:t>Student could have Type 2 hypervisor on native host, run multiple guests, all on standard host OS such as Windows, Linux, </a:t>
            </a:r>
            <a:r>
              <a:rPr lang="en-US" altLang="en-US" dirty="0" err="1"/>
              <a:t>MacOS</a:t>
            </a:r>
            <a:endParaRPr lang="en-US" altLang="en-US" dirty="0"/>
          </a:p>
          <a:p>
            <a:pPr lvl="1"/>
            <a:endParaRPr lang="en-US" altLang="en-US" dirty="0"/>
          </a:p>
          <a:p>
            <a:pPr lvl="2"/>
            <a:endParaRPr lang="en-US" altLang="en-US" dirty="0"/>
          </a:p>
          <a:p>
            <a:pPr>
              <a:buFont typeface="Monotype Sorts" pitchFamily="-84" charset="2"/>
              <a:buNone/>
            </a:pPr>
            <a:endParaRPr lang="en-US" altLang="en-US" dirty="0">
              <a:latin typeface="Courier New" panose="02070309020205020404" pitchFamily="49" charset="0"/>
              <a:cs typeface="Courier New" panose="02070309020205020404" pitchFamily="49" charset="0"/>
            </a:endParaRPr>
          </a:p>
        </p:txBody>
      </p:sp>
      <p:sp>
        <p:nvSpPr>
          <p:cNvPr id="2" name="Slide Number Placeholder 1">
            <a:extLst>
              <a:ext uri="{FF2B5EF4-FFF2-40B4-BE49-F238E27FC236}">
                <a16:creationId xmlns:a16="http://schemas.microsoft.com/office/drawing/2014/main" id="{C3ED49DE-D1A2-43B1-85F3-3DFF375AC69C}"/>
              </a:ext>
            </a:extLst>
          </p:cNvPr>
          <p:cNvSpPr>
            <a:spLocks noGrp="1"/>
          </p:cNvSpPr>
          <p:nvPr>
            <p:ph type="sldNum" sz="quarter" idx="12"/>
          </p:nvPr>
        </p:nvSpPr>
        <p:spPr/>
        <p:txBody>
          <a:bodyPr/>
          <a:lstStyle/>
          <a:p>
            <a:fld id="{F0FFA145-13A6-8D44-AF92-2468066B1737}" type="slidenum">
              <a:rPr lang="en-US" smtClean="0"/>
              <a:t>19</a:t>
            </a:fld>
            <a:endParaRPr lang="en-US"/>
          </a:p>
        </p:txBody>
      </p:sp>
    </p:spTree>
    <p:extLst>
      <p:ext uri="{BB962C8B-B14F-4D97-AF65-F5344CB8AC3E}">
        <p14:creationId xmlns:p14="http://schemas.microsoft.com/office/powerpoint/2010/main" val="1331978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Rectangle 8"/>
          <p:cNvSpPr>
            <a:spLocks noGrp="1" noChangeArrowheads="1"/>
          </p:cNvSpPr>
          <p:nvPr>
            <p:ph type="title"/>
          </p:nvPr>
        </p:nvSpPr>
        <p:spPr>
          <a:xfrm>
            <a:off x="1143000" y="132179"/>
            <a:ext cx="6553200" cy="1143000"/>
          </a:xfrm>
          <a:noFill/>
          <a:ln/>
        </p:spPr>
        <p:txBody>
          <a:bodyPr/>
          <a:lstStyle/>
          <a:p>
            <a:r>
              <a:rPr lang="en-US" dirty="0"/>
              <a:t>Objectives</a:t>
            </a:r>
          </a:p>
        </p:txBody>
      </p:sp>
      <p:sp>
        <p:nvSpPr>
          <p:cNvPr id="3081" name="Rectangle 9"/>
          <p:cNvSpPr>
            <a:spLocks noGrp="1" noChangeArrowheads="1"/>
          </p:cNvSpPr>
          <p:nvPr>
            <p:ph type="body" idx="1"/>
          </p:nvPr>
        </p:nvSpPr>
        <p:spPr>
          <a:xfrm>
            <a:off x="814754" y="1306513"/>
            <a:ext cx="7643446" cy="4525963"/>
          </a:xfrm>
          <a:noFill/>
          <a:ln/>
        </p:spPr>
        <p:txBody>
          <a:bodyPr/>
          <a:lstStyle/>
          <a:p>
            <a:r>
              <a:rPr lang="en-US" dirty="0"/>
              <a:t>Describe a hypervisor</a:t>
            </a:r>
          </a:p>
          <a:p>
            <a:r>
              <a:rPr lang="en-US" dirty="0"/>
              <a:t>Understand difference between Type-1 and Type-2 hypervisors</a:t>
            </a:r>
          </a:p>
          <a:p>
            <a:r>
              <a:rPr lang="en-US" dirty="0"/>
              <a:t>Understand the different implementations of hypervisors</a:t>
            </a:r>
          </a:p>
        </p:txBody>
      </p:sp>
      <p:sp>
        <p:nvSpPr>
          <p:cNvPr id="2" name="Slide Number Placeholder 1">
            <a:extLst>
              <a:ext uri="{FF2B5EF4-FFF2-40B4-BE49-F238E27FC236}">
                <a16:creationId xmlns:a16="http://schemas.microsoft.com/office/drawing/2014/main" id="{48C14C2F-D8F2-4E39-99C9-03898309C2B6}"/>
              </a:ext>
            </a:extLst>
          </p:cNvPr>
          <p:cNvSpPr>
            <a:spLocks noGrp="1"/>
          </p:cNvSpPr>
          <p:nvPr>
            <p:ph type="sldNum" sz="quarter" idx="12"/>
          </p:nvPr>
        </p:nvSpPr>
        <p:spPr/>
        <p:txBody>
          <a:bodyPr/>
          <a:lstStyle/>
          <a:p>
            <a:fld id="{F0FFA145-13A6-8D44-AF92-2468066B1737}" type="slidenum">
              <a:rPr lang="en-US" smtClean="0"/>
              <a:t>2</a:t>
            </a:fld>
            <a:endParaRPr lang="en-US"/>
          </a:p>
        </p:txBody>
      </p:sp>
    </p:spTree>
    <p:extLst>
      <p:ext uri="{BB962C8B-B14F-4D97-AF65-F5344CB8AC3E}">
        <p14:creationId xmlns:p14="http://schemas.microsoft.com/office/powerpoint/2010/main" val="3676888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69913" y="179388"/>
            <a:ext cx="8229600" cy="576262"/>
          </a:xfrm>
        </p:spPr>
        <p:txBody>
          <a:bodyPr/>
          <a:lstStyle/>
          <a:p>
            <a:r>
              <a:rPr lang="en-US" altLang="en-US" sz="2800"/>
              <a:t>Implementation of VMMs (cont.)</a:t>
            </a:r>
          </a:p>
        </p:txBody>
      </p:sp>
      <p:sp>
        <p:nvSpPr>
          <p:cNvPr id="9219" name="Content Placeholder 2"/>
          <p:cNvSpPr>
            <a:spLocks noGrp="1"/>
          </p:cNvSpPr>
          <p:nvPr>
            <p:ph idx="1"/>
          </p:nvPr>
        </p:nvSpPr>
        <p:spPr>
          <a:xfrm>
            <a:off x="569913" y="755650"/>
            <a:ext cx="7970238" cy="5736589"/>
          </a:xfrm>
        </p:spPr>
        <p:txBody>
          <a:bodyPr>
            <a:normAutofit fontScale="92500" lnSpcReduction="10000"/>
          </a:bodyPr>
          <a:lstStyle/>
          <a:p>
            <a:pPr marL="0" indent="0">
              <a:buNone/>
            </a:pPr>
            <a:r>
              <a:rPr lang="en-US" altLang="en-US" dirty="0"/>
              <a:t>Other variations include: </a:t>
            </a:r>
          </a:p>
          <a:p>
            <a:r>
              <a:rPr lang="en-US" altLang="en-US" sz="2600" b="1" dirty="0">
                <a:solidFill>
                  <a:srgbClr val="3366FF"/>
                </a:solidFill>
              </a:rPr>
              <a:t>Paravirtualization</a:t>
            </a:r>
            <a:r>
              <a:rPr lang="en-US" altLang="en-US" sz="2600" dirty="0"/>
              <a:t> - Technique in which the guest operating system is modified to work in cooperation with the VMM to optimize performance </a:t>
            </a:r>
          </a:p>
          <a:p>
            <a:pPr lvl="1"/>
            <a:r>
              <a:rPr lang="en-US" altLang="en-US" sz="2200" dirty="0"/>
              <a:t>Hypervisor does not present a VM that looks like the actual underlying hardware, instead, it offers a set of </a:t>
            </a:r>
            <a:r>
              <a:rPr lang="en-US" altLang="en-US" sz="2200" b="1" i="1" dirty="0" err="1"/>
              <a:t>hypercalls</a:t>
            </a:r>
            <a:r>
              <a:rPr lang="en-US" altLang="en-US" sz="2200" dirty="0"/>
              <a:t> that allows the guest to send requests to the hypervisor for privileged operations</a:t>
            </a:r>
          </a:p>
          <a:p>
            <a:pPr lvl="2"/>
            <a:r>
              <a:rPr lang="en-US" altLang="en-US" sz="1800" dirty="0"/>
              <a:t>E.g. updating of the memory’s page table</a:t>
            </a:r>
          </a:p>
          <a:p>
            <a:pPr lvl="1"/>
            <a:r>
              <a:rPr lang="en-US" altLang="en-US" sz="2200" dirty="0"/>
              <a:t>Overall system can be simpler and faster</a:t>
            </a:r>
          </a:p>
          <a:p>
            <a:pPr lvl="1"/>
            <a:r>
              <a:rPr lang="en-US" altLang="en-US" sz="2200" dirty="0"/>
              <a:t>However, requires changes in guest OS</a:t>
            </a:r>
          </a:p>
          <a:p>
            <a:pPr lvl="1"/>
            <a:r>
              <a:rPr lang="en-US" altLang="en-US" sz="2200" dirty="0"/>
              <a:t>Less needed as hardware support for VMs grows</a:t>
            </a:r>
          </a:p>
          <a:p>
            <a:r>
              <a:rPr lang="en-US" altLang="en-US" sz="2600" dirty="0"/>
              <a:t>Xen, leader in </a:t>
            </a:r>
            <a:r>
              <a:rPr lang="en-US" altLang="en-US" sz="2600" dirty="0" err="1"/>
              <a:t>paravirtualized</a:t>
            </a:r>
            <a:r>
              <a:rPr lang="en-US" altLang="en-US" sz="2600" dirty="0"/>
              <a:t> space, has implemented techniques to optimize the performance of the guests </a:t>
            </a:r>
          </a:p>
          <a:p>
            <a:pPr lvl="1"/>
            <a:r>
              <a:rPr lang="en-US" sz="2200" dirty="0"/>
              <a:t>But on modern CPUs, Xen no longer requires guest modification</a:t>
            </a:r>
          </a:p>
          <a:p>
            <a:pPr lvl="2"/>
            <a:r>
              <a:rPr lang="en-US" dirty="0">
                <a:ea typeface="ＭＳ Ｐゴシック" charset="0"/>
              </a:rPr>
              <a:t>no longer paravirtualization</a:t>
            </a:r>
            <a:endParaRPr lang="en-US" altLang="en-US" dirty="0"/>
          </a:p>
          <a:p>
            <a:pPr lvl="1"/>
            <a:endParaRPr lang="en-US" altLang="en-US" sz="2200" dirty="0"/>
          </a:p>
        </p:txBody>
      </p:sp>
      <p:sp>
        <p:nvSpPr>
          <p:cNvPr id="2" name="Slide Number Placeholder 1">
            <a:extLst>
              <a:ext uri="{FF2B5EF4-FFF2-40B4-BE49-F238E27FC236}">
                <a16:creationId xmlns:a16="http://schemas.microsoft.com/office/drawing/2014/main" id="{F98CDCFF-287C-4EF0-9873-15F306388AF7}"/>
              </a:ext>
            </a:extLst>
          </p:cNvPr>
          <p:cNvSpPr>
            <a:spLocks noGrp="1"/>
          </p:cNvSpPr>
          <p:nvPr>
            <p:ph type="sldNum" sz="quarter" idx="12"/>
          </p:nvPr>
        </p:nvSpPr>
        <p:spPr/>
        <p:txBody>
          <a:bodyPr/>
          <a:lstStyle/>
          <a:p>
            <a:fld id="{F0FFA145-13A6-8D44-AF92-2468066B1737}" type="slidenum">
              <a:rPr lang="en-US" smtClean="0"/>
              <a:t>20</a:t>
            </a:fld>
            <a:endParaRPr lang="en-US"/>
          </a:p>
        </p:txBody>
      </p:sp>
    </p:spTree>
    <p:extLst>
      <p:ext uri="{BB962C8B-B14F-4D97-AF65-F5344CB8AC3E}">
        <p14:creationId xmlns:p14="http://schemas.microsoft.com/office/powerpoint/2010/main" val="480143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69913" y="179388"/>
            <a:ext cx="8229600" cy="576262"/>
          </a:xfrm>
        </p:spPr>
        <p:txBody>
          <a:bodyPr/>
          <a:lstStyle/>
          <a:p>
            <a:r>
              <a:rPr lang="en-US" altLang="en-US" sz="2800"/>
              <a:t>Implementation of VMMs (cont.)</a:t>
            </a:r>
          </a:p>
        </p:txBody>
      </p:sp>
      <p:sp>
        <p:nvSpPr>
          <p:cNvPr id="9219" name="Content Placeholder 2"/>
          <p:cNvSpPr>
            <a:spLocks noGrp="1"/>
          </p:cNvSpPr>
          <p:nvPr>
            <p:ph idx="1"/>
          </p:nvPr>
        </p:nvSpPr>
        <p:spPr>
          <a:xfrm>
            <a:off x="569913" y="879234"/>
            <a:ext cx="7970238" cy="5628246"/>
          </a:xfrm>
        </p:spPr>
        <p:txBody>
          <a:bodyPr>
            <a:normAutofit fontScale="92500" lnSpcReduction="10000"/>
          </a:bodyPr>
          <a:lstStyle/>
          <a:p>
            <a:r>
              <a:rPr lang="en-US" altLang="en-US" sz="2600" b="1" dirty="0">
                <a:solidFill>
                  <a:srgbClr val="3366FF"/>
                </a:solidFill>
              </a:rPr>
              <a:t>Emulators</a:t>
            </a:r>
            <a:r>
              <a:rPr lang="en-US" altLang="en-US" sz="2600" b="1" dirty="0"/>
              <a:t> – </a:t>
            </a:r>
            <a:r>
              <a:rPr lang="en-US" altLang="en-US" sz="2600" dirty="0"/>
              <a:t>Allow applications written for one hardware environment to run on a very different hardware environment, such as a different type of CPU</a:t>
            </a:r>
          </a:p>
          <a:p>
            <a:pPr lvl="1"/>
            <a:r>
              <a:rPr lang="en-US" altLang="en-US" sz="2200" dirty="0"/>
              <a:t>Need to translate all guest instructions from guest CPU to native CPU</a:t>
            </a:r>
          </a:p>
          <a:p>
            <a:pPr lvl="2"/>
            <a:r>
              <a:rPr lang="en-US" altLang="en-US" sz="2200" dirty="0"/>
              <a:t>Emulation, not virtualization</a:t>
            </a:r>
          </a:p>
          <a:p>
            <a:pPr lvl="1"/>
            <a:r>
              <a:rPr lang="en-US" altLang="en-US" sz="2200" dirty="0"/>
              <a:t>Useful when host system has one architecture, guest compiled for other architecture</a:t>
            </a:r>
          </a:p>
          <a:p>
            <a:pPr lvl="2"/>
            <a:r>
              <a:rPr lang="en-US" altLang="en-US" sz="2200" dirty="0"/>
              <a:t>Company replacing outdated servers with new servers containing different CPU architecture, but still want to run old applications</a:t>
            </a:r>
          </a:p>
          <a:p>
            <a:pPr lvl="1"/>
            <a:r>
              <a:rPr lang="en-US" altLang="en-US" sz="2200" dirty="0"/>
              <a:t>Performance challenge – order of magnitude slower than native code</a:t>
            </a:r>
          </a:p>
          <a:p>
            <a:pPr lvl="2"/>
            <a:r>
              <a:rPr lang="en-US" altLang="en-US" sz="2200" dirty="0"/>
              <a:t>New machines faster than older machines so can reduce slowdown</a:t>
            </a:r>
          </a:p>
          <a:p>
            <a:pPr lvl="1"/>
            <a:r>
              <a:rPr lang="en-US" altLang="en-US" sz="2200" dirty="0"/>
              <a:t>Very popular – especially in gaming where old consoles emulated on new</a:t>
            </a:r>
          </a:p>
        </p:txBody>
      </p:sp>
      <p:sp>
        <p:nvSpPr>
          <p:cNvPr id="2" name="Slide Number Placeholder 1">
            <a:extLst>
              <a:ext uri="{FF2B5EF4-FFF2-40B4-BE49-F238E27FC236}">
                <a16:creationId xmlns:a16="http://schemas.microsoft.com/office/drawing/2014/main" id="{1B058F6C-8AB6-457B-85A1-5EDFF17C1CB1}"/>
              </a:ext>
            </a:extLst>
          </p:cNvPr>
          <p:cNvSpPr>
            <a:spLocks noGrp="1"/>
          </p:cNvSpPr>
          <p:nvPr>
            <p:ph type="sldNum" sz="quarter" idx="12"/>
          </p:nvPr>
        </p:nvSpPr>
        <p:spPr/>
        <p:txBody>
          <a:bodyPr/>
          <a:lstStyle/>
          <a:p>
            <a:fld id="{F0FFA145-13A6-8D44-AF92-2468066B1737}" type="slidenum">
              <a:rPr lang="en-US" smtClean="0"/>
              <a:t>21</a:t>
            </a:fld>
            <a:endParaRPr lang="en-US"/>
          </a:p>
        </p:txBody>
      </p:sp>
    </p:spTree>
    <p:extLst>
      <p:ext uri="{BB962C8B-B14F-4D97-AF65-F5344CB8AC3E}">
        <p14:creationId xmlns:p14="http://schemas.microsoft.com/office/powerpoint/2010/main" val="4160481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165100"/>
            <a:ext cx="8229600" cy="576263"/>
          </a:xfrm>
        </p:spPr>
        <p:txBody>
          <a:bodyPr>
            <a:normAutofit fontScale="90000"/>
          </a:bodyPr>
          <a:lstStyle/>
          <a:p>
            <a:r>
              <a:rPr lang="en-US" altLang="en-US"/>
              <a:t>Building Blocks</a:t>
            </a:r>
          </a:p>
        </p:txBody>
      </p:sp>
      <p:sp>
        <p:nvSpPr>
          <p:cNvPr id="40962" name="Content Placeholder 2"/>
          <p:cNvSpPr>
            <a:spLocks noGrp="1"/>
          </p:cNvSpPr>
          <p:nvPr>
            <p:ph idx="1"/>
          </p:nvPr>
        </p:nvSpPr>
        <p:spPr>
          <a:xfrm>
            <a:off x="862012" y="1149350"/>
            <a:ext cx="7824787" cy="4906393"/>
          </a:xfrm>
        </p:spPr>
        <p:txBody>
          <a:bodyPr>
            <a:normAutofit/>
          </a:bodyPr>
          <a:lstStyle/>
          <a:p>
            <a:pPr>
              <a:defRPr/>
            </a:pPr>
            <a:r>
              <a:rPr lang="en-US" dirty="0">
                <a:ea typeface="ＭＳ Ｐゴシック" charset="0"/>
              </a:rPr>
              <a:t>Generally difficult to provide an </a:t>
            </a:r>
            <a:r>
              <a:rPr lang="en-US" b="1" i="1" dirty="0">
                <a:ea typeface="ＭＳ Ｐゴシック" charset="0"/>
              </a:rPr>
              <a:t>exact</a:t>
            </a:r>
            <a:r>
              <a:rPr lang="en-US" dirty="0">
                <a:ea typeface="ＭＳ Ｐゴシック" charset="0"/>
              </a:rPr>
              <a:t> duplicate of underlying machine</a:t>
            </a:r>
          </a:p>
          <a:p>
            <a:pPr lvl="1">
              <a:defRPr/>
            </a:pPr>
            <a:r>
              <a:rPr lang="en-US" dirty="0">
                <a:ea typeface="ＭＳ Ｐゴシック" charset="0"/>
              </a:rPr>
              <a:t>But getting easier over time as CPU features and support for VMM improves</a:t>
            </a:r>
          </a:p>
          <a:p>
            <a:pPr lvl="1">
              <a:defRPr/>
            </a:pPr>
            <a:r>
              <a:rPr lang="en-US" dirty="0">
                <a:ea typeface="ＭＳ Ｐゴシック" charset="0"/>
              </a:rPr>
              <a:t>Most VMMs implement </a:t>
            </a:r>
            <a:r>
              <a:rPr lang="en-US" b="1" dirty="0">
                <a:solidFill>
                  <a:srgbClr val="3366FF"/>
                </a:solidFill>
                <a:ea typeface="ＭＳ Ｐゴシック" charset="0"/>
                <a:cs typeface="ＭＳ Ｐゴシック" charset="0"/>
              </a:rPr>
              <a:t>virtual CPU </a:t>
            </a:r>
            <a:r>
              <a:rPr lang="en-US" dirty="0">
                <a:ea typeface="ＭＳ Ｐゴシック" charset="0"/>
              </a:rPr>
              <a:t>(</a:t>
            </a:r>
            <a:r>
              <a:rPr lang="en-US" b="1" dirty="0">
                <a:solidFill>
                  <a:srgbClr val="3366FF"/>
                </a:solidFill>
                <a:ea typeface="ＭＳ Ｐゴシック" charset="0"/>
                <a:cs typeface="ＭＳ Ｐゴシック" charset="0"/>
              </a:rPr>
              <a:t>VCPU</a:t>
            </a:r>
            <a:r>
              <a:rPr lang="en-US" dirty="0">
                <a:ea typeface="ＭＳ Ｐゴシック" charset="0"/>
              </a:rPr>
              <a:t>) to represent state of CPU per guest as guest believes it to be</a:t>
            </a:r>
          </a:p>
          <a:p>
            <a:pPr lvl="2">
              <a:buFont typeface="Webdings" charset="0"/>
              <a:buChar char="4"/>
              <a:defRPr/>
            </a:pPr>
            <a:r>
              <a:rPr lang="en-US" dirty="0">
                <a:ea typeface="ＭＳ Ｐゴシック" charset="0"/>
              </a:rPr>
              <a:t>When guest context switched onto CPU by VMM, information from VCPU loaded and stored</a:t>
            </a:r>
          </a:p>
          <a:p>
            <a:pPr marL="793750" lvl="1" indent="-279400">
              <a:defRPr/>
            </a:pPr>
            <a:r>
              <a:rPr lang="en-US" dirty="0">
                <a:ea typeface="ＭＳ Ｐゴシック" charset="0"/>
              </a:rPr>
              <a:t>Several techniques, as described in next slides</a:t>
            </a:r>
          </a:p>
          <a:p>
            <a:pPr marL="0" indent="0">
              <a:buFont typeface="Monotype Sorts" charset="0"/>
              <a:buNone/>
              <a:defRPr/>
            </a:pPr>
            <a:endParaRPr lang="en-US" dirty="0">
              <a:ea typeface="ＭＳ Ｐゴシック" charset="0"/>
            </a:endParaRPr>
          </a:p>
        </p:txBody>
      </p:sp>
      <p:sp>
        <p:nvSpPr>
          <p:cNvPr id="2" name="Slide Number Placeholder 1">
            <a:extLst>
              <a:ext uri="{FF2B5EF4-FFF2-40B4-BE49-F238E27FC236}">
                <a16:creationId xmlns:a16="http://schemas.microsoft.com/office/drawing/2014/main" id="{90C34E22-4EB7-4C2D-B8E7-C10E2D8A945E}"/>
              </a:ext>
            </a:extLst>
          </p:cNvPr>
          <p:cNvSpPr>
            <a:spLocks noGrp="1"/>
          </p:cNvSpPr>
          <p:nvPr>
            <p:ph type="sldNum" sz="quarter" idx="12"/>
          </p:nvPr>
        </p:nvSpPr>
        <p:spPr/>
        <p:txBody>
          <a:bodyPr/>
          <a:lstStyle/>
          <a:p>
            <a:fld id="{F0FFA145-13A6-8D44-AF92-2468066B1737}" type="slidenum">
              <a:rPr lang="en-US" smtClean="0"/>
              <a:t>22</a:t>
            </a:fld>
            <a:endParaRPr lang="en-US"/>
          </a:p>
        </p:txBody>
      </p:sp>
    </p:spTree>
    <p:extLst>
      <p:ext uri="{BB962C8B-B14F-4D97-AF65-F5344CB8AC3E}">
        <p14:creationId xmlns:p14="http://schemas.microsoft.com/office/powerpoint/2010/main" val="2927228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43626" y="150813"/>
            <a:ext cx="7904163" cy="576262"/>
          </a:xfrm>
        </p:spPr>
        <p:txBody>
          <a:bodyPr>
            <a:normAutofit fontScale="90000"/>
          </a:bodyPr>
          <a:lstStyle/>
          <a:p>
            <a:r>
              <a:rPr lang="en-US" altLang="en-US" dirty="0"/>
              <a:t>Building Block – Trap and Emulate</a:t>
            </a:r>
          </a:p>
        </p:txBody>
      </p:sp>
      <p:sp>
        <p:nvSpPr>
          <p:cNvPr id="14339" name="Content Placeholder 2"/>
          <p:cNvSpPr>
            <a:spLocks noGrp="1"/>
          </p:cNvSpPr>
          <p:nvPr>
            <p:ph idx="1"/>
          </p:nvPr>
        </p:nvSpPr>
        <p:spPr>
          <a:xfrm>
            <a:off x="643625" y="1177925"/>
            <a:ext cx="7904163" cy="5119358"/>
          </a:xfrm>
        </p:spPr>
        <p:txBody>
          <a:bodyPr>
            <a:normAutofit/>
          </a:bodyPr>
          <a:lstStyle/>
          <a:p>
            <a:r>
              <a:rPr lang="en-US" altLang="en-US" dirty="0"/>
              <a:t>Dual mode CPU means a guest VM executes in user mode</a:t>
            </a:r>
          </a:p>
          <a:p>
            <a:pPr lvl="1"/>
            <a:r>
              <a:rPr lang="en-US" altLang="en-US" dirty="0"/>
              <a:t>Kernel runs in kernel mode</a:t>
            </a:r>
          </a:p>
          <a:p>
            <a:pPr lvl="2"/>
            <a:r>
              <a:rPr lang="en-US" altLang="en-US" dirty="0"/>
              <a:t>Not safe to let guest kernel run in kernel mode too</a:t>
            </a:r>
          </a:p>
          <a:p>
            <a:pPr lvl="1"/>
            <a:r>
              <a:rPr lang="en-US" altLang="en-US" dirty="0"/>
              <a:t>VM also needs two modes – virtual user mode and virtual kernel mode</a:t>
            </a:r>
          </a:p>
          <a:p>
            <a:pPr lvl="2"/>
            <a:r>
              <a:rPr lang="en-US" altLang="en-US" dirty="0"/>
              <a:t>Both of which run in real user mode</a:t>
            </a:r>
          </a:p>
          <a:p>
            <a:pPr lvl="1"/>
            <a:r>
              <a:rPr lang="en-US" altLang="en-US" dirty="0"/>
              <a:t>Actions in guest that usually cause switch to kernel mode must cause switch to virtual kernel mode</a:t>
            </a:r>
          </a:p>
          <a:p>
            <a:pPr>
              <a:buFont typeface="Monotype Sorts" pitchFamily="-84" charset="2"/>
              <a:buNone/>
            </a:pPr>
            <a:endParaRPr lang="en-US" altLang="en-US" dirty="0"/>
          </a:p>
        </p:txBody>
      </p:sp>
      <p:sp>
        <p:nvSpPr>
          <p:cNvPr id="2" name="Slide Number Placeholder 1">
            <a:extLst>
              <a:ext uri="{FF2B5EF4-FFF2-40B4-BE49-F238E27FC236}">
                <a16:creationId xmlns:a16="http://schemas.microsoft.com/office/drawing/2014/main" id="{EDF47E9E-CE16-41F1-8C14-0138B57E5DD3}"/>
              </a:ext>
            </a:extLst>
          </p:cNvPr>
          <p:cNvSpPr>
            <a:spLocks noGrp="1"/>
          </p:cNvSpPr>
          <p:nvPr>
            <p:ph type="sldNum" sz="quarter" idx="12"/>
          </p:nvPr>
        </p:nvSpPr>
        <p:spPr/>
        <p:txBody>
          <a:bodyPr/>
          <a:lstStyle/>
          <a:p>
            <a:fld id="{F0FFA145-13A6-8D44-AF92-2468066B1737}" type="slidenum">
              <a:rPr lang="en-US" smtClean="0"/>
              <a:t>23</a:t>
            </a:fld>
            <a:endParaRPr lang="en-US"/>
          </a:p>
        </p:txBody>
      </p:sp>
    </p:spTree>
    <p:extLst>
      <p:ext uri="{BB962C8B-B14F-4D97-AF65-F5344CB8AC3E}">
        <p14:creationId xmlns:p14="http://schemas.microsoft.com/office/powerpoint/2010/main" val="1344789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79388"/>
            <a:ext cx="8229600" cy="576262"/>
          </a:xfrm>
        </p:spPr>
        <p:txBody>
          <a:bodyPr>
            <a:normAutofit fontScale="90000"/>
          </a:bodyPr>
          <a:lstStyle/>
          <a:p>
            <a:r>
              <a:rPr lang="en-US" altLang="en-US"/>
              <a:t>Trap-and-Emulate (cont.)</a:t>
            </a:r>
          </a:p>
        </p:txBody>
      </p:sp>
      <p:sp>
        <p:nvSpPr>
          <p:cNvPr id="15363" name="Content Placeholder 2"/>
          <p:cNvSpPr>
            <a:spLocks noGrp="1"/>
          </p:cNvSpPr>
          <p:nvPr>
            <p:ph idx="1"/>
          </p:nvPr>
        </p:nvSpPr>
        <p:spPr>
          <a:xfrm>
            <a:off x="607772" y="916707"/>
            <a:ext cx="8079027" cy="5587610"/>
          </a:xfrm>
        </p:spPr>
        <p:txBody>
          <a:bodyPr>
            <a:normAutofit fontScale="70000" lnSpcReduction="20000"/>
          </a:bodyPr>
          <a:lstStyle/>
          <a:p>
            <a:r>
              <a:rPr lang="en-US" altLang="en-US" dirty="0"/>
              <a:t>Switch from virtual user mode to virtual kernel mode</a:t>
            </a:r>
          </a:p>
          <a:p>
            <a:pPr lvl="1"/>
            <a:r>
              <a:rPr lang="en-US" altLang="en-US" dirty="0"/>
              <a:t>For the virtual kernel to attempt a privileged instruction in real user mode causes an error -&gt; trap</a:t>
            </a:r>
          </a:p>
          <a:p>
            <a:pPr lvl="1"/>
            <a:r>
              <a:rPr lang="en-US" altLang="en-US" dirty="0"/>
              <a:t>VMM gains control, analyzes error, executes (or emulates) the operation as attempted by guest</a:t>
            </a:r>
          </a:p>
          <a:p>
            <a:pPr lvl="1"/>
            <a:r>
              <a:rPr lang="en-US" altLang="en-US" dirty="0"/>
              <a:t>Returns control to guest in user mode</a:t>
            </a:r>
          </a:p>
          <a:p>
            <a:pPr lvl="1"/>
            <a:r>
              <a:rPr lang="en-US" altLang="en-US" dirty="0"/>
              <a:t>Known as</a:t>
            </a:r>
            <a:r>
              <a:rPr lang="en-US" altLang="en-US" b="1" dirty="0">
                <a:solidFill>
                  <a:srgbClr val="3366FF"/>
                </a:solidFill>
              </a:rPr>
              <a:t> trap-and-emulate</a:t>
            </a:r>
          </a:p>
          <a:p>
            <a:pPr lvl="1"/>
            <a:r>
              <a:rPr lang="en-US" altLang="en-US" dirty="0"/>
              <a:t>Most virtualization products use this at least in part</a:t>
            </a:r>
          </a:p>
          <a:p>
            <a:r>
              <a:rPr lang="en-US" altLang="en-US" dirty="0"/>
              <a:t>User mode code in guest runs at same speed as applications running natively on the hardware</a:t>
            </a:r>
          </a:p>
          <a:p>
            <a:r>
              <a:rPr lang="en-US" altLang="en-US" dirty="0"/>
              <a:t>But kernel mode privilege mode code runs slower due to trap-and-emulate</a:t>
            </a:r>
          </a:p>
          <a:p>
            <a:pPr lvl="1"/>
            <a:r>
              <a:rPr lang="en-US" altLang="en-US" dirty="0"/>
              <a:t>Especially a problem when multiple guests running, each needing trap-and-emulate</a:t>
            </a:r>
          </a:p>
          <a:p>
            <a:r>
              <a:rPr lang="en-US" altLang="en-US" dirty="0"/>
              <a:t>CPUs adding hardware support with extra modes added to the dual-mode operation</a:t>
            </a:r>
          </a:p>
          <a:p>
            <a:pPr lvl="1"/>
            <a:r>
              <a:rPr lang="en-US" altLang="en-US" dirty="0"/>
              <a:t>The physical CPU, instead of the VCPU,  will keep track of what mode the guest OS is in, removing the extra overhead from VMM</a:t>
            </a:r>
          </a:p>
        </p:txBody>
      </p:sp>
      <p:sp>
        <p:nvSpPr>
          <p:cNvPr id="2" name="Slide Number Placeholder 1">
            <a:extLst>
              <a:ext uri="{FF2B5EF4-FFF2-40B4-BE49-F238E27FC236}">
                <a16:creationId xmlns:a16="http://schemas.microsoft.com/office/drawing/2014/main" id="{8E4933E9-C228-4C4D-9B75-CA1BC6831AE0}"/>
              </a:ext>
            </a:extLst>
          </p:cNvPr>
          <p:cNvSpPr>
            <a:spLocks noGrp="1"/>
          </p:cNvSpPr>
          <p:nvPr>
            <p:ph type="sldNum" sz="quarter" idx="12"/>
          </p:nvPr>
        </p:nvSpPr>
        <p:spPr/>
        <p:txBody>
          <a:bodyPr/>
          <a:lstStyle/>
          <a:p>
            <a:fld id="{F0FFA145-13A6-8D44-AF92-2468066B1737}" type="slidenum">
              <a:rPr lang="en-US" smtClean="0"/>
              <a:t>24</a:t>
            </a:fld>
            <a:endParaRPr lang="en-US"/>
          </a:p>
        </p:txBody>
      </p:sp>
    </p:spTree>
    <p:extLst>
      <p:ext uri="{BB962C8B-B14F-4D97-AF65-F5344CB8AC3E}">
        <p14:creationId xmlns:p14="http://schemas.microsoft.com/office/powerpoint/2010/main" val="2567337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23306" y="271164"/>
            <a:ext cx="8047038" cy="576262"/>
          </a:xfrm>
        </p:spPr>
        <p:txBody>
          <a:bodyPr/>
          <a:lstStyle/>
          <a:p>
            <a:r>
              <a:rPr lang="en-US" altLang="en-US" sz="2400" dirty="0"/>
              <a:t>Trap-and-Emulate  Virtualization Implementation</a:t>
            </a:r>
          </a:p>
        </p:txBody>
      </p:sp>
      <p:pic>
        <p:nvPicPr>
          <p:cNvPr id="16387" name="Content Placeholder 3" descr="16_02.pdf"/>
          <p:cNvPicPr>
            <a:picLocks noGrp="1" noChangeAspect="1"/>
          </p:cNvPicPr>
          <p:nvPr>
            <p:ph idx="1"/>
          </p:nvPr>
        </p:nvPicPr>
        <p:blipFill>
          <a:blip r:embed="rId2">
            <a:extLst>
              <a:ext uri="{28A0092B-C50C-407E-A947-70E740481C1C}">
                <a14:useLocalDpi xmlns:a14="http://schemas.microsoft.com/office/drawing/2010/main" val="0"/>
              </a:ext>
            </a:extLst>
          </a:blip>
          <a:srcRect l="-11562" r="-11562"/>
          <a:stretch>
            <a:fillRect/>
          </a:stretch>
        </p:blipFill>
        <p:spPr>
          <a:xfrm>
            <a:off x="252651" y="1252538"/>
            <a:ext cx="8788349" cy="4837711"/>
          </a:xfrm>
        </p:spPr>
      </p:pic>
      <p:sp>
        <p:nvSpPr>
          <p:cNvPr id="2" name="Slide Number Placeholder 1">
            <a:extLst>
              <a:ext uri="{FF2B5EF4-FFF2-40B4-BE49-F238E27FC236}">
                <a16:creationId xmlns:a16="http://schemas.microsoft.com/office/drawing/2014/main" id="{03EA6E00-3C3B-4988-948B-E7D0FF643ECA}"/>
              </a:ext>
            </a:extLst>
          </p:cNvPr>
          <p:cNvSpPr>
            <a:spLocks noGrp="1"/>
          </p:cNvSpPr>
          <p:nvPr>
            <p:ph type="sldNum" sz="quarter" idx="12"/>
          </p:nvPr>
        </p:nvSpPr>
        <p:spPr/>
        <p:txBody>
          <a:bodyPr/>
          <a:lstStyle/>
          <a:p>
            <a:fld id="{F0FFA145-13A6-8D44-AF92-2468066B1737}" type="slidenum">
              <a:rPr lang="en-US" smtClean="0"/>
              <a:t>25</a:t>
            </a:fld>
            <a:endParaRPr lang="en-US"/>
          </a:p>
        </p:txBody>
      </p:sp>
    </p:spTree>
    <p:extLst>
      <p:ext uri="{BB962C8B-B14F-4D97-AF65-F5344CB8AC3E}">
        <p14:creationId xmlns:p14="http://schemas.microsoft.com/office/powerpoint/2010/main" val="2438731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11174" y="199097"/>
            <a:ext cx="7675563" cy="576263"/>
          </a:xfrm>
        </p:spPr>
        <p:txBody>
          <a:bodyPr>
            <a:normAutofit fontScale="90000"/>
          </a:bodyPr>
          <a:lstStyle/>
          <a:p>
            <a:r>
              <a:rPr lang="en-US" altLang="en-US" dirty="0"/>
              <a:t>Building Block – Binary Translation</a:t>
            </a:r>
          </a:p>
        </p:txBody>
      </p:sp>
      <p:sp>
        <p:nvSpPr>
          <p:cNvPr id="17411" name="Content Placeholder 2"/>
          <p:cNvSpPr>
            <a:spLocks noGrp="1"/>
          </p:cNvSpPr>
          <p:nvPr>
            <p:ph idx="1"/>
          </p:nvPr>
        </p:nvSpPr>
        <p:spPr>
          <a:xfrm>
            <a:off x="511174" y="1042868"/>
            <a:ext cx="7994471" cy="5357932"/>
          </a:xfrm>
        </p:spPr>
        <p:txBody>
          <a:bodyPr>
            <a:normAutofit fontScale="85000" lnSpcReduction="10000"/>
          </a:bodyPr>
          <a:lstStyle/>
          <a:p>
            <a:r>
              <a:rPr lang="en-US" altLang="en-US" sz="3000" dirty="0"/>
              <a:t>Every CPU has a set of instructions, called </a:t>
            </a:r>
            <a:r>
              <a:rPr lang="en-US" altLang="en-US" sz="3000" b="1" dirty="0"/>
              <a:t>sensitive instructions</a:t>
            </a:r>
            <a:r>
              <a:rPr lang="en-US" altLang="en-US" sz="3000" dirty="0"/>
              <a:t>,  that behave differently when executed in kernel mode than when executed in user mode</a:t>
            </a:r>
          </a:p>
          <a:p>
            <a:r>
              <a:rPr lang="en-US" altLang="en-US" sz="3000" dirty="0"/>
              <a:t>When a sensitive instruction is executed in user mode, that should cause a trap</a:t>
            </a:r>
          </a:p>
          <a:p>
            <a:pPr lvl="1"/>
            <a:r>
              <a:rPr lang="en-US" altLang="en-US" dirty="0"/>
              <a:t>Intel’s 386 did not trap such instructions</a:t>
            </a:r>
          </a:p>
          <a:p>
            <a:pPr lvl="2"/>
            <a:r>
              <a:rPr lang="en-US" altLang="en-US" sz="2200" dirty="0"/>
              <a:t>Problem: Such instructions will run in user mode even when the VM is running in virtual kernel mode! </a:t>
            </a:r>
          </a:p>
          <a:p>
            <a:pPr lvl="1"/>
            <a:r>
              <a:rPr lang="en-US" altLang="en-US" dirty="0"/>
              <a:t>Backward compatibility means difficult to improve</a:t>
            </a:r>
          </a:p>
          <a:p>
            <a:pPr lvl="1"/>
            <a:r>
              <a:rPr lang="en-US" altLang="en-US" dirty="0"/>
              <a:t>Consider Intel x86 </a:t>
            </a:r>
            <a:r>
              <a:rPr lang="en-US" altLang="en-US" b="1" dirty="0" err="1">
                <a:latin typeface="Courier New" panose="02070309020205020404" pitchFamily="49" charset="0"/>
                <a:cs typeface="Courier New" panose="02070309020205020404" pitchFamily="49" charset="0"/>
              </a:rPr>
              <a:t>popf</a:t>
            </a:r>
            <a:r>
              <a:rPr lang="en-US" altLang="en-US" dirty="0"/>
              <a:t> instruction</a:t>
            </a:r>
          </a:p>
          <a:p>
            <a:pPr lvl="2"/>
            <a:r>
              <a:rPr lang="en-US" altLang="en-US" dirty="0"/>
              <a:t>Pops the contents from the top of the stack and stores the value in the CPU flags register </a:t>
            </a:r>
          </a:p>
          <a:p>
            <a:pPr lvl="2"/>
            <a:r>
              <a:rPr lang="en-US" altLang="en-US" dirty="0"/>
              <a:t>If CPU in privileged mode -&gt; all flags replaced</a:t>
            </a:r>
          </a:p>
          <a:p>
            <a:pPr lvl="2"/>
            <a:r>
              <a:rPr lang="en-US" altLang="en-US" dirty="0"/>
              <a:t>If CPU in user mode -&gt; some flags are not replaced, and</a:t>
            </a:r>
          </a:p>
          <a:p>
            <a:pPr marL="1371600" lvl="3" indent="0">
              <a:buNone/>
            </a:pPr>
            <a:r>
              <a:rPr lang="en-US" altLang="en-US" b="1" dirty="0"/>
              <a:t>No trap is generated</a:t>
            </a:r>
          </a:p>
          <a:p>
            <a:pPr lvl="2"/>
            <a:endParaRPr lang="en-US" altLang="en-US" dirty="0"/>
          </a:p>
          <a:p>
            <a:pPr>
              <a:buFont typeface="Monotype Sorts" pitchFamily="-84" charset="2"/>
              <a:buNone/>
            </a:pPr>
            <a:endParaRPr lang="en-US" altLang="en-US" dirty="0">
              <a:latin typeface="Courier New" panose="02070309020205020404" pitchFamily="49" charset="0"/>
              <a:cs typeface="Courier New" panose="02070309020205020404" pitchFamily="49" charset="0"/>
            </a:endParaRPr>
          </a:p>
        </p:txBody>
      </p:sp>
      <p:sp>
        <p:nvSpPr>
          <p:cNvPr id="2" name="Slide Number Placeholder 1">
            <a:extLst>
              <a:ext uri="{FF2B5EF4-FFF2-40B4-BE49-F238E27FC236}">
                <a16:creationId xmlns:a16="http://schemas.microsoft.com/office/drawing/2014/main" id="{0938F82B-6EE8-4411-BEF9-266E940507B2}"/>
              </a:ext>
            </a:extLst>
          </p:cNvPr>
          <p:cNvSpPr>
            <a:spLocks noGrp="1"/>
          </p:cNvSpPr>
          <p:nvPr>
            <p:ph type="sldNum" sz="quarter" idx="12"/>
          </p:nvPr>
        </p:nvSpPr>
        <p:spPr/>
        <p:txBody>
          <a:bodyPr/>
          <a:lstStyle/>
          <a:p>
            <a:fld id="{F0FFA145-13A6-8D44-AF92-2468066B1737}" type="slidenum">
              <a:rPr lang="en-US" smtClean="0"/>
              <a:t>26</a:t>
            </a:fld>
            <a:endParaRPr lang="en-US"/>
          </a:p>
        </p:txBody>
      </p:sp>
    </p:spTree>
    <p:extLst>
      <p:ext uri="{BB962C8B-B14F-4D97-AF65-F5344CB8AC3E}">
        <p14:creationId xmlns:p14="http://schemas.microsoft.com/office/powerpoint/2010/main" val="3701305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150813"/>
            <a:ext cx="8229600" cy="576262"/>
          </a:xfrm>
        </p:spPr>
        <p:txBody>
          <a:bodyPr>
            <a:normAutofit fontScale="90000"/>
          </a:bodyPr>
          <a:lstStyle/>
          <a:p>
            <a:r>
              <a:rPr lang="en-US" altLang="en-US"/>
              <a:t>Binary Translation (cont.)</a:t>
            </a:r>
          </a:p>
        </p:txBody>
      </p:sp>
      <p:sp>
        <p:nvSpPr>
          <p:cNvPr id="40962" name="Content Placeholder 2"/>
          <p:cNvSpPr>
            <a:spLocks noGrp="1"/>
          </p:cNvSpPr>
          <p:nvPr>
            <p:ph idx="1"/>
          </p:nvPr>
        </p:nvSpPr>
        <p:spPr>
          <a:xfrm>
            <a:off x="457200" y="991949"/>
            <a:ext cx="8229600" cy="5305334"/>
          </a:xfrm>
        </p:spPr>
        <p:txBody>
          <a:bodyPr>
            <a:normAutofit fontScale="92500" lnSpcReduction="10000"/>
          </a:bodyPr>
          <a:lstStyle/>
          <a:p>
            <a:pPr>
              <a:defRPr/>
            </a:pPr>
            <a:r>
              <a:rPr lang="en-US" dirty="0">
                <a:ea typeface="ＭＳ Ｐゴシック" charset="0"/>
              </a:rPr>
              <a:t>For </a:t>
            </a:r>
            <a:r>
              <a:rPr lang="en-US" b="1" i="1" dirty="0">
                <a:ea typeface="ＭＳ Ｐゴシック" charset="0"/>
              </a:rPr>
              <a:t>sensitive instructions</a:t>
            </a:r>
            <a:r>
              <a:rPr lang="en-US" i="1" dirty="0">
                <a:ea typeface="ＭＳ Ｐゴシック" charset="0"/>
              </a:rPr>
              <a:t>, </a:t>
            </a:r>
            <a:r>
              <a:rPr lang="en-US" dirty="0">
                <a:ea typeface="ＭＳ Ｐゴシック" charset="0"/>
              </a:rPr>
              <a:t>using trap-and-emulate method on x86 considered impossible until 1998</a:t>
            </a:r>
          </a:p>
          <a:p>
            <a:pPr>
              <a:defRPr/>
            </a:pPr>
            <a:r>
              <a:rPr lang="en-US" dirty="0">
                <a:ea typeface="ＭＳ Ｐゴシック" charset="0"/>
              </a:rPr>
              <a:t>Binary translation solves the problem</a:t>
            </a:r>
          </a:p>
          <a:p>
            <a:pPr lvl="1">
              <a:defRPr/>
            </a:pPr>
            <a:r>
              <a:rPr lang="en-US" dirty="0">
                <a:ea typeface="ＭＳ Ｐゴシック" charset="0"/>
              </a:rPr>
              <a:t>Basics are simple, but implementation very complex</a:t>
            </a:r>
          </a:p>
          <a:p>
            <a:pPr marL="800100" lvl="1" indent="-342900">
              <a:buFont typeface="+mj-lt"/>
              <a:buAutoNum type="arabicPeriod"/>
              <a:defRPr/>
            </a:pPr>
            <a:r>
              <a:rPr lang="en-US" dirty="0">
                <a:ea typeface="ＭＳ Ｐゴシック" charset="0"/>
              </a:rPr>
              <a:t>If guest VCPU is in virtual user mode, guest can run instructions natively</a:t>
            </a:r>
          </a:p>
          <a:p>
            <a:pPr marL="800100" lvl="1" indent="-342900">
              <a:buFont typeface="+mj-lt"/>
              <a:buAutoNum type="arabicPeriod"/>
              <a:defRPr/>
            </a:pPr>
            <a:r>
              <a:rPr lang="en-US" dirty="0">
                <a:ea typeface="ＭＳ Ｐゴシック" charset="0"/>
              </a:rPr>
              <a:t>If guest VCPU in virtual kernel mode</a:t>
            </a:r>
          </a:p>
          <a:p>
            <a:pPr marL="1257300" lvl="2" indent="-457200">
              <a:buFont typeface="+mj-lt"/>
              <a:buAutoNum type="alphaLcPeriod"/>
              <a:defRPr/>
            </a:pPr>
            <a:r>
              <a:rPr lang="en-US" dirty="0">
                <a:ea typeface="ＭＳ Ｐゴシック" charset="0"/>
              </a:rPr>
              <a:t>VMM examines every instruction guest is about to execute by reading a few instructions ahead of program counter</a:t>
            </a:r>
          </a:p>
          <a:p>
            <a:pPr marL="1257300" lvl="2" indent="-457200">
              <a:buFont typeface="+mj-lt"/>
              <a:buAutoNum type="alphaLcPeriod"/>
              <a:defRPr/>
            </a:pPr>
            <a:r>
              <a:rPr lang="en-US" dirty="0">
                <a:ea typeface="ＭＳ Ｐゴシック" charset="0"/>
              </a:rPr>
              <a:t>Non-sensitive-instructions run natively</a:t>
            </a:r>
          </a:p>
          <a:p>
            <a:pPr marL="1257300" lvl="2" indent="-457200">
              <a:buFont typeface="+mj-lt"/>
              <a:buAutoNum type="alphaLcPeriod"/>
              <a:defRPr/>
            </a:pPr>
            <a:r>
              <a:rPr lang="en-US" dirty="0">
                <a:ea typeface="ＭＳ Ｐゴシック" charset="0"/>
              </a:rPr>
              <a:t>Sensitive instructions translated into new set of instructions that perform equivalent task (for example changing the flags in the VCPU)</a:t>
            </a:r>
          </a:p>
          <a:p>
            <a:pPr lvl="2">
              <a:buFont typeface="Webdings" charset="0"/>
              <a:buChar char="4"/>
              <a:defRPr/>
            </a:pPr>
            <a:endParaRPr lang="en-US" dirty="0">
              <a:ea typeface="ＭＳ Ｐゴシック" charset="0"/>
            </a:endParaRPr>
          </a:p>
          <a:p>
            <a:pPr marL="0" indent="0">
              <a:buFont typeface="Monotype Sorts" charset="0"/>
              <a:buNone/>
              <a:defRPr/>
            </a:pPr>
            <a:endParaRPr lang="en-US" dirty="0">
              <a:latin typeface="Courier New"/>
              <a:ea typeface="ＭＳ Ｐゴシック" charset="0"/>
              <a:cs typeface="Courier New"/>
            </a:endParaRPr>
          </a:p>
        </p:txBody>
      </p:sp>
      <p:sp>
        <p:nvSpPr>
          <p:cNvPr id="2" name="Slide Number Placeholder 1">
            <a:extLst>
              <a:ext uri="{FF2B5EF4-FFF2-40B4-BE49-F238E27FC236}">
                <a16:creationId xmlns:a16="http://schemas.microsoft.com/office/drawing/2014/main" id="{886B1912-25D5-4F6D-A108-738FD8B94B6C}"/>
              </a:ext>
            </a:extLst>
          </p:cNvPr>
          <p:cNvSpPr>
            <a:spLocks noGrp="1"/>
          </p:cNvSpPr>
          <p:nvPr>
            <p:ph type="sldNum" sz="quarter" idx="12"/>
          </p:nvPr>
        </p:nvSpPr>
        <p:spPr/>
        <p:txBody>
          <a:bodyPr/>
          <a:lstStyle/>
          <a:p>
            <a:fld id="{F0FFA145-13A6-8D44-AF92-2468066B1737}" type="slidenum">
              <a:rPr lang="en-US" smtClean="0"/>
              <a:t>27</a:t>
            </a:fld>
            <a:endParaRPr lang="en-US"/>
          </a:p>
        </p:txBody>
      </p:sp>
    </p:spTree>
    <p:extLst>
      <p:ext uri="{BB962C8B-B14F-4D97-AF65-F5344CB8AC3E}">
        <p14:creationId xmlns:p14="http://schemas.microsoft.com/office/powerpoint/2010/main" val="2695159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193675"/>
            <a:ext cx="8229600" cy="576263"/>
          </a:xfrm>
        </p:spPr>
        <p:txBody>
          <a:bodyPr>
            <a:normAutofit fontScale="90000"/>
          </a:bodyPr>
          <a:lstStyle/>
          <a:p>
            <a:r>
              <a:rPr lang="en-US" altLang="en-US"/>
              <a:t>Binary Translation (cont.)</a:t>
            </a:r>
          </a:p>
        </p:txBody>
      </p:sp>
      <p:sp>
        <p:nvSpPr>
          <p:cNvPr id="40962" name="Content Placeholder 2"/>
          <p:cNvSpPr>
            <a:spLocks noGrp="1"/>
          </p:cNvSpPr>
          <p:nvPr>
            <p:ph idx="1"/>
          </p:nvPr>
        </p:nvSpPr>
        <p:spPr>
          <a:xfrm>
            <a:off x="806450" y="1149350"/>
            <a:ext cx="7664690" cy="4923646"/>
          </a:xfrm>
        </p:spPr>
        <p:txBody>
          <a:bodyPr>
            <a:normAutofit fontScale="85000" lnSpcReduction="10000"/>
          </a:bodyPr>
          <a:lstStyle/>
          <a:p>
            <a:pPr>
              <a:defRPr/>
            </a:pPr>
            <a:r>
              <a:rPr lang="en-US" dirty="0">
                <a:ea typeface="ＭＳ Ｐゴシック" charset="0"/>
              </a:rPr>
              <a:t>Implemented by translation of code within VMM</a:t>
            </a:r>
          </a:p>
          <a:p>
            <a:pPr>
              <a:defRPr/>
            </a:pPr>
            <a:r>
              <a:rPr lang="en-US" dirty="0">
                <a:ea typeface="ＭＳ Ｐゴシック" charset="0"/>
              </a:rPr>
              <a:t>Code reads native instructions dynamically from guest, on demand, generates native binary code that executes in place of original code</a:t>
            </a:r>
          </a:p>
          <a:p>
            <a:pPr>
              <a:defRPr/>
            </a:pPr>
            <a:r>
              <a:rPr lang="en-US" dirty="0">
                <a:ea typeface="ＭＳ Ｐゴシック" charset="0"/>
              </a:rPr>
              <a:t>Performance of this method would be poor without optimizations</a:t>
            </a:r>
          </a:p>
          <a:p>
            <a:pPr lvl="1">
              <a:defRPr/>
            </a:pPr>
            <a:r>
              <a:rPr lang="en-US" dirty="0">
                <a:ea typeface="ＭＳ Ｐゴシック" charset="0"/>
              </a:rPr>
              <a:t>Products like VMware use caching</a:t>
            </a:r>
          </a:p>
          <a:p>
            <a:pPr lvl="2">
              <a:buFont typeface="Webdings" charset="0"/>
              <a:buChar char="4"/>
              <a:defRPr/>
            </a:pPr>
            <a:r>
              <a:rPr lang="en-US" dirty="0">
                <a:ea typeface="ＭＳ Ｐゴシック" charset="0"/>
              </a:rPr>
              <a:t>Translate once, and when guest executes code containing sensitive instruction cached translation used instead of translating again</a:t>
            </a:r>
          </a:p>
          <a:p>
            <a:pPr lvl="2">
              <a:buFont typeface="Webdings" charset="0"/>
              <a:buChar char="4"/>
              <a:defRPr/>
            </a:pPr>
            <a:r>
              <a:rPr lang="en-US" dirty="0">
                <a:ea typeface="ＭＳ Ｐゴシック" charset="0"/>
              </a:rPr>
              <a:t>Testing showed booting Windows XP as guest caused 950,000 translations, at 3 microseconds each, or 3 second (5 %) slowdown over native</a:t>
            </a:r>
          </a:p>
          <a:p>
            <a:pPr lvl="1">
              <a:buFont typeface="Monotype Sorts" charset="0"/>
              <a:buChar char="l"/>
              <a:defRPr/>
            </a:pPr>
            <a:endParaRPr lang="en-US" dirty="0">
              <a:ea typeface="ＭＳ Ｐゴシック" charset="0"/>
            </a:endParaRPr>
          </a:p>
          <a:p>
            <a:pPr lvl="2">
              <a:buFont typeface="Webdings" charset="0"/>
              <a:buChar char="4"/>
              <a:defRPr/>
            </a:pPr>
            <a:endParaRPr lang="en-US" dirty="0">
              <a:ea typeface="ＭＳ Ｐゴシック" charset="0"/>
            </a:endParaRPr>
          </a:p>
          <a:p>
            <a:pPr marL="0" indent="0">
              <a:buFont typeface="Monotype Sorts" charset="0"/>
              <a:buNone/>
              <a:defRPr/>
            </a:pPr>
            <a:endParaRPr lang="en-US" dirty="0">
              <a:latin typeface="Courier New"/>
              <a:ea typeface="ＭＳ Ｐゴシック" charset="0"/>
              <a:cs typeface="Courier New"/>
            </a:endParaRPr>
          </a:p>
        </p:txBody>
      </p:sp>
      <p:sp>
        <p:nvSpPr>
          <p:cNvPr id="2" name="Slide Number Placeholder 1">
            <a:extLst>
              <a:ext uri="{FF2B5EF4-FFF2-40B4-BE49-F238E27FC236}">
                <a16:creationId xmlns:a16="http://schemas.microsoft.com/office/drawing/2014/main" id="{E3645C43-1564-4DEC-9FB0-0462042D20CB}"/>
              </a:ext>
            </a:extLst>
          </p:cNvPr>
          <p:cNvSpPr>
            <a:spLocks noGrp="1"/>
          </p:cNvSpPr>
          <p:nvPr>
            <p:ph type="sldNum" sz="quarter" idx="12"/>
          </p:nvPr>
        </p:nvSpPr>
        <p:spPr/>
        <p:txBody>
          <a:bodyPr/>
          <a:lstStyle/>
          <a:p>
            <a:fld id="{F0FFA145-13A6-8D44-AF92-2468066B1737}" type="slidenum">
              <a:rPr lang="en-US" smtClean="0"/>
              <a:t>28</a:t>
            </a:fld>
            <a:endParaRPr lang="en-US"/>
          </a:p>
        </p:txBody>
      </p:sp>
    </p:spTree>
    <p:extLst>
      <p:ext uri="{BB962C8B-B14F-4D97-AF65-F5344CB8AC3E}">
        <p14:creationId xmlns:p14="http://schemas.microsoft.com/office/powerpoint/2010/main" val="3411774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21898" y="375444"/>
            <a:ext cx="8229600" cy="576262"/>
          </a:xfrm>
        </p:spPr>
        <p:txBody>
          <a:bodyPr/>
          <a:lstStyle/>
          <a:p>
            <a:r>
              <a:rPr lang="en-US" altLang="en-US" sz="2400" dirty="0"/>
              <a:t>Binary Translation Virtualization Implementation</a:t>
            </a:r>
          </a:p>
        </p:txBody>
      </p:sp>
      <p:pic>
        <p:nvPicPr>
          <p:cNvPr id="20483" name="Content Placeholder 3" descr="16_03.pdf"/>
          <p:cNvPicPr>
            <a:picLocks noGrp="1" noChangeAspect="1"/>
          </p:cNvPicPr>
          <p:nvPr>
            <p:ph idx="1"/>
          </p:nvPr>
        </p:nvPicPr>
        <p:blipFill>
          <a:blip r:embed="rId2">
            <a:extLst>
              <a:ext uri="{28A0092B-C50C-407E-A947-70E740481C1C}">
                <a14:useLocalDpi xmlns:a14="http://schemas.microsoft.com/office/drawing/2010/main" val="0"/>
              </a:ext>
            </a:extLst>
          </a:blip>
          <a:srcRect l="-11771" r="-11771"/>
          <a:stretch>
            <a:fillRect/>
          </a:stretch>
        </p:blipFill>
        <p:spPr>
          <a:xfrm>
            <a:off x="268751" y="1384299"/>
            <a:ext cx="8482747" cy="4671443"/>
          </a:xfrm>
        </p:spPr>
      </p:pic>
      <p:sp>
        <p:nvSpPr>
          <p:cNvPr id="2" name="Slide Number Placeholder 1">
            <a:extLst>
              <a:ext uri="{FF2B5EF4-FFF2-40B4-BE49-F238E27FC236}">
                <a16:creationId xmlns:a16="http://schemas.microsoft.com/office/drawing/2014/main" id="{12B57002-08C1-46C5-AA32-2A76131ECF9F}"/>
              </a:ext>
            </a:extLst>
          </p:cNvPr>
          <p:cNvSpPr>
            <a:spLocks noGrp="1"/>
          </p:cNvSpPr>
          <p:nvPr>
            <p:ph type="sldNum" sz="quarter" idx="12"/>
          </p:nvPr>
        </p:nvSpPr>
        <p:spPr/>
        <p:txBody>
          <a:bodyPr/>
          <a:lstStyle/>
          <a:p>
            <a:fld id="{F0FFA145-13A6-8D44-AF92-2468066B1737}" type="slidenum">
              <a:rPr lang="en-US" smtClean="0"/>
              <a:t>29</a:t>
            </a:fld>
            <a:endParaRPr lang="en-US"/>
          </a:p>
        </p:txBody>
      </p:sp>
    </p:spTree>
    <p:extLst>
      <p:ext uri="{BB962C8B-B14F-4D97-AF65-F5344CB8AC3E}">
        <p14:creationId xmlns:p14="http://schemas.microsoft.com/office/powerpoint/2010/main" val="1210855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165100"/>
            <a:ext cx="8229600" cy="576263"/>
          </a:xfrm>
        </p:spPr>
        <p:txBody>
          <a:bodyPr>
            <a:normAutofit fontScale="90000"/>
          </a:bodyPr>
          <a:lstStyle/>
          <a:p>
            <a:r>
              <a:rPr lang="en-US" altLang="en-US" dirty="0"/>
              <a:t>Virtualization</a:t>
            </a:r>
          </a:p>
        </p:txBody>
      </p:sp>
      <p:sp>
        <p:nvSpPr>
          <p:cNvPr id="6147" name="Content Placeholder 2"/>
          <p:cNvSpPr>
            <a:spLocks noGrp="1"/>
          </p:cNvSpPr>
          <p:nvPr>
            <p:ph idx="1"/>
          </p:nvPr>
        </p:nvSpPr>
        <p:spPr>
          <a:xfrm>
            <a:off x="354012" y="979714"/>
            <a:ext cx="8332788" cy="5754913"/>
          </a:xfrm>
        </p:spPr>
        <p:txBody>
          <a:bodyPr>
            <a:normAutofit fontScale="85000" lnSpcReduction="20000"/>
          </a:bodyPr>
          <a:lstStyle/>
          <a:p>
            <a:r>
              <a:rPr lang="en-US" altLang="en-US" dirty="0"/>
              <a:t>Fundamental idea – abstract hardware of a single computer into several different execution environments</a:t>
            </a:r>
          </a:p>
          <a:p>
            <a:pPr lvl="1"/>
            <a:r>
              <a:rPr lang="en-US" altLang="en-US" dirty="0"/>
              <a:t>Similar to layered approach</a:t>
            </a:r>
          </a:p>
          <a:p>
            <a:pPr lvl="1"/>
            <a:r>
              <a:rPr lang="en-US" altLang="en-US" dirty="0"/>
              <a:t>But layer creates virtual system (</a:t>
            </a:r>
            <a:r>
              <a:rPr lang="en-US" altLang="en-US" b="1" dirty="0">
                <a:solidFill>
                  <a:srgbClr val="3366FF"/>
                </a:solidFill>
              </a:rPr>
              <a:t>virtual machine</a:t>
            </a:r>
            <a:r>
              <a:rPr lang="en-US" altLang="en-US" dirty="0"/>
              <a:t>, or </a:t>
            </a:r>
            <a:r>
              <a:rPr lang="en-US" altLang="en-US" b="1" dirty="0">
                <a:solidFill>
                  <a:srgbClr val="3366FF"/>
                </a:solidFill>
              </a:rPr>
              <a:t>VM</a:t>
            </a:r>
            <a:r>
              <a:rPr lang="en-US" altLang="en-US" dirty="0"/>
              <a:t>) on which operation systems or applications can run</a:t>
            </a:r>
          </a:p>
          <a:p>
            <a:r>
              <a:rPr lang="en-US" altLang="en-US" dirty="0"/>
              <a:t>Several components</a:t>
            </a:r>
          </a:p>
          <a:p>
            <a:pPr lvl="1"/>
            <a:r>
              <a:rPr lang="en-US" altLang="en-US" b="1" dirty="0">
                <a:solidFill>
                  <a:srgbClr val="3366FF"/>
                </a:solidFill>
              </a:rPr>
              <a:t>Host</a:t>
            </a:r>
            <a:r>
              <a:rPr lang="en-US" altLang="en-US" dirty="0"/>
              <a:t> – underlying hardware system</a:t>
            </a:r>
          </a:p>
          <a:p>
            <a:pPr lvl="1"/>
            <a:r>
              <a:rPr lang="en-US" altLang="en-US" b="1" dirty="0">
                <a:solidFill>
                  <a:srgbClr val="3366FF"/>
                </a:solidFill>
              </a:rPr>
              <a:t>Virtual machine manager </a:t>
            </a:r>
            <a:r>
              <a:rPr lang="en-US" altLang="en-US" dirty="0"/>
              <a:t>(</a:t>
            </a:r>
            <a:r>
              <a:rPr lang="en-US" altLang="en-US" b="1" dirty="0">
                <a:solidFill>
                  <a:srgbClr val="3366FF"/>
                </a:solidFill>
              </a:rPr>
              <a:t>VMM</a:t>
            </a:r>
            <a:r>
              <a:rPr lang="en-US" altLang="en-US" dirty="0"/>
              <a:t>) or </a:t>
            </a:r>
            <a:r>
              <a:rPr lang="en-US" altLang="en-US" b="1" dirty="0">
                <a:solidFill>
                  <a:srgbClr val="3366FF"/>
                </a:solidFill>
              </a:rPr>
              <a:t>hypervisor</a:t>
            </a:r>
            <a:r>
              <a:rPr lang="en-US" altLang="en-US" dirty="0"/>
              <a:t> – creates and runs virtual machines by providing interface that is </a:t>
            </a:r>
            <a:r>
              <a:rPr lang="en-US" altLang="en-US" b="1" i="1" dirty="0"/>
              <a:t>identical</a:t>
            </a:r>
            <a:r>
              <a:rPr lang="en-US" altLang="en-US" dirty="0"/>
              <a:t> to the host</a:t>
            </a:r>
          </a:p>
          <a:p>
            <a:pPr lvl="2"/>
            <a:r>
              <a:rPr lang="en-US" altLang="en-US" dirty="0"/>
              <a:t>(Except in the case of </a:t>
            </a:r>
            <a:r>
              <a:rPr lang="en-US" altLang="en-US" dirty="0" err="1"/>
              <a:t>paravirtualization</a:t>
            </a:r>
            <a:r>
              <a:rPr lang="en-US" altLang="en-US" dirty="0"/>
              <a:t>)</a:t>
            </a:r>
          </a:p>
          <a:p>
            <a:pPr lvl="1"/>
            <a:r>
              <a:rPr lang="en-US" altLang="en-US" b="1" dirty="0">
                <a:solidFill>
                  <a:srgbClr val="3366FF"/>
                </a:solidFill>
              </a:rPr>
              <a:t>Guest</a:t>
            </a:r>
            <a:r>
              <a:rPr lang="en-US" altLang="en-US" dirty="0"/>
              <a:t> – process provided with virtual copy of the host</a:t>
            </a:r>
          </a:p>
          <a:p>
            <a:pPr lvl="2"/>
            <a:r>
              <a:rPr lang="en-US" altLang="en-US" dirty="0"/>
              <a:t>Usually an operating system</a:t>
            </a:r>
          </a:p>
          <a:p>
            <a:r>
              <a:rPr lang="en-US" altLang="en-US" dirty="0"/>
              <a:t>Single physical machine can run multiple operating systems concurrently, each in its own virtual machine</a:t>
            </a:r>
          </a:p>
          <a:p>
            <a:pPr lvl="2">
              <a:buFont typeface="Webdings" panose="05030102010509060703" pitchFamily="18" charset="2"/>
              <a:buNone/>
            </a:pPr>
            <a:r>
              <a:rPr lang="en-US" altLang="en-US" dirty="0"/>
              <a:t>	</a:t>
            </a:r>
          </a:p>
        </p:txBody>
      </p:sp>
      <p:sp>
        <p:nvSpPr>
          <p:cNvPr id="2" name="Slide Number Placeholder 1">
            <a:extLst>
              <a:ext uri="{FF2B5EF4-FFF2-40B4-BE49-F238E27FC236}">
                <a16:creationId xmlns:a16="http://schemas.microsoft.com/office/drawing/2014/main" id="{F4FAB02E-19C9-4B20-9D3F-218C6EAA96A7}"/>
              </a:ext>
            </a:extLst>
          </p:cNvPr>
          <p:cNvSpPr>
            <a:spLocks noGrp="1"/>
          </p:cNvSpPr>
          <p:nvPr>
            <p:ph type="sldNum" sz="quarter" idx="12"/>
          </p:nvPr>
        </p:nvSpPr>
        <p:spPr/>
        <p:txBody>
          <a:bodyPr/>
          <a:lstStyle/>
          <a:p>
            <a:fld id="{F0FFA145-13A6-8D44-AF92-2468066B1737}" type="slidenum">
              <a:rPr lang="en-US" smtClean="0"/>
              <a:t>3</a:t>
            </a:fld>
            <a:endParaRPr lang="en-US"/>
          </a:p>
        </p:txBody>
      </p:sp>
    </p:spTree>
    <p:extLst>
      <p:ext uri="{BB962C8B-B14F-4D97-AF65-F5344CB8AC3E}">
        <p14:creationId xmlns:p14="http://schemas.microsoft.com/office/powerpoint/2010/main" val="5931149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772648" y="193675"/>
            <a:ext cx="7697787" cy="915120"/>
          </a:xfrm>
        </p:spPr>
        <p:txBody>
          <a:bodyPr/>
          <a:lstStyle/>
          <a:p>
            <a:r>
              <a:rPr lang="en-US" altLang="en-US" sz="3000"/>
              <a:t>Building Blocks – Hardware Assistance</a:t>
            </a:r>
          </a:p>
        </p:txBody>
      </p:sp>
      <p:sp>
        <p:nvSpPr>
          <p:cNvPr id="22531" name="Content Placeholder 2"/>
          <p:cNvSpPr>
            <a:spLocks noGrp="1"/>
          </p:cNvSpPr>
          <p:nvPr>
            <p:ph idx="1"/>
          </p:nvPr>
        </p:nvSpPr>
        <p:spPr>
          <a:xfrm>
            <a:off x="806450" y="1108795"/>
            <a:ext cx="7630184" cy="5171235"/>
          </a:xfrm>
        </p:spPr>
        <p:txBody>
          <a:bodyPr>
            <a:normAutofit fontScale="85000" lnSpcReduction="10000"/>
          </a:bodyPr>
          <a:lstStyle/>
          <a:p>
            <a:r>
              <a:rPr lang="en-US" altLang="en-US" dirty="0"/>
              <a:t>All virtualization needs some HW support</a:t>
            </a:r>
          </a:p>
          <a:p>
            <a:r>
              <a:rPr lang="en-US" altLang="en-US" dirty="0"/>
              <a:t>More support -&gt; more feature rich, stable, better performance of guests</a:t>
            </a:r>
          </a:p>
          <a:p>
            <a:r>
              <a:rPr lang="en-US" altLang="en-US" dirty="0"/>
              <a:t>Intel added new </a:t>
            </a:r>
            <a:r>
              <a:rPr lang="en-US" altLang="en-US" b="1" dirty="0">
                <a:solidFill>
                  <a:srgbClr val="3366FF"/>
                </a:solidFill>
              </a:rPr>
              <a:t>VT-x</a:t>
            </a:r>
            <a:r>
              <a:rPr lang="en-US" altLang="en-US" dirty="0"/>
              <a:t> instructions in 2005 and AMD the </a:t>
            </a:r>
            <a:r>
              <a:rPr lang="en-US" altLang="en-US" b="1" dirty="0">
                <a:solidFill>
                  <a:srgbClr val="3366FF"/>
                </a:solidFill>
              </a:rPr>
              <a:t>AMD-V </a:t>
            </a:r>
            <a:r>
              <a:rPr lang="en-US" altLang="en-US" dirty="0"/>
              <a:t>instructions in 2006</a:t>
            </a:r>
          </a:p>
          <a:p>
            <a:pPr lvl="1"/>
            <a:r>
              <a:rPr lang="en-US" altLang="en-US" sz="2200" dirty="0"/>
              <a:t>CPUs with these instructions remove need for binary translation</a:t>
            </a:r>
          </a:p>
          <a:p>
            <a:pPr lvl="1"/>
            <a:r>
              <a:rPr lang="en-US" altLang="en-US" sz="2200" dirty="0"/>
              <a:t>Generally define more CPU modes – “guest” and “host”</a:t>
            </a:r>
          </a:p>
          <a:p>
            <a:pPr lvl="1"/>
            <a:r>
              <a:rPr lang="en-US" altLang="en-US" sz="2200" dirty="0"/>
              <a:t>VMM can enable host mode, define characteristics of each guest VM, switch to guest mode when a guest is running on CPU</a:t>
            </a:r>
          </a:p>
          <a:p>
            <a:pPr lvl="1"/>
            <a:r>
              <a:rPr lang="en-US" altLang="en-US" sz="2200" dirty="0"/>
              <a:t>In guest mode, guest OS thinks it is running natively, sees devices (as defined by VMM for that guest) </a:t>
            </a:r>
          </a:p>
          <a:p>
            <a:pPr lvl="2"/>
            <a:r>
              <a:rPr lang="en-US" altLang="en-US" sz="2200" dirty="0"/>
              <a:t>Access to virtualized device, the instructions cause trap to VMM</a:t>
            </a:r>
          </a:p>
          <a:p>
            <a:r>
              <a:rPr lang="en-US" altLang="en-US" dirty="0"/>
              <a:t>HW support for Page Tables, DMA, interrupts as well over time</a:t>
            </a:r>
          </a:p>
          <a:p>
            <a:pPr lvl="1"/>
            <a:endParaRPr lang="en-US" altLang="en-US" dirty="0"/>
          </a:p>
          <a:p>
            <a:pPr lvl="2"/>
            <a:endParaRPr lang="en-US" altLang="en-US" dirty="0"/>
          </a:p>
          <a:p>
            <a:pPr>
              <a:buFont typeface="Monotype Sorts" pitchFamily="-84" charset="2"/>
              <a:buNone/>
            </a:pPr>
            <a:endParaRPr lang="en-US" altLang="en-US" dirty="0">
              <a:latin typeface="Courier New" panose="02070309020205020404" pitchFamily="49" charset="0"/>
              <a:cs typeface="Courier New" panose="02070309020205020404" pitchFamily="49" charset="0"/>
            </a:endParaRPr>
          </a:p>
        </p:txBody>
      </p:sp>
      <p:sp>
        <p:nvSpPr>
          <p:cNvPr id="2" name="Slide Number Placeholder 1">
            <a:extLst>
              <a:ext uri="{FF2B5EF4-FFF2-40B4-BE49-F238E27FC236}">
                <a16:creationId xmlns:a16="http://schemas.microsoft.com/office/drawing/2014/main" id="{88DA15BD-0115-4EA4-B92E-6C88C81383B8}"/>
              </a:ext>
            </a:extLst>
          </p:cNvPr>
          <p:cNvSpPr>
            <a:spLocks noGrp="1"/>
          </p:cNvSpPr>
          <p:nvPr>
            <p:ph type="sldNum" sz="quarter" idx="12"/>
          </p:nvPr>
        </p:nvSpPr>
        <p:spPr/>
        <p:txBody>
          <a:bodyPr/>
          <a:lstStyle/>
          <a:p>
            <a:fld id="{F0FFA145-13A6-8D44-AF92-2468066B1737}" type="slidenum">
              <a:rPr lang="en-US" smtClean="0"/>
              <a:t>30</a:t>
            </a:fld>
            <a:endParaRPr lang="en-US"/>
          </a:p>
        </p:txBody>
      </p:sp>
    </p:spTree>
    <p:extLst>
      <p:ext uri="{BB962C8B-B14F-4D97-AF65-F5344CB8AC3E}">
        <p14:creationId xmlns:p14="http://schemas.microsoft.com/office/powerpoint/2010/main" val="3968629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41313" y="135177"/>
            <a:ext cx="8229600" cy="917246"/>
          </a:xfrm>
        </p:spPr>
        <p:txBody>
          <a:bodyPr>
            <a:normAutofit/>
          </a:bodyPr>
          <a:lstStyle/>
          <a:p>
            <a:r>
              <a:rPr lang="en-US" altLang="en-US" sz="3200" dirty="0"/>
              <a:t>Virtual Machines</a:t>
            </a:r>
          </a:p>
        </p:txBody>
      </p:sp>
      <p:sp>
        <p:nvSpPr>
          <p:cNvPr id="40962" name="Content Placeholder 2"/>
          <p:cNvSpPr>
            <a:spLocks noGrp="1"/>
          </p:cNvSpPr>
          <p:nvPr>
            <p:ph idx="1"/>
          </p:nvPr>
        </p:nvSpPr>
        <p:spPr>
          <a:xfrm>
            <a:off x="595313" y="1086929"/>
            <a:ext cx="7975600" cy="5158596"/>
          </a:xfrm>
        </p:spPr>
        <p:txBody>
          <a:bodyPr>
            <a:normAutofit/>
          </a:bodyPr>
          <a:lstStyle/>
          <a:p>
            <a:pPr>
              <a:defRPr/>
            </a:pPr>
            <a:r>
              <a:rPr lang="en-US" sz="2600" dirty="0">
                <a:ea typeface="ＭＳ Ｐゴシック" charset="0"/>
              </a:rPr>
              <a:t>Whatever the type, a VM has a lifecycle</a:t>
            </a:r>
          </a:p>
          <a:p>
            <a:pPr lvl="1">
              <a:defRPr/>
            </a:pPr>
            <a:r>
              <a:rPr lang="en-US" sz="2600" dirty="0">
                <a:ea typeface="ＭＳ Ｐゴシック" charset="0"/>
              </a:rPr>
              <a:t>Created by VMM</a:t>
            </a:r>
          </a:p>
          <a:p>
            <a:pPr lvl="1">
              <a:defRPr/>
            </a:pPr>
            <a:r>
              <a:rPr lang="en-US" sz="2600" dirty="0">
                <a:ea typeface="ＭＳ Ｐゴシック" charset="0"/>
              </a:rPr>
              <a:t>Resources assigned to it (number of cores, amount of memory, networking details, storage details)</a:t>
            </a:r>
          </a:p>
          <a:p>
            <a:pPr lvl="1">
              <a:defRPr/>
            </a:pPr>
            <a:r>
              <a:rPr lang="en-US" sz="2600" dirty="0">
                <a:ea typeface="ＭＳ Ｐゴシック" charset="0"/>
              </a:rPr>
              <a:t>In type 0 hypervisor, resources usually dedicated</a:t>
            </a:r>
          </a:p>
          <a:p>
            <a:pPr lvl="1">
              <a:defRPr/>
            </a:pPr>
            <a:r>
              <a:rPr lang="en-US" sz="2600" dirty="0">
                <a:ea typeface="ＭＳ Ｐゴシック" charset="0"/>
              </a:rPr>
              <a:t>Other types dedicate or share resources, or a mix</a:t>
            </a:r>
          </a:p>
          <a:p>
            <a:pPr lvl="1">
              <a:defRPr/>
            </a:pPr>
            <a:r>
              <a:rPr lang="en-US" sz="2600" dirty="0">
                <a:ea typeface="ＭＳ Ｐゴシック" charset="0"/>
              </a:rPr>
              <a:t>When no longer needed, VM can be deleted, freeing resources</a:t>
            </a:r>
          </a:p>
          <a:p>
            <a:pPr>
              <a:defRPr/>
            </a:pPr>
            <a:r>
              <a:rPr lang="en-US" sz="2600" dirty="0">
                <a:ea typeface="ＭＳ Ｐゴシック" charset="0"/>
              </a:rPr>
              <a:t>The procedure is simpler and faster than installing a physical machine</a:t>
            </a:r>
          </a:p>
          <a:p>
            <a:pPr lvl="2">
              <a:buFont typeface="Webdings" charset="0"/>
              <a:buChar char="4"/>
              <a:defRPr/>
            </a:pPr>
            <a:endParaRPr lang="en-US" dirty="0">
              <a:ea typeface="ＭＳ Ｐゴシック" charset="0"/>
            </a:endParaRPr>
          </a:p>
          <a:p>
            <a:pPr marL="0" indent="0">
              <a:buFont typeface="Monotype Sorts" charset="0"/>
              <a:buNone/>
              <a:defRPr/>
            </a:pPr>
            <a:endParaRPr lang="en-US" dirty="0">
              <a:latin typeface="Courier New"/>
              <a:ea typeface="ＭＳ Ｐゴシック" charset="0"/>
              <a:cs typeface="Courier New"/>
            </a:endParaRPr>
          </a:p>
        </p:txBody>
      </p:sp>
      <p:sp>
        <p:nvSpPr>
          <p:cNvPr id="2" name="Slide Number Placeholder 1">
            <a:extLst>
              <a:ext uri="{FF2B5EF4-FFF2-40B4-BE49-F238E27FC236}">
                <a16:creationId xmlns:a16="http://schemas.microsoft.com/office/drawing/2014/main" id="{AAAFA105-02F3-4062-A99C-28621432FF1C}"/>
              </a:ext>
            </a:extLst>
          </p:cNvPr>
          <p:cNvSpPr>
            <a:spLocks noGrp="1"/>
          </p:cNvSpPr>
          <p:nvPr>
            <p:ph type="sldNum" sz="quarter" idx="12"/>
          </p:nvPr>
        </p:nvSpPr>
        <p:spPr/>
        <p:txBody>
          <a:bodyPr/>
          <a:lstStyle/>
          <a:p>
            <a:fld id="{F0FFA145-13A6-8D44-AF92-2468066B1737}" type="slidenum">
              <a:rPr lang="en-US" smtClean="0"/>
              <a:t>31</a:t>
            </a:fld>
            <a:endParaRPr lang="en-US"/>
          </a:p>
        </p:txBody>
      </p:sp>
    </p:spTree>
    <p:extLst>
      <p:ext uri="{BB962C8B-B14F-4D97-AF65-F5344CB8AC3E}">
        <p14:creationId xmlns:p14="http://schemas.microsoft.com/office/powerpoint/2010/main" val="1061407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506413" y="389731"/>
            <a:ext cx="8229600" cy="576263"/>
          </a:xfrm>
        </p:spPr>
        <p:txBody>
          <a:bodyPr>
            <a:normAutofit/>
          </a:bodyPr>
          <a:lstStyle/>
          <a:p>
            <a:r>
              <a:rPr lang="en-US" altLang="en-US" sz="2800" dirty="0"/>
              <a:t>Virtualization and Operating-System Components</a:t>
            </a:r>
          </a:p>
        </p:txBody>
      </p:sp>
      <p:sp>
        <p:nvSpPr>
          <p:cNvPr id="40962" name="Content Placeholder 2"/>
          <p:cNvSpPr>
            <a:spLocks noGrp="1"/>
          </p:cNvSpPr>
          <p:nvPr>
            <p:ph idx="1"/>
          </p:nvPr>
        </p:nvSpPr>
        <p:spPr>
          <a:xfrm>
            <a:off x="1036638" y="1425546"/>
            <a:ext cx="7169150" cy="4530725"/>
          </a:xfrm>
        </p:spPr>
        <p:txBody>
          <a:bodyPr>
            <a:normAutofit/>
          </a:bodyPr>
          <a:lstStyle/>
          <a:p>
            <a:pPr>
              <a:defRPr/>
            </a:pPr>
            <a:r>
              <a:rPr lang="en-US" sz="2400" dirty="0">
                <a:ea typeface="ＭＳ Ｐゴシック" charset="0"/>
              </a:rPr>
              <a:t>Now look at operating system aspects of virtualization</a:t>
            </a:r>
          </a:p>
          <a:p>
            <a:pPr lvl="1">
              <a:defRPr/>
            </a:pPr>
            <a:r>
              <a:rPr lang="en-US" sz="2400" dirty="0">
                <a:ea typeface="ＭＳ Ｐゴシック" charset="0"/>
              </a:rPr>
              <a:t>CPU scheduling, memory management, I/O, storage, and unique VM migration feature</a:t>
            </a:r>
          </a:p>
          <a:p>
            <a:pPr lvl="2">
              <a:buFont typeface="Webdings" charset="0"/>
              <a:buChar char="4"/>
              <a:defRPr/>
            </a:pPr>
            <a:r>
              <a:rPr lang="en-US" dirty="0">
                <a:ea typeface="ＭＳ Ｐゴシック" charset="0"/>
              </a:rPr>
              <a:t>How do VMMs schedule CPU use when guests believe they have dedicated CPUs?</a:t>
            </a:r>
          </a:p>
          <a:p>
            <a:pPr lvl="2">
              <a:buFont typeface="Webdings" charset="0"/>
              <a:buChar char="4"/>
              <a:defRPr/>
            </a:pPr>
            <a:r>
              <a:rPr lang="en-US" dirty="0">
                <a:ea typeface="ＭＳ Ｐゴシック" charset="0"/>
              </a:rPr>
              <a:t>How can memory management work when many guests require large amounts of memory?</a:t>
            </a:r>
          </a:p>
          <a:p>
            <a:pPr marL="857250" lvl="2" indent="0">
              <a:buFont typeface="Webdings" charset="0"/>
              <a:buNone/>
              <a:defRPr/>
            </a:pPr>
            <a:endParaRPr lang="en-US" dirty="0">
              <a:ea typeface="ＭＳ Ｐゴシック" charset="0"/>
            </a:endParaRPr>
          </a:p>
          <a:p>
            <a:pPr marL="457200" lvl="1" indent="0">
              <a:buFont typeface="Monotype Sorts" charset="0"/>
              <a:buNone/>
              <a:defRPr/>
            </a:pPr>
            <a:endParaRPr lang="en-US" dirty="0">
              <a:ea typeface="ＭＳ Ｐゴシック" charset="0"/>
            </a:endParaRPr>
          </a:p>
          <a:p>
            <a:pPr lvl="2">
              <a:buFont typeface="Webdings" charset="0"/>
              <a:buChar char="4"/>
              <a:defRPr/>
            </a:pPr>
            <a:endParaRPr lang="en-US" dirty="0">
              <a:ea typeface="ＭＳ Ｐゴシック" charset="0"/>
            </a:endParaRPr>
          </a:p>
          <a:p>
            <a:pPr marL="0" indent="0">
              <a:buFont typeface="Monotype Sorts" charset="0"/>
              <a:buNone/>
              <a:defRPr/>
            </a:pPr>
            <a:endParaRPr lang="en-US" dirty="0">
              <a:latin typeface="Courier New"/>
              <a:ea typeface="ＭＳ Ｐゴシック" charset="0"/>
              <a:cs typeface="Courier New"/>
            </a:endParaRPr>
          </a:p>
        </p:txBody>
      </p:sp>
      <p:sp>
        <p:nvSpPr>
          <p:cNvPr id="2" name="Slide Number Placeholder 1">
            <a:extLst>
              <a:ext uri="{FF2B5EF4-FFF2-40B4-BE49-F238E27FC236}">
                <a16:creationId xmlns:a16="http://schemas.microsoft.com/office/drawing/2014/main" id="{DE0A15F9-2048-4448-A687-EC48DE5EED7A}"/>
              </a:ext>
            </a:extLst>
          </p:cNvPr>
          <p:cNvSpPr>
            <a:spLocks noGrp="1"/>
          </p:cNvSpPr>
          <p:nvPr>
            <p:ph type="sldNum" sz="quarter" idx="12"/>
          </p:nvPr>
        </p:nvSpPr>
        <p:spPr/>
        <p:txBody>
          <a:bodyPr/>
          <a:lstStyle/>
          <a:p>
            <a:fld id="{F0FFA145-13A6-8D44-AF92-2468066B1737}" type="slidenum">
              <a:rPr lang="en-US" smtClean="0"/>
              <a:t>32</a:t>
            </a:fld>
            <a:endParaRPr lang="en-US"/>
          </a:p>
        </p:txBody>
      </p:sp>
    </p:spTree>
    <p:extLst>
      <p:ext uri="{BB962C8B-B14F-4D97-AF65-F5344CB8AC3E}">
        <p14:creationId xmlns:p14="http://schemas.microsoft.com/office/powerpoint/2010/main" val="2682709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938213" y="150813"/>
            <a:ext cx="8229600" cy="576262"/>
          </a:xfrm>
        </p:spPr>
        <p:txBody>
          <a:bodyPr>
            <a:normAutofit fontScale="90000"/>
          </a:bodyPr>
          <a:lstStyle/>
          <a:p>
            <a:r>
              <a:rPr lang="en-US" altLang="en-US"/>
              <a:t>OS Component – CPU Scheduling</a:t>
            </a:r>
          </a:p>
        </p:txBody>
      </p:sp>
      <p:sp>
        <p:nvSpPr>
          <p:cNvPr id="40962" name="Content Placeholder 2"/>
          <p:cNvSpPr>
            <a:spLocks noGrp="1"/>
          </p:cNvSpPr>
          <p:nvPr>
            <p:ph idx="1"/>
          </p:nvPr>
        </p:nvSpPr>
        <p:spPr>
          <a:xfrm>
            <a:off x="835025" y="1022349"/>
            <a:ext cx="7678738" cy="5274933"/>
          </a:xfrm>
        </p:spPr>
        <p:txBody>
          <a:bodyPr>
            <a:normAutofit fontScale="85000" lnSpcReduction="20000"/>
          </a:bodyPr>
          <a:lstStyle/>
          <a:p>
            <a:pPr>
              <a:defRPr/>
            </a:pPr>
            <a:r>
              <a:rPr lang="en-US" dirty="0">
                <a:ea typeface="ＭＳ Ｐゴシック" charset="0"/>
              </a:rPr>
              <a:t>Even single-CPU systems act like multiprocessor ones when virtualized</a:t>
            </a:r>
          </a:p>
          <a:p>
            <a:pPr lvl="1">
              <a:defRPr/>
            </a:pPr>
            <a:r>
              <a:rPr lang="en-US" dirty="0">
                <a:ea typeface="ＭＳ Ｐゴシック" charset="0"/>
              </a:rPr>
              <a:t>One or more virtual CPUs per guest</a:t>
            </a:r>
          </a:p>
          <a:p>
            <a:pPr lvl="1">
              <a:defRPr/>
            </a:pPr>
            <a:r>
              <a:rPr lang="en-US" dirty="0" err="1">
                <a:ea typeface="ＭＳ Ｐゴシック" charset="0"/>
              </a:rPr>
              <a:t>vCPUs</a:t>
            </a:r>
            <a:r>
              <a:rPr lang="en-US" dirty="0">
                <a:ea typeface="ＭＳ Ｐゴシック" charset="0"/>
              </a:rPr>
              <a:t> are scheduled slices on the physical CPUs</a:t>
            </a:r>
          </a:p>
          <a:p>
            <a:pPr>
              <a:defRPr/>
            </a:pPr>
            <a:r>
              <a:rPr lang="en-US" dirty="0">
                <a:ea typeface="ＭＳ Ｐゴシック" charset="0"/>
              </a:rPr>
              <a:t>Generally VMM has one or more physical CPUs and number of threads to run on them</a:t>
            </a:r>
          </a:p>
          <a:p>
            <a:pPr lvl="1">
              <a:defRPr/>
            </a:pPr>
            <a:r>
              <a:rPr lang="en-US" dirty="0">
                <a:ea typeface="ＭＳ Ｐゴシック" charset="0"/>
              </a:rPr>
              <a:t>Guests configured with certain number of VCPUs</a:t>
            </a:r>
          </a:p>
          <a:p>
            <a:pPr lvl="2">
              <a:defRPr/>
            </a:pPr>
            <a:r>
              <a:rPr lang="en-US" dirty="0">
                <a:ea typeface="ＭＳ Ｐゴシック" charset="0"/>
              </a:rPr>
              <a:t>Can be adjusted throughout life of VM</a:t>
            </a:r>
          </a:p>
          <a:p>
            <a:pPr lvl="1">
              <a:defRPr/>
            </a:pPr>
            <a:r>
              <a:rPr lang="en-US" dirty="0">
                <a:ea typeface="ＭＳ Ｐゴシック" charset="0"/>
              </a:rPr>
              <a:t>When enough CPUs for all guests -&gt; VMM can allocate dedicated CPUs, each guest much like native operating system managing its CPUs</a:t>
            </a:r>
          </a:p>
          <a:p>
            <a:pPr lvl="1">
              <a:defRPr/>
            </a:pPr>
            <a:r>
              <a:rPr lang="en-US" dirty="0">
                <a:ea typeface="ＭＳ Ｐゴシック" charset="0"/>
              </a:rPr>
              <a:t>Usually not enough CPUs -&gt; CPU </a:t>
            </a:r>
            <a:r>
              <a:rPr lang="en-US" b="1" dirty="0" err="1">
                <a:solidFill>
                  <a:srgbClr val="3366FF"/>
                </a:solidFill>
                <a:ea typeface="ＭＳ Ｐゴシック" charset="0"/>
                <a:cs typeface="ＭＳ Ｐゴシック" charset="0"/>
              </a:rPr>
              <a:t>overcommitment</a:t>
            </a:r>
            <a:endParaRPr lang="en-US" b="1" dirty="0">
              <a:solidFill>
                <a:srgbClr val="3366FF"/>
              </a:solidFill>
              <a:ea typeface="ＭＳ Ｐゴシック" charset="0"/>
              <a:cs typeface="ＭＳ Ｐゴシック" charset="0"/>
            </a:endParaRPr>
          </a:p>
          <a:p>
            <a:pPr lvl="2">
              <a:defRPr/>
            </a:pPr>
            <a:r>
              <a:rPr lang="en-US" dirty="0">
                <a:ea typeface="ＭＳ Ｐゴシック" charset="0"/>
              </a:rPr>
              <a:t>VMM can use standard scheduling algorithms to put threads on CPUs</a:t>
            </a:r>
          </a:p>
          <a:p>
            <a:pPr lvl="2">
              <a:defRPr/>
            </a:pPr>
            <a:r>
              <a:rPr lang="en-US" dirty="0">
                <a:ea typeface="ＭＳ Ｐゴシック" charset="0"/>
              </a:rPr>
              <a:t>Some add fairness aspect</a:t>
            </a:r>
          </a:p>
          <a:p>
            <a:pPr lvl="2">
              <a:buFont typeface="Webdings" charset="0"/>
              <a:buChar char="4"/>
              <a:defRPr/>
            </a:pPr>
            <a:endParaRPr lang="en-US" dirty="0">
              <a:ea typeface="ＭＳ Ｐゴシック" charset="0"/>
            </a:endParaRPr>
          </a:p>
          <a:p>
            <a:pPr marL="0" indent="0">
              <a:buFont typeface="Monotype Sorts" charset="0"/>
              <a:buNone/>
              <a:defRPr/>
            </a:pPr>
            <a:endParaRPr lang="en-US" dirty="0">
              <a:latin typeface="Courier New"/>
              <a:ea typeface="ＭＳ Ｐゴシック" charset="0"/>
              <a:cs typeface="Courier New"/>
            </a:endParaRPr>
          </a:p>
        </p:txBody>
      </p:sp>
      <p:sp>
        <p:nvSpPr>
          <p:cNvPr id="2" name="Slide Number Placeholder 1">
            <a:extLst>
              <a:ext uri="{FF2B5EF4-FFF2-40B4-BE49-F238E27FC236}">
                <a16:creationId xmlns:a16="http://schemas.microsoft.com/office/drawing/2014/main" id="{F58A2E2F-B457-46C8-A3C1-1AF6837A026A}"/>
              </a:ext>
            </a:extLst>
          </p:cNvPr>
          <p:cNvSpPr>
            <a:spLocks noGrp="1"/>
          </p:cNvSpPr>
          <p:nvPr>
            <p:ph type="sldNum" sz="quarter" idx="12"/>
          </p:nvPr>
        </p:nvSpPr>
        <p:spPr/>
        <p:txBody>
          <a:bodyPr/>
          <a:lstStyle/>
          <a:p>
            <a:fld id="{F0FFA145-13A6-8D44-AF92-2468066B1737}" type="slidenum">
              <a:rPr lang="en-US" smtClean="0"/>
              <a:t>33</a:t>
            </a:fld>
            <a:endParaRPr lang="en-US"/>
          </a:p>
        </p:txBody>
      </p:sp>
    </p:spTree>
    <p:extLst>
      <p:ext uri="{BB962C8B-B14F-4D97-AF65-F5344CB8AC3E}">
        <p14:creationId xmlns:p14="http://schemas.microsoft.com/office/powerpoint/2010/main" val="28170797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310356" y="151053"/>
            <a:ext cx="7921625" cy="576263"/>
          </a:xfrm>
        </p:spPr>
        <p:txBody>
          <a:bodyPr/>
          <a:lstStyle/>
          <a:p>
            <a:r>
              <a:rPr lang="en-US" altLang="en-US" sz="2800" dirty="0"/>
              <a:t>OS Component – CPU Scheduling (cont.)</a:t>
            </a:r>
          </a:p>
        </p:txBody>
      </p:sp>
      <p:sp>
        <p:nvSpPr>
          <p:cNvPr id="39939" name="Content Placeholder 2"/>
          <p:cNvSpPr>
            <a:spLocks noGrp="1"/>
          </p:cNvSpPr>
          <p:nvPr>
            <p:ph idx="1"/>
          </p:nvPr>
        </p:nvSpPr>
        <p:spPr>
          <a:xfrm>
            <a:off x="620473" y="919671"/>
            <a:ext cx="7611508" cy="5239589"/>
          </a:xfrm>
        </p:spPr>
        <p:txBody>
          <a:bodyPr>
            <a:normAutofit/>
          </a:bodyPr>
          <a:lstStyle/>
          <a:p>
            <a:r>
              <a:rPr lang="en-US" altLang="en-US" sz="2800" dirty="0"/>
              <a:t>Cycle stealing by VMM and oversubscription of CPUs means guests don’t get CPU cycles they expect</a:t>
            </a:r>
          </a:p>
          <a:p>
            <a:pPr lvl="1"/>
            <a:r>
              <a:rPr lang="en-US" altLang="en-US" dirty="0"/>
              <a:t>Consider timesharing scheduler in a guest trying to schedule 100ms time slices -&gt; each may take 100ms, 1 second, or longer</a:t>
            </a:r>
          </a:p>
          <a:p>
            <a:pPr lvl="2"/>
            <a:r>
              <a:rPr lang="en-US" altLang="en-US" dirty="0"/>
              <a:t>Poor response times for users of guest</a:t>
            </a:r>
          </a:p>
          <a:p>
            <a:pPr marL="914400" lvl="2" indent="0">
              <a:buNone/>
            </a:pPr>
            <a:endParaRPr lang="en-US" altLang="en-US" dirty="0"/>
          </a:p>
          <a:p>
            <a:pPr>
              <a:buFont typeface="Monotype Sorts" pitchFamily="-84" charset="2"/>
              <a:buNone/>
            </a:pPr>
            <a:endParaRPr lang="en-US" altLang="en-US" dirty="0">
              <a:latin typeface="Courier New" panose="02070309020205020404" pitchFamily="49" charset="0"/>
              <a:cs typeface="Courier New" panose="02070309020205020404" pitchFamily="49" charset="0"/>
            </a:endParaRPr>
          </a:p>
        </p:txBody>
      </p:sp>
      <p:sp>
        <p:nvSpPr>
          <p:cNvPr id="2" name="Slide Number Placeholder 1">
            <a:extLst>
              <a:ext uri="{FF2B5EF4-FFF2-40B4-BE49-F238E27FC236}">
                <a16:creationId xmlns:a16="http://schemas.microsoft.com/office/drawing/2014/main" id="{50F0CFC8-FD19-4A53-AFED-638582C6ECDE}"/>
              </a:ext>
            </a:extLst>
          </p:cNvPr>
          <p:cNvSpPr>
            <a:spLocks noGrp="1"/>
          </p:cNvSpPr>
          <p:nvPr>
            <p:ph type="sldNum" sz="quarter" idx="12"/>
          </p:nvPr>
        </p:nvSpPr>
        <p:spPr/>
        <p:txBody>
          <a:bodyPr/>
          <a:lstStyle/>
          <a:p>
            <a:fld id="{F0FFA145-13A6-8D44-AF92-2468066B1737}" type="slidenum">
              <a:rPr lang="en-US" smtClean="0"/>
              <a:t>34</a:t>
            </a:fld>
            <a:endParaRPr lang="en-US"/>
          </a:p>
        </p:txBody>
      </p:sp>
    </p:spTree>
    <p:extLst>
      <p:ext uri="{BB962C8B-B14F-4D97-AF65-F5344CB8AC3E}">
        <p14:creationId xmlns:p14="http://schemas.microsoft.com/office/powerpoint/2010/main" val="31235297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a:xfrm>
            <a:off x="671513" y="132671"/>
            <a:ext cx="8229600" cy="576262"/>
          </a:xfrm>
        </p:spPr>
        <p:txBody>
          <a:bodyPr/>
          <a:lstStyle/>
          <a:p>
            <a:r>
              <a:rPr lang="en-US" altLang="en-US" sz="2400" dirty="0"/>
              <a:t>OS Component – Memory Management</a:t>
            </a:r>
          </a:p>
        </p:txBody>
      </p:sp>
      <p:sp>
        <p:nvSpPr>
          <p:cNvPr id="40962" name="Content Placeholder 2"/>
          <p:cNvSpPr>
            <a:spLocks noGrp="1"/>
          </p:cNvSpPr>
          <p:nvPr>
            <p:ph idx="1"/>
          </p:nvPr>
        </p:nvSpPr>
        <p:spPr>
          <a:xfrm>
            <a:off x="457200" y="854075"/>
            <a:ext cx="8229600" cy="5563977"/>
          </a:xfrm>
        </p:spPr>
        <p:txBody>
          <a:bodyPr>
            <a:normAutofit fontScale="62500" lnSpcReduction="20000"/>
          </a:bodyPr>
          <a:lstStyle/>
          <a:p>
            <a:r>
              <a:rPr lang="en-US" altLang="en-US" dirty="0"/>
              <a:t>VM’s memory is mapped to physical memory but managed by the hypervisor</a:t>
            </a:r>
          </a:p>
          <a:p>
            <a:r>
              <a:rPr lang="en-US" altLang="en-US" dirty="0"/>
              <a:t>Also suffers from oversubscription </a:t>
            </a:r>
          </a:p>
          <a:p>
            <a:pPr lvl="1"/>
            <a:r>
              <a:rPr lang="en-US" altLang="en-US" sz="3200" dirty="0"/>
              <a:t>Total memory with which guests are configured exceeds the amount of physical memory</a:t>
            </a:r>
          </a:p>
          <a:p>
            <a:pPr lvl="1"/>
            <a:r>
              <a:rPr lang="en-US" altLang="en-US" sz="3200" dirty="0"/>
              <a:t>requires extra need for efficient memory use from VMM</a:t>
            </a:r>
          </a:p>
          <a:p>
            <a:r>
              <a:rPr lang="en-US" altLang="en-US" dirty="0"/>
              <a:t>For example, VMware ESX guests have a configured amount of physical memory, then ESX uses 3 methods of memory management</a:t>
            </a:r>
          </a:p>
          <a:p>
            <a:pPr marL="800100" lvl="1" indent="-342900">
              <a:buFont typeface="Arial" panose="020B0604020202020204" pitchFamily="34" charset="0"/>
              <a:buAutoNum type="arabicPeriod"/>
            </a:pPr>
            <a:r>
              <a:rPr lang="en-US" altLang="en-US" sz="3200" dirty="0"/>
              <a:t>Double-paging, in which the guest page table indicates a page is in a physical frame but the VMM moves some of those pages to backing store</a:t>
            </a:r>
          </a:p>
          <a:p>
            <a:pPr marL="800100" lvl="1" indent="-342900">
              <a:buFont typeface="Arial" panose="020B0604020202020204" pitchFamily="34" charset="0"/>
              <a:buAutoNum type="arabicPeriod"/>
            </a:pPr>
            <a:r>
              <a:rPr lang="en-US" altLang="en-US" sz="3200" dirty="0"/>
              <a:t>A </a:t>
            </a:r>
            <a:r>
              <a:rPr lang="en-US" altLang="en-US" sz="3200" b="1" dirty="0">
                <a:solidFill>
                  <a:srgbClr val="3366FF"/>
                </a:solidFill>
              </a:rPr>
              <a:t>Balloon</a:t>
            </a:r>
            <a:r>
              <a:rPr lang="en-US" altLang="en-US" sz="3200" dirty="0"/>
              <a:t> memory manager in the guest OS communicates with VMM and is told to allocate or </a:t>
            </a:r>
            <a:r>
              <a:rPr lang="en-US" altLang="en-US" sz="3200" dirty="0" err="1"/>
              <a:t>deallocate</a:t>
            </a:r>
            <a:r>
              <a:rPr lang="en-US" altLang="en-US" sz="3200" dirty="0"/>
              <a:t> memory to decrease or increase physical memory use of guest, causing guest OS to free or have more memory available</a:t>
            </a:r>
          </a:p>
          <a:p>
            <a:pPr marL="800100" lvl="1" indent="-342900">
              <a:buFont typeface="Arial" panose="020B0604020202020204" pitchFamily="34" charset="0"/>
              <a:buAutoNum type="arabicPeriod"/>
            </a:pPr>
            <a:r>
              <a:rPr lang="en-US" altLang="en-US" sz="3200" dirty="0"/>
              <a:t>VMM will remove duplicated pages by determining if same page loaded more than once</a:t>
            </a:r>
          </a:p>
          <a:p>
            <a:pPr marL="1200150" lvl="2" indent="-342900"/>
            <a:r>
              <a:rPr lang="en-US" altLang="en-US" sz="3200" dirty="0"/>
              <a:t>If multiple guests run the same operating system, only one copy need to be in memory</a:t>
            </a:r>
          </a:p>
          <a:p>
            <a:pPr marL="1200150" lvl="2" indent="-342900"/>
            <a:r>
              <a:rPr lang="en-US" altLang="en-US" sz="3200" dirty="0"/>
              <a:t>Multiple guests could be running the same applications</a:t>
            </a:r>
          </a:p>
          <a:p>
            <a:pPr marL="800100" lvl="1" indent="-342900">
              <a:buFont typeface="Arial" panose="020B0604020202020204" pitchFamily="34" charset="0"/>
              <a:buAutoNum type="arabicPeriod"/>
            </a:pPr>
            <a:endParaRPr lang="en-US" altLang="en-US" dirty="0"/>
          </a:p>
          <a:p>
            <a:pPr marL="800100" lvl="1" indent="-342900">
              <a:buFont typeface="Monotype Sorts" pitchFamily="-84" charset="2"/>
              <a:buNone/>
            </a:pPr>
            <a:endParaRPr lang="en-US" altLang="en-US" dirty="0"/>
          </a:p>
          <a:p>
            <a:pPr marL="1143000" lvl="2" indent="-342900"/>
            <a:endParaRPr lang="en-US" altLang="en-US" dirty="0"/>
          </a:p>
          <a:p>
            <a:pPr>
              <a:buFont typeface="Monotype Sorts" pitchFamily="-84" charset="2"/>
              <a:buNone/>
            </a:pPr>
            <a:endParaRPr lang="en-US" altLang="en-US" dirty="0">
              <a:latin typeface="Courier New" panose="02070309020205020404" pitchFamily="49" charset="0"/>
              <a:cs typeface="Courier New" panose="02070309020205020404" pitchFamily="49" charset="0"/>
            </a:endParaRPr>
          </a:p>
        </p:txBody>
      </p:sp>
      <p:sp>
        <p:nvSpPr>
          <p:cNvPr id="2" name="Slide Number Placeholder 1">
            <a:extLst>
              <a:ext uri="{FF2B5EF4-FFF2-40B4-BE49-F238E27FC236}">
                <a16:creationId xmlns:a16="http://schemas.microsoft.com/office/drawing/2014/main" id="{6D8C7901-265D-494C-ACF8-50E3C42DC35B}"/>
              </a:ext>
            </a:extLst>
          </p:cNvPr>
          <p:cNvSpPr>
            <a:spLocks noGrp="1"/>
          </p:cNvSpPr>
          <p:nvPr>
            <p:ph type="sldNum" sz="quarter" idx="12"/>
          </p:nvPr>
        </p:nvSpPr>
        <p:spPr/>
        <p:txBody>
          <a:bodyPr/>
          <a:lstStyle/>
          <a:p>
            <a:fld id="{F0FFA145-13A6-8D44-AF92-2468066B1737}" type="slidenum">
              <a:rPr lang="en-US" smtClean="0"/>
              <a:t>35</a:t>
            </a:fld>
            <a:endParaRPr lang="en-US"/>
          </a:p>
        </p:txBody>
      </p:sp>
    </p:spTree>
    <p:extLst>
      <p:ext uri="{BB962C8B-B14F-4D97-AF65-F5344CB8AC3E}">
        <p14:creationId xmlns:p14="http://schemas.microsoft.com/office/powerpoint/2010/main" val="8312440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457200" y="0"/>
            <a:ext cx="8229600" cy="576262"/>
          </a:xfrm>
        </p:spPr>
        <p:txBody>
          <a:bodyPr/>
          <a:lstStyle/>
          <a:p>
            <a:r>
              <a:rPr lang="en-US" altLang="en-US" sz="2400" dirty="0"/>
              <a:t>OS Component – I/O</a:t>
            </a:r>
          </a:p>
        </p:txBody>
      </p:sp>
      <p:sp>
        <p:nvSpPr>
          <p:cNvPr id="40962" name="Content Placeholder 2"/>
          <p:cNvSpPr>
            <a:spLocks noGrp="1"/>
          </p:cNvSpPr>
          <p:nvPr>
            <p:ph idx="1"/>
          </p:nvPr>
        </p:nvSpPr>
        <p:spPr>
          <a:xfrm>
            <a:off x="457200" y="883920"/>
            <a:ext cx="8229600" cy="5723913"/>
          </a:xfrm>
        </p:spPr>
        <p:txBody>
          <a:bodyPr>
            <a:normAutofit fontScale="85000" lnSpcReduction="20000"/>
          </a:bodyPr>
          <a:lstStyle/>
          <a:p>
            <a:r>
              <a:rPr lang="en-US" altLang="en-US" sz="2800" dirty="0"/>
              <a:t>Guest OS will start out probing the hardware to determine the kinds of I/O devices available</a:t>
            </a:r>
          </a:p>
          <a:p>
            <a:r>
              <a:rPr lang="en-US" altLang="en-US" sz="2800" dirty="0"/>
              <a:t>Probes will trap to the hypervisor</a:t>
            </a:r>
          </a:p>
          <a:p>
            <a:pPr lvl="1"/>
            <a:r>
              <a:rPr lang="en-US" altLang="en-US" dirty="0"/>
              <a:t>One approach: hypervisor reports back the I/O devices that it has and guest will load the device drivers for those devices</a:t>
            </a:r>
          </a:p>
          <a:p>
            <a:pPr lvl="2"/>
            <a:r>
              <a:rPr lang="en-US" altLang="en-US" dirty="0"/>
              <a:t>I/O instructions will trap to hypervisor, which could then copy the needed values to and from the hardware registers</a:t>
            </a:r>
          </a:p>
          <a:p>
            <a:pPr lvl="2"/>
            <a:r>
              <a:rPr lang="en-US" altLang="en-US" dirty="0"/>
              <a:t>E.g. a hypervisor can create a file or region on the actual disk for each VM’s physical disk. When a guest OS tries to control a disk, the hypervisor can convert the block number being accessed into an offset into the file or disk region being used.</a:t>
            </a:r>
          </a:p>
          <a:p>
            <a:pPr lvl="1"/>
            <a:r>
              <a:rPr lang="en-US" altLang="en-US" dirty="0"/>
              <a:t>Another approach: hypervisor presents a different disk to the guest (e.g. IDE) from the real one (e.g. RAID)</a:t>
            </a:r>
          </a:p>
          <a:p>
            <a:pPr lvl="2"/>
            <a:r>
              <a:rPr lang="en-US" altLang="en-US" dirty="0"/>
              <a:t>When the guest OS issues a IDE disk command, the hypervisor converts them into commands to drive the RAID disk</a:t>
            </a:r>
          </a:p>
          <a:p>
            <a:pPr lvl="2"/>
            <a:r>
              <a:rPr lang="en-US" altLang="en-US" dirty="0"/>
              <a:t>i.e. VM technology made it possible to remap hardware devices</a:t>
            </a:r>
          </a:p>
          <a:p>
            <a:pPr lvl="2"/>
            <a:r>
              <a:rPr lang="en-US" altLang="en-US" dirty="0"/>
              <a:t>VMM can provide virtualized devices to guest OS</a:t>
            </a:r>
          </a:p>
          <a:p>
            <a:pPr lvl="2"/>
            <a:endParaRPr lang="en-US" altLang="en-US" dirty="0"/>
          </a:p>
          <a:p>
            <a:pPr>
              <a:buFont typeface="Monotype Sorts" pitchFamily="-84" charset="2"/>
              <a:buNone/>
            </a:pPr>
            <a:endParaRPr lang="en-US" altLang="en-US" dirty="0">
              <a:latin typeface="Courier New" panose="02070309020205020404" pitchFamily="49" charset="0"/>
              <a:cs typeface="Courier New" panose="02070309020205020404" pitchFamily="49" charset="0"/>
            </a:endParaRPr>
          </a:p>
        </p:txBody>
      </p:sp>
      <p:sp>
        <p:nvSpPr>
          <p:cNvPr id="2" name="Slide Number Placeholder 1">
            <a:extLst>
              <a:ext uri="{FF2B5EF4-FFF2-40B4-BE49-F238E27FC236}">
                <a16:creationId xmlns:a16="http://schemas.microsoft.com/office/drawing/2014/main" id="{BE262D3D-6872-4160-AAD8-BCF67CC9A0BC}"/>
              </a:ext>
            </a:extLst>
          </p:cNvPr>
          <p:cNvSpPr>
            <a:spLocks noGrp="1"/>
          </p:cNvSpPr>
          <p:nvPr>
            <p:ph type="sldNum" sz="quarter" idx="12"/>
          </p:nvPr>
        </p:nvSpPr>
        <p:spPr/>
        <p:txBody>
          <a:bodyPr/>
          <a:lstStyle/>
          <a:p>
            <a:fld id="{F0FFA145-13A6-8D44-AF92-2468066B1737}" type="slidenum">
              <a:rPr lang="en-US" smtClean="0"/>
              <a:t>36</a:t>
            </a:fld>
            <a:endParaRPr lang="en-US"/>
          </a:p>
        </p:txBody>
      </p:sp>
    </p:spTree>
    <p:extLst>
      <p:ext uri="{BB962C8B-B14F-4D97-AF65-F5344CB8AC3E}">
        <p14:creationId xmlns:p14="http://schemas.microsoft.com/office/powerpoint/2010/main" val="18541458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457200" y="0"/>
            <a:ext cx="8229600" cy="576262"/>
          </a:xfrm>
        </p:spPr>
        <p:txBody>
          <a:bodyPr/>
          <a:lstStyle/>
          <a:p>
            <a:r>
              <a:rPr lang="en-US" altLang="en-US" sz="2400" dirty="0"/>
              <a:t>OS Component – I/O</a:t>
            </a:r>
          </a:p>
        </p:txBody>
      </p:sp>
      <p:sp>
        <p:nvSpPr>
          <p:cNvPr id="40962" name="Content Placeholder 2"/>
          <p:cNvSpPr>
            <a:spLocks noGrp="1"/>
          </p:cNvSpPr>
          <p:nvPr>
            <p:ph idx="1"/>
          </p:nvPr>
        </p:nvSpPr>
        <p:spPr>
          <a:xfrm>
            <a:off x="457200" y="576262"/>
            <a:ext cx="8229600" cy="6031571"/>
          </a:xfrm>
        </p:spPr>
        <p:txBody>
          <a:bodyPr>
            <a:normAutofit fontScale="77500" lnSpcReduction="20000"/>
          </a:bodyPr>
          <a:lstStyle/>
          <a:p>
            <a:r>
              <a:rPr lang="en-US" altLang="en-US" dirty="0"/>
              <a:t>I/O is complicated for VMMs</a:t>
            </a:r>
          </a:p>
          <a:p>
            <a:pPr lvl="1"/>
            <a:r>
              <a:rPr lang="en-US" altLang="en-US" dirty="0"/>
              <a:t>Guest may see an easy-to-control device, but in reality VMM needs to send requests to a more complicated real device through a more complex real device driver</a:t>
            </a:r>
          </a:p>
          <a:p>
            <a:pPr lvl="1"/>
            <a:r>
              <a:rPr lang="en-US" altLang="en-US" dirty="0"/>
              <a:t>May allow devices to be dedicated to a guest and allow the guest to access those devices directly – help to improve performance</a:t>
            </a:r>
          </a:p>
          <a:p>
            <a:pPr lvl="1"/>
            <a:r>
              <a:rPr lang="en-US" altLang="en-US" dirty="0"/>
              <a:t>Less hypervisor needs to do for I/O for guests, the better</a:t>
            </a:r>
          </a:p>
          <a:p>
            <a:r>
              <a:rPr lang="en-US" altLang="en-US" dirty="0"/>
              <a:t>Networking is complex as VMM and guests all need network access</a:t>
            </a:r>
          </a:p>
          <a:p>
            <a:pPr lvl="1"/>
            <a:r>
              <a:rPr lang="en-US" altLang="en-US" dirty="0"/>
              <a:t>Hypervisor can take the role of a virtual switch</a:t>
            </a:r>
          </a:p>
          <a:p>
            <a:pPr lvl="1"/>
            <a:r>
              <a:rPr lang="en-US" altLang="en-US" dirty="0"/>
              <a:t>Each VM has a MAC address and the hypervisor switches frames between VMs</a:t>
            </a:r>
          </a:p>
          <a:p>
            <a:pPr lvl="1"/>
            <a:r>
              <a:rPr lang="en-US" altLang="en-US" dirty="0"/>
              <a:t>Each guest requires at least one IP address</a:t>
            </a:r>
          </a:p>
          <a:p>
            <a:pPr lvl="1"/>
            <a:r>
              <a:rPr lang="en-US" altLang="en-US" dirty="0"/>
              <a:t>VMM can </a:t>
            </a:r>
            <a:r>
              <a:rPr lang="en-US" altLang="en-US" b="1" dirty="0">
                <a:solidFill>
                  <a:srgbClr val="3366FF"/>
                </a:solidFill>
              </a:rPr>
              <a:t>bridge</a:t>
            </a:r>
            <a:r>
              <a:rPr lang="en-US" altLang="en-US" dirty="0"/>
              <a:t> guest to network (allowing direct access) and/or provide </a:t>
            </a:r>
            <a:r>
              <a:rPr lang="en-US" altLang="en-US" b="1" dirty="0">
                <a:solidFill>
                  <a:srgbClr val="3366FF"/>
                </a:solidFill>
              </a:rPr>
              <a:t>network address translation </a:t>
            </a:r>
            <a:r>
              <a:rPr lang="en-US" altLang="en-US" dirty="0"/>
              <a:t>(</a:t>
            </a:r>
            <a:r>
              <a:rPr lang="en-US" altLang="en-US" b="1" dirty="0">
                <a:solidFill>
                  <a:srgbClr val="3366FF"/>
                </a:solidFill>
              </a:rPr>
              <a:t>NAT</a:t>
            </a:r>
            <a:r>
              <a:rPr lang="en-US" altLang="en-US" dirty="0"/>
              <a:t>)</a:t>
            </a:r>
          </a:p>
          <a:p>
            <a:pPr lvl="2"/>
            <a:r>
              <a:rPr lang="en-US" altLang="en-US" sz="2900" dirty="0"/>
              <a:t>NAT address is local to the server on which guests are running, and VMM provides address translation to guests to hide their addresses</a:t>
            </a:r>
          </a:p>
          <a:p>
            <a:pPr lvl="2"/>
            <a:endParaRPr lang="en-US" altLang="en-US" dirty="0"/>
          </a:p>
          <a:p>
            <a:pPr>
              <a:buFont typeface="Monotype Sorts" pitchFamily="-84" charset="2"/>
              <a:buNone/>
            </a:pPr>
            <a:endParaRPr lang="en-US" altLang="en-US" dirty="0">
              <a:latin typeface="Courier New" panose="02070309020205020404" pitchFamily="49" charset="0"/>
              <a:cs typeface="Courier New" panose="02070309020205020404" pitchFamily="49" charset="0"/>
            </a:endParaRPr>
          </a:p>
        </p:txBody>
      </p:sp>
      <p:sp>
        <p:nvSpPr>
          <p:cNvPr id="2" name="Slide Number Placeholder 1">
            <a:extLst>
              <a:ext uri="{FF2B5EF4-FFF2-40B4-BE49-F238E27FC236}">
                <a16:creationId xmlns:a16="http://schemas.microsoft.com/office/drawing/2014/main" id="{1BEC3CF0-03D5-47EC-92AD-7F957B5540CE}"/>
              </a:ext>
            </a:extLst>
          </p:cNvPr>
          <p:cNvSpPr>
            <a:spLocks noGrp="1"/>
          </p:cNvSpPr>
          <p:nvPr>
            <p:ph type="sldNum" sz="quarter" idx="12"/>
          </p:nvPr>
        </p:nvSpPr>
        <p:spPr/>
        <p:txBody>
          <a:bodyPr/>
          <a:lstStyle/>
          <a:p>
            <a:fld id="{F0FFA145-13A6-8D44-AF92-2468066B1737}" type="slidenum">
              <a:rPr lang="en-US" smtClean="0"/>
              <a:t>37</a:t>
            </a:fld>
            <a:endParaRPr lang="en-US"/>
          </a:p>
        </p:txBody>
      </p:sp>
    </p:spTree>
    <p:extLst>
      <p:ext uri="{BB962C8B-B14F-4D97-AF65-F5344CB8AC3E}">
        <p14:creationId xmlns:p14="http://schemas.microsoft.com/office/powerpoint/2010/main" val="17725049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Rectangle 8"/>
          <p:cNvSpPr>
            <a:spLocks noGrp="1" noChangeArrowheads="1"/>
          </p:cNvSpPr>
          <p:nvPr>
            <p:ph type="title"/>
          </p:nvPr>
        </p:nvSpPr>
        <p:spPr>
          <a:xfrm>
            <a:off x="1161062" y="264017"/>
            <a:ext cx="6553200" cy="631258"/>
          </a:xfrm>
          <a:noFill/>
          <a:ln/>
        </p:spPr>
        <p:txBody>
          <a:bodyPr>
            <a:normAutofit/>
          </a:bodyPr>
          <a:lstStyle/>
          <a:p>
            <a:r>
              <a:rPr lang="en-US" sz="3200" dirty="0"/>
              <a:t>Virtual Networking</a:t>
            </a:r>
          </a:p>
        </p:txBody>
      </p:sp>
      <p:sp>
        <p:nvSpPr>
          <p:cNvPr id="3081" name="Rectangle 9"/>
          <p:cNvSpPr>
            <a:spLocks noGrp="1" noChangeArrowheads="1"/>
          </p:cNvSpPr>
          <p:nvPr>
            <p:ph type="body" idx="1"/>
          </p:nvPr>
        </p:nvSpPr>
        <p:spPr>
          <a:xfrm>
            <a:off x="585373" y="5233799"/>
            <a:ext cx="7323546" cy="1398226"/>
          </a:xfrm>
          <a:noFill/>
          <a:ln/>
        </p:spPr>
        <p:txBody>
          <a:bodyPr>
            <a:normAutofit lnSpcReduction="10000"/>
          </a:bodyPr>
          <a:lstStyle/>
          <a:p>
            <a:r>
              <a:rPr lang="en-US" sz="2000" dirty="0"/>
              <a:t>This is how VMs communicate to the outside world.</a:t>
            </a:r>
          </a:p>
          <a:p>
            <a:r>
              <a:rPr lang="en-US" sz="2000" dirty="0"/>
              <a:t>VM to VM communications possible without traversing the physical network</a:t>
            </a:r>
          </a:p>
          <a:p>
            <a:pPr lvl="1"/>
            <a:r>
              <a:rPr lang="en-US" sz="2000" dirty="0"/>
              <a:t>Can be used for security</a:t>
            </a:r>
          </a:p>
        </p:txBody>
      </p:sp>
      <p:pic>
        <p:nvPicPr>
          <p:cNvPr id="2" name="Picture 1" descr="f0305_demo.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897" y="1082914"/>
            <a:ext cx="3543249" cy="3819347"/>
          </a:xfrm>
          <a:prstGeom prst="rect">
            <a:avLst/>
          </a:prstGeom>
        </p:spPr>
      </p:pic>
      <p:grpSp>
        <p:nvGrpSpPr>
          <p:cNvPr id="5" name="Group 4">
            <a:extLst>
              <a:ext uri="{FF2B5EF4-FFF2-40B4-BE49-F238E27FC236}">
                <a16:creationId xmlns:a16="http://schemas.microsoft.com/office/drawing/2014/main" id="{47087C5E-1810-4E5D-A433-0C7DD9AD8086}"/>
              </a:ext>
            </a:extLst>
          </p:cNvPr>
          <p:cNvGrpSpPr>
            <a:grpSpLocks noChangeAspect="1"/>
          </p:cNvGrpSpPr>
          <p:nvPr/>
        </p:nvGrpSpPr>
        <p:grpSpPr bwMode="auto">
          <a:xfrm>
            <a:off x="4693969" y="883942"/>
            <a:ext cx="4126133" cy="4349857"/>
            <a:chOff x="1369" y="553"/>
            <a:chExt cx="2914" cy="3072"/>
          </a:xfrm>
        </p:grpSpPr>
        <p:sp>
          <p:nvSpPr>
            <p:cNvPr id="7" name="Freeform 10">
              <a:extLst>
                <a:ext uri="{FF2B5EF4-FFF2-40B4-BE49-F238E27FC236}">
                  <a16:creationId xmlns:a16="http://schemas.microsoft.com/office/drawing/2014/main" id="{2D4DEFB5-4EED-4BC0-A9A5-09A4A793309F}"/>
                </a:ext>
              </a:extLst>
            </p:cNvPr>
            <p:cNvSpPr>
              <a:spLocks/>
            </p:cNvSpPr>
            <p:nvPr/>
          </p:nvSpPr>
          <p:spPr bwMode="auto">
            <a:xfrm>
              <a:off x="2484" y="837"/>
              <a:ext cx="1611" cy="596"/>
            </a:xfrm>
            <a:custGeom>
              <a:avLst/>
              <a:gdLst>
                <a:gd name="T0" fmla="*/ 0 w 3462"/>
                <a:gd name="T1" fmla="*/ 1281 h 1281"/>
                <a:gd name="T2" fmla="*/ 0 w 3462"/>
                <a:gd name="T3" fmla="*/ 1281 h 1281"/>
                <a:gd name="T4" fmla="*/ 3462 w 3462"/>
                <a:gd name="T5" fmla="*/ 1281 h 1281"/>
                <a:gd name="T6" fmla="*/ 3462 w 3462"/>
                <a:gd name="T7" fmla="*/ 0 h 1281"/>
                <a:gd name="T8" fmla="*/ 0 w 3462"/>
                <a:gd name="T9" fmla="*/ 0 h 1281"/>
                <a:gd name="T10" fmla="*/ 0 w 3462"/>
                <a:gd name="T11" fmla="*/ 1281 h 1281"/>
              </a:gdLst>
              <a:ahLst/>
              <a:cxnLst>
                <a:cxn ang="0">
                  <a:pos x="T0" y="T1"/>
                </a:cxn>
                <a:cxn ang="0">
                  <a:pos x="T2" y="T3"/>
                </a:cxn>
                <a:cxn ang="0">
                  <a:pos x="T4" y="T5"/>
                </a:cxn>
                <a:cxn ang="0">
                  <a:pos x="T6" y="T7"/>
                </a:cxn>
                <a:cxn ang="0">
                  <a:pos x="T8" y="T9"/>
                </a:cxn>
                <a:cxn ang="0">
                  <a:pos x="T10" y="T11"/>
                </a:cxn>
              </a:cxnLst>
              <a:rect l="0" t="0" r="r" b="b"/>
              <a:pathLst>
                <a:path w="3462" h="1281">
                  <a:moveTo>
                    <a:pt x="0" y="1281"/>
                  </a:moveTo>
                  <a:lnTo>
                    <a:pt x="0" y="1281"/>
                  </a:lnTo>
                  <a:lnTo>
                    <a:pt x="3462" y="1281"/>
                  </a:lnTo>
                  <a:lnTo>
                    <a:pt x="3462" y="0"/>
                  </a:lnTo>
                  <a:lnTo>
                    <a:pt x="0" y="0"/>
                  </a:lnTo>
                  <a:lnTo>
                    <a:pt x="0" y="1281"/>
                  </a:lnTo>
                  <a:close/>
                </a:path>
              </a:pathLst>
            </a:custGeom>
            <a:solidFill>
              <a:srgbClr val="D0D0D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
          <p:nvSpPr>
            <p:cNvPr id="8" name="Freeform 11">
              <a:extLst>
                <a:ext uri="{FF2B5EF4-FFF2-40B4-BE49-F238E27FC236}">
                  <a16:creationId xmlns:a16="http://schemas.microsoft.com/office/drawing/2014/main" id="{41CF6C75-AD30-4DC0-BE97-6CEAAFF85E2C}"/>
                </a:ext>
              </a:extLst>
            </p:cNvPr>
            <p:cNvSpPr>
              <a:spLocks/>
            </p:cNvSpPr>
            <p:nvPr/>
          </p:nvSpPr>
          <p:spPr bwMode="auto">
            <a:xfrm>
              <a:off x="2484" y="837"/>
              <a:ext cx="1611" cy="596"/>
            </a:xfrm>
            <a:custGeom>
              <a:avLst/>
              <a:gdLst>
                <a:gd name="T0" fmla="*/ 0 w 3462"/>
                <a:gd name="T1" fmla="*/ 1281 h 1281"/>
                <a:gd name="T2" fmla="*/ 0 w 3462"/>
                <a:gd name="T3" fmla="*/ 1281 h 1281"/>
                <a:gd name="T4" fmla="*/ 3462 w 3462"/>
                <a:gd name="T5" fmla="*/ 1281 h 1281"/>
                <a:gd name="T6" fmla="*/ 3462 w 3462"/>
                <a:gd name="T7" fmla="*/ 0 h 1281"/>
                <a:gd name="T8" fmla="*/ 0 w 3462"/>
                <a:gd name="T9" fmla="*/ 0 h 1281"/>
                <a:gd name="T10" fmla="*/ 0 w 3462"/>
                <a:gd name="T11" fmla="*/ 1281 h 1281"/>
              </a:gdLst>
              <a:ahLst/>
              <a:cxnLst>
                <a:cxn ang="0">
                  <a:pos x="T0" y="T1"/>
                </a:cxn>
                <a:cxn ang="0">
                  <a:pos x="T2" y="T3"/>
                </a:cxn>
                <a:cxn ang="0">
                  <a:pos x="T4" y="T5"/>
                </a:cxn>
                <a:cxn ang="0">
                  <a:pos x="T6" y="T7"/>
                </a:cxn>
                <a:cxn ang="0">
                  <a:pos x="T8" y="T9"/>
                </a:cxn>
                <a:cxn ang="0">
                  <a:pos x="T10" y="T11"/>
                </a:cxn>
              </a:cxnLst>
              <a:rect l="0" t="0" r="r" b="b"/>
              <a:pathLst>
                <a:path w="3462" h="1281">
                  <a:moveTo>
                    <a:pt x="0" y="1281"/>
                  </a:moveTo>
                  <a:lnTo>
                    <a:pt x="0" y="1281"/>
                  </a:lnTo>
                  <a:lnTo>
                    <a:pt x="3462" y="1281"/>
                  </a:lnTo>
                  <a:lnTo>
                    <a:pt x="3462" y="0"/>
                  </a:lnTo>
                  <a:lnTo>
                    <a:pt x="0" y="0"/>
                  </a:lnTo>
                  <a:lnTo>
                    <a:pt x="0" y="1281"/>
                  </a:lnTo>
                  <a:close/>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9" name="Freeform 12">
              <a:extLst>
                <a:ext uri="{FF2B5EF4-FFF2-40B4-BE49-F238E27FC236}">
                  <a16:creationId xmlns:a16="http://schemas.microsoft.com/office/drawing/2014/main" id="{14D768A3-A24A-4B4C-91FB-0662F203A863}"/>
                </a:ext>
              </a:extLst>
            </p:cNvPr>
            <p:cNvSpPr>
              <a:spLocks/>
            </p:cNvSpPr>
            <p:nvPr/>
          </p:nvSpPr>
          <p:spPr bwMode="auto">
            <a:xfrm>
              <a:off x="2484" y="604"/>
              <a:ext cx="1611" cy="233"/>
            </a:xfrm>
            <a:custGeom>
              <a:avLst/>
              <a:gdLst>
                <a:gd name="T0" fmla="*/ 0 w 3462"/>
                <a:gd name="T1" fmla="*/ 501 h 501"/>
                <a:gd name="T2" fmla="*/ 0 w 3462"/>
                <a:gd name="T3" fmla="*/ 501 h 501"/>
                <a:gd name="T4" fmla="*/ 3462 w 3462"/>
                <a:gd name="T5" fmla="*/ 501 h 501"/>
                <a:gd name="T6" fmla="*/ 3462 w 3462"/>
                <a:gd name="T7" fmla="*/ 0 h 501"/>
                <a:gd name="T8" fmla="*/ 0 w 3462"/>
                <a:gd name="T9" fmla="*/ 0 h 501"/>
                <a:gd name="T10" fmla="*/ 0 w 3462"/>
                <a:gd name="T11" fmla="*/ 501 h 501"/>
              </a:gdLst>
              <a:ahLst/>
              <a:cxnLst>
                <a:cxn ang="0">
                  <a:pos x="T0" y="T1"/>
                </a:cxn>
                <a:cxn ang="0">
                  <a:pos x="T2" y="T3"/>
                </a:cxn>
                <a:cxn ang="0">
                  <a:pos x="T4" y="T5"/>
                </a:cxn>
                <a:cxn ang="0">
                  <a:pos x="T6" y="T7"/>
                </a:cxn>
                <a:cxn ang="0">
                  <a:pos x="T8" y="T9"/>
                </a:cxn>
                <a:cxn ang="0">
                  <a:pos x="T10" y="T11"/>
                </a:cxn>
              </a:cxnLst>
              <a:rect l="0" t="0" r="r" b="b"/>
              <a:pathLst>
                <a:path w="3462" h="501">
                  <a:moveTo>
                    <a:pt x="0" y="501"/>
                  </a:moveTo>
                  <a:lnTo>
                    <a:pt x="0" y="501"/>
                  </a:lnTo>
                  <a:lnTo>
                    <a:pt x="3462" y="501"/>
                  </a:lnTo>
                  <a:lnTo>
                    <a:pt x="3462" y="0"/>
                  </a:lnTo>
                  <a:lnTo>
                    <a:pt x="0" y="0"/>
                  </a:lnTo>
                  <a:lnTo>
                    <a:pt x="0" y="501"/>
                  </a:lnTo>
                  <a:close/>
                </a:path>
              </a:pathLst>
            </a:custGeom>
            <a:solidFill>
              <a:srgbClr val="D0D0D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
          <p:nvSpPr>
            <p:cNvPr id="10" name="Freeform 13">
              <a:extLst>
                <a:ext uri="{FF2B5EF4-FFF2-40B4-BE49-F238E27FC236}">
                  <a16:creationId xmlns:a16="http://schemas.microsoft.com/office/drawing/2014/main" id="{D82BD313-0424-4303-A9C5-34D36B7A0CD8}"/>
                </a:ext>
              </a:extLst>
            </p:cNvPr>
            <p:cNvSpPr>
              <a:spLocks/>
            </p:cNvSpPr>
            <p:nvPr/>
          </p:nvSpPr>
          <p:spPr bwMode="auto">
            <a:xfrm>
              <a:off x="2484" y="604"/>
              <a:ext cx="1611" cy="233"/>
            </a:xfrm>
            <a:custGeom>
              <a:avLst/>
              <a:gdLst>
                <a:gd name="T0" fmla="*/ 0 w 3462"/>
                <a:gd name="T1" fmla="*/ 501 h 501"/>
                <a:gd name="T2" fmla="*/ 0 w 3462"/>
                <a:gd name="T3" fmla="*/ 501 h 501"/>
                <a:gd name="T4" fmla="*/ 3462 w 3462"/>
                <a:gd name="T5" fmla="*/ 501 h 501"/>
                <a:gd name="T6" fmla="*/ 3462 w 3462"/>
                <a:gd name="T7" fmla="*/ 0 h 501"/>
                <a:gd name="T8" fmla="*/ 0 w 3462"/>
                <a:gd name="T9" fmla="*/ 0 h 501"/>
                <a:gd name="T10" fmla="*/ 0 w 3462"/>
                <a:gd name="T11" fmla="*/ 501 h 501"/>
              </a:gdLst>
              <a:ahLst/>
              <a:cxnLst>
                <a:cxn ang="0">
                  <a:pos x="T0" y="T1"/>
                </a:cxn>
                <a:cxn ang="0">
                  <a:pos x="T2" y="T3"/>
                </a:cxn>
                <a:cxn ang="0">
                  <a:pos x="T4" y="T5"/>
                </a:cxn>
                <a:cxn ang="0">
                  <a:pos x="T6" y="T7"/>
                </a:cxn>
                <a:cxn ang="0">
                  <a:pos x="T8" y="T9"/>
                </a:cxn>
                <a:cxn ang="0">
                  <a:pos x="T10" y="T11"/>
                </a:cxn>
              </a:cxnLst>
              <a:rect l="0" t="0" r="r" b="b"/>
              <a:pathLst>
                <a:path w="3462" h="501">
                  <a:moveTo>
                    <a:pt x="0" y="501"/>
                  </a:moveTo>
                  <a:lnTo>
                    <a:pt x="0" y="501"/>
                  </a:lnTo>
                  <a:lnTo>
                    <a:pt x="3462" y="501"/>
                  </a:lnTo>
                  <a:lnTo>
                    <a:pt x="3462" y="0"/>
                  </a:lnTo>
                  <a:lnTo>
                    <a:pt x="0" y="0"/>
                  </a:lnTo>
                  <a:lnTo>
                    <a:pt x="0" y="501"/>
                  </a:lnTo>
                  <a:close/>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11" name="Freeform 14">
              <a:extLst>
                <a:ext uri="{FF2B5EF4-FFF2-40B4-BE49-F238E27FC236}">
                  <a16:creationId xmlns:a16="http://schemas.microsoft.com/office/drawing/2014/main" id="{3BD567B4-E537-4DED-A769-7A1661504E50}"/>
                </a:ext>
              </a:extLst>
            </p:cNvPr>
            <p:cNvSpPr>
              <a:spLocks/>
            </p:cNvSpPr>
            <p:nvPr/>
          </p:nvSpPr>
          <p:spPr bwMode="auto">
            <a:xfrm>
              <a:off x="2897" y="1063"/>
              <a:ext cx="645" cy="271"/>
            </a:xfrm>
            <a:custGeom>
              <a:avLst/>
              <a:gdLst>
                <a:gd name="T0" fmla="*/ 0 w 1386"/>
                <a:gd name="T1" fmla="*/ 582 h 582"/>
                <a:gd name="T2" fmla="*/ 0 w 1386"/>
                <a:gd name="T3" fmla="*/ 582 h 582"/>
                <a:gd name="T4" fmla="*/ 1386 w 1386"/>
                <a:gd name="T5" fmla="*/ 582 h 582"/>
                <a:gd name="T6" fmla="*/ 1386 w 1386"/>
                <a:gd name="T7" fmla="*/ 0 h 582"/>
                <a:gd name="T8" fmla="*/ 0 w 1386"/>
                <a:gd name="T9" fmla="*/ 0 h 582"/>
                <a:gd name="T10" fmla="*/ 0 w 1386"/>
                <a:gd name="T11" fmla="*/ 582 h 582"/>
              </a:gdLst>
              <a:ahLst/>
              <a:cxnLst>
                <a:cxn ang="0">
                  <a:pos x="T0" y="T1"/>
                </a:cxn>
                <a:cxn ang="0">
                  <a:pos x="T2" y="T3"/>
                </a:cxn>
                <a:cxn ang="0">
                  <a:pos x="T4" y="T5"/>
                </a:cxn>
                <a:cxn ang="0">
                  <a:pos x="T6" y="T7"/>
                </a:cxn>
                <a:cxn ang="0">
                  <a:pos x="T8" y="T9"/>
                </a:cxn>
                <a:cxn ang="0">
                  <a:pos x="T10" y="T11"/>
                </a:cxn>
              </a:cxnLst>
              <a:rect l="0" t="0" r="r" b="b"/>
              <a:pathLst>
                <a:path w="1386" h="582">
                  <a:moveTo>
                    <a:pt x="0" y="582"/>
                  </a:moveTo>
                  <a:lnTo>
                    <a:pt x="0" y="582"/>
                  </a:lnTo>
                  <a:lnTo>
                    <a:pt x="1386" y="582"/>
                  </a:lnTo>
                  <a:lnTo>
                    <a:pt x="1386" y="0"/>
                  </a:lnTo>
                  <a:lnTo>
                    <a:pt x="0" y="0"/>
                  </a:lnTo>
                  <a:lnTo>
                    <a:pt x="0" y="582"/>
                  </a:lnTo>
                  <a:close/>
                </a:path>
              </a:pathLst>
            </a:custGeom>
            <a:solidFill>
              <a:srgbClr val="BFE7C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
          <p:nvSpPr>
            <p:cNvPr id="12" name="Freeform 15">
              <a:extLst>
                <a:ext uri="{FF2B5EF4-FFF2-40B4-BE49-F238E27FC236}">
                  <a16:creationId xmlns:a16="http://schemas.microsoft.com/office/drawing/2014/main" id="{9140B733-71DD-48BB-B4B3-BDBA0F56A36E}"/>
                </a:ext>
              </a:extLst>
            </p:cNvPr>
            <p:cNvSpPr>
              <a:spLocks/>
            </p:cNvSpPr>
            <p:nvPr/>
          </p:nvSpPr>
          <p:spPr bwMode="auto">
            <a:xfrm>
              <a:off x="2897" y="1063"/>
              <a:ext cx="645" cy="271"/>
            </a:xfrm>
            <a:custGeom>
              <a:avLst/>
              <a:gdLst>
                <a:gd name="T0" fmla="*/ 0 w 1386"/>
                <a:gd name="T1" fmla="*/ 582 h 582"/>
                <a:gd name="T2" fmla="*/ 0 w 1386"/>
                <a:gd name="T3" fmla="*/ 582 h 582"/>
                <a:gd name="T4" fmla="*/ 1386 w 1386"/>
                <a:gd name="T5" fmla="*/ 582 h 582"/>
                <a:gd name="T6" fmla="*/ 1386 w 1386"/>
                <a:gd name="T7" fmla="*/ 0 h 582"/>
                <a:gd name="T8" fmla="*/ 0 w 1386"/>
                <a:gd name="T9" fmla="*/ 0 h 582"/>
                <a:gd name="T10" fmla="*/ 0 w 1386"/>
                <a:gd name="T11" fmla="*/ 582 h 582"/>
              </a:gdLst>
              <a:ahLst/>
              <a:cxnLst>
                <a:cxn ang="0">
                  <a:pos x="T0" y="T1"/>
                </a:cxn>
                <a:cxn ang="0">
                  <a:pos x="T2" y="T3"/>
                </a:cxn>
                <a:cxn ang="0">
                  <a:pos x="T4" y="T5"/>
                </a:cxn>
                <a:cxn ang="0">
                  <a:pos x="T6" y="T7"/>
                </a:cxn>
                <a:cxn ang="0">
                  <a:pos x="T8" y="T9"/>
                </a:cxn>
                <a:cxn ang="0">
                  <a:pos x="T10" y="T11"/>
                </a:cxn>
              </a:cxnLst>
              <a:rect l="0" t="0" r="r" b="b"/>
              <a:pathLst>
                <a:path w="1386" h="582">
                  <a:moveTo>
                    <a:pt x="0" y="582"/>
                  </a:moveTo>
                  <a:lnTo>
                    <a:pt x="0" y="582"/>
                  </a:lnTo>
                  <a:lnTo>
                    <a:pt x="1386" y="582"/>
                  </a:lnTo>
                  <a:lnTo>
                    <a:pt x="1386" y="0"/>
                  </a:lnTo>
                  <a:lnTo>
                    <a:pt x="0" y="0"/>
                  </a:lnTo>
                  <a:lnTo>
                    <a:pt x="0" y="582"/>
                  </a:lnTo>
                  <a:close/>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13" name="Freeform 16">
              <a:extLst>
                <a:ext uri="{FF2B5EF4-FFF2-40B4-BE49-F238E27FC236}">
                  <a16:creationId xmlns:a16="http://schemas.microsoft.com/office/drawing/2014/main" id="{5D6F307B-90E7-47B6-B603-21BC5773BB14}"/>
                </a:ext>
              </a:extLst>
            </p:cNvPr>
            <p:cNvSpPr>
              <a:spLocks/>
            </p:cNvSpPr>
            <p:nvPr/>
          </p:nvSpPr>
          <p:spPr bwMode="auto">
            <a:xfrm>
              <a:off x="1577" y="2290"/>
              <a:ext cx="2706" cy="792"/>
            </a:xfrm>
            <a:custGeom>
              <a:avLst/>
              <a:gdLst>
                <a:gd name="T0" fmla="*/ 0 w 5814"/>
                <a:gd name="T1" fmla="*/ 1703 h 1703"/>
                <a:gd name="T2" fmla="*/ 0 w 5814"/>
                <a:gd name="T3" fmla="*/ 1703 h 1703"/>
                <a:gd name="T4" fmla="*/ 5814 w 5814"/>
                <a:gd name="T5" fmla="*/ 1703 h 1703"/>
                <a:gd name="T6" fmla="*/ 5814 w 5814"/>
                <a:gd name="T7" fmla="*/ 0 h 1703"/>
                <a:gd name="T8" fmla="*/ 0 w 5814"/>
                <a:gd name="T9" fmla="*/ 0 h 1703"/>
                <a:gd name="T10" fmla="*/ 0 w 5814"/>
                <a:gd name="T11" fmla="*/ 1703 h 1703"/>
              </a:gdLst>
              <a:ahLst/>
              <a:cxnLst>
                <a:cxn ang="0">
                  <a:pos x="T0" y="T1"/>
                </a:cxn>
                <a:cxn ang="0">
                  <a:pos x="T2" y="T3"/>
                </a:cxn>
                <a:cxn ang="0">
                  <a:pos x="T4" y="T5"/>
                </a:cxn>
                <a:cxn ang="0">
                  <a:pos x="T6" y="T7"/>
                </a:cxn>
                <a:cxn ang="0">
                  <a:pos x="T8" y="T9"/>
                </a:cxn>
                <a:cxn ang="0">
                  <a:pos x="T10" y="T11"/>
                </a:cxn>
              </a:cxnLst>
              <a:rect l="0" t="0" r="r" b="b"/>
              <a:pathLst>
                <a:path w="5814" h="1703">
                  <a:moveTo>
                    <a:pt x="0" y="1703"/>
                  </a:moveTo>
                  <a:lnTo>
                    <a:pt x="0" y="1703"/>
                  </a:lnTo>
                  <a:lnTo>
                    <a:pt x="5814" y="1703"/>
                  </a:lnTo>
                  <a:lnTo>
                    <a:pt x="5814" y="0"/>
                  </a:lnTo>
                  <a:lnTo>
                    <a:pt x="0" y="0"/>
                  </a:lnTo>
                  <a:lnTo>
                    <a:pt x="0" y="1703"/>
                  </a:lnTo>
                  <a:close/>
                </a:path>
              </a:pathLst>
            </a:custGeom>
            <a:solidFill>
              <a:srgbClr val="D0D0D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
          <p:nvSpPr>
            <p:cNvPr id="14" name="Freeform 17">
              <a:extLst>
                <a:ext uri="{FF2B5EF4-FFF2-40B4-BE49-F238E27FC236}">
                  <a16:creationId xmlns:a16="http://schemas.microsoft.com/office/drawing/2014/main" id="{EA1D1365-1140-4D29-9FE3-789B1191439A}"/>
                </a:ext>
              </a:extLst>
            </p:cNvPr>
            <p:cNvSpPr>
              <a:spLocks/>
            </p:cNvSpPr>
            <p:nvPr/>
          </p:nvSpPr>
          <p:spPr bwMode="auto">
            <a:xfrm>
              <a:off x="1577" y="2290"/>
              <a:ext cx="2706" cy="792"/>
            </a:xfrm>
            <a:custGeom>
              <a:avLst/>
              <a:gdLst>
                <a:gd name="T0" fmla="*/ 0 w 5814"/>
                <a:gd name="T1" fmla="*/ 1703 h 1703"/>
                <a:gd name="T2" fmla="*/ 0 w 5814"/>
                <a:gd name="T3" fmla="*/ 1703 h 1703"/>
                <a:gd name="T4" fmla="*/ 5814 w 5814"/>
                <a:gd name="T5" fmla="*/ 1703 h 1703"/>
                <a:gd name="T6" fmla="*/ 5814 w 5814"/>
                <a:gd name="T7" fmla="*/ 0 h 1703"/>
                <a:gd name="T8" fmla="*/ 0 w 5814"/>
                <a:gd name="T9" fmla="*/ 0 h 1703"/>
                <a:gd name="T10" fmla="*/ 0 w 5814"/>
                <a:gd name="T11" fmla="*/ 1703 h 1703"/>
              </a:gdLst>
              <a:ahLst/>
              <a:cxnLst>
                <a:cxn ang="0">
                  <a:pos x="T0" y="T1"/>
                </a:cxn>
                <a:cxn ang="0">
                  <a:pos x="T2" y="T3"/>
                </a:cxn>
                <a:cxn ang="0">
                  <a:pos x="T4" y="T5"/>
                </a:cxn>
                <a:cxn ang="0">
                  <a:pos x="T6" y="T7"/>
                </a:cxn>
                <a:cxn ang="0">
                  <a:pos x="T8" y="T9"/>
                </a:cxn>
                <a:cxn ang="0">
                  <a:pos x="T10" y="T11"/>
                </a:cxn>
              </a:cxnLst>
              <a:rect l="0" t="0" r="r" b="b"/>
              <a:pathLst>
                <a:path w="5814" h="1703">
                  <a:moveTo>
                    <a:pt x="0" y="1703"/>
                  </a:moveTo>
                  <a:lnTo>
                    <a:pt x="0" y="1703"/>
                  </a:lnTo>
                  <a:lnTo>
                    <a:pt x="5814" y="1703"/>
                  </a:lnTo>
                  <a:lnTo>
                    <a:pt x="5814" y="0"/>
                  </a:lnTo>
                  <a:lnTo>
                    <a:pt x="0" y="0"/>
                  </a:lnTo>
                  <a:lnTo>
                    <a:pt x="0" y="1703"/>
                  </a:lnTo>
                  <a:close/>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15" name="Freeform 18">
              <a:extLst>
                <a:ext uri="{FF2B5EF4-FFF2-40B4-BE49-F238E27FC236}">
                  <a16:creationId xmlns:a16="http://schemas.microsoft.com/office/drawing/2014/main" id="{14F8B404-3562-495E-BD60-E0C684FA3609}"/>
                </a:ext>
              </a:extLst>
            </p:cNvPr>
            <p:cNvSpPr>
              <a:spLocks/>
            </p:cNvSpPr>
            <p:nvPr/>
          </p:nvSpPr>
          <p:spPr bwMode="auto">
            <a:xfrm>
              <a:off x="1577" y="1498"/>
              <a:ext cx="2706" cy="792"/>
            </a:xfrm>
            <a:custGeom>
              <a:avLst/>
              <a:gdLst>
                <a:gd name="T0" fmla="*/ 0 w 5814"/>
                <a:gd name="T1" fmla="*/ 1703 h 1703"/>
                <a:gd name="T2" fmla="*/ 0 w 5814"/>
                <a:gd name="T3" fmla="*/ 1703 h 1703"/>
                <a:gd name="T4" fmla="*/ 5814 w 5814"/>
                <a:gd name="T5" fmla="*/ 1703 h 1703"/>
                <a:gd name="T6" fmla="*/ 5814 w 5814"/>
                <a:gd name="T7" fmla="*/ 0 h 1703"/>
                <a:gd name="T8" fmla="*/ 0 w 5814"/>
                <a:gd name="T9" fmla="*/ 0 h 1703"/>
                <a:gd name="T10" fmla="*/ 0 w 5814"/>
                <a:gd name="T11" fmla="*/ 1703 h 1703"/>
              </a:gdLst>
              <a:ahLst/>
              <a:cxnLst>
                <a:cxn ang="0">
                  <a:pos x="T0" y="T1"/>
                </a:cxn>
                <a:cxn ang="0">
                  <a:pos x="T2" y="T3"/>
                </a:cxn>
                <a:cxn ang="0">
                  <a:pos x="T4" y="T5"/>
                </a:cxn>
                <a:cxn ang="0">
                  <a:pos x="T6" y="T7"/>
                </a:cxn>
                <a:cxn ang="0">
                  <a:pos x="T8" y="T9"/>
                </a:cxn>
                <a:cxn ang="0">
                  <a:pos x="T10" y="T11"/>
                </a:cxn>
              </a:cxnLst>
              <a:rect l="0" t="0" r="r" b="b"/>
              <a:pathLst>
                <a:path w="5814" h="1703">
                  <a:moveTo>
                    <a:pt x="0" y="1703"/>
                  </a:moveTo>
                  <a:lnTo>
                    <a:pt x="0" y="1703"/>
                  </a:lnTo>
                  <a:lnTo>
                    <a:pt x="5814" y="1703"/>
                  </a:lnTo>
                  <a:lnTo>
                    <a:pt x="5814" y="0"/>
                  </a:lnTo>
                  <a:lnTo>
                    <a:pt x="0" y="0"/>
                  </a:lnTo>
                  <a:lnTo>
                    <a:pt x="0" y="1703"/>
                  </a:lnTo>
                  <a:close/>
                </a:path>
              </a:pathLst>
            </a:custGeom>
            <a:solidFill>
              <a:srgbClr val="D0D0D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CA" dirty="0"/>
            </a:p>
          </p:txBody>
        </p:sp>
        <p:sp>
          <p:nvSpPr>
            <p:cNvPr id="16" name="Freeform 19">
              <a:extLst>
                <a:ext uri="{FF2B5EF4-FFF2-40B4-BE49-F238E27FC236}">
                  <a16:creationId xmlns:a16="http://schemas.microsoft.com/office/drawing/2014/main" id="{344F6BA0-86FF-46FE-AAB0-C50BF388D25D}"/>
                </a:ext>
              </a:extLst>
            </p:cNvPr>
            <p:cNvSpPr>
              <a:spLocks/>
            </p:cNvSpPr>
            <p:nvPr/>
          </p:nvSpPr>
          <p:spPr bwMode="auto">
            <a:xfrm>
              <a:off x="1577" y="1498"/>
              <a:ext cx="2706" cy="792"/>
            </a:xfrm>
            <a:custGeom>
              <a:avLst/>
              <a:gdLst>
                <a:gd name="T0" fmla="*/ 0 w 5814"/>
                <a:gd name="T1" fmla="*/ 1703 h 1703"/>
                <a:gd name="T2" fmla="*/ 0 w 5814"/>
                <a:gd name="T3" fmla="*/ 1703 h 1703"/>
                <a:gd name="T4" fmla="*/ 5814 w 5814"/>
                <a:gd name="T5" fmla="*/ 1703 h 1703"/>
                <a:gd name="T6" fmla="*/ 5814 w 5814"/>
                <a:gd name="T7" fmla="*/ 0 h 1703"/>
                <a:gd name="T8" fmla="*/ 0 w 5814"/>
                <a:gd name="T9" fmla="*/ 0 h 1703"/>
                <a:gd name="T10" fmla="*/ 0 w 5814"/>
                <a:gd name="T11" fmla="*/ 1703 h 1703"/>
              </a:gdLst>
              <a:ahLst/>
              <a:cxnLst>
                <a:cxn ang="0">
                  <a:pos x="T0" y="T1"/>
                </a:cxn>
                <a:cxn ang="0">
                  <a:pos x="T2" y="T3"/>
                </a:cxn>
                <a:cxn ang="0">
                  <a:pos x="T4" y="T5"/>
                </a:cxn>
                <a:cxn ang="0">
                  <a:pos x="T6" y="T7"/>
                </a:cxn>
                <a:cxn ang="0">
                  <a:pos x="T8" y="T9"/>
                </a:cxn>
                <a:cxn ang="0">
                  <a:pos x="T10" y="T11"/>
                </a:cxn>
              </a:cxnLst>
              <a:rect l="0" t="0" r="r" b="b"/>
              <a:pathLst>
                <a:path w="5814" h="1703">
                  <a:moveTo>
                    <a:pt x="0" y="1703"/>
                  </a:moveTo>
                  <a:lnTo>
                    <a:pt x="0" y="1703"/>
                  </a:lnTo>
                  <a:lnTo>
                    <a:pt x="5814" y="1703"/>
                  </a:lnTo>
                  <a:lnTo>
                    <a:pt x="5814" y="0"/>
                  </a:lnTo>
                  <a:lnTo>
                    <a:pt x="0" y="0"/>
                  </a:lnTo>
                  <a:lnTo>
                    <a:pt x="0" y="1703"/>
                  </a:lnTo>
                  <a:close/>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dirty="0"/>
            </a:p>
          </p:txBody>
        </p:sp>
        <p:sp>
          <p:nvSpPr>
            <p:cNvPr id="17" name="Freeform 20">
              <a:extLst>
                <a:ext uri="{FF2B5EF4-FFF2-40B4-BE49-F238E27FC236}">
                  <a16:creationId xmlns:a16="http://schemas.microsoft.com/office/drawing/2014/main" id="{0B6DBDED-4801-46E8-B438-CDC538F2EFCE}"/>
                </a:ext>
              </a:extLst>
            </p:cNvPr>
            <p:cNvSpPr>
              <a:spLocks/>
            </p:cNvSpPr>
            <p:nvPr/>
          </p:nvSpPr>
          <p:spPr bwMode="auto">
            <a:xfrm>
              <a:off x="2766" y="1686"/>
              <a:ext cx="892" cy="191"/>
            </a:xfrm>
            <a:custGeom>
              <a:avLst/>
              <a:gdLst>
                <a:gd name="T0" fmla="*/ 0 w 1916"/>
                <a:gd name="T1" fmla="*/ 411 h 411"/>
                <a:gd name="T2" fmla="*/ 0 w 1916"/>
                <a:gd name="T3" fmla="*/ 411 h 411"/>
                <a:gd name="T4" fmla="*/ 1916 w 1916"/>
                <a:gd name="T5" fmla="*/ 411 h 411"/>
                <a:gd name="T6" fmla="*/ 1916 w 1916"/>
                <a:gd name="T7" fmla="*/ 0 h 411"/>
                <a:gd name="T8" fmla="*/ 0 w 1916"/>
                <a:gd name="T9" fmla="*/ 0 h 411"/>
                <a:gd name="T10" fmla="*/ 0 w 1916"/>
                <a:gd name="T11" fmla="*/ 411 h 411"/>
              </a:gdLst>
              <a:ahLst/>
              <a:cxnLst>
                <a:cxn ang="0">
                  <a:pos x="T0" y="T1"/>
                </a:cxn>
                <a:cxn ang="0">
                  <a:pos x="T2" y="T3"/>
                </a:cxn>
                <a:cxn ang="0">
                  <a:pos x="T4" y="T5"/>
                </a:cxn>
                <a:cxn ang="0">
                  <a:pos x="T6" y="T7"/>
                </a:cxn>
                <a:cxn ang="0">
                  <a:pos x="T8" y="T9"/>
                </a:cxn>
                <a:cxn ang="0">
                  <a:pos x="T10" y="T11"/>
                </a:cxn>
              </a:cxnLst>
              <a:rect l="0" t="0" r="r" b="b"/>
              <a:pathLst>
                <a:path w="1916" h="411">
                  <a:moveTo>
                    <a:pt x="0" y="411"/>
                  </a:moveTo>
                  <a:lnTo>
                    <a:pt x="0" y="411"/>
                  </a:lnTo>
                  <a:lnTo>
                    <a:pt x="1916" y="411"/>
                  </a:lnTo>
                  <a:lnTo>
                    <a:pt x="1916" y="0"/>
                  </a:lnTo>
                  <a:lnTo>
                    <a:pt x="0" y="0"/>
                  </a:lnTo>
                  <a:lnTo>
                    <a:pt x="0" y="411"/>
                  </a:lnTo>
                  <a:close/>
                </a:path>
              </a:pathLst>
            </a:custGeom>
            <a:solidFill>
              <a:srgbClr val="BFE7C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
          <p:nvSpPr>
            <p:cNvPr id="18" name="Freeform 21">
              <a:extLst>
                <a:ext uri="{FF2B5EF4-FFF2-40B4-BE49-F238E27FC236}">
                  <a16:creationId xmlns:a16="http://schemas.microsoft.com/office/drawing/2014/main" id="{DCFD7414-B6AD-44F2-A6C9-9F397911BD25}"/>
                </a:ext>
              </a:extLst>
            </p:cNvPr>
            <p:cNvSpPr>
              <a:spLocks/>
            </p:cNvSpPr>
            <p:nvPr/>
          </p:nvSpPr>
          <p:spPr bwMode="auto">
            <a:xfrm>
              <a:off x="2766" y="1686"/>
              <a:ext cx="892" cy="191"/>
            </a:xfrm>
            <a:custGeom>
              <a:avLst/>
              <a:gdLst>
                <a:gd name="T0" fmla="*/ 0 w 1916"/>
                <a:gd name="T1" fmla="*/ 411 h 411"/>
                <a:gd name="T2" fmla="*/ 0 w 1916"/>
                <a:gd name="T3" fmla="*/ 411 h 411"/>
                <a:gd name="T4" fmla="*/ 1916 w 1916"/>
                <a:gd name="T5" fmla="*/ 411 h 411"/>
                <a:gd name="T6" fmla="*/ 1916 w 1916"/>
                <a:gd name="T7" fmla="*/ 0 h 411"/>
                <a:gd name="T8" fmla="*/ 0 w 1916"/>
                <a:gd name="T9" fmla="*/ 0 h 411"/>
                <a:gd name="T10" fmla="*/ 0 w 1916"/>
                <a:gd name="T11" fmla="*/ 411 h 411"/>
              </a:gdLst>
              <a:ahLst/>
              <a:cxnLst>
                <a:cxn ang="0">
                  <a:pos x="T0" y="T1"/>
                </a:cxn>
                <a:cxn ang="0">
                  <a:pos x="T2" y="T3"/>
                </a:cxn>
                <a:cxn ang="0">
                  <a:pos x="T4" y="T5"/>
                </a:cxn>
                <a:cxn ang="0">
                  <a:pos x="T6" y="T7"/>
                </a:cxn>
                <a:cxn ang="0">
                  <a:pos x="T8" y="T9"/>
                </a:cxn>
                <a:cxn ang="0">
                  <a:pos x="T10" y="T11"/>
                </a:cxn>
              </a:cxnLst>
              <a:rect l="0" t="0" r="r" b="b"/>
              <a:pathLst>
                <a:path w="1916" h="411">
                  <a:moveTo>
                    <a:pt x="0" y="411"/>
                  </a:moveTo>
                  <a:lnTo>
                    <a:pt x="0" y="411"/>
                  </a:lnTo>
                  <a:lnTo>
                    <a:pt x="1916" y="411"/>
                  </a:lnTo>
                  <a:lnTo>
                    <a:pt x="1916" y="0"/>
                  </a:lnTo>
                  <a:lnTo>
                    <a:pt x="0" y="0"/>
                  </a:lnTo>
                  <a:lnTo>
                    <a:pt x="0" y="411"/>
                  </a:lnTo>
                  <a:close/>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19" name="Freeform 22">
              <a:extLst>
                <a:ext uri="{FF2B5EF4-FFF2-40B4-BE49-F238E27FC236}">
                  <a16:creationId xmlns:a16="http://schemas.microsoft.com/office/drawing/2014/main" id="{EC621858-52F4-4A2B-B9C8-897A96DFABAE}"/>
                </a:ext>
              </a:extLst>
            </p:cNvPr>
            <p:cNvSpPr>
              <a:spLocks/>
            </p:cNvSpPr>
            <p:nvPr/>
          </p:nvSpPr>
          <p:spPr bwMode="auto">
            <a:xfrm>
              <a:off x="2766" y="2005"/>
              <a:ext cx="892" cy="190"/>
            </a:xfrm>
            <a:custGeom>
              <a:avLst/>
              <a:gdLst>
                <a:gd name="T0" fmla="*/ 0 w 1916"/>
                <a:gd name="T1" fmla="*/ 410 h 410"/>
                <a:gd name="T2" fmla="*/ 0 w 1916"/>
                <a:gd name="T3" fmla="*/ 410 h 410"/>
                <a:gd name="T4" fmla="*/ 1916 w 1916"/>
                <a:gd name="T5" fmla="*/ 410 h 410"/>
                <a:gd name="T6" fmla="*/ 1916 w 1916"/>
                <a:gd name="T7" fmla="*/ 0 h 410"/>
                <a:gd name="T8" fmla="*/ 0 w 1916"/>
                <a:gd name="T9" fmla="*/ 0 h 410"/>
                <a:gd name="T10" fmla="*/ 0 w 1916"/>
                <a:gd name="T11" fmla="*/ 410 h 410"/>
              </a:gdLst>
              <a:ahLst/>
              <a:cxnLst>
                <a:cxn ang="0">
                  <a:pos x="T0" y="T1"/>
                </a:cxn>
                <a:cxn ang="0">
                  <a:pos x="T2" y="T3"/>
                </a:cxn>
                <a:cxn ang="0">
                  <a:pos x="T4" y="T5"/>
                </a:cxn>
                <a:cxn ang="0">
                  <a:pos x="T6" y="T7"/>
                </a:cxn>
                <a:cxn ang="0">
                  <a:pos x="T8" y="T9"/>
                </a:cxn>
                <a:cxn ang="0">
                  <a:pos x="T10" y="T11"/>
                </a:cxn>
              </a:cxnLst>
              <a:rect l="0" t="0" r="r" b="b"/>
              <a:pathLst>
                <a:path w="1916" h="410">
                  <a:moveTo>
                    <a:pt x="0" y="410"/>
                  </a:moveTo>
                  <a:lnTo>
                    <a:pt x="0" y="410"/>
                  </a:lnTo>
                  <a:lnTo>
                    <a:pt x="1916" y="410"/>
                  </a:lnTo>
                  <a:lnTo>
                    <a:pt x="1916" y="0"/>
                  </a:lnTo>
                  <a:lnTo>
                    <a:pt x="0" y="0"/>
                  </a:lnTo>
                  <a:lnTo>
                    <a:pt x="0" y="410"/>
                  </a:lnTo>
                  <a:close/>
                </a:path>
              </a:pathLst>
            </a:custGeom>
            <a:solidFill>
              <a:srgbClr val="BFE7C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
          <p:nvSpPr>
            <p:cNvPr id="20" name="Freeform 23">
              <a:extLst>
                <a:ext uri="{FF2B5EF4-FFF2-40B4-BE49-F238E27FC236}">
                  <a16:creationId xmlns:a16="http://schemas.microsoft.com/office/drawing/2014/main" id="{B928571A-6E68-44C9-BE9B-1A0B12E3FD09}"/>
                </a:ext>
              </a:extLst>
            </p:cNvPr>
            <p:cNvSpPr>
              <a:spLocks/>
            </p:cNvSpPr>
            <p:nvPr/>
          </p:nvSpPr>
          <p:spPr bwMode="auto">
            <a:xfrm>
              <a:off x="2766" y="2005"/>
              <a:ext cx="892" cy="190"/>
            </a:xfrm>
            <a:custGeom>
              <a:avLst/>
              <a:gdLst>
                <a:gd name="T0" fmla="*/ 0 w 1916"/>
                <a:gd name="T1" fmla="*/ 410 h 410"/>
                <a:gd name="T2" fmla="*/ 0 w 1916"/>
                <a:gd name="T3" fmla="*/ 410 h 410"/>
                <a:gd name="T4" fmla="*/ 1916 w 1916"/>
                <a:gd name="T5" fmla="*/ 410 h 410"/>
                <a:gd name="T6" fmla="*/ 1916 w 1916"/>
                <a:gd name="T7" fmla="*/ 0 h 410"/>
                <a:gd name="T8" fmla="*/ 0 w 1916"/>
                <a:gd name="T9" fmla="*/ 0 h 410"/>
                <a:gd name="T10" fmla="*/ 0 w 1916"/>
                <a:gd name="T11" fmla="*/ 410 h 410"/>
              </a:gdLst>
              <a:ahLst/>
              <a:cxnLst>
                <a:cxn ang="0">
                  <a:pos x="T0" y="T1"/>
                </a:cxn>
                <a:cxn ang="0">
                  <a:pos x="T2" y="T3"/>
                </a:cxn>
                <a:cxn ang="0">
                  <a:pos x="T4" y="T5"/>
                </a:cxn>
                <a:cxn ang="0">
                  <a:pos x="T6" y="T7"/>
                </a:cxn>
                <a:cxn ang="0">
                  <a:pos x="T8" y="T9"/>
                </a:cxn>
                <a:cxn ang="0">
                  <a:pos x="T10" y="T11"/>
                </a:cxn>
              </a:cxnLst>
              <a:rect l="0" t="0" r="r" b="b"/>
              <a:pathLst>
                <a:path w="1916" h="410">
                  <a:moveTo>
                    <a:pt x="0" y="410"/>
                  </a:moveTo>
                  <a:lnTo>
                    <a:pt x="0" y="410"/>
                  </a:lnTo>
                  <a:lnTo>
                    <a:pt x="1916" y="410"/>
                  </a:lnTo>
                  <a:lnTo>
                    <a:pt x="1916" y="0"/>
                  </a:lnTo>
                  <a:lnTo>
                    <a:pt x="0" y="0"/>
                  </a:lnTo>
                  <a:lnTo>
                    <a:pt x="0" y="410"/>
                  </a:lnTo>
                  <a:close/>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21" name="Freeform 24">
              <a:extLst>
                <a:ext uri="{FF2B5EF4-FFF2-40B4-BE49-F238E27FC236}">
                  <a16:creationId xmlns:a16="http://schemas.microsoft.com/office/drawing/2014/main" id="{7141743E-8491-4C9F-84EA-30FAF5E92173}"/>
                </a:ext>
              </a:extLst>
            </p:cNvPr>
            <p:cNvSpPr>
              <a:spLocks/>
            </p:cNvSpPr>
            <p:nvPr/>
          </p:nvSpPr>
          <p:spPr bwMode="auto">
            <a:xfrm>
              <a:off x="2587" y="2674"/>
              <a:ext cx="1038" cy="328"/>
            </a:xfrm>
            <a:custGeom>
              <a:avLst/>
              <a:gdLst>
                <a:gd name="T0" fmla="*/ 0 w 2230"/>
                <a:gd name="T1" fmla="*/ 705 h 705"/>
                <a:gd name="T2" fmla="*/ 0 w 2230"/>
                <a:gd name="T3" fmla="*/ 705 h 705"/>
                <a:gd name="T4" fmla="*/ 2230 w 2230"/>
                <a:gd name="T5" fmla="*/ 705 h 705"/>
                <a:gd name="T6" fmla="*/ 2230 w 2230"/>
                <a:gd name="T7" fmla="*/ 0 h 705"/>
                <a:gd name="T8" fmla="*/ 0 w 2230"/>
                <a:gd name="T9" fmla="*/ 0 h 705"/>
                <a:gd name="T10" fmla="*/ 0 w 2230"/>
                <a:gd name="T11" fmla="*/ 705 h 705"/>
              </a:gdLst>
              <a:ahLst/>
              <a:cxnLst>
                <a:cxn ang="0">
                  <a:pos x="T0" y="T1"/>
                </a:cxn>
                <a:cxn ang="0">
                  <a:pos x="T2" y="T3"/>
                </a:cxn>
                <a:cxn ang="0">
                  <a:pos x="T4" y="T5"/>
                </a:cxn>
                <a:cxn ang="0">
                  <a:pos x="T6" y="T7"/>
                </a:cxn>
                <a:cxn ang="0">
                  <a:pos x="T8" y="T9"/>
                </a:cxn>
                <a:cxn ang="0">
                  <a:pos x="T10" y="T11"/>
                </a:cxn>
              </a:cxnLst>
              <a:rect l="0" t="0" r="r" b="b"/>
              <a:pathLst>
                <a:path w="2230" h="705">
                  <a:moveTo>
                    <a:pt x="0" y="705"/>
                  </a:moveTo>
                  <a:lnTo>
                    <a:pt x="0" y="705"/>
                  </a:lnTo>
                  <a:lnTo>
                    <a:pt x="2230" y="705"/>
                  </a:lnTo>
                  <a:lnTo>
                    <a:pt x="2230" y="0"/>
                  </a:lnTo>
                  <a:lnTo>
                    <a:pt x="0" y="0"/>
                  </a:lnTo>
                  <a:lnTo>
                    <a:pt x="0" y="705"/>
                  </a:lnTo>
                  <a:close/>
                </a:path>
              </a:pathLst>
            </a:custGeom>
            <a:solidFill>
              <a:srgbClr val="BFE7C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
          <p:nvSpPr>
            <p:cNvPr id="22" name="Freeform 25">
              <a:extLst>
                <a:ext uri="{FF2B5EF4-FFF2-40B4-BE49-F238E27FC236}">
                  <a16:creationId xmlns:a16="http://schemas.microsoft.com/office/drawing/2014/main" id="{EB3A9615-1EB4-4009-9150-DBD2120B78EA}"/>
                </a:ext>
              </a:extLst>
            </p:cNvPr>
            <p:cNvSpPr>
              <a:spLocks/>
            </p:cNvSpPr>
            <p:nvPr/>
          </p:nvSpPr>
          <p:spPr bwMode="auto">
            <a:xfrm>
              <a:off x="2587" y="2674"/>
              <a:ext cx="1038" cy="328"/>
            </a:xfrm>
            <a:custGeom>
              <a:avLst/>
              <a:gdLst>
                <a:gd name="T0" fmla="*/ 0 w 2230"/>
                <a:gd name="T1" fmla="*/ 705 h 705"/>
                <a:gd name="T2" fmla="*/ 0 w 2230"/>
                <a:gd name="T3" fmla="*/ 705 h 705"/>
                <a:gd name="T4" fmla="*/ 2230 w 2230"/>
                <a:gd name="T5" fmla="*/ 705 h 705"/>
                <a:gd name="T6" fmla="*/ 2230 w 2230"/>
                <a:gd name="T7" fmla="*/ 0 h 705"/>
                <a:gd name="T8" fmla="*/ 0 w 2230"/>
                <a:gd name="T9" fmla="*/ 0 h 705"/>
                <a:gd name="T10" fmla="*/ 0 w 2230"/>
                <a:gd name="T11" fmla="*/ 705 h 705"/>
              </a:gdLst>
              <a:ahLst/>
              <a:cxnLst>
                <a:cxn ang="0">
                  <a:pos x="T0" y="T1"/>
                </a:cxn>
                <a:cxn ang="0">
                  <a:pos x="T2" y="T3"/>
                </a:cxn>
                <a:cxn ang="0">
                  <a:pos x="T4" y="T5"/>
                </a:cxn>
                <a:cxn ang="0">
                  <a:pos x="T6" y="T7"/>
                </a:cxn>
                <a:cxn ang="0">
                  <a:pos x="T8" y="T9"/>
                </a:cxn>
                <a:cxn ang="0">
                  <a:pos x="T10" y="T11"/>
                </a:cxn>
              </a:cxnLst>
              <a:rect l="0" t="0" r="r" b="b"/>
              <a:pathLst>
                <a:path w="2230" h="705">
                  <a:moveTo>
                    <a:pt x="0" y="705"/>
                  </a:moveTo>
                  <a:lnTo>
                    <a:pt x="0" y="705"/>
                  </a:lnTo>
                  <a:lnTo>
                    <a:pt x="2230" y="705"/>
                  </a:lnTo>
                  <a:lnTo>
                    <a:pt x="2230" y="0"/>
                  </a:lnTo>
                  <a:lnTo>
                    <a:pt x="0" y="0"/>
                  </a:lnTo>
                  <a:lnTo>
                    <a:pt x="0" y="705"/>
                  </a:lnTo>
                  <a:close/>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23" name="Rectangle 26">
              <a:extLst>
                <a:ext uri="{FF2B5EF4-FFF2-40B4-BE49-F238E27FC236}">
                  <a16:creationId xmlns:a16="http://schemas.microsoft.com/office/drawing/2014/main" id="{271D62A3-CBE5-45DC-8B4B-27930621278F}"/>
                </a:ext>
              </a:extLst>
            </p:cNvPr>
            <p:cNvSpPr>
              <a:spLocks noChangeArrowheads="1"/>
            </p:cNvSpPr>
            <p:nvPr/>
          </p:nvSpPr>
          <p:spPr bwMode="auto">
            <a:xfrm>
              <a:off x="2919" y="645"/>
              <a:ext cx="65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Times New Roman Bold" panose="02020803070505020304" pitchFamily="18" charset="0"/>
                </a:rPr>
                <a:t>Applications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27">
              <a:extLst>
                <a:ext uri="{FF2B5EF4-FFF2-40B4-BE49-F238E27FC236}">
                  <a16:creationId xmlns:a16="http://schemas.microsoft.com/office/drawing/2014/main" id="{A2BE5065-37EA-40BD-8F66-55619A8E5B84}"/>
                </a:ext>
              </a:extLst>
            </p:cNvPr>
            <p:cNvSpPr>
              <a:spLocks noChangeArrowheads="1"/>
            </p:cNvSpPr>
            <p:nvPr/>
          </p:nvSpPr>
          <p:spPr bwMode="auto">
            <a:xfrm>
              <a:off x="2800" y="885"/>
              <a:ext cx="89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Times New Roman Bold" panose="02020803070505020304" pitchFamily="18" charset="0"/>
                </a:rPr>
                <a:t>Operating system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8">
              <a:extLst>
                <a:ext uri="{FF2B5EF4-FFF2-40B4-BE49-F238E27FC236}">
                  <a16:creationId xmlns:a16="http://schemas.microsoft.com/office/drawing/2014/main" id="{F2B96D8A-1311-485A-971F-A896EE2608ED}"/>
                </a:ext>
              </a:extLst>
            </p:cNvPr>
            <p:cNvSpPr>
              <a:spLocks noChangeArrowheads="1"/>
            </p:cNvSpPr>
            <p:nvPr/>
          </p:nvSpPr>
          <p:spPr bwMode="auto">
            <a:xfrm>
              <a:off x="2956" y="1123"/>
              <a:ext cx="58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Times New Roman Bold" panose="02020803070505020304" pitchFamily="18" charset="0"/>
                </a:rPr>
                <a:t>NIC driver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29">
              <a:extLst>
                <a:ext uri="{FF2B5EF4-FFF2-40B4-BE49-F238E27FC236}">
                  <a16:creationId xmlns:a16="http://schemas.microsoft.com/office/drawing/2014/main" id="{1CCFFBFA-3ABF-4B44-9397-9EB34763C4CB}"/>
                </a:ext>
              </a:extLst>
            </p:cNvPr>
            <p:cNvSpPr>
              <a:spLocks noChangeArrowheads="1"/>
            </p:cNvSpPr>
            <p:nvPr/>
          </p:nvSpPr>
          <p:spPr bwMode="auto">
            <a:xfrm>
              <a:off x="2956" y="2036"/>
              <a:ext cx="58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Times New Roman Bold" panose="02020803070505020304" pitchFamily="18" charset="0"/>
                </a:rPr>
                <a:t>NIC driver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30">
              <a:extLst>
                <a:ext uri="{FF2B5EF4-FFF2-40B4-BE49-F238E27FC236}">
                  <a16:creationId xmlns:a16="http://schemas.microsoft.com/office/drawing/2014/main" id="{332B28AF-CA96-4957-9765-B339A6014FD7}"/>
                </a:ext>
              </a:extLst>
            </p:cNvPr>
            <p:cNvSpPr>
              <a:spLocks noChangeArrowheads="1"/>
            </p:cNvSpPr>
            <p:nvPr/>
          </p:nvSpPr>
          <p:spPr bwMode="auto">
            <a:xfrm>
              <a:off x="3004" y="2785"/>
              <a:ext cx="254"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Times New Roman Bold" panose="02020803070505020304" pitchFamily="18" charset="0"/>
                </a:rPr>
                <a:t>NIC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31">
              <a:extLst>
                <a:ext uri="{FF2B5EF4-FFF2-40B4-BE49-F238E27FC236}">
                  <a16:creationId xmlns:a16="http://schemas.microsoft.com/office/drawing/2014/main" id="{9BDE9DFB-9B3E-43C9-BF7B-3013C28E30D5}"/>
                </a:ext>
              </a:extLst>
            </p:cNvPr>
            <p:cNvSpPr>
              <a:spLocks noChangeArrowheads="1"/>
            </p:cNvSpPr>
            <p:nvPr/>
          </p:nvSpPr>
          <p:spPr bwMode="auto">
            <a:xfrm>
              <a:off x="1724" y="1612"/>
              <a:ext cx="59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Times New Roman Bold" panose="02020803070505020304" pitchFamily="18" charset="0"/>
                </a:rPr>
                <a:t>Hypervisor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32">
              <a:extLst>
                <a:ext uri="{FF2B5EF4-FFF2-40B4-BE49-F238E27FC236}">
                  <a16:creationId xmlns:a16="http://schemas.microsoft.com/office/drawing/2014/main" id="{0F097B17-4BB2-4EB8-A90F-FC36F94BAF4B}"/>
                </a:ext>
              </a:extLst>
            </p:cNvPr>
            <p:cNvSpPr>
              <a:spLocks noChangeArrowheads="1"/>
            </p:cNvSpPr>
            <p:nvPr/>
          </p:nvSpPr>
          <p:spPr bwMode="auto">
            <a:xfrm rot="16200000">
              <a:off x="2313" y="1234"/>
              <a:ext cx="128"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Times New Roman Bold" panose="02020803070505020304" pitchFamily="18" charset="0"/>
                </a:rPr>
                <a:t>V</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33">
              <a:extLst>
                <a:ext uri="{FF2B5EF4-FFF2-40B4-BE49-F238E27FC236}">
                  <a16:creationId xmlns:a16="http://schemas.microsoft.com/office/drawing/2014/main" id="{3A9B2343-4287-462C-A706-0F80F4087903}"/>
                </a:ext>
              </a:extLst>
            </p:cNvPr>
            <p:cNvSpPr>
              <a:spLocks noChangeArrowheads="1"/>
            </p:cNvSpPr>
            <p:nvPr/>
          </p:nvSpPr>
          <p:spPr bwMode="auto">
            <a:xfrm rot="16200000">
              <a:off x="2337" y="1182"/>
              <a:ext cx="79"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Times New Roman Bold" panose="02020803070505020304" pitchFamily="18" charset="0"/>
                </a:rPr>
                <a:t>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34">
              <a:extLst>
                <a:ext uri="{FF2B5EF4-FFF2-40B4-BE49-F238E27FC236}">
                  <a16:creationId xmlns:a16="http://schemas.microsoft.com/office/drawing/2014/main" id="{9B5010A8-1F24-4D41-AC26-974C4BE5EE28}"/>
                </a:ext>
              </a:extLst>
            </p:cNvPr>
            <p:cNvSpPr>
              <a:spLocks noChangeArrowheads="1"/>
            </p:cNvSpPr>
            <p:nvPr/>
          </p:nvSpPr>
          <p:spPr bwMode="auto">
            <a:xfrm rot="16200000">
              <a:off x="2328" y="1142"/>
              <a:ext cx="98"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Times New Roman Bold" panose="02020803070505020304" pitchFamily="18" charset="0"/>
                </a:rPr>
                <a:t>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Rectangle 35">
              <a:extLst>
                <a:ext uri="{FF2B5EF4-FFF2-40B4-BE49-F238E27FC236}">
                  <a16:creationId xmlns:a16="http://schemas.microsoft.com/office/drawing/2014/main" id="{AB1D2FE5-7373-440E-8AAB-5E02304C1001}"/>
                </a:ext>
              </a:extLst>
            </p:cNvPr>
            <p:cNvSpPr>
              <a:spLocks noChangeArrowheads="1"/>
            </p:cNvSpPr>
            <p:nvPr/>
          </p:nvSpPr>
          <p:spPr bwMode="auto">
            <a:xfrm rot="16200000">
              <a:off x="2334" y="1098"/>
              <a:ext cx="85"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Times New Roman Bold" panose="02020803070505020304" pitchFamily="18"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36">
              <a:extLst>
                <a:ext uri="{FF2B5EF4-FFF2-40B4-BE49-F238E27FC236}">
                  <a16:creationId xmlns:a16="http://schemas.microsoft.com/office/drawing/2014/main" id="{B540A358-1016-4A6D-BC09-FB016A5F9F0D}"/>
                </a:ext>
              </a:extLst>
            </p:cNvPr>
            <p:cNvSpPr>
              <a:spLocks noChangeArrowheads="1"/>
            </p:cNvSpPr>
            <p:nvPr/>
          </p:nvSpPr>
          <p:spPr bwMode="auto">
            <a:xfrm rot="16200000">
              <a:off x="2322" y="1049"/>
              <a:ext cx="11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Times New Roman Bold" panose="02020803070505020304" pitchFamily="18" charset="0"/>
                </a:rPr>
                <a:t>u</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37">
              <a:extLst>
                <a:ext uri="{FF2B5EF4-FFF2-40B4-BE49-F238E27FC236}">
                  <a16:creationId xmlns:a16="http://schemas.microsoft.com/office/drawing/2014/main" id="{5B1044FD-0768-49AB-989D-D683D6AD9D45}"/>
                </a:ext>
              </a:extLst>
            </p:cNvPr>
            <p:cNvSpPr>
              <a:spLocks noChangeArrowheads="1"/>
            </p:cNvSpPr>
            <p:nvPr/>
          </p:nvSpPr>
          <p:spPr bwMode="auto">
            <a:xfrm rot="16200000">
              <a:off x="2325" y="990"/>
              <a:ext cx="104"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Times New Roman Bold" panose="02020803070505020304" pitchFamily="18"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38">
              <a:extLst>
                <a:ext uri="{FF2B5EF4-FFF2-40B4-BE49-F238E27FC236}">
                  <a16:creationId xmlns:a16="http://schemas.microsoft.com/office/drawing/2014/main" id="{EA0BDE50-8DF9-4384-B2C3-BBEB1E6A0D8B}"/>
                </a:ext>
              </a:extLst>
            </p:cNvPr>
            <p:cNvSpPr>
              <a:spLocks noChangeArrowheads="1"/>
            </p:cNvSpPr>
            <p:nvPr/>
          </p:nvSpPr>
          <p:spPr bwMode="auto">
            <a:xfrm rot="16200000">
              <a:off x="2337" y="946"/>
              <a:ext cx="79"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Times New Roman Bold" panose="02020803070505020304" pitchFamily="18" charset="0"/>
                </a:rPr>
                <a:t>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39">
              <a:extLst>
                <a:ext uri="{FF2B5EF4-FFF2-40B4-BE49-F238E27FC236}">
                  <a16:creationId xmlns:a16="http://schemas.microsoft.com/office/drawing/2014/main" id="{87815341-7FC0-4661-AA1C-0AB5F4578F75}"/>
                </a:ext>
              </a:extLst>
            </p:cNvPr>
            <p:cNvSpPr>
              <a:spLocks noChangeArrowheads="1"/>
            </p:cNvSpPr>
            <p:nvPr/>
          </p:nvSpPr>
          <p:spPr bwMode="auto">
            <a:xfrm rot="16200000">
              <a:off x="2339" y="917"/>
              <a:ext cx="76"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Times New Roman Bold" panose="020208030705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Rectangle 40">
              <a:extLst>
                <a:ext uri="{FF2B5EF4-FFF2-40B4-BE49-F238E27FC236}">
                  <a16:creationId xmlns:a16="http://schemas.microsoft.com/office/drawing/2014/main" id="{6B273B85-19A4-4C6E-8443-FF16C2CC22AB}"/>
                </a:ext>
              </a:extLst>
            </p:cNvPr>
            <p:cNvSpPr>
              <a:spLocks noChangeArrowheads="1"/>
            </p:cNvSpPr>
            <p:nvPr/>
          </p:nvSpPr>
          <p:spPr bwMode="auto">
            <a:xfrm rot="16200000">
              <a:off x="2307" y="857"/>
              <a:ext cx="14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Times New Roman Bold" panose="02020803070505020304" pitchFamily="18" charset="0"/>
                </a:rPr>
                <a:t>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 name="Rectangle 41">
              <a:extLst>
                <a:ext uri="{FF2B5EF4-FFF2-40B4-BE49-F238E27FC236}">
                  <a16:creationId xmlns:a16="http://schemas.microsoft.com/office/drawing/2014/main" id="{F403E254-E623-48D8-A069-F21F3A635097}"/>
                </a:ext>
              </a:extLst>
            </p:cNvPr>
            <p:cNvSpPr>
              <a:spLocks noChangeArrowheads="1"/>
            </p:cNvSpPr>
            <p:nvPr/>
          </p:nvSpPr>
          <p:spPr bwMode="auto">
            <a:xfrm rot="16200000">
              <a:off x="2325" y="782"/>
              <a:ext cx="104"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Times New Roman Bold" panose="02020803070505020304" pitchFamily="18"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42">
              <a:extLst>
                <a:ext uri="{FF2B5EF4-FFF2-40B4-BE49-F238E27FC236}">
                  <a16:creationId xmlns:a16="http://schemas.microsoft.com/office/drawing/2014/main" id="{E19A498D-B315-4BB5-B158-D3B948333B69}"/>
                </a:ext>
              </a:extLst>
            </p:cNvPr>
            <p:cNvSpPr>
              <a:spLocks noChangeArrowheads="1"/>
            </p:cNvSpPr>
            <p:nvPr/>
          </p:nvSpPr>
          <p:spPr bwMode="auto">
            <a:xfrm rot="16200000">
              <a:off x="2328" y="729"/>
              <a:ext cx="98"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Times New Roman Bold" panose="02020803070505020304" pitchFamily="18"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Rectangle 43">
              <a:extLst>
                <a:ext uri="{FF2B5EF4-FFF2-40B4-BE49-F238E27FC236}">
                  <a16:creationId xmlns:a16="http://schemas.microsoft.com/office/drawing/2014/main" id="{EAEFA72B-F3BA-420D-A604-4B6D12F7EC3C}"/>
                </a:ext>
              </a:extLst>
            </p:cNvPr>
            <p:cNvSpPr>
              <a:spLocks noChangeArrowheads="1"/>
            </p:cNvSpPr>
            <p:nvPr/>
          </p:nvSpPr>
          <p:spPr bwMode="auto">
            <a:xfrm rot="16200000">
              <a:off x="2322" y="674"/>
              <a:ext cx="11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Times New Roman Bold" panose="02020803070505020304" pitchFamily="18" charset="0"/>
                </a:rPr>
                <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Rectangle 44">
              <a:extLst>
                <a:ext uri="{FF2B5EF4-FFF2-40B4-BE49-F238E27FC236}">
                  <a16:creationId xmlns:a16="http://schemas.microsoft.com/office/drawing/2014/main" id="{2218AF5E-FDD7-4C32-A805-5EAAB1BFE2A8}"/>
                </a:ext>
              </a:extLst>
            </p:cNvPr>
            <p:cNvSpPr>
              <a:spLocks noChangeArrowheads="1"/>
            </p:cNvSpPr>
            <p:nvPr/>
          </p:nvSpPr>
          <p:spPr bwMode="auto">
            <a:xfrm rot="16200000">
              <a:off x="2337" y="627"/>
              <a:ext cx="79"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Times New Roman Bold" panose="02020803070505020304" pitchFamily="18" charset="0"/>
                </a:rPr>
                <a:t>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Rectangle 45">
              <a:extLst>
                <a:ext uri="{FF2B5EF4-FFF2-40B4-BE49-F238E27FC236}">
                  <a16:creationId xmlns:a16="http://schemas.microsoft.com/office/drawing/2014/main" id="{9DEACDA2-B1DA-463A-969B-C5892081263D}"/>
                </a:ext>
              </a:extLst>
            </p:cNvPr>
            <p:cNvSpPr>
              <a:spLocks noChangeArrowheads="1"/>
            </p:cNvSpPr>
            <p:nvPr/>
          </p:nvSpPr>
          <p:spPr bwMode="auto">
            <a:xfrm rot="16200000">
              <a:off x="2322" y="581"/>
              <a:ext cx="11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Times New Roman Bold" panose="02020803070505020304" pitchFamily="18"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 name="Rectangle 46">
              <a:extLst>
                <a:ext uri="{FF2B5EF4-FFF2-40B4-BE49-F238E27FC236}">
                  <a16:creationId xmlns:a16="http://schemas.microsoft.com/office/drawing/2014/main" id="{B8255597-AD7A-40C2-A4F0-2F1DD9529307}"/>
                </a:ext>
              </a:extLst>
            </p:cNvPr>
            <p:cNvSpPr>
              <a:spLocks noChangeArrowheads="1"/>
            </p:cNvSpPr>
            <p:nvPr/>
          </p:nvSpPr>
          <p:spPr bwMode="auto">
            <a:xfrm rot="16200000">
              <a:off x="2328" y="525"/>
              <a:ext cx="98"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Times New Roman Bold" panose="02020803070505020304" pitchFamily="18"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Rectangle 47">
              <a:extLst>
                <a:ext uri="{FF2B5EF4-FFF2-40B4-BE49-F238E27FC236}">
                  <a16:creationId xmlns:a16="http://schemas.microsoft.com/office/drawing/2014/main" id="{CB956F6F-A354-458C-9BFA-203556468103}"/>
                </a:ext>
              </a:extLst>
            </p:cNvPr>
            <p:cNvSpPr>
              <a:spLocks noChangeArrowheads="1"/>
            </p:cNvSpPr>
            <p:nvPr/>
          </p:nvSpPr>
          <p:spPr bwMode="auto">
            <a:xfrm rot="16200000">
              <a:off x="1388" y="2530"/>
              <a:ext cx="116"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Times New Roman Bold" panose="02020803070505020304" pitchFamily="18" charset="0"/>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 name="Rectangle 48">
              <a:extLst>
                <a:ext uri="{FF2B5EF4-FFF2-40B4-BE49-F238E27FC236}">
                  <a16:creationId xmlns:a16="http://schemas.microsoft.com/office/drawing/2014/main" id="{908040F8-8DA6-47EA-93E9-4A71813B2DB3}"/>
                </a:ext>
              </a:extLst>
            </p:cNvPr>
            <p:cNvSpPr>
              <a:spLocks noChangeArrowheads="1"/>
            </p:cNvSpPr>
            <p:nvPr/>
          </p:nvSpPr>
          <p:spPr bwMode="auto">
            <a:xfrm rot="16200000">
              <a:off x="1391" y="2465"/>
              <a:ext cx="11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Times New Roman Bold" panose="02020803070505020304" pitchFamily="18" charset="0"/>
                </a:rPr>
                <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49">
              <a:extLst>
                <a:ext uri="{FF2B5EF4-FFF2-40B4-BE49-F238E27FC236}">
                  <a16:creationId xmlns:a16="http://schemas.microsoft.com/office/drawing/2014/main" id="{3766120A-735E-4D3E-A90C-129441A5667B}"/>
                </a:ext>
              </a:extLst>
            </p:cNvPr>
            <p:cNvSpPr>
              <a:spLocks noChangeArrowheads="1"/>
            </p:cNvSpPr>
            <p:nvPr/>
          </p:nvSpPr>
          <p:spPr bwMode="auto">
            <a:xfrm rot="16200000">
              <a:off x="1393" y="2405"/>
              <a:ext cx="105"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Times New Roman Bold" panose="02020803070505020304" pitchFamily="18" charset="0"/>
                </a:rPr>
                <a:t>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Rectangle 50">
              <a:extLst>
                <a:ext uri="{FF2B5EF4-FFF2-40B4-BE49-F238E27FC236}">
                  <a16:creationId xmlns:a16="http://schemas.microsoft.com/office/drawing/2014/main" id="{8864D606-B49E-4AF4-92CD-0675C0DA1816}"/>
                </a:ext>
              </a:extLst>
            </p:cNvPr>
            <p:cNvSpPr>
              <a:spLocks noChangeArrowheads="1"/>
            </p:cNvSpPr>
            <p:nvPr/>
          </p:nvSpPr>
          <p:spPr bwMode="auto">
            <a:xfrm rot="16200000">
              <a:off x="1400" y="2357"/>
              <a:ext cx="92"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Times New Roman Bold" panose="020208030705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51">
              <a:extLst>
                <a:ext uri="{FF2B5EF4-FFF2-40B4-BE49-F238E27FC236}">
                  <a16:creationId xmlns:a16="http://schemas.microsoft.com/office/drawing/2014/main" id="{0FC0E90C-399C-4495-A7F0-136E25F9A0E8}"/>
                </a:ext>
              </a:extLst>
            </p:cNvPr>
            <p:cNvSpPr>
              <a:spLocks noChangeArrowheads="1"/>
            </p:cNvSpPr>
            <p:nvPr/>
          </p:nvSpPr>
          <p:spPr bwMode="auto">
            <a:xfrm rot="16200000">
              <a:off x="1391" y="2304"/>
              <a:ext cx="11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Times New Roman Bold" panose="02020803070505020304" pitchFamily="18" charset="0"/>
                </a:rPr>
                <a:t>u</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 name="Rectangle 52">
              <a:extLst>
                <a:ext uri="{FF2B5EF4-FFF2-40B4-BE49-F238E27FC236}">
                  <a16:creationId xmlns:a16="http://schemas.microsoft.com/office/drawing/2014/main" id="{52B85C13-87F3-4364-8999-F1188674D65B}"/>
                </a:ext>
              </a:extLst>
            </p:cNvPr>
            <p:cNvSpPr>
              <a:spLocks noChangeArrowheads="1"/>
            </p:cNvSpPr>
            <p:nvPr/>
          </p:nvSpPr>
          <p:spPr bwMode="auto">
            <a:xfrm rot="16200000">
              <a:off x="1397" y="2248"/>
              <a:ext cx="98"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Times New Roman Bold" panose="02020803070505020304" pitchFamily="18"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Rectangle 53">
              <a:extLst>
                <a:ext uri="{FF2B5EF4-FFF2-40B4-BE49-F238E27FC236}">
                  <a16:creationId xmlns:a16="http://schemas.microsoft.com/office/drawing/2014/main" id="{B4AC0CB2-796D-410F-BE8B-0DB0F5B75C72}"/>
                </a:ext>
              </a:extLst>
            </p:cNvPr>
            <p:cNvSpPr>
              <a:spLocks noChangeArrowheads="1"/>
            </p:cNvSpPr>
            <p:nvPr/>
          </p:nvSpPr>
          <p:spPr bwMode="auto">
            <a:xfrm rot="16200000">
              <a:off x="1394" y="2196"/>
              <a:ext cx="104"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Times New Roman Bold" panose="02020803070505020304" pitchFamily="18"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Rectangle 54">
              <a:extLst>
                <a:ext uri="{FF2B5EF4-FFF2-40B4-BE49-F238E27FC236}">
                  <a16:creationId xmlns:a16="http://schemas.microsoft.com/office/drawing/2014/main" id="{E4AA83A2-322E-4A7C-A60E-764937B58470}"/>
                </a:ext>
              </a:extLst>
            </p:cNvPr>
            <p:cNvSpPr>
              <a:spLocks noChangeArrowheads="1"/>
            </p:cNvSpPr>
            <p:nvPr/>
          </p:nvSpPr>
          <p:spPr bwMode="auto">
            <a:xfrm rot="16200000">
              <a:off x="1406" y="2152"/>
              <a:ext cx="79"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Times New Roman Bold" panose="02020803070505020304" pitchFamily="18" charset="0"/>
                </a:rPr>
                <a:t>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 name="Rectangle 55">
              <a:extLst>
                <a:ext uri="{FF2B5EF4-FFF2-40B4-BE49-F238E27FC236}">
                  <a16:creationId xmlns:a16="http://schemas.microsoft.com/office/drawing/2014/main" id="{4DD20207-2A13-47B9-BF6E-9BBA995BBF47}"/>
                </a:ext>
              </a:extLst>
            </p:cNvPr>
            <p:cNvSpPr>
              <a:spLocks noChangeArrowheads="1"/>
            </p:cNvSpPr>
            <p:nvPr/>
          </p:nvSpPr>
          <p:spPr bwMode="auto">
            <a:xfrm rot="16200000">
              <a:off x="1408" y="2123"/>
              <a:ext cx="76"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Times New Roman Bold" panose="020208030705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Rectangle 56">
              <a:extLst>
                <a:ext uri="{FF2B5EF4-FFF2-40B4-BE49-F238E27FC236}">
                  <a16:creationId xmlns:a16="http://schemas.microsoft.com/office/drawing/2014/main" id="{ED160809-9EAA-4A8B-9D07-AD6E6EF9E79A}"/>
                </a:ext>
              </a:extLst>
            </p:cNvPr>
            <p:cNvSpPr>
              <a:spLocks noChangeArrowheads="1"/>
            </p:cNvSpPr>
            <p:nvPr/>
          </p:nvSpPr>
          <p:spPr bwMode="auto">
            <a:xfrm rot="16200000">
              <a:off x="1400" y="2087"/>
              <a:ext cx="92"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Times New Roman Bold" panose="020208030705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 name="Rectangle 57">
              <a:extLst>
                <a:ext uri="{FF2B5EF4-FFF2-40B4-BE49-F238E27FC236}">
                  <a16:creationId xmlns:a16="http://schemas.microsoft.com/office/drawing/2014/main" id="{573D9880-F458-4289-A257-FEB7D71D8218}"/>
                </a:ext>
              </a:extLst>
            </p:cNvPr>
            <p:cNvSpPr>
              <a:spLocks noChangeArrowheads="1"/>
            </p:cNvSpPr>
            <p:nvPr/>
          </p:nvSpPr>
          <p:spPr bwMode="auto">
            <a:xfrm rot="16200000">
              <a:off x="1397" y="2040"/>
              <a:ext cx="98"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Times New Roman Bold" panose="02020803070505020304" pitchFamily="18"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 name="Rectangle 58">
              <a:extLst>
                <a:ext uri="{FF2B5EF4-FFF2-40B4-BE49-F238E27FC236}">
                  <a16:creationId xmlns:a16="http://schemas.microsoft.com/office/drawing/2014/main" id="{C21BD522-3C3D-4DEE-A3A7-4BCEFAF89834}"/>
                </a:ext>
              </a:extLst>
            </p:cNvPr>
            <p:cNvSpPr>
              <a:spLocks noChangeArrowheads="1"/>
            </p:cNvSpPr>
            <p:nvPr/>
          </p:nvSpPr>
          <p:spPr bwMode="auto">
            <a:xfrm rot="16200000">
              <a:off x="1397" y="1991"/>
              <a:ext cx="98"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Times New Roman Bold" panose="02020803070505020304" pitchFamily="18"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 name="Rectangle 59">
              <a:extLst>
                <a:ext uri="{FF2B5EF4-FFF2-40B4-BE49-F238E27FC236}">
                  <a16:creationId xmlns:a16="http://schemas.microsoft.com/office/drawing/2014/main" id="{5EB74577-A204-43D2-ACE4-743508491A96}"/>
                </a:ext>
              </a:extLst>
            </p:cNvPr>
            <p:cNvSpPr>
              <a:spLocks noChangeArrowheads="1"/>
            </p:cNvSpPr>
            <p:nvPr/>
          </p:nvSpPr>
          <p:spPr bwMode="auto">
            <a:xfrm rot="16200000">
              <a:off x="1394" y="1938"/>
              <a:ext cx="104"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Times New Roman Bold" panose="02020803070505020304" pitchFamily="18" charset="0"/>
                </a:rPr>
                <a:t>v</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 name="Rectangle 60">
              <a:extLst>
                <a:ext uri="{FF2B5EF4-FFF2-40B4-BE49-F238E27FC236}">
                  <a16:creationId xmlns:a16="http://schemas.microsoft.com/office/drawing/2014/main" id="{E6D6EB21-F798-4F99-B4FB-BDA13B9C25BC}"/>
                </a:ext>
              </a:extLst>
            </p:cNvPr>
            <p:cNvSpPr>
              <a:spLocks noChangeArrowheads="1"/>
            </p:cNvSpPr>
            <p:nvPr/>
          </p:nvSpPr>
          <p:spPr bwMode="auto">
            <a:xfrm rot="16200000">
              <a:off x="1397" y="1885"/>
              <a:ext cx="98"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Times New Roman Bold" panose="02020803070505020304" pitchFamily="18"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Rectangle 61">
              <a:extLst>
                <a:ext uri="{FF2B5EF4-FFF2-40B4-BE49-F238E27FC236}">
                  <a16:creationId xmlns:a16="http://schemas.microsoft.com/office/drawing/2014/main" id="{93A5AF3D-2AC3-416F-B5D5-199380B475BD}"/>
                </a:ext>
              </a:extLst>
            </p:cNvPr>
            <p:cNvSpPr>
              <a:spLocks noChangeArrowheads="1"/>
            </p:cNvSpPr>
            <p:nvPr/>
          </p:nvSpPr>
          <p:spPr bwMode="auto">
            <a:xfrm rot="16200000">
              <a:off x="1397" y="1836"/>
              <a:ext cx="98"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Times New Roman Bold" panose="02020803070505020304" pitchFamily="18"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 name="Rectangle 62">
              <a:extLst>
                <a:ext uri="{FF2B5EF4-FFF2-40B4-BE49-F238E27FC236}">
                  <a16:creationId xmlns:a16="http://schemas.microsoft.com/office/drawing/2014/main" id="{5DD69F3F-B028-46A5-B5BD-EFB4A691C91B}"/>
                </a:ext>
              </a:extLst>
            </p:cNvPr>
            <p:cNvSpPr>
              <a:spLocks noChangeArrowheads="1"/>
            </p:cNvSpPr>
            <p:nvPr/>
          </p:nvSpPr>
          <p:spPr bwMode="auto">
            <a:xfrm>
              <a:off x="2825" y="1717"/>
              <a:ext cx="84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Times New Roman Bold" panose="02020803070505020304" pitchFamily="18" charset="0"/>
                </a:rPr>
                <a:t>Emulated device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 name="Freeform 64">
              <a:extLst>
                <a:ext uri="{FF2B5EF4-FFF2-40B4-BE49-F238E27FC236}">
                  <a16:creationId xmlns:a16="http://schemas.microsoft.com/office/drawing/2014/main" id="{CBD3C059-3AD9-4C2A-9929-8D6F165E387B}"/>
                </a:ext>
              </a:extLst>
            </p:cNvPr>
            <p:cNvSpPr>
              <a:spLocks/>
            </p:cNvSpPr>
            <p:nvPr/>
          </p:nvSpPr>
          <p:spPr bwMode="auto">
            <a:xfrm flipH="1">
              <a:off x="3179" y="1317"/>
              <a:ext cx="29" cy="624"/>
            </a:xfrm>
            <a:custGeom>
              <a:avLst/>
              <a:gdLst>
                <a:gd name="T0" fmla="*/ 0 h 2385"/>
                <a:gd name="T1" fmla="*/ 0 h 2385"/>
                <a:gd name="T2" fmla="*/ 2385 h 2385"/>
              </a:gdLst>
              <a:ahLst/>
              <a:cxnLst>
                <a:cxn ang="0">
                  <a:pos x="0" y="T0"/>
                </a:cxn>
                <a:cxn ang="0">
                  <a:pos x="0" y="T1"/>
                </a:cxn>
                <a:cxn ang="0">
                  <a:pos x="0" y="T2"/>
                </a:cxn>
              </a:cxnLst>
              <a:rect l="0" t="0" r="r" b="b"/>
              <a:pathLst>
                <a:path h="2385">
                  <a:moveTo>
                    <a:pt x="0" y="0"/>
                  </a:moveTo>
                  <a:lnTo>
                    <a:pt x="0" y="0"/>
                  </a:lnTo>
                  <a:lnTo>
                    <a:pt x="0" y="2385"/>
                  </a:ln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61" name="Freeform 65">
              <a:extLst>
                <a:ext uri="{FF2B5EF4-FFF2-40B4-BE49-F238E27FC236}">
                  <a16:creationId xmlns:a16="http://schemas.microsoft.com/office/drawing/2014/main" id="{E4CDBFD0-DC66-4414-98C6-8BE39856F2BA}"/>
                </a:ext>
              </a:extLst>
            </p:cNvPr>
            <p:cNvSpPr>
              <a:spLocks/>
            </p:cNvSpPr>
            <p:nvPr/>
          </p:nvSpPr>
          <p:spPr bwMode="auto">
            <a:xfrm>
              <a:off x="3172" y="1923"/>
              <a:ext cx="66" cy="82"/>
            </a:xfrm>
            <a:custGeom>
              <a:avLst/>
              <a:gdLst>
                <a:gd name="T0" fmla="*/ 72 w 143"/>
                <a:gd name="T1" fmla="*/ 176 h 176"/>
                <a:gd name="T2" fmla="*/ 72 w 143"/>
                <a:gd name="T3" fmla="*/ 176 h 176"/>
                <a:gd name="T4" fmla="*/ 0 w 143"/>
                <a:gd name="T5" fmla="*/ 0 h 176"/>
                <a:gd name="T6" fmla="*/ 72 w 143"/>
                <a:gd name="T7" fmla="*/ 42 h 176"/>
                <a:gd name="T8" fmla="*/ 143 w 143"/>
                <a:gd name="T9" fmla="*/ 0 h 176"/>
                <a:gd name="T10" fmla="*/ 72 w 143"/>
                <a:gd name="T11" fmla="*/ 176 h 176"/>
              </a:gdLst>
              <a:ahLst/>
              <a:cxnLst>
                <a:cxn ang="0">
                  <a:pos x="T0" y="T1"/>
                </a:cxn>
                <a:cxn ang="0">
                  <a:pos x="T2" y="T3"/>
                </a:cxn>
                <a:cxn ang="0">
                  <a:pos x="T4" y="T5"/>
                </a:cxn>
                <a:cxn ang="0">
                  <a:pos x="T6" y="T7"/>
                </a:cxn>
                <a:cxn ang="0">
                  <a:pos x="T8" y="T9"/>
                </a:cxn>
                <a:cxn ang="0">
                  <a:pos x="T10" y="T11"/>
                </a:cxn>
              </a:cxnLst>
              <a:rect l="0" t="0" r="r" b="b"/>
              <a:pathLst>
                <a:path w="143" h="176">
                  <a:moveTo>
                    <a:pt x="72" y="176"/>
                  </a:moveTo>
                  <a:lnTo>
                    <a:pt x="72" y="176"/>
                  </a:lnTo>
                  <a:lnTo>
                    <a:pt x="0" y="0"/>
                  </a:lnTo>
                  <a:lnTo>
                    <a:pt x="72" y="42"/>
                  </a:lnTo>
                  <a:lnTo>
                    <a:pt x="143" y="0"/>
                  </a:lnTo>
                  <a:lnTo>
                    <a:pt x="72" y="17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
          <p:nvSpPr>
            <p:cNvPr id="62" name="Freeform 66">
              <a:extLst>
                <a:ext uri="{FF2B5EF4-FFF2-40B4-BE49-F238E27FC236}">
                  <a16:creationId xmlns:a16="http://schemas.microsoft.com/office/drawing/2014/main" id="{E1EA9AC8-67AD-4EE1-8CD9-1E872303586E}"/>
                </a:ext>
              </a:extLst>
            </p:cNvPr>
            <p:cNvSpPr>
              <a:spLocks/>
            </p:cNvSpPr>
            <p:nvPr/>
          </p:nvSpPr>
          <p:spPr bwMode="auto">
            <a:xfrm>
              <a:off x="3106" y="2195"/>
              <a:ext cx="0" cy="479"/>
            </a:xfrm>
            <a:custGeom>
              <a:avLst/>
              <a:gdLst>
                <a:gd name="T0" fmla="*/ 1029 h 1029"/>
                <a:gd name="T1" fmla="*/ 1029 h 1029"/>
                <a:gd name="T2" fmla="*/ 0 h 1029"/>
                <a:gd name="T3" fmla="*/ 1029 h 1029"/>
              </a:gdLst>
              <a:ahLst/>
              <a:cxnLst>
                <a:cxn ang="0">
                  <a:pos x="0" y="T0"/>
                </a:cxn>
                <a:cxn ang="0">
                  <a:pos x="0" y="T1"/>
                </a:cxn>
                <a:cxn ang="0">
                  <a:pos x="0" y="T2"/>
                </a:cxn>
                <a:cxn ang="0">
                  <a:pos x="0" y="T3"/>
                </a:cxn>
              </a:cxnLst>
              <a:rect l="0" t="0" r="r" b="b"/>
              <a:pathLst>
                <a:path h="1029">
                  <a:moveTo>
                    <a:pt x="0" y="1029"/>
                  </a:moveTo>
                  <a:lnTo>
                    <a:pt x="0" y="1029"/>
                  </a:lnTo>
                  <a:lnTo>
                    <a:pt x="0" y="0"/>
                  </a:lnTo>
                  <a:lnTo>
                    <a:pt x="0" y="102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
          <p:nvSpPr>
            <p:cNvPr id="63" name="Freeform 67">
              <a:extLst>
                <a:ext uri="{FF2B5EF4-FFF2-40B4-BE49-F238E27FC236}">
                  <a16:creationId xmlns:a16="http://schemas.microsoft.com/office/drawing/2014/main" id="{84B4AED0-6150-4ACD-AE32-DE476ED03EEF}"/>
                </a:ext>
              </a:extLst>
            </p:cNvPr>
            <p:cNvSpPr>
              <a:spLocks/>
            </p:cNvSpPr>
            <p:nvPr/>
          </p:nvSpPr>
          <p:spPr bwMode="auto">
            <a:xfrm>
              <a:off x="3106" y="2195"/>
              <a:ext cx="0" cy="421"/>
            </a:xfrm>
            <a:custGeom>
              <a:avLst/>
              <a:gdLst>
                <a:gd name="T0" fmla="*/ 0 h 905"/>
                <a:gd name="T1" fmla="*/ 0 h 905"/>
                <a:gd name="T2" fmla="*/ 905 h 905"/>
              </a:gdLst>
              <a:ahLst/>
              <a:cxnLst>
                <a:cxn ang="0">
                  <a:pos x="0" y="T0"/>
                </a:cxn>
                <a:cxn ang="0">
                  <a:pos x="0" y="T1"/>
                </a:cxn>
                <a:cxn ang="0">
                  <a:pos x="0" y="T2"/>
                </a:cxn>
              </a:cxnLst>
              <a:rect l="0" t="0" r="r" b="b"/>
              <a:pathLst>
                <a:path h="905">
                  <a:moveTo>
                    <a:pt x="0" y="0"/>
                  </a:moveTo>
                  <a:lnTo>
                    <a:pt x="0" y="0"/>
                  </a:lnTo>
                  <a:lnTo>
                    <a:pt x="0" y="905"/>
                  </a:ln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64" name="Freeform 68">
              <a:extLst>
                <a:ext uri="{FF2B5EF4-FFF2-40B4-BE49-F238E27FC236}">
                  <a16:creationId xmlns:a16="http://schemas.microsoft.com/office/drawing/2014/main" id="{84401789-92E2-45D6-ABD5-80EDFD255FA9}"/>
                </a:ext>
              </a:extLst>
            </p:cNvPr>
            <p:cNvSpPr>
              <a:spLocks/>
            </p:cNvSpPr>
            <p:nvPr/>
          </p:nvSpPr>
          <p:spPr bwMode="auto">
            <a:xfrm>
              <a:off x="3072" y="2593"/>
              <a:ext cx="67" cy="81"/>
            </a:xfrm>
            <a:custGeom>
              <a:avLst/>
              <a:gdLst>
                <a:gd name="T0" fmla="*/ 72 w 143"/>
                <a:gd name="T1" fmla="*/ 175 h 175"/>
                <a:gd name="T2" fmla="*/ 72 w 143"/>
                <a:gd name="T3" fmla="*/ 175 h 175"/>
                <a:gd name="T4" fmla="*/ 0 w 143"/>
                <a:gd name="T5" fmla="*/ 0 h 175"/>
                <a:gd name="T6" fmla="*/ 72 w 143"/>
                <a:gd name="T7" fmla="*/ 42 h 175"/>
                <a:gd name="T8" fmla="*/ 143 w 143"/>
                <a:gd name="T9" fmla="*/ 0 h 175"/>
                <a:gd name="T10" fmla="*/ 72 w 143"/>
                <a:gd name="T11" fmla="*/ 175 h 175"/>
              </a:gdLst>
              <a:ahLst/>
              <a:cxnLst>
                <a:cxn ang="0">
                  <a:pos x="T0" y="T1"/>
                </a:cxn>
                <a:cxn ang="0">
                  <a:pos x="T2" y="T3"/>
                </a:cxn>
                <a:cxn ang="0">
                  <a:pos x="T4" y="T5"/>
                </a:cxn>
                <a:cxn ang="0">
                  <a:pos x="T6" y="T7"/>
                </a:cxn>
                <a:cxn ang="0">
                  <a:pos x="T8" y="T9"/>
                </a:cxn>
                <a:cxn ang="0">
                  <a:pos x="T10" y="T11"/>
                </a:cxn>
              </a:cxnLst>
              <a:rect l="0" t="0" r="r" b="b"/>
              <a:pathLst>
                <a:path w="143" h="175">
                  <a:moveTo>
                    <a:pt x="72" y="175"/>
                  </a:moveTo>
                  <a:lnTo>
                    <a:pt x="72" y="175"/>
                  </a:lnTo>
                  <a:lnTo>
                    <a:pt x="0" y="0"/>
                  </a:lnTo>
                  <a:lnTo>
                    <a:pt x="72" y="42"/>
                  </a:lnTo>
                  <a:lnTo>
                    <a:pt x="143" y="0"/>
                  </a:lnTo>
                  <a:lnTo>
                    <a:pt x="72" y="175"/>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
          <p:nvSpPr>
            <p:cNvPr id="65" name="Freeform 69">
              <a:extLst>
                <a:ext uri="{FF2B5EF4-FFF2-40B4-BE49-F238E27FC236}">
                  <a16:creationId xmlns:a16="http://schemas.microsoft.com/office/drawing/2014/main" id="{A241E04E-F860-4F39-8BAD-ECF05B37D360}"/>
                </a:ext>
              </a:extLst>
            </p:cNvPr>
            <p:cNvSpPr>
              <a:spLocks/>
            </p:cNvSpPr>
            <p:nvPr/>
          </p:nvSpPr>
          <p:spPr bwMode="auto">
            <a:xfrm>
              <a:off x="2974" y="3002"/>
              <a:ext cx="0" cy="278"/>
            </a:xfrm>
            <a:custGeom>
              <a:avLst/>
              <a:gdLst>
                <a:gd name="T0" fmla="*/ 598 h 598"/>
                <a:gd name="T1" fmla="*/ 598 h 598"/>
                <a:gd name="T2" fmla="*/ 0 h 598"/>
                <a:gd name="T3" fmla="*/ 598 h 598"/>
              </a:gdLst>
              <a:ahLst/>
              <a:cxnLst>
                <a:cxn ang="0">
                  <a:pos x="0" y="T0"/>
                </a:cxn>
                <a:cxn ang="0">
                  <a:pos x="0" y="T1"/>
                </a:cxn>
                <a:cxn ang="0">
                  <a:pos x="0" y="T2"/>
                </a:cxn>
                <a:cxn ang="0">
                  <a:pos x="0" y="T3"/>
                </a:cxn>
              </a:cxnLst>
              <a:rect l="0" t="0" r="r" b="b"/>
              <a:pathLst>
                <a:path h="598">
                  <a:moveTo>
                    <a:pt x="0" y="598"/>
                  </a:moveTo>
                  <a:lnTo>
                    <a:pt x="0" y="598"/>
                  </a:lnTo>
                  <a:lnTo>
                    <a:pt x="0" y="0"/>
                  </a:lnTo>
                  <a:lnTo>
                    <a:pt x="0" y="598"/>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
          <p:nvSpPr>
            <p:cNvPr id="66" name="Freeform 70">
              <a:extLst>
                <a:ext uri="{FF2B5EF4-FFF2-40B4-BE49-F238E27FC236}">
                  <a16:creationId xmlns:a16="http://schemas.microsoft.com/office/drawing/2014/main" id="{912BA51A-278D-47A5-BB67-ED536172F7B1}"/>
                </a:ext>
              </a:extLst>
            </p:cNvPr>
            <p:cNvSpPr>
              <a:spLocks/>
            </p:cNvSpPr>
            <p:nvPr/>
          </p:nvSpPr>
          <p:spPr bwMode="auto">
            <a:xfrm>
              <a:off x="2974" y="3002"/>
              <a:ext cx="0" cy="221"/>
            </a:xfrm>
            <a:custGeom>
              <a:avLst/>
              <a:gdLst>
                <a:gd name="T0" fmla="*/ 0 h 474"/>
                <a:gd name="T1" fmla="*/ 0 h 474"/>
                <a:gd name="T2" fmla="*/ 474 h 474"/>
              </a:gdLst>
              <a:ahLst/>
              <a:cxnLst>
                <a:cxn ang="0">
                  <a:pos x="0" y="T0"/>
                </a:cxn>
                <a:cxn ang="0">
                  <a:pos x="0" y="T1"/>
                </a:cxn>
                <a:cxn ang="0">
                  <a:pos x="0" y="T2"/>
                </a:cxn>
              </a:cxnLst>
              <a:rect l="0" t="0" r="r" b="b"/>
              <a:pathLst>
                <a:path h="474">
                  <a:moveTo>
                    <a:pt x="0" y="0"/>
                  </a:moveTo>
                  <a:lnTo>
                    <a:pt x="0" y="0"/>
                  </a:lnTo>
                  <a:lnTo>
                    <a:pt x="0" y="474"/>
                  </a:ln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67" name="Freeform 71">
              <a:extLst>
                <a:ext uri="{FF2B5EF4-FFF2-40B4-BE49-F238E27FC236}">
                  <a16:creationId xmlns:a16="http://schemas.microsoft.com/office/drawing/2014/main" id="{ECD7284F-608F-48FE-BEE4-7031653E816F}"/>
                </a:ext>
              </a:extLst>
            </p:cNvPr>
            <p:cNvSpPr>
              <a:spLocks/>
            </p:cNvSpPr>
            <p:nvPr/>
          </p:nvSpPr>
          <p:spPr bwMode="auto">
            <a:xfrm>
              <a:off x="2940" y="3199"/>
              <a:ext cx="67" cy="81"/>
            </a:xfrm>
            <a:custGeom>
              <a:avLst/>
              <a:gdLst>
                <a:gd name="T0" fmla="*/ 72 w 143"/>
                <a:gd name="T1" fmla="*/ 175 h 175"/>
                <a:gd name="T2" fmla="*/ 72 w 143"/>
                <a:gd name="T3" fmla="*/ 175 h 175"/>
                <a:gd name="T4" fmla="*/ 0 w 143"/>
                <a:gd name="T5" fmla="*/ 0 h 175"/>
                <a:gd name="T6" fmla="*/ 72 w 143"/>
                <a:gd name="T7" fmla="*/ 41 h 175"/>
                <a:gd name="T8" fmla="*/ 143 w 143"/>
                <a:gd name="T9" fmla="*/ 0 h 175"/>
                <a:gd name="T10" fmla="*/ 72 w 143"/>
                <a:gd name="T11" fmla="*/ 175 h 175"/>
              </a:gdLst>
              <a:ahLst/>
              <a:cxnLst>
                <a:cxn ang="0">
                  <a:pos x="T0" y="T1"/>
                </a:cxn>
                <a:cxn ang="0">
                  <a:pos x="T2" y="T3"/>
                </a:cxn>
                <a:cxn ang="0">
                  <a:pos x="T4" y="T5"/>
                </a:cxn>
                <a:cxn ang="0">
                  <a:pos x="T6" y="T7"/>
                </a:cxn>
                <a:cxn ang="0">
                  <a:pos x="T8" y="T9"/>
                </a:cxn>
                <a:cxn ang="0">
                  <a:pos x="T10" y="T11"/>
                </a:cxn>
              </a:cxnLst>
              <a:rect l="0" t="0" r="r" b="b"/>
              <a:pathLst>
                <a:path w="143" h="175">
                  <a:moveTo>
                    <a:pt x="72" y="175"/>
                  </a:moveTo>
                  <a:lnTo>
                    <a:pt x="72" y="175"/>
                  </a:lnTo>
                  <a:lnTo>
                    <a:pt x="0" y="0"/>
                  </a:lnTo>
                  <a:lnTo>
                    <a:pt x="72" y="41"/>
                  </a:lnTo>
                  <a:lnTo>
                    <a:pt x="143" y="0"/>
                  </a:lnTo>
                  <a:lnTo>
                    <a:pt x="72" y="175"/>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
          <p:nvSpPr>
            <p:cNvPr id="68" name="Freeform 72">
              <a:extLst>
                <a:ext uri="{FF2B5EF4-FFF2-40B4-BE49-F238E27FC236}">
                  <a16:creationId xmlns:a16="http://schemas.microsoft.com/office/drawing/2014/main" id="{2AEBA4D2-862F-4641-B85E-065EAE2C19FF}"/>
                </a:ext>
              </a:extLst>
            </p:cNvPr>
            <p:cNvSpPr>
              <a:spLocks/>
            </p:cNvSpPr>
            <p:nvPr/>
          </p:nvSpPr>
          <p:spPr bwMode="auto">
            <a:xfrm>
              <a:off x="2364" y="3257"/>
              <a:ext cx="1294" cy="368"/>
            </a:xfrm>
            <a:custGeom>
              <a:avLst/>
              <a:gdLst>
                <a:gd name="T0" fmla="*/ 918 w 2779"/>
                <a:gd name="T1" fmla="*/ 711 h 793"/>
                <a:gd name="T2" fmla="*/ 918 w 2779"/>
                <a:gd name="T3" fmla="*/ 711 h 793"/>
                <a:gd name="T4" fmla="*/ 678 w 2779"/>
                <a:gd name="T5" fmla="*/ 754 h 793"/>
                <a:gd name="T6" fmla="*/ 322 w 2779"/>
                <a:gd name="T7" fmla="*/ 606 h 793"/>
                <a:gd name="T8" fmla="*/ 0 w 2779"/>
                <a:gd name="T9" fmla="*/ 439 h 793"/>
                <a:gd name="T10" fmla="*/ 358 w 2779"/>
                <a:gd name="T11" fmla="*/ 272 h 793"/>
                <a:gd name="T12" fmla="*/ 364 w 2779"/>
                <a:gd name="T13" fmla="*/ 272 h 793"/>
                <a:gd name="T14" fmla="*/ 878 w 2779"/>
                <a:gd name="T15" fmla="*/ 99 h 793"/>
                <a:gd name="T16" fmla="*/ 1150 w 2779"/>
                <a:gd name="T17" fmla="*/ 130 h 793"/>
                <a:gd name="T18" fmla="*/ 1669 w 2779"/>
                <a:gd name="T19" fmla="*/ 0 h 793"/>
                <a:gd name="T20" fmla="*/ 2213 w 2779"/>
                <a:gd name="T21" fmla="*/ 185 h 793"/>
                <a:gd name="T22" fmla="*/ 2210 w 2779"/>
                <a:gd name="T23" fmla="*/ 202 h 793"/>
                <a:gd name="T24" fmla="*/ 2255 w 2779"/>
                <a:gd name="T25" fmla="*/ 202 h 793"/>
                <a:gd name="T26" fmla="*/ 2779 w 2779"/>
                <a:gd name="T27" fmla="*/ 389 h 793"/>
                <a:gd name="T28" fmla="*/ 2603 w 2779"/>
                <a:gd name="T29" fmla="*/ 530 h 793"/>
                <a:gd name="T30" fmla="*/ 2086 w 2779"/>
                <a:gd name="T31" fmla="*/ 686 h 793"/>
                <a:gd name="T32" fmla="*/ 1959 w 2779"/>
                <a:gd name="T33" fmla="*/ 681 h 793"/>
                <a:gd name="T34" fmla="*/ 1412 w 2779"/>
                <a:gd name="T35" fmla="*/ 793 h 793"/>
                <a:gd name="T36" fmla="*/ 918 w 2779"/>
                <a:gd name="T37" fmla="*/ 711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79" h="793">
                  <a:moveTo>
                    <a:pt x="918" y="711"/>
                  </a:moveTo>
                  <a:lnTo>
                    <a:pt x="918" y="711"/>
                  </a:lnTo>
                  <a:cubicBezTo>
                    <a:pt x="854" y="738"/>
                    <a:pt x="770" y="754"/>
                    <a:pt x="678" y="754"/>
                  </a:cubicBezTo>
                  <a:cubicBezTo>
                    <a:pt x="494" y="754"/>
                    <a:pt x="343" y="689"/>
                    <a:pt x="322" y="606"/>
                  </a:cubicBezTo>
                  <a:cubicBezTo>
                    <a:pt x="141" y="598"/>
                    <a:pt x="0" y="526"/>
                    <a:pt x="0" y="439"/>
                  </a:cubicBezTo>
                  <a:cubicBezTo>
                    <a:pt x="0" y="347"/>
                    <a:pt x="160" y="272"/>
                    <a:pt x="358" y="272"/>
                  </a:cubicBezTo>
                  <a:cubicBezTo>
                    <a:pt x="360" y="272"/>
                    <a:pt x="362" y="272"/>
                    <a:pt x="364" y="272"/>
                  </a:cubicBezTo>
                  <a:cubicBezTo>
                    <a:pt x="404" y="174"/>
                    <a:pt x="619" y="99"/>
                    <a:pt x="878" y="99"/>
                  </a:cubicBezTo>
                  <a:cubicBezTo>
                    <a:pt x="978" y="99"/>
                    <a:pt x="1071" y="111"/>
                    <a:pt x="1150" y="130"/>
                  </a:cubicBezTo>
                  <a:cubicBezTo>
                    <a:pt x="1219" y="55"/>
                    <a:pt x="1425" y="0"/>
                    <a:pt x="1669" y="0"/>
                  </a:cubicBezTo>
                  <a:cubicBezTo>
                    <a:pt x="1969" y="0"/>
                    <a:pt x="2213" y="83"/>
                    <a:pt x="2213" y="185"/>
                  </a:cubicBezTo>
                  <a:cubicBezTo>
                    <a:pt x="2213" y="191"/>
                    <a:pt x="2211" y="197"/>
                    <a:pt x="2210" y="202"/>
                  </a:cubicBezTo>
                  <a:cubicBezTo>
                    <a:pt x="2225" y="202"/>
                    <a:pt x="2240" y="202"/>
                    <a:pt x="2255" y="202"/>
                  </a:cubicBezTo>
                  <a:cubicBezTo>
                    <a:pt x="2544" y="202"/>
                    <a:pt x="2779" y="286"/>
                    <a:pt x="2779" y="389"/>
                  </a:cubicBezTo>
                  <a:cubicBezTo>
                    <a:pt x="2779" y="445"/>
                    <a:pt x="2711" y="496"/>
                    <a:pt x="2603" y="530"/>
                  </a:cubicBezTo>
                  <a:cubicBezTo>
                    <a:pt x="2561" y="619"/>
                    <a:pt x="2345" y="686"/>
                    <a:pt x="2086" y="686"/>
                  </a:cubicBezTo>
                  <a:cubicBezTo>
                    <a:pt x="2042" y="686"/>
                    <a:pt x="2000" y="685"/>
                    <a:pt x="1959" y="681"/>
                  </a:cubicBezTo>
                  <a:cubicBezTo>
                    <a:pt x="1866" y="747"/>
                    <a:pt x="1656" y="793"/>
                    <a:pt x="1412" y="793"/>
                  </a:cubicBezTo>
                  <a:cubicBezTo>
                    <a:pt x="1207" y="793"/>
                    <a:pt x="1026" y="761"/>
                    <a:pt x="918" y="711"/>
                  </a:cubicBezTo>
                  <a:close/>
                </a:path>
              </a:pathLst>
            </a:custGeom>
            <a:solidFill>
              <a:srgbClr val="BFE7C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
          <p:nvSpPr>
            <p:cNvPr id="69" name="Freeform 73">
              <a:extLst>
                <a:ext uri="{FF2B5EF4-FFF2-40B4-BE49-F238E27FC236}">
                  <a16:creationId xmlns:a16="http://schemas.microsoft.com/office/drawing/2014/main" id="{835E7934-60BC-4115-BCC8-324942D63468}"/>
                </a:ext>
              </a:extLst>
            </p:cNvPr>
            <p:cNvSpPr>
              <a:spLocks/>
            </p:cNvSpPr>
            <p:nvPr/>
          </p:nvSpPr>
          <p:spPr bwMode="auto">
            <a:xfrm>
              <a:off x="2364" y="3257"/>
              <a:ext cx="1294" cy="368"/>
            </a:xfrm>
            <a:custGeom>
              <a:avLst/>
              <a:gdLst>
                <a:gd name="T0" fmla="*/ 918 w 2779"/>
                <a:gd name="T1" fmla="*/ 711 h 793"/>
                <a:gd name="T2" fmla="*/ 918 w 2779"/>
                <a:gd name="T3" fmla="*/ 711 h 793"/>
                <a:gd name="T4" fmla="*/ 678 w 2779"/>
                <a:gd name="T5" fmla="*/ 754 h 793"/>
                <a:gd name="T6" fmla="*/ 322 w 2779"/>
                <a:gd name="T7" fmla="*/ 606 h 793"/>
                <a:gd name="T8" fmla="*/ 0 w 2779"/>
                <a:gd name="T9" fmla="*/ 439 h 793"/>
                <a:gd name="T10" fmla="*/ 358 w 2779"/>
                <a:gd name="T11" fmla="*/ 272 h 793"/>
                <a:gd name="T12" fmla="*/ 364 w 2779"/>
                <a:gd name="T13" fmla="*/ 272 h 793"/>
                <a:gd name="T14" fmla="*/ 878 w 2779"/>
                <a:gd name="T15" fmla="*/ 99 h 793"/>
                <a:gd name="T16" fmla="*/ 1150 w 2779"/>
                <a:gd name="T17" fmla="*/ 130 h 793"/>
                <a:gd name="T18" fmla="*/ 1669 w 2779"/>
                <a:gd name="T19" fmla="*/ 0 h 793"/>
                <a:gd name="T20" fmla="*/ 2213 w 2779"/>
                <a:gd name="T21" fmla="*/ 185 h 793"/>
                <a:gd name="T22" fmla="*/ 2210 w 2779"/>
                <a:gd name="T23" fmla="*/ 202 h 793"/>
                <a:gd name="T24" fmla="*/ 2255 w 2779"/>
                <a:gd name="T25" fmla="*/ 202 h 793"/>
                <a:gd name="T26" fmla="*/ 2779 w 2779"/>
                <a:gd name="T27" fmla="*/ 389 h 793"/>
                <a:gd name="T28" fmla="*/ 2603 w 2779"/>
                <a:gd name="T29" fmla="*/ 530 h 793"/>
                <a:gd name="T30" fmla="*/ 2086 w 2779"/>
                <a:gd name="T31" fmla="*/ 686 h 793"/>
                <a:gd name="T32" fmla="*/ 1959 w 2779"/>
                <a:gd name="T33" fmla="*/ 681 h 793"/>
                <a:gd name="T34" fmla="*/ 1412 w 2779"/>
                <a:gd name="T35" fmla="*/ 793 h 793"/>
                <a:gd name="T36" fmla="*/ 918 w 2779"/>
                <a:gd name="T37" fmla="*/ 711 h 793"/>
                <a:gd name="T38" fmla="*/ 918 w 2779"/>
                <a:gd name="T39" fmla="*/ 711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79" h="793">
                  <a:moveTo>
                    <a:pt x="918" y="711"/>
                  </a:moveTo>
                  <a:lnTo>
                    <a:pt x="918" y="711"/>
                  </a:lnTo>
                  <a:cubicBezTo>
                    <a:pt x="854" y="738"/>
                    <a:pt x="770" y="754"/>
                    <a:pt x="678" y="754"/>
                  </a:cubicBezTo>
                  <a:cubicBezTo>
                    <a:pt x="494" y="754"/>
                    <a:pt x="343" y="689"/>
                    <a:pt x="322" y="606"/>
                  </a:cubicBezTo>
                  <a:cubicBezTo>
                    <a:pt x="141" y="598"/>
                    <a:pt x="0" y="526"/>
                    <a:pt x="0" y="439"/>
                  </a:cubicBezTo>
                  <a:cubicBezTo>
                    <a:pt x="0" y="347"/>
                    <a:pt x="160" y="272"/>
                    <a:pt x="358" y="272"/>
                  </a:cubicBezTo>
                  <a:cubicBezTo>
                    <a:pt x="360" y="272"/>
                    <a:pt x="362" y="272"/>
                    <a:pt x="364" y="272"/>
                  </a:cubicBezTo>
                  <a:cubicBezTo>
                    <a:pt x="404" y="174"/>
                    <a:pt x="619" y="99"/>
                    <a:pt x="878" y="99"/>
                  </a:cubicBezTo>
                  <a:cubicBezTo>
                    <a:pt x="978" y="99"/>
                    <a:pt x="1071" y="111"/>
                    <a:pt x="1150" y="130"/>
                  </a:cubicBezTo>
                  <a:cubicBezTo>
                    <a:pt x="1219" y="55"/>
                    <a:pt x="1425" y="0"/>
                    <a:pt x="1669" y="0"/>
                  </a:cubicBezTo>
                  <a:cubicBezTo>
                    <a:pt x="1969" y="0"/>
                    <a:pt x="2213" y="83"/>
                    <a:pt x="2213" y="185"/>
                  </a:cubicBezTo>
                  <a:cubicBezTo>
                    <a:pt x="2213" y="191"/>
                    <a:pt x="2211" y="197"/>
                    <a:pt x="2210" y="202"/>
                  </a:cubicBezTo>
                  <a:cubicBezTo>
                    <a:pt x="2225" y="202"/>
                    <a:pt x="2240" y="202"/>
                    <a:pt x="2255" y="202"/>
                  </a:cubicBezTo>
                  <a:cubicBezTo>
                    <a:pt x="2544" y="202"/>
                    <a:pt x="2779" y="286"/>
                    <a:pt x="2779" y="389"/>
                  </a:cubicBezTo>
                  <a:cubicBezTo>
                    <a:pt x="2779" y="445"/>
                    <a:pt x="2711" y="496"/>
                    <a:pt x="2603" y="530"/>
                  </a:cubicBezTo>
                  <a:cubicBezTo>
                    <a:pt x="2561" y="619"/>
                    <a:pt x="2345" y="686"/>
                    <a:pt x="2086" y="686"/>
                  </a:cubicBezTo>
                  <a:cubicBezTo>
                    <a:pt x="2042" y="686"/>
                    <a:pt x="2000" y="685"/>
                    <a:pt x="1959" y="681"/>
                  </a:cubicBezTo>
                  <a:cubicBezTo>
                    <a:pt x="1866" y="747"/>
                    <a:pt x="1656" y="793"/>
                    <a:pt x="1412" y="793"/>
                  </a:cubicBezTo>
                  <a:cubicBezTo>
                    <a:pt x="1207" y="793"/>
                    <a:pt x="1026" y="761"/>
                    <a:pt x="918" y="711"/>
                  </a:cubicBezTo>
                  <a:lnTo>
                    <a:pt x="918" y="711"/>
                  </a:lnTo>
                  <a:close/>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70" name="Rectangle 74">
              <a:extLst>
                <a:ext uri="{FF2B5EF4-FFF2-40B4-BE49-F238E27FC236}">
                  <a16:creationId xmlns:a16="http://schemas.microsoft.com/office/drawing/2014/main" id="{396690B7-F92A-4B63-926C-74EFBF1C83CF}"/>
                </a:ext>
              </a:extLst>
            </p:cNvPr>
            <p:cNvSpPr>
              <a:spLocks noChangeArrowheads="1"/>
            </p:cNvSpPr>
            <p:nvPr/>
          </p:nvSpPr>
          <p:spPr bwMode="auto">
            <a:xfrm>
              <a:off x="2803" y="3403"/>
              <a:ext cx="464"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Times New Roman Bold" panose="02020803070505020304" pitchFamily="18" charset="0"/>
                </a:rPr>
                <a:t>Network</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
        <p:nvSpPr>
          <p:cNvPr id="3" name="Slide Number Placeholder 2">
            <a:extLst>
              <a:ext uri="{FF2B5EF4-FFF2-40B4-BE49-F238E27FC236}">
                <a16:creationId xmlns:a16="http://schemas.microsoft.com/office/drawing/2014/main" id="{B6553969-525D-47A0-A126-A320EC90BA9F}"/>
              </a:ext>
            </a:extLst>
          </p:cNvPr>
          <p:cNvSpPr>
            <a:spLocks noGrp="1"/>
          </p:cNvSpPr>
          <p:nvPr>
            <p:ph type="sldNum" sz="quarter" idx="12"/>
          </p:nvPr>
        </p:nvSpPr>
        <p:spPr/>
        <p:txBody>
          <a:bodyPr/>
          <a:lstStyle/>
          <a:p>
            <a:fld id="{F0FFA145-13A6-8D44-AF92-2468066B1737}" type="slidenum">
              <a:rPr lang="en-US" smtClean="0"/>
              <a:t>38</a:t>
            </a:fld>
            <a:endParaRPr lang="en-US"/>
          </a:p>
        </p:txBody>
      </p:sp>
    </p:spTree>
    <p:extLst>
      <p:ext uri="{BB962C8B-B14F-4D97-AF65-F5344CB8AC3E}">
        <p14:creationId xmlns:p14="http://schemas.microsoft.com/office/powerpoint/2010/main" val="3542974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a:xfrm>
            <a:off x="671513" y="277813"/>
            <a:ext cx="8229600" cy="576262"/>
          </a:xfrm>
        </p:spPr>
        <p:txBody>
          <a:bodyPr/>
          <a:lstStyle/>
          <a:p>
            <a:r>
              <a:rPr lang="en-US" altLang="en-US" sz="2400"/>
              <a:t>OS Component – Storage Management</a:t>
            </a:r>
          </a:p>
        </p:txBody>
      </p:sp>
      <p:sp>
        <p:nvSpPr>
          <p:cNvPr id="40962" name="Content Placeholder 2"/>
          <p:cNvSpPr>
            <a:spLocks noGrp="1"/>
          </p:cNvSpPr>
          <p:nvPr>
            <p:ph idx="1"/>
          </p:nvPr>
        </p:nvSpPr>
        <p:spPr>
          <a:xfrm>
            <a:off x="336430" y="1117120"/>
            <a:ext cx="8229600" cy="4748842"/>
          </a:xfrm>
        </p:spPr>
        <p:txBody>
          <a:bodyPr>
            <a:normAutofit fontScale="77500" lnSpcReduction="20000"/>
          </a:bodyPr>
          <a:lstStyle/>
          <a:p>
            <a:r>
              <a:rPr lang="en-US" altLang="en-US" dirty="0"/>
              <a:t>Both boot disk and general data access need  be provided by VMM</a:t>
            </a:r>
          </a:p>
          <a:p>
            <a:r>
              <a:rPr lang="en-US" altLang="en-US" dirty="0"/>
              <a:t>Need to support potentially dozens of guests per VMM (so standard disk partitioning not sufficient)</a:t>
            </a:r>
          </a:p>
          <a:p>
            <a:r>
              <a:rPr lang="en-US" altLang="en-US" dirty="0"/>
              <a:t>Type 1 – store guest root disks and </a:t>
            </a:r>
            <a:r>
              <a:rPr lang="en-US" altLang="en-US" dirty="0" err="1"/>
              <a:t>config</a:t>
            </a:r>
            <a:r>
              <a:rPr lang="en-US" altLang="en-US" dirty="0"/>
              <a:t> information in one or more files within file system provided by </a:t>
            </a:r>
            <a:r>
              <a:rPr lang="en-US" altLang="en-US" dirty="0" err="1"/>
              <a:t>VMM</a:t>
            </a:r>
            <a:r>
              <a:rPr lang="en-US" altLang="en-US" dirty="0"/>
              <a:t> </a:t>
            </a:r>
          </a:p>
          <a:p>
            <a:r>
              <a:rPr lang="en-US" altLang="en-US" dirty="0"/>
              <a:t>Type 2 – store as files in file system provided by host OS</a:t>
            </a:r>
          </a:p>
          <a:p>
            <a:r>
              <a:rPr lang="en-US" altLang="en-US" dirty="0"/>
              <a:t>a </a:t>
            </a:r>
            <a:r>
              <a:rPr lang="en-US" altLang="en-US" b="1" dirty="0">
                <a:solidFill>
                  <a:srgbClr val="3366FF"/>
                </a:solidFill>
              </a:rPr>
              <a:t>disk image</a:t>
            </a:r>
            <a:r>
              <a:rPr lang="en-US" altLang="en-US" dirty="0"/>
              <a:t>, containing the contents of the root disk of a guest, is contained within a file in the VMM</a:t>
            </a:r>
          </a:p>
          <a:p>
            <a:r>
              <a:rPr lang="en-US" altLang="en-US" dirty="0"/>
              <a:t>Duplicate file -&gt; create new guest</a:t>
            </a:r>
          </a:p>
          <a:p>
            <a:r>
              <a:rPr lang="en-US" altLang="en-US" dirty="0"/>
              <a:t>Move file to another system -&gt; move guest</a:t>
            </a:r>
          </a:p>
          <a:p>
            <a:r>
              <a:rPr lang="en-US" altLang="en-US" dirty="0"/>
              <a:t>VMM translate disk I/O requests coming from guest into file I/O commands to the correct files</a:t>
            </a:r>
          </a:p>
          <a:p>
            <a:pPr>
              <a:buFont typeface="Monotype Sorts" pitchFamily="-84" charset="2"/>
              <a:buNone/>
            </a:pPr>
            <a:endParaRPr lang="en-US" altLang="en-US" dirty="0">
              <a:latin typeface="Courier New" panose="02070309020205020404" pitchFamily="49" charset="0"/>
              <a:cs typeface="Courier New" panose="02070309020205020404" pitchFamily="49" charset="0"/>
            </a:endParaRPr>
          </a:p>
        </p:txBody>
      </p:sp>
      <p:sp>
        <p:nvSpPr>
          <p:cNvPr id="2" name="Slide Number Placeholder 1">
            <a:extLst>
              <a:ext uri="{FF2B5EF4-FFF2-40B4-BE49-F238E27FC236}">
                <a16:creationId xmlns:a16="http://schemas.microsoft.com/office/drawing/2014/main" id="{9482A4D2-F12D-4C12-8440-5D5DFA390460}"/>
              </a:ext>
            </a:extLst>
          </p:cNvPr>
          <p:cNvSpPr>
            <a:spLocks noGrp="1"/>
          </p:cNvSpPr>
          <p:nvPr>
            <p:ph type="sldNum" sz="quarter" idx="12"/>
          </p:nvPr>
        </p:nvSpPr>
        <p:spPr/>
        <p:txBody>
          <a:bodyPr/>
          <a:lstStyle/>
          <a:p>
            <a:fld id="{F0FFA145-13A6-8D44-AF92-2468066B1737}" type="slidenum">
              <a:rPr lang="en-US" smtClean="0"/>
              <a:t>39</a:t>
            </a:fld>
            <a:endParaRPr lang="en-US"/>
          </a:p>
        </p:txBody>
      </p:sp>
    </p:spTree>
    <p:extLst>
      <p:ext uri="{BB962C8B-B14F-4D97-AF65-F5344CB8AC3E}">
        <p14:creationId xmlns:p14="http://schemas.microsoft.com/office/powerpoint/2010/main" val="4004079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321467"/>
            <a:ext cx="8229600" cy="576263"/>
          </a:xfrm>
        </p:spPr>
        <p:txBody>
          <a:bodyPr>
            <a:normAutofit fontScale="90000"/>
          </a:bodyPr>
          <a:lstStyle/>
          <a:p>
            <a:r>
              <a:rPr lang="en-US" altLang="en-US" dirty="0"/>
              <a:t>Virtual Machine</a:t>
            </a:r>
          </a:p>
        </p:txBody>
      </p:sp>
      <p:sp>
        <p:nvSpPr>
          <p:cNvPr id="6147" name="Content Placeholder 2"/>
          <p:cNvSpPr>
            <a:spLocks noGrp="1"/>
          </p:cNvSpPr>
          <p:nvPr>
            <p:ph idx="1"/>
          </p:nvPr>
        </p:nvSpPr>
        <p:spPr>
          <a:xfrm>
            <a:off x="457200" y="1162595"/>
            <a:ext cx="8229600" cy="5085806"/>
          </a:xfrm>
        </p:spPr>
        <p:txBody>
          <a:bodyPr>
            <a:normAutofit fontScale="77500" lnSpcReduction="20000"/>
          </a:bodyPr>
          <a:lstStyle/>
          <a:p>
            <a:pPr marL="0" lvl="0" indent="0">
              <a:buNone/>
            </a:pPr>
            <a:r>
              <a:rPr lang="en-US" sz="3600" dirty="0"/>
              <a:t>A Virtual Machine is a software construct that mimics the characteristics of a physical server</a:t>
            </a:r>
          </a:p>
          <a:p>
            <a:pPr lvl="0"/>
            <a:r>
              <a:rPr lang="en-US" sz="3100" dirty="0"/>
              <a:t>It is configured with some number of processors, some amount of RAM, storage resources, and connectivity through the network ports</a:t>
            </a:r>
          </a:p>
          <a:p>
            <a:r>
              <a:rPr lang="en-US" sz="3100" dirty="0"/>
              <a:t>Once the VM is created it can be powered on like a physical server, loaded with an operating system and software solutions, and utilized in the manner of a physical server</a:t>
            </a:r>
          </a:p>
          <a:p>
            <a:r>
              <a:rPr lang="en-US" sz="3100" dirty="0"/>
              <a:t>Like a physical server, this virtual server only sees the resources it has been configured with, not all of the resources of the physical host itself</a:t>
            </a:r>
          </a:p>
          <a:p>
            <a:r>
              <a:rPr lang="en-US" sz="3100" dirty="0"/>
              <a:t>The hypervisor facilitates the translation and I/O from the virtual machine to the physical server devices and back again to the correct virtual machine</a:t>
            </a:r>
            <a:endParaRPr lang="en-US" altLang="en-US" sz="3100" dirty="0"/>
          </a:p>
        </p:txBody>
      </p:sp>
      <p:sp>
        <p:nvSpPr>
          <p:cNvPr id="2" name="Slide Number Placeholder 1">
            <a:extLst>
              <a:ext uri="{FF2B5EF4-FFF2-40B4-BE49-F238E27FC236}">
                <a16:creationId xmlns:a16="http://schemas.microsoft.com/office/drawing/2014/main" id="{7457C52B-98CB-4A47-97B2-4BDFECE83E61}"/>
              </a:ext>
            </a:extLst>
          </p:cNvPr>
          <p:cNvSpPr>
            <a:spLocks noGrp="1"/>
          </p:cNvSpPr>
          <p:nvPr>
            <p:ph type="sldNum" sz="quarter" idx="12"/>
          </p:nvPr>
        </p:nvSpPr>
        <p:spPr/>
        <p:txBody>
          <a:bodyPr/>
          <a:lstStyle/>
          <a:p>
            <a:fld id="{F0FFA145-13A6-8D44-AF92-2468066B1737}" type="slidenum">
              <a:rPr lang="en-US" smtClean="0"/>
              <a:t>4</a:t>
            </a:fld>
            <a:endParaRPr lang="en-US"/>
          </a:p>
        </p:txBody>
      </p:sp>
    </p:spTree>
    <p:extLst>
      <p:ext uri="{BB962C8B-B14F-4D97-AF65-F5344CB8AC3E}">
        <p14:creationId xmlns:p14="http://schemas.microsoft.com/office/powerpoint/2010/main" val="31905142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Rectangle 8"/>
          <p:cNvSpPr>
            <a:spLocks noGrp="1" noChangeArrowheads="1"/>
          </p:cNvSpPr>
          <p:nvPr>
            <p:ph type="title"/>
          </p:nvPr>
        </p:nvSpPr>
        <p:spPr>
          <a:xfrm>
            <a:off x="899885" y="163513"/>
            <a:ext cx="6553200" cy="1143000"/>
          </a:xfrm>
          <a:noFill/>
          <a:ln/>
        </p:spPr>
        <p:txBody>
          <a:bodyPr>
            <a:normAutofit/>
          </a:bodyPr>
          <a:lstStyle/>
          <a:p>
            <a:r>
              <a:rPr lang="en-US" dirty="0"/>
              <a:t>Multiplying VMs</a:t>
            </a:r>
          </a:p>
        </p:txBody>
      </p:sp>
      <p:sp>
        <p:nvSpPr>
          <p:cNvPr id="3081" name="Rectangle 9"/>
          <p:cNvSpPr>
            <a:spLocks noGrp="1" noChangeArrowheads="1"/>
          </p:cNvSpPr>
          <p:nvPr>
            <p:ph type="body" idx="1"/>
          </p:nvPr>
        </p:nvSpPr>
        <p:spPr>
          <a:xfrm>
            <a:off x="899885" y="1411514"/>
            <a:ext cx="7155544" cy="4669972"/>
          </a:xfrm>
          <a:noFill/>
          <a:ln/>
        </p:spPr>
        <p:txBody>
          <a:bodyPr>
            <a:normAutofit/>
          </a:bodyPr>
          <a:lstStyle/>
          <a:p>
            <a:r>
              <a:rPr lang="en-US" dirty="0"/>
              <a:t>Clones – duplicate the virtual hardware and all of the software</a:t>
            </a:r>
          </a:p>
          <a:p>
            <a:r>
              <a:rPr lang="en-US" dirty="0"/>
              <a:t>Templates – a non-running virtual machine that acts as a standardized mold for new VMs</a:t>
            </a:r>
          </a:p>
          <a:p>
            <a:r>
              <a:rPr lang="en-US" dirty="0"/>
              <a:t>Snapshots – a point-in-time captured state of a VM that can be returned to over and over again.</a:t>
            </a:r>
          </a:p>
        </p:txBody>
      </p:sp>
      <p:sp>
        <p:nvSpPr>
          <p:cNvPr id="2" name="Slide Number Placeholder 1">
            <a:extLst>
              <a:ext uri="{FF2B5EF4-FFF2-40B4-BE49-F238E27FC236}">
                <a16:creationId xmlns:a16="http://schemas.microsoft.com/office/drawing/2014/main" id="{52EB7F37-FDB8-421C-8267-5DE3B539A600}"/>
              </a:ext>
            </a:extLst>
          </p:cNvPr>
          <p:cNvSpPr>
            <a:spLocks noGrp="1"/>
          </p:cNvSpPr>
          <p:nvPr>
            <p:ph type="sldNum" sz="quarter" idx="12"/>
          </p:nvPr>
        </p:nvSpPr>
        <p:spPr/>
        <p:txBody>
          <a:bodyPr/>
          <a:lstStyle/>
          <a:p>
            <a:fld id="{F0FFA145-13A6-8D44-AF92-2468066B1737}" type="slidenum">
              <a:rPr lang="en-US" smtClean="0"/>
              <a:t>40</a:t>
            </a:fld>
            <a:endParaRPr lang="en-US"/>
          </a:p>
        </p:txBody>
      </p:sp>
    </p:spTree>
    <p:extLst>
      <p:ext uri="{BB962C8B-B14F-4D97-AF65-F5344CB8AC3E}">
        <p14:creationId xmlns:p14="http://schemas.microsoft.com/office/powerpoint/2010/main" val="23761492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569913" y="118156"/>
            <a:ext cx="8229600" cy="576262"/>
          </a:xfrm>
        </p:spPr>
        <p:txBody>
          <a:bodyPr/>
          <a:lstStyle/>
          <a:p>
            <a:r>
              <a:rPr lang="en-US" altLang="en-US" sz="2400" dirty="0"/>
              <a:t>OS Component – Live Migration</a:t>
            </a:r>
          </a:p>
        </p:txBody>
      </p:sp>
      <p:sp>
        <p:nvSpPr>
          <p:cNvPr id="40962" name="Content Placeholder 2"/>
          <p:cNvSpPr>
            <a:spLocks noGrp="1"/>
          </p:cNvSpPr>
          <p:nvPr>
            <p:ph idx="1"/>
          </p:nvPr>
        </p:nvSpPr>
        <p:spPr>
          <a:xfrm>
            <a:off x="457200" y="694418"/>
            <a:ext cx="8229600" cy="5967639"/>
          </a:xfrm>
        </p:spPr>
        <p:txBody>
          <a:bodyPr>
            <a:normAutofit fontScale="47500" lnSpcReduction="20000"/>
          </a:bodyPr>
          <a:lstStyle/>
          <a:p>
            <a:r>
              <a:rPr lang="en-US" altLang="en-US" sz="5100" dirty="0"/>
              <a:t>Taking advantage of VMM features leads to new functionality not found on general operating systems such as live migration</a:t>
            </a:r>
          </a:p>
          <a:p>
            <a:r>
              <a:rPr lang="en-US" altLang="en-US" sz="5100" dirty="0"/>
              <a:t>Running guest can be moved between systems, without interrupting user access to the guest or its apps</a:t>
            </a:r>
          </a:p>
          <a:p>
            <a:r>
              <a:rPr lang="en-US" altLang="en-US" sz="5100" dirty="0"/>
              <a:t>Very useful for resource management, maintenance downtime windows, </a:t>
            </a:r>
            <a:r>
              <a:rPr lang="en-US" altLang="en-US" sz="5100" dirty="0" err="1"/>
              <a:t>etc</a:t>
            </a:r>
            <a:endParaRPr lang="en-US" altLang="en-US" sz="5100" dirty="0"/>
          </a:p>
          <a:p>
            <a:r>
              <a:rPr lang="en-US" altLang="en-US" sz="5100" dirty="0"/>
              <a:t>The VMM migrates a guest by the following steps:</a:t>
            </a:r>
          </a:p>
          <a:p>
            <a:pPr lvl="1">
              <a:buFont typeface="Arial" panose="020B0604020202020204" pitchFamily="34" charset="0"/>
              <a:buAutoNum type="arabicPeriod"/>
            </a:pPr>
            <a:r>
              <a:rPr lang="en-US" altLang="en-US" sz="4200" dirty="0"/>
              <a:t>The source VMM establishes a connection with the target VMM</a:t>
            </a:r>
          </a:p>
          <a:p>
            <a:pPr lvl="1">
              <a:buFont typeface="Arial" panose="020B0604020202020204" pitchFamily="34" charset="0"/>
              <a:buAutoNum type="arabicPeriod"/>
            </a:pPr>
            <a:r>
              <a:rPr lang="en-US" altLang="en-US" sz="4200" dirty="0"/>
              <a:t>The target creates a new guest by creating a new VCPU, state storage, etc.</a:t>
            </a:r>
          </a:p>
          <a:p>
            <a:pPr lvl="1">
              <a:buFont typeface="Arial" panose="020B0604020202020204" pitchFamily="34" charset="0"/>
              <a:buAutoNum type="arabicPeriod"/>
            </a:pPr>
            <a:r>
              <a:rPr lang="en-US" altLang="en-US" sz="4200" dirty="0"/>
              <a:t>The source sends all read-only guest memory pages to the target</a:t>
            </a:r>
          </a:p>
          <a:p>
            <a:pPr lvl="1">
              <a:buFont typeface="Arial" panose="020B0604020202020204" pitchFamily="34" charset="0"/>
              <a:buAutoNum type="arabicPeriod"/>
            </a:pPr>
            <a:r>
              <a:rPr lang="en-US" altLang="en-US" sz="4200" dirty="0"/>
              <a:t>The source sends all read-write pages to the target, marking them as clean </a:t>
            </a:r>
          </a:p>
          <a:p>
            <a:pPr lvl="1">
              <a:buFont typeface="Arial" panose="020B0604020202020204" pitchFamily="34" charset="0"/>
              <a:buAutoNum type="arabicPeriod"/>
            </a:pPr>
            <a:r>
              <a:rPr lang="en-US" altLang="en-US" sz="4200" dirty="0"/>
              <a:t>The source repeats step 4, as during that step some pages were probably modified by the guest and are now dirty</a:t>
            </a:r>
          </a:p>
          <a:p>
            <a:pPr lvl="1">
              <a:buFont typeface="Arial" panose="020B0604020202020204" pitchFamily="34" charset="0"/>
              <a:buAutoNum type="arabicPeriod"/>
            </a:pPr>
            <a:r>
              <a:rPr lang="en-US" altLang="en-US" sz="4200" dirty="0"/>
              <a:t>When cycle of steps 4 and 5 becomes very short, source VMM freezes guest, sends VCPU’s final state, sends other state details, sends final dirty pages, and tells target to start running the guest</a:t>
            </a:r>
          </a:p>
          <a:p>
            <a:pPr lvl="2"/>
            <a:r>
              <a:rPr lang="en-US" altLang="en-US" sz="4200" dirty="0"/>
              <a:t>Once target acknowledges that guest running, source terminates guest</a:t>
            </a:r>
          </a:p>
          <a:p>
            <a:pPr lvl="2"/>
            <a:endParaRPr lang="en-US" altLang="en-US" sz="2900" dirty="0"/>
          </a:p>
          <a:p>
            <a:pPr>
              <a:buFont typeface="Monotype Sorts" pitchFamily="-84" charset="2"/>
              <a:buNone/>
            </a:pPr>
            <a:endParaRPr lang="en-US" altLang="en-US" dirty="0">
              <a:latin typeface="Courier New" panose="02070309020205020404" pitchFamily="49" charset="0"/>
              <a:cs typeface="Courier New" panose="02070309020205020404" pitchFamily="49" charset="0"/>
            </a:endParaRPr>
          </a:p>
        </p:txBody>
      </p:sp>
      <p:sp>
        <p:nvSpPr>
          <p:cNvPr id="2" name="Slide Number Placeholder 1">
            <a:extLst>
              <a:ext uri="{FF2B5EF4-FFF2-40B4-BE49-F238E27FC236}">
                <a16:creationId xmlns:a16="http://schemas.microsoft.com/office/drawing/2014/main" id="{E22BBF91-5A5F-4926-A875-641E67EFFDBB}"/>
              </a:ext>
            </a:extLst>
          </p:cNvPr>
          <p:cNvSpPr>
            <a:spLocks noGrp="1"/>
          </p:cNvSpPr>
          <p:nvPr>
            <p:ph type="sldNum" sz="quarter" idx="12"/>
          </p:nvPr>
        </p:nvSpPr>
        <p:spPr/>
        <p:txBody>
          <a:bodyPr/>
          <a:lstStyle/>
          <a:p>
            <a:fld id="{F0FFA145-13A6-8D44-AF92-2468066B1737}" type="slidenum">
              <a:rPr lang="en-US" smtClean="0"/>
              <a:t>41</a:t>
            </a:fld>
            <a:endParaRPr lang="en-US"/>
          </a:p>
        </p:txBody>
      </p:sp>
    </p:spTree>
    <p:extLst>
      <p:ext uri="{BB962C8B-B14F-4D97-AF65-F5344CB8AC3E}">
        <p14:creationId xmlns:p14="http://schemas.microsoft.com/office/powerpoint/2010/main" val="37109508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663575" y="277813"/>
            <a:ext cx="8229600" cy="576262"/>
          </a:xfrm>
        </p:spPr>
        <p:txBody>
          <a:bodyPr/>
          <a:lstStyle/>
          <a:p>
            <a:r>
              <a:rPr lang="en-US" altLang="en-US" sz="2800"/>
              <a:t>Live Migration of Guest Between Servers</a:t>
            </a:r>
          </a:p>
        </p:txBody>
      </p:sp>
      <p:pic>
        <p:nvPicPr>
          <p:cNvPr id="50178" name="Content Placeholder 3" descr="16_08.pdf"/>
          <p:cNvPicPr>
            <a:picLocks noGrp="1" noChangeAspect="1"/>
          </p:cNvPicPr>
          <p:nvPr>
            <p:ph idx="1"/>
          </p:nvPr>
        </p:nvPicPr>
        <p:blipFill>
          <a:blip r:embed="rId2">
            <a:extLst>
              <a:ext uri="{28A0092B-C50C-407E-A947-70E740481C1C}">
                <a14:useLocalDpi xmlns:a14="http://schemas.microsoft.com/office/drawing/2010/main" val="0"/>
              </a:ext>
            </a:extLst>
          </a:blip>
          <a:srcRect t="-17900" b="-17900"/>
          <a:stretch>
            <a:fillRect/>
          </a:stretch>
        </p:blipFill>
        <p:spPr>
          <a:xfrm>
            <a:off x="679450" y="1233488"/>
            <a:ext cx="8229600" cy="4530725"/>
          </a:xfrm>
        </p:spPr>
      </p:pic>
      <p:sp>
        <p:nvSpPr>
          <p:cNvPr id="2" name="Slide Number Placeholder 1">
            <a:extLst>
              <a:ext uri="{FF2B5EF4-FFF2-40B4-BE49-F238E27FC236}">
                <a16:creationId xmlns:a16="http://schemas.microsoft.com/office/drawing/2014/main" id="{196F4A2E-2590-482F-94AD-9D8B89DAC3BA}"/>
              </a:ext>
            </a:extLst>
          </p:cNvPr>
          <p:cNvSpPr>
            <a:spLocks noGrp="1"/>
          </p:cNvSpPr>
          <p:nvPr>
            <p:ph type="sldNum" sz="quarter" idx="12"/>
          </p:nvPr>
        </p:nvSpPr>
        <p:spPr/>
        <p:txBody>
          <a:bodyPr/>
          <a:lstStyle/>
          <a:p>
            <a:fld id="{F0FFA145-13A6-8D44-AF92-2468066B1737}" type="slidenum">
              <a:rPr lang="en-US" smtClean="0"/>
              <a:t>42</a:t>
            </a:fld>
            <a:endParaRPr lang="en-US"/>
          </a:p>
        </p:txBody>
      </p:sp>
    </p:spTree>
    <p:extLst>
      <p:ext uri="{BB962C8B-B14F-4D97-AF65-F5344CB8AC3E}">
        <p14:creationId xmlns:p14="http://schemas.microsoft.com/office/powerpoint/2010/main" val="2972480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a:xfrm>
            <a:off x="671513" y="277813"/>
            <a:ext cx="8229600" cy="576262"/>
          </a:xfrm>
        </p:spPr>
        <p:txBody>
          <a:bodyPr>
            <a:normAutofit/>
          </a:bodyPr>
          <a:lstStyle/>
          <a:p>
            <a:r>
              <a:rPr lang="en-US" altLang="en-US" sz="2800" dirty="0"/>
              <a:t>Examples - VMware</a:t>
            </a:r>
          </a:p>
        </p:txBody>
      </p:sp>
      <p:sp>
        <p:nvSpPr>
          <p:cNvPr id="40962" name="Content Placeholder 2"/>
          <p:cNvSpPr>
            <a:spLocks noGrp="1"/>
          </p:cNvSpPr>
          <p:nvPr>
            <p:ph idx="1"/>
          </p:nvPr>
        </p:nvSpPr>
        <p:spPr>
          <a:xfrm>
            <a:off x="671513" y="857704"/>
            <a:ext cx="8229600" cy="4525963"/>
          </a:xfrm>
        </p:spPr>
        <p:txBody>
          <a:bodyPr>
            <a:normAutofit fontScale="85000" lnSpcReduction="20000"/>
          </a:bodyPr>
          <a:lstStyle/>
          <a:p>
            <a:endParaRPr lang="en-US" altLang="en-US" dirty="0"/>
          </a:p>
          <a:p>
            <a:r>
              <a:rPr lang="en-US" altLang="en-US" dirty="0"/>
              <a:t>VMware Workstation runs on x86, provides VMM for guests</a:t>
            </a:r>
          </a:p>
          <a:p>
            <a:r>
              <a:rPr lang="en-US" altLang="en-US" dirty="0"/>
              <a:t>Runs as application on other native, installed host operating system -&gt; Type 2</a:t>
            </a:r>
          </a:p>
          <a:p>
            <a:r>
              <a:rPr lang="en-US" altLang="en-US" dirty="0"/>
              <a:t>Lots of guests possible, including Windows, Linux, </a:t>
            </a:r>
            <a:r>
              <a:rPr lang="en-US" altLang="en-US" dirty="0" err="1"/>
              <a:t>etc</a:t>
            </a:r>
            <a:r>
              <a:rPr lang="en-US" altLang="en-US" dirty="0"/>
              <a:t> all runnable concurrently (as resources allow)</a:t>
            </a:r>
          </a:p>
          <a:p>
            <a:r>
              <a:rPr lang="en-US" altLang="en-US" dirty="0"/>
              <a:t>Virtualization layer abstracts underlying HW, providing guest with is own virtual CPUs, memory, disk drives, network interfaces, </a:t>
            </a:r>
            <a:r>
              <a:rPr lang="en-US" altLang="en-US" dirty="0" err="1"/>
              <a:t>etc</a:t>
            </a:r>
            <a:endParaRPr lang="en-US" altLang="en-US" dirty="0"/>
          </a:p>
          <a:p>
            <a:r>
              <a:rPr lang="en-US" altLang="en-US" dirty="0"/>
              <a:t>Physical disks can be provided to guests, or virtual physical disks (just files within host file system)</a:t>
            </a:r>
          </a:p>
          <a:p>
            <a:pPr>
              <a:buFont typeface="Monotype Sorts" pitchFamily="-84" charset="2"/>
              <a:buNone/>
            </a:pPr>
            <a:endParaRPr lang="en-US" altLang="en-US" dirty="0"/>
          </a:p>
          <a:p>
            <a:pPr marL="457200" lvl="1" indent="0">
              <a:buFont typeface="Monotype Sorts" pitchFamily="-84" charset="2"/>
              <a:buNone/>
            </a:pPr>
            <a:endParaRPr lang="en-US" altLang="en-US" dirty="0"/>
          </a:p>
          <a:p>
            <a:pPr lvl="2"/>
            <a:endParaRPr lang="en-US" altLang="en-US" dirty="0"/>
          </a:p>
          <a:p>
            <a:pPr>
              <a:buFont typeface="Monotype Sorts" pitchFamily="-84" charset="2"/>
              <a:buNone/>
            </a:pPr>
            <a:endParaRPr lang="en-US" altLang="en-US" dirty="0">
              <a:latin typeface="Courier New" panose="02070309020205020404" pitchFamily="49" charset="0"/>
              <a:cs typeface="Courier New" panose="02070309020205020404" pitchFamily="49" charset="0"/>
            </a:endParaRPr>
          </a:p>
        </p:txBody>
      </p:sp>
      <p:sp>
        <p:nvSpPr>
          <p:cNvPr id="2" name="Slide Number Placeholder 1">
            <a:extLst>
              <a:ext uri="{FF2B5EF4-FFF2-40B4-BE49-F238E27FC236}">
                <a16:creationId xmlns:a16="http://schemas.microsoft.com/office/drawing/2014/main" id="{492A8465-DD90-485E-8B66-299EE5F8B208}"/>
              </a:ext>
            </a:extLst>
          </p:cNvPr>
          <p:cNvSpPr>
            <a:spLocks noGrp="1"/>
          </p:cNvSpPr>
          <p:nvPr>
            <p:ph type="sldNum" sz="quarter" idx="12"/>
          </p:nvPr>
        </p:nvSpPr>
        <p:spPr/>
        <p:txBody>
          <a:bodyPr/>
          <a:lstStyle/>
          <a:p>
            <a:fld id="{F0FFA145-13A6-8D44-AF92-2468066B1737}" type="slidenum">
              <a:rPr lang="en-US" smtClean="0"/>
              <a:t>43</a:t>
            </a:fld>
            <a:endParaRPr lang="en-US"/>
          </a:p>
        </p:txBody>
      </p:sp>
    </p:spTree>
    <p:extLst>
      <p:ext uri="{BB962C8B-B14F-4D97-AF65-F5344CB8AC3E}">
        <p14:creationId xmlns:p14="http://schemas.microsoft.com/office/powerpoint/2010/main" val="15494670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r>
              <a:rPr lang="en-US" altLang="en-US"/>
              <a:t>VMware Workstation Architecture</a:t>
            </a:r>
          </a:p>
        </p:txBody>
      </p:sp>
      <p:pic>
        <p:nvPicPr>
          <p:cNvPr id="52226" name="Content Placeholder 3" descr="16_09.pdf"/>
          <p:cNvPicPr>
            <a:picLocks noGrp="1" noChangeAspect="1"/>
          </p:cNvPicPr>
          <p:nvPr>
            <p:ph idx="1"/>
          </p:nvPr>
        </p:nvPicPr>
        <p:blipFill>
          <a:blip r:embed="rId2">
            <a:extLst>
              <a:ext uri="{28A0092B-C50C-407E-A947-70E740481C1C}">
                <a14:useLocalDpi xmlns:a14="http://schemas.microsoft.com/office/drawing/2010/main" val="0"/>
              </a:ext>
            </a:extLst>
          </a:blip>
          <a:srcRect l="-14153" r="-14153"/>
          <a:stretch>
            <a:fillRect/>
          </a:stretch>
        </p:blipFill>
        <p:spPr>
          <a:xfrm>
            <a:off x="663575" y="1328738"/>
            <a:ext cx="8229600" cy="4530725"/>
          </a:xfrm>
        </p:spPr>
      </p:pic>
      <p:sp>
        <p:nvSpPr>
          <p:cNvPr id="2" name="Slide Number Placeholder 1">
            <a:extLst>
              <a:ext uri="{FF2B5EF4-FFF2-40B4-BE49-F238E27FC236}">
                <a16:creationId xmlns:a16="http://schemas.microsoft.com/office/drawing/2014/main" id="{0936DB04-70CA-4938-A11B-C012A114E981}"/>
              </a:ext>
            </a:extLst>
          </p:cNvPr>
          <p:cNvSpPr>
            <a:spLocks noGrp="1"/>
          </p:cNvSpPr>
          <p:nvPr>
            <p:ph type="sldNum" sz="quarter" idx="12"/>
          </p:nvPr>
        </p:nvSpPr>
        <p:spPr/>
        <p:txBody>
          <a:bodyPr/>
          <a:lstStyle/>
          <a:p>
            <a:fld id="{F0FFA145-13A6-8D44-AF92-2468066B1737}" type="slidenum">
              <a:rPr lang="en-US" smtClean="0"/>
              <a:t>44</a:t>
            </a:fld>
            <a:endParaRPr lang="en-US"/>
          </a:p>
        </p:txBody>
      </p:sp>
    </p:spTree>
    <p:extLst>
      <p:ext uri="{BB962C8B-B14F-4D97-AF65-F5344CB8AC3E}">
        <p14:creationId xmlns:p14="http://schemas.microsoft.com/office/powerpoint/2010/main" val="34096578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2" name="Rectangle 8"/>
          <p:cNvSpPr>
            <a:spLocks noGrp="1" noChangeArrowheads="1"/>
          </p:cNvSpPr>
          <p:nvPr>
            <p:ph type="title"/>
          </p:nvPr>
        </p:nvSpPr>
        <p:spPr>
          <a:xfrm>
            <a:off x="957189" y="247760"/>
            <a:ext cx="6553200" cy="653830"/>
          </a:xfrm>
          <a:noFill/>
          <a:ln/>
        </p:spPr>
        <p:txBody>
          <a:bodyPr>
            <a:normAutofit fontScale="90000"/>
          </a:bodyPr>
          <a:lstStyle/>
          <a:p>
            <a:r>
              <a:rPr lang="en-US" dirty="0"/>
              <a:t>Summary</a:t>
            </a:r>
          </a:p>
        </p:txBody>
      </p:sp>
      <p:sp>
        <p:nvSpPr>
          <p:cNvPr id="11273" name="Rectangle 9"/>
          <p:cNvSpPr>
            <a:spLocks noGrp="1" noChangeArrowheads="1"/>
          </p:cNvSpPr>
          <p:nvPr>
            <p:ph type="body" idx="1"/>
          </p:nvPr>
        </p:nvSpPr>
        <p:spPr>
          <a:xfrm>
            <a:off x="534572" y="1219200"/>
            <a:ext cx="8152228" cy="4525963"/>
          </a:xfrm>
          <a:noFill/>
          <a:ln/>
        </p:spPr>
        <p:txBody>
          <a:bodyPr>
            <a:normAutofit fontScale="92500"/>
          </a:bodyPr>
          <a:lstStyle/>
          <a:p>
            <a:r>
              <a:rPr lang="en-US" sz="2800" dirty="0"/>
              <a:t>A hypervisor is software that allows multiple workloads to simultaneously run on the same hardware.</a:t>
            </a:r>
          </a:p>
          <a:p>
            <a:r>
              <a:rPr lang="en-US" sz="2800" dirty="0"/>
              <a:t>Type-1 hypervisors run directly on server hardware while Type-2 hypervisors run on an operating system.</a:t>
            </a:r>
            <a:endParaRPr lang="en-US" sz="2400" dirty="0"/>
          </a:p>
          <a:p>
            <a:r>
              <a:rPr lang="en-US" sz="2800" dirty="0"/>
              <a:t>Hypervisors abstract the hardware resources from the VMs they support and load balance the utilization of those resources.</a:t>
            </a:r>
          </a:p>
          <a:p>
            <a:r>
              <a:rPr lang="en-US" sz="2800" dirty="0"/>
              <a:t>Virtualization is still a new and growing space. Market leaders include VMware, Citrix, and Microsoft.</a:t>
            </a:r>
          </a:p>
        </p:txBody>
      </p:sp>
      <p:sp>
        <p:nvSpPr>
          <p:cNvPr id="11276" name="Rectangle 1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eaLnBrk="0" hangingPunct="0"/>
            <a:endParaRPr lang="en-US" sz="1400">
              <a:latin typeface="Times" charset="0"/>
            </a:endParaRPr>
          </a:p>
        </p:txBody>
      </p:sp>
      <p:sp>
        <p:nvSpPr>
          <p:cNvPr id="2" name="Slide Number Placeholder 1">
            <a:extLst>
              <a:ext uri="{FF2B5EF4-FFF2-40B4-BE49-F238E27FC236}">
                <a16:creationId xmlns:a16="http://schemas.microsoft.com/office/drawing/2014/main" id="{BC967390-E20E-49DC-BCCC-D37A8F90C4CE}"/>
              </a:ext>
            </a:extLst>
          </p:cNvPr>
          <p:cNvSpPr>
            <a:spLocks noGrp="1"/>
          </p:cNvSpPr>
          <p:nvPr>
            <p:ph type="sldNum" sz="quarter" idx="12"/>
          </p:nvPr>
        </p:nvSpPr>
        <p:spPr/>
        <p:txBody>
          <a:bodyPr/>
          <a:lstStyle/>
          <a:p>
            <a:fld id="{F0FFA145-13A6-8D44-AF92-2468066B1737}" type="slidenum">
              <a:rPr lang="en-US" smtClean="0"/>
              <a:t>45</a:t>
            </a:fld>
            <a:endParaRPr lang="en-US"/>
          </a:p>
        </p:txBody>
      </p:sp>
    </p:spTree>
    <p:extLst>
      <p:ext uri="{BB962C8B-B14F-4D97-AF65-F5344CB8AC3E}">
        <p14:creationId xmlns:p14="http://schemas.microsoft.com/office/powerpoint/2010/main" val="3700728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321467"/>
            <a:ext cx="8229600" cy="576263"/>
          </a:xfrm>
        </p:spPr>
        <p:txBody>
          <a:bodyPr>
            <a:normAutofit fontScale="90000"/>
          </a:bodyPr>
          <a:lstStyle/>
          <a:p>
            <a:r>
              <a:rPr lang="en-US" altLang="en-US" dirty="0"/>
              <a:t>Virtual Machine</a:t>
            </a:r>
          </a:p>
        </p:txBody>
      </p:sp>
      <p:sp>
        <p:nvSpPr>
          <p:cNvPr id="6147" name="Content Placeholder 2"/>
          <p:cNvSpPr>
            <a:spLocks noGrp="1"/>
          </p:cNvSpPr>
          <p:nvPr>
            <p:ph idx="1"/>
          </p:nvPr>
        </p:nvSpPr>
        <p:spPr>
          <a:xfrm>
            <a:off x="457200" y="1162595"/>
            <a:ext cx="8229600" cy="5373938"/>
          </a:xfrm>
        </p:spPr>
        <p:txBody>
          <a:bodyPr>
            <a:normAutofit fontScale="70000" lnSpcReduction="20000"/>
          </a:bodyPr>
          <a:lstStyle/>
          <a:p>
            <a:pPr marL="0" lvl="0" indent="0">
              <a:buNone/>
            </a:pPr>
            <a:r>
              <a:rPr lang="en-US" sz="4000" dirty="0"/>
              <a:t>A VM instance is defined in files:</a:t>
            </a:r>
          </a:p>
          <a:p>
            <a:pPr lvl="0"/>
            <a:r>
              <a:rPr lang="en-US" sz="3400" dirty="0"/>
              <a:t>Configuration file describes the attributes of the virtual machine</a:t>
            </a:r>
          </a:p>
          <a:p>
            <a:r>
              <a:rPr lang="en-US" sz="3400" dirty="0"/>
              <a:t>It contains the server definition, how many virtual processors (vCPUs) are allocated to this virtual machine, how much RAM is allocated, which I/O devices the VM has access to, how many network interface cards (NICs) are in the virtual server, and more</a:t>
            </a:r>
          </a:p>
          <a:p>
            <a:r>
              <a:rPr lang="en-US" sz="3400" dirty="0"/>
              <a:t>It also describes the storage that the VM can access</a:t>
            </a:r>
          </a:p>
          <a:p>
            <a:r>
              <a:rPr lang="en-US" sz="3400" dirty="0"/>
              <a:t>When a virtual machine is powered on, or instantiated, additional files are created for logging, for memory paging, and other functions</a:t>
            </a:r>
          </a:p>
          <a:p>
            <a:r>
              <a:rPr lang="en-US" sz="3400" dirty="0"/>
              <a:t>Since VMs are files, copying them produces not only a backup of the data but also a copy of the entire server, including the operating system, applications, and the hardware configuration itself</a:t>
            </a:r>
          </a:p>
        </p:txBody>
      </p:sp>
      <p:sp>
        <p:nvSpPr>
          <p:cNvPr id="2" name="Slide Number Placeholder 1">
            <a:extLst>
              <a:ext uri="{FF2B5EF4-FFF2-40B4-BE49-F238E27FC236}">
                <a16:creationId xmlns:a16="http://schemas.microsoft.com/office/drawing/2014/main" id="{92B41845-2441-4996-9ED9-CB71D3D32163}"/>
              </a:ext>
            </a:extLst>
          </p:cNvPr>
          <p:cNvSpPr>
            <a:spLocks noGrp="1"/>
          </p:cNvSpPr>
          <p:nvPr>
            <p:ph type="sldNum" sz="quarter" idx="12"/>
          </p:nvPr>
        </p:nvSpPr>
        <p:spPr/>
        <p:txBody>
          <a:bodyPr/>
          <a:lstStyle/>
          <a:p>
            <a:fld id="{F0FFA145-13A6-8D44-AF92-2468066B1737}" type="slidenum">
              <a:rPr lang="en-US" smtClean="0"/>
              <a:t>5</a:t>
            </a:fld>
            <a:endParaRPr lang="en-US"/>
          </a:p>
        </p:txBody>
      </p:sp>
    </p:spTree>
    <p:extLst>
      <p:ext uri="{BB962C8B-B14F-4D97-AF65-F5344CB8AC3E}">
        <p14:creationId xmlns:p14="http://schemas.microsoft.com/office/powerpoint/2010/main" val="475818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Rectangle 8"/>
          <p:cNvSpPr>
            <a:spLocks noGrp="1" noChangeArrowheads="1"/>
          </p:cNvSpPr>
          <p:nvPr>
            <p:ph type="title"/>
          </p:nvPr>
        </p:nvSpPr>
        <p:spPr>
          <a:xfrm>
            <a:off x="1028700" y="274638"/>
            <a:ext cx="6553200" cy="892980"/>
          </a:xfrm>
          <a:noFill/>
          <a:ln/>
        </p:spPr>
        <p:txBody>
          <a:bodyPr>
            <a:normAutofit/>
          </a:bodyPr>
          <a:lstStyle/>
          <a:p>
            <a:r>
              <a:rPr lang="en-US" dirty="0"/>
              <a:t>What is a hypervisor?</a:t>
            </a:r>
          </a:p>
        </p:txBody>
      </p:sp>
      <p:sp>
        <p:nvSpPr>
          <p:cNvPr id="3081" name="Rectangle 9"/>
          <p:cNvSpPr>
            <a:spLocks noGrp="1" noChangeArrowheads="1"/>
          </p:cNvSpPr>
          <p:nvPr>
            <p:ph type="body" idx="1"/>
          </p:nvPr>
        </p:nvSpPr>
        <p:spPr>
          <a:xfrm>
            <a:off x="604911" y="1278744"/>
            <a:ext cx="8081889" cy="4847420"/>
          </a:xfrm>
          <a:noFill/>
          <a:ln/>
        </p:spPr>
        <p:txBody>
          <a:bodyPr>
            <a:normAutofit fontScale="92500" lnSpcReduction="20000"/>
          </a:bodyPr>
          <a:lstStyle/>
          <a:p>
            <a:r>
              <a:rPr lang="en-US" dirty="0"/>
              <a:t>Software that abstracts hardware resources from virtual machine</a:t>
            </a:r>
          </a:p>
          <a:p>
            <a:r>
              <a:rPr lang="en-US" dirty="0"/>
              <a:t>A hypervisor also manages all of the interactions between a virtual machine and the hardware resources</a:t>
            </a:r>
          </a:p>
          <a:p>
            <a:r>
              <a:rPr lang="en-US" dirty="0"/>
              <a:t>Also known as a Virtual Machine Manager (VMM)</a:t>
            </a:r>
          </a:p>
          <a:p>
            <a:r>
              <a:rPr lang="en-US" dirty="0"/>
              <a:t>Can run directly on hardware or as an application on an operating system</a:t>
            </a:r>
          </a:p>
          <a:p>
            <a:r>
              <a:rPr lang="en-US" dirty="0"/>
              <a:t>Not a new concept but recent in widespread commercial use</a:t>
            </a:r>
          </a:p>
        </p:txBody>
      </p:sp>
      <p:sp>
        <p:nvSpPr>
          <p:cNvPr id="2" name="Slide Number Placeholder 1">
            <a:extLst>
              <a:ext uri="{FF2B5EF4-FFF2-40B4-BE49-F238E27FC236}">
                <a16:creationId xmlns:a16="http://schemas.microsoft.com/office/drawing/2014/main" id="{1D653C47-9520-42A4-B866-AC7465EBDAFB}"/>
              </a:ext>
            </a:extLst>
          </p:cNvPr>
          <p:cNvSpPr>
            <a:spLocks noGrp="1"/>
          </p:cNvSpPr>
          <p:nvPr>
            <p:ph type="sldNum" sz="quarter" idx="12"/>
          </p:nvPr>
        </p:nvSpPr>
        <p:spPr/>
        <p:txBody>
          <a:bodyPr/>
          <a:lstStyle/>
          <a:p>
            <a:fld id="{F0FFA145-13A6-8D44-AF92-2468066B1737}" type="slidenum">
              <a:rPr lang="en-US" smtClean="0"/>
              <a:t>6</a:t>
            </a:fld>
            <a:endParaRPr lang="en-US"/>
          </a:p>
        </p:txBody>
      </p:sp>
    </p:spTree>
    <p:extLst>
      <p:ext uri="{BB962C8B-B14F-4D97-AF65-F5344CB8AC3E}">
        <p14:creationId xmlns:p14="http://schemas.microsoft.com/office/powerpoint/2010/main" val="1970906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Rectangle 8"/>
          <p:cNvSpPr>
            <a:spLocks noGrp="1" noChangeArrowheads="1"/>
          </p:cNvSpPr>
          <p:nvPr>
            <p:ph type="title"/>
          </p:nvPr>
        </p:nvSpPr>
        <p:spPr>
          <a:xfrm>
            <a:off x="1028700" y="259716"/>
            <a:ext cx="6553200" cy="548322"/>
          </a:xfrm>
          <a:noFill/>
          <a:ln/>
        </p:spPr>
        <p:txBody>
          <a:bodyPr>
            <a:normAutofit fontScale="90000"/>
          </a:bodyPr>
          <a:lstStyle/>
          <a:p>
            <a:r>
              <a:rPr lang="en-US" dirty="0"/>
              <a:t>Hypervisor Functions</a:t>
            </a:r>
          </a:p>
        </p:txBody>
      </p:sp>
      <p:sp>
        <p:nvSpPr>
          <p:cNvPr id="3081" name="Rectangle 9"/>
          <p:cNvSpPr>
            <a:spLocks noGrp="1" noChangeArrowheads="1"/>
          </p:cNvSpPr>
          <p:nvPr>
            <p:ph type="body" idx="1"/>
          </p:nvPr>
        </p:nvSpPr>
        <p:spPr>
          <a:xfrm>
            <a:off x="604911" y="1021080"/>
            <a:ext cx="8081889" cy="5562282"/>
          </a:xfrm>
          <a:noFill/>
          <a:ln/>
        </p:spPr>
        <p:txBody>
          <a:bodyPr>
            <a:normAutofit lnSpcReduction="10000"/>
          </a:bodyPr>
          <a:lstStyle/>
          <a:p>
            <a:r>
              <a:rPr lang="en-US" sz="3100" dirty="0"/>
              <a:t>Execution management of VMs</a:t>
            </a:r>
          </a:p>
          <a:p>
            <a:pPr lvl="1"/>
            <a:r>
              <a:rPr lang="en-US" sz="2600" dirty="0"/>
              <a:t>scheduling VMs for execution</a:t>
            </a:r>
          </a:p>
          <a:p>
            <a:pPr lvl="1"/>
            <a:r>
              <a:rPr lang="en-US" sz="2600" dirty="0"/>
              <a:t>virtual memory management to ensure VM isolation from other VMs</a:t>
            </a:r>
          </a:p>
          <a:p>
            <a:pPr lvl="1"/>
            <a:r>
              <a:rPr lang="en-US" sz="2600" dirty="0"/>
              <a:t>context switching between various processor states</a:t>
            </a:r>
          </a:p>
          <a:p>
            <a:pPr lvl="1"/>
            <a:r>
              <a:rPr lang="en-US" sz="2600" dirty="0"/>
              <a:t>isolation of VMs to prevent conflicts in resource usage</a:t>
            </a:r>
          </a:p>
          <a:p>
            <a:pPr lvl="1"/>
            <a:r>
              <a:rPr lang="en-US" sz="2600" dirty="0"/>
              <a:t>emulation of timer and interrupt mechanisms</a:t>
            </a:r>
          </a:p>
          <a:p>
            <a:r>
              <a:rPr lang="en-US" sz="3100" dirty="0"/>
              <a:t>Devices emulation and access control</a:t>
            </a:r>
          </a:p>
          <a:p>
            <a:pPr lvl="1"/>
            <a:r>
              <a:rPr lang="en-US" sz="2600" dirty="0"/>
              <a:t>Emulating all network and storage (block) devices that different native drivers in VMs are expecting</a:t>
            </a:r>
          </a:p>
          <a:p>
            <a:pPr lvl="1"/>
            <a:r>
              <a:rPr lang="en-US" sz="2600" dirty="0"/>
              <a:t>Mediating access to physical devices by different VMs.</a:t>
            </a:r>
          </a:p>
        </p:txBody>
      </p:sp>
      <p:sp>
        <p:nvSpPr>
          <p:cNvPr id="2" name="Slide Number Placeholder 1">
            <a:extLst>
              <a:ext uri="{FF2B5EF4-FFF2-40B4-BE49-F238E27FC236}">
                <a16:creationId xmlns:a16="http://schemas.microsoft.com/office/drawing/2014/main" id="{85F51837-0975-45C4-AA86-DC03DACC3371}"/>
              </a:ext>
            </a:extLst>
          </p:cNvPr>
          <p:cNvSpPr>
            <a:spLocks noGrp="1"/>
          </p:cNvSpPr>
          <p:nvPr>
            <p:ph type="sldNum" sz="quarter" idx="12"/>
          </p:nvPr>
        </p:nvSpPr>
        <p:spPr/>
        <p:txBody>
          <a:bodyPr/>
          <a:lstStyle/>
          <a:p>
            <a:fld id="{F0FFA145-13A6-8D44-AF92-2468066B1737}" type="slidenum">
              <a:rPr lang="en-US" smtClean="0"/>
              <a:t>7</a:t>
            </a:fld>
            <a:endParaRPr lang="en-US"/>
          </a:p>
        </p:txBody>
      </p:sp>
    </p:spTree>
    <p:extLst>
      <p:ext uri="{BB962C8B-B14F-4D97-AF65-F5344CB8AC3E}">
        <p14:creationId xmlns:p14="http://schemas.microsoft.com/office/powerpoint/2010/main" val="3924027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Rectangle 8"/>
          <p:cNvSpPr>
            <a:spLocks noGrp="1" noChangeArrowheads="1"/>
          </p:cNvSpPr>
          <p:nvPr>
            <p:ph type="title"/>
          </p:nvPr>
        </p:nvSpPr>
        <p:spPr>
          <a:xfrm>
            <a:off x="1028700" y="274638"/>
            <a:ext cx="6553200" cy="892980"/>
          </a:xfrm>
          <a:noFill/>
          <a:ln/>
        </p:spPr>
        <p:txBody>
          <a:bodyPr>
            <a:normAutofit fontScale="90000"/>
          </a:bodyPr>
          <a:lstStyle/>
          <a:p>
            <a:r>
              <a:rPr lang="en-US" dirty="0"/>
              <a:t>Hypervisor Functions (cont’d)</a:t>
            </a:r>
          </a:p>
        </p:txBody>
      </p:sp>
      <p:sp>
        <p:nvSpPr>
          <p:cNvPr id="3081" name="Rectangle 9"/>
          <p:cNvSpPr>
            <a:spLocks noGrp="1" noChangeArrowheads="1"/>
          </p:cNvSpPr>
          <p:nvPr>
            <p:ph type="body" idx="1"/>
          </p:nvPr>
        </p:nvSpPr>
        <p:spPr>
          <a:xfrm>
            <a:off x="604911" y="1278744"/>
            <a:ext cx="8081889" cy="4847420"/>
          </a:xfrm>
          <a:noFill/>
          <a:ln/>
        </p:spPr>
        <p:txBody>
          <a:bodyPr>
            <a:normAutofit fontScale="85000" lnSpcReduction="20000"/>
          </a:bodyPr>
          <a:lstStyle/>
          <a:p>
            <a:r>
              <a:rPr lang="en-US" dirty="0"/>
              <a:t>Execution of privileged operations by hypervisor for guest VMs</a:t>
            </a:r>
          </a:p>
          <a:p>
            <a:pPr lvl="1"/>
            <a:r>
              <a:rPr lang="en-US" dirty="0"/>
              <a:t>Certain operations invoked by guest OSs, instead of being executed directly by the host hardware, may have to be executed on its behalf by the hypervisor, because of their privileged nature.</a:t>
            </a:r>
          </a:p>
          <a:p>
            <a:r>
              <a:rPr lang="en-US" dirty="0"/>
              <a:t>Management of VMs (also called VM lifecycle management)</a:t>
            </a:r>
          </a:p>
          <a:p>
            <a:pPr lvl="1"/>
            <a:r>
              <a:rPr lang="en-US" dirty="0"/>
              <a:t>Configuring guest VMs and controlling VM states (e.g., Start, Pause, and Stop).</a:t>
            </a:r>
          </a:p>
          <a:p>
            <a:r>
              <a:rPr lang="en-US" dirty="0"/>
              <a:t>Administration of hypervisor platform and hypervisor software</a:t>
            </a:r>
          </a:p>
          <a:p>
            <a:pPr lvl="1"/>
            <a:r>
              <a:rPr lang="en-US" dirty="0"/>
              <a:t>Setting of parameters for user interactions with the host as well as hypervisor software.</a:t>
            </a:r>
          </a:p>
          <a:p>
            <a:endParaRPr lang="en-US" dirty="0"/>
          </a:p>
        </p:txBody>
      </p:sp>
      <p:sp>
        <p:nvSpPr>
          <p:cNvPr id="2" name="Slide Number Placeholder 1">
            <a:extLst>
              <a:ext uri="{FF2B5EF4-FFF2-40B4-BE49-F238E27FC236}">
                <a16:creationId xmlns:a16="http://schemas.microsoft.com/office/drawing/2014/main" id="{40472D75-CED9-4446-A2A3-20E0ABF3E85D}"/>
              </a:ext>
            </a:extLst>
          </p:cNvPr>
          <p:cNvSpPr>
            <a:spLocks noGrp="1"/>
          </p:cNvSpPr>
          <p:nvPr>
            <p:ph type="sldNum" sz="quarter" idx="12"/>
          </p:nvPr>
        </p:nvSpPr>
        <p:spPr/>
        <p:txBody>
          <a:bodyPr/>
          <a:lstStyle/>
          <a:p>
            <a:fld id="{F0FFA145-13A6-8D44-AF92-2468066B1737}" type="slidenum">
              <a:rPr lang="en-US" smtClean="0"/>
              <a:t>8</a:t>
            </a:fld>
            <a:endParaRPr lang="en-US"/>
          </a:p>
        </p:txBody>
      </p:sp>
    </p:spTree>
    <p:extLst>
      <p:ext uri="{BB962C8B-B14F-4D97-AF65-F5344CB8AC3E}">
        <p14:creationId xmlns:p14="http://schemas.microsoft.com/office/powerpoint/2010/main" val="1542873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165100"/>
            <a:ext cx="8229600" cy="576263"/>
          </a:xfrm>
        </p:spPr>
        <p:txBody>
          <a:bodyPr>
            <a:normAutofit fontScale="90000"/>
          </a:bodyPr>
          <a:lstStyle/>
          <a:p>
            <a:r>
              <a:rPr lang="en-US" altLang="en-US"/>
              <a:t>System Models</a:t>
            </a:r>
          </a:p>
        </p:txBody>
      </p:sp>
      <p:pic>
        <p:nvPicPr>
          <p:cNvPr id="7171" name="Content Placeholder 3" descr="16_01.pdf"/>
          <p:cNvPicPr>
            <a:picLocks noGrp="1" noChangeAspect="1"/>
          </p:cNvPicPr>
          <p:nvPr>
            <p:ph idx="1"/>
          </p:nvPr>
        </p:nvPicPr>
        <p:blipFill>
          <a:blip r:embed="rId2">
            <a:extLst>
              <a:ext uri="{28A0092B-C50C-407E-A947-70E740481C1C}">
                <a14:useLocalDpi xmlns:a14="http://schemas.microsoft.com/office/drawing/2010/main" val="0"/>
              </a:ext>
            </a:extLst>
          </a:blip>
          <a:srcRect t="9419" b="9419"/>
          <a:stretch>
            <a:fillRect/>
          </a:stretch>
        </p:blipFill>
        <p:spPr>
          <a:xfrm>
            <a:off x="976928" y="1368396"/>
            <a:ext cx="7169433" cy="3945476"/>
          </a:xfrm>
        </p:spPr>
      </p:pic>
      <p:sp>
        <p:nvSpPr>
          <p:cNvPr id="7172" name="TextBox 4"/>
          <p:cNvSpPr txBox="1">
            <a:spLocks noChangeArrowheads="1"/>
          </p:cNvSpPr>
          <p:nvPr/>
        </p:nvSpPr>
        <p:spPr bwMode="auto">
          <a:xfrm>
            <a:off x="457200" y="5484528"/>
            <a:ext cx="30114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dirty="0">
                <a:latin typeface="Verdana" panose="020B0604030504040204" pitchFamily="34" charset="0"/>
              </a:rPr>
              <a:t>    Non-virtual machine</a:t>
            </a:r>
          </a:p>
        </p:txBody>
      </p:sp>
      <p:sp>
        <p:nvSpPr>
          <p:cNvPr id="7173" name="TextBox 5"/>
          <p:cNvSpPr txBox="1">
            <a:spLocks noChangeArrowheads="1"/>
          </p:cNvSpPr>
          <p:nvPr/>
        </p:nvSpPr>
        <p:spPr bwMode="auto">
          <a:xfrm>
            <a:off x="5283710" y="5490236"/>
            <a:ext cx="2813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dirty="0">
                <a:latin typeface="Verdana" panose="020B0604030504040204" pitchFamily="34" charset="0"/>
              </a:rPr>
              <a:t>     Virtual machine</a:t>
            </a:r>
          </a:p>
        </p:txBody>
      </p:sp>
      <p:sp>
        <p:nvSpPr>
          <p:cNvPr id="2" name="Slide Number Placeholder 1">
            <a:extLst>
              <a:ext uri="{FF2B5EF4-FFF2-40B4-BE49-F238E27FC236}">
                <a16:creationId xmlns:a16="http://schemas.microsoft.com/office/drawing/2014/main" id="{863D4E36-41F6-4D26-B889-ECB61CB397E3}"/>
              </a:ext>
            </a:extLst>
          </p:cNvPr>
          <p:cNvSpPr>
            <a:spLocks noGrp="1"/>
          </p:cNvSpPr>
          <p:nvPr>
            <p:ph type="sldNum" sz="quarter" idx="12"/>
          </p:nvPr>
        </p:nvSpPr>
        <p:spPr/>
        <p:txBody>
          <a:bodyPr/>
          <a:lstStyle/>
          <a:p>
            <a:fld id="{F0FFA145-13A6-8D44-AF92-2468066B1737}" type="slidenum">
              <a:rPr lang="en-US" smtClean="0"/>
              <a:t>9</a:t>
            </a:fld>
            <a:endParaRPr lang="en-US"/>
          </a:p>
        </p:txBody>
      </p:sp>
    </p:spTree>
    <p:extLst>
      <p:ext uri="{BB962C8B-B14F-4D97-AF65-F5344CB8AC3E}">
        <p14:creationId xmlns:p14="http://schemas.microsoft.com/office/powerpoint/2010/main" val="819257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2754</TotalTime>
  <Words>3846</Words>
  <Application>Microsoft Office PowerPoint</Application>
  <PresentationFormat>On-screen Show (4:3)</PresentationFormat>
  <Paragraphs>410</Paragraphs>
  <Slides>45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Monotype Sorts</vt:lpstr>
      <vt:lpstr>Arial</vt:lpstr>
      <vt:lpstr>Calibri</vt:lpstr>
      <vt:lpstr>Courier New</vt:lpstr>
      <vt:lpstr>Times</vt:lpstr>
      <vt:lpstr>Times New Roman Bold</vt:lpstr>
      <vt:lpstr>Verdana</vt:lpstr>
      <vt:lpstr>Webdings</vt:lpstr>
      <vt:lpstr>Office Theme</vt:lpstr>
      <vt:lpstr>PowerPoint Presentation</vt:lpstr>
      <vt:lpstr>Objectives</vt:lpstr>
      <vt:lpstr>Virtualization</vt:lpstr>
      <vt:lpstr>Virtual Machine</vt:lpstr>
      <vt:lpstr>Virtual Machine</vt:lpstr>
      <vt:lpstr>What is a hypervisor?</vt:lpstr>
      <vt:lpstr>Hypervisor Functions</vt:lpstr>
      <vt:lpstr>Hypervisor Functions (cont’d)</vt:lpstr>
      <vt:lpstr>System Models</vt:lpstr>
      <vt:lpstr>Implementation of VMMs</vt:lpstr>
      <vt:lpstr>Type 0 Hypervisor</vt:lpstr>
      <vt:lpstr>Type 0 Hypervisor</vt:lpstr>
      <vt:lpstr>Type 1 Hypervisor</vt:lpstr>
      <vt:lpstr>Type 1 Hypervisor</vt:lpstr>
      <vt:lpstr>Type 1 Hypervisor</vt:lpstr>
      <vt:lpstr>Type 1 Hypervisor</vt:lpstr>
      <vt:lpstr>Type 2 Hypervisor</vt:lpstr>
      <vt:lpstr>Type 2 Hypervisor</vt:lpstr>
      <vt:lpstr>Type 2 Hypervisor</vt:lpstr>
      <vt:lpstr>Implementation of VMMs (cont.)</vt:lpstr>
      <vt:lpstr>Implementation of VMMs (cont.)</vt:lpstr>
      <vt:lpstr>Building Blocks</vt:lpstr>
      <vt:lpstr>Building Block – Trap and Emulate</vt:lpstr>
      <vt:lpstr>Trap-and-Emulate (cont.)</vt:lpstr>
      <vt:lpstr>Trap-and-Emulate  Virtualization Implementation</vt:lpstr>
      <vt:lpstr>Building Block – Binary Translation</vt:lpstr>
      <vt:lpstr>Binary Translation (cont.)</vt:lpstr>
      <vt:lpstr>Binary Translation (cont.)</vt:lpstr>
      <vt:lpstr>Binary Translation Virtualization Implementation</vt:lpstr>
      <vt:lpstr>Building Blocks – Hardware Assistance</vt:lpstr>
      <vt:lpstr>Virtual Machines</vt:lpstr>
      <vt:lpstr>Virtualization and Operating-System Components</vt:lpstr>
      <vt:lpstr>OS Component – CPU Scheduling</vt:lpstr>
      <vt:lpstr>OS Component – CPU Scheduling (cont.)</vt:lpstr>
      <vt:lpstr>OS Component – Memory Management</vt:lpstr>
      <vt:lpstr>OS Component – I/O</vt:lpstr>
      <vt:lpstr>OS Component – I/O</vt:lpstr>
      <vt:lpstr>Virtual Networking</vt:lpstr>
      <vt:lpstr>OS Component – Storage Management</vt:lpstr>
      <vt:lpstr>Multiplying VMs</vt:lpstr>
      <vt:lpstr>OS Component – Live Migration</vt:lpstr>
      <vt:lpstr>Live Migration of Guest Between Servers</vt:lpstr>
      <vt:lpstr>Examples - VMware</vt:lpstr>
      <vt:lpstr>VMware Workstation Architecture</vt:lpstr>
      <vt:lpstr>Summary</vt:lpstr>
    </vt:vector>
  </TitlesOfParts>
  <Company>VMware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VM 2</dc:title>
  <dc:creator/>
  <cp:lastModifiedBy>Jim</cp:lastModifiedBy>
  <cp:revision>118</cp:revision>
  <dcterms:created xsi:type="dcterms:W3CDTF">2012-02-26T22:19:42Z</dcterms:created>
  <dcterms:modified xsi:type="dcterms:W3CDTF">2019-07-09T20:00:26Z</dcterms:modified>
</cp:coreProperties>
</file>