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43"/>
  </p:notesMasterIdLst>
  <p:handoutMasterIdLst>
    <p:handoutMasterId r:id="rId44"/>
  </p:handoutMasterIdLst>
  <p:sldIdLst>
    <p:sldId id="256" r:id="rId2"/>
    <p:sldId id="353" r:id="rId3"/>
    <p:sldId id="355" r:id="rId4"/>
    <p:sldId id="358" r:id="rId5"/>
    <p:sldId id="359" r:id="rId6"/>
    <p:sldId id="369" r:id="rId7"/>
    <p:sldId id="370" r:id="rId8"/>
    <p:sldId id="371" r:id="rId9"/>
    <p:sldId id="372" r:id="rId10"/>
    <p:sldId id="259" r:id="rId11"/>
    <p:sldId id="364" r:id="rId12"/>
    <p:sldId id="306" r:id="rId13"/>
    <p:sldId id="378" r:id="rId14"/>
    <p:sldId id="368" r:id="rId15"/>
    <p:sldId id="308" r:id="rId16"/>
    <p:sldId id="336" r:id="rId17"/>
    <p:sldId id="309" r:id="rId18"/>
    <p:sldId id="376" r:id="rId19"/>
    <p:sldId id="337" r:id="rId20"/>
    <p:sldId id="338" r:id="rId21"/>
    <p:sldId id="310" r:id="rId22"/>
    <p:sldId id="342" r:id="rId23"/>
    <p:sldId id="316" r:id="rId24"/>
    <p:sldId id="311" r:id="rId25"/>
    <p:sldId id="343" r:id="rId26"/>
    <p:sldId id="344" r:id="rId27"/>
    <p:sldId id="345" r:id="rId28"/>
    <p:sldId id="366" r:id="rId29"/>
    <p:sldId id="367" r:id="rId30"/>
    <p:sldId id="346" r:id="rId31"/>
    <p:sldId id="347" r:id="rId32"/>
    <p:sldId id="348" r:id="rId33"/>
    <p:sldId id="349" r:id="rId34"/>
    <p:sldId id="313" r:id="rId35"/>
    <p:sldId id="314" r:id="rId36"/>
    <p:sldId id="315" r:id="rId37"/>
    <p:sldId id="319" r:id="rId38"/>
    <p:sldId id="352" r:id="rId39"/>
    <p:sldId id="377" r:id="rId40"/>
    <p:sldId id="375" r:id="rId41"/>
    <p:sldId id="305" r:id="rId42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  <p15:guide id="3" pos="5424">
          <p15:clr>
            <a:srgbClr val="A4A3A4"/>
          </p15:clr>
        </p15:guide>
        <p15:guide id="4" pos="30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66"/>
    <a:srgbClr val="0000CC"/>
    <a:srgbClr val="DE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6" autoAdjust="0"/>
    <p:restoredTop sz="90603" autoAdjust="0"/>
  </p:normalViewPr>
  <p:slideViewPr>
    <p:cSldViewPr>
      <p:cViewPr varScale="1">
        <p:scale>
          <a:sx n="62" d="100"/>
          <a:sy n="62" d="100"/>
        </p:scale>
        <p:origin x="1794" y="66"/>
      </p:cViewPr>
      <p:guideLst>
        <p:guide orient="horz" pos="1008"/>
        <p:guide pos="288"/>
        <p:guide pos="5424"/>
        <p:guide pos="3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5EE329-63E5-4537-9F5B-F63F5EDC7E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27C25-601C-42AE-832A-9DDEE40FE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4B7BA-F722-4443-B563-BD11664F59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181100" y="8243126"/>
            <a:ext cx="46101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COPYRIGHTED - DO NOT REDISTRIBUTE OR POST ONLINE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E8796-3274-4258-81EF-C5EA5ABD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F43F-16C7-4B94-8380-2CF713F8F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223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D28D22E-2980-4035-8F66-19BE363B1E3D}" type="datetimeFigureOut">
              <a:rPr lang="en-US" altLang="en-US"/>
              <a:pPr/>
              <a:t>7/9/2019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FE0B14D7-85CE-4252-923A-CD3C51E18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2704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C0906C-D23D-4FBB-8461-F18E4BABDA3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C0F749-D0A7-4B61-8D29-1DFBAEABEDFB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54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IPX was used in Novell network.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B0B208-4E15-4A00-9F49-54C2D362CF20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C7B69-9898-4119-B8CA-FA3EE8846A55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560A15-0C61-4E26-BA74-35380FBA4610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FEF85DD-A4AB-48FA-895C-4B1496DB07F1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98747A-6373-4B1B-B106-D550399931EA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AE76BA-E07D-4B92-AA92-375618A2F589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RAS – remote access service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578B21-85CA-4AF9-94A6-154EE98F5C14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10C142-EB83-483F-849E-2B26955F5081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>
            <a:extLst>
              <a:ext uri="{FF2B5EF4-FFF2-40B4-BE49-F238E27FC236}">
                <a16:creationId xmlns:a16="http://schemas.microsoft.com/office/drawing/2014/main" id="{1ED3E4BF-50B2-4340-AAF9-C588A32A8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42FDBF-023C-4776-A747-3035CA7C6074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161C8948-D11D-4FDB-9D17-C6606AFBC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CE78F74B-E072-4141-8999-39C99F24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31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>
            <a:extLst>
              <a:ext uri="{FF2B5EF4-FFF2-40B4-BE49-F238E27FC236}">
                <a16:creationId xmlns:a16="http://schemas.microsoft.com/office/drawing/2014/main" id="{44C9C9AA-2719-4AC9-BAD5-45CB9BA0B5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17F0DA-5FED-4C3F-90DA-3468BAA584C9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FA37D450-CE18-463A-AE9D-7AEB754DD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3AEADC0-88F1-4F75-BCA3-E4402A8A1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795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93B88C-FF92-4139-8A97-307034C9A126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>
            <a:extLst>
              <a:ext uri="{FF2B5EF4-FFF2-40B4-BE49-F238E27FC236}">
                <a16:creationId xmlns:a16="http://schemas.microsoft.com/office/drawing/2014/main" id="{75729D69-72BC-4D5D-827A-AC4AF9C84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529A9-22D1-4252-8FFA-D7E6BEE1D69D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5DB29F1A-1A2E-468C-934C-ADE158022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009620F-F00E-4574-9A56-61E88CCC2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775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>
            <a:extLst>
              <a:ext uri="{FF2B5EF4-FFF2-40B4-BE49-F238E27FC236}">
                <a16:creationId xmlns:a16="http://schemas.microsoft.com/office/drawing/2014/main" id="{BDD85445-E51B-4CE5-9AD7-8B703087A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2B2591-319E-4458-B9F5-0E13419950D6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7C43302-640A-4EE9-A398-C924A83BC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39A15A3-B29C-4C99-B249-E65C2728B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05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B178510D-B705-4D0D-936E-1E990911F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72C39E-9161-4B99-83E0-CFA34E488140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A072797-84C3-4DBA-BD59-AACF9A9737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1167530-3FC0-41DC-B8FC-B2563D769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95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C3BA9C-BBF5-4BD0-928C-1F63210B8368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2D75CA-9696-464C-BC60-8A943477982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46077D-76D6-4B74-A85F-B06FC973B59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4C0F749-D0A7-4B61-8D29-1DFBAEABEDFB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7DEEC-90EE-48E0-B6EE-61CB719C6B6E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32E69-2682-4F82-B332-7C98EEAF4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93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69EDEE-E666-4D17-A0C8-7B6759228A6C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6DCD1-5EBC-4BCF-B674-218BB2F89E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23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D52DF4-A6D8-4C42-BB0D-487C70224F8F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23AEE-5867-494C-9EFA-F7340CC57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897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B99B8-CAF2-4A40-A669-CC593EF8BEFF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425D3-A48B-4D2B-AB49-82FC6B21BA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5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555AC-ACBE-45DD-AF8D-5770C9B0180B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8BBB3-094C-4FE8-A0A3-08CB7676EA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C84DF-6D6F-41CE-A10C-3933E9E222A2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16CDF-71E3-4BA1-86FC-85C041F94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B1BA0-5DDC-42ED-9861-0003470064C3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BD66F-70FE-4987-92FC-171E430E7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5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0BB14-08E3-431C-8500-CCE6FFD6486A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0C48A-07F0-4900-80F8-BD8984CD8C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20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AFC70-DCC7-4CB4-96CF-885DF2ED7AA1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9E921-3F7B-4A09-93F8-464BA127B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79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02A3A-6DB6-4E20-914C-AF6FAECCA15C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78797-C2BD-4A92-BEA6-592702123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87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429516-B8D8-4A1D-BA79-DF715EB5B6B6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70EB4-F71D-4AA7-A4CD-98BF8E41AF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E8A57-360A-42E8-AAD5-56F2CBB5A223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84703-50F0-4FB6-A4F0-B8C17A156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06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cxnSp>
        <p:nvCxnSpPr>
          <p:cNvPr id="1030" name="Straight Connector 7"/>
          <p:cNvCxnSpPr>
            <a:cxnSpLocks noChangeShapeType="1"/>
          </p:cNvCxnSpPr>
          <p:nvPr userDrawn="1"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fld id="{56C8F39A-E806-41AE-881D-656888F204C2}" type="datetime1">
              <a:rPr lang="en-US" altLang="en-US" smtClean="0"/>
              <a:t>7/9/2019</a:t>
            </a:fld>
            <a:endParaRPr lang="en-US" altLang="en-US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en-US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fld id="{2A5C2B5B-C23D-4EBD-BD54-E7EE074FF8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3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452563"/>
            <a:ext cx="8228013" cy="2738437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90600" y="2286000"/>
            <a:ext cx="71628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>
                <a:effectLst/>
              </a:rPr>
              <a:t>1. Networks </a:t>
            </a:r>
            <a:r>
              <a:rPr lang="en-US" sz="4200" dirty="0">
                <a:effectLst/>
              </a:rPr>
              <a:t>and the OSI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27756-5854-47A2-BA5F-04F2770B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46364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Open Systems Interconnection (OSI)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Open Systems Interconnection (OSI) reference model is used to define how data communication occurs on computer networks.</a:t>
            </a:r>
          </a:p>
          <a:p>
            <a:pPr lvl="1" eaLnBrk="1" hangingPunct="1"/>
            <a:r>
              <a:rPr lang="en-US" altLang="en-US" sz="2600" dirty="0"/>
              <a:t>Developed by the International Organization for Standardization (ISO) in 1984</a:t>
            </a:r>
          </a:p>
          <a:p>
            <a:pPr eaLnBrk="1" hangingPunct="1"/>
            <a:r>
              <a:rPr lang="en-US" altLang="en-US" sz="2800" dirty="0"/>
              <a:t>This model is divided into layers, each of which  provides services to the layers above. </a:t>
            </a:r>
          </a:p>
          <a:p>
            <a:pPr eaLnBrk="1" hangingPunct="1"/>
            <a:r>
              <a:rPr lang="en-US" altLang="en-US" sz="2800" dirty="0"/>
              <a:t>These layers are associated with protocols and devices.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74CCF-9823-4902-8CE6-F77802CD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B991FEF1-91B6-4136-8778-9A6E49C0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7673"/>
            <a:ext cx="10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0010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Reference Models</a:t>
            </a:r>
          </a:p>
        </p:txBody>
      </p:sp>
      <p:sp>
        <p:nvSpPr>
          <p:cNvPr id="30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6324600" cy="4495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dirty="0"/>
              <a:t>Benefits</a:t>
            </a:r>
          </a:p>
          <a:p>
            <a:pPr eaLnBrk="1" hangingPunct="1">
              <a:defRPr/>
            </a:pPr>
            <a:r>
              <a:rPr lang="en-US" sz="2400" dirty="0"/>
              <a:t>Encourages standardization</a:t>
            </a:r>
          </a:p>
          <a:p>
            <a:pPr eaLnBrk="1" hangingPunct="1">
              <a:defRPr/>
            </a:pPr>
            <a:r>
              <a:rPr lang="en-US" sz="2400" dirty="0"/>
              <a:t>Modularizes the communication process</a:t>
            </a:r>
          </a:p>
          <a:p>
            <a:pPr eaLnBrk="1" hangingPunct="1">
              <a:defRPr/>
            </a:pPr>
            <a:r>
              <a:rPr lang="en-US" sz="2400" dirty="0"/>
              <a:t>Standardized communication process</a:t>
            </a:r>
          </a:p>
          <a:p>
            <a:pPr eaLnBrk="1" hangingPunct="1">
              <a:defRPr/>
            </a:pPr>
            <a:r>
              <a:rPr lang="en-US" sz="2400" dirty="0"/>
              <a:t>Encourages vendors to build on each other’s developments through use of a common framework</a:t>
            </a:r>
          </a:p>
          <a:p>
            <a:pPr eaLnBrk="1" hangingPunct="1">
              <a:defRPr/>
            </a:pPr>
            <a:r>
              <a:rPr lang="en-US" sz="2400" dirty="0"/>
              <a:t>Speeds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E3F69-58B5-4375-BE5D-4C1F989A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94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7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OSI Model Layers</a:t>
            </a:r>
          </a:p>
        </p:txBody>
      </p:sp>
      <p:pic>
        <p:nvPicPr>
          <p:cNvPr id="6147" name="Picture 4" descr="02fig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55712"/>
            <a:ext cx="5791200" cy="525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9E49-4D3A-455D-9947-1FF4528D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9C8CD-3C62-4DD2-ADE6-F670D227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2" descr="Encyclopedia Banner">
            <a:extLst>
              <a:ext uri="{FF2B5EF4-FFF2-40B4-BE49-F238E27FC236}">
                <a16:creationId xmlns:a16="http://schemas.microsoft.com/office/drawing/2014/main" id="{70FF4801-0C75-43CC-9BBD-F10A8B8630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6"/>
          <a:stretch/>
        </p:blipFill>
        <p:spPr bwMode="auto">
          <a:xfrm>
            <a:off x="3675351" y="304800"/>
            <a:ext cx="4638470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0EBEE586-FD52-4167-8C1E-7DA784A72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64004"/>
            <a:ext cx="2133600" cy="1640996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OSI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36180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3FC6069B-9E30-4342-AC38-1E4A33DB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Verdana" pitchFamily="34" charset="0"/>
              </a:rPr>
              <a:t>A summary of the OSI Layers</a:t>
            </a:r>
          </a:p>
        </p:txBody>
      </p:sp>
      <p:pic>
        <p:nvPicPr>
          <p:cNvPr id="6147" name="Picture 8">
            <a:extLst>
              <a:ext uri="{FF2B5EF4-FFF2-40B4-BE49-F238E27FC236}">
                <a16:creationId xmlns:a16="http://schemas.microsoft.com/office/drawing/2014/main" id="{91B1D318-E38D-4BDC-9452-BC78E04B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3300"/>
            <a:ext cx="8610600" cy="33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1A1ED-3013-4D1A-B10F-D31DCDCD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7347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5072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1 – Physical Layer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altLang="en-US" sz="2800" dirty="0"/>
              <a:t>This is the physical and electrical medium for data transfer. </a:t>
            </a:r>
          </a:p>
          <a:p>
            <a:pPr lvl="1"/>
            <a:r>
              <a:rPr lang="en-US" altLang="en-US" sz="2600" dirty="0"/>
              <a:t>Provides the electrical and mechanical connection to the network</a:t>
            </a:r>
          </a:p>
          <a:p>
            <a:r>
              <a:rPr lang="en-US" altLang="en-US" sz="2800" dirty="0"/>
              <a:t>It includes but is not limited to cables (e.g. UTP, fiber), connectors (RJ45), patch panels, and network interface cards (NIC). </a:t>
            </a:r>
          </a:p>
          <a:p>
            <a:r>
              <a:rPr lang="en-US" altLang="en-US" sz="2800" dirty="0"/>
              <a:t>Concepts related to the physical layer include topologies, analog versus digital encoding, bit synchronization, baseband versus broadband, multiplexing, etc.</a:t>
            </a:r>
          </a:p>
          <a:p>
            <a:r>
              <a:rPr lang="en-US" altLang="en-US" sz="2800" dirty="0"/>
              <a:t>The unit of measurement used on this layer is </a:t>
            </a:r>
            <a:r>
              <a:rPr lang="en-US" altLang="en-US" sz="2800" i="1" dirty="0"/>
              <a:t>bits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295D0-EE89-4787-B9E6-2E576C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Networking Standards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700" dirty="0"/>
              <a:t>Networking standards such as 100BASE-T are based on the physical layer. </a:t>
            </a:r>
          </a:p>
          <a:p>
            <a:pPr lvl="1"/>
            <a:r>
              <a:rPr lang="en-US" altLang="en-US" sz="2500" dirty="0"/>
              <a:t>The 100 in 100BASE-T stands for 100 </a:t>
            </a:r>
            <a:r>
              <a:rPr lang="en-US" altLang="en-US" sz="2500" dirty="0" err="1"/>
              <a:t>Mbps</a:t>
            </a:r>
            <a:r>
              <a:rPr lang="en-US" altLang="en-US" sz="2500" dirty="0"/>
              <a:t>, </a:t>
            </a:r>
          </a:p>
          <a:p>
            <a:pPr lvl="1"/>
            <a:r>
              <a:rPr lang="en-US" altLang="en-US" sz="2500" dirty="0"/>
              <a:t>The BASE means baseband</a:t>
            </a:r>
          </a:p>
          <a:p>
            <a:pPr lvl="1"/>
            <a:r>
              <a:rPr lang="en-US" altLang="en-US" sz="2500" dirty="0"/>
              <a:t>The T stands for twisted-pair cabling. </a:t>
            </a:r>
          </a:p>
          <a:p>
            <a:r>
              <a:rPr lang="en-US" altLang="en-US" sz="2700" b="1" dirty="0"/>
              <a:t>Baseband</a:t>
            </a:r>
            <a:r>
              <a:rPr lang="en-US" altLang="en-US" sz="2700" dirty="0"/>
              <a:t> refers to the fact that all computers on the LAN share the same channel or frequency to transmit data, in this case 100 </a:t>
            </a:r>
            <a:r>
              <a:rPr lang="en-US" altLang="en-US" sz="2700" dirty="0" err="1"/>
              <a:t>MHz.</a:t>
            </a:r>
            <a:r>
              <a:rPr lang="en-US" altLang="en-US" sz="2700" dirty="0"/>
              <a:t> </a:t>
            </a:r>
          </a:p>
          <a:p>
            <a:r>
              <a:rPr lang="en-US" altLang="en-US" sz="2700" dirty="0"/>
              <a:t>Conversely, </a:t>
            </a:r>
            <a:r>
              <a:rPr lang="en-US" altLang="en-US" sz="2700" b="1" dirty="0"/>
              <a:t>broadband</a:t>
            </a:r>
            <a:r>
              <a:rPr lang="en-US" altLang="en-US" sz="2700" dirty="0"/>
              <a:t> means that there are multiple channels that can be utilized by the communications system.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4911-0108-456C-992C-818E408A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2 – Data Link Layer (DLL)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753" y="891614"/>
            <a:ext cx="8229600" cy="5661585"/>
          </a:xfrm>
        </p:spPr>
        <p:txBody>
          <a:bodyPr/>
          <a:lstStyle/>
          <a:p>
            <a:r>
              <a:rPr lang="en-US" altLang="en-US" sz="2800" dirty="0"/>
              <a:t>DLL is usually implemented on network interface cards and network devices such as switches. 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en-US" sz="2800" dirty="0"/>
              <a:t>Data transfer between neighboring network elements 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en-US" sz="2400" dirty="0">
                <a:ea typeface="Arial" panose="020B0604020202020204" pitchFamily="34" charset="0"/>
              </a:rPr>
              <a:t>Ethernet, 802.11 (</a:t>
            </a:r>
            <a:r>
              <a:rPr lang="en-US" altLang="en-US" sz="2400" dirty="0" err="1">
                <a:ea typeface="Arial" panose="020B0604020202020204" pitchFamily="34" charset="0"/>
              </a:rPr>
              <a:t>WiFi</a:t>
            </a:r>
            <a:r>
              <a:rPr lang="en-US" altLang="en-US" sz="2400" dirty="0">
                <a:ea typeface="Arial" panose="020B0604020202020204" pitchFamily="34" charset="0"/>
              </a:rPr>
              <a:t>), </a:t>
            </a:r>
          </a:p>
          <a:p>
            <a:pPr marL="282575" indent="-225425" eaLnBrk="1" hangingPunct="1">
              <a:lnSpc>
                <a:spcPct val="80000"/>
              </a:lnSpc>
            </a:pPr>
            <a:r>
              <a:rPr lang="en-US" altLang="en-US" sz="2800" dirty="0"/>
              <a:t>This layer establishes, maintains, and decides how transfer is accomplished over the physical layer. </a:t>
            </a:r>
          </a:p>
          <a:p>
            <a:pPr lvl="1"/>
            <a:r>
              <a:rPr lang="en-US" altLang="en-US" sz="2400" dirty="0"/>
              <a:t>It provides the </a:t>
            </a:r>
            <a:r>
              <a:rPr lang="en-US" altLang="en-US" sz="2400" b="1" dirty="0"/>
              <a:t>Media Access Control (MAC) </a:t>
            </a:r>
            <a:r>
              <a:rPr lang="en-US" altLang="en-US" sz="2400" dirty="0"/>
              <a:t>service; hence it is also known as the MAC layer</a:t>
            </a:r>
          </a:p>
          <a:p>
            <a:pPr lvl="2"/>
            <a:r>
              <a:rPr lang="en-US" altLang="en-US" sz="2400" dirty="0"/>
              <a:t>Which device is allowed to transmit at a given moment, e.g. CSMA/CD (Carrier Sense Multiple Access with Collision Detection) for Ethernet</a:t>
            </a:r>
          </a:p>
          <a:p>
            <a:pPr lvl="1"/>
            <a:r>
              <a:rPr lang="en-US" altLang="en-US" sz="2400" dirty="0"/>
              <a:t>It also provides error checking service and flow control for transmission over the physical layer. 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80BD4-0DAA-4CA9-993D-BF339293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6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2 – Data Link Layer (DLL)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326"/>
            <a:ext cx="8229600" cy="5899148"/>
          </a:xfrm>
        </p:spPr>
        <p:txBody>
          <a:bodyPr/>
          <a:lstStyle/>
          <a:p>
            <a:r>
              <a:rPr lang="en-US" altLang="en-US" sz="2800" dirty="0"/>
              <a:t>To transmit data to a neighboring device, it does so through the use of physical addresses </a:t>
            </a:r>
          </a:p>
          <a:p>
            <a:pPr lvl="1"/>
            <a:r>
              <a:rPr lang="en-US" altLang="en-US" sz="2400" dirty="0"/>
              <a:t>the address that is burned into the ROM of the NIC </a:t>
            </a:r>
          </a:p>
          <a:p>
            <a:pPr lvl="1"/>
            <a:r>
              <a:rPr lang="en-US" altLang="en-US" sz="2400" dirty="0"/>
              <a:t>also known as the </a:t>
            </a:r>
            <a:r>
              <a:rPr lang="en-US" altLang="en-US" sz="2400" b="1" dirty="0"/>
              <a:t>MAC address</a:t>
            </a:r>
          </a:p>
          <a:p>
            <a:r>
              <a:rPr lang="en-US" altLang="en-US" sz="2800" dirty="0"/>
              <a:t>The unit of measurement used on this layer is </a:t>
            </a:r>
            <a:r>
              <a:rPr lang="en-US" altLang="en-US" sz="2800" b="1" i="1" dirty="0"/>
              <a:t>frames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80BD4-0DAA-4CA9-993D-BF339293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1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7787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Media Access Control Address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600" dirty="0"/>
              <a:t>In an Ethernet network, every network adapter must have a unique Media Access Control (MAC) address. </a:t>
            </a:r>
          </a:p>
          <a:p>
            <a:r>
              <a:rPr lang="en-US" altLang="en-US" sz="2600" dirty="0"/>
              <a:t>The MAC address is a unique identifier assigned to network adapters by the manufacturer. </a:t>
            </a:r>
          </a:p>
          <a:p>
            <a:pPr lvl="1" eaLnBrk="1" hangingPunct="1">
              <a:defRPr/>
            </a:pPr>
            <a:r>
              <a:rPr lang="en-US" sz="2400" dirty="0"/>
              <a:t>The MAC address for LAN is 6 bytes (48 bits) in length. </a:t>
            </a:r>
          </a:p>
          <a:p>
            <a:pPr lvl="1" eaLnBrk="1" hangingPunct="1">
              <a:defRPr/>
            </a:pPr>
            <a:r>
              <a:rPr lang="en-US" sz="2400" dirty="0"/>
              <a:t> The address is displayed in 12 hexadecimal codes (e.g. 00:10:A4:13:99:2E)</a:t>
            </a:r>
          </a:p>
          <a:p>
            <a:pPr lvl="2" eaLnBrk="1" hangingPunct="1">
              <a:defRPr/>
            </a:pPr>
            <a:r>
              <a:rPr lang="en-US" sz="2400" dirty="0"/>
              <a:t>The first 6 hexadecimal codes are used to indicate the vendor of the network interface,  also called the </a:t>
            </a:r>
            <a:r>
              <a:rPr lang="en-US" sz="2400" b="1" dirty="0"/>
              <a:t>Organizationally Unique Identifier (OUI)</a:t>
            </a:r>
          </a:p>
          <a:p>
            <a:pPr lvl="2" eaLnBrk="1" hangingPunct="1">
              <a:defRPr/>
            </a:pPr>
            <a:r>
              <a:rPr lang="en-US" sz="2400" dirty="0"/>
              <a:t>the last 6 hexadecimal values are unique numbers  assigned by the vendor.</a:t>
            </a:r>
            <a:endParaRPr lang="en-US" altLang="en-US" sz="2400" b="1" dirty="0"/>
          </a:p>
          <a:p>
            <a:pPr marL="0" indent="0">
              <a:buNone/>
            </a:pPr>
            <a:endParaRPr lang="en-US" alt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4B3D-12A9-4508-AF74-10D33EEC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319880"/>
            <a:ext cx="6553200" cy="585788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Benefits of Networks</a:t>
            </a:r>
          </a:p>
        </p:txBody>
      </p:sp>
      <p:sp>
        <p:nvSpPr>
          <p:cNvPr id="4103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73015" y="909981"/>
            <a:ext cx="6324600" cy="3204819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Resource Sharing</a:t>
            </a:r>
          </a:p>
          <a:p>
            <a:pPr eaLnBrk="1" hangingPunct="1"/>
            <a:r>
              <a:rPr lang="en-US" altLang="en-US" sz="2800" dirty="0"/>
              <a:t>Reduced Cost and Easier Installation of Software</a:t>
            </a:r>
          </a:p>
          <a:p>
            <a:pPr eaLnBrk="1" hangingPunct="1"/>
            <a:r>
              <a:rPr lang="en-US" altLang="en-US" sz="2800" dirty="0"/>
              <a:t>Improved Communications</a:t>
            </a:r>
          </a:p>
          <a:p>
            <a:pPr eaLnBrk="1" hangingPunct="1"/>
            <a:r>
              <a:rPr lang="en-US" altLang="en-US" sz="2800" dirty="0"/>
              <a:t>More Workplace Flexibility</a:t>
            </a:r>
          </a:p>
          <a:p>
            <a:pPr eaLnBrk="1" hangingPunct="1"/>
            <a:r>
              <a:rPr lang="en-US" altLang="en-US" sz="2800" dirty="0"/>
              <a:t>Reduced Cost of Peripherals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62271"/>
            <a:ext cx="3733800" cy="262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83AA8E-4AEE-455A-9589-D1FF470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0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612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Layer 2 Switches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layer 2 switch</a:t>
            </a:r>
            <a:r>
              <a:rPr lang="en-US" altLang="en-US" dirty="0"/>
              <a:t> is the most common type of switch used on a LAN. </a:t>
            </a:r>
          </a:p>
          <a:p>
            <a:pPr lvl="1"/>
            <a:r>
              <a:rPr lang="en-US" altLang="en-US" dirty="0"/>
              <a:t>Used to connect all devices </a:t>
            </a:r>
            <a:r>
              <a:rPr lang="en-US" altLang="en-US" b="1" i="1" dirty="0"/>
              <a:t>within</a:t>
            </a:r>
            <a:r>
              <a:rPr lang="en-US" altLang="en-US" dirty="0"/>
              <a:t> a network</a:t>
            </a:r>
          </a:p>
          <a:p>
            <a:r>
              <a:rPr lang="en-US" altLang="en-US" dirty="0"/>
              <a:t>These switches use the MAC address of each host computer’s network adapter when deciding where to direct frames of data</a:t>
            </a:r>
          </a:p>
          <a:p>
            <a:r>
              <a:rPr lang="en-US" altLang="en-US" dirty="0"/>
              <a:t>Every port on the switch is mapped to the MAC address(</a:t>
            </a:r>
            <a:r>
              <a:rPr lang="en-US" altLang="en-US" dirty="0" err="1"/>
              <a:t>es</a:t>
            </a:r>
            <a:r>
              <a:rPr lang="en-US" altLang="en-US" dirty="0"/>
              <a:t>) of the computer(s) that physically connects to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54E61-2B46-4485-A3EF-6AB13A91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465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3 – Network Layer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2065"/>
            <a:ext cx="8229600" cy="5794935"/>
          </a:xfrm>
        </p:spPr>
        <p:txBody>
          <a:bodyPr/>
          <a:lstStyle/>
          <a:p>
            <a:r>
              <a:rPr lang="en-US" altLang="en-US" sz="2800" dirty="0"/>
              <a:t>This layer is dedicated to routing data from source to destination between different networks. </a:t>
            </a:r>
          </a:p>
          <a:p>
            <a:r>
              <a:rPr lang="en-US" altLang="en-US" sz="2800" dirty="0"/>
              <a:t>Devices that exist on the network layer are </a:t>
            </a:r>
            <a:r>
              <a:rPr lang="en-US" altLang="en-US" sz="2800" b="1" dirty="0"/>
              <a:t>routers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400" dirty="0"/>
              <a:t>Routers provide connection </a:t>
            </a:r>
            <a:r>
              <a:rPr lang="en-US" altLang="en-US" sz="2400" b="1" i="1" dirty="0"/>
              <a:t>between networks</a:t>
            </a:r>
          </a:p>
          <a:p>
            <a:pPr lvl="1"/>
            <a:r>
              <a:rPr lang="en-US" altLang="en-US" sz="2400" dirty="0"/>
              <a:t>Routing protocols are used to determine the </a:t>
            </a:r>
            <a:r>
              <a:rPr lang="en-US" altLang="en-US" sz="2400" b="1" i="1" dirty="0"/>
              <a:t>best</a:t>
            </a:r>
            <a:r>
              <a:rPr lang="en-US" altLang="en-US" sz="2400" dirty="0"/>
              <a:t> path from source to destination: e.g. RIP, OSPF, BGP</a:t>
            </a:r>
          </a:p>
          <a:p>
            <a:r>
              <a:rPr lang="en-US" altLang="en-US" sz="2800" dirty="0"/>
              <a:t>Protocols used for this layers include IP and IPX</a:t>
            </a:r>
          </a:p>
          <a:p>
            <a:r>
              <a:rPr lang="en-US" altLang="en-US" sz="2800" dirty="0"/>
              <a:t>Here, we are getting into the logical addressing of hosts. </a:t>
            </a:r>
          </a:p>
          <a:p>
            <a:pPr lvl="1"/>
            <a:r>
              <a:rPr lang="en-US" altLang="en-US" sz="2400" dirty="0"/>
              <a:t>The address changes according to the network that the device is presently connected to </a:t>
            </a:r>
          </a:p>
          <a:p>
            <a:r>
              <a:rPr lang="en-US" altLang="en-US" sz="2800" dirty="0"/>
              <a:t>The unit of measurement used on this layer is </a:t>
            </a:r>
            <a:r>
              <a:rPr lang="en-US" altLang="en-US" sz="2800" b="1" i="1" dirty="0"/>
              <a:t>packets</a:t>
            </a:r>
            <a:r>
              <a:rPr lang="en-US" altLang="en-US" sz="2800" dirty="0"/>
              <a:t>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58F08-4D7D-43FB-A83E-4A45E909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Layer 3 Switches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Devices on layer 3 are known as </a:t>
            </a:r>
            <a:r>
              <a:rPr lang="en-US" altLang="en-US" sz="2600" b="1" i="1" dirty="0"/>
              <a:t>Routers</a:t>
            </a:r>
            <a:r>
              <a:rPr lang="en-US" altLang="en-US" sz="2600" dirty="0"/>
              <a:t>; however, recent technology has implemented the routers use for intranet in a similar way as layer 2 switch, and those routers are referred to as </a:t>
            </a:r>
            <a:r>
              <a:rPr lang="en-US" altLang="en-US" sz="2600" b="1" i="1" dirty="0"/>
              <a:t>layer 3 switch</a:t>
            </a:r>
          </a:p>
          <a:p>
            <a:r>
              <a:rPr lang="en-US" altLang="en-US" sz="2600" dirty="0"/>
              <a:t>A </a:t>
            </a:r>
            <a:r>
              <a:rPr lang="en-US" altLang="en-US" sz="2600" b="1" i="1" dirty="0"/>
              <a:t>layer 3 switch</a:t>
            </a:r>
            <a:r>
              <a:rPr lang="en-US" altLang="en-US" sz="2600" dirty="0"/>
              <a:t> differs from a layer 2 switch in that it determines paths for data using logical addressing (IP addresses) instead of physical addressing (MAC addresses). </a:t>
            </a:r>
          </a:p>
          <a:p>
            <a:r>
              <a:rPr lang="en-US" altLang="en-US" sz="2600" dirty="0"/>
              <a:t>Layer 3 switches forward </a:t>
            </a:r>
            <a:r>
              <a:rPr lang="en-US" altLang="en-US" sz="2600" b="1" i="1" dirty="0"/>
              <a:t>packets</a:t>
            </a:r>
            <a:r>
              <a:rPr lang="en-US" altLang="en-US" sz="2600" dirty="0"/>
              <a:t>, whereas layer 2 switches forward </a:t>
            </a:r>
            <a:r>
              <a:rPr lang="en-US" altLang="en-US" sz="2600" b="1" i="1" dirty="0"/>
              <a:t>frames</a:t>
            </a:r>
            <a:r>
              <a:rPr lang="en-US" altLang="en-US" sz="26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14D5-7995-4606-80F2-57F6BEC0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461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Communications </a:t>
            </a:r>
            <a:r>
              <a:rPr lang="en-US" dirty="0" err="1">
                <a:effectLst/>
              </a:rPr>
              <a:t>Subnetwork</a:t>
            </a:r>
            <a:endParaRPr lang="en-US" dirty="0"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Layers 1 through 3 of OSI model form the basis of the communication </a:t>
            </a:r>
            <a:r>
              <a:rPr lang="en-US" altLang="en-US" b="1" i="1" dirty="0"/>
              <a:t>subnetwork</a:t>
            </a:r>
          </a:p>
          <a:p>
            <a:pPr lvl="1" eaLnBrk="1" hangingPunct="1"/>
            <a:r>
              <a:rPr lang="en-US" altLang="en-US" dirty="0"/>
              <a:t>Data are sent between neighboring devices (</a:t>
            </a:r>
            <a:r>
              <a:rPr lang="en-US" altLang="en-US" b="1" i="1" dirty="0"/>
              <a:t>node-to-node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Regardless of what type of data transmission occurs in a computer network, the communication subnetwork will be employed.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0D028-22FE-41A2-ADF6-5502EAE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5482"/>
            <a:ext cx="82296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4 – Transport Layer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r>
              <a:rPr lang="en-US" altLang="en-US" sz="2800" dirty="0"/>
              <a:t>This layer concerns with the </a:t>
            </a:r>
            <a:r>
              <a:rPr lang="en-US" altLang="en-US" sz="2800" b="1" i="1" dirty="0"/>
              <a:t>end-to-end</a:t>
            </a:r>
            <a:r>
              <a:rPr lang="en-US" altLang="en-US" sz="2800" dirty="0"/>
              <a:t> (</a:t>
            </a:r>
            <a:r>
              <a:rPr lang="en-US" altLang="en-US" sz="2800" b="1" i="1" dirty="0"/>
              <a:t>host-to-host</a:t>
            </a:r>
            <a:r>
              <a:rPr lang="en-US" altLang="en-US" sz="2800" dirty="0"/>
              <a:t>) data transmission</a:t>
            </a:r>
          </a:p>
          <a:p>
            <a:pPr lvl="1"/>
            <a:r>
              <a:rPr lang="en-US" altLang="en-US" sz="2400" dirty="0"/>
              <a:t>transmits messages between hosts through logical addressing. </a:t>
            </a:r>
          </a:p>
          <a:p>
            <a:pPr lvl="1"/>
            <a:r>
              <a:rPr lang="en-US" altLang="en-US" sz="2400" dirty="0"/>
              <a:t>Shields the upper layers from transport implementation details. </a:t>
            </a:r>
          </a:p>
          <a:p>
            <a:r>
              <a:rPr lang="en-US" altLang="en-US" sz="2800" dirty="0"/>
              <a:t>The protocols provide services such as break up messages, and send them through the subnet</a:t>
            </a:r>
          </a:p>
          <a:p>
            <a:pPr lvl="1"/>
            <a:r>
              <a:rPr lang="en-US" altLang="en-US" sz="2400" dirty="0"/>
              <a:t>Handles end-to-end flow control, error checking and recovery</a:t>
            </a:r>
          </a:p>
          <a:p>
            <a:pPr lvl="1"/>
            <a:r>
              <a:rPr lang="en-US" altLang="en-US" sz="2400" dirty="0"/>
              <a:t>When reliable service is provided, the protocols will ensure correct reassembly at the receiving end, making sure there are no duplicates or lost messages.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95FE0-68E5-4826-952D-17839855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74612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TCP and UDP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57299"/>
            <a:ext cx="8229600" cy="5394325"/>
          </a:xfrm>
        </p:spPr>
        <p:txBody>
          <a:bodyPr/>
          <a:lstStyle/>
          <a:p>
            <a:r>
              <a:rPr lang="en-US" altLang="en-US" sz="2800" dirty="0"/>
              <a:t>Two main transport protocols on Internet are the </a:t>
            </a:r>
            <a:r>
              <a:rPr lang="en-US" altLang="en-US" sz="2800" b="1" i="1" dirty="0"/>
              <a:t>Transmission Control Protocol</a:t>
            </a:r>
            <a:r>
              <a:rPr lang="en-US" altLang="en-US" sz="2800" dirty="0"/>
              <a:t> (TCP), which is a connection-oriented protocol providing reliable service, and the </a:t>
            </a:r>
            <a:r>
              <a:rPr lang="en-US" altLang="en-US" sz="2800" b="1" i="1" dirty="0"/>
              <a:t>User Datagram Protocol</a:t>
            </a:r>
            <a:r>
              <a:rPr lang="en-US" altLang="en-US" sz="2800" dirty="0"/>
              <a:t> (UDP), which is connectionless. </a:t>
            </a:r>
          </a:p>
          <a:p>
            <a:r>
              <a:rPr lang="en-US" altLang="en-US" sz="2800" dirty="0"/>
              <a:t>An example of an application that uses TCP is a web browser, and an example of an application that uses UDP is streaming media. </a:t>
            </a:r>
          </a:p>
          <a:p>
            <a:r>
              <a:rPr lang="en-US" altLang="en-US" sz="2800" dirty="0"/>
              <a:t>The unit of measurement used on this layer is sometimes referred to as segments or messages. All layers above this one use the terms “data” and “messages.”</a:t>
            </a:r>
          </a:p>
          <a:p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8AB6B-BB4B-42D5-91BF-C420D269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8892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Connection Oriented Communications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Connection-oriented (also known as CO mode) communications require that both end devices involved in the communication establish an end-to-end logical connection before data can be sent between the two. </a:t>
            </a:r>
          </a:p>
          <a:p>
            <a:r>
              <a:rPr lang="en-US" altLang="en-US" sz="2600" dirty="0"/>
              <a:t>These connection-oriented systems are often considered reliable network services. </a:t>
            </a:r>
          </a:p>
          <a:p>
            <a:r>
              <a:rPr lang="en-US" altLang="en-US" sz="2600" dirty="0"/>
              <a:t>If an individual packet is not delivered in a timely manner, it is resent</a:t>
            </a:r>
          </a:p>
          <a:p>
            <a:pPr lvl="1"/>
            <a:r>
              <a:rPr lang="en-US" altLang="en-US" sz="2400" dirty="0"/>
              <a:t>i.e. Sending device needs to buffer up any data sent until an acknowledgement is received from the receiving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2BB6-188C-4148-AFBE-032FB4F1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6125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Connectionless Communications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 dirty="0"/>
              <a:t>In connectionless communications (CL mode), no end-to-end connection is necessary before data is sent. </a:t>
            </a:r>
          </a:p>
          <a:p>
            <a:r>
              <a:rPr lang="en-US" altLang="en-US" sz="2700" dirty="0"/>
              <a:t>Every packet that is sent has the destination address located in its header. </a:t>
            </a:r>
          </a:p>
          <a:p>
            <a:r>
              <a:rPr lang="en-US" altLang="en-US" sz="2700" dirty="0"/>
              <a:t>This is sufficient to move independent packets, such as in the  previously mentioned streaming media. </a:t>
            </a:r>
          </a:p>
          <a:p>
            <a:r>
              <a:rPr lang="en-US" altLang="en-US" sz="2700" dirty="0"/>
              <a:t>But if a packet is lost, it will not be resent.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DD365-2662-4D02-B42A-01F51F5B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8"/>
          <p:cNvSpPr>
            <a:spLocks noGrp="1" noChangeArrowheads="1"/>
          </p:cNvSpPr>
          <p:nvPr>
            <p:ph type="title"/>
          </p:nvPr>
        </p:nvSpPr>
        <p:spPr>
          <a:xfrm>
            <a:off x="981075" y="304800"/>
            <a:ext cx="6553200" cy="82232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Transport Layer</a:t>
            </a:r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620000" cy="47545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b="1" i="1" dirty="0"/>
              <a:t>Port numbers</a:t>
            </a:r>
            <a:r>
              <a:rPr lang="en-US" altLang="en-US" sz="2400" dirty="0"/>
              <a:t> are used to identify the applications on the computer</a:t>
            </a:r>
            <a:endParaRPr lang="en-US" altLang="en-US" sz="2400" b="1" i="1" dirty="0"/>
          </a:p>
        </p:txBody>
      </p:sp>
      <p:pic>
        <p:nvPicPr>
          <p:cNvPr id="820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66" y="2506663"/>
            <a:ext cx="5543834" cy="3874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62977-1F86-4D10-BE6E-4463A89D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499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8"/>
          <p:cNvSpPr>
            <a:spLocks noGrp="1" noChangeArrowheads="1"/>
          </p:cNvSpPr>
          <p:nvPr>
            <p:ph type="title"/>
          </p:nvPr>
        </p:nvSpPr>
        <p:spPr>
          <a:xfrm>
            <a:off x="990600" y="386015"/>
            <a:ext cx="6553200" cy="868362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TCP and UDP</a:t>
            </a:r>
          </a:p>
        </p:txBody>
      </p:sp>
      <p:pic>
        <p:nvPicPr>
          <p:cNvPr id="1127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34710"/>
            <a:ext cx="5655943" cy="473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DEE4F-C1AF-46BC-A2DD-77D771FB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7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553200" cy="690336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Requirements for a Network</a:t>
            </a:r>
          </a:p>
        </p:txBody>
      </p:sp>
      <p:sp>
        <p:nvSpPr>
          <p:cNvPr id="615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028204"/>
            <a:ext cx="6705600" cy="1791196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/>
              <a:t>At least two computers</a:t>
            </a:r>
          </a:p>
          <a:p>
            <a:pPr eaLnBrk="1" hangingPunct="1"/>
            <a:r>
              <a:rPr lang="en-US" altLang="en-US" sz="2800" dirty="0"/>
              <a:t>A transmission medium</a:t>
            </a:r>
          </a:p>
          <a:p>
            <a:pPr eaLnBrk="1" hangingPunct="1"/>
            <a:r>
              <a:rPr lang="en-US" altLang="en-US" sz="2800" dirty="0"/>
              <a:t>A communications agreement (protocol)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7D451-01C3-4BA1-B954-D7FC5DA7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D0437595-0D1B-4E73-9E66-564914C70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7" y="2819400"/>
            <a:ext cx="3902623" cy="295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860B0878-1653-4DC9-A85D-0D0B86A3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54" y="2873682"/>
            <a:ext cx="4051583" cy="295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4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Ports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Ports act as logical communications endpoints for computers. </a:t>
            </a:r>
          </a:p>
          <a:p>
            <a:r>
              <a:rPr lang="en-US" altLang="en-US" dirty="0"/>
              <a:t>There are a total of 65,536 (2</a:t>
            </a:r>
            <a:r>
              <a:rPr lang="en-US" altLang="en-US" baseline="30000" dirty="0"/>
              <a:t>16</a:t>
            </a:r>
            <a:r>
              <a:rPr lang="en-US" altLang="en-US" dirty="0"/>
              <a:t>)ports, numbering between 0 and 65,535. </a:t>
            </a:r>
          </a:p>
          <a:p>
            <a:r>
              <a:rPr lang="en-US" altLang="en-US" dirty="0"/>
              <a:t>They are defined by the Internet Assigned Numbers Authority or IANA and divided into categories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DA5F2-2056-4719-A87C-EAD9EE71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Ports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0" t="44263" r="33878" b="31429"/>
          <a:stretch>
            <a:fillRect/>
          </a:stretch>
        </p:blipFill>
        <p:spPr bwMode="auto">
          <a:xfrm>
            <a:off x="381000" y="1524000"/>
            <a:ext cx="84582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E4239-55A5-4C2D-8231-EC4F8354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Ports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Inbound ports</a:t>
            </a:r>
          </a:p>
          <a:p>
            <a:pPr lvl="1"/>
            <a:r>
              <a:rPr lang="en-US" altLang="en-US" dirty="0"/>
              <a:t>Used by servers to accept incoming service requests</a:t>
            </a:r>
          </a:p>
          <a:p>
            <a:r>
              <a:rPr lang="en-US" altLang="en-US" dirty="0"/>
              <a:t>Outbound ports</a:t>
            </a:r>
          </a:p>
          <a:p>
            <a:pPr lvl="1"/>
            <a:r>
              <a:rPr lang="en-US" altLang="en-US" dirty="0"/>
              <a:t>Used by client computers and are assigned dynamically by the 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F1E8A-4236-461B-8A8D-7D160472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05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Ports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9" t="33089" r="33244" b="13940"/>
          <a:stretch>
            <a:fillRect/>
          </a:stretch>
        </p:blipFill>
        <p:spPr bwMode="auto">
          <a:xfrm>
            <a:off x="457200" y="1103311"/>
            <a:ext cx="7835292" cy="561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DD0A5-7A2B-4243-8A3F-0A351FFB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5 – Session Layer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This layer establishes, maintains, and terminates communications sessions between upper layer applications — for example, when you log on and log off. 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7F0B6-546A-43D5-B751-293E5DBC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6 – Presentation Layer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layer translates the data format from sender to receiver that may be used. </a:t>
            </a:r>
          </a:p>
          <a:p>
            <a:pPr eaLnBrk="1" hangingPunct="1"/>
            <a:r>
              <a:rPr lang="en-US" altLang="en-US" dirty="0"/>
              <a:t>Concepts include code conversion, data compression, and file encryption. </a:t>
            </a:r>
          </a:p>
          <a:p>
            <a:pPr eaLnBrk="1" hangingPunct="1"/>
            <a:r>
              <a:rPr lang="en-US" altLang="en-US" dirty="0"/>
              <a:t>E.g. translate between</a:t>
            </a:r>
          </a:p>
          <a:p>
            <a:pPr lvl="1" eaLnBrk="1" hangingPunct="1"/>
            <a:r>
              <a:rPr lang="en-US" altLang="en-US" dirty="0"/>
              <a:t>ASCII and EBCDIC (text)</a:t>
            </a:r>
          </a:p>
          <a:p>
            <a:pPr lvl="1" eaLnBrk="1" hangingPunct="1"/>
            <a:r>
              <a:rPr lang="en-US" altLang="en-US" dirty="0"/>
              <a:t>Jpeg, Gif and TIFF (image)</a:t>
            </a:r>
          </a:p>
          <a:p>
            <a:pPr lvl="1" eaLnBrk="1" hangingPunct="1"/>
            <a:r>
              <a:rPr lang="en-US" altLang="en-US" dirty="0"/>
              <a:t>Mpeg and QuickTime (sound/video)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90F02-551D-4BA8-B36A-8ED7DA45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Layer 7 – Application Layer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layer provides network services to user applications and is where message begins. </a:t>
            </a:r>
          </a:p>
          <a:p>
            <a:pPr eaLnBrk="1" hangingPunct="1"/>
            <a:r>
              <a:rPr lang="en-US" altLang="en-US" dirty="0"/>
              <a:t>End-user protocols such as FTP, SMTP,HTTP, Telnet, and RAS work at this layer. </a:t>
            </a:r>
          </a:p>
          <a:p>
            <a:pPr eaLnBrk="1" hangingPunct="1"/>
            <a:r>
              <a:rPr lang="en-US" altLang="en-US" dirty="0"/>
              <a:t>This layer is not the application itself, but the protocols that are initiated by this layer.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47475-170A-4892-BB27-3EA9F255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TCP Model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TCP/IP (or TCP) model is similar to the OSI model. </a:t>
            </a:r>
          </a:p>
          <a:p>
            <a:pPr eaLnBrk="1" hangingPunct="1"/>
            <a:r>
              <a:rPr lang="en-US" altLang="en-US" dirty="0"/>
              <a:t>Most widely used nowadays.</a:t>
            </a:r>
          </a:p>
          <a:p>
            <a:pPr eaLnBrk="1" hangingPunct="1"/>
            <a:r>
              <a:rPr lang="en-US" altLang="en-US" dirty="0"/>
              <a:t>It is often used by software manufacturers who are not as concerned with how information is sent over physical media, or how the data link is actually made. </a:t>
            </a:r>
          </a:p>
          <a:p>
            <a:pPr eaLnBrk="1" hangingPunct="1"/>
            <a:r>
              <a:rPr lang="en-US" altLang="en-US" dirty="0"/>
              <a:t>This model is composed of only four layers.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4DC0D0-8517-4038-B12F-C05C00E7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/>
              </a:rPr>
              <a:t>TCP Model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Layer 1</a:t>
            </a:r>
            <a:r>
              <a:rPr lang="en-US" altLang="en-US" dirty="0"/>
              <a:t>: Data link layer (also simply known as the </a:t>
            </a:r>
            <a:r>
              <a:rPr lang="en-US" altLang="en-US" i="1" dirty="0"/>
              <a:t>link</a:t>
            </a:r>
            <a:r>
              <a:rPr lang="en-US" altLang="en-US" dirty="0"/>
              <a:t> or </a:t>
            </a:r>
            <a:r>
              <a:rPr lang="en-US" altLang="en-US" i="1" dirty="0"/>
              <a:t>network</a:t>
            </a:r>
            <a:r>
              <a:rPr lang="en-US" altLang="en-US" dirty="0"/>
              <a:t> access layer)</a:t>
            </a:r>
          </a:p>
          <a:p>
            <a:r>
              <a:rPr lang="en-US" altLang="en-US" b="1" dirty="0"/>
              <a:t>Layer 2</a:t>
            </a:r>
            <a:r>
              <a:rPr lang="en-US" altLang="en-US" dirty="0"/>
              <a:t>: Network layer (also known as the </a:t>
            </a:r>
            <a:r>
              <a:rPr lang="en-US" altLang="en-US" i="1" dirty="0"/>
              <a:t>Internet</a:t>
            </a:r>
            <a:r>
              <a:rPr lang="en-US" altLang="en-US" dirty="0"/>
              <a:t> layer)</a:t>
            </a:r>
          </a:p>
          <a:p>
            <a:r>
              <a:rPr lang="en-US" altLang="en-US" b="1" dirty="0"/>
              <a:t>Layer 3</a:t>
            </a:r>
            <a:r>
              <a:rPr lang="en-US" altLang="en-US" dirty="0"/>
              <a:t>: Transport layer</a:t>
            </a:r>
          </a:p>
          <a:p>
            <a:r>
              <a:rPr lang="en-US" altLang="en-US" b="1" dirty="0"/>
              <a:t>Layer 4</a:t>
            </a:r>
            <a:r>
              <a:rPr lang="en-US" altLang="en-US" dirty="0"/>
              <a:t>: Application layer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800" dirty="0"/>
              <a:t>The OSI physical layer is skipped altogether, and the application layer comprises the OSI application, presentation, and session layers.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97C16-0329-4BDD-94FB-8E64554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745E6-2096-4BA6-811A-8A157F07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39</a:t>
            </a:fld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AA89C9-7BFF-4371-A2AB-E68CB49B2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77449"/>
              </p:ext>
            </p:extLst>
          </p:nvPr>
        </p:nvGraphicFramePr>
        <p:xfrm>
          <a:off x="723901" y="1143001"/>
          <a:ext cx="7962899" cy="51022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16405">
                  <a:extLst>
                    <a:ext uri="{9D8B030D-6E8A-4147-A177-3AD203B41FA5}">
                      <a16:colId xmlns:a16="http://schemas.microsoft.com/office/drawing/2014/main" val="3552554855"/>
                    </a:ext>
                  </a:extLst>
                </a:gridCol>
                <a:gridCol w="1579537">
                  <a:extLst>
                    <a:ext uri="{9D8B030D-6E8A-4147-A177-3AD203B41FA5}">
                      <a16:colId xmlns:a16="http://schemas.microsoft.com/office/drawing/2014/main" val="1857144082"/>
                    </a:ext>
                  </a:extLst>
                </a:gridCol>
                <a:gridCol w="1574945">
                  <a:extLst>
                    <a:ext uri="{9D8B030D-6E8A-4147-A177-3AD203B41FA5}">
                      <a16:colId xmlns:a16="http://schemas.microsoft.com/office/drawing/2014/main" val="4170624696"/>
                    </a:ext>
                  </a:extLst>
                </a:gridCol>
                <a:gridCol w="1498796">
                  <a:extLst>
                    <a:ext uri="{9D8B030D-6E8A-4147-A177-3AD203B41FA5}">
                      <a16:colId xmlns:a16="http://schemas.microsoft.com/office/drawing/2014/main" val="3105260209"/>
                    </a:ext>
                  </a:extLst>
                </a:gridCol>
                <a:gridCol w="1893216">
                  <a:extLst>
                    <a:ext uri="{9D8B030D-6E8A-4147-A177-3AD203B41FA5}">
                      <a16:colId xmlns:a16="http://schemas.microsoft.com/office/drawing/2014/main" val="1002818409"/>
                    </a:ext>
                  </a:extLst>
                </a:gridCol>
              </a:tblGrid>
              <a:tr h="9540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OSI Model Layer Number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OSI Model Layer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TCP/IP Protocol Suite Layer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Protocol Data Unit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Network Device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883934"/>
                  </a:ext>
                </a:extLst>
              </a:tr>
              <a:tr h="471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7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Application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Application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Data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 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2604938"/>
                  </a:ext>
                </a:extLst>
              </a:tr>
              <a:tr h="471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6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Presentation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445930"/>
                  </a:ext>
                </a:extLst>
              </a:tr>
              <a:tr h="471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5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Session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38341"/>
                  </a:ext>
                </a:extLst>
              </a:tr>
              <a:tr h="4717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4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Transport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Transport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Segment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55349"/>
                  </a:ext>
                </a:extLst>
              </a:tr>
              <a:tr h="9540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3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Network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Internet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Packet (or Datagram)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Multilayer Switch or Router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2486558"/>
                  </a:ext>
                </a:extLst>
              </a:tr>
              <a:tr h="6713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2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Data Link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Link*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effectLst/>
                        </a:rPr>
                        <a:t>(or Network Access) </a:t>
                      </a: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Frame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Layer 2 Switch or Bridge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156299"/>
                  </a:ext>
                </a:extLst>
              </a:tr>
              <a:tr h="6360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1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>
                          <a:effectLst/>
                        </a:rPr>
                        <a:t>Physical </a:t>
                      </a:r>
                      <a:endParaRPr lang="en-CA" sz="200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Bits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 Hub 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CA" sz="2000" dirty="0">
                        <a:solidFill>
                          <a:srgbClr val="000000"/>
                        </a:solidFill>
                        <a:effectLst/>
                        <a:latin typeface="Frutiger Condensed"/>
                        <a:ea typeface="DengXian" panose="02010600030101010101" pitchFamily="2" charset="-122"/>
                        <a:cs typeface="Frutiger Condensed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016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DF2562-EFBA-4871-B33A-0F5D22F6B885}"/>
              </a:ext>
            </a:extLst>
          </p:cNvPr>
          <p:cNvSpPr txBox="1"/>
          <p:nvPr/>
        </p:nvSpPr>
        <p:spPr>
          <a:xfrm>
            <a:off x="609600" y="351165"/>
            <a:ext cx="6118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0000FF"/>
                </a:solidFill>
              </a:rPr>
              <a:t>OSI Model vs. TCP/IP Protocol Suite </a:t>
            </a:r>
            <a:endParaRPr lang="en-CA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8"/>
          <p:cNvSpPr>
            <a:spLocks noGrp="1" noChangeArrowheads="1"/>
          </p:cNvSpPr>
          <p:nvPr>
            <p:ph type="title"/>
          </p:nvPr>
        </p:nvSpPr>
        <p:spPr>
          <a:xfrm>
            <a:off x="762000" y="446087"/>
            <a:ext cx="6553200" cy="571500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Classifying Networks </a:t>
            </a:r>
          </a:p>
        </p:txBody>
      </p:sp>
      <p:sp>
        <p:nvSpPr>
          <p:cNvPr id="922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28700" y="1166018"/>
            <a:ext cx="7086600" cy="4525963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Local Area Networks, LANs</a:t>
            </a:r>
          </a:p>
          <a:p>
            <a:pPr lvl="1" eaLnBrk="1" hangingPunct="1"/>
            <a:r>
              <a:rPr lang="en-US" altLang="en-US" sz="3200" dirty="0"/>
              <a:t>high-speed (~100Mbps to 10 </a:t>
            </a:r>
            <a:r>
              <a:rPr lang="en-US" altLang="en-US" sz="3200" dirty="0" err="1"/>
              <a:t>Gbps</a:t>
            </a:r>
            <a:r>
              <a:rPr lang="en-US" altLang="en-US" sz="3200" dirty="0"/>
              <a:t>) </a:t>
            </a:r>
          </a:p>
          <a:p>
            <a:pPr lvl="1" eaLnBrk="1" hangingPunct="1"/>
            <a:r>
              <a:rPr lang="en-US" altLang="en-US" sz="3200" dirty="0"/>
              <a:t>All nodes are located within a small geographical area</a:t>
            </a:r>
          </a:p>
          <a:p>
            <a:pPr lvl="2" eaLnBrk="1" hangingPunct="1"/>
            <a:r>
              <a:rPr lang="en-US" altLang="en-US" dirty="0"/>
              <a:t>Home, office, airport, school campus</a:t>
            </a:r>
          </a:p>
          <a:p>
            <a:pPr lvl="1" eaLnBrk="1" hangingPunct="1"/>
            <a:r>
              <a:rPr lang="en-US" altLang="en-US" sz="3200" dirty="0"/>
              <a:t>A single physical location</a:t>
            </a:r>
          </a:p>
          <a:p>
            <a:pPr lvl="1" eaLnBrk="1" hangingPunct="1"/>
            <a:r>
              <a:rPr lang="en-US" altLang="en-US" sz="3200" dirty="0" err="1"/>
              <a:t>Wifi</a:t>
            </a:r>
            <a:r>
              <a:rPr lang="en-US" altLang="en-US" sz="3200" dirty="0"/>
              <a:t> and Ethernet usually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88FA6-E3D0-4382-B726-79706CDA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358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reeform 99">
            <a:extLst>
              <a:ext uri="{FF2B5EF4-FFF2-40B4-BE49-F238E27FC236}">
                <a16:creationId xmlns:a16="http://schemas.microsoft.com/office/drawing/2014/main" id="{8A4C5B50-6F5F-4D2C-AF7E-3850BE8E6FF6}"/>
              </a:ext>
            </a:extLst>
          </p:cNvPr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31074" name="Group 347">
            <a:extLst>
              <a:ext uri="{FF2B5EF4-FFF2-40B4-BE49-F238E27FC236}">
                <a16:creationId xmlns:a16="http://schemas.microsoft.com/office/drawing/2014/main" id="{585C5026-77E1-46A0-A410-CF215CB0996E}"/>
              </a:ext>
            </a:extLst>
          </p:cNvPr>
          <p:cNvGrpSpPr>
            <a:grpSpLocks/>
          </p:cNvGrpSpPr>
          <p:nvPr/>
        </p:nvGrpSpPr>
        <p:grpSpPr bwMode="auto">
          <a:xfrm>
            <a:off x="7580313" y="4918075"/>
            <a:ext cx="984250" cy="600075"/>
            <a:chOff x="1871277" y="1576300"/>
            <a:chExt cx="1128371" cy="437861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65013E6-8834-4134-8C39-A46B8B9436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4BF0820-8E49-4166-A12B-8DC365B8EC23}"/>
                </a:ext>
              </a:extLst>
            </p:cNvPr>
            <p:cNvSpPr/>
            <p:nvPr/>
          </p:nvSpPr>
          <p:spPr bwMode="auto">
            <a:xfrm>
              <a:off x="1871277" y="1739629"/>
              <a:ext cx="1128371" cy="1158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9AF12C8-B27F-4020-8EA1-F65F209957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D8D264B3-26FA-49D3-9C18-DF744CC7179F}"/>
                </a:ext>
              </a:extLst>
            </p:cNvPr>
            <p:cNvSpPr/>
            <p:nvPr/>
          </p:nvSpPr>
          <p:spPr bwMode="auto">
            <a:xfrm>
              <a:off x="2158830" y="1673602"/>
              <a:ext cx="549626" cy="16101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2CB0135-4708-4AFA-8FF2-993E5832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180B1E8E-2977-43BB-A67E-7CA4CF3D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CA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808DA6A-019D-4D33-A6C8-1B26D9DA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CA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440AB1D-57D2-4989-A5A1-6389D5CEE840}"/>
                </a:ext>
              </a:extLst>
            </p:cNvPr>
            <p:cNvCxnSpPr>
              <a:cxnSpLocks noChangeShapeType="1"/>
              <a:endCxn id="1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FF54973-7562-4BFF-930C-B0F57F1889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077" name="Freeform 3">
            <a:extLst>
              <a:ext uri="{FF2B5EF4-FFF2-40B4-BE49-F238E27FC236}">
                <a16:creationId xmlns:a16="http://schemas.microsoft.com/office/drawing/2014/main" id="{1F83B82E-78C6-47FF-A4F8-83D38E39970B}"/>
              </a:ext>
            </a:extLst>
          </p:cNvPr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131078" name="Group 180">
            <a:extLst>
              <a:ext uri="{FF2B5EF4-FFF2-40B4-BE49-F238E27FC236}">
                <a16:creationId xmlns:a16="http://schemas.microsoft.com/office/drawing/2014/main" id="{263EA738-8B18-474F-99E1-C06AD06E8C46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31205" name="Rectangle 181">
              <a:extLst>
                <a:ext uri="{FF2B5EF4-FFF2-40B4-BE49-F238E27FC236}">
                  <a16:creationId xmlns:a16="http://schemas.microsoft.com/office/drawing/2014/main" id="{317180A6-9D8E-4756-9053-D7832C832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6" name="AutoShape 182">
              <a:extLst>
                <a:ext uri="{FF2B5EF4-FFF2-40B4-BE49-F238E27FC236}">
                  <a16:creationId xmlns:a16="http://schemas.microsoft.com/office/drawing/2014/main" id="{830DA6C5-8A1F-42B3-A93F-900EE9618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7" name="Freeform 183">
              <a:extLst>
                <a:ext uri="{FF2B5EF4-FFF2-40B4-BE49-F238E27FC236}">
                  <a16:creationId xmlns:a16="http://schemas.microsoft.com/office/drawing/2014/main" id="{2FCC1E1C-4FCD-46E0-955F-385A77E8B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1208" name="Freeform 184">
              <a:extLst>
                <a:ext uri="{FF2B5EF4-FFF2-40B4-BE49-F238E27FC236}">
                  <a16:creationId xmlns:a16="http://schemas.microsoft.com/office/drawing/2014/main" id="{09E3F333-332C-4451-BC38-F7917CCF3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  <p:sp>
          <p:nvSpPr>
            <p:cNvPr id="131209" name="Freeform 185">
              <a:extLst>
                <a:ext uri="{FF2B5EF4-FFF2-40B4-BE49-F238E27FC236}">
                  <a16:creationId xmlns:a16="http://schemas.microsoft.com/office/drawing/2014/main" id="{E1C50121-49C1-4CDA-BE02-83BD39DD3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131079" name="Freeform 2">
            <a:extLst>
              <a:ext uri="{FF2B5EF4-FFF2-40B4-BE49-F238E27FC236}">
                <a16:creationId xmlns:a16="http://schemas.microsoft.com/office/drawing/2014/main" id="{D53BDC69-BA00-4752-B3ED-DD0D6505D32B}"/>
              </a:ext>
            </a:extLst>
          </p:cNvPr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80" name="Text Box 8">
            <a:extLst>
              <a:ext uri="{FF2B5EF4-FFF2-40B4-BE49-F238E27FC236}">
                <a16:creationId xmlns:a16="http://schemas.microsoft.com/office/drawing/2014/main" id="{4C4C76E8-3A33-44AA-B863-2C6C3FC6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31081" name="Freeform 10">
            <a:extLst>
              <a:ext uri="{FF2B5EF4-FFF2-40B4-BE49-F238E27FC236}">
                <a16:creationId xmlns:a16="http://schemas.microsoft.com/office/drawing/2014/main" id="{892DA89C-D0EF-4218-A138-9CE6B3E04FA6}"/>
              </a:ext>
            </a:extLst>
          </p:cNvPr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82" name="Rectangle 23">
            <a:extLst>
              <a:ext uri="{FF2B5EF4-FFF2-40B4-BE49-F238E27FC236}">
                <a16:creationId xmlns:a16="http://schemas.microsoft.com/office/drawing/2014/main" id="{7ED49335-8873-466D-8D5B-540B32E08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3" name="Rectangle 24">
            <a:extLst>
              <a:ext uri="{FF2B5EF4-FFF2-40B4-BE49-F238E27FC236}">
                <a16:creationId xmlns:a16="http://schemas.microsoft.com/office/drawing/2014/main" id="{20715DAE-975A-4C89-810B-9FF4D4FD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4" name="Line 25">
            <a:extLst>
              <a:ext uri="{FF2B5EF4-FFF2-40B4-BE49-F238E27FC236}">
                <a16:creationId xmlns:a16="http://schemas.microsoft.com/office/drawing/2014/main" id="{0FE3D5BE-22AF-4C5F-B2FC-CEA1DC91C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85" name="Text Box 26">
            <a:extLst>
              <a:ext uri="{FF2B5EF4-FFF2-40B4-BE49-F238E27FC236}">
                <a16:creationId xmlns:a16="http://schemas.microsoft.com/office/drawing/2014/main" id="{0BA355BC-BF69-4238-9498-2E877B10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86" name="Line 27">
            <a:extLst>
              <a:ext uri="{FF2B5EF4-FFF2-40B4-BE49-F238E27FC236}">
                <a16:creationId xmlns:a16="http://schemas.microsoft.com/office/drawing/2014/main" id="{6C326D75-714D-47C0-9807-2ADF5F665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87" name="Line 28">
            <a:extLst>
              <a:ext uri="{FF2B5EF4-FFF2-40B4-BE49-F238E27FC236}">
                <a16:creationId xmlns:a16="http://schemas.microsoft.com/office/drawing/2014/main" id="{E7663F5C-4A2A-4D53-AF06-06E2BDB82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88" name="Line 29">
            <a:extLst>
              <a:ext uri="{FF2B5EF4-FFF2-40B4-BE49-F238E27FC236}">
                <a16:creationId xmlns:a16="http://schemas.microsoft.com/office/drawing/2014/main" id="{CD8FEB8B-2189-4DD7-9967-4B93FCD78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20D3E1BE-8CDD-474C-853B-16C103BDD4C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31199" name="Rectangle 40">
              <a:extLst>
                <a:ext uri="{FF2B5EF4-FFF2-40B4-BE49-F238E27FC236}">
                  <a16:creationId xmlns:a16="http://schemas.microsoft.com/office/drawing/2014/main" id="{27013FD1-AEEA-476D-A443-609D3338B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0" name="Rectangle 41">
              <a:extLst>
                <a:ext uri="{FF2B5EF4-FFF2-40B4-BE49-F238E27FC236}">
                  <a16:creationId xmlns:a16="http://schemas.microsoft.com/office/drawing/2014/main" id="{60D39DFC-9E02-4AAD-9850-A0F82FB0B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201" name="Rectangle 42">
              <a:extLst>
                <a:ext uri="{FF2B5EF4-FFF2-40B4-BE49-F238E27FC236}">
                  <a16:creationId xmlns:a16="http://schemas.microsoft.com/office/drawing/2014/main" id="{ABA37C24-5BD6-4F88-AFE1-59A081F2C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202" name="Rectangle 43">
              <a:extLst>
                <a:ext uri="{FF2B5EF4-FFF2-40B4-BE49-F238E27FC236}">
                  <a16:creationId xmlns:a16="http://schemas.microsoft.com/office/drawing/2014/main" id="{78C134E7-6EAA-4D52-9F4F-BC8415A9A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203" name="Line 44">
              <a:extLst>
                <a:ext uri="{FF2B5EF4-FFF2-40B4-BE49-F238E27FC236}">
                  <a16:creationId xmlns:a16="http://schemas.microsoft.com/office/drawing/2014/main" id="{6297A737-ED10-460C-A1C3-ED5B96178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1204" name="Line 45">
              <a:extLst>
                <a:ext uri="{FF2B5EF4-FFF2-40B4-BE49-F238E27FC236}">
                  <a16:creationId xmlns:a16="http://schemas.microsoft.com/office/drawing/2014/main" id="{D383BAC3-07FA-4717-98A4-97412B095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12645" name="Text Box 5">
            <a:extLst>
              <a:ext uri="{FF2B5EF4-FFF2-40B4-BE49-F238E27FC236}">
                <a16:creationId xmlns:a16="http://schemas.microsoft.com/office/drawing/2014/main" id="{71FC810A-EC8C-4CFC-87FC-39A66B924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>
            <a:extLst>
              <a:ext uri="{FF2B5EF4-FFF2-40B4-BE49-F238E27FC236}">
                <a16:creationId xmlns:a16="http://schemas.microsoft.com/office/drawing/2014/main" id="{40204EBA-EF9D-4E95-8A56-0E23DC3FC2C2}"/>
              </a:ext>
            </a:extLst>
          </p:cNvPr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31197" name="Rectangle 47">
              <a:extLst>
                <a:ext uri="{FF2B5EF4-FFF2-40B4-BE49-F238E27FC236}">
                  <a16:creationId xmlns:a16="http://schemas.microsoft.com/office/drawing/2014/main" id="{B59DAA0B-3D95-4F71-BB44-801BA171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98" name="Rectangle 48">
              <a:extLst>
                <a:ext uri="{FF2B5EF4-FFF2-40B4-BE49-F238E27FC236}">
                  <a16:creationId xmlns:a16="http://schemas.microsoft.com/office/drawing/2014/main" id="{96342760-6EAE-44F1-AAA2-D886E6E72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</p:grpSp>
      <p:sp>
        <p:nvSpPr>
          <p:cNvPr id="112644" name="Text Box 4">
            <a:extLst>
              <a:ext uri="{FF2B5EF4-FFF2-40B4-BE49-F238E27FC236}">
                <a16:creationId xmlns:a16="http://schemas.microsoft.com/office/drawing/2014/main" id="{BE425DA3-39A8-4604-A7A6-BE669EA8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31093" name="Text Box 54">
            <a:extLst>
              <a:ext uri="{FF2B5EF4-FFF2-40B4-BE49-F238E27FC236}">
                <a16:creationId xmlns:a16="http://schemas.microsoft.com/office/drawing/2014/main" id="{BD9F9D02-833E-4799-9461-56871994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31094" name="Freeform 56">
            <a:extLst>
              <a:ext uri="{FF2B5EF4-FFF2-40B4-BE49-F238E27FC236}">
                <a16:creationId xmlns:a16="http://schemas.microsoft.com/office/drawing/2014/main" id="{2B446457-B899-4545-9CFB-58A823B97AED}"/>
              </a:ext>
            </a:extLst>
          </p:cNvPr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1095" name="Rectangle 57">
            <a:extLst>
              <a:ext uri="{FF2B5EF4-FFF2-40B4-BE49-F238E27FC236}">
                <a16:creationId xmlns:a16="http://schemas.microsoft.com/office/drawing/2014/main" id="{5C3515DE-689E-4227-9EA4-52313C074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6" name="Rectangle 58">
            <a:extLst>
              <a:ext uri="{FF2B5EF4-FFF2-40B4-BE49-F238E27FC236}">
                <a16:creationId xmlns:a16="http://schemas.microsoft.com/office/drawing/2014/main" id="{69A8A168-9C78-43E4-83B5-FD00F3EA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7" name="Line 59">
            <a:extLst>
              <a:ext uri="{FF2B5EF4-FFF2-40B4-BE49-F238E27FC236}">
                <a16:creationId xmlns:a16="http://schemas.microsoft.com/office/drawing/2014/main" id="{E0880024-A4D3-48AB-9625-1CAE2A3A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098" name="Text Box 60">
            <a:extLst>
              <a:ext uri="{FF2B5EF4-FFF2-40B4-BE49-F238E27FC236}">
                <a16:creationId xmlns:a16="http://schemas.microsoft.com/office/drawing/2014/main" id="{0B4DAF74-F039-46FB-AB78-147D235EF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99" name="Line 61">
            <a:extLst>
              <a:ext uri="{FF2B5EF4-FFF2-40B4-BE49-F238E27FC236}">
                <a16:creationId xmlns:a16="http://schemas.microsoft.com/office/drawing/2014/main" id="{589E20A0-B76F-457E-AE59-887F36743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0" name="Line 62">
            <a:extLst>
              <a:ext uri="{FF2B5EF4-FFF2-40B4-BE49-F238E27FC236}">
                <a16:creationId xmlns:a16="http://schemas.microsoft.com/office/drawing/2014/main" id="{425DAE05-7DFD-43F8-84B3-821625347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101" name="Line 63">
            <a:extLst>
              <a:ext uri="{FF2B5EF4-FFF2-40B4-BE49-F238E27FC236}">
                <a16:creationId xmlns:a16="http://schemas.microsoft.com/office/drawing/2014/main" id="{39DAD8E7-3203-457E-BC52-04603DE7C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5869B7-D001-497C-8600-BAF554565EA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610100"/>
            <a:ext cx="1479550" cy="1220788"/>
            <a:chOff x="152400" y="4610100"/>
            <a:chExt cx="1479550" cy="1220788"/>
          </a:xfrm>
        </p:grpSpPr>
        <p:grpSp>
          <p:nvGrpSpPr>
            <p:cNvPr id="131173" name="Group 64">
              <a:extLst>
                <a:ext uri="{FF2B5EF4-FFF2-40B4-BE49-F238E27FC236}">
                  <a16:creationId xmlns:a16="http://schemas.microsoft.com/office/drawing/2014/main" id="{BF5442A4-12B1-4F20-8E40-3FC263845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400" y="5527675"/>
              <a:ext cx="1479550" cy="303213"/>
              <a:chOff x="332" y="2224"/>
              <a:chExt cx="932" cy="191"/>
            </a:xfrm>
          </p:grpSpPr>
          <p:sp>
            <p:nvSpPr>
              <p:cNvPr id="131189" name="Rectangle 65">
                <a:extLst>
                  <a:ext uri="{FF2B5EF4-FFF2-40B4-BE49-F238E27FC236}">
                    <a16:creationId xmlns:a16="http://schemas.microsoft.com/office/drawing/2014/main" id="{B9BCE11A-C014-4CF9-9344-D166A3249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90" name="Rectangle 66">
                <a:extLst>
                  <a:ext uri="{FF2B5EF4-FFF2-40B4-BE49-F238E27FC236}">
                    <a16:creationId xmlns:a16="http://schemas.microsoft.com/office/drawing/2014/main" id="{175475C9-DEA3-458C-BCCB-BF255222C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91" name="Rectangle 67">
                <a:extLst>
                  <a:ext uri="{FF2B5EF4-FFF2-40B4-BE49-F238E27FC236}">
                    <a16:creationId xmlns:a16="http://schemas.microsoft.com/office/drawing/2014/main" id="{310D11BE-8A76-49A2-AE7C-B4B32101B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92" name="Rectangle 68">
                <a:extLst>
                  <a:ext uri="{FF2B5EF4-FFF2-40B4-BE49-F238E27FC236}">
                    <a16:creationId xmlns:a16="http://schemas.microsoft.com/office/drawing/2014/main" id="{F7EFD5B7-239E-4175-AD03-C866FA7D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93" name="Rectangle 69">
                <a:extLst>
                  <a:ext uri="{FF2B5EF4-FFF2-40B4-BE49-F238E27FC236}">
                    <a16:creationId xmlns:a16="http://schemas.microsoft.com/office/drawing/2014/main" id="{2A9AAADC-EF39-4311-AD1C-010A9C1DF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94" name="Line 70">
                <a:extLst>
                  <a:ext uri="{FF2B5EF4-FFF2-40B4-BE49-F238E27FC236}">
                    <a16:creationId xmlns:a16="http://schemas.microsoft.com/office/drawing/2014/main" id="{B11AAA4E-FCDA-4F94-B333-449B11062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195" name="Line 71">
                <a:extLst>
                  <a:ext uri="{FF2B5EF4-FFF2-40B4-BE49-F238E27FC236}">
                    <a16:creationId xmlns:a16="http://schemas.microsoft.com/office/drawing/2014/main" id="{E28F7489-B4EB-49D7-894C-0C9AAB1B8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196" name="Line 72">
                <a:extLst>
                  <a:ext uri="{FF2B5EF4-FFF2-40B4-BE49-F238E27FC236}">
                    <a16:creationId xmlns:a16="http://schemas.microsoft.com/office/drawing/2014/main" id="{10CA87A0-8308-497D-B10D-67BF30B01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1174" name="Group 73">
              <a:extLst>
                <a:ext uri="{FF2B5EF4-FFF2-40B4-BE49-F238E27FC236}">
                  <a16:creationId xmlns:a16="http://schemas.microsoft.com/office/drawing/2014/main" id="{757A5829-9962-444D-BAB8-56BA8348E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688" y="5229225"/>
              <a:ext cx="1208087" cy="303213"/>
              <a:chOff x="501" y="1990"/>
              <a:chExt cx="761" cy="191"/>
            </a:xfrm>
          </p:grpSpPr>
          <p:sp>
            <p:nvSpPr>
              <p:cNvPr id="131183" name="Rectangle 74">
                <a:extLst>
                  <a:ext uri="{FF2B5EF4-FFF2-40B4-BE49-F238E27FC236}">
                    <a16:creationId xmlns:a16="http://schemas.microsoft.com/office/drawing/2014/main" id="{3F05A788-8F84-44F8-8780-1237C0E54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4" name="Rectangle 75">
                <a:extLst>
                  <a:ext uri="{FF2B5EF4-FFF2-40B4-BE49-F238E27FC236}">
                    <a16:creationId xmlns:a16="http://schemas.microsoft.com/office/drawing/2014/main" id="{CF292041-255E-4C6E-ABBA-774FF7000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5" name="Rectangle 76">
                <a:extLst>
                  <a:ext uri="{FF2B5EF4-FFF2-40B4-BE49-F238E27FC236}">
                    <a16:creationId xmlns:a16="http://schemas.microsoft.com/office/drawing/2014/main" id="{2B98AC0A-DF40-48D8-B81C-AA79A6CA5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86" name="Rectangle 77">
                <a:extLst>
                  <a:ext uri="{FF2B5EF4-FFF2-40B4-BE49-F238E27FC236}">
                    <a16:creationId xmlns:a16="http://schemas.microsoft.com/office/drawing/2014/main" id="{F10CABB5-86F2-4727-8511-E3C35AFEC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7" name="Line 78">
                <a:extLst>
                  <a:ext uri="{FF2B5EF4-FFF2-40B4-BE49-F238E27FC236}">
                    <a16:creationId xmlns:a16="http://schemas.microsoft.com/office/drawing/2014/main" id="{3C9EBE78-D68E-4A5C-BA64-F01EF3629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188" name="Line 79">
                <a:extLst>
                  <a:ext uri="{FF2B5EF4-FFF2-40B4-BE49-F238E27FC236}">
                    <a16:creationId xmlns:a16="http://schemas.microsoft.com/office/drawing/2014/main" id="{E8096DD6-B593-4C31-A8E4-05F6A5FFE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1175" name="Group 80">
              <a:extLst>
                <a:ext uri="{FF2B5EF4-FFF2-40B4-BE49-F238E27FC236}">
                  <a16:creationId xmlns:a16="http://schemas.microsoft.com/office/drawing/2014/main" id="{D7AF6E89-224C-42A8-8E8D-965F46423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900" y="4921250"/>
              <a:ext cx="890588" cy="303213"/>
              <a:chOff x="645" y="1734"/>
              <a:chExt cx="561" cy="191"/>
            </a:xfrm>
          </p:grpSpPr>
          <p:sp>
            <p:nvSpPr>
              <p:cNvPr id="131179" name="Rectangle 81">
                <a:extLst>
                  <a:ext uri="{FF2B5EF4-FFF2-40B4-BE49-F238E27FC236}">
                    <a16:creationId xmlns:a16="http://schemas.microsoft.com/office/drawing/2014/main" id="{1CD42F8C-6094-4398-BB56-3E1FEB4C0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0" name="Rectangle 82">
                <a:extLst>
                  <a:ext uri="{FF2B5EF4-FFF2-40B4-BE49-F238E27FC236}">
                    <a16:creationId xmlns:a16="http://schemas.microsoft.com/office/drawing/2014/main" id="{5523186C-1BEA-4177-9DD3-DE1001944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1" name="Rectangle 83">
                <a:extLst>
                  <a:ext uri="{FF2B5EF4-FFF2-40B4-BE49-F238E27FC236}">
                    <a16:creationId xmlns:a16="http://schemas.microsoft.com/office/drawing/2014/main" id="{DE6FDAF0-BFA7-422F-AA27-6B28E14EF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2" name="Line 84">
                <a:extLst>
                  <a:ext uri="{FF2B5EF4-FFF2-40B4-BE49-F238E27FC236}">
                    <a16:creationId xmlns:a16="http://schemas.microsoft.com/office/drawing/2014/main" id="{E12395AE-7FDC-4391-968C-6D80BAED5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1176" name="Group 85">
              <a:extLst>
                <a:ext uri="{FF2B5EF4-FFF2-40B4-BE49-F238E27FC236}">
                  <a16:creationId xmlns:a16="http://schemas.microsoft.com/office/drawing/2014/main" id="{1BDC1DEC-77AB-4692-9C14-2B38AC20C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275" y="4610100"/>
              <a:ext cx="679450" cy="301625"/>
              <a:chOff x="780" y="1553"/>
              <a:chExt cx="428" cy="190"/>
            </a:xfrm>
          </p:grpSpPr>
          <p:sp>
            <p:nvSpPr>
              <p:cNvPr id="131177" name="Rectangle 86">
                <a:extLst>
                  <a:ext uri="{FF2B5EF4-FFF2-40B4-BE49-F238E27FC236}">
                    <a16:creationId xmlns:a16="http://schemas.microsoft.com/office/drawing/2014/main" id="{245F11C9-013B-40C1-8F3F-8FFF3133F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78" name="Rectangle 87">
                <a:extLst>
                  <a:ext uri="{FF2B5EF4-FFF2-40B4-BE49-F238E27FC236}">
                    <a16:creationId xmlns:a16="http://schemas.microsoft.com/office/drawing/2014/main" id="{425AB6E8-0143-444F-BF67-B76A9950D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131103" name="Group 88">
            <a:extLst>
              <a:ext uri="{FF2B5EF4-FFF2-40B4-BE49-F238E27FC236}">
                <a16:creationId xmlns:a16="http://schemas.microsoft.com/office/drawing/2014/main" id="{DEF677CA-6035-4D61-A18E-5E517A8D36CB}"/>
              </a:ext>
            </a:extLst>
          </p:cNvPr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31168" name="Rectangle 89">
              <a:extLst>
                <a:ext uri="{FF2B5EF4-FFF2-40B4-BE49-F238E27FC236}">
                  <a16:creationId xmlns:a16="http://schemas.microsoft.com/office/drawing/2014/main" id="{662FF8AA-E61A-4488-879C-EAC5EA569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9" name="Rectangle 90">
              <a:extLst>
                <a:ext uri="{FF2B5EF4-FFF2-40B4-BE49-F238E27FC236}">
                  <a16:creationId xmlns:a16="http://schemas.microsoft.com/office/drawing/2014/main" id="{ABD062B7-5981-4CDE-A035-BFA691FB3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70" name="Line 91">
              <a:extLst>
                <a:ext uri="{FF2B5EF4-FFF2-40B4-BE49-F238E27FC236}">
                  <a16:creationId xmlns:a16="http://schemas.microsoft.com/office/drawing/2014/main" id="{E921A037-679E-428F-BE6C-B2BA9E07C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71" name="Text Box 92">
              <a:extLst>
                <a:ext uri="{FF2B5EF4-FFF2-40B4-BE49-F238E27FC236}">
                  <a16:creationId xmlns:a16="http://schemas.microsoft.com/office/drawing/2014/main" id="{814AFDFE-0346-440F-867A-6EC200561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  <p:sp>
          <p:nvSpPr>
            <p:cNvPr id="131172" name="Line 93">
              <a:extLst>
                <a:ext uri="{FF2B5EF4-FFF2-40B4-BE49-F238E27FC236}">
                  <a16:creationId xmlns:a16="http://schemas.microsoft.com/office/drawing/2014/main" id="{F6EBA191-C36B-4CCE-9889-0D54D08DC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131104" name="Group 94">
            <a:extLst>
              <a:ext uri="{FF2B5EF4-FFF2-40B4-BE49-F238E27FC236}">
                <a16:creationId xmlns:a16="http://schemas.microsoft.com/office/drawing/2014/main" id="{5924CA27-35BD-41B3-8898-B7BFDBA3C182}"/>
              </a:ext>
            </a:extLst>
          </p:cNvPr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31164" name="Rectangle 95">
              <a:extLst>
                <a:ext uri="{FF2B5EF4-FFF2-40B4-BE49-F238E27FC236}">
                  <a16:creationId xmlns:a16="http://schemas.microsoft.com/office/drawing/2014/main" id="{62346766-F78E-427A-93D5-41C92011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5" name="Rectangle 96">
              <a:extLst>
                <a:ext uri="{FF2B5EF4-FFF2-40B4-BE49-F238E27FC236}">
                  <a16:creationId xmlns:a16="http://schemas.microsoft.com/office/drawing/2014/main" id="{1DB91BF0-AFEA-4E06-8FC2-536BDCBCF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6" name="Line 97">
              <a:extLst>
                <a:ext uri="{FF2B5EF4-FFF2-40B4-BE49-F238E27FC236}">
                  <a16:creationId xmlns:a16="http://schemas.microsoft.com/office/drawing/2014/main" id="{D96765F5-7E06-4722-9248-414AF60D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31167" name="Text Box 98">
              <a:extLst>
                <a:ext uri="{FF2B5EF4-FFF2-40B4-BE49-F238E27FC236}">
                  <a16:creationId xmlns:a16="http://schemas.microsoft.com/office/drawing/2014/main" id="{1B3F6022-2E2B-4C79-B298-5F8189FF0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</p:grpSp>
      <p:sp>
        <p:nvSpPr>
          <p:cNvPr id="131105" name="Freeform 114">
            <a:extLst>
              <a:ext uri="{FF2B5EF4-FFF2-40B4-BE49-F238E27FC236}">
                <a16:creationId xmlns:a16="http://schemas.microsoft.com/office/drawing/2014/main" id="{7157DE1C-B7FB-4807-B2F2-6080844D182A}"/>
              </a:ext>
            </a:extLst>
          </p:cNvPr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1140B3-6247-4117-BD23-3071B82B5A0B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4240213"/>
            <a:ext cx="1479550" cy="609600"/>
            <a:chOff x="4238625" y="4240213"/>
            <a:chExt cx="1479550" cy="609600"/>
          </a:xfrm>
        </p:grpSpPr>
        <p:grpSp>
          <p:nvGrpSpPr>
            <p:cNvPr id="131148" name="Group 115">
              <a:extLst>
                <a:ext uri="{FF2B5EF4-FFF2-40B4-BE49-F238E27FC236}">
                  <a16:creationId xmlns:a16="http://schemas.microsoft.com/office/drawing/2014/main" id="{8A336193-8FEE-40A5-9A82-588EB9479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8625" y="4546600"/>
              <a:ext cx="1479550" cy="303213"/>
              <a:chOff x="332" y="2224"/>
              <a:chExt cx="932" cy="191"/>
            </a:xfrm>
          </p:grpSpPr>
          <p:sp>
            <p:nvSpPr>
              <p:cNvPr id="131156" name="Rectangle 116">
                <a:extLst>
                  <a:ext uri="{FF2B5EF4-FFF2-40B4-BE49-F238E27FC236}">
                    <a16:creationId xmlns:a16="http://schemas.microsoft.com/office/drawing/2014/main" id="{66D79F11-E7A8-4685-B696-C602A18EA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7" name="Rectangle 117">
                <a:extLst>
                  <a:ext uri="{FF2B5EF4-FFF2-40B4-BE49-F238E27FC236}">
                    <a16:creationId xmlns:a16="http://schemas.microsoft.com/office/drawing/2014/main" id="{FCB969DB-B4AB-41C3-8F20-D6D7B70E5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8" name="Rectangle 118">
                <a:extLst>
                  <a:ext uri="{FF2B5EF4-FFF2-40B4-BE49-F238E27FC236}">
                    <a16:creationId xmlns:a16="http://schemas.microsoft.com/office/drawing/2014/main" id="{114D3716-690B-402F-A30A-9FB35C5CB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9" name="Rectangle 119">
                <a:extLst>
                  <a:ext uri="{FF2B5EF4-FFF2-40B4-BE49-F238E27FC236}">
                    <a16:creationId xmlns:a16="http://schemas.microsoft.com/office/drawing/2014/main" id="{A90BC0BE-77DD-4E0C-A816-A61D745B4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60" name="Rectangle 120">
                <a:extLst>
                  <a:ext uri="{FF2B5EF4-FFF2-40B4-BE49-F238E27FC236}">
                    <a16:creationId xmlns:a16="http://schemas.microsoft.com/office/drawing/2014/main" id="{24A3CE77-C403-41F9-B07D-F0F9BCD1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61" name="Line 121">
                <a:extLst>
                  <a:ext uri="{FF2B5EF4-FFF2-40B4-BE49-F238E27FC236}">
                    <a16:creationId xmlns:a16="http://schemas.microsoft.com/office/drawing/2014/main" id="{DB62AA32-7DF5-4D4C-B710-991D4D28F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162" name="Line 122">
                <a:extLst>
                  <a:ext uri="{FF2B5EF4-FFF2-40B4-BE49-F238E27FC236}">
                    <a16:creationId xmlns:a16="http://schemas.microsoft.com/office/drawing/2014/main" id="{4A7EE3B4-AA92-40E0-8335-AA29E77EC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163" name="Line 123">
                <a:extLst>
                  <a:ext uri="{FF2B5EF4-FFF2-40B4-BE49-F238E27FC236}">
                    <a16:creationId xmlns:a16="http://schemas.microsoft.com/office/drawing/2014/main" id="{F64DCA2F-EC2C-497D-968A-C6763655C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31149" name="Group 124">
              <a:extLst>
                <a:ext uri="{FF2B5EF4-FFF2-40B4-BE49-F238E27FC236}">
                  <a16:creationId xmlns:a16="http://schemas.microsoft.com/office/drawing/2014/main" id="{F87347E1-0FC2-48E4-A0D0-0014B5C8D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7388" y="4240213"/>
              <a:ext cx="1208087" cy="303212"/>
              <a:chOff x="501" y="1990"/>
              <a:chExt cx="761" cy="191"/>
            </a:xfrm>
          </p:grpSpPr>
          <p:sp>
            <p:nvSpPr>
              <p:cNvPr id="131150" name="Rectangle 125">
                <a:extLst>
                  <a:ext uri="{FF2B5EF4-FFF2-40B4-BE49-F238E27FC236}">
                    <a16:creationId xmlns:a16="http://schemas.microsoft.com/office/drawing/2014/main" id="{D325AC8A-AA1D-44DA-A6C2-5646AEEE6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1" name="Rectangle 126">
                <a:extLst>
                  <a:ext uri="{FF2B5EF4-FFF2-40B4-BE49-F238E27FC236}">
                    <a16:creationId xmlns:a16="http://schemas.microsoft.com/office/drawing/2014/main" id="{C265520B-F63F-4E5D-AC98-622C80722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2" name="Rectangle 127">
                <a:extLst>
                  <a:ext uri="{FF2B5EF4-FFF2-40B4-BE49-F238E27FC236}">
                    <a16:creationId xmlns:a16="http://schemas.microsoft.com/office/drawing/2014/main" id="{F04084AD-4EAE-4945-9D5C-43659F65F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3" name="Rectangle 128">
                <a:extLst>
                  <a:ext uri="{FF2B5EF4-FFF2-40B4-BE49-F238E27FC236}">
                    <a16:creationId xmlns:a16="http://schemas.microsoft.com/office/drawing/2014/main" id="{5B339159-91DA-48C8-8A3D-570D4DD30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54" name="Line 129">
                <a:extLst>
                  <a:ext uri="{FF2B5EF4-FFF2-40B4-BE49-F238E27FC236}">
                    <a16:creationId xmlns:a16="http://schemas.microsoft.com/office/drawing/2014/main" id="{CD1E602D-BFD2-4605-BF8F-817A24E40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155" name="Line 130">
                <a:extLst>
                  <a:ext uri="{FF2B5EF4-FFF2-40B4-BE49-F238E27FC236}">
                    <a16:creationId xmlns:a16="http://schemas.microsoft.com/office/drawing/2014/main" id="{12908365-CC22-4E09-B131-6F3BC4BDE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15" name="Group 140">
            <a:extLst>
              <a:ext uri="{FF2B5EF4-FFF2-40B4-BE49-F238E27FC236}">
                <a16:creationId xmlns:a16="http://schemas.microsoft.com/office/drawing/2014/main" id="{6BBFED65-ECBE-4F00-934A-0C5B3DCA835F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31142" name="Rectangle 141">
              <a:extLst>
                <a:ext uri="{FF2B5EF4-FFF2-40B4-BE49-F238E27FC236}">
                  <a16:creationId xmlns:a16="http://schemas.microsoft.com/office/drawing/2014/main" id="{288BDA4A-2D86-4F62-80D3-0008E2C4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43" name="Rectangle 142">
              <a:extLst>
                <a:ext uri="{FF2B5EF4-FFF2-40B4-BE49-F238E27FC236}">
                  <a16:creationId xmlns:a16="http://schemas.microsoft.com/office/drawing/2014/main" id="{2CAB1BA1-52AE-40AB-AF33-BEED76B25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44" name="Rectangle 143">
              <a:extLst>
                <a:ext uri="{FF2B5EF4-FFF2-40B4-BE49-F238E27FC236}">
                  <a16:creationId xmlns:a16="http://schemas.microsoft.com/office/drawing/2014/main" id="{2275C6FD-BBD6-4882-98BE-6412AB159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45" name="Rectangle 144">
              <a:extLst>
                <a:ext uri="{FF2B5EF4-FFF2-40B4-BE49-F238E27FC236}">
                  <a16:creationId xmlns:a16="http://schemas.microsoft.com/office/drawing/2014/main" id="{78BEAB32-F29D-465F-9E72-CA3D8C543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46" name="Line 145">
              <a:extLst>
                <a:ext uri="{FF2B5EF4-FFF2-40B4-BE49-F238E27FC236}">
                  <a16:creationId xmlns:a16="http://schemas.microsoft.com/office/drawing/2014/main" id="{69AEC07A-F879-4534-BF15-9FE4AC3DC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1147" name="Line 146">
              <a:extLst>
                <a:ext uri="{FF2B5EF4-FFF2-40B4-BE49-F238E27FC236}">
                  <a16:creationId xmlns:a16="http://schemas.microsoft.com/office/drawing/2014/main" id="{C451D154-0CFD-4351-8BD4-D58B7AFAC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6" name="Group 156">
            <a:extLst>
              <a:ext uri="{FF2B5EF4-FFF2-40B4-BE49-F238E27FC236}">
                <a16:creationId xmlns:a16="http://schemas.microsoft.com/office/drawing/2014/main" id="{65F6B8EA-4820-465E-BC2F-CBA9F36C1F91}"/>
              </a:ext>
            </a:extLst>
          </p:cNvPr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31134" name="Rectangle 157">
              <a:extLst>
                <a:ext uri="{FF2B5EF4-FFF2-40B4-BE49-F238E27FC236}">
                  <a16:creationId xmlns:a16="http://schemas.microsoft.com/office/drawing/2014/main" id="{77287F79-E6DD-49EF-849B-49D8F760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5" name="Rectangle 158">
              <a:extLst>
                <a:ext uri="{FF2B5EF4-FFF2-40B4-BE49-F238E27FC236}">
                  <a16:creationId xmlns:a16="http://schemas.microsoft.com/office/drawing/2014/main" id="{A37C4399-6BE6-4D3A-A1CC-75038828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36" name="Rectangle 159">
              <a:extLst>
                <a:ext uri="{FF2B5EF4-FFF2-40B4-BE49-F238E27FC236}">
                  <a16:creationId xmlns:a16="http://schemas.microsoft.com/office/drawing/2014/main" id="{EABFFAEA-5CD7-41F6-9FB8-9884F427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37" name="Rectangle 160">
              <a:extLst>
                <a:ext uri="{FF2B5EF4-FFF2-40B4-BE49-F238E27FC236}">
                  <a16:creationId xmlns:a16="http://schemas.microsoft.com/office/drawing/2014/main" id="{E13A546A-8ABE-4D49-B689-C72688663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l</a:t>
              </a:r>
            </a:p>
          </p:txBody>
        </p:sp>
        <p:sp>
          <p:nvSpPr>
            <p:cNvPr id="131138" name="Rectangle 161">
              <a:extLst>
                <a:ext uri="{FF2B5EF4-FFF2-40B4-BE49-F238E27FC236}">
                  <a16:creationId xmlns:a16="http://schemas.microsoft.com/office/drawing/2014/main" id="{8B83A1BF-D344-451E-8093-483A1C233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39" name="Line 162">
              <a:extLst>
                <a:ext uri="{FF2B5EF4-FFF2-40B4-BE49-F238E27FC236}">
                  <a16:creationId xmlns:a16="http://schemas.microsoft.com/office/drawing/2014/main" id="{6F04F8BF-33C2-49E6-8FDB-F51A218C2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1140" name="Line 163">
              <a:extLst>
                <a:ext uri="{FF2B5EF4-FFF2-40B4-BE49-F238E27FC236}">
                  <a16:creationId xmlns:a16="http://schemas.microsoft.com/office/drawing/2014/main" id="{FFC13F21-BE06-4231-8C5D-B507D9D6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1141" name="Line 164">
              <a:extLst>
                <a:ext uri="{FF2B5EF4-FFF2-40B4-BE49-F238E27FC236}">
                  <a16:creationId xmlns:a16="http://schemas.microsoft.com/office/drawing/2014/main" id="{7B9FDBFF-6C60-4F0A-9DA6-E4C7181D6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31109" name="Text Box 166">
            <a:extLst>
              <a:ext uri="{FF2B5EF4-FFF2-40B4-BE49-F238E27FC236}">
                <a16:creationId xmlns:a16="http://schemas.microsoft.com/office/drawing/2014/main" id="{B912A114-4F57-4263-8077-EB4F92491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router</a:t>
            </a:r>
          </a:p>
        </p:txBody>
      </p:sp>
      <p:sp>
        <p:nvSpPr>
          <p:cNvPr id="131110" name="Text Box 167">
            <a:extLst>
              <a:ext uri="{FF2B5EF4-FFF2-40B4-BE49-F238E27FC236}">
                <a16:creationId xmlns:a16="http://schemas.microsoft.com/office/drawing/2014/main" id="{EFA0A1BC-5156-49AB-8419-C1F7ECBC6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switch</a:t>
            </a:r>
          </a:p>
        </p:txBody>
      </p:sp>
      <p:sp>
        <p:nvSpPr>
          <p:cNvPr id="131111" name="Rectangle 168">
            <a:extLst>
              <a:ext uri="{FF2B5EF4-FFF2-40B4-BE49-F238E27FC236}">
                <a16:creationId xmlns:a16="http://schemas.microsoft.com/office/drawing/2014/main" id="{C45DF691-12CA-4B07-870B-5A3232375C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altLang="en-US"/>
              <a:t>Encapsulation</a:t>
            </a:r>
          </a:p>
        </p:txBody>
      </p:sp>
      <p:sp>
        <p:nvSpPr>
          <p:cNvPr id="112814" name="Text Box 174">
            <a:extLst>
              <a:ext uri="{FF2B5EF4-FFF2-40B4-BE49-F238E27FC236}">
                <a16:creationId xmlns:a16="http://schemas.microsoft.com/office/drawing/2014/main" id="{F8A9B910-7AD0-484B-9230-F3BBCD5B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>
            <a:extLst>
              <a:ext uri="{FF2B5EF4-FFF2-40B4-BE49-F238E27FC236}">
                <a16:creationId xmlns:a16="http://schemas.microsoft.com/office/drawing/2014/main" id="{35F090DF-8FF6-46AD-9C66-C91C03CEFDB2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31132" name="Rectangle 176">
              <a:extLst>
                <a:ext uri="{FF2B5EF4-FFF2-40B4-BE49-F238E27FC236}">
                  <a16:creationId xmlns:a16="http://schemas.microsoft.com/office/drawing/2014/main" id="{15951236-236D-45F4-B744-72F0051BC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3" name="Rectangle 177">
              <a:extLst>
                <a:ext uri="{FF2B5EF4-FFF2-40B4-BE49-F238E27FC236}">
                  <a16:creationId xmlns:a16="http://schemas.microsoft.com/office/drawing/2014/main" id="{5420A837-EA9B-4DA0-9AA7-0DBFB07A9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</p:grpSp>
      <p:grpSp>
        <p:nvGrpSpPr>
          <p:cNvPr id="18" name="Group 185">
            <a:extLst>
              <a:ext uri="{FF2B5EF4-FFF2-40B4-BE49-F238E27FC236}">
                <a16:creationId xmlns:a16="http://schemas.microsoft.com/office/drawing/2014/main" id="{CC37EAFE-9CF5-4063-A132-FC6293930D0A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31126" name="Group 179">
              <a:extLst>
                <a:ext uri="{FF2B5EF4-FFF2-40B4-BE49-F238E27FC236}">
                  <a16:creationId xmlns:a16="http://schemas.microsoft.com/office/drawing/2014/main" id="{CC8E9700-904B-4509-87B3-16176FBFE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1130" name="Rectangle 180">
                <a:extLst>
                  <a:ext uri="{FF2B5EF4-FFF2-40B4-BE49-F238E27FC236}">
                    <a16:creationId xmlns:a16="http://schemas.microsoft.com/office/drawing/2014/main" id="{54B958F4-E1B9-4B87-953A-D4C37EEC4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31" name="Rectangle 181">
                <a:extLst>
                  <a:ext uri="{FF2B5EF4-FFF2-40B4-BE49-F238E27FC236}">
                    <a16:creationId xmlns:a16="http://schemas.microsoft.com/office/drawing/2014/main" id="{4538266C-23F4-4A48-9EBE-85602E240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</p:grpSp>
        <p:grpSp>
          <p:nvGrpSpPr>
            <p:cNvPr id="131127" name="Group 182">
              <a:extLst>
                <a:ext uri="{FF2B5EF4-FFF2-40B4-BE49-F238E27FC236}">
                  <a16:creationId xmlns:a16="http://schemas.microsoft.com/office/drawing/2014/main" id="{5DB1872D-0B51-4ED9-9695-4BF89D3F7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1128" name="Rectangle 183">
                <a:extLst>
                  <a:ext uri="{FF2B5EF4-FFF2-40B4-BE49-F238E27FC236}">
                    <a16:creationId xmlns:a16="http://schemas.microsoft.com/office/drawing/2014/main" id="{E1C341D9-1116-4C9B-888C-AFAA33780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29" name="Rectangle 184">
                <a:extLst>
                  <a:ext uri="{FF2B5EF4-FFF2-40B4-BE49-F238E27FC236}">
                    <a16:creationId xmlns:a16="http://schemas.microsoft.com/office/drawing/2014/main" id="{12FAD0A9-CB4C-4B65-9D23-4D2178470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21" name="Group 187">
            <a:extLst>
              <a:ext uri="{FF2B5EF4-FFF2-40B4-BE49-F238E27FC236}">
                <a16:creationId xmlns:a16="http://schemas.microsoft.com/office/drawing/2014/main" id="{A4F14E35-DD0D-4D09-8A77-7C2FC6C1D29F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31124" name="Rectangle 188">
              <a:extLst>
                <a:ext uri="{FF2B5EF4-FFF2-40B4-BE49-F238E27FC236}">
                  <a16:creationId xmlns:a16="http://schemas.microsoft.com/office/drawing/2014/main" id="{A1A7018D-7EED-4E73-8F0B-6B92F4D91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25" name="Rectangle 189">
              <a:extLst>
                <a:ext uri="{FF2B5EF4-FFF2-40B4-BE49-F238E27FC236}">
                  <a16:creationId xmlns:a16="http://schemas.microsoft.com/office/drawing/2014/main" id="{7BB2596B-ED0A-4D2C-9894-B2B7103C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</p:grpSp>
      <p:sp>
        <p:nvSpPr>
          <p:cNvPr id="112647" name="Text Box 7">
            <a:extLst>
              <a:ext uri="{FF2B5EF4-FFF2-40B4-BE49-F238E27FC236}">
                <a16:creationId xmlns:a16="http://schemas.microsoft.com/office/drawing/2014/main" id="{7F21A435-76D8-4FFA-862A-4E2BB4983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31117" name="Group 187">
            <a:extLst>
              <a:ext uri="{FF2B5EF4-FFF2-40B4-BE49-F238E27FC236}">
                <a16:creationId xmlns:a16="http://schemas.microsoft.com/office/drawing/2014/main" id="{4419B474-F532-4868-9A45-B60D84A5BDE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31122" name="Picture 188" descr="desktop_computer_stylized_medium">
              <a:extLst>
                <a:ext uri="{FF2B5EF4-FFF2-40B4-BE49-F238E27FC236}">
                  <a16:creationId xmlns:a16="http://schemas.microsoft.com/office/drawing/2014/main" id="{BBC5618F-329B-4D7D-BC54-F55586F6B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3" name="Freeform 189">
              <a:extLst>
                <a:ext uri="{FF2B5EF4-FFF2-40B4-BE49-F238E27FC236}">
                  <a16:creationId xmlns:a16="http://schemas.microsoft.com/office/drawing/2014/main" id="{854CCB63-C898-45CA-ABEA-70ACE88394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CA"/>
            </a:p>
          </p:txBody>
        </p:sp>
      </p:grpSp>
      <p:grpSp>
        <p:nvGrpSpPr>
          <p:cNvPr id="131118" name="Group 190">
            <a:extLst>
              <a:ext uri="{FF2B5EF4-FFF2-40B4-BE49-F238E27FC236}">
                <a16:creationId xmlns:a16="http://schemas.microsoft.com/office/drawing/2014/main" id="{ADCB357D-5C17-4F8B-AEE1-0BA2143C0E8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31120" name="Picture 191" descr="desktop_computer_stylized_medium">
              <a:extLst>
                <a:ext uri="{FF2B5EF4-FFF2-40B4-BE49-F238E27FC236}">
                  <a16:creationId xmlns:a16="http://schemas.microsoft.com/office/drawing/2014/main" id="{B09EA3AE-9CCD-403D-895B-D09072A5A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1" name="Freeform 192">
              <a:extLst>
                <a:ext uri="{FF2B5EF4-FFF2-40B4-BE49-F238E27FC236}">
                  <a16:creationId xmlns:a16="http://schemas.microsoft.com/office/drawing/2014/main" id="{FF54DC20-A40C-4D81-97B7-27734E888A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CA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B407B-FC49-460E-A990-6CFE8D2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79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/>
              </a:rPr>
              <a:t>Summary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To understand the OSI model by defining each of the layers from a theory perspective and with hands-on labs. </a:t>
            </a:r>
          </a:p>
          <a:p>
            <a:r>
              <a:rPr lang="en-US" altLang="en-US" sz="2600"/>
              <a:t>To be able to separate the functions of the lower levels of the OSI, or the communications subnetwork, from the upper levels where message creation begins.</a:t>
            </a:r>
          </a:p>
          <a:p>
            <a:r>
              <a:rPr lang="en-US" altLang="en-US" sz="2600"/>
              <a:t>To understand the differences between layer 2 and layer 3 switches, and to gain a basic understanding of how they operate.</a:t>
            </a:r>
          </a:p>
          <a:p>
            <a:r>
              <a:rPr lang="en-US" altLang="en-US" sz="2600"/>
              <a:t>To differentiate between the OSI model and the TCP model.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BF6F43-8D00-43DE-8D4F-730B5F4A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8"/>
          <p:cNvSpPr>
            <a:spLocks noGrp="1" noChangeArrowheads="1"/>
          </p:cNvSpPr>
          <p:nvPr>
            <p:ph type="title"/>
          </p:nvPr>
        </p:nvSpPr>
        <p:spPr>
          <a:xfrm>
            <a:off x="456271" y="141917"/>
            <a:ext cx="6553200" cy="685800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Classifying Networks </a:t>
            </a:r>
          </a:p>
        </p:txBody>
      </p:sp>
      <p:sp>
        <p:nvSpPr>
          <p:cNvPr id="1024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89338" y="834906"/>
            <a:ext cx="8045061" cy="2594094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Wide Area Network, WAN</a:t>
            </a:r>
          </a:p>
          <a:p>
            <a:pPr lvl="1" eaLnBrk="1" hangingPunct="1"/>
            <a:r>
              <a:rPr lang="en-US" altLang="en-US" sz="2400" dirty="0"/>
              <a:t> network that uses the telecommunications network to interconnect sites that are geographically distributed throughout a region, a country, or the world</a:t>
            </a:r>
          </a:p>
          <a:p>
            <a:pPr lvl="1" eaLnBrk="1" hangingPunct="1"/>
            <a:r>
              <a:rPr lang="en-US" altLang="en-US" sz="2400" dirty="0"/>
              <a:t>Multiprotocol Label Switching (MPLS), Frame Relay, Integrated Services Digital Network (ISDN)</a:t>
            </a:r>
          </a:p>
          <a:p>
            <a:pPr eaLnBrk="1" hangingPunct="1"/>
            <a:endParaRPr lang="en-US" altLang="en-US" sz="1800" dirty="0"/>
          </a:p>
        </p:txBody>
      </p:sp>
      <p:pic>
        <p:nvPicPr>
          <p:cNvPr id="1024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3437"/>
            <a:ext cx="4816176" cy="313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B5B62-3B0C-4F2F-84AF-8D6B2313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BBB3-094C-4FE8-A0A3-08CB7676EA6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>
            <a:extLst>
              <a:ext uri="{FF2B5EF4-FFF2-40B4-BE49-F238E27FC236}">
                <a16:creationId xmlns:a16="http://schemas.microsoft.com/office/drawing/2014/main" id="{03717529-3CA7-4D9F-8F52-2DC65D0CF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7772400" cy="893927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Organizing Network Functions </a:t>
            </a:r>
            <a:br>
              <a:rPr lang="en-US" altLang="en-US" dirty="0">
                <a:effectLst/>
              </a:rPr>
            </a:br>
            <a:r>
              <a:rPr lang="en-US" altLang="en-US" dirty="0">
                <a:effectLst/>
              </a:rPr>
              <a:t>	- Protocol </a:t>
            </a:r>
            <a:r>
              <a:rPr lang="ja-JP" altLang="en-US" dirty="0">
                <a:effectLst/>
              </a:rPr>
              <a:t>“</a:t>
            </a:r>
            <a:r>
              <a:rPr lang="en-US" altLang="ja-JP" dirty="0">
                <a:effectLst/>
              </a:rPr>
              <a:t>layers</a:t>
            </a:r>
            <a:r>
              <a:rPr lang="ja-JP" altLang="en-US" dirty="0">
                <a:effectLst/>
              </a:rPr>
              <a:t>”</a:t>
            </a:r>
            <a:endParaRPr lang="en-US" altLang="en-US" dirty="0">
              <a:effectLst/>
            </a:endParaRP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D98F8FEA-6C0F-4BF5-A860-06E08BE0A8F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597025"/>
            <a:ext cx="4343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with many </a:t>
            </a:r>
            <a:r>
              <a:rPr lang="ja-JP" altLang="en-US" i="1" dirty="0">
                <a:solidFill>
                  <a:srgbClr val="CC0000"/>
                </a:solidFill>
              </a:rPr>
              <a:t>“</a:t>
            </a:r>
            <a:r>
              <a:rPr lang="en-US" altLang="ja-JP" i="1" dirty="0">
                <a:solidFill>
                  <a:srgbClr val="CC0000"/>
                </a:solidFill>
              </a:rPr>
              <a:t>pieces</a:t>
            </a:r>
            <a:r>
              <a:rPr lang="ja-JP" altLang="en-US" i="1" dirty="0">
                <a:solidFill>
                  <a:srgbClr val="CC0000"/>
                </a:solidFill>
              </a:rPr>
              <a:t>”</a:t>
            </a:r>
            <a:r>
              <a:rPr lang="en-US" altLang="ja-JP" i="1" dirty="0">
                <a:solidFill>
                  <a:srgbClr val="CC0000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hardware, software</a:t>
            </a:r>
          </a:p>
        </p:txBody>
      </p:sp>
      <p:sp>
        <p:nvSpPr>
          <p:cNvPr id="118789" name="Rectangle 4">
            <a:extLst>
              <a:ext uri="{FF2B5EF4-FFF2-40B4-BE49-F238E27FC236}">
                <a16:creationId xmlns:a16="http://schemas.microsoft.com/office/drawing/2014/main" id="{FB96C810-40B8-45D2-924A-81C936694D5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60985" y="1828800"/>
            <a:ext cx="4057650" cy="26193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</a:rPr>
              <a:t>Question:</a:t>
            </a:r>
            <a:r>
              <a:rPr lang="en-US" altLang="en-US" sz="2400" u="sng" dirty="0">
                <a:solidFill>
                  <a:srgbClr val="FF0000"/>
                </a:solidFill>
              </a:rPr>
              <a:t>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I</a:t>
            </a:r>
            <a:r>
              <a:rPr lang="en-US" altLang="en-US"/>
              <a:t>s </a:t>
            </a:r>
            <a:r>
              <a:rPr lang="en-US" altLang="en-US" dirty="0"/>
              <a:t>there any hope of </a:t>
            </a:r>
            <a:r>
              <a:rPr lang="en-US" altLang="en-US" i="1" dirty="0"/>
              <a:t>organizing</a:t>
            </a:r>
            <a:r>
              <a:rPr lang="en-US" altLang="en-US" dirty="0"/>
              <a:t> structure of network?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F6CB6-E490-4074-992C-3E0BFC4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07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>
            <a:extLst>
              <a:ext uri="{FF2B5EF4-FFF2-40B4-BE49-F238E27FC236}">
                <a16:creationId xmlns:a16="http://schemas.microsoft.com/office/drawing/2014/main" id="{43467914-DEB2-4F74-ADA5-BC6C0F4738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347574"/>
            <a:ext cx="7772400" cy="620789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effectLst/>
              </a:rPr>
              <a:t>Example: Sending a letter</a:t>
            </a:r>
            <a:endParaRPr lang="en-US" altLang="en-US" dirty="0">
              <a:effectLst/>
            </a:endParaRP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BE2D7508-A757-41E9-8C91-23DECBE28B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798" y="5968134"/>
            <a:ext cx="7772400" cy="542925"/>
          </a:xfrm>
        </p:spPr>
        <p:txBody>
          <a:bodyPr/>
          <a:lstStyle/>
          <a:p>
            <a:pPr marL="287338" indent="-287338" eaLnBrk="1" hangingPunct="1"/>
            <a:r>
              <a:rPr lang="en-US" altLang="en-US" dirty="0"/>
              <a:t>a series of steps</a:t>
            </a:r>
          </a:p>
        </p:txBody>
      </p:sp>
      <p:grpSp>
        <p:nvGrpSpPr>
          <p:cNvPr id="120837" name="Group 4">
            <a:extLst>
              <a:ext uri="{FF2B5EF4-FFF2-40B4-BE49-F238E27FC236}">
                <a16:creationId xmlns:a16="http://schemas.microsoft.com/office/drawing/2014/main" id="{CEC536BD-C887-49F9-A14D-7B7F3ABF929E}"/>
              </a:ext>
            </a:extLst>
          </p:cNvPr>
          <p:cNvGrpSpPr>
            <a:grpSpLocks/>
          </p:cNvGrpSpPr>
          <p:nvPr/>
        </p:nvGrpSpPr>
        <p:grpSpPr bwMode="auto">
          <a:xfrm>
            <a:off x="1111248" y="1136026"/>
            <a:ext cx="6508752" cy="4520209"/>
            <a:chOff x="700" y="1000"/>
            <a:chExt cx="4100" cy="2082"/>
          </a:xfrm>
        </p:grpSpPr>
        <p:sp>
          <p:nvSpPr>
            <p:cNvPr id="120839" name="Text Box 5">
              <a:extLst>
                <a:ext uri="{FF2B5EF4-FFF2-40B4-BE49-F238E27FC236}">
                  <a16:creationId xmlns:a16="http://schemas.microsoft.com/office/drawing/2014/main" id="{F0F980DD-60A1-4864-8E21-15F993EF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07"/>
              <a:ext cx="1802" cy="1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en-US" sz="2000" dirty="0">
                  <a:solidFill>
                    <a:srgbClr val="000099"/>
                  </a:solidFill>
                </a:rPr>
                <a:t>The letter is written</a:t>
              </a:r>
            </a:p>
            <a:p>
              <a:pPr algn="l"/>
              <a:r>
                <a:rPr lang="en-US" altLang="en-US" sz="2000" dirty="0">
                  <a:solidFill>
                    <a:srgbClr val="000099"/>
                  </a:solidFill>
                </a:rPr>
                <a:t>Put into an envelope</a:t>
              </a:r>
            </a:p>
            <a:p>
              <a:pPr algn="l"/>
              <a:r>
                <a:rPr lang="en-US" altLang="en-US" sz="2000" dirty="0">
                  <a:solidFill>
                    <a:srgbClr val="000099"/>
                  </a:solidFill>
                </a:rPr>
                <a:t>Dropped in mailbox</a:t>
              </a:r>
            </a:p>
            <a:p>
              <a:pPr algn="l"/>
              <a:endParaRPr lang="en-US" altLang="en-US" sz="2000" dirty="0">
                <a:solidFill>
                  <a:srgbClr val="000099"/>
                </a:solidFill>
              </a:endParaRPr>
            </a:p>
            <a:p>
              <a:pPr algn="l"/>
              <a:r>
                <a:rPr lang="en-US" altLang="en-US" sz="2000" dirty="0">
                  <a:solidFill>
                    <a:srgbClr val="000099"/>
                  </a:solidFill>
                </a:rPr>
                <a:t>Letter is carried from mailbox to a local office</a:t>
              </a:r>
            </a:p>
            <a:p>
              <a:pPr algn="l"/>
              <a:endParaRPr lang="en-US" altLang="en-US" sz="2000" dirty="0">
                <a:solidFill>
                  <a:srgbClr val="000099"/>
                </a:solidFill>
              </a:endParaRPr>
            </a:p>
            <a:p>
              <a:pPr algn="l"/>
              <a:r>
                <a:rPr lang="en-US" altLang="en-US" sz="2000" dirty="0">
                  <a:solidFill>
                    <a:srgbClr val="000099"/>
                  </a:solidFill>
                </a:rPr>
                <a:t>Letters are sorted local office and determine which regional offices will use to deliver the letters </a:t>
              </a:r>
            </a:p>
            <a:p>
              <a:pPr algn="l"/>
              <a:endParaRPr lang="en-US" altLang="en-US" sz="2000" dirty="0">
                <a:solidFill>
                  <a:srgbClr val="000099"/>
                </a:solidFill>
              </a:endParaRPr>
            </a:p>
          </p:txBody>
        </p:sp>
        <p:sp>
          <p:nvSpPr>
            <p:cNvPr id="120840" name="Text Box 6">
              <a:extLst>
                <a:ext uri="{FF2B5EF4-FFF2-40B4-BE49-F238E27FC236}">
                  <a16:creationId xmlns:a16="http://schemas.microsoft.com/office/drawing/2014/main" id="{ACCEE521-C0B7-4257-8B01-67F8657E7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00"/>
              <a:ext cx="1788" cy="1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dirty="0">
                  <a:solidFill>
                    <a:srgbClr val="000099"/>
                  </a:solidFill>
                </a:rPr>
                <a:t>Letter is picked up</a:t>
              </a:r>
            </a:p>
            <a:p>
              <a:r>
                <a:rPr lang="en-US" altLang="en-US" sz="2000" dirty="0">
                  <a:solidFill>
                    <a:srgbClr val="000099"/>
                  </a:solidFill>
                </a:rPr>
                <a:t>Remove from envelope</a:t>
              </a:r>
            </a:p>
            <a:p>
              <a:r>
                <a:rPr lang="en-US" altLang="en-US" sz="2000" dirty="0">
                  <a:solidFill>
                    <a:srgbClr val="000099"/>
                  </a:solidFill>
                </a:rPr>
                <a:t>and read</a:t>
              </a:r>
            </a:p>
            <a:p>
              <a:endParaRPr lang="en-US" altLang="en-US" sz="2000" dirty="0">
                <a:solidFill>
                  <a:srgbClr val="000099"/>
                </a:solidFill>
              </a:endParaRPr>
            </a:p>
            <a:p>
              <a:r>
                <a:rPr lang="en-US" altLang="en-US" sz="2000" dirty="0">
                  <a:solidFill>
                    <a:srgbClr val="000099"/>
                  </a:solidFill>
                </a:rPr>
                <a:t>Letter is delivered from post office to home</a:t>
              </a:r>
            </a:p>
            <a:p>
              <a:endParaRPr lang="en-US" altLang="en-US" sz="2000" dirty="0">
                <a:solidFill>
                  <a:srgbClr val="000099"/>
                </a:solidFill>
              </a:endParaRPr>
            </a:p>
            <a:p>
              <a:r>
                <a:rPr lang="en-US" altLang="en-US" sz="2000" dirty="0">
                  <a:solidFill>
                    <a:srgbClr val="000099"/>
                  </a:solidFill>
                </a:rPr>
                <a:t>Destination post office receives the letter and assigns the postman</a:t>
              </a:r>
            </a:p>
          </p:txBody>
        </p:sp>
        <p:sp>
          <p:nvSpPr>
            <p:cNvPr id="120841" name="Text Box 7">
              <a:extLst>
                <a:ext uri="{FF2B5EF4-FFF2-40B4-BE49-F238E27FC236}">
                  <a16:creationId xmlns:a16="http://schemas.microsoft.com/office/drawing/2014/main" id="{15F1075A-4CC5-4726-A59A-8A49C424E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8" y="2756"/>
              <a:ext cx="254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solidFill>
                    <a:srgbClr val="000099"/>
                  </a:solidFill>
                </a:rPr>
                <a:t>Letters are carried from source to destination thru’ regional offices</a:t>
              </a:r>
            </a:p>
          </p:txBody>
        </p:sp>
        <p:sp>
          <p:nvSpPr>
            <p:cNvPr id="120842" name="Freeform 8">
              <a:extLst>
                <a:ext uri="{FF2B5EF4-FFF2-40B4-BE49-F238E27FC236}">
                  <a16:creationId xmlns:a16="http://schemas.microsoft.com/office/drawing/2014/main" id="{4F38305D-7568-4110-91EE-91937C528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AA0B50-EF6B-4432-B7E0-180F392B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39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83" name="Group 38">
            <a:extLst>
              <a:ext uri="{FF2B5EF4-FFF2-40B4-BE49-F238E27FC236}">
                <a16:creationId xmlns:a16="http://schemas.microsoft.com/office/drawing/2014/main" id="{5023FAF0-710A-41B2-871E-B1834096B75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838326"/>
            <a:ext cx="8448676" cy="2316163"/>
            <a:chOff x="254" y="1544"/>
            <a:chExt cx="5322" cy="1459"/>
          </a:xfrm>
        </p:grpSpPr>
        <p:sp>
          <p:nvSpPr>
            <p:cNvPr id="122887" name="Rectangle 2">
              <a:extLst>
                <a:ext uri="{FF2B5EF4-FFF2-40B4-BE49-F238E27FC236}">
                  <a16:creationId xmlns:a16="http://schemas.microsoft.com/office/drawing/2014/main" id="{D98583A7-1BAD-4970-A18F-DFC885F5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888" name="Text Box 3">
              <a:extLst>
                <a:ext uri="{FF2B5EF4-FFF2-40B4-BE49-F238E27FC236}">
                  <a16:creationId xmlns:a16="http://schemas.microsoft.com/office/drawing/2014/main" id="{137EE9C4-0193-4E62-A61C-462B7EEC1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Put in envelope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Post letter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Letters collection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Letters sorting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Letter forwarding</a:t>
              </a:r>
            </a:p>
          </p:txBody>
        </p:sp>
        <p:sp>
          <p:nvSpPr>
            <p:cNvPr id="122889" name="Line 4">
              <a:extLst>
                <a:ext uri="{FF2B5EF4-FFF2-40B4-BE49-F238E27FC236}">
                  <a16:creationId xmlns:a16="http://schemas.microsoft.com/office/drawing/2014/main" id="{1EF019F1-2563-4785-B2BD-0AFF0B36F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890" name="Line 5">
              <a:extLst>
                <a:ext uri="{FF2B5EF4-FFF2-40B4-BE49-F238E27FC236}">
                  <a16:creationId xmlns:a16="http://schemas.microsoft.com/office/drawing/2014/main" id="{85AB8389-5AA2-4FE6-A8F9-1B5E766FC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891" name="Line 6">
              <a:extLst>
                <a:ext uri="{FF2B5EF4-FFF2-40B4-BE49-F238E27FC236}">
                  <a16:creationId xmlns:a16="http://schemas.microsoft.com/office/drawing/2014/main" id="{A040AD75-1D0B-4ECE-B375-426222D78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892" name="Line 7">
              <a:extLst>
                <a:ext uri="{FF2B5EF4-FFF2-40B4-BE49-F238E27FC236}">
                  <a16:creationId xmlns:a16="http://schemas.microsoft.com/office/drawing/2014/main" id="{B3E5ABBA-17A7-439C-8E26-EFA9A9D7C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893" name="Text Box 8">
              <a:extLst>
                <a:ext uri="{FF2B5EF4-FFF2-40B4-BE49-F238E27FC236}">
                  <a16:creationId xmlns:a16="http://schemas.microsoft.com/office/drawing/2014/main" id="{75F6F348-2540-4B69-8FFA-A2FF7E0D5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706"/>
              <a:ext cx="7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departure</a:t>
              </a:r>
            </a:p>
            <a:p>
              <a:pPr algn="ctr" eaLnBrk="1" hangingPunct="1"/>
              <a:r>
                <a:rPr lang="en-US" altLang="en-US" sz="1200" dirty="0"/>
                <a:t>local post office</a:t>
              </a:r>
            </a:p>
          </p:txBody>
        </p:sp>
        <p:sp>
          <p:nvSpPr>
            <p:cNvPr id="122894" name="Text Box 9">
              <a:extLst>
                <a:ext uri="{FF2B5EF4-FFF2-40B4-BE49-F238E27FC236}">
                  <a16:creationId xmlns:a16="http://schemas.microsoft.com/office/drawing/2014/main" id="{0EB2748A-307D-4FC6-9B06-6011F35B7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2712"/>
              <a:ext cx="9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arrive destination post office</a:t>
              </a:r>
            </a:p>
          </p:txBody>
        </p:sp>
        <p:sp>
          <p:nvSpPr>
            <p:cNvPr id="122895" name="Text Box 10">
              <a:extLst>
                <a:ext uri="{FF2B5EF4-FFF2-40B4-BE49-F238E27FC236}">
                  <a16:creationId xmlns:a16="http://schemas.microsoft.com/office/drawing/2014/main" id="{7A00737F-3312-4835-8101-B724A2EF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2709"/>
              <a:ext cx="13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intermediate regional offices</a:t>
              </a:r>
            </a:p>
          </p:txBody>
        </p:sp>
        <p:grpSp>
          <p:nvGrpSpPr>
            <p:cNvPr id="122900" name="Group 15">
              <a:extLst>
                <a:ext uri="{FF2B5EF4-FFF2-40B4-BE49-F238E27FC236}">
                  <a16:creationId xmlns:a16="http://schemas.microsoft.com/office/drawing/2014/main" id="{052101C7-FC49-408E-930B-92CFF0F07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2" y="2441"/>
              <a:ext cx="975" cy="186"/>
              <a:chOff x="1779" y="2187"/>
              <a:chExt cx="975" cy="186"/>
            </a:xfrm>
          </p:grpSpPr>
          <p:sp>
            <p:nvSpPr>
              <p:cNvPr id="122920" name="Rectangle 16">
                <a:extLst>
                  <a:ext uri="{FF2B5EF4-FFF2-40B4-BE49-F238E27FC236}">
                    <a16:creationId xmlns:a16="http://schemas.microsoft.com/office/drawing/2014/main" id="{23896864-D2F9-43E2-8BFE-E33097614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21" name="Text Box 17">
                <a:extLst>
                  <a:ext uri="{FF2B5EF4-FFF2-40B4-BE49-F238E27FC236}">
                    <a16:creationId xmlns:a16="http://schemas.microsoft.com/office/drawing/2014/main" id="{68FFBE1A-BC90-461E-AB34-D79A80F444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9" y="2200"/>
                <a:ext cx="97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400" dirty="0"/>
                  <a:t>Letter forwarding</a:t>
                </a:r>
              </a:p>
            </p:txBody>
          </p:sp>
        </p:grpSp>
        <p:grpSp>
          <p:nvGrpSpPr>
            <p:cNvPr id="122901" name="Group 18">
              <a:extLst>
                <a:ext uri="{FF2B5EF4-FFF2-40B4-BE49-F238E27FC236}">
                  <a16:creationId xmlns:a16="http://schemas.microsoft.com/office/drawing/2014/main" id="{BF63AEAB-784A-481E-8CAD-9A6D6E7B3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7" y="2441"/>
              <a:ext cx="1038" cy="185"/>
              <a:chOff x="1733" y="2187"/>
              <a:chExt cx="1038" cy="185"/>
            </a:xfrm>
          </p:grpSpPr>
          <p:sp>
            <p:nvSpPr>
              <p:cNvPr id="122918" name="Rectangle 19">
                <a:extLst>
                  <a:ext uri="{FF2B5EF4-FFF2-40B4-BE49-F238E27FC236}">
                    <a16:creationId xmlns:a16="http://schemas.microsoft.com/office/drawing/2014/main" id="{3CFF869B-438C-442B-B3AF-F034EB5FB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2187"/>
                <a:ext cx="998" cy="1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2919" name="Text Box 20">
                <a:extLst>
                  <a:ext uri="{FF2B5EF4-FFF2-40B4-BE49-F238E27FC236}">
                    <a16:creationId xmlns:a16="http://schemas.microsoft.com/office/drawing/2014/main" id="{151100FE-F950-456E-AE58-FCB6D2680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200"/>
                <a:ext cx="97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1400" dirty="0"/>
                  <a:t>Letter forwarding</a:t>
                </a:r>
              </a:p>
            </p:txBody>
          </p:sp>
        </p:grpSp>
        <p:sp>
          <p:nvSpPr>
            <p:cNvPr id="122902" name="Rectangle 21">
              <a:extLst>
                <a:ext uri="{FF2B5EF4-FFF2-40B4-BE49-F238E27FC236}">
                  <a16:creationId xmlns:a16="http://schemas.microsoft.com/office/drawing/2014/main" id="{D9D1D986-346A-422A-91FC-C07520D94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03" name="Text Box 22">
              <a:extLst>
                <a:ext uri="{FF2B5EF4-FFF2-40B4-BE49-F238E27FC236}">
                  <a16:creationId xmlns:a16="http://schemas.microsoft.com/office/drawing/2014/main" id="{50F5DADC-693E-4F87-95A9-AF071F7D0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Open envelope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Pick up letter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Letters delivery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Letters sorting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 dirty="0"/>
            </a:p>
            <a:p>
              <a:pPr algn="ctr">
                <a:lnSpc>
                  <a:spcPct val="80000"/>
                </a:lnSpc>
              </a:pPr>
              <a:r>
                <a:rPr lang="en-US" altLang="en-US" sz="1400" dirty="0"/>
                <a:t>Letter forwarding</a:t>
              </a:r>
            </a:p>
          </p:txBody>
        </p:sp>
        <p:sp>
          <p:nvSpPr>
            <p:cNvPr id="122904" name="Line 23">
              <a:extLst>
                <a:ext uri="{FF2B5EF4-FFF2-40B4-BE49-F238E27FC236}">
                  <a16:creationId xmlns:a16="http://schemas.microsoft.com/office/drawing/2014/main" id="{3B455E92-AC7D-47DB-9CE7-F5F28C861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05" name="Line 24">
              <a:extLst>
                <a:ext uri="{FF2B5EF4-FFF2-40B4-BE49-F238E27FC236}">
                  <a16:creationId xmlns:a16="http://schemas.microsoft.com/office/drawing/2014/main" id="{90CA7817-F810-4AB6-AD5F-9BEE89495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06" name="Line 25">
              <a:extLst>
                <a:ext uri="{FF2B5EF4-FFF2-40B4-BE49-F238E27FC236}">
                  <a16:creationId xmlns:a16="http://schemas.microsoft.com/office/drawing/2014/main" id="{C622E27D-22F9-4A67-96FB-6620F1C5E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07" name="Line 26">
              <a:extLst>
                <a:ext uri="{FF2B5EF4-FFF2-40B4-BE49-F238E27FC236}">
                  <a16:creationId xmlns:a16="http://schemas.microsoft.com/office/drawing/2014/main" id="{FA8C9750-DD61-4D7A-B3A1-9BDB4705F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908" name="Rectangle 27">
              <a:extLst>
                <a:ext uri="{FF2B5EF4-FFF2-40B4-BE49-F238E27FC236}">
                  <a16:creationId xmlns:a16="http://schemas.microsoft.com/office/drawing/2014/main" id="{30608CC0-DCF6-4A18-8274-0DA98FA5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" y="2451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22909" name="Rectangle 28">
              <a:extLst>
                <a:ext uri="{FF2B5EF4-FFF2-40B4-BE49-F238E27FC236}">
                  <a16:creationId xmlns:a16="http://schemas.microsoft.com/office/drawing/2014/main" id="{D8626396-0B95-4EA1-86F3-BE2DC9ED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" y="2232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0" name="Rectangle 29">
              <a:extLst>
                <a:ext uri="{FF2B5EF4-FFF2-40B4-BE49-F238E27FC236}">
                  <a16:creationId xmlns:a16="http://schemas.microsoft.com/office/drawing/2014/main" id="{41C3E678-D2A2-4077-B8B0-F94BA5C18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" y="2043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1" name="Rectangle 30">
              <a:extLst>
                <a:ext uri="{FF2B5EF4-FFF2-40B4-BE49-F238E27FC236}">
                  <a16:creationId xmlns:a16="http://schemas.microsoft.com/office/drawing/2014/main" id="{59F78110-6599-42E1-AA98-FE183E930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1823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2" name="Rectangle 31">
              <a:extLst>
                <a:ext uri="{FF2B5EF4-FFF2-40B4-BE49-F238E27FC236}">
                  <a16:creationId xmlns:a16="http://schemas.microsoft.com/office/drawing/2014/main" id="{58BDD9E8-EC29-4AC5-90CC-8DD0304A4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1608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2913" name="Text Box 32">
              <a:extLst>
                <a:ext uri="{FF2B5EF4-FFF2-40B4-BE49-F238E27FC236}">
                  <a16:creationId xmlns:a16="http://schemas.microsoft.com/office/drawing/2014/main" id="{D461E08B-1A52-4E95-BEE1-F111F9A80B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1589"/>
              <a:ext cx="51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Envelope</a:t>
              </a:r>
            </a:p>
          </p:txBody>
        </p:sp>
        <p:sp>
          <p:nvSpPr>
            <p:cNvPr id="122914" name="Text Box 33">
              <a:extLst>
                <a:ext uri="{FF2B5EF4-FFF2-40B4-BE49-F238E27FC236}">
                  <a16:creationId xmlns:a16="http://schemas.microsoft.com/office/drawing/2014/main" id="{CF0D915C-055B-45E3-A87B-52B845462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1811"/>
              <a:ext cx="6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Send/receive</a:t>
              </a:r>
            </a:p>
          </p:txBody>
        </p:sp>
        <p:sp>
          <p:nvSpPr>
            <p:cNvPr id="122915" name="Text Box 34">
              <a:extLst>
                <a:ext uri="{FF2B5EF4-FFF2-40B4-BE49-F238E27FC236}">
                  <a16:creationId xmlns:a16="http://schemas.microsoft.com/office/drawing/2014/main" id="{E44B3CEA-62F2-44E2-91D9-16E7CB196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" y="2021"/>
              <a:ext cx="7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 dirty="0"/>
                <a:t>Collect/deliver</a:t>
              </a:r>
            </a:p>
          </p:txBody>
        </p:sp>
        <p:sp>
          <p:nvSpPr>
            <p:cNvPr id="122916" name="Text Box 35">
              <a:extLst>
                <a:ext uri="{FF2B5EF4-FFF2-40B4-BE49-F238E27FC236}">
                  <a16:creationId xmlns:a16="http://schemas.microsoft.com/office/drawing/2014/main" id="{2E775CA4-1788-458E-9BFF-5D05C9AF1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2225"/>
              <a:ext cx="72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200" dirty="0"/>
                <a:t>Letters sorting</a:t>
              </a:r>
            </a:p>
          </p:txBody>
        </p:sp>
        <p:sp>
          <p:nvSpPr>
            <p:cNvPr id="122917" name="Text Box 36">
              <a:extLst>
                <a:ext uri="{FF2B5EF4-FFF2-40B4-BE49-F238E27FC236}">
                  <a16:creationId xmlns:a16="http://schemas.microsoft.com/office/drawing/2014/main" id="{354E3C4F-CE35-4D98-9EF0-FD5129683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5" y="2444"/>
              <a:ext cx="841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200" dirty="0"/>
                <a:t>Letter forwarding</a:t>
              </a:r>
            </a:p>
          </p:txBody>
        </p:sp>
      </p:grpSp>
      <p:sp>
        <p:nvSpPr>
          <p:cNvPr id="122884" name="Rectangle 39">
            <a:extLst>
              <a:ext uri="{FF2B5EF4-FFF2-40B4-BE49-F238E27FC236}">
                <a16:creationId xmlns:a16="http://schemas.microsoft.com/office/drawing/2014/main" id="{E9CDA2AE-890A-4949-8990-1F5EC9BFC2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3175"/>
            <a:ext cx="7772400" cy="872332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Layering of Letter Sending functionality</a:t>
            </a:r>
          </a:p>
        </p:txBody>
      </p:sp>
      <p:sp>
        <p:nvSpPr>
          <p:cNvPr id="122885" name="Rectangle 40">
            <a:extLst>
              <a:ext uri="{FF2B5EF4-FFF2-40B4-BE49-F238E27FC236}">
                <a16:creationId xmlns:a16="http://schemas.microsoft.com/office/drawing/2014/main" id="{677D89A8-3190-42EF-B8BD-1AD7DC5231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2312" y="4636294"/>
            <a:ext cx="7613650" cy="15097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layers: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each layer implements a service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via its own internal-layer actions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 dirty="0">
                <a:ea typeface="Arial" panose="020B0604020202020204" pitchFamily="34" charset="0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116C4-AECD-414C-A938-9243F28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585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3B0BED57-BC89-4770-8688-E3F154691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14068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/>
              </a:rPr>
              <a:t>Why layering?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6C841260-BF87-4175-880D-99A3880566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98430"/>
            <a:ext cx="7772400" cy="507233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dirty="0"/>
              <a:t>dealing with complex systems:</a:t>
            </a:r>
          </a:p>
          <a:p>
            <a:pPr eaLnBrk="1" hangingPunct="1"/>
            <a:r>
              <a:rPr lang="en-US" altLang="en-US" sz="2800" dirty="0"/>
              <a:t>explicit structure allows identification, relationship of complex system</a:t>
            </a:r>
            <a:r>
              <a:rPr lang="ja-JP" altLang="en-US" sz="2800" dirty="0"/>
              <a:t>’</a:t>
            </a:r>
            <a:r>
              <a:rPr lang="en-US" altLang="ja-JP" sz="2800" dirty="0"/>
              <a:t>s pieces</a:t>
            </a:r>
          </a:p>
          <a:p>
            <a:pPr marL="682625" lvl="1" indent="-225425" eaLnBrk="1" hangingPunct="1"/>
            <a:r>
              <a:rPr lang="en-US" altLang="en-US" sz="2800" dirty="0">
                <a:ea typeface="Arial" panose="020B0604020202020204" pitchFamily="34" charset="0"/>
              </a:rPr>
              <a:t>layered </a:t>
            </a:r>
            <a:r>
              <a:rPr lang="en-US" altLang="en-US" sz="2800" i="1" dirty="0">
                <a:solidFill>
                  <a:srgbClr val="CC0000"/>
                </a:solidFill>
                <a:ea typeface="Arial" panose="020B0604020202020204" pitchFamily="34" charset="0"/>
              </a:rPr>
              <a:t>reference model</a:t>
            </a:r>
            <a:r>
              <a:rPr lang="en-US" altLang="en-US" sz="2800" dirty="0">
                <a:ea typeface="Arial" panose="020B0604020202020204" pitchFamily="34" charset="0"/>
              </a:rPr>
              <a:t> for discussion</a:t>
            </a:r>
          </a:p>
          <a:p>
            <a:pPr eaLnBrk="1" hangingPunct="1"/>
            <a:r>
              <a:rPr lang="en-US" altLang="en-US" dirty="0"/>
              <a:t>modularization eases maintenance, updating of system</a:t>
            </a:r>
          </a:p>
          <a:p>
            <a:pPr marL="682625" lvl="1" indent="-225425" eaLnBrk="1" hangingPunct="1"/>
            <a:r>
              <a:rPr lang="en-US" altLang="en-US" sz="2800" dirty="0">
                <a:ea typeface="Arial" panose="020B0604020202020204" pitchFamily="34" charset="0"/>
              </a:rPr>
              <a:t>change of implementation of layer</a:t>
            </a:r>
            <a:r>
              <a:rPr lang="ja-JP" altLang="en-US" sz="2800" dirty="0">
                <a:ea typeface="MS PGothic" panose="020B0600070205080204" pitchFamily="34" charset="-128"/>
              </a:rPr>
              <a:t>’</a:t>
            </a:r>
            <a:r>
              <a:rPr lang="en-US" altLang="ja-JP" sz="2800" dirty="0">
                <a:ea typeface="MS PGothic" panose="020B0600070205080204" pitchFamily="34" charset="-128"/>
              </a:rPr>
              <a:t>s service transparent to rest of system</a:t>
            </a:r>
          </a:p>
          <a:p>
            <a:pPr marL="682625" lvl="1" indent="-225425" eaLnBrk="1" hangingPunct="1"/>
            <a:r>
              <a:rPr lang="en-US" altLang="en-US" sz="2800" dirty="0">
                <a:ea typeface="Arial" panose="020B0604020202020204" pitchFamily="34" charset="0"/>
              </a:rPr>
              <a:t>e.g., change in collect/deliver procedure doesn</a:t>
            </a:r>
            <a:r>
              <a:rPr lang="en-US" altLang="en-US" sz="2800" dirty="0">
                <a:ea typeface="MS PGothic" panose="020B0600070205080204" pitchFamily="34" charset="-128"/>
              </a:rPr>
              <a:t>’</a:t>
            </a:r>
            <a:r>
              <a:rPr lang="en-US" altLang="ja-JP" sz="2800" dirty="0">
                <a:ea typeface="MS PGothic" panose="020B0600070205080204" pitchFamily="34" charset="-128"/>
              </a:rPr>
              <a:t>t affect rest of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289C3B-3D29-42B6-AC1D-576A09BF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8797-C2BD-4A92-BEA6-59270212357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1406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</TotalTime>
  <Words>2219</Words>
  <Application>Microsoft Office PowerPoint</Application>
  <PresentationFormat>On-screen Show (4:3)</PresentationFormat>
  <Paragraphs>387</Paragraphs>
  <Slides>41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Frutiger Condensed</vt:lpstr>
      <vt:lpstr>Arial</vt:lpstr>
      <vt:lpstr>Calibri</vt:lpstr>
      <vt:lpstr>Franklin Gothic Book</vt:lpstr>
      <vt:lpstr>Franklin Gothic Medium</vt:lpstr>
      <vt:lpstr>Gill Sans MT</vt:lpstr>
      <vt:lpstr>Times New Roman</vt:lpstr>
      <vt:lpstr>Verdana</vt:lpstr>
      <vt:lpstr>Wingdings</vt:lpstr>
      <vt:lpstr>Custom Design</vt:lpstr>
      <vt:lpstr>1. Networks and the OSI Model</vt:lpstr>
      <vt:lpstr>Benefits of Networks</vt:lpstr>
      <vt:lpstr>Requirements for a Network</vt:lpstr>
      <vt:lpstr>Classifying Networks </vt:lpstr>
      <vt:lpstr>Classifying Networks </vt:lpstr>
      <vt:lpstr>Organizing Network Functions   - Protocol “layers”</vt:lpstr>
      <vt:lpstr>Example: Sending a letter</vt:lpstr>
      <vt:lpstr>Layering of Letter Sending functionality</vt:lpstr>
      <vt:lpstr>Why layering?</vt:lpstr>
      <vt:lpstr>Open Systems Interconnection (OSI)</vt:lpstr>
      <vt:lpstr>Reference Models</vt:lpstr>
      <vt:lpstr>OSI Model Layers</vt:lpstr>
      <vt:lpstr>OSI Reference Model</vt:lpstr>
      <vt:lpstr>PowerPoint Presentation</vt:lpstr>
      <vt:lpstr>Layer 1 – Physical Layer</vt:lpstr>
      <vt:lpstr>Networking Standards</vt:lpstr>
      <vt:lpstr>Layer 2 – Data Link Layer (DLL)</vt:lpstr>
      <vt:lpstr>Layer 2 – Data Link Layer (DLL)</vt:lpstr>
      <vt:lpstr>Media Access Control Address</vt:lpstr>
      <vt:lpstr>Layer 2 Switches</vt:lpstr>
      <vt:lpstr>Layer 3 – Network Layer</vt:lpstr>
      <vt:lpstr>Layer 3 Switches</vt:lpstr>
      <vt:lpstr>Communications Subnetwork</vt:lpstr>
      <vt:lpstr>Layer 4 – Transport Layer</vt:lpstr>
      <vt:lpstr>TCP and UDP</vt:lpstr>
      <vt:lpstr>Connection Oriented Communications</vt:lpstr>
      <vt:lpstr>Connectionless Communications</vt:lpstr>
      <vt:lpstr>Transport Layer</vt:lpstr>
      <vt:lpstr>TCP and UDP</vt:lpstr>
      <vt:lpstr>Ports</vt:lpstr>
      <vt:lpstr>Ports</vt:lpstr>
      <vt:lpstr>Ports</vt:lpstr>
      <vt:lpstr>Ports</vt:lpstr>
      <vt:lpstr>Layer 5 – Session Layer</vt:lpstr>
      <vt:lpstr>Layer 6 – Presentation Layer</vt:lpstr>
      <vt:lpstr>Layer 7 – Application Layer</vt:lpstr>
      <vt:lpstr>TCP Model</vt:lpstr>
      <vt:lpstr>TCP Model</vt:lpstr>
      <vt:lpstr>PowerPoint Presentation</vt:lpstr>
      <vt:lpstr>Encapsulation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1</dc:title>
  <dc:creator>Jim</dc:creator>
  <cp:lastModifiedBy>Jim</cp:lastModifiedBy>
  <cp:revision>379</cp:revision>
  <dcterms:created xsi:type="dcterms:W3CDTF">2007-01-10T19:14:18Z</dcterms:created>
  <dcterms:modified xsi:type="dcterms:W3CDTF">2019-07-09T19:56:02Z</dcterms:modified>
</cp:coreProperties>
</file>