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0" r:id="rId2"/>
    <p:sldMasterId id="2147483649" r:id="rId3"/>
    <p:sldMasterId id="2147484064" r:id="rId4"/>
  </p:sldMasterIdLst>
  <p:notesMasterIdLst>
    <p:notesMasterId r:id="rId57"/>
  </p:notesMasterIdLst>
  <p:handoutMasterIdLst>
    <p:handoutMasterId r:id="rId58"/>
  </p:handoutMasterIdLst>
  <p:sldIdLst>
    <p:sldId id="481" r:id="rId5"/>
    <p:sldId id="446" r:id="rId6"/>
    <p:sldId id="447" r:id="rId7"/>
    <p:sldId id="519" r:id="rId8"/>
    <p:sldId id="482" r:id="rId9"/>
    <p:sldId id="483" r:id="rId10"/>
    <p:sldId id="449" r:id="rId11"/>
    <p:sldId id="450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62" r:id="rId20"/>
    <p:sldId id="464" r:id="rId21"/>
    <p:sldId id="465" r:id="rId22"/>
    <p:sldId id="466" r:id="rId23"/>
    <p:sldId id="467" r:id="rId24"/>
    <p:sldId id="476" r:id="rId25"/>
    <p:sldId id="477" r:id="rId26"/>
    <p:sldId id="478" r:id="rId27"/>
    <p:sldId id="480" r:id="rId28"/>
    <p:sldId id="485" r:id="rId29"/>
    <p:sldId id="486" r:id="rId30"/>
    <p:sldId id="487" r:id="rId31"/>
    <p:sldId id="513" r:id="rId32"/>
    <p:sldId id="488" r:id="rId33"/>
    <p:sldId id="308" r:id="rId34"/>
    <p:sldId id="534" r:id="rId35"/>
    <p:sldId id="489" r:id="rId36"/>
    <p:sldId id="518" r:id="rId37"/>
    <p:sldId id="516" r:id="rId38"/>
    <p:sldId id="490" r:id="rId39"/>
    <p:sldId id="498" r:id="rId40"/>
    <p:sldId id="514" r:id="rId41"/>
    <p:sldId id="508" r:id="rId42"/>
    <p:sldId id="509" r:id="rId43"/>
    <p:sldId id="510" r:id="rId44"/>
    <p:sldId id="511" r:id="rId45"/>
    <p:sldId id="512" r:id="rId46"/>
    <p:sldId id="520" r:id="rId47"/>
    <p:sldId id="521" r:id="rId48"/>
    <p:sldId id="522" r:id="rId49"/>
    <p:sldId id="525" r:id="rId50"/>
    <p:sldId id="526" r:id="rId51"/>
    <p:sldId id="527" r:id="rId52"/>
    <p:sldId id="529" r:id="rId53"/>
    <p:sldId id="530" r:id="rId54"/>
    <p:sldId id="531" r:id="rId55"/>
    <p:sldId id="532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118" autoAdjust="0"/>
  </p:normalViewPr>
  <p:slideViewPr>
    <p:cSldViewPr>
      <p:cViewPr varScale="1">
        <p:scale>
          <a:sx n="65" d="100"/>
          <a:sy n="65" d="100"/>
        </p:scale>
        <p:origin x="15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6"/>
    </p:cViewPr>
  </p:sorterViewPr>
  <p:notesViewPr>
    <p:cSldViewPr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066800" y="8244714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r>
              <a:rPr lang="en-US" dirty="0"/>
              <a:t>COPYRIGHTED - DO NOT REDISTRIBUTE OR POST ONLINE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6B76CA3-7C65-453B-A061-18D75EFFB0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0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4F33BE2-F50A-4647-B1FE-1406E3C50250}" type="datetimeFigureOut">
              <a:rPr lang="en-US"/>
              <a:pPr>
                <a:defRPr/>
              </a:pPr>
              <a:t>7/9/2019</a:t>
            </a:fld>
            <a:endParaRPr lang="en-US" dirty="0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1E39655-1142-4F1C-819C-1F572D7E41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78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5291B7-C50B-4F7E-88BA-DD0A7AE2166D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348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UTP (Unshielded Twisted Pair)</a:t>
            </a:r>
          </a:p>
          <a:p>
            <a:endParaRPr lang="en-US" dirty="0"/>
          </a:p>
          <a:p>
            <a:pPr eaLnBrk="1" hangingPunct="1"/>
            <a:r>
              <a:rPr lang="en-US" dirty="0"/>
              <a:t>One or more insulated wire pairs</a:t>
            </a:r>
          </a:p>
          <a:p>
            <a:pPr lvl="1" eaLnBrk="1" hangingPunct="1"/>
            <a:r>
              <a:rPr lang="en-US" dirty="0"/>
              <a:t>Encased in plastic sheath</a:t>
            </a:r>
          </a:p>
          <a:p>
            <a:pPr lvl="1" eaLnBrk="1" hangingPunct="1"/>
            <a:r>
              <a:rPr lang="en-US" dirty="0"/>
              <a:t>No additional shielding</a:t>
            </a:r>
          </a:p>
          <a:p>
            <a:pPr lvl="2" eaLnBrk="1" hangingPunct="1"/>
            <a:r>
              <a:rPr lang="en-US" dirty="0"/>
              <a:t>Less expensive, less noise resistance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17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Comparing STP and UTP</a:t>
            </a:r>
          </a:p>
          <a:p>
            <a:endParaRPr lang="en-US" dirty="0"/>
          </a:p>
          <a:p>
            <a:r>
              <a:rPr lang="en-US" dirty="0"/>
              <a:t>Throughput</a:t>
            </a:r>
          </a:p>
          <a:p>
            <a:pPr lvl="1"/>
            <a:r>
              <a:rPr lang="en-US" dirty="0"/>
              <a:t>STP and UTP can transmit the same rates</a:t>
            </a:r>
          </a:p>
          <a:p>
            <a:r>
              <a:rPr lang="en-US" dirty="0"/>
              <a:t>Cost</a:t>
            </a:r>
          </a:p>
          <a:p>
            <a:pPr lvl="1"/>
            <a:r>
              <a:rPr lang="en-US" dirty="0"/>
              <a:t>STP and UTP vary in cost</a:t>
            </a:r>
          </a:p>
          <a:p>
            <a:r>
              <a:rPr lang="en-US" dirty="0"/>
              <a:t>Connector</a:t>
            </a:r>
          </a:p>
          <a:p>
            <a:pPr lvl="1"/>
            <a:r>
              <a:rPr lang="en-US" dirty="0"/>
              <a:t>STP and UTP use Registered Jack 45</a:t>
            </a:r>
          </a:p>
          <a:p>
            <a:r>
              <a:rPr lang="en-US" dirty="0"/>
              <a:t>Noise immunity</a:t>
            </a:r>
          </a:p>
          <a:p>
            <a:pPr lvl="1"/>
            <a:r>
              <a:rPr lang="en-US" dirty="0"/>
              <a:t>STP more noise resistant</a:t>
            </a:r>
          </a:p>
          <a:p>
            <a:pPr eaLnBrk="1" hangingPunct="1"/>
            <a:r>
              <a:rPr lang="en-US" dirty="0"/>
              <a:t>Size and scalability</a:t>
            </a:r>
          </a:p>
          <a:p>
            <a:pPr lvl="1" eaLnBrk="1" hangingPunct="1"/>
            <a:r>
              <a:rPr lang="en-US" dirty="0"/>
              <a:t>Maximum segment length for both: 100 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33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Ethernet Standards for Twisted-Pair Cabling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87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Cable Pinouts</a:t>
            </a:r>
          </a:p>
          <a:p>
            <a:endParaRPr lang="en-US" dirty="0"/>
          </a:p>
          <a:p>
            <a:r>
              <a:rPr lang="en-US" dirty="0"/>
              <a:t>Proper cable termination is a requirement for two nodes on a network to communicate</a:t>
            </a:r>
          </a:p>
          <a:p>
            <a:r>
              <a:rPr lang="en-US" dirty="0"/>
              <a:t>TIA/EIA specifies two methods of inserting wires into RJ-45 plugs</a:t>
            </a:r>
          </a:p>
          <a:p>
            <a:pPr lvl="1"/>
            <a:r>
              <a:rPr lang="en-US" dirty="0"/>
              <a:t>TIA/EIA 568A</a:t>
            </a:r>
          </a:p>
          <a:p>
            <a:pPr lvl="1"/>
            <a:r>
              <a:rPr lang="en-US" dirty="0"/>
              <a:t>TIA/EIA 568B</a:t>
            </a:r>
          </a:p>
          <a:p>
            <a:r>
              <a:rPr lang="en-US" dirty="0"/>
              <a:t>No functional difference between the two standards</a:t>
            </a:r>
          </a:p>
          <a:p>
            <a:pPr lvl="1"/>
            <a:r>
              <a:rPr lang="en-US" dirty="0"/>
              <a:t>Just make sure you use the same standard on every RJ-45 plug and jack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51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Cable Pinouts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0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Cable Pinouts</a:t>
            </a:r>
          </a:p>
          <a:p>
            <a:endParaRPr lang="en-US" dirty="0"/>
          </a:p>
          <a:p>
            <a:pPr eaLnBrk="1" hangingPunct="1"/>
            <a:r>
              <a:rPr lang="en-US" dirty="0"/>
              <a:t>Straight-through cable</a:t>
            </a:r>
          </a:p>
          <a:p>
            <a:pPr lvl="1" eaLnBrk="1" hangingPunct="1"/>
            <a:r>
              <a:rPr lang="en-US" dirty="0"/>
              <a:t>Terminate RJ-45 plugs at both ends identically</a:t>
            </a:r>
          </a:p>
          <a:p>
            <a:pPr eaLnBrk="1" hangingPunct="1"/>
            <a:r>
              <a:rPr lang="en-US" dirty="0"/>
              <a:t>Crossover cable</a:t>
            </a:r>
          </a:p>
          <a:p>
            <a:pPr lvl="1" eaLnBrk="1" hangingPunct="1"/>
            <a:r>
              <a:rPr lang="en-US" dirty="0"/>
              <a:t>Transmit and receive wires on one end reversed</a:t>
            </a:r>
          </a:p>
          <a:p>
            <a:r>
              <a:rPr lang="en-US" dirty="0"/>
              <a:t>Rollover cable</a:t>
            </a:r>
          </a:p>
          <a:p>
            <a:pPr lvl="1"/>
            <a:r>
              <a:rPr lang="en-US" dirty="0"/>
              <a:t>All wires are reversed</a:t>
            </a:r>
          </a:p>
          <a:p>
            <a:pPr lvl="1"/>
            <a:r>
              <a:rPr lang="en-US" dirty="0"/>
              <a:t>Terminations are a mirror image of each other</a:t>
            </a:r>
          </a:p>
          <a:p>
            <a:pPr lvl="1"/>
            <a:r>
              <a:rPr lang="en-US" dirty="0"/>
              <a:t>Also called Yost cables or Cisco console cables</a:t>
            </a:r>
          </a:p>
          <a:p>
            <a:pPr lvl="1"/>
            <a:r>
              <a:rPr lang="en-US" dirty="0"/>
              <a:t>Used to connect a computer to the console port of a router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73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Fiber-Optic Cable</a:t>
            </a:r>
          </a:p>
          <a:p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Fiber-optic cable (fiber)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One or more glass or plastic fibers at its center (core)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Data transmission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Pulsing light sent from laser or light-emitting diode (LED) through central fibers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Cladding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Layer of glass or plastic surrounding fibers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Different density from glass or plastic in strands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Reflects light back to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Allows fiber to bend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73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Fiber-Optic Cable</a:t>
            </a:r>
          </a:p>
          <a:p>
            <a:endParaRPr lang="en-US" dirty="0"/>
          </a:p>
          <a:p>
            <a:r>
              <a:rPr lang="en-US" dirty="0"/>
              <a:t>Benefits over copper cabling</a:t>
            </a:r>
          </a:p>
          <a:p>
            <a:pPr lvl="1"/>
            <a:r>
              <a:rPr lang="en-US" dirty="0"/>
              <a:t>Extremely high throughput</a:t>
            </a:r>
          </a:p>
          <a:p>
            <a:pPr lvl="1"/>
            <a:r>
              <a:rPr lang="en-US" dirty="0"/>
              <a:t>Very high noise resistance</a:t>
            </a:r>
          </a:p>
          <a:p>
            <a:pPr lvl="1"/>
            <a:r>
              <a:rPr lang="en-US" dirty="0"/>
              <a:t>Excellent security</a:t>
            </a:r>
          </a:p>
          <a:p>
            <a:pPr lvl="1"/>
            <a:r>
              <a:rPr lang="en-US" dirty="0"/>
              <a:t>Able to carry signals for longer distances</a:t>
            </a:r>
          </a:p>
          <a:p>
            <a:pPr lvl="1"/>
            <a:r>
              <a:rPr lang="en-US" dirty="0"/>
              <a:t>Industry standard for high-speed networking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More expensive than twisted pair cable</a:t>
            </a:r>
          </a:p>
          <a:p>
            <a:pPr lvl="1"/>
            <a:r>
              <a:rPr lang="en-US" dirty="0"/>
              <a:t>Requires special equipment to splice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09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Fiber-Optic Cable</a:t>
            </a:r>
          </a:p>
          <a:p>
            <a:endParaRPr lang="en-US" dirty="0"/>
          </a:p>
          <a:p>
            <a:r>
              <a:rPr lang="en-US" dirty="0"/>
              <a:t>Throughput</a:t>
            </a:r>
          </a:p>
          <a:p>
            <a:pPr lvl="1"/>
            <a:r>
              <a:rPr lang="en-US" dirty="0"/>
              <a:t>Proven reliable in transmitting data at rates that can reach 100 gigabits per second per channel</a:t>
            </a:r>
          </a:p>
          <a:p>
            <a:r>
              <a:rPr lang="en-US" dirty="0"/>
              <a:t>Cost</a:t>
            </a:r>
          </a:p>
          <a:p>
            <a:pPr lvl="1"/>
            <a:r>
              <a:rPr lang="en-US" dirty="0"/>
              <a:t>Most expensive transmission medium</a:t>
            </a:r>
          </a:p>
          <a:p>
            <a:r>
              <a:rPr lang="en-US" dirty="0"/>
              <a:t>Noise immunity</a:t>
            </a:r>
          </a:p>
          <a:p>
            <a:pPr lvl="1"/>
            <a:r>
              <a:rPr lang="en-US" dirty="0"/>
              <a:t>Unaffected by EMI</a:t>
            </a:r>
          </a:p>
          <a:p>
            <a:r>
              <a:rPr lang="en-US" dirty="0"/>
              <a:t>Size and scalability</a:t>
            </a:r>
          </a:p>
          <a:p>
            <a:pPr lvl="1"/>
            <a:r>
              <a:rPr lang="en-US" dirty="0"/>
              <a:t>Segment lengths vary from 150 to 40,000 meters</a:t>
            </a:r>
          </a:p>
          <a:p>
            <a:pPr lvl="1"/>
            <a:r>
              <a:rPr lang="en-US" dirty="0"/>
              <a:t>Depends on the light’s wavelength and type of cable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94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SMF (Single Mode Fiber)</a:t>
            </a:r>
          </a:p>
          <a:p>
            <a:endParaRPr lang="en-US" dirty="0"/>
          </a:p>
          <a:p>
            <a:pPr eaLnBrk="1" hangingPunct="1"/>
            <a:r>
              <a:rPr lang="en-US" dirty="0"/>
              <a:t>Consists of narrow core (8-10 microns in diameter)</a:t>
            </a:r>
          </a:p>
          <a:p>
            <a:pPr lvl="1" eaLnBrk="1" hangingPunct="1"/>
            <a:r>
              <a:rPr lang="en-US" dirty="0"/>
              <a:t>Laser-generated light travels over one path</a:t>
            </a:r>
          </a:p>
          <a:p>
            <a:pPr lvl="2" eaLnBrk="1" hangingPunct="1"/>
            <a:r>
              <a:rPr lang="en-US" dirty="0"/>
              <a:t>Little reflection</a:t>
            </a:r>
          </a:p>
          <a:p>
            <a:pPr lvl="1" eaLnBrk="1" hangingPunct="1"/>
            <a:r>
              <a:rPr lang="en-US" dirty="0"/>
              <a:t>Light does not disperse as signal travels</a:t>
            </a:r>
          </a:p>
          <a:p>
            <a:pPr eaLnBrk="1" hangingPunct="1"/>
            <a:r>
              <a:rPr lang="en-US" dirty="0"/>
              <a:t>Can carry signals many miles:</a:t>
            </a:r>
          </a:p>
          <a:p>
            <a:pPr lvl="1" eaLnBrk="1" hangingPunct="1"/>
            <a:r>
              <a:rPr lang="en-US" dirty="0"/>
              <a:t>Before repeating is required</a:t>
            </a:r>
          </a:p>
          <a:p>
            <a:pPr eaLnBrk="1" hangingPunct="1"/>
            <a:r>
              <a:rPr lang="en-US" dirty="0"/>
              <a:t>Rarely used for shorter connections</a:t>
            </a:r>
          </a:p>
          <a:p>
            <a:pPr lvl="1" eaLnBrk="1" hangingPunct="1"/>
            <a:r>
              <a:rPr lang="en-US" dirty="0"/>
              <a:t>Due to cost</a:t>
            </a:r>
          </a:p>
          <a:p>
            <a:pPr lvl="1"/>
            <a:r>
              <a:rPr lang="en-US" dirty="0"/>
              <a:t>The Internet backbone depends on SMF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7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Throughput and Bandwidth</a:t>
            </a:r>
          </a:p>
          <a:p>
            <a:endParaRPr lang="en-US" dirty="0"/>
          </a:p>
          <a:p>
            <a:pPr eaLnBrk="1" hangingPunct="1"/>
            <a:r>
              <a:rPr lang="en-US" dirty="0"/>
              <a:t>Throughput </a:t>
            </a:r>
          </a:p>
          <a:p>
            <a:pPr lvl="1" eaLnBrk="1" hangingPunct="1"/>
            <a:r>
              <a:rPr lang="en-US" dirty="0"/>
              <a:t>Amount of data transmitted during given time period</a:t>
            </a:r>
          </a:p>
          <a:p>
            <a:pPr lvl="1" eaLnBrk="1" hangingPunct="1"/>
            <a:r>
              <a:rPr lang="en-US" dirty="0"/>
              <a:t>Also called payload rate or effective data rate</a:t>
            </a:r>
          </a:p>
          <a:p>
            <a:pPr lvl="1" eaLnBrk="1" hangingPunct="1"/>
            <a:r>
              <a:rPr lang="en-US" dirty="0"/>
              <a:t>Expressed as bits transmitted per second</a:t>
            </a:r>
          </a:p>
          <a:p>
            <a:pPr eaLnBrk="1" hangingPunct="1"/>
            <a:r>
              <a:rPr lang="en-US" dirty="0"/>
              <a:t>Bandwidth (strict definition)</a:t>
            </a:r>
          </a:p>
          <a:p>
            <a:pPr lvl="1" eaLnBrk="1" hangingPunct="1"/>
            <a:r>
              <a:rPr lang="en-US" dirty="0"/>
              <a:t>Difference between highest and lowest frequencies medium can transmit</a:t>
            </a:r>
          </a:p>
          <a:p>
            <a:pPr lvl="1" eaLnBrk="1" hangingPunct="1"/>
            <a:r>
              <a:rPr lang="en-US" dirty="0"/>
              <a:t>Range of frequencies</a:t>
            </a:r>
          </a:p>
          <a:p>
            <a:r>
              <a:rPr lang="en-US" dirty="0"/>
              <a:t>Both are commonly expressed as bits transmitted per second, called bit rate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39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MMF (Multimode Fiber)</a:t>
            </a:r>
          </a:p>
          <a:p>
            <a:endParaRPr lang="en-US" dirty="0"/>
          </a:p>
          <a:p>
            <a:pPr eaLnBrk="1" hangingPunct="1"/>
            <a:r>
              <a:rPr lang="en-US" dirty="0"/>
              <a:t>Contains a core with a larger diameter than single mode fiber</a:t>
            </a:r>
          </a:p>
          <a:p>
            <a:pPr lvl="1" eaLnBrk="1" hangingPunct="1"/>
            <a:r>
              <a:rPr lang="en-US" dirty="0"/>
              <a:t>Common sizes: 50 or 62.5 microns</a:t>
            </a:r>
          </a:p>
          <a:p>
            <a:pPr eaLnBrk="1" hangingPunct="1"/>
            <a:r>
              <a:rPr lang="en-US" dirty="0"/>
              <a:t>Laser or LED generated light pulses travel at different angles</a:t>
            </a:r>
          </a:p>
          <a:p>
            <a:pPr eaLnBrk="1" hangingPunct="1"/>
            <a:r>
              <a:rPr lang="en-US" dirty="0"/>
              <a:t>Greater attenuation than single-mode fiber</a:t>
            </a:r>
          </a:p>
          <a:p>
            <a:pPr eaLnBrk="1" hangingPunct="1"/>
            <a:r>
              <a:rPr lang="en-US" dirty="0"/>
              <a:t>Common uses</a:t>
            </a:r>
          </a:p>
          <a:p>
            <a:pPr lvl="1" eaLnBrk="1" hangingPunct="1"/>
            <a:r>
              <a:rPr lang="en-US" dirty="0"/>
              <a:t>Cables connecting router to a switch</a:t>
            </a:r>
          </a:p>
          <a:p>
            <a:pPr lvl="1" eaLnBrk="1" hangingPunct="1"/>
            <a:r>
              <a:rPr lang="en-US" dirty="0"/>
              <a:t>Cables connecting server on network backbone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72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Transmission Flaws</a:t>
            </a:r>
          </a:p>
          <a:p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Noise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Any undesirable influence degrading or distorting signal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Types of noise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EMI (electromagnetic interference)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Example: radio frequency interference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Cross-talk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Signal on one wire infringes on adjacent wire signal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Alien cross-talk occurs between two cables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Near end cross-talk (NEXT) occurs near source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Far end cross-talk (FEXT) occurs at the far end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05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Transmission Flaws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45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Transmission Flaws</a:t>
            </a:r>
          </a:p>
          <a:p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Attenuation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Loss of signal’s strength as it travels away from source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Two ways analog and digital signals are boosted: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Amplifier - increases the voltage, or strength, of signals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Can also boot the noise that has accumulated in the signal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Repeater - regenerates a digital signal in its original form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Without noise previously accumulated</a:t>
            </a:r>
          </a:p>
          <a:p>
            <a:r>
              <a:rPr lang="en-US" dirty="0"/>
              <a:t>End-to-end delay for voice &lt; 150ms (i.e. 0.15s)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41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Transmission Flaws</a:t>
            </a:r>
          </a:p>
          <a:p>
            <a:endParaRPr lang="en-US" dirty="0"/>
          </a:p>
          <a:p>
            <a:r>
              <a:rPr lang="en-US" dirty="0"/>
              <a:t>Latency</a:t>
            </a:r>
          </a:p>
          <a:p>
            <a:pPr lvl="1"/>
            <a:r>
              <a:rPr lang="en-US" dirty="0"/>
              <a:t>Delay between signal transmission and receipt</a:t>
            </a:r>
          </a:p>
          <a:p>
            <a:pPr lvl="1"/>
            <a:r>
              <a:rPr lang="en-US" dirty="0"/>
              <a:t>May cause network transmission errors</a:t>
            </a:r>
          </a:p>
          <a:p>
            <a:r>
              <a:rPr lang="en-US" dirty="0"/>
              <a:t>Latency causes</a:t>
            </a:r>
          </a:p>
          <a:p>
            <a:pPr lvl="1"/>
            <a:r>
              <a:rPr lang="en-US" dirty="0"/>
              <a:t>Cable length</a:t>
            </a:r>
          </a:p>
          <a:p>
            <a:pPr lvl="1"/>
            <a:r>
              <a:rPr lang="en-US" dirty="0"/>
              <a:t>Intervening connectivity device</a:t>
            </a:r>
          </a:p>
          <a:p>
            <a:r>
              <a:rPr lang="en-US" dirty="0"/>
              <a:t>Round trip time (RTT)</a:t>
            </a:r>
          </a:p>
          <a:p>
            <a:pPr lvl="1"/>
            <a:r>
              <a:rPr lang="en-US" dirty="0"/>
              <a:t>Time for packet to go from sender to receiver, then back from receiver to sender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547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Equipment in Commercial Buildings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TIA/EIA’s joint 568 Commercial Building Wiring Standard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Also known as structured cabling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Describes the best way to install networking media to maximize performance and minimize upkeep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Apply no matter what type of media, transmission technology, or networking speeds are involved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Based on hierarchical design and assumes a network is based on the start topology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192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Equipment in Commercial Buildings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666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Equipment in Commercial Buildings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/>
              <a:t>Components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/>
              <a:t>Entrance facilities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/>
              <a:t>MDF (main distribution frame)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/>
              <a:t>IDF (intermediate distribution frame)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/>
              <a:t>Horizontal wiring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/>
              <a:t>Backbone wiring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/>
              <a:t>Work area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250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Equipment in Commercial Buildings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/>
              <a:t>Components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/>
              <a:t>Entrance facilities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/>
              <a:t>MDF (main distribution frame)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/>
              <a:t>IDF (intermediate distribution frame)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/>
              <a:t>Horizontal wiring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/>
              <a:t>Backbone wiring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/>
              <a:t>Work area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25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Equipment in Commercial Buildings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6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Throughput and Bandwidth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790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Equipment in Commercial Buildings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41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Equipment in Commercial Buildings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dirty="0"/>
              <a:t>Components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/>
              <a:t>Entrance facilities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/>
              <a:t>MDF (main distribution frame)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/>
              <a:t>IDF (intermediate distribution frame)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/>
              <a:t>Horizontal wiring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/>
              <a:t>Backbone wiring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</a:pPr>
            <a:r>
              <a:rPr lang="en-US" dirty="0"/>
              <a:t>Work area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536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Equipment in Commercial Buildings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03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Rack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992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Equipment in Commercial Buildings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84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and Maintaining Network Documentation</a:t>
            </a:r>
          </a:p>
          <a:p>
            <a:endParaRPr lang="en-US" dirty="0"/>
          </a:p>
          <a:p>
            <a:r>
              <a:rPr lang="en-US" dirty="0"/>
              <a:t>Having up-to-date and detailed documentation of your network is essential to good troubleshooting</a:t>
            </a:r>
          </a:p>
          <a:p>
            <a:r>
              <a:rPr lang="en-US" dirty="0"/>
              <a:t>Network diagrams - graphical representations of a network’s devices and connections</a:t>
            </a:r>
          </a:p>
          <a:p>
            <a:pPr lvl="1"/>
            <a:r>
              <a:rPr lang="en-US" dirty="0"/>
              <a:t>May show physical layout, logical topology, IP address reserves, names of major network devices, and types of transmission media</a:t>
            </a:r>
          </a:p>
          <a:p>
            <a:r>
              <a:rPr lang="en-US" dirty="0"/>
              <a:t>Network mapping - the process of discovering and identifying the devices on a network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245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and Maintaining Network Documentation</a:t>
            </a:r>
          </a:p>
          <a:p>
            <a:endParaRPr lang="en-US" dirty="0"/>
          </a:p>
          <a:p>
            <a:r>
              <a:rPr lang="en-US" dirty="0"/>
              <a:t>To adequately manage a network, record the following:</a:t>
            </a:r>
          </a:p>
          <a:p>
            <a:pPr lvl="1"/>
            <a:r>
              <a:rPr lang="en-US" dirty="0"/>
              <a:t>Network diagrams</a:t>
            </a:r>
          </a:p>
          <a:p>
            <a:pPr lvl="1"/>
            <a:r>
              <a:rPr lang="en-US" dirty="0"/>
              <a:t>Physical topology</a:t>
            </a:r>
          </a:p>
          <a:p>
            <a:pPr lvl="1"/>
            <a:r>
              <a:rPr lang="en-US" dirty="0"/>
              <a:t>Access methods</a:t>
            </a:r>
          </a:p>
          <a:p>
            <a:pPr lvl="1"/>
            <a:r>
              <a:rPr lang="en-US" dirty="0"/>
              <a:t>Protocols </a:t>
            </a:r>
          </a:p>
          <a:p>
            <a:pPr lvl="1"/>
            <a:r>
              <a:rPr lang="en-US" dirty="0"/>
              <a:t>Devices</a:t>
            </a:r>
          </a:p>
          <a:p>
            <a:pPr lvl="1"/>
            <a:r>
              <a:rPr lang="en-US" dirty="0"/>
              <a:t>Operating systems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Configurations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933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and Maintaining Network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69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and Maintaining Network Documentation</a:t>
            </a:r>
          </a:p>
          <a:p>
            <a:endParaRPr lang="en-US" dirty="0"/>
          </a:p>
          <a:p>
            <a:r>
              <a:rPr lang="en-US" dirty="0"/>
              <a:t>Network diagrams provide broad snapshots of a network’s physical or logical topology</a:t>
            </a:r>
          </a:p>
          <a:p>
            <a:pPr lvl="1"/>
            <a:r>
              <a:rPr lang="en-US" dirty="0"/>
              <a:t>Useful for planning where to insert a new switch or determining how a particular router, gateway, or firewall interact</a:t>
            </a:r>
          </a:p>
          <a:p>
            <a:r>
              <a:rPr lang="en-US" dirty="0"/>
              <a:t>Wiring schematic - a graphical representation of a network’s wired infrastructure</a:t>
            </a:r>
          </a:p>
          <a:p>
            <a:pPr lvl="1"/>
            <a:r>
              <a:rPr lang="en-US" dirty="0"/>
              <a:t>In detailed form, it shows every wire necessary to interconnect network devices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992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and Maintaining Network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71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Simplex, Half-Duplex, and Duplex</a:t>
            </a:r>
          </a:p>
          <a:p>
            <a:endParaRPr lang="en-US" dirty="0"/>
          </a:p>
          <a:p>
            <a:r>
              <a:rPr lang="en-US" dirty="0"/>
              <a:t>Methods of transmission:</a:t>
            </a:r>
          </a:p>
          <a:p>
            <a:pPr lvl="1"/>
            <a:r>
              <a:rPr lang="en-US" dirty="0"/>
              <a:t>Full-duplex, also called duplex - signals are free to travel in both directions over a medium simultaneously</a:t>
            </a:r>
          </a:p>
          <a:p>
            <a:pPr lvl="1"/>
            <a:r>
              <a:rPr lang="en-US" dirty="0"/>
              <a:t>Half-duplex - signals may travel in both directions over a medium but in only one direction at a time</a:t>
            </a:r>
          </a:p>
          <a:p>
            <a:pPr lvl="1"/>
            <a:r>
              <a:rPr lang="en-US" dirty="0"/>
              <a:t>Simplex - signals may travel in only one direction</a:t>
            </a:r>
          </a:p>
          <a:p>
            <a:pPr lvl="2"/>
            <a:r>
              <a:rPr lang="en-US" dirty="0"/>
              <a:t>Sometimes called one-way or unidirectional</a:t>
            </a:r>
          </a:p>
          <a:p>
            <a:r>
              <a:rPr lang="en-US" dirty="0"/>
              <a:t>Many network devices allow you to specify whether the device should use half- or full-duplex</a:t>
            </a:r>
          </a:p>
          <a:p>
            <a:pPr lvl="1"/>
            <a:r>
              <a:rPr lang="en-US" dirty="0"/>
              <a:t>Modern NICs use full-duplex by default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287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7E8483-4C6F-4EA2-BEDA-FF13E17E3B55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7634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0FC536-F623-4BB3-A290-6131F705749B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3354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CC25E2-3B6C-48A5-87F2-8D7DAFC392C7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0654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0D839D-5056-4D12-9A34-089692967A43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4219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8A3E21-263C-410E-9DB5-FAD0D9FDF94D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28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NPAS : Network Policy and Access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BBBB8-2653-4287-A3D9-1549921D29A9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2230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F042BA-0672-42E6-B795-B07E2E6D99FF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9747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FF8415-8851-4059-A655-048653673D4E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1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E6387BE-3027-4C58-AD5E-0A47B051E10C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583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1BC725-3D8E-4C81-B8AF-891FCD64ED2E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107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Twisted-Pair Cable</a:t>
            </a:r>
          </a:p>
          <a:p>
            <a:endParaRPr lang="en-US" dirty="0"/>
          </a:p>
          <a:p>
            <a:pPr eaLnBrk="1" hangingPunct="1"/>
            <a:r>
              <a:rPr lang="en-US" dirty="0"/>
              <a:t>More wire pair twists per foot</a:t>
            </a:r>
          </a:p>
          <a:p>
            <a:pPr lvl="1" eaLnBrk="1" hangingPunct="1"/>
            <a:r>
              <a:rPr lang="en-US" dirty="0"/>
              <a:t>More resistance to cross talk</a:t>
            </a:r>
          </a:p>
          <a:p>
            <a:pPr lvl="1" eaLnBrk="1" hangingPunct="1"/>
            <a:r>
              <a:rPr lang="en-US" dirty="0"/>
              <a:t>Higher-quality</a:t>
            </a:r>
          </a:p>
          <a:p>
            <a:pPr lvl="1" eaLnBrk="1" hangingPunct="1"/>
            <a:r>
              <a:rPr lang="en-US" dirty="0"/>
              <a:t>More expensive</a:t>
            </a:r>
          </a:p>
          <a:p>
            <a:pPr eaLnBrk="1" hangingPunct="1"/>
            <a:r>
              <a:rPr lang="en-US" dirty="0"/>
              <a:t>Twist ratio</a:t>
            </a:r>
          </a:p>
          <a:p>
            <a:pPr lvl="1" eaLnBrk="1" hangingPunct="1"/>
            <a:r>
              <a:rPr lang="en-US" dirty="0"/>
              <a:t>Twists per meter or foot</a:t>
            </a:r>
          </a:p>
          <a:p>
            <a:pPr eaLnBrk="1" hangingPunct="1"/>
            <a:r>
              <a:rPr lang="en-US" dirty="0"/>
              <a:t>High twist ratio</a:t>
            </a:r>
          </a:p>
          <a:p>
            <a:pPr lvl="1" eaLnBrk="1" hangingPunct="1"/>
            <a:r>
              <a:rPr lang="en-US" dirty="0"/>
              <a:t>Greater attenuation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63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Twisted-Pair Cable</a:t>
            </a:r>
          </a:p>
          <a:p>
            <a:endParaRPr lang="en-US" dirty="0"/>
          </a:p>
          <a:p>
            <a:pPr eaLnBrk="1" hangingPunct="1"/>
            <a:r>
              <a:rPr lang="en-US" dirty="0"/>
              <a:t>Hundreds of different designs</a:t>
            </a:r>
          </a:p>
          <a:p>
            <a:pPr lvl="1" eaLnBrk="1" hangingPunct="1"/>
            <a:r>
              <a:rPr lang="en-US" dirty="0"/>
              <a:t>Twist ratio, number of wire pairs, copper grade, shielding type, shielding materials</a:t>
            </a:r>
          </a:p>
          <a:p>
            <a:pPr lvl="1" eaLnBrk="1" hangingPunct="1"/>
            <a:r>
              <a:rPr lang="en-US" dirty="0"/>
              <a:t>1 to 4200 wire pairs possible</a:t>
            </a:r>
          </a:p>
          <a:p>
            <a:pPr eaLnBrk="1" hangingPunct="1"/>
            <a:r>
              <a:rPr lang="en-US" dirty="0"/>
              <a:t>Wiring standard specification</a:t>
            </a:r>
          </a:p>
          <a:p>
            <a:pPr lvl="1" eaLnBrk="1" hangingPunct="1"/>
            <a:r>
              <a:rPr lang="en-US" dirty="0"/>
              <a:t>TIA/EIA 568</a:t>
            </a:r>
          </a:p>
          <a:p>
            <a:pPr eaLnBrk="1" hangingPunct="1"/>
            <a:r>
              <a:rPr lang="en-US" dirty="0"/>
              <a:t>Most common twisted pair types</a:t>
            </a:r>
          </a:p>
          <a:p>
            <a:pPr lvl="1" eaLnBrk="1" hangingPunct="1"/>
            <a:r>
              <a:rPr lang="en-US" dirty="0"/>
              <a:t>Category (cat) 3, 5, 5e, 6, 6a, 7</a:t>
            </a:r>
          </a:p>
          <a:p>
            <a:pPr lvl="1" eaLnBrk="1" hangingPunct="1"/>
            <a:r>
              <a:rPr lang="en-US" dirty="0"/>
              <a:t>CAT 5e or higher used in modern LANs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04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STP (Shielded Twisted Pair)</a:t>
            </a:r>
          </a:p>
          <a:p>
            <a:endParaRPr lang="en-US" dirty="0"/>
          </a:p>
          <a:p>
            <a:pPr eaLnBrk="1" hangingPunct="1"/>
            <a:r>
              <a:rPr lang="en-US" dirty="0"/>
              <a:t>Individually insulated</a:t>
            </a:r>
          </a:p>
          <a:p>
            <a:pPr eaLnBrk="1" hangingPunct="1"/>
            <a:r>
              <a:rPr lang="en-US" dirty="0"/>
              <a:t>Surrounded by metallic substance shielding (foil)</a:t>
            </a:r>
          </a:p>
          <a:p>
            <a:pPr lvl="1" eaLnBrk="1" hangingPunct="1"/>
            <a:r>
              <a:rPr lang="en-US" dirty="0"/>
              <a:t>Barrier to external electromagnetic forces</a:t>
            </a:r>
          </a:p>
          <a:p>
            <a:pPr lvl="1" eaLnBrk="1" hangingPunct="1"/>
            <a:r>
              <a:rPr lang="en-US" dirty="0"/>
              <a:t>Contains electrical energy of signals inside</a:t>
            </a:r>
          </a:p>
          <a:p>
            <a:pPr lvl="1" eaLnBrk="1" hangingPunct="1"/>
            <a:r>
              <a:rPr lang="en-US" dirty="0"/>
              <a:t>May be grounded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39655-1142-4F1C-819C-1F572D7E412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3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5A981-B88A-45B2-B930-EF0394AFEC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5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2DF53-97C5-4C5A-8665-5349D064B2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001C9-BF1E-4528-AD4B-0223A3A08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4CA10-39DB-4F5C-BA38-4C2A0B4EE0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AE2AF-812E-4F55-8527-61E25B72CF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9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97841-321F-436B-A4C4-87A7CACDB8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75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E0261-591B-40E4-BAB3-9CB7BB331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89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325AA-94AC-4B63-A704-102087C74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6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D0B1-421B-445D-A7FB-1F76822F7D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8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D7DC4-86AE-483A-8BD9-DE95CDF8F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94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56FD3-AB43-496D-8B3F-2D9A1286D1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8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71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CEC5D-8510-4FFB-AE9F-87F36C4E74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45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8EA57-525A-4145-B6F0-0722616734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39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554BA-D302-4B02-9648-B29543227D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57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F170-2A55-4429-8D44-4372B013CA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71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10EB2-90C5-43FD-B682-63CB0E3CCF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8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FFC22-2E74-4DFF-997A-6E0E56F218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0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11402-9AC5-4F13-970A-04DC44EE86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70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0A9DD-32AA-4956-86E6-2FAA72876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13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2C89A-A683-438F-ADD6-9455E358EC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452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2C188-9D61-4013-941F-0DDCF62A95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63647-3304-4683-A535-893D5F0556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56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42B8A-0300-4A11-9CCB-C331193991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70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77CF5-0F04-43C8-B5C8-E1039CCF94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11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71AE9-8D64-4E0C-A4F8-C7F5F8DF7D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12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974B-4FDF-4553-A7B3-84739A93DF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358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415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3886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245225"/>
            <a:ext cx="685800" cy="476250"/>
          </a:xfrm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638800" y="6426200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2016</a:t>
            </a:r>
          </a:p>
        </p:txBody>
      </p:sp>
    </p:spTree>
    <p:extLst>
      <p:ext uri="{BB962C8B-B14F-4D97-AF65-F5344CB8AC3E}">
        <p14:creationId xmlns:p14="http://schemas.microsoft.com/office/powerpoint/2010/main" val="2094565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249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548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147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9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A68FC-6AB4-421F-9536-CBAC2E270C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76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557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584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659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164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4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C631B-B038-4F65-8355-CF91D041E2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2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3F7DD-D607-4016-9C52-B9889F8B2F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7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DBAE7-A0C6-4934-B181-6C145AE3E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3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5D751-0765-4F5B-A444-0D0731AB4E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3746F-DAE1-45A4-AB94-73EF5EB72E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E29414B-FDDA-460C-B2BF-755F2C5D52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6DA279F-481D-40A5-A0B8-52726CA059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55F74C-C081-44F3-AABC-AE91608197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/>
              <a:t>Network+ Guide to Networks, 7th Edition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18595" y="1451196"/>
            <a:ext cx="8532813" cy="3043237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8596" y="1528074"/>
            <a:ext cx="8306809" cy="2889482"/>
          </a:xfrm>
          <a:prstGeom prst="roundRect">
            <a:avLst>
              <a:gd name="adj" fmla="val 2127"/>
            </a:avLst>
          </a:prstGeom>
          <a:noFill/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828800" y="2286000"/>
            <a:ext cx="6705600" cy="898525"/>
          </a:xfrm>
        </p:spPr>
        <p:txBody>
          <a:bodyPr lIns="45720" rIns="45720">
            <a:normAutofit fontScale="90000"/>
          </a:bodyPr>
          <a:lstStyle/>
          <a:p>
            <a:pPr eaLnBrk="1" hangingPunct="1">
              <a:defRPr/>
            </a:pPr>
            <a:r>
              <a:rPr lang="en-US" sz="4200" dirty="0">
                <a:solidFill>
                  <a:schemeClr val="tx1"/>
                </a:solidFill>
              </a:rPr>
              <a:t>3. Understanding Wired </a:t>
            </a:r>
            <a:br>
              <a:rPr lang="en-US" sz="4200" dirty="0">
                <a:solidFill>
                  <a:schemeClr val="tx1"/>
                </a:solidFill>
              </a:rPr>
            </a:br>
            <a:r>
              <a:rPr lang="en-US" sz="4200" dirty="0">
                <a:solidFill>
                  <a:schemeClr val="tx1"/>
                </a:solidFill>
              </a:rPr>
              <a:t>and Wireless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95E66B-F482-4FF5-83C5-F41957C99F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5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UTP (Unshielded Twisted Pair)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One or more insulated wire pairs</a:t>
            </a:r>
          </a:p>
          <a:p>
            <a:pPr lvl="1" eaLnBrk="1" hangingPunct="1"/>
            <a:r>
              <a:rPr lang="en-US" dirty="0"/>
              <a:t>Encased in plastic sheath</a:t>
            </a:r>
          </a:p>
          <a:p>
            <a:pPr lvl="1" eaLnBrk="1" hangingPunct="1"/>
            <a:r>
              <a:rPr lang="en-US" dirty="0"/>
              <a:t>No additional shielding</a:t>
            </a:r>
          </a:p>
          <a:p>
            <a:pPr lvl="2" eaLnBrk="1" hangingPunct="1"/>
            <a:r>
              <a:rPr lang="en-US" dirty="0"/>
              <a:t>Less expensive, less noise resistance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7106" name="Picture 2" descr="Various UPT cables and RJ-45 connector" title="Figure 5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651" y="3429000"/>
            <a:ext cx="5648325" cy="280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15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STP and UTP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  <a:p>
            <a:pPr lvl="1"/>
            <a:r>
              <a:rPr lang="en-US" dirty="0"/>
              <a:t>STP and UTP can transmit the same rates</a:t>
            </a:r>
          </a:p>
          <a:p>
            <a:r>
              <a:rPr lang="en-US" dirty="0"/>
              <a:t>Cost</a:t>
            </a:r>
          </a:p>
          <a:p>
            <a:pPr lvl="1"/>
            <a:r>
              <a:rPr lang="en-US" dirty="0"/>
              <a:t>STP and UTP vary in cost</a:t>
            </a:r>
          </a:p>
          <a:p>
            <a:r>
              <a:rPr lang="en-US" dirty="0"/>
              <a:t>Connector</a:t>
            </a:r>
          </a:p>
          <a:p>
            <a:pPr lvl="1"/>
            <a:r>
              <a:rPr lang="en-US" dirty="0"/>
              <a:t>STP and UTP use Registered Jack 45 (RJ-45)</a:t>
            </a:r>
          </a:p>
          <a:p>
            <a:r>
              <a:rPr lang="en-US" dirty="0"/>
              <a:t>Noise immunity</a:t>
            </a:r>
          </a:p>
          <a:p>
            <a:pPr lvl="1"/>
            <a:r>
              <a:rPr lang="en-US" dirty="0"/>
              <a:t>STP more noise resistant</a:t>
            </a:r>
          </a:p>
          <a:p>
            <a:pPr eaLnBrk="1" hangingPunct="1"/>
            <a:r>
              <a:rPr lang="en-US" dirty="0"/>
              <a:t>Size and scalability</a:t>
            </a:r>
          </a:p>
          <a:p>
            <a:pPr lvl="1" eaLnBrk="1" hangingPunct="1"/>
            <a:r>
              <a:rPr lang="en-US" dirty="0"/>
              <a:t>Maximum segment length for both: 100 meters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2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Standards for Twisted-Pair Cabling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8130" name="Picture 2" descr="Ethernet standards used with twisted-pair cabling" title="Table 5-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4" y="1401308"/>
            <a:ext cx="8613423" cy="431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871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 Pinouts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 cable termination is a requirement for two nodes on a network to communicate</a:t>
            </a:r>
          </a:p>
          <a:p>
            <a:r>
              <a:rPr lang="en-US" dirty="0"/>
              <a:t>TIA/EIA specifies two methods of inserting wires into RJ-45 plugs</a:t>
            </a:r>
          </a:p>
          <a:p>
            <a:pPr lvl="1"/>
            <a:r>
              <a:rPr lang="en-US" dirty="0"/>
              <a:t>TIA/EIA 568A</a:t>
            </a:r>
          </a:p>
          <a:p>
            <a:pPr lvl="1"/>
            <a:r>
              <a:rPr lang="en-US" dirty="0"/>
              <a:t>TIA/EIA 568B</a:t>
            </a:r>
          </a:p>
          <a:p>
            <a:r>
              <a:rPr lang="en-US" dirty="0"/>
              <a:t>No functional difference between the two standards</a:t>
            </a:r>
          </a:p>
          <a:p>
            <a:pPr lvl="1"/>
            <a:r>
              <a:rPr lang="en-US" dirty="0"/>
              <a:t>Just make sure you use the same standard on every RJ-45 plug and jack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50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 Pinouts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9154" name="Picture 2" descr="TIA/EIA 568A standard terminations" title="Figure 5-1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17638"/>
            <a:ext cx="4343400" cy="4833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 descr="TIA/EIA 568B standard terminations" title="Figure 5-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549" y="1420736"/>
            <a:ext cx="4298851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86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 Pinouts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Straight-through cable</a:t>
            </a:r>
          </a:p>
          <a:p>
            <a:pPr lvl="1" eaLnBrk="1" hangingPunct="1"/>
            <a:r>
              <a:rPr lang="en-US" dirty="0"/>
              <a:t>Terminate RJ-45 plugs at both ends identically</a:t>
            </a:r>
          </a:p>
          <a:p>
            <a:pPr eaLnBrk="1" hangingPunct="1"/>
            <a:r>
              <a:rPr lang="en-US" dirty="0"/>
              <a:t>Crossover cable</a:t>
            </a:r>
          </a:p>
          <a:p>
            <a:pPr lvl="1" eaLnBrk="1" hangingPunct="1"/>
            <a:r>
              <a:rPr lang="en-US" dirty="0"/>
              <a:t>Transmit and receive wires on one end reversed</a:t>
            </a:r>
          </a:p>
          <a:p>
            <a:r>
              <a:rPr lang="en-US" dirty="0"/>
              <a:t>Rollover cable</a:t>
            </a:r>
          </a:p>
          <a:p>
            <a:pPr lvl="1"/>
            <a:r>
              <a:rPr lang="en-US" dirty="0"/>
              <a:t>All wires are reversed</a:t>
            </a:r>
          </a:p>
          <a:p>
            <a:pPr lvl="1"/>
            <a:r>
              <a:rPr lang="en-US" dirty="0"/>
              <a:t>Terminations are a mirror image of each other</a:t>
            </a:r>
          </a:p>
          <a:p>
            <a:pPr lvl="1"/>
            <a:r>
              <a:rPr lang="en-US" dirty="0"/>
              <a:t>Also called </a:t>
            </a:r>
            <a:r>
              <a:rPr lang="en-US" b="1" i="1" dirty="0"/>
              <a:t>console cables</a:t>
            </a:r>
          </a:p>
          <a:p>
            <a:pPr lvl="1"/>
            <a:r>
              <a:rPr lang="en-US" dirty="0"/>
              <a:t>Used to connect a computer to the console port of a router/switch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19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/>
              <a:t>Fiber-Optic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Fiber-optic cable (fiber)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i="1" dirty="0"/>
              <a:t>core</a:t>
            </a:r>
            <a:r>
              <a:rPr lang="en-US" dirty="0"/>
              <a:t> is the portion of the glass fiber strand at the center that carries the transmitted light.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Cladding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Layer of glass or plastic surrounding fibers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Different density from glass or plastic in strands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Reflects light back to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Allows fiber to bend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4" descr="fg12_00400">
            <a:extLst>
              <a:ext uri="{FF2B5EF4-FFF2-40B4-BE49-F238E27FC236}">
                <a16:creationId xmlns:a16="http://schemas.microsoft.com/office/drawing/2014/main" id="{3E0C17F5-50EE-46CD-ACEE-AC9BB666D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62600" y="4121187"/>
            <a:ext cx="2781300" cy="251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EE372F-E8BF-403B-8995-096D930B2FFA}"/>
              </a:ext>
            </a:extLst>
          </p:cNvPr>
          <p:cNvSpPr/>
          <p:nvPr/>
        </p:nvSpPr>
        <p:spPr>
          <a:xfrm>
            <a:off x="457200" y="4607599"/>
            <a:ext cx="4762500" cy="1449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Data transmission</a:t>
            </a:r>
          </a:p>
          <a:p>
            <a:pPr marL="711200" lvl="1" indent="-342900" eaLnBrk="1" hangingPunct="1">
              <a:lnSpc>
                <a:spcPct val="90000"/>
              </a:lnSpc>
              <a:buFont typeface="Arial" panose="020B0604020202020204" pitchFamily="34" charset="0"/>
              <a:buChar char="−"/>
            </a:pPr>
            <a:r>
              <a:rPr lang="en-US" sz="2400" dirty="0">
                <a:latin typeface="+mn-lt"/>
              </a:rPr>
              <a:t>Pulsing light sent from laser or light-emitting diode (LED) through central fibers</a:t>
            </a:r>
          </a:p>
        </p:txBody>
      </p:sp>
    </p:spTree>
    <p:extLst>
      <p:ext uri="{BB962C8B-B14F-4D97-AF65-F5344CB8AC3E}">
        <p14:creationId xmlns:p14="http://schemas.microsoft.com/office/powerpoint/2010/main" val="170654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over copper cabling</a:t>
            </a:r>
          </a:p>
          <a:p>
            <a:pPr lvl="1"/>
            <a:r>
              <a:rPr lang="en-US" dirty="0"/>
              <a:t>Extremely high throughput</a:t>
            </a:r>
          </a:p>
          <a:p>
            <a:pPr lvl="1"/>
            <a:r>
              <a:rPr lang="en-US" dirty="0"/>
              <a:t>Very high noise resistance</a:t>
            </a:r>
          </a:p>
          <a:p>
            <a:pPr lvl="1"/>
            <a:r>
              <a:rPr lang="en-US" dirty="0"/>
              <a:t>Excellent security</a:t>
            </a:r>
          </a:p>
          <a:p>
            <a:pPr lvl="1"/>
            <a:r>
              <a:rPr lang="en-US" dirty="0"/>
              <a:t>Able to carry signals for longer distances</a:t>
            </a:r>
          </a:p>
          <a:p>
            <a:pPr lvl="1"/>
            <a:r>
              <a:rPr lang="en-US" dirty="0"/>
              <a:t>Industry standard for high-speed networking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More expensive than twisted pair cable</a:t>
            </a:r>
          </a:p>
          <a:p>
            <a:pPr lvl="1"/>
            <a:r>
              <a:rPr lang="en-US" dirty="0"/>
              <a:t>Requires special equipment to splice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93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Fiber-Optic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  <a:p>
            <a:pPr lvl="1"/>
            <a:r>
              <a:rPr lang="en-US" dirty="0"/>
              <a:t>Proven reliable in transmitting data at rates that can reach 100 gigabits per second per channel</a:t>
            </a:r>
          </a:p>
          <a:p>
            <a:r>
              <a:rPr lang="en-US" dirty="0"/>
              <a:t>Cost</a:t>
            </a:r>
          </a:p>
          <a:p>
            <a:pPr lvl="1"/>
            <a:r>
              <a:rPr lang="en-US" dirty="0"/>
              <a:t>Most expensive transmission medium</a:t>
            </a:r>
          </a:p>
          <a:p>
            <a:r>
              <a:rPr lang="en-US" dirty="0"/>
              <a:t>Noise immunity</a:t>
            </a:r>
          </a:p>
          <a:p>
            <a:pPr lvl="1"/>
            <a:r>
              <a:rPr lang="en-US" dirty="0"/>
              <a:t>Unaffected by EMI</a:t>
            </a:r>
          </a:p>
          <a:p>
            <a:r>
              <a:rPr lang="en-US" dirty="0"/>
              <a:t>Size and scalability</a:t>
            </a:r>
          </a:p>
          <a:p>
            <a:pPr lvl="1"/>
            <a:r>
              <a:rPr lang="en-US" dirty="0"/>
              <a:t>Segment lengths vary from 150 to 40,000 meters</a:t>
            </a:r>
          </a:p>
          <a:p>
            <a:pPr lvl="1"/>
            <a:r>
              <a:rPr lang="en-US" dirty="0"/>
              <a:t>Depends on the light’s wavelength and type of cable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18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SMF (Single Mode Fiber)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Consists of narrow core (8-10 microns in diameter)</a:t>
            </a:r>
          </a:p>
          <a:p>
            <a:pPr lvl="1" eaLnBrk="1" hangingPunct="1"/>
            <a:r>
              <a:rPr lang="en-US" dirty="0"/>
              <a:t>Laser-generated light travels over one path</a:t>
            </a:r>
          </a:p>
          <a:p>
            <a:pPr lvl="2" eaLnBrk="1" hangingPunct="1"/>
            <a:r>
              <a:rPr lang="en-US" dirty="0"/>
              <a:t>Little reflection</a:t>
            </a:r>
          </a:p>
          <a:p>
            <a:pPr lvl="1" eaLnBrk="1" hangingPunct="1"/>
            <a:r>
              <a:rPr lang="en-US" dirty="0"/>
              <a:t>Light does not disperse as signal travels</a:t>
            </a:r>
          </a:p>
          <a:p>
            <a:pPr eaLnBrk="1" hangingPunct="1"/>
            <a:r>
              <a:rPr lang="en-US" dirty="0"/>
              <a:t>Can carry signals many miles:</a:t>
            </a:r>
          </a:p>
          <a:p>
            <a:pPr lvl="1" eaLnBrk="1" hangingPunct="1"/>
            <a:r>
              <a:rPr lang="en-US" dirty="0"/>
              <a:t>Before repeating is required</a:t>
            </a:r>
          </a:p>
          <a:p>
            <a:pPr eaLnBrk="1" hangingPunct="1"/>
            <a:r>
              <a:rPr lang="en-US" dirty="0"/>
              <a:t>Rarely used for shorter connections</a:t>
            </a:r>
          </a:p>
          <a:p>
            <a:pPr lvl="1" eaLnBrk="1" hangingPunct="1"/>
            <a:r>
              <a:rPr lang="en-US" dirty="0"/>
              <a:t>Due to cost</a:t>
            </a:r>
          </a:p>
          <a:p>
            <a:pPr lvl="1"/>
            <a:r>
              <a:rPr lang="en-US" dirty="0"/>
              <a:t>The Internet backbone depends on SMF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9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and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Throughput </a:t>
            </a:r>
          </a:p>
          <a:p>
            <a:pPr lvl="1" eaLnBrk="1" hangingPunct="1"/>
            <a:r>
              <a:rPr lang="en-US" dirty="0"/>
              <a:t>Amount of data transmitted during given time period</a:t>
            </a:r>
          </a:p>
          <a:p>
            <a:pPr lvl="1" eaLnBrk="1" hangingPunct="1"/>
            <a:r>
              <a:rPr lang="en-US" dirty="0"/>
              <a:t>Also called payload rate or effective data rate</a:t>
            </a:r>
          </a:p>
          <a:p>
            <a:pPr lvl="1" eaLnBrk="1" hangingPunct="1"/>
            <a:r>
              <a:rPr lang="en-US" dirty="0"/>
              <a:t>Expressed as bits transmitted per second</a:t>
            </a:r>
          </a:p>
          <a:p>
            <a:pPr eaLnBrk="1" hangingPunct="1"/>
            <a:r>
              <a:rPr lang="en-US" dirty="0"/>
              <a:t>Bandwidth (strict definition)</a:t>
            </a:r>
          </a:p>
          <a:p>
            <a:pPr lvl="1" eaLnBrk="1" hangingPunct="1"/>
            <a:r>
              <a:rPr lang="en-US" dirty="0"/>
              <a:t>Difference between highest and lowest frequencies medium can transmit</a:t>
            </a:r>
          </a:p>
          <a:p>
            <a:pPr lvl="1" eaLnBrk="1" hangingPunct="1"/>
            <a:r>
              <a:rPr lang="en-US" dirty="0"/>
              <a:t>Range of frequencies</a:t>
            </a:r>
          </a:p>
          <a:p>
            <a:r>
              <a:rPr lang="en-US" dirty="0"/>
              <a:t>Both are commonly expressed as bits transmitted per second, called bit rate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63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792162"/>
          </a:xfrm>
        </p:spPr>
        <p:txBody>
          <a:bodyPr/>
          <a:lstStyle/>
          <a:p>
            <a:r>
              <a:rPr lang="en-US" dirty="0"/>
              <a:t>MMF (Multimode Fiber)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4114800"/>
          </a:xfrm>
        </p:spPr>
        <p:txBody>
          <a:bodyPr/>
          <a:lstStyle/>
          <a:p>
            <a:pPr eaLnBrk="1" hangingPunct="1"/>
            <a:r>
              <a:rPr lang="en-US" dirty="0"/>
              <a:t>Contains a core with a larger diameter than single mode fiber</a:t>
            </a:r>
          </a:p>
          <a:p>
            <a:pPr lvl="1" eaLnBrk="1" hangingPunct="1"/>
            <a:r>
              <a:rPr lang="en-US" dirty="0"/>
              <a:t>Common sizes: 50 or 62.5 microns</a:t>
            </a:r>
          </a:p>
          <a:p>
            <a:pPr eaLnBrk="1" hangingPunct="1"/>
            <a:r>
              <a:rPr lang="en-US" dirty="0"/>
              <a:t>Laser or LED generated light pulses travel at different angles</a:t>
            </a:r>
          </a:p>
          <a:p>
            <a:pPr eaLnBrk="1" hangingPunct="1"/>
            <a:r>
              <a:rPr lang="en-US" dirty="0"/>
              <a:t>Greater attenuation than single-mode fiber</a:t>
            </a:r>
          </a:p>
          <a:p>
            <a:pPr eaLnBrk="1" hangingPunct="1"/>
            <a:r>
              <a:rPr lang="en-US" dirty="0"/>
              <a:t>Common uses</a:t>
            </a:r>
          </a:p>
          <a:p>
            <a:pPr lvl="1" eaLnBrk="1" hangingPunct="1"/>
            <a:r>
              <a:rPr lang="en-US" dirty="0"/>
              <a:t>Cables connecting router to a switch</a:t>
            </a:r>
          </a:p>
          <a:p>
            <a:pPr lvl="1" eaLnBrk="1" hangingPunct="1"/>
            <a:r>
              <a:rPr lang="en-US" dirty="0"/>
              <a:t>Cables connecting server on network backbone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4" descr="fg12_00500">
            <a:extLst>
              <a:ext uri="{FF2B5EF4-FFF2-40B4-BE49-F238E27FC236}">
                <a16:creationId xmlns:a16="http://schemas.microsoft.com/office/drawing/2014/main" id="{CAB1F855-5634-40BC-BC50-686C8665D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181601"/>
            <a:ext cx="5409846" cy="139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8854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Flaws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Noise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Any undesirable influence degrading or distorting signal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Types of noise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EMI (electromagnetic interference)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Example: radio frequency interference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Cross-talk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Signal on one wire infringes on adjacent wire signal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Alien cross-talk occurs between two cables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Near end cross-talk (NEXT) occurs near source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Far end cross-talk (FEXT) occurs at the far end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97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Flaws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9394" name="Picture 2" descr="Cross-talk between wires in a cable" title="Figure 5-4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539829" cy="348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326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Flaws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Attenuation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Loss of signal’s strength as it travels away from source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Two ways analog and digital signals are boosted: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Amplifier - increases the voltage, or strength, of signals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Can also boot the noise that has accumulated in the signal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Repeater - regenerates a digital signal in its original form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Without noise previously accumulated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48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Flaws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Latency</a:t>
            </a:r>
          </a:p>
          <a:p>
            <a:pPr lvl="1"/>
            <a:r>
              <a:rPr lang="en-US" dirty="0"/>
              <a:t>Delay between signal transmission and receipt</a:t>
            </a:r>
          </a:p>
          <a:p>
            <a:pPr lvl="1"/>
            <a:r>
              <a:rPr lang="en-US" dirty="0"/>
              <a:t>May cause network transmission errors</a:t>
            </a:r>
          </a:p>
          <a:p>
            <a:r>
              <a:rPr lang="en-US" dirty="0"/>
              <a:t>Latency causes</a:t>
            </a:r>
          </a:p>
          <a:p>
            <a:pPr lvl="1"/>
            <a:r>
              <a:rPr lang="en-US" dirty="0"/>
              <a:t>Cable length</a:t>
            </a:r>
          </a:p>
          <a:p>
            <a:pPr lvl="1"/>
            <a:r>
              <a:rPr lang="en-US" dirty="0"/>
              <a:t>connectivity devices such as routers and switches</a:t>
            </a:r>
          </a:p>
          <a:p>
            <a:r>
              <a:rPr lang="en-US" dirty="0"/>
              <a:t>Round trip time (RTT)</a:t>
            </a:r>
          </a:p>
          <a:p>
            <a:pPr lvl="1"/>
            <a:r>
              <a:rPr lang="en-US" dirty="0"/>
              <a:t>Time for packet to go from sender to receiver, then back from receiver to sender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40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Structured Cabling - </a:t>
            </a:r>
            <a:r>
              <a:rPr lang="en-US" sz="3200" dirty="0"/>
              <a:t>Network Equipment in Commercial Buildings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TIA/EIA’s joint 568 Commercial Building Wiring Standard</a:t>
            </a:r>
          </a:p>
          <a:p>
            <a:pPr lvl="1"/>
            <a:r>
              <a:rPr lang="en-US" dirty="0"/>
              <a:t>Also known as </a:t>
            </a:r>
            <a:r>
              <a:rPr lang="en-US" b="1" i="1" dirty="0"/>
              <a:t>structured cabling</a:t>
            </a:r>
          </a:p>
          <a:p>
            <a:pPr lvl="1"/>
            <a:r>
              <a:rPr lang="en-US" dirty="0"/>
              <a:t>Describes the best way to install networking media to maximize performance and minimize upkeep</a:t>
            </a:r>
          </a:p>
          <a:p>
            <a:pPr lvl="1"/>
            <a:r>
              <a:rPr lang="en-US" dirty="0"/>
              <a:t>Apply no matter what type of media, transmission technology, or networking speeds are involved</a:t>
            </a:r>
          </a:p>
          <a:p>
            <a:pPr lvl="1"/>
            <a:r>
              <a:rPr lang="en-US" dirty="0"/>
              <a:t>Based on hierarchical design and assumes a network is based on the start topology</a:t>
            </a:r>
          </a:p>
          <a:p>
            <a:pPr lvl="1"/>
            <a:endParaRPr lang="en-US" dirty="0"/>
          </a:p>
          <a:p>
            <a:pPr lvl="1"/>
            <a:r>
              <a:rPr lang="en-US" sz="1800" dirty="0"/>
              <a:t>(TIA: Telecommunications Industry Association, EIA: Electronic Industries Alliance)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71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Equipment in Commercial Buildings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26" name="Picture 2" descr="TIA/EIA structured cabling in a campus network with three buildings" title="Figure 4-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790287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136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549275"/>
          </a:xfrm>
        </p:spPr>
        <p:txBody>
          <a:bodyPr/>
          <a:lstStyle/>
          <a:p>
            <a:r>
              <a:rPr lang="en-US" sz="3200" dirty="0"/>
              <a:t>Structured Cabling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6035674"/>
          </a:xfrm>
        </p:spPr>
        <p:txBody>
          <a:bodyPr/>
          <a:lstStyle/>
          <a:p>
            <a:pPr eaLnBrk="1" hangingPunct="1"/>
            <a:r>
              <a:rPr lang="en-US" dirty="0"/>
              <a:t>Six Subsystems</a:t>
            </a:r>
          </a:p>
          <a:p>
            <a:pPr lvl="1" eaLnBrk="1" hangingPunct="1"/>
            <a:r>
              <a:rPr lang="en-US" b="1" i="1" dirty="0"/>
              <a:t>Entrance facilities</a:t>
            </a:r>
            <a:r>
              <a:rPr lang="en-US" dirty="0"/>
              <a:t>: the point where the external cabling interconnect with the internal building cabling in the equipment room (ER).</a:t>
            </a:r>
          </a:p>
          <a:p>
            <a:pPr lvl="2" eaLnBrk="1" hangingPunct="1"/>
            <a:r>
              <a:rPr lang="en-US" dirty="0"/>
              <a:t>Also known as </a:t>
            </a:r>
            <a:r>
              <a:rPr lang="en-US" b="1" i="1" dirty="0"/>
              <a:t>Building entrance</a:t>
            </a:r>
          </a:p>
          <a:p>
            <a:pPr lvl="1" eaLnBrk="1" hangingPunct="1"/>
            <a:r>
              <a:rPr lang="en-US" b="1" i="1" dirty="0"/>
              <a:t>Equipment Room (ER): </a:t>
            </a:r>
            <a:r>
              <a:rPr lang="en-US" dirty="0"/>
              <a:t>a room set aside for complex electronic equipment </a:t>
            </a:r>
            <a:r>
              <a:rPr lang="en-US"/>
              <a:t>such as </a:t>
            </a:r>
            <a:r>
              <a:rPr lang="en-US" dirty="0"/>
              <a:t>network servers and telephone equipment </a:t>
            </a:r>
          </a:p>
          <a:p>
            <a:pPr lvl="1" eaLnBrk="1" hangingPunct="1"/>
            <a:r>
              <a:rPr lang="en-US" b="1" i="1" dirty="0"/>
              <a:t>Telecommunications closet (TC): </a:t>
            </a:r>
            <a:r>
              <a:rPr lang="en-US" dirty="0"/>
              <a:t>the location for cabling termination points. The connection of the horizontal cabling to the backbone wiring is made at this point.  </a:t>
            </a:r>
          </a:p>
          <a:p>
            <a:pPr lvl="1" eaLnBrk="1" hangingPunct="1"/>
            <a:r>
              <a:rPr lang="en-US" b="1" i="1" dirty="0"/>
              <a:t>Backbone wiring</a:t>
            </a:r>
            <a:r>
              <a:rPr lang="en-US" dirty="0"/>
              <a:t>: cabling interconnects telecommunications closets in the same building and between buildings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17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392"/>
            <a:ext cx="8229600" cy="715962"/>
          </a:xfrm>
        </p:spPr>
        <p:txBody>
          <a:bodyPr/>
          <a:lstStyle/>
          <a:p>
            <a:r>
              <a:rPr lang="en-US" sz="3200" dirty="0"/>
              <a:t>Structured Cabling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6354"/>
            <a:ext cx="8458200" cy="5801254"/>
          </a:xfrm>
        </p:spPr>
        <p:txBody>
          <a:bodyPr/>
          <a:lstStyle/>
          <a:p>
            <a:pPr lvl="1" eaLnBrk="1" hangingPunct="1"/>
            <a:r>
              <a:rPr lang="en-US" b="1" i="1" dirty="0"/>
              <a:t>Horizontal wiring</a:t>
            </a:r>
            <a:r>
              <a:rPr lang="en-US" dirty="0"/>
              <a:t>: cabling extends out from the telecommunications closet into the LAN work area</a:t>
            </a:r>
          </a:p>
          <a:p>
            <a:pPr lvl="2" eaLnBrk="1" hangingPunct="1"/>
            <a:r>
              <a:rPr lang="en-US" altLang="en-US" dirty="0"/>
              <a:t>Typically, it is structured in a star configuration running to each </a:t>
            </a:r>
            <a:r>
              <a:rPr lang="en-US" altLang="en-US" b="1" dirty="0"/>
              <a:t>TCO</a:t>
            </a:r>
            <a:r>
              <a:rPr lang="en-US" altLang="en-US" dirty="0"/>
              <a:t> or telecommunications outlet, which is the wall plate where the twisted-pair cable terminates in the room.</a:t>
            </a:r>
            <a:endParaRPr lang="en-US" dirty="0"/>
          </a:p>
          <a:p>
            <a:pPr lvl="1" eaLnBrk="1" hangingPunct="1"/>
            <a:r>
              <a:rPr lang="en-US" b="1" i="1" dirty="0"/>
              <a:t>Work area</a:t>
            </a:r>
            <a:r>
              <a:rPr lang="en-US" dirty="0"/>
              <a:t>: the location of the computers and printers, patch cables, jacks, etc.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MDF (main distribution frame): the central telecommunications connect point for a campus or building. Usually connects two or more buildings.</a:t>
            </a:r>
          </a:p>
          <a:p>
            <a:pPr lvl="1" eaLnBrk="1" hangingPunct="1"/>
            <a:r>
              <a:rPr lang="en-US" dirty="0"/>
              <a:t>IDF (intermediate distribution frame): a building’s connection point to the campus backbone</a:t>
            </a:r>
          </a:p>
          <a:p>
            <a:pPr lvl="2" eaLnBrk="1" hangingPunct="1"/>
            <a:r>
              <a:rPr lang="en-US" dirty="0"/>
              <a:t>At least one per floor</a:t>
            </a:r>
          </a:p>
          <a:p>
            <a:pPr lvl="1" eaLnBrk="1" hangingPunct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59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dirty="0"/>
              <a:t>Network Equipment in Commercial Buildings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0482" name="Picture 2" descr="TIA/EIA structured cabling in a building" title="Figure 4-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66800"/>
            <a:ext cx="473033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56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and Bandwidth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4034" name="Picture 2" descr="Throughput and bandwidth measures" title="Table 5-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659548" cy="236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768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>
            <a:extLst>
              <a:ext uri="{FF2B5EF4-FFF2-40B4-BE49-F238E27FC236}">
                <a16:creationId xmlns:a16="http://schemas.microsoft.com/office/drawing/2014/main" id="{68AB30D3-BD3E-4A0A-BD7B-95C831B1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en-US" sz="3000" dirty="0"/>
              <a:t>The Telecommunications Cabling System Architecture</a:t>
            </a:r>
          </a:p>
        </p:txBody>
      </p:sp>
      <p:pic>
        <p:nvPicPr>
          <p:cNvPr id="10243" name="Picture 6">
            <a:extLst>
              <a:ext uri="{FF2B5EF4-FFF2-40B4-BE49-F238E27FC236}">
                <a16:creationId xmlns:a16="http://schemas.microsoft.com/office/drawing/2014/main" id="{BFC5879B-54D9-4929-8B14-F97C22C94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98" y="1303865"/>
            <a:ext cx="7160603" cy="539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A9AC04-A713-4D45-A7EF-75F58D024B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6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>
            <a:extLst>
              <a:ext uri="{FF2B5EF4-FFF2-40B4-BE49-F238E27FC236}">
                <a16:creationId xmlns:a16="http://schemas.microsoft.com/office/drawing/2014/main" id="{68AB30D3-BD3E-4A0A-BD7B-95C831B1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en-US" sz="3000" dirty="0"/>
              <a:t>The Campus Network Hierarchical topology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A9AC04-A713-4D45-A7EF-75F58D024B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A51A2-DA49-4FB0-B694-E06716A18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3" y="1160992"/>
            <a:ext cx="8287776" cy="372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8579680D-B7B6-40E2-B805-A6BE00E9E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142978"/>
            <a:ext cx="838090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000" dirty="0"/>
              <a:t>The </a:t>
            </a:r>
            <a:r>
              <a:rPr lang="en-US" altLang="en-US" sz="2000" b="1" dirty="0"/>
              <a:t>MC</a:t>
            </a:r>
            <a:r>
              <a:rPr lang="en-US" altLang="en-US" sz="2000" dirty="0"/>
              <a:t> </a:t>
            </a:r>
            <a:r>
              <a:rPr lang="en-US" altLang="en-US" sz="2000" b="1" dirty="0"/>
              <a:t>(main cross-connect)</a:t>
            </a:r>
            <a:r>
              <a:rPr lang="en-US" altLang="en-US" sz="2000" dirty="0"/>
              <a:t> usually connects two or more buildings and it is typically the central telecommunications connection point for a campus or building.  It is also called the </a:t>
            </a:r>
            <a:r>
              <a:rPr lang="en-US" altLang="en-US" sz="2000" b="1" dirty="0"/>
              <a:t>Main Distribution Frame  (MDF) </a:t>
            </a:r>
            <a:r>
              <a:rPr lang="en-US" altLang="en-US" sz="2000" dirty="0"/>
              <a:t>or </a:t>
            </a:r>
            <a:r>
              <a:rPr lang="en-US" altLang="en-US" sz="2000" b="1" dirty="0"/>
              <a:t>Main Equipment Room. 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83005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dirty="0"/>
              <a:t>Network Equipment in Commercial Buildings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21506" name="Picture 2" descr="Horizontal wiring" title="Figure 4-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371600"/>
            <a:ext cx="6798091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786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 dirty="0"/>
              <a:t>Horizontal Cabling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This is where your network interfaces with the users.</a:t>
            </a:r>
            <a:endParaRPr lang="en-US" dirty="0"/>
          </a:p>
          <a:p>
            <a:pPr eaLnBrk="1" hangingPunct="1"/>
            <a:r>
              <a:rPr lang="en-US" dirty="0"/>
              <a:t>Basic Components</a:t>
            </a:r>
          </a:p>
          <a:p>
            <a:pPr marL="914400" lvl="1" indent="-457200" eaLnBrk="1" hangingPunct="1">
              <a:buFont typeface="+mj-lt"/>
              <a:buAutoNum type="alphaUcPeriod"/>
            </a:pPr>
            <a:r>
              <a:rPr lang="en-US" dirty="0"/>
              <a:t>Backbone cabling interconnecting between closets</a:t>
            </a:r>
          </a:p>
          <a:p>
            <a:pPr marL="914400" lvl="1" indent="-457200" eaLnBrk="1" hangingPunct="1">
              <a:buFont typeface="+mj-lt"/>
              <a:buAutoNum type="alphaUcPeriod"/>
            </a:pPr>
            <a:r>
              <a:rPr lang="en-US" dirty="0"/>
              <a:t>Switch</a:t>
            </a:r>
          </a:p>
          <a:p>
            <a:pPr marL="914400" lvl="1" indent="-457200" eaLnBrk="1" hangingPunct="1">
              <a:buFont typeface="+mj-lt"/>
              <a:buAutoNum type="alphaUcPeriod"/>
            </a:pPr>
            <a:r>
              <a:rPr lang="en-US" dirty="0"/>
              <a:t>Patch panel</a:t>
            </a:r>
          </a:p>
          <a:p>
            <a:pPr marL="914400" lvl="1" indent="-457200" eaLnBrk="1" hangingPunct="1">
              <a:buFont typeface="+mj-lt"/>
              <a:buAutoNum type="alphaUcPeriod"/>
            </a:pPr>
            <a:r>
              <a:rPr lang="en-US" dirty="0"/>
              <a:t>Patch cables</a:t>
            </a:r>
          </a:p>
          <a:p>
            <a:pPr marL="914400" lvl="1" indent="-457200" eaLnBrk="1" hangingPunct="1">
              <a:buFont typeface="+mj-lt"/>
              <a:buAutoNum type="alphaUcPeriod"/>
            </a:pPr>
            <a:r>
              <a:rPr lang="en-US" dirty="0"/>
              <a:t>Cabling to the LAN (horizontal cabling)</a:t>
            </a:r>
          </a:p>
          <a:p>
            <a:pPr marL="914400" lvl="1" indent="-457200" eaLnBrk="1" hangingPunct="1">
              <a:buFont typeface="+mj-lt"/>
              <a:buAutoNum type="alphaUcPeriod"/>
            </a:pPr>
            <a:r>
              <a:rPr lang="en-US" dirty="0"/>
              <a:t>Wall plate</a:t>
            </a:r>
          </a:p>
          <a:p>
            <a:pPr marL="914400" lvl="1" indent="-457200" eaLnBrk="1" hangingPunct="1">
              <a:buFont typeface="+mj-lt"/>
              <a:buAutoNum type="alphaUcPeriod"/>
            </a:pPr>
            <a:r>
              <a:rPr lang="en-US" dirty="0"/>
              <a:t>Patch cable connecting the computer to the wall plate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fg02_00100">
            <a:extLst>
              <a:ext uri="{FF2B5EF4-FFF2-40B4-BE49-F238E27FC236}">
                <a16:creationId xmlns:a16="http://schemas.microsoft.com/office/drawing/2014/main" id="{D3119758-7062-4953-846D-27CCCA8F2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696200" cy="464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 Box 5">
            <a:extLst>
              <a:ext uri="{FF2B5EF4-FFF2-40B4-BE49-F238E27FC236}">
                <a16:creationId xmlns:a16="http://schemas.microsoft.com/office/drawing/2014/main" id="{B0583646-B343-4B55-A021-729A88748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6005"/>
            <a:ext cx="655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400" dirty="0"/>
              <a:t>The Basic Blocks of Horizontal Cabling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75C96-44F2-43A7-924E-DE7E3B79E1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2677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dirty="0"/>
              <a:t>Network Equipment in Commercial Buildings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22530" name="Picture 2" descr="A typical UTP cabling installation" title="Figure 4-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371600"/>
            <a:ext cx="557643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727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Rack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026" name="Picture 2" descr="Two-post and four-post racks" title="Figure 4-1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2765778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Two-post and four-post racks" title="Figure 4-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1524000"/>
            <a:ext cx="262231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55650" y="5638800"/>
            <a:ext cx="2832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Two-post and four-post racks</a:t>
            </a:r>
          </a:p>
        </p:txBody>
      </p:sp>
    </p:spTree>
    <p:extLst>
      <p:ext uri="{BB962C8B-B14F-4D97-AF65-F5344CB8AC3E}">
        <p14:creationId xmlns:p14="http://schemas.microsoft.com/office/powerpoint/2010/main" val="2718900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dirty="0"/>
              <a:t>Network Equipment in Commercial Buildings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2050" name="Picture 2" descr="Image result for patch panel">
            <a:extLst>
              <a:ext uri="{FF2B5EF4-FFF2-40B4-BE49-F238E27FC236}">
                <a16:creationId xmlns:a16="http://schemas.microsoft.com/office/drawing/2014/main" id="{2F143DEA-F1EC-4FF2-8E7F-FADC669F2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619" y="2514600"/>
            <a:ext cx="4325181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1F5449F-CA68-4AE5-BFA5-CC2BBFB9B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199"/>
            <a:ext cx="3777522" cy="502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40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Maintaining Network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up-to-date and detailed documentation of your network is essential to good troubleshooting</a:t>
            </a:r>
          </a:p>
          <a:p>
            <a:r>
              <a:rPr lang="en-US" dirty="0"/>
              <a:t>Network diagrams - graphical representations of a network’s devices and connections</a:t>
            </a:r>
          </a:p>
          <a:p>
            <a:pPr lvl="1"/>
            <a:r>
              <a:rPr lang="en-US" dirty="0"/>
              <a:t>May show physical layout, logical topology, IP address reserves, names of major network devices, and types of transmission media</a:t>
            </a:r>
          </a:p>
          <a:p>
            <a:r>
              <a:rPr lang="en-US" dirty="0"/>
              <a:t>Network mapping - the process of discovering and identifying the devices on a network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92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Maintaining Network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adequately manage a network, record the following:</a:t>
            </a:r>
          </a:p>
          <a:p>
            <a:pPr lvl="1"/>
            <a:r>
              <a:rPr lang="en-US" dirty="0"/>
              <a:t>Network diagrams</a:t>
            </a:r>
          </a:p>
          <a:p>
            <a:pPr lvl="1"/>
            <a:r>
              <a:rPr lang="en-US" dirty="0"/>
              <a:t>Physical topology</a:t>
            </a:r>
          </a:p>
          <a:p>
            <a:pPr lvl="1"/>
            <a:r>
              <a:rPr lang="en-US" dirty="0"/>
              <a:t>Access methods</a:t>
            </a:r>
          </a:p>
          <a:p>
            <a:pPr lvl="1"/>
            <a:r>
              <a:rPr lang="en-US" dirty="0"/>
              <a:t>Protocols </a:t>
            </a:r>
          </a:p>
          <a:p>
            <a:pPr lvl="1"/>
            <a:r>
              <a:rPr lang="en-US" dirty="0"/>
              <a:t>Devices</a:t>
            </a:r>
          </a:p>
          <a:p>
            <a:pPr lvl="1"/>
            <a:r>
              <a:rPr lang="en-US" dirty="0"/>
              <a:t>Operating systems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Configurations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9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Simplex, Half-Duplex, and Duplex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of transmission:</a:t>
            </a:r>
          </a:p>
          <a:p>
            <a:pPr lvl="1"/>
            <a:r>
              <a:rPr lang="en-US" dirty="0"/>
              <a:t>Full-duplex, also called duplex - signals are free to travel in both directions over a medium simultaneously</a:t>
            </a:r>
          </a:p>
          <a:p>
            <a:pPr lvl="1"/>
            <a:r>
              <a:rPr lang="en-US" dirty="0"/>
              <a:t>Half-duplex - signals may travel in both directions over a medium but in only one direction at a time</a:t>
            </a:r>
          </a:p>
          <a:p>
            <a:pPr lvl="1"/>
            <a:r>
              <a:rPr lang="en-US" dirty="0"/>
              <a:t>Simplex - signals may travel in only one direction</a:t>
            </a:r>
          </a:p>
          <a:p>
            <a:pPr lvl="2"/>
            <a:r>
              <a:rPr lang="en-US" dirty="0"/>
              <a:t>Sometimes called one-way or unidirectional</a:t>
            </a:r>
          </a:p>
          <a:p>
            <a:r>
              <a:rPr lang="en-US" dirty="0"/>
              <a:t>Many network devices allow you to specify whether the device should use half- or full-duplex</a:t>
            </a:r>
          </a:p>
          <a:p>
            <a:pPr lvl="1"/>
            <a:r>
              <a:rPr lang="en-US" dirty="0"/>
              <a:t>Modern NICs use full-duplex by default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177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2800" dirty="0"/>
              <a:t>Building and Maintaining Network Documentation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32770" name="Picture 2" descr="Network diagram using Cisco symbols" title="Figure 4-3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94014"/>
            <a:ext cx="5791200" cy="551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156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Maintaining Network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diagrams provide broad snapshots of a network’s physical or logical topology</a:t>
            </a:r>
          </a:p>
          <a:p>
            <a:pPr lvl="1"/>
            <a:r>
              <a:rPr lang="en-US" dirty="0"/>
              <a:t>Useful for planning where to insert a new switch or determining how a particular router, gateway, or firewall interact</a:t>
            </a:r>
          </a:p>
          <a:p>
            <a:r>
              <a:rPr lang="en-US" dirty="0"/>
              <a:t>Wiring schematic - a graphical representation of a network’s wired infrastructure</a:t>
            </a:r>
          </a:p>
          <a:p>
            <a:pPr lvl="1"/>
            <a:r>
              <a:rPr lang="en-US" dirty="0"/>
              <a:t>In detailed form, it shows every wire necessary to interconnect network devices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8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2800" dirty="0"/>
              <a:t>Building and Maintaining Network Documentation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33794" name="Picture 2" descr="Wiring schematic" title="Figure 4-3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019800" cy="541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288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Wireless Networks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/>
              <a:t>Wireless devices might allow for central connectivity of client computers and handheld devices. </a:t>
            </a:r>
          </a:p>
          <a:p>
            <a:pPr eaLnBrk="1" hangingPunct="1"/>
            <a:r>
              <a:rPr lang="en-US" altLang="en-US" sz="3000" dirty="0"/>
              <a:t>Or, they might offer an extension of connectivity to a pre-existing wireless network and could be used to connect entire local area networks to the Internet. </a:t>
            </a:r>
          </a:p>
          <a:p>
            <a:pPr eaLnBrk="1" hangingPunct="1"/>
            <a:r>
              <a:rPr lang="en-US" altLang="en-US" sz="3000" dirty="0"/>
              <a:t>In addition, some wireless devices can be connected directly to each other in a point-to-point fashion, known as </a:t>
            </a:r>
            <a:r>
              <a:rPr lang="en-US" altLang="en-US" sz="3000" b="1" i="1" dirty="0"/>
              <a:t>ad-hoc </a:t>
            </a:r>
            <a:r>
              <a:rPr lang="en-US" altLang="en-US" sz="3000" dirty="0"/>
              <a:t>mode.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701CE3-B535-4D18-8C05-87785F337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15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Wireless Access Point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By far the most well-known wireless device is the </a:t>
            </a:r>
            <a:r>
              <a:rPr lang="en-US" altLang="en-US" b="1" i="1"/>
              <a:t>wireless access point</a:t>
            </a:r>
            <a:r>
              <a:rPr lang="en-US" altLang="en-US"/>
              <a:t> or WAP. </a:t>
            </a:r>
          </a:p>
          <a:p>
            <a:pPr eaLnBrk="1" hangingPunct="1"/>
            <a:r>
              <a:rPr lang="en-US" altLang="en-US"/>
              <a:t>This device quite often also acts as a router, firewall, and IP proxy. </a:t>
            </a:r>
          </a:p>
        </p:txBody>
      </p:sp>
      <p:pic>
        <p:nvPicPr>
          <p:cNvPr id="32772" name="Picture 4" descr="03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657600"/>
            <a:ext cx="5424488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E2A49D-6B5A-41CE-A018-BC9EA18F0D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866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Wireless Network Adapters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/>
              <a:t>Wireless network adapters</a:t>
            </a:r>
            <a:r>
              <a:rPr lang="en-US" altLang="en-US"/>
              <a:t> allow for connectivity between a desktop computer or laptop and the wireless access point. </a:t>
            </a:r>
          </a:p>
          <a:p>
            <a:pPr eaLnBrk="1" hangingPunct="1"/>
            <a:r>
              <a:rPr lang="en-US" altLang="en-US"/>
              <a:t>They come in many shapes and sizes, including USB, PC Card, ExpressCard, and of course, as an internal PCI or PCI Express adapter card for a personal computer.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145FE3-3CA9-4030-A4B3-4DF900AC31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45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Wireless LAN (WLAN)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/>
              <a:t>Wireless LAN or WLAN is a network composed of at least one WAP and at least one computer or handheld device that can connect to the WAP. </a:t>
            </a:r>
          </a:p>
          <a:p>
            <a:pPr eaLnBrk="1" hangingPunct="1"/>
            <a:r>
              <a:rPr lang="en-US" altLang="en-US" sz="3000" dirty="0"/>
              <a:t>In order to ensure compatibility, the WAP and other wireless devices must all use the same IEEE 802.11 WLAN standard.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5E9F09-946B-4812-832C-4767205CC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90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WLAN Standards</a:t>
            </a:r>
          </a:p>
        </p:txBody>
      </p:sp>
      <p:sp>
        <p:nvSpPr>
          <p:cNvPr id="4" name="Subtitle 1"/>
          <p:cNvSpPr txBox="1">
            <a:spLocks/>
          </p:cNvSpPr>
          <p:nvPr/>
        </p:nvSpPr>
        <p:spPr bwMode="auto">
          <a:xfrm>
            <a:off x="685800" y="1676400"/>
            <a:ext cx="7467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Char char="–"/>
              <a:defRPr sz="3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/>
            <a:r>
              <a:rPr lang="en-US" altLang="en-US" sz="2800" kern="0" dirty="0"/>
              <a:t>802.11a: </a:t>
            </a:r>
            <a:r>
              <a:rPr lang="en-US" altLang="en-US" sz="2400" kern="0" dirty="0"/>
              <a:t>5.0 GHZ, up to 54 Mbps</a:t>
            </a:r>
          </a:p>
          <a:p>
            <a:pPr marL="457200" indent="-457200"/>
            <a:r>
              <a:rPr lang="en-US" altLang="en-US" sz="2800" kern="0" dirty="0"/>
              <a:t>802.11b: </a:t>
            </a:r>
            <a:r>
              <a:rPr lang="en-US" altLang="en-US" sz="2400" kern="0" dirty="0"/>
              <a:t>2.4 GHZ, up to 11 Mbps</a:t>
            </a:r>
          </a:p>
          <a:p>
            <a:pPr marL="457200" indent="-457200"/>
            <a:r>
              <a:rPr lang="en-US" altLang="en-US" sz="2800" kern="0" dirty="0"/>
              <a:t>802.11g: </a:t>
            </a:r>
            <a:r>
              <a:rPr lang="en-US" altLang="en-US" sz="2400" kern="0" dirty="0"/>
              <a:t>2.4 GHZ, up to 54 Mbps</a:t>
            </a:r>
          </a:p>
          <a:p>
            <a:pPr marL="457200" indent="-457200"/>
            <a:r>
              <a:rPr lang="en-US" altLang="en-US" sz="2800" kern="0" dirty="0"/>
              <a:t>802.11n: </a:t>
            </a:r>
            <a:r>
              <a:rPr lang="en-US" altLang="en-US" sz="2400" kern="0" dirty="0"/>
              <a:t>2.4 and 5.0 GHZ, Multiple-Input Multiple-Output (MIMO), up to 600 Mbps depending on number of antennas</a:t>
            </a:r>
          </a:p>
          <a:p>
            <a:pPr marL="457200" indent="-457200"/>
            <a:r>
              <a:rPr lang="en-US" altLang="en-US" sz="2800" kern="0" dirty="0"/>
              <a:t>802.11ac</a:t>
            </a:r>
            <a:r>
              <a:rPr lang="en-US" altLang="en-US" sz="2600" kern="0" dirty="0"/>
              <a:t>: </a:t>
            </a:r>
            <a:r>
              <a:rPr lang="en-US" altLang="en-US" sz="2400" kern="0" dirty="0"/>
              <a:t>5.0 GHZ, Multi-user MIMO (MU-MIMO), up to 1300 Mbps</a:t>
            </a:r>
            <a:endParaRPr lang="en-US" altLang="en-US" sz="2800" kern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16DA0B-472A-44ED-AA8C-21FDF34EDD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31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Wireless Encryption Options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00200"/>
            <a:ext cx="806869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E8AD8-7315-4412-A7FF-7812988DF7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41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6324600" cy="35814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WPA and WPA2 both support</a:t>
            </a:r>
          </a:p>
          <a:p>
            <a:pPr lvl="1" eaLnBrk="1" hangingPunct="1"/>
            <a:r>
              <a:rPr lang="en-US" altLang="en-US" dirty="0"/>
              <a:t>Personal mode</a:t>
            </a:r>
          </a:p>
          <a:p>
            <a:pPr lvl="2" eaLnBrk="1" hangingPunct="1"/>
            <a:r>
              <a:rPr lang="en-US" altLang="en-US" dirty="0"/>
              <a:t>Uses </a:t>
            </a:r>
            <a:r>
              <a:rPr lang="en-US" altLang="en-US" dirty="0" err="1"/>
              <a:t>preshared</a:t>
            </a:r>
            <a:r>
              <a:rPr lang="en-US" altLang="en-US" dirty="0"/>
              <a:t> key</a:t>
            </a:r>
          </a:p>
          <a:p>
            <a:pPr lvl="1" eaLnBrk="1" hangingPunct="1"/>
            <a:r>
              <a:rPr lang="en-US" altLang="en-US" dirty="0"/>
              <a:t>Enterprise mode</a:t>
            </a:r>
          </a:p>
          <a:p>
            <a:pPr lvl="2" eaLnBrk="1" hangingPunct="1"/>
            <a:r>
              <a:rPr lang="en-US" altLang="en-US" dirty="0"/>
              <a:t>Uses 802.1x server for authentication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Wireless Encryption Options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BE1332-C6DD-45CC-A80D-4C11B4097A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2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Twisted-Pair Cable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Wired networks are still the most common type of physical connection that computers make. </a:t>
            </a:r>
          </a:p>
          <a:p>
            <a:pPr eaLnBrk="1" hangingPunct="1"/>
            <a:r>
              <a:rPr lang="en-US" altLang="en-US" sz="2800" dirty="0"/>
              <a:t>Twisted-pair cable is the cable most commonly used in local area networks. </a:t>
            </a:r>
          </a:p>
          <a:p>
            <a:pPr eaLnBrk="1" hangingPunct="1"/>
            <a:r>
              <a:rPr lang="en-US" altLang="en-US" sz="2800" dirty="0"/>
              <a:t>It’s relatively easy to work with, flexible, efficient, and fast.</a:t>
            </a:r>
          </a:p>
          <a:p>
            <a:pPr eaLnBrk="1" hangingPunct="1"/>
            <a:r>
              <a:rPr lang="en-US" altLang="en-US" sz="2800" dirty="0"/>
              <a:t>A single twisted-pair cable has eight wires; they are copper conductors that transmit electric signals.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1E650-0487-48C6-A0E1-8B55BBA818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973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7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3" y="2133600"/>
            <a:ext cx="789226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Wireless Encryption Options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D946E2-FD04-49D0-BC70-7E711C17A9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782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Wireless Modes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There several different ways to connect to a wireless network</a:t>
            </a:r>
          </a:p>
          <a:p>
            <a:pPr lvl="1"/>
            <a:r>
              <a:rPr lang="en-US" altLang="en-US" b="1" dirty="0"/>
              <a:t>Infrastructure</a:t>
            </a:r>
            <a:r>
              <a:rPr lang="en-US" altLang="en-US" dirty="0"/>
              <a:t> mode - It occurs when wireless clients connect to a wireless access point, </a:t>
            </a:r>
          </a:p>
          <a:p>
            <a:pPr lvl="1"/>
            <a:r>
              <a:rPr lang="en-US" altLang="en-US" b="1" dirty="0"/>
              <a:t>Ad-hoc</a:t>
            </a:r>
            <a:r>
              <a:rPr lang="en-US" altLang="en-US" dirty="0"/>
              <a:t> mode - All of the clients communicate directly with each other.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8ACDFB-D04E-4404-A237-788BA47A02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8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Service Set Identifier (SSI)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 dirty="0"/>
              <a:t>When utilizing infrastructure mode, the base unit (normally a WAP) will be configured with a service set identifier (SSID). </a:t>
            </a:r>
          </a:p>
          <a:p>
            <a:pPr eaLnBrk="1" hangingPunct="1"/>
            <a:r>
              <a:rPr lang="en-US" altLang="en-US" dirty="0"/>
              <a:t>This then becomes the name of the wireless network, and it is broadcast over the airwaves. </a:t>
            </a:r>
          </a:p>
          <a:p>
            <a:pPr eaLnBrk="1" hangingPunct="1"/>
            <a:r>
              <a:rPr lang="en-US" altLang="en-US" dirty="0"/>
              <a:t>Thus, when clients want to connect to the WAP, they can identify it by the SSID.</a:t>
            </a:r>
          </a:p>
          <a:p>
            <a:pPr eaLnBrk="1" hangingPunct="1"/>
            <a:r>
              <a:rPr lang="en-US" altLang="en-US" dirty="0"/>
              <a:t>SSID</a:t>
            </a:r>
          </a:p>
          <a:p>
            <a:pPr lvl="1" eaLnBrk="1" hangingPunct="1"/>
            <a:r>
              <a:rPr lang="en-US" altLang="en-US" dirty="0"/>
              <a:t>Disabling SID broadcast doesn’t enhance security</a:t>
            </a:r>
          </a:p>
          <a:p>
            <a:pPr lvl="1" eaLnBrk="1" hangingPunct="1"/>
            <a:r>
              <a:rPr lang="en-US" altLang="en-US" dirty="0"/>
              <a:t>Disabling SSID broadcast does not truly hide the SSID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4799E1-71A2-4A32-A1C8-250E21F2AE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4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Twisted-Pair Cable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6019800" cy="5029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These eight wires are grouped into four pairs: blue, orange, green, and brown. </a:t>
            </a:r>
          </a:p>
          <a:p>
            <a:pPr eaLnBrk="1" hangingPunct="1"/>
            <a:r>
              <a:rPr lang="en-US" altLang="en-US" sz="2800" dirty="0"/>
              <a:t>Each pair of wires is twisted along the entire length of the cable, and all of the pairs are twisted together as well. </a:t>
            </a:r>
          </a:p>
          <a:p>
            <a:pPr eaLnBrk="1" hangingPunct="1"/>
            <a:r>
              <a:rPr lang="en-US" altLang="en-US" sz="2800" dirty="0"/>
              <a:t>The reason the wires are twisted is to reduce crosstalk and interference.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4" name="Picture 2" descr="Twisted-pair cable" title="Figure 5-13">
            <a:extLst>
              <a:ext uri="{FF2B5EF4-FFF2-40B4-BE49-F238E27FC236}">
                <a16:creationId xmlns:a16="http://schemas.microsoft.com/office/drawing/2014/main" id="{2C9CC849-BDE8-4670-AAD5-CBB55438A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723" y="3429000"/>
            <a:ext cx="226207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E07913-889B-455D-87E8-65B29C464F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9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Twisted-Pair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More wire pair twists per foot</a:t>
            </a:r>
          </a:p>
          <a:p>
            <a:pPr lvl="1" eaLnBrk="1" hangingPunct="1"/>
            <a:r>
              <a:rPr lang="en-US" dirty="0"/>
              <a:t>More resistance to cross talk</a:t>
            </a:r>
          </a:p>
          <a:p>
            <a:pPr lvl="1" eaLnBrk="1" hangingPunct="1"/>
            <a:r>
              <a:rPr lang="en-US" dirty="0"/>
              <a:t>Higher-quality</a:t>
            </a:r>
          </a:p>
          <a:p>
            <a:pPr lvl="1" eaLnBrk="1" hangingPunct="1"/>
            <a:r>
              <a:rPr lang="en-US" dirty="0"/>
              <a:t>More expensive</a:t>
            </a:r>
          </a:p>
          <a:p>
            <a:pPr eaLnBrk="1" hangingPunct="1"/>
            <a:r>
              <a:rPr lang="en-US" dirty="0"/>
              <a:t>Twist ratio</a:t>
            </a:r>
          </a:p>
          <a:p>
            <a:pPr lvl="1" eaLnBrk="1" hangingPunct="1"/>
            <a:r>
              <a:rPr lang="en-US" dirty="0"/>
              <a:t>Twists per meter or foot</a:t>
            </a:r>
          </a:p>
          <a:p>
            <a:pPr lvl="1" eaLnBrk="1" hangingPunct="1"/>
            <a:r>
              <a:rPr lang="en-US" dirty="0"/>
              <a:t>However, high twist ratio can result in greater attenuation</a:t>
            </a:r>
          </a:p>
          <a:p>
            <a:pPr eaLnBrk="1" hangingPunct="1"/>
            <a:r>
              <a:rPr lang="en-US" dirty="0"/>
              <a:t>Must balance between minimizing cross-talk and reducing attenuation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8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Twisted-Pair 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Hundreds of different designs</a:t>
            </a:r>
          </a:p>
          <a:p>
            <a:pPr lvl="1" eaLnBrk="1" hangingPunct="1"/>
            <a:r>
              <a:rPr lang="en-US" dirty="0"/>
              <a:t>Twist ratio, number of wire pairs, copper grade, shielding type, shielding materials</a:t>
            </a:r>
          </a:p>
          <a:p>
            <a:pPr lvl="1" eaLnBrk="1" hangingPunct="1"/>
            <a:r>
              <a:rPr lang="en-US" dirty="0"/>
              <a:t>1 to 4200 wire pairs possible</a:t>
            </a:r>
          </a:p>
          <a:p>
            <a:pPr eaLnBrk="1" hangingPunct="1"/>
            <a:r>
              <a:rPr lang="en-US" dirty="0"/>
              <a:t>Wiring standard specification</a:t>
            </a:r>
          </a:p>
          <a:p>
            <a:pPr lvl="1" eaLnBrk="1" hangingPunct="1"/>
            <a:r>
              <a:rPr lang="en-US" dirty="0"/>
              <a:t>TIA/EIA 568</a:t>
            </a:r>
          </a:p>
          <a:p>
            <a:pPr eaLnBrk="1" hangingPunct="1"/>
            <a:r>
              <a:rPr lang="en-US" dirty="0"/>
              <a:t>Most common twisted pair types</a:t>
            </a:r>
          </a:p>
          <a:p>
            <a:pPr lvl="1" eaLnBrk="1" hangingPunct="1"/>
            <a:r>
              <a:rPr lang="en-US" dirty="0"/>
              <a:t>Category (cat) 3, 5, 5e, 6, 6a, 7</a:t>
            </a:r>
          </a:p>
          <a:p>
            <a:pPr lvl="1" eaLnBrk="1" hangingPunct="1"/>
            <a:r>
              <a:rPr lang="en-US" dirty="0"/>
              <a:t>CAT 5e or higher used in modern LANs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9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STP (Shielded Twisted Pair)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dirty="0"/>
              <a:t>Individually insulated</a:t>
            </a:r>
          </a:p>
          <a:p>
            <a:pPr eaLnBrk="1" hangingPunct="1"/>
            <a:r>
              <a:rPr lang="en-US" dirty="0"/>
              <a:t>Surrounded by metallic substance shielding (foil)</a:t>
            </a:r>
          </a:p>
          <a:p>
            <a:pPr lvl="1" eaLnBrk="1" hangingPunct="1"/>
            <a:r>
              <a:rPr lang="en-US" dirty="0"/>
              <a:t>Barrier to external electromagnetic forces</a:t>
            </a:r>
          </a:p>
          <a:p>
            <a:pPr lvl="1" eaLnBrk="1" hangingPunct="1"/>
            <a:r>
              <a:rPr lang="en-US" dirty="0"/>
              <a:t>Contains electrical energy of signals inside</a:t>
            </a:r>
          </a:p>
          <a:p>
            <a:pPr lvl="1" eaLnBrk="1" hangingPunct="1"/>
            <a:r>
              <a:rPr lang="en-US" dirty="0"/>
              <a:t>The shield must be grounded</a:t>
            </a:r>
          </a:p>
          <a:p>
            <a:pPr lvl="1" eaLnBrk="1" hangingPunct="1"/>
            <a:r>
              <a:rPr lang="en-US" dirty="0"/>
              <a:t>Expensive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6082" name="Picture 2" descr="STP cable" title="Figure 5-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79" y="3853974"/>
            <a:ext cx="4972050" cy="233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57057"/>
      </p:ext>
    </p:extLst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24451</TotalTime>
  <Words>3345</Words>
  <Application>Microsoft Office PowerPoint</Application>
  <PresentationFormat>On-screen Show (4:3)</PresentationFormat>
  <Paragraphs>606</Paragraphs>
  <Slides>52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Franklin Gothic Book</vt:lpstr>
      <vt:lpstr>Times New Roman</vt:lpstr>
      <vt:lpstr>3_Default Design</vt:lpstr>
      <vt:lpstr>2_Default Design</vt:lpstr>
      <vt:lpstr>1_Default Design</vt:lpstr>
      <vt:lpstr>Default Design</vt:lpstr>
      <vt:lpstr>3. Understanding Wired  and Wireless Networks</vt:lpstr>
      <vt:lpstr>Throughput and Bandwidth</vt:lpstr>
      <vt:lpstr>Throughput and Bandwidth</vt:lpstr>
      <vt:lpstr>Simplex, Half-Duplex, and Duplex</vt:lpstr>
      <vt:lpstr>Twisted-Pair Cable</vt:lpstr>
      <vt:lpstr>Twisted-Pair Cable</vt:lpstr>
      <vt:lpstr>Twisted-Pair Cable</vt:lpstr>
      <vt:lpstr>Twisted-Pair Cable</vt:lpstr>
      <vt:lpstr>STP (Shielded Twisted Pair)</vt:lpstr>
      <vt:lpstr>UTP (Unshielded Twisted Pair)</vt:lpstr>
      <vt:lpstr>Comparing STP and UTP</vt:lpstr>
      <vt:lpstr>Ethernet Standards for Twisted-Pair Cabling</vt:lpstr>
      <vt:lpstr>Cable Pinouts</vt:lpstr>
      <vt:lpstr>Cable Pinouts</vt:lpstr>
      <vt:lpstr>Cable Pinouts</vt:lpstr>
      <vt:lpstr>Fiber-Optic Cable</vt:lpstr>
      <vt:lpstr>Fiber-Optic Cable</vt:lpstr>
      <vt:lpstr>Fiber-Optic Cable</vt:lpstr>
      <vt:lpstr>SMF (Single Mode Fiber)</vt:lpstr>
      <vt:lpstr>MMF (Multimode Fiber)</vt:lpstr>
      <vt:lpstr>Transmission Flaws</vt:lpstr>
      <vt:lpstr>Transmission Flaws</vt:lpstr>
      <vt:lpstr>Transmission Flaws</vt:lpstr>
      <vt:lpstr>Transmission Flaws</vt:lpstr>
      <vt:lpstr>Structured Cabling - Network Equipment in Commercial Buildings</vt:lpstr>
      <vt:lpstr>Network Equipment in Commercial Buildings</vt:lpstr>
      <vt:lpstr>Structured Cabling System</vt:lpstr>
      <vt:lpstr>Structured Cabling System</vt:lpstr>
      <vt:lpstr>Network Equipment in Commercial Buildings</vt:lpstr>
      <vt:lpstr>PowerPoint Presentation</vt:lpstr>
      <vt:lpstr>PowerPoint Presentation</vt:lpstr>
      <vt:lpstr>Network Equipment in Commercial Buildings</vt:lpstr>
      <vt:lpstr>Horizontal Cabling</vt:lpstr>
      <vt:lpstr>PowerPoint Presentation</vt:lpstr>
      <vt:lpstr>Network Equipment in Commercial Buildings</vt:lpstr>
      <vt:lpstr>Rack Systems</vt:lpstr>
      <vt:lpstr>Network Equipment in Commercial Buildings</vt:lpstr>
      <vt:lpstr>Building and Maintaining Network Documentation</vt:lpstr>
      <vt:lpstr>Building and Maintaining Network Documentation</vt:lpstr>
      <vt:lpstr>Building and Maintaining Network Documentation</vt:lpstr>
      <vt:lpstr>Building and Maintaining Network Documentation</vt:lpstr>
      <vt:lpstr>Building and Maintaining Network Documentation</vt:lpstr>
      <vt:lpstr>Wireless Networks</vt:lpstr>
      <vt:lpstr>Wireless Access Point</vt:lpstr>
      <vt:lpstr>Wireless Network Adapters</vt:lpstr>
      <vt:lpstr>Wireless LAN (WLAN)</vt:lpstr>
      <vt:lpstr>WLAN Standards</vt:lpstr>
      <vt:lpstr>Wireless Encryption Options</vt:lpstr>
      <vt:lpstr>Wireless Encryption Options</vt:lpstr>
      <vt:lpstr>Wireless Encryption Options</vt:lpstr>
      <vt:lpstr>Wireless Modes</vt:lpstr>
      <vt:lpstr>Service Set Identifier (SSI)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3</dc:title>
  <dc:creator/>
  <cp:lastModifiedBy>Jim</cp:lastModifiedBy>
  <cp:revision>829</cp:revision>
  <dcterms:created xsi:type="dcterms:W3CDTF">2007-07-09T21:56:01Z</dcterms:created>
  <dcterms:modified xsi:type="dcterms:W3CDTF">2019-07-09T20:01:01Z</dcterms:modified>
</cp:coreProperties>
</file>