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52"/>
  </p:notesMasterIdLst>
  <p:handoutMasterIdLst>
    <p:handoutMasterId r:id="rId53"/>
  </p:handoutMasterIdLst>
  <p:sldIdLst>
    <p:sldId id="256" r:id="rId2"/>
    <p:sldId id="337" r:id="rId3"/>
    <p:sldId id="338" r:id="rId4"/>
    <p:sldId id="339" r:id="rId5"/>
    <p:sldId id="340" r:id="rId6"/>
    <p:sldId id="342" r:id="rId7"/>
    <p:sldId id="341" r:id="rId8"/>
    <p:sldId id="345" r:id="rId9"/>
    <p:sldId id="350" r:id="rId10"/>
    <p:sldId id="351" r:id="rId11"/>
    <p:sldId id="352" r:id="rId12"/>
    <p:sldId id="353" r:id="rId13"/>
    <p:sldId id="343" r:id="rId14"/>
    <p:sldId id="347" r:id="rId15"/>
    <p:sldId id="365" r:id="rId16"/>
    <p:sldId id="297" r:id="rId17"/>
    <p:sldId id="344" r:id="rId18"/>
    <p:sldId id="377" r:id="rId19"/>
    <p:sldId id="378" r:id="rId20"/>
    <p:sldId id="379" r:id="rId21"/>
    <p:sldId id="380" r:id="rId22"/>
    <p:sldId id="381" r:id="rId23"/>
    <p:sldId id="382" r:id="rId24"/>
    <p:sldId id="383" r:id="rId25"/>
    <p:sldId id="384" r:id="rId26"/>
    <p:sldId id="385" r:id="rId27"/>
    <p:sldId id="386" r:id="rId28"/>
    <p:sldId id="387" r:id="rId29"/>
    <p:sldId id="388" r:id="rId30"/>
    <p:sldId id="389" r:id="rId31"/>
    <p:sldId id="390" r:id="rId32"/>
    <p:sldId id="391" r:id="rId33"/>
    <p:sldId id="392" r:id="rId34"/>
    <p:sldId id="393" r:id="rId35"/>
    <p:sldId id="348" r:id="rId36"/>
    <p:sldId id="349" r:id="rId37"/>
    <p:sldId id="375" r:id="rId38"/>
    <p:sldId id="308" r:id="rId39"/>
    <p:sldId id="313" r:id="rId40"/>
    <p:sldId id="314" r:id="rId41"/>
    <p:sldId id="315" r:id="rId42"/>
    <p:sldId id="317" r:id="rId43"/>
    <p:sldId id="323" r:id="rId44"/>
    <p:sldId id="325" r:id="rId45"/>
    <p:sldId id="326" r:id="rId46"/>
    <p:sldId id="312" r:id="rId47"/>
    <p:sldId id="394" r:id="rId48"/>
    <p:sldId id="320" r:id="rId49"/>
    <p:sldId id="318" r:id="rId50"/>
    <p:sldId id="319" r:id="rId51"/>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CC"/>
    <a:srgbClr val="0000FF"/>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96" autoAdjust="0"/>
    <p:restoredTop sz="90603" autoAdjust="0"/>
  </p:normalViewPr>
  <p:slideViewPr>
    <p:cSldViewPr>
      <p:cViewPr varScale="1">
        <p:scale>
          <a:sx n="62" d="100"/>
          <a:sy n="62" d="100"/>
        </p:scale>
        <p:origin x="1794" y="66"/>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4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C72CE6A-9740-4EEA-803A-8C06C279FE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CD8CB8EB-E424-4031-AC0F-2E4E63286C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CA" dirty="0"/>
          </a:p>
        </p:txBody>
      </p:sp>
      <p:sp>
        <p:nvSpPr>
          <p:cNvPr id="4" name="Footer Placeholder 3">
            <a:extLst>
              <a:ext uri="{FF2B5EF4-FFF2-40B4-BE49-F238E27FC236}">
                <a16:creationId xmlns:a16="http://schemas.microsoft.com/office/drawing/2014/main" id="{1CFCDFC5-B8FF-4FE3-BB05-C9C79F27B623}"/>
              </a:ext>
            </a:extLst>
          </p:cNvPr>
          <p:cNvSpPr>
            <a:spLocks noGrp="1"/>
          </p:cNvSpPr>
          <p:nvPr>
            <p:ph type="ftr" sz="quarter" idx="2"/>
          </p:nvPr>
        </p:nvSpPr>
        <p:spPr>
          <a:xfrm>
            <a:off x="1143000" y="8226426"/>
            <a:ext cx="4572000" cy="458787"/>
          </a:xfrm>
          <a:prstGeom prst="rect">
            <a:avLst/>
          </a:prstGeom>
        </p:spPr>
        <p:txBody>
          <a:bodyPr vert="horz" lIns="91440" tIns="45720" rIns="91440" bIns="45720" rtlCol="0" anchor="b"/>
          <a:lstStyle>
            <a:lvl1pPr algn="l">
              <a:defRPr sz="1200"/>
            </a:lvl1pPr>
          </a:lstStyle>
          <a:p>
            <a:r>
              <a:rPr lang="en-US" dirty="0"/>
              <a:t>COPYRIGHTED - DO NOT REDISTRIBUTE OR POST ONLINE</a:t>
            </a:r>
          </a:p>
          <a:p>
            <a:endParaRPr lang="en-CA" dirty="0"/>
          </a:p>
        </p:txBody>
      </p:sp>
      <p:sp>
        <p:nvSpPr>
          <p:cNvPr id="5" name="Slide Number Placeholder 4">
            <a:extLst>
              <a:ext uri="{FF2B5EF4-FFF2-40B4-BE49-F238E27FC236}">
                <a16:creationId xmlns:a16="http://schemas.microsoft.com/office/drawing/2014/main" id="{F457B855-7680-4860-ACAC-A2BD4D3577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7162E4A-FA24-4A10-9225-D9D9D4BF5D18}" type="slidenum">
              <a:rPr lang="en-CA" smtClean="0"/>
              <a:t>‹#›</a:t>
            </a:fld>
            <a:endParaRPr lang="en-CA"/>
          </a:p>
        </p:txBody>
      </p:sp>
    </p:spTree>
    <p:extLst>
      <p:ext uri="{BB962C8B-B14F-4D97-AF65-F5344CB8AC3E}">
        <p14:creationId xmlns:p14="http://schemas.microsoft.com/office/powerpoint/2010/main" val="2018669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fld id="{0387819F-23AB-4220-AF74-AAD10723A546}" type="datetimeFigureOut">
              <a:rPr lang="en-US" altLang="en-US"/>
              <a:pPr/>
              <a:t>7/9/2019</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fld id="{574794AB-F1B7-4A55-AB14-43D9B63B0126}" type="slidenum">
              <a:rPr lang="en-US" altLang="en-US"/>
              <a:pPr/>
              <a:t>‹#›</a:t>
            </a:fld>
            <a:endParaRPr lang="en-US" altLang="en-US"/>
          </a:p>
        </p:txBody>
      </p:sp>
    </p:spTree>
    <p:extLst>
      <p:ext uri="{BB962C8B-B14F-4D97-AF65-F5344CB8AC3E}">
        <p14:creationId xmlns:p14="http://schemas.microsoft.com/office/powerpoint/2010/main" val="302302879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3FA770-5C31-4D46-8711-31A4327BA1AC}" type="slidenum">
              <a:rPr lang="en-US" altLang="en-US"/>
              <a:pPr eaLnBrk="1" hangingPunct="1"/>
              <a:t>1</a:t>
            </a:fld>
            <a:endParaRPr lang="en-US" altLang="en-US"/>
          </a:p>
        </p:txBody>
      </p:sp>
    </p:spTree>
    <p:extLst>
      <p:ext uri="{BB962C8B-B14F-4D97-AF65-F5344CB8AC3E}">
        <p14:creationId xmlns:p14="http://schemas.microsoft.com/office/powerpoint/2010/main" val="285135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9E3D1E9-29AB-473C-BF44-DB512A797D4D}" type="slidenum">
              <a:rPr lang="en-US" altLang="en-US"/>
              <a:pPr eaLnBrk="1" hangingPunct="1"/>
              <a:t>4</a:t>
            </a:fld>
            <a:endParaRPr lang="en-US" altLang="en-US"/>
          </a:p>
        </p:txBody>
      </p:sp>
    </p:spTree>
    <p:extLst>
      <p:ext uri="{BB962C8B-B14F-4D97-AF65-F5344CB8AC3E}">
        <p14:creationId xmlns:p14="http://schemas.microsoft.com/office/powerpoint/2010/main" val="642510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A09D9E-9DE6-42A4-AACE-2ECF3B245262}" type="slidenum">
              <a:rPr lang="en-US" altLang="en-US"/>
              <a:pPr eaLnBrk="1" hangingPunct="1"/>
              <a:t>14</a:t>
            </a:fld>
            <a:endParaRPr lang="en-US" altLang="en-US"/>
          </a:p>
        </p:txBody>
      </p:sp>
    </p:spTree>
    <p:extLst>
      <p:ext uri="{BB962C8B-B14F-4D97-AF65-F5344CB8AC3E}">
        <p14:creationId xmlns:p14="http://schemas.microsoft.com/office/powerpoint/2010/main" val="1248568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When troubleshooting a problem, you need to use a systematic approach, such as: use IPConfig to look at current configuration. Then use the Ping command to ping localhost, local host, default gateway, remote router link, remote host. Of course, you can also use the tracert and pathping commands.</a:t>
            </a: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382EA5-98D0-4599-A027-42A594F66892}" type="slidenum">
              <a:rPr lang="en-US" altLang="en-US"/>
              <a:pPr eaLnBrk="1" hangingPunct="1"/>
              <a:t>40</a:t>
            </a:fld>
            <a:endParaRPr lang="en-US" altLang="en-US"/>
          </a:p>
        </p:txBody>
      </p:sp>
    </p:spTree>
    <p:extLst>
      <p:ext uri="{BB962C8B-B14F-4D97-AF65-F5344CB8AC3E}">
        <p14:creationId xmlns:p14="http://schemas.microsoft.com/office/powerpoint/2010/main" val="3592565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a:t>
            </a: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1A95110-F5CB-4168-81A0-3B41A7847190}" type="slidenum">
              <a:rPr lang="en-US" altLang="en-US"/>
              <a:pPr eaLnBrk="1" hangingPunct="1"/>
              <a:t>41</a:t>
            </a:fld>
            <a:endParaRPr lang="en-US" altLang="en-US"/>
          </a:p>
        </p:txBody>
      </p:sp>
    </p:spTree>
    <p:extLst>
      <p:ext uri="{BB962C8B-B14F-4D97-AF65-F5344CB8AC3E}">
        <p14:creationId xmlns:p14="http://schemas.microsoft.com/office/powerpoint/2010/main" val="780521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54A388-A0EA-4BD9-825E-3C3D59F00D22}" type="slidenum">
              <a:rPr lang="en-US" altLang="en-US"/>
              <a:pPr eaLnBrk="1" hangingPunct="1"/>
              <a:t>43</a:t>
            </a:fld>
            <a:endParaRPr lang="en-US" altLang="en-US"/>
          </a:p>
        </p:txBody>
      </p:sp>
    </p:spTree>
    <p:extLst>
      <p:ext uri="{BB962C8B-B14F-4D97-AF65-F5344CB8AC3E}">
        <p14:creationId xmlns:p14="http://schemas.microsoft.com/office/powerpoint/2010/main" val="1328616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Before Windows Server 2008 R2, it was known as Terminal services. Starting with Windows Server 2008 R2, it is called Remote Desktop Services.</a:t>
            </a: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8CDADB4-4865-4DD5-84EC-65080F1A2C2A}" type="slidenum">
              <a:rPr lang="en-US" altLang="en-US"/>
              <a:pPr eaLnBrk="1" hangingPunct="1"/>
              <a:t>46</a:t>
            </a:fld>
            <a:endParaRPr lang="en-US" altLang="en-US"/>
          </a:p>
        </p:txBody>
      </p:sp>
    </p:spTree>
    <p:extLst>
      <p:ext uri="{BB962C8B-B14F-4D97-AF65-F5344CB8AC3E}">
        <p14:creationId xmlns:p14="http://schemas.microsoft.com/office/powerpoint/2010/main" val="735551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463F2FDA-0CC4-45D9-9000-71BFA3F0600D}" type="datetime1">
              <a:rPr lang="en-US" altLang="en-US" smtClean="0"/>
              <a:t>7/9/2019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9797EF02-D38D-4E42-B61C-B0482E852A94}" type="slidenum">
              <a:rPr lang="en-US" altLang="en-US"/>
              <a:pPr/>
              <a:t>‹#›</a:t>
            </a:fld>
            <a:endParaRPr lang="en-US" altLang="en-US"/>
          </a:p>
        </p:txBody>
      </p:sp>
    </p:spTree>
    <p:extLst>
      <p:ext uri="{BB962C8B-B14F-4D97-AF65-F5344CB8AC3E}">
        <p14:creationId xmlns:p14="http://schemas.microsoft.com/office/powerpoint/2010/main" val="324541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BE47F18F-F7D5-4D99-84EC-AA31EA6477BC}" type="datetime1">
              <a:rPr lang="en-US" altLang="en-US" smtClean="0"/>
              <a:t>7/9/2019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5F2C51C9-4B08-4E66-88A9-439F4E9653E9}" type="slidenum">
              <a:rPr lang="en-US" altLang="en-US"/>
              <a:pPr/>
              <a:t>‹#›</a:t>
            </a:fld>
            <a:endParaRPr lang="en-US" altLang="en-US"/>
          </a:p>
        </p:txBody>
      </p:sp>
    </p:spTree>
    <p:extLst>
      <p:ext uri="{BB962C8B-B14F-4D97-AF65-F5344CB8AC3E}">
        <p14:creationId xmlns:p14="http://schemas.microsoft.com/office/powerpoint/2010/main" val="57732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3163A429-C675-4A51-B3C5-C9297B2927D3}" type="datetime1">
              <a:rPr lang="en-US" altLang="en-US" smtClean="0"/>
              <a:t>7/9/2019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C94C6A18-AFD2-403F-817D-477EE19C6B91}" type="slidenum">
              <a:rPr lang="en-US" altLang="en-US"/>
              <a:pPr/>
              <a:t>‹#›</a:t>
            </a:fld>
            <a:endParaRPr lang="en-US" altLang="en-US"/>
          </a:p>
        </p:txBody>
      </p:sp>
    </p:spTree>
    <p:extLst>
      <p:ext uri="{BB962C8B-B14F-4D97-AF65-F5344CB8AC3E}">
        <p14:creationId xmlns:p14="http://schemas.microsoft.com/office/powerpoint/2010/main" val="4061295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fld id="{58B77088-2FEF-4051-8061-653E4637DB07}" type="datetime1">
              <a:rPr lang="en-US" altLang="en-US" smtClean="0"/>
              <a:t>7/9/2019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0BC8148E-E0E3-4C2E-BBEE-A8FEE127209B}" type="slidenum">
              <a:rPr lang="en-US" altLang="en-US"/>
              <a:pPr/>
              <a:t>‹#›</a:t>
            </a:fld>
            <a:endParaRPr lang="en-US" altLang="en-US"/>
          </a:p>
        </p:txBody>
      </p:sp>
    </p:spTree>
    <p:extLst>
      <p:ext uri="{BB962C8B-B14F-4D97-AF65-F5344CB8AC3E}">
        <p14:creationId xmlns:p14="http://schemas.microsoft.com/office/powerpoint/2010/main" val="2468032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70005D4-CAC1-4B45-9C9F-EBD106B9ACF1}" type="datetime1">
              <a:rPr lang="en-US" altLang="en-US" smtClean="0"/>
              <a:t>7/9/2019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19B5744A-772A-40C3-B7CC-90A730250098}" type="slidenum">
              <a:rPr lang="en-US" altLang="en-US"/>
              <a:pPr/>
              <a:t>‹#›</a:t>
            </a:fld>
            <a:endParaRPr lang="en-US" altLang="en-US"/>
          </a:p>
        </p:txBody>
      </p:sp>
    </p:spTree>
    <p:extLst>
      <p:ext uri="{BB962C8B-B14F-4D97-AF65-F5344CB8AC3E}">
        <p14:creationId xmlns:p14="http://schemas.microsoft.com/office/powerpoint/2010/main" val="204954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50FB7197-E267-4E63-B792-A95291BC6F0D}" type="datetime1">
              <a:rPr lang="en-US" altLang="en-US" smtClean="0"/>
              <a:t>7/9/2019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9886A185-066E-4E5E-94DB-A58730ED6BC2}" type="slidenum">
              <a:rPr lang="en-US" altLang="en-US"/>
              <a:pPr/>
              <a:t>‹#›</a:t>
            </a:fld>
            <a:endParaRPr lang="en-US" altLang="en-US"/>
          </a:p>
        </p:txBody>
      </p:sp>
    </p:spTree>
    <p:extLst>
      <p:ext uri="{BB962C8B-B14F-4D97-AF65-F5344CB8AC3E}">
        <p14:creationId xmlns:p14="http://schemas.microsoft.com/office/powerpoint/2010/main" val="2121418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A5486E61-595E-426D-A9E8-C4D005EE9B53}" type="datetime1">
              <a:rPr lang="en-US" altLang="en-US" smtClean="0"/>
              <a:t>7/9/2019</a:t>
            </a:fld>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E83A39DA-CFB7-4B12-864C-A69CFD0D3F29}" type="slidenum">
              <a:rPr lang="en-US" altLang="en-US"/>
              <a:pPr/>
              <a:t>‹#›</a:t>
            </a:fld>
            <a:endParaRPr lang="en-US" altLang="en-US"/>
          </a:p>
        </p:txBody>
      </p:sp>
    </p:spTree>
    <p:extLst>
      <p:ext uri="{BB962C8B-B14F-4D97-AF65-F5344CB8AC3E}">
        <p14:creationId xmlns:p14="http://schemas.microsoft.com/office/powerpoint/2010/main" val="4123038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5F21117C-544C-4AEE-AF40-10B7F9B6A828}" type="datetime1">
              <a:rPr lang="en-US" altLang="en-US" smtClean="0"/>
              <a:t>7/9/2019</a:t>
            </a:fld>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BFC1A50F-A317-4BCA-925C-A7AADB750EAE}" type="slidenum">
              <a:rPr lang="en-US" altLang="en-US"/>
              <a:pPr/>
              <a:t>‹#›</a:t>
            </a:fld>
            <a:endParaRPr lang="en-US" altLang="en-US"/>
          </a:p>
        </p:txBody>
      </p:sp>
    </p:spTree>
    <p:extLst>
      <p:ext uri="{BB962C8B-B14F-4D97-AF65-F5344CB8AC3E}">
        <p14:creationId xmlns:p14="http://schemas.microsoft.com/office/powerpoint/2010/main" val="136591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95405A52-417E-497D-8A34-D99E1EB75086}" type="datetime1">
              <a:rPr lang="en-US" altLang="en-US" smtClean="0"/>
              <a:t>7/9/2019</a:t>
            </a:fld>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96A03826-3F21-4F1B-A6E6-588341B2A865}" type="slidenum">
              <a:rPr lang="en-US" altLang="en-US"/>
              <a:pPr/>
              <a:t>‹#›</a:t>
            </a:fld>
            <a:endParaRPr lang="en-US" altLang="en-US"/>
          </a:p>
        </p:txBody>
      </p:sp>
    </p:spTree>
    <p:extLst>
      <p:ext uri="{BB962C8B-B14F-4D97-AF65-F5344CB8AC3E}">
        <p14:creationId xmlns:p14="http://schemas.microsoft.com/office/powerpoint/2010/main" val="119626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33BBFD33-37FE-4DC2-8159-046D2C7FF486}" type="datetime1">
              <a:rPr lang="en-US" altLang="en-US" smtClean="0"/>
              <a:t>7/9/2019</a:t>
            </a:fld>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2A285594-139A-41B1-AB2D-9BE9D8CE0494}" type="slidenum">
              <a:rPr lang="en-US" altLang="en-US"/>
              <a:pPr/>
              <a:t>‹#›</a:t>
            </a:fld>
            <a:endParaRPr lang="en-US" altLang="en-US"/>
          </a:p>
        </p:txBody>
      </p:sp>
    </p:spTree>
    <p:extLst>
      <p:ext uri="{BB962C8B-B14F-4D97-AF65-F5344CB8AC3E}">
        <p14:creationId xmlns:p14="http://schemas.microsoft.com/office/powerpoint/2010/main" val="1500951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C7947D34-75EE-4ED5-A396-B87DB5704676}" type="datetime1">
              <a:rPr lang="en-US" altLang="en-US" smtClean="0"/>
              <a:t>7/9/2019</a:t>
            </a:fld>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4925DB29-C425-4993-A23F-DA0EF8855D2C}" type="slidenum">
              <a:rPr lang="en-US" altLang="en-US"/>
              <a:pPr/>
              <a:t>‹#›</a:t>
            </a:fld>
            <a:endParaRPr lang="en-US" altLang="en-US"/>
          </a:p>
        </p:txBody>
      </p:sp>
    </p:spTree>
    <p:extLst>
      <p:ext uri="{BB962C8B-B14F-4D97-AF65-F5344CB8AC3E}">
        <p14:creationId xmlns:p14="http://schemas.microsoft.com/office/powerpoint/2010/main" val="663650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943A9568-1C8A-4961-B713-57FFDBB06771}" type="datetime1">
              <a:rPr lang="en-US" altLang="en-US" smtClean="0"/>
              <a:t>7/9/2019</a:t>
            </a:fld>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9D119BCA-7E44-41CF-97E3-61B7A86583F6}" type="slidenum">
              <a:rPr lang="en-US" altLang="en-US"/>
              <a:pPr/>
              <a:t>‹#›</a:t>
            </a:fld>
            <a:endParaRPr lang="en-US" altLang="en-US"/>
          </a:p>
        </p:txBody>
      </p:sp>
    </p:spTree>
    <p:extLst>
      <p:ext uri="{BB962C8B-B14F-4D97-AF65-F5344CB8AC3E}">
        <p14:creationId xmlns:p14="http://schemas.microsoft.com/office/powerpoint/2010/main" val="10714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7" name="Rounded Rectangle 6"/>
          <p:cNvSpPr/>
          <p:nvPr userDrawn="1"/>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a:solidFill>
                <a:srgbClr val="FFFFFF"/>
              </a:solidFill>
              <a:latin typeface="Franklin Gothic Book" panose="020B0503020102020204" pitchFamily="34" charset="0"/>
            </a:endParaRPr>
          </a:p>
        </p:txBody>
      </p:sp>
      <p:sp>
        <p:nvSpPr>
          <p:cNvPr id="9" name="Rounded Rectangle 8"/>
          <p:cNvSpPr/>
          <p:nvPr userDrawn="1"/>
        </p:nvSpPr>
        <p:spPr>
          <a:xfrm>
            <a:off x="418596" y="435546"/>
            <a:ext cx="8306809" cy="603387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a:solidFill>
                <a:srgbClr val="FFFFFF"/>
              </a:solidFill>
              <a:latin typeface="Franklin Gothic Book" panose="020B0503020102020204" pitchFamily="34" charset="0"/>
            </a:endParaRPr>
          </a:p>
        </p:txBody>
      </p:sp>
      <p:cxnSp>
        <p:nvCxnSpPr>
          <p:cNvPr id="1030" name="Straight Connector 7"/>
          <p:cNvCxnSpPr>
            <a:cxnSpLocks noChangeShapeType="1"/>
          </p:cNvCxnSpPr>
          <p:nvPr userDrawn="1"/>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vl1pPr>
          </a:lstStyle>
          <a:p>
            <a:fld id="{0360A51D-D31E-49F7-B753-5AF2D53CF20C}" type="datetime1">
              <a:rPr lang="en-US" altLang="en-US" smtClean="0"/>
              <a:t>7/9/2019</a:t>
            </a:fld>
            <a:endParaRPr lang="en-US" altLang="en-US"/>
          </a:p>
        </p:txBody>
      </p:sp>
      <p:sp>
        <p:nvSpPr>
          <p:cNvPr id="1495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en-US" altLang="en-US"/>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fld id="{40A07139-376F-4BD6-ACEB-39C490B1EC0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hf hdr="0" ftr="0" dt="0"/>
  <p:txStyles>
    <p:titleStyle>
      <a:lvl1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0" fontAlgn="base" hangingPunct="0">
        <a:spcBef>
          <a:spcPct val="20000"/>
        </a:spcBef>
        <a:spcAft>
          <a:spcPct val="0"/>
        </a:spcAft>
        <a:buClr>
          <a:srgbClr val="0000CC"/>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Char char="–"/>
        <a:defRPr sz="3000">
          <a:solidFill>
            <a:schemeClr val="tx1"/>
          </a:solidFill>
          <a:latin typeface="+mn-lt"/>
        </a:defRPr>
      </a:lvl2pPr>
      <a:lvl3pPr marL="1143000" indent="-228600" algn="l" rtl="0" eaLnBrk="0" fontAlgn="base" hangingPunct="0">
        <a:spcBef>
          <a:spcPct val="20000"/>
        </a:spcBef>
        <a:spcAft>
          <a:spcPct val="0"/>
        </a:spcAft>
        <a:buClr>
          <a:schemeClr val="tx1"/>
        </a:buClr>
        <a:buChar char="•"/>
        <a:defRPr sz="2800">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304800" y="1452563"/>
            <a:ext cx="8532813" cy="304323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a:solidFill>
                <a:srgbClr val="FFFFFF"/>
              </a:solidFill>
              <a:latin typeface="Franklin Gothic Book" panose="020B0503020102020204" pitchFamily="34" charset="0"/>
            </a:endParaRPr>
          </a:p>
        </p:txBody>
      </p:sp>
      <p:sp>
        <p:nvSpPr>
          <p:cNvPr id="9" name="Rounded Rectangle 8"/>
          <p:cNvSpPr/>
          <p:nvPr/>
        </p:nvSpPr>
        <p:spPr>
          <a:xfrm>
            <a:off x="418596" y="1528074"/>
            <a:ext cx="8306809" cy="2889482"/>
          </a:xfrm>
          <a:prstGeom prst="roundRect">
            <a:avLst>
              <a:gd name="adj" fmla="val 2127"/>
            </a:avLst>
          </a:prstGeom>
          <a:no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a:solidFill>
                <a:srgbClr val="FFFFFF"/>
              </a:solidFill>
              <a:latin typeface="Franklin Gothic Book" panose="020B0503020102020204" pitchFamily="34" charset="0"/>
            </a:endParaRPr>
          </a:p>
        </p:txBody>
      </p:sp>
      <p:sp>
        <p:nvSpPr>
          <p:cNvPr id="2" name="Title 1"/>
          <p:cNvSpPr>
            <a:spLocks noGrp="1"/>
          </p:cNvSpPr>
          <p:nvPr>
            <p:ph type="ctrTitle" idx="4294967295"/>
          </p:nvPr>
        </p:nvSpPr>
        <p:spPr>
          <a:xfrm>
            <a:off x="1143000" y="2057400"/>
            <a:ext cx="6629400" cy="1752600"/>
          </a:xfrm>
        </p:spPr>
        <p:txBody>
          <a:bodyPr lIns="45720" rIns="45720">
            <a:normAutofit fontScale="90000"/>
          </a:bodyPr>
          <a:lstStyle/>
          <a:p>
            <a:pPr algn="ctr" eaLnBrk="1" hangingPunct="1">
              <a:defRPr/>
            </a:pPr>
            <a:r>
              <a:rPr lang="en-US" sz="4200" dirty="0">
                <a:effectLst/>
              </a:rPr>
              <a:t>5. TCP/IP </a:t>
            </a:r>
            <a:br>
              <a:rPr lang="en-US" sz="4200" dirty="0">
                <a:effectLst/>
              </a:rPr>
            </a:br>
            <a:r>
              <a:rPr lang="en-US" sz="4200" dirty="0">
                <a:effectLst/>
              </a:rPr>
              <a:t>and </a:t>
            </a:r>
            <a:br>
              <a:rPr lang="en-US" sz="4200" dirty="0">
                <a:effectLst/>
              </a:rPr>
            </a:br>
            <a:r>
              <a:rPr lang="en-US" sz="4200" dirty="0">
                <a:effectLst/>
              </a:rPr>
              <a:t>Packet Delivery Processes</a:t>
            </a:r>
          </a:p>
        </p:txBody>
      </p:sp>
      <p:sp>
        <p:nvSpPr>
          <p:cNvPr id="3" name="Slide Number Placeholder 2">
            <a:extLst>
              <a:ext uri="{FF2B5EF4-FFF2-40B4-BE49-F238E27FC236}">
                <a16:creationId xmlns:a16="http://schemas.microsoft.com/office/drawing/2014/main" id="{B87E061C-7F46-4B3B-9A67-377FAA72D089}"/>
              </a:ext>
            </a:extLst>
          </p:cNvPr>
          <p:cNvSpPr>
            <a:spLocks noGrp="1"/>
          </p:cNvSpPr>
          <p:nvPr>
            <p:ph type="sldNum" sz="quarter" idx="12"/>
          </p:nvPr>
        </p:nvSpPr>
        <p:spPr/>
        <p:txBody>
          <a:bodyPr/>
          <a:lstStyle/>
          <a:p>
            <a:fld id="{19B5744A-772A-40C3-B7CC-90A730250098}" type="slidenum">
              <a:rPr lang="en-US" altLang="en-US" smtClean="0"/>
              <a:pPr/>
              <a:t>1</a:t>
            </a:fld>
            <a:endParaRPr lang="en-US" altLang="en-US"/>
          </a:p>
        </p:txBody>
      </p:sp>
      <p:sp>
        <p:nvSpPr>
          <p:cNvPr id="4" name="TextBox 3">
            <a:extLst>
              <a:ext uri="{FF2B5EF4-FFF2-40B4-BE49-F238E27FC236}">
                <a16:creationId xmlns:a16="http://schemas.microsoft.com/office/drawing/2014/main" id="{AE0078B2-2412-4E73-A110-473C9ECEE3C4}"/>
              </a:ext>
            </a:extLst>
          </p:cNvPr>
          <p:cNvSpPr txBox="1"/>
          <p:nvPr/>
        </p:nvSpPr>
        <p:spPr>
          <a:xfrm>
            <a:off x="448056" y="5175151"/>
            <a:ext cx="6781800" cy="1323439"/>
          </a:xfrm>
          <a:prstGeom prst="rect">
            <a:avLst/>
          </a:prstGeom>
          <a:noFill/>
        </p:spPr>
        <p:txBody>
          <a:bodyPr wrap="square" rtlCol="0">
            <a:spAutoFit/>
          </a:bodyPr>
          <a:lstStyle/>
          <a:p>
            <a:endParaRPr lang="en-CA" sz="2000" dirty="0"/>
          </a:p>
          <a:p>
            <a:pPr algn="l"/>
            <a:r>
              <a:rPr lang="en-CA" sz="2000" dirty="0"/>
              <a:t> Ref:</a:t>
            </a:r>
          </a:p>
          <a:p>
            <a:pPr algn="l"/>
            <a:r>
              <a:rPr lang="en-CA" sz="2000" dirty="0"/>
              <a:t>The Packet Delivery Process: Locally Connected Hosts</a:t>
            </a:r>
          </a:p>
          <a:p>
            <a:pPr algn="l"/>
            <a:r>
              <a:rPr lang="en-CA" sz="2000" dirty="0"/>
              <a:t>The Packet Delivery Process: Remotely Connected Hosts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6" name="Rectangle 9"/>
          <p:cNvSpPr>
            <a:spLocks noGrp="1" noChangeArrowheads="1"/>
          </p:cNvSpPr>
          <p:nvPr>
            <p:ph type="title"/>
          </p:nvPr>
        </p:nvSpPr>
        <p:spPr>
          <a:xfrm>
            <a:off x="609600" y="228283"/>
            <a:ext cx="6553200" cy="1143000"/>
          </a:xfrm>
          <a:noFill/>
        </p:spPr>
        <p:txBody>
          <a:bodyPr/>
          <a:lstStyle/>
          <a:p>
            <a:pPr eaLnBrk="1" hangingPunct="1"/>
            <a:r>
              <a:rPr lang="en-US" altLang="en-US" dirty="0">
                <a:effectLst/>
              </a:rPr>
              <a:t>Understanding Ports</a:t>
            </a:r>
          </a:p>
        </p:txBody>
      </p:sp>
      <p:sp>
        <p:nvSpPr>
          <p:cNvPr id="20487" name="Rectangle 10"/>
          <p:cNvSpPr>
            <a:spLocks noGrp="1" noChangeArrowheads="1"/>
          </p:cNvSpPr>
          <p:nvPr>
            <p:ph type="body" idx="1"/>
          </p:nvPr>
        </p:nvSpPr>
        <p:spPr>
          <a:xfrm>
            <a:off x="723900" y="1600200"/>
            <a:ext cx="6324600" cy="4525963"/>
          </a:xfrm>
          <a:noFill/>
        </p:spPr>
        <p:txBody>
          <a:bodyPr/>
          <a:lstStyle/>
          <a:p>
            <a:pPr eaLnBrk="1" hangingPunct="1"/>
            <a:r>
              <a:rPr lang="en-US" altLang="en-US" dirty="0"/>
              <a:t>Controlling port traffic with a firewall</a:t>
            </a:r>
          </a:p>
        </p:txBody>
      </p:sp>
      <p:pic>
        <p:nvPicPr>
          <p:cNvPr id="20489" name="Picture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63002" y="3048000"/>
            <a:ext cx="6396038"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9C2D94E6-C5FF-4FB9-BBAF-331A722FE811}"/>
              </a:ext>
            </a:extLst>
          </p:cNvPr>
          <p:cNvSpPr>
            <a:spLocks noGrp="1"/>
          </p:cNvSpPr>
          <p:nvPr>
            <p:ph type="sldNum" sz="quarter" idx="12"/>
          </p:nvPr>
        </p:nvSpPr>
        <p:spPr/>
        <p:txBody>
          <a:bodyPr/>
          <a:lstStyle/>
          <a:p>
            <a:fld id="{19B5744A-772A-40C3-B7CC-90A730250098}" type="slidenum">
              <a:rPr lang="en-US" altLang="en-US" smtClean="0"/>
              <a:pPr/>
              <a:t>10</a:t>
            </a:fld>
            <a:endParaRPr lang="en-US" altLang="en-US"/>
          </a:p>
        </p:txBody>
      </p:sp>
    </p:spTree>
    <p:extLst>
      <p:ext uri="{BB962C8B-B14F-4D97-AF65-F5344CB8AC3E}">
        <p14:creationId xmlns:p14="http://schemas.microsoft.com/office/powerpoint/2010/main" val="2534755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10" name="Rectangle 9"/>
          <p:cNvSpPr>
            <a:spLocks noGrp="1" noChangeArrowheads="1"/>
          </p:cNvSpPr>
          <p:nvPr>
            <p:ph type="title"/>
          </p:nvPr>
        </p:nvSpPr>
        <p:spPr>
          <a:xfrm>
            <a:off x="457200" y="228600"/>
            <a:ext cx="6553200" cy="762000"/>
          </a:xfrm>
          <a:noFill/>
        </p:spPr>
        <p:txBody>
          <a:bodyPr/>
          <a:lstStyle/>
          <a:p>
            <a:pPr eaLnBrk="1" hangingPunct="1"/>
            <a:r>
              <a:rPr lang="en-US" altLang="en-US" dirty="0">
                <a:effectLst/>
              </a:rPr>
              <a:t>Understanding Ports</a:t>
            </a:r>
          </a:p>
        </p:txBody>
      </p:sp>
      <p:sp>
        <p:nvSpPr>
          <p:cNvPr id="21511" name="Rectangle 10"/>
          <p:cNvSpPr>
            <a:spLocks noGrp="1" noChangeArrowheads="1"/>
          </p:cNvSpPr>
          <p:nvPr>
            <p:ph type="body" idx="1"/>
          </p:nvPr>
        </p:nvSpPr>
        <p:spPr>
          <a:xfrm>
            <a:off x="685800" y="1219201"/>
            <a:ext cx="6324600" cy="762000"/>
          </a:xfrm>
          <a:noFill/>
        </p:spPr>
        <p:txBody>
          <a:bodyPr/>
          <a:lstStyle/>
          <a:p>
            <a:pPr eaLnBrk="1" hangingPunct="1"/>
            <a:r>
              <a:rPr lang="en-US" altLang="en-US" sz="2800" dirty="0"/>
              <a:t>Assigned by IANA</a:t>
            </a:r>
          </a:p>
        </p:txBody>
      </p:sp>
      <p:pic>
        <p:nvPicPr>
          <p:cNvPr id="21513"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466302"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57730BBB-33DB-4FBC-BAFA-49CD9DF63132}"/>
              </a:ext>
            </a:extLst>
          </p:cNvPr>
          <p:cNvSpPr>
            <a:spLocks noGrp="1"/>
          </p:cNvSpPr>
          <p:nvPr>
            <p:ph type="sldNum" sz="quarter" idx="12"/>
          </p:nvPr>
        </p:nvSpPr>
        <p:spPr/>
        <p:txBody>
          <a:bodyPr/>
          <a:lstStyle/>
          <a:p>
            <a:fld id="{19B5744A-772A-40C3-B7CC-90A730250098}" type="slidenum">
              <a:rPr lang="en-US" altLang="en-US" smtClean="0"/>
              <a:pPr/>
              <a:t>11</a:t>
            </a:fld>
            <a:endParaRPr lang="en-US" altLang="en-US"/>
          </a:p>
        </p:txBody>
      </p:sp>
    </p:spTree>
    <p:extLst>
      <p:ext uri="{BB962C8B-B14F-4D97-AF65-F5344CB8AC3E}">
        <p14:creationId xmlns:p14="http://schemas.microsoft.com/office/powerpoint/2010/main" val="369864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5" name="Rectangle 10"/>
          <p:cNvSpPr>
            <a:spLocks noGrp="1" noChangeArrowheads="1"/>
          </p:cNvSpPr>
          <p:nvPr>
            <p:ph type="body" idx="1"/>
          </p:nvPr>
        </p:nvSpPr>
        <p:spPr>
          <a:xfrm>
            <a:off x="646319" y="387454"/>
            <a:ext cx="6324600" cy="1120672"/>
          </a:xfrm>
          <a:noFill/>
        </p:spPr>
        <p:txBody>
          <a:bodyPr/>
          <a:lstStyle/>
          <a:p>
            <a:pPr eaLnBrk="1" hangingPunct="1"/>
            <a:r>
              <a:rPr lang="en-US" altLang="en-US" sz="2800" dirty="0"/>
              <a:t>Common ports</a:t>
            </a:r>
          </a:p>
        </p:txBody>
      </p:sp>
      <p:grpSp>
        <p:nvGrpSpPr>
          <p:cNvPr id="5" name="Group 4">
            <a:extLst>
              <a:ext uri="{FF2B5EF4-FFF2-40B4-BE49-F238E27FC236}">
                <a16:creationId xmlns:a16="http://schemas.microsoft.com/office/drawing/2014/main" id="{2B4CBC5B-99A8-46CC-84F7-2119691690E5}"/>
              </a:ext>
            </a:extLst>
          </p:cNvPr>
          <p:cNvGrpSpPr/>
          <p:nvPr/>
        </p:nvGrpSpPr>
        <p:grpSpPr>
          <a:xfrm>
            <a:off x="1143000" y="956256"/>
            <a:ext cx="6324600" cy="5514289"/>
            <a:chOff x="1143000" y="956257"/>
            <a:chExt cx="4905375" cy="4267200"/>
          </a:xfrm>
        </p:grpSpPr>
        <p:pic>
          <p:nvPicPr>
            <p:cNvPr id="225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56257"/>
              <a:ext cx="4905375" cy="2226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144" y="3182622"/>
              <a:ext cx="4833085" cy="2040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Slide Number Placeholder 1">
            <a:extLst>
              <a:ext uri="{FF2B5EF4-FFF2-40B4-BE49-F238E27FC236}">
                <a16:creationId xmlns:a16="http://schemas.microsoft.com/office/drawing/2014/main" id="{5B6F40BF-E9FA-485C-901F-20BB66240F24}"/>
              </a:ext>
            </a:extLst>
          </p:cNvPr>
          <p:cNvSpPr>
            <a:spLocks noGrp="1"/>
          </p:cNvSpPr>
          <p:nvPr>
            <p:ph type="sldNum" sz="quarter" idx="12"/>
          </p:nvPr>
        </p:nvSpPr>
        <p:spPr/>
        <p:txBody>
          <a:bodyPr/>
          <a:lstStyle/>
          <a:p>
            <a:fld id="{19B5744A-772A-40C3-B7CC-90A730250098}" type="slidenum">
              <a:rPr lang="en-US" altLang="en-US" smtClean="0"/>
              <a:pPr/>
              <a:t>12</a:t>
            </a:fld>
            <a:endParaRPr lang="en-US" altLang="en-US"/>
          </a:p>
        </p:txBody>
      </p:sp>
    </p:spTree>
    <p:extLst>
      <p:ext uri="{BB962C8B-B14F-4D97-AF65-F5344CB8AC3E}">
        <p14:creationId xmlns:p14="http://schemas.microsoft.com/office/powerpoint/2010/main" val="269774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4" name="Rectangle 8"/>
          <p:cNvSpPr>
            <a:spLocks noGrp="1" noChangeArrowheads="1"/>
          </p:cNvSpPr>
          <p:nvPr>
            <p:ph type="ctrTitle"/>
          </p:nvPr>
        </p:nvSpPr>
        <p:spPr>
          <a:xfrm>
            <a:off x="550333" y="289983"/>
            <a:ext cx="6019800" cy="644525"/>
          </a:xfrm>
          <a:noFill/>
        </p:spPr>
        <p:txBody>
          <a:bodyPr/>
          <a:lstStyle/>
          <a:p>
            <a:pPr eaLnBrk="1" hangingPunct="1"/>
            <a:r>
              <a:rPr lang="en-US" altLang="en-US" dirty="0">
                <a:effectLst/>
              </a:rPr>
              <a:t>Internet Layer</a:t>
            </a:r>
          </a:p>
        </p:txBody>
      </p:sp>
      <p:sp>
        <p:nvSpPr>
          <p:cNvPr id="12296"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13322" name="Rectangle 1"/>
          <p:cNvSpPr>
            <a:spLocks noChangeArrowheads="1"/>
          </p:cNvSpPr>
          <p:nvPr/>
        </p:nvSpPr>
        <p:spPr bwMode="auto">
          <a:xfrm>
            <a:off x="685800" y="1141757"/>
            <a:ext cx="7391400" cy="4678204"/>
          </a:xfrm>
          <a:prstGeom prst="rect">
            <a:avLst/>
          </a:prstGeom>
          <a:noFill/>
          <a:ln>
            <a:noFill/>
          </a:ln>
        </p:spPr>
        <p:txBody>
          <a:bodyPr wrap="square">
            <a:spAutoFit/>
          </a:bodyPr>
          <a:lstStyle>
            <a:lvl1pPr marL="285750" indent="-2857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buFont typeface="Arial" panose="020B0604020202020204" pitchFamily="34" charset="0"/>
              <a:buChar char="•"/>
            </a:pPr>
            <a:r>
              <a:rPr lang="en-US" sz="2400" b="1" i="1" dirty="0"/>
              <a:t>Internet Layer </a:t>
            </a:r>
            <a:r>
              <a:rPr lang="en-US" sz="2400" dirty="0"/>
              <a:t>defines the protocols used for address and routing the data packets </a:t>
            </a:r>
            <a:endParaRPr lang="en-US" altLang="en-US" sz="2400" dirty="0"/>
          </a:p>
          <a:p>
            <a:pPr lvl="1" algn="l" eaLnBrk="1" hangingPunct="1">
              <a:buFont typeface="Arial" panose="020B0604020202020204" pitchFamily="34" charset="0"/>
              <a:buChar char="•"/>
            </a:pPr>
            <a:r>
              <a:rPr lang="en-US" altLang="en-US" sz="2400" dirty="0"/>
              <a:t>Logical Addressing</a:t>
            </a:r>
          </a:p>
          <a:p>
            <a:pPr lvl="1" algn="l" eaLnBrk="1" hangingPunct="1">
              <a:buFont typeface="Arial" panose="020B0604020202020204" pitchFamily="34" charset="0"/>
              <a:buChar char="•"/>
            </a:pPr>
            <a:r>
              <a:rPr lang="en-US" altLang="en-US" sz="2400" dirty="0"/>
              <a:t>Routing</a:t>
            </a:r>
          </a:p>
          <a:p>
            <a:pPr lvl="1" algn="l" eaLnBrk="1" hangingPunct="1">
              <a:buFont typeface="Arial" panose="020B0604020202020204" pitchFamily="34" charset="0"/>
              <a:buChar char="•"/>
            </a:pPr>
            <a:r>
              <a:rPr lang="en-US" altLang="en-US" sz="2400" dirty="0"/>
              <a:t>Packet Forwarding</a:t>
            </a:r>
          </a:p>
          <a:p>
            <a:pPr algn="l" eaLnBrk="1" hangingPunct="1">
              <a:buFont typeface="Arial" panose="020B0604020202020204" pitchFamily="34" charset="0"/>
              <a:buChar char="•"/>
            </a:pPr>
            <a:endParaRPr lang="en-US" altLang="en-US" dirty="0"/>
          </a:p>
          <a:p>
            <a:pPr algn="l" eaLnBrk="1" hangingPunct="1">
              <a:buFont typeface="Arial" panose="020B0604020202020204" pitchFamily="34" charset="0"/>
              <a:buChar char="•"/>
            </a:pPr>
            <a:endParaRPr lang="en-US" altLang="en-US" dirty="0"/>
          </a:p>
          <a:p>
            <a:pPr marL="457200" indent="-457200" algn="l" eaLnBrk="1" hangingPunct="1">
              <a:buFont typeface="Arial" panose="020B0604020202020204" pitchFamily="34" charset="0"/>
              <a:buChar char="•"/>
            </a:pPr>
            <a:r>
              <a:rPr lang="en-US" altLang="en-US" sz="2800" dirty="0"/>
              <a:t>Protocols, examples:</a:t>
            </a:r>
          </a:p>
          <a:p>
            <a:pPr lvl="1" algn="l" eaLnBrk="1" hangingPunct="1">
              <a:buFont typeface="Arial" panose="020B0604020202020204" pitchFamily="34" charset="0"/>
              <a:buChar char="•"/>
            </a:pPr>
            <a:r>
              <a:rPr lang="en-US" altLang="en-US" sz="2400" dirty="0"/>
              <a:t>IP</a:t>
            </a:r>
          </a:p>
          <a:p>
            <a:pPr lvl="1" algn="l" eaLnBrk="1" hangingPunct="1">
              <a:buFont typeface="Arial" panose="020B0604020202020204" pitchFamily="34" charset="0"/>
              <a:buChar char="•"/>
            </a:pPr>
            <a:r>
              <a:rPr lang="en-US" altLang="en-US" sz="2400" dirty="0"/>
              <a:t>ARP </a:t>
            </a:r>
          </a:p>
          <a:p>
            <a:pPr lvl="1" algn="l" eaLnBrk="1" hangingPunct="1">
              <a:buFont typeface="Arial" panose="020B0604020202020204" pitchFamily="34" charset="0"/>
              <a:buChar char="•"/>
            </a:pPr>
            <a:r>
              <a:rPr lang="en-US" altLang="en-US" sz="2400" dirty="0"/>
              <a:t>ICMP</a:t>
            </a:r>
          </a:p>
          <a:p>
            <a:pPr lvl="1" algn="l" eaLnBrk="1" hangingPunct="1">
              <a:buFont typeface="Arial" panose="020B0604020202020204" pitchFamily="34" charset="0"/>
              <a:buChar char="•"/>
            </a:pPr>
            <a:r>
              <a:rPr lang="en-US" altLang="en-US" sz="2400" dirty="0"/>
              <a:t>IGMP</a:t>
            </a:r>
          </a:p>
          <a:p>
            <a:pPr marL="0" indent="0" eaLnBrk="1" hangingPunct="1"/>
            <a:endParaRPr lang="en-US" altLang="en-US" dirty="0"/>
          </a:p>
        </p:txBody>
      </p:sp>
      <p:sp>
        <p:nvSpPr>
          <p:cNvPr id="2" name="Slide Number Placeholder 1">
            <a:extLst>
              <a:ext uri="{FF2B5EF4-FFF2-40B4-BE49-F238E27FC236}">
                <a16:creationId xmlns:a16="http://schemas.microsoft.com/office/drawing/2014/main" id="{FFD0A5FF-9F78-43E0-93F8-9EF179321094}"/>
              </a:ext>
            </a:extLst>
          </p:cNvPr>
          <p:cNvSpPr>
            <a:spLocks noGrp="1"/>
          </p:cNvSpPr>
          <p:nvPr>
            <p:ph type="sldNum" sz="quarter" idx="12"/>
          </p:nvPr>
        </p:nvSpPr>
        <p:spPr/>
        <p:txBody>
          <a:bodyPr/>
          <a:lstStyle/>
          <a:p>
            <a:fld id="{9797EF02-D38D-4E42-B61C-B0482E852A94}" type="slidenum">
              <a:rPr lang="en-US" altLang="en-US" smtClean="0"/>
              <a:pPr/>
              <a:t>13</a:t>
            </a:fld>
            <a:endParaRPr lang="en-US" altLang="en-US"/>
          </a:p>
        </p:txBody>
      </p:sp>
    </p:spTree>
    <p:extLst>
      <p:ext uri="{BB962C8B-B14F-4D97-AF65-F5344CB8AC3E}">
        <p14:creationId xmlns:p14="http://schemas.microsoft.com/office/powerpoint/2010/main" val="144071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0" name="Rectangle 8"/>
          <p:cNvSpPr>
            <a:spLocks noGrp="1" noChangeArrowheads="1"/>
          </p:cNvSpPr>
          <p:nvPr>
            <p:ph type="title"/>
          </p:nvPr>
        </p:nvSpPr>
        <p:spPr>
          <a:xfrm>
            <a:off x="533400" y="472281"/>
            <a:ext cx="6553200" cy="884238"/>
          </a:xfrm>
          <a:noFill/>
        </p:spPr>
        <p:txBody>
          <a:bodyPr/>
          <a:lstStyle/>
          <a:p>
            <a:pPr eaLnBrk="1" hangingPunct="1"/>
            <a:r>
              <a:rPr lang="en-US" altLang="en-US" sz="2800" dirty="0">
                <a:effectLst/>
              </a:rPr>
              <a:t>Internet Layer Protocols</a:t>
            </a:r>
            <a:br>
              <a:rPr lang="en-US" altLang="en-US" sz="2800" dirty="0"/>
            </a:br>
            <a:endParaRPr lang="en-US" altLang="en-US" sz="2800" dirty="0"/>
          </a:p>
        </p:txBody>
      </p:sp>
      <p:pic>
        <p:nvPicPr>
          <p:cNvPr id="11272"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1356518"/>
            <a:ext cx="8471947" cy="405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52BD4A7-F16C-447D-A75C-40B4F55FDF97}"/>
              </a:ext>
            </a:extLst>
          </p:cNvPr>
          <p:cNvSpPr>
            <a:spLocks noGrp="1"/>
          </p:cNvSpPr>
          <p:nvPr>
            <p:ph type="sldNum" sz="quarter" idx="12"/>
          </p:nvPr>
        </p:nvSpPr>
        <p:spPr/>
        <p:txBody>
          <a:bodyPr/>
          <a:lstStyle/>
          <a:p>
            <a:fld id="{19B5744A-772A-40C3-B7CC-90A730250098}" type="slidenum">
              <a:rPr lang="en-US" altLang="en-US" smtClean="0"/>
              <a:pPr/>
              <a:t>14</a:t>
            </a:fld>
            <a:endParaRPr lang="en-US" altLang="en-US"/>
          </a:p>
        </p:txBody>
      </p:sp>
    </p:spTree>
    <p:extLst>
      <p:ext uri="{BB962C8B-B14F-4D97-AF65-F5344CB8AC3E}">
        <p14:creationId xmlns:p14="http://schemas.microsoft.com/office/powerpoint/2010/main" val="2297751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0A1FC42F-89AE-4DAB-A4D8-EA6E386F96E7}"/>
              </a:ext>
            </a:extLst>
          </p:cNvPr>
          <p:cNvSpPr>
            <a:spLocks noGrp="1" noChangeArrowheads="1"/>
          </p:cNvSpPr>
          <p:nvPr>
            <p:ph type="title"/>
          </p:nvPr>
        </p:nvSpPr>
        <p:spPr/>
        <p:txBody>
          <a:bodyPr/>
          <a:lstStyle/>
          <a:p>
            <a:pPr eaLnBrk="1" hangingPunct="1">
              <a:defRPr/>
            </a:pPr>
            <a:r>
              <a:rPr lang="en-US" sz="4000" dirty="0">
                <a:effectLst/>
              </a:rPr>
              <a:t>ARP (Address Resolution Protocol)</a:t>
            </a:r>
          </a:p>
        </p:txBody>
      </p:sp>
      <p:sp>
        <p:nvSpPr>
          <p:cNvPr id="331779" name="Rectangle 3">
            <a:extLst>
              <a:ext uri="{FF2B5EF4-FFF2-40B4-BE49-F238E27FC236}">
                <a16:creationId xmlns:a16="http://schemas.microsoft.com/office/drawing/2014/main" id="{AEEE9DBF-B7FC-4B86-9720-365BA3BF8793}"/>
              </a:ext>
            </a:extLst>
          </p:cNvPr>
          <p:cNvSpPr>
            <a:spLocks noGrp="1" noChangeArrowheads="1"/>
          </p:cNvSpPr>
          <p:nvPr>
            <p:ph type="body" idx="1"/>
          </p:nvPr>
        </p:nvSpPr>
        <p:spPr/>
        <p:txBody>
          <a:bodyPr/>
          <a:lstStyle/>
          <a:p>
            <a:pPr eaLnBrk="1" hangingPunct="1">
              <a:defRPr/>
            </a:pPr>
            <a:r>
              <a:rPr lang="en-US" sz="2800" b="1" i="1" dirty="0"/>
              <a:t>ARP </a:t>
            </a:r>
            <a:r>
              <a:rPr lang="en-US" sz="2800" dirty="0"/>
              <a:t>is used to resolve an IP address to a hardware address (MAC address) for final delivery of data packets to the destination.  </a:t>
            </a:r>
          </a:p>
          <a:p>
            <a:pPr eaLnBrk="1" hangingPunct="1">
              <a:defRPr/>
            </a:pPr>
            <a:endParaRPr lang="en-US" sz="2800" dirty="0"/>
          </a:p>
          <a:p>
            <a:pPr eaLnBrk="1" hangingPunct="1">
              <a:defRPr/>
            </a:pPr>
            <a:r>
              <a:rPr lang="en-US" sz="2800" dirty="0"/>
              <a:t>ARP </a:t>
            </a:r>
            <a:r>
              <a:rPr lang="en-US" sz="2800" b="1" dirty="0"/>
              <a:t>broadcasts</a:t>
            </a:r>
            <a:r>
              <a:rPr lang="en-US" sz="2800" dirty="0"/>
              <a:t> a query in a network called an </a:t>
            </a:r>
            <a:r>
              <a:rPr lang="en-US" sz="2800" b="1" i="1" dirty="0"/>
              <a:t>ARP request</a:t>
            </a:r>
            <a:r>
              <a:rPr lang="en-US" sz="2800" dirty="0"/>
              <a:t>, asking which network interface has this IP address.  </a:t>
            </a:r>
          </a:p>
          <a:p>
            <a:pPr lvl="1" eaLnBrk="1" hangingPunct="1">
              <a:defRPr/>
            </a:pPr>
            <a:r>
              <a:rPr lang="en-US" sz="2600" dirty="0"/>
              <a:t>The host having the IP address replies with an </a:t>
            </a:r>
            <a:r>
              <a:rPr lang="en-US" sz="2600" b="1" i="1" dirty="0"/>
              <a:t>ARP reply</a:t>
            </a:r>
            <a:r>
              <a:rPr lang="en-US" sz="2600" dirty="0"/>
              <a:t> that contains the hardware address for the destination host. </a:t>
            </a:r>
          </a:p>
        </p:txBody>
      </p:sp>
      <p:sp>
        <p:nvSpPr>
          <p:cNvPr id="2" name="Slide Number Placeholder 1">
            <a:extLst>
              <a:ext uri="{FF2B5EF4-FFF2-40B4-BE49-F238E27FC236}">
                <a16:creationId xmlns:a16="http://schemas.microsoft.com/office/drawing/2014/main" id="{EF6BE57F-9F27-4313-9EB9-F6D199E21AF5}"/>
              </a:ext>
            </a:extLst>
          </p:cNvPr>
          <p:cNvSpPr>
            <a:spLocks noGrp="1"/>
          </p:cNvSpPr>
          <p:nvPr>
            <p:ph type="sldNum" sz="quarter" idx="12"/>
          </p:nvPr>
        </p:nvSpPr>
        <p:spPr/>
        <p:txBody>
          <a:bodyPr/>
          <a:lstStyle/>
          <a:p>
            <a:fld id="{19B5744A-772A-40C3-B7CC-90A730250098}" type="slidenum">
              <a:rPr lang="en-US" altLang="en-US" smtClean="0"/>
              <a:pPr/>
              <a:t>15</a:t>
            </a:fld>
            <a:endParaRPr lang="en-US" altLang="en-US"/>
          </a:p>
        </p:txBody>
      </p:sp>
    </p:spTree>
    <p:extLst>
      <p:ext uri="{BB962C8B-B14F-4D97-AF65-F5344CB8AC3E}">
        <p14:creationId xmlns:p14="http://schemas.microsoft.com/office/powerpoint/2010/main" val="9822709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8" name="Text Box 8">
            <a:extLst>
              <a:ext uri="{FF2B5EF4-FFF2-40B4-BE49-F238E27FC236}">
                <a16:creationId xmlns:a16="http://schemas.microsoft.com/office/drawing/2014/main" id="{ACA8E034-9FB1-4235-82DE-EFC8B17758F7}"/>
              </a:ext>
            </a:extLst>
          </p:cNvPr>
          <p:cNvSpPr txBox="1">
            <a:spLocks noChangeArrowheads="1"/>
          </p:cNvSpPr>
          <p:nvPr/>
        </p:nvSpPr>
        <p:spPr bwMode="auto">
          <a:xfrm>
            <a:off x="685800" y="470603"/>
            <a:ext cx="8077200" cy="3046988"/>
          </a:xfrm>
          <a:prstGeom prst="rect">
            <a:avLst/>
          </a:prstGeom>
          <a:noFill/>
          <a:ln>
            <a:noFill/>
          </a:ln>
          <a:effectLst/>
        </p:spPr>
        <p:txBody>
          <a:bodyPr wrap="square">
            <a:spAutoFit/>
          </a:bodyPr>
          <a:lstStyle/>
          <a:p>
            <a:pPr marL="342900" indent="-342900" algn="l">
              <a:buFont typeface="Arial" panose="020B0604020202020204" pitchFamily="34" charset="0"/>
              <a:buChar char="•"/>
              <a:defRPr/>
            </a:pPr>
            <a:r>
              <a:rPr lang="en-US" sz="2400" dirty="0">
                <a:latin typeface="Tahoma" charset="0"/>
              </a:rPr>
              <a:t>When an </a:t>
            </a:r>
            <a:r>
              <a:rPr lang="en-US" sz="2400" b="1" i="1" dirty="0">
                <a:latin typeface="Tahoma" charset="0"/>
              </a:rPr>
              <a:t>ARP request </a:t>
            </a:r>
            <a:r>
              <a:rPr lang="en-US" sz="2400" dirty="0">
                <a:latin typeface="Tahoma" charset="0"/>
              </a:rPr>
              <a:t>is issued on the LAN,</a:t>
            </a:r>
          </a:p>
          <a:p>
            <a:pPr marL="800100" lvl="1" indent="-342900" algn="l">
              <a:buFont typeface="Arial" panose="020B0604020202020204" pitchFamily="34" charset="0"/>
              <a:buChar char="•"/>
              <a:defRPr/>
            </a:pPr>
            <a:r>
              <a:rPr lang="en-US" sz="2400" dirty="0">
                <a:latin typeface="Tahoma" charset="0"/>
              </a:rPr>
              <a:t>the destination address is BROADCAST, i.e. this message is being sent to all computers in the local area network. </a:t>
            </a:r>
          </a:p>
          <a:p>
            <a:pPr marL="800100" lvl="1" indent="-342900" algn="l">
              <a:buFont typeface="Arial" panose="020B0604020202020204" pitchFamily="34" charset="0"/>
              <a:buChar char="•"/>
              <a:defRPr/>
            </a:pPr>
            <a:r>
              <a:rPr lang="en-US" sz="2400" dirty="0">
                <a:latin typeface="Tahoma" charset="0"/>
              </a:rPr>
              <a:t>The ARP Request message also contains the source IP address, source MAC address, and the destination IP address</a:t>
            </a:r>
          </a:p>
          <a:p>
            <a:pPr marL="342900" indent="-342900" algn="l">
              <a:buFont typeface="Arial" panose="020B0604020202020204" pitchFamily="34" charset="0"/>
              <a:buChar char="•"/>
              <a:defRPr/>
            </a:pPr>
            <a:endParaRPr lang="en-US" sz="2400" dirty="0">
              <a:latin typeface="Tahoma" charset="0"/>
            </a:endParaRPr>
          </a:p>
        </p:txBody>
      </p:sp>
      <p:pic>
        <p:nvPicPr>
          <p:cNvPr id="6" name="Picture 13">
            <a:extLst>
              <a:ext uri="{FF2B5EF4-FFF2-40B4-BE49-F238E27FC236}">
                <a16:creationId xmlns:a16="http://schemas.microsoft.com/office/drawing/2014/main" id="{FE8CAE23-1CEE-41A7-924B-1817FFDB3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440723"/>
            <a:ext cx="5342134" cy="294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F72D3340-EA45-4596-ABB6-8889D7688E35}"/>
              </a:ext>
            </a:extLst>
          </p:cNvPr>
          <p:cNvSpPr>
            <a:spLocks noGrp="1"/>
          </p:cNvSpPr>
          <p:nvPr>
            <p:ph type="sldNum" sz="quarter" idx="12"/>
          </p:nvPr>
        </p:nvSpPr>
        <p:spPr/>
        <p:txBody>
          <a:bodyPr/>
          <a:lstStyle/>
          <a:p>
            <a:fld id="{E83A39DA-CFB7-4B12-864C-A69CFD0D3F29}" type="slidenum">
              <a:rPr lang="en-US" altLang="en-US" smtClean="0"/>
              <a:pPr/>
              <a:t>16</a:t>
            </a:fld>
            <a:endParaRPr lang="en-US" altLang="en-US"/>
          </a:p>
        </p:txBody>
      </p:sp>
    </p:spTree>
    <p:extLst>
      <p:ext uri="{BB962C8B-B14F-4D97-AF65-F5344CB8AC3E}">
        <p14:creationId xmlns:p14="http://schemas.microsoft.com/office/powerpoint/2010/main" val="15298672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8" name="Rectangle 8"/>
          <p:cNvSpPr>
            <a:spLocks noGrp="1" noChangeArrowheads="1"/>
          </p:cNvSpPr>
          <p:nvPr>
            <p:ph type="ctrTitle"/>
          </p:nvPr>
        </p:nvSpPr>
        <p:spPr>
          <a:xfrm>
            <a:off x="688032" y="501776"/>
            <a:ext cx="6019800" cy="696913"/>
          </a:xfrm>
          <a:noFill/>
        </p:spPr>
        <p:txBody>
          <a:bodyPr/>
          <a:lstStyle/>
          <a:p>
            <a:pPr eaLnBrk="1" hangingPunct="1"/>
            <a:r>
              <a:rPr lang="en-US" altLang="en-US" sz="4000" dirty="0">
                <a:effectLst/>
              </a:rPr>
              <a:t>ARP</a:t>
            </a:r>
          </a:p>
        </p:txBody>
      </p:sp>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688032" y="1307132"/>
            <a:ext cx="7543800" cy="2677656"/>
          </a:xfrm>
          <a:prstGeom prst="rect">
            <a:avLst/>
          </a:prstGeom>
          <a:noFill/>
        </p:spPr>
        <p:txBody>
          <a:bodyPr wrap="square" rtlCol="0">
            <a:spAutoFit/>
          </a:bodyPr>
          <a:lstStyle/>
          <a:p>
            <a:pPr marL="285750" indent="-285750" algn="l">
              <a:buFont typeface="Arial" panose="020B0604020202020204" pitchFamily="34" charset="0"/>
              <a:buChar char="•"/>
            </a:pPr>
            <a:r>
              <a:rPr lang="en-US" sz="2400" dirty="0">
                <a:latin typeface="Tahoma" charset="0"/>
              </a:rPr>
              <a:t>(IP address, MAC address) pairs are stored in the </a:t>
            </a:r>
            <a:r>
              <a:rPr lang="en-US" sz="2400" b="1" i="1" dirty="0" err="1">
                <a:latin typeface="Tahoma" charset="0"/>
              </a:rPr>
              <a:t>arp</a:t>
            </a:r>
            <a:r>
              <a:rPr lang="en-US" sz="2400" b="1" i="1" dirty="0">
                <a:latin typeface="Tahoma" charset="0"/>
              </a:rPr>
              <a:t> cache</a:t>
            </a:r>
            <a:r>
              <a:rPr lang="en-US" sz="2400" dirty="0">
                <a:latin typeface="Tahoma" charset="0"/>
              </a:rPr>
              <a:t> of the local machine for future use if the destination IP address is referenced again</a:t>
            </a:r>
          </a:p>
          <a:p>
            <a:pPr marL="285750" indent="-285750" algn="l">
              <a:buFont typeface="Arial" panose="020B0604020202020204" pitchFamily="34" charset="0"/>
              <a:buChar char="•"/>
            </a:pPr>
            <a:endParaRPr lang="en-US" sz="2400" dirty="0">
              <a:latin typeface="Tahoma" charset="0"/>
            </a:endParaRPr>
          </a:p>
          <a:p>
            <a:pPr marL="285750" indent="-285750" algn="l">
              <a:buFont typeface="Arial" panose="020B0604020202020204" pitchFamily="34" charset="0"/>
              <a:buChar char="•"/>
            </a:pPr>
            <a:r>
              <a:rPr lang="en-CA" sz="2400" dirty="0"/>
              <a:t>To show contents of ARP cache on your PC</a:t>
            </a:r>
          </a:p>
          <a:p>
            <a:pPr marL="742950" lvl="1" indent="-285750" algn="l">
              <a:buFont typeface="Arial" panose="020B0604020202020204" pitchFamily="34" charset="0"/>
              <a:buChar char="•"/>
            </a:pPr>
            <a:r>
              <a:rPr lang="en-CA" sz="2400" i="1" dirty="0" err="1"/>
              <a:t>arp</a:t>
            </a:r>
            <a:r>
              <a:rPr lang="en-CA" sz="2400" i="1" dirty="0"/>
              <a:t> –a</a:t>
            </a:r>
          </a:p>
          <a:p>
            <a:pPr marL="742950" lvl="1" indent="-285750" algn="l">
              <a:buFont typeface="Arial" panose="020B0604020202020204" pitchFamily="34" charset="0"/>
              <a:buChar char="•"/>
            </a:pPr>
            <a:r>
              <a:rPr lang="en-CA" sz="2400" i="1" dirty="0" err="1"/>
              <a:t>arp</a:t>
            </a:r>
            <a:r>
              <a:rPr lang="en-CA" sz="2400" i="1" dirty="0"/>
              <a:t> –d</a:t>
            </a:r>
            <a:r>
              <a:rPr lang="en-CA" sz="2400" dirty="0"/>
              <a:t>    use to delete the </a:t>
            </a:r>
            <a:r>
              <a:rPr lang="en-CA" sz="2400" dirty="0" err="1"/>
              <a:t>arp</a:t>
            </a:r>
            <a:r>
              <a:rPr lang="en-CA" sz="2400" dirty="0"/>
              <a:t> cache</a:t>
            </a:r>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17</a:t>
            </a:fld>
            <a:endParaRPr lang="en-US" altLang="en-US"/>
          </a:p>
        </p:txBody>
      </p:sp>
    </p:spTree>
    <p:extLst>
      <p:ext uri="{BB962C8B-B14F-4D97-AF65-F5344CB8AC3E}">
        <p14:creationId xmlns:p14="http://schemas.microsoft.com/office/powerpoint/2010/main" val="3755945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8"/>
          <p:cNvSpPr>
            <a:spLocks noGrp="1" noChangeArrowheads="1"/>
          </p:cNvSpPr>
          <p:nvPr>
            <p:ph type="ctrTitle"/>
          </p:nvPr>
        </p:nvSpPr>
        <p:spPr>
          <a:xfrm>
            <a:off x="545123" y="273050"/>
            <a:ext cx="7543800" cy="946024"/>
          </a:xfrm>
          <a:noFill/>
        </p:spPr>
        <p:txBody>
          <a:bodyPr/>
          <a:lstStyle/>
          <a:p>
            <a:pPr eaLnBrk="1" hangingPunct="1"/>
            <a:r>
              <a:rPr lang="en-US" altLang="en-US" dirty="0">
                <a:effectLst/>
              </a:rPr>
              <a:t>Packet Delivery Process for Locally Connected Hosts</a:t>
            </a:r>
          </a:p>
        </p:txBody>
      </p:sp>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550985" y="1117451"/>
            <a:ext cx="7543800" cy="461665"/>
          </a:xfrm>
          <a:prstGeom prst="rect">
            <a:avLst/>
          </a:prstGeom>
          <a:noFill/>
        </p:spPr>
        <p:txBody>
          <a:bodyPr wrap="square" rtlCol="0">
            <a:spAutoFit/>
          </a:bodyPr>
          <a:lstStyle/>
          <a:p>
            <a:pPr algn="l"/>
            <a:r>
              <a:rPr lang="en-CA" sz="2400" dirty="0">
                <a:latin typeface="Tahoma" charset="0"/>
              </a:rPr>
              <a:t>Step 1</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18</a:t>
            </a:fld>
            <a:endParaRPr lang="en-US" altLang="en-US"/>
          </a:p>
        </p:txBody>
      </p:sp>
      <p:pic>
        <p:nvPicPr>
          <p:cNvPr id="4" name="Picture 3">
            <a:extLst>
              <a:ext uri="{FF2B5EF4-FFF2-40B4-BE49-F238E27FC236}">
                <a16:creationId xmlns:a16="http://schemas.microsoft.com/office/drawing/2014/main" id="{129FB6CE-8DF3-4FA3-8ED4-78F66B654804}"/>
              </a:ext>
            </a:extLst>
          </p:cNvPr>
          <p:cNvPicPr>
            <a:picLocks noChangeAspect="1"/>
          </p:cNvPicPr>
          <p:nvPr/>
        </p:nvPicPr>
        <p:blipFill>
          <a:blip r:embed="rId2"/>
          <a:stretch>
            <a:fillRect/>
          </a:stretch>
        </p:blipFill>
        <p:spPr>
          <a:xfrm>
            <a:off x="256638" y="1593687"/>
            <a:ext cx="8630724" cy="4956094"/>
          </a:xfrm>
          <a:prstGeom prst="rect">
            <a:avLst/>
          </a:prstGeom>
        </p:spPr>
      </p:pic>
    </p:spTree>
    <p:extLst>
      <p:ext uri="{BB962C8B-B14F-4D97-AF65-F5344CB8AC3E}">
        <p14:creationId xmlns:p14="http://schemas.microsoft.com/office/powerpoint/2010/main" val="2782017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533400" y="405110"/>
            <a:ext cx="7543800" cy="461665"/>
          </a:xfrm>
          <a:prstGeom prst="rect">
            <a:avLst/>
          </a:prstGeom>
          <a:noFill/>
        </p:spPr>
        <p:txBody>
          <a:bodyPr wrap="square" rtlCol="0">
            <a:spAutoFit/>
          </a:bodyPr>
          <a:lstStyle/>
          <a:p>
            <a:pPr algn="l"/>
            <a:r>
              <a:rPr lang="en-CA" sz="2400" dirty="0">
                <a:latin typeface="Tahoma" charset="0"/>
              </a:rPr>
              <a:t>Step 2</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19</a:t>
            </a:fld>
            <a:endParaRPr lang="en-US" altLang="en-US"/>
          </a:p>
        </p:txBody>
      </p:sp>
      <p:pic>
        <p:nvPicPr>
          <p:cNvPr id="7" name="Picture 6">
            <a:extLst>
              <a:ext uri="{FF2B5EF4-FFF2-40B4-BE49-F238E27FC236}">
                <a16:creationId xmlns:a16="http://schemas.microsoft.com/office/drawing/2014/main" id="{2E02C55D-81A5-46A1-9672-6FCDD3403E3D}"/>
              </a:ext>
            </a:extLst>
          </p:cNvPr>
          <p:cNvPicPr>
            <a:picLocks noChangeAspect="1"/>
          </p:cNvPicPr>
          <p:nvPr/>
        </p:nvPicPr>
        <p:blipFill>
          <a:blip r:embed="rId2"/>
          <a:stretch>
            <a:fillRect/>
          </a:stretch>
        </p:blipFill>
        <p:spPr>
          <a:xfrm>
            <a:off x="439615" y="882431"/>
            <a:ext cx="8430162" cy="5702519"/>
          </a:xfrm>
          <a:prstGeom prst="rect">
            <a:avLst/>
          </a:prstGeom>
        </p:spPr>
      </p:pic>
    </p:spTree>
    <p:extLst>
      <p:ext uri="{BB962C8B-B14F-4D97-AF65-F5344CB8AC3E}">
        <p14:creationId xmlns:p14="http://schemas.microsoft.com/office/powerpoint/2010/main" val="391541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0" name="Rectangle 8"/>
          <p:cNvSpPr>
            <a:spLocks noGrp="1" noChangeArrowheads="1"/>
          </p:cNvSpPr>
          <p:nvPr>
            <p:ph type="title"/>
          </p:nvPr>
        </p:nvSpPr>
        <p:spPr>
          <a:xfrm>
            <a:off x="609600" y="381000"/>
            <a:ext cx="6553200" cy="839787"/>
          </a:xfrm>
          <a:noFill/>
        </p:spPr>
        <p:txBody>
          <a:bodyPr/>
          <a:lstStyle/>
          <a:p>
            <a:pPr eaLnBrk="1" hangingPunct="1"/>
            <a:r>
              <a:rPr lang="en-US" altLang="en-US" dirty="0">
                <a:effectLst/>
              </a:rPr>
              <a:t>OSI and TCP/IP Models</a:t>
            </a:r>
          </a:p>
        </p:txBody>
      </p:sp>
      <p:pic>
        <p:nvPicPr>
          <p:cNvPr id="5" name="Picture 5" descr="fg05_00100">
            <a:extLst>
              <a:ext uri="{FF2B5EF4-FFF2-40B4-BE49-F238E27FC236}">
                <a16:creationId xmlns:a16="http://schemas.microsoft.com/office/drawing/2014/main" id="{CD5E48D0-8A6A-4BDD-B2F6-31629A98C2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00100" y="1365537"/>
            <a:ext cx="7543800" cy="4865278"/>
          </a:xfr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B4C4475-37C1-4C6C-BB28-942E01E40F77}"/>
              </a:ext>
            </a:extLst>
          </p:cNvPr>
          <p:cNvSpPr>
            <a:spLocks noGrp="1"/>
          </p:cNvSpPr>
          <p:nvPr>
            <p:ph type="sldNum" sz="quarter" idx="12"/>
          </p:nvPr>
        </p:nvSpPr>
        <p:spPr/>
        <p:txBody>
          <a:bodyPr/>
          <a:lstStyle/>
          <a:p>
            <a:fld id="{19B5744A-772A-40C3-B7CC-90A730250098}" type="slidenum">
              <a:rPr lang="en-US" altLang="en-US" smtClean="0"/>
              <a:pPr/>
              <a:t>2</a:t>
            </a:fld>
            <a:endParaRPr lang="en-US" altLang="en-US"/>
          </a:p>
        </p:txBody>
      </p:sp>
    </p:spTree>
    <p:extLst>
      <p:ext uri="{BB962C8B-B14F-4D97-AF65-F5344CB8AC3E}">
        <p14:creationId xmlns:p14="http://schemas.microsoft.com/office/powerpoint/2010/main" val="4099589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533400" y="405110"/>
            <a:ext cx="7543800" cy="461665"/>
          </a:xfrm>
          <a:prstGeom prst="rect">
            <a:avLst/>
          </a:prstGeom>
          <a:noFill/>
        </p:spPr>
        <p:txBody>
          <a:bodyPr wrap="square" rtlCol="0">
            <a:spAutoFit/>
          </a:bodyPr>
          <a:lstStyle/>
          <a:p>
            <a:pPr algn="l"/>
            <a:r>
              <a:rPr lang="en-CA" sz="2400" dirty="0">
                <a:latin typeface="Tahoma" charset="0"/>
              </a:rPr>
              <a:t>Step 3</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20</a:t>
            </a:fld>
            <a:endParaRPr lang="en-US" altLang="en-US"/>
          </a:p>
        </p:txBody>
      </p:sp>
      <p:pic>
        <p:nvPicPr>
          <p:cNvPr id="4" name="Picture 3">
            <a:extLst>
              <a:ext uri="{FF2B5EF4-FFF2-40B4-BE49-F238E27FC236}">
                <a16:creationId xmlns:a16="http://schemas.microsoft.com/office/drawing/2014/main" id="{1B413CE8-4AC4-49D6-9EA4-A2FD2463F0CD}"/>
              </a:ext>
            </a:extLst>
          </p:cNvPr>
          <p:cNvPicPr>
            <a:picLocks noChangeAspect="1"/>
          </p:cNvPicPr>
          <p:nvPr/>
        </p:nvPicPr>
        <p:blipFill>
          <a:blip r:embed="rId2"/>
          <a:stretch>
            <a:fillRect/>
          </a:stretch>
        </p:blipFill>
        <p:spPr>
          <a:xfrm>
            <a:off x="357527" y="1066800"/>
            <a:ext cx="8428946" cy="3438307"/>
          </a:xfrm>
          <a:prstGeom prst="rect">
            <a:avLst/>
          </a:prstGeom>
        </p:spPr>
      </p:pic>
    </p:spTree>
    <p:extLst>
      <p:ext uri="{BB962C8B-B14F-4D97-AF65-F5344CB8AC3E}">
        <p14:creationId xmlns:p14="http://schemas.microsoft.com/office/powerpoint/2010/main" val="92445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533400" y="405110"/>
            <a:ext cx="7543800" cy="461665"/>
          </a:xfrm>
          <a:prstGeom prst="rect">
            <a:avLst/>
          </a:prstGeom>
          <a:noFill/>
        </p:spPr>
        <p:txBody>
          <a:bodyPr wrap="square" rtlCol="0">
            <a:spAutoFit/>
          </a:bodyPr>
          <a:lstStyle/>
          <a:p>
            <a:pPr algn="l"/>
            <a:r>
              <a:rPr lang="en-CA" sz="2400" dirty="0">
                <a:latin typeface="Tahoma" charset="0"/>
              </a:rPr>
              <a:t>Step 4</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21</a:t>
            </a:fld>
            <a:endParaRPr lang="en-US" altLang="en-US"/>
          </a:p>
        </p:txBody>
      </p:sp>
      <p:pic>
        <p:nvPicPr>
          <p:cNvPr id="4" name="Picture 3">
            <a:extLst>
              <a:ext uri="{FF2B5EF4-FFF2-40B4-BE49-F238E27FC236}">
                <a16:creationId xmlns:a16="http://schemas.microsoft.com/office/drawing/2014/main" id="{E5C2B2EC-250E-4806-AF7F-54FE8B82F310}"/>
              </a:ext>
            </a:extLst>
          </p:cNvPr>
          <p:cNvPicPr>
            <a:picLocks noChangeAspect="1"/>
          </p:cNvPicPr>
          <p:nvPr/>
        </p:nvPicPr>
        <p:blipFill>
          <a:blip r:embed="rId2"/>
          <a:stretch>
            <a:fillRect/>
          </a:stretch>
        </p:blipFill>
        <p:spPr>
          <a:xfrm>
            <a:off x="365985" y="866775"/>
            <a:ext cx="8412030" cy="5776568"/>
          </a:xfrm>
          <a:prstGeom prst="rect">
            <a:avLst/>
          </a:prstGeom>
        </p:spPr>
      </p:pic>
    </p:spTree>
    <p:extLst>
      <p:ext uri="{BB962C8B-B14F-4D97-AF65-F5344CB8AC3E}">
        <p14:creationId xmlns:p14="http://schemas.microsoft.com/office/powerpoint/2010/main" val="1304378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533400" y="405110"/>
            <a:ext cx="7543800" cy="461665"/>
          </a:xfrm>
          <a:prstGeom prst="rect">
            <a:avLst/>
          </a:prstGeom>
          <a:noFill/>
        </p:spPr>
        <p:txBody>
          <a:bodyPr wrap="square" rtlCol="0">
            <a:spAutoFit/>
          </a:bodyPr>
          <a:lstStyle/>
          <a:p>
            <a:pPr algn="l"/>
            <a:r>
              <a:rPr lang="en-CA" sz="2400" dirty="0">
                <a:latin typeface="Tahoma" charset="0"/>
              </a:rPr>
              <a:t>Step 5</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22</a:t>
            </a:fld>
            <a:endParaRPr lang="en-US" altLang="en-US"/>
          </a:p>
        </p:txBody>
      </p:sp>
      <p:pic>
        <p:nvPicPr>
          <p:cNvPr id="4" name="Picture 3">
            <a:extLst>
              <a:ext uri="{FF2B5EF4-FFF2-40B4-BE49-F238E27FC236}">
                <a16:creationId xmlns:a16="http://schemas.microsoft.com/office/drawing/2014/main" id="{A3EBBCD3-0EFF-43C7-88DE-87B4B262264D}"/>
              </a:ext>
            </a:extLst>
          </p:cNvPr>
          <p:cNvPicPr>
            <a:picLocks noChangeAspect="1"/>
          </p:cNvPicPr>
          <p:nvPr/>
        </p:nvPicPr>
        <p:blipFill>
          <a:blip r:embed="rId2"/>
          <a:stretch>
            <a:fillRect/>
          </a:stretch>
        </p:blipFill>
        <p:spPr>
          <a:xfrm>
            <a:off x="340021" y="866775"/>
            <a:ext cx="8463958" cy="5752134"/>
          </a:xfrm>
          <a:prstGeom prst="rect">
            <a:avLst/>
          </a:prstGeom>
        </p:spPr>
      </p:pic>
    </p:spTree>
    <p:extLst>
      <p:ext uri="{BB962C8B-B14F-4D97-AF65-F5344CB8AC3E}">
        <p14:creationId xmlns:p14="http://schemas.microsoft.com/office/powerpoint/2010/main" val="328290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533400" y="405110"/>
            <a:ext cx="7543800" cy="461665"/>
          </a:xfrm>
          <a:prstGeom prst="rect">
            <a:avLst/>
          </a:prstGeom>
          <a:noFill/>
        </p:spPr>
        <p:txBody>
          <a:bodyPr wrap="square" rtlCol="0">
            <a:spAutoFit/>
          </a:bodyPr>
          <a:lstStyle/>
          <a:p>
            <a:pPr algn="l"/>
            <a:r>
              <a:rPr lang="en-CA" sz="2400" dirty="0">
                <a:latin typeface="Tahoma" charset="0"/>
              </a:rPr>
              <a:t>Step 6</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23</a:t>
            </a:fld>
            <a:endParaRPr lang="en-US" altLang="en-US"/>
          </a:p>
        </p:txBody>
      </p:sp>
      <p:pic>
        <p:nvPicPr>
          <p:cNvPr id="4" name="Picture 3">
            <a:extLst>
              <a:ext uri="{FF2B5EF4-FFF2-40B4-BE49-F238E27FC236}">
                <a16:creationId xmlns:a16="http://schemas.microsoft.com/office/drawing/2014/main" id="{85B9DD4D-EFA5-478D-8A9A-7FCF72601757}"/>
              </a:ext>
            </a:extLst>
          </p:cNvPr>
          <p:cNvPicPr>
            <a:picLocks noChangeAspect="1"/>
          </p:cNvPicPr>
          <p:nvPr/>
        </p:nvPicPr>
        <p:blipFill>
          <a:blip r:embed="rId2"/>
          <a:stretch>
            <a:fillRect/>
          </a:stretch>
        </p:blipFill>
        <p:spPr>
          <a:xfrm>
            <a:off x="356919" y="899512"/>
            <a:ext cx="8430162" cy="5800226"/>
          </a:xfrm>
          <a:prstGeom prst="rect">
            <a:avLst/>
          </a:prstGeom>
        </p:spPr>
      </p:pic>
    </p:spTree>
    <p:extLst>
      <p:ext uri="{BB962C8B-B14F-4D97-AF65-F5344CB8AC3E}">
        <p14:creationId xmlns:p14="http://schemas.microsoft.com/office/powerpoint/2010/main" val="2538229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533400" y="405110"/>
            <a:ext cx="7543800" cy="461665"/>
          </a:xfrm>
          <a:prstGeom prst="rect">
            <a:avLst/>
          </a:prstGeom>
          <a:noFill/>
        </p:spPr>
        <p:txBody>
          <a:bodyPr wrap="square" rtlCol="0">
            <a:spAutoFit/>
          </a:bodyPr>
          <a:lstStyle/>
          <a:p>
            <a:pPr algn="l"/>
            <a:r>
              <a:rPr lang="en-CA" sz="2400" dirty="0">
                <a:latin typeface="Tahoma" charset="0"/>
              </a:rPr>
              <a:t>Step 7</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24</a:t>
            </a:fld>
            <a:endParaRPr lang="en-US" altLang="en-US"/>
          </a:p>
        </p:txBody>
      </p:sp>
      <p:pic>
        <p:nvPicPr>
          <p:cNvPr id="4" name="Picture 3">
            <a:extLst>
              <a:ext uri="{FF2B5EF4-FFF2-40B4-BE49-F238E27FC236}">
                <a16:creationId xmlns:a16="http://schemas.microsoft.com/office/drawing/2014/main" id="{44971875-7317-4D86-AEF8-63B1AEE8080B}"/>
              </a:ext>
            </a:extLst>
          </p:cNvPr>
          <p:cNvPicPr>
            <a:picLocks noChangeAspect="1"/>
          </p:cNvPicPr>
          <p:nvPr/>
        </p:nvPicPr>
        <p:blipFill>
          <a:blip r:embed="rId2"/>
          <a:stretch>
            <a:fillRect/>
          </a:stretch>
        </p:blipFill>
        <p:spPr>
          <a:xfrm>
            <a:off x="335311" y="866775"/>
            <a:ext cx="8451135" cy="5761228"/>
          </a:xfrm>
          <a:prstGeom prst="rect">
            <a:avLst/>
          </a:prstGeom>
        </p:spPr>
      </p:pic>
    </p:spTree>
    <p:extLst>
      <p:ext uri="{BB962C8B-B14F-4D97-AF65-F5344CB8AC3E}">
        <p14:creationId xmlns:p14="http://schemas.microsoft.com/office/powerpoint/2010/main" val="3792694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533400" y="405110"/>
            <a:ext cx="7543800" cy="461665"/>
          </a:xfrm>
          <a:prstGeom prst="rect">
            <a:avLst/>
          </a:prstGeom>
          <a:noFill/>
        </p:spPr>
        <p:txBody>
          <a:bodyPr wrap="square" rtlCol="0">
            <a:spAutoFit/>
          </a:bodyPr>
          <a:lstStyle/>
          <a:p>
            <a:pPr algn="l"/>
            <a:r>
              <a:rPr lang="en-CA" sz="2400" dirty="0">
                <a:latin typeface="Tahoma" charset="0"/>
              </a:rPr>
              <a:t>Step 8</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25</a:t>
            </a:fld>
            <a:endParaRPr lang="en-US" altLang="en-US"/>
          </a:p>
        </p:txBody>
      </p:sp>
      <p:pic>
        <p:nvPicPr>
          <p:cNvPr id="4" name="Picture 3">
            <a:extLst>
              <a:ext uri="{FF2B5EF4-FFF2-40B4-BE49-F238E27FC236}">
                <a16:creationId xmlns:a16="http://schemas.microsoft.com/office/drawing/2014/main" id="{5353607B-E228-4E08-9C18-F44A21D8A017}"/>
              </a:ext>
            </a:extLst>
          </p:cNvPr>
          <p:cNvPicPr>
            <a:picLocks noChangeAspect="1"/>
          </p:cNvPicPr>
          <p:nvPr/>
        </p:nvPicPr>
        <p:blipFill>
          <a:blip r:embed="rId2"/>
          <a:stretch>
            <a:fillRect/>
          </a:stretch>
        </p:blipFill>
        <p:spPr>
          <a:xfrm>
            <a:off x="395019" y="946297"/>
            <a:ext cx="8353962" cy="5334097"/>
          </a:xfrm>
          <a:prstGeom prst="rect">
            <a:avLst/>
          </a:prstGeom>
        </p:spPr>
      </p:pic>
    </p:spTree>
    <p:extLst>
      <p:ext uri="{BB962C8B-B14F-4D97-AF65-F5344CB8AC3E}">
        <p14:creationId xmlns:p14="http://schemas.microsoft.com/office/powerpoint/2010/main" val="999969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8"/>
          <p:cNvSpPr>
            <a:spLocks noGrp="1" noChangeArrowheads="1"/>
          </p:cNvSpPr>
          <p:nvPr>
            <p:ph type="ctrTitle"/>
          </p:nvPr>
        </p:nvSpPr>
        <p:spPr>
          <a:xfrm>
            <a:off x="545123" y="273050"/>
            <a:ext cx="7543800" cy="946024"/>
          </a:xfrm>
          <a:noFill/>
        </p:spPr>
        <p:txBody>
          <a:bodyPr/>
          <a:lstStyle/>
          <a:p>
            <a:pPr eaLnBrk="1" hangingPunct="1"/>
            <a:r>
              <a:rPr lang="en-US" altLang="en-US" dirty="0">
                <a:effectLst/>
              </a:rPr>
              <a:t>Packet Delivery Process for Remotely Connected Hosts</a:t>
            </a:r>
          </a:p>
        </p:txBody>
      </p:sp>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550985" y="1117451"/>
            <a:ext cx="7543800" cy="461665"/>
          </a:xfrm>
          <a:prstGeom prst="rect">
            <a:avLst/>
          </a:prstGeom>
          <a:noFill/>
        </p:spPr>
        <p:txBody>
          <a:bodyPr wrap="square" rtlCol="0">
            <a:spAutoFit/>
          </a:bodyPr>
          <a:lstStyle/>
          <a:p>
            <a:pPr algn="l"/>
            <a:r>
              <a:rPr lang="en-CA" sz="2400" dirty="0">
                <a:latin typeface="Tahoma" charset="0"/>
              </a:rPr>
              <a:t>Step 1</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26</a:t>
            </a:fld>
            <a:endParaRPr lang="en-US" altLang="en-US"/>
          </a:p>
        </p:txBody>
      </p:sp>
      <p:pic>
        <p:nvPicPr>
          <p:cNvPr id="5" name="Picture 4">
            <a:extLst>
              <a:ext uri="{FF2B5EF4-FFF2-40B4-BE49-F238E27FC236}">
                <a16:creationId xmlns:a16="http://schemas.microsoft.com/office/drawing/2014/main" id="{E344EF10-B8ED-4E29-8A4F-735538338815}"/>
              </a:ext>
            </a:extLst>
          </p:cNvPr>
          <p:cNvPicPr>
            <a:picLocks noChangeAspect="1"/>
          </p:cNvPicPr>
          <p:nvPr/>
        </p:nvPicPr>
        <p:blipFill>
          <a:blip r:embed="rId2"/>
          <a:stretch>
            <a:fillRect/>
          </a:stretch>
        </p:blipFill>
        <p:spPr>
          <a:xfrm>
            <a:off x="509954" y="1579116"/>
            <a:ext cx="8176846" cy="5033832"/>
          </a:xfrm>
          <a:prstGeom prst="rect">
            <a:avLst/>
          </a:prstGeom>
        </p:spPr>
      </p:pic>
    </p:spTree>
    <p:extLst>
      <p:ext uri="{BB962C8B-B14F-4D97-AF65-F5344CB8AC3E}">
        <p14:creationId xmlns:p14="http://schemas.microsoft.com/office/powerpoint/2010/main" val="2975973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650630" y="136525"/>
            <a:ext cx="7543800" cy="461665"/>
          </a:xfrm>
          <a:prstGeom prst="rect">
            <a:avLst/>
          </a:prstGeom>
          <a:noFill/>
        </p:spPr>
        <p:txBody>
          <a:bodyPr wrap="square" rtlCol="0">
            <a:spAutoFit/>
          </a:bodyPr>
          <a:lstStyle/>
          <a:p>
            <a:pPr algn="l"/>
            <a:r>
              <a:rPr lang="en-CA" sz="2400" dirty="0">
                <a:latin typeface="Tahoma" charset="0"/>
              </a:rPr>
              <a:t>Step 2</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27</a:t>
            </a:fld>
            <a:endParaRPr lang="en-US" altLang="en-US"/>
          </a:p>
        </p:txBody>
      </p:sp>
      <p:pic>
        <p:nvPicPr>
          <p:cNvPr id="4" name="Picture 3">
            <a:extLst>
              <a:ext uri="{FF2B5EF4-FFF2-40B4-BE49-F238E27FC236}">
                <a16:creationId xmlns:a16="http://schemas.microsoft.com/office/drawing/2014/main" id="{13118C9D-6C1F-47DD-A642-BAA289A9283C}"/>
              </a:ext>
            </a:extLst>
          </p:cNvPr>
          <p:cNvPicPr>
            <a:picLocks noChangeAspect="1"/>
          </p:cNvPicPr>
          <p:nvPr/>
        </p:nvPicPr>
        <p:blipFill>
          <a:blip r:embed="rId2"/>
          <a:stretch>
            <a:fillRect/>
          </a:stretch>
        </p:blipFill>
        <p:spPr>
          <a:xfrm>
            <a:off x="516548" y="715520"/>
            <a:ext cx="8110903" cy="5909826"/>
          </a:xfrm>
          <a:prstGeom prst="rect">
            <a:avLst/>
          </a:prstGeom>
        </p:spPr>
      </p:pic>
    </p:spTree>
    <p:extLst>
      <p:ext uri="{BB962C8B-B14F-4D97-AF65-F5344CB8AC3E}">
        <p14:creationId xmlns:p14="http://schemas.microsoft.com/office/powerpoint/2010/main" val="3027723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650630" y="136525"/>
            <a:ext cx="7543800" cy="461665"/>
          </a:xfrm>
          <a:prstGeom prst="rect">
            <a:avLst/>
          </a:prstGeom>
          <a:noFill/>
        </p:spPr>
        <p:txBody>
          <a:bodyPr wrap="square" rtlCol="0">
            <a:spAutoFit/>
          </a:bodyPr>
          <a:lstStyle/>
          <a:p>
            <a:pPr algn="l"/>
            <a:r>
              <a:rPr lang="en-CA" sz="2400" dirty="0">
                <a:latin typeface="Tahoma" charset="0"/>
              </a:rPr>
              <a:t>Step 3</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28</a:t>
            </a:fld>
            <a:endParaRPr lang="en-US" altLang="en-US"/>
          </a:p>
        </p:txBody>
      </p:sp>
      <p:pic>
        <p:nvPicPr>
          <p:cNvPr id="5" name="Picture 4">
            <a:extLst>
              <a:ext uri="{FF2B5EF4-FFF2-40B4-BE49-F238E27FC236}">
                <a16:creationId xmlns:a16="http://schemas.microsoft.com/office/drawing/2014/main" id="{2D8D40E3-B93E-473C-8286-EF31EC463050}"/>
              </a:ext>
            </a:extLst>
          </p:cNvPr>
          <p:cNvPicPr>
            <a:picLocks noChangeAspect="1"/>
          </p:cNvPicPr>
          <p:nvPr/>
        </p:nvPicPr>
        <p:blipFill>
          <a:blip r:embed="rId2"/>
          <a:stretch>
            <a:fillRect/>
          </a:stretch>
        </p:blipFill>
        <p:spPr>
          <a:xfrm>
            <a:off x="489898" y="667808"/>
            <a:ext cx="8164204" cy="6045730"/>
          </a:xfrm>
          <a:prstGeom prst="rect">
            <a:avLst/>
          </a:prstGeom>
        </p:spPr>
      </p:pic>
    </p:spTree>
    <p:extLst>
      <p:ext uri="{BB962C8B-B14F-4D97-AF65-F5344CB8AC3E}">
        <p14:creationId xmlns:p14="http://schemas.microsoft.com/office/powerpoint/2010/main" val="516704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650630" y="136525"/>
            <a:ext cx="7543800" cy="461665"/>
          </a:xfrm>
          <a:prstGeom prst="rect">
            <a:avLst/>
          </a:prstGeom>
          <a:noFill/>
        </p:spPr>
        <p:txBody>
          <a:bodyPr wrap="square" rtlCol="0">
            <a:spAutoFit/>
          </a:bodyPr>
          <a:lstStyle/>
          <a:p>
            <a:pPr algn="l"/>
            <a:r>
              <a:rPr lang="en-CA" sz="2400" dirty="0">
                <a:latin typeface="Tahoma" charset="0"/>
              </a:rPr>
              <a:t>Step 4</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29</a:t>
            </a:fld>
            <a:endParaRPr lang="en-US" altLang="en-US"/>
          </a:p>
        </p:txBody>
      </p:sp>
      <p:pic>
        <p:nvPicPr>
          <p:cNvPr id="5" name="Picture 4">
            <a:extLst>
              <a:ext uri="{FF2B5EF4-FFF2-40B4-BE49-F238E27FC236}">
                <a16:creationId xmlns:a16="http://schemas.microsoft.com/office/drawing/2014/main" id="{48BC00E8-4D46-42C5-AFE1-BC22FF17A966}"/>
              </a:ext>
            </a:extLst>
          </p:cNvPr>
          <p:cNvPicPr>
            <a:picLocks noChangeAspect="1"/>
          </p:cNvPicPr>
          <p:nvPr/>
        </p:nvPicPr>
        <p:blipFill>
          <a:blip r:embed="rId2"/>
          <a:stretch>
            <a:fillRect/>
          </a:stretch>
        </p:blipFill>
        <p:spPr>
          <a:xfrm>
            <a:off x="522595" y="659782"/>
            <a:ext cx="8164205" cy="6028233"/>
          </a:xfrm>
          <a:prstGeom prst="rect">
            <a:avLst/>
          </a:prstGeom>
        </p:spPr>
      </p:pic>
    </p:spTree>
    <p:extLst>
      <p:ext uri="{BB962C8B-B14F-4D97-AF65-F5344CB8AC3E}">
        <p14:creationId xmlns:p14="http://schemas.microsoft.com/office/powerpoint/2010/main" val="68082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4" name="Rectangle 9"/>
          <p:cNvSpPr>
            <a:spLocks noGrp="1" noChangeArrowheads="1"/>
          </p:cNvSpPr>
          <p:nvPr>
            <p:ph type="body" idx="1"/>
          </p:nvPr>
        </p:nvSpPr>
        <p:spPr>
          <a:xfrm>
            <a:off x="609600" y="735330"/>
            <a:ext cx="6324600" cy="990600"/>
          </a:xfrm>
        </p:spPr>
        <p:txBody>
          <a:bodyPr/>
          <a:lstStyle/>
          <a:p>
            <a:pPr marL="0" indent="0" eaLnBrk="1" hangingPunct="1">
              <a:buFontTx/>
              <a:buNone/>
            </a:pPr>
            <a:r>
              <a:rPr lang="en-US" altLang="en-US" sz="2000" b="1" dirty="0"/>
              <a:t>     </a:t>
            </a:r>
            <a:r>
              <a:rPr lang="en-US" altLang="en-US" dirty="0">
                <a:solidFill>
                  <a:srgbClr val="0000CC"/>
                </a:solidFill>
                <a:latin typeface="+mj-lt"/>
                <a:ea typeface="+mj-ea"/>
                <a:cs typeface="+mj-cs"/>
              </a:rPr>
              <a:t>Understanding Data and PDUs</a:t>
            </a:r>
          </a:p>
        </p:txBody>
      </p:sp>
      <p:pic>
        <p:nvPicPr>
          <p:cNvPr id="717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7" y="1668780"/>
            <a:ext cx="7549670" cy="4427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7C012523-ED2A-4884-834C-DE57DBEB96A3}"/>
              </a:ext>
            </a:extLst>
          </p:cNvPr>
          <p:cNvSpPr>
            <a:spLocks noGrp="1"/>
          </p:cNvSpPr>
          <p:nvPr>
            <p:ph type="sldNum" sz="quarter" idx="12"/>
          </p:nvPr>
        </p:nvSpPr>
        <p:spPr/>
        <p:txBody>
          <a:bodyPr/>
          <a:lstStyle/>
          <a:p>
            <a:fld id="{19B5744A-772A-40C3-B7CC-90A730250098}" type="slidenum">
              <a:rPr lang="en-US" altLang="en-US" smtClean="0"/>
              <a:pPr/>
              <a:t>3</a:t>
            </a:fld>
            <a:endParaRPr lang="en-US" altLang="en-US"/>
          </a:p>
        </p:txBody>
      </p:sp>
    </p:spTree>
    <p:extLst>
      <p:ext uri="{BB962C8B-B14F-4D97-AF65-F5344CB8AC3E}">
        <p14:creationId xmlns:p14="http://schemas.microsoft.com/office/powerpoint/2010/main" val="140066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650630" y="136525"/>
            <a:ext cx="7543800" cy="461665"/>
          </a:xfrm>
          <a:prstGeom prst="rect">
            <a:avLst/>
          </a:prstGeom>
          <a:noFill/>
        </p:spPr>
        <p:txBody>
          <a:bodyPr wrap="square" rtlCol="0">
            <a:spAutoFit/>
          </a:bodyPr>
          <a:lstStyle/>
          <a:p>
            <a:pPr algn="l"/>
            <a:r>
              <a:rPr lang="en-CA" sz="2400" dirty="0">
                <a:latin typeface="Tahoma" charset="0"/>
              </a:rPr>
              <a:t>Step 5</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30</a:t>
            </a:fld>
            <a:endParaRPr lang="en-US" altLang="en-US"/>
          </a:p>
        </p:txBody>
      </p:sp>
      <p:pic>
        <p:nvPicPr>
          <p:cNvPr id="5" name="Picture 4">
            <a:extLst>
              <a:ext uri="{FF2B5EF4-FFF2-40B4-BE49-F238E27FC236}">
                <a16:creationId xmlns:a16="http://schemas.microsoft.com/office/drawing/2014/main" id="{181F1F3C-1B34-4A35-8346-86BAF98D3D27}"/>
              </a:ext>
            </a:extLst>
          </p:cNvPr>
          <p:cNvPicPr>
            <a:picLocks noChangeAspect="1"/>
          </p:cNvPicPr>
          <p:nvPr/>
        </p:nvPicPr>
        <p:blipFill>
          <a:blip r:embed="rId2"/>
          <a:stretch>
            <a:fillRect/>
          </a:stretch>
        </p:blipFill>
        <p:spPr>
          <a:xfrm>
            <a:off x="507482" y="677201"/>
            <a:ext cx="8129035" cy="6028399"/>
          </a:xfrm>
          <a:prstGeom prst="rect">
            <a:avLst/>
          </a:prstGeom>
        </p:spPr>
      </p:pic>
    </p:spTree>
    <p:extLst>
      <p:ext uri="{BB962C8B-B14F-4D97-AF65-F5344CB8AC3E}">
        <p14:creationId xmlns:p14="http://schemas.microsoft.com/office/powerpoint/2010/main" val="5654348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650630" y="136525"/>
            <a:ext cx="7543800" cy="461665"/>
          </a:xfrm>
          <a:prstGeom prst="rect">
            <a:avLst/>
          </a:prstGeom>
          <a:noFill/>
        </p:spPr>
        <p:txBody>
          <a:bodyPr wrap="square" rtlCol="0">
            <a:spAutoFit/>
          </a:bodyPr>
          <a:lstStyle/>
          <a:p>
            <a:pPr algn="l"/>
            <a:r>
              <a:rPr lang="en-CA" sz="2400" dirty="0">
                <a:latin typeface="Tahoma" charset="0"/>
              </a:rPr>
              <a:t>Step 6</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31</a:t>
            </a:fld>
            <a:endParaRPr lang="en-US" altLang="en-US"/>
          </a:p>
        </p:txBody>
      </p:sp>
      <p:pic>
        <p:nvPicPr>
          <p:cNvPr id="5" name="Picture 4">
            <a:extLst>
              <a:ext uri="{FF2B5EF4-FFF2-40B4-BE49-F238E27FC236}">
                <a16:creationId xmlns:a16="http://schemas.microsoft.com/office/drawing/2014/main" id="{C110A947-6E1F-453E-A7D0-8FD4B637C890}"/>
              </a:ext>
            </a:extLst>
          </p:cNvPr>
          <p:cNvPicPr>
            <a:picLocks noChangeAspect="1"/>
          </p:cNvPicPr>
          <p:nvPr/>
        </p:nvPicPr>
        <p:blipFill>
          <a:blip r:embed="rId2"/>
          <a:stretch>
            <a:fillRect/>
          </a:stretch>
        </p:blipFill>
        <p:spPr>
          <a:xfrm>
            <a:off x="221522" y="767252"/>
            <a:ext cx="8713655" cy="5472111"/>
          </a:xfrm>
          <a:prstGeom prst="rect">
            <a:avLst/>
          </a:prstGeom>
        </p:spPr>
      </p:pic>
    </p:spTree>
    <p:extLst>
      <p:ext uri="{BB962C8B-B14F-4D97-AF65-F5344CB8AC3E}">
        <p14:creationId xmlns:p14="http://schemas.microsoft.com/office/powerpoint/2010/main" val="4218154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650630" y="136525"/>
            <a:ext cx="7543800" cy="461665"/>
          </a:xfrm>
          <a:prstGeom prst="rect">
            <a:avLst/>
          </a:prstGeom>
          <a:noFill/>
        </p:spPr>
        <p:txBody>
          <a:bodyPr wrap="square" rtlCol="0">
            <a:spAutoFit/>
          </a:bodyPr>
          <a:lstStyle/>
          <a:p>
            <a:pPr algn="l"/>
            <a:r>
              <a:rPr lang="en-CA" sz="2400" dirty="0">
                <a:latin typeface="Tahoma" charset="0"/>
              </a:rPr>
              <a:t>Step 7</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32</a:t>
            </a:fld>
            <a:endParaRPr lang="en-US" altLang="en-US"/>
          </a:p>
        </p:txBody>
      </p:sp>
      <p:pic>
        <p:nvPicPr>
          <p:cNvPr id="5" name="Picture 4">
            <a:extLst>
              <a:ext uri="{FF2B5EF4-FFF2-40B4-BE49-F238E27FC236}">
                <a16:creationId xmlns:a16="http://schemas.microsoft.com/office/drawing/2014/main" id="{8BBBCE3E-06A5-4E5A-A7FC-09B7170FDD79}"/>
              </a:ext>
            </a:extLst>
          </p:cNvPr>
          <p:cNvPicPr>
            <a:picLocks noChangeAspect="1"/>
          </p:cNvPicPr>
          <p:nvPr/>
        </p:nvPicPr>
        <p:blipFill>
          <a:blip r:embed="rId2"/>
          <a:stretch>
            <a:fillRect/>
          </a:stretch>
        </p:blipFill>
        <p:spPr>
          <a:xfrm>
            <a:off x="522595" y="586467"/>
            <a:ext cx="8164205" cy="6054480"/>
          </a:xfrm>
          <a:prstGeom prst="rect">
            <a:avLst/>
          </a:prstGeom>
        </p:spPr>
      </p:pic>
    </p:spTree>
    <p:extLst>
      <p:ext uri="{BB962C8B-B14F-4D97-AF65-F5344CB8AC3E}">
        <p14:creationId xmlns:p14="http://schemas.microsoft.com/office/powerpoint/2010/main" val="3294504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650630" y="136525"/>
            <a:ext cx="7543800" cy="461665"/>
          </a:xfrm>
          <a:prstGeom prst="rect">
            <a:avLst/>
          </a:prstGeom>
          <a:noFill/>
        </p:spPr>
        <p:txBody>
          <a:bodyPr wrap="square" rtlCol="0">
            <a:spAutoFit/>
          </a:bodyPr>
          <a:lstStyle/>
          <a:p>
            <a:pPr algn="l"/>
            <a:r>
              <a:rPr lang="en-CA" sz="2400" dirty="0">
                <a:latin typeface="Tahoma" charset="0"/>
              </a:rPr>
              <a:t>Step 8</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33</a:t>
            </a:fld>
            <a:endParaRPr lang="en-US" altLang="en-US"/>
          </a:p>
        </p:txBody>
      </p:sp>
      <p:pic>
        <p:nvPicPr>
          <p:cNvPr id="4" name="Picture 3">
            <a:extLst>
              <a:ext uri="{FF2B5EF4-FFF2-40B4-BE49-F238E27FC236}">
                <a16:creationId xmlns:a16="http://schemas.microsoft.com/office/drawing/2014/main" id="{3B3D85C8-12C1-4A98-ADF5-FA7A69DDDBFA}"/>
              </a:ext>
            </a:extLst>
          </p:cNvPr>
          <p:cNvPicPr>
            <a:picLocks noChangeAspect="1"/>
          </p:cNvPicPr>
          <p:nvPr/>
        </p:nvPicPr>
        <p:blipFill>
          <a:blip r:embed="rId2"/>
          <a:stretch>
            <a:fillRect/>
          </a:stretch>
        </p:blipFill>
        <p:spPr>
          <a:xfrm>
            <a:off x="439615" y="598190"/>
            <a:ext cx="8164205" cy="6028233"/>
          </a:xfrm>
          <a:prstGeom prst="rect">
            <a:avLst/>
          </a:prstGeom>
        </p:spPr>
      </p:pic>
    </p:spTree>
    <p:extLst>
      <p:ext uri="{BB962C8B-B14F-4D97-AF65-F5344CB8AC3E}">
        <p14:creationId xmlns:p14="http://schemas.microsoft.com/office/powerpoint/2010/main" val="5789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2" name="TextBox 1"/>
          <p:cNvSpPr txBox="1"/>
          <p:nvPr/>
        </p:nvSpPr>
        <p:spPr>
          <a:xfrm>
            <a:off x="650630" y="136525"/>
            <a:ext cx="7543800" cy="461665"/>
          </a:xfrm>
          <a:prstGeom prst="rect">
            <a:avLst/>
          </a:prstGeom>
          <a:noFill/>
        </p:spPr>
        <p:txBody>
          <a:bodyPr wrap="square" rtlCol="0">
            <a:spAutoFit/>
          </a:bodyPr>
          <a:lstStyle/>
          <a:p>
            <a:pPr algn="l"/>
            <a:r>
              <a:rPr lang="en-CA" sz="2400" dirty="0">
                <a:latin typeface="Tahoma" charset="0"/>
              </a:rPr>
              <a:t>Step 9</a:t>
            </a:r>
            <a:endParaRPr lang="en-CA" sz="2400" dirty="0"/>
          </a:p>
        </p:txBody>
      </p:sp>
      <p:sp>
        <p:nvSpPr>
          <p:cNvPr id="3" name="Slide Number Placeholder 2">
            <a:extLst>
              <a:ext uri="{FF2B5EF4-FFF2-40B4-BE49-F238E27FC236}">
                <a16:creationId xmlns:a16="http://schemas.microsoft.com/office/drawing/2014/main" id="{59014BC5-0ECB-47A2-ABA4-9CEBCD3EAED5}"/>
              </a:ext>
            </a:extLst>
          </p:cNvPr>
          <p:cNvSpPr>
            <a:spLocks noGrp="1"/>
          </p:cNvSpPr>
          <p:nvPr>
            <p:ph type="sldNum" sz="quarter" idx="12"/>
          </p:nvPr>
        </p:nvSpPr>
        <p:spPr/>
        <p:txBody>
          <a:bodyPr/>
          <a:lstStyle/>
          <a:p>
            <a:fld id="{9797EF02-D38D-4E42-B61C-B0482E852A94}" type="slidenum">
              <a:rPr lang="en-US" altLang="en-US" smtClean="0"/>
              <a:pPr/>
              <a:t>34</a:t>
            </a:fld>
            <a:endParaRPr lang="en-US" altLang="en-US"/>
          </a:p>
        </p:txBody>
      </p:sp>
      <p:pic>
        <p:nvPicPr>
          <p:cNvPr id="4" name="Picture 3">
            <a:extLst>
              <a:ext uri="{FF2B5EF4-FFF2-40B4-BE49-F238E27FC236}">
                <a16:creationId xmlns:a16="http://schemas.microsoft.com/office/drawing/2014/main" id="{AE0C8C21-55F3-4B6B-ABA4-F494A2ABEC06}"/>
              </a:ext>
            </a:extLst>
          </p:cNvPr>
          <p:cNvPicPr>
            <a:picLocks noChangeAspect="1"/>
          </p:cNvPicPr>
          <p:nvPr/>
        </p:nvPicPr>
        <p:blipFill>
          <a:blip r:embed="rId2"/>
          <a:stretch>
            <a:fillRect/>
          </a:stretch>
        </p:blipFill>
        <p:spPr>
          <a:xfrm>
            <a:off x="311033" y="1023703"/>
            <a:ext cx="8521933" cy="4810594"/>
          </a:xfrm>
          <a:prstGeom prst="rect">
            <a:avLst/>
          </a:prstGeom>
        </p:spPr>
      </p:pic>
    </p:spTree>
    <p:extLst>
      <p:ext uri="{BB962C8B-B14F-4D97-AF65-F5344CB8AC3E}">
        <p14:creationId xmlns:p14="http://schemas.microsoft.com/office/powerpoint/2010/main" val="1279607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4" name="Rectangle 8"/>
          <p:cNvSpPr>
            <a:spLocks noGrp="1" noChangeArrowheads="1"/>
          </p:cNvSpPr>
          <p:nvPr>
            <p:ph type="ctrTitle"/>
          </p:nvPr>
        </p:nvSpPr>
        <p:spPr>
          <a:xfrm>
            <a:off x="2332038" y="574675"/>
            <a:ext cx="6019800" cy="696913"/>
          </a:xfrm>
          <a:noFill/>
        </p:spPr>
        <p:txBody>
          <a:bodyPr/>
          <a:lstStyle/>
          <a:p>
            <a:pPr eaLnBrk="1" hangingPunct="1"/>
            <a:r>
              <a:rPr lang="en-US" altLang="en-US" sz="3200" dirty="0">
                <a:effectLst/>
              </a:rPr>
              <a:t>Internet Layer Protocols</a:t>
            </a:r>
          </a:p>
        </p:txBody>
      </p:sp>
      <p:sp>
        <p:nvSpPr>
          <p:cNvPr id="12295" name="Rectangle 9"/>
          <p:cNvSpPr>
            <a:spLocks noGrp="1" noChangeArrowheads="1"/>
          </p:cNvSpPr>
          <p:nvPr>
            <p:ph type="subTitle" idx="1"/>
          </p:nvPr>
        </p:nvSpPr>
        <p:spPr>
          <a:xfrm>
            <a:off x="2286000" y="2286000"/>
            <a:ext cx="6400800" cy="3200400"/>
          </a:xfrm>
          <a:noFill/>
        </p:spPr>
        <p:txBody>
          <a:bodyPr/>
          <a:lstStyle/>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p:txBody>
      </p:sp>
      <p:sp>
        <p:nvSpPr>
          <p:cNvPr id="12296"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2297"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9226" name="Rectangle 2"/>
          <p:cNvSpPr>
            <a:spLocks noChangeArrowheads="1"/>
          </p:cNvSpPr>
          <p:nvPr/>
        </p:nvSpPr>
        <p:spPr bwMode="auto">
          <a:xfrm>
            <a:off x="652462" y="1578114"/>
            <a:ext cx="7424738" cy="4438138"/>
          </a:xfrm>
          <a:prstGeom prst="rect">
            <a:avLst/>
          </a:prstGeom>
          <a:noFill/>
          <a:ln>
            <a:noFill/>
          </a:ln>
        </p:spPr>
        <p:txBody>
          <a:bodyPr wrap="square">
            <a:spAutoFit/>
          </a:bodyPr>
          <a:lstStyle>
            <a:lvl1pPr marL="285750" indent="-28575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l" eaLnBrk="1" hangingPunct="1"/>
            <a:r>
              <a:rPr lang="en-US" altLang="en-US" sz="2800" dirty="0"/>
              <a:t>ICMP (Internet Control Message Protocol)</a:t>
            </a:r>
          </a:p>
          <a:p>
            <a:pPr algn="l" eaLnBrk="1" hangingPunct="1">
              <a:spcAft>
                <a:spcPts val="0"/>
              </a:spcAft>
              <a:buFont typeface="Arial" panose="020B0604020202020204" pitchFamily="34" charset="0"/>
              <a:buChar char="•"/>
            </a:pPr>
            <a:r>
              <a:rPr lang="en-US" altLang="en-US" sz="2400" dirty="0"/>
              <a:t>Used by devices to send messages to one another to </a:t>
            </a:r>
            <a:r>
              <a:rPr lang="en-US" sz="2400" dirty="0"/>
              <a:t>control the flow of data in the network , reporting errors, and for performing diagnostics. </a:t>
            </a:r>
          </a:p>
          <a:p>
            <a:pPr lvl="1" algn="l" eaLnBrk="1" hangingPunct="1">
              <a:spcAft>
                <a:spcPts val="0"/>
              </a:spcAft>
              <a:buFont typeface="Arial" panose="020B0604020202020204" pitchFamily="34" charset="0"/>
              <a:buChar char="•"/>
            </a:pPr>
            <a:r>
              <a:rPr lang="en-US" sz="2400" dirty="0"/>
              <a:t>E.g. a router sends an ICMP source-quench packet to a host that requests a slowdown in the data transfer.  </a:t>
            </a:r>
          </a:p>
          <a:p>
            <a:pPr marL="342900" indent="-342900" algn="l" eaLnBrk="1" hangingPunct="1">
              <a:lnSpc>
                <a:spcPct val="80000"/>
              </a:lnSpc>
              <a:buFont typeface="Arial" panose="020B0604020202020204" pitchFamily="34" charset="0"/>
              <a:buChar char="•"/>
              <a:defRPr/>
            </a:pPr>
            <a:endParaRPr lang="en-US" altLang="en-US" sz="2400" dirty="0"/>
          </a:p>
          <a:p>
            <a:pPr marL="342900" indent="-342900" algn="l" eaLnBrk="1" hangingPunct="1">
              <a:lnSpc>
                <a:spcPct val="80000"/>
              </a:lnSpc>
              <a:buFont typeface="Arial" panose="020B0604020202020204" pitchFamily="34" charset="0"/>
              <a:buChar char="•"/>
              <a:defRPr/>
            </a:pPr>
            <a:r>
              <a:rPr lang="en-US" altLang="en-US" sz="2400" dirty="0"/>
              <a:t>Used by </a:t>
            </a:r>
            <a:r>
              <a:rPr lang="en-US" altLang="en-US" sz="2400" b="1" i="1" dirty="0"/>
              <a:t>ping </a:t>
            </a:r>
            <a:r>
              <a:rPr lang="en-US" altLang="en-US" sz="2400" dirty="0"/>
              <a:t>command</a:t>
            </a:r>
          </a:p>
          <a:p>
            <a:pPr lvl="1" algn="l" eaLnBrk="1" hangingPunct="1">
              <a:spcAft>
                <a:spcPts val="0"/>
              </a:spcAft>
              <a:buFont typeface="Arial" panose="020B0604020202020204" pitchFamily="34" charset="0"/>
              <a:buChar char="•"/>
            </a:pPr>
            <a:r>
              <a:rPr lang="en-US" sz="2400" dirty="0"/>
              <a:t>used to verify connectivity with another host in the network</a:t>
            </a:r>
          </a:p>
          <a:p>
            <a:pPr algn="l" eaLnBrk="1" hangingPunct="1">
              <a:buFont typeface="Arial" panose="020B0604020202020204" pitchFamily="34" charset="0"/>
              <a:buChar char="•"/>
            </a:pPr>
            <a:endParaRPr lang="en-US" altLang="en-US" sz="2400" dirty="0"/>
          </a:p>
        </p:txBody>
      </p:sp>
      <p:sp>
        <p:nvSpPr>
          <p:cNvPr id="2" name="Slide Number Placeholder 1">
            <a:extLst>
              <a:ext uri="{FF2B5EF4-FFF2-40B4-BE49-F238E27FC236}">
                <a16:creationId xmlns:a16="http://schemas.microsoft.com/office/drawing/2014/main" id="{C304BFE9-B6F9-4378-8751-A54FF9B92A8C}"/>
              </a:ext>
            </a:extLst>
          </p:cNvPr>
          <p:cNvSpPr>
            <a:spLocks noGrp="1"/>
          </p:cNvSpPr>
          <p:nvPr>
            <p:ph type="sldNum" sz="quarter" idx="12"/>
          </p:nvPr>
        </p:nvSpPr>
        <p:spPr/>
        <p:txBody>
          <a:bodyPr/>
          <a:lstStyle/>
          <a:p>
            <a:fld id="{9797EF02-D38D-4E42-B61C-B0482E852A94}" type="slidenum">
              <a:rPr lang="en-US" altLang="en-US" smtClean="0"/>
              <a:pPr/>
              <a:t>35</a:t>
            </a:fld>
            <a:endParaRPr lang="en-US" altLang="en-US"/>
          </a:p>
        </p:txBody>
      </p:sp>
    </p:spTree>
    <p:extLst>
      <p:ext uri="{BB962C8B-B14F-4D97-AF65-F5344CB8AC3E}">
        <p14:creationId xmlns:p14="http://schemas.microsoft.com/office/powerpoint/2010/main" val="26804020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8" name="Rectangle 8"/>
          <p:cNvSpPr>
            <a:spLocks noGrp="1" noChangeArrowheads="1"/>
          </p:cNvSpPr>
          <p:nvPr>
            <p:ph type="ctrTitle"/>
          </p:nvPr>
        </p:nvSpPr>
        <p:spPr>
          <a:xfrm>
            <a:off x="399073" y="231042"/>
            <a:ext cx="7315200" cy="1296133"/>
          </a:xfrm>
          <a:noFill/>
        </p:spPr>
        <p:txBody>
          <a:bodyPr/>
          <a:lstStyle/>
          <a:p>
            <a:pPr eaLnBrk="1" hangingPunct="1"/>
            <a:r>
              <a:rPr lang="en-US" altLang="en-US" sz="3200" dirty="0">
                <a:effectLst/>
              </a:rPr>
              <a:t>Internet Layer Protocols</a:t>
            </a:r>
            <a:br>
              <a:rPr lang="en-US" altLang="en-US" sz="3200" dirty="0"/>
            </a:br>
            <a:br>
              <a:rPr lang="en-US" altLang="en-US" sz="1800" dirty="0"/>
            </a:br>
            <a:r>
              <a:rPr lang="en-US" altLang="en-US" sz="2800" dirty="0">
                <a:solidFill>
                  <a:schemeClr val="tx1"/>
                </a:solidFill>
                <a:effectLst/>
                <a:latin typeface="Arial" panose="020B0604020202020204" pitchFamily="34" charset="0"/>
                <a:cs typeface="Arial" panose="020B0604020202020204" pitchFamily="34" charset="0"/>
              </a:rPr>
              <a:t>IGMP (Internet Group Management Protocol)</a:t>
            </a:r>
            <a:endParaRPr lang="en-US" altLang="en-US" sz="2400" dirty="0">
              <a:solidFill>
                <a:schemeClr val="tx1"/>
              </a:solidFill>
              <a:effectLst/>
              <a:latin typeface="Arial" panose="020B0604020202020204" pitchFamily="34" charset="0"/>
              <a:cs typeface="Arial" panose="020B0604020202020204" pitchFamily="34" charset="0"/>
            </a:endParaRPr>
          </a:p>
        </p:txBody>
      </p:sp>
      <p:sp>
        <p:nvSpPr>
          <p:cNvPr id="13320"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sp>
        <p:nvSpPr>
          <p:cNvPr id="13321"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pic>
        <p:nvPicPr>
          <p:cNvPr id="13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2595" y="3437997"/>
            <a:ext cx="5071510" cy="3283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567DCCD-18C0-40B3-BC27-94252C73CE4F}"/>
              </a:ext>
            </a:extLst>
          </p:cNvPr>
          <p:cNvSpPr>
            <a:spLocks noGrp="1"/>
          </p:cNvSpPr>
          <p:nvPr>
            <p:ph type="sldNum" sz="quarter" idx="12"/>
          </p:nvPr>
        </p:nvSpPr>
        <p:spPr/>
        <p:txBody>
          <a:bodyPr/>
          <a:lstStyle/>
          <a:p>
            <a:fld id="{9797EF02-D38D-4E42-B61C-B0482E852A94}" type="slidenum">
              <a:rPr lang="en-US" altLang="en-US" smtClean="0"/>
              <a:pPr/>
              <a:t>36</a:t>
            </a:fld>
            <a:endParaRPr lang="en-US" altLang="en-US"/>
          </a:p>
        </p:txBody>
      </p:sp>
      <p:sp>
        <p:nvSpPr>
          <p:cNvPr id="3" name="TextBox 2">
            <a:extLst>
              <a:ext uri="{FF2B5EF4-FFF2-40B4-BE49-F238E27FC236}">
                <a16:creationId xmlns:a16="http://schemas.microsoft.com/office/drawing/2014/main" id="{1F240C8C-F1A0-4F46-BE2C-3C82B0E78202}"/>
              </a:ext>
            </a:extLst>
          </p:cNvPr>
          <p:cNvSpPr txBox="1"/>
          <p:nvPr/>
        </p:nvSpPr>
        <p:spPr>
          <a:xfrm>
            <a:off x="528027" y="1490008"/>
            <a:ext cx="7906727" cy="1938992"/>
          </a:xfrm>
          <a:prstGeom prst="rect">
            <a:avLst/>
          </a:prstGeom>
          <a:noFill/>
        </p:spPr>
        <p:txBody>
          <a:bodyPr wrap="square" rtlCol="0">
            <a:spAutoFit/>
          </a:bodyPr>
          <a:lstStyle/>
          <a:p>
            <a:pPr marL="285750" indent="-285750" algn="l">
              <a:buFont typeface="Arial" panose="020B0604020202020204" pitchFamily="34" charset="0"/>
              <a:buChar char="•"/>
            </a:pPr>
            <a:r>
              <a:rPr lang="en-US" sz="2400" dirty="0"/>
              <a:t>IGMP is used when one host needs to send data to many destination hosts - multicasting. </a:t>
            </a:r>
          </a:p>
          <a:p>
            <a:pPr marL="285750" indent="-285750" algn="l">
              <a:buFont typeface="Arial" panose="020B0604020202020204" pitchFamily="34" charset="0"/>
              <a:buChar char="•"/>
            </a:pPr>
            <a:r>
              <a:rPr lang="en-US" sz="2400" dirty="0"/>
              <a:t>The addresses used are called </a:t>
            </a:r>
            <a:r>
              <a:rPr lang="en-US" sz="2400" i="1" dirty="0"/>
              <a:t>multicast addresses.  </a:t>
            </a:r>
            <a:r>
              <a:rPr lang="en-US" sz="2400" dirty="0"/>
              <a:t>These are reserved addresses that are not assigned to hosts in a network.  </a:t>
            </a:r>
          </a:p>
        </p:txBody>
      </p:sp>
    </p:spTree>
    <p:extLst>
      <p:ext uri="{BB962C8B-B14F-4D97-AF65-F5344CB8AC3E}">
        <p14:creationId xmlns:p14="http://schemas.microsoft.com/office/powerpoint/2010/main" val="1395129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a:extLst>
              <a:ext uri="{FF2B5EF4-FFF2-40B4-BE49-F238E27FC236}">
                <a16:creationId xmlns:a16="http://schemas.microsoft.com/office/drawing/2014/main" id="{5CA3CEAB-E638-4C29-8AE5-B369B5A51276}"/>
              </a:ext>
            </a:extLst>
          </p:cNvPr>
          <p:cNvSpPr>
            <a:spLocks noGrp="1" noChangeArrowheads="1"/>
          </p:cNvSpPr>
          <p:nvPr>
            <p:ph type="title"/>
          </p:nvPr>
        </p:nvSpPr>
        <p:spPr>
          <a:xfrm>
            <a:off x="457200" y="381000"/>
            <a:ext cx="8229600" cy="609600"/>
          </a:xfrm>
        </p:spPr>
        <p:txBody>
          <a:bodyPr/>
          <a:lstStyle/>
          <a:p>
            <a:pPr eaLnBrk="1" hangingPunct="1">
              <a:defRPr/>
            </a:pPr>
            <a:r>
              <a:rPr lang="en-US" dirty="0">
                <a:effectLst/>
              </a:rPr>
              <a:t>IGMP Protocol</a:t>
            </a:r>
          </a:p>
        </p:txBody>
      </p:sp>
      <p:sp>
        <p:nvSpPr>
          <p:cNvPr id="342019" name="Rectangle 3">
            <a:extLst>
              <a:ext uri="{FF2B5EF4-FFF2-40B4-BE49-F238E27FC236}">
                <a16:creationId xmlns:a16="http://schemas.microsoft.com/office/drawing/2014/main" id="{107C085B-00B1-427E-9264-28F4581FD9B8}"/>
              </a:ext>
            </a:extLst>
          </p:cNvPr>
          <p:cNvSpPr>
            <a:spLocks noGrp="1" noChangeArrowheads="1"/>
          </p:cNvSpPr>
          <p:nvPr>
            <p:ph type="body" idx="1"/>
          </p:nvPr>
        </p:nvSpPr>
        <p:spPr>
          <a:xfrm>
            <a:off x="457200" y="1295400"/>
            <a:ext cx="8229600" cy="4114800"/>
          </a:xfrm>
        </p:spPr>
        <p:txBody>
          <a:bodyPr/>
          <a:lstStyle/>
          <a:p>
            <a:pPr eaLnBrk="1" hangingPunct="1">
              <a:lnSpc>
                <a:spcPct val="80000"/>
              </a:lnSpc>
              <a:defRPr/>
            </a:pPr>
            <a:r>
              <a:rPr lang="en-US" sz="2400" dirty="0"/>
              <a:t>An example of an application that uses IGMP packets is when a router uses multicasting to share routing tables. </a:t>
            </a:r>
          </a:p>
          <a:p>
            <a:pPr eaLnBrk="1" hangingPunct="1">
              <a:lnSpc>
                <a:spcPct val="80000"/>
              </a:lnSpc>
              <a:defRPr/>
            </a:pPr>
            <a:endParaRPr lang="en-US" sz="2400" dirty="0"/>
          </a:p>
          <a:p>
            <a:pPr eaLnBrk="1" hangingPunct="1">
              <a:lnSpc>
                <a:spcPct val="90000"/>
              </a:lnSpc>
              <a:defRPr/>
            </a:pPr>
            <a:r>
              <a:rPr lang="en-US" sz="2400" dirty="0"/>
              <a:t>Another application to use IGMP packets is when a hosts wants to stream data to multiple hosts.  </a:t>
            </a:r>
          </a:p>
          <a:p>
            <a:pPr lvl="1" eaLnBrk="1" hangingPunct="1">
              <a:lnSpc>
                <a:spcPct val="90000"/>
              </a:lnSpc>
              <a:defRPr/>
            </a:pPr>
            <a:r>
              <a:rPr lang="en-US" sz="2200" dirty="0"/>
              <a:t>Streaming means the data are sent without waiting for any acknowledgement that the data packets were delivered.  In fact, in the IGMP protocol, the source doesn’t care if the destination receives a packet.  </a:t>
            </a:r>
          </a:p>
          <a:p>
            <a:pPr lvl="1" eaLnBrk="1" hangingPunct="1">
              <a:lnSpc>
                <a:spcPct val="90000"/>
              </a:lnSpc>
              <a:defRPr/>
            </a:pPr>
            <a:r>
              <a:rPr lang="en-US" sz="2400" dirty="0"/>
              <a:t>Streaming is an important application in the transfer of audio and video files over the Internet.  </a:t>
            </a:r>
          </a:p>
          <a:p>
            <a:pPr eaLnBrk="1" hangingPunct="1">
              <a:lnSpc>
                <a:spcPct val="80000"/>
              </a:lnSpc>
              <a:defRPr/>
            </a:pPr>
            <a:endParaRPr lang="en-US" sz="2400" dirty="0"/>
          </a:p>
        </p:txBody>
      </p:sp>
      <p:sp>
        <p:nvSpPr>
          <p:cNvPr id="2" name="Slide Number Placeholder 1">
            <a:extLst>
              <a:ext uri="{FF2B5EF4-FFF2-40B4-BE49-F238E27FC236}">
                <a16:creationId xmlns:a16="http://schemas.microsoft.com/office/drawing/2014/main" id="{DC918757-0F01-4890-8B47-5945BA763E79}"/>
              </a:ext>
            </a:extLst>
          </p:cNvPr>
          <p:cNvSpPr>
            <a:spLocks noGrp="1"/>
          </p:cNvSpPr>
          <p:nvPr>
            <p:ph type="sldNum" sz="quarter" idx="12"/>
          </p:nvPr>
        </p:nvSpPr>
        <p:spPr/>
        <p:txBody>
          <a:bodyPr/>
          <a:lstStyle/>
          <a:p>
            <a:fld id="{19B5744A-772A-40C3-B7CC-90A730250098}" type="slidenum">
              <a:rPr lang="en-US" altLang="en-US" smtClean="0"/>
              <a:pPr/>
              <a:t>37</a:t>
            </a:fld>
            <a:endParaRPr lang="en-US" altLang="en-US"/>
          </a:p>
        </p:txBody>
      </p:sp>
    </p:spTree>
    <p:extLst>
      <p:ext uri="{BB962C8B-B14F-4D97-AF65-F5344CB8AC3E}">
        <p14:creationId xmlns:p14="http://schemas.microsoft.com/office/powerpoint/2010/main" val="1694871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effectLst/>
              </a:rPr>
              <a:t>ipconfig</a:t>
            </a:r>
            <a:r>
              <a:rPr lang="en-US" dirty="0">
                <a:effectLst/>
              </a:rPr>
              <a:t> and ping Command</a:t>
            </a:r>
          </a:p>
        </p:txBody>
      </p:sp>
      <p:sp>
        <p:nvSpPr>
          <p:cNvPr id="7171" name="Content Placeholder 2"/>
          <p:cNvSpPr>
            <a:spLocks noGrp="1"/>
          </p:cNvSpPr>
          <p:nvPr>
            <p:ph idx="1"/>
          </p:nvPr>
        </p:nvSpPr>
        <p:spPr/>
        <p:txBody>
          <a:bodyPr/>
          <a:lstStyle/>
          <a:p>
            <a:r>
              <a:rPr lang="en-US" altLang="en-US" sz="2400" dirty="0" err="1"/>
              <a:t>ipconfig</a:t>
            </a:r>
            <a:r>
              <a:rPr lang="en-US" altLang="en-US" sz="2400" dirty="0"/>
              <a:t> and ping can be used to analyze, test, troubleshoot, and configure IPv4 and IPv6 connections. </a:t>
            </a:r>
          </a:p>
          <a:p>
            <a:r>
              <a:rPr lang="en-US" altLang="en-US" sz="2400" dirty="0" err="1"/>
              <a:t>ipconfig</a:t>
            </a:r>
            <a:endParaRPr lang="en-US" altLang="en-US" sz="2400" dirty="0"/>
          </a:p>
          <a:p>
            <a:pPr lvl="1"/>
            <a:r>
              <a:rPr lang="en-US" altLang="en-US" sz="2400" dirty="0"/>
              <a:t>displays info. about the network adapter</a:t>
            </a:r>
          </a:p>
          <a:p>
            <a:pPr lvl="1"/>
            <a:r>
              <a:rPr lang="en-US" altLang="en-US" sz="2400" dirty="0" err="1"/>
              <a:t>ipconfig</a:t>
            </a:r>
            <a:r>
              <a:rPr lang="en-US" altLang="en-US" sz="2400" dirty="0"/>
              <a:t> /all   - provides more info.</a:t>
            </a:r>
          </a:p>
          <a:p>
            <a:pPr lvl="1"/>
            <a:r>
              <a:rPr lang="en-US" altLang="en-US" sz="2400" dirty="0" err="1"/>
              <a:t>ipconfig</a:t>
            </a:r>
            <a:r>
              <a:rPr lang="en-US" altLang="en-US" sz="2400" dirty="0"/>
              <a:t> /release  </a:t>
            </a:r>
          </a:p>
          <a:p>
            <a:pPr lvl="2"/>
            <a:r>
              <a:rPr lang="en-US" altLang="en-US" sz="2400" dirty="0"/>
              <a:t>Release the </a:t>
            </a:r>
            <a:r>
              <a:rPr lang="en-US" altLang="en-US" sz="2400" dirty="0" err="1"/>
              <a:t>ip</a:t>
            </a:r>
            <a:r>
              <a:rPr lang="en-US" altLang="en-US" sz="2400" dirty="0"/>
              <a:t> configuration, such as </a:t>
            </a:r>
            <a:r>
              <a:rPr lang="en-US" altLang="en-US" sz="2400" dirty="0" err="1"/>
              <a:t>ip</a:t>
            </a:r>
            <a:r>
              <a:rPr lang="en-US" altLang="en-US" sz="2400" dirty="0"/>
              <a:t> address, received from a DHCP server</a:t>
            </a:r>
          </a:p>
          <a:p>
            <a:pPr lvl="1"/>
            <a:r>
              <a:rPr lang="en-US" altLang="en-US" sz="2400" dirty="0" err="1"/>
              <a:t>ipconfig</a:t>
            </a:r>
            <a:r>
              <a:rPr lang="en-US" altLang="en-US" sz="2400" dirty="0"/>
              <a:t> /renew</a:t>
            </a:r>
          </a:p>
          <a:p>
            <a:pPr lvl="2"/>
            <a:r>
              <a:rPr lang="en-US" altLang="en-US" sz="2400" dirty="0"/>
              <a:t>Request for an </a:t>
            </a:r>
            <a:r>
              <a:rPr lang="en-US" altLang="en-US" sz="2400" dirty="0" err="1"/>
              <a:t>ip</a:t>
            </a:r>
            <a:r>
              <a:rPr lang="en-US" altLang="en-US" sz="2400" dirty="0"/>
              <a:t> address or renew a lease from a DHCP server</a:t>
            </a:r>
          </a:p>
        </p:txBody>
      </p:sp>
      <p:sp>
        <p:nvSpPr>
          <p:cNvPr id="3" name="Slide Number Placeholder 2">
            <a:extLst>
              <a:ext uri="{FF2B5EF4-FFF2-40B4-BE49-F238E27FC236}">
                <a16:creationId xmlns:a16="http://schemas.microsoft.com/office/drawing/2014/main" id="{6DD41425-BB9C-4ED2-9784-7D7B18B363D4}"/>
              </a:ext>
            </a:extLst>
          </p:cNvPr>
          <p:cNvSpPr>
            <a:spLocks noGrp="1"/>
          </p:cNvSpPr>
          <p:nvPr>
            <p:ph type="sldNum" sz="quarter" idx="12"/>
          </p:nvPr>
        </p:nvSpPr>
        <p:spPr/>
        <p:txBody>
          <a:bodyPr/>
          <a:lstStyle/>
          <a:p>
            <a:fld id="{19B5744A-772A-40C3-B7CC-90A730250098}" type="slidenum">
              <a:rPr lang="en-US" altLang="en-US" smtClean="0"/>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ping Command</a:t>
            </a:r>
          </a:p>
        </p:txBody>
      </p:sp>
      <p:sp>
        <p:nvSpPr>
          <p:cNvPr id="12291" name="Content Placeholder 2"/>
          <p:cNvSpPr>
            <a:spLocks noGrp="1"/>
          </p:cNvSpPr>
          <p:nvPr>
            <p:ph idx="1"/>
          </p:nvPr>
        </p:nvSpPr>
        <p:spPr/>
        <p:txBody>
          <a:bodyPr/>
          <a:lstStyle/>
          <a:p>
            <a:r>
              <a:rPr lang="en-US" altLang="en-US" sz="2400" dirty="0"/>
              <a:t>Used to test network connectivity</a:t>
            </a:r>
          </a:p>
          <a:p>
            <a:r>
              <a:rPr lang="en-US" altLang="en-US" sz="2400" dirty="0"/>
              <a:t>Uses ICMP</a:t>
            </a:r>
          </a:p>
        </p:txBody>
      </p:sp>
      <p:pic>
        <p:nvPicPr>
          <p:cNvPr id="12292" name="Picture 4" descr="05fig08"/>
          <p:cNvPicPr>
            <a:picLocks noChangeAspect="1" noChangeArrowheads="1"/>
          </p:cNvPicPr>
          <p:nvPr/>
        </p:nvPicPr>
        <p:blipFill>
          <a:blip r:embed="rId2">
            <a:extLst>
              <a:ext uri="{28A0092B-C50C-407E-A947-70E740481C1C}">
                <a14:useLocalDpi xmlns:a14="http://schemas.microsoft.com/office/drawing/2010/main" val="0"/>
              </a:ext>
            </a:extLst>
          </a:blip>
          <a:srcRect t="9808" r="25386" b="7143"/>
          <a:stretch>
            <a:fillRect/>
          </a:stretch>
        </p:blipFill>
        <p:spPr bwMode="auto">
          <a:xfrm>
            <a:off x="1295400" y="2547938"/>
            <a:ext cx="63246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B1266429-D038-4CF7-9835-17801B5B085F}"/>
              </a:ext>
            </a:extLst>
          </p:cNvPr>
          <p:cNvSpPr>
            <a:spLocks noGrp="1"/>
          </p:cNvSpPr>
          <p:nvPr>
            <p:ph type="sldNum" sz="quarter" idx="12"/>
          </p:nvPr>
        </p:nvSpPr>
        <p:spPr/>
        <p:txBody>
          <a:bodyPr/>
          <a:lstStyle/>
          <a:p>
            <a:fld id="{19B5744A-772A-40C3-B7CC-90A730250098}" type="slidenum">
              <a:rPr lang="en-US" altLang="en-US" smtClean="0"/>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8" name="Rectangle 8"/>
          <p:cNvSpPr>
            <a:spLocks noGrp="1" noChangeArrowheads="1"/>
          </p:cNvSpPr>
          <p:nvPr>
            <p:ph type="title"/>
          </p:nvPr>
        </p:nvSpPr>
        <p:spPr>
          <a:xfrm>
            <a:off x="381000" y="61108"/>
            <a:ext cx="6553200" cy="731838"/>
          </a:xfrm>
          <a:noFill/>
        </p:spPr>
        <p:txBody>
          <a:bodyPr/>
          <a:lstStyle/>
          <a:p>
            <a:pPr eaLnBrk="1" hangingPunct="1"/>
            <a:r>
              <a:rPr lang="en-US" altLang="en-US" sz="2800" b="1" dirty="0">
                <a:effectLst/>
              </a:rPr>
              <a:t>TCP/IP Encapsulation Process</a:t>
            </a:r>
          </a:p>
        </p:txBody>
      </p:sp>
      <p:pic>
        <p:nvPicPr>
          <p:cNvPr id="820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010677"/>
            <a:ext cx="4114800" cy="547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B7182A49-1A2F-42C7-A725-189D738AE2CE}"/>
              </a:ext>
            </a:extLst>
          </p:cNvPr>
          <p:cNvSpPr>
            <a:spLocks noGrp="1"/>
          </p:cNvSpPr>
          <p:nvPr>
            <p:ph type="sldNum" sz="quarter" idx="12"/>
          </p:nvPr>
        </p:nvSpPr>
        <p:spPr/>
        <p:txBody>
          <a:bodyPr/>
          <a:lstStyle/>
          <a:p>
            <a:fld id="{19B5744A-772A-40C3-B7CC-90A730250098}" type="slidenum">
              <a:rPr lang="en-US" altLang="en-US" smtClean="0"/>
              <a:pPr/>
              <a:t>4</a:t>
            </a:fld>
            <a:endParaRPr lang="en-US" altLang="en-US"/>
          </a:p>
        </p:txBody>
      </p:sp>
    </p:spTree>
    <p:extLst>
      <p:ext uri="{BB962C8B-B14F-4D97-AF65-F5344CB8AC3E}">
        <p14:creationId xmlns:p14="http://schemas.microsoft.com/office/powerpoint/2010/main" val="3327019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ping Command</a:t>
            </a:r>
          </a:p>
        </p:txBody>
      </p:sp>
      <p:sp>
        <p:nvSpPr>
          <p:cNvPr id="13315" name="Content Placeholder 2"/>
          <p:cNvSpPr>
            <a:spLocks noGrp="1"/>
          </p:cNvSpPr>
          <p:nvPr>
            <p:ph idx="1"/>
          </p:nvPr>
        </p:nvSpPr>
        <p:spPr/>
        <p:txBody>
          <a:bodyPr/>
          <a:lstStyle/>
          <a:p>
            <a:r>
              <a:rPr lang="en-US" altLang="en-US" sz="2400" dirty="0"/>
              <a:t>ping /?     - displays help file</a:t>
            </a:r>
          </a:p>
          <a:p>
            <a:r>
              <a:rPr lang="en-US" altLang="en-US" sz="2400" dirty="0"/>
              <a:t>Examples:</a:t>
            </a:r>
          </a:p>
          <a:p>
            <a:pPr lvl="1"/>
            <a:r>
              <a:rPr lang="en-US" altLang="en-US" sz="2400" dirty="0"/>
              <a:t>ping </a:t>
            </a:r>
            <a:r>
              <a:rPr lang="en-US" altLang="en-US" sz="2400" dirty="0" err="1"/>
              <a:t>localhost</a:t>
            </a:r>
            <a:endParaRPr lang="en-US" altLang="en-US" sz="2400" dirty="0"/>
          </a:p>
          <a:p>
            <a:pPr lvl="1"/>
            <a:r>
              <a:rPr lang="en-US" altLang="en-US" sz="2400" dirty="0"/>
              <a:t>ping loopback</a:t>
            </a:r>
          </a:p>
          <a:p>
            <a:pPr lvl="1"/>
            <a:r>
              <a:rPr lang="en-US" altLang="en-US" sz="2400" dirty="0"/>
              <a:t>ping 127.0.0.1</a:t>
            </a:r>
          </a:p>
          <a:p>
            <a:r>
              <a:rPr lang="en-US" altLang="en-US" sz="2400" dirty="0"/>
              <a:t>ping –l 1500 10.254.20.1</a:t>
            </a:r>
          </a:p>
          <a:p>
            <a:pPr lvl="1"/>
            <a:r>
              <a:rPr lang="en-US" altLang="en-US" sz="2400" dirty="0"/>
              <a:t>ping with a packet size of 1500</a:t>
            </a:r>
          </a:p>
          <a:p>
            <a:r>
              <a:rPr lang="en-US" altLang="en-US" sz="2400" dirty="0"/>
              <a:t>ping –n 10 10.254.20.1</a:t>
            </a:r>
          </a:p>
          <a:p>
            <a:pPr lvl="1"/>
            <a:r>
              <a:rPr lang="en-US" altLang="en-US" sz="2400" dirty="0"/>
              <a:t>ping the </a:t>
            </a:r>
            <a:r>
              <a:rPr lang="en-US" altLang="en-US" sz="2400" dirty="0" err="1"/>
              <a:t>ip</a:t>
            </a:r>
            <a:r>
              <a:rPr lang="en-US" altLang="en-US" sz="2400" dirty="0"/>
              <a:t> address 10 times</a:t>
            </a:r>
          </a:p>
          <a:p>
            <a:r>
              <a:rPr lang="en-US" altLang="en-US" sz="2400" dirty="0"/>
              <a:t>ping –t 10.254.20.1</a:t>
            </a:r>
          </a:p>
          <a:p>
            <a:pPr lvl="1"/>
            <a:r>
              <a:rPr lang="en-US" altLang="en-US" sz="2400" dirty="0"/>
              <a:t>Keep sending the ping commands until ctrl-c is entered</a:t>
            </a:r>
          </a:p>
        </p:txBody>
      </p:sp>
      <p:sp>
        <p:nvSpPr>
          <p:cNvPr id="3" name="Slide Number Placeholder 2">
            <a:extLst>
              <a:ext uri="{FF2B5EF4-FFF2-40B4-BE49-F238E27FC236}">
                <a16:creationId xmlns:a16="http://schemas.microsoft.com/office/drawing/2014/main" id="{082A37DE-2BFD-4226-BA90-4B3F90C28C03}"/>
              </a:ext>
            </a:extLst>
          </p:cNvPr>
          <p:cNvSpPr>
            <a:spLocks noGrp="1"/>
          </p:cNvSpPr>
          <p:nvPr>
            <p:ph type="sldNum" sz="quarter" idx="12"/>
          </p:nvPr>
        </p:nvSpPr>
        <p:spPr/>
        <p:txBody>
          <a:bodyPr/>
          <a:lstStyle/>
          <a:p>
            <a:fld id="{19B5744A-772A-40C3-B7CC-90A730250098}" type="slidenum">
              <a:rPr lang="en-US" altLang="en-US" smtClean="0"/>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effectLst/>
              </a:rPr>
              <a:t>tracert</a:t>
            </a:r>
            <a:r>
              <a:rPr lang="en-US" dirty="0">
                <a:effectLst/>
              </a:rPr>
              <a:t> and </a:t>
            </a:r>
            <a:r>
              <a:rPr lang="en-US" dirty="0" err="1">
                <a:effectLst/>
              </a:rPr>
              <a:t>pathping</a:t>
            </a:r>
            <a:r>
              <a:rPr lang="en-US" dirty="0">
                <a:effectLst/>
              </a:rPr>
              <a:t> Commands</a:t>
            </a:r>
          </a:p>
        </p:txBody>
      </p:sp>
      <p:sp>
        <p:nvSpPr>
          <p:cNvPr id="14339" name="Content Placeholder 2"/>
          <p:cNvSpPr>
            <a:spLocks noGrp="1"/>
          </p:cNvSpPr>
          <p:nvPr>
            <p:ph idx="1"/>
          </p:nvPr>
        </p:nvSpPr>
        <p:spPr/>
        <p:txBody>
          <a:bodyPr/>
          <a:lstStyle/>
          <a:p>
            <a:r>
              <a:rPr lang="en-US" altLang="en-US" dirty="0"/>
              <a:t>Show the network path to remote destination</a:t>
            </a:r>
          </a:p>
          <a:p>
            <a:r>
              <a:rPr lang="en-US" altLang="en-US" b="1" i="1" dirty="0" err="1"/>
              <a:t>pathping</a:t>
            </a:r>
            <a:r>
              <a:rPr lang="en-US" altLang="en-US" dirty="0"/>
              <a:t> also provides statistics on packet loss</a:t>
            </a:r>
          </a:p>
          <a:p>
            <a:r>
              <a:rPr lang="en-US" altLang="en-US" dirty="0"/>
              <a:t>Example</a:t>
            </a:r>
          </a:p>
          <a:p>
            <a:pPr lvl="1"/>
            <a:r>
              <a:rPr lang="en-US" altLang="en-US" dirty="0" err="1"/>
              <a:t>tracert</a:t>
            </a:r>
            <a:r>
              <a:rPr lang="en-US" altLang="en-US" dirty="0"/>
              <a:t> google.com</a:t>
            </a:r>
          </a:p>
          <a:p>
            <a:pPr lvl="1"/>
            <a:r>
              <a:rPr lang="en-US" altLang="en-US" dirty="0" err="1"/>
              <a:t>pathping</a:t>
            </a:r>
            <a:r>
              <a:rPr lang="en-US" altLang="en-US" dirty="0"/>
              <a:t> google.com</a:t>
            </a:r>
          </a:p>
        </p:txBody>
      </p:sp>
      <p:sp>
        <p:nvSpPr>
          <p:cNvPr id="3" name="Slide Number Placeholder 2">
            <a:extLst>
              <a:ext uri="{FF2B5EF4-FFF2-40B4-BE49-F238E27FC236}">
                <a16:creationId xmlns:a16="http://schemas.microsoft.com/office/drawing/2014/main" id="{59FE2306-C31F-43CD-BFC7-3B67419346E0}"/>
              </a:ext>
            </a:extLst>
          </p:cNvPr>
          <p:cNvSpPr>
            <a:spLocks noGrp="1"/>
          </p:cNvSpPr>
          <p:nvPr>
            <p:ph type="sldNum" sz="quarter" idx="12"/>
          </p:nvPr>
        </p:nvSpPr>
        <p:spPr/>
        <p:txBody>
          <a:bodyPr/>
          <a:lstStyle/>
          <a:p>
            <a:fld id="{19B5744A-772A-40C3-B7CC-90A730250098}" type="slidenum">
              <a:rPr lang="en-US" altLang="en-US" smtClean="0"/>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effectLst/>
              </a:rPr>
              <a:t>netstat</a:t>
            </a:r>
            <a:r>
              <a:rPr lang="en-US" dirty="0">
                <a:effectLst/>
              </a:rPr>
              <a:t> Command</a:t>
            </a:r>
          </a:p>
        </p:txBody>
      </p:sp>
      <p:sp>
        <p:nvSpPr>
          <p:cNvPr id="18435" name="Content Placeholder 2"/>
          <p:cNvSpPr>
            <a:spLocks noGrp="1"/>
          </p:cNvSpPr>
          <p:nvPr>
            <p:ph idx="1"/>
          </p:nvPr>
        </p:nvSpPr>
        <p:spPr/>
        <p:txBody>
          <a:bodyPr/>
          <a:lstStyle/>
          <a:p>
            <a:r>
              <a:rPr lang="en-US" altLang="en-US" dirty="0"/>
              <a:t>The netstat command is used to display active TCP (or UDP) connections, as well as a host of other statistics</a:t>
            </a:r>
          </a:p>
          <a:p>
            <a:r>
              <a:rPr lang="en-US" altLang="en-US" dirty="0" err="1"/>
              <a:t>netstat</a:t>
            </a:r>
            <a:r>
              <a:rPr lang="en-US" altLang="en-US" dirty="0"/>
              <a:t> –e</a:t>
            </a:r>
          </a:p>
          <a:p>
            <a:pPr lvl="1"/>
            <a:r>
              <a:rPr lang="en-US" altLang="en-US" dirty="0"/>
              <a:t>Display Ethernet statistics such as the number of packets and bytes sent and received</a:t>
            </a:r>
          </a:p>
        </p:txBody>
      </p:sp>
      <p:sp>
        <p:nvSpPr>
          <p:cNvPr id="3" name="Slide Number Placeholder 2">
            <a:extLst>
              <a:ext uri="{FF2B5EF4-FFF2-40B4-BE49-F238E27FC236}">
                <a16:creationId xmlns:a16="http://schemas.microsoft.com/office/drawing/2014/main" id="{8836B5D1-BEA2-401A-8DAD-E2C3B079FE9C}"/>
              </a:ext>
            </a:extLst>
          </p:cNvPr>
          <p:cNvSpPr>
            <a:spLocks noGrp="1"/>
          </p:cNvSpPr>
          <p:nvPr>
            <p:ph type="sldNum" sz="quarter" idx="12"/>
          </p:nvPr>
        </p:nvSpPr>
        <p:spPr/>
        <p:txBody>
          <a:bodyPr/>
          <a:lstStyle/>
          <a:p>
            <a:fld id="{19B5744A-772A-40C3-B7CC-90A730250098}" type="slidenum">
              <a:rPr lang="en-US" altLang="en-US" smtClean="0"/>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effectLst/>
              </a:rPr>
              <a:t>nslookup</a:t>
            </a:r>
            <a:endParaRPr lang="en-US" dirty="0">
              <a:effectLst/>
            </a:endParaRPr>
          </a:p>
        </p:txBody>
      </p:sp>
      <p:sp>
        <p:nvSpPr>
          <p:cNvPr id="21507" name="Content Placeholder 2"/>
          <p:cNvSpPr>
            <a:spLocks noGrp="1"/>
          </p:cNvSpPr>
          <p:nvPr>
            <p:ph idx="1"/>
          </p:nvPr>
        </p:nvSpPr>
        <p:spPr/>
        <p:txBody>
          <a:bodyPr/>
          <a:lstStyle/>
          <a:p>
            <a:r>
              <a:rPr lang="en-US" altLang="en-US" b="1" i="1" dirty="0" err="1"/>
              <a:t>nslookup</a:t>
            </a:r>
            <a:r>
              <a:rPr lang="en-US" altLang="en-US" b="1" i="1" dirty="0"/>
              <a:t> </a:t>
            </a:r>
            <a:r>
              <a:rPr lang="en-US" altLang="en-US" dirty="0"/>
              <a:t>displays information about DNS names and their corresponding IP addresses, and it can be used to diagnose DNS servers. </a:t>
            </a:r>
          </a:p>
          <a:p>
            <a:r>
              <a:rPr lang="en-US" altLang="en-US" dirty="0"/>
              <a:t>Example</a:t>
            </a:r>
          </a:p>
          <a:p>
            <a:pPr lvl="1"/>
            <a:r>
              <a:rPr lang="en-US" altLang="en-US" dirty="0" err="1"/>
              <a:t>nslookup</a:t>
            </a:r>
            <a:r>
              <a:rPr lang="en-US" altLang="en-US" dirty="0"/>
              <a:t> google.com</a:t>
            </a:r>
          </a:p>
        </p:txBody>
      </p:sp>
      <p:sp>
        <p:nvSpPr>
          <p:cNvPr id="3" name="Slide Number Placeholder 2">
            <a:extLst>
              <a:ext uri="{FF2B5EF4-FFF2-40B4-BE49-F238E27FC236}">
                <a16:creationId xmlns:a16="http://schemas.microsoft.com/office/drawing/2014/main" id="{E7DF6C61-0E89-4AF4-82B0-2367DAE4394E}"/>
              </a:ext>
            </a:extLst>
          </p:cNvPr>
          <p:cNvSpPr>
            <a:spLocks noGrp="1"/>
          </p:cNvSpPr>
          <p:nvPr>
            <p:ph type="sldNum" sz="quarter" idx="12"/>
          </p:nvPr>
        </p:nvSpPr>
        <p:spPr/>
        <p:txBody>
          <a:bodyPr/>
          <a:lstStyle/>
          <a:p>
            <a:fld id="{19B5744A-772A-40C3-B7CC-90A730250098}" type="slidenum">
              <a:rPr lang="en-US" altLang="en-US" smtClean="0"/>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FTP (File Transfer Protocol)</a:t>
            </a:r>
          </a:p>
        </p:txBody>
      </p:sp>
      <p:sp>
        <p:nvSpPr>
          <p:cNvPr id="22531" name="Content Placeholder 2"/>
          <p:cNvSpPr>
            <a:spLocks noGrp="1"/>
          </p:cNvSpPr>
          <p:nvPr>
            <p:ph idx="1"/>
          </p:nvPr>
        </p:nvSpPr>
        <p:spPr/>
        <p:txBody>
          <a:bodyPr/>
          <a:lstStyle/>
          <a:p>
            <a:r>
              <a:rPr lang="en-US" altLang="en-US" sz="2800" dirty="0"/>
              <a:t>It is an application layer protocol as well as an application for transferring files</a:t>
            </a:r>
          </a:p>
          <a:p>
            <a:r>
              <a:rPr lang="en-US" altLang="en-US" sz="2800" dirty="0"/>
              <a:t>Uses TCP as the transport protocol</a:t>
            </a:r>
          </a:p>
          <a:p>
            <a:r>
              <a:rPr lang="en-US" altLang="en-US" sz="2800" b="1" i="1" dirty="0"/>
              <a:t>ftp</a:t>
            </a:r>
            <a:r>
              <a:rPr lang="en-US" altLang="en-US" sz="2800" dirty="0"/>
              <a:t> </a:t>
            </a:r>
            <a:r>
              <a:rPr lang="en-US" altLang="en-US" sz="2800" dirty="0" err="1"/>
              <a:t>ipaddress</a:t>
            </a:r>
            <a:r>
              <a:rPr lang="en-US" altLang="en-US" sz="2800" dirty="0"/>
              <a:t> or name of the server, example</a:t>
            </a:r>
          </a:p>
          <a:p>
            <a:pPr lvl="1"/>
            <a:r>
              <a:rPr lang="en-US" altLang="en-US" sz="2600" dirty="0"/>
              <a:t>ftp ftp6.ipswitch.com</a:t>
            </a:r>
          </a:p>
          <a:p>
            <a:r>
              <a:rPr lang="en-US" altLang="en-US" sz="2800" dirty="0"/>
              <a:t>Some basic commands</a:t>
            </a:r>
          </a:p>
          <a:p>
            <a:pPr lvl="1"/>
            <a:r>
              <a:rPr lang="en-US" altLang="en-US" sz="2400" dirty="0" err="1"/>
              <a:t>dir</a:t>
            </a:r>
            <a:r>
              <a:rPr lang="en-US" altLang="en-US" sz="2400" dirty="0"/>
              <a:t>	list the files and folders</a:t>
            </a:r>
          </a:p>
          <a:p>
            <a:pPr lvl="1"/>
            <a:r>
              <a:rPr lang="en-US" altLang="en-US" sz="2400" dirty="0"/>
              <a:t>cd	change directory/folder</a:t>
            </a:r>
          </a:p>
          <a:p>
            <a:pPr lvl="1"/>
            <a:r>
              <a:rPr lang="en-US" altLang="en-US" sz="2400" dirty="0"/>
              <a:t>get	download a file</a:t>
            </a:r>
          </a:p>
          <a:p>
            <a:pPr lvl="1"/>
            <a:r>
              <a:rPr lang="en-US" altLang="en-US" sz="2400" dirty="0"/>
              <a:t>put	upload a file from the current folder</a:t>
            </a:r>
          </a:p>
          <a:p>
            <a:pPr lvl="1"/>
            <a:r>
              <a:rPr lang="en-US" altLang="en-US" sz="2400" dirty="0"/>
              <a:t>quit</a:t>
            </a:r>
          </a:p>
          <a:p>
            <a:endParaRPr lang="en-US" altLang="en-US" sz="2800" dirty="0"/>
          </a:p>
        </p:txBody>
      </p:sp>
      <p:sp>
        <p:nvSpPr>
          <p:cNvPr id="3" name="Slide Number Placeholder 2">
            <a:extLst>
              <a:ext uri="{FF2B5EF4-FFF2-40B4-BE49-F238E27FC236}">
                <a16:creationId xmlns:a16="http://schemas.microsoft.com/office/drawing/2014/main" id="{6AEDF3DD-F1F1-41FA-92E7-F228FAEDE5F0}"/>
              </a:ext>
            </a:extLst>
          </p:cNvPr>
          <p:cNvSpPr>
            <a:spLocks noGrp="1"/>
          </p:cNvSpPr>
          <p:nvPr>
            <p:ph type="sldNum" sz="quarter" idx="12"/>
          </p:nvPr>
        </p:nvSpPr>
        <p:spPr/>
        <p:txBody>
          <a:bodyPr/>
          <a:lstStyle/>
          <a:p>
            <a:fld id="{19B5744A-772A-40C3-B7CC-90A730250098}" type="slidenum">
              <a:rPr lang="en-US" altLang="en-US" smtClean="0"/>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Telnet Command</a:t>
            </a:r>
          </a:p>
        </p:txBody>
      </p:sp>
      <p:sp>
        <p:nvSpPr>
          <p:cNvPr id="23555" name="Content Placeholder 2"/>
          <p:cNvSpPr>
            <a:spLocks noGrp="1"/>
          </p:cNvSpPr>
          <p:nvPr>
            <p:ph idx="1"/>
          </p:nvPr>
        </p:nvSpPr>
        <p:spPr/>
        <p:txBody>
          <a:bodyPr/>
          <a:lstStyle/>
          <a:p>
            <a:r>
              <a:rPr lang="en-US" altLang="en-US" sz="2400" b="1" i="1" dirty="0"/>
              <a:t>Telnet</a:t>
            </a:r>
            <a:r>
              <a:rPr lang="en-US" altLang="en-US" sz="2400" dirty="0"/>
              <a:t> provides a text-based terminal connection to a remote computer. </a:t>
            </a:r>
          </a:p>
          <a:p>
            <a:r>
              <a:rPr lang="en-US" altLang="en-US" sz="2400" dirty="0"/>
              <a:t>Basically, a network administrator connects to a remote computer, server, router, or switch by typing </a:t>
            </a:r>
          </a:p>
          <a:p>
            <a:pPr marL="0" indent="0">
              <a:buNone/>
            </a:pPr>
            <a:r>
              <a:rPr lang="en-US" altLang="en-US" sz="2400" b="1" dirty="0"/>
              <a:t>	</a:t>
            </a:r>
            <a:r>
              <a:rPr lang="en-US" altLang="en-US" sz="2400" b="1" i="1" dirty="0"/>
              <a:t>telnet </a:t>
            </a:r>
            <a:r>
              <a:rPr lang="en-US" altLang="en-US" sz="2400" b="1" i="1" dirty="0" err="1"/>
              <a:t>ipaddress</a:t>
            </a:r>
            <a:endParaRPr lang="en-US" altLang="en-US" sz="2400" i="1" dirty="0"/>
          </a:p>
          <a:p>
            <a:r>
              <a:rPr lang="en-US" altLang="en-US" sz="2400" dirty="0"/>
              <a:t>Telnet is an older, out-of-date protocol, and as such, it should be replaced with a more secure program such as </a:t>
            </a:r>
            <a:r>
              <a:rPr lang="en-US" altLang="en-US" sz="2400" b="1" i="1" dirty="0"/>
              <a:t>SSH</a:t>
            </a:r>
            <a:r>
              <a:rPr lang="en-US" altLang="en-US" sz="2400" dirty="0"/>
              <a:t>. </a:t>
            </a:r>
          </a:p>
          <a:p>
            <a:r>
              <a:rPr lang="en-US" altLang="en-US" sz="2400" dirty="0"/>
              <a:t>Need to turn on telnet service before using it in Windows system</a:t>
            </a:r>
          </a:p>
          <a:p>
            <a:pPr lvl="1"/>
            <a:r>
              <a:rPr lang="en-US" altLang="en-US" sz="2400" dirty="0"/>
              <a:t>Control panel &gt; Programs and features &gt; Turn Windows features on or off</a:t>
            </a:r>
          </a:p>
        </p:txBody>
      </p:sp>
      <p:sp>
        <p:nvSpPr>
          <p:cNvPr id="3" name="Slide Number Placeholder 2">
            <a:extLst>
              <a:ext uri="{FF2B5EF4-FFF2-40B4-BE49-F238E27FC236}">
                <a16:creationId xmlns:a16="http://schemas.microsoft.com/office/drawing/2014/main" id="{E954D6AC-D5AB-4455-8345-30EBF9FD0CD5}"/>
              </a:ext>
            </a:extLst>
          </p:cNvPr>
          <p:cNvSpPr>
            <a:spLocks noGrp="1"/>
          </p:cNvSpPr>
          <p:nvPr>
            <p:ph type="sldNum" sz="quarter" idx="12"/>
          </p:nvPr>
        </p:nvSpPr>
        <p:spPr/>
        <p:txBody>
          <a:bodyPr/>
          <a:lstStyle/>
          <a:p>
            <a:fld id="{19B5744A-772A-40C3-B7CC-90A730250098}" type="slidenum">
              <a:rPr lang="en-US" altLang="en-US" smtClean="0"/>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Terminal Services</a:t>
            </a:r>
          </a:p>
        </p:txBody>
      </p:sp>
      <p:sp>
        <p:nvSpPr>
          <p:cNvPr id="11267" name="Content Placeholder 2"/>
          <p:cNvSpPr>
            <a:spLocks noGrp="1"/>
          </p:cNvSpPr>
          <p:nvPr>
            <p:ph idx="1"/>
          </p:nvPr>
        </p:nvSpPr>
        <p:spPr/>
        <p:txBody>
          <a:bodyPr/>
          <a:lstStyle/>
          <a:p>
            <a:r>
              <a:rPr lang="en-US" altLang="en-US" sz="2800" dirty="0"/>
              <a:t>Terminal Services, also known as Remote Desktop Services, is a type of thin-client terminal server computing. </a:t>
            </a:r>
          </a:p>
          <a:p>
            <a:r>
              <a:rPr lang="en-US" altLang="en-US" sz="2800" dirty="0"/>
              <a:t>It allows client computers to access and use applications loaded on the server, as well as to connect to and take control of a server. </a:t>
            </a:r>
          </a:p>
          <a:p>
            <a:r>
              <a:rPr lang="en-US" altLang="en-US" sz="2800" dirty="0"/>
              <a:t>A Windows system can permit remote connection by </a:t>
            </a:r>
          </a:p>
          <a:p>
            <a:pPr marL="400050" lvl="1" indent="0">
              <a:buNone/>
            </a:pPr>
            <a:r>
              <a:rPr lang="en-US" altLang="en-US" sz="2600" dirty="0"/>
              <a:t>right click on Computer &gt; Properties &gt; Remote setting</a:t>
            </a:r>
          </a:p>
          <a:p>
            <a:pPr marL="457200" indent="-457200"/>
            <a:r>
              <a:rPr lang="en-US" altLang="en-US" sz="2800" dirty="0"/>
              <a:t>Connection is done using </a:t>
            </a:r>
            <a:r>
              <a:rPr lang="en-US" altLang="en-US" sz="2800" b="1" i="1" dirty="0"/>
              <a:t>Remote Desktop Connection</a:t>
            </a:r>
          </a:p>
          <a:p>
            <a:endParaRPr lang="en-US" altLang="en-US" dirty="0"/>
          </a:p>
        </p:txBody>
      </p:sp>
      <p:sp>
        <p:nvSpPr>
          <p:cNvPr id="3" name="Slide Number Placeholder 2">
            <a:extLst>
              <a:ext uri="{FF2B5EF4-FFF2-40B4-BE49-F238E27FC236}">
                <a16:creationId xmlns:a16="http://schemas.microsoft.com/office/drawing/2014/main" id="{C2354589-80F1-48F1-8807-2FD08BC6C26A}"/>
              </a:ext>
            </a:extLst>
          </p:cNvPr>
          <p:cNvSpPr>
            <a:spLocks noGrp="1"/>
          </p:cNvSpPr>
          <p:nvPr>
            <p:ph type="sldNum" sz="quarter" idx="12"/>
          </p:nvPr>
        </p:nvSpPr>
        <p:spPr/>
        <p:txBody>
          <a:bodyPr/>
          <a:lstStyle/>
          <a:p>
            <a:fld id="{19B5744A-772A-40C3-B7CC-90A730250098}" type="slidenum">
              <a:rPr lang="en-US" altLang="en-US" smtClean="0"/>
              <a:pPr/>
              <a:t>46</a:t>
            </a:fld>
            <a:endParaRPr lang="en-US" altLang="en-US"/>
          </a:p>
        </p:txBody>
      </p:sp>
    </p:spTree>
    <p:extLst>
      <p:ext uri="{BB962C8B-B14F-4D97-AF65-F5344CB8AC3E}">
        <p14:creationId xmlns:p14="http://schemas.microsoft.com/office/powerpoint/2010/main" val="39541863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Remote Desktop Connection</a:t>
            </a:r>
          </a:p>
        </p:txBody>
      </p:sp>
      <p:pic>
        <p:nvPicPr>
          <p:cNvPr id="13315" name="Picture 4" descr="06fig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4191000" cy="473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14D58699-10E1-4CD6-98F5-88AD39EDEEE3}"/>
              </a:ext>
            </a:extLst>
          </p:cNvPr>
          <p:cNvSpPr>
            <a:spLocks noGrp="1"/>
          </p:cNvSpPr>
          <p:nvPr>
            <p:ph type="sldNum" sz="quarter" idx="12"/>
          </p:nvPr>
        </p:nvSpPr>
        <p:spPr/>
        <p:txBody>
          <a:bodyPr/>
          <a:lstStyle/>
          <a:p>
            <a:fld id="{19B5744A-772A-40C3-B7CC-90A730250098}" type="slidenum">
              <a:rPr lang="en-US" altLang="en-US" smtClean="0"/>
              <a:pPr/>
              <a:t>47</a:t>
            </a:fld>
            <a:endParaRPr lang="en-US" altLang="en-US"/>
          </a:p>
        </p:txBody>
      </p:sp>
    </p:spTree>
    <p:extLst>
      <p:ext uri="{BB962C8B-B14F-4D97-AF65-F5344CB8AC3E}">
        <p14:creationId xmlns:p14="http://schemas.microsoft.com/office/powerpoint/2010/main" val="2571163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DNS</a:t>
            </a:r>
          </a:p>
        </p:txBody>
      </p:sp>
      <p:sp>
        <p:nvSpPr>
          <p:cNvPr id="19459" name="Content Placeholder 2"/>
          <p:cNvSpPr>
            <a:spLocks noGrp="1"/>
          </p:cNvSpPr>
          <p:nvPr>
            <p:ph idx="1"/>
          </p:nvPr>
        </p:nvSpPr>
        <p:spPr/>
        <p:txBody>
          <a:bodyPr/>
          <a:lstStyle/>
          <a:p>
            <a:r>
              <a:rPr lang="en-US" altLang="en-US" sz="2800" dirty="0"/>
              <a:t>The </a:t>
            </a:r>
            <a:r>
              <a:rPr lang="en-US" altLang="en-US" sz="2800" b="1" i="1" dirty="0"/>
              <a:t>Domain Name System (DNS)</a:t>
            </a:r>
            <a:r>
              <a:rPr lang="en-US" altLang="en-US" sz="2800" dirty="0"/>
              <a:t> is a worldwide service that resolves host names to IP addresses. </a:t>
            </a:r>
          </a:p>
          <a:p>
            <a:r>
              <a:rPr lang="en-US" altLang="en-US" sz="2800" dirty="0"/>
              <a:t>This facilitates proper communication between computers. DNS servers communicate with each other in a hierarchy in an effort to teach each other their name resolutions. </a:t>
            </a:r>
          </a:p>
          <a:p>
            <a:r>
              <a:rPr lang="en-US" altLang="en-US" sz="2800" dirty="0"/>
              <a:t>DNS servers use inbound port 53 to accept name resolution requests. </a:t>
            </a:r>
          </a:p>
        </p:txBody>
      </p:sp>
      <p:sp>
        <p:nvSpPr>
          <p:cNvPr id="3" name="Slide Number Placeholder 2">
            <a:extLst>
              <a:ext uri="{FF2B5EF4-FFF2-40B4-BE49-F238E27FC236}">
                <a16:creationId xmlns:a16="http://schemas.microsoft.com/office/drawing/2014/main" id="{1E24694A-5D29-427A-A21F-C8B09A2531D0}"/>
              </a:ext>
            </a:extLst>
          </p:cNvPr>
          <p:cNvSpPr>
            <a:spLocks noGrp="1"/>
          </p:cNvSpPr>
          <p:nvPr>
            <p:ph type="sldNum" sz="quarter" idx="12"/>
          </p:nvPr>
        </p:nvSpPr>
        <p:spPr/>
        <p:txBody>
          <a:bodyPr/>
          <a:lstStyle/>
          <a:p>
            <a:fld id="{19B5744A-772A-40C3-B7CC-90A730250098}" type="slidenum">
              <a:rPr lang="en-US" altLang="en-US" smtClean="0"/>
              <a:pPr/>
              <a:t>48</a:t>
            </a:fld>
            <a:endParaRPr lang="en-US" altLang="en-US"/>
          </a:p>
        </p:txBody>
      </p:sp>
    </p:spTree>
    <p:extLst>
      <p:ext uri="{BB962C8B-B14F-4D97-AF65-F5344CB8AC3E}">
        <p14:creationId xmlns:p14="http://schemas.microsoft.com/office/powerpoint/2010/main" val="3439618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effectLst/>
              </a:rPr>
              <a:t>IPSec</a:t>
            </a:r>
            <a:endParaRPr lang="en-US" dirty="0">
              <a:effectLst/>
            </a:endParaRPr>
          </a:p>
        </p:txBody>
      </p:sp>
      <p:sp>
        <p:nvSpPr>
          <p:cNvPr id="17411" name="Content Placeholder 2"/>
          <p:cNvSpPr>
            <a:spLocks noGrp="1"/>
          </p:cNvSpPr>
          <p:nvPr>
            <p:ph idx="1"/>
          </p:nvPr>
        </p:nvSpPr>
        <p:spPr/>
        <p:txBody>
          <a:bodyPr/>
          <a:lstStyle/>
          <a:p>
            <a:r>
              <a:rPr lang="en-US" altLang="en-US" b="1" i="1" dirty="0"/>
              <a:t>Internet Protocol Security (</a:t>
            </a:r>
            <a:r>
              <a:rPr lang="en-US" altLang="en-US" b="1" i="1" dirty="0" err="1"/>
              <a:t>IPSec</a:t>
            </a:r>
            <a:r>
              <a:rPr lang="en-US" altLang="en-US" b="1" i="1" dirty="0"/>
              <a:t>)</a:t>
            </a:r>
            <a:r>
              <a:rPr lang="en-US" altLang="en-US" dirty="0"/>
              <a:t> is a protocol within the TCP/IP suite that encrypts and authenticates IP packets. </a:t>
            </a:r>
          </a:p>
          <a:p>
            <a:r>
              <a:rPr lang="en-US" altLang="en-US" dirty="0"/>
              <a:t>It is designed to secure any application traffic because it resides on the network layer, i.e. at IP layer.</a:t>
            </a:r>
          </a:p>
          <a:p>
            <a:r>
              <a:rPr lang="en-US" altLang="en-US" dirty="0"/>
              <a:t>This protocol is used in conjunction with virtual private networks and is an integral part of IPv6. </a:t>
            </a:r>
          </a:p>
        </p:txBody>
      </p:sp>
      <p:sp>
        <p:nvSpPr>
          <p:cNvPr id="3" name="Slide Number Placeholder 2">
            <a:extLst>
              <a:ext uri="{FF2B5EF4-FFF2-40B4-BE49-F238E27FC236}">
                <a16:creationId xmlns:a16="http://schemas.microsoft.com/office/drawing/2014/main" id="{5FF0E1D0-3B76-4E1C-AC0C-645EE27ACB26}"/>
              </a:ext>
            </a:extLst>
          </p:cNvPr>
          <p:cNvSpPr>
            <a:spLocks noGrp="1"/>
          </p:cNvSpPr>
          <p:nvPr>
            <p:ph type="sldNum" sz="quarter" idx="12"/>
          </p:nvPr>
        </p:nvSpPr>
        <p:spPr/>
        <p:txBody>
          <a:bodyPr/>
          <a:lstStyle/>
          <a:p>
            <a:fld id="{19B5744A-772A-40C3-B7CC-90A730250098}" type="slidenum">
              <a:rPr lang="en-US" altLang="en-US" smtClean="0"/>
              <a:pPr/>
              <a:t>49</a:t>
            </a:fld>
            <a:endParaRPr lang="en-US" altLang="en-US"/>
          </a:p>
        </p:txBody>
      </p:sp>
    </p:spTree>
    <p:extLst>
      <p:ext uri="{BB962C8B-B14F-4D97-AF65-F5344CB8AC3E}">
        <p14:creationId xmlns:p14="http://schemas.microsoft.com/office/powerpoint/2010/main" val="92823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2" name="Rectangle 8"/>
          <p:cNvSpPr>
            <a:spLocks noGrp="1" noChangeArrowheads="1"/>
          </p:cNvSpPr>
          <p:nvPr>
            <p:ph type="ctrTitle"/>
          </p:nvPr>
        </p:nvSpPr>
        <p:spPr>
          <a:xfrm>
            <a:off x="457200" y="37978"/>
            <a:ext cx="6019800" cy="696913"/>
          </a:xfrm>
          <a:noFill/>
        </p:spPr>
        <p:txBody>
          <a:bodyPr/>
          <a:lstStyle/>
          <a:p>
            <a:pPr eaLnBrk="1" hangingPunct="1"/>
            <a:r>
              <a:rPr lang="en-US" altLang="en-US" b="1" dirty="0">
                <a:effectLst/>
              </a:rPr>
              <a:t>Transport Layer</a:t>
            </a:r>
            <a:endParaRPr lang="en-US" altLang="en-US" dirty="0">
              <a:effectLst/>
            </a:endParaRPr>
          </a:p>
        </p:txBody>
      </p:sp>
      <p:sp>
        <p:nvSpPr>
          <p:cNvPr id="9225" name="Rectangle 12"/>
          <p:cNvSpPr>
            <a:spLocks noChangeArrowheads="1"/>
          </p:cNvSpPr>
          <p:nvPr/>
        </p:nvSpPr>
        <p:spPr bwMode="auto">
          <a:xfrm>
            <a:off x="3130550" y="612775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sp>
        <p:nvSpPr>
          <p:cNvPr id="9226" name="Rectangle 2"/>
          <p:cNvSpPr>
            <a:spLocks noChangeArrowheads="1"/>
          </p:cNvSpPr>
          <p:nvPr/>
        </p:nvSpPr>
        <p:spPr bwMode="auto">
          <a:xfrm>
            <a:off x="716280" y="969963"/>
            <a:ext cx="7726680" cy="57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l" eaLnBrk="1" hangingPunct="1">
              <a:buFont typeface="Arial" panose="020B0604020202020204" pitchFamily="34" charset="0"/>
              <a:buChar char="•"/>
            </a:pPr>
            <a:r>
              <a:rPr lang="en-US" sz="2400" dirty="0"/>
              <a:t>Manage the delivery of data between a source and destination host</a:t>
            </a:r>
          </a:p>
          <a:p>
            <a:pPr marL="342900" indent="-342900" algn="l" eaLnBrk="1" hangingPunct="1">
              <a:buFont typeface="Arial" panose="020B0604020202020204" pitchFamily="34" charset="0"/>
              <a:buChar char="•"/>
            </a:pPr>
            <a:endParaRPr lang="en-US" altLang="en-US" sz="2400" dirty="0"/>
          </a:p>
          <a:p>
            <a:pPr algn="l" eaLnBrk="1" hangingPunct="1"/>
            <a:r>
              <a:rPr lang="en-US" altLang="en-US" sz="2800" dirty="0"/>
              <a:t>TCP</a:t>
            </a:r>
          </a:p>
          <a:p>
            <a:pPr marL="342900" indent="-342900" algn="l" eaLnBrk="1" hangingPunct="1">
              <a:buFont typeface="Arial" panose="020B0604020202020204" pitchFamily="34" charset="0"/>
              <a:buChar char="•"/>
            </a:pPr>
            <a:r>
              <a:rPr lang="en-US" altLang="en-US" sz="2400" dirty="0"/>
              <a:t>Connection-Oriented</a:t>
            </a:r>
          </a:p>
          <a:p>
            <a:pPr marL="342900" indent="-342900" algn="l" eaLnBrk="1" hangingPunct="1">
              <a:buFont typeface="Arial" panose="020B0604020202020204" pitchFamily="34" charset="0"/>
              <a:buChar char="•"/>
            </a:pPr>
            <a:r>
              <a:rPr lang="en-US" altLang="en-US" sz="2400" dirty="0"/>
              <a:t>Guaranteed Delivery (reliable service)</a:t>
            </a:r>
          </a:p>
          <a:p>
            <a:pPr marL="342900" indent="-342900" algn="l" eaLnBrk="1" hangingPunct="1">
              <a:buFont typeface="Arial" panose="020B0604020202020204" pitchFamily="34" charset="0"/>
              <a:buChar char="•"/>
            </a:pPr>
            <a:r>
              <a:rPr lang="en-US" altLang="en-US" sz="2400" dirty="0" err="1"/>
              <a:t>Stateful</a:t>
            </a:r>
            <a:endParaRPr lang="en-US" altLang="en-US" sz="2400" dirty="0"/>
          </a:p>
          <a:p>
            <a:pPr marL="342900" indent="-342900" algn="l" eaLnBrk="1" hangingPunct="1">
              <a:buFont typeface="Arial" panose="020B0604020202020204" pitchFamily="34" charset="0"/>
              <a:buChar char="•"/>
            </a:pPr>
            <a:r>
              <a:rPr lang="en-US" altLang="en-US" sz="2400" dirty="0"/>
              <a:t>Email, file transfer, web browsing</a:t>
            </a:r>
          </a:p>
          <a:p>
            <a:pPr marL="342900" indent="-342900" algn="l" eaLnBrk="1" hangingPunct="1">
              <a:buFont typeface="Arial" panose="020B0604020202020204" pitchFamily="34" charset="0"/>
              <a:buChar char="•"/>
            </a:pPr>
            <a:endParaRPr lang="en-US" altLang="en-US" sz="2400" dirty="0"/>
          </a:p>
          <a:p>
            <a:pPr algn="l" eaLnBrk="1" hangingPunct="1"/>
            <a:r>
              <a:rPr lang="en-US" altLang="en-US" sz="2800" dirty="0"/>
              <a:t>UDP</a:t>
            </a:r>
          </a:p>
          <a:p>
            <a:pPr marL="342900" indent="-342900" algn="l" eaLnBrk="1" hangingPunct="1">
              <a:buFont typeface="Arial" panose="020B0604020202020204" pitchFamily="34" charset="0"/>
              <a:buChar char="•"/>
            </a:pPr>
            <a:r>
              <a:rPr lang="en-US" altLang="en-US" sz="2400" dirty="0"/>
              <a:t>Connection-less</a:t>
            </a:r>
          </a:p>
          <a:p>
            <a:pPr marL="342900" indent="-342900" algn="l" eaLnBrk="1" hangingPunct="1">
              <a:buFont typeface="Arial" panose="020B0604020202020204" pitchFamily="34" charset="0"/>
              <a:buChar char="•"/>
            </a:pPr>
            <a:r>
              <a:rPr lang="en-US" altLang="en-US" sz="2400" dirty="0"/>
              <a:t>Nonguaranteed Delivery (unreliable service)</a:t>
            </a:r>
          </a:p>
          <a:p>
            <a:pPr marL="800100" lvl="1" indent="-342900" algn="l" eaLnBrk="1" hangingPunct="1">
              <a:buFont typeface="Arial" panose="020B0604020202020204" pitchFamily="34" charset="0"/>
              <a:buChar char="•"/>
            </a:pPr>
            <a:r>
              <a:rPr lang="en-US" altLang="en-US" sz="2200" dirty="0"/>
              <a:t>Uses best-effort delivery</a:t>
            </a:r>
          </a:p>
          <a:p>
            <a:pPr marL="342900" indent="-342900" algn="l" eaLnBrk="1" hangingPunct="1">
              <a:buFont typeface="Arial" panose="020B0604020202020204" pitchFamily="34" charset="0"/>
              <a:buChar char="•"/>
            </a:pPr>
            <a:r>
              <a:rPr lang="en-US" altLang="en-US" sz="2400" dirty="0"/>
              <a:t>Stateless</a:t>
            </a:r>
          </a:p>
          <a:p>
            <a:pPr marL="342900" indent="-342900" algn="l" eaLnBrk="1" hangingPunct="1">
              <a:buFont typeface="Arial" panose="020B0604020202020204" pitchFamily="34" charset="0"/>
              <a:buChar char="•"/>
            </a:pPr>
            <a:r>
              <a:rPr lang="en-US" altLang="en-US" sz="2400" dirty="0"/>
              <a:t>Video streaming, voice call (skype)</a:t>
            </a:r>
          </a:p>
        </p:txBody>
      </p:sp>
      <p:sp>
        <p:nvSpPr>
          <p:cNvPr id="2" name="Slide Number Placeholder 1">
            <a:extLst>
              <a:ext uri="{FF2B5EF4-FFF2-40B4-BE49-F238E27FC236}">
                <a16:creationId xmlns:a16="http://schemas.microsoft.com/office/drawing/2014/main" id="{50E61C9A-8DB5-4811-82EE-16517165F65C}"/>
              </a:ext>
            </a:extLst>
          </p:cNvPr>
          <p:cNvSpPr>
            <a:spLocks noGrp="1"/>
          </p:cNvSpPr>
          <p:nvPr>
            <p:ph type="sldNum" sz="quarter" idx="12"/>
          </p:nvPr>
        </p:nvSpPr>
        <p:spPr/>
        <p:txBody>
          <a:bodyPr/>
          <a:lstStyle/>
          <a:p>
            <a:fld id="{9797EF02-D38D-4E42-B61C-B0482E852A94}" type="slidenum">
              <a:rPr lang="en-US" altLang="en-US" smtClean="0"/>
              <a:pPr/>
              <a:t>5</a:t>
            </a:fld>
            <a:endParaRPr lang="en-US" altLang="en-US"/>
          </a:p>
        </p:txBody>
      </p:sp>
    </p:spTree>
    <p:extLst>
      <p:ext uri="{BB962C8B-B14F-4D97-AF65-F5344CB8AC3E}">
        <p14:creationId xmlns:p14="http://schemas.microsoft.com/office/powerpoint/2010/main" val="9747826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effectLst/>
              </a:rPr>
              <a:t>IPSec</a:t>
            </a:r>
            <a:r>
              <a:rPr lang="en-US" dirty="0">
                <a:effectLst/>
              </a:rPr>
              <a:t> </a:t>
            </a:r>
          </a:p>
        </p:txBody>
      </p:sp>
      <p:sp>
        <p:nvSpPr>
          <p:cNvPr id="18435" name="Content Placeholder 2"/>
          <p:cNvSpPr>
            <a:spLocks noGrp="1"/>
          </p:cNvSpPr>
          <p:nvPr>
            <p:ph idx="1"/>
          </p:nvPr>
        </p:nvSpPr>
        <p:spPr>
          <a:xfrm>
            <a:off x="457200" y="1371600"/>
            <a:ext cx="8229600" cy="5105400"/>
          </a:xfrm>
        </p:spPr>
        <p:txBody>
          <a:bodyPr/>
          <a:lstStyle/>
          <a:p>
            <a:r>
              <a:rPr lang="en-US" altLang="en-US" sz="2800" dirty="0"/>
              <a:t>There are three main protocols that </a:t>
            </a:r>
            <a:r>
              <a:rPr lang="en-US" altLang="en-US" sz="2800" dirty="0" err="1"/>
              <a:t>IPSec</a:t>
            </a:r>
            <a:r>
              <a:rPr lang="en-US" altLang="en-US" sz="2800" dirty="0"/>
              <a:t> uses to perform its necessary functions:</a:t>
            </a:r>
          </a:p>
          <a:p>
            <a:pPr lvl="1"/>
            <a:r>
              <a:rPr lang="en-US" altLang="en-US" sz="2600" dirty="0"/>
              <a:t>Security association (SA): This generates the encryption and authentication keys that are used by IPsec.</a:t>
            </a:r>
          </a:p>
          <a:p>
            <a:pPr lvl="1"/>
            <a:r>
              <a:rPr lang="en-US" altLang="en-US" sz="2600" dirty="0"/>
              <a:t>Authentication header (AH): This provides connectionless integrity and the authentication of data. It also provides protection against replay attacks.</a:t>
            </a:r>
          </a:p>
          <a:p>
            <a:pPr lvl="1"/>
            <a:r>
              <a:rPr lang="en-US" altLang="en-US" sz="2600" dirty="0"/>
              <a:t>Encapsulating security payload (ESP): This provides the same services as AH but also provides confidentiality when sending data.</a:t>
            </a:r>
          </a:p>
          <a:p>
            <a:endParaRPr lang="en-US" altLang="en-US" dirty="0"/>
          </a:p>
        </p:txBody>
      </p:sp>
      <p:sp>
        <p:nvSpPr>
          <p:cNvPr id="3" name="Slide Number Placeholder 2">
            <a:extLst>
              <a:ext uri="{FF2B5EF4-FFF2-40B4-BE49-F238E27FC236}">
                <a16:creationId xmlns:a16="http://schemas.microsoft.com/office/drawing/2014/main" id="{AD0BD883-2B4B-4234-B779-754A0E99B36E}"/>
              </a:ext>
            </a:extLst>
          </p:cNvPr>
          <p:cNvSpPr>
            <a:spLocks noGrp="1"/>
          </p:cNvSpPr>
          <p:nvPr>
            <p:ph type="sldNum" sz="quarter" idx="12"/>
          </p:nvPr>
        </p:nvSpPr>
        <p:spPr/>
        <p:txBody>
          <a:bodyPr/>
          <a:lstStyle/>
          <a:p>
            <a:fld id="{19B5744A-772A-40C3-B7CC-90A730250098}" type="slidenum">
              <a:rPr lang="en-US" altLang="en-US" smtClean="0"/>
              <a:pPr/>
              <a:t>50</a:t>
            </a:fld>
            <a:endParaRPr lang="en-US" altLang="en-US"/>
          </a:p>
        </p:txBody>
      </p:sp>
    </p:spTree>
    <p:extLst>
      <p:ext uri="{BB962C8B-B14F-4D97-AF65-F5344CB8AC3E}">
        <p14:creationId xmlns:p14="http://schemas.microsoft.com/office/powerpoint/2010/main" val="43582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0" name="Rectangle 8"/>
          <p:cNvSpPr>
            <a:spLocks noGrp="1" noChangeArrowheads="1"/>
          </p:cNvSpPr>
          <p:nvPr>
            <p:ph type="title"/>
          </p:nvPr>
        </p:nvSpPr>
        <p:spPr>
          <a:xfrm>
            <a:off x="2133600" y="163513"/>
            <a:ext cx="6553200" cy="1143000"/>
          </a:xfrm>
          <a:noFill/>
        </p:spPr>
        <p:txBody>
          <a:bodyPr/>
          <a:lstStyle/>
          <a:p>
            <a:pPr eaLnBrk="1" hangingPunct="1"/>
            <a:r>
              <a:rPr lang="en-US" altLang="en-US" sz="4400"/>
              <a:t>TCP and UDP</a:t>
            </a:r>
          </a:p>
        </p:txBody>
      </p:sp>
      <p:sp>
        <p:nvSpPr>
          <p:cNvPr id="11272"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1400">
              <a:latin typeface="Times" panose="02020603050405020304" pitchFamily="18" charset="0"/>
            </a:endParaRPr>
          </a:p>
        </p:txBody>
      </p:sp>
      <p:pic>
        <p:nvPicPr>
          <p:cNvPr id="11273"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75004"/>
            <a:ext cx="6553200" cy="6001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5974CAE-70A7-45D8-8E60-32518AEF3058}"/>
              </a:ext>
            </a:extLst>
          </p:cNvPr>
          <p:cNvSpPr>
            <a:spLocks noGrp="1"/>
          </p:cNvSpPr>
          <p:nvPr>
            <p:ph type="sldNum" sz="quarter" idx="12"/>
          </p:nvPr>
        </p:nvSpPr>
        <p:spPr/>
        <p:txBody>
          <a:bodyPr/>
          <a:lstStyle/>
          <a:p>
            <a:fld id="{19B5744A-772A-40C3-B7CC-90A730250098}" type="slidenum">
              <a:rPr lang="en-US" altLang="en-US" smtClean="0"/>
              <a:pPr/>
              <a:t>6</a:t>
            </a:fld>
            <a:endParaRPr lang="en-US" altLang="en-US"/>
          </a:p>
        </p:txBody>
      </p:sp>
    </p:spTree>
    <p:extLst>
      <p:ext uri="{BB962C8B-B14F-4D97-AF65-F5344CB8AC3E}">
        <p14:creationId xmlns:p14="http://schemas.microsoft.com/office/powerpoint/2010/main" val="612351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685800" y="844689"/>
            <a:ext cx="7239064" cy="6001643"/>
          </a:xfrm>
          <a:prstGeom prst="rect">
            <a:avLst/>
          </a:prstGeom>
          <a:noFill/>
        </p:spPr>
        <p:txBody>
          <a:bodyPr wrap="square" rtlCol="0">
            <a:spAutoFit/>
          </a:bodyPr>
          <a:lstStyle/>
          <a:p>
            <a:pPr algn="l"/>
            <a:r>
              <a:rPr lang="en-CA" sz="2400" dirty="0"/>
              <a:t>TCP connection setup</a:t>
            </a:r>
          </a:p>
          <a:p>
            <a:pPr marL="457200" indent="-457200" algn="l">
              <a:buFont typeface="Arial" panose="020B0604020202020204" pitchFamily="34" charset="0"/>
              <a:buChar char="•"/>
            </a:pPr>
            <a:r>
              <a:rPr lang="en-CA" sz="2400" dirty="0"/>
              <a:t>Before data is exchanged between two machines, a connection is needed to be setup</a:t>
            </a:r>
          </a:p>
          <a:p>
            <a:pPr marL="342900" indent="-342900" algn="l">
              <a:buFont typeface="Arial" panose="020B0604020202020204" pitchFamily="34" charset="0"/>
              <a:buChar char="•"/>
            </a:pPr>
            <a:r>
              <a:rPr lang="en-CA" sz="2400" dirty="0"/>
              <a:t>Syn: Synchronizing, Ack: Acknowledgement</a:t>
            </a:r>
          </a:p>
          <a:p>
            <a:pPr marL="457200" indent="-457200" algn="l">
              <a:buFont typeface="Arial" panose="020B0604020202020204" pitchFamily="34" charset="0"/>
              <a:buChar char="•"/>
            </a:pPr>
            <a:endParaRPr lang="en-CA" sz="2400" dirty="0"/>
          </a:p>
          <a:p>
            <a:pPr marL="457200" indent="-457200" algn="l">
              <a:buFont typeface="Arial" panose="020B0604020202020204" pitchFamily="34" charset="0"/>
              <a:buChar char="•"/>
            </a:pPr>
            <a:endParaRPr lang="en-CA" sz="2400" dirty="0"/>
          </a:p>
          <a:p>
            <a:pPr marL="457200" indent="-457200" algn="l">
              <a:buFont typeface="Arial" panose="020B0604020202020204" pitchFamily="34" charset="0"/>
              <a:buChar char="•"/>
            </a:pPr>
            <a:endParaRPr lang="en-CA" sz="2400" dirty="0"/>
          </a:p>
          <a:p>
            <a:pPr marL="457200" indent="-457200" algn="l">
              <a:buFont typeface="Arial" panose="020B0604020202020204" pitchFamily="34" charset="0"/>
              <a:buChar char="•"/>
            </a:pPr>
            <a:endParaRPr lang="en-CA" sz="2400" dirty="0"/>
          </a:p>
          <a:p>
            <a:pPr marL="457200" indent="-457200" algn="l">
              <a:buFont typeface="Arial" panose="020B0604020202020204" pitchFamily="34" charset="0"/>
              <a:buChar char="•"/>
            </a:pPr>
            <a:endParaRPr lang="en-CA" sz="2400" dirty="0"/>
          </a:p>
          <a:p>
            <a:pPr marL="457200" indent="-457200" algn="l">
              <a:buFont typeface="Arial" panose="020B0604020202020204" pitchFamily="34" charset="0"/>
              <a:buChar char="•"/>
            </a:pPr>
            <a:endParaRPr lang="en-CA" sz="2400" dirty="0"/>
          </a:p>
          <a:p>
            <a:pPr marL="457200" indent="-457200" algn="l">
              <a:buFont typeface="Arial" panose="020B0604020202020204" pitchFamily="34" charset="0"/>
              <a:buChar char="•"/>
            </a:pPr>
            <a:endParaRPr lang="en-CA" sz="2400" dirty="0"/>
          </a:p>
          <a:p>
            <a:pPr marL="457200" indent="-457200" algn="l">
              <a:buFont typeface="Arial" panose="020B0604020202020204" pitchFamily="34" charset="0"/>
              <a:buChar char="•"/>
            </a:pPr>
            <a:endParaRPr lang="en-CA" sz="2400" dirty="0"/>
          </a:p>
          <a:p>
            <a:pPr marL="457200" indent="-457200" algn="l">
              <a:buFont typeface="Arial" panose="020B0604020202020204" pitchFamily="34" charset="0"/>
              <a:buChar char="•"/>
            </a:pPr>
            <a:endParaRPr lang="en-CA" sz="2400" dirty="0"/>
          </a:p>
          <a:p>
            <a:pPr marL="457200" indent="-457200" algn="l">
              <a:buFont typeface="Arial" panose="020B0604020202020204" pitchFamily="34" charset="0"/>
              <a:buChar char="•"/>
            </a:pPr>
            <a:r>
              <a:rPr lang="en-CA" sz="2400" dirty="0"/>
              <a:t>The connection also needs to be closed when data transmission is completed by using FIN/ACK</a:t>
            </a:r>
          </a:p>
        </p:txBody>
      </p:sp>
      <p:sp>
        <p:nvSpPr>
          <p:cNvPr id="10246" name="Rectangle 8"/>
          <p:cNvSpPr>
            <a:spLocks noGrp="1" noChangeArrowheads="1"/>
          </p:cNvSpPr>
          <p:nvPr>
            <p:ph type="title"/>
          </p:nvPr>
        </p:nvSpPr>
        <p:spPr>
          <a:xfrm>
            <a:off x="457200" y="243513"/>
            <a:ext cx="6553200" cy="533400"/>
          </a:xfrm>
          <a:noFill/>
        </p:spPr>
        <p:txBody>
          <a:bodyPr/>
          <a:lstStyle/>
          <a:p>
            <a:pPr eaLnBrk="1" hangingPunct="1"/>
            <a:r>
              <a:rPr lang="en-US" altLang="en-US" dirty="0">
                <a:effectLst/>
              </a:rPr>
              <a:t>TCP 3 Way Handshake</a:t>
            </a:r>
          </a:p>
        </p:txBody>
      </p:sp>
      <p:sp>
        <p:nvSpPr>
          <p:cNvPr id="10247" name="Rectangle 10"/>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en-US" altLang="en-US" sz="1400" dirty="0">
              <a:latin typeface="Times" panose="02020603050405020304" pitchFamily="18" charset="0"/>
            </a:endParaRPr>
          </a:p>
        </p:txBody>
      </p:sp>
      <p:pic>
        <p:nvPicPr>
          <p:cNvPr id="7" name="Picture 5" descr="fg05_00300">
            <a:extLst>
              <a:ext uri="{FF2B5EF4-FFF2-40B4-BE49-F238E27FC236}">
                <a16:creationId xmlns:a16="http://schemas.microsoft.com/office/drawing/2014/main" id="{5C004CC0-84D9-482F-92D9-564B04FF14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52600" y="2590800"/>
            <a:ext cx="4800600" cy="2884698"/>
          </a:xfr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3F04CC4-9C1A-41DB-837C-CEB9AA7EFC84}"/>
              </a:ext>
            </a:extLst>
          </p:cNvPr>
          <p:cNvSpPr>
            <a:spLocks noGrp="1"/>
          </p:cNvSpPr>
          <p:nvPr>
            <p:ph type="sldNum" sz="quarter" idx="12"/>
          </p:nvPr>
        </p:nvSpPr>
        <p:spPr/>
        <p:txBody>
          <a:bodyPr/>
          <a:lstStyle/>
          <a:p>
            <a:fld id="{19B5744A-772A-40C3-B7CC-90A730250098}" type="slidenum">
              <a:rPr lang="en-US" altLang="en-US" smtClean="0"/>
              <a:pPr/>
              <a:t>7</a:t>
            </a:fld>
            <a:endParaRPr lang="en-US" altLang="en-US"/>
          </a:p>
        </p:txBody>
      </p:sp>
    </p:spTree>
    <p:extLst>
      <p:ext uri="{BB962C8B-B14F-4D97-AF65-F5344CB8AC3E}">
        <p14:creationId xmlns:p14="http://schemas.microsoft.com/office/powerpoint/2010/main" val="2273705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8" name="Rectangle 8"/>
          <p:cNvSpPr>
            <a:spLocks noGrp="1" noChangeArrowheads="1"/>
          </p:cNvSpPr>
          <p:nvPr>
            <p:ph type="ctrTitle"/>
          </p:nvPr>
        </p:nvSpPr>
        <p:spPr>
          <a:xfrm>
            <a:off x="609600" y="647700"/>
            <a:ext cx="3962400" cy="762000"/>
          </a:xfrm>
          <a:noFill/>
        </p:spPr>
        <p:txBody>
          <a:bodyPr/>
          <a:lstStyle/>
          <a:p>
            <a:pPr algn="l" eaLnBrk="1" hangingPunct="1"/>
            <a:r>
              <a:rPr lang="en-US" altLang="en-US" dirty="0">
                <a:effectLst/>
              </a:rPr>
              <a:t>Transport Protocols</a:t>
            </a:r>
          </a:p>
        </p:txBody>
      </p:sp>
      <p:sp>
        <p:nvSpPr>
          <p:cNvPr id="2" name="Subtitle 1"/>
          <p:cNvSpPr>
            <a:spLocks noGrp="1"/>
          </p:cNvSpPr>
          <p:nvPr>
            <p:ph type="subTitle" idx="1"/>
          </p:nvPr>
        </p:nvSpPr>
        <p:spPr>
          <a:xfrm>
            <a:off x="765175" y="1600200"/>
            <a:ext cx="5410200" cy="4648200"/>
          </a:xfrm>
        </p:spPr>
        <p:txBody>
          <a:bodyPr/>
          <a:lstStyle/>
          <a:p>
            <a:pPr algn="l">
              <a:defRPr/>
            </a:pPr>
            <a:r>
              <a:rPr lang="en-US" sz="2800" dirty="0"/>
              <a:t>TCP provides</a:t>
            </a:r>
          </a:p>
          <a:p>
            <a:pPr marL="285750" indent="-285750" algn="l">
              <a:buFont typeface="Arial" pitchFamily="34" charset="0"/>
              <a:buChar char="•"/>
              <a:defRPr/>
            </a:pPr>
            <a:r>
              <a:rPr lang="en-US" sz="2400" dirty="0"/>
              <a:t>Sequencing</a:t>
            </a:r>
          </a:p>
          <a:p>
            <a:pPr marL="285750" indent="-285750" algn="l">
              <a:buFont typeface="Arial" pitchFamily="34" charset="0"/>
              <a:buChar char="•"/>
              <a:defRPr/>
            </a:pPr>
            <a:r>
              <a:rPr lang="en-US" sz="2400" dirty="0"/>
              <a:t>Acknowledgments</a:t>
            </a:r>
          </a:p>
          <a:p>
            <a:pPr marL="285750" indent="-285750" algn="l">
              <a:buFont typeface="Arial" pitchFamily="34" charset="0"/>
              <a:buChar char="•"/>
              <a:defRPr/>
            </a:pPr>
            <a:r>
              <a:rPr lang="en-US" sz="2400" dirty="0"/>
              <a:t>Windowing </a:t>
            </a:r>
          </a:p>
          <a:p>
            <a:pPr marL="285750" indent="-285750" algn="l">
              <a:buFont typeface="Arial" pitchFamily="34" charset="0"/>
              <a:buChar char="•"/>
              <a:defRPr/>
            </a:pPr>
            <a:r>
              <a:rPr lang="en-US" sz="2400" dirty="0"/>
              <a:t>Flow Control</a:t>
            </a:r>
          </a:p>
        </p:txBody>
      </p:sp>
      <p:pic>
        <p:nvPicPr>
          <p:cNvPr id="820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0" y="838200"/>
            <a:ext cx="3082636"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13">
            <a:extLst>
              <a:ext uri="{FF2B5EF4-FFF2-40B4-BE49-F238E27FC236}">
                <a16:creationId xmlns:a16="http://schemas.microsoft.com/office/drawing/2014/main" id="{315A3CDD-D211-4186-BEF0-81B22BF7F721}"/>
              </a:ext>
            </a:extLst>
          </p:cNvPr>
          <p:cNvGrpSpPr/>
          <p:nvPr/>
        </p:nvGrpSpPr>
        <p:grpSpPr>
          <a:xfrm>
            <a:off x="3370407" y="3689711"/>
            <a:ext cx="4495800" cy="2842932"/>
            <a:chOff x="3048000" y="3664548"/>
            <a:chExt cx="4495800" cy="2842932"/>
          </a:xfrm>
        </p:grpSpPr>
        <p:pic>
          <p:nvPicPr>
            <p:cNvPr id="820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3664548"/>
              <a:ext cx="4495800" cy="2842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a:extLst>
                <a:ext uri="{FF2B5EF4-FFF2-40B4-BE49-F238E27FC236}">
                  <a16:creationId xmlns:a16="http://schemas.microsoft.com/office/drawing/2014/main" id="{7FDFD91D-12D7-4717-9660-A2A816583F78}"/>
                </a:ext>
              </a:extLst>
            </p:cNvPr>
            <p:cNvGrpSpPr/>
            <p:nvPr/>
          </p:nvGrpSpPr>
          <p:grpSpPr>
            <a:xfrm>
              <a:off x="5943600" y="5950808"/>
              <a:ext cx="228600" cy="228600"/>
              <a:chOff x="5943600" y="5950808"/>
              <a:chExt cx="228600" cy="228600"/>
            </a:xfrm>
          </p:grpSpPr>
          <p:sp>
            <p:nvSpPr>
              <p:cNvPr id="4" name="Rectangle 3">
                <a:extLst>
                  <a:ext uri="{FF2B5EF4-FFF2-40B4-BE49-F238E27FC236}">
                    <a16:creationId xmlns:a16="http://schemas.microsoft.com/office/drawing/2014/main" id="{C1F32FEE-4DB7-4535-A24B-8FA15450CF0A}"/>
                  </a:ext>
                </a:extLst>
              </p:cNvPr>
              <p:cNvSpPr/>
              <p:nvPr/>
            </p:nvSpPr>
            <p:spPr bwMode="auto">
              <a:xfrm>
                <a:off x="5943600" y="5950808"/>
                <a:ext cx="228600" cy="228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1" fontAlgn="base" latinLnBrk="0" hangingPunct="1">
                  <a:lnSpc>
                    <a:spcPct val="100000"/>
                  </a:lnSpc>
                  <a:spcBef>
                    <a:spcPct val="0"/>
                  </a:spcBef>
                  <a:spcAft>
                    <a:spcPct val="0"/>
                  </a:spcAft>
                  <a:buClrTx/>
                  <a:buSzTx/>
                  <a:buFontTx/>
                  <a:buNone/>
                  <a:tabLst/>
                </a:pPr>
                <a:endParaRPr kumimoji="0" lang="en-CA" sz="1800" b="0" i="0" u="none" strike="noStrike" cap="none" normalizeH="0" baseline="0">
                  <a:ln>
                    <a:noFill/>
                  </a:ln>
                  <a:solidFill>
                    <a:schemeClr val="tx1"/>
                  </a:solidFill>
                  <a:effectLst/>
                  <a:latin typeface="Arial" charset="0"/>
                </a:endParaRPr>
              </a:p>
            </p:txBody>
          </p:sp>
          <p:cxnSp>
            <p:nvCxnSpPr>
              <p:cNvPr id="6" name="Straight Connector 5">
                <a:extLst>
                  <a:ext uri="{FF2B5EF4-FFF2-40B4-BE49-F238E27FC236}">
                    <a16:creationId xmlns:a16="http://schemas.microsoft.com/office/drawing/2014/main" id="{6925560C-CD98-41B2-8803-FA466BA14E6D}"/>
                  </a:ext>
                </a:extLst>
              </p:cNvPr>
              <p:cNvCxnSpPr>
                <a:cxnSpLocks/>
              </p:cNvCxnSpPr>
              <p:nvPr/>
            </p:nvCxnSpPr>
            <p:spPr bwMode="auto">
              <a:xfrm>
                <a:off x="6172200" y="5950808"/>
                <a:ext cx="0" cy="11430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9ADAE927-08FD-4B9C-B699-2FC3611F6EF6}"/>
                  </a:ext>
                </a:extLst>
              </p:cNvPr>
              <p:cNvCxnSpPr>
                <a:cxnSpLocks/>
              </p:cNvCxnSpPr>
              <p:nvPr/>
            </p:nvCxnSpPr>
            <p:spPr bwMode="auto">
              <a:xfrm flipH="1">
                <a:off x="5943600" y="6065109"/>
                <a:ext cx="228599" cy="11429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a:extLst>
                  <a:ext uri="{FF2B5EF4-FFF2-40B4-BE49-F238E27FC236}">
                    <a16:creationId xmlns:a16="http://schemas.microsoft.com/office/drawing/2014/main" id="{F5B2291D-C8A8-48D5-B638-8B4FAC6B0CB6}"/>
                  </a:ext>
                </a:extLst>
              </p:cNvPr>
              <p:cNvCxnSpPr/>
              <p:nvPr/>
            </p:nvCxnSpPr>
            <p:spPr bwMode="auto">
              <a:xfrm flipH="1">
                <a:off x="5943600" y="6179408"/>
                <a:ext cx="2285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sp>
        <p:nvSpPr>
          <p:cNvPr id="5" name="Slide Number Placeholder 4">
            <a:extLst>
              <a:ext uri="{FF2B5EF4-FFF2-40B4-BE49-F238E27FC236}">
                <a16:creationId xmlns:a16="http://schemas.microsoft.com/office/drawing/2014/main" id="{F6798F9D-888B-4667-BA7C-71A9E69EA412}"/>
              </a:ext>
            </a:extLst>
          </p:cNvPr>
          <p:cNvSpPr>
            <a:spLocks noGrp="1"/>
          </p:cNvSpPr>
          <p:nvPr>
            <p:ph type="sldNum" sz="quarter" idx="12"/>
          </p:nvPr>
        </p:nvSpPr>
        <p:spPr/>
        <p:txBody>
          <a:bodyPr/>
          <a:lstStyle/>
          <a:p>
            <a:fld id="{9797EF02-D38D-4E42-B61C-B0482E852A94}" type="slidenum">
              <a:rPr lang="en-US" altLang="en-US" smtClean="0"/>
              <a:pPr/>
              <a:t>8</a:t>
            </a:fld>
            <a:endParaRPr lang="en-US" altLang="en-US"/>
          </a:p>
        </p:txBody>
      </p:sp>
    </p:spTree>
    <p:extLst>
      <p:ext uri="{BB962C8B-B14F-4D97-AF65-F5344CB8AC3E}">
        <p14:creationId xmlns:p14="http://schemas.microsoft.com/office/powerpoint/2010/main" val="3426724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2" name="Rectangle 8"/>
          <p:cNvSpPr>
            <a:spLocks noGrp="1" noChangeArrowheads="1"/>
          </p:cNvSpPr>
          <p:nvPr>
            <p:ph type="title"/>
          </p:nvPr>
        </p:nvSpPr>
        <p:spPr>
          <a:xfrm>
            <a:off x="609600" y="266700"/>
            <a:ext cx="6553200" cy="1143000"/>
          </a:xfrm>
          <a:noFill/>
        </p:spPr>
        <p:txBody>
          <a:bodyPr/>
          <a:lstStyle/>
          <a:p>
            <a:pPr eaLnBrk="1" hangingPunct="1"/>
            <a:r>
              <a:rPr lang="en-US" altLang="en-US" dirty="0">
                <a:effectLst/>
              </a:rPr>
              <a:t>Understanding Ports</a:t>
            </a:r>
          </a:p>
        </p:txBody>
      </p:sp>
      <p:sp>
        <p:nvSpPr>
          <p:cNvPr id="19463" name="Rectangle 9"/>
          <p:cNvSpPr>
            <a:spLocks noGrp="1" noChangeArrowheads="1"/>
          </p:cNvSpPr>
          <p:nvPr>
            <p:ph type="body" idx="1"/>
          </p:nvPr>
        </p:nvSpPr>
        <p:spPr>
          <a:xfrm>
            <a:off x="640080" y="1600200"/>
            <a:ext cx="7665720" cy="4525963"/>
          </a:xfrm>
          <a:noFill/>
        </p:spPr>
        <p:txBody>
          <a:bodyPr/>
          <a:lstStyle/>
          <a:p>
            <a:pPr eaLnBrk="1" hangingPunct="1"/>
            <a:r>
              <a:rPr lang="en-US" altLang="en-US" sz="2800" dirty="0"/>
              <a:t>TCP and UDP use port numbers to identify applications</a:t>
            </a:r>
          </a:p>
          <a:p>
            <a:pPr eaLnBrk="1" hangingPunct="1"/>
            <a:r>
              <a:rPr lang="en-US" altLang="en-US" sz="2800" dirty="0"/>
              <a:t>Computes listen on specific ports for requests to applications</a:t>
            </a:r>
          </a:p>
        </p:txBody>
      </p:sp>
      <p:pic>
        <p:nvPicPr>
          <p:cNvPr id="19465" name="Picture 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92145" y="3086100"/>
            <a:ext cx="4473575" cy="304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686EE72A-94AE-49B0-A104-456A3D851E5C}"/>
              </a:ext>
            </a:extLst>
          </p:cNvPr>
          <p:cNvSpPr>
            <a:spLocks noGrp="1"/>
          </p:cNvSpPr>
          <p:nvPr>
            <p:ph type="sldNum" sz="quarter" idx="12"/>
          </p:nvPr>
        </p:nvSpPr>
        <p:spPr/>
        <p:txBody>
          <a:bodyPr/>
          <a:lstStyle/>
          <a:p>
            <a:fld id="{19B5744A-772A-40C3-B7CC-90A730250098}" type="slidenum">
              <a:rPr lang="en-US" altLang="en-US" smtClean="0"/>
              <a:pPr/>
              <a:t>9</a:t>
            </a:fld>
            <a:endParaRPr lang="en-US" altLang="en-US"/>
          </a:p>
        </p:txBody>
      </p:sp>
    </p:spTree>
    <p:extLst>
      <p:ext uri="{BB962C8B-B14F-4D97-AF65-F5344CB8AC3E}">
        <p14:creationId xmlns:p14="http://schemas.microsoft.com/office/powerpoint/2010/main" val="682579620"/>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4327</TotalTime>
  <Words>1379</Words>
  <Application>Microsoft Office PowerPoint</Application>
  <PresentationFormat>On-screen Show (4:3)</PresentationFormat>
  <Paragraphs>253</Paragraphs>
  <Slides>50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Franklin Gothic Book</vt:lpstr>
      <vt:lpstr>Franklin Gothic Medium</vt:lpstr>
      <vt:lpstr>Tahoma</vt:lpstr>
      <vt:lpstr>Times</vt:lpstr>
      <vt:lpstr>Custom Design</vt:lpstr>
      <vt:lpstr>5. TCP/IP  and  Packet Delivery Processes</vt:lpstr>
      <vt:lpstr>OSI and TCP/IP Models</vt:lpstr>
      <vt:lpstr>PowerPoint Presentation</vt:lpstr>
      <vt:lpstr>TCP/IP Encapsulation Process</vt:lpstr>
      <vt:lpstr>Transport Layer</vt:lpstr>
      <vt:lpstr>TCP and UDP</vt:lpstr>
      <vt:lpstr>TCP 3 Way Handshake</vt:lpstr>
      <vt:lpstr>Transport Protocols</vt:lpstr>
      <vt:lpstr>Understanding Ports</vt:lpstr>
      <vt:lpstr>Understanding Ports</vt:lpstr>
      <vt:lpstr>Understanding Ports</vt:lpstr>
      <vt:lpstr>PowerPoint Presentation</vt:lpstr>
      <vt:lpstr>Internet Layer</vt:lpstr>
      <vt:lpstr>Internet Layer Protocols </vt:lpstr>
      <vt:lpstr>ARP (Address Resolution Protocol)</vt:lpstr>
      <vt:lpstr>PowerPoint Presentation</vt:lpstr>
      <vt:lpstr>ARP</vt:lpstr>
      <vt:lpstr>Packet Delivery Process for Locally Connected Hosts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Packet Delivery Process for Remotely Connected Hosts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Internet Layer Protocols</vt:lpstr>
      <vt:lpstr>Internet Layer Protocols  IGMP (Internet Group Management Protocol)</vt:lpstr>
      <vt:lpstr>IGMP Protocol</vt:lpstr>
      <vt:lpstr>ipconfig and ping Command</vt:lpstr>
      <vt:lpstr>ping Command</vt:lpstr>
      <vt:lpstr>ping Command</vt:lpstr>
      <vt:lpstr>tracert and pathping Commands</vt:lpstr>
      <vt:lpstr>netstat Command</vt:lpstr>
      <vt:lpstr>nslookup</vt:lpstr>
      <vt:lpstr>FTP (File Transfer Protocol)</vt:lpstr>
      <vt:lpstr>Telnet Command</vt:lpstr>
      <vt:lpstr>Terminal Services</vt:lpstr>
      <vt:lpstr>Remote Desktop Connection</vt:lpstr>
      <vt:lpstr>DNS</vt:lpstr>
      <vt:lpstr>IPSec</vt:lpstr>
      <vt:lpstr>IPSec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5</dc:title>
  <dc:creator/>
  <cp:lastModifiedBy>Jim</cp:lastModifiedBy>
  <cp:revision>342</cp:revision>
  <dcterms:created xsi:type="dcterms:W3CDTF">2007-01-10T19:14:18Z</dcterms:created>
  <dcterms:modified xsi:type="dcterms:W3CDTF">2019-07-09T19:58:36Z</dcterms:modified>
</cp:coreProperties>
</file>