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51"/>
  </p:notesMasterIdLst>
  <p:handoutMasterIdLst>
    <p:handoutMasterId r:id="rId52"/>
  </p:handoutMasterIdLst>
  <p:sldIdLst>
    <p:sldId id="256" r:id="rId2"/>
    <p:sldId id="259" r:id="rId3"/>
    <p:sldId id="342" r:id="rId4"/>
    <p:sldId id="343" r:id="rId5"/>
    <p:sldId id="344" r:id="rId6"/>
    <p:sldId id="345" r:id="rId7"/>
    <p:sldId id="346" r:id="rId8"/>
    <p:sldId id="347" r:id="rId9"/>
    <p:sldId id="348" r:id="rId10"/>
    <p:sldId id="349" r:id="rId11"/>
    <p:sldId id="306" r:id="rId12"/>
    <p:sldId id="351" r:id="rId13"/>
    <p:sldId id="350" r:id="rId14"/>
    <p:sldId id="308" r:id="rId15"/>
    <p:sldId id="352" r:id="rId16"/>
    <p:sldId id="309" r:id="rId17"/>
    <p:sldId id="310" r:id="rId18"/>
    <p:sldId id="313" r:id="rId19"/>
    <p:sldId id="353" r:id="rId20"/>
    <p:sldId id="354" r:id="rId21"/>
    <p:sldId id="355" r:id="rId22"/>
    <p:sldId id="356" r:id="rId23"/>
    <p:sldId id="357" r:id="rId24"/>
    <p:sldId id="362" r:id="rId25"/>
    <p:sldId id="363" r:id="rId26"/>
    <p:sldId id="364" r:id="rId27"/>
    <p:sldId id="327" r:id="rId28"/>
    <p:sldId id="292" r:id="rId29"/>
    <p:sldId id="331" r:id="rId30"/>
    <p:sldId id="294" r:id="rId31"/>
    <p:sldId id="295" r:id="rId32"/>
    <p:sldId id="303" r:id="rId33"/>
    <p:sldId id="358" r:id="rId34"/>
    <p:sldId id="365" r:id="rId35"/>
    <p:sldId id="332" r:id="rId36"/>
    <p:sldId id="366" r:id="rId37"/>
    <p:sldId id="333" r:id="rId38"/>
    <p:sldId id="334" r:id="rId39"/>
    <p:sldId id="330" r:id="rId40"/>
    <p:sldId id="323" r:id="rId41"/>
    <p:sldId id="326" r:id="rId42"/>
    <p:sldId id="335" r:id="rId43"/>
    <p:sldId id="367" r:id="rId44"/>
    <p:sldId id="368" r:id="rId45"/>
    <p:sldId id="339" r:id="rId46"/>
    <p:sldId id="370" r:id="rId47"/>
    <p:sldId id="340" r:id="rId48"/>
    <p:sldId id="341" r:id="rId49"/>
    <p:sldId id="305" r:id="rId50"/>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00CC"/>
    <a:srgbClr val="0000FF"/>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96" autoAdjust="0"/>
    <p:restoredTop sz="90603" autoAdjust="0"/>
  </p:normalViewPr>
  <p:slideViewPr>
    <p:cSldViewPr>
      <p:cViewPr varScale="1">
        <p:scale>
          <a:sx n="63" d="100"/>
          <a:sy n="63" d="100"/>
        </p:scale>
        <p:origin x="450" y="72"/>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4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6D316A-187E-1943-9B40-B2D33B5E810E}" type="doc">
      <dgm:prSet loTypeId="urn:microsoft.com/office/officeart/2005/8/layout/hList1" loCatId="" qsTypeId="urn:microsoft.com/office/officeart/2005/8/quickstyle/simple5" qsCatId="simple" csTypeId="urn:microsoft.com/office/officeart/2005/8/colors/accent1_2" csCatId="accent1" phldr="1"/>
      <dgm:spPr/>
      <dgm:t>
        <a:bodyPr/>
        <a:lstStyle/>
        <a:p>
          <a:endParaRPr lang="en-US"/>
        </a:p>
      </dgm:t>
    </dgm:pt>
    <dgm:pt modelId="{EC352477-5C1B-B441-A3FF-E0CD019B2FCC}">
      <dgm:prSet phldrT="[Text]"/>
      <dgm:spPr>
        <a:solidFill>
          <a:srgbClr val="00B050"/>
        </a:solidFill>
      </dgm:spPr>
      <dgm:t>
        <a:bodyPr/>
        <a:lstStyle/>
        <a:p>
          <a:r>
            <a:rPr kumimoji="1" lang="en-US"/>
            <a:t>Datagram</a:t>
          </a:r>
          <a:endParaRPr lang="en-US"/>
        </a:p>
      </dgm:t>
    </dgm:pt>
    <dgm:pt modelId="{57DFA66C-519F-F647-869E-F080DD0208B9}" type="parTrans" cxnId="{6377E8CD-2676-8D4F-89DB-688232DF9C6A}">
      <dgm:prSet/>
      <dgm:spPr/>
      <dgm:t>
        <a:bodyPr/>
        <a:lstStyle/>
        <a:p>
          <a:endParaRPr lang="en-US"/>
        </a:p>
      </dgm:t>
    </dgm:pt>
    <dgm:pt modelId="{EE99A21F-D13D-784B-B44D-43F48129E9FE}" type="sibTrans" cxnId="{6377E8CD-2676-8D4F-89DB-688232DF9C6A}">
      <dgm:prSet/>
      <dgm:spPr/>
      <dgm:t>
        <a:bodyPr/>
        <a:lstStyle/>
        <a:p>
          <a:endParaRPr lang="en-US"/>
        </a:p>
      </dgm:t>
    </dgm:pt>
    <dgm:pt modelId="{20240F72-762A-D94B-85E7-34AC66714003}">
      <dgm:prSet/>
      <dgm:spPr/>
      <dgm:t>
        <a:bodyPr/>
        <a:lstStyle/>
        <a:p>
          <a:r>
            <a:rPr kumimoji="1" lang="en-US"/>
            <a:t>Each packet is treated independently with no reference to previous packets</a:t>
          </a:r>
          <a:endParaRPr kumimoji="1" lang="en-US" dirty="0"/>
        </a:p>
      </dgm:t>
    </dgm:pt>
    <dgm:pt modelId="{F235BFDC-9128-A445-BEB3-ABFFE98466AC}" type="parTrans" cxnId="{D3AE916F-5D94-9148-9F37-AF140110833E}">
      <dgm:prSet/>
      <dgm:spPr/>
      <dgm:t>
        <a:bodyPr/>
        <a:lstStyle/>
        <a:p>
          <a:endParaRPr lang="en-US"/>
        </a:p>
      </dgm:t>
    </dgm:pt>
    <dgm:pt modelId="{CDF5BE6C-0945-8149-8276-D4179791C5F8}" type="sibTrans" cxnId="{D3AE916F-5D94-9148-9F37-AF140110833E}">
      <dgm:prSet/>
      <dgm:spPr/>
      <dgm:t>
        <a:bodyPr/>
        <a:lstStyle/>
        <a:p>
          <a:endParaRPr lang="en-US"/>
        </a:p>
      </dgm:t>
    </dgm:pt>
    <dgm:pt modelId="{CF8A174A-7365-D147-929E-1EDBD9326414}">
      <dgm:prSet/>
      <dgm:spPr>
        <a:solidFill>
          <a:srgbClr val="00B050"/>
        </a:solidFill>
      </dgm:spPr>
      <dgm:t>
        <a:bodyPr/>
        <a:lstStyle/>
        <a:p>
          <a:r>
            <a:rPr kumimoji="1" lang="en-US" dirty="0"/>
            <a:t>Virtual circuit</a:t>
          </a:r>
        </a:p>
      </dgm:t>
    </dgm:pt>
    <dgm:pt modelId="{ACC5DF68-0E10-7E46-8489-8B00E9F0D41F}" type="parTrans" cxnId="{11B8F5AC-2982-7D41-B822-C87EE4E5E65C}">
      <dgm:prSet/>
      <dgm:spPr/>
      <dgm:t>
        <a:bodyPr/>
        <a:lstStyle/>
        <a:p>
          <a:endParaRPr lang="en-US"/>
        </a:p>
      </dgm:t>
    </dgm:pt>
    <dgm:pt modelId="{113CE858-A05A-E24B-8DFA-2CBEBEC2A303}" type="sibTrans" cxnId="{11B8F5AC-2982-7D41-B822-C87EE4E5E65C}">
      <dgm:prSet/>
      <dgm:spPr/>
      <dgm:t>
        <a:bodyPr/>
        <a:lstStyle/>
        <a:p>
          <a:endParaRPr lang="en-US"/>
        </a:p>
      </dgm:t>
    </dgm:pt>
    <dgm:pt modelId="{E2293AC1-104E-594E-8784-ECC3FD6827C3}">
      <dgm:prSet/>
      <dgm:spPr/>
      <dgm:t>
        <a:bodyPr/>
        <a:lstStyle/>
        <a:p>
          <a:r>
            <a:rPr kumimoji="1" lang="en-US" dirty="0"/>
            <a:t>A preplanned route is established before any packets are sent</a:t>
          </a:r>
        </a:p>
      </dgm:t>
    </dgm:pt>
    <dgm:pt modelId="{20C2C23E-FC0E-2D42-BC28-C6BB1CE55C44}" type="parTrans" cxnId="{82786FA1-B950-E741-B6E2-FF5B8E5B57E1}">
      <dgm:prSet/>
      <dgm:spPr/>
      <dgm:t>
        <a:bodyPr/>
        <a:lstStyle/>
        <a:p>
          <a:endParaRPr lang="en-US"/>
        </a:p>
      </dgm:t>
    </dgm:pt>
    <dgm:pt modelId="{523C34D4-1907-2746-9BB4-12C10E2AB9F1}" type="sibTrans" cxnId="{82786FA1-B950-E741-B6E2-FF5B8E5B57E1}">
      <dgm:prSet/>
      <dgm:spPr/>
      <dgm:t>
        <a:bodyPr/>
        <a:lstStyle/>
        <a:p>
          <a:endParaRPr lang="en-US"/>
        </a:p>
      </dgm:t>
    </dgm:pt>
    <dgm:pt modelId="{019AA381-8B9F-324B-8510-377F503044CA}" type="pres">
      <dgm:prSet presAssocID="{CF6D316A-187E-1943-9B40-B2D33B5E810E}" presName="Name0" presStyleCnt="0">
        <dgm:presLayoutVars>
          <dgm:dir/>
          <dgm:animLvl val="lvl"/>
          <dgm:resizeHandles val="exact"/>
        </dgm:presLayoutVars>
      </dgm:prSet>
      <dgm:spPr/>
      <dgm:t>
        <a:bodyPr/>
        <a:lstStyle/>
        <a:p>
          <a:endParaRPr lang="en-US"/>
        </a:p>
      </dgm:t>
    </dgm:pt>
    <dgm:pt modelId="{82D19235-C36E-D246-B795-C438D41564AB}" type="pres">
      <dgm:prSet presAssocID="{EC352477-5C1B-B441-A3FF-E0CD019B2FCC}" presName="composite" presStyleCnt="0"/>
      <dgm:spPr/>
    </dgm:pt>
    <dgm:pt modelId="{EA9E8BC3-27C6-154D-980B-99C57F0FC20A}" type="pres">
      <dgm:prSet presAssocID="{EC352477-5C1B-B441-A3FF-E0CD019B2FCC}" presName="parTx" presStyleLbl="alignNode1" presStyleIdx="0" presStyleCnt="2">
        <dgm:presLayoutVars>
          <dgm:chMax val="0"/>
          <dgm:chPref val="0"/>
          <dgm:bulletEnabled val="1"/>
        </dgm:presLayoutVars>
      </dgm:prSet>
      <dgm:spPr/>
      <dgm:t>
        <a:bodyPr/>
        <a:lstStyle/>
        <a:p>
          <a:endParaRPr lang="en-US"/>
        </a:p>
      </dgm:t>
    </dgm:pt>
    <dgm:pt modelId="{9EADCFD6-CA42-394D-B3DB-40256174BE8B}" type="pres">
      <dgm:prSet presAssocID="{EC352477-5C1B-B441-A3FF-E0CD019B2FCC}" presName="desTx" presStyleLbl="alignAccFollowNode1" presStyleIdx="0" presStyleCnt="2">
        <dgm:presLayoutVars>
          <dgm:bulletEnabled val="1"/>
        </dgm:presLayoutVars>
      </dgm:prSet>
      <dgm:spPr/>
      <dgm:t>
        <a:bodyPr/>
        <a:lstStyle/>
        <a:p>
          <a:endParaRPr lang="en-US"/>
        </a:p>
      </dgm:t>
    </dgm:pt>
    <dgm:pt modelId="{5E5D0AB8-4823-6E4D-9955-AEF6C3F46A92}" type="pres">
      <dgm:prSet presAssocID="{EE99A21F-D13D-784B-B44D-43F48129E9FE}" presName="space" presStyleCnt="0"/>
      <dgm:spPr/>
    </dgm:pt>
    <dgm:pt modelId="{BBC9C989-BC88-2F43-97E4-711C85C9E8F6}" type="pres">
      <dgm:prSet presAssocID="{CF8A174A-7365-D147-929E-1EDBD9326414}" presName="composite" presStyleCnt="0"/>
      <dgm:spPr/>
    </dgm:pt>
    <dgm:pt modelId="{719D838F-FEAB-8445-A2D3-A2FD404C5506}" type="pres">
      <dgm:prSet presAssocID="{CF8A174A-7365-D147-929E-1EDBD9326414}" presName="parTx" presStyleLbl="alignNode1" presStyleIdx="1" presStyleCnt="2">
        <dgm:presLayoutVars>
          <dgm:chMax val="0"/>
          <dgm:chPref val="0"/>
          <dgm:bulletEnabled val="1"/>
        </dgm:presLayoutVars>
      </dgm:prSet>
      <dgm:spPr/>
      <dgm:t>
        <a:bodyPr/>
        <a:lstStyle/>
        <a:p>
          <a:endParaRPr lang="en-US"/>
        </a:p>
      </dgm:t>
    </dgm:pt>
    <dgm:pt modelId="{389E6343-0CF1-2441-8603-B05AB8F56631}" type="pres">
      <dgm:prSet presAssocID="{CF8A174A-7365-D147-929E-1EDBD9326414}" presName="desTx" presStyleLbl="alignAccFollowNode1" presStyleIdx="1" presStyleCnt="2">
        <dgm:presLayoutVars>
          <dgm:bulletEnabled val="1"/>
        </dgm:presLayoutVars>
      </dgm:prSet>
      <dgm:spPr/>
      <dgm:t>
        <a:bodyPr/>
        <a:lstStyle/>
        <a:p>
          <a:endParaRPr lang="en-US"/>
        </a:p>
      </dgm:t>
    </dgm:pt>
  </dgm:ptLst>
  <dgm:cxnLst>
    <dgm:cxn modelId="{11B8F5AC-2982-7D41-B822-C87EE4E5E65C}" srcId="{CF6D316A-187E-1943-9B40-B2D33B5E810E}" destId="{CF8A174A-7365-D147-929E-1EDBD9326414}" srcOrd="1" destOrd="0" parTransId="{ACC5DF68-0E10-7E46-8489-8B00E9F0D41F}" sibTransId="{113CE858-A05A-E24B-8DFA-2CBEBEC2A303}"/>
    <dgm:cxn modelId="{68D12925-6621-4E20-BFC5-671C4DDF6B7C}" type="presOf" srcId="{20240F72-762A-D94B-85E7-34AC66714003}" destId="{9EADCFD6-CA42-394D-B3DB-40256174BE8B}" srcOrd="0" destOrd="0" presId="urn:microsoft.com/office/officeart/2005/8/layout/hList1"/>
    <dgm:cxn modelId="{C2021560-ED21-48CC-8793-42AAED812164}" type="presOf" srcId="{EC352477-5C1B-B441-A3FF-E0CD019B2FCC}" destId="{EA9E8BC3-27C6-154D-980B-99C57F0FC20A}" srcOrd="0" destOrd="0" presId="urn:microsoft.com/office/officeart/2005/8/layout/hList1"/>
    <dgm:cxn modelId="{D3AE916F-5D94-9148-9F37-AF140110833E}" srcId="{EC352477-5C1B-B441-A3FF-E0CD019B2FCC}" destId="{20240F72-762A-D94B-85E7-34AC66714003}" srcOrd="0" destOrd="0" parTransId="{F235BFDC-9128-A445-BEB3-ABFFE98466AC}" sibTransId="{CDF5BE6C-0945-8149-8276-D4179791C5F8}"/>
    <dgm:cxn modelId="{82786FA1-B950-E741-B6E2-FF5B8E5B57E1}" srcId="{CF8A174A-7365-D147-929E-1EDBD9326414}" destId="{E2293AC1-104E-594E-8784-ECC3FD6827C3}" srcOrd="0" destOrd="0" parTransId="{20C2C23E-FC0E-2D42-BC28-C6BB1CE55C44}" sibTransId="{523C34D4-1907-2746-9BB4-12C10E2AB9F1}"/>
    <dgm:cxn modelId="{0191E405-BF0D-4D80-B370-4B6A0B0A2CF7}" type="presOf" srcId="{CF6D316A-187E-1943-9B40-B2D33B5E810E}" destId="{019AA381-8B9F-324B-8510-377F503044CA}" srcOrd="0" destOrd="0" presId="urn:microsoft.com/office/officeart/2005/8/layout/hList1"/>
    <dgm:cxn modelId="{74F57363-D001-4C5D-A883-7873FC14D37D}" type="presOf" srcId="{E2293AC1-104E-594E-8784-ECC3FD6827C3}" destId="{389E6343-0CF1-2441-8603-B05AB8F56631}" srcOrd="0" destOrd="0" presId="urn:microsoft.com/office/officeart/2005/8/layout/hList1"/>
    <dgm:cxn modelId="{6E6D45AA-2724-4B76-8FAC-A586B7BAEA62}" type="presOf" srcId="{CF8A174A-7365-D147-929E-1EDBD9326414}" destId="{719D838F-FEAB-8445-A2D3-A2FD404C5506}" srcOrd="0" destOrd="0" presId="urn:microsoft.com/office/officeart/2005/8/layout/hList1"/>
    <dgm:cxn modelId="{6377E8CD-2676-8D4F-89DB-688232DF9C6A}" srcId="{CF6D316A-187E-1943-9B40-B2D33B5E810E}" destId="{EC352477-5C1B-B441-A3FF-E0CD019B2FCC}" srcOrd="0" destOrd="0" parTransId="{57DFA66C-519F-F647-869E-F080DD0208B9}" sibTransId="{EE99A21F-D13D-784B-B44D-43F48129E9FE}"/>
    <dgm:cxn modelId="{57BB81CB-3714-4AAE-8915-55A2A3878F0F}" type="presParOf" srcId="{019AA381-8B9F-324B-8510-377F503044CA}" destId="{82D19235-C36E-D246-B795-C438D41564AB}" srcOrd="0" destOrd="0" presId="urn:microsoft.com/office/officeart/2005/8/layout/hList1"/>
    <dgm:cxn modelId="{DA3FD19B-EC86-477E-98B7-3DCB05AF0A76}" type="presParOf" srcId="{82D19235-C36E-D246-B795-C438D41564AB}" destId="{EA9E8BC3-27C6-154D-980B-99C57F0FC20A}" srcOrd="0" destOrd="0" presId="urn:microsoft.com/office/officeart/2005/8/layout/hList1"/>
    <dgm:cxn modelId="{01A92CAB-5312-415A-A32A-884E3D0A51B1}" type="presParOf" srcId="{82D19235-C36E-D246-B795-C438D41564AB}" destId="{9EADCFD6-CA42-394D-B3DB-40256174BE8B}" srcOrd="1" destOrd="0" presId="urn:microsoft.com/office/officeart/2005/8/layout/hList1"/>
    <dgm:cxn modelId="{7470DE7D-82C1-4D8C-ABB3-9876E15C2E66}" type="presParOf" srcId="{019AA381-8B9F-324B-8510-377F503044CA}" destId="{5E5D0AB8-4823-6E4D-9955-AEF6C3F46A92}" srcOrd="1" destOrd="0" presId="urn:microsoft.com/office/officeart/2005/8/layout/hList1"/>
    <dgm:cxn modelId="{D71D04A0-6481-4D13-9FA6-085E96C0DB49}" type="presParOf" srcId="{019AA381-8B9F-324B-8510-377F503044CA}" destId="{BBC9C989-BC88-2F43-97E4-711C85C9E8F6}" srcOrd="2" destOrd="0" presId="urn:microsoft.com/office/officeart/2005/8/layout/hList1"/>
    <dgm:cxn modelId="{8D6ABF45-B4B5-43A0-9F71-9E2FF7FB1164}" type="presParOf" srcId="{BBC9C989-BC88-2F43-97E4-711C85C9E8F6}" destId="{719D838F-FEAB-8445-A2D3-A2FD404C5506}" srcOrd="0" destOrd="0" presId="urn:microsoft.com/office/officeart/2005/8/layout/hList1"/>
    <dgm:cxn modelId="{9B2F4B5C-D0F3-44C8-99AE-092CD74DD0D6}" type="presParOf" srcId="{BBC9C989-BC88-2F43-97E4-711C85C9E8F6}" destId="{389E6343-0CF1-2441-8603-B05AB8F566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9E8BC3-27C6-154D-980B-99C57F0FC20A}">
      <dsp:nvSpPr>
        <dsp:cNvPr id="0" name=""/>
        <dsp:cNvSpPr/>
      </dsp:nvSpPr>
      <dsp:spPr>
        <a:xfrm>
          <a:off x="34" y="155780"/>
          <a:ext cx="3311462" cy="662400"/>
        </a:xfrm>
        <a:prstGeom prst="rect">
          <a:avLst/>
        </a:prstGeom>
        <a:solidFill>
          <a:srgbClr val="00B050"/>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kumimoji="1" lang="en-US" sz="2300" kern="1200"/>
            <a:t>Datagram</a:t>
          </a:r>
          <a:endParaRPr lang="en-US" sz="2300" kern="1200"/>
        </a:p>
      </dsp:txBody>
      <dsp:txXfrm>
        <a:off x="34" y="155780"/>
        <a:ext cx="3311462" cy="662400"/>
      </dsp:txXfrm>
    </dsp:sp>
    <dsp:sp modelId="{9EADCFD6-CA42-394D-B3DB-40256174BE8B}">
      <dsp:nvSpPr>
        <dsp:cNvPr id="0" name=""/>
        <dsp:cNvSpPr/>
      </dsp:nvSpPr>
      <dsp:spPr>
        <a:xfrm>
          <a:off x="34" y="818180"/>
          <a:ext cx="3311462" cy="151523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kumimoji="1" lang="en-US" sz="2300" kern="1200"/>
            <a:t>Each packet is treated independently with no reference to previous packets</a:t>
          </a:r>
          <a:endParaRPr kumimoji="1" lang="en-US" sz="2300" kern="1200" dirty="0"/>
        </a:p>
      </dsp:txBody>
      <dsp:txXfrm>
        <a:off x="34" y="818180"/>
        <a:ext cx="3311462" cy="1515239"/>
      </dsp:txXfrm>
    </dsp:sp>
    <dsp:sp modelId="{719D838F-FEAB-8445-A2D3-A2FD404C5506}">
      <dsp:nvSpPr>
        <dsp:cNvPr id="0" name=""/>
        <dsp:cNvSpPr/>
      </dsp:nvSpPr>
      <dsp:spPr>
        <a:xfrm>
          <a:off x="3775102" y="155780"/>
          <a:ext cx="3311462" cy="662400"/>
        </a:xfrm>
        <a:prstGeom prst="rect">
          <a:avLst/>
        </a:prstGeom>
        <a:solidFill>
          <a:srgbClr val="00B050"/>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kumimoji="1" lang="en-US" sz="2300" kern="1200" dirty="0"/>
            <a:t>Virtual circuit</a:t>
          </a:r>
        </a:p>
      </dsp:txBody>
      <dsp:txXfrm>
        <a:off x="3775102" y="155780"/>
        <a:ext cx="3311462" cy="662400"/>
      </dsp:txXfrm>
    </dsp:sp>
    <dsp:sp modelId="{389E6343-0CF1-2441-8603-B05AB8F56631}">
      <dsp:nvSpPr>
        <dsp:cNvPr id="0" name=""/>
        <dsp:cNvSpPr/>
      </dsp:nvSpPr>
      <dsp:spPr>
        <a:xfrm>
          <a:off x="3775102" y="818180"/>
          <a:ext cx="3311462" cy="151523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kumimoji="1" lang="en-US" sz="2300" kern="1200" dirty="0"/>
            <a:t>A preplanned route is established before any packets are sent</a:t>
          </a:r>
        </a:p>
      </dsp:txBody>
      <dsp:txXfrm>
        <a:off x="3775102" y="818180"/>
        <a:ext cx="3311462" cy="151523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082406-36BC-423D-A053-30783CC2BB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310C460B-B242-4303-9916-50CCF2E093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CA" dirty="0"/>
          </a:p>
        </p:txBody>
      </p:sp>
      <p:sp>
        <p:nvSpPr>
          <p:cNvPr id="4" name="Footer Placeholder 3">
            <a:extLst>
              <a:ext uri="{FF2B5EF4-FFF2-40B4-BE49-F238E27FC236}">
                <a16:creationId xmlns:a16="http://schemas.microsoft.com/office/drawing/2014/main" id="{50258BDD-C61F-4374-98AD-EE1BCB9B9FA2}"/>
              </a:ext>
            </a:extLst>
          </p:cNvPr>
          <p:cNvSpPr>
            <a:spLocks noGrp="1"/>
          </p:cNvSpPr>
          <p:nvPr>
            <p:ph type="ftr" sz="quarter" idx="2"/>
          </p:nvPr>
        </p:nvSpPr>
        <p:spPr>
          <a:xfrm>
            <a:off x="1104900" y="8226426"/>
            <a:ext cx="4648200" cy="458787"/>
          </a:xfrm>
          <a:prstGeom prst="rect">
            <a:avLst/>
          </a:prstGeom>
        </p:spPr>
        <p:txBody>
          <a:bodyPr vert="horz" lIns="91440" tIns="45720" rIns="91440" bIns="45720" rtlCol="0" anchor="b"/>
          <a:lstStyle>
            <a:lvl1pPr algn="l">
              <a:defRPr sz="1200"/>
            </a:lvl1pPr>
          </a:lstStyle>
          <a:p>
            <a:r>
              <a:rPr lang="en-US" dirty="0"/>
              <a:t>COPYRIGHTED - DO NOT REDISTRIBUTE OR POST ONLINE</a:t>
            </a:r>
          </a:p>
          <a:p>
            <a:endParaRPr lang="en-CA" dirty="0"/>
          </a:p>
        </p:txBody>
      </p:sp>
      <p:sp>
        <p:nvSpPr>
          <p:cNvPr id="5" name="Slide Number Placeholder 4">
            <a:extLst>
              <a:ext uri="{FF2B5EF4-FFF2-40B4-BE49-F238E27FC236}">
                <a16:creationId xmlns:a16="http://schemas.microsoft.com/office/drawing/2014/main" id="{F93F14C8-174E-4AFF-BA5B-618A10E501C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9C7918-4711-4682-84AA-21377CDCE351}" type="slidenum">
              <a:rPr lang="en-CA" smtClean="0"/>
              <a:t>‹#›</a:t>
            </a:fld>
            <a:endParaRPr lang="en-CA"/>
          </a:p>
        </p:txBody>
      </p:sp>
    </p:spTree>
    <p:extLst>
      <p:ext uri="{BB962C8B-B14F-4D97-AF65-F5344CB8AC3E}">
        <p14:creationId xmlns:p14="http://schemas.microsoft.com/office/powerpoint/2010/main" val="2523690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fld id="{9126E93B-C951-47D3-AFE6-901E5511C395}" type="datetimeFigureOut">
              <a:rPr lang="en-US" altLang="en-US"/>
              <a:pPr/>
              <a:t>7/17/2019</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fld id="{8B1337C2-81B7-4F61-B756-1A6BEAB3A567}" type="slidenum">
              <a:rPr lang="en-US" altLang="en-US"/>
              <a:pPr/>
              <a:t>‹#›</a:t>
            </a:fld>
            <a:endParaRPr lang="en-US" altLang="en-US"/>
          </a:p>
        </p:txBody>
      </p:sp>
    </p:spTree>
    <p:extLst>
      <p:ext uri="{BB962C8B-B14F-4D97-AF65-F5344CB8AC3E}">
        <p14:creationId xmlns:p14="http://schemas.microsoft.com/office/powerpoint/2010/main" val="40082154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51AEEDF-C2CB-4834-869C-9EE593BDA91F}" type="slidenum">
              <a:rPr lang="en-US" altLang="en-US"/>
              <a:pPr eaLnBrk="1" hangingPunct="1"/>
              <a:t>1</a:t>
            </a:fld>
            <a:endParaRPr lang="en-US" altLang="en-US"/>
          </a:p>
        </p:txBody>
      </p:sp>
    </p:spTree>
    <p:extLst>
      <p:ext uri="{BB962C8B-B14F-4D97-AF65-F5344CB8AC3E}">
        <p14:creationId xmlns:p14="http://schemas.microsoft.com/office/powerpoint/2010/main" val="1549197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617C17-CEBD-41D6-B5AC-6333457B9AC1}" type="slidenum">
              <a:rPr lang="en-GB" altLang="en-US"/>
              <a:pPr/>
              <a:t>10</a:t>
            </a:fld>
            <a:endParaRPr lang="en-GB" altLang="en-US"/>
          </a:p>
        </p:txBody>
      </p:sp>
      <p:sp>
        <p:nvSpPr>
          <p:cNvPr id="364546" name="Rectangle 2"/>
          <p:cNvSpPr>
            <a:spLocks noGrp="1" noRot="1" noChangeAspect="1" noChangeArrowheads="1" noTextEdit="1"/>
          </p:cNvSpPr>
          <p:nvPr>
            <p:ph type="sldImg"/>
          </p:nvPr>
        </p:nvSpPr>
        <p:spPr bwMode="auto">
          <a:xfrm>
            <a:off x="911225" y="742950"/>
            <a:ext cx="4960938" cy="3721100"/>
          </a:xfrm>
          <a:prstGeom prst="rect">
            <a:avLst/>
          </a:prstGeom>
          <a:solidFill>
            <a:srgbClr val="FFFFFF"/>
          </a:solidFill>
          <a:ln>
            <a:solidFill>
              <a:srgbClr val="000000"/>
            </a:solidFill>
            <a:miter lim="800000"/>
            <a:headEnd/>
            <a:tailEnd/>
          </a:ln>
        </p:spPr>
      </p:sp>
      <p:sp>
        <p:nvSpPr>
          <p:cNvPr id="364547" name="Rectangle 3"/>
          <p:cNvSpPr>
            <a:spLocks noGrp="1" noChangeArrowheads="1"/>
          </p:cNvSpPr>
          <p:nvPr>
            <p:ph type="body" idx="1"/>
          </p:nvPr>
        </p:nvSpPr>
        <p:spPr bwMode="auto">
          <a:xfrm>
            <a:off x="903288" y="4710113"/>
            <a:ext cx="4975225" cy="446405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545152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B1337C2-81B7-4F61-B756-1A6BEAB3A567}" type="slidenum">
              <a:rPr lang="en-US" altLang="en-US" smtClean="0"/>
              <a:pPr/>
              <a:t>12</a:t>
            </a:fld>
            <a:endParaRPr lang="en-US" altLang="en-US"/>
          </a:p>
        </p:txBody>
      </p:sp>
    </p:spTree>
    <p:extLst>
      <p:ext uri="{BB962C8B-B14F-4D97-AF65-F5344CB8AC3E}">
        <p14:creationId xmlns:p14="http://schemas.microsoft.com/office/powerpoint/2010/main" val="3598274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1DFB37BA-BCF1-2849-9F4D-38BACAAF4A4C}" type="slidenum">
              <a:rPr lang="en-US"/>
              <a:pPr/>
              <a:t>19</a:t>
            </a:fld>
            <a:endParaRPr lang="en-US" dirty="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normAutofit fontScale="32500" lnSpcReduction="20000"/>
          </a:bodyPr>
          <a:lstStyle/>
          <a:p>
            <a:r>
              <a:rPr lang="en-US" sz="1200" kern="1200" baseline="0" dirty="0">
                <a:solidFill>
                  <a:schemeClr val="tx1"/>
                </a:solidFill>
                <a:latin typeface="Times New Roman" charset="0"/>
                <a:ea typeface="+mn-ea"/>
                <a:cs typeface="+mn-cs"/>
              </a:rPr>
              <a:t>Communication via circuit switching implies that there is a dedicated communication</a:t>
            </a:r>
          </a:p>
          <a:p>
            <a:r>
              <a:rPr lang="en-US" sz="1200" kern="1200" baseline="0" dirty="0">
                <a:solidFill>
                  <a:schemeClr val="tx1"/>
                </a:solidFill>
                <a:latin typeface="Times New Roman" charset="0"/>
                <a:ea typeface="+mn-ea"/>
                <a:cs typeface="+mn-cs"/>
              </a:rPr>
              <a:t>path between two stations. That path is a connected sequence of links between</a:t>
            </a:r>
          </a:p>
          <a:p>
            <a:r>
              <a:rPr lang="en-US" sz="1200" kern="1200" baseline="0" dirty="0">
                <a:solidFill>
                  <a:schemeClr val="tx1"/>
                </a:solidFill>
                <a:latin typeface="Times New Roman" charset="0"/>
                <a:ea typeface="+mn-ea"/>
                <a:cs typeface="+mn-cs"/>
              </a:rPr>
              <a:t>network nodes. On each physical link, a logical channel is dedicated to the connection.</a:t>
            </a:r>
          </a:p>
          <a:p>
            <a:r>
              <a:rPr lang="en-US" sz="1200" kern="1200" baseline="0" dirty="0">
                <a:solidFill>
                  <a:schemeClr val="tx1"/>
                </a:solidFill>
                <a:latin typeface="Times New Roman" charset="0"/>
                <a:ea typeface="+mn-ea"/>
                <a:cs typeface="+mn-cs"/>
              </a:rPr>
              <a:t>Communication via circuit switching involves three phases, which can be</a:t>
            </a:r>
          </a:p>
          <a:p>
            <a:r>
              <a:rPr lang="en-US" sz="1200" kern="1200" baseline="0" dirty="0">
                <a:solidFill>
                  <a:schemeClr val="tx1"/>
                </a:solidFill>
                <a:latin typeface="Times New Roman" charset="0"/>
                <a:ea typeface="+mn-ea"/>
                <a:cs typeface="+mn-cs"/>
              </a:rPr>
              <a:t>explained with reference to Figure 9.1.</a:t>
            </a:r>
          </a:p>
          <a:p>
            <a:endParaRPr lang="en-US" sz="1200" kern="1200" baseline="0" dirty="0">
              <a:solidFill>
                <a:schemeClr val="tx1"/>
              </a:solidFill>
              <a:latin typeface="Times New Roman" charset="0"/>
              <a:ea typeface="+mn-ea"/>
              <a:cs typeface="+mn-cs"/>
            </a:endParaRPr>
          </a:p>
          <a:p>
            <a:r>
              <a:rPr lang="en-US" sz="1200" kern="1200" baseline="0" dirty="0">
                <a:solidFill>
                  <a:schemeClr val="tx1"/>
                </a:solidFill>
                <a:latin typeface="Times New Roman" charset="0"/>
                <a:ea typeface="+mn-ea"/>
                <a:cs typeface="+mn-cs"/>
              </a:rPr>
              <a:t>1. Circuit establishment . Before any signals can be transmitted, an end-to-end</a:t>
            </a:r>
          </a:p>
          <a:p>
            <a:r>
              <a:rPr lang="en-US" sz="1200" kern="1200" baseline="0" dirty="0">
                <a:solidFill>
                  <a:schemeClr val="tx1"/>
                </a:solidFill>
                <a:latin typeface="Times New Roman" charset="0"/>
                <a:ea typeface="+mn-ea"/>
                <a:cs typeface="+mn-cs"/>
              </a:rPr>
              <a:t>(station-to-station) circuit must be established. For example, station A sends a</a:t>
            </a:r>
          </a:p>
          <a:p>
            <a:r>
              <a:rPr lang="en-US" sz="1200" kern="1200" baseline="0" dirty="0">
                <a:solidFill>
                  <a:schemeClr val="tx1"/>
                </a:solidFill>
                <a:latin typeface="Times New Roman" charset="0"/>
                <a:ea typeface="+mn-ea"/>
                <a:cs typeface="+mn-cs"/>
              </a:rPr>
              <a:t>request to node 4 requesting a connection to station E. Typically, the link from</a:t>
            </a:r>
          </a:p>
          <a:p>
            <a:r>
              <a:rPr lang="en-US" sz="1200" kern="1200" baseline="0" dirty="0">
                <a:solidFill>
                  <a:schemeClr val="tx1"/>
                </a:solidFill>
                <a:latin typeface="Times New Roman" charset="0"/>
                <a:ea typeface="+mn-ea"/>
                <a:cs typeface="+mn-cs"/>
              </a:rPr>
              <a:t>A to 4 is a dedicated line, so that part of the connection already exists. Node</a:t>
            </a:r>
          </a:p>
          <a:p>
            <a:r>
              <a:rPr lang="en-US" sz="1200" kern="1200" baseline="0" dirty="0">
                <a:solidFill>
                  <a:schemeClr val="tx1"/>
                </a:solidFill>
                <a:latin typeface="Times New Roman" charset="0"/>
                <a:ea typeface="+mn-ea"/>
                <a:cs typeface="+mn-cs"/>
              </a:rPr>
              <a:t>4 must find the next leg in a route leading to E. Based on routing information</a:t>
            </a:r>
          </a:p>
          <a:p>
            <a:r>
              <a:rPr lang="en-US" sz="1200" kern="1200" baseline="0" dirty="0">
                <a:solidFill>
                  <a:schemeClr val="tx1"/>
                </a:solidFill>
                <a:latin typeface="Times New Roman" charset="0"/>
                <a:ea typeface="+mn-ea"/>
                <a:cs typeface="+mn-cs"/>
              </a:rPr>
              <a:t>and measures of availability and perhaps cost, node 4 selects the link to node</a:t>
            </a:r>
            <a:endParaRPr lang="en-US" dirty="0">
              <a:latin typeface="Times" pitchFamily="32" charset="0"/>
            </a:endParaRPr>
          </a:p>
          <a:p>
            <a:r>
              <a:rPr lang="en-US" sz="1200" kern="1200" baseline="0" dirty="0">
                <a:solidFill>
                  <a:schemeClr val="tx1"/>
                </a:solidFill>
                <a:latin typeface="Times New Roman" charset="0"/>
                <a:ea typeface="+mn-ea"/>
                <a:cs typeface="+mn-cs"/>
              </a:rPr>
              <a:t> 5, allocates a free channel (using FDM or TDM) on that link, and sends a</a:t>
            </a:r>
          </a:p>
          <a:p>
            <a:r>
              <a:rPr lang="en-US" sz="1200" kern="1200" baseline="0" dirty="0">
                <a:solidFill>
                  <a:schemeClr val="tx1"/>
                </a:solidFill>
                <a:latin typeface="Times New Roman" charset="0"/>
                <a:ea typeface="+mn-ea"/>
                <a:cs typeface="+mn-cs"/>
              </a:rPr>
              <a:t>message requesting connection to E. So far, a dedicated path has been established</a:t>
            </a:r>
          </a:p>
          <a:p>
            <a:r>
              <a:rPr lang="en-US" sz="1200" kern="1200" baseline="0" dirty="0">
                <a:solidFill>
                  <a:schemeClr val="tx1"/>
                </a:solidFill>
                <a:latin typeface="Times New Roman" charset="0"/>
                <a:ea typeface="+mn-ea"/>
                <a:cs typeface="+mn-cs"/>
              </a:rPr>
              <a:t>from A through 4 to 5. Because a number of stations may attach to 4,</a:t>
            </a:r>
          </a:p>
          <a:p>
            <a:r>
              <a:rPr lang="en-US" sz="1200" kern="1200" baseline="0" dirty="0">
                <a:solidFill>
                  <a:schemeClr val="tx1"/>
                </a:solidFill>
                <a:latin typeface="Times New Roman" charset="0"/>
                <a:ea typeface="+mn-ea"/>
                <a:cs typeface="+mn-cs"/>
              </a:rPr>
              <a:t>it must be able to establish internal paths from multiple stations to multiple</a:t>
            </a:r>
          </a:p>
          <a:p>
            <a:r>
              <a:rPr lang="en-US" sz="1200" kern="1200" baseline="0" dirty="0">
                <a:solidFill>
                  <a:schemeClr val="tx1"/>
                </a:solidFill>
                <a:latin typeface="Times New Roman" charset="0"/>
                <a:ea typeface="+mn-ea"/>
                <a:cs typeface="+mn-cs"/>
              </a:rPr>
              <a:t>nodes. How this is done is discussed later in this section. The remainder of the</a:t>
            </a:r>
          </a:p>
          <a:p>
            <a:r>
              <a:rPr lang="en-US" sz="1200" kern="1200" baseline="0" dirty="0">
                <a:solidFill>
                  <a:schemeClr val="tx1"/>
                </a:solidFill>
                <a:latin typeface="Times New Roman" charset="0"/>
                <a:ea typeface="+mn-ea"/>
                <a:cs typeface="+mn-cs"/>
              </a:rPr>
              <a:t>process proceeds similarly. Node 5 allocates a channel to node 6 and internally</a:t>
            </a:r>
          </a:p>
          <a:p>
            <a:r>
              <a:rPr lang="en-US" sz="1200" kern="1200" baseline="0" dirty="0">
                <a:solidFill>
                  <a:schemeClr val="tx1"/>
                </a:solidFill>
                <a:latin typeface="Times New Roman" charset="0"/>
                <a:ea typeface="+mn-ea"/>
                <a:cs typeface="+mn-cs"/>
              </a:rPr>
              <a:t>ties that channel to the channel from node 4. Node 6 completes the connection</a:t>
            </a:r>
          </a:p>
          <a:p>
            <a:r>
              <a:rPr lang="en-US" sz="1200" kern="1200" baseline="0" dirty="0">
                <a:solidFill>
                  <a:schemeClr val="tx1"/>
                </a:solidFill>
                <a:latin typeface="Times New Roman" charset="0"/>
                <a:ea typeface="+mn-ea"/>
                <a:cs typeface="+mn-cs"/>
              </a:rPr>
              <a:t>to E. In completing the connection, a test is made to determine if E is busy or</a:t>
            </a:r>
          </a:p>
          <a:p>
            <a:r>
              <a:rPr lang="en-US" sz="1200" kern="1200" baseline="0" dirty="0">
                <a:solidFill>
                  <a:schemeClr val="tx1"/>
                </a:solidFill>
                <a:latin typeface="Times New Roman" charset="0"/>
                <a:ea typeface="+mn-ea"/>
                <a:cs typeface="+mn-cs"/>
              </a:rPr>
              <a:t>is prepared to accept the connection.</a:t>
            </a:r>
          </a:p>
          <a:p>
            <a:endParaRPr lang="en-US" sz="1200" kern="1200" baseline="0" dirty="0">
              <a:solidFill>
                <a:schemeClr val="tx1"/>
              </a:solidFill>
              <a:latin typeface="Times New Roman" charset="0"/>
              <a:ea typeface="+mn-ea"/>
              <a:cs typeface="+mn-cs"/>
            </a:endParaRPr>
          </a:p>
          <a:p>
            <a:r>
              <a:rPr lang="en-US" sz="1200" kern="1200" baseline="0" dirty="0">
                <a:solidFill>
                  <a:schemeClr val="tx1"/>
                </a:solidFill>
                <a:latin typeface="Times New Roman" charset="0"/>
                <a:ea typeface="+mn-ea"/>
                <a:cs typeface="+mn-cs"/>
              </a:rPr>
              <a:t>2. Data transfer . Data can now be transmitted from A through the network to E.</a:t>
            </a:r>
          </a:p>
          <a:p>
            <a:r>
              <a:rPr lang="en-US" sz="1200" kern="1200" baseline="0" dirty="0">
                <a:solidFill>
                  <a:schemeClr val="tx1"/>
                </a:solidFill>
                <a:latin typeface="Times New Roman" charset="0"/>
                <a:ea typeface="+mn-ea"/>
                <a:cs typeface="+mn-cs"/>
              </a:rPr>
              <a:t>The transmission may be analog or digital, depending on the nature of the</a:t>
            </a:r>
          </a:p>
          <a:p>
            <a:r>
              <a:rPr lang="en-US" sz="1200" kern="1200" baseline="0" dirty="0">
                <a:solidFill>
                  <a:schemeClr val="tx1"/>
                </a:solidFill>
                <a:latin typeface="Times New Roman" charset="0"/>
                <a:ea typeface="+mn-ea"/>
                <a:cs typeface="+mn-cs"/>
              </a:rPr>
              <a:t>network. As the carriers evolve to fully integrated digital networks, the use of</a:t>
            </a:r>
          </a:p>
          <a:p>
            <a:r>
              <a:rPr lang="en-US" sz="1200" kern="1200" baseline="0" dirty="0">
                <a:solidFill>
                  <a:schemeClr val="tx1"/>
                </a:solidFill>
                <a:latin typeface="Times New Roman" charset="0"/>
                <a:ea typeface="+mn-ea"/>
                <a:cs typeface="+mn-cs"/>
              </a:rPr>
              <a:t>digital (binary) transmission for both voice and data is becoming the dominant</a:t>
            </a:r>
          </a:p>
          <a:p>
            <a:r>
              <a:rPr lang="en-US" sz="1200" kern="1200" baseline="0" dirty="0">
                <a:solidFill>
                  <a:schemeClr val="tx1"/>
                </a:solidFill>
                <a:latin typeface="Times New Roman" charset="0"/>
                <a:ea typeface="+mn-ea"/>
                <a:cs typeface="+mn-cs"/>
              </a:rPr>
              <a:t>method. The path is A-4 link, internal switching through 4, 4-5 channel, internal</a:t>
            </a:r>
          </a:p>
          <a:p>
            <a:r>
              <a:rPr lang="en-US" sz="1200" kern="1200" baseline="0" dirty="0">
                <a:solidFill>
                  <a:schemeClr val="tx1"/>
                </a:solidFill>
                <a:latin typeface="Times New Roman" charset="0"/>
                <a:ea typeface="+mn-ea"/>
                <a:cs typeface="+mn-cs"/>
              </a:rPr>
              <a:t>switching through 5, 5-6 channel, internal switching through 6, 6-E link.</a:t>
            </a:r>
          </a:p>
          <a:p>
            <a:r>
              <a:rPr lang="en-US" sz="1200" kern="1200" baseline="0" dirty="0">
                <a:solidFill>
                  <a:schemeClr val="tx1"/>
                </a:solidFill>
                <a:latin typeface="Times New Roman" charset="0"/>
                <a:ea typeface="+mn-ea"/>
                <a:cs typeface="+mn-cs"/>
              </a:rPr>
              <a:t>Generally, the connection is full duplex.</a:t>
            </a:r>
          </a:p>
          <a:p>
            <a:endParaRPr lang="en-US" sz="1200" kern="1200" baseline="0" dirty="0">
              <a:solidFill>
                <a:schemeClr val="tx1"/>
              </a:solidFill>
              <a:latin typeface="Times New Roman" charset="0"/>
              <a:ea typeface="+mn-ea"/>
              <a:cs typeface="+mn-cs"/>
            </a:endParaRPr>
          </a:p>
          <a:p>
            <a:r>
              <a:rPr lang="en-US" sz="1200" kern="1200" baseline="0" dirty="0">
                <a:solidFill>
                  <a:schemeClr val="tx1"/>
                </a:solidFill>
                <a:latin typeface="Times New Roman" charset="0"/>
                <a:ea typeface="+mn-ea"/>
                <a:cs typeface="+mn-cs"/>
              </a:rPr>
              <a:t>3. Circuit disconnect . After some period of data transfer, the connection is</a:t>
            </a:r>
          </a:p>
          <a:p>
            <a:r>
              <a:rPr lang="en-US" sz="1200" kern="1200" baseline="0" dirty="0">
                <a:solidFill>
                  <a:schemeClr val="tx1"/>
                </a:solidFill>
                <a:latin typeface="Times New Roman" charset="0"/>
                <a:ea typeface="+mn-ea"/>
                <a:cs typeface="+mn-cs"/>
              </a:rPr>
              <a:t>terminated, usually by the action of one of the two stations. Signals must be</a:t>
            </a:r>
          </a:p>
          <a:p>
            <a:r>
              <a:rPr lang="en-US" sz="1200" kern="1200" baseline="0" dirty="0">
                <a:solidFill>
                  <a:schemeClr val="tx1"/>
                </a:solidFill>
                <a:latin typeface="Times New Roman" charset="0"/>
                <a:ea typeface="+mn-ea"/>
                <a:cs typeface="+mn-cs"/>
              </a:rPr>
              <a:t>propagated to nodes 4, 5, and 6 to </a:t>
            </a:r>
            <a:r>
              <a:rPr lang="en-US" sz="1200" kern="1200" baseline="0" dirty="0" err="1">
                <a:solidFill>
                  <a:schemeClr val="tx1"/>
                </a:solidFill>
                <a:latin typeface="Times New Roman" charset="0"/>
                <a:ea typeface="+mn-ea"/>
                <a:cs typeface="+mn-cs"/>
              </a:rPr>
              <a:t>deallocate</a:t>
            </a:r>
            <a:r>
              <a:rPr lang="en-US" sz="1200" kern="1200" baseline="0" dirty="0">
                <a:solidFill>
                  <a:schemeClr val="tx1"/>
                </a:solidFill>
                <a:latin typeface="Times New Roman" charset="0"/>
                <a:ea typeface="+mn-ea"/>
                <a:cs typeface="+mn-cs"/>
              </a:rPr>
              <a:t> the dedicated resources.</a:t>
            </a:r>
          </a:p>
          <a:p>
            <a:endParaRPr lang="en-US" sz="1200" kern="1200" baseline="0" dirty="0">
              <a:solidFill>
                <a:schemeClr val="tx1"/>
              </a:solidFill>
              <a:latin typeface="Times New Roman" charset="0"/>
              <a:ea typeface="+mn-ea"/>
              <a:cs typeface="+mn-cs"/>
            </a:endParaRPr>
          </a:p>
          <a:p>
            <a:r>
              <a:rPr lang="en-US" sz="1200" kern="1200" baseline="0" dirty="0">
                <a:solidFill>
                  <a:schemeClr val="tx1"/>
                </a:solidFill>
                <a:latin typeface="Times New Roman" charset="0"/>
                <a:ea typeface="+mn-ea"/>
                <a:cs typeface="+mn-cs"/>
              </a:rPr>
              <a:t> Note that the connection path is established before data transmission begins.</a:t>
            </a:r>
          </a:p>
          <a:p>
            <a:r>
              <a:rPr lang="en-US" sz="1200" kern="1200" baseline="0" dirty="0">
                <a:solidFill>
                  <a:schemeClr val="tx1"/>
                </a:solidFill>
                <a:latin typeface="Times New Roman" charset="0"/>
                <a:ea typeface="+mn-ea"/>
                <a:cs typeface="+mn-cs"/>
              </a:rPr>
              <a:t>Thus, channel capacity must be reserved between each pair of nodes in the path, and</a:t>
            </a:r>
          </a:p>
          <a:p>
            <a:r>
              <a:rPr lang="en-US" sz="1200" kern="1200" baseline="0" dirty="0">
                <a:solidFill>
                  <a:schemeClr val="tx1"/>
                </a:solidFill>
                <a:latin typeface="Times New Roman" charset="0"/>
                <a:ea typeface="+mn-ea"/>
                <a:cs typeface="+mn-cs"/>
              </a:rPr>
              <a:t>each node must have available internal switching capacity to handle the requested</a:t>
            </a:r>
          </a:p>
          <a:p>
            <a:r>
              <a:rPr lang="en-US" sz="1200" kern="1200" baseline="0" dirty="0">
                <a:solidFill>
                  <a:schemeClr val="tx1"/>
                </a:solidFill>
                <a:latin typeface="Times New Roman" charset="0"/>
                <a:ea typeface="+mn-ea"/>
                <a:cs typeface="+mn-cs"/>
              </a:rPr>
              <a:t>connection. The switches must have the intelligence to make these allocations and</a:t>
            </a:r>
          </a:p>
          <a:p>
            <a:r>
              <a:rPr lang="en-US" sz="1200" kern="1200" baseline="0" dirty="0">
                <a:solidFill>
                  <a:schemeClr val="tx1"/>
                </a:solidFill>
                <a:latin typeface="Times New Roman" charset="0"/>
                <a:ea typeface="+mn-ea"/>
                <a:cs typeface="+mn-cs"/>
              </a:rPr>
              <a:t>to devise a route through the network.</a:t>
            </a:r>
          </a:p>
          <a:p>
            <a:endParaRPr lang="en-US" sz="1200" kern="1200" baseline="0" dirty="0">
              <a:solidFill>
                <a:schemeClr val="tx1"/>
              </a:solidFill>
              <a:latin typeface="Times New Roman" charset="0"/>
              <a:ea typeface="+mn-ea"/>
              <a:cs typeface="+mn-cs"/>
            </a:endParaRPr>
          </a:p>
          <a:p>
            <a:r>
              <a:rPr lang="en-US" sz="1200" kern="1200" baseline="0" dirty="0">
                <a:solidFill>
                  <a:schemeClr val="tx1"/>
                </a:solidFill>
                <a:latin typeface="Times New Roman" charset="0"/>
                <a:ea typeface="+mn-ea"/>
                <a:cs typeface="+mn-cs"/>
              </a:rPr>
              <a:t>Circuit switching can be rather inefficient. Channel capacity is dedicated for</a:t>
            </a:r>
          </a:p>
          <a:p>
            <a:r>
              <a:rPr lang="en-US" sz="1200" kern="1200" baseline="0" dirty="0">
                <a:solidFill>
                  <a:schemeClr val="tx1"/>
                </a:solidFill>
                <a:latin typeface="Times New Roman" charset="0"/>
                <a:ea typeface="+mn-ea"/>
                <a:cs typeface="+mn-cs"/>
              </a:rPr>
              <a:t>the duration of a connection, even if no data are being transferred. For a voice connection,</a:t>
            </a:r>
          </a:p>
          <a:p>
            <a:r>
              <a:rPr lang="en-US" sz="1200" kern="1200" baseline="0" dirty="0">
                <a:solidFill>
                  <a:schemeClr val="tx1"/>
                </a:solidFill>
                <a:latin typeface="Times New Roman" charset="0"/>
                <a:ea typeface="+mn-ea"/>
                <a:cs typeface="+mn-cs"/>
              </a:rPr>
              <a:t>utilization may be rather high, but it still does not approach 100%. For a</a:t>
            </a:r>
          </a:p>
          <a:p>
            <a:r>
              <a:rPr lang="en-US" sz="1200" kern="1200" baseline="0" dirty="0">
                <a:solidFill>
                  <a:schemeClr val="tx1"/>
                </a:solidFill>
                <a:latin typeface="Times New Roman" charset="0"/>
                <a:ea typeface="+mn-ea"/>
                <a:cs typeface="+mn-cs"/>
              </a:rPr>
              <a:t>client/server or terminal-to-computer connection, the capacity may be idle during</a:t>
            </a:r>
          </a:p>
          <a:p>
            <a:r>
              <a:rPr lang="en-US" sz="1200" kern="1200" baseline="0" dirty="0">
                <a:solidFill>
                  <a:schemeClr val="tx1"/>
                </a:solidFill>
                <a:latin typeface="Times New Roman" charset="0"/>
                <a:ea typeface="+mn-ea"/>
                <a:cs typeface="+mn-cs"/>
              </a:rPr>
              <a:t>most of the time of the connection. In terms of performance, there is a delay prior</a:t>
            </a:r>
          </a:p>
          <a:p>
            <a:r>
              <a:rPr lang="en-US" sz="1200" kern="1200" baseline="0" dirty="0">
                <a:solidFill>
                  <a:schemeClr val="tx1"/>
                </a:solidFill>
                <a:latin typeface="Times New Roman" charset="0"/>
                <a:ea typeface="+mn-ea"/>
                <a:cs typeface="+mn-cs"/>
              </a:rPr>
              <a:t>to signal transfer for call establishment. However, once the circuit is established, the</a:t>
            </a:r>
          </a:p>
          <a:p>
            <a:r>
              <a:rPr lang="en-US" sz="1200" kern="1200" baseline="0" dirty="0">
                <a:solidFill>
                  <a:schemeClr val="tx1"/>
                </a:solidFill>
                <a:latin typeface="Times New Roman" charset="0"/>
                <a:ea typeface="+mn-ea"/>
                <a:cs typeface="+mn-cs"/>
              </a:rPr>
              <a:t>network is effectively transparent to the users. Information is transmitted at a fixed</a:t>
            </a:r>
          </a:p>
          <a:p>
            <a:r>
              <a:rPr lang="en-US" sz="1200" kern="1200" baseline="0" dirty="0">
                <a:solidFill>
                  <a:schemeClr val="tx1"/>
                </a:solidFill>
                <a:latin typeface="Times New Roman" charset="0"/>
                <a:ea typeface="+mn-ea"/>
                <a:cs typeface="+mn-cs"/>
              </a:rPr>
              <a:t>data rate with no delay other than the propagation delay through the transmission</a:t>
            </a:r>
          </a:p>
          <a:p>
            <a:r>
              <a:rPr lang="en-US" sz="1200" kern="1200" baseline="0" dirty="0">
                <a:solidFill>
                  <a:schemeClr val="tx1"/>
                </a:solidFill>
                <a:latin typeface="Times New Roman" charset="0"/>
                <a:ea typeface="+mn-ea"/>
                <a:cs typeface="+mn-cs"/>
              </a:rPr>
              <a:t>links. The delay at each node is negligible.</a:t>
            </a:r>
            <a:endParaRPr lang="en-US" dirty="0">
              <a:latin typeface="Times" pitchFamily="32" charset="0"/>
            </a:endParaRPr>
          </a:p>
        </p:txBody>
      </p:sp>
    </p:spTree>
    <p:extLst>
      <p:ext uri="{BB962C8B-B14F-4D97-AF65-F5344CB8AC3E}">
        <p14:creationId xmlns:p14="http://schemas.microsoft.com/office/powerpoint/2010/main" val="2963705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4CDDBA5C-69F3-824F-90AA-DA3DD60B4400}" type="slidenum">
              <a:rPr lang="en-US"/>
              <a:pPr/>
              <a:t>20</a:t>
            </a:fld>
            <a:endParaRPr lang="en-US" dirty="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normAutofit fontScale="47500" lnSpcReduction="20000"/>
          </a:bodyPr>
          <a:lstStyle/>
          <a:p>
            <a:r>
              <a:rPr lang="en-US" sz="1200" kern="1200" baseline="0" dirty="0">
                <a:solidFill>
                  <a:schemeClr val="tx1"/>
                </a:solidFill>
                <a:latin typeface="Times New Roman" charset="0"/>
                <a:ea typeface="+mn-ea"/>
                <a:cs typeface="+mn-cs"/>
              </a:rPr>
              <a:t> Circuit switching was developed to handle voice traffic but is now also used</a:t>
            </a:r>
          </a:p>
          <a:p>
            <a:r>
              <a:rPr lang="en-US" sz="1200" kern="1200" baseline="0" dirty="0">
                <a:solidFill>
                  <a:schemeClr val="tx1"/>
                </a:solidFill>
                <a:latin typeface="Times New Roman" charset="0"/>
                <a:ea typeface="+mn-ea"/>
                <a:cs typeface="+mn-cs"/>
              </a:rPr>
              <a:t>for data traffic. The best-known example of a circuit-switching network is the public</a:t>
            </a:r>
          </a:p>
          <a:p>
            <a:r>
              <a:rPr lang="en-US" sz="1200" kern="1200" baseline="0" dirty="0">
                <a:solidFill>
                  <a:schemeClr val="tx1"/>
                </a:solidFill>
                <a:latin typeface="Times New Roman" charset="0"/>
                <a:ea typeface="+mn-ea"/>
                <a:cs typeface="+mn-cs"/>
              </a:rPr>
              <a:t>telephone network (Figure 9.2). This is actually a collection of national networks</a:t>
            </a:r>
          </a:p>
          <a:p>
            <a:r>
              <a:rPr lang="en-US" sz="1200" kern="1200" baseline="0" dirty="0">
                <a:solidFill>
                  <a:schemeClr val="tx1"/>
                </a:solidFill>
                <a:latin typeface="Times New Roman" charset="0"/>
                <a:ea typeface="+mn-ea"/>
                <a:cs typeface="+mn-cs"/>
              </a:rPr>
              <a:t>interconnected to form the international service. Although originally designed and</a:t>
            </a:r>
          </a:p>
          <a:p>
            <a:r>
              <a:rPr lang="en-US" sz="1200" kern="1200" baseline="0" dirty="0">
                <a:solidFill>
                  <a:schemeClr val="tx1"/>
                </a:solidFill>
                <a:latin typeface="Times New Roman" charset="0"/>
                <a:ea typeface="+mn-ea"/>
                <a:cs typeface="+mn-cs"/>
              </a:rPr>
              <a:t>implemented to service analog telephone subscribers, it handles substantial data</a:t>
            </a:r>
          </a:p>
          <a:p>
            <a:r>
              <a:rPr lang="en-US" sz="1200" kern="1200" baseline="0" dirty="0">
                <a:solidFill>
                  <a:schemeClr val="tx1"/>
                </a:solidFill>
                <a:latin typeface="Times New Roman" charset="0"/>
                <a:ea typeface="+mn-ea"/>
                <a:cs typeface="+mn-cs"/>
              </a:rPr>
              <a:t>traffic via modem and is gradually being converted to a digital network. Another</a:t>
            </a:r>
          </a:p>
          <a:p>
            <a:r>
              <a:rPr lang="en-US" sz="1200" kern="1200" baseline="0" dirty="0">
                <a:solidFill>
                  <a:schemeClr val="tx1"/>
                </a:solidFill>
                <a:latin typeface="Times New Roman" charset="0"/>
                <a:ea typeface="+mn-ea"/>
                <a:cs typeface="+mn-cs"/>
              </a:rPr>
              <a:t>well-known application of circuit switching is the private branch exchange (PBX),</a:t>
            </a:r>
          </a:p>
          <a:p>
            <a:r>
              <a:rPr lang="en-US" sz="1200" kern="1200" baseline="0" dirty="0">
                <a:solidFill>
                  <a:schemeClr val="tx1"/>
                </a:solidFill>
                <a:latin typeface="Times New Roman" charset="0"/>
                <a:ea typeface="+mn-ea"/>
                <a:cs typeface="+mn-cs"/>
              </a:rPr>
              <a:t>used to interconnect telephones within a building or office. Circuit switching is</a:t>
            </a:r>
          </a:p>
          <a:p>
            <a:r>
              <a:rPr lang="en-US" sz="1200" kern="1200" baseline="0" dirty="0">
                <a:solidFill>
                  <a:schemeClr val="tx1"/>
                </a:solidFill>
                <a:latin typeface="Times New Roman" charset="0"/>
                <a:ea typeface="+mn-ea"/>
                <a:cs typeface="+mn-cs"/>
              </a:rPr>
              <a:t>also used in private networks. Typically, such a network is set up by a corporation</a:t>
            </a:r>
          </a:p>
          <a:p>
            <a:r>
              <a:rPr lang="en-US" sz="1200" kern="1200" baseline="0" dirty="0">
                <a:solidFill>
                  <a:schemeClr val="tx1"/>
                </a:solidFill>
                <a:latin typeface="Times New Roman" charset="0"/>
                <a:ea typeface="+mn-ea"/>
                <a:cs typeface="+mn-cs"/>
              </a:rPr>
              <a:t>or other large organization to interconnect its various sites. Such a network usually</a:t>
            </a:r>
          </a:p>
          <a:p>
            <a:r>
              <a:rPr lang="en-US" sz="1200" kern="1200" baseline="0" dirty="0">
                <a:solidFill>
                  <a:schemeClr val="tx1"/>
                </a:solidFill>
                <a:latin typeface="Times New Roman" charset="0"/>
                <a:ea typeface="+mn-ea"/>
                <a:cs typeface="+mn-cs"/>
              </a:rPr>
              <a:t>consists of PBX systems at each site interconnected by dedicated, leased lines</a:t>
            </a:r>
          </a:p>
          <a:p>
            <a:r>
              <a:rPr lang="en-US" sz="1200" kern="1200" baseline="0" dirty="0">
                <a:solidFill>
                  <a:schemeClr val="tx1"/>
                </a:solidFill>
                <a:latin typeface="Times New Roman" charset="0"/>
                <a:ea typeface="+mn-ea"/>
                <a:cs typeface="+mn-cs"/>
              </a:rPr>
              <a:t>obtained from one of the carriers, such as AT&amp;T. A final common example of the</a:t>
            </a:r>
          </a:p>
          <a:p>
            <a:r>
              <a:rPr lang="en-US" sz="1200" kern="1200" baseline="0" dirty="0">
                <a:solidFill>
                  <a:schemeClr val="tx1"/>
                </a:solidFill>
                <a:latin typeface="Times New Roman" charset="0"/>
                <a:ea typeface="+mn-ea"/>
                <a:cs typeface="+mn-cs"/>
              </a:rPr>
              <a:t>application of circuit switching is the data switch. The data switch is similar to the</a:t>
            </a:r>
          </a:p>
          <a:p>
            <a:r>
              <a:rPr lang="en-US" sz="1200" kern="1200" baseline="0" dirty="0">
                <a:solidFill>
                  <a:schemeClr val="tx1"/>
                </a:solidFill>
                <a:latin typeface="Times New Roman" charset="0"/>
                <a:ea typeface="+mn-ea"/>
                <a:cs typeface="+mn-cs"/>
              </a:rPr>
              <a:t> PBX but is designed to interconnect digital data processing devices, such as terminals</a:t>
            </a:r>
          </a:p>
          <a:p>
            <a:r>
              <a:rPr lang="en-US" sz="1200" kern="1200" baseline="0" dirty="0">
                <a:solidFill>
                  <a:schemeClr val="tx1"/>
                </a:solidFill>
                <a:latin typeface="Times New Roman" charset="0"/>
                <a:ea typeface="+mn-ea"/>
                <a:cs typeface="+mn-cs"/>
              </a:rPr>
              <a:t>and computers.</a:t>
            </a:r>
          </a:p>
          <a:p>
            <a:endParaRPr lang="en-US" sz="1200" kern="1200" baseline="0" dirty="0">
              <a:solidFill>
                <a:schemeClr val="tx1"/>
              </a:solidFill>
              <a:latin typeface="Times New Roman" charset="0"/>
              <a:ea typeface="+mn-ea"/>
              <a:cs typeface="+mn-cs"/>
            </a:endParaRPr>
          </a:p>
          <a:p>
            <a:r>
              <a:rPr lang="en-US" sz="1200" kern="1200" baseline="0" dirty="0">
                <a:solidFill>
                  <a:schemeClr val="tx1"/>
                </a:solidFill>
                <a:latin typeface="Times New Roman" charset="0"/>
                <a:ea typeface="+mn-ea"/>
                <a:cs typeface="+mn-cs"/>
              </a:rPr>
              <a:t>A public telecommunications network can be described using four generic</a:t>
            </a:r>
          </a:p>
          <a:p>
            <a:r>
              <a:rPr lang="en-US" sz="1200" kern="1200" baseline="0" dirty="0">
                <a:solidFill>
                  <a:schemeClr val="tx1"/>
                </a:solidFill>
                <a:latin typeface="Times New Roman" charset="0"/>
                <a:ea typeface="+mn-ea"/>
                <a:cs typeface="+mn-cs"/>
              </a:rPr>
              <a:t>architectural components:</a:t>
            </a:r>
          </a:p>
          <a:p>
            <a:endParaRPr lang="en-US" sz="1200" kern="1200" baseline="0" dirty="0">
              <a:solidFill>
                <a:schemeClr val="tx1"/>
              </a:solidFill>
              <a:latin typeface="Times New Roman" charset="0"/>
              <a:ea typeface="+mn-ea"/>
              <a:cs typeface="+mn-cs"/>
            </a:endParaRPr>
          </a:p>
          <a:p>
            <a:r>
              <a:rPr lang="en-US" sz="1200" kern="1200" baseline="0" dirty="0">
                <a:solidFill>
                  <a:schemeClr val="tx1"/>
                </a:solidFill>
                <a:latin typeface="Times New Roman" charset="0"/>
                <a:ea typeface="+mn-ea"/>
                <a:cs typeface="+mn-cs"/>
              </a:rPr>
              <a:t>• Subscribers : The devices that attach to the network. It is still the case that most</a:t>
            </a:r>
          </a:p>
          <a:p>
            <a:r>
              <a:rPr lang="en-US" sz="1200" kern="1200" baseline="0" dirty="0">
                <a:solidFill>
                  <a:schemeClr val="tx1"/>
                </a:solidFill>
                <a:latin typeface="Times New Roman" charset="0"/>
                <a:ea typeface="+mn-ea"/>
                <a:cs typeface="+mn-cs"/>
              </a:rPr>
              <a:t>subscriber devices to public telecommunications networks are telephones, but</a:t>
            </a:r>
          </a:p>
          <a:p>
            <a:r>
              <a:rPr lang="en-US" sz="1200" kern="1200" baseline="0" dirty="0">
                <a:solidFill>
                  <a:schemeClr val="tx1"/>
                </a:solidFill>
                <a:latin typeface="Times New Roman" charset="0"/>
                <a:ea typeface="+mn-ea"/>
                <a:cs typeface="+mn-cs"/>
              </a:rPr>
              <a:t>the percentage of data traffic increases year by year.</a:t>
            </a:r>
          </a:p>
          <a:p>
            <a:endParaRPr lang="en-US" sz="1200" kern="1200" baseline="0" dirty="0">
              <a:solidFill>
                <a:schemeClr val="tx1"/>
              </a:solidFill>
              <a:latin typeface="Times New Roman" charset="0"/>
              <a:ea typeface="+mn-ea"/>
              <a:cs typeface="+mn-cs"/>
            </a:endParaRPr>
          </a:p>
          <a:p>
            <a:r>
              <a:rPr lang="en-US" sz="1200" kern="1200" baseline="0" dirty="0">
                <a:solidFill>
                  <a:schemeClr val="tx1"/>
                </a:solidFill>
                <a:latin typeface="Times New Roman" charset="0"/>
                <a:ea typeface="+mn-ea"/>
                <a:cs typeface="+mn-cs"/>
              </a:rPr>
              <a:t>• Subscriber line : The link between the subscriber and the network, also referred</a:t>
            </a:r>
          </a:p>
          <a:p>
            <a:r>
              <a:rPr lang="en-US" sz="1200" kern="1200" baseline="0" dirty="0">
                <a:solidFill>
                  <a:schemeClr val="tx1"/>
                </a:solidFill>
                <a:latin typeface="Times New Roman" charset="0"/>
                <a:ea typeface="+mn-ea"/>
                <a:cs typeface="+mn-cs"/>
              </a:rPr>
              <a:t>to as the subscriber loop  or local loop . Almost all local loop connections use</a:t>
            </a:r>
          </a:p>
          <a:p>
            <a:r>
              <a:rPr lang="en-US" sz="1200" kern="1200" baseline="0" dirty="0">
                <a:solidFill>
                  <a:schemeClr val="tx1"/>
                </a:solidFill>
                <a:latin typeface="Times New Roman" charset="0"/>
                <a:ea typeface="+mn-ea"/>
                <a:cs typeface="+mn-cs"/>
              </a:rPr>
              <a:t>twisted-pair wire. The length of a local loop is typically in a range from a few</a:t>
            </a:r>
          </a:p>
          <a:p>
            <a:r>
              <a:rPr lang="en-US" sz="1200" kern="1200" baseline="0" dirty="0">
                <a:solidFill>
                  <a:schemeClr val="tx1"/>
                </a:solidFill>
                <a:latin typeface="Times New Roman" charset="0"/>
                <a:ea typeface="+mn-ea"/>
                <a:cs typeface="+mn-cs"/>
              </a:rPr>
              <a:t>kilometers to a few tens of kilometers.</a:t>
            </a:r>
          </a:p>
          <a:p>
            <a:endParaRPr lang="en-US" sz="1200" kern="1200" baseline="0" dirty="0">
              <a:solidFill>
                <a:schemeClr val="tx1"/>
              </a:solidFill>
              <a:latin typeface="Times New Roman" charset="0"/>
              <a:ea typeface="+mn-ea"/>
              <a:cs typeface="+mn-cs"/>
            </a:endParaRPr>
          </a:p>
          <a:p>
            <a:r>
              <a:rPr lang="en-US" sz="1200" kern="1200" baseline="0" dirty="0">
                <a:solidFill>
                  <a:schemeClr val="tx1"/>
                </a:solidFill>
                <a:latin typeface="Times New Roman" charset="0"/>
                <a:ea typeface="+mn-ea"/>
                <a:cs typeface="+mn-cs"/>
              </a:rPr>
              <a:t>• Exchanges : The switching centers in the network. A switching center that</a:t>
            </a:r>
          </a:p>
          <a:p>
            <a:r>
              <a:rPr lang="en-US" sz="1200" kern="1200" baseline="0" dirty="0">
                <a:solidFill>
                  <a:schemeClr val="tx1"/>
                </a:solidFill>
                <a:latin typeface="Times New Roman" charset="0"/>
                <a:ea typeface="+mn-ea"/>
                <a:cs typeface="+mn-cs"/>
              </a:rPr>
              <a:t>directly supports subscribers is known as an end office. Typically, an end office</a:t>
            </a:r>
          </a:p>
          <a:p>
            <a:r>
              <a:rPr lang="en-US" sz="1200" kern="1200" baseline="0" dirty="0">
                <a:solidFill>
                  <a:schemeClr val="tx1"/>
                </a:solidFill>
                <a:latin typeface="Times New Roman" charset="0"/>
                <a:ea typeface="+mn-ea"/>
                <a:cs typeface="+mn-cs"/>
              </a:rPr>
              <a:t>will support many thousands of subscribers in a localized area. There are over</a:t>
            </a:r>
          </a:p>
          <a:p>
            <a:r>
              <a:rPr lang="en-US" sz="1200" kern="1200" baseline="0" dirty="0">
                <a:solidFill>
                  <a:schemeClr val="tx1"/>
                </a:solidFill>
                <a:latin typeface="Times New Roman" charset="0"/>
                <a:ea typeface="+mn-ea"/>
                <a:cs typeface="+mn-cs"/>
              </a:rPr>
              <a:t>19,000 end offices in the United States, so it is clearly impractical for each end</a:t>
            </a:r>
          </a:p>
          <a:p>
            <a:r>
              <a:rPr lang="en-US" sz="1200" kern="1200" baseline="0" dirty="0">
                <a:solidFill>
                  <a:schemeClr val="tx1"/>
                </a:solidFill>
                <a:latin typeface="Times New Roman" charset="0"/>
                <a:ea typeface="+mn-ea"/>
                <a:cs typeface="+mn-cs"/>
              </a:rPr>
              <a:t>office to have a direct link to each of the other end offices; this would require</a:t>
            </a:r>
          </a:p>
          <a:p>
            <a:r>
              <a:rPr lang="en-US" sz="1200" kern="1200" baseline="0" dirty="0">
                <a:solidFill>
                  <a:schemeClr val="tx1"/>
                </a:solidFill>
                <a:latin typeface="Times New Roman" charset="0"/>
                <a:ea typeface="+mn-ea"/>
                <a:cs typeface="+mn-cs"/>
              </a:rPr>
              <a:t>on the order of 2 * 10</a:t>
            </a:r>
            <a:r>
              <a:rPr lang="en-US" sz="1200" kern="1200" baseline="30000" dirty="0">
                <a:solidFill>
                  <a:schemeClr val="tx1"/>
                </a:solidFill>
                <a:latin typeface="Times New Roman" charset="0"/>
                <a:ea typeface="+mn-ea"/>
                <a:cs typeface="+mn-cs"/>
              </a:rPr>
              <a:t>8</a:t>
            </a:r>
            <a:r>
              <a:rPr lang="en-US" sz="1200" kern="1200" baseline="0" dirty="0">
                <a:solidFill>
                  <a:schemeClr val="tx1"/>
                </a:solidFill>
                <a:latin typeface="Times New Roman" charset="0"/>
                <a:ea typeface="+mn-ea"/>
                <a:cs typeface="+mn-cs"/>
              </a:rPr>
              <a:t>  links. Rather, intermediate switching nodes are used.</a:t>
            </a:r>
          </a:p>
          <a:p>
            <a:endParaRPr lang="en-US" sz="1200" kern="1200" baseline="0" dirty="0">
              <a:solidFill>
                <a:schemeClr val="tx1"/>
              </a:solidFill>
              <a:latin typeface="Times New Roman" charset="0"/>
              <a:ea typeface="+mn-ea"/>
              <a:cs typeface="+mn-cs"/>
            </a:endParaRPr>
          </a:p>
          <a:p>
            <a:r>
              <a:rPr lang="en-US" sz="1200" kern="1200" baseline="0" dirty="0">
                <a:solidFill>
                  <a:schemeClr val="tx1"/>
                </a:solidFill>
                <a:latin typeface="Times New Roman" charset="0"/>
                <a:ea typeface="+mn-ea"/>
                <a:cs typeface="+mn-cs"/>
              </a:rPr>
              <a:t>• Trunks : The branches between exchanges. Trunks carry multiple voice-frequency</a:t>
            </a:r>
          </a:p>
          <a:p>
            <a:r>
              <a:rPr lang="en-US" sz="1200" kern="1200" baseline="0" dirty="0">
                <a:solidFill>
                  <a:schemeClr val="tx1"/>
                </a:solidFill>
                <a:latin typeface="Times New Roman" charset="0"/>
                <a:ea typeface="+mn-ea"/>
                <a:cs typeface="+mn-cs"/>
              </a:rPr>
              <a:t>circuits using either FDM or synchronous TDM. We referred to</a:t>
            </a:r>
          </a:p>
          <a:p>
            <a:r>
              <a:rPr lang="en-US" sz="1200" kern="1200" baseline="0" dirty="0">
                <a:solidFill>
                  <a:schemeClr val="tx1"/>
                </a:solidFill>
                <a:latin typeface="Times New Roman" charset="0"/>
                <a:ea typeface="+mn-ea"/>
                <a:cs typeface="+mn-cs"/>
              </a:rPr>
              <a:t>these as carrier systems in Chapter 8.</a:t>
            </a:r>
            <a:endParaRPr lang="en-US" dirty="0">
              <a:latin typeface="Times" pitchFamily="32" charset="0"/>
            </a:endParaRPr>
          </a:p>
        </p:txBody>
      </p:sp>
    </p:spTree>
    <p:extLst>
      <p:ext uri="{BB962C8B-B14F-4D97-AF65-F5344CB8AC3E}">
        <p14:creationId xmlns:p14="http://schemas.microsoft.com/office/powerpoint/2010/main" val="3511394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BC83494-BAFC-B142-A1B7-B00EE13C4003}" type="slidenum">
              <a:rPr lang="en-US"/>
              <a:pPr/>
              <a:t>21</a:t>
            </a:fld>
            <a:endParaRPr lang="en-US" dirty="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r>
              <a:rPr lang="en-US" sz="1200" kern="1200" baseline="0" dirty="0">
                <a:solidFill>
                  <a:schemeClr val="tx1"/>
                </a:solidFill>
                <a:latin typeface="Times New Roman" charset="0"/>
                <a:ea typeface="+mn-ea"/>
                <a:cs typeface="+mn-cs"/>
              </a:rPr>
              <a:t> The long-haul circuit-switching telecommunications network was originally designed</a:t>
            </a:r>
          </a:p>
          <a:p>
            <a:r>
              <a:rPr lang="en-US" sz="1200" kern="1200" baseline="0" dirty="0">
                <a:solidFill>
                  <a:schemeClr val="tx1"/>
                </a:solidFill>
                <a:latin typeface="Times New Roman" charset="0"/>
                <a:ea typeface="+mn-ea"/>
                <a:cs typeface="+mn-cs"/>
              </a:rPr>
              <a:t>to handle voice traffic, and the majority of traffic on these networks continues to</a:t>
            </a:r>
          </a:p>
          <a:p>
            <a:r>
              <a:rPr lang="en-US" sz="1200" kern="1200" baseline="0" dirty="0">
                <a:solidFill>
                  <a:schemeClr val="tx1"/>
                </a:solidFill>
                <a:latin typeface="Times New Roman" charset="0"/>
                <a:ea typeface="+mn-ea"/>
                <a:cs typeface="+mn-cs"/>
              </a:rPr>
              <a:t>be voice. A key characteristic of circuit-switching networks is that resources within</a:t>
            </a:r>
          </a:p>
          <a:p>
            <a:r>
              <a:rPr lang="en-US" sz="1200" kern="1200" baseline="0" dirty="0">
                <a:solidFill>
                  <a:schemeClr val="tx1"/>
                </a:solidFill>
                <a:latin typeface="Times New Roman" charset="0"/>
                <a:ea typeface="+mn-ea"/>
                <a:cs typeface="+mn-cs"/>
              </a:rPr>
              <a:t>the network are dedicated to a particular call. For voice connections, the resulting</a:t>
            </a:r>
          </a:p>
          <a:p>
            <a:r>
              <a:rPr lang="en-US" sz="1200" kern="1200" baseline="0" dirty="0">
                <a:solidFill>
                  <a:schemeClr val="tx1"/>
                </a:solidFill>
                <a:latin typeface="Times New Roman" charset="0"/>
                <a:ea typeface="+mn-ea"/>
                <a:cs typeface="+mn-cs"/>
              </a:rPr>
              <a:t>circuit</a:t>
            </a:r>
          </a:p>
          <a:p>
            <a:r>
              <a:rPr lang="en-US" sz="1200" kern="1200" baseline="0" dirty="0">
                <a:solidFill>
                  <a:schemeClr val="tx1"/>
                </a:solidFill>
                <a:latin typeface="Times New Roman" charset="0"/>
                <a:ea typeface="+mn-ea"/>
                <a:cs typeface="+mn-cs"/>
              </a:rPr>
              <a:t>will enjoy a high percentage of utilization because, most of the time, one</a:t>
            </a:r>
          </a:p>
          <a:p>
            <a:r>
              <a:rPr lang="en-US" sz="1200" kern="1200" baseline="0" dirty="0">
                <a:solidFill>
                  <a:schemeClr val="tx1"/>
                </a:solidFill>
                <a:latin typeface="Times New Roman" charset="0"/>
                <a:ea typeface="+mn-ea"/>
                <a:cs typeface="+mn-cs"/>
              </a:rPr>
              <a:t>party or the other is talking. However, as the circuit-switching network began to be</a:t>
            </a:r>
          </a:p>
          <a:p>
            <a:r>
              <a:rPr lang="en-US" sz="1200" kern="1200" baseline="0" dirty="0">
                <a:solidFill>
                  <a:schemeClr val="tx1"/>
                </a:solidFill>
                <a:latin typeface="Times New Roman" charset="0"/>
                <a:ea typeface="+mn-ea"/>
                <a:cs typeface="+mn-cs"/>
              </a:rPr>
              <a:t>used increasingly for data connections, two shortcomings became apparent:</a:t>
            </a:r>
          </a:p>
          <a:p>
            <a:endParaRPr lang="en-US" sz="1200" kern="1200" baseline="0" dirty="0">
              <a:solidFill>
                <a:schemeClr val="tx1"/>
              </a:solidFill>
              <a:latin typeface="Times New Roman" charset="0"/>
              <a:ea typeface="+mn-ea"/>
              <a:cs typeface="+mn-cs"/>
            </a:endParaRPr>
          </a:p>
          <a:p>
            <a:r>
              <a:rPr lang="en-US" sz="1200" kern="1200" baseline="0" dirty="0">
                <a:solidFill>
                  <a:schemeClr val="tx1"/>
                </a:solidFill>
                <a:latin typeface="Times New Roman" charset="0"/>
                <a:ea typeface="+mn-ea"/>
                <a:cs typeface="+mn-cs"/>
              </a:rPr>
              <a:t>•  In a typical user/host data connection (e.g., personal computer user logged on</a:t>
            </a:r>
          </a:p>
          <a:p>
            <a:r>
              <a:rPr lang="en-US" sz="1200" kern="1200" baseline="0" dirty="0">
                <a:solidFill>
                  <a:schemeClr val="tx1"/>
                </a:solidFill>
                <a:latin typeface="Times New Roman" charset="0"/>
                <a:ea typeface="+mn-ea"/>
                <a:cs typeface="+mn-cs"/>
              </a:rPr>
              <a:t>to a database server), much of the time the line is idle. Thus, with data connections,</a:t>
            </a:r>
          </a:p>
          <a:p>
            <a:r>
              <a:rPr lang="en-US" sz="1200" kern="1200" baseline="0" dirty="0">
                <a:solidFill>
                  <a:schemeClr val="tx1"/>
                </a:solidFill>
                <a:latin typeface="Times New Roman" charset="0"/>
                <a:ea typeface="+mn-ea"/>
                <a:cs typeface="+mn-cs"/>
              </a:rPr>
              <a:t>a circuit-switching approach is inefficient.</a:t>
            </a:r>
          </a:p>
          <a:p>
            <a:endParaRPr lang="en-US" sz="1200" kern="1200" baseline="0" dirty="0">
              <a:solidFill>
                <a:schemeClr val="tx1"/>
              </a:solidFill>
              <a:latin typeface="Times New Roman" charset="0"/>
              <a:ea typeface="+mn-ea"/>
              <a:cs typeface="+mn-cs"/>
            </a:endParaRPr>
          </a:p>
          <a:p>
            <a:r>
              <a:rPr lang="en-US" sz="1200" kern="1200" baseline="0" dirty="0">
                <a:solidFill>
                  <a:schemeClr val="tx1"/>
                </a:solidFill>
                <a:latin typeface="Times New Roman" charset="0"/>
                <a:ea typeface="+mn-ea"/>
                <a:cs typeface="+mn-cs"/>
              </a:rPr>
              <a:t>•  In a circuit-switching network, the connection provides for transmission at</a:t>
            </a:r>
          </a:p>
          <a:p>
            <a:r>
              <a:rPr lang="en-US" sz="1200" kern="1200" baseline="0" dirty="0">
                <a:solidFill>
                  <a:schemeClr val="tx1"/>
                </a:solidFill>
                <a:latin typeface="Times New Roman" charset="0"/>
                <a:ea typeface="+mn-ea"/>
                <a:cs typeface="+mn-cs"/>
              </a:rPr>
              <a:t>a constant data rate. Thus, each of the two devices that are connected must</a:t>
            </a:r>
          </a:p>
          <a:p>
            <a:r>
              <a:rPr lang="en-US" sz="1200" kern="1200" baseline="0" dirty="0">
                <a:solidFill>
                  <a:schemeClr val="tx1"/>
                </a:solidFill>
                <a:latin typeface="Times New Roman" charset="0"/>
                <a:ea typeface="+mn-ea"/>
                <a:cs typeface="+mn-cs"/>
              </a:rPr>
              <a:t>transmit and receive at the same data rate as the other. This limits the utility of</a:t>
            </a:r>
          </a:p>
          <a:p>
            <a:r>
              <a:rPr lang="en-US" sz="1200" kern="1200" baseline="0" dirty="0">
                <a:solidFill>
                  <a:schemeClr val="tx1"/>
                </a:solidFill>
                <a:latin typeface="Times New Roman" charset="0"/>
                <a:ea typeface="+mn-ea"/>
                <a:cs typeface="+mn-cs"/>
              </a:rPr>
              <a:t>the network in interconnecting a variety of host computers and workstations.</a:t>
            </a:r>
            <a:endParaRPr lang="en-US" dirty="0">
              <a:latin typeface="Times" pitchFamily="32" charset="0"/>
            </a:endParaRPr>
          </a:p>
        </p:txBody>
      </p:sp>
    </p:spTree>
    <p:extLst>
      <p:ext uri="{BB962C8B-B14F-4D97-AF65-F5344CB8AC3E}">
        <p14:creationId xmlns:p14="http://schemas.microsoft.com/office/powerpoint/2010/main" val="1518371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B6DDC827-A385-F849-B1FE-DDF32959BF29}" type="slidenum">
              <a:rPr lang="en-US"/>
              <a:pPr/>
              <a:t>22</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normAutofit fontScale="70000" lnSpcReduction="20000"/>
          </a:bodyPr>
          <a:lstStyle/>
          <a:p>
            <a:r>
              <a:rPr lang="en-US" sz="1200" kern="1200" baseline="0" dirty="0">
                <a:solidFill>
                  <a:schemeClr val="tx1"/>
                </a:solidFill>
                <a:latin typeface="Times New Roman" charset="0"/>
                <a:ea typeface="+mn-ea"/>
                <a:cs typeface="+mn-cs"/>
              </a:rPr>
              <a:t>Let us return to Figure 9.1, but now assume that it depicts a simple packet switching</a:t>
            </a:r>
          </a:p>
          <a:p>
            <a:r>
              <a:rPr lang="en-US" sz="1200" kern="1200" baseline="0" dirty="0">
                <a:solidFill>
                  <a:schemeClr val="tx1"/>
                </a:solidFill>
                <a:latin typeface="Times New Roman" charset="0"/>
                <a:ea typeface="+mn-ea"/>
                <a:cs typeface="+mn-cs"/>
              </a:rPr>
              <a:t>network. Consider a packet to be sent from station A to station E. The</a:t>
            </a:r>
          </a:p>
          <a:p>
            <a:r>
              <a:rPr lang="en-US" sz="1200" kern="1200" baseline="0" dirty="0">
                <a:solidFill>
                  <a:schemeClr val="tx1"/>
                </a:solidFill>
                <a:latin typeface="Times New Roman" charset="0"/>
                <a:ea typeface="+mn-ea"/>
                <a:cs typeface="+mn-cs"/>
              </a:rPr>
              <a:t>packet includes control information that indicates that the intended destination</a:t>
            </a:r>
          </a:p>
          <a:p>
            <a:r>
              <a:rPr lang="en-US" sz="1200" kern="1200" baseline="0" dirty="0">
                <a:solidFill>
                  <a:schemeClr val="tx1"/>
                </a:solidFill>
                <a:latin typeface="Times New Roman" charset="0"/>
                <a:ea typeface="+mn-ea"/>
                <a:cs typeface="+mn-cs"/>
              </a:rPr>
              <a:t>is E. The packet is sent from A to node 4. Node 4 stores the packet, determines the</a:t>
            </a:r>
          </a:p>
          <a:p>
            <a:r>
              <a:rPr lang="en-US" sz="1200" kern="1200" baseline="0" dirty="0">
                <a:solidFill>
                  <a:schemeClr val="tx1"/>
                </a:solidFill>
                <a:latin typeface="Times New Roman" charset="0"/>
                <a:ea typeface="+mn-ea"/>
                <a:cs typeface="+mn-cs"/>
              </a:rPr>
              <a:t> next leg of the route (say 5), and queues the packet to go out on that link (the 4-5</a:t>
            </a:r>
          </a:p>
          <a:p>
            <a:r>
              <a:rPr lang="en-US" sz="1200" kern="1200" baseline="0" dirty="0">
                <a:solidFill>
                  <a:schemeClr val="tx1"/>
                </a:solidFill>
                <a:latin typeface="Times New Roman" charset="0"/>
                <a:ea typeface="+mn-ea"/>
                <a:cs typeface="+mn-cs"/>
              </a:rPr>
              <a:t>link). When the link is available, the packet is transmitted to node 5, which forwards</a:t>
            </a:r>
          </a:p>
          <a:p>
            <a:r>
              <a:rPr lang="en-US" sz="1200" kern="1200" baseline="0" dirty="0">
                <a:solidFill>
                  <a:schemeClr val="tx1"/>
                </a:solidFill>
                <a:latin typeface="Times New Roman" charset="0"/>
                <a:ea typeface="+mn-ea"/>
                <a:cs typeface="+mn-cs"/>
              </a:rPr>
              <a:t>the packet to node 6, and finally to E. This approach has a number of advantages</a:t>
            </a:r>
          </a:p>
          <a:p>
            <a:r>
              <a:rPr lang="en-US" sz="1200" kern="1200" baseline="0" dirty="0">
                <a:solidFill>
                  <a:schemeClr val="tx1"/>
                </a:solidFill>
                <a:latin typeface="Times New Roman" charset="0"/>
                <a:ea typeface="+mn-ea"/>
                <a:cs typeface="+mn-cs"/>
              </a:rPr>
              <a:t>over circuit switching:</a:t>
            </a:r>
          </a:p>
          <a:p>
            <a:endParaRPr lang="en-US" sz="1200" kern="1200" baseline="0" dirty="0">
              <a:solidFill>
                <a:schemeClr val="tx1"/>
              </a:solidFill>
              <a:latin typeface="Times New Roman" charset="0"/>
              <a:ea typeface="+mn-ea"/>
              <a:cs typeface="+mn-cs"/>
            </a:endParaRPr>
          </a:p>
          <a:p>
            <a:r>
              <a:rPr lang="en-US" sz="1200" kern="1200" baseline="0" dirty="0">
                <a:solidFill>
                  <a:schemeClr val="tx1"/>
                </a:solidFill>
                <a:latin typeface="Times New Roman" charset="0"/>
                <a:ea typeface="+mn-ea"/>
                <a:cs typeface="+mn-cs"/>
              </a:rPr>
              <a:t>•  Line efficiency is greater, because a single node-to-node link can be dynamically</a:t>
            </a:r>
          </a:p>
          <a:p>
            <a:r>
              <a:rPr lang="en-US" sz="1200" kern="1200" baseline="0" dirty="0">
                <a:solidFill>
                  <a:schemeClr val="tx1"/>
                </a:solidFill>
                <a:latin typeface="Times New Roman" charset="0"/>
                <a:ea typeface="+mn-ea"/>
                <a:cs typeface="+mn-cs"/>
              </a:rPr>
              <a:t>shared by many packets over time. The packets are queued up and</a:t>
            </a:r>
          </a:p>
          <a:p>
            <a:r>
              <a:rPr lang="en-US" sz="1200" kern="1200" baseline="0" dirty="0">
                <a:solidFill>
                  <a:schemeClr val="tx1"/>
                </a:solidFill>
                <a:latin typeface="Times New Roman" charset="0"/>
                <a:ea typeface="+mn-ea"/>
                <a:cs typeface="+mn-cs"/>
              </a:rPr>
              <a:t>transmitted as rapidly as possible over the link. By contrast, with circuit</a:t>
            </a:r>
          </a:p>
          <a:p>
            <a:r>
              <a:rPr lang="en-US" sz="1200" kern="1200" baseline="0" dirty="0">
                <a:solidFill>
                  <a:schemeClr val="tx1"/>
                </a:solidFill>
                <a:latin typeface="Times New Roman" charset="0"/>
                <a:ea typeface="+mn-ea"/>
                <a:cs typeface="+mn-cs"/>
              </a:rPr>
              <a:t>switching, time on a node-to-node link is </a:t>
            </a:r>
            <a:r>
              <a:rPr lang="en-US" sz="1200" kern="1200" baseline="0" dirty="0" err="1">
                <a:solidFill>
                  <a:schemeClr val="tx1"/>
                </a:solidFill>
                <a:latin typeface="Times New Roman" charset="0"/>
                <a:ea typeface="+mn-ea"/>
                <a:cs typeface="+mn-cs"/>
              </a:rPr>
              <a:t>preallocated</a:t>
            </a:r>
            <a:r>
              <a:rPr lang="en-US" sz="1200" kern="1200" baseline="0" dirty="0">
                <a:solidFill>
                  <a:schemeClr val="tx1"/>
                </a:solidFill>
                <a:latin typeface="Times New Roman" charset="0"/>
                <a:ea typeface="+mn-ea"/>
                <a:cs typeface="+mn-cs"/>
              </a:rPr>
              <a:t> using synchronous</a:t>
            </a:r>
          </a:p>
          <a:p>
            <a:r>
              <a:rPr lang="en-US" sz="1200" kern="1200" baseline="0" dirty="0">
                <a:solidFill>
                  <a:schemeClr val="tx1"/>
                </a:solidFill>
                <a:latin typeface="Times New Roman" charset="0"/>
                <a:ea typeface="+mn-ea"/>
                <a:cs typeface="+mn-cs"/>
              </a:rPr>
              <a:t>time-division multiplexing. Much of the time, such a link may be idle because</a:t>
            </a:r>
          </a:p>
          <a:p>
            <a:r>
              <a:rPr lang="en-US" sz="1200" kern="1200" baseline="0" dirty="0">
                <a:solidFill>
                  <a:schemeClr val="tx1"/>
                </a:solidFill>
                <a:latin typeface="Times New Roman" charset="0"/>
                <a:ea typeface="+mn-ea"/>
                <a:cs typeface="+mn-cs"/>
              </a:rPr>
              <a:t>a portion of its time is dedicated to a connection that is idle.</a:t>
            </a:r>
          </a:p>
          <a:p>
            <a:endParaRPr lang="en-US" sz="1200" kern="1200" baseline="0" dirty="0">
              <a:solidFill>
                <a:schemeClr val="tx1"/>
              </a:solidFill>
              <a:latin typeface="Times New Roman" charset="0"/>
              <a:ea typeface="+mn-ea"/>
              <a:cs typeface="+mn-cs"/>
            </a:endParaRPr>
          </a:p>
          <a:p>
            <a:r>
              <a:rPr lang="en-US" sz="1200" kern="1200" baseline="0" dirty="0">
                <a:solidFill>
                  <a:schemeClr val="tx1"/>
                </a:solidFill>
                <a:latin typeface="Times New Roman" charset="0"/>
                <a:ea typeface="+mn-ea"/>
                <a:cs typeface="+mn-cs"/>
              </a:rPr>
              <a:t>•  A packet-switching network can perform data-rate conversion. Two stations</a:t>
            </a:r>
          </a:p>
          <a:p>
            <a:r>
              <a:rPr lang="en-US" sz="1200" kern="1200" baseline="0" dirty="0">
                <a:solidFill>
                  <a:schemeClr val="tx1"/>
                </a:solidFill>
                <a:latin typeface="Times New Roman" charset="0"/>
                <a:ea typeface="+mn-ea"/>
                <a:cs typeface="+mn-cs"/>
              </a:rPr>
              <a:t>of different data rates can exchange packets because each connects to its node</a:t>
            </a:r>
          </a:p>
          <a:p>
            <a:r>
              <a:rPr lang="en-US" sz="1200" kern="1200" baseline="0" dirty="0">
                <a:solidFill>
                  <a:schemeClr val="tx1"/>
                </a:solidFill>
                <a:latin typeface="Times New Roman" charset="0"/>
                <a:ea typeface="+mn-ea"/>
                <a:cs typeface="+mn-cs"/>
              </a:rPr>
              <a:t>at its proper data rate.</a:t>
            </a:r>
          </a:p>
          <a:p>
            <a:endParaRPr lang="en-US" sz="1200" kern="1200" baseline="0" dirty="0">
              <a:solidFill>
                <a:schemeClr val="tx1"/>
              </a:solidFill>
              <a:latin typeface="Times New Roman" charset="0"/>
              <a:ea typeface="+mn-ea"/>
              <a:cs typeface="+mn-cs"/>
            </a:endParaRPr>
          </a:p>
          <a:p>
            <a:r>
              <a:rPr lang="en-US" sz="1200" kern="1200" baseline="0" dirty="0">
                <a:solidFill>
                  <a:schemeClr val="tx1"/>
                </a:solidFill>
                <a:latin typeface="Times New Roman" charset="0"/>
                <a:ea typeface="+mn-ea"/>
                <a:cs typeface="+mn-cs"/>
              </a:rPr>
              <a:t>•  When traffic becomes heavy on a circuit-switching network, some calls are</a:t>
            </a:r>
          </a:p>
          <a:p>
            <a:r>
              <a:rPr lang="en-US" sz="1200" kern="1200" baseline="0" dirty="0">
                <a:solidFill>
                  <a:schemeClr val="tx1"/>
                </a:solidFill>
                <a:latin typeface="Times New Roman" charset="0"/>
                <a:ea typeface="+mn-ea"/>
                <a:cs typeface="+mn-cs"/>
              </a:rPr>
              <a:t>blocked; that is, the network refuses to accept additional connection requests</a:t>
            </a:r>
          </a:p>
          <a:p>
            <a:r>
              <a:rPr lang="en-US" sz="1200" kern="1200" baseline="0" dirty="0">
                <a:solidFill>
                  <a:schemeClr val="tx1"/>
                </a:solidFill>
                <a:latin typeface="Times New Roman" charset="0"/>
                <a:ea typeface="+mn-ea"/>
                <a:cs typeface="+mn-cs"/>
              </a:rPr>
              <a:t>until the load on the network decreases. On a packet-switching network, packets</a:t>
            </a:r>
          </a:p>
          <a:p>
            <a:r>
              <a:rPr lang="en-US" sz="1200" kern="1200" baseline="0" dirty="0">
                <a:solidFill>
                  <a:schemeClr val="tx1"/>
                </a:solidFill>
                <a:latin typeface="Times New Roman" charset="0"/>
                <a:ea typeface="+mn-ea"/>
                <a:cs typeface="+mn-cs"/>
              </a:rPr>
              <a:t>are still accepted, but delivery delay increases.</a:t>
            </a:r>
          </a:p>
          <a:p>
            <a:endParaRPr lang="en-US" sz="1200" kern="1200" baseline="0" dirty="0">
              <a:solidFill>
                <a:schemeClr val="tx1"/>
              </a:solidFill>
              <a:latin typeface="Times New Roman" charset="0"/>
              <a:ea typeface="+mn-ea"/>
              <a:cs typeface="+mn-cs"/>
            </a:endParaRPr>
          </a:p>
          <a:p>
            <a:r>
              <a:rPr lang="en-US" sz="1200" kern="1200" baseline="0" dirty="0">
                <a:solidFill>
                  <a:schemeClr val="tx1"/>
                </a:solidFill>
                <a:latin typeface="Times New Roman" charset="0"/>
                <a:ea typeface="+mn-ea"/>
                <a:cs typeface="+mn-cs"/>
              </a:rPr>
              <a:t>•  Priorities can be used. If a node has a number of packets queued for transmission,</a:t>
            </a:r>
          </a:p>
          <a:p>
            <a:r>
              <a:rPr lang="en-US" sz="1200" kern="1200" baseline="0" dirty="0">
                <a:solidFill>
                  <a:schemeClr val="tx1"/>
                </a:solidFill>
                <a:latin typeface="Times New Roman" charset="0"/>
                <a:ea typeface="+mn-ea"/>
                <a:cs typeface="+mn-cs"/>
              </a:rPr>
              <a:t>it can transmit the higher-priority packets first. These packets will</a:t>
            </a:r>
          </a:p>
          <a:p>
            <a:r>
              <a:rPr lang="en-US" sz="1200" kern="1200" baseline="0" dirty="0">
                <a:solidFill>
                  <a:schemeClr val="tx1"/>
                </a:solidFill>
                <a:latin typeface="Times New Roman" charset="0"/>
                <a:ea typeface="+mn-ea"/>
                <a:cs typeface="+mn-cs"/>
              </a:rPr>
              <a:t>therefore experience less delay than lower-priority packets.</a:t>
            </a:r>
          </a:p>
          <a:p>
            <a:endParaRPr lang="en-US" dirty="0">
              <a:latin typeface="Times" pitchFamily="32" charset="0"/>
            </a:endParaRPr>
          </a:p>
        </p:txBody>
      </p:sp>
    </p:spTree>
    <p:extLst>
      <p:ext uri="{BB962C8B-B14F-4D97-AF65-F5344CB8AC3E}">
        <p14:creationId xmlns:p14="http://schemas.microsoft.com/office/powerpoint/2010/main" val="256412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94E62162-A503-5B47-BFEA-22E3D63D6B0D}" type="slidenum">
              <a:rPr lang="en-US"/>
              <a:pPr/>
              <a:t>23</a:t>
            </a:fld>
            <a:endParaRPr lang="en-US" dirty="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dirty="0">
                <a:latin typeface="Times" pitchFamily="32" charset="0"/>
              </a:rPr>
              <a:t>If a station has a message to send through a packet-switching network that is of length greater than the maximum packet size, it breaks the message up into packets and sends these packets, one at a time, to the network. A question arises as to how the network will handle this stream of packets as it attempts to route them through the network and deliver them to the intended destination. Two approaches are used in contemporary networks: datagram and virtual circuit.</a:t>
            </a:r>
          </a:p>
          <a:p>
            <a:endParaRPr lang="en-US" dirty="0">
              <a:latin typeface="Times New Roman" pitchFamily="32" charset="0"/>
            </a:endParaRPr>
          </a:p>
        </p:txBody>
      </p:sp>
    </p:spTree>
    <p:extLst>
      <p:ext uri="{BB962C8B-B14F-4D97-AF65-F5344CB8AC3E}">
        <p14:creationId xmlns:p14="http://schemas.microsoft.com/office/powerpoint/2010/main" val="560168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PSTN – public switched telephone network</a:t>
            </a:r>
          </a:p>
        </p:txBody>
      </p:sp>
      <p:sp>
        <p:nvSpPr>
          <p:cNvPr id="4" name="Slide Number Placeholder 3"/>
          <p:cNvSpPr>
            <a:spLocks noGrp="1"/>
          </p:cNvSpPr>
          <p:nvPr>
            <p:ph type="sldNum" sz="quarter" idx="10"/>
          </p:nvPr>
        </p:nvSpPr>
        <p:spPr/>
        <p:txBody>
          <a:bodyPr/>
          <a:lstStyle/>
          <a:p>
            <a:fld id="{8B1337C2-81B7-4F61-B756-1A6BEAB3A567}" type="slidenum">
              <a:rPr lang="en-US" altLang="en-US" smtClean="0"/>
              <a:pPr/>
              <a:t>36</a:t>
            </a:fld>
            <a:endParaRPr lang="en-US" altLang="en-US"/>
          </a:p>
        </p:txBody>
      </p:sp>
    </p:spTree>
    <p:extLst>
      <p:ext uri="{BB962C8B-B14F-4D97-AF65-F5344CB8AC3E}">
        <p14:creationId xmlns:p14="http://schemas.microsoft.com/office/powerpoint/2010/main" val="3541770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PSTN – public switched telephone network</a:t>
            </a:r>
          </a:p>
        </p:txBody>
      </p:sp>
      <p:sp>
        <p:nvSpPr>
          <p:cNvPr id="4" name="Slide Number Placeholder 3"/>
          <p:cNvSpPr>
            <a:spLocks noGrp="1"/>
          </p:cNvSpPr>
          <p:nvPr>
            <p:ph type="sldNum" sz="quarter" idx="10"/>
          </p:nvPr>
        </p:nvSpPr>
        <p:spPr/>
        <p:txBody>
          <a:bodyPr/>
          <a:lstStyle/>
          <a:p>
            <a:fld id="{8B1337C2-81B7-4F61-B756-1A6BEAB3A567}" type="slidenum">
              <a:rPr lang="en-US" altLang="en-US" smtClean="0"/>
              <a:pPr/>
              <a:t>37</a:t>
            </a:fld>
            <a:endParaRPr lang="en-US" altLang="en-US"/>
          </a:p>
        </p:txBody>
      </p:sp>
    </p:spTree>
    <p:extLst>
      <p:ext uri="{BB962C8B-B14F-4D97-AF65-F5344CB8AC3E}">
        <p14:creationId xmlns:p14="http://schemas.microsoft.com/office/powerpoint/2010/main" val="1169395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B1337C2-81B7-4F61-B756-1A6BEAB3A567}" type="slidenum">
              <a:rPr lang="en-US" altLang="en-US" smtClean="0"/>
              <a:pPr/>
              <a:t>40</a:t>
            </a:fld>
            <a:endParaRPr lang="en-US" altLang="en-US"/>
          </a:p>
        </p:txBody>
      </p:sp>
    </p:spTree>
    <p:extLst>
      <p:ext uri="{BB962C8B-B14F-4D97-AF65-F5344CB8AC3E}">
        <p14:creationId xmlns:p14="http://schemas.microsoft.com/office/powerpoint/2010/main" val="4119859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2E71F8-8FEC-4C44-B258-C0805A8E7102}" type="slidenum">
              <a:rPr lang="en-US" altLang="en-US"/>
              <a:pPr eaLnBrk="1" hangingPunct="1"/>
              <a:t>2</a:t>
            </a:fld>
            <a:endParaRPr lang="en-US" altLang="en-US"/>
          </a:p>
        </p:txBody>
      </p:sp>
    </p:spTree>
    <p:extLst>
      <p:ext uri="{BB962C8B-B14F-4D97-AF65-F5344CB8AC3E}">
        <p14:creationId xmlns:p14="http://schemas.microsoft.com/office/powerpoint/2010/main" val="1523270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2971FE-1500-4E84-BF97-C3E40DD67B3C}" type="slidenum">
              <a:rPr lang="en-US" altLang="en-US"/>
              <a:pPr eaLnBrk="1" hangingPunct="1"/>
              <a:t>49</a:t>
            </a:fld>
            <a:endParaRPr lang="en-US" altLang="en-US"/>
          </a:p>
        </p:txBody>
      </p:sp>
    </p:spTree>
    <p:extLst>
      <p:ext uri="{BB962C8B-B14F-4D97-AF65-F5344CB8AC3E}">
        <p14:creationId xmlns:p14="http://schemas.microsoft.com/office/powerpoint/2010/main" val="425007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2D32F2-1D12-4A3E-A849-88935700A7D8}" type="slidenum">
              <a:rPr lang="en-GB" altLang="en-US"/>
              <a:pPr/>
              <a:t>3</a:t>
            </a:fld>
            <a:endParaRPr lang="en-GB" altLang="en-US"/>
          </a:p>
        </p:txBody>
      </p:sp>
      <p:sp>
        <p:nvSpPr>
          <p:cNvPr id="350210" name="Rectangle 2"/>
          <p:cNvSpPr>
            <a:spLocks noGrp="1" noRot="1" noChangeAspect="1" noChangeArrowheads="1" noTextEdit="1"/>
          </p:cNvSpPr>
          <p:nvPr>
            <p:ph type="sldImg"/>
          </p:nvPr>
        </p:nvSpPr>
        <p:spPr bwMode="auto">
          <a:xfrm>
            <a:off x="911225" y="742950"/>
            <a:ext cx="4960938" cy="3721100"/>
          </a:xfrm>
          <a:prstGeom prst="rect">
            <a:avLst/>
          </a:prstGeom>
          <a:solidFill>
            <a:srgbClr val="FFFFFF"/>
          </a:solidFill>
          <a:ln>
            <a:solidFill>
              <a:srgbClr val="000000"/>
            </a:solidFill>
            <a:miter lim="800000"/>
            <a:headEnd/>
            <a:tailEnd/>
          </a:ln>
        </p:spPr>
      </p:sp>
      <p:sp>
        <p:nvSpPr>
          <p:cNvPr id="350211" name="Rectangle 3"/>
          <p:cNvSpPr>
            <a:spLocks noGrp="1" noChangeArrowheads="1"/>
          </p:cNvSpPr>
          <p:nvPr>
            <p:ph type="body" idx="1"/>
          </p:nvPr>
        </p:nvSpPr>
        <p:spPr bwMode="auto">
          <a:xfrm>
            <a:off x="903288" y="4710113"/>
            <a:ext cx="4975225" cy="446405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550877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4EFFD6-4F15-411D-8B4C-5BFA6815ACD0}" type="slidenum">
              <a:rPr lang="en-GB" altLang="en-US"/>
              <a:pPr/>
              <a:t>4</a:t>
            </a:fld>
            <a:endParaRPr lang="en-GB" altLang="en-US"/>
          </a:p>
        </p:txBody>
      </p:sp>
      <p:sp>
        <p:nvSpPr>
          <p:cNvPr id="352258" name="Rectangle 2"/>
          <p:cNvSpPr>
            <a:spLocks noGrp="1" noRot="1" noChangeAspect="1" noChangeArrowheads="1" noTextEdit="1"/>
          </p:cNvSpPr>
          <p:nvPr>
            <p:ph type="sldImg"/>
          </p:nvPr>
        </p:nvSpPr>
        <p:spPr bwMode="auto">
          <a:xfrm>
            <a:off x="927100" y="731838"/>
            <a:ext cx="4967288" cy="3725862"/>
          </a:xfrm>
          <a:prstGeom prst="rect">
            <a:avLst/>
          </a:prstGeom>
          <a:noFill/>
          <a:ln w="12700">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2259" name="Rectangle 3"/>
          <p:cNvSpPr>
            <a:spLocks noGrp="1" noChangeArrowheads="1"/>
          </p:cNvSpPr>
          <p:nvPr>
            <p:ph type="body" idx="1"/>
          </p:nvPr>
        </p:nvSpPr>
        <p:spPr bwMode="auto">
          <a:xfrm>
            <a:off x="869950" y="4703763"/>
            <a:ext cx="5003800" cy="445928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692" tIns="47346" rIns="94692" bIns="47346"/>
          <a:lstStyle/>
          <a:p>
            <a:endParaRPr lang="en-US" altLang="en-US"/>
          </a:p>
        </p:txBody>
      </p:sp>
    </p:spTree>
    <p:extLst>
      <p:ext uri="{BB962C8B-B14F-4D97-AF65-F5344CB8AC3E}">
        <p14:creationId xmlns:p14="http://schemas.microsoft.com/office/powerpoint/2010/main" val="1647811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F356ED-0026-46AF-82D6-5D90D44007A5}" type="slidenum">
              <a:rPr lang="en-GB" altLang="en-US"/>
              <a:pPr/>
              <a:t>5</a:t>
            </a:fld>
            <a:endParaRPr lang="en-GB" altLang="en-US"/>
          </a:p>
        </p:txBody>
      </p:sp>
      <p:sp>
        <p:nvSpPr>
          <p:cNvPr id="354306" name="Rectangle 2"/>
          <p:cNvSpPr>
            <a:spLocks noGrp="1" noRot="1" noChangeAspect="1" noChangeArrowheads="1" noTextEdit="1"/>
          </p:cNvSpPr>
          <p:nvPr>
            <p:ph type="sldImg"/>
          </p:nvPr>
        </p:nvSpPr>
        <p:spPr bwMode="auto">
          <a:xfrm>
            <a:off x="911225" y="742950"/>
            <a:ext cx="4960938" cy="3721100"/>
          </a:xfrm>
          <a:prstGeom prst="rect">
            <a:avLst/>
          </a:prstGeom>
          <a:solidFill>
            <a:srgbClr val="FFFFFF"/>
          </a:solidFill>
          <a:ln>
            <a:solidFill>
              <a:srgbClr val="000000"/>
            </a:solidFill>
            <a:miter lim="800000"/>
            <a:headEnd/>
            <a:tailEnd/>
          </a:ln>
        </p:spPr>
      </p:sp>
      <p:sp>
        <p:nvSpPr>
          <p:cNvPr id="354307" name="Rectangle 3"/>
          <p:cNvSpPr>
            <a:spLocks noGrp="1" noChangeArrowheads="1"/>
          </p:cNvSpPr>
          <p:nvPr>
            <p:ph type="body" idx="1"/>
          </p:nvPr>
        </p:nvSpPr>
        <p:spPr bwMode="auto">
          <a:xfrm>
            <a:off x="903288" y="4710113"/>
            <a:ext cx="4975225" cy="446405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834112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3FA587-4793-4FAF-99C2-312A8607C14F}" type="slidenum">
              <a:rPr lang="en-GB" altLang="en-US"/>
              <a:pPr/>
              <a:t>6</a:t>
            </a:fld>
            <a:endParaRPr lang="en-GB" altLang="en-US"/>
          </a:p>
        </p:txBody>
      </p:sp>
      <p:sp>
        <p:nvSpPr>
          <p:cNvPr id="356354" name="Rectangle 2"/>
          <p:cNvSpPr>
            <a:spLocks noGrp="1" noRot="1" noChangeAspect="1" noChangeArrowheads="1" noTextEdit="1"/>
          </p:cNvSpPr>
          <p:nvPr>
            <p:ph type="sldImg"/>
          </p:nvPr>
        </p:nvSpPr>
        <p:spPr bwMode="auto">
          <a:xfrm>
            <a:off x="911225" y="742950"/>
            <a:ext cx="4960938" cy="3721100"/>
          </a:xfrm>
          <a:prstGeom prst="rect">
            <a:avLst/>
          </a:prstGeom>
          <a:solidFill>
            <a:srgbClr val="FFFFFF"/>
          </a:solidFill>
          <a:ln>
            <a:solidFill>
              <a:srgbClr val="000000"/>
            </a:solidFill>
            <a:miter lim="800000"/>
            <a:headEnd/>
            <a:tailEnd/>
          </a:ln>
        </p:spPr>
      </p:sp>
      <p:sp>
        <p:nvSpPr>
          <p:cNvPr id="356355" name="Rectangle 3"/>
          <p:cNvSpPr>
            <a:spLocks noGrp="1" noChangeArrowheads="1"/>
          </p:cNvSpPr>
          <p:nvPr>
            <p:ph type="body" idx="1"/>
          </p:nvPr>
        </p:nvSpPr>
        <p:spPr bwMode="auto">
          <a:xfrm>
            <a:off x="903288" y="4710113"/>
            <a:ext cx="4975225" cy="446405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87580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F3B1B8-3CE9-429F-9D00-E3D4ACA3F165}" type="slidenum">
              <a:rPr lang="en-GB" altLang="en-US"/>
              <a:pPr/>
              <a:t>7</a:t>
            </a:fld>
            <a:endParaRPr lang="en-GB" altLang="en-US"/>
          </a:p>
        </p:txBody>
      </p:sp>
      <p:sp>
        <p:nvSpPr>
          <p:cNvPr id="358402" name="Rectangle 2"/>
          <p:cNvSpPr>
            <a:spLocks noGrp="1" noRot="1" noChangeAspect="1" noChangeArrowheads="1" noTextEdit="1"/>
          </p:cNvSpPr>
          <p:nvPr>
            <p:ph type="sldImg"/>
          </p:nvPr>
        </p:nvSpPr>
        <p:spPr bwMode="auto">
          <a:xfrm>
            <a:off x="920750" y="755650"/>
            <a:ext cx="4935538" cy="3702050"/>
          </a:xfrm>
          <a:prstGeom prst="rect">
            <a:avLst/>
          </a:prstGeom>
          <a:noFill/>
          <a:ln w="12700">
            <a:solidFill>
              <a:schemeClr val="tx1"/>
            </a:solidFill>
            <a:miter lim="800000"/>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03" name="Rectangle 3"/>
          <p:cNvSpPr>
            <a:spLocks noGrp="1" noChangeArrowheads="1"/>
          </p:cNvSpPr>
          <p:nvPr>
            <p:ph type="body" idx="1"/>
          </p:nvPr>
        </p:nvSpPr>
        <p:spPr bwMode="auto">
          <a:xfrm>
            <a:off x="1130300" y="4706938"/>
            <a:ext cx="4546600" cy="4464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8" tIns="44080" rIns="91428" bIns="44080"/>
          <a:lstStyle/>
          <a:p>
            <a:endParaRPr lang="en-US" altLang="en-US"/>
          </a:p>
        </p:txBody>
      </p:sp>
    </p:spTree>
    <p:extLst>
      <p:ext uri="{BB962C8B-B14F-4D97-AF65-F5344CB8AC3E}">
        <p14:creationId xmlns:p14="http://schemas.microsoft.com/office/powerpoint/2010/main" val="2945023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59D6B-6F21-464A-9BEB-40CE4C0309AC}" type="slidenum">
              <a:rPr lang="en-GB" altLang="en-US"/>
              <a:pPr/>
              <a:t>8</a:t>
            </a:fld>
            <a:endParaRPr lang="en-GB" altLang="en-US"/>
          </a:p>
        </p:txBody>
      </p:sp>
      <p:sp>
        <p:nvSpPr>
          <p:cNvPr id="360450" name="Rectangle 2"/>
          <p:cNvSpPr>
            <a:spLocks noGrp="1" noRot="1" noChangeAspect="1" noChangeArrowheads="1" noTextEdit="1"/>
          </p:cNvSpPr>
          <p:nvPr>
            <p:ph type="sldImg"/>
          </p:nvPr>
        </p:nvSpPr>
        <p:spPr bwMode="auto">
          <a:xfrm>
            <a:off x="911225" y="742950"/>
            <a:ext cx="4960938" cy="3721100"/>
          </a:xfrm>
          <a:prstGeom prst="rect">
            <a:avLst/>
          </a:prstGeom>
          <a:solidFill>
            <a:srgbClr val="FFFFFF"/>
          </a:solidFill>
          <a:ln>
            <a:solidFill>
              <a:srgbClr val="000000"/>
            </a:solidFill>
            <a:miter lim="800000"/>
            <a:headEnd/>
            <a:tailEnd/>
          </a:ln>
        </p:spPr>
      </p:sp>
      <p:sp>
        <p:nvSpPr>
          <p:cNvPr id="360451" name="Rectangle 3"/>
          <p:cNvSpPr>
            <a:spLocks noGrp="1" noChangeArrowheads="1"/>
          </p:cNvSpPr>
          <p:nvPr>
            <p:ph type="body" idx="1"/>
          </p:nvPr>
        </p:nvSpPr>
        <p:spPr bwMode="auto">
          <a:xfrm>
            <a:off x="903288" y="4710113"/>
            <a:ext cx="4975225" cy="446405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69527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51568A-5E73-44D4-8B77-5E163B7BF591}" type="slidenum">
              <a:rPr lang="en-GB" altLang="en-US"/>
              <a:pPr/>
              <a:t>9</a:t>
            </a:fld>
            <a:endParaRPr lang="en-GB" altLang="en-US"/>
          </a:p>
        </p:txBody>
      </p:sp>
      <p:sp>
        <p:nvSpPr>
          <p:cNvPr id="362498" name="Rectangle 2"/>
          <p:cNvSpPr>
            <a:spLocks noGrp="1" noRot="1" noChangeAspect="1" noChangeArrowheads="1" noTextEdit="1"/>
          </p:cNvSpPr>
          <p:nvPr>
            <p:ph type="sldImg"/>
          </p:nvPr>
        </p:nvSpPr>
        <p:spPr bwMode="auto">
          <a:xfrm>
            <a:off x="920750" y="750888"/>
            <a:ext cx="4940300" cy="3705225"/>
          </a:xfrm>
          <a:prstGeom prst="rect">
            <a:avLst/>
          </a:prstGeom>
          <a:solidFill>
            <a:srgbClr val="FFFFFF"/>
          </a:solidFill>
          <a:ln>
            <a:solidFill>
              <a:srgbClr val="000000"/>
            </a:solidFill>
            <a:miter lim="800000"/>
            <a:headEnd/>
            <a:tailEnd/>
          </a:ln>
        </p:spPr>
      </p:sp>
      <p:sp>
        <p:nvSpPr>
          <p:cNvPr id="362499" name="Rectangle 3"/>
          <p:cNvSpPr>
            <a:spLocks noGrp="1" noChangeArrowheads="1"/>
          </p:cNvSpPr>
          <p:nvPr>
            <p:ph type="body" idx="1"/>
          </p:nvPr>
        </p:nvSpPr>
        <p:spPr bwMode="auto">
          <a:xfrm>
            <a:off x="903288" y="4711700"/>
            <a:ext cx="4975225" cy="4462463"/>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528680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58F5D081-8261-4DC0-A879-34714311458A}" type="datetime1">
              <a:rPr lang="en-US" altLang="en-US" smtClean="0"/>
              <a:t>7/17/2019</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D545973F-E0EA-4891-BDDA-B33842B98E8E}" type="slidenum">
              <a:rPr lang="en-US" altLang="en-US"/>
              <a:pPr/>
              <a:t>‹#›</a:t>
            </a:fld>
            <a:endParaRPr lang="en-US" altLang="en-US"/>
          </a:p>
        </p:txBody>
      </p:sp>
    </p:spTree>
    <p:extLst>
      <p:ext uri="{BB962C8B-B14F-4D97-AF65-F5344CB8AC3E}">
        <p14:creationId xmlns:p14="http://schemas.microsoft.com/office/powerpoint/2010/main" val="3262866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C738991F-4A7C-4B33-9916-3A310BFD8580}" type="datetime1">
              <a:rPr lang="en-US" altLang="en-US" smtClean="0"/>
              <a:t>7/17/2019</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8EA05369-C253-4348-B57A-70D06C945063}" type="slidenum">
              <a:rPr lang="en-US" altLang="en-US"/>
              <a:pPr/>
              <a:t>‹#›</a:t>
            </a:fld>
            <a:endParaRPr lang="en-US" altLang="en-US"/>
          </a:p>
        </p:txBody>
      </p:sp>
    </p:spTree>
    <p:extLst>
      <p:ext uri="{BB962C8B-B14F-4D97-AF65-F5344CB8AC3E}">
        <p14:creationId xmlns:p14="http://schemas.microsoft.com/office/powerpoint/2010/main" val="2741628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BA420C99-5ACB-451B-810B-87740C3DBDC7}" type="datetime1">
              <a:rPr lang="en-US" altLang="en-US" smtClean="0"/>
              <a:t>7/17/2019</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B624D50A-221A-4180-A85D-6362B546FFCD}" type="slidenum">
              <a:rPr lang="en-US" altLang="en-US"/>
              <a:pPr/>
              <a:t>‹#›</a:t>
            </a:fld>
            <a:endParaRPr lang="en-US" altLang="en-US"/>
          </a:p>
        </p:txBody>
      </p:sp>
    </p:spTree>
    <p:extLst>
      <p:ext uri="{BB962C8B-B14F-4D97-AF65-F5344CB8AC3E}">
        <p14:creationId xmlns:p14="http://schemas.microsoft.com/office/powerpoint/2010/main" val="2490195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a:t>Click to edit Master title style</a:t>
            </a:r>
          </a:p>
        </p:txBody>
      </p:sp>
      <p:sp>
        <p:nvSpPr>
          <p:cNvPr id="3" name="Table Placeholder 2"/>
          <p:cNvSpPr>
            <a:spLocks noGrp="1"/>
          </p:cNvSpPr>
          <p:nvPr>
            <p:ph type="tbl" idx="1"/>
          </p:nvPr>
        </p:nvSpPr>
        <p:spPr>
          <a:xfrm>
            <a:off x="457200" y="1447800"/>
            <a:ext cx="8229600" cy="50292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fld id="{A7B4BCA0-83AB-46AE-A614-83635729FC96}" type="datetime1">
              <a:rPr lang="en-US" altLang="en-US" smtClean="0"/>
              <a:t>7/17/2019</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B0F26520-6ED6-4571-B311-94901E8BCB86}" type="slidenum">
              <a:rPr lang="en-US" altLang="en-US"/>
              <a:pPr/>
              <a:t>‹#›</a:t>
            </a:fld>
            <a:endParaRPr lang="en-US" altLang="en-US"/>
          </a:p>
        </p:txBody>
      </p:sp>
    </p:spTree>
    <p:extLst>
      <p:ext uri="{BB962C8B-B14F-4D97-AF65-F5344CB8AC3E}">
        <p14:creationId xmlns:p14="http://schemas.microsoft.com/office/powerpoint/2010/main" val="1263946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A32BF0AE-9C60-485A-B610-BD04382B8E94}" type="datetime1">
              <a:rPr lang="en-US" altLang="en-US" smtClean="0"/>
              <a:t>7/17/2019</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34960DD1-DAB2-44F9-B5E1-1B6991895D4D}" type="slidenum">
              <a:rPr lang="en-US" altLang="en-US"/>
              <a:pPr/>
              <a:t>‹#›</a:t>
            </a:fld>
            <a:endParaRPr lang="en-US" altLang="en-US"/>
          </a:p>
        </p:txBody>
      </p:sp>
    </p:spTree>
    <p:extLst>
      <p:ext uri="{BB962C8B-B14F-4D97-AF65-F5344CB8AC3E}">
        <p14:creationId xmlns:p14="http://schemas.microsoft.com/office/powerpoint/2010/main" val="3423431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FC259273-41E0-425B-9E9A-8A22ABC26FBF}" type="datetime1">
              <a:rPr lang="en-US" altLang="en-US" smtClean="0"/>
              <a:t>7/17/2019</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CA55FCFC-DD18-4C0F-9185-EF5F2B3A01A7}" type="slidenum">
              <a:rPr lang="en-US" altLang="en-US"/>
              <a:pPr/>
              <a:t>‹#›</a:t>
            </a:fld>
            <a:endParaRPr lang="en-US" altLang="en-US"/>
          </a:p>
        </p:txBody>
      </p:sp>
    </p:spTree>
    <p:extLst>
      <p:ext uri="{BB962C8B-B14F-4D97-AF65-F5344CB8AC3E}">
        <p14:creationId xmlns:p14="http://schemas.microsoft.com/office/powerpoint/2010/main" val="2721298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DFE8573B-B373-4197-8EA4-4FC288AA477E}" type="datetime1">
              <a:rPr lang="en-US" altLang="en-US" smtClean="0"/>
              <a:t>7/17/2019</a:t>
            </a:fld>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032003B3-902F-4F8B-BC45-D7028502DB6F}" type="slidenum">
              <a:rPr lang="en-US" altLang="en-US"/>
              <a:pPr/>
              <a:t>‹#›</a:t>
            </a:fld>
            <a:endParaRPr lang="en-US" altLang="en-US"/>
          </a:p>
        </p:txBody>
      </p:sp>
    </p:spTree>
    <p:extLst>
      <p:ext uri="{BB962C8B-B14F-4D97-AF65-F5344CB8AC3E}">
        <p14:creationId xmlns:p14="http://schemas.microsoft.com/office/powerpoint/2010/main" val="16836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F66842BA-008C-46EC-BF33-1FC3BD9E52C6}" type="datetime1">
              <a:rPr lang="en-US" altLang="en-US" smtClean="0"/>
              <a:t>7/17/2019</a:t>
            </a:fld>
            <a:endParaRPr lang="en-US" altLang="en-US"/>
          </a:p>
        </p:txBody>
      </p:sp>
      <p:sp>
        <p:nvSpPr>
          <p:cNvPr id="8" name="Rectangle 5"/>
          <p:cNvSpPr>
            <a:spLocks noGrp="1" noChangeArrowheads="1"/>
          </p:cNvSpPr>
          <p:nvPr>
            <p:ph type="ftr" sz="quarter" idx="11"/>
          </p:nvPr>
        </p:nvSpPr>
        <p:spPr>
          <a:ln/>
        </p:spPr>
        <p:txBody>
          <a:bodyPr/>
          <a:lstStyle>
            <a:lvl1pPr>
              <a:defRPr/>
            </a:lvl1pPr>
          </a:lstStyle>
          <a:p>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DD1A6364-59E1-4AB1-9A3F-7927AB113712}" type="slidenum">
              <a:rPr lang="en-US" altLang="en-US"/>
              <a:pPr/>
              <a:t>‹#›</a:t>
            </a:fld>
            <a:endParaRPr lang="en-US" altLang="en-US"/>
          </a:p>
        </p:txBody>
      </p:sp>
    </p:spTree>
    <p:extLst>
      <p:ext uri="{BB962C8B-B14F-4D97-AF65-F5344CB8AC3E}">
        <p14:creationId xmlns:p14="http://schemas.microsoft.com/office/powerpoint/2010/main" val="224866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A4AAFF5B-A875-4619-A38B-766CF903BB13}" type="datetime1">
              <a:rPr lang="en-US" altLang="en-US" smtClean="0"/>
              <a:t>7/17/2019</a:t>
            </a:fld>
            <a:endParaRPr lang="en-US" altLang="en-US"/>
          </a:p>
        </p:txBody>
      </p:sp>
      <p:sp>
        <p:nvSpPr>
          <p:cNvPr id="4" name="Rectangle 5"/>
          <p:cNvSpPr>
            <a:spLocks noGrp="1" noChangeArrowheads="1"/>
          </p:cNvSpPr>
          <p:nvPr>
            <p:ph type="ftr" sz="quarter" idx="11"/>
          </p:nvPr>
        </p:nvSpPr>
        <p:spPr>
          <a:ln/>
        </p:spPr>
        <p:txBody>
          <a:bodyPr/>
          <a:lstStyle>
            <a:lvl1pPr>
              <a:defRPr/>
            </a:lvl1pPr>
          </a:lstStyle>
          <a:p>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EBB94FA5-7D75-4F01-849D-DC4C0FD567D5}" type="slidenum">
              <a:rPr lang="en-US" altLang="en-US"/>
              <a:pPr/>
              <a:t>‹#›</a:t>
            </a:fld>
            <a:endParaRPr lang="en-US" altLang="en-US"/>
          </a:p>
        </p:txBody>
      </p:sp>
    </p:spTree>
    <p:extLst>
      <p:ext uri="{BB962C8B-B14F-4D97-AF65-F5344CB8AC3E}">
        <p14:creationId xmlns:p14="http://schemas.microsoft.com/office/powerpoint/2010/main" val="1549957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0C8E7B91-193B-43B5-AB7A-A90B11108C97}" type="datetime1">
              <a:rPr lang="en-US" altLang="en-US" smtClean="0"/>
              <a:t>7/17/2019</a:t>
            </a:fld>
            <a:endParaRPr lang="en-US" altLang="en-US"/>
          </a:p>
        </p:txBody>
      </p:sp>
      <p:sp>
        <p:nvSpPr>
          <p:cNvPr id="3" name="Rectangle 5"/>
          <p:cNvSpPr>
            <a:spLocks noGrp="1" noChangeArrowheads="1"/>
          </p:cNvSpPr>
          <p:nvPr>
            <p:ph type="ftr" sz="quarter" idx="11"/>
          </p:nvPr>
        </p:nvSpPr>
        <p:spPr>
          <a:ln/>
        </p:spPr>
        <p:txBody>
          <a:bodyPr/>
          <a:lstStyle>
            <a:lvl1pPr>
              <a:defRPr/>
            </a:lvl1pPr>
          </a:lstStyle>
          <a:p>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9FB65F15-8733-4DC7-93E4-B8DFF89A435D}" type="slidenum">
              <a:rPr lang="en-US" altLang="en-US"/>
              <a:pPr/>
              <a:t>‹#›</a:t>
            </a:fld>
            <a:endParaRPr lang="en-US" altLang="en-US"/>
          </a:p>
        </p:txBody>
      </p:sp>
    </p:spTree>
    <p:extLst>
      <p:ext uri="{BB962C8B-B14F-4D97-AF65-F5344CB8AC3E}">
        <p14:creationId xmlns:p14="http://schemas.microsoft.com/office/powerpoint/2010/main" val="917880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327E5F36-2D58-44B0-981F-CD3EAE658C36}" type="datetime1">
              <a:rPr lang="en-US" altLang="en-US" smtClean="0"/>
              <a:t>7/17/2019</a:t>
            </a:fld>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A20117D5-2FE2-4419-97A2-193128344607}" type="slidenum">
              <a:rPr lang="en-US" altLang="en-US"/>
              <a:pPr/>
              <a:t>‹#›</a:t>
            </a:fld>
            <a:endParaRPr lang="en-US" altLang="en-US"/>
          </a:p>
        </p:txBody>
      </p:sp>
    </p:spTree>
    <p:extLst>
      <p:ext uri="{BB962C8B-B14F-4D97-AF65-F5344CB8AC3E}">
        <p14:creationId xmlns:p14="http://schemas.microsoft.com/office/powerpoint/2010/main" val="3553734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FD86F981-3AB5-4121-8E3A-068FAEF26535}" type="datetime1">
              <a:rPr lang="en-US" altLang="en-US" smtClean="0"/>
              <a:t>7/17/2019</a:t>
            </a:fld>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E6F1676A-4A92-445F-830F-8F0C8AC6AF1D}" type="slidenum">
              <a:rPr lang="en-US" altLang="en-US"/>
              <a:pPr/>
              <a:t>‹#›</a:t>
            </a:fld>
            <a:endParaRPr lang="en-US" altLang="en-US"/>
          </a:p>
        </p:txBody>
      </p:sp>
    </p:spTree>
    <p:extLst>
      <p:ext uri="{BB962C8B-B14F-4D97-AF65-F5344CB8AC3E}">
        <p14:creationId xmlns:p14="http://schemas.microsoft.com/office/powerpoint/2010/main" val="356913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7" name="Rounded Rectangle 6"/>
          <p:cNvSpPr/>
          <p:nvPr userDrawn="1"/>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a:solidFill>
                <a:srgbClr val="FFFFFF"/>
              </a:solidFill>
              <a:latin typeface="Franklin Gothic Book" panose="020B0503020102020204" pitchFamily="34" charset="0"/>
            </a:endParaRPr>
          </a:p>
        </p:txBody>
      </p:sp>
      <p:sp>
        <p:nvSpPr>
          <p:cNvPr id="9" name="Rounded Rectangle 8"/>
          <p:cNvSpPr/>
          <p:nvPr userDrawn="1"/>
        </p:nvSpPr>
        <p:spPr>
          <a:xfrm>
            <a:off x="418596" y="435546"/>
            <a:ext cx="8306809" cy="603387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a:solidFill>
                <a:srgbClr val="FFFFFF"/>
              </a:solidFill>
              <a:latin typeface="Franklin Gothic Book" panose="020B0503020102020204" pitchFamily="34" charset="0"/>
            </a:endParaRPr>
          </a:p>
        </p:txBody>
      </p:sp>
      <p:cxnSp>
        <p:nvCxnSpPr>
          <p:cNvPr id="1030" name="Straight Connector 7"/>
          <p:cNvCxnSpPr>
            <a:cxnSpLocks noChangeShapeType="1"/>
          </p:cNvCxnSpPr>
          <p:nvPr userDrawn="1"/>
        </p:nvCxnSpPr>
        <p:spPr bwMode="auto">
          <a:xfrm>
            <a:off x="533400" y="1447800"/>
            <a:ext cx="8077200" cy="1588"/>
          </a:xfrm>
          <a:prstGeom prst="line">
            <a:avLst/>
          </a:prstGeom>
          <a:noFill/>
          <a:ln w="57150" algn="ctr">
            <a:solidFill>
              <a:srgbClr val="000080"/>
            </a:solidFill>
            <a:round/>
            <a:headEnd/>
            <a:tailEnd/>
          </a:ln>
          <a:extLst>
            <a:ext uri="{909E8E84-426E-40DD-AFC4-6F175D3DCCD1}">
              <a14:hiddenFill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2" name="Rectangle 3"/>
          <p:cNvSpPr>
            <a:spLocks noGrp="1" noChangeArrowheads="1"/>
          </p:cNvSpPr>
          <p:nvPr>
            <p:ph type="body" idx="1"/>
          </p:nvPr>
        </p:nvSpPr>
        <p:spPr bwMode="auto">
          <a:xfrm>
            <a:off x="457200" y="14478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lvl1pPr>
          </a:lstStyle>
          <a:p>
            <a:fld id="{035B28A9-CA35-48FD-BEC1-933FA43F4E44}" type="datetime1">
              <a:rPr lang="en-US" altLang="en-US" smtClean="0"/>
              <a:t>7/17/2019</a:t>
            </a:fld>
            <a:endParaRPr lang="en-US" altLang="en-US"/>
          </a:p>
        </p:txBody>
      </p:sp>
      <p:sp>
        <p:nvSpPr>
          <p:cNvPr id="1495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endParaRPr lang="en-US" altLang="en-US"/>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fld id="{9CF16A4C-2129-4628-863C-41CC8356AF6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hf hdr="0" ftr="0" dt="0"/>
  <p:txStyles>
    <p:titleStyle>
      <a:lvl1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0" fontAlgn="base" hangingPunct="0">
        <a:spcBef>
          <a:spcPct val="20000"/>
        </a:spcBef>
        <a:spcAft>
          <a:spcPct val="0"/>
        </a:spcAft>
        <a:buClr>
          <a:srgbClr val="0000CC"/>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Char char="–"/>
        <a:defRPr sz="3000">
          <a:solidFill>
            <a:schemeClr val="tx1"/>
          </a:solidFill>
          <a:latin typeface="+mn-lt"/>
        </a:defRPr>
      </a:lvl2pPr>
      <a:lvl3pPr marL="1143000" indent="-228600" algn="l" rtl="0" eaLnBrk="0" fontAlgn="base" hangingPunct="0">
        <a:spcBef>
          <a:spcPct val="20000"/>
        </a:spcBef>
        <a:spcAft>
          <a:spcPct val="0"/>
        </a:spcAft>
        <a:buClr>
          <a:schemeClr val="tx1"/>
        </a:buClr>
        <a:buChar char="•"/>
        <a:defRPr sz="2800">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5.wmf"/><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ounded Rectangle 6"/>
          <p:cNvSpPr/>
          <p:nvPr/>
        </p:nvSpPr>
        <p:spPr>
          <a:xfrm>
            <a:off x="304800" y="1452563"/>
            <a:ext cx="8532813" cy="3043237"/>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a:solidFill>
                <a:srgbClr val="FFFFFF"/>
              </a:solidFill>
              <a:latin typeface="Franklin Gothic Book" panose="020B0503020102020204" pitchFamily="34" charset="0"/>
            </a:endParaRPr>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a:solidFill>
                <a:srgbClr val="FFFFFF"/>
              </a:solidFill>
              <a:latin typeface="Franklin Gothic Book" panose="020B0503020102020204" pitchFamily="34" charset="0"/>
            </a:endParaRPr>
          </a:p>
        </p:txBody>
      </p:sp>
      <p:sp>
        <p:nvSpPr>
          <p:cNvPr id="2" name="Title 1"/>
          <p:cNvSpPr>
            <a:spLocks noGrp="1"/>
          </p:cNvSpPr>
          <p:nvPr>
            <p:ph type="ctrTitle" idx="4294967295"/>
          </p:nvPr>
        </p:nvSpPr>
        <p:spPr>
          <a:xfrm>
            <a:off x="2895600" y="2286000"/>
            <a:ext cx="5638800" cy="1524000"/>
          </a:xfrm>
        </p:spPr>
        <p:txBody>
          <a:bodyPr lIns="45720" rIns="45720">
            <a:normAutofit/>
          </a:bodyPr>
          <a:lstStyle/>
          <a:p>
            <a:pPr algn="r" eaLnBrk="1" hangingPunct="1">
              <a:defRPr/>
            </a:pPr>
            <a:r>
              <a:rPr lang="en-US" sz="4200" dirty="0">
                <a:effectLst/>
              </a:rPr>
              <a:t>6. Understanding Wide</a:t>
            </a:r>
            <a:br>
              <a:rPr lang="en-US" sz="4200" dirty="0">
                <a:effectLst/>
              </a:rPr>
            </a:br>
            <a:r>
              <a:rPr lang="en-US" sz="4200" dirty="0">
                <a:effectLst/>
              </a:rPr>
              <a:t>Area Networks</a:t>
            </a:r>
          </a:p>
        </p:txBody>
      </p:sp>
      <p:sp>
        <p:nvSpPr>
          <p:cNvPr id="3" name="Slide Number Placeholder 2"/>
          <p:cNvSpPr>
            <a:spLocks noGrp="1"/>
          </p:cNvSpPr>
          <p:nvPr>
            <p:ph type="sldNum" sz="quarter" idx="12"/>
          </p:nvPr>
        </p:nvSpPr>
        <p:spPr/>
        <p:txBody>
          <a:bodyPr/>
          <a:lstStyle/>
          <a:p>
            <a:fld id="{34960DD1-DAB2-44F9-B5E1-1B6991895D4D}"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481781" y="609600"/>
            <a:ext cx="7771960" cy="732805"/>
          </a:xfrm>
        </p:spPr>
        <p:txBody>
          <a:bodyPr/>
          <a:lstStyle/>
          <a:p>
            <a:r>
              <a:rPr lang="en-US" altLang="en-US" sz="3324" dirty="0">
                <a:effectLst/>
              </a:rPr>
              <a:t>Creating the Routing Tables</a:t>
            </a:r>
          </a:p>
        </p:txBody>
      </p:sp>
      <p:sp>
        <p:nvSpPr>
          <p:cNvPr id="363523" name="Rectangle 3"/>
          <p:cNvSpPr>
            <a:spLocks noGrp="1" noChangeArrowheads="1"/>
          </p:cNvSpPr>
          <p:nvPr>
            <p:ph type="body" idx="1"/>
          </p:nvPr>
        </p:nvSpPr>
        <p:spPr>
          <a:xfrm>
            <a:off x="457200" y="1600200"/>
            <a:ext cx="8444788" cy="4769890"/>
          </a:xfrm>
        </p:spPr>
        <p:txBody>
          <a:bodyPr/>
          <a:lstStyle/>
          <a:p>
            <a:r>
              <a:rPr lang="en-US" altLang="en-US" sz="2586" dirty="0"/>
              <a:t>Need information on state of links</a:t>
            </a:r>
          </a:p>
          <a:p>
            <a:pPr lvl="1"/>
            <a:r>
              <a:rPr lang="en-US" altLang="en-US" sz="2216" dirty="0"/>
              <a:t>Link up/down; congested; delay or other metrics</a:t>
            </a:r>
          </a:p>
          <a:p>
            <a:r>
              <a:rPr lang="en-US" altLang="en-US" sz="2586" dirty="0"/>
              <a:t>Need to distribute link state information using a routing protocol</a:t>
            </a:r>
          </a:p>
          <a:p>
            <a:pPr lvl="1"/>
            <a:r>
              <a:rPr lang="en-US" altLang="en-US" sz="2216" dirty="0"/>
              <a:t>State information/routing tables exchanged by routers</a:t>
            </a:r>
          </a:p>
          <a:p>
            <a:pPr lvl="1"/>
            <a:r>
              <a:rPr lang="en-US" altLang="en-US" sz="2216" dirty="0"/>
              <a:t>Adapts to topology and other changes</a:t>
            </a:r>
          </a:p>
          <a:p>
            <a:pPr lvl="1"/>
            <a:r>
              <a:rPr lang="en-US" altLang="en-US" sz="2216" dirty="0"/>
              <a:t>Routing protocols for internet: RIP, OSPF, BGP, etc.</a:t>
            </a:r>
          </a:p>
          <a:p>
            <a:r>
              <a:rPr lang="en-US" altLang="en-US" sz="2586" dirty="0"/>
              <a:t>Each router needs to compute routes based on received updated network state information</a:t>
            </a:r>
          </a:p>
        </p:txBody>
      </p:sp>
      <p:sp>
        <p:nvSpPr>
          <p:cNvPr id="2" name="Slide Number Placeholder 1"/>
          <p:cNvSpPr>
            <a:spLocks noGrp="1"/>
          </p:cNvSpPr>
          <p:nvPr>
            <p:ph type="sldNum" sz="quarter" idx="12"/>
          </p:nvPr>
        </p:nvSpPr>
        <p:spPr/>
        <p:txBody>
          <a:bodyPr/>
          <a:lstStyle/>
          <a:p>
            <a:fld id="{34960DD1-DAB2-44F9-B5E1-1B6991895D4D}" type="slidenum">
              <a:rPr lang="en-US" altLang="en-US" smtClean="0"/>
              <a:pPr/>
              <a:t>10</a:t>
            </a:fld>
            <a:endParaRPr lang="en-US" altLang="en-US"/>
          </a:p>
        </p:txBody>
      </p:sp>
    </p:spTree>
    <p:extLst>
      <p:ext uri="{BB962C8B-B14F-4D97-AF65-F5344CB8AC3E}">
        <p14:creationId xmlns:p14="http://schemas.microsoft.com/office/powerpoint/2010/main" val="782325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Routing</a:t>
            </a:r>
          </a:p>
        </p:txBody>
      </p:sp>
      <p:sp>
        <p:nvSpPr>
          <p:cNvPr id="5123" name="Content Placeholder 2"/>
          <p:cNvSpPr>
            <a:spLocks noGrp="1"/>
          </p:cNvSpPr>
          <p:nvPr>
            <p:ph idx="1"/>
          </p:nvPr>
        </p:nvSpPr>
        <p:spPr/>
        <p:txBody>
          <a:bodyPr/>
          <a:lstStyle/>
          <a:p>
            <a:r>
              <a:rPr lang="en-US" altLang="en-US" dirty="0"/>
              <a:t>A </a:t>
            </a:r>
            <a:r>
              <a:rPr lang="en-US" altLang="en-US" b="1" i="1" dirty="0"/>
              <a:t>static route </a:t>
            </a:r>
            <a:r>
              <a:rPr lang="en-US" altLang="en-US" dirty="0"/>
              <a:t>is one that has been manually configured.</a:t>
            </a:r>
          </a:p>
          <a:p>
            <a:r>
              <a:rPr lang="en-US" altLang="en-US" dirty="0"/>
              <a:t>A </a:t>
            </a:r>
            <a:r>
              <a:rPr lang="en-US" altLang="en-US" b="1" i="1" dirty="0"/>
              <a:t>dynamic route </a:t>
            </a:r>
            <a:r>
              <a:rPr lang="en-US" altLang="en-US" dirty="0"/>
              <a:t>is one that has been implemented dynamically with special routing protocols. </a:t>
            </a:r>
          </a:p>
          <a:p>
            <a:pPr lvl="1"/>
            <a:r>
              <a:rPr lang="en-US" altLang="en-US" dirty="0"/>
              <a:t>Routing Information Protocol (RIP)</a:t>
            </a:r>
          </a:p>
          <a:p>
            <a:pPr lvl="1"/>
            <a:r>
              <a:rPr lang="en-US" altLang="en-US" dirty="0"/>
              <a:t>Open Shortest Path First (OSPF)</a:t>
            </a:r>
          </a:p>
          <a:p>
            <a:pPr lvl="1"/>
            <a:r>
              <a:rPr lang="en-US" altLang="en-US" dirty="0"/>
              <a:t>Interior Gateway Routing Protocol (IGRP)</a:t>
            </a:r>
          </a:p>
          <a:p>
            <a:pPr lvl="1"/>
            <a:r>
              <a:rPr lang="en-US" altLang="en-US" dirty="0"/>
              <a:t>Border Gateway Protocol (BGP)</a:t>
            </a:r>
          </a:p>
          <a:p>
            <a:pPr marL="0" indent="0">
              <a:buNone/>
            </a:pPr>
            <a:endParaRPr lang="en-US" altLang="en-US" dirty="0"/>
          </a:p>
        </p:txBody>
      </p:sp>
      <p:sp>
        <p:nvSpPr>
          <p:cNvPr id="3" name="Slide Number Placeholder 2"/>
          <p:cNvSpPr>
            <a:spLocks noGrp="1"/>
          </p:cNvSpPr>
          <p:nvPr>
            <p:ph type="sldNum" sz="quarter" idx="12"/>
          </p:nvPr>
        </p:nvSpPr>
        <p:spPr/>
        <p:txBody>
          <a:bodyPr/>
          <a:lstStyle/>
          <a:p>
            <a:fld id="{34960DD1-DAB2-44F9-B5E1-1B6991895D4D}" type="slidenum">
              <a:rPr lang="en-US" altLang="en-US" smtClean="0"/>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4" name="Rectangle 8"/>
          <p:cNvSpPr>
            <a:spLocks noGrp="1" noChangeArrowheads="1"/>
          </p:cNvSpPr>
          <p:nvPr>
            <p:ph type="title"/>
          </p:nvPr>
        </p:nvSpPr>
        <p:spPr>
          <a:xfrm>
            <a:off x="762000" y="614445"/>
            <a:ext cx="6553200" cy="731838"/>
          </a:xfrm>
          <a:noFill/>
        </p:spPr>
        <p:txBody>
          <a:bodyPr/>
          <a:lstStyle/>
          <a:p>
            <a:pPr eaLnBrk="1" hangingPunct="1"/>
            <a:r>
              <a:rPr lang="en-US" altLang="en-US" dirty="0">
                <a:effectLst/>
              </a:rPr>
              <a:t>Routing</a:t>
            </a:r>
          </a:p>
        </p:txBody>
      </p:sp>
      <p:sp>
        <p:nvSpPr>
          <p:cNvPr id="12295" name="Rectangle 9"/>
          <p:cNvSpPr>
            <a:spLocks noGrp="1" noChangeArrowheads="1"/>
          </p:cNvSpPr>
          <p:nvPr>
            <p:ph type="body" idx="1"/>
          </p:nvPr>
        </p:nvSpPr>
        <p:spPr>
          <a:xfrm>
            <a:off x="533400" y="1447801"/>
            <a:ext cx="7467600" cy="838200"/>
          </a:xfrm>
          <a:noFill/>
        </p:spPr>
        <p:txBody>
          <a:bodyPr/>
          <a:lstStyle/>
          <a:p>
            <a:pPr eaLnBrk="1" hangingPunct="1"/>
            <a:r>
              <a:rPr lang="en-US" altLang="en-US" dirty="0"/>
              <a:t>Comparing static and dynamic routing</a:t>
            </a:r>
          </a:p>
          <a:p>
            <a:pPr lvl="1" eaLnBrk="1" hangingPunct="1"/>
            <a:endParaRPr lang="en-US" altLang="en-US" dirty="0"/>
          </a:p>
        </p:txBody>
      </p:sp>
      <p:grpSp>
        <p:nvGrpSpPr>
          <p:cNvPr id="2" name="Group 1"/>
          <p:cNvGrpSpPr/>
          <p:nvPr/>
        </p:nvGrpSpPr>
        <p:grpSpPr>
          <a:xfrm>
            <a:off x="775648" y="2237343"/>
            <a:ext cx="7530152" cy="4011057"/>
            <a:chOff x="775648" y="2237343"/>
            <a:chExt cx="6940550" cy="3230563"/>
          </a:xfrm>
        </p:grpSpPr>
        <p:pic>
          <p:nvPicPr>
            <p:cNvPr id="122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648" y="2237343"/>
              <a:ext cx="6940550" cy="150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135" y="3705781"/>
              <a:ext cx="669925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Slide Number Placeholder 2"/>
          <p:cNvSpPr>
            <a:spLocks noGrp="1"/>
          </p:cNvSpPr>
          <p:nvPr>
            <p:ph type="sldNum" sz="quarter" idx="12"/>
          </p:nvPr>
        </p:nvSpPr>
        <p:spPr/>
        <p:txBody>
          <a:bodyPr/>
          <a:lstStyle/>
          <a:p>
            <a:fld id="{34960DD1-DAB2-44F9-B5E1-1B6991895D4D}" type="slidenum">
              <a:rPr lang="en-US" altLang="en-US" smtClean="0"/>
              <a:pPr/>
              <a:t>12</a:t>
            </a:fld>
            <a:endParaRPr lang="en-US" altLang="en-US"/>
          </a:p>
        </p:txBody>
      </p:sp>
    </p:spTree>
    <p:extLst>
      <p:ext uri="{BB962C8B-B14F-4D97-AF65-F5344CB8AC3E}">
        <p14:creationId xmlns:p14="http://schemas.microsoft.com/office/powerpoint/2010/main" val="1412623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Routing</a:t>
            </a:r>
          </a:p>
        </p:txBody>
      </p:sp>
      <p:sp>
        <p:nvSpPr>
          <p:cNvPr id="5123" name="Content Placeholder 2"/>
          <p:cNvSpPr>
            <a:spLocks noGrp="1"/>
          </p:cNvSpPr>
          <p:nvPr>
            <p:ph idx="1"/>
          </p:nvPr>
        </p:nvSpPr>
        <p:spPr/>
        <p:txBody>
          <a:bodyPr/>
          <a:lstStyle/>
          <a:p>
            <a:r>
              <a:rPr lang="en-US" altLang="en-US" dirty="0"/>
              <a:t>Interior Routing Protocols</a:t>
            </a:r>
          </a:p>
          <a:p>
            <a:pPr lvl="1"/>
            <a:r>
              <a:rPr lang="en-US" dirty="0"/>
              <a:t>routing protocols which pass routing information between routers within an AS</a:t>
            </a:r>
          </a:p>
          <a:p>
            <a:pPr lvl="1"/>
            <a:r>
              <a:rPr lang="en-US" dirty="0"/>
              <a:t>RIP, OSPF, IGRP</a:t>
            </a:r>
          </a:p>
          <a:p>
            <a:r>
              <a:rPr lang="en-US" altLang="en-US" dirty="0"/>
              <a:t>Exterior Routing Protocols</a:t>
            </a:r>
          </a:p>
          <a:p>
            <a:pPr lvl="1"/>
            <a:r>
              <a:rPr lang="en-US" dirty="0"/>
              <a:t>Protocols used to pass routing information between routers in different ASs</a:t>
            </a:r>
          </a:p>
          <a:p>
            <a:pPr lvl="1"/>
            <a:r>
              <a:rPr lang="en-US" altLang="en-US" dirty="0"/>
              <a:t>BGP</a:t>
            </a:r>
          </a:p>
          <a:p>
            <a:pPr marL="0" indent="0">
              <a:buNone/>
            </a:pPr>
            <a:endParaRPr lang="en-US" altLang="en-US" dirty="0"/>
          </a:p>
        </p:txBody>
      </p:sp>
      <p:sp>
        <p:nvSpPr>
          <p:cNvPr id="3" name="Slide Number Placeholder 2"/>
          <p:cNvSpPr>
            <a:spLocks noGrp="1"/>
          </p:cNvSpPr>
          <p:nvPr>
            <p:ph type="sldNum" sz="quarter" idx="12"/>
          </p:nvPr>
        </p:nvSpPr>
        <p:spPr/>
        <p:txBody>
          <a:bodyPr/>
          <a:lstStyle/>
          <a:p>
            <a:fld id="{34960DD1-DAB2-44F9-B5E1-1B6991895D4D}" type="slidenum">
              <a:rPr lang="en-US" altLang="en-US" smtClean="0"/>
              <a:pPr/>
              <a:t>13</a:t>
            </a:fld>
            <a:endParaRPr lang="en-US" altLang="en-US"/>
          </a:p>
        </p:txBody>
      </p:sp>
    </p:spTree>
    <p:extLst>
      <p:ext uri="{BB962C8B-B14F-4D97-AF65-F5344CB8AC3E}">
        <p14:creationId xmlns:p14="http://schemas.microsoft.com/office/powerpoint/2010/main" val="1625578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Routing Information Protocol (RIP)</a:t>
            </a:r>
          </a:p>
        </p:txBody>
      </p:sp>
      <p:sp>
        <p:nvSpPr>
          <p:cNvPr id="7171" name="Content Placeholder 2"/>
          <p:cNvSpPr>
            <a:spLocks noGrp="1"/>
          </p:cNvSpPr>
          <p:nvPr>
            <p:ph idx="1"/>
          </p:nvPr>
        </p:nvSpPr>
        <p:spPr/>
        <p:txBody>
          <a:bodyPr/>
          <a:lstStyle/>
          <a:p>
            <a:r>
              <a:rPr lang="en-US" altLang="en-US" sz="2800" dirty="0"/>
              <a:t>A dynamic protocol that uses </a:t>
            </a:r>
            <a:r>
              <a:rPr lang="en-US" altLang="en-US" sz="2800" b="1" i="1" dirty="0"/>
              <a:t>distance-vector</a:t>
            </a:r>
            <a:r>
              <a:rPr lang="en-US" altLang="en-US" sz="2800" dirty="0"/>
              <a:t> routing algorithms to determine which route to send data packets. </a:t>
            </a:r>
          </a:p>
          <a:p>
            <a:pPr lvl="1"/>
            <a:r>
              <a:rPr lang="en-US" altLang="en-US" sz="2800" dirty="0"/>
              <a:t>“Distance”: uses hop count as metric </a:t>
            </a:r>
          </a:p>
          <a:p>
            <a:r>
              <a:rPr lang="en-US" altLang="en-US" sz="2800" dirty="0"/>
              <a:t>The protocol calculates the direction or interface that packets should be forwarded to, as well as the distance from the destination. </a:t>
            </a:r>
          </a:p>
          <a:p>
            <a:r>
              <a:rPr lang="en-US" altLang="en-US" sz="2800" dirty="0"/>
              <a:t>RIPv1 and RIPv2 are common among today’s networks.</a:t>
            </a:r>
          </a:p>
          <a:p>
            <a:endParaRPr lang="en-US" altLang="en-US" sz="2800" dirty="0"/>
          </a:p>
        </p:txBody>
      </p:sp>
      <p:sp>
        <p:nvSpPr>
          <p:cNvPr id="3" name="Slide Number Placeholder 2"/>
          <p:cNvSpPr>
            <a:spLocks noGrp="1"/>
          </p:cNvSpPr>
          <p:nvPr>
            <p:ph type="sldNum" sz="quarter" idx="12"/>
          </p:nvPr>
        </p:nvSpPr>
        <p:spPr/>
        <p:txBody>
          <a:bodyPr/>
          <a:lstStyle/>
          <a:p>
            <a:fld id="{34960DD1-DAB2-44F9-B5E1-1B6991895D4D}" type="slidenum">
              <a:rPr lang="en-US" altLang="en-US" smtClean="0"/>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8" name="Rectangle 8"/>
          <p:cNvSpPr>
            <a:spLocks noGrp="1" noChangeArrowheads="1"/>
          </p:cNvSpPr>
          <p:nvPr>
            <p:ph type="title"/>
          </p:nvPr>
        </p:nvSpPr>
        <p:spPr>
          <a:xfrm>
            <a:off x="838200" y="609600"/>
            <a:ext cx="6553200" cy="829848"/>
          </a:xfrm>
          <a:noFill/>
        </p:spPr>
        <p:txBody>
          <a:bodyPr/>
          <a:lstStyle/>
          <a:p>
            <a:pPr eaLnBrk="1" hangingPunct="1"/>
            <a:r>
              <a:rPr lang="en-US" altLang="en-US" dirty="0">
                <a:effectLst/>
              </a:rPr>
              <a:t>RIP</a:t>
            </a:r>
          </a:p>
        </p:txBody>
      </p:sp>
      <p:sp>
        <p:nvSpPr>
          <p:cNvPr id="13319" name="Rectangle 9"/>
          <p:cNvSpPr>
            <a:spLocks noGrp="1" noChangeArrowheads="1"/>
          </p:cNvSpPr>
          <p:nvPr>
            <p:ph type="body" idx="1"/>
          </p:nvPr>
        </p:nvSpPr>
        <p:spPr>
          <a:xfrm>
            <a:off x="381000" y="1596024"/>
            <a:ext cx="5334000" cy="685799"/>
          </a:xfrm>
          <a:noFill/>
        </p:spPr>
        <p:txBody>
          <a:bodyPr/>
          <a:lstStyle/>
          <a:p>
            <a:pPr lvl="1" eaLnBrk="1" hangingPunct="1"/>
            <a:r>
              <a:rPr lang="en-US" altLang="en-US" dirty="0"/>
              <a:t>RIPv1 and RIPv2</a:t>
            </a:r>
          </a:p>
          <a:p>
            <a:pPr lvl="1" eaLnBrk="1" hangingPunct="1"/>
            <a:endParaRPr lang="en-US" altLang="en-US" dirty="0"/>
          </a:p>
        </p:txBody>
      </p:sp>
      <p:pic>
        <p:nvPicPr>
          <p:cNvPr id="133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772" y="2590800"/>
            <a:ext cx="7890998" cy="304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34960DD1-DAB2-44F9-B5E1-1B6991895D4D}" type="slidenum">
              <a:rPr lang="en-US" altLang="en-US" smtClean="0"/>
              <a:pPr/>
              <a:t>15</a:t>
            </a:fld>
            <a:endParaRPr lang="en-US" altLang="en-US"/>
          </a:p>
        </p:txBody>
      </p:sp>
    </p:spTree>
    <p:extLst>
      <p:ext uri="{BB962C8B-B14F-4D97-AF65-F5344CB8AC3E}">
        <p14:creationId xmlns:p14="http://schemas.microsoft.com/office/powerpoint/2010/main" val="84318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Open Shortest Path First (OSPF)</a:t>
            </a:r>
          </a:p>
        </p:txBody>
      </p:sp>
      <p:sp>
        <p:nvSpPr>
          <p:cNvPr id="8195" name="Content Placeholder 2"/>
          <p:cNvSpPr>
            <a:spLocks noGrp="1"/>
          </p:cNvSpPr>
          <p:nvPr>
            <p:ph idx="1"/>
          </p:nvPr>
        </p:nvSpPr>
        <p:spPr/>
        <p:txBody>
          <a:bodyPr/>
          <a:lstStyle/>
          <a:p>
            <a:r>
              <a:rPr lang="en-US" altLang="en-US" dirty="0"/>
              <a:t>A </a:t>
            </a:r>
            <a:r>
              <a:rPr lang="en-US" altLang="en-US" b="1" i="1" dirty="0"/>
              <a:t>link-state</a:t>
            </a:r>
            <a:r>
              <a:rPr lang="en-US" altLang="en-US" dirty="0"/>
              <a:t> protocol that monitors the network for routers that have a change in their link state, on or off. </a:t>
            </a:r>
          </a:p>
          <a:p>
            <a:r>
              <a:rPr lang="en-US" altLang="en-US" dirty="0"/>
              <a:t>This is perhaps the most commonly used interior gateway protocol in large networks. </a:t>
            </a:r>
          </a:p>
          <a:p>
            <a:endParaRPr lang="en-US" altLang="en-US" dirty="0"/>
          </a:p>
          <a:p>
            <a:pPr marL="0" indent="0">
              <a:buNone/>
            </a:pPr>
            <a:endParaRPr lang="en-US" altLang="en-US" dirty="0"/>
          </a:p>
        </p:txBody>
      </p:sp>
      <p:sp>
        <p:nvSpPr>
          <p:cNvPr id="3" name="Slide Number Placeholder 2"/>
          <p:cNvSpPr>
            <a:spLocks noGrp="1"/>
          </p:cNvSpPr>
          <p:nvPr>
            <p:ph type="sldNum" sz="quarter" idx="12"/>
          </p:nvPr>
        </p:nvSpPr>
        <p:spPr/>
        <p:txBody>
          <a:bodyPr/>
          <a:lstStyle/>
          <a:p>
            <a:fld id="{34960DD1-DAB2-44F9-B5E1-1B6991895D4D}" type="slidenum">
              <a:rPr lang="en-US" altLang="en-US" smtClean="0"/>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Routing Protocols</a:t>
            </a:r>
          </a:p>
        </p:txBody>
      </p:sp>
      <p:sp>
        <p:nvSpPr>
          <p:cNvPr id="9219" name="Content Placeholder 2"/>
          <p:cNvSpPr>
            <a:spLocks noGrp="1"/>
          </p:cNvSpPr>
          <p:nvPr>
            <p:ph idx="1"/>
          </p:nvPr>
        </p:nvSpPr>
        <p:spPr/>
        <p:txBody>
          <a:bodyPr/>
          <a:lstStyle/>
          <a:p>
            <a:r>
              <a:rPr lang="en-US" altLang="en-US" dirty="0"/>
              <a:t>Interior Gateway Routing Protocol (IGRP): A </a:t>
            </a:r>
            <a:r>
              <a:rPr lang="en-US" altLang="en-US" b="1" i="1" dirty="0"/>
              <a:t>distance-vector</a:t>
            </a:r>
            <a:r>
              <a:rPr lang="en-US" altLang="en-US" dirty="0"/>
              <a:t> proprietary protocol (by Cisco) used in large networks to overcome the limitations of RIP. </a:t>
            </a:r>
          </a:p>
          <a:p>
            <a:r>
              <a:rPr lang="en-US" altLang="en-US" dirty="0"/>
              <a:t>Border Gateway Protocol (BGP): The most popular exterior routing protocol.</a:t>
            </a:r>
          </a:p>
          <a:p>
            <a:endParaRPr lang="en-US" altLang="en-US" dirty="0"/>
          </a:p>
        </p:txBody>
      </p:sp>
      <p:sp>
        <p:nvSpPr>
          <p:cNvPr id="3" name="Slide Number Placeholder 2"/>
          <p:cNvSpPr>
            <a:spLocks noGrp="1"/>
          </p:cNvSpPr>
          <p:nvPr>
            <p:ph type="sldNum" sz="quarter" idx="12"/>
          </p:nvPr>
        </p:nvSpPr>
        <p:spPr/>
        <p:txBody>
          <a:bodyPr/>
          <a:lstStyle/>
          <a:p>
            <a:fld id="{34960DD1-DAB2-44F9-B5E1-1B6991895D4D}" type="slidenum">
              <a:rPr lang="en-US" altLang="en-US" smtClean="0"/>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WAN Technology</a:t>
            </a:r>
          </a:p>
        </p:txBody>
      </p:sp>
      <p:sp>
        <p:nvSpPr>
          <p:cNvPr id="12291" name="Content Placeholder 2"/>
          <p:cNvSpPr>
            <a:spLocks noGrp="1"/>
          </p:cNvSpPr>
          <p:nvPr>
            <p:ph idx="1"/>
          </p:nvPr>
        </p:nvSpPr>
        <p:spPr/>
        <p:txBody>
          <a:bodyPr/>
          <a:lstStyle/>
          <a:p>
            <a:r>
              <a:rPr lang="en-US" altLang="en-US"/>
              <a:t>Wide area networks connect multiple local area networks together. </a:t>
            </a:r>
          </a:p>
          <a:p>
            <a:r>
              <a:rPr lang="en-US" altLang="en-US"/>
              <a:t>If an organization wishes to have a wide area connection to another office, it needs to decide on a networking service and the speed at which it wishes to connect. </a:t>
            </a:r>
          </a:p>
          <a:p>
            <a:endParaRPr lang="en-US" altLang="en-US"/>
          </a:p>
        </p:txBody>
      </p:sp>
      <p:sp>
        <p:nvSpPr>
          <p:cNvPr id="3" name="Slide Number Placeholder 2"/>
          <p:cNvSpPr>
            <a:spLocks noGrp="1"/>
          </p:cNvSpPr>
          <p:nvPr>
            <p:ph type="sldNum" sz="quarter" idx="12"/>
          </p:nvPr>
        </p:nvSpPr>
        <p:spPr/>
        <p:txBody>
          <a:bodyPr/>
          <a:lstStyle/>
          <a:p>
            <a:fld id="{34960DD1-DAB2-44F9-B5E1-1B6991895D4D}" type="slidenum">
              <a:rPr lang="en-US" altLang="en-US" smtClean="0"/>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kumimoji="1" lang="en-US" dirty="0">
                <a:effectLst/>
              </a:rPr>
              <a:t>Circuit Switching</a:t>
            </a:r>
          </a:p>
        </p:txBody>
      </p:sp>
      <p:sp>
        <p:nvSpPr>
          <p:cNvPr id="8195" name="Rectangle 3"/>
          <p:cNvSpPr>
            <a:spLocks noGrp="1" noChangeArrowheads="1"/>
          </p:cNvSpPr>
          <p:nvPr>
            <p:ph sz="half" idx="1"/>
          </p:nvPr>
        </p:nvSpPr>
        <p:spPr>
          <a:xfrm>
            <a:off x="431800" y="1502229"/>
            <a:ext cx="8229600" cy="5334000"/>
          </a:xfrm>
        </p:spPr>
        <p:txBody>
          <a:bodyPr>
            <a:normAutofit/>
          </a:bodyPr>
          <a:lstStyle/>
          <a:p>
            <a:pPr eaLnBrk="1" hangingPunct="1">
              <a:defRPr/>
            </a:pPr>
            <a:r>
              <a:rPr kumimoji="1" lang="en-US" dirty="0"/>
              <a:t>Uses a </a:t>
            </a:r>
            <a:r>
              <a:rPr kumimoji="1" lang="en-US" b="1" i="1" dirty="0"/>
              <a:t>dedicated path </a:t>
            </a:r>
            <a:r>
              <a:rPr kumimoji="1" lang="en-US" dirty="0"/>
              <a:t>between two stations</a:t>
            </a:r>
          </a:p>
          <a:p>
            <a:pPr eaLnBrk="1" hangingPunct="1">
              <a:defRPr/>
            </a:pPr>
            <a:r>
              <a:rPr kumimoji="1" lang="en-US" dirty="0"/>
              <a:t>Can be inefficient</a:t>
            </a:r>
          </a:p>
          <a:p>
            <a:pPr lvl="1" eaLnBrk="1" hangingPunct="1">
              <a:defRPr/>
            </a:pPr>
            <a:r>
              <a:rPr kumimoji="1" lang="en-US" dirty="0"/>
              <a:t>Channel capacity dedicated for duration of connection</a:t>
            </a:r>
          </a:p>
          <a:p>
            <a:pPr lvl="1" eaLnBrk="1" hangingPunct="1">
              <a:defRPr/>
            </a:pPr>
            <a:r>
              <a:rPr kumimoji="1" lang="en-US" dirty="0"/>
              <a:t>If no data, capacity is wasted</a:t>
            </a:r>
          </a:p>
          <a:p>
            <a:pPr eaLnBrk="1" hangingPunct="1">
              <a:defRPr/>
            </a:pPr>
            <a:r>
              <a:rPr kumimoji="1" lang="en-US" dirty="0"/>
              <a:t>Set up (connection) takes time</a:t>
            </a:r>
          </a:p>
          <a:p>
            <a:pPr eaLnBrk="1" hangingPunct="1">
              <a:defRPr/>
            </a:pPr>
            <a:r>
              <a:rPr kumimoji="1" lang="en-US" dirty="0"/>
              <a:t>Once connected, transfer is transparent</a:t>
            </a:r>
          </a:p>
          <a:p>
            <a:pPr eaLnBrk="1" hangingPunct="1"/>
            <a:r>
              <a:rPr lang="en-US" dirty="0"/>
              <a:t>Driven by applications that handle voice traffic</a:t>
            </a:r>
          </a:p>
          <a:p>
            <a:pPr eaLnBrk="1" hangingPunct="1"/>
            <a:r>
              <a:rPr lang="en-US" dirty="0"/>
              <a:t>Efficient for analog transmission of voice signals</a:t>
            </a:r>
          </a:p>
          <a:p>
            <a:pPr eaLnBrk="1" hangingPunct="1"/>
            <a:r>
              <a:rPr lang="en-US" dirty="0"/>
              <a:t>Inefficient for digital transmission</a:t>
            </a:r>
          </a:p>
          <a:p>
            <a:pPr marL="0" indent="0" eaLnBrk="1" hangingPunct="1">
              <a:buNone/>
              <a:defRPr/>
            </a:pPr>
            <a:endParaRPr kumimoji="1" lang="en-US" dirty="0"/>
          </a:p>
        </p:txBody>
      </p:sp>
      <p:sp>
        <p:nvSpPr>
          <p:cNvPr id="2" name="Slide Number Placeholder 1">
            <a:extLst>
              <a:ext uri="{FF2B5EF4-FFF2-40B4-BE49-F238E27FC236}">
                <a16:creationId xmlns:a16="http://schemas.microsoft.com/office/drawing/2014/main" id="{A4DC3E3E-B750-40E2-B41D-7687FA68C5BA}"/>
              </a:ext>
            </a:extLst>
          </p:cNvPr>
          <p:cNvSpPr>
            <a:spLocks noGrp="1"/>
          </p:cNvSpPr>
          <p:nvPr>
            <p:ph type="sldNum" sz="quarter" idx="12"/>
          </p:nvPr>
        </p:nvSpPr>
        <p:spPr/>
        <p:txBody>
          <a:bodyPr/>
          <a:lstStyle/>
          <a:p>
            <a:fld id="{032003B3-902F-4F8B-BC45-D7028502DB6F}" type="slidenum">
              <a:rPr lang="en-US" altLang="en-US" smtClean="0"/>
              <a:pPr/>
              <a:t>19</a:t>
            </a:fld>
            <a:endParaRPr lang="en-US" altLang="en-US"/>
          </a:p>
        </p:txBody>
      </p:sp>
    </p:spTree>
    <p:extLst>
      <p:ext uri="{BB962C8B-B14F-4D97-AF65-F5344CB8AC3E}">
        <p14:creationId xmlns:p14="http://schemas.microsoft.com/office/powerpoint/2010/main" val="307316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Routing</a:t>
            </a:r>
          </a:p>
        </p:txBody>
      </p:sp>
      <p:sp>
        <p:nvSpPr>
          <p:cNvPr id="4099" name="Rectangle 3"/>
          <p:cNvSpPr>
            <a:spLocks noGrp="1" noChangeArrowheads="1"/>
          </p:cNvSpPr>
          <p:nvPr>
            <p:ph type="body" idx="1"/>
          </p:nvPr>
        </p:nvSpPr>
        <p:spPr/>
        <p:txBody>
          <a:bodyPr/>
          <a:lstStyle/>
          <a:p>
            <a:pPr eaLnBrk="1" hangingPunct="1"/>
            <a:r>
              <a:rPr lang="en-US" altLang="en-US"/>
              <a:t>Routing is the process of moving data across networks or internetworks between hosts or between routers themselves. </a:t>
            </a:r>
          </a:p>
          <a:p>
            <a:pPr eaLnBrk="1" hangingPunct="1"/>
            <a:r>
              <a:rPr lang="en-US" altLang="en-US"/>
              <a:t>Information is transmitted according to the IP networks and individual IP addresses of the hosts in question. </a:t>
            </a:r>
          </a:p>
          <a:p>
            <a:pPr eaLnBrk="1" hangingPunct="1"/>
            <a:r>
              <a:rPr lang="en-US" altLang="en-US"/>
              <a:t>A router is in charge of maintaining tables of information about other routers on the network or internetwork. </a:t>
            </a:r>
          </a:p>
        </p:txBody>
      </p:sp>
      <p:sp>
        <p:nvSpPr>
          <p:cNvPr id="2" name="Slide Number Placeholder 1"/>
          <p:cNvSpPr>
            <a:spLocks noGrp="1"/>
          </p:cNvSpPr>
          <p:nvPr>
            <p:ph type="sldNum" sz="quarter" idx="12"/>
          </p:nvPr>
        </p:nvSpPr>
        <p:spPr/>
        <p:txBody>
          <a:bodyPr/>
          <a:lstStyle/>
          <a:p>
            <a:fld id="{34960DD1-DAB2-44F9-B5E1-1B6991895D4D}" type="slidenum">
              <a:rPr lang="en-US" altLang="en-US" smtClean="0"/>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srcRect l="1818" t="7059" r="2727" b="21176"/>
          <a:stretch>
            <a:fillRect/>
          </a:stretch>
        </p:blipFill>
        <p:spPr>
          <a:xfrm>
            <a:off x="173636" y="914400"/>
            <a:ext cx="8741764" cy="5078531"/>
          </a:xfrm>
          <a:prstGeom prst="rect">
            <a:avLst/>
          </a:prstGeom>
          <a:solidFill>
            <a:schemeClr val="accent3">
              <a:lumMod val="20000"/>
              <a:lumOff val="80000"/>
            </a:schemeClr>
          </a:solidFill>
        </p:spPr>
      </p:pic>
      <p:sp>
        <p:nvSpPr>
          <p:cNvPr id="2" name="Slide Number Placeholder 1">
            <a:extLst>
              <a:ext uri="{FF2B5EF4-FFF2-40B4-BE49-F238E27FC236}">
                <a16:creationId xmlns:a16="http://schemas.microsoft.com/office/drawing/2014/main" id="{B038F0DB-5210-4628-B962-C24EC75BA376}"/>
              </a:ext>
            </a:extLst>
          </p:cNvPr>
          <p:cNvSpPr>
            <a:spLocks noGrp="1"/>
          </p:cNvSpPr>
          <p:nvPr>
            <p:ph type="sldNum" sz="quarter" idx="12"/>
          </p:nvPr>
        </p:nvSpPr>
        <p:spPr/>
        <p:txBody>
          <a:bodyPr/>
          <a:lstStyle/>
          <a:p>
            <a:fld id="{34960DD1-DAB2-44F9-B5E1-1B6991895D4D}" type="slidenum">
              <a:rPr lang="en-US" altLang="en-US" smtClean="0"/>
              <a:pPr/>
              <a:t>20</a:t>
            </a:fld>
            <a:endParaRPr lang="en-US" altLang="en-US"/>
          </a:p>
        </p:txBody>
      </p:sp>
    </p:spTree>
    <p:extLst>
      <p:ext uri="{BB962C8B-B14F-4D97-AF65-F5344CB8AC3E}">
        <p14:creationId xmlns:p14="http://schemas.microsoft.com/office/powerpoint/2010/main" val="3446074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kumimoji="1" lang="en-GB" dirty="0">
                <a:effectLst/>
              </a:rPr>
              <a:t>Packet Switching</a:t>
            </a:r>
            <a:endParaRPr kumimoji="1" lang="en-US" dirty="0">
              <a:effectLst/>
            </a:endParaRPr>
          </a:p>
        </p:txBody>
      </p:sp>
      <p:sp>
        <p:nvSpPr>
          <p:cNvPr id="41987" name="Rectangle 3"/>
          <p:cNvSpPr>
            <a:spLocks noGrp="1" noChangeArrowheads="1"/>
          </p:cNvSpPr>
          <p:nvPr>
            <p:ph type="body" idx="1"/>
          </p:nvPr>
        </p:nvSpPr>
        <p:spPr/>
        <p:txBody>
          <a:bodyPr/>
          <a:lstStyle/>
          <a:p>
            <a:pPr eaLnBrk="1" hangingPunct="1">
              <a:defRPr/>
            </a:pPr>
            <a:r>
              <a:rPr kumimoji="1" lang="en-US" sz="2800" dirty="0"/>
              <a:t>Circuit switching was designed for voice</a:t>
            </a:r>
          </a:p>
          <a:p>
            <a:pPr eaLnBrk="1" hangingPunct="1">
              <a:defRPr/>
            </a:pPr>
            <a:r>
              <a:rPr kumimoji="1" lang="en-US" sz="2800" dirty="0"/>
              <a:t>Packet switching was designed for data</a:t>
            </a:r>
          </a:p>
          <a:p>
            <a:pPr eaLnBrk="1" hangingPunct="1">
              <a:defRPr/>
            </a:pPr>
            <a:r>
              <a:rPr kumimoji="1" lang="en-US" sz="2800" dirty="0"/>
              <a:t>Transmitted in small packets</a:t>
            </a:r>
          </a:p>
          <a:p>
            <a:pPr eaLnBrk="1" hangingPunct="1">
              <a:defRPr/>
            </a:pPr>
            <a:r>
              <a:rPr kumimoji="1" lang="en-US" sz="2800" dirty="0"/>
              <a:t>Packets contain user data and control info</a:t>
            </a:r>
          </a:p>
          <a:p>
            <a:pPr lvl="1" eaLnBrk="1" hangingPunct="1">
              <a:defRPr/>
            </a:pPr>
            <a:r>
              <a:rPr kumimoji="1" lang="en-US" sz="2400" dirty="0"/>
              <a:t>User data may be part of a larger message</a:t>
            </a:r>
          </a:p>
          <a:p>
            <a:pPr lvl="1" eaLnBrk="1" hangingPunct="1">
              <a:defRPr/>
            </a:pPr>
            <a:r>
              <a:rPr kumimoji="1" lang="en-US" sz="2400" dirty="0"/>
              <a:t>Control information includes routing (addressing)</a:t>
            </a:r>
          </a:p>
          <a:p>
            <a:pPr eaLnBrk="1" hangingPunct="1">
              <a:defRPr/>
            </a:pPr>
            <a:r>
              <a:rPr kumimoji="1" lang="en-US" sz="2800" dirty="0"/>
              <a:t>Packets are received, stored briefly (buffered) and passed on to the next node</a:t>
            </a:r>
          </a:p>
          <a:p>
            <a:pPr eaLnBrk="1" hangingPunct="1">
              <a:defRPr/>
            </a:pPr>
            <a:r>
              <a:rPr kumimoji="1" lang="en-US" sz="2800" dirty="0"/>
              <a:t>Examples: X.25, Frame Relay, </a:t>
            </a:r>
            <a:r>
              <a:rPr kumimoji="1" lang="en-CA" sz="2800" dirty="0"/>
              <a:t>Multiprotocol Label Switching (MPLS), Ethernet WAN</a:t>
            </a:r>
            <a:endParaRPr kumimoji="1" lang="en-US" sz="2800" dirty="0"/>
          </a:p>
        </p:txBody>
      </p:sp>
      <p:sp>
        <p:nvSpPr>
          <p:cNvPr id="2" name="Slide Number Placeholder 1">
            <a:extLst>
              <a:ext uri="{FF2B5EF4-FFF2-40B4-BE49-F238E27FC236}">
                <a16:creationId xmlns:a16="http://schemas.microsoft.com/office/drawing/2014/main" id="{C5B43155-3A39-48E8-8D45-4B6BCA29983B}"/>
              </a:ext>
            </a:extLst>
          </p:cNvPr>
          <p:cNvSpPr>
            <a:spLocks noGrp="1"/>
          </p:cNvSpPr>
          <p:nvPr>
            <p:ph type="sldNum" sz="quarter" idx="12"/>
          </p:nvPr>
        </p:nvSpPr>
        <p:spPr/>
        <p:txBody>
          <a:bodyPr/>
          <a:lstStyle/>
          <a:p>
            <a:fld id="{34960DD1-DAB2-44F9-B5E1-1B6991895D4D}" type="slidenum">
              <a:rPr lang="en-US" altLang="en-US" smtClean="0"/>
              <a:pPr/>
              <a:t>21</a:t>
            </a:fld>
            <a:endParaRPr lang="en-US" altLang="en-US"/>
          </a:p>
        </p:txBody>
      </p:sp>
    </p:spTree>
    <p:extLst>
      <p:ext uri="{BB962C8B-B14F-4D97-AF65-F5344CB8AC3E}">
        <p14:creationId xmlns:p14="http://schemas.microsoft.com/office/powerpoint/2010/main" val="2697543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38509" y="162404"/>
            <a:ext cx="8229600" cy="914400"/>
          </a:xfrm>
        </p:spPr>
        <p:txBody>
          <a:bodyPr/>
          <a:lstStyle/>
          <a:p>
            <a:pPr eaLnBrk="1" hangingPunct="1">
              <a:defRPr/>
            </a:pPr>
            <a:r>
              <a:rPr kumimoji="1" lang="en-US" dirty="0">
                <a:effectLst/>
              </a:rPr>
              <a:t>Advantages</a:t>
            </a:r>
          </a:p>
        </p:txBody>
      </p:sp>
      <p:sp>
        <p:nvSpPr>
          <p:cNvPr id="45059" name="Rectangle 3"/>
          <p:cNvSpPr>
            <a:spLocks noGrp="1" noChangeArrowheads="1"/>
          </p:cNvSpPr>
          <p:nvPr>
            <p:ph type="body" idx="1"/>
          </p:nvPr>
        </p:nvSpPr>
        <p:spPr>
          <a:xfrm>
            <a:off x="475891" y="1071922"/>
            <a:ext cx="8229600" cy="5178186"/>
          </a:xfrm>
        </p:spPr>
        <p:txBody>
          <a:bodyPr/>
          <a:lstStyle/>
          <a:p>
            <a:pPr eaLnBrk="1" hangingPunct="1">
              <a:defRPr/>
            </a:pPr>
            <a:r>
              <a:rPr kumimoji="1" lang="en-US" sz="2800" dirty="0"/>
              <a:t>Single link shared by many packets over time</a:t>
            </a:r>
          </a:p>
          <a:p>
            <a:pPr lvl="1" eaLnBrk="1" hangingPunct="1">
              <a:defRPr/>
            </a:pPr>
            <a:r>
              <a:rPr kumimoji="1" lang="en-US" sz="2400" dirty="0"/>
              <a:t>Higher line efficiency</a:t>
            </a:r>
          </a:p>
          <a:p>
            <a:pPr lvl="1" eaLnBrk="1" hangingPunct="1">
              <a:defRPr/>
            </a:pPr>
            <a:r>
              <a:rPr kumimoji="1" lang="en-US" sz="2400" dirty="0"/>
              <a:t>lower cost</a:t>
            </a:r>
          </a:p>
          <a:p>
            <a:pPr lvl="1" eaLnBrk="1" hangingPunct="1">
              <a:defRPr/>
            </a:pPr>
            <a:r>
              <a:rPr kumimoji="1" lang="en-US" sz="2400" dirty="0"/>
              <a:t>Packets queued and transmitted as fast as possible</a:t>
            </a:r>
          </a:p>
          <a:p>
            <a:pPr eaLnBrk="1" hangingPunct="1">
              <a:defRPr/>
            </a:pPr>
            <a:r>
              <a:rPr kumimoji="1" lang="en-US" sz="2800" dirty="0"/>
              <a:t>Packets accepted even when network is busy</a:t>
            </a:r>
          </a:p>
          <a:p>
            <a:pPr eaLnBrk="1" hangingPunct="1">
              <a:defRPr/>
            </a:pPr>
            <a:r>
              <a:rPr kumimoji="1" lang="en-US" sz="2800" dirty="0"/>
              <a:t>Priorities can be used</a:t>
            </a:r>
          </a:p>
          <a:p>
            <a:pPr eaLnBrk="1" hangingPunct="1">
              <a:defRPr/>
            </a:pPr>
            <a:endParaRPr kumimoji="1" lang="en-US" sz="2800" dirty="0"/>
          </a:p>
          <a:p>
            <a:pPr marL="0" indent="0" eaLnBrk="1" hangingPunct="1">
              <a:buNone/>
              <a:defRPr/>
            </a:pPr>
            <a:r>
              <a:rPr kumimoji="1" lang="en-US" dirty="0">
                <a:solidFill>
                  <a:srgbClr val="0000CC"/>
                </a:solidFill>
                <a:latin typeface="+mj-lt"/>
                <a:ea typeface="+mj-ea"/>
                <a:cs typeface="+mj-cs"/>
              </a:rPr>
              <a:t>Disadvantages</a:t>
            </a:r>
          </a:p>
          <a:p>
            <a:pPr eaLnBrk="1" hangingPunct="1">
              <a:defRPr/>
            </a:pPr>
            <a:r>
              <a:rPr kumimoji="1" lang="en-US" sz="2800" dirty="0"/>
              <a:t>Higher delays (latency)</a:t>
            </a:r>
          </a:p>
          <a:p>
            <a:pPr eaLnBrk="1" hangingPunct="1">
              <a:defRPr/>
            </a:pPr>
            <a:r>
              <a:rPr kumimoji="1" lang="en-US" sz="2800" dirty="0"/>
              <a:t>Higher jitter (variation of delays)</a:t>
            </a:r>
          </a:p>
        </p:txBody>
      </p:sp>
      <p:sp>
        <p:nvSpPr>
          <p:cNvPr id="2" name="Slide Number Placeholder 1">
            <a:extLst>
              <a:ext uri="{FF2B5EF4-FFF2-40B4-BE49-F238E27FC236}">
                <a16:creationId xmlns:a16="http://schemas.microsoft.com/office/drawing/2014/main" id="{93D034F3-F7C8-46CF-B30C-F4BD1AF7F14F}"/>
              </a:ext>
            </a:extLst>
          </p:cNvPr>
          <p:cNvSpPr>
            <a:spLocks noGrp="1"/>
          </p:cNvSpPr>
          <p:nvPr>
            <p:ph type="sldNum" sz="quarter" idx="12"/>
          </p:nvPr>
        </p:nvSpPr>
        <p:spPr/>
        <p:txBody>
          <a:bodyPr/>
          <a:lstStyle/>
          <a:p>
            <a:fld id="{34960DD1-DAB2-44F9-B5E1-1B6991895D4D}" type="slidenum">
              <a:rPr lang="en-US" altLang="en-US" smtClean="0"/>
              <a:pPr/>
              <a:t>22</a:t>
            </a:fld>
            <a:endParaRPr lang="en-US" altLang="en-US"/>
          </a:p>
        </p:txBody>
      </p:sp>
    </p:spTree>
    <p:extLst>
      <p:ext uri="{BB962C8B-B14F-4D97-AF65-F5344CB8AC3E}">
        <p14:creationId xmlns:p14="http://schemas.microsoft.com/office/powerpoint/2010/main" val="3017209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42900" y="8626"/>
            <a:ext cx="8229600" cy="914400"/>
          </a:xfrm>
        </p:spPr>
        <p:txBody>
          <a:bodyPr/>
          <a:lstStyle/>
          <a:p>
            <a:pPr eaLnBrk="1" hangingPunct="1">
              <a:defRPr/>
            </a:pPr>
            <a:r>
              <a:rPr kumimoji="1" lang="en-US" dirty="0">
                <a:effectLst/>
              </a:rPr>
              <a:t>Switching Techniques</a:t>
            </a:r>
          </a:p>
        </p:txBody>
      </p:sp>
      <p:sp>
        <p:nvSpPr>
          <p:cNvPr id="46083" name="Rectangle 3"/>
          <p:cNvSpPr>
            <a:spLocks noGrp="1" noChangeArrowheads="1"/>
          </p:cNvSpPr>
          <p:nvPr>
            <p:ph type="body" idx="1"/>
          </p:nvPr>
        </p:nvSpPr>
        <p:spPr>
          <a:xfrm>
            <a:off x="354402" y="1104180"/>
            <a:ext cx="8229600" cy="2489199"/>
          </a:xfrm>
        </p:spPr>
        <p:txBody>
          <a:bodyPr/>
          <a:lstStyle/>
          <a:p>
            <a:pPr eaLnBrk="1" hangingPunct="1"/>
            <a:r>
              <a:rPr kumimoji="1" lang="en-US" sz="2800" dirty="0"/>
              <a:t>Station breaks long message into packets</a:t>
            </a:r>
          </a:p>
          <a:p>
            <a:pPr eaLnBrk="1" hangingPunct="1"/>
            <a:r>
              <a:rPr kumimoji="1" lang="en-US" sz="2800" dirty="0"/>
              <a:t>Packets sent one at a time to the network</a:t>
            </a:r>
          </a:p>
          <a:p>
            <a:pPr eaLnBrk="1" hangingPunct="1"/>
            <a:r>
              <a:rPr kumimoji="1" lang="en-US" sz="2800" dirty="0"/>
              <a:t>It is necessary to determine the links that packets are sent based on the addressing information. </a:t>
            </a:r>
          </a:p>
          <a:p>
            <a:pPr lvl="1" eaLnBrk="1" hangingPunct="1"/>
            <a:r>
              <a:rPr kumimoji="1" lang="en-US" sz="2600" dirty="0"/>
              <a:t>The links can be determined in two ways:</a:t>
            </a:r>
          </a:p>
        </p:txBody>
      </p:sp>
      <p:graphicFrame>
        <p:nvGraphicFramePr>
          <p:cNvPr id="2" name="Diagram 1"/>
          <p:cNvGraphicFramePr/>
          <p:nvPr>
            <p:extLst>
              <p:ext uri="{D42A27DB-BD31-4B8C-83A1-F6EECF244321}">
                <p14:modId xmlns:p14="http://schemas.microsoft.com/office/powerpoint/2010/main" val="529210941"/>
              </p:ext>
            </p:extLst>
          </p:nvPr>
        </p:nvGraphicFramePr>
        <p:xfrm>
          <a:off x="914400" y="3975459"/>
          <a:ext cx="7086600" cy="248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E665B989-EC14-4F9E-B923-E161BCFBAB35}"/>
              </a:ext>
            </a:extLst>
          </p:cNvPr>
          <p:cNvSpPr>
            <a:spLocks noGrp="1"/>
          </p:cNvSpPr>
          <p:nvPr>
            <p:ph type="sldNum" sz="quarter" idx="12"/>
          </p:nvPr>
        </p:nvSpPr>
        <p:spPr/>
        <p:txBody>
          <a:bodyPr/>
          <a:lstStyle/>
          <a:p>
            <a:fld id="{34960DD1-DAB2-44F9-B5E1-1B6991895D4D}" type="slidenum">
              <a:rPr lang="en-US" altLang="en-US" smtClean="0"/>
              <a:pPr/>
              <a:t>23</a:t>
            </a:fld>
            <a:endParaRPr lang="en-US" altLang="en-US"/>
          </a:p>
        </p:txBody>
      </p:sp>
    </p:spTree>
    <p:extLst>
      <p:ext uri="{BB962C8B-B14F-4D97-AF65-F5344CB8AC3E}">
        <p14:creationId xmlns:p14="http://schemas.microsoft.com/office/powerpoint/2010/main" val="1322304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457200" y="377825"/>
            <a:ext cx="8229600" cy="6343650"/>
          </a:xfrm>
        </p:spPr>
        <p:txBody>
          <a:bodyPr/>
          <a:lstStyle/>
          <a:p>
            <a:r>
              <a:rPr lang="en-US" altLang="en-US" sz="2800" b="1" i="1" dirty="0"/>
              <a:t>Datagram</a:t>
            </a:r>
            <a:r>
              <a:rPr lang="en-US" altLang="en-US" sz="2800" dirty="0"/>
              <a:t> (Connectionless systems):</a:t>
            </a:r>
          </a:p>
          <a:p>
            <a:pPr lvl="1"/>
            <a:r>
              <a:rPr lang="en-US" altLang="en-US" sz="2800" dirty="0"/>
              <a:t>Full addressing information must be carried in each packet.</a:t>
            </a:r>
          </a:p>
          <a:p>
            <a:pPr lvl="1"/>
            <a:r>
              <a:rPr lang="en-US" altLang="en-US" sz="2800" dirty="0"/>
              <a:t>Network nodes determine where to send the packet next</a:t>
            </a:r>
          </a:p>
          <a:p>
            <a:r>
              <a:rPr lang="en-US" altLang="en-US" sz="2800" b="1" i="1" dirty="0"/>
              <a:t>Virtual Circuit </a:t>
            </a:r>
            <a:r>
              <a:rPr lang="en-US" altLang="en-US" sz="2800" dirty="0"/>
              <a:t>(Connection-oriented systems):</a:t>
            </a:r>
          </a:p>
          <a:p>
            <a:pPr lvl="1"/>
            <a:r>
              <a:rPr lang="en-US" altLang="en-US" sz="2800" dirty="0"/>
              <a:t>Network predetermines the route for a packet, and each packet only carries an identifier</a:t>
            </a:r>
          </a:p>
          <a:p>
            <a:pPr lvl="1"/>
            <a:r>
              <a:rPr lang="en-US" altLang="en-US" sz="2800" dirty="0"/>
              <a:t>A network node determines the onward route by looking up the identifier in tables held in memory</a:t>
            </a:r>
          </a:p>
          <a:p>
            <a:pPr lvl="1"/>
            <a:r>
              <a:rPr lang="en-US" altLang="en-US" sz="2800" dirty="0"/>
              <a:t>As the circuit is set up temporarily, it is called a Virtual Circuit (VC)</a:t>
            </a:r>
          </a:p>
        </p:txBody>
      </p:sp>
      <p:sp>
        <p:nvSpPr>
          <p:cNvPr id="3" name="Slide Number Placeholder 2"/>
          <p:cNvSpPr>
            <a:spLocks noGrp="1"/>
          </p:cNvSpPr>
          <p:nvPr>
            <p:ph type="sldNum" sz="quarter" idx="12"/>
          </p:nvPr>
        </p:nvSpPr>
        <p:spPr/>
        <p:txBody>
          <a:bodyPr/>
          <a:lstStyle/>
          <a:p>
            <a:fld id="{34960DD1-DAB2-44F9-B5E1-1B6991895D4D}" type="slidenum">
              <a:rPr lang="en-US" altLang="en-US" smtClean="0"/>
              <a:pPr/>
              <a:t>24</a:t>
            </a:fld>
            <a:endParaRPr lang="en-US" altLang="en-US"/>
          </a:p>
        </p:txBody>
      </p:sp>
    </p:spTree>
    <p:extLst>
      <p:ext uri="{BB962C8B-B14F-4D97-AF65-F5344CB8AC3E}">
        <p14:creationId xmlns:p14="http://schemas.microsoft.com/office/powerpoint/2010/main" val="906692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33400"/>
          </a:xfrm>
        </p:spPr>
        <p:txBody>
          <a:bodyPr/>
          <a:lstStyle/>
          <a:p>
            <a:pPr>
              <a:defRPr/>
            </a:pPr>
            <a:r>
              <a:rPr lang="en-US" dirty="0">
                <a:effectLst/>
              </a:rPr>
              <a:t>WAN Link Connection Options</a:t>
            </a:r>
          </a:p>
        </p:txBody>
      </p:sp>
      <p:sp>
        <p:nvSpPr>
          <p:cNvPr id="14339" name="Content Placeholder 2"/>
          <p:cNvSpPr>
            <a:spLocks noGrp="1"/>
          </p:cNvSpPr>
          <p:nvPr>
            <p:ph idx="1"/>
          </p:nvPr>
        </p:nvSpPr>
        <p:spPr>
          <a:xfrm>
            <a:off x="457200" y="1219200"/>
            <a:ext cx="8229600" cy="5257800"/>
          </a:xfrm>
        </p:spPr>
        <p:txBody>
          <a:bodyPr/>
          <a:lstStyle/>
          <a:p>
            <a:pPr marL="0" indent="0">
              <a:buNone/>
            </a:pPr>
            <a:r>
              <a:rPr lang="en-US" altLang="en-US" dirty="0"/>
              <a:t>An Enterprise can get WAN access in two ways:</a:t>
            </a:r>
          </a:p>
          <a:p>
            <a:r>
              <a:rPr lang="en-CA" sz="2400" b="1" i="1" dirty="0"/>
              <a:t>Private WAN infrastructure</a:t>
            </a:r>
            <a:r>
              <a:rPr lang="en-CA" sz="2400" b="1" dirty="0"/>
              <a:t>: </a:t>
            </a:r>
            <a:r>
              <a:rPr lang="en-CA" sz="2400" dirty="0"/>
              <a:t>Service providers may offer dedicated point-to-point leased lines, circuit-switched links, such as PSTN or ISDN, and packet-switched links, such as Ethernet WAN, ATM, or Frame Relay.</a:t>
            </a:r>
          </a:p>
          <a:p>
            <a:r>
              <a:rPr lang="en-CA" sz="2400" b="1" i="1" dirty="0"/>
              <a:t>Public WAN infrastructure</a:t>
            </a:r>
            <a:r>
              <a:rPr lang="en-CA" sz="2400" b="1" dirty="0"/>
              <a:t>: </a:t>
            </a:r>
            <a:r>
              <a:rPr lang="en-CA" sz="2400" dirty="0"/>
              <a:t>Service providers provide Internet access using broadband services such as DSL, cable, and satellite access. </a:t>
            </a:r>
          </a:p>
          <a:p>
            <a:pPr lvl="1"/>
            <a:r>
              <a:rPr lang="en-CA" sz="2200" b="1" i="1" dirty="0"/>
              <a:t>Broadband connections </a:t>
            </a:r>
            <a:r>
              <a:rPr lang="en-CA" sz="2200" dirty="0"/>
              <a:t>are typically used to connect small offices and telecommuting employees to a corporate site over the Internet. Data traveling between corporate sites over the public WAN infrastructure should be protected using VPNs.</a:t>
            </a:r>
            <a:endParaRPr lang="en-US" altLang="en-US" sz="2200" dirty="0"/>
          </a:p>
        </p:txBody>
      </p:sp>
      <p:sp>
        <p:nvSpPr>
          <p:cNvPr id="3" name="Slide Number Placeholder 2"/>
          <p:cNvSpPr>
            <a:spLocks noGrp="1"/>
          </p:cNvSpPr>
          <p:nvPr>
            <p:ph type="sldNum" sz="quarter" idx="12"/>
          </p:nvPr>
        </p:nvSpPr>
        <p:spPr/>
        <p:txBody>
          <a:bodyPr/>
          <a:lstStyle/>
          <a:p>
            <a:fld id="{34960DD1-DAB2-44F9-B5E1-1B6991895D4D}" type="slidenum">
              <a:rPr lang="en-US" altLang="en-US" smtClean="0"/>
              <a:pPr/>
              <a:t>25</a:t>
            </a:fld>
            <a:endParaRPr lang="en-US" altLang="en-US"/>
          </a:p>
        </p:txBody>
      </p:sp>
    </p:spTree>
    <p:extLst>
      <p:ext uri="{BB962C8B-B14F-4D97-AF65-F5344CB8AC3E}">
        <p14:creationId xmlns:p14="http://schemas.microsoft.com/office/powerpoint/2010/main" val="954700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33400"/>
          </a:xfrm>
        </p:spPr>
        <p:txBody>
          <a:bodyPr/>
          <a:lstStyle/>
          <a:p>
            <a:pPr>
              <a:defRPr/>
            </a:pPr>
            <a:r>
              <a:rPr lang="en-US" dirty="0">
                <a:effectLst/>
              </a:rPr>
              <a:t>WAN Link Connection Options</a:t>
            </a:r>
          </a:p>
        </p:txBody>
      </p:sp>
      <p:sp>
        <p:nvSpPr>
          <p:cNvPr id="3" name="Slide Number Placeholder 2"/>
          <p:cNvSpPr>
            <a:spLocks noGrp="1"/>
          </p:cNvSpPr>
          <p:nvPr>
            <p:ph type="sldNum" sz="quarter" idx="12"/>
          </p:nvPr>
        </p:nvSpPr>
        <p:spPr/>
        <p:txBody>
          <a:bodyPr/>
          <a:lstStyle/>
          <a:p>
            <a:fld id="{34960DD1-DAB2-44F9-B5E1-1B6991895D4D}" type="slidenum">
              <a:rPr lang="en-US" altLang="en-US" smtClean="0"/>
              <a:pPr/>
              <a:t>26</a:t>
            </a:fld>
            <a:endParaRPr lang="en-US" altLang="en-US"/>
          </a:p>
        </p:txBody>
      </p:sp>
      <p:pic>
        <p:nvPicPr>
          <p:cNvPr id="4" name="Picture 3">
            <a:extLst>
              <a:ext uri="{FF2B5EF4-FFF2-40B4-BE49-F238E27FC236}">
                <a16:creationId xmlns:a16="http://schemas.microsoft.com/office/drawing/2014/main" id="{E8321253-A6FF-4F36-AEFC-EB7B4B2C271D}"/>
              </a:ext>
            </a:extLst>
          </p:cNvPr>
          <p:cNvPicPr>
            <a:picLocks noChangeAspect="1"/>
          </p:cNvPicPr>
          <p:nvPr/>
        </p:nvPicPr>
        <p:blipFill>
          <a:blip r:embed="rId2"/>
          <a:stretch>
            <a:fillRect/>
          </a:stretch>
        </p:blipFill>
        <p:spPr>
          <a:xfrm>
            <a:off x="457200" y="1244389"/>
            <a:ext cx="8158772" cy="5144992"/>
          </a:xfrm>
          <a:prstGeom prst="rect">
            <a:avLst/>
          </a:prstGeom>
        </p:spPr>
      </p:pic>
    </p:spTree>
    <p:extLst>
      <p:ext uri="{BB962C8B-B14F-4D97-AF65-F5344CB8AC3E}">
        <p14:creationId xmlns:p14="http://schemas.microsoft.com/office/powerpoint/2010/main" val="3497679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3426"/>
            <a:ext cx="8229600" cy="457200"/>
          </a:xfrm>
        </p:spPr>
        <p:txBody>
          <a:bodyPr/>
          <a:lstStyle/>
          <a:p>
            <a:pPr>
              <a:defRPr/>
            </a:pPr>
            <a:r>
              <a:rPr lang="en-US" dirty="0">
                <a:effectLst/>
              </a:rPr>
              <a:t>Leased Lines</a:t>
            </a:r>
          </a:p>
        </p:txBody>
      </p:sp>
      <p:sp>
        <p:nvSpPr>
          <p:cNvPr id="26627" name="Content Placeholder 2"/>
          <p:cNvSpPr>
            <a:spLocks noGrp="1"/>
          </p:cNvSpPr>
          <p:nvPr>
            <p:ph idx="1"/>
          </p:nvPr>
        </p:nvSpPr>
        <p:spPr>
          <a:xfrm>
            <a:off x="457200" y="770626"/>
            <a:ext cx="8229600" cy="5706374"/>
          </a:xfrm>
        </p:spPr>
        <p:txBody>
          <a:bodyPr/>
          <a:lstStyle/>
          <a:p>
            <a:r>
              <a:rPr lang="en-CA" sz="2800" dirty="0"/>
              <a:t>When permanent dedicated connections are required, a point-to-point link is used to provide a pre-established WAN communications path between customer premises or from the customer premises to the provider network. </a:t>
            </a:r>
          </a:p>
          <a:p>
            <a:pPr lvl="1"/>
            <a:r>
              <a:rPr lang="en-CA" sz="2600" dirty="0"/>
              <a:t>Point-to-point lines are usually leased from a service provider and are called </a:t>
            </a:r>
            <a:r>
              <a:rPr lang="en-CA" sz="2600" b="1" i="1" dirty="0"/>
              <a:t>leased lines</a:t>
            </a:r>
            <a:r>
              <a:rPr lang="en-CA" sz="2600" dirty="0"/>
              <a:t>.</a:t>
            </a:r>
            <a:endParaRPr lang="en-US" altLang="en-US" sz="2600" dirty="0"/>
          </a:p>
        </p:txBody>
      </p:sp>
      <p:sp>
        <p:nvSpPr>
          <p:cNvPr id="3" name="Slide Number Placeholder 2"/>
          <p:cNvSpPr>
            <a:spLocks noGrp="1"/>
          </p:cNvSpPr>
          <p:nvPr>
            <p:ph type="sldNum" sz="quarter" idx="12"/>
          </p:nvPr>
        </p:nvSpPr>
        <p:spPr/>
        <p:txBody>
          <a:bodyPr/>
          <a:lstStyle/>
          <a:p>
            <a:fld id="{34960DD1-DAB2-44F9-B5E1-1B6991895D4D}" type="slidenum">
              <a:rPr lang="en-US" altLang="en-US" smtClean="0"/>
              <a:pPr/>
              <a:t>27</a:t>
            </a:fld>
            <a:endParaRPr lang="en-US" altLang="en-US"/>
          </a:p>
        </p:txBody>
      </p:sp>
      <p:pic>
        <p:nvPicPr>
          <p:cNvPr id="4" name="Picture 3">
            <a:extLst>
              <a:ext uri="{FF2B5EF4-FFF2-40B4-BE49-F238E27FC236}">
                <a16:creationId xmlns:a16="http://schemas.microsoft.com/office/drawing/2014/main" id="{CC414D54-650F-4CC1-8019-274D1CFF4AF0}"/>
              </a:ext>
            </a:extLst>
          </p:cNvPr>
          <p:cNvPicPr>
            <a:picLocks noChangeAspect="1"/>
          </p:cNvPicPr>
          <p:nvPr/>
        </p:nvPicPr>
        <p:blipFill rotWithShape="1">
          <a:blip r:embed="rId2"/>
          <a:srcRect l="1525" t="6438" r="5547" b="21388"/>
          <a:stretch/>
        </p:blipFill>
        <p:spPr>
          <a:xfrm>
            <a:off x="2819399" y="4065499"/>
            <a:ext cx="4774443" cy="263018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7E0028-8ED3-4A2B-9373-BB152DF0379D}"/>
              </a:ext>
            </a:extLst>
          </p:cNvPr>
          <p:cNvSpPr/>
          <p:nvPr/>
        </p:nvSpPr>
        <p:spPr bwMode="auto">
          <a:xfrm>
            <a:off x="1295400" y="4038600"/>
            <a:ext cx="5562600" cy="2590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313346" name="Rectangle 2">
            <a:extLst>
              <a:ext uri="{FF2B5EF4-FFF2-40B4-BE49-F238E27FC236}">
                <a16:creationId xmlns:a16="http://schemas.microsoft.com/office/drawing/2014/main" id="{D456C621-E3AB-4420-813C-F01024184F33}"/>
              </a:ext>
            </a:extLst>
          </p:cNvPr>
          <p:cNvSpPr>
            <a:spLocks noGrp="1" noChangeArrowheads="1"/>
          </p:cNvSpPr>
          <p:nvPr>
            <p:ph type="title"/>
          </p:nvPr>
        </p:nvSpPr>
        <p:spPr>
          <a:xfrm>
            <a:off x="438509" y="-167054"/>
            <a:ext cx="8229600" cy="791308"/>
          </a:xfrm>
        </p:spPr>
        <p:txBody>
          <a:bodyPr/>
          <a:lstStyle/>
          <a:p>
            <a:pPr eaLnBrk="1" hangingPunct="1">
              <a:defRPr/>
            </a:pPr>
            <a:r>
              <a:rPr lang="en-US" dirty="0">
                <a:effectLst/>
              </a:rPr>
              <a:t>Data Channels</a:t>
            </a:r>
          </a:p>
        </p:txBody>
      </p:sp>
      <p:sp>
        <p:nvSpPr>
          <p:cNvPr id="313347" name="Rectangle 3">
            <a:extLst>
              <a:ext uri="{FF2B5EF4-FFF2-40B4-BE49-F238E27FC236}">
                <a16:creationId xmlns:a16="http://schemas.microsoft.com/office/drawing/2014/main" id="{F9C71E44-F2CD-42D7-B0B2-B13871A9F221}"/>
              </a:ext>
            </a:extLst>
          </p:cNvPr>
          <p:cNvSpPr>
            <a:spLocks noGrp="1" noChangeArrowheads="1"/>
          </p:cNvSpPr>
          <p:nvPr>
            <p:ph type="body" idx="1"/>
          </p:nvPr>
        </p:nvSpPr>
        <p:spPr>
          <a:xfrm>
            <a:off x="685800" y="573091"/>
            <a:ext cx="8229600" cy="3373434"/>
          </a:xfrm>
        </p:spPr>
        <p:txBody>
          <a:bodyPr/>
          <a:lstStyle/>
          <a:p>
            <a:r>
              <a:rPr lang="en-CA" sz="2400" dirty="0"/>
              <a:t>Leased lines are available in different capacities and are generally priced based on the bandwidth required and the distance between the two connected points.</a:t>
            </a:r>
            <a:endParaRPr lang="en-US" sz="2400" dirty="0"/>
          </a:p>
          <a:p>
            <a:pPr eaLnBrk="1" hangingPunct="1">
              <a:lnSpc>
                <a:spcPct val="80000"/>
              </a:lnSpc>
              <a:defRPr/>
            </a:pPr>
            <a:r>
              <a:rPr lang="en-US" sz="2400" dirty="0"/>
              <a:t>The most common communications data rates for end users are </a:t>
            </a:r>
            <a:r>
              <a:rPr lang="en-US" sz="2400" b="1" i="1" dirty="0"/>
              <a:t>DS-0 to DS-3</a:t>
            </a:r>
            <a:r>
              <a:rPr lang="en-US" sz="2400" dirty="0"/>
              <a:t>, and </a:t>
            </a:r>
            <a:r>
              <a:rPr lang="en-US" sz="2400" b="1" i="1" dirty="0"/>
              <a:t>T1 to T3</a:t>
            </a:r>
            <a:r>
              <a:rPr lang="en-US" sz="2400" dirty="0"/>
              <a:t>.  </a:t>
            </a:r>
          </a:p>
          <a:p>
            <a:pPr eaLnBrk="1" hangingPunct="1">
              <a:lnSpc>
                <a:spcPct val="80000"/>
              </a:lnSpc>
              <a:defRPr/>
            </a:pPr>
            <a:r>
              <a:rPr lang="en-US" altLang="en-US" sz="2400" dirty="0"/>
              <a:t>A T-carrier or telecommunications carrier system is a cabling and interface system designed to carry data at high speeds. </a:t>
            </a:r>
          </a:p>
          <a:p>
            <a:pPr eaLnBrk="1" hangingPunct="1">
              <a:lnSpc>
                <a:spcPct val="80000"/>
              </a:lnSpc>
              <a:defRPr/>
            </a:pPr>
            <a:r>
              <a:rPr lang="en-US" sz="2400" dirty="0"/>
              <a:t>DS0 designates the base rate of the digital signal lines.</a:t>
            </a:r>
          </a:p>
          <a:p>
            <a:pPr eaLnBrk="1" hangingPunct="1">
              <a:lnSpc>
                <a:spcPct val="80000"/>
              </a:lnSpc>
              <a:defRPr/>
            </a:pPr>
            <a:endParaRPr lang="en-US" sz="2400" dirty="0"/>
          </a:p>
          <a:p>
            <a:pPr eaLnBrk="1" hangingPunct="1">
              <a:lnSpc>
                <a:spcPct val="90000"/>
              </a:lnSpc>
              <a:buFont typeface="Wingdings" panose="05000000000000000000" pitchFamily="2" charset="2"/>
              <a:buNone/>
              <a:defRPr/>
            </a:pPr>
            <a:r>
              <a:rPr lang="en-US" sz="2400" b="1" i="1" dirty="0">
                <a:solidFill>
                  <a:schemeClr val="folHlink"/>
                </a:solidFill>
              </a:rPr>
              <a:t>		</a:t>
            </a:r>
            <a:r>
              <a:rPr lang="en-US" sz="2400" b="1" i="1" dirty="0"/>
              <a:t>Designation		Data Rate</a:t>
            </a:r>
          </a:p>
          <a:p>
            <a:pPr eaLnBrk="1" hangingPunct="1">
              <a:lnSpc>
                <a:spcPct val="90000"/>
              </a:lnSpc>
              <a:buFont typeface="Wingdings" panose="05000000000000000000" pitchFamily="2" charset="2"/>
              <a:buNone/>
              <a:defRPr/>
            </a:pPr>
            <a:r>
              <a:rPr lang="en-US" sz="800" dirty="0"/>
              <a:t>		 </a:t>
            </a:r>
            <a:r>
              <a:rPr lang="en-US" sz="2400" dirty="0"/>
              <a:t>DS0			64 kbps</a:t>
            </a:r>
          </a:p>
          <a:p>
            <a:pPr eaLnBrk="1" hangingPunct="1">
              <a:lnSpc>
                <a:spcPct val="90000"/>
              </a:lnSpc>
              <a:buFont typeface="Wingdings" panose="05000000000000000000" pitchFamily="2" charset="2"/>
              <a:buNone/>
              <a:defRPr/>
            </a:pPr>
            <a:r>
              <a:rPr lang="en-US" sz="2400" dirty="0"/>
              <a:t>		T1 (DS-1)		1.544 Mbps</a:t>
            </a:r>
          </a:p>
          <a:p>
            <a:pPr eaLnBrk="1" hangingPunct="1">
              <a:lnSpc>
                <a:spcPct val="90000"/>
              </a:lnSpc>
              <a:buFont typeface="Wingdings" panose="05000000000000000000" pitchFamily="2" charset="2"/>
              <a:buNone/>
              <a:defRPr/>
            </a:pPr>
            <a:r>
              <a:rPr lang="en-US" sz="2400" dirty="0"/>
              <a:t>		T2 (DS-2)		6.312 Mbps</a:t>
            </a:r>
          </a:p>
          <a:p>
            <a:pPr eaLnBrk="1" hangingPunct="1">
              <a:lnSpc>
                <a:spcPct val="90000"/>
              </a:lnSpc>
              <a:buFont typeface="Wingdings" panose="05000000000000000000" pitchFamily="2" charset="2"/>
              <a:buNone/>
              <a:defRPr/>
            </a:pPr>
            <a:r>
              <a:rPr lang="en-US" sz="2400" dirty="0"/>
              <a:t>		T3 (DS-3)		44.736 Mbps</a:t>
            </a:r>
          </a:p>
          <a:p>
            <a:pPr eaLnBrk="1" hangingPunct="1">
              <a:lnSpc>
                <a:spcPct val="90000"/>
              </a:lnSpc>
              <a:buFont typeface="Wingdings" panose="05000000000000000000" pitchFamily="2" charset="2"/>
              <a:buNone/>
              <a:defRPr/>
            </a:pPr>
            <a:r>
              <a:rPr lang="en-US" sz="2400" dirty="0"/>
              <a:t>		T4 (DS-4)		274.176 Mbps</a:t>
            </a:r>
          </a:p>
          <a:p>
            <a:pPr eaLnBrk="1" hangingPunct="1">
              <a:lnSpc>
                <a:spcPct val="80000"/>
              </a:lnSpc>
              <a:buFont typeface="Wingdings" panose="05000000000000000000" pitchFamily="2" charset="2"/>
              <a:buNone/>
              <a:defRPr/>
            </a:pPr>
            <a:endParaRPr lang="en-US" sz="2400" dirty="0"/>
          </a:p>
        </p:txBody>
      </p:sp>
      <p:cxnSp>
        <p:nvCxnSpPr>
          <p:cNvPr id="5" name="Straight Connector 4">
            <a:extLst>
              <a:ext uri="{FF2B5EF4-FFF2-40B4-BE49-F238E27FC236}">
                <a16:creationId xmlns:a16="http://schemas.microsoft.com/office/drawing/2014/main" id="{471DC97C-0DA8-4CBC-A516-663B8F5FD4DD}"/>
              </a:ext>
            </a:extLst>
          </p:cNvPr>
          <p:cNvCxnSpPr/>
          <p:nvPr/>
        </p:nvCxnSpPr>
        <p:spPr bwMode="auto">
          <a:xfrm>
            <a:off x="1295400" y="4495800"/>
            <a:ext cx="5562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 name="Slide Number Placeholder 5">
            <a:extLst>
              <a:ext uri="{FF2B5EF4-FFF2-40B4-BE49-F238E27FC236}">
                <a16:creationId xmlns:a16="http://schemas.microsoft.com/office/drawing/2014/main" id="{1E3C1709-C0D1-48DF-8204-E1E0534D887F}"/>
              </a:ext>
            </a:extLst>
          </p:cNvPr>
          <p:cNvSpPr>
            <a:spLocks noGrp="1"/>
          </p:cNvSpPr>
          <p:nvPr>
            <p:ph type="sldNum" sz="quarter" idx="12"/>
          </p:nvPr>
        </p:nvSpPr>
        <p:spPr/>
        <p:txBody>
          <a:bodyPr/>
          <a:lstStyle/>
          <a:p>
            <a:fld id="{34960DD1-DAB2-44F9-B5E1-1B6991895D4D}" type="slidenum">
              <a:rPr lang="en-US" altLang="en-US" smtClean="0"/>
              <a:pPr/>
              <a:t>28</a:t>
            </a:fld>
            <a:endParaRPr lang="en-US" altLang="en-US"/>
          </a:p>
        </p:txBody>
      </p:sp>
    </p:spTree>
    <p:extLst>
      <p:ext uri="{BB962C8B-B14F-4D97-AF65-F5344CB8AC3E}">
        <p14:creationId xmlns:p14="http://schemas.microsoft.com/office/powerpoint/2010/main" val="17746123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T-Carriers</a:t>
            </a:r>
          </a:p>
        </p:txBody>
      </p:sp>
      <p:sp>
        <p:nvSpPr>
          <p:cNvPr id="29699" name="Content Placeholder 2"/>
          <p:cNvSpPr>
            <a:spLocks noGrp="1"/>
          </p:cNvSpPr>
          <p:nvPr>
            <p:ph idx="1"/>
          </p:nvPr>
        </p:nvSpPr>
        <p:spPr/>
        <p:txBody>
          <a:bodyPr/>
          <a:lstStyle/>
          <a:p>
            <a:r>
              <a:rPr lang="en-US" altLang="en-US" dirty="0"/>
              <a:t>The two most common T-carrier systems are as follows:</a:t>
            </a:r>
          </a:p>
          <a:p>
            <a:pPr lvl="1"/>
            <a:r>
              <a:rPr lang="en-US" altLang="en-US" b="1" i="1" dirty="0"/>
              <a:t>T1</a:t>
            </a:r>
            <a:r>
              <a:rPr lang="en-US" altLang="en-US" dirty="0"/>
              <a:t>: It is considered 1.544 Mbps, but only 1.536 Mbps of that is for data. </a:t>
            </a:r>
          </a:p>
          <a:p>
            <a:pPr lvl="2"/>
            <a:r>
              <a:rPr lang="en-US" altLang="en-US" dirty="0"/>
              <a:t>The 1.536 Mbps is broken into 24 equal 64 Kbps channels and can be used with a multiplexor.</a:t>
            </a:r>
          </a:p>
          <a:p>
            <a:pPr lvl="1"/>
            <a:r>
              <a:rPr lang="en-US" altLang="en-US" b="1" i="1" dirty="0"/>
              <a:t>T3:</a:t>
            </a:r>
            <a:r>
              <a:rPr lang="en-US" altLang="en-US" dirty="0"/>
              <a:t> Stands for trunk Carrier 3. </a:t>
            </a:r>
          </a:p>
          <a:p>
            <a:pPr lvl="2"/>
            <a:r>
              <a:rPr lang="en-US" altLang="en-US" dirty="0"/>
              <a:t>Equivalent of 28 T1s. It is considered 44.736 Mbps, using 672 64 Kbps B channels. </a:t>
            </a:r>
          </a:p>
        </p:txBody>
      </p:sp>
      <p:sp>
        <p:nvSpPr>
          <p:cNvPr id="3" name="Slide Number Placeholder 2"/>
          <p:cNvSpPr>
            <a:spLocks noGrp="1"/>
          </p:cNvSpPr>
          <p:nvPr>
            <p:ph type="sldNum" sz="quarter" idx="12"/>
          </p:nvPr>
        </p:nvSpPr>
        <p:spPr/>
        <p:txBody>
          <a:bodyPr/>
          <a:lstStyle/>
          <a:p>
            <a:fld id="{34960DD1-DAB2-44F9-B5E1-1B6991895D4D}" type="slidenum">
              <a:rPr lang="en-US" altLang="en-US" smtClean="0"/>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542367" y="406409"/>
            <a:ext cx="7773427" cy="841400"/>
          </a:xfrm>
        </p:spPr>
        <p:txBody>
          <a:bodyPr/>
          <a:lstStyle/>
          <a:p>
            <a:r>
              <a:rPr lang="en-US" altLang="en-US" sz="2955" dirty="0">
                <a:effectLst/>
              </a:rPr>
              <a:t>Routers</a:t>
            </a:r>
          </a:p>
        </p:txBody>
      </p:sp>
      <p:sp>
        <p:nvSpPr>
          <p:cNvPr id="349187" name="Rectangle 3"/>
          <p:cNvSpPr>
            <a:spLocks noGrp="1" noChangeArrowheads="1"/>
          </p:cNvSpPr>
          <p:nvPr>
            <p:ph type="body" idx="1"/>
          </p:nvPr>
        </p:nvSpPr>
        <p:spPr>
          <a:xfrm>
            <a:off x="530077" y="1526187"/>
            <a:ext cx="7991838" cy="2462635"/>
          </a:xfrm>
        </p:spPr>
        <p:txBody>
          <a:bodyPr/>
          <a:lstStyle/>
          <a:p>
            <a:pPr>
              <a:lnSpc>
                <a:spcPct val="90000"/>
              </a:lnSpc>
            </a:pPr>
            <a:r>
              <a:rPr lang="en-US" altLang="en-US" sz="2216" dirty="0"/>
              <a:t>Routers: network layer devices</a:t>
            </a:r>
          </a:p>
          <a:p>
            <a:pPr lvl="1">
              <a:lnSpc>
                <a:spcPct val="90000"/>
              </a:lnSpc>
            </a:pPr>
            <a:r>
              <a:rPr lang="en-US" altLang="en-US" sz="2216" dirty="0"/>
              <a:t>Bridges/switches are link layer devices</a:t>
            </a:r>
          </a:p>
          <a:p>
            <a:pPr>
              <a:lnSpc>
                <a:spcPct val="90000"/>
              </a:lnSpc>
            </a:pPr>
            <a:r>
              <a:rPr lang="en-US" altLang="en-US" sz="2216" dirty="0"/>
              <a:t>A large group of users in a department are usually interconnected using switches within a </a:t>
            </a:r>
            <a:r>
              <a:rPr lang="en-US" altLang="en-US" sz="2216" dirty="0" err="1"/>
              <a:t>subnetwork</a:t>
            </a:r>
            <a:endParaRPr lang="en-US" altLang="en-US" sz="2216" dirty="0"/>
          </a:p>
          <a:p>
            <a:pPr>
              <a:lnSpc>
                <a:spcPct val="90000"/>
              </a:lnSpc>
            </a:pPr>
            <a:r>
              <a:rPr lang="en-US" altLang="en-US" sz="2216" dirty="0" err="1"/>
              <a:t>Subnetworks</a:t>
            </a:r>
            <a:r>
              <a:rPr lang="en-US" altLang="en-US" sz="2216" dirty="0"/>
              <a:t> are interconnected using routers so that a user can access other </a:t>
            </a:r>
            <a:r>
              <a:rPr lang="en-US" altLang="en-US" sz="2216" dirty="0" err="1"/>
              <a:t>subnetworks</a:t>
            </a:r>
            <a:r>
              <a:rPr lang="en-US" altLang="en-US" sz="2216" dirty="0"/>
              <a:t> or to the external network via the backbone network </a:t>
            </a:r>
          </a:p>
        </p:txBody>
      </p:sp>
      <p:pic>
        <p:nvPicPr>
          <p:cNvPr id="349188" name="Picture 4" descr="566 Bridge and router stac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267200"/>
            <a:ext cx="5455910" cy="199209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34960DD1-DAB2-44F9-B5E1-1B6991895D4D}" type="slidenum">
              <a:rPr lang="en-US" altLang="en-US" smtClean="0"/>
              <a:pPr/>
              <a:t>3</a:t>
            </a:fld>
            <a:endParaRPr lang="en-US" altLang="en-US"/>
          </a:p>
        </p:txBody>
      </p:sp>
    </p:spTree>
    <p:extLst>
      <p:ext uri="{BB962C8B-B14F-4D97-AF65-F5344CB8AC3E}">
        <p14:creationId xmlns:p14="http://schemas.microsoft.com/office/powerpoint/2010/main" val="1294783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7C22EE61-94C8-472A-9EAD-45FF7A31D994}"/>
              </a:ext>
            </a:extLst>
          </p:cNvPr>
          <p:cNvSpPr>
            <a:spLocks noGrp="1" noChangeArrowheads="1"/>
          </p:cNvSpPr>
          <p:nvPr>
            <p:ph type="title"/>
          </p:nvPr>
        </p:nvSpPr>
        <p:spPr>
          <a:xfrm>
            <a:off x="457200" y="457200"/>
            <a:ext cx="8229600" cy="685800"/>
          </a:xfrm>
        </p:spPr>
        <p:txBody>
          <a:bodyPr/>
          <a:lstStyle/>
          <a:p>
            <a:pPr eaLnBrk="1" hangingPunct="1">
              <a:defRPr/>
            </a:pPr>
            <a:r>
              <a:rPr lang="en-US" dirty="0">
                <a:effectLst/>
              </a:rPr>
              <a:t>The T1 Line</a:t>
            </a:r>
          </a:p>
        </p:txBody>
      </p:sp>
      <p:sp>
        <p:nvSpPr>
          <p:cNvPr id="315395" name="Rectangle 3">
            <a:extLst>
              <a:ext uri="{FF2B5EF4-FFF2-40B4-BE49-F238E27FC236}">
                <a16:creationId xmlns:a16="http://schemas.microsoft.com/office/drawing/2014/main" id="{C421FFE3-00CA-489E-8D8C-D3AB4CD036E1}"/>
              </a:ext>
            </a:extLst>
          </p:cNvPr>
          <p:cNvSpPr>
            <a:spLocks noGrp="1" noChangeArrowheads="1"/>
          </p:cNvSpPr>
          <p:nvPr>
            <p:ph type="body" idx="1"/>
          </p:nvPr>
        </p:nvSpPr>
        <p:spPr>
          <a:xfrm>
            <a:off x="457200" y="1371600"/>
            <a:ext cx="8229600" cy="5029200"/>
          </a:xfrm>
        </p:spPr>
        <p:txBody>
          <a:bodyPr/>
          <a:lstStyle/>
          <a:p>
            <a:pPr eaLnBrk="1" hangingPunct="1">
              <a:lnSpc>
                <a:spcPct val="80000"/>
              </a:lnSpc>
              <a:defRPr/>
            </a:pPr>
            <a:r>
              <a:rPr lang="en-US" sz="2800" dirty="0"/>
              <a:t>The T1 line is capable of carrying 24 DS0 transmissions or 24 voice channels.  </a:t>
            </a:r>
          </a:p>
          <a:p>
            <a:pPr lvl="1" eaLnBrk="1" hangingPunct="1">
              <a:lnSpc>
                <a:spcPct val="80000"/>
              </a:lnSpc>
              <a:defRPr/>
            </a:pPr>
            <a:r>
              <a:rPr lang="en-US" sz="2400" dirty="0"/>
              <a:t>Each DS-0 line uses 64 kbps of data for digitized voice</a:t>
            </a:r>
          </a:p>
          <a:p>
            <a:pPr lvl="1" eaLnBrk="1" hangingPunct="1">
              <a:lnSpc>
                <a:spcPct val="80000"/>
              </a:lnSpc>
              <a:defRPr/>
            </a:pPr>
            <a:r>
              <a:rPr lang="en-US" sz="2400" dirty="0"/>
              <a:t>the data rate of 56 kbps indicates the data rate actually available to the user</a:t>
            </a:r>
          </a:p>
          <a:p>
            <a:pPr lvl="2" eaLnBrk="1" hangingPunct="1">
              <a:lnSpc>
                <a:spcPct val="80000"/>
              </a:lnSpc>
              <a:defRPr/>
            </a:pPr>
            <a:r>
              <a:rPr lang="en-US" sz="2400" dirty="0"/>
              <a:t>When a 56 kbps connection is used, the other part of the data is for the overhead (synchronization and framing) required for the digital transmission. </a:t>
            </a:r>
          </a:p>
          <a:p>
            <a:pPr lvl="2" eaLnBrk="1" hangingPunct="1">
              <a:lnSpc>
                <a:spcPct val="80000"/>
              </a:lnSpc>
              <a:defRPr/>
            </a:pPr>
            <a:endParaRPr lang="en-US" sz="2200" dirty="0"/>
          </a:p>
          <a:p>
            <a:pPr eaLnBrk="1" hangingPunct="1">
              <a:lnSpc>
                <a:spcPct val="80000"/>
              </a:lnSpc>
              <a:defRPr/>
            </a:pPr>
            <a:r>
              <a:rPr lang="en-US" sz="2800" dirty="0"/>
              <a:t>The data lines are leased from a communications carrier for carrying any type of data, including voice, data, and video.  </a:t>
            </a:r>
          </a:p>
          <a:p>
            <a:pPr marL="0" indent="0" eaLnBrk="1" hangingPunct="1">
              <a:lnSpc>
                <a:spcPct val="80000"/>
              </a:lnSpc>
              <a:buNone/>
              <a:defRPr/>
            </a:pPr>
            <a:endParaRPr lang="en-US" sz="2600" dirty="0"/>
          </a:p>
        </p:txBody>
      </p:sp>
      <p:sp>
        <p:nvSpPr>
          <p:cNvPr id="2" name="Slide Number Placeholder 1">
            <a:extLst>
              <a:ext uri="{FF2B5EF4-FFF2-40B4-BE49-F238E27FC236}">
                <a16:creationId xmlns:a16="http://schemas.microsoft.com/office/drawing/2014/main" id="{9182C229-66AB-49CA-BEAC-4DDEF985EEEE}"/>
              </a:ext>
            </a:extLst>
          </p:cNvPr>
          <p:cNvSpPr>
            <a:spLocks noGrp="1"/>
          </p:cNvSpPr>
          <p:nvPr>
            <p:ph type="sldNum" sz="quarter" idx="12"/>
          </p:nvPr>
        </p:nvSpPr>
        <p:spPr/>
        <p:txBody>
          <a:bodyPr/>
          <a:lstStyle/>
          <a:p>
            <a:fld id="{34960DD1-DAB2-44F9-B5E1-1B6991895D4D}" type="slidenum">
              <a:rPr lang="en-US" altLang="en-US" smtClean="0"/>
              <a:pPr/>
              <a:t>30</a:t>
            </a:fld>
            <a:endParaRPr lang="en-US" altLang="en-US"/>
          </a:p>
        </p:txBody>
      </p:sp>
    </p:spTree>
    <p:extLst>
      <p:ext uri="{BB962C8B-B14F-4D97-AF65-F5344CB8AC3E}">
        <p14:creationId xmlns:p14="http://schemas.microsoft.com/office/powerpoint/2010/main" val="123690134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F1D49B7A-C3D7-4234-A31F-2240909481B2}"/>
              </a:ext>
            </a:extLst>
          </p:cNvPr>
          <p:cNvSpPr>
            <a:spLocks noGrp="1" noChangeArrowheads="1"/>
          </p:cNvSpPr>
          <p:nvPr>
            <p:ph type="title"/>
          </p:nvPr>
        </p:nvSpPr>
        <p:spPr>
          <a:xfrm>
            <a:off x="457200" y="457200"/>
            <a:ext cx="8229600" cy="762000"/>
          </a:xfrm>
        </p:spPr>
        <p:txBody>
          <a:bodyPr/>
          <a:lstStyle/>
          <a:p>
            <a:pPr eaLnBrk="1" hangingPunct="1">
              <a:defRPr/>
            </a:pPr>
            <a:r>
              <a:rPr lang="en-US" dirty="0">
                <a:effectLst/>
              </a:rPr>
              <a:t>The T1 Line </a:t>
            </a:r>
          </a:p>
        </p:txBody>
      </p:sp>
      <p:sp>
        <p:nvSpPr>
          <p:cNvPr id="316419" name="Rectangle 3">
            <a:extLst>
              <a:ext uri="{FF2B5EF4-FFF2-40B4-BE49-F238E27FC236}">
                <a16:creationId xmlns:a16="http://schemas.microsoft.com/office/drawing/2014/main" id="{B80F6231-56D0-4377-A916-9273FCACC838}"/>
              </a:ext>
            </a:extLst>
          </p:cNvPr>
          <p:cNvSpPr>
            <a:spLocks noGrp="1" noChangeArrowheads="1"/>
          </p:cNvSpPr>
          <p:nvPr>
            <p:ph type="body" idx="1"/>
          </p:nvPr>
        </p:nvSpPr>
        <p:spPr/>
        <p:txBody>
          <a:bodyPr/>
          <a:lstStyle/>
          <a:p>
            <a:pPr eaLnBrk="1" hangingPunct="1">
              <a:defRPr/>
            </a:pPr>
            <a:r>
              <a:rPr lang="en-US" sz="2400" dirty="0"/>
              <a:t>When leasing a T1 (DS-1) line from the communications carrier for providing a data connection from point A to point B, the communications carrier </a:t>
            </a:r>
            <a:r>
              <a:rPr lang="en-US" sz="2400" b="1" dirty="0"/>
              <a:t>does not </a:t>
            </a:r>
            <a:r>
              <a:rPr lang="en-US" sz="2400" dirty="0"/>
              <a:t>provide you with a point-to-point private physical connection. </a:t>
            </a:r>
          </a:p>
          <a:p>
            <a:pPr lvl="1" eaLnBrk="1" hangingPunct="1">
              <a:defRPr/>
            </a:pPr>
            <a:r>
              <a:rPr lang="en-US" sz="2200" dirty="0"/>
              <a:t>It provides you with sufficient data bandwidth and a switched connection in their system to carry your data traffic to the destination. </a:t>
            </a:r>
          </a:p>
          <a:p>
            <a:pPr lvl="1" eaLnBrk="1" hangingPunct="1">
              <a:defRPr/>
            </a:pPr>
            <a:r>
              <a:rPr lang="en-US" sz="2200" dirty="0"/>
              <a:t>Your data will be multiplexed with hundreds of other T1/DS-1 data channels.</a:t>
            </a:r>
          </a:p>
        </p:txBody>
      </p:sp>
      <p:sp>
        <p:nvSpPr>
          <p:cNvPr id="2" name="Slide Number Placeholder 1">
            <a:extLst>
              <a:ext uri="{FF2B5EF4-FFF2-40B4-BE49-F238E27FC236}">
                <a16:creationId xmlns:a16="http://schemas.microsoft.com/office/drawing/2014/main" id="{6D9C377E-6C0E-4121-8C92-D6A57B86C32E}"/>
              </a:ext>
            </a:extLst>
          </p:cNvPr>
          <p:cNvSpPr>
            <a:spLocks noGrp="1"/>
          </p:cNvSpPr>
          <p:nvPr>
            <p:ph type="sldNum" sz="quarter" idx="12"/>
          </p:nvPr>
        </p:nvSpPr>
        <p:spPr/>
        <p:txBody>
          <a:bodyPr/>
          <a:lstStyle/>
          <a:p>
            <a:fld id="{34960DD1-DAB2-44F9-B5E1-1B6991895D4D}" type="slidenum">
              <a:rPr lang="en-US" altLang="en-US" smtClean="0"/>
              <a:pPr/>
              <a:t>31</a:t>
            </a:fld>
            <a:endParaRPr lang="en-US" altLang="en-US"/>
          </a:p>
        </p:txBody>
      </p:sp>
    </p:spTree>
    <p:extLst>
      <p:ext uri="{BB962C8B-B14F-4D97-AF65-F5344CB8AC3E}">
        <p14:creationId xmlns:p14="http://schemas.microsoft.com/office/powerpoint/2010/main" val="175591683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6" name="Rectangle 4">
            <a:extLst>
              <a:ext uri="{FF2B5EF4-FFF2-40B4-BE49-F238E27FC236}">
                <a16:creationId xmlns:a16="http://schemas.microsoft.com/office/drawing/2014/main" id="{072A587F-318F-45DF-A571-1C78BFFB81CD}"/>
              </a:ext>
            </a:extLst>
          </p:cNvPr>
          <p:cNvSpPr>
            <a:spLocks noChangeArrowheads="1"/>
          </p:cNvSpPr>
          <p:nvPr/>
        </p:nvSpPr>
        <p:spPr bwMode="auto">
          <a:xfrm>
            <a:off x="457200" y="-304800"/>
            <a:ext cx="8229600" cy="1371600"/>
          </a:xfrm>
          <a:prstGeom prst="rect">
            <a:avLst/>
          </a:prstGeom>
          <a:noFill/>
          <a:ln w="9525">
            <a:noFill/>
            <a:miter lim="800000"/>
            <a:headEnd/>
            <a:tailEnd/>
          </a:ln>
          <a:effectLst/>
        </p:spPr>
        <p:txBody>
          <a:bodyPr anchor="ctr"/>
          <a:lstStyle/>
          <a:p>
            <a:pPr algn="ctr" eaLnBrk="1" hangingPunct="1">
              <a:defRPr/>
            </a:pPr>
            <a:r>
              <a:rPr lang="en-US" sz="4000" dirty="0">
                <a:solidFill>
                  <a:schemeClr val="tx2"/>
                </a:solidFill>
                <a:latin typeface="Tahoma" charset="0"/>
              </a:rPr>
              <a:t>The Telco Cloud</a:t>
            </a:r>
          </a:p>
        </p:txBody>
      </p:sp>
      <p:sp>
        <p:nvSpPr>
          <p:cNvPr id="325637" name="Rectangle 5">
            <a:extLst>
              <a:ext uri="{FF2B5EF4-FFF2-40B4-BE49-F238E27FC236}">
                <a16:creationId xmlns:a16="http://schemas.microsoft.com/office/drawing/2014/main" id="{303456B5-F927-4499-9C80-D57E38DD2EAA}"/>
              </a:ext>
            </a:extLst>
          </p:cNvPr>
          <p:cNvSpPr>
            <a:spLocks noChangeArrowheads="1"/>
          </p:cNvSpPr>
          <p:nvPr/>
        </p:nvSpPr>
        <p:spPr bwMode="auto">
          <a:xfrm>
            <a:off x="0" y="4876800"/>
            <a:ext cx="9220200" cy="1752600"/>
          </a:xfrm>
          <a:prstGeom prst="rect">
            <a:avLst/>
          </a:prstGeom>
          <a:noFill/>
          <a:ln w="9525">
            <a:noFill/>
            <a:miter lim="800000"/>
            <a:headEnd/>
            <a:tailEnd/>
          </a:ln>
          <a:effectLst/>
        </p:spPr>
        <p:txBody>
          <a:bodyPr/>
          <a:lstStyle/>
          <a:p>
            <a:pPr marL="342900" indent="-342900" algn="l" eaLnBrk="1" hangingPunct="1">
              <a:spcBef>
                <a:spcPct val="20000"/>
              </a:spcBef>
              <a:buClr>
                <a:schemeClr val="hlink"/>
              </a:buClr>
              <a:buSzPct val="65000"/>
              <a:buFont typeface="Wingdings" pitchFamily="2" charset="2"/>
              <a:buNone/>
              <a:defRPr/>
            </a:pPr>
            <a:r>
              <a:rPr lang="en-US" sz="2000" dirty="0">
                <a:effectLst>
                  <a:outerShdw blurRad="38100" dist="38100" dir="2700000" algn="tl">
                    <a:srgbClr val="000000"/>
                  </a:outerShdw>
                </a:effectLst>
                <a:latin typeface="Tahoma" charset="0"/>
              </a:rPr>
              <a:t>    </a:t>
            </a:r>
            <a:r>
              <a:rPr lang="en-US" sz="2400" dirty="0">
                <a:latin typeface="Tahoma" charset="0"/>
              </a:rPr>
              <a:t>Networks A and B each have established and configured a T1 data connection to the </a:t>
            </a:r>
            <a:r>
              <a:rPr lang="en-US" sz="2400" b="1" i="1" dirty="0">
                <a:latin typeface="Tahoma" charset="0"/>
              </a:rPr>
              <a:t>Telco cloud</a:t>
            </a:r>
            <a:r>
              <a:rPr lang="en-US" sz="2400" dirty="0">
                <a:latin typeface="Tahoma" charset="0"/>
              </a:rPr>
              <a:t>.  The Telco cloud is the switched network the telecommunications carrier used to get the data to its destination.  </a:t>
            </a:r>
          </a:p>
        </p:txBody>
      </p:sp>
      <p:pic>
        <p:nvPicPr>
          <p:cNvPr id="11268" name="Picture 6" descr="fg08_00200">
            <a:extLst>
              <a:ext uri="{FF2B5EF4-FFF2-40B4-BE49-F238E27FC236}">
                <a16:creationId xmlns:a16="http://schemas.microsoft.com/office/drawing/2014/main" id="{3D4EC068-5E5C-44BF-B59E-2D24B430F9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990600"/>
            <a:ext cx="6705600" cy="379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0856AFD-D0F3-4B4D-8155-2BA684B9A5D0}"/>
              </a:ext>
            </a:extLst>
          </p:cNvPr>
          <p:cNvSpPr>
            <a:spLocks noGrp="1"/>
          </p:cNvSpPr>
          <p:nvPr>
            <p:ph type="sldNum" sz="quarter" idx="12"/>
          </p:nvPr>
        </p:nvSpPr>
        <p:spPr/>
        <p:txBody>
          <a:bodyPr/>
          <a:lstStyle/>
          <a:p>
            <a:fld id="{9FB65F15-8733-4DC7-93E4-B8DFF89A435D}" type="slidenum">
              <a:rPr lang="en-US" altLang="en-US" smtClean="0"/>
              <a:pPr/>
              <a:t>32</a:t>
            </a:fld>
            <a:endParaRPr lang="en-US" altLang="en-US"/>
          </a:p>
        </p:txBody>
      </p:sp>
    </p:spTree>
    <p:extLst>
      <p:ext uri="{BB962C8B-B14F-4D97-AF65-F5344CB8AC3E}">
        <p14:creationId xmlns:p14="http://schemas.microsoft.com/office/powerpoint/2010/main" val="421793504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6628289D-FAA9-47FB-BE44-B583D695FD18}"/>
              </a:ext>
            </a:extLst>
          </p:cNvPr>
          <p:cNvSpPr>
            <a:spLocks noChangeArrowheads="1"/>
          </p:cNvSpPr>
          <p:nvPr/>
        </p:nvSpPr>
        <p:spPr bwMode="auto">
          <a:xfrm>
            <a:off x="457200" y="4876800"/>
            <a:ext cx="8382000" cy="1752600"/>
          </a:xfrm>
          <a:prstGeom prst="rect">
            <a:avLst/>
          </a:prstGeom>
          <a:noFill/>
          <a:ln w="9525">
            <a:noFill/>
            <a:miter lim="800000"/>
            <a:headEnd/>
            <a:tailEnd/>
          </a:ln>
          <a:effectLst/>
        </p:spPr>
        <p:txBody>
          <a:bodyPr/>
          <a:lstStyle/>
          <a:p>
            <a:pPr marL="342900" indent="-342900" algn="l" eaLnBrk="1" hangingPunct="1">
              <a:spcBef>
                <a:spcPct val="20000"/>
              </a:spcBef>
              <a:buClr>
                <a:schemeClr val="hlink"/>
              </a:buClr>
              <a:buSzPct val="65000"/>
              <a:buFont typeface="Wingdings" pitchFamily="2" charset="2"/>
              <a:buNone/>
              <a:defRPr/>
            </a:pPr>
            <a:r>
              <a:rPr lang="en-US" sz="2000" dirty="0">
                <a:effectLst>
                  <a:outerShdw blurRad="38100" dist="38100" dir="2700000" algn="tl">
                    <a:srgbClr val="000000"/>
                  </a:outerShdw>
                </a:effectLst>
                <a:latin typeface="Tahoma" charset="0"/>
              </a:rPr>
              <a:t>    </a:t>
            </a:r>
            <a:r>
              <a:rPr lang="en-US" sz="2400" dirty="0">
                <a:effectLst>
                  <a:outerShdw blurRad="38100" dist="38100" dir="2700000" algn="tl">
                    <a:srgbClr val="000000"/>
                  </a:outerShdw>
                </a:effectLst>
                <a:latin typeface="Tahoma" charset="0"/>
              </a:rPr>
              <a:t>	</a:t>
            </a:r>
            <a:r>
              <a:rPr lang="en-US" sz="2400" dirty="0">
                <a:latin typeface="Tahoma" charset="0"/>
              </a:rPr>
              <a:t>The data from Network A enters the Telco cloud and is routed to the destination which is network B.  The term cloud is often used to describe the interconnection of networks via the Internet.</a:t>
            </a:r>
          </a:p>
        </p:txBody>
      </p:sp>
      <p:pic>
        <p:nvPicPr>
          <p:cNvPr id="12291" name="Picture 6" descr="fg08_00200">
            <a:extLst>
              <a:ext uri="{FF2B5EF4-FFF2-40B4-BE49-F238E27FC236}">
                <a16:creationId xmlns:a16="http://schemas.microsoft.com/office/drawing/2014/main" id="{3CDF6AB0-D4EC-4F88-9714-1D1D54443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990600"/>
            <a:ext cx="6705600" cy="379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FBBC7667-4824-4D57-ACE0-0E04B6B97F22}"/>
              </a:ext>
            </a:extLst>
          </p:cNvPr>
          <p:cNvSpPr>
            <a:spLocks noGrp="1"/>
          </p:cNvSpPr>
          <p:nvPr>
            <p:ph type="sldNum" sz="quarter" idx="12"/>
          </p:nvPr>
        </p:nvSpPr>
        <p:spPr/>
        <p:txBody>
          <a:bodyPr/>
          <a:lstStyle/>
          <a:p>
            <a:fld id="{9FB65F15-8733-4DC7-93E4-B8DFF89A435D}" type="slidenum">
              <a:rPr lang="en-US" altLang="en-US" smtClean="0"/>
              <a:pPr/>
              <a:t>33</a:t>
            </a:fld>
            <a:endParaRPr lang="en-US" altLang="en-US"/>
          </a:p>
        </p:txBody>
      </p:sp>
    </p:spTree>
    <p:extLst>
      <p:ext uri="{BB962C8B-B14F-4D97-AF65-F5344CB8AC3E}">
        <p14:creationId xmlns:p14="http://schemas.microsoft.com/office/powerpoint/2010/main" val="3501601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6628289D-FAA9-47FB-BE44-B583D695FD18}"/>
              </a:ext>
            </a:extLst>
          </p:cNvPr>
          <p:cNvSpPr>
            <a:spLocks noChangeArrowheads="1"/>
          </p:cNvSpPr>
          <p:nvPr/>
        </p:nvSpPr>
        <p:spPr bwMode="auto">
          <a:xfrm>
            <a:off x="2057400" y="5175619"/>
            <a:ext cx="5791200" cy="990600"/>
          </a:xfrm>
          <a:prstGeom prst="rect">
            <a:avLst/>
          </a:prstGeom>
          <a:noFill/>
          <a:ln w="9525">
            <a:noFill/>
            <a:miter lim="800000"/>
            <a:headEnd/>
            <a:tailEnd/>
          </a:ln>
          <a:effectLst/>
        </p:spPr>
        <p:txBody>
          <a:bodyPr/>
          <a:lstStyle/>
          <a:p>
            <a:pPr marL="342900" indent="-342900" algn="l" eaLnBrk="1" hangingPunct="1">
              <a:spcBef>
                <a:spcPct val="20000"/>
              </a:spcBef>
              <a:buClr>
                <a:schemeClr val="hlink"/>
              </a:buClr>
              <a:buSzPct val="65000"/>
              <a:buFont typeface="Wingdings" pitchFamily="2" charset="2"/>
              <a:buNone/>
              <a:defRPr/>
            </a:pPr>
            <a:r>
              <a:rPr lang="en-US" sz="2000" dirty="0">
                <a:effectLst>
                  <a:outerShdw blurRad="38100" dist="38100" dir="2700000" algn="tl">
                    <a:srgbClr val="000000"/>
                  </a:outerShdw>
                </a:effectLst>
                <a:latin typeface="Tahoma" charset="0"/>
              </a:rPr>
              <a:t>    </a:t>
            </a:r>
            <a:r>
              <a:rPr lang="en-US" sz="2400" dirty="0">
                <a:latin typeface="Tahoma" charset="0"/>
              </a:rPr>
              <a:t>Sample Leased-Line Topology</a:t>
            </a:r>
          </a:p>
        </p:txBody>
      </p:sp>
      <p:sp>
        <p:nvSpPr>
          <p:cNvPr id="3" name="Slide Number Placeholder 2">
            <a:extLst>
              <a:ext uri="{FF2B5EF4-FFF2-40B4-BE49-F238E27FC236}">
                <a16:creationId xmlns:a16="http://schemas.microsoft.com/office/drawing/2014/main" id="{FBBC7667-4824-4D57-ACE0-0E04B6B97F22}"/>
              </a:ext>
            </a:extLst>
          </p:cNvPr>
          <p:cNvSpPr>
            <a:spLocks noGrp="1"/>
          </p:cNvSpPr>
          <p:nvPr>
            <p:ph type="sldNum" sz="quarter" idx="12"/>
          </p:nvPr>
        </p:nvSpPr>
        <p:spPr/>
        <p:txBody>
          <a:bodyPr/>
          <a:lstStyle/>
          <a:p>
            <a:fld id="{9FB65F15-8733-4DC7-93E4-B8DFF89A435D}" type="slidenum">
              <a:rPr lang="en-US" altLang="en-US" smtClean="0"/>
              <a:pPr/>
              <a:t>34</a:t>
            </a:fld>
            <a:endParaRPr lang="en-US" altLang="en-US"/>
          </a:p>
        </p:txBody>
      </p:sp>
      <p:pic>
        <p:nvPicPr>
          <p:cNvPr id="4" name="Picture 3">
            <a:extLst>
              <a:ext uri="{FF2B5EF4-FFF2-40B4-BE49-F238E27FC236}">
                <a16:creationId xmlns:a16="http://schemas.microsoft.com/office/drawing/2014/main" id="{D9A792AD-3E80-4612-9698-58A05F7F33EE}"/>
              </a:ext>
            </a:extLst>
          </p:cNvPr>
          <p:cNvPicPr>
            <a:picLocks noChangeAspect="1"/>
          </p:cNvPicPr>
          <p:nvPr/>
        </p:nvPicPr>
        <p:blipFill>
          <a:blip r:embed="rId2"/>
          <a:stretch>
            <a:fillRect/>
          </a:stretch>
        </p:blipFill>
        <p:spPr>
          <a:xfrm>
            <a:off x="461233" y="1907990"/>
            <a:ext cx="8221534" cy="3042019"/>
          </a:xfrm>
          <a:prstGeom prst="rect">
            <a:avLst/>
          </a:prstGeom>
        </p:spPr>
      </p:pic>
    </p:spTree>
    <p:extLst>
      <p:ext uri="{BB962C8B-B14F-4D97-AF65-F5344CB8AC3E}">
        <p14:creationId xmlns:p14="http://schemas.microsoft.com/office/powerpoint/2010/main" val="3913206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T-Carriers</a:t>
            </a:r>
          </a:p>
        </p:txBody>
      </p:sp>
      <p:sp>
        <p:nvSpPr>
          <p:cNvPr id="30723" name="Content Placeholder 2"/>
          <p:cNvSpPr>
            <a:spLocks noGrp="1"/>
          </p:cNvSpPr>
          <p:nvPr>
            <p:ph idx="1"/>
          </p:nvPr>
        </p:nvSpPr>
        <p:spPr/>
        <p:txBody>
          <a:bodyPr/>
          <a:lstStyle/>
          <a:p>
            <a:r>
              <a:rPr lang="en-US" altLang="en-US"/>
              <a:t>T1 and T3 are the names used in the United States. In Japan, they are also known as J1/J3, and in Europe, they are denoted E1/E3.</a:t>
            </a:r>
          </a:p>
          <a:p>
            <a:endParaRPr lang="en-US" altLang="en-US"/>
          </a:p>
        </p:txBody>
      </p:sp>
      <p:pic>
        <p:nvPicPr>
          <p:cNvPr id="30724" name="Picture 2"/>
          <p:cNvPicPr>
            <a:picLocks noChangeAspect="1" noChangeArrowheads="1"/>
          </p:cNvPicPr>
          <p:nvPr/>
        </p:nvPicPr>
        <p:blipFill>
          <a:blip r:embed="rId2">
            <a:extLst>
              <a:ext uri="{28A0092B-C50C-407E-A947-70E740481C1C}">
                <a14:useLocalDpi xmlns:a14="http://schemas.microsoft.com/office/drawing/2010/main" val="0"/>
              </a:ext>
            </a:extLst>
          </a:blip>
          <a:srcRect l="27484" t="60371" r="27892" b="25116"/>
          <a:stretch>
            <a:fillRect/>
          </a:stretch>
        </p:blipFill>
        <p:spPr bwMode="auto">
          <a:xfrm>
            <a:off x="304799" y="3721100"/>
            <a:ext cx="8309595"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34960DD1-DAB2-44F9-B5E1-1B6991895D4D}" type="slidenum">
              <a:rPr lang="en-US" altLang="en-US" smtClean="0"/>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85099"/>
          </a:xfrm>
        </p:spPr>
        <p:txBody>
          <a:bodyPr/>
          <a:lstStyle/>
          <a:p>
            <a:pPr>
              <a:defRPr/>
            </a:pPr>
            <a:r>
              <a:rPr lang="en-US" dirty="0">
                <a:effectLst/>
              </a:rPr>
              <a:t>Dialup</a:t>
            </a:r>
          </a:p>
        </p:txBody>
      </p:sp>
      <p:sp>
        <p:nvSpPr>
          <p:cNvPr id="31747" name="Content Placeholder 2"/>
          <p:cNvSpPr>
            <a:spLocks noGrp="1"/>
          </p:cNvSpPr>
          <p:nvPr>
            <p:ph idx="1"/>
          </p:nvPr>
        </p:nvSpPr>
        <p:spPr>
          <a:xfrm>
            <a:off x="451449" y="914400"/>
            <a:ext cx="8229600" cy="2971800"/>
          </a:xfrm>
        </p:spPr>
        <p:txBody>
          <a:bodyPr/>
          <a:lstStyle/>
          <a:p>
            <a:r>
              <a:rPr lang="en-US" altLang="en-US" sz="2800" dirty="0"/>
              <a:t>Usually used when no other WAN technology is available.</a:t>
            </a:r>
          </a:p>
          <a:p>
            <a:pPr lvl="1"/>
            <a:r>
              <a:rPr lang="en-US" altLang="en-US" sz="2400" dirty="0"/>
              <a:t>E.g. A remote location uses modems and analog dialed telephone lines to provide low capacity and dedicated switched connections.</a:t>
            </a:r>
          </a:p>
          <a:p>
            <a:pPr lvl="1"/>
            <a:r>
              <a:rPr lang="en-US" altLang="en-US" sz="2400" dirty="0"/>
              <a:t>Suitable when intermittent, low-volume </a:t>
            </a:r>
            <a:r>
              <a:rPr lang="en-US" altLang="en-US" sz="2400" dirty="0" err="1"/>
              <a:t>daa</a:t>
            </a:r>
            <a:r>
              <a:rPr lang="en-US" altLang="en-US" sz="2400" dirty="0"/>
              <a:t> transfers are needed.</a:t>
            </a:r>
          </a:p>
        </p:txBody>
      </p:sp>
      <p:sp>
        <p:nvSpPr>
          <p:cNvPr id="3" name="Slide Number Placeholder 2"/>
          <p:cNvSpPr>
            <a:spLocks noGrp="1"/>
          </p:cNvSpPr>
          <p:nvPr>
            <p:ph type="sldNum" sz="quarter" idx="12"/>
          </p:nvPr>
        </p:nvSpPr>
        <p:spPr/>
        <p:txBody>
          <a:bodyPr/>
          <a:lstStyle/>
          <a:p>
            <a:fld id="{34960DD1-DAB2-44F9-B5E1-1B6991895D4D}" type="slidenum">
              <a:rPr lang="en-US" altLang="en-US" smtClean="0"/>
              <a:pPr/>
              <a:t>36</a:t>
            </a:fld>
            <a:endParaRPr lang="en-US" altLang="en-US"/>
          </a:p>
        </p:txBody>
      </p:sp>
      <p:pic>
        <p:nvPicPr>
          <p:cNvPr id="4" name="Picture 3">
            <a:extLst>
              <a:ext uri="{FF2B5EF4-FFF2-40B4-BE49-F238E27FC236}">
                <a16:creationId xmlns:a16="http://schemas.microsoft.com/office/drawing/2014/main" id="{CFA3AFCC-173C-42FC-977E-071259D6BA62}"/>
              </a:ext>
            </a:extLst>
          </p:cNvPr>
          <p:cNvPicPr>
            <a:picLocks noChangeAspect="1"/>
          </p:cNvPicPr>
          <p:nvPr/>
        </p:nvPicPr>
        <p:blipFill rotWithShape="1">
          <a:blip r:embed="rId3"/>
          <a:srcRect b="35560"/>
          <a:stretch/>
        </p:blipFill>
        <p:spPr>
          <a:xfrm>
            <a:off x="1752600" y="4014537"/>
            <a:ext cx="5986709" cy="2736399"/>
          </a:xfrm>
          <a:prstGeom prst="rect">
            <a:avLst/>
          </a:prstGeom>
        </p:spPr>
      </p:pic>
    </p:spTree>
    <p:extLst>
      <p:ext uri="{BB962C8B-B14F-4D97-AF65-F5344CB8AC3E}">
        <p14:creationId xmlns:p14="http://schemas.microsoft.com/office/powerpoint/2010/main" val="2065075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0678"/>
            <a:ext cx="8229600" cy="736121"/>
          </a:xfrm>
        </p:spPr>
        <p:txBody>
          <a:bodyPr/>
          <a:lstStyle/>
          <a:p>
            <a:pPr>
              <a:defRPr/>
            </a:pPr>
            <a:r>
              <a:rPr lang="en-US" dirty="0">
                <a:effectLst/>
              </a:rPr>
              <a:t>ISDN</a:t>
            </a:r>
          </a:p>
        </p:txBody>
      </p:sp>
      <p:sp>
        <p:nvSpPr>
          <p:cNvPr id="31747" name="Content Placeholder 2"/>
          <p:cNvSpPr>
            <a:spLocks noGrp="1"/>
          </p:cNvSpPr>
          <p:nvPr>
            <p:ph idx="1"/>
          </p:nvPr>
        </p:nvSpPr>
        <p:spPr>
          <a:xfrm>
            <a:off x="457200" y="1066798"/>
            <a:ext cx="8229600" cy="5460523"/>
          </a:xfrm>
        </p:spPr>
        <p:txBody>
          <a:bodyPr/>
          <a:lstStyle/>
          <a:p>
            <a:r>
              <a:rPr lang="en-US" altLang="en-US" sz="2800" dirty="0"/>
              <a:t>The </a:t>
            </a:r>
            <a:r>
              <a:rPr lang="en-US" altLang="en-US" sz="2800" b="1" i="1" dirty="0"/>
              <a:t>Integrated Services Digital Network</a:t>
            </a:r>
            <a:r>
              <a:rPr lang="en-US" altLang="en-US" sz="2800" dirty="0"/>
              <a:t> (ISDN) is a digital technology developed to combat the limitations of PSTN. </a:t>
            </a:r>
          </a:p>
          <a:p>
            <a:r>
              <a:rPr lang="en-US" altLang="en-US" sz="2800" dirty="0"/>
              <a:t>Users that have ISDN can send data, fax, or talk on the phone, all simultaneously from one line. </a:t>
            </a:r>
          </a:p>
          <a:p>
            <a:r>
              <a:rPr lang="en-CA" sz="2800" dirty="0"/>
              <a:t>A common application of ISDN is to provide additional capacity as needed on a leased-line connection. </a:t>
            </a:r>
          </a:p>
          <a:p>
            <a:pPr lvl="1"/>
            <a:r>
              <a:rPr lang="en-CA" sz="2600" dirty="0"/>
              <a:t>The leased line is sized to carry average traffic loads while ISDN is added during peak demand periods. </a:t>
            </a:r>
          </a:p>
          <a:p>
            <a:pPr lvl="1"/>
            <a:r>
              <a:rPr lang="en-CA" sz="2600" dirty="0"/>
              <a:t>ISDN is also used as a backup if the leased line fails. </a:t>
            </a:r>
            <a:endParaRPr lang="en-US" altLang="en-US" sz="2600" dirty="0"/>
          </a:p>
        </p:txBody>
      </p:sp>
      <p:sp>
        <p:nvSpPr>
          <p:cNvPr id="3" name="Slide Number Placeholder 2"/>
          <p:cNvSpPr>
            <a:spLocks noGrp="1"/>
          </p:cNvSpPr>
          <p:nvPr>
            <p:ph type="sldNum" sz="quarter" idx="12"/>
          </p:nvPr>
        </p:nvSpPr>
        <p:spPr/>
        <p:txBody>
          <a:bodyPr/>
          <a:lstStyle/>
          <a:p>
            <a:fld id="{34960DD1-DAB2-44F9-B5E1-1B6991895D4D}" type="slidenum">
              <a:rPr lang="en-US" altLang="en-US" smtClean="0"/>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7136" y="-76200"/>
            <a:ext cx="8229600" cy="914400"/>
          </a:xfrm>
        </p:spPr>
        <p:txBody>
          <a:bodyPr/>
          <a:lstStyle/>
          <a:p>
            <a:pPr>
              <a:defRPr/>
            </a:pPr>
            <a:r>
              <a:rPr lang="en-US" dirty="0">
                <a:effectLst/>
              </a:rPr>
              <a:t>ISDN</a:t>
            </a:r>
          </a:p>
        </p:txBody>
      </p:sp>
      <p:sp>
        <p:nvSpPr>
          <p:cNvPr id="32771" name="Content Placeholder 2"/>
          <p:cNvSpPr>
            <a:spLocks noGrp="1"/>
          </p:cNvSpPr>
          <p:nvPr>
            <p:ph idx="1"/>
          </p:nvPr>
        </p:nvSpPr>
        <p:spPr>
          <a:xfrm>
            <a:off x="304800" y="914400"/>
            <a:ext cx="8229600" cy="5029200"/>
          </a:xfrm>
        </p:spPr>
        <p:txBody>
          <a:bodyPr/>
          <a:lstStyle/>
          <a:p>
            <a:r>
              <a:rPr lang="en-US" altLang="en-US" sz="2800" dirty="0"/>
              <a:t>ISDN can be broken down into two major categories:</a:t>
            </a:r>
          </a:p>
          <a:p>
            <a:pPr lvl="1"/>
            <a:r>
              <a:rPr lang="en-US" altLang="en-US" sz="2800" b="1" i="1" dirty="0"/>
              <a:t>Basic rate ISDN (BRI)</a:t>
            </a:r>
            <a:r>
              <a:rPr lang="en-US" altLang="en-US" sz="2800" dirty="0"/>
              <a:t>: </a:t>
            </a:r>
          </a:p>
          <a:p>
            <a:pPr lvl="2"/>
            <a:r>
              <a:rPr lang="en-US" altLang="en-US" sz="2400" dirty="0"/>
              <a:t>This is 128 Kbps with two equal B channels at 64 Kbps each for data, and one 16 Kbps D channel for timing/signaling. </a:t>
            </a:r>
          </a:p>
          <a:p>
            <a:pPr lvl="2"/>
            <a:r>
              <a:rPr lang="en-US" altLang="en-US" sz="2400" dirty="0"/>
              <a:t>Generally, devices that connect to BRI lines can handle eight simultaneous connections to the Internet.</a:t>
            </a:r>
          </a:p>
          <a:p>
            <a:endParaRPr lang="en-US" altLang="en-US" dirty="0"/>
          </a:p>
          <a:p>
            <a:endParaRPr lang="en-US" altLang="en-US" dirty="0">
              <a:solidFill>
                <a:srgbClr val="FF0000"/>
              </a:solidFill>
            </a:endParaRPr>
          </a:p>
        </p:txBody>
      </p:sp>
      <p:sp>
        <p:nvSpPr>
          <p:cNvPr id="3" name="Slide Number Placeholder 2"/>
          <p:cNvSpPr>
            <a:spLocks noGrp="1"/>
          </p:cNvSpPr>
          <p:nvPr>
            <p:ph type="sldNum" sz="quarter" idx="12"/>
          </p:nvPr>
        </p:nvSpPr>
        <p:spPr/>
        <p:txBody>
          <a:bodyPr/>
          <a:lstStyle/>
          <a:p>
            <a:fld id="{34960DD1-DAB2-44F9-B5E1-1B6991895D4D}" type="slidenum">
              <a:rPr lang="en-US" altLang="en-US" smtClean="0"/>
              <a:pPr/>
              <a:t>38</a:t>
            </a:fld>
            <a:endParaRPr lang="en-US" altLang="en-US"/>
          </a:p>
        </p:txBody>
      </p:sp>
      <p:pic>
        <p:nvPicPr>
          <p:cNvPr id="4" name="Picture 3">
            <a:extLst>
              <a:ext uri="{FF2B5EF4-FFF2-40B4-BE49-F238E27FC236}">
                <a16:creationId xmlns:a16="http://schemas.microsoft.com/office/drawing/2014/main" id="{DA43254F-0B83-4FF7-9378-0FC2503BE9C1}"/>
              </a:ext>
            </a:extLst>
          </p:cNvPr>
          <p:cNvPicPr>
            <a:picLocks noChangeAspect="1"/>
          </p:cNvPicPr>
          <p:nvPr/>
        </p:nvPicPr>
        <p:blipFill>
          <a:blip r:embed="rId2"/>
          <a:stretch>
            <a:fillRect/>
          </a:stretch>
        </p:blipFill>
        <p:spPr>
          <a:xfrm>
            <a:off x="2057400" y="4959889"/>
            <a:ext cx="5759487" cy="12954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ISDN</a:t>
            </a:r>
          </a:p>
        </p:txBody>
      </p:sp>
      <p:sp>
        <p:nvSpPr>
          <p:cNvPr id="33795" name="Content Placeholder 2"/>
          <p:cNvSpPr>
            <a:spLocks noGrp="1"/>
          </p:cNvSpPr>
          <p:nvPr>
            <p:ph idx="1"/>
          </p:nvPr>
        </p:nvSpPr>
        <p:spPr/>
        <p:txBody>
          <a:bodyPr/>
          <a:lstStyle/>
          <a:p>
            <a:pPr lvl="1"/>
            <a:r>
              <a:rPr lang="en-US" altLang="en-US" b="1" i="1"/>
              <a:t>Primary rate ISDN (PRI)</a:t>
            </a:r>
            <a:r>
              <a:rPr lang="en-US" altLang="en-US"/>
              <a:t>: </a:t>
            </a:r>
          </a:p>
          <a:p>
            <a:pPr lvl="2"/>
            <a:r>
              <a:rPr lang="en-US" altLang="en-US"/>
              <a:t>This is 1.536 Mbps, and it runs on a T-1 circuit. </a:t>
            </a:r>
          </a:p>
          <a:p>
            <a:pPr lvl="2"/>
            <a:r>
              <a:rPr lang="en-US" altLang="en-US"/>
              <a:t>PRI has 23 equal 64 Kbps B channels for data, along with one 64 Kbps D channel for timing.</a:t>
            </a:r>
          </a:p>
          <a:p>
            <a:endParaRPr lang="en-US" altLang="en-US"/>
          </a:p>
        </p:txBody>
      </p:sp>
      <p:sp>
        <p:nvSpPr>
          <p:cNvPr id="3" name="Slide Number Placeholder 2"/>
          <p:cNvSpPr>
            <a:spLocks noGrp="1"/>
          </p:cNvSpPr>
          <p:nvPr>
            <p:ph type="sldNum" sz="quarter" idx="12"/>
          </p:nvPr>
        </p:nvSpPr>
        <p:spPr/>
        <p:txBody>
          <a:bodyPr/>
          <a:lstStyle/>
          <a:p>
            <a:fld id="{34960DD1-DAB2-44F9-B5E1-1B6991895D4D}" type="slidenum">
              <a:rPr lang="en-US" altLang="en-US" smtClean="0"/>
              <a:pPr/>
              <a:t>39</a:t>
            </a:fld>
            <a:endParaRPr lang="en-US" altLang="en-US"/>
          </a:p>
        </p:txBody>
      </p:sp>
      <p:pic>
        <p:nvPicPr>
          <p:cNvPr id="4" name="Picture 3">
            <a:extLst>
              <a:ext uri="{FF2B5EF4-FFF2-40B4-BE49-F238E27FC236}">
                <a16:creationId xmlns:a16="http://schemas.microsoft.com/office/drawing/2014/main" id="{D9CCD0ED-B224-4B95-A43E-0C7AECB48D1D}"/>
              </a:ext>
            </a:extLst>
          </p:cNvPr>
          <p:cNvPicPr>
            <a:picLocks noChangeAspect="1"/>
          </p:cNvPicPr>
          <p:nvPr/>
        </p:nvPicPr>
        <p:blipFill>
          <a:blip r:embed="rId2"/>
          <a:stretch>
            <a:fillRect/>
          </a:stretch>
        </p:blipFill>
        <p:spPr>
          <a:xfrm>
            <a:off x="616912" y="4648200"/>
            <a:ext cx="7170344" cy="1352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1234" name="Oval 2"/>
          <p:cNvSpPr>
            <a:spLocks noChangeArrowheads="1"/>
          </p:cNvSpPr>
          <p:nvPr/>
        </p:nvSpPr>
        <p:spPr bwMode="auto">
          <a:xfrm>
            <a:off x="2497816" y="3659140"/>
            <a:ext cx="2169465" cy="2428920"/>
          </a:xfrm>
          <a:prstGeom prst="ellipse">
            <a:avLst/>
          </a:prstGeom>
          <a:noFill/>
          <a:ln w="222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235" name="Oval 3"/>
          <p:cNvSpPr>
            <a:spLocks noChangeArrowheads="1"/>
          </p:cNvSpPr>
          <p:nvPr/>
        </p:nvSpPr>
        <p:spPr bwMode="auto">
          <a:xfrm>
            <a:off x="4939931" y="3912733"/>
            <a:ext cx="1709186" cy="1920269"/>
          </a:xfrm>
          <a:prstGeom prst="ellipse">
            <a:avLst/>
          </a:prstGeom>
          <a:noFill/>
          <a:ln w="222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351236" name="Group 4"/>
          <p:cNvGrpSpPr>
            <a:grpSpLocks/>
          </p:cNvGrpSpPr>
          <p:nvPr/>
        </p:nvGrpSpPr>
        <p:grpSpPr bwMode="auto">
          <a:xfrm>
            <a:off x="2927312" y="5199752"/>
            <a:ext cx="381122" cy="281444"/>
            <a:chOff x="1488" y="3456"/>
            <a:chExt cx="240" cy="192"/>
          </a:xfrm>
        </p:grpSpPr>
        <p:sp>
          <p:nvSpPr>
            <p:cNvPr id="351237" name="Freeform 5"/>
            <p:cNvSpPr>
              <a:spLocks/>
            </p:cNvSpPr>
            <p:nvPr/>
          </p:nvSpPr>
          <p:spPr bwMode="auto">
            <a:xfrm>
              <a:off x="1495" y="3623"/>
              <a:ext cx="186" cy="12"/>
            </a:xfrm>
            <a:custGeom>
              <a:avLst/>
              <a:gdLst>
                <a:gd name="T0" fmla="*/ 0 w 206"/>
                <a:gd name="T1" fmla="*/ 19 h 20"/>
                <a:gd name="T2" fmla="*/ 0 w 206"/>
                <a:gd name="T3" fmla="*/ 0 h 20"/>
                <a:gd name="T4" fmla="*/ 205 w 206"/>
                <a:gd name="T5" fmla="*/ 0 h 20"/>
                <a:gd name="T6" fmla="*/ 205 w 206"/>
                <a:gd name="T7" fmla="*/ 19 h 20"/>
                <a:gd name="T8" fmla="*/ 0 w 206"/>
                <a:gd name="T9" fmla="*/ 19 h 20"/>
              </a:gdLst>
              <a:ahLst/>
              <a:cxnLst>
                <a:cxn ang="0">
                  <a:pos x="T0" y="T1"/>
                </a:cxn>
                <a:cxn ang="0">
                  <a:pos x="T2" y="T3"/>
                </a:cxn>
                <a:cxn ang="0">
                  <a:pos x="T4" y="T5"/>
                </a:cxn>
                <a:cxn ang="0">
                  <a:pos x="T6" y="T7"/>
                </a:cxn>
                <a:cxn ang="0">
                  <a:pos x="T8" y="T9"/>
                </a:cxn>
              </a:cxnLst>
              <a:rect l="0" t="0" r="r" b="b"/>
              <a:pathLst>
                <a:path w="206" h="20">
                  <a:moveTo>
                    <a:pt x="0" y="19"/>
                  </a:moveTo>
                  <a:lnTo>
                    <a:pt x="0" y="0"/>
                  </a:lnTo>
                  <a:lnTo>
                    <a:pt x="205" y="0"/>
                  </a:lnTo>
                  <a:lnTo>
                    <a:pt x="205" y="19"/>
                  </a:lnTo>
                  <a:lnTo>
                    <a:pt x="0" y="19"/>
                  </a:lnTo>
                </a:path>
              </a:pathLst>
            </a:custGeom>
            <a:solidFill>
              <a:srgbClr val="666666"/>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38" name="Freeform 6"/>
            <p:cNvSpPr>
              <a:spLocks/>
            </p:cNvSpPr>
            <p:nvPr/>
          </p:nvSpPr>
          <p:spPr bwMode="auto">
            <a:xfrm>
              <a:off x="1488" y="3564"/>
              <a:ext cx="198" cy="21"/>
            </a:xfrm>
            <a:custGeom>
              <a:avLst/>
              <a:gdLst>
                <a:gd name="T0" fmla="*/ 189 w 220"/>
                <a:gd name="T1" fmla="*/ 0 h 34"/>
                <a:gd name="T2" fmla="*/ 219 w 220"/>
                <a:gd name="T3" fmla="*/ 33 h 34"/>
                <a:gd name="T4" fmla="*/ 0 w 220"/>
                <a:gd name="T5" fmla="*/ 33 h 34"/>
                <a:gd name="T6" fmla="*/ 29 w 220"/>
                <a:gd name="T7" fmla="*/ 0 h 34"/>
                <a:gd name="T8" fmla="*/ 189 w 220"/>
                <a:gd name="T9" fmla="*/ 0 h 34"/>
              </a:gdLst>
              <a:ahLst/>
              <a:cxnLst>
                <a:cxn ang="0">
                  <a:pos x="T0" y="T1"/>
                </a:cxn>
                <a:cxn ang="0">
                  <a:pos x="T2" y="T3"/>
                </a:cxn>
                <a:cxn ang="0">
                  <a:pos x="T4" y="T5"/>
                </a:cxn>
                <a:cxn ang="0">
                  <a:pos x="T6" y="T7"/>
                </a:cxn>
                <a:cxn ang="0">
                  <a:pos x="T8" y="T9"/>
                </a:cxn>
              </a:cxnLst>
              <a:rect l="0" t="0" r="r" b="b"/>
              <a:pathLst>
                <a:path w="220" h="34">
                  <a:moveTo>
                    <a:pt x="189" y="0"/>
                  </a:moveTo>
                  <a:lnTo>
                    <a:pt x="219" y="33"/>
                  </a:lnTo>
                  <a:lnTo>
                    <a:pt x="0" y="33"/>
                  </a:lnTo>
                  <a:lnTo>
                    <a:pt x="29" y="0"/>
                  </a:lnTo>
                  <a:lnTo>
                    <a:pt x="189" y="0"/>
                  </a:lnTo>
                </a:path>
              </a:pathLst>
            </a:custGeom>
            <a:solidFill>
              <a:srgbClr val="EFEFD1"/>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39" name="Freeform 7"/>
            <p:cNvSpPr>
              <a:spLocks/>
            </p:cNvSpPr>
            <p:nvPr/>
          </p:nvSpPr>
          <p:spPr bwMode="auto">
            <a:xfrm>
              <a:off x="1539" y="3561"/>
              <a:ext cx="94" cy="15"/>
            </a:xfrm>
            <a:custGeom>
              <a:avLst/>
              <a:gdLst>
                <a:gd name="T0" fmla="*/ 102 w 104"/>
                <a:gd name="T1" fmla="*/ 10 h 24"/>
                <a:gd name="T2" fmla="*/ 101 w 104"/>
                <a:gd name="T3" fmla="*/ 8 h 24"/>
                <a:gd name="T4" fmla="*/ 97 w 104"/>
                <a:gd name="T5" fmla="*/ 6 h 24"/>
                <a:gd name="T6" fmla="*/ 93 w 104"/>
                <a:gd name="T7" fmla="*/ 4 h 24"/>
                <a:gd name="T8" fmla="*/ 87 w 104"/>
                <a:gd name="T9" fmla="*/ 3 h 24"/>
                <a:gd name="T10" fmla="*/ 80 w 104"/>
                <a:gd name="T11" fmla="*/ 2 h 24"/>
                <a:gd name="T12" fmla="*/ 72 w 104"/>
                <a:gd name="T13" fmla="*/ 1 h 24"/>
                <a:gd name="T14" fmla="*/ 64 w 104"/>
                <a:gd name="T15" fmla="*/ 0 h 24"/>
                <a:gd name="T16" fmla="*/ 55 w 104"/>
                <a:gd name="T17" fmla="*/ 0 h 24"/>
                <a:gd name="T18" fmla="*/ 46 w 104"/>
                <a:gd name="T19" fmla="*/ 0 h 24"/>
                <a:gd name="T20" fmla="*/ 37 w 104"/>
                <a:gd name="T21" fmla="*/ 0 h 24"/>
                <a:gd name="T22" fmla="*/ 29 w 104"/>
                <a:gd name="T23" fmla="*/ 1 h 24"/>
                <a:gd name="T24" fmla="*/ 21 w 104"/>
                <a:gd name="T25" fmla="*/ 2 h 24"/>
                <a:gd name="T26" fmla="*/ 14 w 104"/>
                <a:gd name="T27" fmla="*/ 3 h 24"/>
                <a:gd name="T28" fmla="*/ 8 w 104"/>
                <a:gd name="T29" fmla="*/ 4 h 24"/>
                <a:gd name="T30" fmla="*/ 4 w 104"/>
                <a:gd name="T31" fmla="*/ 6 h 24"/>
                <a:gd name="T32" fmla="*/ 1 w 104"/>
                <a:gd name="T33" fmla="*/ 8 h 24"/>
                <a:gd name="T34" fmla="*/ 0 w 104"/>
                <a:gd name="T35" fmla="*/ 10 h 24"/>
                <a:gd name="T36" fmla="*/ 0 w 104"/>
                <a:gd name="T37" fmla="*/ 12 h 24"/>
                <a:gd name="T38" fmla="*/ 1 w 104"/>
                <a:gd name="T39" fmla="*/ 14 h 24"/>
                <a:gd name="T40" fmla="*/ 4 w 104"/>
                <a:gd name="T41" fmla="*/ 16 h 24"/>
                <a:gd name="T42" fmla="*/ 8 w 104"/>
                <a:gd name="T43" fmla="*/ 17 h 24"/>
                <a:gd name="T44" fmla="*/ 14 w 104"/>
                <a:gd name="T45" fmla="*/ 19 h 24"/>
                <a:gd name="T46" fmla="*/ 21 w 104"/>
                <a:gd name="T47" fmla="*/ 20 h 24"/>
                <a:gd name="T48" fmla="*/ 29 w 104"/>
                <a:gd name="T49" fmla="*/ 21 h 24"/>
                <a:gd name="T50" fmla="*/ 37 w 104"/>
                <a:gd name="T51" fmla="*/ 22 h 24"/>
                <a:gd name="T52" fmla="*/ 46 w 104"/>
                <a:gd name="T53" fmla="*/ 23 h 24"/>
                <a:gd name="T54" fmla="*/ 55 w 104"/>
                <a:gd name="T55" fmla="*/ 23 h 24"/>
                <a:gd name="T56" fmla="*/ 64 w 104"/>
                <a:gd name="T57" fmla="*/ 22 h 24"/>
                <a:gd name="T58" fmla="*/ 72 w 104"/>
                <a:gd name="T59" fmla="*/ 21 h 24"/>
                <a:gd name="T60" fmla="*/ 80 w 104"/>
                <a:gd name="T61" fmla="*/ 20 h 24"/>
                <a:gd name="T62" fmla="*/ 87 w 104"/>
                <a:gd name="T63" fmla="*/ 19 h 24"/>
                <a:gd name="T64" fmla="*/ 93 w 104"/>
                <a:gd name="T65" fmla="*/ 17 h 24"/>
                <a:gd name="T66" fmla="*/ 97 w 104"/>
                <a:gd name="T67" fmla="*/ 16 h 24"/>
                <a:gd name="T68" fmla="*/ 101 w 104"/>
                <a:gd name="T69" fmla="*/ 14 h 24"/>
                <a:gd name="T70" fmla="*/ 102 w 104"/>
                <a:gd name="T7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24">
                  <a:moveTo>
                    <a:pt x="103" y="11"/>
                  </a:moveTo>
                  <a:lnTo>
                    <a:pt x="102" y="10"/>
                  </a:lnTo>
                  <a:lnTo>
                    <a:pt x="102" y="9"/>
                  </a:lnTo>
                  <a:lnTo>
                    <a:pt x="101" y="8"/>
                  </a:lnTo>
                  <a:lnTo>
                    <a:pt x="99" y="7"/>
                  </a:lnTo>
                  <a:lnTo>
                    <a:pt x="97" y="6"/>
                  </a:lnTo>
                  <a:lnTo>
                    <a:pt x="95" y="6"/>
                  </a:lnTo>
                  <a:lnTo>
                    <a:pt x="93" y="4"/>
                  </a:lnTo>
                  <a:lnTo>
                    <a:pt x="90" y="4"/>
                  </a:lnTo>
                  <a:lnTo>
                    <a:pt x="87" y="3"/>
                  </a:lnTo>
                  <a:lnTo>
                    <a:pt x="84" y="2"/>
                  </a:lnTo>
                  <a:lnTo>
                    <a:pt x="80" y="2"/>
                  </a:lnTo>
                  <a:lnTo>
                    <a:pt x="76" y="1"/>
                  </a:lnTo>
                  <a:lnTo>
                    <a:pt x="72" y="1"/>
                  </a:lnTo>
                  <a:lnTo>
                    <a:pt x="69" y="0"/>
                  </a:lnTo>
                  <a:lnTo>
                    <a:pt x="64" y="0"/>
                  </a:lnTo>
                  <a:lnTo>
                    <a:pt x="60" y="0"/>
                  </a:lnTo>
                  <a:lnTo>
                    <a:pt x="55" y="0"/>
                  </a:lnTo>
                  <a:lnTo>
                    <a:pt x="51" y="0"/>
                  </a:lnTo>
                  <a:lnTo>
                    <a:pt x="46" y="0"/>
                  </a:lnTo>
                  <a:lnTo>
                    <a:pt x="42" y="0"/>
                  </a:lnTo>
                  <a:lnTo>
                    <a:pt x="37" y="0"/>
                  </a:lnTo>
                  <a:lnTo>
                    <a:pt x="33" y="0"/>
                  </a:lnTo>
                  <a:lnTo>
                    <a:pt x="29" y="1"/>
                  </a:lnTo>
                  <a:lnTo>
                    <a:pt x="25" y="1"/>
                  </a:lnTo>
                  <a:lnTo>
                    <a:pt x="21" y="2"/>
                  </a:lnTo>
                  <a:lnTo>
                    <a:pt x="17" y="2"/>
                  </a:lnTo>
                  <a:lnTo>
                    <a:pt x="14" y="3"/>
                  </a:lnTo>
                  <a:lnTo>
                    <a:pt x="12" y="4"/>
                  </a:lnTo>
                  <a:lnTo>
                    <a:pt x="8" y="4"/>
                  </a:lnTo>
                  <a:lnTo>
                    <a:pt x="6" y="6"/>
                  </a:lnTo>
                  <a:lnTo>
                    <a:pt x="4" y="6"/>
                  </a:lnTo>
                  <a:lnTo>
                    <a:pt x="3" y="7"/>
                  </a:lnTo>
                  <a:lnTo>
                    <a:pt x="1" y="8"/>
                  </a:lnTo>
                  <a:lnTo>
                    <a:pt x="0" y="9"/>
                  </a:lnTo>
                  <a:lnTo>
                    <a:pt x="0" y="10"/>
                  </a:lnTo>
                  <a:lnTo>
                    <a:pt x="0" y="11"/>
                  </a:lnTo>
                  <a:lnTo>
                    <a:pt x="0" y="12"/>
                  </a:lnTo>
                  <a:lnTo>
                    <a:pt x="0" y="13"/>
                  </a:lnTo>
                  <a:lnTo>
                    <a:pt x="1" y="14"/>
                  </a:lnTo>
                  <a:lnTo>
                    <a:pt x="3" y="15"/>
                  </a:lnTo>
                  <a:lnTo>
                    <a:pt x="4" y="16"/>
                  </a:lnTo>
                  <a:lnTo>
                    <a:pt x="6" y="17"/>
                  </a:lnTo>
                  <a:lnTo>
                    <a:pt x="8" y="17"/>
                  </a:lnTo>
                  <a:lnTo>
                    <a:pt x="12" y="18"/>
                  </a:lnTo>
                  <a:lnTo>
                    <a:pt x="14" y="19"/>
                  </a:lnTo>
                  <a:lnTo>
                    <a:pt x="17" y="20"/>
                  </a:lnTo>
                  <a:lnTo>
                    <a:pt x="21" y="20"/>
                  </a:lnTo>
                  <a:lnTo>
                    <a:pt x="25" y="21"/>
                  </a:lnTo>
                  <a:lnTo>
                    <a:pt x="29" y="21"/>
                  </a:lnTo>
                  <a:lnTo>
                    <a:pt x="33" y="22"/>
                  </a:lnTo>
                  <a:lnTo>
                    <a:pt x="37" y="22"/>
                  </a:lnTo>
                  <a:lnTo>
                    <a:pt x="42" y="22"/>
                  </a:lnTo>
                  <a:lnTo>
                    <a:pt x="46" y="23"/>
                  </a:lnTo>
                  <a:lnTo>
                    <a:pt x="51" y="23"/>
                  </a:lnTo>
                  <a:lnTo>
                    <a:pt x="55" y="23"/>
                  </a:lnTo>
                  <a:lnTo>
                    <a:pt x="60" y="22"/>
                  </a:lnTo>
                  <a:lnTo>
                    <a:pt x="64" y="22"/>
                  </a:lnTo>
                  <a:lnTo>
                    <a:pt x="69" y="22"/>
                  </a:lnTo>
                  <a:lnTo>
                    <a:pt x="72" y="21"/>
                  </a:lnTo>
                  <a:lnTo>
                    <a:pt x="76" y="21"/>
                  </a:lnTo>
                  <a:lnTo>
                    <a:pt x="80" y="20"/>
                  </a:lnTo>
                  <a:lnTo>
                    <a:pt x="84" y="20"/>
                  </a:lnTo>
                  <a:lnTo>
                    <a:pt x="87" y="19"/>
                  </a:lnTo>
                  <a:lnTo>
                    <a:pt x="90" y="18"/>
                  </a:lnTo>
                  <a:lnTo>
                    <a:pt x="93" y="17"/>
                  </a:lnTo>
                  <a:lnTo>
                    <a:pt x="95" y="17"/>
                  </a:lnTo>
                  <a:lnTo>
                    <a:pt x="97" y="16"/>
                  </a:lnTo>
                  <a:lnTo>
                    <a:pt x="99" y="15"/>
                  </a:lnTo>
                  <a:lnTo>
                    <a:pt x="101" y="14"/>
                  </a:lnTo>
                  <a:lnTo>
                    <a:pt x="102" y="13"/>
                  </a:lnTo>
                  <a:lnTo>
                    <a:pt x="102" y="12"/>
                  </a:lnTo>
                  <a:lnTo>
                    <a:pt x="103" y="11"/>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40" name="Freeform 8"/>
            <p:cNvSpPr>
              <a:spLocks/>
            </p:cNvSpPr>
            <p:nvPr/>
          </p:nvSpPr>
          <p:spPr bwMode="auto">
            <a:xfrm>
              <a:off x="1539" y="3569"/>
              <a:ext cx="94" cy="10"/>
            </a:xfrm>
            <a:custGeom>
              <a:avLst/>
              <a:gdLst>
                <a:gd name="T0" fmla="*/ 102 w 104"/>
                <a:gd name="T1" fmla="*/ 6 h 17"/>
                <a:gd name="T2" fmla="*/ 101 w 104"/>
                <a:gd name="T3" fmla="*/ 8 h 17"/>
                <a:gd name="T4" fmla="*/ 97 w 104"/>
                <a:gd name="T5" fmla="*/ 10 h 17"/>
                <a:gd name="T6" fmla="*/ 93 w 104"/>
                <a:gd name="T7" fmla="*/ 11 h 17"/>
                <a:gd name="T8" fmla="*/ 87 w 104"/>
                <a:gd name="T9" fmla="*/ 12 h 17"/>
                <a:gd name="T10" fmla="*/ 80 w 104"/>
                <a:gd name="T11" fmla="*/ 14 h 17"/>
                <a:gd name="T12" fmla="*/ 72 w 104"/>
                <a:gd name="T13" fmla="*/ 14 h 17"/>
                <a:gd name="T14" fmla="*/ 64 w 104"/>
                <a:gd name="T15" fmla="*/ 15 h 17"/>
                <a:gd name="T16" fmla="*/ 55 w 104"/>
                <a:gd name="T17" fmla="*/ 16 h 17"/>
                <a:gd name="T18" fmla="*/ 46 w 104"/>
                <a:gd name="T19" fmla="*/ 16 h 17"/>
                <a:gd name="T20" fmla="*/ 37 w 104"/>
                <a:gd name="T21" fmla="*/ 15 h 17"/>
                <a:gd name="T22" fmla="*/ 29 w 104"/>
                <a:gd name="T23" fmla="*/ 14 h 17"/>
                <a:gd name="T24" fmla="*/ 21 w 104"/>
                <a:gd name="T25" fmla="*/ 14 h 17"/>
                <a:gd name="T26" fmla="*/ 14 w 104"/>
                <a:gd name="T27" fmla="*/ 12 h 17"/>
                <a:gd name="T28" fmla="*/ 8 w 104"/>
                <a:gd name="T29" fmla="*/ 11 h 17"/>
                <a:gd name="T30" fmla="*/ 4 w 104"/>
                <a:gd name="T31" fmla="*/ 10 h 17"/>
                <a:gd name="T32" fmla="*/ 1 w 104"/>
                <a:gd name="T33" fmla="*/ 8 h 17"/>
                <a:gd name="T34" fmla="*/ 0 w 104"/>
                <a:gd name="T35" fmla="*/ 6 h 17"/>
                <a:gd name="T36" fmla="*/ 0 w 104"/>
                <a:gd name="T37" fmla="*/ 0 h 17"/>
                <a:gd name="T38" fmla="*/ 0 w 104"/>
                <a:gd name="T39" fmla="*/ 2 h 17"/>
                <a:gd name="T40" fmla="*/ 3 w 104"/>
                <a:gd name="T41" fmla="*/ 4 h 17"/>
                <a:gd name="T42" fmla="*/ 6 w 104"/>
                <a:gd name="T43" fmla="*/ 5 h 17"/>
                <a:gd name="T44" fmla="*/ 12 w 104"/>
                <a:gd name="T45" fmla="*/ 6 h 17"/>
                <a:gd name="T46" fmla="*/ 17 w 104"/>
                <a:gd name="T47" fmla="*/ 8 h 17"/>
                <a:gd name="T48" fmla="*/ 25 w 104"/>
                <a:gd name="T49" fmla="*/ 9 h 17"/>
                <a:gd name="T50" fmla="*/ 33 w 104"/>
                <a:gd name="T51" fmla="*/ 10 h 17"/>
                <a:gd name="T52" fmla="*/ 42 w 104"/>
                <a:gd name="T53" fmla="*/ 10 h 17"/>
                <a:gd name="T54" fmla="*/ 51 w 104"/>
                <a:gd name="T55" fmla="*/ 10 h 17"/>
                <a:gd name="T56" fmla="*/ 60 w 104"/>
                <a:gd name="T57" fmla="*/ 10 h 17"/>
                <a:gd name="T58" fmla="*/ 69 w 104"/>
                <a:gd name="T59" fmla="*/ 10 h 17"/>
                <a:gd name="T60" fmla="*/ 76 w 104"/>
                <a:gd name="T61" fmla="*/ 9 h 17"/>
                <a:gd name="T62" fmla="*/ 84 w 104"/>
                <a:gd name="T63" fmla="*/ 8 h 17"/>
                <a:gd name="T64" fmla="*/ 90 w 104"/>
                <a:gd name="T65" fmla="*/ 6 h 17"/>
                <a:gd name="T66" fmla="*/ 95 w 104"/>
                <a:gd name="T67" fmla="*/ 5 h 17"/>
                <a:gd name="T68" fmla="*/ 99 w 104"/>
                <a:gd name="T69" fmla="*/ 4 h 17"/>
                <a:gd name="T70" fmla="*/ 102 w 104"/>
                <a:gd name="T71" fmla="*/ 2 h 17"/>
                <a:gd name="T72" fmla="*/ 103 w 104"/>
                <a:gd name="T7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7">
                  <a:moveTo>
                    <a:pt x="103" y="5"/>
                  </a:moveTo>
                  <a:lnTo>
                    <a:pt x="102" y="6"/>
                  </a:lnTo>
                  <a:lnTo>
                    <a:pt x="102" y="7"/>
                  </a:lnTo>
                  <a:lnTo>
                    <a:pt x="101" y="8"/>
                  </a:lnTo>
                  <a:lnTo>
                    <a:pt x="99" y="8"/>
                  </a:lnTo>
                  <a:lnTo>
                    <a:pt x="97" y="10"/>
                  </a:lnTo>
                  <a:lnTo>
                    <a:pt x="95" y="10"/>
                  </a:lnTo>
                  <a:lnTo>
                    <a:pt x="93" y="11"/>
                  </a:lnTo>
                  <a:lnTo>
                    <a:pt x="90" y="12"/>
                  </a:lnTo>
                  <a:lnTo>
                    <a:pt x="87" y="12"/>
                  </a:lnTo>
                  <a:lnTo>
                    <a:pt x="84" y="13"/>
                  </a:lnTo>
                  <a:lnTo>
                    <a:pt x="80" y="14"/>
                  </a:lnTo>
                  <a:lnTo>
                    <a:pt x="76" y="14"/>
                  </a:lnTo>
                  <a:lnTo>
                    <a:pt x="72" y="14"/>
                  </a:lnTo>
                  <a:lnTo>
                    <a:pt x="69" y="15"/>
                  </a:lnTo>
                  <a:lnTo>
                    <a:pt x="64" y="15"/>
                  </a:lnTo>
                  <a:lnTo>
                    <a:pt x="60" y="16"/>
                  </a:lnTo>
                  <a:lnTo>
                    <a:pt x="55" y="16"/>
                  </a:lnTo>
                  <a:lnTo>
                    <a:pt x="51" y="16"/>
                  </a:lnTo>
                  <a:lnTo>
                    <a:pt x="46" y="16"/>
                  </a:lnTo>
                  <a:lnTo>
                    <a:pt x="42" y="16"/>
                  </a:lnTo>
                  <a:lnTo>
                    <a:pt x="37" y="15"/>
                  </a:lnTo>
                  <a:lnTo>
                    <a:pt x="33" y="15"/>
                  </a:lnTo>
                  <a:lnTo>
                    <a:pt x="29" y="14"/>
                  </a:lnTo>
                  <a:lnTo>
                    <a:pt x="25" y="14"/>
                  </a:lnTo>
                  <a:lnTo>
                    <a:pt x="21" y="14"/>
                  </a:lnTo>
                  <a:lnTo>
                    <a:pt x="17" y="13"/>
                  </a:lnTo>
                  <a:lnTo>
                    <a:pt x="14" y="12"/>
                  </a:lnTo>
                  <a:lnTo>
                    <a:pt x="12" y="12"/>
                  </a:lnTo>
                  <a:lnTo>
                    <a:pt x="8" y="11"/>
                  </a:lnTo>
                  <a:lnTo>
                    <a:pt x="6" y="10"/>
                  </a:lnTo>
                  <a:lnTo>
                    <a:pt x="4" y="10"/>
                  </a:lnTo>
                  <a:lnTo>
                    <a:pt x="3" y="8"/>
                  </a:lnTo>
                  <a:lnTo>
                    <a:pt x="1" y="8"/>
                  </a:lnTo>
                  <a:lnTo>
                    <a:pt x="0" y="7"/>
                  </a:lnTo>
                  <a:lnTo>
                    <a:pt x="0" y="6"/>
                  </a:lnTo>
                  <a:lnTo>
                    <a:pt x="0" y="5"/>
                  </a:lnTo>
                  <a:lnTo>
                    <a:pt x="0" y="0"/>
                  </a:lnTo>
                  <a:lnTo>
                    <a:pt x="0" y="1"/>
                  </a:lnTo>
                  <a:lnTo>
                    <a:pt x="0" y="2"/>
                  </a:lnTo>
                  <a:lnTo>
                    <a:pt x="1" y="2"/>
                  </a:lnTo>
                  <a:lnTo>
                    <a:pt x="3" y="4"/>
                  </a:lnTo>
                  <a:lnTo>
                    <a:pt x="4" y="4"/>
                  </a:lnTo>
                  <a:lnTo>
                    <a:pt x="6" y="5"/>
                  </a:lnTo>
                  <a:lnTo>
                    <a:pt x="8" y="6"/>
                  </a:lnTo>
                  <a:lnTo>
                    <a:pt x="12" y="6"/>
                  </a:lnTo>
                  <a:lnTo>
                    <a:pt x="14" y="7"/>
                  </a:lnTo>
                  <a:lnTo>
                    <a:pt x="17" y="8"/>
                  </a:lnTo>
                  <a:lnTo>
                    <a:pt x="21" y="8"/>
                  </a:lnTo>
                  <a:lnTo>
                    <a:pt x="25" y="9"/>
                  </a:lnTo>
                  <a:lnTo>
                    <a:pt x="29" y="10"/>
                  </a:lnTo>
                  <a:lnTo>
                    <a:pt x="33" y="10"/>
                  </a:lnTo>
                  <a:lnTo>
                    <a:pt x="37" y="10"/>
                  </a:lnTo>
                  <a:lnTo>
                    <a:pt x="42" y="10"/>
                  </a:lnTo>
                  <a:lnTo>
                    <a:pt x="46" y="10"/>
                  </a:lnTo>
                  <a:lnTo>
                    <a:pt x="51" y="10"/>
                  </a:lnTo>
                  <a:lnTo>
                    <a:pt x="55" y="10"/>
                  </a:lnTo>
                  <a:lnTo>
                    <a:pt x="60" y="10"/>
                  </a:lnTo>
                  <a:lnTo>
                    <a:pt x="64" y="10"/>
                  </a:lnTo>
                  <a:lnTo>
                    <a:pt x="69" y="10"/>
                  </a:lnTo>
                  <a:lnTo>
                    <a:pt x="72" y="10"/>
                  </a:lnTo>
                  <a:lnTo>
                    <a:pt x="76" y="9"/>
                  </a:lnTo>
                  <a:lnTo>
                    <a:pt x="80" y="8"/>
                  </a:lnTo>
                  <a:lnTo>
                    <a:pt x="84" y="8"/>
                  </a:lnTo>
                  <a:lnTo>
                    <a:pt x="87" y="7"/>
                  </a:lnTo>
                  <a:lnTo>
                    <a:pt x="90" y="6"/>
                  </a:lnTo>
                  <a:lnTo>
                    <a:pt x="93" y="6"/>
                  </a:lnTo>
                  <a:lnTo>
                    <a:pt x="95" y="5"/>
                  </a:lnTo>
                  <a:lnTo>
                    <a:pt x="97" y="4"/>
                  </a:lnTo>
                  <a:lnTo>
                    <a:pt x="99" y="4"/>
                  </a:lnTo>
                  <a:lnTo>
                    <a:pt x="101" y="2"/>
                  </a:lnTo>
                  <a:lnTo>
                    <a:pt x="102" y="2"/>
                  </a:lnTo>
                  <a:lnTo>
                    <a:pt x="102" y="1"/>
                  </a:lnTo>
                  <a:lnTo>
                    <a:pt x="103" y="0"/>
                  </a:lnTo>
                  <a:lnTo>
                    <a:pt x="103" y="5"/>
                  </a:lnTo>
                </a:path>
              </a:pathLst>
            </a:custGeom>
            <a:solidFill>
              <a:srgbClr val="666666"/>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41" name="Freeform 9"/>
            <p:cNvSpPr>
              <a:spLocks/>
            </p:cNvSpPr>
            <p:nvPr/>
          </p:nvSpPr>
          <p:spPr bwMode="auto">
            <a:xfrm>
              <a:off x="1488" y="3584"/>
              <a:ext cx="198" cy="48"/>
            </a:xfrm>
            <a:custGeom>
              <a:avLst/>
              <a:gdLst>
                <a:gd name="T0" fmla="*/ 0 w 220"/>
                <a:gd name="T1" fmla="*/ 76 h 77"/>
                <a:gd name="T2" fmla="*/ 219 w 220"/>
                <a:gd name="T3" fmla="*/ 76 h 77"/>
                <a:gd name="T4" fmla="*/ 219 w 220"/>
                <a:gd name="T5" fmla="*/ 0 h 77"/>
                <a:gd name="T6" fmla="*/ 0 w 220"/>
                <a:gd name="T7" fmla="*/ 0 h 77"/>
                <a:gd name="T8" fmla="*/ 0 w 220"/>
                <a:gd name="T9" fmla="*/ 76 h 77"/>
              </a:gdLst>
              <a:ahLst/>
              <a:cxnLst>
                <a:cxn ang="0">
                  <a:pos x="T0" y="T1"/>
                </a:cxn>
                <a:cxn ang="0">
                  <a:pos x="T2" y="T3"/>
                </a:cxn>
                <a:cxn ang="0">
                  <a:pos x="T4" y="T5"/>
                </a:cxn>
                <a:cxn ang="0">
                  <a:pos x="T6" y="T7"/>
                </a:cxn>
                <a:cxn ang="0">
                  <a:pos x="T8" y="T9"/>
                </a:cxn>
              </a:cxnLst>
              <a:rect l="0" t="0" r="r" b="b"/>
              <a:pathLst>
                <a:path w="220" h="77">
                  <a:moveTo>
                    <a:pt x="0" y="76"/>
                  </a:moveTo>
                  <a:lnTo>
                    <a:pt x="219" y="76"/>
                  </a:lnTo>
                  <a:lnTo>
                    <a:pt x="219" y="0"/>
                  </a:lnTo>
                  <a:lnTo>
                    <a:pt x="0" y="0"/>
                  </a:lnTo>
                  <a:lnTo>
                    <a:pt x="0" y="76"/>
                  </a:lnTo>
                </a:path>
              </a:pathLst>
            </a:custGeom>
            <a:solidFill>
              <a:srgbClr val="EFEFD1"/>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42" name="Freeform 10"/>
            <p:cNvSpPr>
              <a:spLocks/>
            </p:cNvSpPr>
            <p:nvPr/>
          </p:nvSpPr>
          <p:spPr bwMode="auto">
            <a:xfrm>
              <a:off x="1520" y="3561"/>
              <a:ext cx="62" cy="11"/>
            </a:xfrm>
            <a:custGeom>
              <a:avLst/>
              <a:gdLst>
                <a:gd name="T0" fmla="*/ 0 w 69"/>
                <a:gd name="T1" fmla="*/ 16 h 17"/>
                <a:gd name="T2" fmla="*/ 0 w 69"/>
                <a:gd name="T3" fmla="*/ 0 h 17"/>
                <a:gd name="T4" fmla="*/ 68 w 69"/>
                <a:gd name="T5" fmla="*/ 0 h 17"/>
                <a:gd name="T6" fmla="*/ 68 w 69"/>
                <a:gd name="T7" fmla="*/ 16 h 17"/>
                <a:gd name="T8" fmla="*/ 0 w 69"/>
                <a:gd name="T9" fmla="*/ 16 h 17"/>
              </a:gdLst>
              <a:ahLst/>
              <a:cxnLst>
                <a:cxn ang="0">
                  <a:pos x="T0" y="T1"/>
                </a:cxn>
                <a:cxn ang="0">
                  <a:pos x="T2" y="T3"/>
                </a:cxn>
                <a:cxn ang="0">
                  <a:pos x="T4" y="T5"/>
                </a:cxn>
                <a:cxn ang="0">
                  <a:pos x="T6" y="T7"/>
                </a:cxn>
                <a:cxn ang="0">
                  <a:pos x="T8" y="T9"/>
                </a:cxn>
              </a:cxnLst>
              <a:rect l="0" t="0" r="r" b="b"/>
              <a:pathLst>
                <a:path w="69" h="17">
                  <a:moveTo>
                    <a:pt x="0" y="16"/>
                  </a:moveTo>
                  <a:lnTo>
                    <a:pt x="0" y="0"/>
                  </a:lnTo>
                  <a:lnTo>
                    <a:pt x="68" y="0"/>
                  </a:lnTo>
                  <a:lnTo>
                    <a:pt x="68" y="16"/>
                  </a:lnTo>
                  <a:lnTo>
                    <a:pt x="0" y="16"/>
                  </a:lnTo>
                </a:path>
              </a:pathLst>
            </a:custGeom>
            <a:solidFill>
              <a:srgbClr val="999999"/>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43" name="Freeform 11"/>
            <p:cNvSpPr>
              <a:spLocks/>
            </p:cNvSpPr>
            <p:nvPr/>
          </p:nvSpPr>
          <p:spPr bwMode="auto">
            <a:xfrm>
              <a:off x="1570" y="3562"/>
              <a:ext cx="85" cy="10"/>
            </a:xfrm>
            <a:custGeom>
              <a:avLst/>
              <a:gdLst>
                <a:gd name="T0" fmla="*/ 0 w 94"/>
                <a:gd name="T1" fmla="*/ 16 h 17"/>
                <a:gd name="T2" fmla="*/ 0 w 94"/>
                <a:gd name="T3" fmla="*/ 0 h 17"/>
                <a:gd name="T4" fmla="*/ 93 w 94"/>
                <a:gd name="T5" fmla="*/ 0 h 17"/>
                <a:gd name="T6" fmla="*/ 93 w 94"/>
                <a:gd name="T7" fmla="*/ 16 h 17"/>
                <a:gd name="T8" fmla="*/ 0 w 94"/>
                <a:gd name="T9" fmla="*/ 16 h 17"/>
              </a:gdLst>
              <a:ahLst/>
              <a:cxnLst>
                <a:cxn ang="0">
                  <a:pos x="T0" y="T1"/>
                </a:cxn>
                <a:cxn ang="0">
                  <a:pos x="T2" y="T3"/>
                </a:cxn>
                <a:cxn ang="0">
                  <a:pos x="T4" y="T5"/>
                </a:cxn>
                <a:cxn ang="0">
                  <a:pos x="T6" y="T7"/>
                </a:cxn>
                <a:cxn ang="0">
                  <a:pos x="T8" y="T9"/>
                </a:cxn>
              </a:cxnLst>
              <a:rect l="0" t="0" r="r" b="b"/>
              <a:pathLst>
                <a:path w="94" h="17">
                  <a:moveTo>
                    <a:pt x="0" y="16"/>
                  </a:moveTo>
                  <a:lnTo>
                    <a:pt x="0" y="0"/>
                  </a:lnTo>
                  <a:lnTo>
                    <a:pt x="93" y="0"/>
                  </a:lnTo>
                  <a:lnTo>
                    <a:pt x="93" y="16"/>
                  </a:lnTo>
                  <a:lnTo>
                    <a:pt x="0" y="16"/>
                  </a:lnTo>
                </a:path>
              </a:pathLst>
            </a:custGeom>
            <a:solidFill>
              <a:srgbClr val="999999"/>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44" name="Freeform 12"/>
            <p:cNvSpPr>
              <a:spLocks/>
            </p:cNvSpPr>
            <p:nvPr/>
          </p:nvSpPr>
          <p:spPr bwMode="auto">
            <a:xfrm>
              <a:off x="1521" y="3563"/>
              <a:ext cx="16" cy="11"/>
            </a:xfrm>
            <a:custGeom>
              <a:avLst/>
              <a:gdLst>
                <a:gd name="T0" fmla="*/ 0 w 17"/>
                <a:gd name="T1" fmla="*/ 0 h 17"/>
                <a:gd name="T2" fmla="*/ 0 w 17"/>
                <a:gd name="T3" fmla="*/ 14 h 17"/>
                <a:gd name="T4" fmla="*/ 8 w 17"/>
                <a:gd name="T5" fmla="*/ 16 h 17"/>
                <a:gd name="T6" fmla="*/ 16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8" y="16"/>
                  </a:lnTo>
                  <a:lnTo>
                    <a:pt x="16"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45" name="Freeform 13"/>
            <p:cNvSpPr>
              <a:spLocks/>
            </p:cNvSpPr>
            <p:nvPr/>
          </p:nvSpPr>
          <p:spPr bwMode="auto">
            <a:xfrm>
              <a:off x="1524" y="3563"/>
              <a:ext cx="15" cy="11"/>
            </a:xfrm>
            <a:custGeom>
              <a:avLst/>
              <a:gdLst>
                <a:gd name="T0" fmla="*/ 0 w 17"/>
                <a:gd name="T1" fmla="*/ 0 h 17"/>
                <a:gd name="T2" fmla="*/ 0 w 17"/>
                <a:gd name="T3" fmla="*/ 14 h 17"/>
                <a:gd name="T4" fmla="*/ 4 w 17"/>
                <a:gd name="T5" fmla="*/ 14 h 17"/>
                <a:gd name="T6" fmla="*/ 4 w 17"/>
                <a:gd name="T7" fmla="*/ 16 h 17"/>
                <a:gd name="T8" fmla="*/ 8 w 17"/>
                <a:gd name="T9" fmla="*/ 16 h 17"/>
                <a:gd name="T10" fmla="*/ 12 w 17"/>
                <a:gd name="T11" fmla="*/ 14 h 17"/>
                <a:gd name="T12" fmla="*/ 16 w 17"/>
                <a:gd name="T13" fmla="*/ 14 h 17"/>
                <a:gd name="T14" fmla="*/ 16 w 17"/>
                <a:gd name="T15" fmla="*/ 0 h 17"/>
                <a:gd name="T16" fmla="*/ 0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0" y="0"/>
                  </a:moveTo>
                  <a:lnTo>
                    <a:pt x="0" y="14"/>
                  </a:lnTo>
                  <a:lnTo>
                    <a:pt x="4" y="14"/>
                  </a:lnTo>
                  <a:lnTo>
                    <a:pt x="4" y="16"/>
                  </a:lnTo>
                  <a:lnTo>
                    <a:pt x="8" y="16"/>
                  </a:lnTo>
                  <a:lnTo>
                    <a:pt x="12"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46" name="Freeform 14"/>
            <p:cNvSpPr>
              <a:spLocks/>
            </p:cNvSpPr>
            <p:nvPr/>
          </p:nvSpPr>
          <p:spPr bwMode="auto">
            <a:xfrm>
              <a:off x="1527" y="3563"/>
              <a:ext cx="15" cy="11"/>
            </a:xfrm>
            <a:custGeom>
              <a:avLst/>
              <a:gdLst>
                <a:gd name="T0" fmla="*/ 0 w 17"/>
                <a:gd name="T1" fmla="*/ 0 h 17"/>
                <a:gd name="T2" fmla="*/ 0 w 17"/>
                <a:gd name="T3" fmla="*/ 14 h 17"/>
                <a:gd name="T4" fmla="*/ 8 w 17"/>
                <a:gd name="T5" fmla="*/ 16 h 17"/>
                <a:gd name="T6" fmla="*/ 16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8" y="16"/>
                  </a:lnTo>
                  <a:lnTo>
                    <a:pt x="16"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47" name="Freeform 15"/>
            <p:cNvSpPr>
              <a:spLocks/>
            </p:cNvSpPr>
            <p:nvPr/>
          </p:nvSpPr>
          <p:spPr bwMode="auto">
            <a:xfrm>
              <a:off x="1529" y="3563"/>
              <a:ext cx="15" cy="11"/>
            </a:xfrm>
            <a:custGeom>
              <a:avLst/>
              <a:gdLst>
                <a:gd name="T0" fmla="*/ 0 w 17"/>
                <a:gd name="T1" fmla="*/ 0 h 17"/>
                <a:gd name="T2" fmla="*/ 0 w 17"/>
                <a:gd name="T3" fmla="*/ 14 h 17"/>
                <a:gd name="T4" fmla="*/ 5 w 17"/>
                <a:gd name="T5" fmla="*/ 16 h 17"/>
                <a:gd name="T6" fmla="*/ 10 w 17"/>
                <a:gd name="T7" fmla="*/ 16 h 17"/>
                <a:gd name="T8" fmla="*/ 10 w 17"/>
                <a:gd name="T9" fmla="*/ 14 h 17"/>
                <a:gd name="T10" fmla="*/ 16 w 17"/>
                <a:gd name="T11" fmla="*/ 14 h 17"/>
                <a:gd name="T12" fmla="*/ 16 w 17"/>
                <a:gd name="T13" fmla="*/ 0 h 17"/>
                <a:gd name="T14" fmla="*/ 0 w 17"/>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0"/>
                  </a:moveTo>
                  <a:lnTo>
                    <a:pt x="0" y="14"/>
                  </a:lnTo>
                  <a:lnTo>
                    <a:pt x="5" y="16"/>
                  </a:lnTo>
                  <a:lnTo>
                    <a:pt x="10" y="16"/>
                  </a:lnTo>
                  <a:lnTo>
                    <a:pt x="10"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48" name="Freeform 16"/>
            <p:cNvSpPr>
              <a:spLocks/>
            </p:cNvSpPr>
            <p:nvPr/>
          </p:nvSpPr>
          <p:spPr bwMode="auto">
            <a:xfrm>
              <a:off x="1531" y="3563"/>
              <a:ext cx="16" cy="11"/>
            </a:xfrm>
            <a:custGeom>
              <a:avLst/>
              <a:gdLst>
                <a:gd name="T0" fmla="*/ 0 w 17"/>
                <a:gd name="T1" fmla="*/ 0 h 17"/>
                <a:gd name="T2" fmla="*/ 0 w 17"/>
                <a:gd name="T3" fmla="*/ 14 h 17"/>
                <a:gd name="T4" fmla="*/ 5 w 17"/>
                <a:gd name="T5" fmla="*/ 14 h 17"/>
                <a:gd name="T6" fmla="*/ 5 w 17"/>
                <a:gd name="T7" fmla="*/ 16 h 17"/>
                <a:gd name="T8" fmla="*/ 10 w 17"/>
                <a:gd name="T9" fmla="*/ 16 h 17"/>
                <a:gd name="T10" fmla="*/ 10 w 17"/>
                <a:gd name="T11" fmla="*/ 14 h 17"/>
                <a:gd name="T12" fmla="*/ 16 w 17"/>
                <a:gd name="T13" fmla="*/ 14 h 17"/>
                <a:gd name="T14" fmla="*/ 16 w 17"/>
                <a:gd name="T15" fmla="*/ 0 h 17"/>
                <a:gd name="T16" fmla="*/ 0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0" y="0"/>
                  </a:moveTo>
                  <a:lnTo>
                    <a:pt x="0" y="14"/>
                  </a:lnTo>
                  <a:lnTo>
                    <a:pt x="5" y="14"/>
                  </a:lnTo>
                  <a:lnTo>
                    <a:pt x="5" y="16"/>
                  </a:lnTo>
                  <a:lnTo>
                    <a:pt x="10" y="16"/>
                  </a:lnTo>
                  <a:lnTo>
                    <a:pt x="10"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49" name="Freeform 17"/>
            <p:cNvSpPr>
              <a:spLocks/>
            </p:cNvSpPr>
            <p:nvPr/>
          </p:nvSpPr>
          <p:spPr bwMode="auto">
            <a:xfrm>
              <a:off x="1533" y="3563"/>
              <a:ext cx="15" cy="11"/>
            </a:xfrm>
            <a:custGeom>
              <a:avLst/>
              <a:gdLst>
                <a:gd name="T0" fmla="*/ 0 w 17"/>
                <a:gd name="T1" fmla="*/ 0 h 17"/>
                <a:gd name="T2" fmla="*/ 0 w 17"/>
                <a:gd name="T3" fmla="*/ 14 h 17"/>
                <a:gd name="T4" fmla="*/ 5 w 17"/>
                <a:gd name="T5" fmla="*/ 16 h 17"/>
                <a:gd name="T6" fmla="*/ 10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5" y="16"/>
                  </a:lnTo>
                  <a:lnTo>
                    <a:pt x="10"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50" name="Freeform 18"/>
            <p:cNvSpPr>
              <a:spLocks/>
            </p:cNvSpPr>
            <p:nvPr/>
          </p:nvSpPr>
          <p:spPr bwMode="auto">
            <a:xfrm>
              <a:off x="1536" y="3563"/>
              <a:ext cx="15" cy="11"/>
            </a:xfrm>
            <a:custGeom>
              <a:avLst/>
              <a:gdLst>
                <a:gd name="T0" fmla="*/ 0 w 17"/>
                <a:gd name="T1" fmla="*/ 0 h 17"/>
                <a:gd name="T2" fmla="*/ 0 w 17"/>
                <a:gd name="T3" fmla="*/ 14 h 17"/>
                <a:gd name="T4" fmla="*/ 5 w 17"/>
                <a:gd name="T5" fmla="*/ 16 h 17"/>
                <a:gd name="T6" fmla="*/ 10 w 17"/>
                <a:gd name="T7" fmla="*/ 16 h 17"/>
                <a:gd name="T8" fmla="*/ 10 w 17"/>
                <a:gd name="T9" fmla="*/ 14 h 17"/>
                <a:gd name="T10" fmla="*/ 16 w 17"/>
                <a:gd name="T11" fmla="*/ 14 h 17"/>
                <a:gd name="T12" fmla="*/ 16 w 17"/>
                <a:gd name="T13" fmla="*/ 0 h 17"/>
                <a:gd name="T14" fmla="*/ 0 w 17"/>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0"/>
                  </a:moveTo>
                  <a:lnTo>
                    <a:pt x="0" y="14"/>
                  </a:lnTo>
                  <a:lnTo>
                    <a:pt x="5" y="16"/>
                  </a:lnTo>
                  <a:lnTo>
                    <a:pt x="10" y="16"/>
                  </a:lnTo>
                  <a:lnTo>
                    <a:pt x="10"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51" name="Freeform 19"/>
            <p:cNvSpPr>
              <a:spLocks/>
            </p:cNvSpPr>
            <p:nvPr/>
          </p:nvSpPr>
          <p:spPr bwMode="auto">
            <a:xfrm>
              <a:off x="1537" y="3563"/>
              <a:ext cx="15" cy="11"/>
            </a:xfrm>
            <a:custGeom>
              <a:avLst/>
              <a:gdLst>
                <a:gd name="T0" fmla="*/ 0 w 17"/>
                <a:gd name="T1" fmla="*/ 0 h 17"/>
                <a:gd name="T2" fmla="*/ 0 w 17"/>
                <a:gd name="T3" fmla="*/ 14 h 17"/>
                <a:gd name="T4" fmla="*/ 4 w 17"/>
                <a:gd name="T5" fmla="*/ 14 h 17"/>
                <a:gd name="T6" fmla="*/ 8 w 17"/>
                <a:gd name="T7" fmla="*/ 16 h 17"/>
                <a:gd name="T8" fmla="*/ 12 w 17"/>
                <a:gd name="T9" fmla="*/ 16 h 17"/>
                <a:gd name="T10" fmla="*/ 12 w 17"/>
                <a:gd name="T11" fmla="*/ 14 h 17"/>
                <a:gd name="T12" fmla="*/ 16 w 17"/>
                <a:gd name="T13" fmla="*/ 14 h 17"/>
                <a:gd name="T14" fmla="*/ 16 w 17"/>
                <a:gd name="T15" fmla="*/ 0 h 17"/>
                <a:gd name="T16" fmla="*/ 0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0" y="0"/>
                  </a:moveTo>
                  <a:lnTo>
                    <a:pt x="0" y="14"/>
                  </a:lnTo>
                  <a:lnTo>
                    <a:pt x="4" y="14"/>
                  </a:lnTo>
                  <a:lnTo>
                    <a:pt x="8" y="16"/>
                  </a:lnTo>
                  <a:lnTo>
                    <a:pt x="12" y="16"/>
                  </a:lnTo>
                  <a:lnTo>
                    <a:pt x="12"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52" name="Freeform 20"/>
            <p:cNvSpPr>
              <a:spLocks/>
            </p:cNvSpPr>
            <p:nvPr/>
          </p:nvSpPr>
          <p:spPr bwMode="auto">
            <a:xfrm>
              <a:off x="1540" y="3563"/>
              <a:ext cx="16" cy="11"/>
            </a:xfrm>
            <a:custGeom>
              <a:avLst/>
              <a:gdLst>
                <a:gd name="T0" fmla="*/ 0 w 17"/>
                <a:gd name="T1" fmla="*/ 0 h 17"/>
                <a:gd name="T2" fmla="*/ 0 w 17"/>
                <a:gd name="T3" fmla="*/ 14 h 17"/>
                <a:gd name="T4" fmla="*/ 8 w 17"/>
                <a:gd name="T5" fmla="*/ 14 h 17"/>
                <a:gd name="T6" fmla="*/ 8 w 17"/>
                <a:gd name="T7" fmla="*/ 16 h 17"/>
                <a:gd name="T8" fmla="*/ 16 w 17"/>
                <a:gd name="T9" fmla="*/ 16 h 17"/>
                <a:gd name="T10" fmla="*/ 16 w 17"/>
                <a:gd name="T11" fmla="*/ 14 h 17"/>
                <a:gd name="T12" fmla="*/ 16 w 17"/>
                <a:gd name="T13" fmla="*/ 0 h 17"/>
                <a:gd name="T14" fmla="*/ 0 w 17"/>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0"/>
                  </a:moveTo>
                  <a:lnTo>
                    <a:pt x="0" y="14"/>
                  </a:lnTo>
                  <a:lnTo>
                    <a:pt x="8" y="14"/>
                  </a:lnTo>
                  <a:lnTo>
                    <a:pt x="8" y="16"/>
                  </a:lnTo>
                  <a:lnTo>
                    <a:pt x="16"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53" name="Freeform 21"/>
            <p:cNvSpPr>
              <a:spLocks/>
            </p:cNvSpPr>
            <p:nvPr/>
          </p:nvSpPr>
          <p:spPr bwMode="auto">
            <a:xfrm>
              <a:off x="1542" y="3563"/>
              <a:ext cx="15" cy="11"/>
            </a:xfrm>
            <a:custGeom>
              <a:avLst/>
              <a:gdLst>
                <a:gd name="T0" fmla="*/ 0 w 17"/>
                <a:gd name="T1" fmla="*/ 0 h 17"/>
                <a:gd name="T2" fmla="*/ 0 w 17"/>
                <a:gd name="T3" fmla="*/ 14 h 17"/>
                <a:gd name="T4" fmla="*/ 8 w 17"/>
                <a:gd name="T5" fmla="*/ 16 h 17"/>
                <a:gd name="T6" fmla="*/ 16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8" y="16"/>
                  </a:lnTo>
                  <a:lnTo>
                    <a:pt x="16"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54" name="Freeform 22"/>
            <p:cNvSpPr>
              <a:spLocks/>
            </p:cNvSpPr>
            <p:nvPr/>
          </p:nvSpPr>
          <p:spPr bwMode="auto">
            <a:xfrm>
              <a:off x="1544" y="3563"/>
              <a:ext cx="15" cy="11"/>
            </a:xfrm>
            <a:custGeom>
              <a:avLst/>
              <a:gdLst>
                <a:gd name="T0" fmla="*/ 0 w 17"/>
                <a:gd name="T1" fmla="*/ 0 h 17"/>
                <a:gd name="T2" fmla="*/ 0 w 17"/>
                <a:gd name="T3" fmla="*/ 14 h 17"/>
                <a:gd name="T4" fmla="*/ 0 w 17"/>
                <a:gd name="T5" fmla="*/ 16 h 17"/>
                <a:gd name="T6" fmla="*/ 8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0" y="16"/>
                  </a:lnTo>
                  <a:lnTo>
                    <a:pt x="8"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55" name="Freeform 23"/>
            <p:cNvSpPr>
              <a:spLocks/>
            </p:cNvSpPr>
            <p:nvPr/>
          </p:nvSpPr>
          <p:spPr bwMode="auto">
            <a:xfrm>
              <a:off x="1547" y="3563"/>
              <a:ext cx="15" cy="11"/>
            </a:xfrm>
            <a:custGeom>
              <a:avLst/>
              <a:gdLst>
                <a:gd name="T0" fmla="*/ 0 w 17"/>
                <a:gd name="T1" fmla="*/ 0 h 17"/>
                <a:gd name="T2" fmla="*/ 0 w 17"/>
                <a:gd name="T3" fmla="*/ 14 h 17"/>
                <a:gd name="T4" fmla="*/ 4 w 17"/>
                <a:gd name="T5" fmla="*/ 16 h 17"/>
                <a:gd name="T6" fmla="*/ 8 w 17"/>
                <a:gd name="T7" fmla="*/ 16 h 17"/>
                <a:gd name="T8" fmla="*/ 12 w 17"/>
                <a:gd name="T9" fmla="*/ 16 h 17"/>
                <a:gd name="T10" fmla="*/ 16 w 17"/>
                <a:gd name="T11" fmla="*/ 14 h 17"/>
                <a:gd name="T12" fmla="*/ 16 w 17"/>
                <a:gd name="T13" fmla="*/ 0 h 17"/>
                <a:gd name="T14" fmla="*/ 0 w 17"/>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0"/>
                  </a:moveTo>
                  <a:lnTo>
                    <a:pt x="0" y="14"/>
                  </a:lnTo>
                  <a:lnTo>
                    <a:pt x="4" y="16"/>
                  </a:lnTo>
                  <a:lnTo>
                    <a:pt x="8" y="16"/>
                  </a:lnTo>
                  <a:lnTo>
                    <a:pt x="12"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56" name="Freeform 24"/>
            <p:cNvSpPr>
              <a:spLocks/>
            </p:cNvSpPr>
            <p:nvPr/>
          </p:nvSpPr>
          <p:spPr bwMode="auto">
            <a:xfrm>
              <a:off x="1549" y="3563"/>
              <a:ext cx="16" cy="11"/>
            </a:xfrm>
            <a:custGeom>
              <a:avLst/>
              <a:gdLst>
                <a:gd name="T0" fmla="*/ 0 w 17"/>
                <a:gd name="T1" fmla="*/ 0 h 17"/>
                <a:gd name="T2" fmla="*/ 0 w 17"/>
                <a:gd name="T3" fmla="*/ 14 h 17"/>
                <a:gd name="T4" fmla="*/ 5 w 17"/>
                <a:gd name="T5" fmla="*/ 16 h 17"/>
                <a:gd name="T6" fmla="*/ 10 w 17"/>
                <a:gd name="T7" fmla="*/ 16 h 17"/>
                <a:gd name="T8" fmla="*/ 10 w 17"/>
                <a:gd name="T9" fmla="*/ 14 h 17"/>
                <a:gd name="T10" fmla="*/ 16 w 17"/>
                <a:gd name="T11" fmla="*/ 14 h 17"/>
                <a:gd name="T12" fmla="*/ 16 w 17"/>
                <a:gd name="T13" fmla="*/ 0 h 17"/>
                <a:gd name="T14" fmla="*/ 0 w 17"/>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0"/>
                  </a:moveTo>
                  <a:lnTo>
                    <a:pt x="0" y="14"/>
                  </a:lnTo>
                  <a:lnTo>
                    <a:pt x="5" y="16"/>
                  </a:lnTo>
                  <a:lnTo>
                    <a:pt x="10" y="16"/>
                  </a:lnTo>
                  <a:lnTo>
                    <a:pt x="10"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57" name="Freeform 25"/>
            <p:cNvSpPr>
              <a:spLocks/>
            </p:cNvSpPr>
            <p:nvPr/>
          </p:nvSpPr>
          <p:spPr bwMode="auto">
            <a:xfrm>
              <a:off x="1551" y="3563"/>
              <a:ext cx="15" cy="11"/>
            </a:xfrm>
            <a:custGeom>
              <a:avLst/>
              <a:gdLst>
                <a:gd name="T0" fmla="*/ 0 w 17"/>
                <a:gd name="T1" fmla="*/ 0 h 17"/>
                <a:gd name="T2" fmla="*/ 0 w 17"/>
                <a:gd name="T3" fmla="*/ 14 h 17"/>
                <a:gd name="T4" fmla="*/ 8 w 17"/>
                <a:gd name="T5" fmla="*/ 14 h 17"/>
                <a:gd name="T6" fmla="*/ 8 w 17"/>
                <a:gd name="T7" fmla="*/ 16 h 17"/>
                <a:gd name="T8" fmla="*/ 16 w 17"/>
                <a:gd name="T9" fmla="*/ 16 h 17"/>
                <a:gd name="T10" fmla="*/ 16 w 17"/>
                <a:gd name="T11" fmla="*/ 14 h 17"/>
                <a:gd name="T12" fmla="*/ 16 w 17"/>
                <a:gd name="T13" fmla="*/ 0 h 17"/>
                <a:gd name="T14" fmla="*/ 0 w 17"/>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0"/>
                  </a:moveTo>
                  <a:lnTo>
                    <a:pt x="0" y="14"/>
                  </a:lnTo>
                  <a:lnTo>
                    <a:pt x="8" y="14"/>
                  </a:lnTo>
                  <a:lnTo>
                    <a:pt x="8" y="16"/>
                  </a:lnTo>
                  <a:lnTo>
                    <a:pt x="16"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58" name="Freeform 26"/>
            <p:cNvSpPr>
              <a:spLocks/>
            </p:cNvSpPr>
            <p:nvPr/>
          </p:nvSpPr>
          <p:spPr bwMode="auto">
            <a:xfrm>
              <a:off x="1553" y="3563"/>
              <a:ext cx="15" cy="11"/>
            </a:xfrm>
            <a:custGeom>
              <a:avLst/>
              <a:gdLst>
                <a:gd name="T0" fmla="*/ 0 w 17"/>
                <a:gd name="T1" fmla="*/ 0 h 17"/>
                <a:gd name="T2" fmla="*/ 0 w 17"/>
                <a:gd name="T3" fmla="*/ 14 h 17"/>
                <a:gd name="T4" fmla="*/ 5 w 17"/>
                <a:gd name="T5" fmla="*/ 16 h 17"/>
                <a:gd name="T6" fmla="*/ 10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5" y="16"/>
                  </a:lnTo>
                  <a:lnTo>
                    <a:pt x="10"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59" name="Freeform 27"/>
            <p:cNvSpPr>
              <a:spLocks/>
            </p:cNvSpPr>
            <p:nvPr/>
          </p:nvSpPr>
          <p:spPr bwMode="auto">
            <a:xfrm>
              <a:off x="1557" y="3563"/>
              <a:ext cx="15" cy="11"/>
            </a:xfrm>
            <a:custGeom>
              <a:avLst/>
              <a:gdLst>
                <a:gd name="T0" fmla="*/ 0 w 17"/>
                <a:gd name="T1" fmla="*/ 0 h 17"/>
                <a:gd name="T2" fmla="*/ 0 w 17"/>
                <a:gd name="T3" fmla="*/ 14 h 17"/>
                <a:gd name="T4" fmla="*/ 5 w 17"/>
                <a:gd name="T5" fmla="*/ 16 h 17"/>
                <a:gd name="T6" fmla="*/ 10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5" y="16"/>
                  </a:lnTo>
                  <a:lnTo>
                    <a:pt x="10"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60" name="Freeform 28"/>
            <p:cNvSpPr>
              <a:spLocks/>
            </p:cNvSpPr>
            <p:nvPr/>
          </p:nvSpPr>
          <p:spPr bwMode="auto">
            <a:xfrm>
              <a:off x="1558" y="3563"/>
              <a:ext cx="16" cy="11"/>
            </a:xfrm>
            <a:custGeom>
              <a:avLst/>
              <a:gdLst>
                <a:gd name="T0" fmla="*/ 0 w 17"/>
                <a:gd name="T1" fmla="*/ 0 h 17"/>
                <a:gd name="T2" fmla="*/ 0 w 17"/>
                <a:gd name="T3" fmla="*/ 14 h 17"/>
                <a:gd name="T4" fmla="*/ 5 w 17"/>
                <a:gd name="T5" fmla="*/ 14 h 17"/>
                <a:gd name="T6" fmla="*/ 5 w 17"/>
                <a:gd name="T7" fmla="*/ 16 h 17"/>
                <a:gd name="T8" fmla="*/ 10 w 17"/>
                <a:gd name="T9" fmla="*/ 16 h 17"/>
                <a:gd name="T10" fmla="*/ 10 w 17"/>
                <a:gd name="T11" fmla="*/ 14 h 17"/>
                <a:gd name="T12" fmla="*/ 16 w 17"/>
                <a:gd name="T13" fmla="*/ 14 h 17"/>
                <a:gd name="T14" fmla="*/ 16 w 17"/>
                <a:gd name="T15" fmla="*/ 0 h 17"/>
                <a:gd name="T16" fmla="*/ 0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0" y="0"/>
                  </a:moveTo>
                  <a:lnTo>
                    <a:pt x="0" y="14"/>
                  </a:lnTo>
                  <a:lnTo>
                    <a:pt x="5" y="14"/>
                  </a:lnTo>
                  <a:lnTo>
                    <a:pt x="5" y="16"/>
                  </a:lnTo>
                  <a:lnTo>
                    <a:pt x="10" y="16"/>
                  </a:lnTo>
                  <a:lnTo>
                    <a:pt x="10"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61" name="Freeform 29"/>
            <p:cNvSpPr>
              <a:spLocks/>
            </p:cNvSpPr>
            <p:nvPr/>
          </p:nvSpPr>
          <p:spPr bwMode="auto">
            <a:xfrm>
              <a:off x="1561" y="3563"/>
              <a:ext cx="15" cy="11"/>
            </a:xfrm>
            <a:custGeom>
              <a:avLst/>
              <a:gdLst>
                <a:gd name="T0" fmla="*/ 0 w 17"/>
                <a:gd name="T1" fmla="*/ 0 h 17"/>
                <a:gd name="T2" fmla="*/ 0 w 17"/>
                <a:gd name="T3" fmla="*/ 14 h 17"/>
                <a:gd name="T4" fmla="*/ 8 w 17"/>
                <a:gd name="T5" fmla="*/ 16 h 17"/>
                <a:gd name="T6" fmla="*/ 16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8" y="16"/>
                  </a:lnTo>
                  <a:lnTo>
                    <a:pt x="16"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62" name="Freeform 30"/>
            <p:cNvSpPr>
              <a:spLocks/>
            </p:cNvSpPr>
            <p:nvPr/>
          </p:nvSpPr>
          <p:spPr bwMode="auto">
            <a:xfrm>
              <a:off x="1563" y="3563"/>
              <a:ext cx="15" cy="11"/>
            </a:xfrm>
            <a:custGeom>
              <a:avLst/>
              <a:gdLst>
                <a:gd name="T0" fmla="*/ 0 w 17"/>
                <a:gd name="T1" fmla="*/ 0 h 17"/>
                <a:gd name="T2" fmla="*/ 0 w 17"/>
                <a:gd name="T3" fmla="*/ 14 h 17"/>
                <a:gd name="T4" fmla="*/ 5 w 17"/>
                <a:gd name="T5" fmla="*/ 16 h 17"/>
                <a:gd name="T6" fmla="*/ 10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5" y="16"/>
                  </a:lnTo>
                  <a:lnTo>
                    <a:pt x="10"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63" name="Freeform 31"/>
            <p:cNvSpPr>
              <a:spLocks/>
            </p:cNvSpPr>
            <p:nvPr/>
          </p:nvSpPr>
          <p:spPr bwMode="auto">
            <a:xfrm>
              <a:off x="1565" y="3563"/>
              <a:ext cx="15" cy="11"/>
            </a:xfrm>
            <a:custGeom>
              <a:avLst/>
              <a:gdLst>
                <a:gd name="T0" fmla="*/ 0 w 17"/>
                <a:gd name="T1" fmla="*/ 0 h 17"/>
                <a:gd name="T2" fmla="*/ 0 w 17"/>
                <a:gd name="T3" fmla="*/ 14 h 17"/>
                <a:gd name="T4" fmla="*/ 4 w 17"/>
                <a:gd name="T5" fmla="*/ 14 h 17"/>
                <a:gd name="T6" fmla="*/ 8 w 17"/>
                <a:gd name="T7" fmla="*/ 16 h 17"/>
                <a:gd name="T8" fmla="*/ 12 w 17"/>
                <a:gd name="T9" fmla="*/ 16 h 17"/>
                <a:gd name="T10" fmla="*/ 12 w 17"/>
                <a:gd name="T11" fmla="*/ 14 h 17"/>
                <a:gd name="T12" fmla="*/ 16 w 17"/>
                <a:gd name="T13" fmla="*/ 14 h 17"/>
                <a:gd name="T14" fmla="*/ 16 w 17"/>
                <a:gd name="T15" fmla="*/ 0 h 17"/>
                <a:gd name="T16" fmla="*/ 0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0" y="0"/>
                  </a:moveTo>
                  <a:lnTo>
                    <a:pt x="0" y="14"/>
                  </a:lnTo>
                  <a:lnTo>
                    <a:pt x="4" y="14"/>
                  </a:lnTo>
                  <a:lnTo>
                    <a:pt x="8" y="16"/>
                  </a:lnTo>
                  <a:lnTo>
                    <a:pt x="12" y="16"/>
                  </a:lnTo>
                  <a:lnTo>
                    <a:pt x="12"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64" name="Freeform 32"/>
            <p:cNvSpPr>
              <a:spLocks/>
            </p:cNvSpPr>
            <p:nvPr/>
          </p:nvSpPr>
          <p:spPr bwMode="auto">
            <a:xfrm>
              <a:off x="1502" y="3456"/>
              <a:ext cx="168" cy="108"/>
            </a:xfrm>
            <a:custGeom>
              <a:avLst/>
              <a:gdLst>
                <a:gd name="T0" fmla="*/ 180 w 187"/>
                <a:gd name="T1" fmla="*/ 173 h 174"/>
                <a:gd name="T2" fmla="*/ 180 w 187"/>
                <a:gd name="T3" fmla="*/ 173 h 174"/>
                <a:gd name="T4" fmla="*/ 180 w 187"/>
                <a:gd name="T5" fmla="*/ 172 h 174"/>
                <a:gd name="T6" fmla="*/ 182 w 187"/>
                <a:gd name="T7" fmla="*/ 172 h 174"/>
                <a:gd name="T8" fmla="*/ 182 w 187"/>
                <a:gd name="T9" fmla="*/ 172 h 174"/>
                <a:gd name="T10" fmla="*/ 183 w 187"/>
                <a:gd name="T11" fmla="*/ 171 h 174"/>
                <a:gd name="T12" fmla="*/ 183 w 187"/>
                <a:gd name="T13" fmla="*/ 171 h 174"/>
                <a:gd name="T14" fmla="*/ 184 w 187"/>
                <a:gd name="T15" fmla="*/ 171 h 174"/>
                <a:gd name="T16" fmla="*/ 184 w 187"/>
                <a:gd name="T17" fmla="*/ 170 h 174"/>
                <a:gd name="T18" fmla="*/ 184 w 187"/>
                <a:gd name="T19" fmla="*/ 170 h 174"/>
                <a:gd name="T20" fmla="*/ 184 w 187"/>
                <a:gd name="T21" fmla="*/ 169 h 174"/>
                <a:gd name="T22" fmla="*/ 185 w 187"/>
                <a:gd name="T23" fmla="*/ 169 h 174"/>
                <a:gd name="T24" fmla="*/ 185 w 187"/>
                <a:gd name="T25" fmla="*/ 168 h 174"/>
                <a:gd name="T26" fmla="*/ 186 w 187"/>
                <a:gd name="T27" fmla="*/ 167 h 174"/>
                <a:gd name="T28" fmla="*/ 186 w 187"/>
                <a:gd name="T29" fmla="*/ 167 h 174"/>
                <a:gd name="T30" fmla="*/ 186 w 187"/>
                <a:gd name="T31" fmla="*/ 6 h 174"/>
                <a:gd name="T32" fmla="*/ 186 w 187"/>
                <a:gd name="T33" fmla="*/ 5 h 174"/>
                <a:gd name="T34" fmla="*/ 186 w 187"/>
                <a:gd name="T35" fmla="*/ 5 h 174"/>
                <a:gd name="T36" fmla="*/ 185 w 187"/>
                <a:gd name="T37" fmla="*/ 5 h 174"/>
                <a:gd name="T38" fmla="*/ 185 w 187"/>
                <a:gd name="T39" fmla="*/ 3 h 174"/>
                <a:gd name="T40" fmla="*/ 184 w 187"/>
                <a:gd name="T41" fmla="*/ 3 h 174"/>
                <a:gd name="T42" fmla="*/ 184 w 187"/>
                <a:gd name="T43" fmla="*/ 2 h 174"/>
                <a:gd name="T44" fmla="*/ 184 w 187"/>
                <a:gd name="T45" fmla="*/ 1 h 174"/>
                <a:gd name="T46" fmla="*/ 183 w 187"/>
                <a:gd name="T47" fmla="*/ 1 h 174"/>
                <a:gd name="T48" fmla="*/ 183 w 187"/>
                <a:gd name="T49" fmla="*/ 1 h 174"/>
                <a:gd name="T50" fmla="*/ 182 w 187"/>
                <a:gd name="T51" fmla="*/ 1 h 174"/>
                <a:gd name="T52" fmla="*/ 182 w 187"/>
                <a:gd name="T53" fmla="*/ 0 h 174"/>
                <a:gd name="T54" fmla="*/ 180 w 187"/>
                <a:gd name="T55" fmla="*/ 0 h 174"/>
                <a:gd name="T56" fmla="*/ 180 w 187"/>
                <a:gd name="T57" fmla="*/ 0 h 174"/>
                <a:gd name="T58" fmla="*/ 180 w 187"/>
                <a:gd name="T59" fmla="*/ 0 h 174"/>
                <a:gd name="T60" fmla="*/ 5 w 187"/>
                <a:gd name="T61" fmla="*/ 0 h 174"/>
                <a:gd name="T62" fmla="*/ 4 w 187"/>
                <a:gd name="T63" fmla="*/ 0 h 174"/>
                <a:gd name="T64" fmla="*/ 3 w 187"/>
                <a:gd name="T65" fmla="*/ 0 h 174"/>
                <a:gd name="T66" fmla="*/ 3 w 187"/>
                <a:gd name="T67" fmla="*/ 0 h 174"/>
                <a:gd name="T68" fmla="*/ 2 w 187"/>
                <a:gd name="T69" fmla="*/ 0 h 174"/>
                <a:gd name="T70" fmla="*/ 2 w 187"/>
                <a:gd name="T71" fmla="*/ 1 h 174"/>
                <a:gd name="T72" fmla="*/ 1 w 187"/>
                <a:gd name="T73" fmla="*/ 1 h 174"/>
                <a:gd name="T74" fmla="*/ 1 w 187"/>
                <a:gd name="T75" fmla="*/ 1 h 174"/>
                <a:gd name="T76" fmla="*/ 1 w 187"/>
                <a:gd name="T77" fmla="*/ 2 h 174"/>
                <a:gd name="T78" fmla="*/ 0 w 187"/>
                <a:gd name="T79" fmla="*/ 3 h 174"/>
                <a:gd name="T80" fmla="*/ 0 w 187"/>
                <a:gd name="T81" fmla="*/ 3 h 174"/>
                <a:gd name="T82" fmla="*/ 0 w 187"/>
                <a:gd name="T83" fmla="*/ 3 h 174"/>
                <a:gd name="T84" fmla="*/ 0 w 187"/>
                <a:gd name="T85" fmla="*/ 5 h 174"/>
                <a:gd name="T86" fmla="*/ 0 w 187"/>
                <a:gd name="T87" fmla="*/ 5 h 174"/>
                <a:gd name="T88" fmla="*/ 0 w 187"/>
                <a:gd name="T89" fmla="*/ 6 h 174"/>
                <a:gd name="T90" fmla="*/ 0 w 187"/>
                <a:gd name="T91" fmla="*/ 167 h 174"/>
                <a:gd name="T92" fmla="*/ 0 w 187"/>
                <a:gd name="T93" fmla="*/ 167 h 174"/>
                <a:gd name="T94" fmla="*/ 0 w 187"/>
                <a:gd name="T95" fmla="*/ 168 h 174"/>
                <a:gd name="T96" fmla="*/ 0 w 187"/>
                <a:gd name="T97" fmla="*/ 169 h 174"/>
                <a:gd name="T98" fmla="*/ 0 w 187"/>
                <a:gd name="T99" fmla="*/ 169 h 174"/>
                <a:gd name="T100" fmla="*/ 0 w 187"/>
                <a:gd name="T101" fmla="*/ 170 h 174"/>
                <a:gd name="T102" fmla="*/ 1 w 187"/>
                <a:gd name="T103" fmla="*/ 170 h 174"/>
                <a:gd name="T104" fmla="*/ 1 w 187"/>
                <a:gd name="T105" fmla="*/ 171 h 174"/>
                <a:gd name="T106" fmla="*/ 1 w 187"/>
                <a:gd name="T107" fmla="*/ 171 h 174"/>
                <a:gd name="T108" fmla="*/ 2 w 187"/>
                <a:gd name="T109" fmla="*/ 171 h 174"/>
                <a:gd name="T110" fmla="*/ 2 w 187"/>
                <a:gd name="T111" fmla="*/ 172 h 174"/>
                <a:gd name="T112" fmla="*/ 2 w 187"/>
                <a:gd name="T113" fmla="*/ 172 h 174"/>
                <a:gd name="T114" fmla="*/ 3 w 187"/>
                <a:gd name="T115" fmla="*/ 172 h 174"/>
                <a:gd name="T116" fmla="*/ 3 w 187"/>
                <a:gd name="T117" fmla="*/ 172 h 174"/>
                <a:gd name="T118" fmla="*/ 4 w 187"/>
                <a:gd name="T119" fmla="*/ 173 h 174"/>
                <a:gd name="T120" fmla="*/ 5 w 187"/>
                <a:gd name="T121" fmla="*/ 173 h 174"/>
                <a:gd name="T122" fmla="*/ 180 w 187"/>
                <a:gd name="T123"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7" h="174">
                  <a:moveTo>
                    <a:pt x="180" y="173"/>
                  </a:moveTo>
                  <a:lnTo>
                    <a:pt x="180" y="173"/>
                  </a:lnTo>
                  <a:lnTo>
                    <a:pt x="180" y="172"/>
                  </a:lnTo>
                  <a:lnTo>
                    <a:pt x="182" y="172"/>
                  </a:lnTo>
                  <a:lnTo>
                    <a:pt x="182" y="172"/>
                  </a:lnTo>
                  <a:lnTo>
                    <a:pt x="183" y="171"/>
                  </a:lnTo>
                  <a:lnTo>
                    <a:pt x="183" y="171"/>
                  </a:lnTo>
                  <a:lnTo>
                    <a:pt x="184" y="171"/>
                  </a:lnTo>
                  <a:lnTo>
                    <a:pt x="184" y="170"/>
                  </a:lnTo>
                  <a:lnTo>
                    <a:pt x="184" y="170"/>
                  </a:lnTo>
                  <a:lnTo>
                    <a:pt x="184" y="169"/>
                  </a:lnTo>
                  <a:lnTo>
                    <a:pt x="185" y="169"/>
                  </a:lnTo>
                  <a:lnTo>
                    <a:pt x="185" y="168"/>
                  </a:lnTo>
                  <a:lnTo>
                    <a:pt x="186" y="167"/>
                  </a:lnTo>
                  <a:lnTo>
                    <a:pt x="186" y="167"/>
                  </a:lnTo>
                  <a:lnTo>
                    <a:pt x="186" y="6"/>
                  </a:lnTo>
                  <a:lnTo>
                    <a:pt x="186" y="5"/>
                  </a:lnTo>
                  <a:lnTo>
                    <a:pt x="186" y="5"/>
                  </a:lnTo>
                  <a:lnTo>
                    <a:pt x="185" y="5"/>
                  </a:lnTo>
                  <a:lnTo>
                    <a:pt x="185" y="3"/>
                  </a:lnTo>
                  <a:lnTo>
                    <a:pt x="184" y="3"/>
                  </a:lnTo>
                  <a:lnTo>
                    <a:pt x="184" y="2"/>
                  </a:lnTo>
                  <a:lnTo>
                    <a:pt x="184" y="1"/>
                  </a:lnTo>
                  <a:lnTo>
                    <a:pt x="183" y="1"/>
                  </a:lnTo>
                  <a:lnTo>
                    <a:pt x="183" y="1"/>
                  </a:lnTo>
                  <a:lnTo>
                    <a:pt x="182" y="1"/>
                  </a:lnTo>
                  <a:lnTo>
                    <a:pt x="182" y="0"/>
                  </a:lnTo>
                  <a:lnTo>
                    <a:pt x="180" y="0"/>
                  </a:lnTo>
                  <a:lnTo>
                    <a:pt x="180" y="0"/>
                  </a:lnTo>
                  <a:lnTo>
                    <a:pt x="180" y="0"/>
                  </a:lnTo>
                  <a:lnTo>
                    <a:pt x="5" y="0"/>
                  </a:lnTo>
                  <a:lnTo>
                    <a:pt x="4" y="0"/>
                  </a:lnTo>
                  <a:lnTo>
                    <a:pt x="3" y="0"/>
                  </a:lnTo>
                  <a:lnTo>
                    <a:pt x="3" y="0"/>
                  </a:lnTo>
                  <a:lnTo>
                    <a:pt x="2" y="0"/>
                  </a:lnTo>
                  <a:lnTo>
                    <a:pt x="2" y="1"/>
                  </a:lnTo>
                  <a:lnTo>
                    <a:pt x="1" y="1"/>
                  </a:lnTo>
                  <a:lnTo>
                    <a:pt x="1" y="1"/>
                  </a:lnTo>
                  <a:lnTo>
                    <a:pt x="1" y="2"/>
                  </a:lnTo>
                  <a:lnTo>
                    <a:pt x="0" y="3"/>
                  </a:lnTo>
                  <a:lnTo>
                    <a:pt x="0" y="3"/>
                  </a:lnTo>
                  <a:lnTo>
                    <a:pt x="0" y="3"/>
                  </a:lnTo>
                  <a:lnTo>
                    <a:pt x="0" y="5"/>
                  </a:lnTo>
                  <a:lnTo>
                    <a:pt x="0" y="5"/>
                  </a:lnTo>
                  <a:lnTo>
                    <a:pt x="0" y="6"/>
                  </a:lnTo>
                  <a:lnTo>
                    <a:pt x="0" y="167"/>
                  </a:lnTo>
                  <a:lnTo>
                    <a:pt x="0" y="167"/>
                  </a:lnTo>
                  <a:lnTo>
                    <a:pt x="0" y="168"/>
                  </a:lnTo>
                  <a:lnTo>
                    <a:pt x="0" y="169"/>
                  </a:lnTo>
                  <a:lnTo>
                    <a:pt x="0" y="169"/>
                  </a:lnTo>
                  <a:lnTo>
                    <a:pt x="0" y="170"/>
                  </a:lnTo>
                  <a:lnTo>
                    <a:pt x="1" y="170"/>
                  </a:lnTo>
                  <a:lnTo>
                    <a:pt x="1" y="171"/>
                  </a:lnTo>
                  <a:lnTo>
                    <a:pt x="1" y="171"/>
                  </a:lnTo>
                  <a:lnTo>
                    <a:pt x="2" y="171"/>
                  </a:lnTo>
                  <a:lnTo>
                    <a:pt x="2" y="172"/>
                  </a:lnTo>
                  <a:lnTo>
                    <a:pt x="2" y="172"/>
                  </a:lnTo>
                  <a:lnTo>
                    <a:pt x="3" y="172"/>
                  </a:lnTo>
                  <a:lnTo>
                    <a:pt x="3" y="172"/>
                  </a:lnTo>
                  <a:lnTo>
                    <a:pt x="4" y="173"/>
                  </a:lnTo>
                  <a:lnTo>
                    <a:pt x="5" y="173"/>
                  </a:lnTo>
                  <a:lnTo>
                    <a:pt x="180" y="173"/>
                  </a:lnTo>
                </a:path>
              </a:pathLst>
            </a:custGeom>
            <a:solidFill>
              <a:srgbClr val="999999"/>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65" name="Freeform 33"/>
            <p:cNvSpPr>
              <a:spLocks/>
            </p:cNvSpPr>
            <p:nvPr/>
          </p:nvSpPr>
          <p:spPr bwMode="auto">
            <a:xfrm>
              <a:off x="1502" y="3457"/>
              <a:ext cx="167" cy="107"/>
            </a:xfrm>
            <a:custGeom>
              <a:avLst/>
              <a:gdLst>
                <a:gd name="T0" fmla="*/ 185 w 186"/>
                <a:gd name="T1" fmla="*/ 165 h 172"/>
                <a:gd name="T2" fmla="*/ 185 w 186"/>
                <a:gd name="T3" fmla="*/ 166 h 172"/>
                <a:gd name="T4" fmla="*/ 185 w 186"/>
                <a:gd name="T5" fmla="*/ 167 h 172"/>
                <a:gd name="T6" fmla="*/ 184 w 186"/>
                <a:gd name="T7" fmla="*/ 167 h 172"/>
                <a:gd name="T8" fmla="*/ 184 w 186"/>
                <a:gd name="T9" fmla="*/ 168 h 172"/>
                <a:gd name="T10" fmla="*/ 183 w 186"/>
                <a:gd name="T11" fmla="*/ 169 h 172"/>
                <a:gd name="T12" fmla="*/ 183 w 186"/>
                <a:gd name="T13" fmla="*/ 169 h 172"/>
                <a:gd name="T14" fmla="*/ 182 w 186"/>
                <a:gd name="T15" fmla="*/ 170 h 172"/>
                <a:gd name="T16" fmla="*/ 182 w 186"/>
                <a:gd name="T17" fmla="*/ 170 h 172"/>
                <a:gd name="T18" fmla="*/ 181 w 186"/>
                <a:gd name="T19" fmla="*/ 170 h 172"/>
                <a:gd name="T20" fmla="*/ 181 w 186"/>
                <a:gd name="T21" fmla="*/ 171 h 172"/>
                <a:gd name="T22" fmla="*/ 180 w 186"/>
                <a:gd name="T23" fmla="*/ 171 h 172"/>
                <a:gd name="T24" fmla="*/ 179 w 186"/>
                <a:gd name="T25" fmla="*/ 171 h 172"/>
                <a:gd name="T26" fmla="*/ 4 w 186"/>
                <a:gd name="T27" fmla="*/ 171 h 172"/>
                <a:gd name="T28" fmla="*/ 3 w 186"/>
                <a:gd name="T29" fmla="*/ 171 h 172"/>
                <a:gd name="T30" fmla="*/ 3 w 186"/>
                <a:gd name="T31" fmla="*/ 171 h 172"/>
                <a:gd name="T32" fmla="*/ 3 w 186"/>
                <a:gd name="T33" fmla="*/ 170 h 172"/>
                <a:gd name="T34" fmla="*/ 2 w 186"/>
                <a:gd name="T35" fmla="*/ 170 h 172"/>
                <a:gd name="T36" fmla="*/ 2 w 186"/>
                <a:gd name="T37" fmla="*/ 170 h 172"/>
                <a:gd name="T38" fmla="*/ 1 w 186"/>
                <a:gd name="T39" fmla="*/ 169 h 172"/>
                <a:gd name="T40" fmla="*/ 1 w 186"/>
                <a:gd name="T41" fmla="*/ 169 h 172"/>
                <a:gd name="T42" fmla="*/ 0 w 186"/>
                <a:gd name="T43" fmla="*/ 169 h 172"/>
                <a:gd name="T44" fmla="*/ 0 w 186"/>
                <a:gd name="T45" fmla="*/ 168 h 172"/>
                <a:gd name="T46" fmla="*/ 0 w 186"/>
                <a:gd name="T47" fmla="*/ 167 h 172"/>
                <a:gd name="T48" fmla="*/ 0 w 186"/>
                <a:gd name="T49" fmla="*/ 167 h 172"/>
                <a:gd name="T50" fmla="*/ 0 w 186"/>
                <a:gd name="T51" fmla="*/ 166 h 172"/>
                <a:gd name="T52" fmla="*/ 0 w 186"/>
                <a:gd name="T53" fmla="*/ 165 h 172"/>
                <a:gd name="T54" fmla="*/ 0 w 186"/>
                <a:gd name="T55" fmla="*/ 5 h 172"/>
                <a:gd name="T56" fmla="*/ 0 w 186"/>
                <a:gd name="T57" fmla="*/ 4 h 172"/>
                <a:gd name="T58" fmla="*/ 0 w 186"/>
                <a:gd name="T59" fmla="*/ 3 h 172"/>
                <a:gd name="T60" fmla="*/ 0 w 186"/>
                <a:gd name="T61" fmla="*/ 3 h 172"/>
                <a:gd name="T62" fmla="*/ 0 w 186"/>
                <a:gd name="T63" fmla="*/ 2 h 172"/>
                <a:gd name="T64" fmla="*/ 0 w 186"/>
                <a:gd name="T65" fmla="*/ 2 h 172"/>
                <a:gd name="T66" fmla="*/ 1 w 186"/>
                <a:gd name="T67" fmla="*/ 1 h 172"/>
                <a:gd name="T68" fmla="*/ 1 w 186"/>
                <a:gd name="T69" fmla="*/ 1 h 172"/>
                <a:gd name="T70" fmla="*/ 2 w 186"/>
                <a:gd name="T71" fmla="*/ 1 h 172"/>
                <a:gd name="T72" fmla="*/ 2 w 186"/>
                <a:gd name="T73" fmla="*/ 0 h 172"/>
                <a:gd name="T74" fmla="*/ 2 w 186"/>
                <a:gd name="T75" fmla="*/ 0 h 172"/>
                <a:gd name="T76" fmla="*/ 3 w 186"/>
                <a:gd name="T77" fmla="*/ 0 h 172"/>
                <a:gd name="T78" fmla="*/ 3 w 186"/>
                <a:gd name="T79" fmla="*/ 0 h 172"/>
                <a:gd name="T80" fmla="*/ 4 w 186"/>
                <a:gd name="T81" fmla="*/ 0 h 172"/>
                <a:gd name="T82" fmla="*/ 179 w 186"/>
                <a:gd name="T83" fmla="*/ 0 h 172"/>
                <a:gd name="T84" fmla="*/ 180 w 186"/>
                <a:gd name="T85" fmla="*/ 0 h 172"/>
                <a:gd name="T86" fmla="*/ 181 w 186"/>
                <a:gd name="T87" fmla="*/ 0 h 172"/>
                <a:gd name="T88" fmla="*/ 181 w 186"/>
                <a:gd name="T89" fmla="*/ 0 h 172"/>
                <a:gd name="T90" fmla="*/ 182 w 186"/>
                <a:gd name="T91" fmla="*/ 0 h 172"/>
                <a:gd name="T92" fmla="*/ 182 w 186"/>
                <a:gd name="T93" fmla="*/ 1 h 172"/>
                <a:gd name="T94" fmla="*/ 183 w 186"/>
                <a:gd name="T95" fmla="*/ 1 h 172"/>
                <a:gd name="T96" fmla="*/ 183 w 186"/>
                <a:gd name="T97" fmla="*/ 1 h 172"/>
                <a:gd name="T98" fmla="*/ 183 w 186"/>
                <a:gd name="T99" fmla="*/ 2 h 172"/>
                <a:gd name="T100" fmla="*/ 184 w 186"/>
                <a:gd name="T101" fmla="*/ 2 h 172"/>
                <a:gd name="T102" fmla="*/ 184 w 186"/>
                <a:gd name="T103" fmla="*/ 3 h 172"/>
                <a:gd name="T104" fmla="*/ 185 w 186"/>
                <a:gd name="T105" fmla="*/ 3 h 172"/>
                <a:gd name="T106" fmla="*/ 185 w 186"/>
                <a:gd name="T107" fmla="*/ 4 h 172"/>
                <a:gd name="T108" fmla="*/ 185 w 186"/>
                <a:gd name="T109" fmla="*/ 5 h 172"/>
                <a:gd name="T110" fmla="*/ 185 w 186"/>
                <a:gd name="T111" fmla="*/ 16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6" h="172">
                  <a:moveTo>
                    <a:pt x="185" y="165"/>
                  </a:moveTo>
                  <a:lnTo>
                    <a:pt x="185" y="166"/>
                  </a:lnTo>
                  <a:lnTo>
                    <a:pt x="185" y="167"/>
                  </a:lnTo>
                  <a:lnTo>
                    <a:pt x="184" y="167"/>
                  </a:lnTo>
                  <a:lnTo>
                    <a:pt x="184" y="168"/>
                  </a:lnTo>
                  <a:lnTo>
                    <a:pt x="183" y="169"/>
                  </a:lnTo>
                  <a:lnTo>
                    <a:pt x="183" y="169"/>
                  </a:lnTo>
                  <a:lnTo>
                    <a:pt x="182" y="170"/>
                  </a:lnTo>
                  <a:lnTo>
                    <a:pt x="182" y="170"/>
                  </a:lnTo>
                  <a:lnTo>
                    <a:pt x="181" y="170"/>
                  </a:lnTo>
                  <a:lnTo>
                    <a:pt x="181" y="171"/>
                  </a:lnTo>
                  <a:lnTo>
                    <a:pt x="180" y="171"/>
                  </a:lnTo>
                  <a:lnTo>
                    <a:pt x="179" y="171"/>
                  </a:lnTo>
                  <a:lnTo>
                    <a:pt x="4" y="171"/>
                  </a:lnTo>
                  <a:lnTo>
                    <a:pt x="3" y="171"/>
                  </a:lnTo>
                  <a:lnTo>
                    <a:pt x="3" y="171"/>
                  </a:lnTo>
                  <a:lnTo>
                    <a:pt x="3" y="170"/>
                  </a:lnTo>
                  <a:lnTo>
                    <a:pt x="2" y="170"/>
                  </a:lnTo>
                  <a:lnTo>
                    <a:pt x="2" y="170"/>
                  </a:lnTo>
                  <a:lnTo>
                    <a:pt x="1" y="169"/>
                  </a:lnTo>
                  <a:lnTo>
                    <a:pt x="1" y="169"/>
                  </a:lnTo>
                  <a:lnTo>
                    <a:pt x="0" y="169"/>
                  </a:lnTo>
                  <a:lnTo>
                    <a:pt x="0" y="168"/>
                  </a:lnTo>
                  <a:lnTo>
                    <a:pt x="0" y="167"/>
                  </a:lnTo>
                  <a:lnTo>
                    <a:pt x="0" y="167"/>
                  </a:lnTo>
                  <a:lnTo>
                    <a:pt x="0" y="166"/>
                  </a:lnTo>
                  <a:lnTo>
                    <a:pt x="0" y="165"/>
                  </a:lnTo>
                  <a:lnTo>
                    <a:pt x="0" y="5"/>
                  </a:lnTo>
                  <a:lnTo>
                    <a:pt x="0" y="4"/>
                  </a:lnTo>
                  <a:lnTo>
                    <a:pt x="0" y="3"/>
                  </a:lnTo>
                  <a:lnTo>
                    <a:pt x="0" y="3"/>
                  </a:lnTo>
                  <a:lnTo>
                    <a:pt x="0" y="2"/>
                  </a:lnTo>
                  <a:lnTo>
                    <a:pt x="0" y="2"/>
                  </a:lnTo>
                  <a:lnTo>
                    <a:pt x="1" y="1"/>
                  </a:lnTo>
                  <a:lnTo>
                    <a:pt x="1" y="1"/>
                  </a:lnTo>
                  <a:lnTo>
                    <a:pt x="2" y="1"/>
                  </a:lnTo>
                  <a:lnTo>
                    <a:pt x="2" y="0"/>
                  </a:lnTo>
                  <a:lnTo>
                    <a:pt x="2" y="0"/>
                  </a:lnTo>
                  <a:lnTo>
                    <a:pt x="3" y="0"/>
                  </a:lnTo>
                  <a:lnTo>
                    <a:pt x="3" y="0"/>
                  </a:lnTo>
                  <a:lnTo>
                    <a:pt x="4" y="0"/>
                  </a:lnTo>
                  <a:lnTo>
                    <a:pt x="179" y="0"/>
                  </a:lnTo>
                  <a:lnTo>
                    <a:pt x="180" y="0"/>
                  </a:lnTo>
                  <a:lnTo>
                    <a:pt x="181" y="0"/>
                  </a:lnTo>
                  <a:lnTo>
                    <a:pt x="181" y="0"/>
                  </a:lnTo>
                  <a:lnTo>
                    <a:pt x="182" y="0"/>
                  </a:lnTo>
                  <a:lnTo>
                    <a:pt x="182" y="1"/>
                  </a:lnTo>
                  <a:lnTo>
                    <a:pt x="183" y="1"/>
                  </a:lnTo>
                  <a:lnTo>
                    <a:pt x="183" y="1"/>
                  </a:lnTo>
                  <a:lnTo>
                    <a:pt x="183" y="2"/>
                  </a:lnTo>
                  <a:lnTo>
                    <a:pt x="184" y="2"/>
                  </a:lnTo>
                  <a:lnTo>
                    <a:pt x="184" y="3"/>
                  </a:lnTo>
                  <a:lnTo>
                    <a:pt x="185" y="3"/>
                  </a:lnTo>
                  <a:lnTo>
                    <a:pt x="185" y="4"/>
                  </a:lnTo>
                  <a:lnTo>
                    <a:pt x="185" y="5"/>
                  </a:lnTo>
                  <a:lnTo>
                    <a:pt x="185" y="165"/>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66" name="Freeform 34"/>
            <p:cNvSpPr>
              <a:spLocks/>
            </p:cNvSpPr>
            <p:nvPr/>
          </p:nvSpPr>
          <p:spPr bwMode="auto">
            <a:xfrm>
              <a:off x="1503" y="3457"/>
              <a:ext cx="164" cy="106"/>
            </a:xfrm>
            <a:custGeom>
              <a:avLst/>
              <a:gdLst>
                <a:gd name="T0" fmla="*/ 180 w 181"/>
                <a:gd name="T1" fmla="*/ 3 h 171"/>
                <a:gd name="T2" fmla="*/ 180 w 181"/>
                <a:gd name="T3" fmla="*/ 3 h 171"/>
                <a:gd name="T4" fmla="*/ 180 w 181"/>
                <a:gd name="T5" fmla="*/ 2 h 171"/>
                <a:gd name="T6" fmla="*/ 179 w 181"/>
                <a:gd name="T7" fmla="*/ 2 h 171"/>
                <a:gd name="T8" fmla="*/ 179 w 181"/>
                <a:gd name="T9" fmla="*/ 1 h 171"/>
                <a:gd name="T10" fmla="*/ 178 w 181"/>
                <a:gd name="T11" fmla="*/ 1 h 171"/>
                <a:gd name="T12" fmla="*/ 178 w 181"/>
                <a:gd name="T13" fmla="*/ 0 h 171"/>
                <a:gd name="T14" fmla="*/ 177 w 181"/>
                <a:gd name="T15" fmla="*/ 0 h 171"/>
                <a:gd name="T16" fmla="*/ 177 w 181"/>
                <a:gd name="T17" fmla="*/ 0 h 171"/>
                <a:gd name="T18" fmla="*/ 177 w 181"/>
                <a:gd name="T19" fmla="*/ 0 h 171"/>
                <a:gd name="T20" fmla="*/ 176 w 181"/>
                <a:gd name="T21" fmla="*/ 0 h 171"/>
                <a:gd name="T22" fmla="*/ 176 w 181"/>
                <a:gd name="T23" fmla="*/ 0 h 171"/>
                <a:gd name="T24" fmla="*/ 3 w 181"/>
                <a:gd name="T25" fmla="*/ 0 h 171"/>
                <a:gd name="T26" fmla="*/ 3 w 181"/>
                <a:gd name="T27" fmla="*/ 0 h 171"/>
                <a:gd name="T28" fmla="*/ 2 w 181"/>
                <a:gd name="T29" fmla="*/ 0 h 171"/>
                <a:gd name="T30" fmla="*/ 2 w 181"/>
                <a:gd name="T31" fmla="*/ 0 h 171"/>
                <a:gd name="T32" fmla="*/ 1 w 181"/>
                <a:gd name="T33" fmla="*/ 0 h 171"/>
                <a:gd name="T34" fmla="*/ 1 w 181"/>
                <a:gd name="T35" fmla="*/ 0 h 171"/>
                <a:gd name="T36" fmla="*/ 1 w 181"/>
                <a:gd name="T37" fmla="*/ 1 h 171"/>
                <a:gd name="T38" fmla="*/ 0 w 181"/>
                <a:gd name="T39" fmla="*/ 1 h 171"/>
                <a:gd name="T40" fmla="*/ 0 w 181"/>
                <a:gd name="T41" fmla="*/ 1 h 171"/>
                <a:gd name="T42" fmla="*/ 0 w 181"/>
                <a:gd name="T43" fmla="*/ 2 h 171"/>
                <a:gd name="T44" fmla="*/ 0 w 181"/>
                <a:gd name="T45" fmla="*/ 3 h 171"/>
                <a:gd name="T46" fmla="*/ 0 w 181"/>
                <a:gd name="T47" fmla="*/ 3 h 171"/>
                <a:gd name="T48" fmla="*/ 0 w 181"/>
                <a:gd name="T49" fmla="*/ 166 h 171"/>
                <a:gd name="T50" fmla="*/ 0 w 181"/>
                <a:gd name="T51" fmla="*/ 166 h 171"/>
                <a:gd name="T52" fmla="*/ 0 w 181"/>
                <a:gd name="T53" fmla="*/ 167 h 171"/>
                <a:gd name="T54" fmla="*/ 0 w 181"/>
                <a:gd name="T55" fmla="*/ 168 h 171"/>
                <a:gd name="T56" fmla="*/ 0 w 181"/>
                <a:gd name="T57" fmla="*/ 168 h 171"/>
                <a:gd name="T58" fmla="*/ 1 w 181"/>
                <a:gd name="T59" fmla="*/ 168 h 171"/>
                <a:gd name="T60" fmla="*/ 1 w 181"/>
                <a:gd name="T61" fmla="*/ 169 h 171"/>
                <a:gd name="T62" fmla="*/ 2 w 181"/>
                <a:gd name="T63" fmla="*/ 169 h 171"/>
                <a:gd name="T64" fmla="*/ 2 w 181"/>
                <a:gd name="T65" fmla="*/ 169 h 171"/>
                <a:gd name="T66" fmla="*/ 3 w 181"/>
                <a:gd name="T67" fmla="*/ 170 h 171"/>
                <a:gd name="T68" fmla="*/ 3 w 181"/>
                <a:gd name="T69" fmla="*/ 170 h 171"/>
                <a:gd name="T70" fmla="*/ 176 w 181"/>
                <a:gd name="T71" fmla="*/ 170 h 171"/>
                <a:gd name="T72" fmla="*/ 176 w 181"/>
                <a:gd name="T73" fmla="*/ 169 h 171"/>
                <a:gd name="T74" fmla="*/ 177 w 181"/>
                <a:gd name="T75" fmla="*/ 169 h 171"/>
                <a:gd name="T76" fmla="*/ 177 w 181"/>
                <a:gd name="T77" fmla="*/ 169 h 171"/>
                <a:gd name="T78" fmla="*/ 178 w 181"/>
                <a:gd name="T79" fmla="*/ 169 h 171"/>
                <a:gd name="T80" fmla="*/ 178 w 181"/>
                <a:gd name="T81" fmla="*/ 168 h 171"/>
                <a:gd name="T82" fmla="*/ 178 w 181"/>
                <a:gd name="T83" fmla="*/ 168 h 171"/>
                <a:gd name="T84" fmla="*/ 179 w 181"/>
                <a:gd name="T85" fmla="*/ 168 h 171"/>
                <a:gd name="T86" fmla="*/ 179 w 181"/>
                <a:gd name="T87" fmla="*/ 167 h 171"/>
                <a:gd name="T88" fmla="*/ 180 w 181"/>
                <a:gd name="T89" fmla="*/ 166 h 171"/>
                <a:gd name="T90" fmla="*/ 180 w 181"/>
                <a:gd name="T91" fmla="*/ 166 h 171"/>
                <a:gd name="T92" fmla="*/ 180 w 181"/>
                <a:gd name="T93" fmla="*/ 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71">
                  <a:moveTo>
                    <a:pt x="180" y="3"/>
                  </a:moveTo>
                  <a:lnTo>
                    <a:pt x="180" y="3"/>
                  </a:lnTo>
                  <a:lnTo>
                    <a:pt x="180" y="2"/>
                  </a:lnTo>
                  <a:lnTo>
                    <a:pt x="179" y="2"/>
                  </a:lnTo>
                  <a:lnTo>
                    <a:pt x="179" y="1"/>
                  </a:lnTo>
                  <a:lnTo>
                    <a:pt x="178" y="1"/>
                  </a:lnTo>
                  <a:lnTo>
                    <a:pt x="178" y="0"/>
                  </a:lnTo>
                  <a:lnTo>
                    <a:pt x="177" y="0"/>
                  </a:lnTo>
                  <a:lnTo>
                    <a:pt x="177" y="0"/>
                  </a:lnTo>
                  <a:lnTo>
                    <a:pt x="177" y="0"/>
                  </a:lnTo>
                  <a:lnTo>
                    <a:pt x="176" y="0"/>
                  </a:lnTo>
                  <a:lnTo>
                    <a:pt x="176" y="0"/>
                  </a:lnTo>
                  <a:lnTo>
                    <a:pt x="3" y="0"/>
                  </a:lnTo>
                  <a:lnTo>
                    <a:pt x="3" y="0"/>
                  </a:lnTo>
                  <a:lnTo>
                    <a:pt x="2" y="0"/>
                  </a:lnTo>
                  <a:lnTo>
                    <a:pt x="2" y="0"/>
                  </a:lnTo>
                  <a:lnTo>
                    <a:pt x="1" y="0"/>
                  </a:lnTo>
                  <a:lnTo>
                    <a:pt x="1" y="0"/>
                  </a:lnTo>
                  <a:lnTo>
                    <a:pt x="1" y="1"/>
                  </a:lnTo>
                  <a:lnTo>
                    <a:pt x="0" y="1"/>
                  </a:lnTo>
                  <a:lnTo>
                    <a:pt x="0" y="1"/>
                  </a:lnTo>
                  <a:lnTo>
                    <a:pt x="0" y="2"/>
                  </a:lnTo>
                  <a:lnTo>
                    <a:pt x="0" y="3"/>
                  </a:lnTo>
                  <a:lnTo>
                    <a:pt x="0" y="3"/>
                  </a:lnTo>
                  <a:lnTo>
                    <a:pt x="0" y="166"/>
                  </a:lnTo>
                  <a:lnTo>
                    <a:pt x="0" y="166"/>
                  </a:lnTo>
                  <a:lnTo>
                    <a:pt x="0" y="167"/>
                  </a:lnTo>
                  <a:lnTo>
                    <a:pt x="0" y="168"/>
                  </a:lnTo>
                  <a:lnTo>
                    <a:pt x="0" y="168"/>
                  </a:lnTo>
                  <a:lnTo>
                    <a:pt x="1" y="168"/>
                  </a:lnTo>
                  <a:lnTo>
                    <a:pt x="1" y="169"/>
                  </a:lnTo>
                  <a:lnTo>
                    <a:pt x="2" y="169"/>
                  </a:lnTo>
                  <a:lnTo>
                    <a:pt x="2" y="169"/>
                  </a:lnTo>
                  <a:lnTo>
                    <a:pt x="3" y="170"/>
                  </a:lnTo>
                  <a:lnTo>
                    <a:pt x="3" y="170"/>
                  </a:lnTo>
                  <a:lnTo>
                    <a:pt x="176" y="170"/>
                  </a:lnTo>
                  <a:lnTo>
                    <a:pt x="176" y="169"/>
                  </a:lnTo>
                  <a:lnTo>
                    <a:pt x="177" y="169"/>
                  </a:lnTo>
                  <a:lnTo>
                    <a:pt x="177" y="169"/>
                  </a:lnTo>
                  <a:lnTo>
                    <a:pt x="178" y="169"/>
                  </a:lnTo>
                  <a:lnTo>
                    <a:pt x="178" y="168"/>
                  </a:lnTo>
                  <a:lnTo>
                    <a:pt x="178" y="168"/>
                  </a:lnTo>
                  <a:lnTo>
                    <a:pt x="179" y="168"/>
                  </a:lnTo>
                  <a:lnTo>
                    <a:pt x="179" y="167"/>
                  </a:lnTo>
                  <a:lnTo>
                    <a:pt x="180" y="166"/>
                  </a:lnTo>
                  <a:lnTo>
                    <a:pt x="180" y="166"/>
                  </a:lnTo>
                  <a:lnTo>
                    <a:pt x="180" y="3"/>
                  </a:lnTo>
                </a:path>
              </a:pathLst>
            </a:custGeom>
            <a:solidFill>
              <a:srgbClr val="999999"/>
            </a:solidFill>
            <a:ln w="12700" cap="flat" cmpd="sng">
              <a:solidFill>
                <a:srgbClr val="99999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67" name="Freeform 35"/>
            <p:cNvSpPr>
              <a:spLocks/>
            </p:cNvSpPr>
            <p:nvPr/>
          </p:nvSpPr>
          <p:spPr bwMode="auto">
            <a:xfrm>
              <a:off x="1504" y="3458"/>
              <a:ext cx="163" cy="104"/>
            </a:xfrm>
            <a:custGeom>
              <a:avLst/>
              <a:gdLst>
                <a:gd name="T0" fmla="*/ 179 w 180"/>
                <a:gd name="T1" fmla="*/ 163 h 168"/>
                <a:gd name="T2" fmla="*/ 179 w 180"/>
                <a:gd name="T3" fmla="*/ 164 h 168"/>
                <a:gd name="T4" fmla="*/ 178 w 180"/>
                <a:gd name="T5" fmla="*/ 165 h 168"/>
                <a:gd name="T6" fmla="*/ 178 w 180"/>
                <a:gd name="T7" fmla="*/ 165 h 168"/>
                <a:gd name="T8" fmla="*/ 177 w 180"/>
                <a:gd name="T9" fmla="*/ 166 h 168"/>
                <a:gd name="T10" fmla="*/ 177 w 180"/>
                <a:gd name="T11" fmla="*/ 166 h 168"/>
                <a:gd name="T12" fmla="*/ 176 w 180"/>
                <a:gd name="T13" fmla="*/ 167 h 168"/>
                <a:gd name="T14" fmla="*/ 176 w 180"/>
                <a:gd name="T15" fmla="*/ 167 h 168"/>
                <a:gd name="T16" fmla="*/ 2 w 180"/>
                <a:gd name="T17" fmla="*/ 167 h 168"/>
                <a:gd name="T18" fmla="*/ 2 w 180"/>
                <a:gd name="T19" fmla="*/ 167 h 168"/>
                <a:gd name="T20" fmla="*/ 1 w 180"/>
                <a:gd name="T21" fmla="*/ 167 h 168"/>
                <a:gd name="T22" fmla="*/ 1 w 180"/>
                <a:gd name="T23" fmla="*/ 166 h 168"/>
                <a:gd name="T24" fmla="*/ 1 w 180"/>
                <a:gd name="T25" fmla="*/ 166 h 168"/>
                <a:gd name="T26" fmla="*/ 0 w 180"/>
                <a:gd name="T27" fmla="*/ 166 h 168"/>
                <a:gd name="T28" fmla="*/ 0 w 180"/>
                <a:gd name="T29" fmla="*/ 165 h 168"/>
                <a:gd name="T30" fmla="*/ 0 w 180"/>
                <a:gd name="T31" fmla="*/ 165 h 168"/>
                <a:gd name="T32" fmla="*/ 0 w 180"/>
                <a:gd name="T33" fmla="*/ 165 h 168"/>
                <a:gd name="T34" fmla="*/ 0 w 180"/>
                <a:gd name="T35" fmla="*/ 164 h 168"/>
                <a:gd name="T36" fmla="*/ 0 w 180"/>
                <a:gd name="T37" fmla="*/ 163 h 168"/>
                <a:gd name="T38" fmla="*/ 0 w 180"/>
                <a:gd name="T39" fmla="*/ 3 h 168"/>
                <a:gd name="T40" fmla="*/ 0 w 180"/>
                <a:gd name="T41" fmla="*/ 2 h 168"/>
                <a:gd name="T42" fmla="*/ 0 w 180"/>
                <a:gd name="T43" fmla="*/ 1 h 168"/>
                <a:gd name="T44" fmla="*/ 0 w 180"/>
                <a:gd name="T45" fmla="*/ 1 h 168"/>
                <a:gd name="T46" fmla="*/ 0 w 180"/>
                <a:gd name="T47" fmla="*/ 1 h 168"/>
                <a:gd name="T48" fmla="*/ 1 w 180"/>
                <a:gd name="T49" fmla="*/ 0 h 168"/>
                <a:gd name="T50" fmla="*/ 1 w 180"/>
                <a:gd name="T51" fmla="*/ 0 h 168"/>
                <a:gd name="T52" fmla="*/ 2 w 180"/>
                <a:gd name="T53" fmla="*/ 0 h 168"/>
                <a:gd name="T54" fmla="*/ 2 w 180"/>
                <a:gd name="T55" fmla="*/ 0 h 168"/>
                <a:gd name="T56" fmla="*/ 176 w 180"/>
                <a:gd name="T57" fmla="*/ 0 h 168"/>
                <a:gd name="T58" fmla="*/ 176 w 180"/>
                <a:gd name="T59" fmla="*/ 0 h 168"/>
                <a:gd name="T60" fmla="*/ 176 w 180"/>
                <a:gd name="T61" fmla="*/ 0 h 168"/>
                <a:gd name="T62" fmla="*/ 177 w 180"/>
                <a:gd name="T63" fmla="*/ 0 h 168"/>
                <a:gd name="T64" fmla="*/ 177 w 180"/>
                <a:gd name="T65" fmla="*/ 0 h 168"/>
                <a:gd name="T66" fmla="*/ 177 w 180"/>
                <a:gd name="T67" fmla="*/ 1 h 168"/>
                <a:gd name="T68" fmla="*/ 178 w 180"/>
                <a:gd name="T69" fmla="*/ 1 h 168"/>
                <a:gd name="T70" fmla="*/ 178 w 180"/>
                <a:gd name="T71" fmla="*/ 1 h 168"/>
                <a:gd name="T72" fmla="*/ 179 w 180"/>
                <a:gd name="T73" fmla="*/ 2 h 168"/>
                <a:gd name="T74" fmla="*/ 179 w 180"/>
                <a:gd name="T75" fmla="*/ 3 h 168"/>
                <a:gd name="T76" fmla="*/ 179 w 180"/>
                <a:gd name="T77" fmla="*/ 16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0" h="168">
                  <a:moveTo>
                    <a:pt x="179" y="163"/>
                  </a:moveTo>
                  <a:lnTo>
                    <a:pt x="179" y="164"/>
                  </a:lnTo>
                  <a:lnTo>
                    <a:pt x="178" y="165"/>
                  </a:lnTo>
                  <a:lnTo>
                    <a:pt x="178" y="165"/>
                  </a:lnTo>
                  <a:lnTo>
                    <a:pt x="177" y="166"/>
                  </a:lnTo>
                  <a:lnTo>
                    <a:pt x="177" y="166"/>
                  </a:lnTo>
                  <a:lnTo>
                    <a:pt x="176" y="167"/>
                  </a:lnTo>
                  <a:lnTo>
                    <a:pt x="176" y="167"/>
                  </a:lnTo>
                  <a:lnTo>
                    <a:pt x="2" y="167"/>
                  </a:lnTo>
                  <a:lnTo>
                    <a:pt x="2" y="167"/>
                  </a:lnTo>
                  <a:lnTo>
                    <a:pt x="1" y="167"/>
                  </a:lnTo>
                  <a:lnTo>
                    <a:pt x="1" y="166"/>
                  </a:lnTo>
                  <a:lnTo>
                    <a:pt x="1" y="166"/>
                  </a:lnTo>
                  <a:lnTo>
                    <a:pt x="0" y="166"/>
                  </a:lnTo>
                  <a:lnTo>
                    <a:pt x="0" y="165"/>
                  </a:lnTo>
                  <a:lnTo>
                    <a:pt x="0" y="165"/>
                  </a:lnTo>
                  <a:lnTo>
                    <a:pt x="0" y="165"/>
                  </a:lnTo>
                  <a:lnTo>
                    <a:pt x="0" y="164"/>
                  </a:lnTo>
                  <a:lnTo>
                    <a:pt x="0" y="163"/>
                  </a:lnTo>
                  <a:lnTo>
                    <a:pt x="0" y="3"/>
                  </a:lnTo>
                  <a:lnTo>
                    <a:pt x="0" y="2"/>
                  </a:lnTo>
                  <a:lnTo>
                    <a:pt x="0" y="1"/>
                  </a:lnTo>
                  <a:lnTo>
                    <a:pt x="0" y="1"/>
                  </a:lnTo>
                  <a:lnTo>
                    <a:pt x="0" y="1"/>
                  </a:lnTo>
                  <a:lnTo>
                    <a:pt x="1" y="0"/>
                  </a:lnTo>
                  <a:lnTo>
                    <a:pt x="1" y="0"/>
                  </a:lnTo>
                  <a:lnTo>
                    <a:pt x="2" y="0"/>
                  </a:lnTo>
                  <a:lnTo>
                    <a:pt x="2" y="0"/>
                  </a:lnTo>
                  <a:lnTo>
                    <a:pt x="176" y="0"/>
                  </a:lnTo>
                  <a:lnTo>
                    <a:pt x="176" y="0"/>
                  </a:lnTo>
                  <a:lnTo>
                    <a:pt x="176" y="0"/>
                  </a:lnTo>
                  <a:lnTo>
                    <a:pt x="177" y="0"/>
                  </a:lnTo>
                  <a:lnTo>
                    <a:pt x="177" y="0"/>
                  </a:lnTo>
                  <a:lnTo>
                    <a:pt x="177" y="1"/>
                  </a:lnTo>
                  <a:lnTo>
                    <a:pt x="178" y="1"/>
                  </a:lnTo>
                  <a:lnTo>
                    <a:pt x="178" y="1"/>
                  </a:lnTo>
                  <a:lnTo>
                    <a:pt x="179" y="2"/>
                  </a:lnTo>
                  <a:lnTo>
                    <a:pt x="179" y="3"/>
                  </a:lnTo>
                  <a:lnTo>
                    <a:pt x="179" y="163"/>
                  </a:lnTo>
                </a:path>
              </a:pathLst>
            </a:custGeom>
            <a:solidFill>
              <a:srgbClr val="EFEFD1"/>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68" name="Freeform 36"/>
            <p:cNvSpPr>
              <a:spLocks/>
            </p:cNvSpPr>
            <p:nvPr/>
          </p:nvSpPr>
          <p:spPr bwMode="auto">
            <a:xfrm>
              <a:off x="1521" y="3471"/>
              <a:ext cx="129" cy="77"/>
            </a:xfrm>
            <a:custGeom>
              <a:avLst/>
              <a:gdLst>
                <a:gd name="T0" fmla="*/ 0 w 142"/>
                <a:gd name="T1" fmla="*/ 1 h 124"/>
                <a:gd name="T2" fmla="*/ 1 w 142"/>
                <a:gd name="T3" fmla="*/ 1 h 124"/>
                <a:gd name="T4" fmla="*/ 1 w 142"/>
                <a:gd name="T5" fmla="*/ 1 h 124"/>
                <a:gd name="T6" fmla="*/ 2 w 142"/>
                <a:gd name="T7" fmla="*/ 0 h 124"/>
                <a:gd name="T8" fmla="*/ 2 w 142"/>
                <a:gd name="T9" fmla="*/ 0 h 124"/>
                <a:gd name="T10" fmla="*/ 3 w 142"/>
                <a:gd name="T11" fmla="*/ 0 h 124"/>
                <a:gd name="T12" fmla="*/ 3 w 142"/>
                <a:gd name="T13" fmla="*/ 0 h 124"/>
                <a:gd name="T14" fmla="*/ 4 w 142"/>
                <a:gd name="T15" fmla="*/ 0 h 124"/>
                <a:gd name="T16" fmla="*/ 135 w 142"/>
                <a:gd name="T17" fmla="*/ 0 h 124"/>
                <a:gd name="T18" fmla="*/ 136 w 142"/>
                <a:gd name="T19" fmla="*/ 0 h 124"/>
                <a:gd name="T20" fmla="*/ 137 w 142"/>
                <a:gd name="T21" fmla="*/ 0 h 124"/>
                <a:gd name="T22" fmla="*/ 137 w 142"/>
                <a:gd name="T23" fmla="*/ 0 h 124"/>
                <a:gd name="T24" fmla="*/ 138 w 142"/>
                <a:gd name="T25" fmla="*/ 0 h 124"/>
                <a:gd name="T26" fmla="*/ 138 w 142"/>
                <a:gd name="T27" fmla="*/ 1 h 124"/>
                <a:gd name="T28" fmla="*/ 139 w 142"/>
                <a:gd name="T29" fmla="*/ 1 h 124"/>
                <a:gd name="T30" fmla="*/ 139 w 142"/>
                <a:gd name="T31" fmla="*/ 1 h 124"/>
                <a:gd name="T32" fmla="*/ 140 w 142"/>
                <a:gd name="T33" fmla="*/ 2 h 124"/>
                <a:gd name="T34" fmla="*/ 140 w 142"/>
                <a:gd name="T35" fmla="*/ 3 h 124"/>
                <a:gd name="T36" fmla="*/ 141 w 142"/>
                <a:gd name="T37" fmla="*/ 3 h 124"/>
                <a:gd name="T38" fmla="*/ 141 w 142"/>
                <a:gd name="T39" fmla="*/ 4 h 124"/>
                <a:gd name="T40" fmla="*/ 141 w 142"/>
                <a:gd name="T41" fmla="*/ 5 h 124"/>
                <a:gd name="T42" fmla="*/ 141 w 142"/>
                <a:gd name="T43" fmla="*/ 117 h 124"/>
                <a:gd name="T44" fmla="*/ 141 w 142"/>
                <a:gd name="T45" fmla="*/ 119 h 124"/>
                <a:gd name="T46" fmla="*/ 140 w 142"/>
                <a:gd name="T47" fmla="*/ 119 h 124"/>
                <a:gd name="T48" fmla="*/ 140 w 142"/>
                <a:gd name="T49" fmla="*/ 120 h 124"/>
                <a:gd name="T50" fmla="*/ 139 w 142"/>
                <a:gd name="T51" fmla="*/ 121 h 124"/>
                <a:gd name="T52" fmla="*/ 139 w 142"/>
                <a:gd name="T53" fmla="*/ 121 h 124"/>
                <a:gd name="T54" fmla="*/ 138 w 142"/>
                <a:gd name="T55" fmla="*/ 122 h 124"/>
                <a:gd name="T56" fmla="*/ 138 w 142"/>
                <a:gd name="T57" fmla="*/ 122 h 124"/>
                <a:gd name="T58" fmla="*/ 137 w 142"/>
                <a:gd name="T59" fmla="*/ 122 h 124"/>
                <a:gd name="T60" fmla="*/ 137 w 142"/>
                <a:gd name="T61" fmla="*/ 123 h 124"/>
                <a:gd name="T62" fmla="*/ 136 w 142"/>
                <a:gd name="T63" fmla="*/ 123 h 124"/>
                <a:gd name="T64" fmla="*/ 135 w 142"/>
                <a:gd name="T65" fmla="*/ 123 h 124"/>
                <a:gd name="T66" fmla="*/ 4 w 142"/>
                <a:gd name="T67" fmla="*/ 123 h 124"/>
                <a:gd name="T68" fmla="*/ 3 w 142"/>
                <a:gd name="T69" fmla="*/ 123 h 124"/>
                <a:gd name="T70" fmla="*/ 3 w 142"/>
                <a:gd name="T71" fmla="*/ 123 h 124"/>
                <a:gd name="T72" fmla="*/ 2 w 142"/>
                <a:gd name="T73" fmla="*/ 122 h 124"/>
                <a:gd name="T74" fmla="*/ 2 w 142"/>
                <a:gd name="T75" fmla="*/ 122 h 124"/>
                <a:gd name="T76" fmla="*/ 1 w 142"/>
                <a:gd name="T77" fmla="*/ 122 h 124"/>
                <a:gd name="T78" fmla="*/ 1 w 142"/>
                <a:gd name="T79" fmla="*/ 121 h 124"/>
                <a:gd name="T80" fmla="*/ 0 w 142"/>
                <a:gd name="T81" fmla="*/ 121 h 124"/>
                <a:gd name="T82" fmla="*/ 0 w 142"/>
                <a:gd name="T83" fmla="*/ 120 h 124"/>
                <a:gd name="T84" fmla="*/ 0 w 142"/>
                <a:gd name="T85" fmla="*/ 119 h 124"/>
                <a:gd name="T86" fmla="*/ 0 w 142"/>
                <a:gd name="T87" fmla="*/ 119 h 124"/>
                <a:gd name="T88" fmla="*/ 0 w 142"/>
                <a:gd name="T89" fmla="*/ 117 h 124"/>
                <a:gd name="T90" fmla="*/ 0 w 142"/>
                <a:gd name="T91" fmla="*/ 5 h 124"/>
                <a:gd name="T92" fmla="*/ 0 w 142"/>
                <a:gd name="T93" fmla="*/ 4 h 124"/>
                <a:gd name="T94" fmla="*/ 0 w 142"/>
                <a:gd name="T95" fmla="*/ 3 h 124"/>
                <a:gd name="T96" fmla="*/ 0 w 142"/>
                <a:gd name="T97" fmla="*/ 3 h 124"/>
                <a:gd name="T98" fmla="*/ 0 w 142"/>
                <a:gd name="T99" fmla="*/ 2 h 124"/>
                <a:gd name="T100" fmla="*/ 0 w 142"/>
                <a:gd name="T101" fmla="*/ 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2" h="124">
                  <a:moveTo>
                    <a:pt x="0" y="1"/>
                  </a:moveTo>
                  <a:lnTo>
                    <a:pt x="1" y="1"/>
                  </a:lnTo>
                  <a:lnTo>
                    <a:pt x="1" y="1"/>
                  </a:lnTo>
                  <a:lnTo>
                    <a:pt x="2" y="0"/>
                  </a:lnTo>
                  <a:lnTo>
                    <a:pt x="2" y="0"/>
                  </a:lnTo>
                  <a:lnTo>
                    <a:pt x="3" y="0"/>
                  </a:lnTo>
                  <a:lnTo>
                    <a:pt x="3" y="0"/>
                  </a:lnTo>
                  <a:lnTo>
                    <a:pt x="4" y="0"/>
                  </a:lnTo>
                  <a:lnTo>
                    <a:pt x="135" y="0"/>
                  </a:lnTo>
                  <a:lnTo>
                    <a:pt x="136" y="0"/>
                  </a:lnTo>
                  <a:lnTo>
                    <a:pt x="137" y="0"/>
                  </a:lnTo>
                  <a:lnTo>
                    <a:pt x="137" y="0"/>
                  </a:lnTo>
                  <a:lnTo>
                    <a:pt x="138" y="0"/>
                  </a:lnTo>
                  <a:lnTo>
                    <a:pt x="138" y="1"/>
                  </a:lnTo>
                  <a:lnTo>
                    <a:pt x="139" y="1"/>
                  </a:lnTo>
                  <a:lnTo>
                    <a:pt x="139" y="1"/>
                  </a:lnTo>
                  <a:lnTo>
                    <a:pt x="140" y="2"/>
                  </a:lnTo>
                  <a:lnTo>
                    <a:pt x="140" y="3"/>
                  </a:lnTo>
                  <a:lnTo>
                    <a:pt x="141" y="3"/>
                  </a:lnTo>
                  <a:lnTo>
                    <a:pt x="141" y="4"/>
                  </a:lnTo>
                  <a:lnTo>
                    <a:pt x="141" y="5"/>
                  </a:lnTo>
                  <a:lnTo>
                    <a:pt x="141" y="117"/>
                  </a:lnTo>
                  <a:lnTo>
                    <a:pt x="141" y="119"/>
                  </a:lnTo>
                  <a:lnTo>
                    <a:pt x="140" y="119"/>
                  </a:lnTo>
                  <a:lnTo>
                    <a:pt x="140" y="120"/>
                  </a:lnTo>
                  <a:lnTo>
                    <a:pt x="139" y="121"/>
                  </a:lnTo>
                  <a:lnTo>
                    <a:pt x="139" y="121"/>
                  </a:lnTo>
                  <a:lnTo>
                    <a:pt x="138" y="122"/>
                  </a:lnTo>
                  <a:lnTo>
                    <a:pt x="138" y="122"/>
                  </a:lnTo>
                  <a:lnTo>
                    <a:pt x="137" y="122"/>
                  </a:lnTo>
                  <a:lnTo>
                    <a:pt x="137" y="123"/>
                  </a:lnTo>
                  <a:lnTo>
                    <a:pt x="136" y="123"/>
                  </a:lnTo>
                  <a:lnTo>
                    <a:pt x="135" y="123"/>
                  </a:lnTo>
                  <a:lnTo>
                    <a:pt x="4" y="123"/>
                  </a:lnTo>
                  <a:lnTo>
                    <a:pt x="3" y="123"/>
                  </a:lnTo>
                  <a:lnTo>
                    <a:pt x="3" y="123"/>
                  </a:lnTo>
                  <a:lnTo>
                    <a:pt x="2" y="122"/>
                  </a:lnTo>
                  <a:lnTo>
                    <a:pt x="2" y="122"/>
                  </a:lnTo>
                  <a:lnTo>
                    <a:pt x="1" y="122"/>
                  </a:lnTo>
                  <a:lnTo>
                    <a:pt x="1" y="121"/>
                  </a:lnTo>
                  <a:lnTo>
                    <a:pt x="0" y="121"/>
                  </a:lnTo>
                  <a:lnTo>
                    <a:pt x="0" y="120"/>
                  </a:lnTo>
                  <a:lnTo>
                    <a:pt x="0" y="119"/>
                  </a:lnTo>
                  <a:lnTo>
                    <a:pt x="0" y="119"/>
                  </a:lnTo>
                  <a:lnTo>
                    <a:pt x="0" y="117"/>
                  </a:lnTo>
                  <a:lnTo>
                    <a:pt x="0" y="5"/>
                  </a:lnTo>
                  <a:lnTo>
                    <a:pt x="0" y="4"/>
                  </a:lnTo>
                  <a:lnTo>
                    <a:pt x="0" y="3"/>
                  </a:lnTo>
                  <a:lnTo>
                    <a:pt x="0" y="3"/>
                  </a:lnTo>
                  <a:lnTo>
                    <a:pt x="0" y="2"/>
                  </a:lnTo>
                  <a:lnTo>
                    <a:pt x="0" y="1"/>
                  </a:lnTo>
                </a:path>
              </a:pathLst>
            </a:custGeom>
            <a:gradFill rotWithShape="0">
              <a:gsLst>
                <a:gs pos="0">
                  <a:srgbClr val="618FFD">
                    <a:gamma/>
                    <a:shade val="29804"/>
                    <a:invGamma/>
                  </a:srgbClr>
                </a:gs>
                <a:gs pos="50000">
                  <a:srgbClr val="618FFD"/>
                </a:gs>
                <a:gs pos="100000">
                  <a:srgbClr val="618FFD">
                    <a:gamma/>
                    <a:shade val="29804"/>
                    <a:invGamma/>
                  </a:srgbClr>
                </a:gs>
              </a:gsLst>
              <a:lin ang="2700000" scaled="1"/>
            </a:gra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69" name="Freeform 37"/>
            <p:cNvSpPr>
              <a:spLocks/>
            </p:cNvSpPr>
            <p:nvPr/>
          </p:nvSpPr>
          <p:spPr bwMode="auto">
            <a:xfrm>
              <a:off x="1517" y="3468"/>
              <a:ext cx="138" cy="10"/>
            </a:xfrm>
            <a:custGeom>
              <a:avLst/>
              <a:gdLst>
                <a:gd name="T0" fmla="*/ 152 w 153"/>
                <a:gd name="T1" fmla="*/ 4 h 17"/>
                <a:gd name="T2" fmla="*/ 151 w 153"/>
                <a:gd name="T3" fmla="*/ 3 h 17"/>
                <a:gd name="T4" fmla="*/ 151 w 153"/>
                <a:gd name="T5" fmla="*/ 2 h 17"/>
                <a:gd name="T6" fmla="*/ 150 w 153"/>
                <a:gd name="T7" fmla="*/ 2 h 17"/>
                <a:gd name="T8" fmla="*/ 150 w 153"/>
                <a:gd name="T9" fmla="*/ 2 h 17"/>
                <a:gd name="T10" fmla="*/ 150 w 153"/>
                <a:gd name="T11" fmla="*/ 1 h 17"/>
                <a:gd name="T12" fmla="*/ 149 w 153"/>
                <a:gd name="T13" fmla="*/ 1 h 17"/>
                <a:gd name="T14" fmla="*/ 149 w 153"/>
                <a:gd name="T15" fmla="*/ 1 h 17"/>
                <a:gd name="T16" fmla="*/ 148 w 153"/>
                <a:gd name="T17" fmla="*/ 0 h 17"/>
                <a:gd name="T18" fmla="*/ 148 w 153"/>
                <a:gd name="T19" fmla="*/ 0 h 17"/>
                <a:gd name="T20" fmla="*/ 147 w 153"/>
                <a:gd name="T21" fmla="*/ 0 h 17"/>
                <a:gd name="T22" fmla="*/ 146 w 153"/>
                <a:gd name="T23" fmla="*/ 0 h 17"/>
                <a:gd name="T24" fmla="*/ 3 w 153"/>
                <a:gd name="T25" fmla="*/ 0 h 17"/>
                <a:gd name="T26" fmla="*/ 3 w 153"/>
                <a:gd name="T27" fmla="*/ 0 h 17"/>
                <a:gd name="T28" fmla="*/ 2 w 153"/>
                <a:gd name="T29" fmla="*/ 0 h 17"/>
                <a:gd name="T30" fmla="*/ 1 w 153"/>
                <a:gd name="T31" fmla="*/ 1 h 17"/>
                <a:gd name="T32" fmla="*/ 1 w 153"/>
                <a:gd name="T33" fmla="*/ 1 h 17"/>
                <a:gd name="T34" fmla="*/ 0 w 153"/>
                <a:gd name="T35" fmla="*/ 2 h 17"/>
                <a:gd name="T36" fmla="*/ 0 w 153"/>
                <a:gd name="T37" fmla="*/ 2 h 17"/>
                <a:gd name="T38" fmla="*/ 0 w 153"/>
                <a:gd name="T39" fmla="*/ 3 h 17"/>
                <a:gd name="T40" fmla="*/ 6 w 153"/>
                <a:gd name="T41" fmla="*/ 16 h 17"/>
                <a:gd name="T42" fmla="*/ 7 w 153"/>
                <a:gd name="T43" fmla="*/ 14 h 17"/>
                <a:gd name="T44" fmla="*/ 7 w 153"/>
                <a:gd name="T45" fmla="*/ 14 h 17"/>
                <a:gd name="T46" fmla="*/ 8 w 153"/>
                <a:gd name="T47" fmla="*/ 13 h 17"/>
                <a:gd name="T48" fmla="*/ 8 w 153"/>
                <a:gd name="T49" fmla="*/ 13 h 17"/>
                <a:gd name="T50" fmla="*/ 8 w 153"/>
                <a:gd name="T51" fmla="*/ 12 h 17"/>
                <a:gd name="T52" fmla="*/ 9 w 153"/>
                <a:gd name="T53" fmla="*/ 12 h 17"/>
                <a:gd name="T54" fmla="*/ 10 w 153"/>
                <a:gd name="T55" fmla="*/ 12 h 17"/>
                <a:gd name="T56" fmla="*/ 140 w 153"/>
                <a:gd name="T57" fmla="*/ 12 h 17"/>
                <a:gd name="T58" fmla="*/ 141 w 153"/>
                <a:gd name="T59" fmla="*/ 12 h 17"/>
                <a:gd name="T60" fmla="*/ 142 w 153"/>
                <a:gd name="T61" fmla="*/ 12 h 17"/>
                <a:gd name="T62" fmla="*/ 142 w 153"/>
                <a:gd name="T63" fmla="*/ 13 h 17"/>
                <a:gd name="T64" fmla="*/ 143 w 153"/>
                <a:gd name="T65" fmla="*/ 13 h 17"/>
                <a:gd name="T66" fmla="*/ 143 w 153"/>
                <a:gd name="T67" fmla="*/ 14 h 17"/>
                <a:gd name="T68" fmla="*/ 143 w 153"/>
                <a:gd name="T69" fmla="*/ 14 h 17"/>
                <a:gd name="T70" fmla="*/ 144 w 153"/>
                <a:gd name="T71" fmla="*/ 14 h 17"/>
                <a:gd name="T72" fmla="*/ 152 w 153"/>
                <a:gd name="T73"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3" h="17">
                  <a:moveTo>
                    <a:pt x="152" y="4"/>
                  </a:moveTo>
                  <a:lnTo>
                    <a:pt x="151" y="3"/>
                  </a:lnTo>
                  <a:lnTo>
                    <a:pt x="151" y="2"/>
                  </a:lnTo>
                  <a:lnTo>
                    <a:pt x="150" y="2"/>
                  </a:lnTo>
                  <a:lnTo>
                    <a:pt x="150" y="2"/>
                  </a:lnTo>
                  <a:lnTo>
                    <a:pt x="150" y="1"/>
                  </a:lnTo>
                  <a:lnTo>
                    <a:pt x="149" y="1"/>
                  </a:lnTo>
                  <a:lnTo>
                    <a:pt x="149" y="1"/>
                  </a:lnTo>
                  <a:lnTo>
                    <a:pt x="148" y="0"/>
                  </a:lnTo>
                  <a:lnTo>
                    <a:pt x="148" y="0"/>
                  </a:lnTo>
                  <a:lnTo>
                    <a:pt x="147" y="0"/>
                  </a:lnTo>
                  <a:lnTo>
                    <a:pt x="146" y="0"/>
                  </a:lnTo>
                  <a:lnTo>
                    <a:pt x="3" y="0"/>
                  </a:lnTo>
                  <a:lnTo>
                    <a:pt x="3" y="0"/>
                  </a:lnTo>
                  <a:lnTo>
                    <a:pt x="2" y="0"/>
                  </a:lnTo>
                  <a:lnTo>
                    <a:pt x="1" y="1"/>
                  </a:lnTo>
                  <a:lnTo>
                    <a:pt x="1" y="1"/>
                  </a:lnTo>
                  <a:lnTo>
                    <a:pt x="0" y="2"/>
                  </a:lnTo>
                  <a:lnTo>
                    <a:pt x="0" y="2"/>
                  </a:lnTo>
                  <a:lnTo>
                    <a:pt x="0" y="3"/>
                  </a:lnTo>
                  <a:lnTo>
                    <a:pt x="6" y="16"/>
                  </a:lnTo>
                  <a:lnTo>
                    <a:pt x="7" y="14"/>
                  </a:lnTo>
                  <a:lnTo>
                    <a:pt x="7" y="14"/>
                  </a:lnTo>
                  <a:lnTo>
                    <a:pt x="8" y="13"/>
                  </a:lnTo>
                  <a:lnTo>
                    <a:pt x="8" y="13"/>
                  </a:lnTo>
                  <a:lnTo>
                    <a:pt x="8" y="12"/>
                  </a:lnTo>
                  <a:lnTo>
                    <a:pt x="9" y="12"/>
                  </a:lnTo>
                  <a:lnTo>
                    <a:pt x="10" y="12"/>
                  </a:lnTo>
                  <a:lnTo>
                    <a:pt x="140" y="12"/>
                  </a:lnTo>
                  <a:lnTo>
                    <a:pt x="141" y="12"/>
                  </a:lnTo>
                  <a:lnTo>
                    <a:pt x="142" y="12"/>
                  </a:lnTo>
                  <a:lnTo>
                    <a:pt x="142" y="13"/>
                  </a:lnTo>
                  <a:lnTo>
                    <a:pt x="143" y="13"/>
                  </a:lnTo>
                  <a:lnTo>
                    <a:pt x="143" y="14"/>
                  </a:lnTo>
                  <a:lnTo>
                    <a:pt x="143" y="14"/>
                  </a:lnTo>
                  <a:lnTo>
                    <a:pt x="144" y="14"/>
                  </a:lnTo>
                  <a:lnTo>
                    <a:pt x="152" y="4"/>
                  </a:lnTo>
                </a:path>
              </a:pathLst>
            </a:custGeom>
            <a:solidFill>
              <a:srgbClr val="9F9FA2"/>
            </a:solidFill>
            <a:ln w="12700" cap="flat" cmpd="sng">
              <a:solidFill>
                <a:srgbClr val="9F9FA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70" name="Freeform 38"/>
            <p:cNvSpPr>
              <a:spLocks/>
            </p:cNvSpPr>
            <p:nvPr/>
          </p:nvSpPr>
          <p:spPr bwMode="auto">
            <a:xfrm>
              <a:off x="1515" y="3468"/>
              <a:ext cx="15" cy="84"/>
            </a:xfrm>
            <a:custGeom>
              <a:avLst/>
              <a:gdLst>
                <a:gd name="T0" fmla="*/ 2 w 17"/>
                <a:gd name="T1" fmla="*/ 0 h 135"/>
                <a:gd name="T2" fmla="*/ 1 w 17"/>
                <a:gd name="T3" fmla="*/ 0 h 135"/>
                <a:gd name="T4" fmla="*/ 0 w 17"/>
                <a:gd name="T5" fmla="*/ 1 h 135"/>
                <a:gd name="T6" fmla="*/ 0 w 17"/>
                <a:gd name="T7" fmla="*/ 2 h 135"/>
                <a:gd name="T8" fmla="*/ 0 w 17"/>
                <a:gd name="T9" fmla="*/ 2 h 135"/>
                <a:gd name="T10" fmla="*/ 0 w 17"/>
                <a:gd name="T11" fmla="*/ 3 h 135"/>
                <a:gd name="T12" fmla="*/ 0 w 17"/>
                <a:gd name="T13" fmla="*/ 4 h 135"/>
                <a:gd name="T14" fmla="*/ 0 w 17"/>
                <a:gd name="T15" fmla="*/ 130 h 135"/>
                <a:gd name="T16" fmla="*/ 0 w 17"/>
                <a:gd name="T17" fmla="*/ 130 h 135"/>
                <a:gd name="T18" fmla="*/ 0 w 17"/>
                <a:gd name="T19" fmla="*/ 131 h 135"/>
                <a:gd name="T20" fmla="*/ 0 w 17"/>
                <a:gd name="T21" fmla="*/ 132 h 135"/>
                <a:gd name="T22" fmla="*/ 0 w 17"/>
                <a:gd name="T23" fmla="*/ 132 h 135"/>
                <a:gd name="T24" fmla="*/ 1 w 17"/>
                <a:gd name="T25" fmla="*/ 133 h 135"/>
                <a:gd name="T26" fmla="*/ 2 w 17"/>
                <a:gd name="T27" fmla="*/ 133 h 135"/>
                <a:gd name="T28" fmla="*/ 2 w 17"/>
                <a:gd name="T29" fmla="*/ 134 h 135"/>
                <a:gd name="T30" fmla="*/ 3 w 17"/>
                <a:gd name="T31" fmla="*/ 134 h 135"/>
                <a:gd name="T32" fmla="*/ 16 w 17"/>
                <a:gd name="T33" fmla="*/ 127 h 135"/>
                <a:gd name="T34" fmla="*/ 15 w 17"/>
                <a:gd name="T35" fmla="*/ 126 h 135"/>
                <a:gd name="T36" fmla="*/ 15 w 17"/>
                <a:gd name="T37" fmla="*/ 126 h 135"/>
                <a:gd name="T38" fmla="*/ 14 w 17"/>
                <a:gd name="T39" fmla="*/ 126 h 135"/>
                <a:gd name="T40" fmla="*/ 14 w 17"/>
                <a:gd name="T41" fmla="*/ 125 h 135"/>
                <a:gd name="T42" fmla="*/ 13 w 17"/>
                <a:gd name="T43" fmla="*/ 124 h 135"/>
                <a:gd name="T44" fmla="*/ 13 w 17"/>
                <a:gd name="T45" fmla="*/ 124 h 135"/>
                <a:gd name="T46" fmla="*/ 13 w 17"/>
                <a:gd name="T47" fmla="*/ 10 h 135"/>
                <a:gd name="T48" fmla="*/ 13 w 17"/>
                <a:gd name="T49" fmla="*/ 9 h 135"/>
                <a:gd name="T50" fmla="*/ 13 w 17"/>
                <a:gd name="T51" fmla="*/ 8 h 135"/>
                <a:gd name="T52" fmla="*/ 14 w 17"/>
                <a:gd name="T53" fmla="*/ 8 h 135"/>
                <a:gd name="T54" fmla="*/ 15 w 17"/>
                <a:gd name="T55" fmla="*/ 7 h 135"/>
                <a:gd name="T56" fmla="*/ 15 w 17"/>
                <a:gd name="T57" fmla="*/ 6 h 135"/>
                <a:gd name="T58" fmla="*/ 2 w 17"/>
                <a:gd name="T5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 h="135">
                  <a:moveTo>
                    <a:pt x="2" y="0"/>
                  </a:moveTo>
                  <a:lnTo>
                    <a:pt x="1" y="0"/>
                  </a:lnTo>
                  <a:lnTo>
                    <a:pt x="0" y="1"/>
                  </a:lnTo>
                  <a:lnTo>
                    <a:pt x="0" y="2"/>
                  </a:lnTo>
                  <a:lnTo>
                    <a:pt x="0" y="2"/>
                  </a:lnTo>
                  <a:lnTo>
                    <a:pt x="0" y="3"/>
                  </a:lnTo>
                  <a:lnTo>
                    <a:pt x="0" y="4"/>
                  </a:lnTo>
                  <a:lnTo>
                    <a:pt x="0" y="130"/>
                  </a:lnTo>
                  <a:lnTo>
                    <a:pt x="0" y="130"/>
                  </a:lnTo>
                  <a:lnTo>
                    <a:pt x="0" y="131"/>
                  </a:lnTo>
                  <a:lnTo>
                    <a:pt x="0" y="132"/>
                  </a:lnTo>
                  <a:lnTo>
                    <a:pt x="0" y="132"/>
                  </a:lnTo>
                  <a:lnTo>
                    <a:pt x="1" y="133"/>
                  </a:lnTo>
                  <a:lnTo>
                    <a:pt x="2" y="133"/>
                  </a:lnTo>
                  <a:lnTo>
                    <a:pt x="2" y="134"/>
                  </a:lnTo>
                  <a:lnTo>
                    <a:pt x="3" y="134"/>
                  </a:lnTo>
                  <a:lnTo>
                    <a:pt x="16" y="127"/>
                  </a:lnTo>
                  <a:lnTo>
                    <a:pt x="15" y="126"/>
                  </a:lnTo>
                  <a:lnTo>
                    <a:pt x="15" y="126"/>
                  </a:lnTo>
                  <a:lnTo>
                    <a:pt x="14" y="126"/>
                  </a:lnTo>
                  <a:lnTo>
                    <a:pt x="14" y="125"/>
                  </a:lnTo>
                  <a:lnTo>
                    <a:pt x="13" y="124"/>
                  </a:lnTo>
                  <a:lnTo>
                    <a:pt x="13" y="124"/>
                  </a:lnTo>
                  <a:lnTo>
                    <a:pt x="13" y="10"/>
                  </a:lnTo>
                  <a:lnTo>
                    <a:pt x="13" y="9"/>
                  </a:lnTo>
                  <a:lnTo>
                    <a:pt x="13" y="8"/>
                  </a:lnTo>
                  <a:lnTo>
                    <a:pt x="14" y="8"/>
                  </a:lnTo>
                  <a:lnTo>
                    <a:pt x="15" y="7"/>
                  </a:lnTo>
                  <a:lnTo>
                    <a:pt x="15" y="6"/>
                  </a:lnTo>
                  <a:lnTo>
                    <a:pt x="2" y="0"/>
                  </a:lnTo>
                </a:path>
              </a:pathLst>
            </a:custGeom>
            <a:solidFill>
              <a:srgbClr val="666666"/>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71" name="Freeform 39"/>
            <p:cNvSpPr>
              <a:spLocks/>
            </p:cNvSpPr>
            <p:nvPr/>
          </p:nvSpPr>
          <p:spPr bwMode="auto">
            <a:xfrm>
              <a:off x="1517" y="3469"/>
              <a:ext cx="140" cy="84"/>
            </a:xfrm>
            <a:custGeom>
              <a:avLst/>
              <a:gdLst>
                <a:gd name="T0" fmla="*/ 0 w 155"/>
                <a:gd name="T1" fmla="*/ 133 h 136"/>
                <a:gd name="T2" fmla="*/ 0 w 155"/>
                <a:gd name="T3" fmla="*/ 134 h 136"/>
                <a:gd name="T4" fmla="*/ 0 w 155"/>
                <a:gd name="T5" fmla="*/ 134 h 136"/>
                <a:gd name="T6" fmla="*/ 1 w 155"/>
                <a:gd name="T7" fmla="*/ 134 h 136"/>
                <a:gd name="T8" fmla="*/ 1 w 155"/>
                <a:gd name="T9" fmla="*/ 134 h 136"/>
                <a:gd name="T10" fmla="*/ 2 w 155"/>
                <a:gd name="T11" fmla="*/ 135 h 136"/>
                <a:gd name="T12" fmla="*/ 2 w 155"/>
                <a:gd name="T13" fmla="*/ 135 h 136"/>
                <a:gd name="T14" fmla="*/ 3 w 155"/>
                <a:gd name="T15" fmla="*/ 135 h 136"/>
                <a:gd name="T16" fmla="*/ 148 w 155"/>
                <a:gd name="T17" fmla="*/ 135 h 136"/>
                <a:gd name="T18" fmla="*/ 150 w 155"/>
                <a:gd name="T19" fmla="*/ 134 h 136"/>
                <a:gd name="T20" fmla="*/ 151 w 155"/>
                <a:gd name="T21" fmla="*/ 134 h 136"/>
                <a:gd name="T22" fmla="*/ 151 w 155"/>
                <a:gd name="T23" fmla="*/ 133 h 136"/>
                <a:gd name="T24" fmla="*/ 152 w 155"/>
                <a:gd name="T25" fmla="*/ 133 h 136"/>
                <a:gd name="T26" fmla="*/ 152 w 155"/>
                <a:gd name="T27" fmla="*/ 133 h 136"/>
                <a:gd name="T28" fmla="*/ 153 w 155"/>
                <a:gd name="T29" fmla="*/ 132 h 136"/>
                <a:gd name="T30" fmla="*/ 153 w 155"/>
                <a:gd name="T31" fmla="*/ 131 h 136"/>
                <a:gd name="T32" fmla="*/ 154 w 155"/>
                <a:gd name="T33" fmla="*/ 131 h 136"/>
                <a:gd name="T34" fmla="*/ 154 w 155"/>
                <a:gd name="T35" fmla="*/ 129 h 136"/>
                <a:gd name="T36" fmla="*/ 154 w 155"/>
                <a:gd name="T37" fmla="*/ 129 h 136"/>
                <a:gd name="T38" fmla="*/ 154 w 155"/>
                <a:gd name="T39" fmla="*/ 3 h 136"/>
                <a:gd name="T40" fmla="*/ 154 w 155"/>
                <a:gd name="T41" fmla="*/ 2 h 136"/>
                <a:gd name="T42" fmla="*/ 154 w 155"/>
                <a:gd name="T43" fmla="*/ 1 h 136"/>
                <a:gd name="T44" fmla="*/ 154 w 155"/>
                <a:gd name="T45" fmla="*/ 1 h 136"/>
                <a:gd name="T46" fmla="*/ 153 w 155"/>
                <a:gd name="T47" fmla="*/ 1 h 136"/>
                <a:gd name="T48" fmla="*/ 153 w 155"/>
                <a:gd name="T49" fmla="*/ 0 h 136"/>
                <a:gd name="T50" fmla="*/ 153 w 155"/>
                <a:gd name="T51" fmla="*/ 0 h 136"/>
                <a:gd name="T52" fmla="*/ 145 w 155"/>
                <a:gd name="T53" fmla="*/ 5 h 136"/>
                <a:gd name="T54" fmla="*/ 145 w 155"/>
                <a:gd name="T55" fmla="*/ 5 h 136"/>
                <a:gd name="T56" fmla="*/ 146 w 155"/>
                <a:gd name="T57" fmla="*/ 6 h 136"/>
                <a:gd name="T58" fmla="*/ 146 w 155"/>
                <a:gd name="T59" fmla="*/ 7 h 136"/>
                <a:gd name="T60" fmla="*/ 146 w 155"/>
                <a:gd name="T61" fmla="*/ 7 h 136"/>
                <a:gd name="T62" fmla="*/ 146 w 155"/>
                <a:gd name="T63" fmla="*/ 7 h 136"/>
                <a:gd name="T64" fmla="*/ 146 w 155"/>
                <a:gd name="T65" fmla="*/ 8 h 136"/>
                <a:gd name="T66" fmla="*/ 146 w 155"/>
                <a:gd name="T67" fmla="*/ 9 h 136"/>
                <a:gd name="T68" fmla="*/ 146 w 155"/>
                <a:gd name="T69" fmla="*/ 9 h 136"/>
                <a:gd name="T70" fmla="*/ 146 w 155"/>
                <a:gd name="T71" fmla="*/ 123 h 136"/>
                <a:gd name="T72" fmla="*/ 146 w 155"/>
                <a:gd name="T73" fmla="*/ 123 h 136"/>
                <a:gd name="T74" fmla="*/ 146 w 155"/>
                <a:gd name="T75" fmla="*/ 124 h 136"/>
                <a:gd name="T76" fmla="*/ 146 w 155"/>
                <a:gd name="T77" fmla="*/ 125 h 136"/>
                <a:gd name="T78" fmla="*/ 146 w 155"/>
                <a:gd name="T79" fmla="*/ 125 h 136"/>
                <a:gd name="T80" fmla="*/ 145 w 155"/>
                <a:gd name="T81" fmla="*/ 126 h 136"/>
                <a:gd name="T82" fmla="*/ 145 w 155"/>
                <a:gd name="T83" fmla="*/ 127 h 136"/>
                <a:gd name="T84" fmla="*/ 144 w 155"/>
                <a:gd name="T85" fmla="*/ 127 h 136"/>
                <a:gd name="T86" fmla="*/ 143 w 155"/>
                <a:gd name="T87" fmla="*/ 127 h 136"/>
                <a:gd name="T88" fmla="*/ 143 w 155"/>
                <a:gd name="T89" fmla="*/ 128 h 136"/>
                <a:gd name="T90" fmla="*/ 142 w 155"/>
                <a:gd name="T91" fmla="*/ 128 h 136"/>
                <a:gd name="T92" fmla="*/ 142 w 155"/>
                <a:gd name="T93" fmla="*/ 128 h 136"/>
                <a:gd name="T94" fmla="*/ 9 w 155"/>
                <a:gd name="T95" fmla="*/ 128 h 136"/>
                <a:gd name="T96" fmla="*/ 8 w 155"/>
                <a:gd name="T97" fmla="*/ 128 h 136"/>
                <a:gd name="T98" fmla="*/ 8 w 155"/>
                <a:gd name="T99" fmla="*/ 128 h 136"/>
                <a:gd name="T100" fmla="*/ 8 w 155"/>
                <a:gd name="T101" fmla="*/ 127 h 136"/>
                <a:gd name="T102" fmla="*/ 7 w 155"/>
                <a:gd name="T103" fmla="*/ 127 h 136"/>
                <a:gd name="T104" fmla="*/ 7 w 155"/>
                <a:gd name="T105" fmla="*/ 127 h 136"/>
                <a:gd name="T106" fmla="*/ 6 w 155"/>
                <a:gd name="T107" fmla="*/ 127 h 136"/>
                <a:gd name="T108" fmla="*/ 6 w 155"/>
                <a:gd name="T109" fmla="*/ 127 h 136"/>
                <a:gd name="T110" fmla="*/ 0 w 155"/>
                <a:gd name="T111"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5" h="136">
                  <a:moveTo>
                    <a:pt x="0" y="133"/>
                  </a:moveTo>
                  <a:lnTo>
                    <a:pt x="0" y="134"/>
                  </a:lnTo>
                  <a:lnTo>
                    <a:pt x="0" y="134"/>
                  </a:lnTo>
                  <a:lnTo>
                    <a:pt x="1" y="134"/>
                  </a:lnTo>
                  <a:lnTo>
                    <a:pt x="1" y="134"/>
                  </a:lnTo>
                  <a:lnTo>
                    <a:pt x="2" y="135"/>
                  </a:lnTo>
                  <a:lnTo>
                    <a:pt x="2" y="135"/>
                  </a:lnTo>
                  <a:lnTo>
                    <a:pt x="3" y="135"/>
                  </a:lnTo>
                  <a:lnTo>
                    <a:pt x="148" y="135"/>
                  </a:lnTo>
                  <a:lnTo>
                    <a:pt x="150" y="134"/>
                  </a:lnTo>
                  <a:lnTo>
                    <a:pt x="151" y="134"/>
                  </a:lnTo>
                  <a:lnTo>
                    <a:pt x="151" y="133"/>
                  </a:lnTo>
                  <a:lnTo>
                    <a:pt x="152" y="133"/>
                  </a:lnTo>
                  <a:lnTo>
                    <a:pt x="152" y="133"/>
                  </a:lnTo>
                  <a:lnTo>
                    <a:pt x="153" y="132"/>
                  </a:lnTo>
                  <a:lnTo>
                    <a:pt x="153" y="131"/>
                  </a:lnTo>
                  <a:lnTo>
                    <a:pt x="154" y="131"/>
                  </a:lnTo>
                  <a:lnTo>
                    <a:pt x="154" y="129"/>
                  </a:lnTo>
                  <a:lnTo>
                    <a:pt x="154" y="129"/>
                  </a:lnTo>
                  <a:lnTo>
                    <a:pt x="154" y="3"/>
                  </a:lnTo>
                  <a:lnTo>
                    <a:pt x="154" y="2"/>
                  </a:lnTo>
                  <a:lnTo>
                    <a:pt x="154" y="1"/>
                  </a:lnTo>
                  <a:lnTo>
                    <a:pt x="154" y="1"/>
                  </a:lnTo>
                  <a:lnTo>
                    <a:pt x="153" y="1"/>
                  </a:lnTo>
                  <a:lnTo>
                    <a:pt x="153" y="0"/>
                  </a:lnTo>
                  <a:lnTo>
                    <a:pt x="153" y="0"/>
                  </a:lnTo>
                  <a:lnTo>
                    <a:pt x="145" y="5"/>
                  </a:lnTo>
                  <a:lnTo>
                    <a:pt x="145" y="5"/>
                  </a:lnTo>
                  <a:lnTo>
                    <a:pt x="146" y="6"/>
                  </a:lnTo>
                  <a:lnTo>
                    <a:pt x="146" y="7"/>
                  </a:lnTo>
                  <a:lnTo>
                    <a:pt x="146" y="7"/>
                  </a:lnTo>
                  <a:lnTo>
                    <a:pt x="146" y="7"/>
                  </a:lnTo>
                  <a:lnTo>
                    <a:pt x="146" y="8"/>
                  </a:lnTo>
                  <a:lnTo>
                    <a:pt x="146" y="9"/>
                  </a:lnTo>
                  <a:lnTo>
                    <a:pt x="146" y="9"/>
                  </a:lnTo>
                  <a:lnTo>
                    <a:pt x="146" y="123"/>
                  </a:lnTo>
                  <a:lnTo>
                    <a:pt x="146" y="123"/>
                  </a:lnTo>
                  <a:lnTo>
                    <a:pt x="146" y="124"/>
                  </a:lnTo>
                  <a:lnTo>
                    <a:pt x="146" y="125"/>
                  </a:lnTo>
                  <a:lnTo>
                    <a:pt x="146" y="125"/>
                  </a:lnTo>
                  <a:lnTo>
                    <a:pt x="145" y="126"/>
                  </a:lnTo>
                  <a:lnTo>
                    <a:pt x="145" y="127"/>
                  </a:lnTo>
                  <a:lnTo>
                    <a:pt x="144" y="127"/>
                  </a:lnTo>
                  <a:lnTo>
                    <a:pt x="143" y="127"/>
                  </a:lnTo>
                  <a:lnTo>
                    <a:pt x="143" y="128"/>
                  </a:lnTo>
                  <a:lnTo>
                    <a:pt x="142" y="128"/>
                  </a:lnTo>
                  <a:lnTo>
                    <a:pt x="142" y="128"/>
                  </a:lnTo>
                  <a:lnTo>
                    <a:pt x="9" y="128"/>
                  </a:lnTo>
                  <a:lnTo>
                    <a:pt x="8" y="128"/>
                  </a:lnTo>
                  <a:lnTo>
                    <a:pt x="8" y="128"/>
                  </a:lnTo>
                  <a:lnTo>
                    <a:pt x="8" y="127"/>
                  </a:lnTo>
                  <a:lnTo>
                    <a:pt x="7" y="127"/>
                  </a:lnTo>
                  <a:lnTo>
                    <a:pt x="7" y="127"/>
                  </a:lnTo>
                  <a:lnTo>
                    <a:pt x="6" y="127"/>
                  </a:lnTo>
                  <a:lnTo>
                    <a:pt x="6" y="127"/>
                  </a:lnTo>
                  <a:lnTo>
                    <a:pt x="0" y="133"/>
                  </a:lnTo>
                </a:path>
              </a:pathLst>
            </a:custGeom>
            <a:solidFill>
              <a:srgbClr val="999999"/>
            </a:solidFill>
            <a:ln w="12700" cap="flat" cmpd="sng">
              <a:solidFill>
                <a:srgbClr val="99999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72" name="Freeform 40"/>
            <p:cNvSpPr>
              <a:spLocks/>
            </p:cNvSpPr>
            <p:nvPr/>
          </p:nvSpPr>
          <p:spPr bwMode="auto">
            <a:xfrm>
              <a:off x="1517" y="3468"/>
              <a:ext cx="138" cy="10"/>
            </a:xfrm>
            <a:custGeom>
              <a:avLst/>
              <a:gdLst>
                <a:gd name="T0" fmla="*/ 152 w 153"/>
                <a:gd name="T1" fmla="*/ 16 h 17"/>
                <a:gd name="T2" fmla="*/ 151 w 153"/>
                <a:gd name="T3" fmla="*/ 16 h 17"/>
                <a:gd name="T4" fmla="*/ 151 w 153"/>
                <a:gd name="T5" fmla="*/ 10 h 17"/>
                <a:gd name="T6" fmla="*/ 150 w 153"/>
                <a:gd name="T7" fmla="*/ 10 h 17"/>
                <a:gd name="T8" fmla="*/ 150 w 153"/>
                <a:gd name="T9" fmla="*/ 10 h 17"/>
                <a:gd name="T10" fmla="*/ 150 w 153"/>
                <a:gd name="T11" fmla="*/ 5 h 17"/>
                <a:gd name="T12" fmla="*/ 149 w 153"/>
                <a:gd name="T13" fmla="*/ 5 h 17"/>
                <a:gd name="T14" fmla="*/ 149 w 153"/>
                <a:gd name="T15" fmla="*/ 5 h 17"/>
                <a:gd name="T16" fmla="*/ 148 w 153"/>
                <a:gd name="T17" fmla="*/ 0 h 17"/>
                <a:gd name="T18" fmla="*/ 148 w 153"/>
                <a:gd name="T19" fmla="*/ 0 h 17"/>
                <a:gd name="T20" fmla="*/ 147 w 153"/>
                <a:gd name="T21" fmla="*/ 0 h 17"/>
                <a:gd name="T22" fmla="*/ 146 w 153"/>
                <a:gd name="T23" fmla="*/ 0 h 17"/>
                <a:gd name="T24" fmla="*/ 3 w 153"/>
                <a:gd name="T25" fmla="*/ 0 h 17"/>
                <a:gd name="T26" fmla="*/ 3 w 153"/>
                <a:gd name="T27" fmla="*/ 0 h 17"/>
                <a:gd name="T28" fmla="*/ 2 w 153"/>
                <a:gd name="T29" fmla="*/ 0 h 17"/>
                <a:gd name="T30" fmla="*/ 1 w 153"/>
                <a:gd name="T31" fmla="*/ 5 h 17"/>
                <a:gd name="T32" fmla="*/ 1 w 153"/>
                <a:gd name="T33" fmla="*/ 5 h 17"/>
                <a:gd name="T34" fmla="*/ 0 w 153"/>
                <a:gd name="T35" fmla="*/ 10 h 17"/>
                <a:gd name="T36" fmla="*/ 0 w 153"/>
                <a:gd name="T37" fmla="*/ 10 h 17"/>
                <a:gd name="T38" fmla="*/ 0 w 153"/>
                <a:gd name="T39"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3" h="17">
                  <a:moveTo>
                    <a:pt x="152" y="16"/>
                  </a:moveTo>
                  <a:lnTo>
                    <a:pt x="151" y="16"/>
                  </a:lnTo>
                  <a:lnTo>
                    <a:pt x="151" y="10"/>
                  </a:lnTo>
                  <a:lnTo>
                    <a:pt x="150" y="10"/>
                  </a:lnTo>
                  <a:lnTo>
                    <a:pt x="150" y="10"/>
                  </a:lnTo>
                  <a:lnTo>
                    <a:pt x="150" y="5"/>
                  </a:lnTo>
                  <a:lnTo>
                    <a:pt x="149" y="5"/>
                  </a:lnTo>
                  <a:lnTo>
                    <a:pt x="149" y="5"/>
                  </a:lnTo>
                  <a:lnTo>
                    <a:pt x="148" y="0"/>
                  </a:lnTo>
                  <a:lnTo>
                    <a:pt x="148" y="0"/>
                  </a:lnTo>
                  <a:lnTo>
                    <a:pt x="147" y="0"/>
                  </a:lnTo>
                  <a:lnTo>
                    <a:pt x="146" y="0"/>
                  </a:lnTo>
                  <a:lnTo>
                    <a:pt x="3" y="0"/>
                  </a:lnTo>
                  <a:lnTo>
                    <a:pt x="3" y="0"/>
                  </a:lnTo>
                  <a:lnTo>
                    <a:pt x="2" y="0"/>
                  </a:lnTo>
                  <a:lnTo>
                    <a:pt x="1" y="5"/>
                  </a:lnTo>
                  <a:lnTo>
                    <a:pt x="1" y="5"/>
                  </a:lnTo>
                  <a:lnTo>
                    <a:pt x="0" y="10"/>
                  </a:lnTo>
                  <a:lnTo>
                    <a:pt x="0" y="10"/>
                  </a:lnTo>
                  <a:lnTo>
                    <a:pt x="0" y="16"/>
                  </a:lnTo>
                </a:path>
              </a:pathLst>
            </a:custGeom>
            <a:noFill/>
            <a:ln w="12700" cap="flat" cmpd="sng">
              <a:solidFill>
                <a:srgbClr val="9F9FA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73" name="Freeform 41"/>
            <p:cNvSpPr>
              <a:spLocks/>
            </p:cNvSpPr>
            <p:nvPr/>
          </p:nvSpPr>
          <p:spPr bwMode="auto">
            <a:xfrm>
              <a:off x="1491" y="3586"/>
              <a:ext cx="194" cy="45"/>
            </a:xfrm>
            <a:custGeom>
              <a:avLst/>
              <a:gdLst>
                <a:gd name="T0" fmla="*/ 0 w 215"/>
                <a:gd name="T1" fmla="*/ 71 h 72"/>
                <a:gd name="T2" fmla="*/ 0 w 215"/>
                <a:gd name="T3" fmla="*/ 0 h 72"/>
                <a:gd name="T4" fmla="*/ 214 w 215"/>
                <a:gd name="T5" fmla="*/ 0 h 72"/>
                <a:gd name="T6" fmla="*/ 214 w 215"/>
                <a:gd name="T7" fmla="*/ 71 h 72"/>
                <a:gd name="T8" fmla="*/ 0 w 215"/>
                <a:gd name="T9" fmla="*/ 71 h 72"/>
              </a:gdLst>
              <a:ahLst/>
              <a:cxnLst>
                <a:cxn ang="0">
                  <a:pos x="T0" y="T1"/>
                </a:cxn>
                <a:cxn ang="0">
                  <a:pos x="T2" y="T3"/>
                </a:cxn>
                <a:cxn ang="0">
                  <a:pos x="T4" y="T5"/>
                </a:cxn>
                <a:cxn ang="0">
                  <a:pos x="T6" y="T7"/>
                </a:cxn>
                <a:cxn ang="0">
                  <a:pos x="T8" y="T9"/>
                </a:cxn>
              </a:cxnLst>
              <a:rect l="0" t="0" r="r" b="b"/>
              <a:pathLst>
                <a:path w="215" h="72">
                  <a:moveTo>
                    <a:pt x="0" y="71"/>
                  </a:moveTo>
                  <a:lnTo>
                    <a:pt x="0" y="0"/>
                  </a:lnTo>
                  <a:lnTo>
                    <a:pt x="214" y="0"/>
                  </a:lnTo>
                  <a:lnTo>
                    <a:pt x="214" y="71"/>
                  </a:lnTo>
                  <a:lnTo>
                    <a:pt x="0" y="71"/>
                  </a:lnTo>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74" name="Freeform 42"/>
            <p:cNvSpPr>
              <a:spLocks/>
            </p:cNvSpPr>
            <p:nvPr/>
          </p:nvSpPr>
          <p:spPr bwMode="auto">
            <a:xfrm>
              <a:off x="1489" y="3586"/>
              <a:ext cx="197" cy="14"/>
            </a:xfrm>
            <a:custGeom>
              <a:avLst/>
              <a:gdLst>
                <a:gd name="T0" fmla="*/ 79 w 219"/>
                <a:gd name="T1" fmla="*/ 0 h 23"/>
                <a:gd name="T2" fmla="*/ 0 w 219"/>
                <a:gd name="T3" fmla="*/ 0 h 23"/>
                <a:gd name="T4" fmla="*/ 0 w 219"/>
                <a:gd name="T5" fmla="*/ 22 h 23"/>
                <a:gd name="T6" fmla="*/ 218 w 219"/>
                <a:gd name="T7" fmla="*/ 22 h 23"/>
                <a:gd name="T8" fmla="*/ 215 w 219"/>
                <a:gd name="T9" fmla="*/ 0 h 23"/>
                <a:gd name="T10" fmla="*/ 137 w 219"/>
                <a:gd name="T11" fmla="*/ 0 h 23"/>
                <a:gd name="T12" fmla="*/ 79 w 219"/>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19" h="23">
                  <a:moveTo>
                    <a:pt x="79" y="0"/>
                  </a:moveTo>
                  <a:lnTo>
                    <a:pt x="0" y="0"/>
                  </a:lnTo>
                  <a:lnTo>
                    <a:pt x="0" y="22"/>
                  </a:lnTo>
                  <a:lnTo>
                    <a:pt x="218" y="22"/>
                  </a:lnTo>
                  <a:lnTo>
                    <a:pt x="215" y="0"/>
                  </a:lnTo>
                  <a:lnTo>
                    <a:pt x="137" y="0"/>
                  </a:lnTo>
                  <a:lnTo>
                    <a:pt x="79" y="0"/>
                  </a:lnTo>
                </a:path>
              </a:pathLst>
            </a:custGeom>
            <a:solidFill>
              <a:srgbClr val="EFEFD1"/>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75" name="Freeform 43"/>
            <p:cNvSpPr>
              <a:spLocks/>
            </p:cNvSpPr>
            <p:nvPr/>
          </p:nvSpPr>
          <p:spPr bwMode="auto">
            <a:xfrm>
              <a:off x="1624" y="3590"/>
              <a:ext cx="51" cy="10"/>
            </a:xfrm>
            <a:custGeom>
              <a:avLst/>
              <a:gdLst>
                <a:gd name="T0" fmla="*/ 0 w 56"/>
                <a:gd name="T1" fmla="*/ 6 h 17"/>
                <a:gd name="T2" fmla="*/ 18 w 56"/>
                <a:gd name="T3" fmla="*/ 6 h 17"/>
                <a:gd name="T4" fmla="*/ 18 w 56"/>
                <a:gd name="T5" fmla="*/ 0 h 17"/>
                <a:gd name="T6" fmla="*/ 35 w 56"/>
                <a:gd name="T7" fmla="*/ 0 h 17"/>
                <a:gd name="T8" fmla="*/ 35 w 56"/>
                <a:gd name="T9" fmla="*/ 6 h 17"/>
                <a:gd name="T10" fmla="*/ 55 w 56"/>
                <a:gd name="T11" fmla="*/ 6 h 17"/>
                <a:gd name="T12" fmla="*/ 55 w 56"/>
                <a:gd name="T13" fmla="*/ 10 h 17"/>
                <a:gd name="T14" fmla="*/ 35 w 56"/>
                <a:gd name="T15" fmla="*/ 10 h 17"/>
                <a:gd name="T16" fmla="*/ 35 w 56"/>
                <a:gd name="T17" fmla="*/ 16 h 17"/>
                <a:gd name="T18" fmla="*/ 18 w 56"/>
                <a:gd name="T19" fmla="*/ 16 h 17"/>
                <a:gd name="T20" fmla="*/ 18 w 56"/>
                <a:gd name="T21" fmla="*/ 10 h 17"/>
                <a:gd name="T22" fmla="*/ 0 w 56"/>
                <a:gd name="T23" fmla="*/ 10 h 17"/>
                <a:gd name="T24" fmla="*/ 0 w 56"/>
                <a:gd name="T2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17">
                  <a:moveTo>
                    <a:pt x="0" y="6"/>
                  </a:moveTo>
                  <a:lnTo>
                    <a:pt x="18" y="6"/>
                  </a:lnTo>
                  <a:lnTo>
                    <a:pt x="18" y="0"/>
                  </a:lnTo>
                  <a:lnTo>
                    <a:pt x="35" y="0"/>
                  </a:lnTo>
                  <a:lnTo>
                    <a:pt x="35" y="6"/>
                  </a:lnTo>
                  <a:lnTo>
                    <a:pt x="55" y="6"/>
                  </a:lnTo>
                  <a:lnTo>
                    <a:pt x="55" y="10"/>
                  </a:lnTo>
                  <a:lnTo>
                    <a:pt x="35" y="10"/>
                  </a:lnTo>
                  <a:lnTo>
                    <a:pt x="35" y="16"/>
                  </a:lnTo>
                  <a:lnTo>
                    <a:pt x="18" y="16"/>
                  </a:lnTo>
                  <a:lnTo>
                    <a:pt x="18" y="10"/>
                  </a:lnTo>
                  <a:lnTo>
                    <a:pt x="0" y="10"/>
                  </a:lnTo>
                  <a:lnTo>
                    <a:pt x="0" y="6"/>
                  </a:lnTo>
                </a:path>
              </a:pathLst>
            </a:custGeom>
            <a:solidFill>
              <a:srgbClr val="999999"/>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76" name="Freeform 44"/>
            <p:cNvSpPr>
              <a:spLocks/>
            </p:cNvSpPr>
            <p:nvPr/>
          </p:nvSpPr>
          <p:spPr bwMode="auto">
            <a:xfrm>
              <a:off x="1624" y="3593"/>
              <a:ext cx="16" cy="11"/>
            </a:xfrm>
            <a:custGeom>
              <a:avLst/>
              <a:gdLst>
                <a:gd name="T0" fmla="*/ 0 w 17"/>
                <a:gd name="T1" fmla="*/ 16 h 17"/>
                <a:gd name="T2" fmla="*/ 16 w 17"/>
                <a:gd name="T3" fmla="*/ 10 h 17"/>
                <a:gd name="T4" fmla="*/ 16 w 17"/>
                <a:gd name="T5" fmla="*/ 5 h 17"/>
                <a:gd name="T6" fmla="*/ 0 w 17"/>
                <a:gd name="T7" fmla="*/ 0 h 17"/>
              </a:gdLst>
              <a:ahLst/>
              <a:cxnLst>
                <a:cxn ang="0">
                  <a:pos x="T0" y="T1"/>
                </a:cxn>
                <a:cxn ang="0">
                  <a:pos x="T2" y="T3"/>
                </a:cxn>
                <a:cxn ang="0">
                  <a:pos x="T4" y="T5"/>
                </a:cxn>
                <a:cxn ang="0">
                  <a:pos x="T6" y="T7"/>
                </a:cxn>
              </a:cxnLst>
              <a:rect l="0" t="0" r="r" b="b"/>
              <a:pathLst>
                <a:path w="17" h="17">
                  <a:moveTo>
                    <a:pt x="0" y="16"/>
                  </a:moveTo>
                  <a:lnTo>
                    <a:pt x="16" y="10"/>
                  </a:lnTo>
                  <a:lnTo>
                    <a:pt x="16" y="5"/>
                  </a:lnTo>
                  <a:lnTo>
                    <a:pt x="0" y="0"/>
                  </a:lnTo>
                </a:path>
              </a:pathLst>
            </a:custGeom>
            <a:noFill/>
            <a:ln w="12700" cap="flat" cmpd="sng">
              <a:solidFill>
                <a:srgbClr val="EFEFD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77" name="Freeform 45"/>
            <p:cNvSpPr>
              <a:spLocks/>
            </p:cNvSpPr>
            <p:nvPr/>
          </p:nvSpPr>
          <p:spPr bwMode="auto">
            <a:xfrm>
              <a:off x="1641" y="3590"/>
              <a:ext cx="16" cy="10"/>
            </a:xfrm>
            <a:custGeom>
              <a:avLst/>
              <a:gdLst>
                <a:gd name="T0" fmla="*/ 0 w 17"/>
                <a:gd name="T1" fmla="*/ 0 h 17"/>
                <a:gd name="T2" fmla="*/ 16 w 17"/>
                <a:gd name="T3" fmla="*/ 16 h 17"/>
                <a:gd name="T4" fmla="*/ 0 w 17"/>
                <a:gd name="T5" fmla="*/ 0 h 17"/>
              </a:gdLst>
              <a:ahLst/>
              <a:cxnLst>
                <a:cxn ang="0">
                  <a:pos x="T0" y="T1"/>
                </a:cxn>
                <a:cxn ang="0">
                  <a:pos x="T2" y="T3"/>
                </a:cxn>
                <a:cxn ang="0">
                  <a:pos x="T4" y="T5"/>
                </a:cxn>
              </a:cxnLst>
              <a:rect l="0" t="0" r="r" b="b"/>
              <a:pathLst>
                <a:path w="17" h="17">
                  <a:moveTo>
                    <a:pt x="0" y="0"/>
                  </a:moveTo>
                  <a:lnTo>
                    <a:pt x="16" y="16"/>
                  </a:lnTo>
                  <a:lnTo>
                    <a:pt x="0" y="0"/>
                  </a:lnTo>
                </a:path>
              </a:pathLst>
            </a:custGeom>
            <a:noFill/>
            <a:ln w="12700" cap="flat" cmpd="sng">
              <a:solidFill>
                <a:srgbClr val="EFEFD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78" name="Freeform 46"/>
            <p:cNvSpPr>
              <a:spLocks/>
            </p:cNvSpPr>
            <p:nvPr/>
          </p:nvSpPr>
          <p:spPr bwMode="auto">
            <a:xfrm>
              <a:off x="1674" y="3595"/>
              <a:ext cx="15" cy="11"/>
            </a:xfrm>
            <a:custGeom>
              <a:avLst/>
              <a:gdLst>
                <a:gd name="T0" fmla="*/ 0 w 17"/>
                <a:gd name="T1" fmla="*/ 0 h 17"/>
                <a:gd name="T2" fmla="*/ 16 w 17"/>
                <a:gd name="T3" fmla="*/ 16 h 17"/>
                <a:gd name="T4" fmla="*/ 0 w 17"/>
                <a:gd name="T5" fmla="*/ 0 h 17"/>
              </a:gdLst>
              <a:ahLst/>
              <a:cxnLst>
                <a:cxn ang="0">
                  <a:pos x="T0" y="T1"/>
                </a:cxn>
                <a:cxn ang="0">
                  <a:pos x="T2" y="T3"/>
                </a:cxn>
                <a:cxn ang="0">
                  <a:pos x="T4" y="T5"/>
                </a:cxn>
              </a:cxnLst>
              <a:rect l="0" t="0" r="r" b="b"/>
              <a:pathLst>
                <a:path w="17" h="17">
                  <a:moveTo>
                    <a:pt x="0" y="0"/>
                  </a:moveTo>
                  <a:lnTo>
                    <a:pt x="16" y="16"/>
                  </a:lnTo>
                  <a:lnTo>
                    <a:pt x="0" y="0"/>
                  </a:lnTo>
                </a:path>
              </a:pathLst>
            </a:custGeom>
            <a:noFill/>
            <a:ln w="12700" cap="flat" cmpd="sng">
              <a:solidFill>
                <a:srgbClr val="EFEFD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79" name="Freeform 47"/>
            <p:cNvSpPr>
              <a:spLocks/>
            </p:cNvSpPr>
            <p:nvPr/>
          </p:nvSpPr>
          <p:spPr bwMode="auto">
            <a:xfrm>
              <a:off x="1657" y="3590"/>
              <a:ext cx="15" cy="10"/>
            </a:xfrm>
            <a:custGeom>
              <a:avLst/>
              <a:gdLst>
                <a:gd name="T0" fmla="*/ 0 w 17"/>
                <a:gd name="T1" fmla="*/ 16 h 17"/>
                <a:gd name="T2" fmla="*/ 16 w 17"/>
                <a:gd name="T3" fmla="*/ 0 h 17"/>
                <a:gd name="T4" fmla="*/ 0 w 17"/>
                <a:gd name="T5" fmla="*/ 16 h 17"/>
              </a:gdLst>
              <a:ahLst/>
              <a:cxnLst>
                <a:cxn ang="0">
                  <a:pos x="T0" y="T1"/>
                </a:cxn>
                <a:cxn ang="0">
                  <a:pos x="T2" y="T3"/>
                </a:cxn>
                <a:cxn ang="0">
                  <a:pos x="T4" y="T5"/>
                </a:cxn>
              </a:cxnLst>
              <a:rect l="0" t="0" r="r" b="b"/>
              <a:pathLst>
                <a:path w="17" h="17">
                  <a:moveTo>
                    <a:pt x="0" y="16"/>
                  </a:moveTo>
                  <a:lnTo>
                    <a:pt x="16" y="0"/>
                  </a:lnTo>
                  <a:lnTo>
                    <a:pt x="0" y="16"/>
                  </a:lnTo>
                </a:path>
              </a:pathLst>
            </a:custGeom>
            <a:noFill/>
            <a:ln w="12700" cap="flat" cmpd="sng">
              <a:solidFill>
                <a:srgbClr val="EFEFD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80" name="Freeform 48"/>
            <p:cNvSpPr>
              <a:spLocks/>
            </p:cNvSpPr>
            <p:nvPr/>
          </p:nvSpPr>
          <p:spPr bwMode="auto">
            <a:xfrm>
              <a:off x="1642" y="3592"/>
              <a:ext cx="16" cy="11"/>
            </a:xfrm>
            <a:custGeom>
              <a:avLst/>
              <a:gdLst>
                <a:gd name="T0" fmla="*/ 0 w 17"/>
                <a:gd name="T1" fmla="*/ 16 h 17"/>
                <a:gd name="T2" fmla="*/ 16 w 17"/>
                <a:gd name="T3" fmla="*/ 16 h 17"/>
                <a:gd name="T4" fmla="*/ 16 w 17"/>
                <a:gd name="T5" fmla="*/ 0 h 17"/>
                <a:gd name="T6" fmla="*/ 0 w 17"/>
                <a:gd name="T7" fmla="*/ 0 h 17"/>
                <a:gd name="T8" fmla="*/ 0 w 17"/>
                <a:gd name="T9" fmla="*/ 16 h 17"/>
              </a:gdLst>
              <a:ahLst/>
              <a:cxnLst>
                <a:cxn ang="0">
                  <a:pos x="T0" y="T1"/>
                </a:cxn>
                <a:cxn ang="0">
                  <a:pos x="T2" y="T3"/>
                </a:cxn>
                <a:cxn ang="0">
                  <a:pos x="T4" y="T5"/>
                </a:cxn>
                <a:cxn ang="0">
                  <a:pos x="T6" y="T7"/>
                </a:cxn>
                <a:cxn ang="0">
                  <a:pos x="T8" y="T9"/>
                </a:cxn>
              </a:cxnLst>
              <a:rect l="0" t="0" r="r" b="b"/>
              <a:pathLst>
                <a:path w="17" h="17">
                  <a:moveTo>
                    <a:pt x="0" y="16"/>
                  </a:moveTo>
                  <a:lnTo>
                    <a:pt x="16" y="16"/>
                  </a:lnTo>
                  <a:lnTo>
                    <a:pt x="16" y="0"/>
                  </a:lnTo>
                  <a:lnTo>
                    <a:pt x="0" y="0"/>
                  </a:lnTo>
                  <a:lnTo>
                    <a:pt x="0" y="16"/>
                  </a:lnTo>
                </a:path>
              </a:pathLst>
            </a:custGeom>
            <a:solidFill>
              <a:srgbClr val="9F9FA2"/>
            </a:solidFill>
            <a:ln w="12700" cap="flat" cmpd="sng">
              <a:solidFill>
                <a:srgbClr val="9F9FA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81" name="Freeform 49"/>
            <p:cNvSpPr>
              <a:spLocks/>
            </p:cNvSpPr>
            <p:nvPr/>
          </p:nvSpPr>
          <p:spPr bwMode="auto">
            <a:xfrm>
              <a:off x="1626" y="3594"/>
              <a:ext cx="49" cy="11"/>
            </a:xfrm>
            <a:custGeom>
              <a:avLst/>
              <a:gdLst>
                <a:gd name="T0" fmla="*/ 0 w 54"/>
                <a:gd name="T1" fmla="*/ 0 h 17"/>
                <a:gd name="T2" fmla="*/ 53 w 54"/>
                <a:gd name="T3" fmla="*/ 0 h 17"/>
                <a:gd name="T4" fmla="*/ 53 w 54"/>
                <a:gd name="T5" fmla="*/ 16 h 17"/>
                <a:gd name="T6" fmla="*/ 0 w 54"/>
                <a:gd name="T7" fmla="*/ 16 h 17"/>
                <a:gd name="T8" fmla="*/ 0 w 54"/>
                <a:gd name="T9" fmla="*/ 0 h 17"/>
              </a:gdLst>
              <a:ahLst/>
              <a:cxnLst>
                <a:cxn ang="0">
                  <a:pos x="T0" y="T1"/>
                </a:cxn>
                <a:cxn ang="0">
                  <a:pos x="T2" y="T3"/>
                </a:cxn>
                <a:cxn ang="0">
                  <a:pos x="T4" y="T5"/>
                </a:cxn>
                <a:cxn ang="0">
                  <a:pos x="T6" y="T7"/>
                </a:cxn>
                <a:cxn ang="0">
                  <a:pos x="T8" y="T9"/>
                </a:cxn>
              </a:cxnLst>
              <a:rect l="0" t="0" r="r" b="b"/>
              <a:pathLst>
                <a:path w="54" h="17">
                  <a:moveTo>
                    <a:pt x="0" y="0"/>
                  </a:moveTo>
                  <a:lnTo>
                    <a:pt x="53" y="0"/>
                  </a:lnTo>
                  <a:lnTo>
                    <a:pt x="53" y="16"/>
                  </a:lnTo>
                  <a:lnTo>
                    <a:pt x="0" y="16"/>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82" name="Freeform 50"/>
            <p:cNvSpPr>
              <a:spLocks/>
            </p:cNvSpPr>
            <p:nvPr/>
          </p:nvSpPr>
          <p:spPr bwMode="auto">
            <a:xfrm>
              <a:off x="1641" y="3590"/>
              <a:ext cx="18" cy="11"/>
            </a:xfrm>
            <a:custGeom>
              <a:avLst/>
              <a:gdLst>
                <a:gd name="T0" fmla="*/ 18 w 19"/>
                <a:gd name="T1" fmla="*/ 12 h 17"/>
                <a:gd name="T2" fmla="*/ 17 w 19"/>
                <a:gd name="T3" fmla="*/ 16 h 17"/>
                <a:gd name="T4" fmla="*/ 17 w 19"/>
                <a:gd name="T5" fmla="*/ 0 h 17"/>
                <a:gd name="T6" fmla="*/ 0 w 19"/>
                <a:gd name="T7" fmla="*/ 0 h 17"/>
                <a:gd name="T8" fmla="*/ 0 w 19"/>
                <a:gd name="T9" fmla="*/ 16 h 17"/>
                <a:gd name="T10" fmla="*/ 0 w 19"/>
                <a:gd name="T11" fmla="*/ 12 h 17"/>
              </a:gdLst>
              <a:ahLst/>
              <a:cxnLst>
                <a:cxn ang="0">
                  <a:pos x="T0" y="T1"/>
                </a:cxn>
                <a:cxn ang="0">
                  <a:pos x="T2" y="T3"/>
                </a:cxn>
                <a:cxn ang="0">
                  <a:pos x="T4" y="T5"/>
                </a:cxn>
                <a:cxn ang="0">
                  <a:pos x="T6" y="T7"/>
                </a:cxn>
                <a:cxn ang="0">
                  <a:pos x="T8" y="T9"/>
                </a:cxn>
                <a:cxn ang="0">
                  <a:pos x="T10" y="T11"/>
                </a:cxn>
              </a:cxnLst>
              <a:rect l="0" t="0" r="r" b="b"/>
              <a:pathLst>
                <a:path w="19" h="17">
                  <a:moveTo>
                    <a:pt x="18" y="12"/>
                  </a:moveTo>
                  <a:lnTo>
                    <a:pt x="17" y="16"/>
                  </a:lnTo>
                  <a:lnTo>
                    <a:pt x="17" y="0"/>
                  </a:lnTo>
                  <a:lnTo>
                    <a:pt x="0" y="0"/>
                  </a:lnTo>
                  <a:lnTo>
                    <a:pt x="0" y="16"/>
                  </a:lnTo>
                  <a:lnTo>
                    <a:pt x="0" y="12"/>
                  </a:lnTo>
                </a:path>
              </a:pathLst>
            </a:custGeom>
            <a:noFill/>
            <a:ln w="12700" cap="flat" cmpd="sng">
              <a:solidFill>
                <a:srgbClr val="9F9FA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83" name="Freeform 51"/>
            <p:cNvSpPr>
              <a:spLocks/>
            </p:cNvSpPr>
            <p:nvPr/>
          </p:nvSpPr>
          <p:spPr bwMode="auto">
            <a:xfrm>
              <a:off x="1583" y="3596"/>
              <a:ext cx="15" cy="11"/>
            </a:xfrm>
            <a:custGeom>
              <a:avLst/>
              <a:gdLst>
                <a:gd name="T0" fmla="*/ 16 w 17"/>
                <a:gd name="T1" fmla="*/ 0 h 17"/>
                <a:gd name="T2" fmla="*/ 16 w 17"/>
                <a:gd name="T3" fmla="*/ 16 h 17"/>
                <a:gd name="T4" fmla="*/ 0 w 17"/>
                <a:gd name="T5" fmla="*/ 16 h 17"/>
                <a:gd name="T6" fmla="*/ 0 w 17"/>
                <a:gd name="T7" fmla="*/ 0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16" y="16"/>
                  </a:lnTo>
                  <a:lnTo>
                    <a:pt x="0" y="16"/>
                  </a:lnTo>
                  <a:lnTo>
                    <a:pt x="0" y="0"/>
                  </a:lnTo>
                  <a:lnTo>
                    <a:pt x="16" y="0"/>
                  </a:lnTo>
                </a:path>
              </a:pathLst>
            </a:custGeom>
            <a:solidFill>
              <a:srgbClr val="999999"/>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84" name="Freeform 52"/>
            <p:cNvSpPr>
              <a:spLocks/>
            </p:cNvSpPr>
            <p:nvPr/>
          </p:nvSpPr>
          <p:spPr bwMode="auto">
            <a:xfrm>
              <a:off x="1583" y="3596"/>
              <a:ext cx="15" cy="11"/>
            </a:xfrm>
            <a:custGeom>
              <a:avLst/>
              <a:gdLst>
                <a:gd name="T0" fmla="*/ 0 w 17"/>
                <a:gd name="T1" fmla="*/ 0 h 17"/>
                <a:gd name="T2" fmla="*/ 16 w 17"/>
                <a:gd name="T3" fmla="*/ 0 h 17"/>
                <a:gd name="T4" fmla="*/ 16 w 17"/>
                <a:gd name="T5" fmla="*/ 16 h 17"/>
                <a:gd name="T6" fmla="*/ 0 w 17"/>
                <a:gd name="T7" fmla="*/ 16 h 17"/>
                <a:gd name="T8" fmla="*/ 0 w 17"/>
                <a:gd name="T9" fmla="*/ 0 h 17"/>
              </a:gdLst>
              <a:ahLst/>
              <a:cxnLst>
                <a:cxn ang="0">
                  <a:pos x="T0" y="T1"/>
                </a:cxn>
                <a:cxn ang="0">
                  <a:pos x="T2" y="T3"/>
                </a:cxn>
                <a:cxn ang="0">
                  <a:pos x="T4" y="T5"/>
                </a:cxn>
                <a:cxn ang="0">
                  <a:pos x="T6" y="T7"/>
                </a:cxn>
                <a:cxn ang="0">
                  <a:pos x="T8" y="T9"/>
                </a:cxn>
              </a:cxnLst>
              <a:rect l="0" t="0" r="r" b="b"/>
              <a:pathLst>
                <a:path w="17" h="17">
                  <a:moveTo>
                    <a:pt x="0" y="0"/>
                  </a:moveTo>
                  <a:lnTo>
                    <a:pt x="16" y="0"/>
                  </a:lnTo>
                  <a:lnTo>
                    <a:pt x="16" y="16"/>
                  </a:lnTo>
                  <a:lnTo>
                    <a:pt x="0" y="16"/>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85" name="Freeform 53"/>
            <p:cNvSpPr>
              <a:spLocks/>
            </p:cNvSpPr>
            <p:nvPr/>
          </p:nvSpPr>
          <p:spPr bwMode="auto">
            <a:xfrm>
              <a:off x="1569" y="3591"/>
              <a:ext cx="40" cy="11"/>
            </a:xfrm>
            <a:custGeom>
              <a:avLst/>
              <a:gdLst>
                <a:gd name="T0" fmla="*/ 14 w 44"/>
                <a:gd name="T1" fmla="*/ 16 h 17"/>
                <a:gd name="T2" fmla="*/ 0 w 44"/>
                <a:gd name="T3" fmla="*/ 16 h 17"/>
                <a:gd name="T4" fmla="*/ 0 w 44"/>
                <a:gd name="T5" fmla="*/ 8 h 17"/>
                <a:gd name="T6" fmla="*/ 14 w 44"/>
                <a:gd name="T7" fmla="*/ 8 h 17"/>
                <a:gd name="T8" fmla="*/ 14 w 44"/>
                <a:gd name="T9" fmla="*/ 0 h 17"/>
                <a:gd name="T10" fmla="*/ 28 w 44"/>
                <a:gd name="T11" fmla="*/ 0 h 17"/>
                <a:gd name="T12" fmla="*/ 28 w 44"/>
                <a:gd name="T13" fmla="*/ 8 h 17"/>
                <a:gd name="T14" fmla="*/ 43 w 44"/>
                <a:gd name="T15" fmla="*/ 8 h 17"/>
                <a:gd name="T16" fmla="*/ 43 w 44"/>
                <a:gd name="T17" fmla="*/ 16 h 17"/>
                <a:gd name="T18" fmla="*/ 28 w 44"/>
                <a:gd name="T19" fmla="*/ 16 h 17"/>
                <a:gd name="T20" fmla="*/ 14 w 44"/>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17">
                  <a:moveTo>
                    <a:pt x="14" y="16"/>
                  </a:moveTo>
                  <a:lnTo>
                    <a:pt x="0" y="16"/>
                  </a:lnTo>
                  <a:lnTo>
                    <a:pt x="0" y="8"/>
                  </a:lnTo>
                  <a:lnTo>
                    <a:pt x="14" y="8"/>
                  </a:lnTo>
                  <a:lnTo>
                    <a:pt x="14" y="0"/>
                  </a:lnTo>
                  <a:lnTo>
                    <a:pt x="28" y="0"/>
                  </a:lnTo>
                  <a:lnTo>
                    <a:pt x="28" y="8"/>
                  </a:lnTo>
                  <a:lnTo>
                    <a:pt x="43" y="8"/>
                  </a:lnTo>
                  <a:lnTo>
                    <a:pt x="43" y="16"/>
                  </a:lnTo>
                  <a:lnTo>
                    <a:pt x="28" y="16"/>
                  </a:lnTo>
                  <a:lnTo>
                    <a:pt x="14" y="16"/>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86" name="Freeform 54"/>
            <p:cNvSpPr>
              <a:spLocks/>
            </p:cNvSpPr>
            <p:nvPr/>
          </p:nvSpPr>
          <p:spPr bwMode="auto">
            <a:xfrm>
              <a:off x="1583" y="3591"/>
              <a:ext cx="15" cy="11"/>
            </a:xfrm>
            <a:custGeom>
              <a:avLst/>
              <a:gdLst>
                <a:gd name="T0" fmla="*/ 0 w 17"/>
                <a:gd name="T1" fmla="*/ 0 h 17"/>
                <a:gd name="T2" fmla="*/ 16 w 17"/>
                <a:gd name="T3" fmla="*/ 0 h 17"/>
                <a:gd name="T4" fmla="*/ 16 w 17"/>
                <a:gd name="T5" fmla="*/ 16 h 17"/>
                <a:gd name="T6" fmla="*/ 0 w 17"/>
                <a:gd name="T7" fmla="*/ 16 h 17"/>
                <a:gd name="T8" fmla="*/ 0 w 17"/>
                <a:gd name="T9" fmla="*/ 0 h 17"/>
              </a:gdLst>
              <a:ahLst/>
              <a:cxnLst>
                <a:cxn ang="0">
                  <a:pos x="T0" y="T1"/>
                </a:cxn>
                <a:cxn ang="0">
                  <a:pos x="T2" y="T3"/>
                </a:cxn>
                <a:cxn ang="0">
                  <a:pos x="T4" y="T5"/>
                </a:cxn>
                <a:cxn ang="0">
                  <a:pos x="T6" y="T7"/>
                </a:cxn>
                <a:cxn ang="0">
                  <a:pos x="T8" y="T9"/>
                </a:cxn>
              </a:cxnLst>
              <a:rect l="0" t="0" r="r" b="b"/>
              <a:pathLst>
                <a:path w="17" h="17">
                  <a:moveTo>
                    <a:pt x="0" y="0"/>
                  </a:moveTo>
                  <a:lnTo>
                    <a:pt x="16" y="0"/>
                  </a:lnTo>
                  <a:lnTo>
                    <a:pt x="16" y="16"/>
                  </a:lnTo>
                  <a:lnTo>
                    <a:pt x="0" y="16"/>
                  </a:lnTo>
                  <a:lnTo>
                    <a:pt x="0" y="0"/>
                  </a:lnTo>
                </a:path>
              </a:pathLst>
            </a:custGeom>
            <a:solidFill>
              <a:srgbClr val="999999"/>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87" name="Freeform 55"/>
            <p:cNvSpPr>
              <a:spLocks/>
            </p:cNvSpPr>
            <p:nvPr/>
          </p:nvSpPr>
          <p:spPr bwMode="auto">
            <a:xfrm>
              <a:off x="1539" y="3589"/>
              <a:ext cx="18" cy="11"/>
            </a:xfrm>
            <a:custGeom>
              <a:avLst/>
              <a:gdLst>
                <a:gd name="T0" fmla="*/ 5 w 20"/>
                <a:gd name="T1" fmla="*/ 16 h 17"/>
                <a:gd name="T2" fmla="*/ 3 w 20"/>
                <a:gd name="T3" fmla="*/ 15 h 17"/>
                <a:gd name="T4" fmla="*/ 2 w 20"/>
                <a:gd name="T5" fmla="*/ 15 h 17"/>
                <a:gd name="T6" fmla="*/ 1 w 20"/>
                <a:gd name="T7" fmla="*/ 14 h 17"/>
                <a:gd name="T8" fmla="*/ 1 w 20"/>
                <a:gd name="T9" fmla="*/ 12 h 17"/>
                <a:gd name="T10" fmla="*/ 0 w 20"/>
                <a:gd name="T11" fmla="*/ 12 h 17"/>
                <a:gd name="T12" fmla="*/ 0 w 20"/>
                <a:gd name="T13" fmla="*/ 10 h 17"/>
                <a:gd name="T14" fmla="*/ 0 w 20"/>
                <a:gd name="T15" fmla="*/ 8 h 17"/>
                <a:gd name="T16" fmla="*/ 0 w 20"/>
                <a:gd name="T17" fmla="*/ 6 h 17"/>
                <a:gd name="T18" fmla="*/ 0 w 20"/>
                <a:gd name="T19" fmla="*/ 4 h 17"/>
                <a:gd name="T20" fmla="*/ 0 w 20"/>
                <a:gd name="T21" fmla="*/ 3 h 17"/>
                <a:gd name="T22" fmla="*/ 1 w 20"/>
                <a:gd name="T23" fmla="*/ 2 h 17"/>
                <a:gd name="T24" fmla="*/ 2 w 20"/>
                <a:gd name="T25" fmla="*/ 1 h 17"/>
                <a:gd name="T26" fmla="*/ 3 w 20"/>
                <a:gd name="T27" fmla="*/ 0 h 17"/>
                <a:gd name="T28" fmla="*/ 4 w 20"/>
                <a:gd name="T29" fmla="*/ 0 h 17"/>
                <a:gd name="T30" fmla="*/ 5 w 20"/>
                <a:gd name="T31" fmla="*/ 0 h 17"/>
                <a:gd name="T32" fmla="*/ 12 w 20"/>
                <a:gd name="T33" fmla="*/ 0 h 17"/>
                <a:gd name="T34" fmla="*/ 13 w 20"/>
                <a:gd name="T35" fmla="*/ 0 h 17"/>
                <a:gd name="T36" fmla="*/ 15 w 20"/>
                <a:gd name="T37" fmla="*/ 0 h 17"/>
                <a:gd name="T38" fmla="*/ 16 w 20"/>
                <a:gd name="T39" fmla="*/ 1 h 17"/>
                <a:gd name="T40" fmla="*/ 17 w 20"/>
                <a:gd name="T41" fmla="*/ 3 h 17"/>
                <a:gd name="T42" fmla="*/ 17 w 20"/>
                <a:gd name="T43" fmla="*/ 3 h 17"/>
                <a:gd name="T44" fmla="*/ 18 w 20"/>
                <a:gd name="T45" fmla="*/ 5 h 17"/>
                <a:gd name="T46" fmla="*/ 18 w 20"/>
                <a:gd name="T47" fmla="*/ 7 h 17"/>
                <a:gd name="T48" fmla="*/ 18 w 20"/>
                <a:gd name="T49" fmla="*/ 8 h 17"/>
                <a:gd name="T50" fmla="*/ 18 w 20"/>
                <a:gd name="T51" fmla="*/ 10 h 17"/>
                <a:gd name="T52" fmla="*/ 17 w 20"/>
                <a:gd name="T53" fmla="*/ 12 h 17"/>
                <a:gd name="T54" fmla="*/ 16 w 20"/>
                <a:gd name="T55" fmla="*/ 13 h 17"/>
                <a:gd name="T56" fmla="*/ 15 w 20"/>
                <a:gd name="T57" fmla="*/ 15 h 17"/>
                <a:gd name="T58" fmla="*/ 13 w 20"/>
                <a:gd name="T59" fmla="*/ 15 h 17"/>
                <a:gd name="T60" fmla="*/ 13 w 20"/>
                <a:gd name="T61" fmla="*/ 16 h 17"/>
                <a:gd name="T62" fmla="*/ 12 w 20"/>
                <a:gd name="T6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 h="17">
                  <a:moveTo>
                    <a:pt x="5" y="16"/>
                  </a:moveTo>
                  <a:lnTo>
                    <a:pt x="5" y="16"/>
                  </a:lnTo>
                  <a:lnTo>
                    <a:pt x="4" y="16"/>
                  </a:lnTo>
                  <a:lnTo>
                    <a:pt x="3" y="15"/>
                  </a:lnTo>
                  <a:lnTo>
                    <a:pt x="3" y="15"/>
                  </a:lnTo>
                  <a:lnTo>
                    <a:pt x="2" y="15"/>
                  </a:lnTo>
                  <a:lnTo>
                    <a:pt x="2" y="14"/>
                  </a:lnTo>
                  <a:lnTo>
                    <a:pt x="1" y="14"/>
                  </a:lnTo>
                  <a:lnTo>
                    <a:pt x="1" y="13"/>
                  </a:lnTo>
                  <a:lnTo>
                    <a:pt x="1" y="12"/>
                  </a:lnTo>
                  <a:lnTo>
                    <a:pt x="0" y="12"/>
                  </a:lnTo>
                  <a:lnTo>
                    <a:pt x="0" y="12"/>
                  </a:lnTo>
                  <a:lnTo>
                    <a:pt x="0" y="11"/>
                  </a:lnTo>
                  <a:lnTo>
                    <a:pt x="0" y="10"/>
                  </a:lnTo>
                  <a:lnTo>
                    <a:pt x="0" y="9"/>
                  </a:lnTo>
                  <a:lnTo>
                    <a:pt x="0" y="8"/>
                  </a:lnTo>
                  <a:lnTo>
                    <a:pt x="0" y="7"/>
                  </a:lnTo>
                  <a:lnTo>
                    <a:pt x="0" y="6"/>
                  </a:lnTo>
                  <a:lnTo>
                    <a:pt x="0" y="5"/>
                  </a:lnTo>
                  <a:lnTo>
                    <a:pt x="0" y="4"/>
                  </a:lnTo>
                  <a:lnTo>
                    <a:pt x="0" y="3"/>
                  </a:lnTo>
                  <a:lnTo>
                    <a:pt x="0" y="3"/>
                  </a:lnTo>
                  <a:lnTo>
                    <a:pt x="1" y="3"/>
                  </a:lnTo>
                  <a:lnTo>
                    <a:pt x="1" y="2"/>
                  </a:lnTo>
                  <a:lnTo>
                    <a:pt x="1" y="1"/>
                  </a:lnTo>
                  <a:lnTo>
                    <a:pt x="2" y="1"/>
                  </a:lnTo>
                  <a:lnTo>
                    <a:pt x="2" y="0"/>
                  </a:lnTo>
                  <a:lnTo>
                    <a:pt x="3" y="0"/>
                  </a:lnTo>
                  <a:lnTo>
                    <a:pt x="3" y="0"/>
                  </a:lnTo>
                  <a:lnTo>
                    <a:pt x="4" y="0"/>
                  </a:lnTo>
                  <a:lnTo>
                    <a:pt x="4" y="0"/>
                  </a:lnTo>
                  <a:lnTo>
                    <a:pt x="5" y="0"/>
                  </a:lnTo>
                  <a:lnTo>
                    <a:pt x="5" y="0"/>
                  </a:lnTo>
                  <a:lnTo>
                    <a:pt x="12" y="0"/>
                  </a:lnTo>
                  <a:lnTo>
                    <a:pt x="12" y="0"/>
                  </a:lnTo>
                  <a:lnTo>
                    <a:pt x="13" y="0"/>
                  </a:lnTo>
                  <a:lnTo>
                    <a:pt x="13" y="0"/>
                  </a:lnTo>
                  <a:lnTo>
                    <a:pt x="15" y="0"/>
                  </a:lnTo>
                  <a:lnTo>
                    <a:pt x="15" y="0"/>
                  </a:lnTo>
                  <a:lnTo>
                    <a:pt x="16" y="1"/>
                  </a:lnTo>
                  <a:lnTo>
                    <a:pt x="16" y="2"/>
                  </a:lnTo>
                  <a:lnTo>
                    <a:pt x="17" y="3"/>
                  </a:lnTo>
                  <a:lnTo>
                    <a:pt x="17" y="3"/>
                  </a:lnTo>
                  <a:lnTo>
                    <a:pt x="17" y="3"/>
                  </a:lnTo>
                  <a:lnTo>
                    <a:pt x="18" y="4"/>
                  </a:lnTo>
                  <a:lnTo>
                    <a:pt x="18" y="5"/>
                  </a:lnTo>
                  <a:lnTo>
                    <a:pt x="18" y="6"/>
                  </a:lnTo>
                  <a:lnTo>
                    <a:pt x="18" y="7"/>
                  </a:lnTo>
                  <a:lnTo>
                    <a:pt x="19" y="8"/>
                  </a:lnTo>
                  <a:lnTo>
                    <a:pt x="18" y="8"/>
                  </a:lnTo>
                  <a:lnTo>
                    <a:pt x="18" y="9"/>
                  </a:lnTo>
                  <a:lnTo>
                    <a:pt x="18" y="10"/>
                  </a:lnTo>
                  <a:lnTo>
                    <a:pt x="18" y="11"/>
                  </a:lnTo>
                  <a:lnTo>
                    <a:pt x="17" y="12"/>
                  </a:lnTo>
                  <a:lnTo>
                    <a:pt x="17" y="12"/>
                  </a:lnTo>
                  <a:lnTo>
                    <a:pt x="16" y="13"/>
                  </a:lnTo>
                  <a:lnTo>
                    <a:pt x="16" y="14"/>
                  </a:lnTo>
                  <a:lnTo>
                    <a:pt x="15" y="15"/>
                  </a:lnTo>
                  <a:lnTo>
                    <a:pt x="15" y="15"/>
                  </a:lnTo>
                  <a:lnTo>
                    <a:pt x="13" y="15"/>
                  </a:lnTo>
                  <a:lnTo>
                    <a:pt x="13" y="16"/>
                  </a:lnTo>
                  <a:lnTo>
                    <a:pt x="13" y="16"/>
                  </a:lnTo>
                  <a:lnTo>
                    <a:pt x="12" y="16"/>
                  </a:lnTo>
                  <a:lnTo>
                    <a:pt x="12" y="16"/>
                  </a:lnTo>
                  <a:lnTo>
                    <a:pt x="5" y="16"/>
                  </a:lnTo>
                </a:path>
              </a:pathLst>
            </a:custGeom>
            <a:solidFill>
              <a:srgbClr val="666666"/>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88" name="Freeform 56"/>
            <p:cNvSpPr>
              <a:spLocks/>
            </p:cNvSpPr>
            <p:nvPr/>
          </p:nvSpPr>
          <p:spPr bwMode="auto">
            <a:xfrm>
              <a:off x="1561" y="3586"/>
              <a:ext cx="15" cy="24"/>
            </a:xfrm>
            <a:custGeom>
              <a:avLst/>
              <a:gdLst>
                <a:gd name="T0" fmla="*/ 8 w 17"/>
                <a:gd name="T1" fmla="*/ 0 h 38"/>
                <a:gd name="T2" fmla="*/ 0 w 17"/>
                <a:gd name="T3" fmla="*/ 22 h 38"/>
                <a:gd name="T4" fmla="*/ 16 w 17"/>
                <a:gd name="T5" fmla="*/ 22 h 38"/>
                <a:gd name="T6" fmla="*/ 16 w 17"/>
                <a:gd name="T7" fmla="*/ 37 h 38"/>
              </a:gdLst>
              <a:ahLst/>
              <a:cxnLst>
                <a:cxn ang="0">
                  <a:pos x="T0" y="T1"/>
                </a:cxn>
                <a:cxn ang="0">
                  <a:pos x="T2" y="T3"/>
                </a:cxn>
                <a:cxn ang="0">
                  <a:pos x="T4" y="T5"/>
                </a:cxn>
                <a:cxn ang="0">
                  <a:pos x="T6" y="T7"/>
                </a:cxn>
              </a:cxnLst>
              <a:rect l="0" t="0" r="r" b="b"/>
              <a:pathLst>
                <a:path w="17" h="38">
                  <a:moveTo>
                    <a:pt x="8" y="0"/>
                  </a:moveTo>
                  <a:lnTo>
                    <a:pt x="0" y="22"/>
                  </a:lnTo>
                  <a:lnTo>
                    <a:pt x="16" y="22"/>
                  </a:lnTo>
                  <a:lnTo>
                    <a:pt x="16" y="37"/>
                  </a:lnTo>
                </a:path>
              </a:pathLst>
            </a:custGeom>
            <a:noFill/>
            <a:ln w="12700" cap="flat" cmpd="sng">
              <a:solidFill>
                <a:srgbClr val="9F9FA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89" name="Freeform 57"/>
            <p:cNvSpPr>
              <a:spLocks/>
            </p:cNvSpPr>
            <p:nvPr/>
          </p:nvSpPr>
          <p:spPr bwMode="auto">
            <a:xfrm>
              <a:off x="1613" y="3586"/>
              <a:ext cx="16" cy="45"/>
            </a:xfrm>
            <a:custGeom>
              <a:avLst/>
              <a:gdLst>
                <a:gd name="T0" fmla="*/ 0 w 17"/>
                <a:gd name="T1" fmla="*/ 0 h 72"/>
                <a:gd name="T2" fmla="*/ 16 w 17"/>
                <a:gd name="T3" fmla="*/ 22 h 72"/>
                <a:gd name="T4" fmla="*/ 0 w 17"/>
                <a:gd name="T5" fmla="*/ 22 h 72"/>
                <a:gd name="T6" fmla="*/ 0 w 17"/>
                <a:gd name="T7" fmla="*/ 71 h 72"/>
              </a:gdLst>
              <a:ahLst/>
              <a:cxnLst>
                <a:cxn ang="0">
                  <a:pos x="T0" y="T1"/>
                </a:cxn>
                <a:cxn ang="0">
                  <a:pos x="T2" y="T3"/>
                </a:cxn>
                <a:cxn ang="0">
                  <a:pos x="T4" y="T5"/>
                </a:cxn>
                <a:cxn ang="0">
                  <a:pos x="T6" y="T7"/>
                </a:cxn>
              </a:cxnLst>
              <a:rect l="0" t="0" r="r" b="b"/>
              <a:pathLst>
                <a:path w="17" h="72">
                  <a:moveTo>
                    <a:pt x="0" y="0"/>
                  </a:moveTo>
                  <a:lnTo>
                    <a:pt x="16" y="22"/>
                  </a:lnTo>
                  <a:lnTo>
                    <a:pt x="0" y="22"/>
                  </a:lnTo>
                  <a:lnTo>
                    <a:pt x="0" y="71"/>
                  </a:lnTo>
                </a:path>
              </a:pathLst>
            </a:custGeom>
            <a:noFill/>
            <a:ln w="12700" cap="flat" cmpd="sng">
              <a:solidFill>
                <a:srgbClr val="9F9FA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90" name="Freeform 58"/>
            <p:cNvSpPr>
              <a:spLocks/>
            </p:cNvSpPr>
            <p:nvPr/>
          </p:nvSpPr>
          <p:spPr bwMode="auto">
            <a:xfrm>
              <a:off x="1502" y="3613"/>
              <a:ext cx="225" cy="25"/>
            </a:xfrm>
            <a:custGeom>
              <a:avLst/>
              <a:gdLst>
                <a:gd name="T0" fmla="*/ 0 w 250"/>
                <a:gd name="T1" fmla="*/ 40 h 41"/>
                <a:gd name="T2" fmla="*/ 249 w 250"/>
                <a:gd name="T3" fmla="*/ 40 h 41"/>
                <a:gd name="T4" fmla="*/ 240 w 250"/>
                <a:gd name="T5" fmla="*/ 0 h 41"/>
                <a:gd name="T6" fmla="*/ 10 w 250"/>
                <a:gd name="T7" fmla="*/ 0 h 41"/>
                <a:gd name="T8" fmla="*/ 0 w 250"/>
                <a:gd name="T9" fmla="*/ 40 h 41"/>
              </a:gdLst>
              <a:ahLst/>
              <a:cxnLst>
                <a:cxn ang="0">
                  <a:pos x="T0" y="T1"/>
                </a:cxn>
                <a:cxn ang="0">
                  <a:pos x="T2" y="T3"/>
                </a:cxn>
                <a:cxn ang="0">
                  <a:pos x="T4" y="T5"/>
                </a:cxn>
                <a:cxn ang="0">
                  <a:pos x="T6" y="T7"/>
                </a:cxn>
                <a:cxn ang="0">
                  <a:pos x="T8" y="T9"/>
                </a:cxn>
              </a:cxnLst>
              <a:rect l="0" t="0" r="r" b="b"/>
              <a:pathLst>
                <a:path w="250" h="41">
                  <a:moveTo>
                    <a:pt x="0" y="40"/>
                  </a:moveTo>
                  <a:lnTo>
                    <a:pt x="249" y="40"/>
                  </a:lnTo>
                  <a:lnTo>
                    <a:pt x="240" y="0"/>
                  </a:lnTo>
                  <a:lnTo>
                    <a:pt x="10" y="0"/>
                  </a:lnTo>
                  <a:lnTo>
                    <a:pt x="0" y="40"/>
                  </a:lnTo>
                </a:path>
              </a:pathLst>
            </a:custGeom>
            <a:solidFill>
              <a:srgbClr val="EFEFD1"/>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91" name="Freeform 59"/>
            <p:cNvSpPr>
              <a:spLocks/>
            </p:cNvSpPr>
            <p:nvPr/>
          </p:nvSpPr>
          <p:spPr bwMode="auto">
            <a:xfrm>
              <a:off x="1502" y="3637"/>
              <a:ext cx="226" cy="11"/>
            </a:xfrm>
            <a:custGeom>
              <a:avLst/>
              <a:gdLst>
                <a:gd name="T0" fmla="*/ 0 w 251"/>
                <a:gd name="T1" fmla="*/ 16 h 17"/>
                <a:gd name="T2" fmla="*/ 0 w 251"/>
                <a:gd name="T3" fmla="*/ 0 h 17"/>
                <a:gd name="T4" fmla="*/ 249 w 251"/>
                <a:gd name="T5" fmla="*/ 0 h 17"/>
                <a:gd name="T6" fmla="*/ 250 w 251"/>
                <a:gd name="T7" fmla="*/ 16 h 17"/>
                <a:gd name="T8" fmla="*/ 0 w 251"/>
                <a:gd name="T9" fmla="*/ 16 h 17"/>
              </a:gdLst>
              <a:ahLst/>
              <a:cxnLst>
                <a:cxn ang="0">
                  <a:pos x="T0" y="T1"/>
                </a:cxn>
                <a:cxn ang="0">
                  <a:pos x="T2" y="T3"/>
                </a:cxn>
                <a:cxn ang="0">
                  <a:pos x="T4" y="T5"/>
                </a:cxn>
                <a:cxn ang="0">
                  <a:pos x="T6" y="T7"/>
                </a:cxn>
                <a:cxn ang="0">
                  <a:pos x="T8" y="T9"/>
                </a:cxn>
              </a:cxnLst>
              <a:rect l="0" t="0" r="r" b="b"/>
              <a:pathLst>
                <a:path w="251" h="17">
                  <a:moveTo>
                    <a:pt x="0" y="16"/>
                  </a:moveTo>
                  <a:lnTo>
                    <a:pt x="0" y="0"/>
                  </a:lnTo>
                  <a:lnTo>
                    <a:pt x="249" y="0"/>
                  </a:lnTo>
                  <a:lnTo>
                    <a:pt x="250" y="16"/>
                  </a:lnTo>
                  <a:lnTo>
                    <a:pt x="0" y="16"/>
                  </a:lnTo>
                </a:path>
              </a:pathLst>
            </a:custGeom>
            <a:solidFill>
              <a:srgbClr val="CCCC6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292" name="Freeform 60"/>
            <p:cNvSpPr>
              <a:spLocks/>
            </p:cNvSpPr>
            <p:nvPr/>
          </p:nvSpPr>
          <p:spPr bwMode="auto">
            <a:xfrm>
              <a:off x="1517" y="3616"/>
              <a:ext cx="201" cy="18"/>
            </a:xfrm>
            <a:custGeom>
              <a:avLst/>
              <a:gdLst>
                <a:gd name="T0" fmla="*/ 0 w 223"/>
                <a:gd name="T1" fmla="*/ 27 h 28"/>
                <a:gd name="T2" fmla="*/ 222 w 223"/>
                <a:gd name="T3" fmla="*/ 27 h 28"/>
                <a:gd name="T4" fmla="*/ 214 w 223"/>
                <a:gd name="T5" fmla="*/ 0 h 28"/>
                <a:gd name="T6" fmla="*/ 8 w 223"/>
                <a:gd name="T7" fmla="*/ 0 h 28"/>
                <a:gd name="T8" fmla="*/ 0 w 223"/>
                <a:gd name="T9" fmla="*/ 27 h 28"/>
              </a:gdLst>
              <a:ahLst/>
              <a:cxnLst>
                <a:cxn ang="0">
                  <a:pos x="T0" y="T1"/>
                </a:cxn>
                <a:cxn ang="0">
                  <a:pos x="T2" y="T3"/>
                </a:cxn>
                <a:cxn ang="0">
                  <a:pos x="T4" y="T5"/>
                </a:cxn>
                <a:cxn ang="0">
                  <a:pos x="T6" y="T7"/>
                </a:cxn>
                <a:cxn ang="0">
                  <a:pos x="T8" y="T9"/>
                </a:cxn>
              </a:cxnLst>
              <a:rect l="0" t="0" r="r" b="b"/>
              <a:pathLst>
                <a:path w="223" h="28">
                  <a:moveTo>
                    <a:pt x="0" y="27"/>
                  </a:moveTo>
                  <a:lnTo>
                    <a:pt x="222" y="27"/>
                  </a:lnTo>
                  <a:lnTo>
                    <a:pt x="214" y="0"/>
                  </a:lnTo>
                  <a:lnTo>
                    <a:pt x="8" y="0"/>
                  </a:lnTo>
                  <a:lnTo>
                    <a:pt x="0" y="27"/>
                  </a:lnTo>
                </a:path>
              </a:pathLst>
            </a:custGeom>
            <a:solidFill>
              <a:srgbClr val="999999"/>
            </a:solidFill>
            <a:ln w="12700" cap="flat" cmpd="sng">
              <a:solidFill>
                <a:srgbClr val="9F9FA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351293" name="Oval 61"/>
          <p:cNvSpPr>
            <a:spLocks noChangeArrowheads="1"/>
          </p:cNvSpPr>
          <p:nvPr/>
        </p:nvSpPr>
        <p:spPr bwMode="auto">
          <a:xfrm>
            <a:off x="3910900" y="3163681"/>
            <a:ext cx="3793631" cy="1009973"/>
          </a:xfrm>
          <a:prstGeom prst="ellipse">
            <a:avLst/>
          </a:prstGeom>
          <a:noFill/>
          <a:ln w="38100" cap="rnd">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294" name="Oval 62"/>
          <p:cNvSpPr>
            <a:spLocks noChangeArrowheads="1"/>
          </p:cNvSpPr>
          <p:nvPr/>
        </p:nvSpPr>
        <p:spPr bwMode="auto">
          <a:xfrm>
            <a:off x="6974536" y="3873154"/>
            <a:ext cx="1344189" cy="1921735"/>
          </a:xfrm>
          <a:prstGeom prst="ellipse">
            <a:avLst/>
          </a:prstGeom>
          <a:noFill/>
          <a:ln w="222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295" name="Oval 63"/>
          <p:cNvSpPr>
            <a:spLocks noChangeArrowheads="1"/>
          </p:cNvSpPr>
          <p:nvPr/>
        </p:nvSpPr>
        <p:spPr bwMode="auto">
          <a:xfrm>
            <a:off x="5627416" y="1730075"/>
            <a:ext cx="1833783" cy="1430674"/>
          </a:xfrm>
          <a:prstGeom prst="ellipse">
            <a:avLst/>
          </a:prstGeom>
          <a:noFill/>
          <a:ln w="28575">
            <a:solidFill>
              <a:schemeClr val="tx1"/>
            </a:solidFill>
            <a:prstDash val="lgDashDot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296" name="Rectangle 64"/>
          <p:cNvSpPr>
            <a:spLocks noChangeArrowheads="1"/>
          </p:cNvSpPr>
          <p:nvPr/>
        </p:nvSpPr>
        <p:spPr bwMode="auto">
          <a:xfrm>
            <a:off x="5618621" y="3972833"/>
            <a:ext cx="291926" cy="284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020" tIns="42510" rIns="85020" bIns="42510">
            <a:spAutoFit/>
          </a:bodyPr>
          <a:lstStyle/>
          <a:p>
            <a:pPr algn="l"/>
            <a:r>
              <a:rPr lang="en-US" altLang="en-US" sz="1293" b="1"/>
              <a:t>R</a:t>
            </a:r>
          </a:p>
        </p:txBody>
      </p:sp>
      <p:sp>
        <p:nvSpPr>
          <p:cNvPr id="351297" name="Rectangle 65"/>
          <p:cNvSpPr>
            <a:spLocks noChangeArrowheads="1"/>
          </p:cNvSpPr>
          <p:nvPr/>
        </p:nvSpPr>
        <p:spPr bwMode="auto">
          <a:xfrm>
            <a:off x="7217868" y="3770545"/>
            <a:ext cx="291926" cy="284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020" tIns="42510" rIns="85020" bIns="42510">
            <a:spAutoFit/>
          </a:bodyPr>
          <a:lstStyle/>
          <a:p>
            <a:pPr algn="l"/>
            <a:r>
              <a:rPr lang="en-US" altLang="en-US" sz="1293" b="1"/>
              <a:t>R</a:t>
            </a:r>
          </a:p>
        </p:txBody>
      </p:sp>
      <p:sp>
        <p:nvSpPr>
          <p:cNvPr id="351298" name="Rectangle 66"/>
          <p:cNvSpPr>
            <a:spLocks noChangeArrowheads="1"/>
          </p:cNvSpPr>
          <p:nvPr/>
        </p:nvSpPr>
        <p:spPr bwMode="auto">
          <a:xfrm>
            <a:off x="5867816" y="2959927"/>
            <a:ext cx="291926" cy="284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020" tIns="42510" rIns="85020" bIns="42510">
            <a:spAutoFit/>
          </a:bodyPr>
          <a:lstStyle/>
          <a:p>
            <a:pPr algn="l"/>
            <a:r>
              <a:rPr lang="en-US" altLang="en-US" sz="1293" b="1"/>
              <a:t>R</a:t>
            </a:r>
          </a:p>
        </p:txBody>
      </p:sp>
      <p:sp>
        <p:nvSpPr>
          <p:cNvPr id="351299" name="Rectangle 67"/>
          <p:cNvSpPr>
            <a:spLocks noChangeArrowheads="1"/>
          </p:cNvSpPr>
          <p:nvPr/>
        </p:nvSpPr>
        <p:spPr bwMode="auto">
          <a:xfrm>
            <a:off x="4399030" y="3061071"/>
            <a:ext cx="291926" cy="284816"/>
          </a:xfrm>
          <a:prstGeom prst="rect">
            <a:avLst/>
          </a:prstGeom>
          <a:solidFill>
            <a:srgbClr val="FF33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020" tIns="42510" rIns="85020" bIns="42510">
            <a:spAutoFit/>
          </a:bodyPr>
          <a:lstStyle/>
          <a:p>
            <a:pPr algn="l"/>
            <a:r>
              <a:rPr lang="en-US" altLang="en-US" sz="1293" b="1"/>
              <a:t>R</a:t>
            </a:r>
          </a:p>
        </p:txBody>
      </p:sp>
      <p:sp>
        <p:nvSpPr>
          <p:cNvPr id="351300" name="Line 68"/>
          <p:cNvSpPr>
            <a:spLocks noChangeShapeType="1"/>
          </p:cNvSpPr>
          <p:nvPr/>
        </p:nvSpPr>
        <p:spPr bwMode="auto">
          <a:xfrm flipH="1" flipV="1">
            <a:off x="3957808" y="2583203"/>
            <a:ext cx="472005" cy="472005"/>
          </a:xfrm>
          <a:prstGeom prst="line">
            <a:avLst/>
          </a:prstGeom>
          <a:noFill/>
          <a:ln w="1905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01" name="Rectangle 69"/>
          <p:cNvSpPr>
            <a:spLocks noChangeArrowheads="1"/>
          </p:cNvSpPr>
          <p:nvPr/>
        </p:nvSpPr>
        <p:spPr bwMode="auto">
          <a:xfrm>
            <a:off x="5480831" y="3251632"/>
            <a:ext cx="282308" cy="284816"/>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020" tIns="42510" rIns="85020" bIns="42510">
            <a:spAutoFit/>
          </a:bodyPr>
          <a:lstStyle/>
          <a:p>
            <a:pPr algn="l"/>
            <a:r>
              <a:rPr lang="en-US" altLang="en-US" sz="1293" b="1"/>
              <a:t>S</a:t>
            </a:r>
          </a:p>
        </p:txBody>
      </p:sp>
      <p:sp>
        <p:nvSpPr>
          <p:cNvPr id="351302" name="Rectangle 70"/>
          <p:cNvSpPr>
            <a:spLocks noChangeArrowheads="1"/>
          </p:cNvSpPr>
          <p:nvPr/>
        </p:nvSpPr>
        <p:spPr bwMode="auto">
          <a:xfrm>
            <a:off x="6248938" y="3556530"/>
            <a:ext cx="282308" cy="284816"/>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020" tIns="42510" rIns="85020" bIns="42510">
            <a:spAutoFit/>
          </a:bodyPr>
          <a:lstStyle/>
          <a:p>
            <a:pPr algn="l"/>
            <a:r>
              <a:rPr lang="en-US" altLang="en-US" sz="1293" b="1"/>
              <a:t>S</a:t>
            </a:r>
          </a:p>
        </p:txBody>
      </p:sp>
      <p:sp>
        <p:nvSpPr>
          <p:cNvPr id="351303" name="Rectangle 71"/>
          <p:cNvSpPr>
            <a:spLocks noChangeArrowheads="1"/>
          </p:cNvSpPr>
          <p:nvPr/>
        </p:nvSpPr>
        <p:spPr bwMode="auto">
          <a:xfrm>
            <a:off x="4894489" y="3556530"/>
            <a:ext cx="282308" cy="284816"/>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020" tIns="42510" rIns="85020" bIns="42510">
            <a:spAutoFit/>
          </a:bodyPr>
          <a:lstStyle/>
          <a:p>
            <a:pPr algn="l"/>
            <a:r>
              <a:rPr lang="en-US" altLang="en-US" sz="1293" b="1"/>
              <a:t>S</a:t>
            </a:r>
          </a:p>
        </p:txBody>
      </p:sp>
      <p:sp>
        <p:nvSpPr>
          <p:cNvPr id="351304" name="Rectangle 72"/>
          <p:cNvSpPr>
            <a:spLocks noChangeArrowheads="1"/>
          </p:cNvSpPr>
          <p:nvPr/>
        </p:nvSpPr>
        <p:spPr bwMode="auto">
          <a:xfrm>
            <a:off x="3686625" y="4280662"/>
            <a:ext cx="330398" cy="313157"/>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020" tIns="42510" rIns="85020" bIns="42510">
            <a:spAutoFit/>
          </a:bodyPr>
          <a:lstStyle/>
          <a:p>
            <a:pPr algn="l"/>
            <a:r>
              <a:rPr lang="en-US" altLang="en-US" sz="1477" b="1"/>
              <a:t>s </a:t>
            </a:r>
          </a:p>
        </p:txBody>
      </p:sp>
      <p:sp>
        <p:nvSpPr>
          <p:cNvPr id="351305" name="Rectangle 73"/>
          <p:cNvSpPr>
            <a:spLocks noChangeArrowheads="1"/>
          </p:cNvSpPr>
          <p:nvPr/>
        </p:nvSpPr>
        <p:spPr bwMode="auto">
          <a:xfrm>
            <a:off x="3921162" y="4966682"/>
            <a:ext cx="383297" cy="313157"/>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020" tIns="42510" rIns="85020" bIns="42510">
            <a:spAutoFit/>
          </a:bodyPr>
          <a:lstStyle/>
          <a:p>
            <a:pPr algn="l"/>
            <a:r>
              <a:rPr lang="en-US" altLang="en-US" sz="1477" b="1"/>
              <a:t> s </a:t>
            </a:r>
          </a:p>
        </p:txBody>
      </p:sp>
      <p:sp>
        <p:nvSpPr>
          <p:cNvPr id="351306" name="Rectangle 74"/>
          <p:cNvSpPr>
            <a:spLocks noChangeArrowheads="1"/>
          </p:cNvSpPr>
          <p:nvPr/>
        </p:nvSpPr>
        <p:spPr bwMode="auto">
          <a:xfrm>
            <a:off x="3378796" y="4954955"/>
            <a:ext cx="383297" cy="313157"/>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020" tIns="42510" rIns="85020" bIns="42510">
            <a:spAutoFit/>
          </a:bodyPr>
          <a:lstStyle/>
          <a:p>
            <a:pPr algn="l"/>
            <a:r>
              <a:rPr lang="en-US" altLang="en-US" sz="1477" b="1"/>
              <a:t> s </a:t>
            </a:r>
          </a:p>
        </p:txBody>
      </p:sp>
      <p:sp>
        <p:nvSpPr>
          <p:cNvPr id="351307" name="Line 75"/>
          <p:cNvSpPr>
            <a:spLocks noChangeShapeType="1"/>
          </p:cNvSpPr>
          <p:nvPr/>
        </p:nvSpPr>
        <p:spPr bwMode="auto">
          <a:xfrm flipH="1">
            <a:off x="3639718" y="4594355"/>
            <a:ext cx="146585" cy="36792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08" name="Line 76"/>
          <p:cNvSpPr>
            <a:spLocks noChangeShapeType="1"/>
          </p:cNvSpPr>
          <p:nvPr/>
        </p:nvSpPr>
        <p:spPr bwMode="auto">
          <a:xfrm>
            <a:off x="3912367" y="4588492"/>
            <a:ext cx="233070" cy="37086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09" name="Rectangle 77"/>
          <p:cNvSpPr>
            <a:spLocks noChangeArrowheads="1"/>
          </p:cNvSpPr>
          <p:nvPr/>
        </p:nvSpPr>
        <p:spPr bwMode="auto">
          <a:xfrm>
            <a:off x="5618622" y="4496142"/>
            <a:ext cx="383297" cy="313157"/>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020" tIns="42510" rIns="85020" bIns="42510">
            <a:spAutoFit/>
          </a:bodyPr>
          <a:lstStyle/>
          <a:p>
            <a:pPr algn="l"/>
            <a:r>
              <a:rPr lang="en-US" altLang="en-US" sz="1477" b="1"/>
              <a:t> s </a:t>
            </a:r>
          </a:p>
        </p:txBody>
      </p:sp>
      <p:sp>
        <p:nvSpPr>
          <p:cNvPr id="351310" name="Rectangle 78"/>
          <p:cNvSpPr>
            <a:spLocks noChangeArrowheads="1"/>
          </p:cNvSpPr>
          <p:nvPr/>
        </p:nvSpPr>
        <p:spPr bwMode="auto">
          <a:xfrm>
            <a:off x="5970427" y="5204150"/>
            <a:ext cx="277499" cy="313157"/>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020" tIns="42510" rIns="85020" bIns="42510">
            <a:spAutoFit/>
          </a:bodyPr>
          <a:lstStyle/>
          <a:p>
            <a:pPr algn="l"/>
            <a:r>
              <a:rPr lang="en-US" altLang="en-US" sz="1477" b="1"/>
              <a:t>s</a:t>
            </a:r>
          </a:p>
        </p:txBody>
      </p:sp>
      <p:sp>
        <p:nvSpPr>
          <p:cNvPr id="351311" name="Rectangle 79"/>
          <p:cNvSpPr>
            <a:spLocks noChangeArrowheads="1"/>
          </p:cNvSpPr>
          <p:nvPr/>
        </p:nvSpPr>
        <p:spPr bwMode="auto">
          <a:xfrm>
            <a:off x="5480831" y="5204150"/>
            <a:ext cx="277499" cy="313157"/>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020" tIns="42510" rIns="85020" bIns="42510">
            <a:spAutoFit/>
          </a:bodyPr>
          <a:lstStyle/>
          <a:p>
            <a:pPr algn="l"/>
            <a:r>
              <a:rPr lang="en-US" altLang="en-US" sz="1477" b="1"/>
              <a:t>s</a:t>
            </a:r>
          </a:p>
        </p:txBody>
      </p:sp>
      <p:sp>
        <p:nvSpPr>
          <p:cNvPr id="351312" name="Line 80"/>
          <p:cNvSpPr>
            <a:spLocks noChangeShapeType="1"/>
          </p:cNvSpPr>
          <p:nvPr/>
        </p:nvSpPr>
        <p:spPr bwMode="auto">
          <a:xfrm flipH="1">
            <a:off x="5642075" y="4811302"/>
            <a:ext cx="117268" cy="40017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13" name="Line 81"/>
          <p:cNvSpPr>
            <a:spLocks noChangeShapeType="1"/>
          </p:cNvSpPr>
          <p:nvPr/>
        </p:nvSpPr>
        <p:spPr bwMode="auto">
          <a:xfrm>
            <a:off x="5885407" y="4811302"/>
            <a:ext cx="240400" cy="40017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14" name="Rectangle 82"/>
          <p:cNvSpPr>
            <a:spLocks noChangeArrowheads="1"/>
          </p:cNvSpPr>
          <p:nvPr/>
        </p:nvSpPr>
        <p:spPr bwMode="auto">
          <a:xfrm>
            <a:off x="7339535" y="4175120"/>
            <a:ext cx="277499" cy="313157"/>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020" tIns="42510" rIns="85020" bIns="42510">
            <a:spAutoFit/>
          </a:bodyPr>
          <a:lstStyle/>
          <a:p>
            <a:pPr algn="l"/>
            <a:r>
              <a:rPr lang="en-US" altLang="en-US" sz="1477" b="1"/>
              <a:t>s</a:t>
            </a:r>
          </a:p>
        </p:txBody>
      </p:sp>
      <p:sp>
        <p:nvSpPr>
          <p:cNvPr id="351315" name="Rectangle 83"/>
          <p:cNvSpPr>
            <a:spLocks noChangeArrowheads="1"/>
          </p:cNvSpPr>
          <p:nvPr/>
        </p:nvSpPr>
        <p:spPr bwMode="auto">
          <a:xfrm>
            <a:off x="7660556" y="4990135"/>
            <a:ext cx="277499" cy="313157"/>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020" tIns="42510" rIns="85020" bIns="42510">
            <a:spAutoFit/>
          </a:bodyPr>
          <a:lstStyle/>
          <a:p>
            <a:pPr algn="l"/>
            <a:r>
              <a:rPr lang="en-US" altLang="en-US" sz="1477" b="1"/>
              <a:t>s</a:t>
            </a:r>
          </a:p>
        </p:txBody>
      </p:sp>
      <p:sp>
        <p:nvSpPr>
          <p:cNvPr id="351316" name="Rectangle 84"/>
          <p:cNvSpPr>
            <a:spLocks noChangeArrowheads="1"/>
          </p:cNvSpPr>
          <p:nvPr/>
        </p:nvSpPr>
        <p:spPr bwMode="auto">
          <a:xfrm>
            <a:off x="7172427" y="4990135"/>
            <a:ext cx="277499" cy="313157"/>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020" tIns="42510" rIns="85020" bIns="42510">
            <a:spAutoFit/>
          </a:bodyPr>
          <a:lstStyle/>
          <a:p>
            <a:pPr algn="l"/>
            <a:r>
              <a:rPr lang="en-US" altLang="en-US" sz="1477" b="1"/>
              <a:t>s</a:t>
            </a:r>
          </a:p>
        </p:txBody>
      </p:sp>
      <p:sp>
        <p:nvSpPr>
          <p:cNvPr id="351317" name="Line 85"/>
          <p:cNvSpPr>
            <a:spLocks noChangeShapeType="1"/>
          </p:cNvSpPr>
          <p:nvPr/>
        </p:nvSpPr>
        <p:spPr bwMode="auto">
          <a:xfrm flipH="1">
            <a:off x="7345397" y="4502006"/>
            <a:ext cx="82088" cy="48519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18" name="Line 86"/>
          <p:cNvSpPr>
            <a:spLocks noChangeShapeType="1"/>
          </p:cNvSpPr>
          <p:nvPr/>
        </p:nvSpPr>
        <p:spPr bwMode="auto">
          <a:xfrm>
            <a:off x="7525698" y="4502006"/>
            <a:ext cx="303432" cy="48519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19" name="Line 87"/>
          <p:cNvSpPr>
            <a:spLocks noChangeShapeType="1"/>
          </p:cNvSpPr>
          <p:nvPr/>
        </p:nvSpPr>
        <p:spPr bwMode="auto">
          <a:xfrm flipH="1">
            <a:off x="5187660" y="3470044"/>
            <a:ext cx="313693" cy="19349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20" name="Line 88"/>
          <p:cNvSpPr>
            <a:spLocks noChangeShapeType="1"/>
          </p:cNvSpPr>
          <p:nvPr/>
        </p:nvSpPr>
        <p:spPr bwMode="auto">
          <a:xfrm>
            <a:off x="5750548" y="3368900"/>
            <a:ext cx="579012" cy="19349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21" name="Line 89"/>
          <p:cNvSpPr>
            <a:spLocks noChangeShapeType="1"/>
          </p:cNvSpPr>
          <p:nvPr/>
        </p:nvSpPr>
        <p:spPr bwMode="auto">
          <a:xfrm>
            <a:off x="5189126" y="3751488"/>
            <a:ext cx="1075937" cy="1905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22" name="Line 90"/>
          <p:cNvSpPr>
            <a:spLocks noChangeShapeType="1"/>
          </p:cNvSpPr>
          <p:nvPr/>
        </p:nvSpPr>
        <p:spPr bwMode="auto">
          <a:xfrm flipV="1">
            <a:off x="4359452" y="3694320"/>
            <a:ext cx="524776" cy="1744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23" name="Line 91"/>
          <p:cNvSpPr>
            <a:spLocks noChangeShapeType="1"/>
          </p:cNvSpPr>
          <p:nvPr/>
        </p:nvSpPr>
        <p:spPr bwMode="auto">
          <a:xfrm>
            <a:off x="5102641" y="3843838"/>
            <a:ext cx="505719" cy="21401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24" name="Line 92"/>
          <p:cNvSpPr>
            <a:spLocks noChangeShapeType="1"/>
          </p:cNvSpPr>
          <p:nvPr/>
        </p:nvSpPr>
        <p:spPr bwMode="auto">
          <a:xfrm>
            <a:off x="6543575" y="3638618"/>
            <a:ext cx="674293" cy="23307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25" name="Line 93"/>
          <p:cNvSpPr>
            <a:spLocks noChangeShapeType="1"/>
          </p:cNvSpPr>
          <p:nvPr/>
        </p:nvSpPr>
        <p:spPr bwMode="auto">
          <a:xfrm>
            <a:off x="4700996" y="3288278"/>
            <a:ext cx="310761" cy="2653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26" name="Line 94"/>
          <p:cNvSpPr>
            <a:spLocks noChangeShapeType="1"/>
          </p:cNvSpPr>
          <p:nvPr/>
        </p:nvSpPr>
        <p:spPr bwMode="auto">
          <a:xfrm>
            <a:off x="4683406" y="3219383"/>
            <a:ext cx="817947" cy="24626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27" name="Line 95"/>
          <p:cNvSpPr>
            <a:spLocks noChangeShapeType="1"/>
          </p:cNvSpPr>
          <p:nvPr/>
        </p:nvSpPr>
        <p:spPr bwMode="auto">
          <a:xfrm flipH="1">
            <a:off x="5750549" y="3248700"/>
            <a:ext cx="282909" cy="11580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28" name="Line 96"/>
          <p:cNvSpPr>
            <a:spLocks noChangeShapeType="1"/>
          </p:cNvSpPr>
          <p:nvPr/>
        </p:nvSpPr>
        <p:spPr bwMode="auto">
          <a:xfrm flipH="1">
            <a:off x="6454158" y="3267756"/>
            <a:ext cx="150983" cy="27997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29" name="Line 97"/>
          <p:cNvSpPr>
            <a:spLocks noChangeShapeType="1"/>
          </p:cNvSpPr>
          <p:nvPr/>
        </p:nvSpPr>
        <p:spPr bwMode="auto">
          <a:xfrm flipH="1">
            <a:off x="3891845" y="3977230"/>
            <a:ext cx="262387" cy="30636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30" name="Line 98"/>
          <p:cNvSpPr>
            <a:spLocks noChangeShapeType="1"/>
          </p:cNvSpPr>
          <p:nvPr/>
        </p:nvSpPr>
        <p:spPr bwMode="auto">
          <a:xfrm>
            <a:off x="5817977" y="4251345"/>
            <a:ext cx="14659" cy="24626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31" name="Line 99"/>
          <p:cNvSpPr>
            <a:spLocks noChangeShapeType="1"/>
          </p:cNvSpPr>
          <p:nvPr/>
        </p:nvSpPr>
        <p:spPr bwMode="auto">
          <a:xfrm>
            <a:off x="7398168" y="4063716"/>
            <a:ext cx="70361" cy="12166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32" name="Rectangle 100"/>
          <p:cNvSpPr>
            <a:spLocks noChangeArrowheads="1"/>
          </p:cNvSpPr>
          <p:nvPr/>
        </p:nvSpPr>
        <p:spPr bwMode="auto">
          <a:xfrm>
            <a:off x="5992414" y="2351597"/>
            <a:ext cx="296103" cy="313157"/>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5020" tIns="42510" rIns="85020" bIns="42510">
            <a:spAutoFit/>
          </a:bodyPr>
          <a:lstStyle/>
          <a:p>
            <a:pPr algn="l"/>
            <a:r>
              <a:rPr lang="en-US" altLang="en-US" sz="1477" b="1"/>
              <a:t>s</a:t>
            </a:r>
          </a:p>
        </p:txBody>
      </p:sp>
      <p:sp>
        <p:nvSpPr>
          <p:cNvPr id="351333" name="Line 101"/>
          <p:cNvSpPr>
            <a:spLocks noChangeShapeType="1"/>
          </p:cNvSpPr>
          <p:nvPr/>
        </p:nvSpPr>
        <p:spPr bwMode="auto">
          <a:xfrm flipV="1">
            <a:off x="6096490" y="2653564"/>
            <a:ext cx="0" cy="29903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34" name="Line 102"/>
          <p:cNvSpPr>
            <a:spLocks noChangeShapeType="1"/>
          </p:cNvSpPr>
          <p:nvPr/>
        </p:nvSpPr>
        <p:spPr bwMode="auto">
          <a:xfrm flipH="1" flipV="1">
            <a:off x="6291448" y="2109731"/>
            <a:ext cx="362067" cy="36499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35" name="Line 103"/>
          <p:cNvSpPr>
            <a:spLocks noChangeShapeType="1"/>
          </p:cNvSpPr>
          <p:nvPr/>
        </p:nvSpPr>
        <p:spPr bwMode="auto">
          <a:xfrm flipV="1">
            <a:off x="6285584" y="2130253"/>
            <a:ext cx="445620" cy="34007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36" name="Rectangle 104"/>
          <p:cNvSpPr>
            <a:spLocks noChangeArrowheads="1"/>
          </p:cNvSpPr>
          <p:nvPr/>
        </p:nvSpPr>
        <p:spPr bwMode="auto">
          <a:xfrm>
            <a:off x="6520121" y="2971654"/>
            <a:ext cx="384900" cy="284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020" tIns="42510" rIns="85020" bIns="42510">
            <a:spAutoFit/>
          </a:bodyPr>
          <a:lstStyle/>
          <a:p>
            <a:pPr algn="l"/>
            <a:r>
              <a:rPr lang="en-US" altLang="en-US" sz="1293" b="1"/>
              <a:t> R </a:t>
            </a:r>
          </a:p>
        </p:txBody>
      </p:sp>
      <p:sp>
        <p:nvSpPr>
          <p:cNvPr id="351337" name="Rectangle 105"/>
          <p:cNvSpPr>
            <a:spLocks noChangeArrowheads="1"/>
          </p:cNvSpPr>
          <p:nvPr/>
        </p:nvSpPr>
        <p:spPr bwMode="auto">
          <a:xfrm>
            <a:off x="6656446" y="2351597"/>
            <a:ext cx="321022" cy="313157"/>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5020" tIns="42510" rIns="85020" bIns="42510">
            <a:spAutoFit/>
          </a:bodyPr>
          <a:lstStyle/>
          <a:p>
            <a:pPr algn="l"/>
            <a:r>
              <a:rPr lang="en-US" altLang="en-US" sz="1477" b="1"/>
              <a:t>s</a:t>
            </a:r>
          </a:p>
        </p:txBody>
      </p:sp>
      <p:sp>
        <p:nvSpPr>
          <p:cNvPr id="351338" name="Line 106"/>
          <p:cNvSpPr>
            <a:spLocks noChangeShapeType="1"/>
          </p:cNvSpPr>
          <p:nvPr/>
        </p:nvSpPr>
        <p:spPr bwMode="auto">
          <a:xfrm flipV="1">
            <a:off x="6703354" y="2657961"/>
            <a:ext cx="20522" cy="30929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39" name="Line 107"/>
          <p:cNvSpPr>
            <a:spLocks noChangeShapeType="1"/>
          </p:cNvSpPr>
          <p:nvPr/>
        </p:nvSpPr>
        <p:spPr bwMode="auto">
          <a:xfrm>
            <a:off x="6292914" y="2537761"/>
            <a:ext cx="370861"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40" name="Line 108"/>
          <p:cNvSpPr>
            <a:spLocks noChangeShapeType="1"/>
          </p:cNvSpPr>
          <p:nvPr/>
        </p:nvSpPr>
        <p:spPr bwMode="auto">
          <a:xfrm flipV="1">
            <a:off x="6237212" y="2130253"/>
            <a:ext cx="0" cy="22720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41" name="Line 109"/>
          <p:cNvSpPr>
            <a:spLocks noChangeShapeType="1"/>
          </p:cNvSpPr>
          <p:nvPr/>
        </p:nvSpPr>
        <p:spPr bwMode="auto">
          <a:xfrm flipV="1">
            <a:off x="6849939" y="2150775"/>
            <a:ext cx="0" cy="20082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42" name="Line 110"/>
          <p:cNvSpPr>
            <a:spLocks noChangeShapeType="1"/>
          </p:cNvSpPr>
          <p:nvPr/>
        </p:nvSpPr>
        <p:spPr bwMode="auto">
          <a:xfrm flipV="1">
            <a:off x="5902997" y="3842371"/>
            <a:ext cx="454415" cy="22281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pic>
        <p:nvPicPr>
          <p:cNvPr id="351343" name="Picture 1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5085" y="1826821"/>
            <a:ext cx="423631" cy="35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1344" name="Picture 1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97812" y="1838548"/>
            <a:ext cx="423631" cy="35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1345" name="Line 113"/>
          <p:cNvSpPr>
            <a:spLocks noChangeShapeType="1"/>
          </p:cNvSpPr>
          <p:nvPr/>
        </p:nvSpPr>
        <p:spPr bwMode="auto">
          <a:xfrm flipH="1">
            <a:off x="3177973" y="5273045"/>
            <a:ext cx="266786" cy="21987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46" name="Line 114"/>
          <p:cNvSpPr>
            <a:spLocks noChangeShapeType="1"/>
          </p:cNvSpPr>
          <p:nvPr/>
        </p:nvSpPr>
        <p:spPr bwMode="auto">
          <a:xfrm flipH="1">
            <a:off x="3424236" y="5273045"/>
            <a:ext cx="123132" cy="52331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347" name="Line 115"/>
          <p:cNvSpPr>
            <a:spLocks noChangeShapeType="1"/>
          </p:cNvSpPr>
          <p:nvPr/>
        </p:nvSpPr>
        <p:spPr bwMode="auto">
          <a:xfrm flipH="1">
            <a:off x="4029635" y="5273045"/>
            <a:ext cx="14659" cy="32102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pic>
        <p:nvPicPr>
          <p:cNvPr id="351348" name="Picture 11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96851" y="4270401"/>
            <a:ext cx="423632" cy="350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1349" name="Line 117"/>
          <p:cNvSpPr>
            <a:spLocks noChangeShapeType="1"/>
          </p:cNvSpPr>
          <p:nvPr/>
        </p:nvSpPr>
        <p:spPr bwMode="auto">
          <a:xfrm>
            <a:off x="3177973" y="4480018"/>
            <a:ext cx="49106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nvGrpSpPr>
          <p:cNvPr id="351350" name="Group 118"/>
          <p:cNvGrpSpPr>
            <a:grpSpLocks/>
          </p:cNvGrpSpPr>
          <p:nvPr/>
        </p:nvGrpSpPr>
        <p:grpSpPr bwMode="auto">
          <a:xfrm>
            <a:off x="2832031" y="5441619"/>
            <a:ext cx="381122" cy="281444"/>
            <a:chOff x="1248" y="3216"/>
            <a:chExt cx="240" cy="192"/>
          </a:xfrm>
        </p:grpSpPr>
        <p:sp>
          <p:nvSpPr>
            <p:cNvPr id="351351" name="Freeform 119"/>
            <p:cNvSpPr>
              <a:spLocks/>
            </p:cNvSpPr>
            <p:nvPr/>
          </p:nvSpPr>
          <p:spPr bwMode="auto">
            <a:xfrm>
              <a:off x="1255" y="3383"/>
              <a:ext cx="186" cy="12"/>
            </a:xfrm>
            <a:custGeom>
              <a:avLst/>
              <a:gdLst>
                <a:gd name="T0" fmla="*/ 0 w 206"/>
                <a:gd name="T1" fmla="*/ 19 h 20"/>
                <a:gd name="T2" fmla="*/ 0 w 206"/>
                <a:gd name="T3" fmla="*/ 0 h 20"/>
                <a:gd name="T4" fmla="*/ 205 w 206"/>
                <a:gd name="T5" fmla="*/ 0 h 20"/>
                <a:gd name="T6" fmla="*/ 205 w 206"/>
                <a:gd name="T7" fmla="*/ 19 h 20"/>
                <a:gd name="T8" fmla="*/ 0 w 206"/>
                <a:gd name="T9" fmla="*/ 19 h 20"/>
              </a:gdLst>
              <a:ahLst/>
              <a:cxnLst>
                <a:cxn ang="0">
                  <a:pos x="T0" y="T1"/>
                </a:cxn>
                <a:cxn ang="0">
                  <a:pos x="T2" y="T3"/>
                </a:cxn>
                <a:cxn ang="0">
                  <a:pos x="T4" y="T5"/>
                </a:cxn>
                <a:cxn ang="0">
                  <a:pos x="T6" y="T7"/>
                </a:cxn>
                <a:cxn ang="0">
                  <a:pos x="T8" y="T9"/>
                </a:cxn>
              </a:cxnLst>
              <a:rect l="0" t="0" r="r" b="b"/>
              <a:pathLst>
                <a:path w="206" h="20">
                  <a:moveTo>
                    <a:pt x="0" y="19"/>
                  </a:moveTo>
                  <a:lnTo>
                    <a:pt x="0" y="0"/>
                  </a:lnTo>
                  <a:lnTo>
                    <a:pt x="205" y="0"/>
                  </a:lnTo>
                  <a:lnTo>
                    <a:pt x="205" y="19"/>
                  </a:lnTo>
                  <a:lnTo>
                    <a:pt x="0" y="19"/>
                  </a:lnTo>
                </a:path>
              </a:pathLst>
            </a:custGeom>
            <a:solidFill>
              <a:srgbClr val="666666"/>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52" name="Freeform 120"/>
            <p:cNvSpPr>
              <a:spLocks/>
            </p:cNvSpPr>
            <p:nvPr/>
          </p:nvSpPr>
          <p:spPr bwMode="auto">
            <a:xfrm>
              <a:off x="1248" y="3324"/>
              <a:ext cx="198" cy="21"/>
            </a:xfrm>
            <a:custGeom>
              <a:avLst/>
              <a:gdLst>
                <a:gd name="T0" fmla="*/ 189 w 220"/>
                <a:gd name="T1" fmla="*/ 0 h 34"/>
                <a:gd name="T2" fmla="*/ 219 w 220"/>
                <a:gd name="T3" fmla="*/ 33 h 34"/>
                <a:gd name="T4" fmla="*/ 0 w 220"/>
                <a:gd name="T5" fmla="*/ 33 h 34"/>
                <a:gd name="T6" fmla="*/ 29 w 220"/>
                <a:gd name="T7" fmla="*/ 0 h 34"/>
                <a:gd name="T8" fmla="*/ 189 w 220"/>
                <a:gd name="T9" fmla="*/ 0 h 34"/>
              </a:gdLst>
              <a:ahLst/>
              <a:cxnLst>
                <a:cxn ang="0">
                  <a:pos x="T0" y="T1"/>
                </a:cxn>
                <a:cxn ang="0">
                  <a:pos x="T2" y="T3"/>
                </a:cxn>
                <a:cxn ang="0">
                  <a:pos x="T4" y="T5"/>
                </a:cxn>
                <a:cxn ang="0">
                  <a:pos x="T6" y="T7"/>
                </a:cxn>
                <a:cxn ang="0">
                  <a:pos x="T8" y="T9"/>
                </a:cxn>
              </a:cxnLst>
              <a:rect l="0" t="0" r="r" b="b"/>
              <a:pathLst>
                <a:path w="220" h="34">
                  <a:moveTo>
                    <a:pt x="189" y="0"/>
                  </a:moveTo>
                  <a:lnTo>
                    <a:pt x="219" y="33"/>
                  </a:lnTo>
                  <a:lnTo>
                    <a:pt x="0" y="33"/>
                  </a:lnTo>
                  <a:lnTo>
                    <a:pt x="29" y="0"/>
                  </a:lnTo>
                  <a:lnTo>
                    <a:pt x="189" y="0"/>
                  </a:lnTo>
                </a:path>
              </a:pathLst>
            </a:custGeom>
            <a:solidFill>
              <a:srgbClr val="EFEFD1"/>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53" name="Freeform 121"/>
            <p:cNvSpPr>
              <a:spLocks/>
            </p:cNvSpPr>
            <p:nvPr/>
          </p:nvSpPr>
          <p:spPr bwMode="auto">
            <a:xfrm>
              <a:off x="1299" y="3321"/>
              <a:ext cx="94" cy="15"/>
            </a:xfrm>
            <a:custGeom>
              <a:avLst/>
              <a:gdLst>
                <a:gd name="T0" fmla="*/ 102 w 104"/>
                <a:gd name="T1" fmla="*/ 10 h 24"/>
                <a:gd name="T2" fmla="*/ 101 w 104"/>
                <a:gd name="T3" fmla="*/ 8 h 24"/>
                <a:gd name="T4" fmla="*/ 97 w 104"/>
                <a:gd name="T5" fmla="*/ 6 h 24"/>
                <a:gd name="T6" fmla="*/ 93 w 104"/>
                <a:gd name="T7" fmla="*/ 4 h 24"/>
                <a:gd name="T8" fmla="*/ 87 w 104"/>
                <a:gd name="T9" fmla="*/ 3 h 24"/>
                <a:gd name="T10" fmla="*/ 80 w 104"/>
                <a:gd name="T11" fmla="*/ 2 h 24"/>
                <a:gd name="T12" fmla="*/ 72 w 104"/>
                <a:gd name="T13" fmla="*/ 1 h 24"/>
                <a:gd name="T14" fmla="*/ 64 w 104"/>
                <a:gd name="T15" fmla="*/ 0 h 24"/>
                <a:gd name="T16" fmla="*/ 55 w 104"/>
                <a:gd name="T17" fmla="*/ 0 h 24"/>
                <a:gd name="T18" fmla="*/ 46 w 104"/>
                <a:gd name="T19" fmla="*/ 0 h 24"/>
                <a:gd name="T20" fmla="*/ 37 w 104"/>
                <a:gd name="T21" fmla="*/ 0 h 24"/>
                <a:gd name="T22" fmla="*/ 29 w 104"/>
                <a:gd name="T23" fmla="*/ 1 h 24"/>
                <a:gd name="T24" fmla="*/ 21 w 104"/>
                <a:gd name="T25" fmla="*/ 2 h 24"/>
                <a:gd name="T26" fmla="*/ 14 w 104"/>
                <a:gd name="T27" fmla="*/ 3 h 24"/>
                <a:gd name="T28" fmla="*/ 8 w 104"/>
                <a:gd name="T29" fmla="*/ 4 h 24"/>
                <a:gd name="T30" fmla="*/ 4 w 104"/>
                <a:gd name="T31" fmla="*/ 6 h 24"/>
                <a:gd name="T32" fmla="*/ 1 w 104"/>
                <a:gd name="T33" fmla="*/ 8 h 24"/>
                <a:gd name="T34" fmla="*/ 0 w 104"/>
                <a:gd name="T35" fmla="*/ 10 h 24"/>
                <a:gd name="T36" fmla="*/ 0 w 104"/>
                <a:gd name="T37" fmla="*/ 12 h 24"/>
                <a:gd name="T38" fmla="*/ 1 w 104"/>
                <a:gd name="T39" fmla="*/ 14 h 24"/>
                <a:gd name="T40" fmla="*/ 4 w 104"/>
                <a:gd name="T41" fmla="*/ 16 h 24"/>
                <a:gd name="T42" fmla="*/ 8 w 104"/>
                <a:gd name="T43" fmla="*/ 17 h 24"/>
                <a:gd name="T44" fmla="*/ 14 w 104"/>
                <a:gd name="T45" fmla="*/ 19 h 24"/>
                <a:gd name="T46" fmla="*/ 21 w 104"/>
                <a:gd name="T47" fmla="*/ 20 h 24"/>
                <a:gd name="T48" fmla="*/ 29 w 104"/>
                <a:gd name="T49" fmla="*/ 21 h 24"/>
                <a:gd name="T50" fmla="*/ 37 w 104"/>
                <a:gd name="T51" fmla="*/ 22 h 24"/>
                <a:gd name="T52" fmla="*/ 46 w 104"/>
                <a:gd name="T53" fmla="*/ 23 h 24"/>
                <a:gd name="T54" fmla="*/ 55 w 104"/>
                <a:gd name="T55" fmla="*/ 23 h 24"/>
                <a:gd name="T56" fmla="*/ 64 w 104"/>
                <a:gd name="T57" fmla="*/ 22 h 24"/>
                <a:gd name="T58" fmla="*/ 72 w 104"/>
                <a:gd name="T59" fmla="*/ 21 h 24"/>
                <a:gd name="T60" fmla="*/ 80 w 104"/>
                <a:gd name="T61" fmla="*/ 20 h 24"/>
                <a:gd name="T62" fmla="*/ 87 w 104"/>
                <a:gd name="T63" fmla="*/ 19 h 24"/>
                <a:gd name="T64" fmla="*/ 93 w 104"/>
                <a:gd name="T65" fmla="*/ 17 h 24"/>
                <a:gd name="T66" fmla="*/ 97 w 104"/>
                <a:gd name="T67" fmla="*/ 16 h 24"/>
                <a:gd name="T68" fmla="*/ 101 w 104"/>
                <a:gd name="T69" fmla="*/ 14 h 24"/>
                <a:gd name="T70" fmla="*/ 102 w 104"/>
                <a:gd name="T7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24">
                  <a:moveTo>
                    <a:pt x="103" y="11"/>
                  </a:moveTo>
                  <a:lnTo>
                    <a:pt x="102" y="10"/>
                  </a:lnTo>
                  <a:lnTo>
                    <a:pt x="102" y="9"/>
                  </a:lnTo>
                  <a:lnTo>
                    <a:pt x="101" y="8"/>
                  </a:lnTo>
                  <a:lnTo>
                    <a:pt x="99" y="7"/>
                  </a:lnTo>
                  <a:lnTo>
                    <a:pt x="97" y="6"/>
                  </a:lnTo>
                  <a:lnTo>
                    <a:pt x="95" y="6"/>
                  </a:lnTo>
                  <a:lnTo>
                    <a:pt x="93" y="4"/>
                  </a:lnTo>
                  <a:lnTo>
                    <a:pt x="90" y="4"/>
                  </a:lnTo>
                  <a:lnTo>
                    <a:pt x="87" y="3"/>
                  </a:lnTo>
                  <a:lnTo>
                    <a:pt x="84" y="2"/>
                  </a:lnTo>
                  <a:lnTo>
                    <a:pt x="80" y="2"/>
                  </a:lnTo>
                  <a:lnTo>
                    <a:pt x="76" y="1"/>
                  </a:lnTo>
                  <a:lnTo>
                    <a:pt x="72" y="1"/>
                  </a:lnTo>
                  <a:lnTo>
                    <a:pt x="69" y="0"/>
                  </a:lnTo>
                  <a:lnTo>
                    <a:pt x="64" y="0"/>
                  </a:lnTo>
                  <a:lnTo>
                    <a:pt x="60" y="0"/>
                  </a:lnTo>
                  <a:lnTo>
                    <a:pt x="55" y="0"/>
                  </a:lnTo>
                  <a:lnTo>
                    <a:pt x="51" y="0"/>
                  </a:lnTo>
                  <a:lnTo>
                    <a:pt x="46" y="0"/>
                  </a:lnTo>
                  <a:lnTo>
                    <a:pt x="42" y="0"/>
                  </a:lnTo>
                  <a:lnTo>
                    <a:pt x="37" y="0"/>
                  </a:lnTo>
                  <a:lnTo>
                    <a:pt x="33" y="0"/>
                  </a:lnTo>
                  <a:lnTo>
                    <a:pt x="29" y="1"/>
                  </a:lnTo>
                  <a:lnTo>
                    <a:pt x="25" y="1"/>
                  </a:lnTo>
                  <a:lnTo>
                    <a:pt x="21" y="2"/>
                  </a:lnTo>
                  <a:lnTo>
                    <a:pt x="17" y="2"/>
                  </a:lnTo>
                  <a:lnTo>
                    <a:pt x="14" y="3"/>
                  </a:lnTo>
                  <a:lnTo>
                    <a:pt x="12" y="4"/>
                  </a:lnTo>
                  <a:lnTo>
                    <a:pt x="8" y="4"/>
                  </a:lnTo>
                  <a:lnTo>
                    <a:pt x="6" y="6"/>
                  </a:lnTo>
                  <a:lnTo>
                    <a:pt x="4" y="6"/>
                  </a:lnTo>
                  <a:lnTo>
                    <a:pt x="3" y="7"/>
                  </a:lnTo>
                  <a:lnTo>
                    <a:pt x="1" y="8"/>
                  </a:lnTo>
                  <a:lnTo>
                    <a:pt x="0" y="9"/>
                  </a:lnTo>
                  <a:lnTo>
                    <a:pt x="0" y="10"/>
                  </a:lnTo>
                  <a:lnTo>
                    <a:pt x="0" y="11"/>
                  </a:lnTo>
                  <a:lnTo>
                    <a:pt x="0" y="12"/>
                  </a:lnTo>
                  <a:lnTo>
                    <a:pt x="0" y="13"/>
                  </a:lnTo>
                  <a:lnTo>
                    <a:pt x="1" y="14"/>
                  </a:lnTo>
                  <a:lnTo>
                    <a:pt x="3" y="15"/>
                  </a:lnTo>
                  <a:lnTo>
                    <a:pt x="4" y="16"/>
                  </a:lnTo>
                  <a:lnTo>
                    <a:pt x="6" y="17"/>
                  </a:lnTo>
                  <a:lnTo>
                    <a:pt x="8" y="17"/>
                  </a:lnTo>
                  <a:lnTo>
                    <a:pt x="12" y="18"/>
                  </a:lnTo>
                  <a:lnTo>
                    <a:pt x="14" y="19"/>
                  </a:lnTo>
                  <a:lnTo>
                    <a:pt x="17" y="20"/>
                  </a:lnTo>
                  <a:lnTo>
                    <a:pt x="21" y="20"/>
                  </a:lnTo>
                  <a:lnTo>
                    <a:pt x="25" y="21"/>
                  </a:lnTo>
                  <a:lnTo>
                    <a:pt x="29" y="21"/>
                  </a:lnTo>
                  <a:lnTo>
                    <a:pt x="33" y="22"/>
                  </a:lnTo>
                  <a:lnTo>
                    <a:pt x="37" y="22"/>
                  </a:lnTo>
                  <a:lnTo>
                    <a:pt x="42" y="22"/>
                  </a:lnTo>
                  <a:lnTo>
                    <a:pt x="46" y="23"/>
                  </a:lnTo>
                  <a:lnTo>
                    <a:pt x="51" y="23"/>
                  </a:lnTo>
                  <a:lnTo>
                    <a:pt x="55" y="23"/>
                  </a:lnTo>
                  <a:lnTo>
                    <a:pt x="60" y="22"/>
                  </a:lnTo>
                  <a:lnTo>
                    <a:pt x="64" y="22"/>
                  </a:lnTo>
                  <a:lnTo>
                    <a:pt x="69" y="22"/>
                  </a:lnTo>
                  <a:lnTo>
                    <a:pt x="72" y="21"/>
                  </a:lnTo>
                  <a:lnTo>
                    <a:pt x="76" y="21"/>
                  </a:lnTo>
                  <a:lnTo>
                    <a:pt x="80" y="20"/>
                  </a:lnTo>
                  <a:lnTo>
                    <a:pt x="84" y="20"/>
                  </a:lnTo>
                  <a:lnTo>
                    <a:pt x="87" y="19"/>
                  </a:lnTo>
                  <a:lnTo>
                    <a:pt x="90" y="18"/>
                  </a:lnTo>
                  <a:lnTo>
                    <a:pt x="93" y="17"/>
                  </a:lnTo>
                  <a:lnTo>
                    <a:pt x="95" y="17"/>
                  </a:lnTo>
                  <a:lnTo>
                    <a:pt x="97" y="16"/>
                  </a:lnTo>
                  <a:lnTo>
                    <a:pt x="99" y="15"/>
                  </a:lnTo>
                  <a:lnTo>
                    <a:pt x="101" y="14"/>
                  </a:lnTo>
                  <a:lnTo>
                    <a:pt x="102" y="13"/>
                  </a:lnTo>
                  <a:lnTo>
                    <a:pt x="102" y="12"/>
                  </a:lnTo>
                  <a:lnTo>
                    <a:pt x="103" y="11"/>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54" name="Freeform 122"/>
            <p:cNvSpPr>
              <a:spLocks/>
            </p:cNvSpPr>
            <p:nvPr/>
          </p:nvSpPr>
          <p:spPr bwMode="auto">
            <a:xfrm>
              <a:off x="1299" y="3329"/>
              <a:ext cx="94" cy="10"/>
            </a:xfrm>
            <a:custGeom>
              <a:avLst/>
              <a:gdLst>
                <a:gd name="T0" fmla="*/ 102 w 104"/>
                <a:gd name="T1" fmla="*/ 6 h 17"/>
                <a:gd name="T2" fmla="*/ 101 w 104"/>
                <a:gd name="T3" fmla="*/ 8 h 17"/>
                <a:gd name="T4" fmla="*/ 97 w 104"/>
                <a:gd name="T5" fmla="*/ 10 h 17"/>
                <a:gd name="T6" fmla="*/ 93 w 104"/>
                <a:gd name="T7" fmla="*/ 11 h 17"/>
                <a:gd name="T8" fmla="*/ 87 w 104"/>
                <a:gd name="T9" fmla="*/ 12 h 17"/>
                <a:gd name="T10" fmla="*/ 80 w 104"/>
                <a:gd name="T11" fmla="*/ 14 h 17"/>
                <a:gd name="T12" fmla="*/ 72 w 104"/>
                <a:gd name="T13" fmla="*/ 14 h 17"/>
                <a:gd name="T14" fmla="*/ 64 w 104"/>
                <a:gd name="T15" fmla="*/ 15 h 17"/>
                <a:gd name="T16" fmla="*/ 55 w 104"/>
                <a:gd name="T17" fmla="*/ 16 h 17"/>
                <a:gd name="T18" fmla="*/ 46 w 104"/>
                <a:gd name="T19" fmla="*/ 16 h 17"/>
                <a:gd name="T20" fmla="*/ 37 w 104"/>
                <a:gd name="T21" fmla="*/ 15 h 17"/>
                <a:gd name="T22" fmla="*/ 29 w 104"/>
                <a:gd name="T23" fmla="*/ 14 h 17"/>
                <a:gd name="T24" fmla="*/ 21 w 104"/>
                <a:gd name="T25" fmla="*/ 14 h 17"/>
                <a:gd name="T26" fmla="*/ 14 w 104"/>
                <a:gd name="T27" fmla="*/ 12 h 17"/>
                <a:gd name="T28" fmla="*/ 8 w 104"/>
                <a:gd name="T29" fmla="*/ 11 h 17"/>
                <a:gd name="T30" fmla="*/ 4 w 104"/>
                <a:gd name="T31" fmla="*/ 10 h 17"/>
                <a:gd name="T32" fmla="*/ 1 w 104"/>
                <a:gd name="T33" fmla="*/ 8 h 17"/>
                <a:gd name="T34" fmla="*/ 0 w 104"/>
                <a:gd name="T35" fmla="*/ 6 h 17"/>
                <a:gd name="T36" fmla="*/ 0 w 104"/>
                <a:gd name="T37" fmla="*/ 0 h 17"/>
                <a:gd name="T38" fmla="*/ 0 w 104"/>
                <a:gd name="T39" fmla="*/ 2 h 17"/>
                <a:gd name="T40" fmla="*/ 3 w 104"/>
                <a:gd name="T41" fmla="*/ 4 h 17"/>
                <a:gd name="T42" fmla="*/ 6 w 104"/>
                <a:gd name="T43" fmla="*/ 5 h 17"/>
                <a:gd name="T44" fmla="*/ 12 w 104"/>
                <a:gd name="T45" fmla="*/ 6 h 17"/>
                <a:gd name="T46" fmla="*/ 17 w 104"/>
                <a:gd name="T47" fmla="*/ 8 h 17"/>
                <a:gd name="T48" fmla="*/ 25 w 104"/>
                <a:gd name="T49" fmla="*/ 9 h 17"/>
                <a:gd name="T50" fmla="*/ 33 w 104"/>
                <a:gd name="T51" fmla="*/ 10 h 17"/>
                <a:gd name="T52" fmla="*/ 42 w 104"/>
                <a:gd name="T53" fmla="*/ 10 h 17"/>
                <a:gd name="T54" fmla="*/ 51 w 104"/>
                <a:gd name="T55" fmla="*/ 10 h 17"/>
                <a:gd name="T56" fmla="*/ 60 w 104"/>
                <a:gd name="T57" fmla="*/ 10 h 17"/>
                <a:gd name="T58" fmla="*/ 69 w 104"/>
                <a:gd name="T59" fmla="*/ 10 h 17"/>
                <a:gd name="T60" fmla="*/ 76 w 104"/>
                <a:gd name="T61" fmla="*/ 9 h 17"/>
                <a:gd name="T62" fmla="*/ 84 w 104"/>
                <a:gd name="T63" fmla="*/ 8 h 17"/>
                <a:gd name="T64" fmla="*/ 90 w 104"/>
                <a:gd name="T65" fmla="*/ 6 h 17"/>
                <a:gd name="T66" fmla="*/ 95 w 104"/>
                <a:gd name="T67" fmla="*/ 5 h 17"/>
                <a:gd name="T68" fmla="*/ 99 w 104"/>
                <a:gd name="T69" fmla="*/ 4 h 17"/>
                <a:gd name="T70" fmla="*/ 102 w 104"/>
                <a:gd name="T71" fmla="*/ 2 h 17"/>
                <a:gd name="T72" fmla="*/ 103 w 104"/>
                <a:gd name="T7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7">
                  <a:moveTo>
                    <a:pt x="103" y="5"/>
                  </a:moveTo>
                  <a:lnTo>
                    <a:pt x="102" y="6"/>
                  </a:lnTo>
                  <a:lnTo>
                    <a:pt x="102" y="7"/>
                  </a:lnTo>
                  <a:lnTo>
                    <a:pt x="101" y="8"/>
                  </a:lnTo>
                  <a:lnTo>
                    <a:pt x="99" y="8"/>
                  </a:lnTo>
                  <a:lnTo>
                    <a:pt x="97" y="10"/>
                  </a:lnTo>
                  <a:lnTo>
                    <a:pt x="95" y="10"/>
                  </a:lnTo>
                  <a:lnTo>
                    <a:pt x="93" y="11"/>
                  </a:lnTo>
                  <a:lnTo>
                    <a:pt x="90" y="12"/>
                  </a:lnTo>
                  <a:lnTo>
                    <a:pt x="87" y="12"/>
                  </a:lnTo>
                  <a:lnTo>
                    <a:pt x="84" y="13"/>
                  </a:lnTo>
                  <a:lnTo>
                    <a:pt x="80" y="14"/>
                  </a:lnTo>
                  <a:lnTo>
                    <a:pt x="76" y="14"/>
                  </a:lnTo>
                  <a:lnTo>
                    <a:pt x="72" y="14"/>
                  </a:lnTo>
                  <a:lnTo>
                    <a:pt x="69" y="15"/>
                  </a:lnTo>
                  <a:lnTo>
                    <a:pt x="64" y="15"/>
                  </a:lnTo>
                  <a:lnTo>
                    <a:pt x="60" y="16"/>
                  </a:lnTo>
                  <a:lnTo>
                    <a:pt x="55" y="16"/>
                  </a:lnTo>
                  <a:lnTo>
                    <a:pt x="51" y="16"/>
                  </a:lnTo>
                  <a:lnTo>
                    <a:pt x="46" y="16"/>
                  </a:lnTo>
                  <a:lnTo>
                    <a:pt x="42" y="16"/>
                  </a:lnTo>
                  <a:lnTo>
                    <a:pt x="37" y="15"/>
                  </a:lnTo>
                  <a:lnTo>
                    <a:pt x="33" y="15"/>
                  </a:lnTo>
                  <a:lnTo>
                    <a:pt x="29" y="14"/>
                  </a:lnTo>
                  <a:lnTo>
                    <a:pt x="25" y="14"/>
                  </a:lnTo>
                  <a:lnTo>
                    <a:pt x="21" y="14"/>
                  </a:lnTo>
                  <a:lnTo>
                    <a:pt x="17" y="13"/>
                  </a:lnTo>
                  <a:lnTo>
                    <a:pt x="14" y="12"/>
                  </a:lnTo>
                  <a:lnTo>
                    <a:pt x="12" y="12"/>
                  </a:lnTo>
                  <a:lnTo>
                    <a:pt x="8" y="11"/>
                  </a:lnTo>
                  <a:lnTo>
                    <a:pt x="6" y="10"/>
                  </a:lnTo>
                  <a:lnTo>
                    <a:pt x="4" y="10"/>
                  </a:lnTo>
                  <a:lnTo>
                    <a:pt x="3" y="8"/>
                  </a:lnTo>
                  <a:lnTo>
                    <a:pt x="1" y="8"/>
                  </a:lnTo>
                  <a:lnTo>
                    <a:pt x="0" y="7"/>
                  </a:lnTo>
                  <a:lnTo>
                    <a:pt x="0" y="6"/>
                  </a:lnTo>
                  <a:lnTo>
                    <a:pt x="0" y="5"/>
                  </a:lnTo>
                  <a:lnTo>
                    <a:pt x="0" y="0"/>
                  </a:lnTo>
                  <a:lnTo>
                    <a:pt x="0" y="1"/>
                  </a:lnTo>
                  <a:lnTo>
                    <a:pt x="0" y="2"/>
                  </a:lnTo>
                  <a:lnTo>
                    <a:pt x="1" y="2"/>
                  </a:lnTo>
                  <a:lnTo>
                    <a:pt x="3" y="4"/>
                  </a:lnTo>
                  <a:lnTo>
                    <a:pt x="4" y="4"/>
                  </a:lnTo>
                  <a:lnTo>
                    <a:pt x="6" y="5"/>
                  </a:lnTo>
                  <a:lnTo>
                    <a:pt x="8" y="6"/>
                  </a:lnTo>
                  <a:lnTo>
                    <a:pt x="12" y="6"/>
                  </a:lnTo>
                  <a:lnTo>
                    <a:pt x="14" y="7"/>
                  </a:lnTo>
                  <a:lnTo>
                    <a:pt x="17" y="8"/>
                  </a:lnTo>
                  <a:lnTo>
                    <a:pt x="21" y="8"/>
                  </a:lnTo>
                  <a:lnTo>
                    <a:pt x="25" y="9"/>
                  </a:lnTo>
                  <a:lnTo>
                    <a:pt x="29" y="10"/>
                  </a:lnTo>
                  <a:lnTo>
                    <a:pt x="33" y="10"/>
                  </a:lnTo>
                  <a:lnTo>
                    <a:pt x="37" y="10"/>
                  </a:lnTo>
                  <a:lnTo>
                    <a:pt x="42" y="10"/>
                  </a:lnTo>
                  <a:lnTo>
                    <a:pt x="46" y="10"/>
                  </a:lnTo>
                  <a:lnTo>
                    <a:pt x="51" y="10"/>
                  </a:lnTo>
                  <a:lnTo>
                    <a:pt x="55" y="10"/>
                  </a:lnTo>
                  <a:lnTo>
                    <a:pt x="60" y="10"/>
                  </a:lnTo>
                  <a:lnTo>
                    <a:pt x="64" y="10"/>
                  </a:lnTo>
                  <a:lnTo>
                    <a:pt x="69" y="10"/>
                  </a:lnTo>
                  <a:lnTo>
                    <a:pt x="72" y="10"/>
                  </a:lnTo>
                  <a:lnTo>
                    <a:pt x="76" y="9"/>
                  </a:lnTo>
                  <a:lnTo>
                    <a:pt x="80" y="8"/>
                  </a:lnTo>
                  <a:lnTo>
                    <a:pt x="84" y="8"/>
                  </a:lnTo>
                  <a:lnTo>
                    <a:pt x="87" y="7"/>
                  </a:lnTo>
                  <a:lnTo>
                    <a:pt x="90" y="6"/>
                  </a:lnTo>
                  <a:lnTo>
                    <a:pt x="93" y="6"/>
                  </a:lnTo>
                  <a:lnTo>
                    <a:pt x="95" y="5"/>
                  </a:lnTo>
                  <a:lnTo>
                    <a:pt x="97" y="4"/>
                  </a:lnTo>
                  <a:lnTo>
                    <a:pt x="99" y="4"/>
                  </a:lnTo>
                  <a:lnTo>
                    <a:pt x="101" y="2"/>
                  </a:lnTo>
                  <a:lnTo>
                    <a:pt x="102" y="2"/>
                  </a:lnTo>
                  <a:lnTo>
                    <a:pt x="102" y="1"/>
                  </a:lnTo>
                  <a:lnTo>
                    <a:pt x="103" y="0"/>
                  </a:lnTo>
                  <a:lnTo>
                    <a:pt x="103" y="5"/>
                  </a:lnTo>
                </a:path>
              </a:pathLst>
            </a:custGeom>
            <a:solidFill>
              <a:srgbClr val="666666"/>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55" name="Freeform 123"/>
            <p:cNvSpPr>
              <a:spLocks/>
            </p:cNvSpPr>
            <p:nvPr/>
          </p:nvSpPr>
          <p:spPr bwMode="auto">
            <a:xfrm>
              <a:off x="1248" y="3344"/>
              <a:ext cx="198" cy="48"/>
            </a:xfrm>
            <a:custGeom>
              <a:avLst/>
              <a:gdLst>
                <a:gd name="T0" fmla="*/ 0 w 220"/>
                <a:gd name="T1" fmla="*/ 76 h 77"/>
                <a:gd name="T2" fmla="*/ 219 w 220"/>
                <a:gd name="T3" fmla="*/ 76 h 77"/>
                <a:gd name="T4" fmla="*/ 219 w 220"/>
                <a:gd name="T5" fmla="*/ 0 h 77"/>
                <a:gd name="T6" fmla="*/ 0 w 220"/>
                <a:gd name="T7" fmla="*/ 0 h 77"/>
                <a:gd name="T8" fmla="*/ 0 w 220"/>
                <a:gd name="T9" fmla="*/ 76 h 77"/>
              </a:gdLst>
              <a:ahLst/>
              <a:cxnLst>
                <a:cxn ang="0">
                  <a:pos x="T0" y="T1"/>
                </a:cxn>
                <a:cxn ang="0">
                  <a:pos x="T2" y="T3"/>
                </a:cxn>
                <a:cxn ang="0">
                  <a:pos x="T4" y="T5"/>
                </a:cxn>
                <a:cxn ang="0">
                  <a:pos x="T6" y="T7"/>
                </a:cxn>
                <a:cxn ang="0">
                  <a:pos x="T8" y="T9"/>
                </a:cxn>
              </a:cxnLst>
              <a:rect l="0" t="0" r="r" b="b"/>
              <a:pathLst>
                <a:path w="220" h="77">
                  <a:moveTo>
                    <a:pt x="0" y="76"/>
                  </a:moveTo>
                  <a:lnTo>
                    <a:pt x="219" y="76"/>
                  </a:lnTo>
                  <a:lnTo>
                    <a:pt x="219" y="0"/>
                  </a:lnTo>
                  <a:lnTo>
                    <a:pt x="0" y="0"/>
                  </a:lnTo>
                  <a:lnTo>
                    <a:pt x="0" y="76"/>
                  </a:lnTo>
                </a:path>
              </a:pathLst>
            </a:custGeom>
            <a:solidFill>
              <a:srgbClr val="EFEFD1"/>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56" name="Freeform 124"/>
            <p:cNvSpPr>
              <a:spLocks/>
            </p:cNvSpPr>
            <p:nvPr/>
          </p:nvSpPr>
          <p:spPr bwMode="auto">
            <a:xfrm>
              <a:off x="1280" y="3321"/>
              <a:ext cx="62" cy="11"/>
            </a:xfrm>
            <a:custGeom>
              <a:avLst/>
              <a:gdLst>
                <a:gd name="T0" fmla="*/ 0 w 69"/>
                <a:gd name="T1" fmla="*/ 16 h 17"/>
                <a:gd name="T2" fmla="*/ 0 w 69"/>
                <a:gd name="T3" fmla="*/ 0 h 17"/>
                <a:gd name="T4" fmla="*/ 68 w 69"/>
                <a:gd name="T5" fmla="*/ 0 h 17"/>
                <a:gd name="T6" fmla="*/ 68 w 69"/>
                <a:gd name="T7" fmla="*/ 16 h 17"/>
                <a:gd name="T8" fmla="*/ 0 w 69"/>
                <a:gd name="T9" fmla="*/ 16 h 17"/>
              </a:gdLst>
              <a:ahLst/>
              <a:cxnLst>
                <a:cxn ang="0">
                  <a:pos x="T0" y="T1"/>
                </a:cxn>
                <a:cxn ang="0">
                  <a:pos x="T2" y="T3"/>
                </a:cxn>
                <a:cxn ang="0">
                  <a:pos x="T4" y="T5"/>
                </a:cxn>
                <a:cxn ang="0">
                  <a:pos x="T6" y="T7"/>
                </a:cxn>
                <a:cxn ang="0">
                  <a:pos x="T8" y="T9"/>
                </a:cxn>
              </a:cxnLst>
              <a:rect l="0" t="0" r="r" b="b"/>
              <a:pathLst>
                <a:path w="69" h="17">
                  <a:moveTo>
                    <a:pt x="0" y="16"/>
                  </a:moveTo>
                  <a:lnTo>
                    <a:pt x="0" y="0"/>
                  </a:lnTo>
                  <a:lnTo>
                    <a:pt x="68" y="0"/>
                  </a:lnTo>
                  <a:lnTo>
                    <a:pt x="68" y="16"/>
                  </a:lnTo>
                  <a:lnTo>
                    <a:pt x="0" y="16"/>
                  </a:lnTo>
                </a:path>
              </a:pathLst>
            </a:custGeom>
            <a:solidFill>
              <a:srgbClr val="999999"/>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57" name="Freeform 125"/>
            <p:cNvSpPr>
              <a:spLocks/>
            </p:cNvSpPr>
            <p:nvPr/>
          </p:nvSpPr>
          <p:spPr bwMode="auto">
            <a:xfrm>
              <a:off x="1330" y="3322"/>
              <a:ext cx="85" cy="10"/>
            </a:xfrm>
            <a:custGeom>
              <a:avLst/>
              <a:gdLst>
                <a:gd name="T0" fmla="*/ 0 w 94"/>
                <a:gd name="T1" fmla="*/ 16 h 17"/>
                <a:gd name="T2" fmla="*/ 0 w 94"/>
                <a:gd name="T3" fmla="*/ 0 h 17"/>
                <a:gd name="T4" fmla="*/ 93 w 94"/>
                <a:gd name="T5" fmla="*/ 0 h 17"/>
                <a:gd name="T6" fmla="*/ 93 w 94"/>
                <a:gd name="T7" fmla="*/ 16 h 17"/>
                <a:gd name="T8" fmla="*/ 0 w 94"/>
                <a:gd name="T9" fmla="*/ 16 h 17"/>
              </a:gdLst>
              <a:ahLst/>
              <a:cxnLst>
                <a:cxn ang="0">
                  <a:pos x="T0" y="T1"/>
                </a:cxn>
                <a:cxn ang="0">
                  <a:pos x="T2" y="T3"/>
                </a:cxn>
                <a:cxn ang="0">
                  <a:pos x="T4" y="T5"/>
                </a:cxn>
                <a:cxn ang="0">
                  <a:pos x="T6" y="T7"/>
                </a:cxn>
                <a:cxn ang="0">
                  <a:pos x="T8" y="T9"/>
                </a:cxn>
              </a:cxnLst>
              <a:rect l="0" t="0" r="r" b="b"/>
              <a:pathLst>
                <a:path w="94" h="17">
                  <a:moveTo>
                    <a:pt x="0" y="16"/>
                  </a:moveTo>
                  <a:lnTo>
                    <a:pt x="0" y="0"/>
                  </a:lnTo>
                  <a:lnTo>
                    <a:pt x="93" y="0"/>
                  </a:lnTo>
                  <a:lnTo>
                    <a:pt x="93" y="16"/>
                  </a:lnTo>
                  <a:lnTo>
                    <a:pt x="0" y="16"/>
                  </a:lnTo>
                </a:path>
              </a:pathLst>
            </a:custGeom>
            <a:solidFill>
              <a:srgbClr val="999999"/>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58" name="Freeform 126"/>
            <p:cNvSpPr>
              <a:spLocks/>
            </p:cNvSpPr>
            <p:nvPr/>
          </p:nvSpPr>
          <p:spPr bwMode="auto">
            <a:xfrm>
              <a:off x="1281" y="3323"/>
              <a:ext cx="16" cy="11"/>
            </a:xfrm>
            <a:custGeom>
              <a:avLst/>
              <a:gdLst>
                <a:gd name="T0" fmla="*/ 0 w 17"/>
                <a:gd name="T1" fmla="*/ 0 h 17"/>
                <a:gd name="T2" fmla="*/ 0 w 17"/>
                <a:gd name="T3" fmla="*/ 14 h 17"/>
                <a:gd name="T4" fmla="*/ 8 w 17"/>
                <a:gd name="T5" fmla="*/ 16 h 17"/>
                <a:gd name="T6" fmla="*/ 16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8" y="16"/>
                  </a:lnTo>
                  <a:lnTo>
                    <a:pt x="16"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59" name="Freeform 127"/>
            <p:cNvSpPr>
              <a:spLocks/>
            </p:cNvSpPr>
            <p:nvPr/>
          </p:nvSpPr>
          <p:spPr bwMode="auto">
            <a:xfrm>
              <a:off x="1284" y="3323"/>
              <a:ext cx="15" cy="11"/>
            </a:xfrm>
            <a:custGeom>
              <a:avLst/>
              <a:gdLst>
                <a:gd name="T0" fmla="*/ 0 w 17"/>
                <a:gd name="T1" fmla="*/ 0 h 17"/>
                <a:gd name="T2" fmla="*/ 0 w 17"/>
                <a:gd name="T3" fmla="*/ 14 h 17"/>
                <a:gd name="T4" fmla="*/ 4 w 17"/>
                <a:gd name="T5" fmla="*/ 14 h 17"/>
                <a:gd name="T6" fmla="*/ 4 w 17"/>
                <a:gd name="T7" fmla="*/ 16 h 17"/>
                <a:gd name="T8" fmla="*/ 8 w 17"/>
                <a:gd name="T9" fmla="*/ 16 h 17"/>
                <a:gd name="T10" fmla="*/ 12 w 17"/>
                <a:gd name="T11" fmla="*/ 14 h 17"/>
                <a:gd name="T12" fmla="*/ 16 w 17"/>
                <a:gd name="T13" fmla="*/ 14 h 17"/>
                <a:gd name="T14" fmla="*/ 16 w 17"/>
                <a:gd name="T15" fmla="*/ 0 h 17"/>
                <a:gd name="T16" fmla="*/ 0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0" y="0"/>
                  </a:moveTo>
                  <a:lnTo>
                    <a:pt x="0" y="14"/>
                  </a:lnTo>
                  <a:lnTo>
                    <a:pt x="4" y="14"/>
                  </a:lnTo>
                  <a:lnTo>
                    <a:pt x="4" y="16"/>
                  </a:lnTo>
                  <a:lnTo>
                    <a:pt x="8" y="16"/>
                  </a:lnTo>
                  <a:lnTo>
                    <a:pt x="12"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60" name="Freeform 128"/>
            <p:cNvSpPr>
              <a:spLocks/>
            </p:cNvSpPr>
            <p:nvPr/>
          </p:nvSpPr>
          <p:spPr bwMode="auto">
            <a:xfrm>
              <a:off x="1287" y="3323"/>
              <a:ext cx="15" cy="11"/>
            </a:xfrm>
            <a:custGeom>
              <a:avLst/>
              <a:gdLst>
                <a:gd name="T0" fmla="*/ 0 w 17"/>
                <a:gd name="T1" fmla="*/ 0 h 17"/>
                <a:gd name="T2" fmla="*/ 0 w 17"/>
                <a:gd name="T3" fmla="*/ 14 h 17"/>
                <a:gd name="T4" fmla="*/ 8 w 17"/>
                <a:gd name="T5" fmla="*/ 16 h 17"/>
                <a:gd name="T6" fmla="*/ 16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8" y="16"/>
                  </a:lnTo>
                  <a:lnTo>
                    <a:pt x="16"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61" name="Freeform 129"/>
            <p:cNvSpPr>
              <a:spLocks/>
            </p:cNvSpPr>
            <p:nvPr/>
          </p:nvSpPr>
          <p:spPr bwMode="auto">
            <a:xfrm>
              <a:off x="1289" y="3323"/>
              <a:ext cx="15" cy="11"/>
            </a:xfrm>
            <a:custGeom>
              <a:avLst/>
              <a:gdLst>
                <a:gd name="T0" fmla="*/ 0 w 17"/>
                <a:gd name="T1" fmla="*/ 0 h 17"/>
                <a:gd name="T2" fmla="*/ 0 w 17"/>
                <a:gd name="T3" fmla="*/ 14 h 17"/>
                <a:gd name="T4" fmla="*/ 5 w 17"/>
                <a:gd name="T5" fmla="*/ 16 h 17"/>
                <a:gd name="T6" fmla="*/ 10 w 17"/>
                <a:gd name="T7" fmla="*/ 16 h 17"/>
                <a:gd name="T8" fmla="*/ 10 w 17"/>
                <a:gd name="T9" fmla="*/ 14 h 17"/>
                <a:gd name="T10" fmla="*/ 16 w 17"/>
                <a:gd name="T11" fmla="*/ 14 h 17"/>
                <a:gd name="T12" fmla="*/ 16 w 17"/>
                <a:gd name="T13" fmla="*/ 0 h 17"/>
                <a:gd name="T14" fmla="*/ 0 w 17"/>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0"/>
                  </a:moveTo>
                  <a:lnTo>
                    <a:pt x="0" y="14"/>
                  </a:lnTo>
                  <a:lnTo>
                    <a:pt x="5" y="16"/>
                  </a:lnTo>
                  <a:lnTo>
                    <a:pt x="10" y="16"/>
                  </a:lnTo>
                  <a:lnTo>
                    <a:pt x="10"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62" name="Freeform 130"/>
            <p:cNvSpPr>
              <a:spLocks/>
            </p:cNvSpPr>
            <p:nvPr/>
          </p:nvSpPr>
          <p:spPr bwMode="auto">
            <a:xfrm>
              <a:off x="1291" y="3323"/>
              <a:ext cx="16" cy="11"/>
            </a:xfrm>
            <a:custGeom>
              <a:avLst/>
              <a:gdLst>
                <a:gd name="T0" fmla="*/ 0 w 17"/>
                <a:gd name="T1" fmla="*/ 0 h 17"/>
                <a:gd name="T2" fmla="*/ 0 w 17"/>
                <a:gd name="T3" fmla="*/ 14 h 17"/>
                <a:gd name="T4" fmla="*/ 5 w 17"/>
                <a:gd name="T5" fmla="*/ 14 h 17"/>
                <a:gd name="T6" fmla="*/ 5 w 17"/>
                <a:gd name="T7" fmla="*/ 16 h 17"/>
                <a:gd name="T8" fmla="*/ 10 w 17"/>
                <a:gd name="T9" fmla="*/ 16 h 17"/>
                <a:gd name="T10" fmla="*/ 10 w 17"/>
                <a:gd name="T11" fmla="*/ 14 h 17"/>
                <a:gd name="T12" fmla="*/ 16 w 17"/>
                <a:gd name="T13" fmla="*/ 14 h 17"/>
                <a:gd name="T14" fmla="*/ 16 w 17"/>
                <a:gd name="T15" fmla="*/ 0 h 17"/>
                <a:gd name="T16" fmla="*/ 0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0" y="0"/>
                  </a:moveTo>
                  <a:lnTo>
                    <a:pt x="0" y="14"/>
                  </a:lnTo>
                  <a:lnTo>
                    <a:pt x="5" y="14"/>
                  </a:lnTo>
                  <a:lnTo>
                    <a:pt x="5" y="16"/>
                  </a:lnTo>
                  <a:lnTo>
                    <a:pt x="10" y="16"/>
                  </a:lnTo>
                  <a:lnTo>
                    <a:pt x="10"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63" name="Freeform 131"/>
            <p:cNvSpPr>
              <a:spLocks/>
            </p:cNvSpPr>
            <p:nvPr/>
          </p:nvSpPr>
          <p:spPr bwMode="auto">
            <a:xfrm>
              <a:off x="1293" y="3323"/>
              <a:ext cx="15" cy="11"/>
            </a:xfrm>
            <a:custGeom>
              <a:avLst/>
              <a:gdLst>
                <a:gd name="T0" fmla="*/ 0 w 17"/>
                <a:gd name="T1" fmla="*/ 0 h 17"/>
                <a:gd name="T2" fmla="*/ 0 w 17"/>
                <a:gd name="T3" fmla="*/ 14 h 17"/>
                <a:gd name="T4" fmla="*/ 5 w 17"/>
                <a:gd name="T5" fmla="*/ 16 h 17"/>
                <a:gd name="T6" fmla="*/ 10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5" y="16"/>
                  </a:lnTo>
                  <a:lnTo>
                    <a:pt x="10"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64" name="Freeform 132"/>
            <p:cNvSpPr>
              <a:spLocks/>
            </p:cNvSpPr>
            <p:nvPr/>
          </p:nvSpPr>
          <p:spPr bwMode="auto">
            <a:xfrm>
              <a:off x="1296" y="3323"/>
              <a:ext cx="15" cy="11"/>
            </a:xfrm>
            <a:custGeom>
              <a:avLst/>
              <a:gdLst>
                <a:gd name="T0" fmla="*/ 0 w 17"/>
                <a:gd name="T1" fmla="*/ 0 h 17"/>
                <a:gd name="T2" fmla="*/ 0 w 17"/>
                <a:gd name="T3" fmla="*/ 14 h 17"/>
                <a:gd name="T4" fmla="*/ 5 w 17"/>
                <a:gd name="T5" fmla="*/ 16 h 17"/>
                <a:gd name="T6" fmla="*/ 10 w 17"/>
                <a:gd name="T7" fmla="*/ 16 h 17"/>
                <a:gd name="T8" fmla="*/ 10 w 17"/>
                <a:gd name="T9" fmla="*/ 14 h 17"/>
                <a:gd name="T10" fmla="*/ 16 w 17"/>
                <a:gd name="T11" fmla="*/ 14 h 17"/>
                <a:gd name="T12" fmla="*/ 16 w 17"/>
                <a:gd name="T13" fmla="*/ 0 h 17"/>
                <a:gd name="T14" fmla="*/ 0 w 17"/>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0"/>
                  </a:moveTo>
                  <a:lnTo>
                    <a:pt x="0" y="14"/>
                  </a:lnTo>
                  <a:lnTo>
                    <a:pt x="5" y="16"/>
                  </a:lnTo>
                  <a:lnTo>
                    <a:pt x="10" y="16"/>
                  </a:lnTo>
                  <a:lnTo>
                    <a:pt x="10"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65" name="Freeform 133"/>
            <p:cNvSpPr>
              <a:spLocks/>
            </p:cNvSpPr>
            <p:nvPr/>
          </p:nvSpPr>
          <p:spPr bwMode="auto">
            <a:xfrm>
              <a:off x="1297" y="3323"/>
              <a:ext cx="15" cy="11"/>
            </a:xfrm>
            <a:custGeom>
              <a:avLst/>
              <a:gdLst>
                <a:gd name="T0" fmla="*/ 0 w 17"/>
                <a:gd name="T1" fmla="*/ 0 h 17"/>
                <a:gd name="T2" fmla="*/ 0 w 17"/>
                <a:gd name="T3" fmla="*/ 14 h 17"/>
                <a:gd name="T4" fmla="*/ 4 w 17"/>
                <a:gd name="T5" fmla="*/ 14 h 17"/>
                <a:gd name="T6" fmla="*/ 8 w 17"/>
                <a:gd name="T7" fmla="*/ 16 h 17"/>
                <a:gd name="T8" fmla="*/ 12 w 17"/>
                <a:gd name="T9" fmla="*/ 16 h 17"/>
                <a:gd name="T10" fmla="*/ 12 w 17"/>
                <a:gd name="T11" fmla="*/ 14 h 17"/>
                <a:gd name="T12" fmla="*/ 16 w 17"/>
                <a:gd name="T13" fmla="*/ 14 h 17"/>
                <a:gd name="T14" fmla="*/ 16 w 17"/>
                <a:gd name="T15" fmla="*/ 0 h 17"/>
                <a:gd name="T16" fmla="*/ 0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0" y="0"/>
                  </a:moveTo>
                  <a:lnTo>
                    <a:pt x="0" y="14"/>
                  </a:lnTo>
                  <a:lnTo>
                    <a:pt x="4" y="14"/>
                  </a:lnTo>
                  <a:lnTo>
                    <a:pt x="8" y="16"/>
                  </a:lnTo>
                  <a:lnTo>
                    <a:pt x="12" y="16"/>
                  </a:lnTo>
                  <a:lnTo>
                    <a:pt x="12"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66" name="Freeform 134"/>
            <p:cNvSpPr>
              <a:spLocks/>
            </p:cNvSpPr>
            <p:nvPr/>
          </p:nvSpPr>
          <p:spPr bwMode="auto">
            <a:xfrm>
              <a:off x="1300" y="3323"/>
              <a:ext cx="16" cy="11"/>
            </a:xfrm>
            <a:custGeom>
              <a:avLst/>
              <a:gdLst>
                <a:gd name="T0" fmla="*/ 0 w 17"/>
                <a:gd name="T1" fmla="*/ 0 h 17"/>
                <a:gd name="T2" fmla="*/ 0 w 17"/>
                <a:gd name="T3" fmla="*/ 14 h 17"/>
                <a:gd name="T4" fmla="*/ 8 w 17"/>
                <a:gd name="T5" fmla="*/ 14 h 17"/>
                <a:gd name="T6" fmla="*/ 8 w 17"/>
                <a:gd name="T7" fmla="*/ 16 h 17"/>
                <a:gd name="T8" fmla="*/ 16 w 17"/>
                <a:gd name="T9" fmla="*/ 16 h 17"/>
                <a:gd name="T10" fmla="*/ 16 w 17"/>
                <a:gd name="T11" fmla="*/ 14 h 17"/>
                <a:gd name="T12" fmla="*/ 16 w 17"/>
                <a:gd name="T13" fmla="*/ 0 h 17"/>
                <a:gd name="T14" fmla="*/ 0 w 17"/>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0"/>
                  </a:moveTo>
                  <a:lnTo>
                    <a:pt x="0" y="14"/>
                  </a:lnTo>
                  <a:lnTo>
                    <a:pt x="8" y="14"/>
                  </a:lnTo>
                  <a:lnTo>
                    <a:pt x="8" y="16"/>
                  </a:lnTo>
                  <a:lnTo>
                    <a:pt x="16"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67" name="Freeform 135"/>
            <p:cNvSpPr>
              <a:spLocks/>
            </p:cNvSpPr>
            <p:nvPr/>
          </p:nvSpPr>
          <p:spPr bwMode="auto">
            <a:xfrm>
              <a:off x="1302" y="3323"/>
              <a:ext cx="15" cy="11"/>
            </a:xfrm>
            <a:custGeom>
              <a:avLst/>
              <a:gdLst>
                <a:gd name="T0" fmla="*/ 0 w 17"/>
                <a:gd name="T1" fmla="*/ 0 h 17"/>
                <a:gd name="T2" fmla="*/ 0 w 17"/>
                <a:gd name="T3" fmla="*/ 14 h 17"/>
                <a:gd name="T4" fmla="*/ 8 w 17"/>
                <a:gd name="T5" fmla="*/ 16 h 17"/>
                <a:gd name="T6" fmla="*/ 16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8" y="16"/>
                  </a:lnTo>
                  <a:lnTo>
                    <a:pt x="16"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68" name="Freeform 136"/>
            <p:cNvSpPr>
              <a:spLocks/>
            </p:cNvSpPr>
            <p:nvPr/>
          </p:nvSpPr>
          <p:spPr bwMode="auto">
            <a:xfrm>
              <a:off x="1304" y="3323"/>
              <a:ext cx="15" cy="11"/>
            </a:xfrm>
            <a:custGeom>
              <a:avLst/>
              <a:gdLst>
                <a:gd name="T0" fmla="*/ 0 w 17"/>
                <a:gd name="T1" fmla="*/ 0 h 17"/>
                <a:gd name="T2" fmla="*/ 0 w 17"/>
                <a:gd name="T3" fmla="*/ 14 h 17"/>
                <a:gd name="T4" fmla="*/ 0 w 17"/>
                <a:gd name="T5" fmla="*/ 16 h 17"/>
                <a:gd name="T6" fmla="*/ 8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0" y="16"/>
                  </a:lnTo>
                  <a:lnTo>
                    <a:pt x="8"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69" name="Freeform 137"/>
            <p:cNvSpPr>
              <a:spLocks/>
            </p:cNvSpPr>
            <p:nvPr/>
          </p:nvSpPr>
          <p:spPr bwMode="auto">
            <a:xfrm>
              <a:off x="1307" y="3323"/>
              <a:ext cx="15" cy="11"/>
            </a:xfrm>
            <a:custGeom>
              <a:avLst/>
              <a:gdLst>
                <a:gd name="T0" fmla="*/ 0 w 17"/>
                <a:gd name="T1" fmla="*/ 0 h 17"/>
                <a:gd name="T2" fmla="*/ 0 w 17"/>
                <a:gd name="T3" fmla="*/ 14 h 17"/>
                <a:gd name="T4" fmla="*/ 4 w 17"/>
                <a:gd name="T5" fmla="*/ 16 h 17"/>
                <a:gd name="T6" fmla="*/ 8 w 17"/>
                <a:gd name="T7" fmla="*/ 16 h 17"/>
                <a:gd name="T8" fmla="*/ 12 w 17"/>
                <a:gd name="T9" fmla="*/ 16 h 17"/>
                <a:gd name="T10" fmla="*/ 16 w 17"/>
                <a:gd name="T11" fmla="*/ 14 h 17"/>
                <a:gd name="T12" fmla="*/ 16 w 17"/>
                <a:gd name="T13" fmla="*/ 0 h 17"/>
                <a:gd name="T14" fmla="*/ 0 w 17"/>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0"/>
                  </a:moveTo>
                  <a:lnTo>
                    <a:pt x="0" y="14"/>
                  </a:lnTo>
                  <a:lnTo>
                    <a:pt x="4" y="16"/>
                  </a:lnTo>
                  <a:lnTo>
                    <a:pt x="8" y="16"/>
                  </a:lnTo>
                  <a:lnTo>
                    <a:pt x="12"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70" name="Freeform 138"/>
            <p:cNvSpPr>
              <a:spLocks/>
            </p:cNvSpPr>
            <p:nvPr/>
          </p:nvSpPr>
          <p:spPr bwMode="auto">
            <a:xfrm>
              <a:off x="1309" y="3323"/>
              <a:ext cx="16" cy="11"/>
            </a:xfrm>
            <a:custGeom>
              <a:avLst/>
              <a:gdLst>
                <a:gd name="T0" fmla="*/ 0 w 17"/>
                <a:gd name="T1" fmla="*/ 0 h 17"/>
                <a:gd name="T2" fmla="*/ 0 w 17"/>
                <a:gd name="T3" fmla="*/ 14 h 17"/>
                <a:gd name="T4" fmla="*/ 5 w 17"/>
                <a:gd name="T5" fmla="*/ 16 h 17"/>
                <a:gd name="T6" fmla="*/ 10 w 17"/>
                <a:gd name="T7" fmla="*/ 16 h 17"/>
                <a:gd name="T8" fmla="*/ 10 w 17"/>
                <a:gd name="T9" fmla="*/ 14 h 17"/>
                <a:gd name="T10" fmla="*/ 16 w 17"/>
                <a:gd name="T11" fmla="*/ 14 h 17"/>
                <a:gd name="T12" fmla="*/ 16 w 17"/>
                <a:gd name="T13" fmla="*/ 0 h 17"/>
                <a:gd name="T14" fmla="*/ 0 w 17"/>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0"/>
                  </a:moveTo>
                  <a:lnTo>
                    <a:pt x="0" y="14"/>
                  </a:lnTo>
                  <a:lnTo>
                    <a:pt x="5" y="16"/>
                  </a:lnTo>
                  <a:lnTo>
                    <a:pt x="10" y="16"/>
                  </a:lnTo>
                  <a:lnTo>
                    <a:pt x="10"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71" name="Freeform 139"/>
            <p:cNvSpPr>
              <a:spLocks/>
            </p:cNvSpPr>
            <p:nvPr/>
          </p:nvSpPr>
          <p:spPr bwMode="auto">
            <a:xfrm>
              <a:off x="1311" y="3323"/>
              <a:ext cx="15" cy="11"/>
            </a:xfrm>
            <a:custGeom>
              <a:avLst/>
              <a:gdLst>
                <a:gd name="T0" fmla="*/ 0 w 17"/>
                <a:gd name="T1" fmla="*/ 0 h 17"/>
                <a:gd name="T2" fmla="*/ 0 w 17"/>
                <a:gd name="T3" fmla="*/ 14 h 17"/>
                <a:gd name="T4" fmla="*/ 8 w 17"/>
                <a:gd name="T5" fmla="*/ 14 h 17"/>
                <a:gd name="T6" fmla="*/ 8 w 17"/>
                <a:gd name="T7" fmla="*/ 16 h 17"/>
                <a:gd name="T8" fmla="*/ 16 w 17"/>
                <a:gd name="T9" fmla="*/ 16 h 17"/>
                <a:gd name="T10" fmla="*/ 16 w 17"/>
                <a:gd name="T11" fmla="*/ 14 h 17"/>
                <a:gd name="T12" fmla="*/ 16 w 17"/>
                <a:gd name="T13" fmla="*/ 0 h 17"/>
                <a:gd name="T14" fmla="*/ 0 w 17"/>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0"/>
                  </a:moveTo>
                  <a:lnTo>
                    <a:pt x="0" y="14"/>
                  </a:lnTo>
                  <a:lnTo>
                    <a:pt x="8" y="14"/>
                  </a:lnTo>
                  <a:lnTo>
                    <a:pt x="8" y="16"/>
                  </a:lnTo>
                  <a:lnTo>
                    <a:pt x="16"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72" name="Freeform 140"/>
            <p:cNvSpPr>
              <a:spLocks/>
            </p:cNvSpPr>
            <p:nvPr/>
          </p:nvSpPr>
          <p:spPr bwMode="auto">
            <a:xfrm>
              <a:off x="1313" y="3323"/>
              <a:ext cx="15" cy="11"/>
            </a:xfrm>
            <a:custGeom>
              <a:avLst/>
              <a:gdLst>
                <a:gd name="T0" fmla="*/ 0 w 17"/>
                <a:gd name="T1" fmla="*/ 0 h 17"/>
                <a:gd name="T2" fmla="*/ 0 w 17"/>
                <a:gd name="T3" fmla="*/ 14 h 17"/>
                <a:gd name="T4" fmla="*/ 5 w 17"/>
                <a:gd name="T5" fmla="*/ 16 h 17"/>
                <a:gd name="T6" fmla="*/ 10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5" y="16"/>
                  </a:lnTo>
                  <a:lnTo>
                    <a:pt x="10"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73" name="Freeform 141"/>
            <p:cNvSpPr>
              <a:spLocks/>
            </p:cNvSpPr>
            <p:nvPr/>
          </p:nvSpPr>
          <p:spPr bwMode="auto">
            <a:xfrm>
              <a:off x="1317" y="3323"/>
              <a:ext cx="15" cy="11"/>
            </a:xfrm>
            <a:custGeom>
              <a:avLst/>
              <a:gdLst>
                <a:gd name="T0" fmla="*/ 0 w 17"/>
                <a:gd name="T1" fmla="*/ 0 h 17"/>
                <a:gd name="T2" fmla="*/ 0 w 17"/>
                <a:gd name="T3" fmla="*/ 14 h 17"/>
                <a:gd name="T4" fmla="*/ 5 w 17"/>
                <a:gd name="T5" fmla="*/ 16 h 17"/>
                <a:gd name="T6" fmla="*/ 10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5" y="16"/>
                  </a:lnTo>
                  <a:lnTo>
                    <a:pt x="10"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74" name="Freeform 142"/>
            <p:cNvSpPr>
              <a:spLocks/>
            </p:cNvSpPr>
            <p:nvPr/>
          </p:nvSpPr>
          <p:spPr bwMode="auto">
            <a:xfrm>
              <a:off x="1318" y="3323"/>
              <a:ext cx="16" cy="11"/>
            </a:xfrm>
            <a:custGeom>
              <a:avLst/>
              <a:gdLst>
                <a:gd name="T0" fmla="*/ 0 w 17"/>
                <a:gd name="T1" fmla="*/ 0 h 17"/>
                <a:gd name="T2" fmla="*/ 0 w 17"/>
                <a:gd name="T3" fmla="*/ 14 h 17"/>
                <a:gd name="T4" fmla="*/ 5 w 17"/>
                <a:gd name="T5" fmla="*/ 14 h 17"/>
                <a:gd name="T6" fmla="*/ 5 w 17"/>
                <a:gd name="T7" fmla="*/ 16 h 17"/>
                <a:gd name="T8" fmla="*/ 10 w 17"/>
                <a:gd name="T9" fmla="*/ 16 h 17"/>
                <a:gd name="T10" fmla="*/ 10 w 17"/>
                <a:gd name="T11" fmla="*/ 14 h 17"/>
                <a:gd name="T12" fmla="*/ 16 w 17"/>
                <a:gd name="T13" fmla="*/ 14 h 17"/>
                <a:gd name="T14" fmla="*/ 16 w 17"/>
                <a:gd name="T15" fmla="*/ 0 h 17"/>
                <a:gd name="T16" fmla="*/ 0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0" y="0"/>
                  </a:moveTo>
                  <a:lnTo>
                    <a:pt x="0" y="14"/>
                  </a:lnTo>
                  <a:lnTo>
                    <a:pt x="5" y="14"/>
                  </a:lnTo>
                  <a:lnTo>
                    <a:pt x="5" y="16"/>
                  </a:lnTo>
                  <a:lnTo>
                    <a:pt x="10" y="16"/>
                  </a:lnTo>
                  <a:lnTo>
                    <a:pt x="10"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75" name="Freeform 143"/>
            <p:cNvSpPr>
              <a:spLocks/>
            </p:cNvSpPr>
            <p:nvPr/>
          </p:nvSpPr>
          <p:spPr bwMode="auto">
            <a:xfrm>
              <a:off x="1321" y="3323"/>
              <a:ext cx="15" cy="11"/>
            </a:xfrm>
            <a:custGeom>
              <a:avLst/>
              <a:gdLst>
                <a:gd name="T0" fmla="*/ 0 w 17"/>
                <a:gd name="T1" fmla="*/ 0 h 17"/>
                <a:gd name="T2" fmla="*/ 0 w 17"/>
                <a:gd name="T3" fmla="*/ 14 h 17"/>
                <a:gd name="T4" fmla="*/ 8 w 17"/>
                <a:gd name="T5" fmla="*/ 16 h 17"/>
                <a:gd name="T6" fmla="*/ 16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8" y="16"/>
                  </a:lnTo>
                  <a:lnTo>
                    <a:pt x="16"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76" name="Freeform 144"/>
            <p:cNvSpPr>
              <a:spLocks/>
            </p:cNvSpPr>
            <p:nvPr/>
          </p:nvSpPr>
          <p:spPr bwMode="auto">
            <a:xfrm>
              <a:off x="1323" y="3323"/>
              <a:ext cx="15" cy="11"/>
            </a:xfrm>
            <a:custGeom>
              <a:avLst/>
              <a:gdLst>
                <a:gd name="T0" fmla="*/ 0 w 17"/>
                <a:gd name="T1" fmla="*/ 0 h 17"/>
                <a:gd name="T2" fmla="*/ 0 w 17"/>
                <a:gd name="T3" fmla="*/ 14 h 17"/>
                <a:gd name="T4" fmla="*/ 5 w 17"/>
                <a:gd name="T5" fmla="*/ 16 h 17"/>
                <a:gd name="T6" fmla="*/ 10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5" y="16"/>
                  </a:lnTo>
                  <a:lnTo>
                    <a:pt x="10"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77" name="Freeform 145"/>
            <p:cNvSpPr>
              <a:spLocks/>
            </p:cNvSpPr>
            <p:nvPr/>
          </p:nvSpPr>
          <p:spPr bwMode="auto">
            <a:xfrm>
              <a:off x="1325" y="3323"/>
              <a:ext cx="15" cy="11"/>
            </a:xfrm>
            <a:custGeom>
              <a:avLst/>
              <a:gdLst>
                <a:gd name="T0" fmla="*/ 0 w 17"/>
                <a:gd name="T1" fmla="*/ 0 h 17"/>
                <a:gd name="T2" fmla="*/ 0 w 17"/>
                <a:gd name="T3" fmla="*/ 14 h 17"/>
                <a:gd name="T4" fmla="*/ 4 w 17"/>
                <a:gd name="T5" fmla="*/ 14 h 17"/>
                <a:gd name="T6" fmla="*/ 8 w 17"/>
                <a:gd name="T7" fmla="*/ 16 h 17"/>
                <a:gd name="T8" fmla="*/ 12 w 17"/>
                <a:gd name="T9" fmla="*/ 16 h 17"/>
                <a:gd name="T10" fmla="*/ 12 w 17"/>
                <a:gd name="T11" fmla="*/ 14 h 17"/>
                <a:gd name="T12" fmla="*/ 16 w 17"/>
                <a:gd name="T13" fmla="*/ 14 h 17"/>
                <a:gd name="T14" fmla="*/ 16 w 17"/>
                <a:gd name="T15" fmla="*/ 0 h 17"/>
                <a:gd name="T16" fmla="*/ 0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0" y="0"/>
                  </a:moveTo>
                  <a:lnTo>
                    <a:pt x="0" y="14"/>
                  </a:lnTo>
                  <a:lnTo>
                    <a:pt x="4" y="14"/>
                  </a:lnTo>
                  <a:lnTo>
                    <a:pt x="8" y="16"/>
                  </a:lnTo>
                  <a:lnTo>
                    <a:pt x="12" y="16"/>
                  </a:lnTo>
                  <a:lnTo>
                    <a:pt x="12"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78" name="Freeform 146"/>
            <p:cNvSpPr>
              <a:spLocks/>
            </p:cNvSpPr>
            <p:nvPr/>
          </p:nvSpPr>
          <p:spPr bwMode="auto">
            <a:xfrm>
              <a:off x="1262" y="3216"/>
              <a:ext cx="168" cy="108"/>
            </a:xfrm>
            <a:custGeom>
              <a:avLst/>
              <a:gdLst>
                <a:gd name="T0" fmla="*/ 180 w 187"/>
                <a:gd name="T1" fmla="*/ 173 h 174"/>
                <a:gd name="T2" fmla="*/ 180 w 187"/>
                <a:gd name="T3" fmla="*/ 173 h 174"/>
                <a:gd name="T4" fmla="*/ 180 w 187"/>
                <a:gd name="T5" fmla="*/ 172 h 174"/>
                <a:gd name="T6" fmla="*/ 182 w 187"/>
                <a:gd name="T7" fmla="*/ 172 h 174"/>
                <a:gd name="T8" fmla="*/ 182 w 187"/>
                <a:gd name="T9" fmla="*/ 172 h 174"/>
                <a:gd name="T10" fmla="*/ 183 w 187"/>
                <a:gd name="T11" fmla="*/ 171 h 174"/>
                <a:gd name="T12" fmla="*/ 183 w 187"/>
                <a:gd name="T13" fmla="*/ 171 h 174"/>
                <a:gd name="T14" fmla="*/ 184 w 187"/>
                <a:gd name="T15" fmla="*/ 171 h 174"/>
                <a:gd name="T16" fmla="*/ 184 w 187"/>
                <a:gd name="T17" fmla="*/ 170 h 174"/>
                <a:gd name="T18" fmla="*/ 184 w 187"/>
                <a:gd name="T19" fmla="*/ 170 h 174"/>
                <a:gd name="T20" fmla="*/ 184 w 187"/>
                <a:gd name="T21" fmla="*/ 169 h 174"/>
                <a:gd name="T22" fmla="*/ 185 w 187"/>
                <a:gd name="T23" fmla="*/ 169 h 174"/>
                <a:gd name="T24" fmla="*/ 185 w 187"/>
                <a:gd name="T25" fmla="*/ 168 h 174"/>
                <a:gd name="T26" fmla="*/ 186 w 187"/>
                <a:gd name="T27" fmla="*/ 167 h 174"/>
                <a:gd name="T28" fmla="*/ 186 w 187"/>
                <a:gd name="T29" fmla="*/ 167 h 174"/>
                <a:gd name="T30" fmla="*/ 186 w 187"/>
                <a:gd name="T31" fmla="*/ 6 h 174"/>
                <a:gd name="T32" fmla="*/ 186 w 187"/>
                <a:gd name="T33" fmla="*/ 5 h 174"/>
                <a:gd name="T34" fmla="*/ 186 w 187"/>
                <a:gd name="T35" fmla="*/ 5 h 174"/>
                <a:gd name="T36" fmla="*/ 185 w 187"/>
                <a:gd name="T37" fmla="*/ 5 h 174"/>
                <a:gd name="T38" fmla="*/ 185 w 187"/>
                <a:gd name="T39" fmla="*/ 3 h 174"/>
                <a:gd name="T40" fmla="*/ 184 w 187"/>
                <a:gd name="T41" fmla="*/ 3 h 174"/>
                <a:gd name="T42" fmla="*/ 184 w 187"/>
                <a:gd name="T43" fmla="*/ 2 h 174"/>
                <a:gd name="T44" fmla="*/ 184 w 187"/>
                <a:gd name="T45" fmla="*/ 1 h 174"/>
                <a:gd name="T46" fmla="*/ 183 w 187"/>
                <a:gd name="T47" fmla="*/ 1 h 174"/>
                <a:gd name="T48" fmla="*/ 183 w 187"/>
                <a:gd name="T49" fmla="*/ 1 h 174"/>
                <a:gd name="T50" fmla="*/ 182 w 187"/>
                <a:gd name="T51" fmla="*/ 1 h 174"/>
                <a:gd name="T52" fmla="*/ 182 w 187"/>
                <a:gd name="T53" fmla="*/ 0 h 174"/>
                <a:gd name="T54" fmla="*/ 180 w 187"/>
                <a:gd name="T55" fmla="*/ 0 h 174"/>
                <a:gd name="T56" fmla="*/ 180 w 187"/>
                <a:gd name="T57" fmla="*/ 0 h 174"/>
                <a:gd name="T58" fmla="*/ 180 w 187"/>
                <a:gd name="T59" fmla="*/ 0 h 174"/>
                <a:gd name="T60" fmla="*/ 5 w 187"/>
                <a:gd name="T61" fmla="*/ 0 h 174"/>
                <a:gd name="T62" fmla="*/ 4 w 187"/>
                <a:gd name="T63" fmla="*/ 0 h 174"/>
                <a:gd name="T64" fmla="*/ 3 w 187"/>
                <a:gd name="T65" fmla="*/ 0 h 174"/>
                <a:gd name="T66" fmla="*/ 3 w 187"/>
                <a:gd name="T67" fmla="*/ 0 h 174"/>
                <a:gd name="T68" fmla="*/ 2 w 187"/>
                <a:gd name="T69" fmla="*/ 0 h 174"/>
                <a:gd name="T70" fmla="*/ 2 w 187"/>
                <a:gd name="T71" fmla="*/ 1 h 174"/>
                <a:gd name="T72" fmla="*/ 1 w 187"/>
                <a:gd name="T73" fmla="*/ 1 h 174"/>
                <a:gd name="T74" fmla="*/ 1 w 187"/>
                <a:gd name="T75" fmla="*/ 1 h 174"/>
                <a:gd name="T76" fmla="*/ 1 w 187"/>
                <a:gd name="T77" fmla="*/ 2 h 174"/>
                <a:gd name="T78" fmla="*/ 0 w 187"/>
                <a:gd name="T79" fmla="*/ 3 h 174"/>
                <a:gd name="T80" fmla="*/ 0 w 187"/>
                <a:gd name="T81" fmla="*/ 3 h 174"/>
                <a:gd name="T82" fmla="*/ 0 w 187"/>
                <a:gd name="T83" fmla="*/ 3 h 174"/>
                <a:gd name="T84" fmla="*/ 0 w 187"/>
                <a:gd name="T85" fmla="*/ 5 h 174"/>
                <a:gd name="T86" fmla="*/ 0 w 187"/>
                <a:gd name="T87" fmla="*/ 5 h 174"/>
                <a:gd name="T88" fmla="*/ 0 w 187"/>
                <a:gd name="T89" fmla="*/ 6 h 174"/>
                <a:gd name="T90" fmla="*/ 0 w 187"/>
                <a:gd name="T91" fmla="*/ 167 h 174"/>
                <a:gd name="T92" fmla="*/ 0 w 187"/>
                <a:gd name="T93" fmla="*/ 167 h 174"/>
                <a:gd name="T94" fmla="*/ 0 w 187"/>
                <a:gd name="T95" fmla="*/ 168 h 174"/>
                <a:gd name="T96" fmla="*/ 0 w 187"/>
                <a:gd name="T97" fmla="*/ 169 h 174"/>
                <a:gd name="T98" fmla="*/ 0 w 187"/>
                <a:gd name="T99" fmla="*/ 169 h 174"/>
                <a:gd name="T100" fmla="*/ 0 w 187"/>
                <a:gd name="T101" fmla="*/ 170 h 174"/>
                <a:gd name="T102" fmla="*/ 1 w 187"/>
                <a:gd name="T103" fmla="*/ 170 h 174"/>
                <a:gd name="T104" fmla="*/ 1 w 187"/>
                <a:gd name="T105" fmla="*/ 171 h 174"/>
                <a:gd name="T106" fmla="*/ 1 w 187"/>
                <a:gd name="T107" fmla="*/ 171 h 174"/>
                <a:gd name="T108" fmla="*/ 2 w 187"/>
                <a:gd name="T109" fmla="*/ 171 h 174"/>
                <a:gd name="T110" fmla="*/ 2 w 187"/>
                <a:gd name="T111" fmla="*/ 172 h 174"/>
                <a:gd name="T112" fmla="*/ 2 w 187"/>
                <a:gd name="T113" fmla="*/ 172 h 174"/>
                <a:gd name="T114" fmla="*/ 3 w 187"/>
                <a:gd name="T115" fmla="*/ 172 h 174"/>
                <a:gd name="T116" fmla="*/ 3 w 187"/>
                <a:gd name="T117" fmla="*/ 172 h 174"/>
                <a:gd name="T118" fmla="*/ 4 w 187"/>
                <a:gd name="T119" fmla="*/ 173 h 174"/>
                <a:gd name="T120" fmla="*/ 5 w 187"/>
                <a:gd name="T121" fmla="*/ 173 h 174"/>
                <a:gd name="T122" fmla="*/ 180 w 187"/>
                <a:gd name="T123"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7" h="174">
                  <a:moveTo>
                    <a:pt x="180" y="173"/>
                  </a:moveTo>
                  <a:lnTo>
                    <a:pt x="180" y="173"/>
                  </a:lnTo>
                  <a:lnTo>
                    <a:pt x="180" y="172"/>
                  </a:lnTo>
                  <a:lnTo>
                    <a:pt x="182" y="172"/>
                  </a:lnTo>
                  <a:lnTo>
                    <a:pt x="182" y="172"/>
                  </a:lnTo>
                  <a:lnTo>
                    <a:pt x="183" y="171"/>
                  </a:lnTo>
                  <a:lnTo>
                    <a:pt x="183" y="171"/>
                  </a:lnTo>
                  <a:lnTo>
                    <a:pt x="184" y="171"/>
                  </a:lnTo>
                  <a:lnTo>
                    <a:pt x="184" y="170"/>
                  </a:lnTo>
                  <a:lnTo>
                    <a:pt x="184" y="170"/>
                  </a:lnTo>
                  <a:lnTo>
                    <a:pt x="184" y="169"/>
                  </a:lnTo>
                  <a:lnTo>
                    <a:pt x="185" y="169"/>
                  </a:lnTo>
                  <a:lnTo>
                    <a:pt x="185" y="168"/>
                  </a:lnTo>
                  <a:lnTo>
                    <a:pt x="186" y="167"/>
                  </a:lnTo>
                  <a:lnTo>
                    <a:pt x="186" y="167"/>
                  </a:lnTo>
                  <a:lnTo>
                    <a:pt x="186" y="6"/>
                  </a:lnTo>
                  <a:lnTo>
                    <a:pt x="186" y="5"/>
                  </a:lnTo>
                  <a:lnTo>
                    <a:pt x="186" y="5"/>
                  </a:lnTo>
                  <a:lnTo>
                    <a:pt x="185" y="5"/>
                  </a:lnTo>
                  <a:lnTo>
                    <a:pt x="185" y="3"/>
                  </a:lnTo>
                  <a:lnTo>
                    <a:pt x="184" y="3"/>
                  </a:lnTo>
                  <a:lnTo>
                    <a:pt x="184" y="2"/>
                  </a:lnTo>
                  <a:lnTo>
                    <a:pt x="184" y="1"/>
                  </a:lnTo>
                  <a:lnTo>
                    <a:pt x="183" y="1"/>
                  </a:lnTo>
                  <a:lnTo>
                    <a:pt x="183" y="1"/>
                  </a:lnTo>
                  <a:lnTo>
                    <a:pt x="182" y="1"/>
                  </a:lnTo>
                  <a:lnTo>
                    <a:pt x="182" y="0"/>
                  </a:lnTo>
                  <a:lnTo>
                    <a:pt x="180" y="0"/>
                  </a:lnTo>
                  <a:lnTo>
                    <a:pt x="180" y="0"/>
                  </a:lnTo>
                  <a:lnTo>
                    <a:pt x="180" y="0"/>
                  </a:lnTo>
                  <a:lnTo>
                    <a:pt x="5" y="0"/>
                  </a:lnTo>
                  <a:lnTo>
                    <a:pt x="4" y="0"/>
                  </a:lnTo>
                  <a:lnTo>
                    <a:pt x="3" y="0"/>
                  </a:lnTo>
                  <a:lnTo>
                    <a:pt x="3" y="0"/>
                  </a:lnTo>
                  <a:lnTo>
                    <a:pt x="2" y="0"/>
                  </a:lnTo>
                  <a:lnTo>
                    <a:pt x="2" y="1"/>
                  </a:lnTo>
                  <a:lnTo>
                    <a:pt x="1" y="1"/>
                  </a:lnTo>
                  <a:lnTo>
                    <a:pt x="1" y="1"/>
                  </a:lnTo>
                  <a:lnTo>
                    <a:pt x="1" y="2"/>
                  </a:lnTo>
                  <a:lnTo>
                    <a:pt x="0" y="3"/>
                  </a:lnTo>
                  <a:lnTo>
                    <a:pt x="0" y="3"/>
                  </a:lnTo>
                  <a:lnTo>
                    <a:pt x="0" y="3"/>
                  </a:lnTo>
                  <a:lnTo>
                    <a:pt x="0" y="5"/>
                  </a:lnTo>
                  <a:lnTo>
                    <a:pt x="0" y="5"/>
                  </a:lnTo>
                  <a:lnTo>
                    <a:pt x="0" y="6"/>
                  </a:lnTo>
                  <a:lnTo>
                    <a:pt x="0" y="167"/>
                  </a:lnTo>
                  <a:lnTo>
                    <a:pt x="0" y="167"/>
                  </a:lnTo>
                  <a:lnTo>
                    <a:pt x="0" y="168"/>
                  </a:lnTo>
                  <a:lnTo>
                    <a:pt x="0" y="169"/>
                  </a:lnTo>
                  <a:lnTo>
                    <a:pt x="0" y="169"/>
                  </a:lnTo>
                  <a:lnTo>
                    <a:pt x="0" y="170"/>
                  </a:lnTo>
                  <a:lnTo>
                    <a:pt x="1" y="170"/>
                  </a:lnTo>
                  <a:lnTo>
                    <a:pt x="1" y="171"/>
                  </a:lnTo>
                  <a:lnTo>
                    <a:pt x="1" y="171"/>
                  </a:lnTo>
                  <a:lnTo>
                    <a:pt x="2" y="171"/>
                  </a:lnTo>
                  <a:lnTo>
                    <a:pt x="2" y="172"/>
                  </a:lnTo>
                  <a:lnTo>
                    <a:pt x="2" y="172"/>
                  </a:lnTo>
                  <a:lnTo>
                    <a:pt x="3" y="172"/>
                  </a:lnTo>
                  <a:lnTo>
                    <a:pt x="3" y="172"/>
                  </a:lnTo>
                  <a:lnTo>
                    <a:pt x="4" y="173"/>
                  </a:lnTo>
                  <a:lnTo>
                    <a:pt x="5" y="173"/>
                  </a:lnTo>
                  <a:lnTo>
                    <a:pt x="180" y="173"/>
                  </a:lnTo>
                </a:path>
              </a:pathLst>
            </a:custGeom>
            <a:solidFill>
              <a:srgbClr val="999999"/>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79" name="Freeform 147"/>
            <p:cNvSpPr>
              <a:spLocks/>
            </p:cNvSpPr>
            <p:nvPr/>
          </p:nvSpPr>
          <p:spPr bwMode="auto">
            <a:xfrm>
              <a:off x="1262" y="3217"/>
              <a:ext cx="167" cy="107"/>
            </a:xfrm>
            <a:custGeom>
              <a:avLst/>
              <a:gdLst>
                <a:gd name="T0" fmla="*/ 185 w 186"/>
                <a:gd name="T1" fmla="*/ 165 h 172"/>
                <a:gd name="T2" fmla="*/ 185 w 186"/>
                <a:gd name="T3" fmla="*/ 166 h 172"/>
                <a:gd name="T4" fmla="*/ 185 w 186"/>
                <a:gd name="T5" fmla="*/ 167 h 172"/>
                <a:gd name="T6" fmla="*/ 184 w 186"/>
                <a:gd name="T7" fmla="*/ 167 h 172"/>
                <a:gd name="T8" fmla="*/ 184 w 186"/>
                <a:gd name="T9" fmla="*/ 168 h 172"/>
                <a:gd name="T10" fmla="*/ 183 w 186"/>
                <a:gd name="T11" fmla="*/ 169 h 172"/>
                <a:gd name="T12" fmla="*/ 183 w 186"/>
                <a:gd name="T13" fmla="*/ 169 h 172"/>
                <a:gd name="T14" fmla="*/ 182 w 186"/>
                <a:gd name="T15" fmla="*/ 170 h 172"/>
                <a:gd name="T16" fmla="*/ 182 w 186"/>
                <a:gd name="T17" fmla="*/ 170 h 172"/>
                <a:gd name="T18" fmla="*/ 181 w 186"/>
                <a:gd name="T19" fmla="*/ 170 h 172"/>
                <a:gd name="T20" fmla="*/ 181 w 186"/>
                <a:gd name="T21" fmla="*/ 171 h 172"/>
                <a:gd name="T22" fmla="*/ 180 w 186"/>
                <a:gd name="T23" fmla="*/ 171 h 172"/>
                <a:gd name="T24" fmla="*/ 179 w 186"/>
                <a:gd name="T25" fmla="*/ 171 h 172"/>
                <a:gd name="T26" fmla="*/ 4 w 186"/>
                <a:gd name="T27" fmla="*/ 171 h 172"/>
                <a:gd name="T28" fmla="*/ 3 w 186"/>
                <a:gd name="T29" fmla="*/ 171 h 172"/>
                <a:gd name="T30" fmla="*/ 3 w 186"/>
                <a:gd name="T31" fmla="*/ 171 h 172"/>
                <a:gd name="T32" fmla="*/ 3 w 186"/>
                <a:gd name="T33" fmla="*/ 170 h 172"/>
                <a:gd name="T34" fmla="*/ 2 w 186"/>
                <a:gd name="T35" fmla="*/ 170 h 172"/>
                <a:gd name="T36" fmla="*/ 2 w 186"/>
                <a:gd name="T37" fmla="*/ 170 h 172"/>
                <a:gd name="T38" fmla="*/ 1 w 186"/>
                <a:gd name="T39" fmla="*/ 169 h 172"/>
                <a:gd name="T40" fmla="*/ 1 w 186"/>
                <a:gd name="T41" fmla="*/ 169 h 172"/>
                <a:gd name="T42" fmla="*/ 0 w 186"/>
                <a:gd name="T43" fmla="*/ 169 h 172"/>
                <a:gd name="T44" fmla="*/ 0 w 186"/>
                <a:gd name="T45" fmla="*/ 168 h 172"/>
                <a:gd name="T46" fmla="*/ 0 w 186"/>
                <a:gd name="T47" fmla="*/ 167 h 172"/>
                <a:gd name="T48" fmla="*/ 0 w 186"/>
                <a:gd name="T49" fmla="*/ 167 h 172"/>
                <a:gd name="T50" fmla="*/ 0 w 186"/>
                <a:gd name="T51" fmla="*/ 166 h 172"/>
                <a:gd name="T52" fmla="*/ 0 w 186"/>
                <a:gd name="T53" fmla="*/ 165 h 172"/>
                <a:gd name="T54" fmla="*/ 0 w 186"/>
                <a:gd name="T55" fmla="*/ 5 h 172"/>
                <a:gd name="T56" fmla="*/ 0 w 186"/>
                <a:gd name="T57" fmla="*/ 4 h 172"/>
                <a:gd name="T58" fmla="*/ 0 w 186"/>
                <a:gd name="T59" fmla="*/ 3 h 172"/>
                <a:gd name="T60" fmla="*/ 0 w 186"/>
                <a:gd name="T61" fmla="*/ 3 h 172"/>
                <a:gd name="T62" fmla="*/ 0 w 186"/>
                <a:gd name="T63" fmla="*/ 2 h 172"/>
                <a:gd name="T64" fmla="*/ 0 w 186"/>
                <a:gd name="T65" fmla="*/ 2 h 172"/>
                <a:gd name="T66" fmla="*/ 1 w 186"/>
                <a:gd name="T67" fmla="*/ 1 h 172"/>
                <a:gd name="T68" fmla="*/ 1 w 186"/>
                <a:gd name="T69" fmla="*/ 1 h 172"/>
                <a:gd name="T70" fmla="*/ 2 w 186"/>
                <a:gd name="T71" fmla="*/ 1 h 172"/>
                <a:gd name="T72" fmla="*/ 2 w 186"/>
                <a:gd name="T73" fmla="*/ 0 h 172"/>
                <a:gd name="T74" fmla="*/ 2 w 186"/>
                <a:gd name="T75" fmla="*/ 0 h 172"/>
                <a:gd name="T76" fmla="*/ 3 w 186"/>
                <a:gd name="T77" fmla="*/ 0 h 172"/>
                <a:gd name="T78" fmla="*/ 3 w 186"/>
                <a:gd name="T79" fmla="*/ 0 h 172"/>
                <a:gd name="T80" fmla="*/ 4 w 186"/>
                <a:gd name="T81" fmla="*/ 0 h 172"/>
                <a:gd name="T82" fmla="*/ 179 w 186"/>
                <a:gd name="T83" fmla="*/ 0 h 172"/>
                <a:gd name="T84" fmla="*/ 180 w 186"/>
                <a:gd name="T85" fmla="*/ 0 h 172"/>
                <a:gd name="T86" fmla="*/ 181 w 186"/>
                <a:gd name="T87" fmla="*/ 0 h 172"/>
                <a:gd name="T88" fmla="*/ 181 w 186"/>
                <a:gd name="T89" fmla="*/ 0 h 172"/>
                <a:gd name="T90" fmla="*/ 182 w 186"/>
                <a:gd name="T91" fmla="*/ 0 h 172"/>
                <a:gd name="T92" fmla="*/ 182 w 186"/>
                <a:gd name="T93" fmla="*/ 1 h 172"/>
                <a:gd name="T94" fmla="*/ 183 w 186"/>
                <a:gd name="T95" fmla="*/ 1 h 172"/>
                <a:gd name="T96" fmla="*/ 183 w 186"/>
                <a:gd name="T97" fmla="*/ 1 h 172"/>
                <a:gd name="T98" fmla="*/ 183 w 186"/>
                <a:gd name="T99" fmla="*/ 2 h 172"/>
                <a:gd name="T100" fmla="*/ 184 w 186"/>
                <a:gd name="T101" fmla="*/ 2 h 172"/>
                <a:gd name="T102" fmla="*/ 184 w 186"/>
                <a:gd name="T103" fmla="*/ 3 h 172"/>
                <a:gd name="T104" fmla="*/ 185 w 186"/>
                <a:gd name="T105" fmla="*/ 3 h 172"/>
                <a:gd name="T106" fmla="*/ 185 w 186"/>
                <a:gd name="T107" fmla="*/ 4 h 172"/>
                <a:gd name="T108" fmla="*/ 185 w 186"/>
                <a:gd name="T109" fmla="*/ 5 h 172"/>
                <a:gd name="T110" fmla="*/ 185 w 186"/>
                <a:gd name="T111" fmla="*/ 16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6" h="172">
                  <a:moveTo>
                    <a:pt x="185" y="165"/>
                  </a:moveTo>
                  <a:lnTo>
                    <a:pt x="185" y="166"/>
                  </a:lnTo>
                  <a:lnTo>
                    <a:pt x="185" y="167"/>
                  </a:lnTo>
                  <a:lnTo>
                    <a:pt x="184" y="167"/>
                  </a:lnTo>
                  <a:lnTo>
                    <a:pt x="184" y="168"/>
                  </a:lnTo>
                  <a:lnTo>
                    <a:pt x="183" y="169"/>
                  </a:lnTo>
                  <a:lnTo>
                    <a:pt x="183" y="169"/>
                  </a:lnTo>
                  <a:lnTo>
                    <a:pt x="182" y="170"/>
                  </a:lnTo>
                  <a:lnTo>
                    <a:pt x="182" y="170"/>
                  </a:lnTo>
                  <a:lnTo>
                    <a:pt x="181" y="170"/>
                  </a:lnTo>
                  <a:lnTo>
                    <a:pt x="181" y="171"/>
                  </a:lnTo>
                  <a:lnTo>
                    <a:pt x="180" y="171"/>
                  </a:lnTo>
                  <a:lnTo>
                    <a:pt x="179" y="171"/>
                  </a:lnTo>
                  <a:lnTo>
                    <a:pt x="4" y="171"/>
                  </a:lnTo>
                  <a:lnTo>
                    <a:pt x="3" y="171"/>
                  </a:lnTo>
                  <a:lnTo>
                    <a:pt x="3" y="171"/>
                  </a:lnTo>
                  <a:lnTo>
                    <a:pt x="3" y="170"/>
                  </a:lnTo>
                  <a:lnTo>
                    <a:pt x="2" y="170"/>
                  </a:lnTo>
                  <a:lnTo>
                    <a:pt x="2" y="170"/>
                  </a:lnTo>
                  <a:lnTo>
                    <a:pt x="1" y="169"/>
                  </a:lnTo>
                  <a:lnTo>
                    <a:pt x="1" y="169"/>
                  </a:lnTo>
                  <a:lnTo>
                    <a:pt x="0" y="169"/>
                  </a:lnTo>
                  <a:lnTo>
                    <a:pt x="0" y="168"/>
                  </a:lnTo>
                  <a:lnTo>
                    <a:pt x="0" y="167"/>
                  </a:lnTo>
                  <a:lnTo>
                    <a:pt x="0" y="167"/>
                  </a:lnTo>
                  <a:lnTo>
                    <a:pt x="0" y="166"/>
                  </a:lnTo>
                  <a:lnTo>
                    <a:pt x="0" y="165"/>
                  </a:lnTo>
                  <a:lnTo>
                    <a:pt x="0" y="5"/>
                  </a:lnTo>
                  <a:lnTo>
                    <a:pt x="0" y="4"/>
                  </a:lnTo>
                  <a:lnTo>
                    <a:pt x="0" y="3"/>
                  </a:lnTo>
                  <a:lnTo>
                    <a:pt x="0" y="3"/>
                  </a:lnTo>
                  <a:lnTo>
                    <a:pt x="0" y="2"/>
                  </a:lnTo>
                  <a:lnTo>
                    <a:pt x="0" y="2"/>
                  </a:lnTo>
                  <a:lnTo>
                    <a:pt x="1" y="1"/>
                  </a:lnTo>
                  <a:lnTo>
                    <a:pt x="1" y="1"/>
                  </a:lnTo>
                  <a:lnTo>
                    <a:pt x="2" y="1"/>
                  </a:lnTo>
                  <a:lnTo>
                    <a:pt x="2" y="0"/>
                  </a:lnTo>
                  <a:lnTo>
                    <a:pt x="2" y="0"/>
                  </a:lnTo>
                  <a:lnTo>
                    <a:pt x="3" y="0"/>
                  </a:lnTo>
                  <a:lnTo>
                    <a:pt x="3" y="0"/>
                  </a:lnTo>
                  <a:lnTo>
                    <a:pt x="4" y="0"/>
                  </a:lnTo>
                  <a:lnTo>
                    <a:pt x="179" y="0"/>
                  </a:lnTo>
                  <a:lnTo>
                    <a:pt x="180" y="0"/>
                  </a:lnTo>
                  <a:lnTo>
                    <a:pt x="181" y="0"/>
                  </a:lnTo>
                  <a:lnTo>
                    <a:pt x="181" y="0"/>
                  </a:lnTo>
                  <a:lnTo>
                    <a:pt x="182" y="0"/>
                  </a:lnTo>
                  <a:lnTo>
                    <a:pt x="182" y="1"/>
                  </a:lnTo>
                  <a:lnTo>
                    <a:pt x="183" y="1"/>
                  </a:lnTo>
                  <a:lnTo>
                    <a:pt x="183" y="1"/>
                  </a:lnTo>
                  <a:lnTo>
                    <a:pt x="183" y="2"/>
                  </a:lnTo>
                  <a:lnTo>
                    <a:pt x="184" y="2"/>
                  </a:lnTo>
                  <a:lnTo>
                    <a:pt x="184" y="3"/>
                  </a:lnTo>
                  <a:lnTo>
                    <a:pt x="185" y="3"/>
                  </a:lnTo>
                  <a:lnTo>
                    <a:pt x="185" y="4"/>
                  </a:lnTo>
                  <a:lnTo>
                    <a:pt x="185" y="5"/>
                  </a:lnTo>
                  <a:lnTo>
                    <a:pt x="185" y="165"/>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80" name="Freeform 148"/>
            <p:cNvSpPr>
              <a:spLocks/>
            </p:cNvSpPr>
            <p:nvPr/>
          </p:nvSpPr>
          <p:spPr bwMode="auto">
            <a:xfrm>
              <a:off x="1263" y="3217"/>
              <a:ext cx="164" cy="106"/>
            </a:xfrm>
            <a:custGeom>
              <a:avLst/>
              <a:gdLst>
                <a:gd name="T0" fmla="*/ 180 w 181"/>
                <a:gd name="T1" fmla="*/ 3 h 171"/>
                <a:gd name="T2" fmla="*/ 180 w 181"/>
                <a:gd name="T3" fmla="*/ 3 h 171"/>
                <a:gd name="T4" fmla="*/ 180 w 181"/>
                <a:gd name="T5" fmla="*/ 2 h 171"/>
                <a:gd name="T6" fmla="*/ 179 w 181"/>
                <a:gd name="T7" fmla="*/ 2 h 171"/>
                <a:gd name="T8" fmla="*/ 179 w 181"/>
                <a:gd name="T9" fmla="*/ 1 h 171"/>
                <a:gd name="T10" fmla="*/ 178 w 181"/>
                <a:gd name="T11" fmla="*/ 1 h 171"/>
                <a:gd name="T12" fmla="*/ 178 w 181"/>
                <a:gd name="T13" fmla="*/ 0 h 171"/>
                <a:gd name="T14" fmla="*/ 177 w 181"/>
                <a:gd name="T15" fmla="*/ 0 h 171"/>
                <a:gd name="T16" fmla="*/ 177 w 181"/>
                <a:gd name="T17" fmla="*/ 0 h 171"/>
                <a:gd name="T18" fmla="*/ 177 w 181"/>
                <a:gd name="T19" fmla="*/ 0 h 171"/>
                <a:gd name="T20" fmla="*/ 176 w 181"/>
                <a:gd name="T21" fmla="*/ 0 h 171"/>
                <a:gd name="T22" fmla="*/ 176 w 181"/>
                <a:gd name="T23" fmla="*/ 0 h 171"/>
                <a:gd name="T24" fmla="*/ 3 w 181"/>
                <a:gd name="T25" fmla="*/ 0 h 171"/>
                <a:gd name="T26" fmla="*/ 3 w 181"/>
                <a:gd name="T27" fmla="*/ 0 h 171"/>
                <a:gd name="T28" fmla="*/ 2 w 181"/>
                <a:gd name="T29" fmla="*/ 0 h 171"/>
                <a:gd name="T30" fmla="*/ 2 w 181"/>
                <a:gd name="T31" fmla="*/ 0 h 171"/>
                <a:gd name="T32" fmla="*/ 1 w 181"/>
                <a:gd name="T33" fmla="*/ 0 h 171"/>
                <a:gd name="T34" fmla="*/ 1 w 181"/>
                <a:gd name="T35" fmla="*/ 0 h 171"/>
                <a:gd name="T36" fmla="*/ 1 w 181"/>
                <a:gd name="T37" fmla="*/ 1 h 171"/>
                <a:gd name="T38" fmla="*/ 0 w 181"/>
                <a:gd name="T39" fmla="*/ 1 h 171"/>
                <a:gd name="T40" fmla="*/ 0 w 181"/>
                <a:gd name="T41" fmla="*/ 1 h 171"/>
                <a:gd name="T42" fmla="*/ 0 w 181"/>
                <a:gd name="T43" fmla="*/ 2 h 171"/>
                <a:gd name="T44" fmla="*/ 0 w 181"/>
                <a:gd name="T45" fmla="*/ 3 h 171"/>
                <a:gd name="T46" fmla="*/ 0 w 181"/>
                <a:gd name="T47" fmla="*/ 3 h 171"/>
                <a:gd name="T48" fmla="*/ 0 w 181"/>
                <a:gd name="T49" fmla="*/ 166 h 171"/>
                <a:gd name="T50" fmla="*/ 0 w 181"/>
                <a:gd name="T51" fmla="*/ 166 h 171"/>
                <a:gd name="T52" fmla="*/ 0 w 181"/>
                <a:gd name="T53" fmla="*/ 167 h 171"/>
                <a:gd name="T54" fmla="*/ 0 w 181"/>
                <a:gd name="T55" fmla="*/ 168 h 171"/>
                <a:gd name="T56" fmla="*/ 0 w 181"/>
                <a:gd name="T57" fmla="*/ 168 h 171"/>
                <a:gd name="T58" fmla="*/ 1 w 181"/>
                <a:gd name="T59" fmla="*/ 168 h 171"/>
                <a:gd name="T60" fmla="*/ 1 w 181"/>
                <a:gd name="T61" fmla="*/ 169 h 171"/>
                <a:gd name="T62" fmla="*/ 2 w 181"/>
                <a:gd name="T63" fmla="*/ 169 h 171"/>
                <a:gd name="T64" fmla="*/ 2 w 181"/>
                <a:gd name="T65" fmla="*/ 169 h 171"/>
                <a:gd name="T66" fmla="*/ 3 w 181"/>
                <a:gd name="T67" fmla="*/ 170 h 171"/>
                <a:gd name="T68" fmla="*/ 3 w 181"/>
                <a:gd name="T69" fmla="*/ 170 h 171"/>
                <a:gd name="T70" fmla="*/ 176 w 181"/>
                <a:gd name="T71" fmla="*/ 170 h 171"/>
                <a:gd name="T72" fmla="*/ 176 w 181"/>
                <a:gd name="T73" fmla="*/ 169 h 171"/>
                <a:gd name="T74" fmla="*/ 177 w 181"/>
                <a:gd name="T75" fmla="*/ 169 h 171"/>
                <a:gd name="T76" fmla="*/ 177 w 181"/>
                <a:gd name="T77" fmla="*/ 169 h 171"/>
                <a:gd name="T78" fmla="*/ 178 w 181"/>
                <a:gd name="T79" fmla="*/ 169 h 171"/>
                <a:gd name="T80" fmla="*/ 178 w 181"/>
                <a:gd name="T81" fmla="*/ 168 h 171"/>
                <a:gd name="T82" fmla="*/ 178 w 181"/>
                <a:gd name="T83" fmla="*/ 168 h 171"/>
                <a:gd name="T84" fmla="*/ 179 w 181"/>
                <a:gd name="T85" fmla="*/ 168 h 171"/>
                <a:gd name="T86" fmla="*/ 179 w 181"/>
                <a:gd name="T87" fmla="*/ 167 h 171"/>
                <a:gd name="T88" fmla="*/ 180 w 181"/>
                <a:gd name="T89" fmla="*/ 166 h 171"/>
                <a:gd name="T90" fmla="*/ 180 w 181"/>
                <a:gd name="T91" fmla="*/ 166 h 171"/>
                <a:gd name="T92" fmla="*/ 180 w 181"/>
                <a:gd name="T93" fmla="*/ 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71">
                  <a:moveTo>
                    <a:pt x="180" y="3"/>
                  </a:moveTo>
                  <a:lnTo>
                    <a:pt x="180" y="3"/>
                  </a:lnTo>
                  <a:lnTo>
                    <a:pt x="180" y="2"/>
                  </a:lnTo>
                  <a:lnTo>
                    <a:pt x="179" y="2"/>
                  </a:lnTo>
                  <a:lnTo>
                    <a:pt x="179" y="1"/>
                  </a:lnTo>
                  <a:lnTo>
                    <a:pt x="178" y="1"/>
                  </a:lnTo>
                  <a:lnTo>
                    <a:pt x="178" y="0"/>
                  </a:lnTo>
                  <a:lnTo>
                    <a:pt x="177" y="0"/>
                  </a:lnTo>
                  <a:lnTo>
                    <a:pt x="177" y="0"/>
                  </a:lnTo>
                  <a:lnTo>
                    <a:pt x="177" y="0"/>
                  </a:lnTo>
                  <a:lnTo>
                    <a:pt x="176" y="0"/>
                  </a:lnTo>
                  <a:lnTo>
                    <a:pt x="176" y="0"/>
                  </a:lnTo>
                  <a:lnTo>
                    <a:pt x="3" y="0"/>
                  </a:lnTo>
                  <a:lnTo>
                    <a:pt x="3" y="0"/>
                  </a:lnTo>
                  <a:lnTo>
                    <a:pt x="2" y="0"/>
                  </a:lnTo>
                  <a:lnTo>
                    <a:pt x="2" y="0"/>
                  </a:lnTo>
                  <a:lnTo>
                    <a:pt x="1" y="0"/>
                  </a:lnTo>
                  <a:lnTo>
                    <a:pt x="1" y="0"/>
                  </a:lnTo>
                  <a:lnTo>
                    <a:pt x="1" y="1"/>
                  </a:lnTo>
                  <a:lnTo>
                    <a:pt x="0" y="1"/>
                  </a:lnTo>
                  <a:lnTo>
                    <a:pt x="0" y="1"/>
                  </a:lnTo>
                  <a:lnTo>
                    <a:pt x="0" y="2"/>
                  </a:lnTo>
                  <a:lnTo>
                    <a:pt x="0" y="3"/>
                  </a:lnTo>
                  <a:lnTo>
                    <a:pt x="0" y="3"/>
                  </a:lnTo>
                  <a:lnTo>
                    <a:pt x="0" y="166"/>
                  </a:lnTo>
                  <a:lnTo>
                    <a:pt x="0" y="166"/>
                  </a:lnTo>
                  <a:lnTo>
                    <a:pt x="0" y="167"/>
                  </a:lnTo>
                  <a:lnTo>
                    <a:pt x="0" y="168"/>
                  </a:lnTo>
                  <a:lnTo>
                    <a:pt x="0" y="168"/>
                  </a:lnTo>
                  <a:lnTo>
                    <a:pt x="1" y="168"/>
                  </a:lnTo>
                  <a:lnTo>
                    <a:pt x="1" y="169"/>
                  </a:lnTo>
                  <a:lnTo>
                    <a:pt x="2" y="169"/>
                  </a:lnTo>
                  <a:lnTo>
                    <a:pt x="2" y="169"/>
                  </a:lnTo>
                  <a:lnTo>
                    <a:pt x="3" y="170"/>
                  </a:lnTo>
                  <a:lnTo>
                    <a:pt x="3" y="170"/>
                  </a:lnTo>
                  <a:lnTo>
                    <a:pt x="176" y="170"/>
                  </a:lnTo>
                  <a:lnTo>
                    <a:pt x="176" y="169"/>
                  </a:lnTo>
                  <a:lnTo>
                    <a:pt x="177" y="169"/>
                  </a:lnTo>
                  <a:lnTo>
                    <a:pt x="177" y="169"/>
                  </a:lnTo>
                  <a:lnTo>
                    <a:pt x="178" y="169"/>
                  </a:lnTo>
                  <a:lnTo>
                    <a:pt x="178" y="168"/>
                  </a:lnTo>
                  <a:lnTo>
                    <a:pt x="178" y="168"/>
                  </a:lnTo>
                  <a:lnTo>
                    <a:pt x="179" y="168"/>
                  </a:lnTo>
                  <a:lnTo>
                    <a:pt x="179" y="167"/>
                  </a:lnTo>
                  <a:lnTo>
                    <a:pt x="180" y="166"/>
                  </a:lnTo>
                  <a:lnTo>
                    <a:pt x="180" y="166"/>
                  </a:lnTo>
                  <a:lnTo>
                    <a:pt x="180" y="3"/>
                  </a:lnTo>
                </a:path>
              </a:pathLst>
            </a:custGeom>
            <a:solidFill>
              <a:srgbClr val="999999"/>
            </a:solidFill>
            <a:ln w="12700" cap="flat" cmpd="sng">
              <a:solidFill>
                <a:srgbClr val="99999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81" name="Freeform 149"/>
            <p:cNvSpPr>
              <a:spLocks/>
            </p:cNvSpPr>
            <p:nvPr/>
          </p:nvSpPr>
          <p:spPr bwMode="auto">
            <a:xfrm>
              <a:off x="1264" y="3218"/>
              <a:ext cx="163" cy="104"/>
            </a:xfrm>
            <a:custGeom>
              <a:avLst/>
              <a:gdLst>
                <a:gd name="T0" fmla="*/ 179 w 180"/>
                <a:gd name="T1" fmla="*/ 163 h 168"/>
                <a:gd name="T2" fmla="*/ 179 w 180"/>
                <a:gd name="T3" fmla="*/ 164 h 168"/>
                <a:gd name="T4" fmla="*/ 178 w 180"/>
                <a:gd name="T5" fmla="*/ 165 h 168"/>
                <a:gd name="T6" fmla="*/ 178 w 180"/>
                <a:gd name="T7" fmla="*/ 165 h 168"/>
                <a:gd name="T8" fmla="*/ 177 w 180"/>
                <a:gd name="T9" fmla="*/ 166 h 168"/>
                <a:gd name="T10" fmla="*/ 177 w 180"/>
                <a:gd name="T11" fmla="*/ 166 h 168"/>
                <a:gd name="T12" fmla="*/ 176 w 180"/>
                <a:gd name="T13" fmla="*/ 167 h 168"/>
                <a:gd name="T14" fmla="*/ 176 w 180"/>
                <a:gd name="T15" fmla="*/ 167 h 168"/>
                <a:gd name="T16" fmla="*/ 2 w 180"/>
                <a:gd name="T17" fmla="*/ 167 h 168"/>
                <a:gd name="T18" fmla="*/ 2 w 180"/>
                <a:gd name="T19" fmla="*/ 167 h 168"/>
                <a:gd name="T20" fmla="*/ 1 w 180"/>
                <a:gd name="T21" fmla="*/ 167 h 168"/>
                <a:gd name="T22" fmla="*/ 1 w 180"/>
                <a:gd name="T23" fmla="*/ 166 h 168"/>
                <a:gd name="T24" fmla="*/ 1 w 180"/>
                <a:gd name="T25" fmla="*/ 166 h 168"/>
                <a:gd name="T26" fmla="*/ 0 w 180"/>
                <a:gd name="T27" fmla="*/ 166 h 168"/>
                <a:gd name="T28" fmla="*/ 0 w 180"/>
                <a:gd name="T29" fmla="*/ 165 h 168"/>
                <a:gd name="T30" fmla="*/ 0 w 180"/>
                <a:gd name="T31" fmla="*/ 165 h 168"/>
                <a:gd name="T32" fmla="*/ 0 w 180"/>
                <a:gd name="T33" fmla="*/ 165 h 168"/>
                <a:gd name="T34" fmla="*/ 0 w 180"/>
                <a:gd name="T35" fmla="*/ 164 h 168"/>
                <a:gd name="T36" fmla="*/ 0 w 180"/>
                <a:gd name="T37" fmla="*/ 163 h 168"/>
                <a:gd name="T38" fmla="*/ 0 w 180"/>
                <a:gd name="T39" fmla="*/ 3 h 168"/>
                <a:gd name="T40" fmla="*/ 0 w 180"/>
                <a:gd name="T41" fmla="*/ 2 h 168"/>
                <a:gd name="T42" fmla="*/ 0 w 180"/>
                <a:gd name="T43" fmla="*/ 1 h 168"/>
                <a:gd name="T44" fmla="*/ 0 w 180"/>
                <a:gd name="T45" fmla="*/ 1 h 168"/>
                <a:gd name="T46" fmla="*/ 0 w 180"/>
                <a:gd name="T47" fmla="*/ 1 h 168"/>
                <a:gd name="T48" fmla="*/ 1 w 180"/>
                <a:gd name="T49" fmla="*/ 0 h 168"/>
                <a:gd name="T50" fmla="*/ 1 w 180"/>
                <a:gd name="T51" fmla="*/ 0 h 168"/>
                <a:gd name="T52" fmla="*/ 2 w 180"/>
                <a:gd name="T53" fmla="*/ 0 h 168"/>
                <a:gd name="T54" fmla="*/ 2 w 180"/>
                <a:gd name="T55" fmla="*/ 0 h 168"/>
                <a:gd name="T56" fmla="*/ 176 w 180"/>
                <a:gd name="T57" fmla="*/ 0 h 168"/>
                <a:gd name="T58" fmla="*/ 176 w 180"/>
                <a:gd name="T59" fmla="*/ 0 h 168"/>
                <a:gd name="T60" fmla="*/ 176 w 180"/>
                <a:gd name="T61" fmla="*/ 0 h 168"/>
                <a:gd name="T62" fmla="*/ 177 w 180"/>
                <a:gd name="T63" fmla="*/ 0 h 168"/>
                <a:gd name="T64" fmla="*/ 177 w 180"/>
                <a:gd name="T65" fmla="*/ 0 h 168"/>
                <a:gd name="T66" fmla="*/ 177 w 180"/>
                <a:gd name="T67" fmla="*/ 1 h 168"/>
                <a:gd name="T68" fmla="*/ 178 w 180"/>
                <a:gd name="T69" fmla="*/ 1 h 168"/>
                <a:gd name="T70" fmla="*/ 178 w 180"/>
                <a:gd name="T71" fmla="*/ 1 h 168"/>
                <a:gd name="T72" fmla="*/ 179 w 180"/>
                <a:gd name="T73" fmla="*/ 2 h 168"/>
                <a:gd name="T74" fmla="*/ 179 w 180"/>
                <a:gd name="T75" fmla="*/ 3 h 168"/>
                <a:gd name="T76" fmla="*/ 179 w 180"/>
                <a:gd name="T77" fmla="*/ 16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0" h="168">
                  <a:moveTo>
                    <a:pt x="179" y="163"/>
                  </a:moveTo>
                  <a:lnTo>
                    <a:pt x="179" y="164"/>
                  </a:lnTo>
                  <a:lnTo>
                    <a:pt x="178" y="165"/>
                  </a:lnTo>
                  <a:lnTo>
                    <a:pt x="178" y="165"/>
                  </a:lnTo>
                  <a:lnTo>
                    <a:pt x="177" y="166"/>
                  </a:lnTo>
                  <a:lnTo>
                    <a:pt x="177" y="166"/>
                  </a:lnTo>
                  <a:lnTo>
                    <a:pt x="176" y="167"/>
                  </a:lnTo>
                  <a:lnTo>
                    <a:pt x="176" y="167"/>
                  </a:lnTo>
                  <a:lnTo>
                    <a:pt x="2" y="167"/>
                  </a:lnTo>
                  <a:lnTo>
                    <a:pt x="2" y="167"/>
                  </a:lnTo>
                  <a:lnTo>
                    <a:pt x="1" y="167"/>
                  </a:lnTo>
                  <a:lnTo>
                    <a:pt x="1" y="166"/>
                  </a:lnTo>
                  <a:lnTo>
                    <a:pt x="1" y="166"/>
                  </a:lnTo>
                  <a:lnTo>
                    <a:pt x="0" y="166"/>
                  </a:lnTo>
                  <a:lnTo>
                    <a:pt x="0" y="165"/>
                  </a:lnTo>
                  <a:lnTo>
                    <a:pt x="0" y="165"/>
                  </a:lnTo>
                  <a:lnTo>
                    <a:pt x="0" y="165"/>
                  </a:lnTo>
                  <a:lnTo>
                    <a:pt x="0" y="164"/>
                  </a:lnTo>
                  <a:lnTo>
                    <a:pt x="0" y="163"/>
                  </a:lnTo>
                  <a:lnTo>
                    <a:pt x="0" y="3"/>
                  </a:lnTo>
                  <a:lnTo>
                    <a:pt x="0" y="2"/>
                  </a:lnTo>
                  <a:lnTo>
                    <a:pt x="0" y="1"/>
                  </a:lnTo>
                  <a:lnTo>
                    <a:pt x="0" y="1"/>
                  </a:lnTo>
                  <a:lnTo>
                    <a:pt x="0" y="1"/>
                  </a:lnTo>
                  <a:lnTo>
                    <a:pt x="1" y="0"/>
                  </a:lnTo>
                  <a:lnTo>
                    <a:pt x="1" y="0"/>
                  </a:lnTo>
                  <a:lnTo>
                    <a:pt x="2" y="0"/>
                  </a:lnTo>
                  <a:lnTo>
                    <a:pt x="2" y="0"/>
                  </a:lnTo>
                  <a:lnTo>
                    <a:pt x="176" y="0"/>
                  </a:lnTo>
                  <a:lnTo>
                    <a:pt x="176" y="0"/>
                  </a:lnTo>
                  <a:lnTo>
                    <a:pt x="176" y="0"/>
                  </a:lnTo>
                  <a:lnTo>
                    <a:pt x="177" y="0"/>
                  </a:lnTo>
                  <a:lnTo>
                    <a:pt x="177" y="0"/>
                  </a:lnTo>
                  <a:lnTo>
                    <a:pt x="177" y="1"/>
                  </a:lnTo>
                  <a:lnTo>
                    <a:pt x="178" y="1"/>
                  </a:lnTo>
                  <a:lnTo>
                    <a:pt x="178" y="1"/>
                  </a:lnTo>
                  <a:lnTo>
                    <a:pt x="179" y="2"/>
                  </a:lnTo>
                  <a:lnTo>
                    <a:pt x="179" y="3"/>
                  </a:lnTo>
                  <a:lnTo>
                    <a:pt x="179" y="163"/>
                  </a:lnTo>
                </a:path>
              </a:pathLst>
            </a:custGeom>
            <a:solidFill>
              <a:srgbClr val="EFEFD1"/>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82" name="Freeform 150"/>
            <p:cNvSpPr>
              <a:spLocks/>
            </p:cNvSpPr>
            <p:nvPr/>
          </p:nvSpPr>
          <p:spPr bwMode="auto">
            <a:xfrm>
              <a:off x="1281" y="3231"/>
              <a:ext cx="129" cy="77"/>
            </a:xfrm>
            <a:custGeom>
              <a:avLst/>
              <a:gdLst>
                <a:gd name="T0" fmla="*/ 0 w 142"/>
                <a:gd name="T1" fmla="*/ 1 h 124"/>
                <a:gd name="T2" fmla="*/ 1 w 142"/>
                <a:gd name="T3" fmla="*/ 1 h 124"/>
                <a:gd name="T4" fmla="*/ 1 w 142"/>
                <a:gd name="T5" fmla="*/ 1 h 124"/>
                <a:gd name="T6" fmla="*/ 2 w 142"/>
                <a:gd name="T7" fmla="*/ 0 h 124"/>
                <a:gd name="T8" fmla="*/ 2 w 142"/>
                <a:gd name="T9" fmla="*/ 0 h 124"/>
                <a:gd name="T10" fmla="*/ 3 w 142"/>
                <a:gd name="T11" fmla="*/ 0 h 124"/>
                <a:gd name="T12" fmla="*/ 3 w 142"/>
                <a:gd name="T13" fmla="*/ 0 h 124"/>
                <a:gd name="T14" fmla="*/ 4 w 142"/>
                <a:gd name="T15" fmla="*/ 0 h 124"/>
                <a:gd name="T16" fmla="*/ 135 w 142"/>
                <a:gd name="T17" fmla="*/ 0 h 124"/>
                <a:gd name="T18" fmla="*/ 136 w 142"/>
                <a:gd name="T19" fmla="*/ 0 h 124"/>
                <a:gd name="T20" fmla="*/ 137 w 142"/>
                <a:gd name="T21" fmla="*/ 0 h 124"/>
                <a:gd name="T22" fmla="*/ 137 w 142"/>
                <a:gd name="T23" fmla="*/ 0 h 124"/>
                <a:gd name="T24" fmla="*/ 138 w 142"/>
                <a:gd name="T25" fmla="*/ 0 h 124"/>
                <a:gd name="T26" fmla="*/ 138 w 142"/>
                <a:gd name="T27" fmla="*/ 1 h 124"/>
                <a:gd name="T28" fmla="*/ 139 w 142"/>
                <a:gd name="T29" fmla="*/ 1 h 124"/>
                <a:gd name="T30" fmla="*/ 139 w 142"/>
                <a:gd name="T31" fmla="*/ 1 h 124"/>
                <a:gd name="T32" fmla="*/ 140 w 142"/>
                <a:gd name="T33" fmla="*/ 2 h 124"/>
                <a:gd name="T34" fmla="*/ 140 w 142"/>
                <a:gd name="T35" fmla="*/ 3 h 124"/>
                <a:gd name="T36" fmla="*/ 141 w 142"/>
                <a:gd name="T37" fmla="*/ 3 h 124"/>
                <a:gd name="T38" fmla="*/ 141 w 142"/>
                <a:gd name="T39" fmla="*/ 4 h 124"/>
                <a:gd name="T40" fmla="*/ 141 w 142"/>
                <a:gd name="T41" fmla="*/ 5 h 124"/>
                <a:gd name="T42" fmla="*/ 141 w 142"/>
                <a:gd name="T43" fmla="*/ 117 h 124"/>
                <a:gd name="T44" fmla="*/ 141 w 142"/>
                <a:gd name="T45" fmla="*/ 119 h 124"/>
                <a:gd name="T46" fmla="*/ 140 w 142"/>
                <a:gd name="T47" fmla="*/ 119 h 124"/>
                <a:gd name="T48" fmla="*/ 140 w 142"/>
                <a:gd name="T49" fmla="*/ 120 h 124"/>
                <a:gd name="T50" fmla="*/ 139 w 142"/>
                <a:gd name="T51" fmla="*/ 121 h 124"/>
                <a:gd name="T52" fmla="*/ 139 w 142"/>
                <a:gd name="T53" fmla="*/ 121 h 124"/>
                <a:gd name="T54" fmla="*/ 138 w 142"/>
                <a:gd name="T55" fmla="*/ 122 h 124"/>
                <a:gd name="T56" fmla="*/ 138 w 142"/>
                <a:gd name="T57" fmla="*/ 122 h 124"/>
                <a:gd name="T58" fmla="*/ 137 w 142"/>
                <a:gd name="T59" fmla="*/ 122 h 124"/>
                <a:gd name="T60" fmla="*/ 137 w 142"/>
                <a:gd name="T61" fmla="*/ 123 h 124"/>
                <a:gd name="T62" fmla="*/ 136 w 142"/>
                <a:gd name="T63" fmla="*/ 123 h 124"/>
                <a:gd name="T64" fmla="*/ 135 w 142"/>
                <a:gd name="T65" fmla="*/ 123 h 124"/>
                <a:gd name="T66" fmla="*/ 4 w 142"/>
                <a:gd name="T67" fmla="*/ 123 h 124"/>
                <a:gd name="T68" fmla="*/ 3 w 142"/>
                <a:gd name="T69" fmla="*/ 123 h 124"/>
                <a:gd name="T70" fmla="*/ 3 w 142"/>
                <a:gd name="T71" fmla="*/ 123 h 124"/>
                <a:gd name="T72" fmla="*/ 2 w 142"/>
                <a:gd name="T73" fmla="*/ 122 h 124"/>
                <a:gd name="T74" fmla="*/ 2 w 142"/>
                <a:gd name="T75" fmla="*/ 122 h 124"/>
                <a:gd name="T76" fmla="*/ 1 w 142"/>
                <a:gd name="T77" fmla="*/ 122 h 124"/>
                <a:gd name="T78" fmla="*/ 1 w 142"/>
                <a:gd name="T79" fmla="*/ 121 h 124"/>
                <a:gd name="T80" fmla="*/ 0 w 142"/>
                <a:gd name="T81" fmla="*/ 121 h 124"/>
                <a:gd name="T82" fmla="*/ 0 w 142"/>
                <a:gd name="T83" fmla="*/ 120 h 124"/>
                <a:gd name="T84" fmla="*/ 0 w 142"/>
                <a:gd name="T85" fmla="*/ 119 h 124"/>
                <a:gd name="T86" fmla="*/ 0 w 142"/>
                <a:gd name="T87" fmla="*/ 119 h 124"/>
                <a:gd name="T88" fmla="*/ 0 w 142"/>
                <a:gd name="T89" fmla="*/ 117 h 124"/>
                <a:gd name="T90" fmla="*/ 0 w 142"/>
                <a:gd name="T91" fmla="*/ 5 h 124"/>
                <a:gd name="T92" fmla="*/ 0 w 142"/>
                <a:gd name="T93" fmla="*/ 4 h 124"/>
                <a:gd name="T94" fmla="*/ 0 w 142"/>
                <a:gd name="T95" fmla="*/ 3 h 124"/>
                <a:gd name="T96" fmla="*/ 0 w 142"/>
                <a:gd name="T97" fmla="*/ 3 h 124"/>
                <a:gd name="T98" fmla="*/ 0 w 142"/>
                <a:gd name="T99" fmla="*/ 2 h 124"/>
                <a:gd name="T100" fmla="*/ 0 w 142"/>
                <a:gd name="T101" fmla="*/ 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2" h="124">
                  <a:moveTo>
                    <a:pt x="0" y="1"/>
                  </a:moveTo>
                  <a:lnTo>
                    <a:pt x="1" y="1"/>
                  </a:lnTo>
                  <a:lnTo>
                    <a:pt x="1" y="1"/>
                  </a:lnTo>
                  <a:lnTo>
                    <a:pt x="2" y="0"/>
                  </a:lnTo>
                  <a:lnTo>
                    <a:pt x="2" y="0"/>
                  </a:lnTo>
                  <a:lnTo>
                    <a:pt x="3" y="0"/>
                  </a:lnTo>
                  <a:lnTo>
                    <a:pt x="3" y="0"/>
                  </a:lnTo>
                  <a:lnTo>
                    <a:pt x="4" y="0"/>
                  </a:lnTo>
                  <a:lnTo>
                    <a:pt x="135" y="0"/>
                  </a:lnTo>
                  <a:lnTo>
                    <a:pt x="136" y="0"/>
                  </a:lnTo>
                  <a:lnTo>
                    <a:pt x="137" y="0"/>
                  </a:lnTo>
                  <a:lnTo>
                    <a:pt x="137" y="0"/>
                  </a:lnTo>
                  <a:lnTo>
                    <a:pt x="138" y="0"/>
                  </a:lnTo>
                  <a:lnTo>
                    <a:pt x="138" y="1"/>
                  </a:lnTo>
                  <a:lnTo>
                    <a:pt x="139" y="1"/>
                  </a:lnTo>
                  <a:lnTo>
                    <a:pt x="139" y="1"/>
                  </a:lnTo>
                  <a:lnTo>
                    <a:pt x="140" y="2"/>
                  </a:lnTo>
                  <a:lnTo>
                    <a:pt x="140" y="3"/>
                  </a:lnTo>
                  <a:lnTo>
                    <a:pt x="141" y="3"/>
                  </a:lnTo>
                  <a:lnTo>
                    <a:pt x="141" y="4"/>
                  </a:lnTo>
                  <a:lnTo>
                    <a:pt x="141" y="5"/>
                  </a:lnTo>
                  <a:lnTo>
                    <a:pt x="141" y="117"/>
                  </a:lnTo>
                  <a:lnTo>
                    <a:pt x="141" y="119"/>
                  </a:lnTo>
                  <a:lnTo>
                    <a:pt x="140" y="119"/>
                  </a:lnTo>
                  <a:lnTo>
                    <a:pt x="140" y="120"/>
                  </a:lnTo>
                  <a:lnTo>
                    <a:pt x="139" y="121"/>
                  </a:lnTo>
                  <a:lnTo>
                    <a:pt x="139" y="121"/>
                  </a:lnTo>
                  <a:lnTo>
                    <a:pt x="138" y="122"/>
                  </a:lnTo>
                  <a:lnTo>
                    <a:pt x="138" y="122"/>
                  </a:lnTo>
                  <a:lnTo>
                    <a:pt x="137" y="122"/>
                  </a:lnTo>
                  <a:lnTo>
                    <a:pt x="137" y="123"/>
                  </a:lnTo>
                  <a:lnTo>
                    <a:pt x="136" y="123"/>
                  </a:lnTo>
                  <a:lnTo>
                    <a:pt x="135" y="123"/>
                  </a:lnTo>
                  <a:lnTo>
                    <a:pt x="4" y="123"/>
                  </a:lnTo>
                  <a:lnTo>
                    <a:pt x="3" y="123"/>
                  </a:lnTo>
                  <a:lnTo>
                    <a:pt x="3" y="123"/>
                  </a:lnTo>
                  <a:lnTo>
                    <a:pt x="2" y="122"/>
                  </a:lnTo>
                  <a:lnTo>
                    <a:pt x="2" y="122"/>
                  </a:lnTo>
                  <a:lnTo>
                    <a:pt x="1" y="122"/>
                  </a:lnTo>
                  <a:lnTo>
                    <a:pt x="1" y="121"/>
                  </a:lnTo>
                  <a:lnTo>
                    <a:pt x="0" y="121"/>
                  </a:lnTo>
                  <a:lnTo>
                    <a:pt x="0" y="120"/>
                  </a:lnTo>
                  <a:lnTo>
                    <a:pt x="0" y="119"/>
                  </a:lnTo>
                  <a:lnTo>
                    <a:pt x="0" y="119"/>
                  </a:lnTo>
                  <a:lnTo>
                    <a:pt x="0" y="117"/>
                  </a:lnTo>
                  <a:lnTo>
                    <a:pt x="0" y="5"/>
                  </a:lnTo>
                  <a:lnTo>
                    <a:pt x="0" y="4"/>
                  </a:lnTo>
                  <a:lnTo>
                    <a:pt x="0" y="3"/>
                  </a:lnTo>
                  <a:lnTo>
                    <a:pt x="0" y="3"/>
                  </a:lnTo>
                  <a:lnTo>
                    <a:pt x="0" y="2"/>
                  </a:lnTo>
                  <a:lnTo>
                    <a:pt x="0" y="1"/>
                  </a:lnTo>
                </a:path>
              </a:pathLst>
            </a:custGeom>
            <a:gradFill rotWithShape="0">
              <a:gsLst>
                <a:gs pos="0">
                  <a:srgbClr val="618FFD">
                    <a:gamma/>
                    <a:shade val="29804"/>
                    <a:invGamma/>
                  </a:srgbClr>
                </a:gs>
                <a:gs pos="50000">
                  <a:srgbClr val="618FFD"/>
                </a:gs>
                <a:gs pos="100000">
                  <a:srgbClr val="618FFD">
                    <a:gamma/>
                    <a:shade val="29804"/>
                    <a:invGamma/>
                  </a:srgbClr>
                </a:gs>
              </a:gsLst>
              <a:lin ang="2700000" scaled="1"/>
            </a:gra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83" name="Freeform 151"/>
            <p:cNvSpPr>
              <a:spLocks/>
            </p:cNvSpPr>
            <p:nvPr/>
          </p:nvSpPr>
          <p:spPr bwMode="auto">
            <a:xfrm>
              <a:off x="1277" y="3228"/>
              <a:ext cx="138" cy="10"/>
            </a:xfrm>
            <a:custGeom>
              <a:avLst/>
              <a:gdLst>
                <a:gd name="T0" fmla="*/ 152 w 153"/>
                <a:gd name="T1" fmla="*/ 4 h 17"/>
                <a:gd name="T2" fmla="*/ 151 w 153"/>
                <a:gd name="T3" fmla="*/ 3 h 17"/>
                <a:gd name="T4" fmla="*/ 151 w 153"/>
                <a:gd name="T5" fmla="*/ 2 h 17"/>
                <a:gd name="T6" fmla="*/ 150 w 153"/>
                <a:gd name="T7" fmla="*/ 2 h 17"/>
                <a:gd name="T8" fmla="*/ 150 w 153"/>
                <a:gd name="T9" fmla="*/ 2 h 17"/>
                <a:gd name="T10" fmla="*/ 150 w 153"/>
                <a:gd name="T11" fmla="*/ 1 h 17"/>
                <a:gd name="T12" fmla="*/ 149 w 153"/>
                <a:gd name="T13" fmla="*/ 1 h 17"/>
                <a:gd name="T14" fmla="*/ 149 w 153"/>
                <a:gd name="T15" fmla="*/ 1 h 17"/>
                <a:gd name="T16" fmla="*/ 148 w 153"/>
                <a:gd name="T17" fmla="*/ 0 h 17"/>
                <a:gd name="T18" fmla="*/ 148 w 153"/>
                <a:gd name="T19" fmla="*/ 0 h 17"/>
                <a:gd name="T20" fmla="*/ 147 w 153"/>
                <a:gd name="T21" fmla="*/ 0 h 17"/>
                <a:gd name="T22" fmla="*/ 146 w 153"/>
                <a:gd name="T23" fmla="*/ 0 h 17"/>
                <a:gd name="T24" fmla="*/ 3 w 153"/>
                <a:gd name="T25" fmla="*/ 0 h 17"/>
                <a:gd name="T26" fmla="*/ 3 w 153"/>
                <a:gd name="T27" fmla="*/ 0 h 17"/>
                <a:gd name="T28" fmla="*/ 2 w 153"/>
                <a:gd name="T29" fmla="*/ 0 h 17"/>
                <a:gd name="T30" fmla="*/ 1 w 153"/>
                <a:gd name="T31" fmla="*/ 1 h 17"/>
                <a:gd name="T32" fmla="*/ 1 w 153"/>
                <a:gd name="T33" fmla="*/ 1 h 17"/>
                <a:gd name="T34" fmla="*/ 0 w 153"/>
                <a:gd name="T35" fmla="*/ 2 h 17"/>
                <a:gd name="T36" fmla="*/ 0 w 153"/>
                <a:gd name="T37" fmla="*/ 2 h 17"/>
                <a:gd name="T38" fmla="*/ 0 w 153"/>
                <a:gd name="T39" fmla="*/ 3 h 17"/>
                <a:gd name="T40" fmla="*/ 6 w 153"/>
                <a:gd name="T41" fmla="*/ 16 h 17"/>
                <a:gd name="T42" fmla="*/ 7 w 153"/>
                <a:gd name="T43" fmla="*/ 14 h 17"/>
                <a:gd name="T44" fmla="*/ 7 w 153"/>
                <a:gd name="T45" fmla="*/ 14 h 17"/>
                <a:gd name="T46" fmla="*/ 8 w 153"/>
                <a:gd name="T47" fmla="*/ 13 h 17"/>
                <a:gd name="T48" fmla="*/ 8 w 153"/>
                <a:gd name="T49" fmla="*/ 13 h 17"/>
                <a:gd name="T50" fmla="*/ 8 w 153"/>
                <a:gd name="T51" fmla="*/ 12 h 17"/>
                <a:gd name="T52" fmla="*/ 9 w 153"/>
                <a:gd name="T53" fmla="*/ 12 h 17"/>
                <a:gd name="T54" fmla="*/ 10 w 153"/>
                <a:gd name="T55" fmla="*/ 12 h 17"/>
                <a:gd name="T56" fmla="*/ 140 w 153"/>
                <a:gd name="T57" fmla="*/ 12 h 17"/>
                <a:gd name="T58" fmla="*/ 141 w 153"/>
                <a:gd name="T59" fmla="*/ 12 h 17"/>
                <a:gd name="T60" fmla="*/ 142 w 153"/>
                <a:gd name="T61" fmla="*/ 12 h 17"/>
                <a:gd name="T62" fmla="*/ 142 w 153"/>
                <a:gd name="T63" fmla="*/ 13 h 17"/>
                <a:gd name="T64" fmla="*/ 143 w 153"/>
                <a:gd name="T65" fmla="*/ 13 h 17"/>
                <a:gd name="T66" fmla="*/ 143 w 153"/>
                <a:gd name="T67" fmla="*/ 14 h 17"/>
                <a:gd name="T68" fmla="*/ 143 w 153"/>
                <a:gd name="T69" fmla="*/ 14 h 17"/>
                <a:gd name="T70" fmla="*/ 144 w 153"/>
                <a:gd name="T71" fmla="*/ 14 h 17"/>
                <a:gd name="T72" fmla="*/ 152 w 153"/>
                <a:gd name="T73"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3" h="17">
                  <a:moveTo>
                    <a:pt x="152" y="4"/>
                  </a:moveTo>
                  <a:lnTo>
                    <a:pt x="151" y="3"/>
                  </a:lnTo>
                  <a:lnTo>
                    <a:pt x="151" y="2"/>
                  </a:lnTo>
                  <a:lnTo>
                    <a:pt x="150" y="2"/>
                  </a:lnTo>
                  <a:lnTo>
                    <a:pt x="150" y="2"/>
                  </a:lnTo>
                  <a:lnTo>
                    <a:pt x="150" y="1"/>
                  </a:lnTo>
                  <a:lnTo>
                    <a:pt x="149" y="1"/>
                  </a:lnTo>
                  <a:lnTo>
                    <a:pt x="149" y="1"/>
                  </a:lnTo>
                  <a:lnTo>
                    <a:pt x="148" y="0"/>
                  </a:lnTo>
                  <a:lnTo>
                    <a:pt x="148" y="0"/>
                  </a:lnTo>
                  <a:lnTo>
                    <a:pt x="147" y="0"/>
                  </a:lnTo>
                  <a:lnTo>
                    <a:pt x="146" y="0"/>
                  </a:lnTo>
                  <a:lnTo>
                    <a:pt x="3" y="0"/>
                  </a:lnTo>
                  <a:lnTo>
                    <a:pt x="3" y="0"/>
                  </a:lnTo>
                  <a:lnTo>
                    <a:pt x="2" y="0"/>
                  </a:lnTo>
                  <a:lnTo>
                    <a:pt x="1" y="1"/>
                  </a:lnTo>
                  <a:lnTo>
                    <a:pt x="1" y="1"/>
                  </a:lnTo>
                  <a:lnTo>
                    <a:pt x="0" y="2"/>
                  </a:lnTo>
                  <a:lnTo>
                    <a:pt x="0" y="2"/>
                  </a:lnTo>
                  <a:lnTo>
                    <a:pt x="0" y="3"/>
                  </a:lnTo>
                  <a:lnTo>
                    <a:pt x="6" y="16"/>
                  </a:lnTo>
                  <a:lnTo>
                    <a:pt x="7" y="14"/>
                  </a:lnTo>
                  <a:lnTo>
                    <a:pt x="7" y="14"/>
                  </a:lnTo>
                  <a:lnTo>
                    <a:pt x="8" y="13"/>
                  </a:lnTo>
                  <a:lnTo>
                    <a:pt x="8" y="13"/>
                  </a:lnTo>
                  <a:lnTo>
                    <a:pt x="8" y="12"/>
                  </a:lnTo>
                  <a:lnTo>
                    <a:pt x="9" y="12"/>
                  </a:lnTo>
                  <a:lnTo>
                    <a:pt x="10" y="12"/>
                  </a:lnTo>
                  <a:lnTo>
                    <a:pt x="140" y="12"/>
                  </a:lnTo>
                  <a:lnTo>
                    <a:pt x="141" y="12"/>
                  </a:lnTo>
                  <a:lnTo>
                    <a:pt x="142" y="12"/>
                  </a:lnTo>
                  <a:lnTo>
                    <a:pt x="142" y="13"/>
                  </a:lnTo>
                  <a:lnTo>
                    <a:pt x="143" y="13"/>
                  </a:lnTo>
                  <a:lnTo>
                    <a:pt x="143" y="14"/>
                  </a:lnTo>
                  <a:lnTo>
                    <a:pt x="143" y="14"/>
                  </a:lnTo>
                  <a:lnTo>
                    <a:pt x="144" y="14"/>
                  </a:lnTo>
                  <a:lnTo>
                    <a:pt x="152" y="4"/>
                  </a:lnTo>
                </a:path>
              </a:pathLst>
            </a:custGeom>
            <a:solidFill>
              <a:srgbClr val="9F9FA2"/>
            </a:solidFill>
            <a:ln w="12700" cap="flat" cmpd="sng">
              <a:solidFill>
                <a:srgbClr val="9F9FA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84" name="Freeform 152"/>
            <p:cNvSpPr>
              <a:spLocks/>
            </p:cNvSpPr>
            <p:nvPr/>
          </p:nvSpPr>
          <p:spPr bwMode="auto">
            <a:xfrm>
              <a:off x="1275" y="3228"/>
              <a:ext cx="15" cy="84"/>
            </a:xfrm>
            <a:custGeom>
              <a:avLst/>
              <a:gdLst>
                <a:gd name="T0" fmla="*/ 2 w 17"/>
                <a:gd name="T1" fmla="*/ 0 h 135"/>
                <a:gd name="T2" fmla="*/ 1 w 17"/>
                <a:gd name="T3" fmla="*/ 0 h 135"/>
                <a:gd name="T4" fmla="*/ 0 w 17"/>
                <a:gd name="T5" fmla="*/ 1 h 135"/>
                <a:gd name="T6" fmla="*/ 0 w 17"/>
                <a:gd name="T7" fmla="*/ 2 h 135"/>
                <a:gd name="T8" fmla="*/ 0 w 17"/>
                <a:gd name="T9" fmla="*/ 2 h 135"/>
                <a:gd name="T10" fmla="*/ 0 w 17"/>
                <a:gd name="T11" fmla="*/ 3 h 135"/>
                <a:gd name="T12" fmla="*/ 0 w 17"/>
                <a:gd name="T13" fmla="*/ 4 h 135"/>
                <a:gd name="T14" fmla="*/ 0 w 17"/>
                <a:gd name="T15" fmla="*/ 130 h 135"/>
                <a:gd name="T16" fmla="*/ 0 w 17"/>
                <a:gd name="T17" fmla="*/ 130 h 135"/>
                <a:gd name="T18" fmla="*/ 0 w 17"/>
                <a:gd name="T19" fmla="*/ 131 h 135"/>
                <a:gd name="T20" fmla="*/ 0 w 17"/>
                <a:gd name="T21" fmla="*/ 132 h 135"/>
                <a:gd name="T22" fmla="*/ 0 w 17"/>
                <a:gd name="T23" fmla="*/ 132 h 135"/>
                <a:gd name="T24" fmla="*/ 1 w 17"/>
                <a:gd name="T25" fmla="*/ 133 h 135"/>
                <a:gd name="T26" fmla="*/ 2 w 17"/>
                <a:gd name="T27" fmla="*/ 133 h 135"/>
                <a:gd name="T28" fmla="*/ 2 w 17"/>
                <a:gd name="T29" fmla="*/ 134 h 135"/>
                <a:gd name="T30" fmla="*/ 3 w 17"/>
                <a:gd name="T31" fmla="*/ 134 h 135"/>
                <a:gd name="T32" fmla="*/ 16 w 17"/>
                <a:gd name="T33" fmla="*/ 127 h 135"/>
                <a:gd name="T34" fmla="*/ 15 w 17"/>
                <a:gd name="T35" fmla="*/ 126 h 135"/>
                <a:gd name="T36" fmla="*/ 15 w 17"/>
                <a:gd name="T37" fmla="*/ 126 h 135"/>
                <a:gd name="T38" fmla="*/ 14 w 17"/>
                <a:gd name="T39" fmla="*/ 126 h 135"/>
                <a:gd name="T40" fmla="*/ 14 w 17"/>
                <a:gd name="T41" fmla="*/ 125 h 135"/>
                <a:gd name="T42" fmla="*/ 13 w 17"/>
                <a:gd name="T43" fmla="*/ 124 h 135"/>
                <a:gd name="T44" fmla="*/ 13 w 17"/>
                <a:gd name="T45" fmla="*/ 124 h 135"/>
                <a:gd name="T46" fmla="*/ 13 w 17"/>
                <a:gd name="T47" fmla="*/ 10 h 135"/>
                <a:gd name="T48" fmla="*/ 13 w 17"/>
                <a:gd name="T49" fmla="*/ 9 h 135"/>
                <a:gd name="T50" fmla="*/ 13 w 17"/>
                <a:gd name="T51" fmla="*/ 8 h 135"/>
                <a:gd name="T52" fmla="*/ 14 w 17"/>
                <a:gd name="T53" fmla="*/ 8 h 135"/>
                <a:gd name="T54" fmla="*/ 15 w 17"/>
                <a:gd name="T55" fmla="*/ 7 h 135"/>
                <a:gd name="T56" fmla="*/ 15 w 17"/>
                <a:gd name="T57" fmla="*/ 6 h 135"/>
                <a:gd name="T58" fmla="*/ 2 w 17"/>
                <a:gd name="T5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 h="135">
                  <a:moveTo>
                    <a:pt x="2" y="0"/>
                  </a:moveTo>
                  <a:lnTo>
                    <a:pt x="1" y="0"/>
                  </a:lnTo>
                  <a:lnTo>
                    <a:pt x="0" y="1"/>
                  </a:lnTo>
                  <a:lnTo>
                    <a:pt x="0" y="2"/>
                  </a:lnTo>
                  <a:lnTo>
                    <a:pt x="0" y="2"/>
                  </a:lnTo>
                  <a:lnTo>
                    <a:pt x="0" y="3"/>
                  </a:lnTo>
                  <a:lnTo>
                    <a:pt x="0" y="4"/>
                  </a:lnTo>
                  <a:lnTo>
                    <a:pt x="0" y="130"/>
                  </a:lnTo>
                  <a:lnTo>
                    <a:pt x="0" y="130"/>
                  </a:lnTo>
                  <a:lnTo>
                    <a:pt x="0" y="131"/>
                  </a:lnTo>
                  <a:lnTo>
                    <a:pt x="0" y="132"/>
                  </a:lnTo>
                  <a:lnTo>
                    <a:pt x="0" y="132"/>
                  </a:lnTo>
                  <a:lnTo>
                    <a:pt x="1" y="133"/>
                  </a:lnTo>
                  <a:lnTo>
                    <a:pt x="2" y="133"/>
                  </a:lnTo>
                  <a:lnTo>
                    <a:pt x="2" y="134"/>
                  </a:lnTo>
                  <a:lnTo>
                    <a:pt x="3" y="134"/>
                  </a:lnTo>
                  <a:lnTo>
                    <a:pt x="16" y="127"/>
                  </a:lnTo>
                  <a:lnTo>
                    <a:pt x="15" y="126"/>
                  </a:lnTo>
                  <a:lnTo>
                    <a:pt x="15" y="126"/>
                  </a:lnTo>
                  <a:lnTo>
                    <a:pt x="14" y="126"/>
                  </a:lnTo>
                  <a:lnTo>
                    <a:pt x="14" y="125"/>
                  </a:lnTo>
                  <a:lnTo>
                    <a:pt x="13" y="124"/>
                  </a:lnTo>
                  <a:lnTo>
                    <a:pt x="13" y="124"/>
                  </a:lnTo>
                  <a:lnTo>
                    <a:pt x="13" y="10"/>
                  </a:lnTo>
                  <a:lnTo>
                    <a:pt x="13" y="9"/>
                  </a:lnTo>
                  <a:lnTo>
                    <a:pt x="13" y="8"/>
                  </a:lnTo>
                  <a:lnTo>
                    <a:pt x="14" y="8"/>
                  </a:lnTo>
                  <a:lnTo>
                    <a:pt x="15" y="7"/>
                  </a:lnTo>
                  <a:lnTo>
                    <a:pt x="15" y="6"/>
                  </a:lnTo>
                  <a:lnTo>
                    <a:pt x="2" y="0"/>
                  </a:lnTo>
                </a:path>
              </a:pathLst>
            </a:custGeom>
            <a:solidFill>
              <a:srgbClr val="666666"/>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85" name="Freeform 153"/>
            <p:cNvSpPr>
              <a:spLocks/>
            </p:cNvSpPr>
            <p:nvPr/>
          </p:nvSpPr>
          <p:spPr bwMode="auto">
            <a:xfrm>
              <a:off x="1277" y="3229"/>
              <a:ext cx="140" cy="84"/>
            </a:xfrm>
            <a:custGeom>
              <a:avLst/>
              <a:gdLst>
                <a:gd name="T0" fmla="*/ 0 w 155"/>
                <a:gd name="T1" fmla="*/ 133 h 136"/>
                <a:gd name="T2" fmla="*/ 0 w 155"/>
                <a:gd name="T3" fmla="*/ 134 h 136"/>
                <a:gd name="T4" fmla="*/ 0 w 155"/>
                <a:gd name="T5" fmla="*/ 134 h 136"/>
                <a:gd name="T6" fmla="*/ 1 w 155"/>
                <a:gd name="T7" fmla="*/ 134 h 136"/>
                <a:gd name="T8" fmla="*/ 1 w 155"/>
                <a:gd name="T9" fmla="*/ 134 h 136"/>
                <a:gd name="T10" fmla="*/ 2 w 155"/>
                <a:gd name="T11" fmla="*/ 135 h 136"/>
                <a:gd name="T12" fmla="*/ 2 w 155"/>
                <a:gd name="T13" fmla="*/ 135 h 136"/>
                <a:gd name="T14" fmla="*/ 3 w 155"/>
                <a:gd name="T15" fmla="*/ 135 h 136"/>
                <a:gd name="T16" fmla="*/ 148 w 155"/>
                <a:gd name="T17" fmla="*/ 135 h 136"/>
                <a:gd name="T18" fmla="*/ 150 w 155"/>
                <a:gd name="T19" fmla="*/ 134 h 136"/>
                <a:gd name="T20" fmla="*/ 151 w 155"/>
                <a:gd name="T21" fmla="*/ 134 h 136"/>
                <a:gd name="T22" fmla="*/ 151 w 155"/>
                <a:gd name="T23" fmla="*/ 133 h 136"/>
                <a:gd name="T24" fmla="*/ 152 w 155"/>
                <a:gd name="T25" fmla="*/ 133 h 136"/>
                <a:gd name="T26" fmla="*/ 152 w 155"/>
                <a:gd name="T27" fmla="*/ 133 h 136"/>
                <a:gd name="T28" fmla="*/ 153 w 155"/>
                <a:gd name="T29" fmla="*/ 132 h 136"/>
                <a:gd name="T30" fmla="*/ 153 w 155"/>
                <a:gd name="T31" fmla="*/ 131 h 136"/>
                <a:gd name="T32" fmla="*/ 154 w 155"/>
                <a:gd name="T33" fmla="*/ 131 h 136"/>
                <a:gd name="T34" fmla="*/ 154 w 155"/>
                <a:gd name="T35" fmla="*/ 129 h 136"/>
                <a:gd name="T36" fmla="*/ 154 w 155"/>
                <a:gd name="T37" fmla="*/ 129 h 136"/>
                <a:gd name="T38" fmla="*/ 154 w 155"/>
                <a:gd name="T39" fmla="*/ 3 h 136"/>
                <a:gd name="T40" fmla="*/ 154 w 155"/>
                <a:gd name="T41" fmla="*/ 2 h 136"/>
                <a:gd name="T42" fmla="*/ 154 w 155"/>
                <a:gd name="T43" fmla="*/ 1 h 136"/>
                <a:gd name="T44" fmla="*/ 154 w 155"/>
                <a:gd name="T45" fmla="*/ 1 h 136"/>
                <a:gd name="T46" fmla="*/ 153 w 155"/>
                <a:gd name="T47" fmla="*/ 1 h 136"/>
                <a:gd name="T48" fmla="*/ 153 w 155"/>
                <a:gd name="T49" fmla="*/ 0 h 136"/>
                <a:gd name="T50" fmla="*/ 153 w 155"/>
                <a:gd name="T51" fmla="*/ 0 h 136"/>
                <a:gd name="T52" fmla="*/ 145 w 155"/>
                <a:gd name="T53" fmla="*/ 5 h 136"/>
                <a:gd name="T54" fmla="*/ 145 w 155"/>
                <a:gd name="T55" fmla="*/ 5 h 136"/>
                <a:gd name="T56" fmla="*/ 146 w 155"/>
                <a:gd name="T57" fmla="*/ 6 h 136"/>
                <a:gd name="T58" fmla="*/ 146 w 155"/>
                <a:gd name="T59" fmla="*/ 7 h 136"/>
                <a:gd name="T60" fmla="*/ 146 w 155"/>
                <a:gd name="T61" fmla="*/ 7 h 136"/>
                <a:gd name="T62" fmla="*/ 146 w 155"/>
                <a:gd name="T63" fmla="*/ 7 h 136"/>
                <a:gd name="T64" fmla="*/ 146 w 155"/>
                <a:gd name="T65" fmla="*/ 8 h 136"/>
                <a:gd name="T66" fmla="*/ 146 w 155"/>
                <a:gd name="T67" fmla="*/ 9 h 136"/>
                <a:gd name="T68" fmla="*/ 146 w 155"/>
                <a:gd name="T69" fmla="*/ 9 h 136"/>
                <a:gd name="T70" fmla="*/ 146 w 155"/>
                <a:gd name="T71" fmla="*/ 123 h 136"/>
                <a:gd name="T72" fmla="*/ 146 w 155"/>
                <a:gd name="T73" fmla="*/ 123 h 136"/>
                <a:gd name="T74" fmla="*/ 146 w 155"/>
                <a:gd name="T75" fmla="*/ 124 h 136"/>
                <a:gd name="T76" fmla="*/ 146 w 155"/>
                <a:gd name="T77" fmla="*/ 125 h 136"/>
                <a:gd name="T78" fmla="*/ 146 w 155"/>
                <a:gd name="T79" fmla="*/ 125 h 136"/>
                <a:gd name="T80" fmla="*/ 145 w 155"/>
                <a:gd name="T81" fmla="*/ 126 h 136"/>
                <a:gd name="T82" fmla="*/ 145 w 155"/>
                <a:gd name="T83" fmla="*/ 127 h 136"/>
                <a:gd name="T84" fmla="*/ 144 w 155"/>
                <a:gd name="T85" fmla="*/ 127 h 136"/>
                <a:gd name="T86" fmla="*/ 143 w 155"/>
                <a:gd name="T87" fmla="*/ 127 h 136"/>
                <a:gd name="T88" fmla="*/ 143 w 155"/>
                <a:gd name="T89" fmla="*/ 128 h 136"/>
                <a:gd name="T90" fmla="*/ 142 w 155"/>
                <a:gd name="T91" fmla="*/ 128 h 136"/>
                <a:gd name="T92" fmla="*/ 142 w 155"/>
                <a:gd name="T93" fmla="*/ 128 h 136"/>
                <a:gd name="T94" fmla="*/ 9 w 155"/>
                <a:gd name="T95" fmla="*/ 128 h 136"/>
                <a:gd name="T96" fmla="*/ 8 w 155"/>
                <a:gd name="T97" fmla="*/ 128 h 136"/>
                <a:gd name="T98" fmla="*/ 8 w 155"/>
                <a:gd name="T99" fmla="*/ 128 h 136"/>
                <a:gd name="T100" fmla="*/ 8 w 155"/>
                <a:gd name="T101" fmla="*/ 127 h 136"/>
                <a:gd name="T102" fmla="*/ 7 w 155"/>
                <a:gd name="T103" fmla="*/ 127 h 136"/>
                <a:gd name="T104" fmla="*/ 7 w 155"/>
                <a:gd name="T105" fmla="*/ 127 h 136"/>
                <a:gd name="T106" fmla="*/ 6 w 155"/>
                <a:gd name="T107" fmla="*/ 127 h 136"/>
                <a:gd name="T108" fmla="*/ 6 w 155"/>
                <a:gd name="T109" fmla="*/ 127 h 136"/>
                <a:gd name="T110" fmla="*/ 0 w 155"/>
                <a:gd name="T111"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5" h="136">
                  <a:moveTo>
                    <a:pt x="0" y="133"/>
                  </a:moveTo>
                  <a:lnTo>
                    <a:pt x="0" y="134"/>
                  </a:lnTo>
                  <a:lnTo>
                    <a:pt x="0" y="134"/>
                  </a:lnTo>
                  <a:lnTo>
                    <a:pt x="1" y="134"/>
                  </a:lnTo>
                  <a:lnTo>
                    <a:pt x="1" y="134"/>
                  </a:lnTo>
                  <a:lnTo>
                    <a:pt x="2" y="135"/>
                  </a:lnTo>
                  <a:lnTo>
                    <a:pt x="2" y="135"/>
                  </a:lnTo>
                  <a:lnTo>
                    <a:pt x="3" y="135"/>
                  </a:lnTo>
                  <a:lnTo>
                    <a:pt x="148" y="135"/>
                  </a:lnTo>
                  <a:lnTo>
                    <a:pt x="150" y="134"/>
                  </a:lnTo>
                  <a:lnTo>
                    <a:pt x="151" y="134"/>
                  </a:lnTo>
                  <a:lnTo>
                    <a:pt x="151" y="133"/>
                  </a:lnTo>
                  <a:lnTo>
                    <a:pt x="152" y="133"/>
                  </a:lnTo>
                  <a:lnTo>
                    <a:pt x="152" y="133"/>
                  </a:lnTo>
                  <a:lnTo>
                    <a:pt x="153" y="132"/>
                  </a:lnTo>
                  <a:lnTo>
                    <a:pt x="153" y="131"/>
                  </a:lnTo>
                  <a:lnTo>
                    <a:pt x="154" y="131"/>
                  </a:lnTo>
                  <a:lnTo>
                    <a:pt x="154" y="129"/>
                  </a:lnTo>
                  <a:lnTo>
                    <a:pt x="154" y="129"/>
                  </a:lnTo>
                  <a:lnTo>
                    <a:pt x="154" y="3"/>
                  </a:lnTo>
                  <a:lnTo>
                    <a:pt x="154" y="2"/>
                  </a:lnTo>
                  <a:lnTo>
                    <a:pt x="154" y="1"/>
                  </a:lnTo>
                  <a:lnTo>
                    <a:pt x="154" y="1"/>
                  </a:lnTo>
                  <a:lnTo>
                    <a:pt x="153" y="1"/>
                  </a:lnTo>
                  <a:lnTo>
                    <a:pt x="153" y="0"/>
                  </a:lnTo>
                  <a:lnTo>
                    <a:pt x="153" y="0"/>
                  </a:lnTo>
                  <a:lnTo>
                    <a:pt x="145" y="5"/>
                  </a:lnTo>
                  <a:lnTo>
                    <a:pt x="145" y="5"/>
                  </a:lnTo>
                  <a:lnTo>
                    <a:pt x="146" y="6"/>
                  </a:lnTo>
                  <a:lnTo>
                    <a:pt x="146" y="7"/>
                  </a:lnTo>
                  <a:lnTo>
                    <a:pt x="146" y="7"/>
                  </a:lnTo>
                  <a:lnTo>
                    <a:pt x="146" y="7"/>
                  </a:lnTo>
                  <a:lnTo>
                    <a:pt x="146" y="8"/>
                  </a:lnTo>
                  <a:lnTo>
                    <a:pt x="146" y="9"/>
                  </a:lnTo>
                  <a:lnTo>
                    <a:pt x="146" y="9"/>
                  </a:lnTo>
                  <a:lnTo>
                    <a:pt x="146" y="123"/>
                  </a:lnTo>
                  <a:lnTo>
                    <a:pt x="146" y="123"/>
                  </a:lnTo>
                  <a:lnTo>
                    <a:pt x="146" y="124"/>
                  </a:lnTo>
                  <a:lnTo>
                    <a:pt x="146" y="125"/>
                  </a:lnTo>
                  <a:lnTo>
                    <a:pt x="146" y="125"/>
                  </a:lnTo>
                  <a:lnTo>
                    <a:pt x="145" y="126"/>
                  </a:lnTo>
                  <a:lnTo>
                    <a:pt x="145" y="127"/>
                  </a:lnTo>
                  <a:lnTo>
                    <a:pt x="144" y="127"/>
                  </a:lnTo>
                  <a:lnTo>
                    <a:pt x="143" y="127"/>
                  </a:lnTo>
                  <a:lnTo>
                    <a:pt x="143" y="128"/>
                  </a:lnTo>
                  <a:lnTo>
                    <a:pt x="142" y="128"/>
                  </a:lnTo>
                  <a:lnTo>
                    <a:pt x="142" y="128"/>
                  </a:lnTo>
                  <a:lnTo>
                    <a:pt x="9" y="128"/>
                  </a:lnTo>
                  <a:lnTo>
                    <a:pt x="8" y="128"/>
                  </a:lnTo>
                  <a:lnTo>
                    <a:pt x="8" y="128"/>
                  </a:lnTo>
                  <a:lnTo>
                    <a:pt x="8" y="127"/>
                  </a:lnTo>
                  <a:lnTo>
                    <a:pt x="7" y="127"/>
                  </a:lnTo>
                  <a:lnTo>
                    <a:pt x="7" y="127"/>
                  </a:lnTo>
                  <a:lnTo>
                    <a:pt x="6" y="127"/>
                  </a:lnTo>
                  <a:lnTo>
                    <a:pt x="6" y="127"/>
                  </a:lnTo>
                  <a:lnTo>
                    <a:pt x="0" y="133"/>
                  </a:lnTo>
                </a:path>
              </a:pathLst>
            </a:custGeom>
            <a:solidFill>
              <a:srgbClr val="999999"/>
            </a:solidFill>
            <a:ln w="12700" cap="flat" cmpd="sng">
              <a:solidFill>
                <a:srgbClr val="99999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86" name="Freeform 154"/>
            <p:cNvSpPr>
              <a:spLocks/>
            </p:cNvSpPr>
            <p:nvPr/>
          </p:nvSpPr>
          <p:spPr bwMode="auto">
            <a:xfrm>
              <a:off x="1277" y="3228"/>
              <a:ext cx="138" cy="10"/>
            </a:xfrm>
            <a:custGeom>
              <a:avLst/>
              <a:gdLst>
                <a:gd name="T0" fmla="*/ 152 w 153"/>
                <a:gd name="T1" fmla="*/ 16 h 17"/>
                <a:gd name="T2" fmla="*/ 151 w 153"/>
                <a:gd name="T3" fmla="*/ 16 h 17"/>
                <a:gd name="T4" fmla="*/ 151 w 153"/>
                <a:gd name="T5" fmla="*/ 10 h 17"/>
                <a:gd name="T6" fmla="*/ 150 w 153"/>
                <a:gd name="T7" fmla="*/ 10 h 17"/>
                <a:gd name="T8" fmla="*/ 150 w 153"/>
                <a:gd name="T9" fmla="*/ 10 h 17"/>
                <a:gd name="T10" fmla="*/ 150 w 153"/>
                <a:gd name="T11" fmla="*/ 5 h 17"/>
                <a:gd name="T12" fmla="*/ 149 w 153"/>
                <a:gd name="T13" fmla="*/ 5 h 17"/>
                <a:gd name="T14" fmla="*/ 149 w 153"/>
                <a:gd name="T15" fmla="*/ 5 h 17"/>
                <a:gd name="T16" fmla="*/ 148 w 153"/>
                <a:gd name="T17" fmla="*/ 0 h 17"/>
                <a:gd name="T18" fmla="*/ 148 w 153"/>
                <a:gd name="T19" fmla="*/ 0 h 17"/>
                <a:gd name="T20" fmla="*/ 147 w 153"/>
                <a:gd name="T21" fmla="*/ 0 h 17"/>
                <a:gd name="T22" fmla="*/ 146 w 153"/>
                <a:gd name="T23" fmla="*/ 0 h 17"/>
                <a:gd name="T24" fmla="*/ 3 w 153"/>
                <a:gd name="T25" fmla="*/ 0 h 17"/>
                <a:gd name="T26" fmla="*/ 3 w 153"/>
                <a:gd name="T27" fmla="*/ 0 h 17"/>
                <a:gd name="T28" fmla="*/ 2 w 153"/>
                <a:gd name="T29" fmla="*/ 0 h 17"/>
                <a:gd name="T30" fmla="*/ 1 w 153"/>
                <a:gd name="T31" fmla="*/ 5 h 17"/>
                <a:gd name="T32" fmla="*/ 1 w 153"/>
                <a:gd name="T33" fmla="*/ 5 h 17"/>
                <a:gd name="T34" fmla="*/ 0 w 153"/>
                <a:gd name="T35" fmla="*/ 10 h 17"/>
                <a:gd name="T36" fmla="*/ 0 w 153"/>
                <a:gd name="T37" fmla="*/ 10 h 17"/>
                <a:gd name="T38" fmla="*/ 0 w 153"/>
                <a:gd name="T39"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3" h="17">
                  <a:moveTo>
                    <a:pt x="152" y="16"/>
                  </a:moveTo>
                  <a:lnTo>
                    <a:pt x="151" y="16"/>
                  </a:lnTo>
                  <a:lnTo>
                    <a:pt x="151" y="10"/>
                  </a:lnTo>
                  <a:lnTo>
                    <a:pt x="150" y="10"/>
                  </a:lnTo>
                  <a:lnTo>
                    <a:pt x="150" y="10"/>
                  </a:lnTo>
                  <a:lnTo>
                    <a:pt x="150" y="5"/>
                  </a:lnTo>
                  <a:lnTo>
                    <a:pt x="149" y="5"/>
                  </a:lnTo>
                  <a:lnTo>
                    <a:pt x="149" y="5"/>
                  </a:lnTo>
                  <a:lnTo>
                    <a:pt x="148" y="0"/>
                  </a:lnTo>
                  <a:lnTo>
                    <a:pt x="148" y="0"/>
                  </a:lnTo>
                  <a:lnTo>
                    <a:pt x="147" y="0"/>
                  </a:lnTo>
                  <a:lnTo>
                    <a:pt x="146" y="0"/>
                  </a:lnTo>
                  <a:lnTo>
                    <a:pt x="3" y="0"/>
                  </a:lnTo>
                  <a:lnTo>
                    <a:pt x="3" y="0"/>
                  </a:lnTo>
                  <a:lnTo>
                    <a:pt x="2" y="0"/>
                  </a:lnTo>
                  <a:lnTo>
                    <a:pt x="1" y="5"/>
                  </a:lnTo>
                  <a:lnTo>
                    <a:pt x="1" y="5"/>
                  </a:lnTo>
                  <a:lnTo>
                    <a:pt x="0" y="10"/>
                  </a:lnTo>
                  <a:lnTo>
                    <a:pt x="0" y="10"/>
                  </a:lnTo>
                  <a:lnTo>
                    <a:pt x="0" y="16"/>
                  </a:lnTo>
                </a:path>
              </a:pathLst>
            </a:custGeom>
            <a:noFill/>
            <a:ln w="12700" cap="flat" cmpd="sng">
              <a:solidFill>
                <a:srgbClr val="9F9FA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87" name="Freeform 155"/>
            <p:cNvSpPr>
              <a:spLocks/>
            </p:cNvSpPr>
            <p:nvPr/>
          </p:nvSpPr>
          <p:spPr bwMode="auto">
            <a:xfrm>
              <a:off x="1251" y="3346"/>
              <a:ext cx="194" cy="45"/>
            </a:xfrm>
            <a:custGeom>
              <a:avLst/>
              <a:gdLst>
                <a:gd name="T0" fmla="*/ 0 w 215"/>
                <a:gd name="T1" fmla="*/ 71 h 72"/>
                <a:gd name="T2" fmla="*/ 0 w 215"/>
                <a:gd name="T3" fmla="*/ 0 h 72"/>
                <a:gd name="T4" fmla="*/ 214 w 215"/>
                <a:gd name="T5" fmla="*/ 0 h 72"/>
                <a:gd name="T6" fmla="*/ 214 w 215"/>
                <a:gd name="T7" fmla="*/ 71 h 72"/>
                <a:gd name="T8" fmla="*/ 0 w 215"/>
                <a:gd name="T9" fmla="*/ 71 h 72"/>
              </a:gdLst>
              <a:ahLst/>
              <a:cxnLst>
                <a:cxn ang="0">
                  <a:pos x="T0" y="T1"/>
                </a:cxn>
                <a:cxn ang="0">
                  <a:pos x="T2" y="T3"/>
                </a:cxn>
                <a:cxn ang="0">
                  <a:pos x="T4" y="T5"/>
                </a:cxn>
                <a:cxn ang="0">
                  <a:pos x="T6" y="T7"/>
                </a:cxn>
                <a:cxn ang="0">
                  <a:pos x="T8" y="T9"/>
                </a:cxn>
              </a:cxnLst>
              <a:rect l="0" t="0" r="r" b="b"/>
              <a:pathLst>
                <a:path w="215" h="72">
                  <a:moveTo>
                    <a:pt x="0" y="71"/>
                  </a:moveTo>
                  <a:lnTo>
                    <a:pt x="0" y="0"/>
                  </a:lnTo>
                  <a:lnTo>
                    <a:pt x="214" y="0"/>
                  </a:lnTo>
                  <a:lnTo>
                    <a:pt x="214" y="71"/>
                  </a:lnTo>
                  <a:lnTo>
                    <a:pt x="0" y="71"/>
                  </a:lnTo>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88" name="Freeform 156"/>
            <p:cNvSpPr>
              <a:spLocks/>
            </p:cNvSpPr>
            <p:nvPr/>
          </p:nvSpPr>
          <p:spPr bwMode="auto">
            <a:xfrm>
              <a:off x="1249" y="3346"/>
              <a:ext cx="197" cy="14"/>
            </a:xfrm>
            <a:custGeom>
              <a:avLst/>
              <a:gdLst>
                <a:gd name="T0" fmla="*/ 79 w 219"/>
                <a:gd name="T1" fmla="*/ 0 h 23"/>
                <a:gd name="T2" fmla="*/ 0 w 219"/>
                <a:gd name="T3" fmla="*/ 0 h 23"/>
                <a:gd name="T4" fmla="*/ 0 w 219"/>
                <a:gd name="T5" fmla="*/ 22 h 23"/>
                <a:gd name="T6" fmla="*/ 218 w 219"/>
                <a:gd name="T7" fmla="*/ 22 h 23"/>
                <a:gd name="T8" fmla="*/ 215 w 219"/>
                <a:gd name="T9" fmla="*/ 0 h 23"/>
                <a:gd name="T10" fmla="*/ 137 w 219"/>
                <a:gd name="T11" fmla="*/ 0 h 23"/>
                <a:gd name="T12" fmla="*/ 79 w 219"/>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19" h="23">
                  <a:moveTo>
                    <a:pt x="79" y="0"/>
                  </a:moveTo>
                  <a:lnTo>
                    <a:pt x="0" y="0"/>
                  </a:lnTo>
                  <a:lnTo>
                    <a:pt x="0" y="22"/>
                  </a:lnTo>
                  <a:lnTo>
                    <a:pt x="218" y="22"/>
                  </a:lnTo>
                  <a:lnTo>
                    <a:pt x="215" y="0"/>
                  </a:lnTo>
                  <a:lnTo>
                    <a:pt x="137" y="0"/>
                  </a:lnTo>
                  <a:lnTo>
                    <a:pt x="79" y="0"/>
                  </a:lnTo>
                </a:path>
              </a:pathLst>
            </a:custGeom>
            <a:solidFill>
              <a:srgbClr val="EFEFD1"/>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89" name="Freeform 157"/>
            <p:cNvSpPr>
              <a:spLocks/>
            </p:cNvSpPr>
            <p:nvPr/>
          </p:nvSpPr>
          <p:spPr bwMode="auto">
            <a:xfrm>
              <a:off x="1384" y="3350"/>
              <a:ext cx="51" cy="10"/>
            </a:xfrm>
            <a:custGeom>
              <a:avLst/>
              <a:gdLst>
                <a:gd name="T0" fmla="*/ 0 w 56"/>
                <a:gd name="T1" fmla="*/ 6 h 17"/>
                <a:gd name="T2" fmla="*/ 18 w 56"/>
                <a:gd name="T3" fmla="*/ 6 h 17"/>
                <a:gd name="T4" fmla="*/ 18 w 56"/>
                <a:gd name="T5" fmla="*/ 0 h 17"/>
                <a:gd name="T6" fmla="*/ 35 w 56"/>
                <a:gd name="T7" fmla="*/ 0 h 17"/>
                <a:gd name="T8" fmla="*/ 35 w 56"/>
                <a:gd name="T9" fmla="*/ 6 h 17"/>
                <a:gd name="T10" fmla="*/ 55 w 56"/>
                <a:gd name="T11" fmla="*/ 6 h 17"/>
                <a:gd name="T12" fmla="*/ 55 w 56"/>
                <a:gd name="T13" fmla="*/ 10 h 17"/>
                <a:gd name="T14" fmla="*/ 35 w 56"/>
                <a:gd name="T15" fmla="*/ 10 h 17"/>
                <a:gd name="T16" fmla="*/ 35 w 56"/>
                <a:gd name="T17" fmla="*/ 16 h 17"/>
                <a:gd name="T18" fmla="*/ 18 w 56"/>
                <a:gd name="T19" fmla="*/ 16 h 17"/>
                <a:gd name="T20" fmla="*/ 18 w 56"/>
                <a:gd name="T21" fmla="*/ 10 h 17"/>
                <a:gd name="T22" fmla="*/ 0 w 56"/>
                <a:gd name="T23" fmla="*/ 10 h 17"/>
                <a:gd name="T24" fmla="*/ 0 w 56"/>
                <a:gd name="T2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17">
                  <a:moveTo>
                    <a:pt x="0" y="6"/>
                  </a:moveTo>
                  <a:lnTo>
                    <a:pt x="18" y="6"/>
                  </a:lnTo>
                  <a:lnTo>
                    <a:pt x="18" y="0"/>
                  </a:lnTo>
                  <a:lnTo>
                    <a:pt x="35" y="0"/>
                  </a:lnTo>
                  <a:lnTo>
                    <a:pt x="35" y="6"/>
                  </a:lnTo>
                  <a:lnTo>
                    <a:pt x="55" y="6"/>
                  </a:lnTo>
                  <a:lnTo>
                    <a:pt x="55" y="10"/>
                  </a:lnTo>
                  <a:lnTo>
                    <a:pt x="35" y="10"/>
                  </a:lnTo>
                  <a:lnTo>
                    <a:pt x="35" y="16"/>
                  </a:lnTo>
                  <a:lnTo>
                    <a:pt x="18" y="16"/>
                  </a:lnTo>
                  <a:lnTo>
                    <a:pt x="18" y="10"/>
                  </a:lnTo>
                  <a:lnTo>
                    <a:pt x="0" y="10"/>
                  </a:lnTo>
                  <a:lnTo>
                    <a:pt x="0" y="6"/>
                  </a:lnTo>
                </a:path>
              </a:pathLst>
            </a:custGeom>
            <a:solidFill>
              <a:srgbClr val="999999"/>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90" name="Freeform 158"/>
            <p:cNvSpPr>
              <a:spLocks/>
            </p:cNvSpPr>
            <p:nvPr/>
          </p:nvSpPr>
          <p:spPr bwMode="auto">
            <a:xfrm>
              <a:off x="1384" y="3353"/>
              <a:ext cx="16" cy="11"/>
            </a:xfrm>
            <a:custGeom>
              <a:avLst/>
              <a:gdLst>
                <a:gd name="T0" fmla="*/ 0 w 17"/>
                <a:gd name="T1" fmla="*/ 16 h 17"/>
                <a:gd name="T2" fmla="*/ 16 w 17"/>
                <a:gd name="T3" fmla="*/ 10 h 17"/>
                <a:gd name="T4" fmla="*/ 16 w 17"/>
                <a:gd name="T5" fmla="*/ 5 h 17"/>
                <a:gd name="T6" fmla="*/ 0 w 17"/>
                <a:gd name="T7" fmla="*/ 0 h 17"/>
              </a:gdLst>
              <a:ahLst/>
              <a:cxnLst>
                <a:cxn ang="0">
                  <a:pos x="T0" y="T1"/>
                </a:cxn>
                <a:cxn ang="0">
                  <a:pos x="T2" y="T3"/>
                </a:cxn>
                <a:cxn ang="0">
                  <a:pos x="T4" y="T5"/>
                </a:cxn>
                <a:cxn ang="0">
                  <a:pos x="T6" y="T7"/>
                </a:cxn>
              </a:cxnLst>
              <a:rect l="0" t="0" r="r" b="b"/>
              <a:pathLst>
                <a:path w="17" h="17">
                  <a:moveTo>
                    <a:pt x="0" y="16"/>
                  </a:moveTo>
                  <a:lnTo>
                    <a:pt x="16" y="10"/>
                  </a:lnTo>
                  <a:lnTo>
                    <a:pt x="16" y="5"/>
                  </a:lnTo>
                  <a:lnTo>
                    <a:pt x="0" y="0"/>
                  </a:lnTo>
                </a:path>
              </a:pathLst>
            </a:custGeom>
            <a:noFill/>
            <a:ln w="12700" cap="flat" cmpd="sng">
              <a:solidFill>
                <a:srgbClr val="EFEFD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91" name="Freeform 159"/>
            <p:cNvSpPr>
              <a:spLocks/>
            </p:cNvSpPr>
            <p:nvPr/>
          </p:nvSpPr>
          <p:spPr bwMode="auto">
            <a:xfrm>
              <a:off x="1401" y="3350"/>
              <a:ext cx="16" cy="10"/>
            </a:xfrm>
            <a:custGeom>
              <a:avLst/>
              <a:gdLst>
                <a:gd name="T0" fmla="*/ 0 w 17"/>
                <a:gd name="T1" fmla="*/ 0 h 17"/>
                <a:gd name="T2" fmla="*/ 16 w 17"/>
                <a:gd name="T3" fmla="*/ 16 h 17"/>
                <a:gd name="T4" fmla="*/ 0 w 17"/>
                <a:gd name="T5" fmla="*/ 0 h 17"/>
              </a:gdLst>
              <a:ahLst/>
              <a:cxnLst>
                <a:cxn ang="0">
                  <a:pos x="T0" y="T1"/>
                </a:cxn>
                <a:cxn ang="0">
                  <a:pos x="T2" y="T3"/>
                </a:cxn>
                <a:cxn ang="0">
                  <a:pos x="T4" y="T5"/>
                </a:cxn>
              </a:cxnLst>
              <a:rect l="0" t="0" r="r" b="b"/>
              <a:pathLst>
                <a:path w="17" h="17">
                  <a:moveTo>
                    <a:pt x="0" y="0"/>
                  </a:moveTo>
                  <a:lnTo>
                    <a:pt x="16" y="16"/>
                  </a:lnTo>
                  <a:lnTo>
                    <a:pt x="0" y="0"/>
                  </a:lnTo>
                </a:path>
              </a:pathLst>
            </a:custGeom>
            <a:noFill/>
            <a:ln w="12700" cap="flat" cmpd="sng">
              <a:solidFill>
                <a:srgbClr val="EFEFD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92" name="Freeform 160"/>
            <p:cNvSpPr>
              <a:spLocks/>
            </p:cNvSpPr>
            <p:nvPr/>
          </p:nvSpPr>
          <p:spPr bwMode="auto">
            <a:xfrm>
              <a:off x="1434" y="3355"/>
              <a:ext cx="15" cy="11"/>
            </a:xfrm>
            <a:custGeom>
              <a:avLst/>
              <a:gdLst>
                <a:gd name="T0" fmla="*/ 0 w 17"/>
                <a:gd name="T1" fmla="*/ 0 h 17"/>
                <a:gd name="T2" fmla="*/ 16 w 17"/>
                <a:gd name="T3" fmla="*/ 16 h 17"/>
                <a:gd name="T4" fmla="*/ 0 w 17"/>
                <a:gd name="T5" fmla="*/ 0 h 17"/>
              </a:gdLst>
              <a:ahLst/>
              <a:cxnLst>
                <a:cxn ang="0">
                  <a:pos x="T0" y="T1"/>
                </a:cxn>
                <a:cxn ang="0">
                  <a:pos x="T2" y="T3"/>
                </a:cxn>
                <a:cxn ang="0">
                  <a:pos x="T4" y="T5"/>
                </a:cxn>
              </a:cxnLst>
              <a:rect l="0" t="0" r="r" b="b"/>
              <a:pathLst>
                <a:path w="17" h="17">
                  <a:moveTo>
                    <a:pt x="0" y="0"/>
                  </a:moveTo>
                  <a:lnTo>
                    <a:pt x="16" y="16"/>
                  </a:lnTo>
                  <a:lnTo>
                    <a:pt x="0" y="0"/>
                  </a:lnTo>
                </a:path>
              </a:pathLst>
            </a:custGeom>
            <a:noFill/>
            <a:ln w="12700" cap="flat" cmpd="sng">
              <a:solidFill>
                <a:srgbClr val="EFEFD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93" name="Freeform 161"/>
            <p:cNvSpPr>
              <a:spLocks/>
            </p:cNvSpPr>
            <p:nvPr/>
          </p:nvSpPr>
          <p:spPr bwMode="auto">
            <a:xfrm>
              <a:off x="1417" y="3350"/>
              <a:ext cx="15" cy="10"/>
            </a:xfrm>
            <a:custGeom>
              <a:avLst/>
              <a:gdLst>
                <a:gd name="T0" fmla="*/ 0 w 17"/>
                <a:gd name="T1" fmla="*/ 16 h 17"/>
                <a:gd name="T2" fmla="*/ 16 w 17"/>
                <a:gd name="T3" fmla="*/ 0 h 17"/>
                <a:gd name="T4" fmla="*/ 0 w 17"/>
                <a:gd name="T5" fmla="*/ 16 h 17"/>
              </a:gdLst>
              <a:ahLst/>
              <a:cxnLst>
                <a:cxn ang="0">
                  <a:pos x="T0" y="T1"/>
                </a:cxn>
                <a:cxn ang="0">
                  <a:pos x="T2" y="T3"/>
                </a:cxn>
                <a:cxn ang="0">
                  <a:pos x="T4" y="T5"/>
                </a:cxn>
              </a:cxnLst>
              <a:rect l="0" t="0" r="r" b="b"/>
              <a:pathLst>
                <a:path w="17" h="17">
                  <a:moveTo>
                    <a:pt x="0" y="16"/>
                  </a:moveTo>
                  <a:lnTo>
                    <a:pt x="16" y="0"/>
                  </a:lnTo>
                  <a:lnTo>
                    <a:pt x="0" y="16"/>
                  </a:lnTo>
                </a:path>
              </a:pathLst>
            </a:custGeom>
            <a:noFill/>
            <a:ln w="12700" cap="flat" cmpd="sng">
              <a:solidFill>
                <a:srgbClr val="EFEFD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94" name="Freeform 162"/>
            <p:cNvSpPr>
              <a:spLocks/>
            </p:cNvSpPr>
            <p:nvPr/>
          </p:nvSpPr>
          <p:spPr bwMode="auto">
            <a:xfrm>
              <a:off x="1402" y="3352"/>
              <a:ext cx="16" cy="11"/>
            </a:xfrm>
            <a:custGeom>
              <a:avLst/>
              <a:gdLst>
                <a:gd name="T0" fmla="*/ 0 w 17"/>
                <a:gd name="T1" fmla="*/ 16 h 17"/>
                <a:gd name="T2" fmla="*/ 16 w 17"/>
                <a:gd name="T3" fmla="*/ 16 h 17"/>
                <a:gd name="T4" fmla="*/ 16 w 17"/>
                <a:gd name="T5" fmla="*/ 0 h 17"/>
                <a:gd name="T6" fmla="*/ 0 w 17"/>
                <a:gd name="T7" fmla="*/ 0 h 17"/>
                <a:gd name="T8" fmla="*/ 0 w 17"/>
                <a:gd name="T9" fmla="*/ 16 h 17"/>
              </a:gdLst>
              <a:ahLst/>
              <a:cxnLst>
                <a:cxn ang="0">
                  <a:pos x="T0" y="T1"/>
                </a:cxn>
                <a:cxn ang="0">
                  <a:pos x="T2" y="T3"/>
                </a:cxn>
                <a:cxn ang="0">
                  <a:pos x="T4" y="T5"/>
                </a:cxn>
                <a:cxn ang="0">
                  <a:pos x="T6" y="T7"/>
                </a:cxn>
                <a:cxn ang="0">
                  <a:pos x="T8" y="T9"/>
                </a:cxn>
              </a:cxnLst>
              <a:rect l="0" t="0" r="r" b="b"/>
              <a:pathLst>
                <a:path w="17" h="17">
                  <a:moveTo>
                    <a:pt x="0" y="16"/>
                  </a:moveTo>
                  <a:lnTo>
                    <a:pt x="16" y="16"/>
                  </a:lnTo>
                  <a:lnTo>
                    <a:pt x="16" y="0"/>
                  </a:lnTo>
                  <a:lnTo>
                    <a:pt x="0" y="0"/>
                  </a:lnTo>
                  <a:lnTo>
                    <a:pt x="0" y="16"/>
                  </a:lnTo>
                </a:path>
              </a:pathLst>
            </a:custGeom>
            <a:solidFill>
              <a:srgbClr val="9F9FA2"/>
            </a:solidFill>
            <a:ln w="12700" cap="flat" cmpd="sng">
              <a:solidFill>
                <a:srgbClr val="9F9FA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95" name="Freeform 163"/>
            <p:cNvSpPr>
              <a:spLocks/>
            </p:cNvSpPr>
            <p:nvPr/>
          </p:nvSpPr>
          <p:spPr bwMode="auto">
            <a:xfrm>
              <a:off x="1386" y="3354"/>
              <a:ext cx="49" cy="11"/>
            </a:xfrm>
            <a:custGeom>
              <a:avLst/>
              <a:gdLst>
                <a:gd name="T0" fmla="*/ 0 w 54"/>
                <a:gd name="T1" fmla="*/ 0 h 17"/>
                <a:gd name="T2" fmla="*/ 53 w 54"/>
                <a:gd name="T3" fmla="*/ 0 h 17"/>
                <a:gd name="T4" fmla="*/ 53 w 54"/>
                <a:gd name="T5" fmla="*/ 16 h 17"/>
                <a:gd name="T6" fmla="*/ 0 w 54"/>
                <a:gd name="T7" fmla="*/ 16 h 17"/>
                <a:gd name="T8" fmla="*/ 0 w 54"/>
                <a:gd name="T9" fmla="*/ 0 h 17"/>
              </a:gdLst>
              <a:ahLst/>
              <a:cxnLst>
                <a:cxn ang="0">
                  <a:pos x="T0" y="T1"/>
                </a:cxn>
                <a:cxn ang="0">
                  <a:pos x="T2" y="T3"/>
                </a:cxn>
                <a:cxn ang="0">
                  <a:pos x="T4" y="T5"/>
                </a:cxn>
                <a:cxn ang="0">
                  <a:pos x="T6" y="T7"/>
                </a:cxn>
                <a:cxn ang="0">
                  <a:pos x="T8" y="T9"/>
                </a:cxn>
              </a:cxnLst>
              <a:rect l="0" t="0" r="r" b="b"/>
              <a:pathLst>
                <a:path w="54" h="17">
                  <a:moveTo>
                    <a:pt x="0" y="0"/>
                  </a:moveTo>
                  <a:lnTo>
                    <a:pt x="53" y="0"/>
                  </a:lnTo>
                  <a:lnTo>
                    <a:pt x="53" y="16"/>
                  </a:lnTo>
                  <a:lnTo>
                    <a:pt x="0" y="16"/>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96" name="Freeform 164"/>
            <p:cNvSpPr>
              <a:spLocks/>
            </p:cNvSpPr>
            <p:nvPr/>
          </p:nvSpPr>
          <p:spPr bwMode="auto">
            <a:xfrm>
              <a:off x="1401" y="3350"/>
              <a:ext cx="18" cy="11"/>
            </a:xfrm>
            <a:custGeom>
              <a:avLst/>
              <a:gdLst>
                <a:gd name="T0" fmla="*/ 18 w 19"/>
                <a:gd name="T1" fmla="*/ 12 h 17"/>
                <a:gd name="T2" fmla="*/ 17 w 19"/>
                <a:gd name="T3" fmla="*/ 16 h 17"/>
                <a:gd name="T4" fmla="*/ 17 w 19"/>
                <a:gd name="T5" fmla="*/ 0 h 17"/>
                <a:gd name="T6" fmla="*/ 0 w 19"/>
                <a:gd name="T7" fmla="*/ 0 h 17"/>
                <a:gd name="T8" fmla="*/ 0 w 19"/>
                <a:gd name="T9" fmla="*/ 16 h 17"/>
                <a:gd name="T10" fmla="*/ 0 w 19"/>
                <a:gd name="T11" fmla="*/ 12 h 17"/>
              </a:gdLst>
              <a:ahLst/>
              <a:cxnLst>
                <a:cxn ang="0">
                  <a:pos x="T0" y="T1"/>
                </a:cxn>
                <a:cxn ang="0">
                  <a:pos x="T2" y="T3"/>
                </a:cxn>
                <a:cxn ang="0">
                  <a:pos x="T4" y="T5"/>
                </a:cxn>
                <a:cxn ang="0">
                  <a:pos x="T6" y="T7"/>
                </a:cxn>
                <a:cxn ang="0">
                  <a:pos x="T8" y="T9"/>
                </a:cxn>
                <a:cxn ang="0">
                  <a:pos x="T10" y="T11"/>
                </a:cxn>
              </a:cxnLst>
              <a:rect l="0" t="0" r="r" b="b"/>
              <a:pathLst>
                <a:path w="19" h="17">
                  <a:moveTo>
                    <a:pt x="18" y="12"/>
                  </a:moveTo>
                  <a:lnTo>
                    <a:pt x="17" y="16"/>
                  </a:lnTo>
                  <a:lnTo>
                    <a:pt x="17" y="0"/>
                  </a:lnTo>
                  <a:lnTo>
                    <a:pt x="0" y="0"/>
                  </a:lnTo>
                  <a:lnTo>
                    <a:pt x="0" y="16"/>
                  </a:lnTo>
                  <a:lnTo>
                    <a:pt x="0" y="12"/>
                  </a:lnTo>
                </a:path>
              </a:pathLst>
            </a:custGeom>
            <a:noFill/>
            <a:ln w="12700" cap="flat" cmpd="sng">
              <a:solidFill>
                <a:srgbClr val="9F9FA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97" name="Freeform 165"/>
            <p:cNvSpPr>
              <a:spLocks/>
            </p:cNvSpPr>
            <p:nvPr/>
          </p:nvSpPr>
          <p:spPr bwMode="auto">
            <a:xfrm>
              <a:off x="1343" y="3356"/>
              <a:ext cx="15" cy="11"/>
            </a:xfrm>
            <a:custGeom>
              <a:avLst/>
              <a:gdLst>
                <a:gd name="T0" fmla="*/ 16 w 17"/>
                <a:gd name="T1" fmla="*/ 0 h 17"/>
                <a:gd name="T2" fmla="*/ 16 w 17"/>
                <a:gd name="T3" fmla="*/ 16 h 17"/>
                <a:gd name="T4" fmla="*/ 0 w 17"/>
                <a:gd name="T5" fmla="*/ 16 h 17"/>
                <a:gd name="T6" fmla="*/ 0 w 17"/>
                <a:gd name="T7" fmla="*/ 0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16" y="16"/>
                  </a:lnTo>
                  <a:lnTo>
                    <a:pt x="0" y="16"/>
                  </a:lnTo>
                  <a:lnTo>
                    <a:pt x="0" y="0"/>
                  </a:lnTo>
                  <a:lnTo>
                    <a:pt x="16" y="0"/>
                  </a:lnTo>
                </a:path>
              </a:pathLst>
            </a:custGeom>
            <a:solidFill>
              <a:srgbClr val="999999"/>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98" name="Freeform 166"/>
            <p:cNvSpPr>
              <a:spLocks/>
            </p:cNvSpPr>
            <p:nvPr/>
          </p:nvSpPr>
          <p:spPr bwMode="auto">
            <a:xfrm>
              <a:off x="1343" y="3356"/>
              <a:ext cx="15" cy="11"/>
            </a:xfrm>
            <a:custGeom>
              <a:avLst/>
              <a:gdLst>
                <a:gd name="T0" fmla="*/ 0 w 17"/>
                <a:gd name="T1" fmla="*/ 0 h 17"/>
                <a:gd name="T2" fmla="*/ 16 w 17"/>
                <a:gd name="T3" fmla="*/ 0 h 17"/>
                <a:gd name="T4" fmla="*/ 16 w 17"/>
                <a:gd name="T5" fmla="*/ 16 h 17"/>
                <a:gd name="T6" fmla="*/ 0 w 17"/>
                <a:gd name="T7" fmla="*/ 16 h 17"/>
                <a:gd name="T8" fmla="*/ 0 w 17"/>
                <a:gd name="T9" fmla="*/ 0 h 17"/>
              </a:gdLst>
              <a:ahLst/>
              <a:cxnLst>
                <a:cxn ang="0">
                  <a:pos x="T0" y="T1"/>
                </a:cxn>
                <a:cxn ang="0">
                  <a:pos x="T2" y="T3"/>
                </a:cxn>
                <a:cxn ang="0">
                  <a:pos x="T4" y="T5"/>
                </a:cxn>
                <a:cxn ang="0">
                  <a:pos x="T6" y="T7"/>
                </a:cxn>
                <a:cxn ang="0">
                  <a:pos x="T8" y="T9"/>
                </a:cxn>
              </a:cxnLst>
              <a:rect l="0" t="0" r="r" b="b"/>
              <a:pathLst>
                <a:path w="17" h="17">
                  <a:moveTo>
                    <a:pt x="0" y="0"/>
                  </a:moveTo>
                  <a:lnTo>
                    <a:pt x="16" y="0"/>
                  </a:lnTo>
                  <a:lnTo>
                    <a:pt x="16" y="16"/>
                  </a:lnTo>
                  <a:lnTo>
                    <a:pt x="0" y="16"/>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399" name="Freeform 167"/>
            <p:cNvSpPr>
              <a:spLocks/>
            </p:cNvSpPr>
            <p:nvPr/>
          </p:nvSpPr>
          <p:spPr bwMode="auto">
            <a:xfrm>
              <a:off x="1329" y="3351"/>
              <a:ext cx="40" cy="11"/>
            </a:xfrm>
            <a:custGeom>
              <a:avLst/>
              <a:gdLst>
                <a:gd name="T0" fmla="*/ 14 w 44"/>
                <a:gd name="T1" fmla="*/ 16 h 17"/>
                <a:gd name="T2" fmla="*/ 0 w 44"/>
                <a:gd name="T3" fmla="*/ 16 h 17"/>
                <a:gd name="T4" fmla="*/ 0 w 44"/>
                <a:gd name="T5" fmla="*/ 8 h 17"/>
                <a:gd name="T6" fmla="*/ 14 w 44"/>
                <a:gd name="T7" fmla="*/ 8 h 17"/>
                <a:gd name="T8" fmla="*/ 14 w 44"/>
                <a:gd name="T9" fmla="*/ 0 h 17"/>
                <a:gd name="T10" fmla="*/ 28 w 44"/>
                <a:gd name="T11" fmla="*/ 0 h 17"/>
                <a:gd name="T12" fmla="*/ 28 w 44"/>
                <a:gd name="T13" fmla="*/ 8 h 17"/>
                <a:gd name="T14" fmla="*/ 43 w 44"/>
                <a:gd name="T15" fmla="*/ 8 h 17"/>
                <a:gd name="T16" fmla="*/ 43 w 44"/>
                <a:gd name="T17" fmla="*/ 16 h 17"/>
                <a:gd name="T18" fmla="*/ 28 w 44"/>
                <a:gd name="T19" fmla="*/ 16 h 17"/>
                <a:gd name="T20" fmla="*/ 14 w 44"/>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17">
                  <a:moveTo>
                    <a:pt x="14" y="16"/>
                  </a:moveTo>
                  <a:lnTo>
                    <a:pt x="0" y="16"/>
                  </a:lnTo>
                  <a:lnTo>
                    <a:pt x="0" y="8"/>
                  </a:lnTo>
                  <a:lnTo>
                    <a:pt x="14" y="8"/>
                  </a:lnTo>
                  <a:lnTo>
                    <a:pt x="14" y="0"/>
                  </a:lnTo>
                  <a:lnTo>
                    <a:pt x="28" y="0"/>
                  </a:lnTo>
                  <a:lnTo>
                    <a:pt x="28" y="8"/>
                  </a:lnTo>
                  <a:lnTo>
                    <a:pt x="43" y="8"/>
                  </a:lnTo>
                  <a:lnTo>
                    <a:pt x="43" y="16"/>
                  </a:lnTo>
                  <a:lnTo>
                    <a:pt x="28" y="16"/>
                  </a:lnTo>
                  <a:lnTo>
                    <a:pt x="14" y="16"/>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00" name="Freeform 168"/>
            <p:cNvSpPr>
              <a:spLocks/>
            </p:cNvSpPr>
            <p:nvPr/>
          </p:nvSpPr>
          <p:spPr bwMode="auto">
            <a:xfrm>
              <a:off x="1343" y="3351"/>
              <a:ext cx="15" cy="11"/>
            </a:xfrm>
            <a:custGeom>
              <a:avLst/>
              <a:gdLst>
                <a:gd name="T0" fmla="*/ 0 w 17"/>
                <a:gd name="T1" fmla="*/ 0 h 17"/>
                <a:gd name="T2" fmla="*/ 16 w 17"/>
                <a:gd name="T3" fmla="*/ 0 h 17"/>
                <a:gd name="T4" fmla="*/ 16 w 17"/>
                <a:gd name="T5" fmla="*/ 16 h 17"/>
                <a:gd name="T6" fmla="*/ 0 w 17"/>
                <a:gd name="T7" fmla="*/ 16 h 17"/>
                <a:gd name="T8" fmla="*/ 0 w 17"/>
                <a:gd name="T9" fmla="*/ 0 h 17"/>
              </a:gdLst>
              <a:ahLst/>
              <a:cxnLst>
                <a:cxn ang="0">
                  <a:pos x="T0" y="T1"/>
                </a:cxn>
                <a:cxn ang="0">
                  <a:pos x="T2" y="T3"/>
                </a:cxn>
                <a:cxn ang="0">
                  <a:pos x="T4" y="T5"/>
                </a:cxn>
                <a:cxn ang="0">
                  <a:pos x="T6" y="T7"/>
                </a:cxn>
                <a:cxn ang="0">
                  <a:pos x="T8" y="T9"/>
                </a:cxn>
              </a:cxnLst>
              <a:rect l="0" t="0" r="r" b="b"/>
              <a:pathLst>
                <a:path w="17" h="17">
                  <a:moveTo>
                    <a:pt x="0" y="0"/>
                  </a:moveTo>
                  <a:lnTo>
                    <a:pt x="16" y="0"/>
                  </a:lnTo>
                  <a:lnTo>
                    <a:pt x="16" y="16"/>
                  </a:lnTo>
                  <a:lnTo>
                    <a:pt x="0" y="16"/>
                  </a:lnTo>
                  <a:lnTo>
                    <a:pt x="0" y="0"/>
                  </a:lnTo>
                </a:path>
              </a:pathLst>
            </a:custGeom>
            <a:solidFill>
              <a:srgbClr val="999999"/>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01" name="Freeform 169"/>
            <p:cNvSpPr>
              <a:spLocks/>
            </p:cNvSpPr>
            <p:nvPr/>
          </p:nvSpPr>
          <p:spPr bwMode="auto">
            <a:xfrm>
              <a:off x="1299" y="3349"/>
              <a:ext cx="18" cy="11"/>
            </a:xfrm>
            <a:custGeom>
              <a:avLst/>
              <a:gdLst>
                <a:gd name="T0" fmla="*/ 5 w 20"/>
                <a:gd name="T1" fmla="*/ 16 h 17"/>
                <a:gd name="T2" fmla="*/ 3 w 20"/>
                <a:gd name="T3" fmla="*/ 15 h 17"/>
                <a:gd name="T4" fmla="*/ 2 w 20"/>
                <a:gd name="T5" fmla="*/ 15 h 17"/>
                <a:gd name="T6" fmla="*/ 1 w 20"/>
                <a:gd name="T7" fmla="*/ 14 h 17"/>
                <a:gd name="T8" fmla="*/ 1 w 20"/>
                <a:gd name="T9" fmla="*/ 12 h 17"/>
                <a:gd name="T10" fmla="*/ 0 w 20"/>
                <a:gd name="T11" fmla="*/ 12 h 17"/>
                <a:gd name="T12" fmla="*/ 0 w 20"/>
                <a:gd name="T13" fmla="*/ 10 h 17"/>
                <a:gd name="T14" fmla="*/ 0 w 20"/>
                <a:gd name="T15" fmla="*/ 8 h 17"/>
                <a:gd name="T16" fmla="*/ 0 w 20"/>
                <a:gd name="T17" fmla="*/ 6 h 17"/>
                <a:gd name="T18" fmla="*/ 0 w 20"/>
                <a:gd name="T19" fmla="*/ 4 h 17"/>
                <a:gd name="T20" fmla="*/ 0 w 20"/>
                <a:gd name="T21" fmla="*/ 3 h 17"/>
                <a:gd name="T22" fmla="*/ 1 w 20"/>
                <a:gd name="T23" fmla="*/ 2 h 17"/>
                <a:gd name="T24" fmla="*/ 2 w 20"/>
                <a:gd name="T25" fmla="*/ 1 h 17"/>
                <a:gd name="T26" fmla="*/ 3 w 20"/>
                <a:gd name="T27" fmla="*/ 0 h 17"/>
                <a:gd name="T28" fmla="*/ 4 w 20"/>
                <a:gd name="T29" fmla="*/ 0 h 17"/>
                <a:gd name="T30" fmla="*/ 5 w 20"/>
                <a:gd name="T31" fmla="*/ 0 h 17"/>
                <a:gd name="T32" fmla="*/ 12 w 20"/>
                <a:gd name="T33" fmla="*/ 0 h 17"/>
                <a:gd name="T34" fmla="*/ 13 w 20"/>
                <a:gd name="T35" fmla="*/ 0 h 17"/>
                <a:gd name="T36" fmla="*/ 15 w 20"/>
                <a:gd name="T37" fmla="*/ 0 h 17"/>
                <a:gd name="T38" fmla="*/ 16 w 20"/>
                <a:gd name="T39" fmla="*/ 1 h 17"/>
                <a:gd name="T40" fmla="*/ 17 w 20"/>
                <a:gd name="T41" fmla="*/ 3 h 17"/>
                <a:gd name="T42" fmla="*/ 17 w 20"/>
                <a:gd name="T43" fmla="*/ 3 h 17"/>
                <a:gd name="T44" fmla="*/ 18 w 20"/>
                <a:gd name="T45" fmla="*/ 5 h 17"/>
                <a:gd name="T46" fmla="*/ 18 w 20"/>
                <a:gd name="T47" fmla="*/ 7 h 17"/>
                <a:gd name="T48" fmla="*/ 18 w 20"/>
                <a:gd name="T49" fmla="*/ 8 h 17"/>
                <a:gd name="T50" fmla="*/ 18 w 20"/>
                <a:gd name="T51" fmla="*/ 10 h 17"/>
                <a:gd name="T52" fmla="*/ 17 w 20"/>
                <a:gd name="T53" fmla="*/ 12 h 17"/>
                <a:gd name="T54" fmla="*/ 16 w 20"/>
                <a:gd name="T55" fmla="*/ 13 h 17"/>
                <a:gd name="T56" fmla="*/ 15 w 20"/>
                <a:gd name="T57" fmla="*/ 15 h 17"/>
                <a:gd name="T58" fmla="*/ 13 w 20"/>
                <a:gd name="T59" fmla="*/ 15 h 17"/>
                <a:gd name="T60" fmla="*/ 13 w 20"/>
                <a:gd name="T61" fmla="*/ 16 h 17"/>
                <a:gd name="T62" fmla="*/ 12 w 20"/>
                <a:gd name="T6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 h="17">
                  <a:moveTo>
                    <a:pt x="5" y="16"/>
                  </a:moveTo>
                  <a:lnTo>
                    <a:pt x="5" y="16"/>
                  </a:lnTo>
                  <a:lnTo>
                    <a:pt x="4" y="16"/>
                  </a:lnTo>
                  <a:lnTo>
                    <a:pt x="3" y="15"/>
                  </a:lnTo>
                  <a:lnTo>
                    <a:pt x="3" y="15"/>
                  </a:lnTo>
                  <a:lnTo>
                    <a:pt x="2" y="15"/>
                  </a:lnTo>
                  <a:lnTo>
                    <a:pt x="2" y="14"/>
                  </a:lnTo>
                  <a:lnTo>
                    <a:pt x="1" y="14"/>
                  </a:lnTo>
                  <a:lnTo>
                    <a:pt x="1" y="13"/>
                  </a:lnTo>
                  <a:lnTo>
                    <a:pt x="1" y="12"/>
                  </a:lnTo>
                  <a:lnTo>
                    <a:pt x="0" y="12"/>
                  </a:lnTo>
                  <a:lnTo>
                    <a:pt x="0" y="12"/>
                  </a:lnTo>
                  <a:lnTo>
                    <a:pt x="0" y="11"/>
                  </a:lnTo>
                  <a:lnTo>
                    <a:pt x="0" y="10"/>
                  </a:lnTo>
                  <a:lnTo>
                    <a:pt x="0" y="9"/>
                  </a:lnTo>
                  <a:lnTo>
                    <a:pt x="0" y="8"/>
                  </a:lnTo>
                  <a:lnTo>
                    <a:pt x="0" y="7"/>
                  </a:lnTo>
                  <a:lnTo>
                    <a:pt x="0" y="6"/>
                  </a:lnTo>
                  <a:lnTo>
                    <a:pt x="0" y="5"/>
                  </a:lnTo>
                  <a:lnTo>
                    <a:pt x="0" y="4"/>
                  </a:lnTo>
                  <a:lnTo>
                    <a:pt x="0" y="3"/>
                  </a:lnTo>
                  <a:lnTo>
                    <a:pt x="0" y="3"/>
                  </a:lnTo>
                  <a:lnTo>
                    <a:pt x="1" y="3"/>
                  </a:lnTo>
                  <a:lnTo>
                    <a:pt x="1" y="2"/>
                  </a:lnTo>
                  <a:lnTo>
                    <a:pt x="1" y="1"/>
                  </a:lnTo>
                  <a:lnTo>
                    <a:pt x="2" y="1"/>
                  </a:lnTo>
                  <a:lnTo>
                    <a:pt x="2" y="0"/>
                  </a:lnTo>
                  <a:lnTo>
                    <a:pt x="3" y="0"/>
                  </a:lnTo>
                  <a:lnTo>
                    <a:pt x="3" y="0"/>
                  </a:lnTo>
                  <a:lnTo>
                    <a:pt x="4" y="0"/>
                  </a:lnTo>
                  <a:lnTo>
                    <a:pt x="4" y="0"/>
                  </a:lnTo>
                  <a:lnTo>
                    <a:pt x="5" y="0"/>
                  </a:lnTo>
                  <a:lnTo>
                    <a:pt x="5" y="0"/>
                  </a:lnTo>
                  <a:lnTo>
                    <a:pt x="12" y="0"/>
                  </a:lnTo>
                  <a:lnTo>
                    <a:pt x="12" y="0"/>
                  </a:lnTo>
                  <a:lnTo>
                    <a:pt x="13" y="0"/>
                  </a:lnTo>
                  <a:lnTo>
                    <a:pt x="13" y="0"/>
                  </a:lnTo>
                  <a:lnTo>
                    <a:pt x="15" y="0"/>
                  </a:lnTo>
                  <a:lnTo>
                    <a:pt x="15" y="0"/>
                  </a:lnTo>
                  <a:lnTo>
                    <a:pt x="16" y="1"/>
                  </a:lnTo>
                  <a:lnTo>
                    <a:pt x="16" y="2"/>
                  </a:lnTo>
                  <a:lnTo>
                    <a:pt x="17" y="3"/>
                  </a:lnTo>
                  <a:lnTo>
                    <a:pt x="17" y="3"/>
                  </a:lnTo>
                  <a:lnTo>
                    <a:pt x="17" y="3"/>
                  </a:lnTo>
                  <a:lnTo>
                    <a:pt x="18" y="4"/>
                  </a:lnTo>
                  <a:lnTo>
                    <a:pt x="18" y="5"/>
                  </a:lnTo>
                  <a:lnTo>
                    <a:pt x="18" y="6"/>
                  </a:lnTo>
                  <a:lnTo>
                    <a:pt x="18" y="7"/>
                  </a:lnTo>
                  <a:lnTo>
                    <a:pt x="19" y="8"/>
                  </a:lnTo>
                  <a:lnTo>
                    <a:pt x="18" y="8"/>
                  </a:lnTo>
                  <a:lnTo>
                    <a:pt x="18" y="9"/>
                  </a:lnTo>
                  <a:lnTo>
                    <a:pt x="18" y="10"/>
                  </a:lnTo>
                  <a:lnTo>
                    <a:pt x="18" y="11"/>
                  </a:lnTo>
                  <a:lnTo>
                    <a:pt x="17" y="12"/>
                  </a:lnTo>
                  <a:lnTo>
                    <a:pt x="17" y="12"/>
                  </a:lnTo>
                  <a:lnTo>
                    <a:pt x="16" y="13"/>
                  </a:lnTo>
                  <a:lnTo>
                    <a:pt x="16" y="14"/>
                  </a:lnTo>
                  <a:lnTo>
                    <a:pt x="15" y="15"/>
                  </a:lnTo>
                  <a:lnTo>
                    <a:pt x="15" y="15"/>
                  </a:lnTo>
                  <a:lnTo>
                    <a:pt x="13" y="15"/>
                  </a:lnTo>
                  <a:lnTo>
                    <a:pt x="13" y="16"/>
                  </a:lnTo>
                  <a:lnTo>
                    <a:pt x="13" y="16"/>
                  </a:lnTo>
                  <a:lnTo>
                    <a:pt x="12" y="16"/>
                  </a:lnTo>
                  <a:lnTo>
                    <a:pt x="12" y="16"/>
                  </a:lnTo>
                  <a:lnTo>
                    <a:pt x="5" y="16"/>
                  </a:lnTo>
                </a:path>
              </a:pathLst>
            </a:custGeom>
            <a:solidFill>
              <a:srgbClr val="666666"/>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02" name="Freeform 170"/>
            <p:cNvSpPr>
              <a:spLocks/>
            </p:cNvSpPr>
            <p:nvPr/>
          </p:nvSpPr>
          <p:spPr bwMode="auto">
            <a:xfrm>
              <a:off x="1321" y="3346"/>
              <a:ext cx="15" cy="24"/>
            </a:xfrm>
            <a:custGeom>
              <a:avLst/>
              <a:gdLst>
                <a:gd name="T0" fmla="*/ 8 w 17"/>
                <a:gd name="T1" fmla="*/ 0 h 38"/>
                <a:gd name="T2" fmla="*/ 0 w 17"/>
                <a:gd name="T3" fmla="*/ 22 h 38"/>
                <a:gd name="T4" fmla="*/ 16 w 17"/>
                <a:gd name="T5" fmla="*/ 22 h 38"/>
                <a:gd name="T6" fmla="*/ 16 w 17"/>
                <a:gd name="T7" fmla="*/ 37 h 38"/>
              </a:gdLst>
              <a:ahLst/>
              <a:cxnLst>
                <a:cxn ang="0">
                  <a:pos x="T0" y="T1"/>
                </a:cxn>
                <a:cxn ang="0">
                  <a:pos x="T2" y="T3"/>
                </a:cxn>
                <a:cxn ang="0">
                  <a:pos x="T4" y="T5"/>
                </a:cxn>
                <a:cxn ang="0">
                  <a:pos x="T6" y="T7"/>
                </a:cxn>
              </a:cxnLst>
              <a:rect l="0" t="0" r="r" b="b"/>
              <a:pathLst>
                <a:path w="17" h="38">
                  <a:moveTo>
                    <a:pt x="8" y="0"/>
                  </a:moveTo>
                  <a:lnTo>
                    <a:pt x="0" y="22"/>
                  </a:lnTo>
                  <a:lnTo>
                    <a:pt x="16" y="22"/>
                  </a:lnTo>
                  <a:lnTo>
                    <a:pt x="16" y="37"/>
                  </a:lnTo>
                </a:path>
              </a:pathLst>
            </a:custGeom>
            <a:noFill/>
            <a:ln w="12700" cap="flat" cmpd="sng">
              <a:solidFill>
                <a:srgbClr val="9F9FA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03" name="Freeform 171"/>
            <p:cNvSpPr>
              <a:spLocks/>
            </p:cNvSpPr>
            <p:nvPr/>
          </p:nvSpPr>
          <p:spPr bwMode="auto">
            <a:xfrm>
              <a:off x="1373" y="3346"/>
              <a:ext cx="16" cy="45"/>
            </a:xfrm>
            <a:custGeom>
              <a:avLst/>
              <a:gdLst>
                <a:gd name="T0" fmla="*/ 0 w 17"/>
                <a:gd name="T1" fmla="*/ 0 h 72"/>
                <a:gd name="T2" fmla="*/ 16 w 17"/>
                <a:gd name="T3" fmla="*/ 22 h 72"/>
                <a:gd name="T4" fmla="*/ 0 w 17"/>
                <a:gd name="T5" fmla="*/ 22 h 72"/>
                <a:gd name="T6" fmla="*/ 0 w 17"/>
                <a:gd name="T7" fmla="*/ 71 h 72"/>
              </a:gdLst>
              <a:ahLst/>
              <a:cxnLst>
                <a:cxn ang="0">
                  <a:pos x="T0" y="T1"/>
                </a:cxn>
                <a:cxn ang="0">
                  <a:pos x="T2" y="T3"/>
                </a:cxn>
                <a:cxn ang="0">
                  <a:pos x="T4" y="T5"/>
                </a:cxn>
                <a:cxn ang="0">
                  <a:pos x="T6" y="T7"/>
                </a:cxn>
              </a:cxnLst>
              <a:rect l="0" t="0" r="r" b="b"/>
              <a:pathLst>
                <a:path w="17" h="72">
                  <a:moveTo>
                    <a:pt x="0" y="0"/>
                  </a:moveTo>
                  <a:lnTo>
                    <a:pt x="16" y="22"/>
                  </a:lnTo>
                  <a:lnTo>
                    <a:pt x="0" y="22"/>
                  </a:lnTo>
                  <a:lnTo>
                    <a:pt x="0" y="71"/>
                  </a:lnTo>
                </a:path>
              </a:pathLst>
            </a:custGeom>
            <a:noFill/>
            <a:ln w="12700" cap="flat" cmpd="sng">
              <a:solidFill>
                <a:srgbClr val="9F9FA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04" name="Freeform 172"/>
            <p:cNvSpPr>
              <a:spLocks/>
            </p:cNvSpPr>
            <p:nvPr/>
          </p:nvSpPr>
          <p:spPr bwMode="auto">
            <a:xfrm>
              <a:off x="1262" y="3373"/>
              <a:ext cx="225" cy="25"/>
            </a:xfrm>
            <a:custGeom>
              <a:avLst/>
              <a:gdLst>
                <a:gd name="T0" fmla="*/ 0 w 250"/>
                <a:gd name="T1" fmla="*/ 40 h 41"/>
                <a:gd name="T2" fmla="*/ 249 w 250"/>
                <a:gd name="T3" fmla="*/ 40 h 41"/>
                <a:gd name="T4" fmla="*/ 240 w 250"/>
                <a:gd name="T5" fmla="*/ 0 h 41"/>
                <a:gd name="T6" fmla="*/ 10 w 250"/>
                <a:gd name="T7" fmla="*/ 0 h 41"/>
                <a:gd name="T8" fmla="*/ 0 w 250"/>
                <a:gd name="T9" fmla="*/ 40 h 41"/>
              </a:gdLst>
              <a:ahLst/>
              <a:cxnLst>
                <a:cxn ang="0">
                  <a:pos x="T0" y="T1"/>
                </a:cxn>
                <a:cxn ang="0">
                  <a:pos x="T2" y="T3"/>
                </a:cxn>
                <a:cxn ang="0">
                  <a:pos x="T4" y="T5"/>
                </a:cxn>
                <a:cxn ang="0">
                  <a:pos x="T6" y="T7"/>
                </a:cxn>
                <a:cxn ang="0">
                  <a:pos x="T8" y="T9"/>
                </a:cxn>
              </a:cxnLst>
              <a:rect l="0" t="0" r="r" b="b"/>
              <a:pathLst>
                <a:path w="250" h="41">
                  <a:moveTo>
                    <a:pt x="0" y="40"/>
                  </a:moveTo>
                  <a:lnTo>
                    <a:pt x="249" y="40"/>
                  </a:lnTo>
                  <a:lnTo>
                    <a:pt x="240" y="0"/>
                  </a:lnTo>
                  <a:lnTo>
                    <a:pt x="10" y="0"/>
                  </a:lnTo>
                  <a:lnTo>
                    <a:pt x="0" y="40"/>
                  </a:lnTo>
                </a:path>
              </a:pathLst>
            </a:custGeom>
            <a:solidFill>
              <a:srgbClr val="EFEFD1"/>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05" name="Freeform 173"/>
            <p:cNvSpPr>
              <a:spLocks/>
            </p:cNvSpPr>
            <p:nvPr/>
          </p:nvSpPr>
          <p:spPr bwMode="auto">
            <a:xfrm>
              <a:off x="1262" y="3397"/>
              <a:ext cx="226" cy="11"/>
            </a:xfrm>
            <a:custGeom>
              <a:avLst/>
              <a:gdLst>
                <a:gd name="T0" fmla="*/ 0 w 251"/>
                <a:gd name="T1" fmla="*/ 16 h 17"/>
                <a:gd name="T2" fmla="*/ 0 w 251"/>
                <a:gd name="T3" fmla="*/ 0 h 17"/>
                <a:gd name="T4" fmla="*/ 249 w 251"/>
                <a:gd name="T5" fmla="*/ 0 h 17"/>
                <a:gd name="T6" fmla="*/ 250 w 251"/>
                <a:gd name="T7" fmla="*/ 16 h 17"/>
                <a:gd name="T8" fmla="*/ 0 w 251"/>
                <a:gd name="T9" fmla="*/ 16 h 17"/>
              </a:gdLst>
              <a:ahLst/>
              <a:cxnLst>
                <a:cxn ang="0">
                  <a:pos x="T0" y="T1"/>
                </a:cxn>
                <a:cxn ang="0">
                  <a:pos x="T2" y="T3"/>
                </a:cxn>
                <a:cxn ang="0">
                  <a:pos x="T4" y="T5"/>
                </a:cxn>
                <a:cxn ang="0">
                  <a:pos x="T6" y="T7"/>
                </a:cxn>
                <a:cxn ang="0">
                  <a:pos x="T8" y="T9"/>
                </a:cxn>
              </a:cxnLst>
              <a:rect l="0" t="0" r="r" b="b"/>
              <a:pathLst>
                <a:path w="251" h="17">
                  <a:moveTo>
                    <a:pt x="0" y="16"/>
                  </a:moveTo>
                  <a:lnTo>
                    <a:pt x="0" y="0"/>
                  </a:lnTo>
                  <a:lnTo>
                    <a:pt x="249" y="0"/>
                  </a:lnTo>
                  <a:lnTo>
                    <a:pt x="250" y="16"/>
                  </a:lnTo>
                  <a:lnTo>
                    <a:pt x="0" y="16"/>
                  </a:lnTo>
                </a:path>
              </a:pathLst>
            </a:custGeom>
            <a:solidFill>
              <a:srgbClr val="CCCC6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06" name="Freeform 174"/>
            <p:cNvSpPr>
              <a:spLocks/>
            </p:cNvSpPr>
            <p:nvPr/>
          </p:nvSpPr>
          <p:spPr bwMode="auto">
            <a:xfrm>
              <a:off x="1277" y="3376"/>
              <a:ext cx="201" cy="18"/>
            </a:xfrm>
            <a:custGeom>
              <a:avLst/>
              <a:gdLst>
                <a:gd name="T0" fmla="*/ 0 w 223"/>
                <a:gd name="T1" fmla="*/ 27 h 28"/>
                <a:gd name="T2" fmla="*/ 222 w 223"/>
                <a:gd name="T3" fmla="*/ 27 h 28"/>
                <a:gd name="T4" fmla="*/ 214 w 223"/>
                <a:gd name="T5" fmla="*/ 0 h 28"/>
                <a:gd name="T6" fmla="*/ 8 w 223"/>
                <a:gd name="T7" fmla="*/ 0 h 28"/>
                <a:gd name="T8" fmla="*/ 0 w 223"/>
                <a:gd name="T9" fmla="*/ 27 h 28"/>
              </a:gdLst>
              <a:ahLst/>
              <a:cxnLst>
                <a:cxn ang="0">
                  <a:pos x="T0" y="T1"/>
                </a:cxn>
                <a:cxn ang="0">
                  <a:pos x="T2" y="T3"/>
                </a:cxn>
                <a:cxn ang="0">
                  <a:pos x="T4" y="T5"/>
                </a:cxn>
                <a:cxn ang="0">
                  <a:pos x="T6" y="T7"/>
                </a:cxn>
                <a:cxn ang="0">
                  <a:pos x="T8" y="T9"/>
                </a:cxn>
              </a:cxnLst>
              <a:rect l="0" t="0" r="r" b="b"/>
              <a:pathLst>
                <a:path w="223" h="28">
                  <a:moveTo>
                    <a:pt x="0" y="27"/>
                  </a:moveTo>
                  <a:lnTo>
                    <a:pt x="222" y="27"/>
                  </a:lnTo>
                  <a:lnTo>
                    <a:pt x="214" y="0"/>
                  </a:lnTo>
                  <a:lnTo>
                    <a:pt x="8" y="0"/>
                  </a:lnTo>
                  <a:lnTo>
                    <a:pt x="0" y="27"/>
                  </a:lnTo>
                </a:path>
              </a:pathLst>
            </a:custGeom>
            <a:solidFill>
              <a:srgbClr val="999999"/>
            </a:solidFill>
            <a:ln w="12700" cap="flat" cmpd="sng">
              <a:solidFill>
                <a:srgbClr val="9F9FA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nvGrpSpPr>
          <p:cNvPr id="351407" name="Group 175"/>
          <p:cNvGrpSpPr>
            <a:grpSpLocks/>
          </p:cNvGrpSpPr>
          <p:nvPr/>
        </p:nvGrpSpPr>
        <p:grpSpPr bwMode="auto">
          <a:xfrm>
            <a:off x="3822949" y="5582341"/>
            <a:ext cx="379657" cy="281444"/>
            <a:chOff x="1872" y="3312"/>
            <a:chExt cx="240" cy="192"/>
          </a:xfrm>
        </p:grpSpPr>
        <p:sp>
          <p:nvSpPr>
            <p:cNvPr id="351408" name="Freeform 176"/>
            <p:cNvSpPr>
              <a:spLocks/>
            </p:cNvSpPr>
            <p:nvPr/>
          </p:nvSpPr>
          <p:spPr bwMode="auto">
            <a:xfrm>
              <a:off x="1879" y="3479"/>
              <a:ext cx="186" cy="12"/>
            </a:xfrm>
            <a:custGeom>
              <a:avLst/>
              <a:gdLst>
                <a:gd name="T0" fmla="*/ 0 w 206"/>
                <a:gd name="T1" fmla="*/ 19 h 20"/>
                <a:gd name="T2" fmla="*/ 0 w 206"/>
                <a:gd name="T3" fmla="*/ 0 h 20"/>
                <a:gd name="T4" fmla="*/ 205 w 206"/>
                <a:gd name="T5" fmla="*/ 0 h 20"/>
                <a:gd name="T6" fmla="*/ 205 w 206"/>
                <a:gd name="T7" fmla="*/ 19 h 20"/>
                <a:gd name="T8" fmla="*/ 0 w 206"/>
                <a:gd name="T9" fmla="*/ 19 h 20"/>
              </a:gdLst>
              <a:ahLst/>
              <a:cxnLst>
                <a:cxn ang="0">
                  <a:pos x="T0" y="T1"/>
                </a:cxn>
                <a:cxn ang="0">
                  <a:pos x="T2" y="T3"/>
                </a:cxn>
                <a:cxn ang="0">
                  <a:pos x="T4" y="T5"/>
                </a:cxn>
                <a:cxn ang="0">
                  <a:pos x="T6" y="T7"/>
                </a:cxn>
                <a:cxn ang="0">
                  <a:pos x="T8" y="T9"/>
                </a:cxn>
              </a:cxnLst>
              <a:rect l="0" t="0" r="r" b="b"/>
              <a:pathLst>
                <a:path w="206" h="20">
                  <a:moveTo>
                    <a:pt x="0" y="19"/>
                  </a:moveTo>
                  <a:lnTo>
                    <a:pt x="0" y="0"/>
                  </a:lnTo>
                  <a:lnTo>
                    <a:pt x="205" y="0"/>
                  </a:lnTo>
                  <a:lnTo>
                    <a:pt x="205" y="19"/>
                  </a:lnTo>
                  <a:lnTo>
                    <a:pt x="0" y="19"/>
                  </a:lnTo>
                </a:path>
              </a:pathLst>
            </a:custGeom>
            <a:solidFill>
              <a:srgbClr val="666666"/>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09" name="Freeform 177"/>
            <p:cNvSpPr>
              <a:spLocks/>
            </p:cNvSpPr>
            <p:nvPr/>
          </p:nvSpPr>
          <p:spPr bwMode="auto">
            <a:xfrm>
              <a:off x="1872" y="3420"/>
              <a:ext cx="198" cy="21"/>
            </a:xfrm>
            <a:custGeom>
              <a:avLst/>
              <a:gdLst>
                <a:gd name="T0" fmla="*/ 189 w 220"/>
                <a:gd name="T1" fmla="*/ 0 h 34"/>
                <a:gd name="T2" fmla="*/ 219 w 220"/>
                <a:gd name="T3" fmla="*/ 33 h 34"/>
                <a:gd name="T4" fmla="*/ 0 w 220"/>
                <a:gd name="T5" fmla="*/ 33 h 34"/>
                <a:gd name="T6" fmla="*/ 29 w 220"/>
                <a:gd name="T7" fmla="*/ 0 h 34"/>
                <a:gd name="T8" fmla="*/ 189 w 220"/>
                <a:gd name="T9" fmla="*/ 0 h 34"/>
              </a:gdLst>
              <a:ahLst/>
              <a:cxnLst>
                <a:cxn ang="0">
                  <a:pos x="T0" y="T1"/>
                </a:cxn>
                <a:cxn ang="0">
                  <a:pos x="T2" y="T3"/>
                </a:cxn>
                <a:cxn ang="0">
                  <a:pos x="T4" y="T5"/>
                </a:cxn>
                <a:cxn ang="0">
                  <a:pos x="T6" y="T7"/>
                </a:cxn>
                <a:cxn ang="0">
                  <a:pos x="T8" y="T9"/>
                </a:cxn>
              </a:cxnLst>
              <a:rect l="0" t="0" r="r" b="b"/>
              <a:pathLst>
                <a:path w="220" h="34">
                  <a:moveTo>
                    <a:pt x="189" y="0"/>
                  </a:moveTo>
                  <a:lnTo>
                    <a:pt x="219" y="33"/>
                  </a:lnTo>
                  <a:lnTo>
                    <a:pt x="0" y="33"/>
                  </a:lnTo>
                  <a:lnTo>
                    <a:pt x="29" y="0"/>
                  </a:lnTo>
                  <a:lnTo>
                    <a:pt x="189" y="0"/>
                  </a:lnTo>
                </a:path>
              </a:pathLst>
            </a:custGeom>
            <a:solidFill>
              <a:srgbClr val="EFEFD1"/>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10" name="Freeform 178"/>
            <p:cNvSpPr>
              <a:spLocks/>
            </p:cNvSpPr>
            <p:nvPr/>
          </p:nvSpPr>
          <p:spPr bwMode="auto">
            <a:xfrm>
              <a:off x="1923" y="3417"/>
              <a:ext cx="94" cy="15"/>
            </a:xfrm>
            <a:custGeom>
              <a:avLst/>
              <a:gdLst>
                <a:gd name="T0" fmla="*/ 102 w 104"/>
                <a:gd name="T1" fmla="*/ 10 h 24"/>
                <a:gd name="T2" fmla="*/ 101 w 104"/>
                <a:gd name="T3" fmla="*/ 8 h 24"/>
                <a:gd name="T4" fmla="*/ 97 w 104"/>
                <a:gd name="T5" fmla="*/ 6 h 24"/>
                <a:gd name="T6" fmla="*/ 93 w 104"/>
                <a:gd name="T7" fmla="*/ 4 h 24"/>
                <a:gd name="T8" fmla="*/ 87 w 104"/>
                <a:gd name="T9" fmla="*/ 3 h 24"/>
                <a:gd name="T10" fmla="*/ 80 w 104"/>
                <a:gd name="T11" fmla="*/ 2 h 24"/>
                <a:gd name="T12" fmla="*/ 72 w 104"/>
                <a:gd name="T13" fmla="*/ 1 h 24"/>
                <a:gd name="T14" fmla="*/ 64 w 104"/>
                <a:gd name="T15" fmla="*/ 0 h 24"/>
                <a:gd name="T16" fmla="*/ 55 w 104"/>
                <a:gd name="T17" fmla="*/ 0 h 24"/>
                <a:gd name="T18" fmla="*/ 46 w 104"/>
                <a:gd name="T19" fmla="*/ 0 h 24"/>
                <a:gd name="T20" fmla="*/ 37 w 104"/>
                <a:gd name="T21" fmla="*/ 0 h 24"/>
                <a:gd name="T22" fmla="*/ 29 w 104"/>
                <a:gd name="T23" fmla="*/ 1 h 24"/>
                <a:gd name="T24" fmla="*/ 21 w 104"/>
                <a:gd name="T25" fmla="*/ 2 h 24"/>
                <a:gd name="T26" fmla="*/ 14 w 104"/>
                <a:gd name="T27" fmla="*/ 3 h 24"/>
                <a:gd name="T28" fmla="*/ 8 w 104"/>
                <a:gd name="T29" fmla="*/ 4 h 24"/>
                <a:gd name="T30" fmla="*/ 4 w 104"/>
                <a:gd name="T31" fmla="*/ 6 h 24"/>
                <a:gd name="T32" fmla="*/ 1 w 104"/>
                <a:gd name="T33" fmla="*/ 8 h 24"/>
                <a:gd name="T34" fmla="*/ 0 w 104"/>
                <a:gd name="T35" fmla="*/ 10 h 24"/>
                <a:gd name="T36" fmla="*/ 0 w 104"/>
                <a:gd name="T37" fmla="*/ 12 h 24"/>
                <a:gd name="T38" fmla="*/ 1 w 104"/>
                <a:gd name="T39" fmla="*/ 14 h 24"/>
                <a:gd name="T40" fmla="*/ 4 w 104"/>
                <a:gd name="T41" fmla="*/ 16 h 24"/>
                <a:gd name="T42" fmla="*/ 8 w 104"/>
                <a:gd name="T43" fmla="*/ 17 h 24"/>
                <a:gd name="T44" fmla="*/ 14 w 104"/>
                <a:gd name="T45" fmla="*/ 19 h 24"/>
                <a:gd name="T46" fmla="*/ 21 w 104"/>
                <a:gd name="T47" fmla="*/ 20 h 24"/>
                <a:gd name="T48" fmla="*/ 29 w 104"/>
                <a:gd name="T49" fmla="*/ 21 h 24"/>
                <a:gd name="T50" fmla="*/ 37 w 104"/>
                <a:gd name="T51" fmla="*/ 22 h 24"/>
                <a:gd name="T52" fmla="*/ 46 w 104"/>
                <a:gd name="T53" fmla="*/ 23 h 24"/>
                <a:gd name="T54" fmla="*/ 55 w 104"/>
                <a:gd name="T55" fmla="*/ 23 h 24"/>
                <a:gd name="T56" fmla="*/ 64 w 104"/>
                <a:gd name="T57" fmla="*/ 22 h 24"/>
                <a:gd name="T58" fmla="*/ 72 w 104"/>
                <a:gd name="T59" fmla="*/ 21 h 24"/>
                <a:gd name="T60" fmla="*/ 80 w 104"/>
                <a:gd name="T61" fmla="*/ 20 h 24"/>
                <a:gd name="T62" fmla="*/ 87 w 104"/>
                <a:gd name="T63" fmla="*/ 19 h 24"/>
                <a:gd name="T64" fmla="*/ 93 w 104"/>
                <a:gd name="T65" fmla="*/ 17 h 24"/>
                <a:gd name="T66" fmla="*/ 97 w 104"/>
                <a:gd name="T67" fmla="*/ 16 h 24"/>
                <a:gd name="T68" fmla="*/ 101 w 104"/>
                <a:gd name="T69" fmla="*/ 14 h 24"/>
                <a:gd name="T70" fmla="*/ 102 w 104"/>
                <a:gd name="T7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24">
                  <a:moveTo>
                    <a:pt x="103" y="11"/>
                  </a:moveTo>
                  <a:lnTo>
                    <a:pt x="102" y="10"/>
                  </a:lnTo>
                  <a:lnTo>
                    <a:pt x="102" y="9"/>
                  </a:lnTo>
                  <a:lnTo>
                    <a:pt x="101" y="8"/>
                  </a:lnTo>
                  <a:lnTo>
                    <a:pt x="99" y="7"/>
                  </a:lnTo>
                  <a:lnTo>
                    <a:pt x="97" y="6"/>
                  </a:lnTo>
                  <a:lnTo>
                    <a:pt x="95" y="6"/>
                  </a:lnTo>
                  <a:lnTo>
                    <a:pt x="93" y="4"/>
                  </a:lnTo>
                  <a:lnTo>
                    <a:pt x="90" y="4"/>
                  </a:lnTo>
                  <a:lnTo>
                    <a:pt x="87" y="3"/>
                  </a:lnTo>
                  <a:lnTo>
                    <a:pt x="84" y="2"/>
                  </a:lnTo>
                  <a:lnTo>
                    <a:pt x="80" y="2"/>
                  </a:lnTo>
                  <a:lnTo>
                    <a:pt x="76" y="1"/>
                  </a:lnTo>
                  <a:lnTo>
                    <a:pt x="72" y="1"/>
                  </a:lnTo>
                  <a:lnTo>
                    <a:pt x="69" y="0"/>
                  </a:lnTo>
                  <a:lnTo>
                    <a:pt x="64" y="0"/>
                  </a:lnTo>
                  <a:lnTo>
                    <a:pt x="60" y="0"/>
                  </a:lnTo>
                  <a:lnTo>
                    <a:pt x="55" y="0"/>
                  </a:lnTo>
                  <a:lnTo>
                    <a:pt x="51" y="0"/>
                  </a:lnTo>
                  <a:lnTo>
                    <a:pt x="46" y="0"/>
                  </a:lnTo>
                  <a:lnTo>
                    <a:pt x="42" y="0"/>
                  </a:lnTo>
                  <a:lnTo>
                    <a:pt x="37" y="0"/>
                  </a:lnTo>
                  <a:lnTo>
                    <a:pt x="33" y="0"/>
                  </a:lnTo>
                  <a:lnTo>
                    <a:pt x="29" y="1"/>
                  </a:lnTo>
                  <a:lnTo>
                    <a:pt x="25" y="1"/>
                  </a:lnTo>
                  <a:lnTo>
                    <a:pt x="21" y="2"/>
                  </a:lnTo>
                  <a:lnTo>
                    <a:pt x="17" y="2"/>
                  </a:lnTo>
                  <a:lnTo>
                    <a:pt x="14" y="3"/>
                  </a:lnTo>
                  <a:lnTo>
                    <a:pt x="12" y="4"/>
                  </a:lnTo>
                  <a:lnTo>
                    <a:pt x="8" y="4"/>
                  </a:lnTo>
                  <a:lnTo>
                    <a:pt x="6" y="6"/>
                  </a:lnTo>
                  <a:lnTo>
                    <a:pt x="4" y="6"/>
                  </a:lnTo>
                  <a:lnTo>
                    <a:pt x="3" y="7"/>
                  </a:lnTo>
                  <a:lnTo>
                    <a:pt x="1" y="8"/>
                  </a:lnTo>
                  <a:lnTo>
                    <a:pt x="0" y="9"/>
                  </a:lnTo>
                  <a:lnTo>
                    <a:pt x="0" y="10"/>
                  </a:lnTo>
                  <a:lnTo>
                    <a:pt x="0" y="11"/>
                  </a:lnTo>
                  <a:lnTo>
                    <a:pt x="0" y="12"/>
                  </a:lnTo>
                  <a:lnTo>
                    <a:pt x="0" y="13"/>
                  </a:lnTo>
                  <a:lnTo>
                    <a:pt x="1" y="14"/>
                  </a:lnTo>
                  <a:lnTo>
                    <a:pt x="3" y="15"/>
                  </a:lnTo>
                  <a:lnTo>
                    <a:pt x="4" y="16"/>
                  </a:lnTo>
                  <a:lnTo>
                    <a:pt x="6" y="17"/>
                  </a:lnTo>
                  <a:lnTo>
                    <a:pt x="8" y="17"/>
                  </a:lnTo>
                  <a:lnTo>
                    <a:pt x="12" y="18"/>
                  </a:lnTo>
                  <a:lnTo>
                    <a:pt x="14" y="19"/>
                  </a:lnTo>
                  <a:lnTo>
                    <a:pt x="17" y="20"/>
                  </a:lnTo>
                  <a:lnTo>
                    <a:pt x="21" y="20"/>
                  </a:lnTo>
                  <a:lnTo>
                    <a:pt x="25" y="21"/>
                  </a:lnTo>
                  <a:lnTo>
                    <a:pt x="29" y="21"/>
                  </a:lnTo>
                  <a:lnTo>
                    <a:pt x="33" y="22"/>
                  </a:lnTo>
                  <a:lnTo>
                    <a:pt x="37" y="22"/>
                  </a:lnTo>
                  <a:lnTo>
                    <a:pt x="42" y="22"/>
                  </a:lnTo>
                  <a:lnTo>
                    <a:pt x="46" y="23"/>
                  </a:lnTo>
                  <a:lnTo>
                    <a:pt x="51" y="23"/>
                  </a:lnTo>
                  <a:lnTo>
                    <a:pt x="55" y="23"/>
                  </a:lnTo>
                  <a:lnTo>
                    <a:pt x="60" y="22"/>
                  </a:lnTo>
                  <a:lnTo>
                    <a:pt x="64" y="22"/>
                  </a:lnTo>
                  <a:lnTo>
                    <a:pt x="69" y="22"/>
                  </a:lnTo>
                  <a:lnTo>
                    <a:pt x="72" y="21"/>
                  </a:lnTo>
                  <a:lnTo>
                    <a:pt x="76" y="21"/>
                  </a:lnTo>
                  <a:lnTo>
                    <a:pt x="80" y="20"/>
                  </a:lnTo>
                  <a:lnTo>
                    <a:pt x="84" y="20"/>
                  </a:lnTo>
                  <a:lnTo>
                    <a:pt x="87" y="19"/>
                  </a:lnTo>
                  <a:lnTo>
                    <a:pt x="90" y="18"/>
                  </a:lnTo>
                  <a:lnTo>
                    <a:pt x="93" y="17"/>
                  </a:lnTo>
                  <a:lnTo>
                    <a:pt x="95" y="17"/>
                  </a:lnTo>
                  <a:lnTo>
                    <a:pt x="97" y="16"/>
                  </a:lnTo>
                  <a:lnTo>
                    <a:pt x="99" y="15"/>
                  </a:lnTo>
                  <a:lnTo>
                    <a:pt x="101" y="14"/>
                  </a:lnTo>
                  <a:lnTo>
                    <a:pt x="102" y="13"/>
                  </a:lnTo>
                  <a:lnTo>
                    <a:pt x="102" y="12"/>
                  </a:lnTo>
                  <a:lnTo>
                    <a:pt x="103" y="11"/>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11" name="Freeform 179"/>
            <p:cNvSpPr>
              <a:spLocks/>
            </p:cNvSpPr>
            <p:nvPr/>
          </p:nvSpPr>
          <p:spPr bwMode="auto">
            <a:xfrm>
              <a:off x="1923" y="3425"/>
              <a:ext cx="94" cy="10"/>
            </a:xfrm>
            <a:custGeom>
              <a:avLst/>
              <a:gdLst>
                <a:gd name="T0" fmla="*/ 102 w 104"/>
                <a:gd name="T1" fmla="*/ 6 h 17"/>
                <a:gd name="T2" fmla="*/ 101 w 104"/>
                <a:gd name="T3" fmla="*/ 8 h 17"/>
                <a:gd name="T4" fmla="*/ 97 w 104"/>
                <a:gd name="T5" fmla="*/ 10 h 17"/>
                <a:gd name="T6" fmla="*/ 93 w 104"/>
                <a:gd name="T7" fmla="*/ 11 h 17"/>
                <a:gd name="T8" fmla="*/ 87 w 104"/>
                <a:gd name="T9" fmla="*/ 12 h 17"/>
                <a:gd name="T10" fmla="*/ 80 w 104"/>
                <a:gd name="T11" fmla="*/ 14 h 17"/>
                <a:gd name="T12" fmla="*/ 72 w 104"/>
                <a:gd name="T13" fmla="*/ 14 h 17"/>
                <a:gd name="T14" fmla="*/ 64 w 104"/>
                <a:gd name="T15" fmla="*/ 15 h 17"/>
                <a:gd name="T16" fmla="*/ 55 w 104"/>
                <a:gd name="T17" fmla="*/ 16 h 17"/>
                <a:gd name="T18" fmla="*/ 46 w 104"/>
                <a:gd name="T19" fmla="*/ 16 h 17"/>
                <a:gd name="T20" fmla="*/ 37 w 104"/>
                <a:gd name="T21" fmla="*/ 15 h 17"/>
                <a:gd name="T22" fmla="*/ 29 w 104"/>
                <a:gd name="T23" fmla="*/ 14 h 17"/>
                <a:gd name="T24" fmla="*/ 21 w 104"/>
                <a:gd name="T25" fmla="*/ 14 h 17"/>
                <a:gd name="T26" fmla="*/ 14 w 104"/>
                <a:gd name="T27" fmla="*/ 12 h 17"/>
                <a:gd name="T28" fmla="*/ 8 w 104"/>
                <a:gd name="T29" fmla="*/ 11 h 17"/>
                <a:gd name="T30" fmla="*/ 4 w 104"/>
                <a:gd name="T31" fmla="*/ 10 h 17"/>
                <a:gd name="T32" fmla="*/ 1 w 104"/>
                <a:gd name="T33" fmla="*/ 8 h 17"/>
                <a:gd name="T34" fmla="*/ 0 w 104"/>
                <a:gd name="T35" fmla="*/ 6 h 17"/>
                <a:gd name="T36" fmla="*/ 0 w 104"/>
                <a:gd name="T37" fmla="*/ 0 h 17"/>
                <a:gd name="T38" fmla="*/ 0 w 104"/>
                <a:gd name="T39" fmla="*/ 2 h 17"/>
                <a:gd name="T40" fmla="*/ 3 w 104"/>
                <a:gd name="T41" fmla="*/ 4 h 17"/>
                <a:gd name="T42" fmla="*/ 6 w 104"/>
                <a:gd name="T43" fmla="*/ 5 h 17"/>
                <a:gd name="T44" fmla="*/ 12 w 104"/>
                <a:gd name="T45" fmla="*/ 6 h 17"/>
                <a:gd name="T46" fmla="*/ 17 w 104"/>
                <a:gd name="T47" fmla="*/ 8 h 17"/>
                <a:gd name="T48" fmla="*/ 25 w 104"/>
                <a:gd name="T49" fmla="*/ 9 h 17"/>
                <a:gd name="T50" fmla="*/ 33 w 104"/>
                <a:gd name="T51" fmla="*/ 10 h 17"/>
                <a:gd name="T52" fmla="*/ 42 w 104"/>
                <a:gd name="T53" fmla="*/ 10 h 17"/>
                <a:gd name="T54" fmla="*/ 51 w 104"/>
                <a:gd name="T55" fmla="*/ 10 h 17"/>
                <a:gd name="T56" fmla="*/ 60 w 104"/>
                <a:gd name="T57" fmla="*/ 10 h 17"/>
                <a:gd name="T58" fmla="*/ 69 w 104"/>
                <a:gd name="T59" fmla="*/ 10 h 17"/>
                <a:gd name="T60" fmla="*/ 76 w 104"/>
                <a:gd name="T61" fmla="*/ 9 h 17"/>
                <a:gd name="T62" fmla="*/ 84 w 104"/>
                <a:gd name="T63" fmla="*/ 8 h 17"/>
                <a:gd name="T64" fmla="*/ 90 w 104"/>
                <a:gd name="T65" fmla="*/ 6 h 17"/>
                <a:gd name="T66" fmla="*/ 95 w 104"/>
                <a:gd name="T67" fmla="*/ 5 h 17"/>
                <a:gd name="T68" fmla="*/ 99 w 104"/>
                <a:gd name="T69" fmla="*/ 4 h 17"/>
                <a:gd name="T70" fmla="*/ 102 w 104"/>
                <a:gd name="T71" fmla="*/ 2 h 17"/>
                <a:gd name="T72" fmla="*/ 103 w 104"/>
                <a:gd name="T7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7">
                  <a:moveTo>
                    <a:pt x="103" y="5"/>
                  </a:moveTo>
                  <a:lnTo>
                    <a:pt x="102" y="6"/>
                  </a:lnTo>
                  <a:lnTo>
                    <a:pt x="102" y="7"/>
                  </a:lnTo>
                  <a:lnTo>
                    <a:pt x="101" y="8"/>
                  </a:lnTo>
                  <a:lnTo>
                    <a:pt x="99" y="8"/>
                  </a:lnTo>
                  <a:lnTo>
                    <a:pt x="97" y="10"/>
                  </a:lnTo>
                  <a:lnTo>
                    <a:pt x="95" y="10"/>
                  </a:lnTo>
                  <a:lnTo>
                    <a:pt x="93" y="11"/>
                  </a:lnTo>
                  <a:lnTo>
                    <a:pt x="90" y="12"/>
                  </a:lnTo>
                  <a:lnTo>
                    <a:pt x="87" y="12"/>
                  </a:lnTo>
                  <a:lnTo>
                    <a:pt x="84" y="13"/>
                  </a:lnTo>
                  <a:lnTo>
                    <a:pt x="80" y="14"/>
                  </a:lnTo>
                  <a:lnTo>
                    <a:pt x="76" y="14"/>
                  </a:lnTo>
                  <a:lnTo>
                    <a:pt x="72" y="14"/>
                  </a:lnTo>
                  <a:lnTo>
                    <a:pt x="69" y="15"/>
                  </a:lnTo>
                  <a:lnTo>
                    <a:pt x="64" y="15"/>
                  </a:lnTo>
                  <a:lnTo>
                    <a:pt x="60" y="16"/>
                  </a:lnTo>
                  <a:lnTo>
                    <a:pt x="55" y="16"/>
                  </a:lnTo>
                  <a:lnTo>
                    <a:pt x="51" y="16"/>
                  </a:lnTo>
                  <a:lnTo>
                    <a:pt x="46" y="16"/>
                  </a:lnTo>
                  <a:lnTo>
                    <a:pt x="42" y="16"/>
                  </a:lnTo>
                  <a:lnTo>
                    <a:pt x="37" y="15"/>
                  </a:lnTo>
                  <a:lnTo>
                    <a:pt x="33" y="15"/>
                  </a:lnTo>
                  <a:lnTo>
                    <a:pt x="29" y="14"/>
                  </a:lnTo>
                  <a:lnTo>
                    <a:pt x="25" y="14"/>
                  </a:lnTo>
                  <a:lnTo>
                    <a:pt x="21" y="14"/>
                  </a:lnTo>
                  <a:lnTo>
                    <a:pt x="17" y="13"/>
                  </a:lnTo>
                  <a:lnTo>
                    <a:pt x="14" y="12"/>
                  </a:lnTo>
                  <a:lnTo>
                    <a:pt x="12" y="12"/>
                  </a:lnTo>
                  <a:lnTo>
                    <a:pt x="8" y="11"/>
                  </a:lnTo>
                  <a:lnTo>
                    <a:pt x="6" y="10"/>
                  </a:lnTo>
                  <a:lnTo>
                    <a:pt x="4" y="10"/>
                  </a:lnTo>
                  <a:lnTo>
                    <a:pt x="3" y="8"/>
                  </a:lnTo>
                  <a:lnTo>
                    <a:pt x="1" y="8"/>
                  </a:lnTo>
                  <a:lnTo>
                    <a:pt x="0" y="7"/>
                  </a:lnTo>
                  <a:lnTo>
                    <a:pt x="0" y="6"/>
                  </a:lnTo>
                  <a:lnTo>
                    <a:pt x="0" y="5"/>
                  </a:lnTo>
                  <a:lnTo>
                    <a:pt x="0" y="0"/>
                  </a:lnTo>
                  <a:lnTo>
                    <a:pt x="0" y="1"/>
                  </a:lnTo>
                  <a:lnTo>
                    <a:pt x="0" y="2"/>
                  </a:lnTo>
                  <a:lnTo>
                    <a:pt x="1" y="2"/>
                  </a:lnTo>
                  <a:lnTo>
                    <a:pt x="3" y="4"/>
                  </a:lnTo>
                  <a:lnTo>
                    <a:pt x="4" y="4"/>
                  </a:lnTo>
                  <a:lnTo>
                    <a:pt x="6" y="5"/>
                  </a:lnTo>
                  <a:lnTo>
                    <a:pt x="8" y="6"/>
                  </a:lnTo>
                  <a:lnTo>
                    <a:pt x="12" y="6"/>
                  </a:lnTo>
                  <a:lnTo>
                    <a:pt x="14" y="7"/>
                  </a:lnTo>
                  <a:lnTo>
                    <a:pt x="17" y="8"/>
                  </a:lnTo>
                  <a:lnTo>
                    <a:pt x="21" y="8"/>
                  </a:lnTo>
                  <a:lnTo>
                    <a:pt x="25" y="9"/>
                  </a:lnTo>
                  <a:lnTo>
                    <a:pt x="29" y="10"/>
                  </a:lnTo>
                  <a:lnTo>
                    <a:pt x="33" y="10"/>
                  </a:lnTo>
                  <a:lnTo>
                    <a:pt x="37" y="10"/>
                  </a:lnTo>
                  <a:lnTo>
                    <a:pt x="42" y="10"/>
                  </a:lnTo>
                  <a:lnTo>
                    <a:pt x="46" y="10"/>
                  </a:lnTo>
                  <a:lnTo>
                    <a:pt x="51" y="10"/>
                  </a:lnTo>
                  <a:lnTo>
                    <a:pt x="55" y="10"/>
                  </a:lnTo>
                  <a:lnTo>
                    <a:pt x="60" y="10"/>
                  </a:lnTo>
                  <a:lnTo>
                    <a:pt x="64" y="10"/>
                  </a:lnTo>
                  <a:lnTo>
                    <a:pt x="69" y="10"/>
                  </a:lnTo>
                  <a:lnTo>
                    <a:pt x="72" y="10"/>
                  </a:lnTo>
                  <a:lnTo>
                    <a:pt x="76" y="9"/>
                  </a:lnTo>
                  <a:lnTo>
                    <a:pt x="80" y="8"/>
                  </a:lnTo>
                  <a:lnTo>
                    <a:pt x="84" y="8"/>
                  </a:lnTo>
                  <a:lnTo>
                    <a:pt x="87" y="7"/>
                  </a:lnTo>
                  <a:lnTo>
                    <a:pt x="90" y="6"/>
                  </a:lnTo>
                  <a:lnTo>
                    <a:pt x="93" y="6"/>
                  </a:lnTo>
                  <a:lnTo>
                    <a:pt x="95" y="5"/>
                  </a:lnTo>
                  <a:lnTo>
                    <a:pt x="97" y="4"/>
                  </a:lnTo>
                  <a:lnTo>
                    <a:pt x="99" y="4"/>
                  </a:lnTo>
                  <a:lnTo>
                    <a:pt x="101" y="2"/>
                  </a:lnTo>
                  <a:lnTo>
                    <a:pt x="102" y="2"/>
                  </a:lnTo>
                  <a:lnTo>
                    <a:pt x="102" y="1"/>
                  </a:lnTo>
                  <a:lnTo>
                    <a:pt x="103" y="0"/>
                  </a:lnTo>
                  <a:lnTo>
                    <a:pt x="103" y="5"/>
                  </a:lnTo>
                </a:path>
              </a:pathLst>
            </a:custGeom>
            <a:solidFill>
              <a:srgbClr val="666666"/>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12" name="Freeform 180"/>
            <p:cNvSpPr>
              <a:spLocks/>
            </p:cNvSpPr>
            <p:nvPr/>
          </p:nvSpPr>
          <p:spPr bwMode="auto">
            <a:xfrm>
              <a:off x="1872" y="3440"/>
              <a:ext cx="198" cy="48"/>
            </a:xfrm>
            <a:custGeom>
              <a:avLst/>
              <a:gdLst>
                <a:gd name="T0" fmla="*/ 0 w 220"/>
                <a:gd name="T1" fmla="*/ 76 h 77"/>
                <a:gd name="T2" fmla="*/ 219 w 220"/>
                <a:gd name="T3" fmla="*/ 76 h 77"/>
                <a:gd name="T4" fmla="*/ 219 w 220"/>
                <a:gd name="T5" fmla="*/ 0 h 77"/>
                <a:gd name="T6" fmla="*/ 0 w 220"/>
                <a:gd name="T7" fmla="*/ 0 h 77"/>
                <a:gd name="T8" fmla="*/ 0 w 220"/>
                <a:gd name="T9" fmla="*/ 76 h 77"/>
              </a:gdLst>
              <a:ahLst/>
              <a:cxnLst>
                <a:cxn ang="0">
                  <a:pos x="T0" y="T1"/>
                </a:cxn>
                <a:cxn ang="0">
                  <a:pos x="T2" y="T3"/>
                </a:cxn>
                <a:cxn ang="0">
                  <a:pos x="T4" y="T5"/>
                </a:cxn>
                <a:cxn ang="0">
                  <a:pos x="T6" y="T7"/>
                </a:cxn>
                <a:cxn ang="0">
                  <a:pos x="T8" y="T9"/>
                </a:cxn>
              </a:cxnLst>
              <a:rect l="0" t="0" r="r" b="b"/>
              <a:pathLst>
                <a:path w="220" h="77">
                  <a:moveTo>
                    <a:pt x="0" y="76"/>
                  </a:moveTo>
                  <a:lnTo>
                    <a:pt x="219" y="76"/>
                  </a:lnTo>
                  <a:lnTo>
                    <a:pt x="219" y="0"/>
                  </a:lnTo>
                  <a:lnTo>
                    <a:pt x="0" y="0"/>
                  </a:lnTo>
                  <a:lnTo>
                    <a:pt x="0" y="76"/>
                  </a:lnTo>
                </a:path>
              </a:pathLst>
            </a:custGeom>
            <a:solidFill>
              <a:srgbClr val="EFEFD1"/>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13" name="Freeform 181"/>
            <p:cNvSpPr>
              <a:spLocks/>
            </p:cNvSpPr>
            <p:nvPr/>
          </p:nvSpPr>
          <p:spPr bwMode="auto">
            <a:xfrm>
              <a:off x="1904" y="3417"/>
              <a:ext cx="62" cy="11"/>
            </a:xfrm>
            <a:custGeom>
              <a:avLst/>
              <a:gdLst>
                <a:gd name="T0" fmla="*/ 0 w 69"/>
                <a:gd name="T1" fmla="*/ 16 h 17"/>
                <a:gd name="T2" fmla="*/ 0 w 69"/>
                <a:gd name="T3" fmla="*/ 0 h 17"/>
                <a:gd name="T4" fmla="*/ 68 w 69"/>
                <a:gd name="T5" fmla="*/ 0 h 17"/>
                <a:gd name="T6" fmla="*/ 68 w 69"/>
                <a:gd name="T7" fmla="*/ 16 h 17"/>
                <a:gd name="T8" fmla="*/ 0 w 69"/>
                <a:gd name="T9" fmla="*/ 16 h 17"/>
              </a:gdLst>
              <a:ahLst/>
              <a:cxnLst>
                <a:cxn ang="0">
                  <a:pos x="T0" y="T1"/>
                </a:cxn>
                <a:cxn ang="0">
                  <a:pos x="T2" y="T3"/>
                </a:cxn>
                <a:cxn ang="0">
                  <a:pos x="T4" y="T5"/>
                </a:cxn>
                <a:cxn ang="0">
                  <a:pos x="T6" y="T7"/>
                </a:cxn>
                <a:cxn ang="0">
                  <a:pos x="T8" y="T9"/>
                </a:cxn>
              </a:cxnLst>
              <a:rect l="0" t="0" r="r" b="b"/>
              <a:pathLst>
                <a:path w="69" h="17">
                  <a:moveTo>
                    <a:pt x="0" y="16"/>
                  </a:moveTo>
                  <a:lnTo>
                    <a:pt x="0" y="0"/>
                  </a:lnTo>
                  <a:lnTo>
                    <a:pt x="68" y="0"/>
                  </a:lnTo>
                  <a:lnTo>
                    <a:pt x="68" y="16"/>
                  </a:lnTo>
                  <a:lnTo>
                    <a:pt x="0" y="16"/>
                  </a:lnTo>
                </a:path>
              </a:pathLst>
            </a:custGeom>
            <a:solidFill>
              <a:srgbClr val="999999"/>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14" name="Freeform 182"/>
            <p:cNvSpPr>
              <a:spLocks/>
            </p:cNvSpPr>
            <p:nvPr/>
          </p:nvSpPr>
          <p:spPr bwMode="auto">
            <a:xfrm>
              <a:off x="1954" y="3418"/>
              <a:ext cx="85" cy="10"/>
            </a:xfrm>
            <a:custGeom>
              <a:avLst/>
              <a:gdLst>
                <a:gd name="T0" fmla="*/ 0 w 94"/>
                <a:gd name="T1" fmla="*/ 16 h 17"/>
                <a:gd name="T2" fmla="*/ 0 w 94"/>
                <a:gd name="T3" fmla="*/ 0 h 17"/>
                <a:gd name="T4" fmla="*/ 93 w 94"/>
                <a:gd name="T5" fmla="*/ 0 h 17"/>
                <a:gd name="T6" fmla="*/ 93 w 94"/>
                <a:gd name="T7" fmla="*/ 16 h 17"/>
                <a:gd name="T8" fmla="*/ 0 w 94"/>
                <a:gd name="T9" fmla="*/ 16 h 17"/>
              </a:gdLst>
              <a:ahLst/>
              <a:cxnLst>
                <a:cxn ang="0">
                  <a:pos x="T0" y="T1"/>
                </a:cxn>
                <a:cxn ang="0">
                  <a:pos x="T2" y="T3"/>
                </a:cxn>
                <a:cxn ang="0">
                  <a:pos x="T4" y="T5"/>
                </a:cxn>
                <a:cxn ang="0">
                  <a:pos x="T6" y="T7"/>
                </a:cxn>
                <a:cxn ang="0">
                  <a:pos x="T8" y="T9"/>
                </a:cxn>
              </a:cxnLst>
              <a:rect l="0" t="0" r="r" b="b"/>
              <a:pathLst>
                <a:path w="94" h="17">
                  <a:moveTo>
                    <a:pt x="0" y="16"/>
                  </a:moveTo>
                  <a:lnTo>
                    <a:pt x="0" y="0"/>
                  </a:lnTo>
                  <a:lnTo>
                    <a:pt x="93" y="0"/>
                  </a:lnTo>
                  <a:lnTo>
                    <a:pt x="93" y="16"/>
                  </a:lnTo>
                  <a:lnTo>
                    <a:pt x="0" y="16"/>
                  </a:lnTo>
                </a:path>
              </a:pathLst>
            </a:custGeom>
            <a:solidFill>
              <a:srgbClr val="999999"/>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15" name="Freeform 183"/>
            <p:cNvSpPr>
              <a:spLocks/>
            </p:cNvSpPr>
            <p:nvPr/>
          </p:nvSpPr>
          <p:spPr bwMode="auto">
            <a:xfrm>
              <a:off x="1905" y="3419"/>
              <a:ext cx="16" cy="11"/>
            </a:xfrm>
            <a:custGeom>
              <a:avLst/>
              <a:gdLst>
                <a:gd name="T0" fmla="*/ 0 w 17"/>
                <a:gd name="T1" fmla="*/ 0 h 17"/>
                <a:gd name="T2" fmla="*/ 0 w 17"/>
                <a:gd name="T3" fmla="*/ 14 h 17"/>
                <a:gd name="T4" fmla="*/ 8 w 17"/>
                <a:gd name="T5" fmla="*/ 16 h 17"/>
                <a:gd name="T6" fmla="*/ 16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8" y="16"/>
                  </a:lnTo>
                  <a:lnTo>
                    <a:pt x="16"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16" name="Freeform 184"/>
            <p:cNvSpPr>
              <a:spLocks/>
            </p:cNvSpPr>
            <p:nvPr/>
          </p:nvSpPr>
          <p:spPr bwMode="auto">
            <a:xfrm>
              <a:off x="1908" y="3419"/>
              <a:ext cx="15" cy="11"/>
            </a:xfrm>
            <a:custGeom>
              <a:avLst/>
              <a:gdLst>
                <a:gd name="T0" fmla="*/ 0 w 17"/>
                <a:gd name="T1" fmla="*/ 0 h 17"/>
                <a:gd name="T2" fmla="*/ 0 w 17"/>
                <a:gd name="T3" fmla="*/ 14 h 17"/>
                <a:gd name="T4" fmla="*/ 4 w 17"/>
                <a:gd name="T5" fmla="*/ 14 h 17"/>
                <a:gd name="T6" fmla="*/ 4 w 17"/>
                <a:gd name="T7" fmla="*/ 16 h 17"/>
                <a:gd name="T8" fmla="*/ 8 w 17"/>
                <a:gd name="T9" fmla="*/ 16 h 17"/>
                <a:gd name="T10" fmla="*/ 12 w 17"/>
                <a:gd name="T11" fmla="*/ 14 h 17"/>
                <a:gd name="T12" fmla="*/ 16 w 17"/>
                <a:gd name="T13" fmla="*/ 14 h 17"/>
                <a:gd name="T14" fmla="*/ 16 w 17"/>
                <a:gd name="T15" fmla="*/ 0 h 17"/>
                <a:gd name="T16" fmla="*/ 0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0" y="0"/>
                  </a:moveTo>
                  <a:lnTo>
                    <a:pt x="0" y="14"/>
                  </a:lnTo>
                  <a:lnTo>
                    <a:pt x="4" y="14"/>
                  </a:lnTo>
                  <a:lnTo>
                    <a:pt x="4" y="16"/>
                  </a:lnTo>
                  <a:lnTo>
                    <a:pt x="8" y="16"/>
                  </a:lnTo>
                  <a:lnTo>
                    <a:pt x="12"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17" name="Freeform 185"/>
            <p:cNvSpPr>
              <a:spLocks/>
            </p:cNvSpPr>
            <p:nvPr/>
          </p:nvSpPr>
          <p:spPr bwMode="auto">
            <a:xfrm>
              <a:off x="1911" y="3419"/>
              <a:ext cx="15" cy="11"/>
            </a:xfrm>
            <a:custGeom>
              <a:avLst/>
              <a:gdLst>
                <a:gd name="T0" fmla="*/ 0 w 17"/>
                <a:gd name="T1" fmla="*/ 0 h 17"/>
                <a:gd name="T2" fmla="*/ 0 w 17"/>
                <a:gd name="T3" fmla="*/ 14 h 17"/>
                <a:gd name="T4" fmla="*/ 8 w 17"/>
                <a:gd name="T5" fmla="*/ 16 h 17"/>
                <a:gd name="T6" fmla="*/ 16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8" y="16"/>
                  </a:lnTo>
                  <a:lnTo>
                    <a:pt x="16"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18" name="Freeform 186"/>
            <p:cNvSpPr>
              <a:spLocks/>
            </p:cNvSpPr>
            <p:nvPr/>
          </p:nvSpPr>
          <p:spPr bwMode="auto">
            <a:xfrm>
              <a:off x="1913" y="3419"/>
              <a:ext cx="15" cy="11"/>
            </a:xfrm>
            <a:custGeom>
              <a:avLst/>
              <a:gdLst>
                <a:gd name="T0" fmla="*/ 0 w 17"/>
                <a:gd name="T1" fmla="*/ 0 h 17"/>
                <a:gd name="T2" fmla="*/ 0 w 17"/>
                <a:gd name="T3" fmla="*/ 14 h 17"/>
                <a:gd name="T4" fmla="*/ 5 w 17"/>
                <a:gd name="T5" fmla="*/ 16 h 17"/>
                <a:gd name="T6" fmla="*/ 10 w 17"/>
                <a:gd name="T7" fmla="*/ 16 h 17"/>
                <a:gd name="T8" fmla="*/ 10 w 17"/>
                <a:gd name="T9" fmla="*/ 14 h 17"/>
                <a:gd name="T10" fmla="*/ 16 w 17"/>
                <a:gd name="T11" fmla="*/ 14 h 17"/>
                <a:gd name="T12" fmla="*/ 16 w 17"/>
                <a:gd name="T13" fmla="*/ 0 h 17"/>
                <a:gd name="T14" fmla="*/ 0 w 17"/>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0"/>
                  </a:moveTo>
                  <a:lnTo>
                    <a:pt x="0" y="14"/>
                  </a:lnTo>
                  <a:lnTo>
                    <a:pt x="5" y="16"/>
                  </a:lnTo>
                  <a:lnTo>
                    <a:pt x="10" y="16"/>
                  </a:lnTo>
                  <a:lnTo>
                    <a:pt x="10"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19" name="Freeform 187"/>
            <p:cNvSpPr>
              <a:spLocks/>
            </p:cNvSpPr>
            <p:nvPr/>
          </p:nvSpPr>
          <p:spPr bwMode="auto">
            <a:xfrm>
              <a:off x="1915" y="3419"/>
              <a:ext cx="16" cy="11"/>
            </a:xfrm>
            <a:custGeom>
              <a:avLst/>
              <a:gdLst>
                <a:gd name="T0" fmla="*/ 0 w 17"/>
                <a:gd name="T1" fmla="*/ 0 h 17"/>
                <a:gd name="T2" fmla="*/ 0 w 17"/>
                <a:gd name="T3" fmla="*/ 14 h 17"/>
                <a:gd name="T4" fmla="*/ 5 w 17"/>
                <a:gd name="T5" fmla="*/ 14 h 17"/>
                <a:gd name="T6" fmla="*/ 5 w 17"/>
                <a:gd name="T7" fmla="*/ 16 h 17"/>
                <a:gd name="T8" fmla="*/ 10 w 17"/>
                <a:gd name="T9" fmla="*/ 16 h 17"/>
                <a:gd name="T10" fmla="*/ 10 w 17"/>
                <a:gd name="T11" fmla="*/ 14 h 17"/>
                <a:gd name="T12" fmla="*/ 16 w 17"/>
                <a:gd name="T13" fmla="*/ 14 h 17"/>
                <a:gd name="T14" fmla="*/ 16 w 17"/>
                <a:gd name="T15" fmla="*/ 0 h 17"/>
                <a:gd name="T16" fmla="*/ 0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0" y="0"/>
                  </a:moveTo>
                  <a:lnTo>
                    <a:pt x="0" y="14"/>
                  </a:lnTo>
                  <a:lnTo>
                    <a:pt x="5" y="14"/>
                  </a:lnTo>
                  <a:lnTo>
                    <a:pt x="5" y="16"/>
                  </a:lnTo>
                  <a:lnTo>
                    <a:pt x="10" y="16"/>
                  </a:lnTo>
                  <a:lnTo>
                    <a:pt x="10"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20" name="Freeform 188"/>
            <p:cNvSpPr>
              <a:spLocks/>
            </p:cNvSpPr>
            <p:nvPr/>
          </p:nvSpPr>
          <p:spPr bwMode="auto">
            <a:xfrm>
              <a:off x="1917" y="3419"/>
              <a:ext cx="15" cy="11"/>
            </a:xfrm>
            <a:custGeom>
              <a:avLst/>
              <a:gdLst>
                <a:gd name="T0" fmla="*/ 0 w 17"/>
                <a:gd name="T1" fmla="*/ 0 h 17"/>
                <a:gd name="T2" fmla="*/ 0 w 17"/>
                <a:gd name="T3" fmla="*/ 14 h 17"/>
                <a:gd name="T4" fmla="*/ 5 w 17"/>
                <a:gd name="T5" fmla="*/ 16 h 17"/>
                <a:gd name="T6" fmla="*/ 10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5" y="16"/>
                  </a:lnTo>
                  <a:lnTo>
                    <a:pt x="10"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21" name="Freeform 189"/>
            <p:cNvSpPr>
              <a:spLocks/>
            </p:cNvSpPr>
            <p:nvPr/>
          </p:nvSpPr>
          <p:spPr bwMode="auto">
            <a:xfrm>
              <a:off x="1920" y="3419"/>
              <a:ext cx="15" cy="11"/>
            </a:xfrm>
            <a:custGeom>
              <a:avLst/>
              <a:gdLst>
                <a:gd name="T0" fmla="*/ 0 w 17"/>
                <a:gd name="T1" fmla="*/ 0 h 17"/>
                <a:gd name="T2" fmla="*/ 0 w 17"/>
                <a:gd name="T3" fmla="*/ 14 h 17"/>
                <a:gd name="T4" fmla="*/ 5 w 17"/>
                <a:gd name="T5" fmla="*/ 16 h 17"/>
                <a:gd name="T6" fmla="*/ 10 w 17"/>
                <a:gd name="T7" fmla="*/ 16 h 17"/>
                <a:gd name="T8" fmla="*/ 10 w 17"/>
                <a:gd name="T9" fmla="*/ 14 h 17"/>
                <a:gd name="T10" fmla="*/ 16 w 17"/>
                <a:gd name="T11" fmla="*/ 14 h 17"/>
                <a:gd name="T12" fmla="*/ 16 w 17"/>
                <a:gd name="T13" fmla="*/ 0 h 17"/>
                <a:gd name="T14" fmla="*/ 0 w 17"/>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0"/>
                  </a:moveTo>
                  <a:lnTo>
                    <a:pt x="0" y="14"/>
                  </a:lnTo>
                  <a:lnTo>
                    <a:pt x="5" y="16"/>
                  </a:lnTo>
                  <a:lnTo>
                    <a:pt x="10" y="16"/>
                  </a:lnTo>
                  <a:lnTo>
                    <a:pt x="10"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22" name="Freeform 190"/>
            <p:cNvSpPr>
              <a:spLocks/>
            </p:cNvSpPr>
            <p:nvPr/>
          </p:nvSpPr>
          <p:spPr bwMode="auto">
            <a:xfrm>
              <a:off x="1921" y="3419"/>
              <a:ext cx="15" cy="11"/>
            </a:xfrm>
            <a:custGeom>
              <a:avLst/>
              <a:gdLst>
                <a:gd name="T0" fmla="*/ 0 w 17"/>
                <a:gd name="T1" fmla="*/ 0 h 17"/>
                <a:gd name="T2" fmla="*/ 0 w 17"/>
                <a:gd name="T3" fmla="*/ 14 h 17"/>
                <a:gd name="T4" fmla="*/ 4 w 17"/>
                <a:gd name="T5" fmla="*/ 14 h 17"/>
                <a:gd name="T6" fmla="*/ 8 w 17"/>
                <a:gd name="T7" fmla="*/ 16 h 17"/>
                <a:gd name="T8" fmla="*/ 12 w 17"/>
                <a:gd name="T9" fmla="*/ 16 h 17"/>
                <a:gd name="T10" fmla="*/ 12 w 17"/>
                <a:gd name="T11" fmla="*/ 14 h 17"/>
                <a:gd name="T12" fmla="*/ 16 w 17"/>
                <a:gd name="T13" fmla="*/ 14 h 17"/>
                <a:gd name="T14" fmla="*/ 16 w 17"/>
                <a:gd name="T15" fmla="*/ 0 h 17"/>
                <a:gd name="T16" fmla="*/ 0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0" y="0"/>
                  </a:moveTo>
                  <a:lnTo>
                    <a:pt x="0" y="14"/>
                  </a:lnTo>
                  <a:lnTo>
                    <a:pt x="4" y="14"/>
                  </a:lnTo>
                  <a:lnTo>
                    <a:pt x="8" y="16"/>
                  </a:lnTo>
                  <a:lnTo>
                    <a:pt x="12" y="16"/>
                  </a:lnTo>
                  <a:lnTo>
                    <a:pt x="12"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23" name="Freeform 191"/>
            <p:cNvSpPr>
              <a:spLocks/>
            </p:cNvSpPr>
            <p:nvPr/>
          </p:nvSpPr>
          <p:spPr bwMode="auto">
            <a:xfrm>
              <a:off x="1924" y="3419"/>
              <a:ext cx="16" cy="11"/>
            </a:xfrm>
            <a:custGeom>
              <a:avLst/>
              <a:gdLst>
                <a:gd name="T0" fmla="*/ 0 w 17"/>
                <a:gd name="T1" fmla="*/ 0 h 17"/>
                <a:gd name="T2" fmla="*/ 0 w 17"/>
                <a:gd name="T3" fmla="*/ 14 h 17"/>
                <a:gd name="T4" fmla="*/ 8 w 17"/>
                <a:gd name="T5" fmla="*/ 14 h 17"/>
                <a:gd name="T6" fmla="*/ 8 w 17"/>
                <a:gd name="T7" fmla="*/ 16 h 17"/>
                <a:gd name="T8" fmla="*/ 16 w 17"/>
                <a:gd name="T9" fmla="*/ 16 h 17"/>
                <a:gd name="T10" fmla="*/ 16 w 17"/>
                <a:gd name="T11" fmla="*/ 14 h 17"/>
                <a:gd name="T12" fmla="*/ 16 w 17"/>
                <a:gd name="T13" fmla="*/ 0 h 17"/>
                <a:gd name="T14" fmla="*/ 0 w 17"/>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0"/>
                  </a:moveTo>
                  <a:lnTo>
                    <a:pt x="0" y="14"/>
                  </a:lnTo>
                  <a:lnTo>
                    <a:pt x="8" y="14"/>
                  </a:lnTo>
                  <a:lnTo>
                    <a:pt x="8" y="16"/>
                  </a:lnTo>
                  <a:lnTo>
                    <a:pt x="16"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24" name="Freeform 192"/>
            <p:cNvSpPr>
              <a:spLocks/>
            </p:cNvSpPr>
            <p:nvPr/>
          </p:nvSpPr>
          <p:spPr bwMode="auto">
            <a:xfrm>
              <a:off x="1926" y="3419"/>
              <a:ext cx="15" cy="11"/>
            </a:xfrm>
            <a:custGeom>
              <a:avLst/>
              <a:gdLst>
                <a:gd name="T0" fmla="*/ 0 w 17"/>
                <a:gd name="T1" fmla="*/ 0 h 17"/>
                <a:gd name="T2" fmla="*/ 0 w 17"/>
                <a:gd name="T3" fmla="*/ 14 h 17"/>
                <a:gd name="T4" fmla="*/ 8 w 17"/>
                <a:gd name="T5" fmla="*/ 16 h 17"/>
                <a:gd name="T6" fmla="*/ 16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8" y="16"/>
                  </a:lnTo>
                  <a:lnTo>
                    <a:pt x="16"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25" name="Freeform 193"/>
            <p:cNvSpPr>
              <a:spLocks/>
            </p:cNvSpPr>
            <p:nvPr/>
          </p:nvSpPr>
          <p:spPr bwMode="auto">
            <a:xfrm>
              <a:off x="1928" y="3419"/>
              <a:ext cx="15" cy="11"/>
            </a:xfrm>
            <a:custGeom>
              <a:avLst/>
              <a:gdLst>
                <a:gd name="T0" fmla="*/ 0 w 17"/>
                <a:gd name="T1" fmla="*/ 0 h 17"/>
                <a:gd name="T2" fmla="*/ 0 w 17"/>
                <a:gd name="T3" fmla="*/ 14 h 17"/>
                <a:gd name="T4" fmla="*/ 0 w 17"/>
                <a:gd name="T5" fmla="*/ 16 h 17"/>
                <a:gd name="T6" fmla="*/ 8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0" y="16"/>
                  </a:lnTo>
                  <a:lnTo>
                    <a:pt x="8"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26" name="Freeform 194"/>
            <p:cNvSpPr>
              <a:spLocks/>
            </p:cNvSpPr>
            <p:nvPr/>
          </p:nvSpPr>
          <p:spPr bwMode="auto">
            <a:xfrm>
              <a:off x="1931" y="3419"/>
              <a:ext cx="15" cy="11"/>
            </a:xfrm>
            <a:custGeom>
              <a:avLst/>
              <a:gdLst>
                <a:gd name="T0" fmla="*/ 0 w 17"/>
                <a:gd name="T1" fmla="*/ 0 h 17"/>
                <a:gd name="T2" fmla="*/ 0 w 17"/>
                <a:gd name="T3" fmla="*/ 14 h 17"/>
                <a:gd name="T4" fmla="*/ 4 w 17"/>
                <a:gd name="T5" fmla="*/ 16 h 17"/>
                <a:gd name="T6" fmla="*/ 8 w 17"/>
                <a:gd name="T7" fmla="*/ 16 h 17"/>
                <a:gd name="T8" fmla="*/ 12 w 17"/>
                <a:gd name="T9" fmla="*/ 16 h 17"/>
                <a:gd name="T10" fmla="*/ 16 w 17"/>
                <a:gd name="T11" fmla="*/ 14 h 17"/>
                <a:gd name="T12" fmla="*/ 16 w 17"/>
                <a:gd name="T13" fmla="*/ 0 h 17"/>
                <a:gd name="T14" fmla="*/ 0 w 17"/>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0"/>
                  </a:moveTo>
                  <a:lnTo>
                    <a:pt x="0" y="14"/>
                  </a:lnTo>
                  <a:lnTo>
                    <a:pt x="4" y="16"/>
                  </a:lnTo>
                  <a:lnTo>
                    <a:pt x="8" y="16"/>
                  </a:lnTo>
                  <a:lnTo>
                    <a:pt x="12"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27" name="Freeform 195"/>
            <p:cNvSpPr>
              <a:spLocks/>
            </p:cNvSpPr>
            <p:nvPr/>
          </p:nvSpPr>
          <p:spPr bwMode="auto">
            <a:xfrm>
              <a:off x="1933" y="3419"/>
              <a:ext cx="16" cy="11"/>
            </a:xfrm>
            <a:custGeom>
              <a:avLst/>
              <a:gdLst>
                <a:gd name="T0" fmla="*/ 0 w 17"/>
                <a:gd name="T1" fmla="*/ 0 h 17"/>
                <a:gd name="T2" fmla="*/ 0 w 17"/>
                <a:gd name="T3" fmla="*/ 14 h 17"/>
                <a:gd name="T4" fmla="*/ 5 w 17"/>
                <a:gd name="T5" fmla="*/ 16 h 17"/>
                <a:gd name="T6" fmla="*/ 10 w 17"/>
                <a:gd name="T7" fmla="*/ 16 h 17"/>
                <a:gd name="T8" fmla="*/ 10 w 17"/>
                <a:gd name="T9" fmla="*/ 14 h 17"/>
                <a:gd name="T10" fmla="*/ 16 w 17"/>
                <a:gd name="T11" fmla="*/ 14 h 17"/>
                <a:gd name="T12" fmla="*/ 16 w 17"/>
                <a:gd name="T13" fmla="*/ 0 h 17"/>
                <a:gd name="T14" fmla="*/ 0 w 17"/>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0"/>
                  </a:moveTo>
                  <a:lnTo>
                    <a:pt x="0" y="14"/>
                  </a:lnTo>
                  <a:lnTo>
                    <a:pt x="5" y="16"/>
                  </a:lnTo>
                  <a:lnTo>
                    <a:pt x="10" y="16"/>
                  </a:lnTo>
                  <a:lnTo>
                    <a:pt x="10"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28" name="Freeform 196"/>
            <p:cNvSpPr>
              <a:spLocks/>
            </p:cNvSpPr>
            <p:nvPr/>
          </p:nvSpPr>
          <p:spPr bwMode="auto">
            <a:xfrm>
              <a:off x="1935" y="3419"/>
              <a:ext cx="15" cy="11"/>
            </a:xfrm>
            <a:custGeom>
              <a:avLst/>
              <a:gdLst>
                <a:gd name="T0" fmla="*/ 0 w 17"/>
                <a:gd name="T1" fmla="*/ 0 h 17"/>
                <a:gd name="T2" fmla="*/ 0 w 17"/>
                <a:gd name="T3" fmla="*/ 14 h 17"/>
                <a:gd name="T4" fmla="*/ 8 w 17"/>
                <a:gd name="T5" fmla="*/ 14 h 17"/>
                <a:gd name="T6" fmla="*/ 8 w 17"/>
                <a:gd name="T7" fmla="*/ 16 h 17"/>
                <a:gd name="T8" fmla="*/ 16 w 17"/>
                <a:gd name="T9" fmla="*/ 16 h 17"/>
                <a:gd name="T10" fmla="*/ 16 w 17"/>
                <a:gd name="T11" fmla="*/ 14 h 17"/>
                <a:gd name="T12" fmla="*/ 16 w 17"/>
                <a:gd name="T13" fmla="*/ 0 h 17"/>
                <a:gd name="T14" fmla="*/ 0 w 17"/>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0"/>
                  </a:moveTo>
                  <a:lnTo>
                    <a:pt x="0" y="14"/>
                  </a:lnTo>
                  <a:lnTo>
                    <a:pt x="8" y="14"/>
                  </a:lnTo>
                  <a:lnTo>
                    <a:pt x="8" y="16"/>
                  </a:lnTo>
                  <a:lnTo>
                    <a:pt x="16"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29" name="Freeform 197"/>
            <p:cNvSpPr>
              <a:spLocks/>
            </p:cNvSpPr>
            <p:nvPr/>
          </p:nvSpPr>
          <p:spPr bwMode="auto">
            <a:xfrm>
              <a:off x="1937" y="3419"/>
              <a:ext cx="15" cy="11"/>
            </a:xfrm>
            <a:custGeom>
              <a:avLst/>
              <a:gdLst>
                <a:gd name="T0" fmla="*/ 0 w 17"/>
                <a:gd name="T1" fmla="*/ 0 h 17"/>
                <a:gd name="T2" fmla="*/ 0 w 17"/>
                <a:gd name="T3" fmla="*/ 14 h 17"/>
                <a:gd name="T4" fmla="*/ 5 w 17"/>
                <a:gd name="T5" fmla="*/ 16 h 17"/>
                <a:gd name="T6" fmla="*/ 10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5" y="16"/>
                  </a:lnTo>
                  <a:lnTo>
                    <a:pt x="10"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30" name="Freeform 198"/>
            <p:cNvSpPr>
              <a:spLocks/>
            </p:cNvSpPr>
            <p:nvPr/>
          </p:nvSpPr>
          <p:spPr bwMode="auto">
            <a:xfrm>
              <a:off x="1941" y="3419"/>
              <a:ext cx="15" cy="11"/>
            </a:xfrm>
            <a:custGeom>
              <a:avLst/>
              <a:gdLst>
                <a:gd name="T0" fmla="*/ 0 w 17"/>
                <a:gd name="T1" fmla="*/ 0 h 17"/>
                <a:gd name="T2" fmla="*/ 0 w 17"/>
                <a:gd name="T3" fmla="*/ 14 h 17"/>
                <a:gd name="T4" fmla="*/ 5 w 17"/>
                <a:gd name="T5" fmla="*/ 16 h 17"/>
                <a:gd name="T6" fmla="*/ 10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5" y="16"/>
                  </a:lnTo>
                  <a:lnTo>
                    <a:pt x="10"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31" name="Freeform 199"/>
            <p:cNvSpPr>
              <a:spLocks/>
            </p:cNvSpPr>
            <p:nvPr/>
          </p:nvSpPr>
          <p:spPr bwMode="auto">
            <a:xfrm>
              <a:off x="1942" y="3419"/>
              <a:ext cx="16" cy="11"/>
            </a:xfrm>
            <a:custGeom>
              <a:avLst/>
              <a:gdLst>
                <a:gd name="T0" fmla="*/ 0 w 17"/>
                <a:gd name="T1" fmla="*/ 0 h 17"/>
                <a:gd name="T2" fmla="*/ 0 w 17"/>
                <a:gd name="T3" fmla="*/ 14 h 17"/>
                <a:gd name="T4" fmla="*/ 5 w 17"/>
                <a:gd name="T5" fmla="*/ 14 h 17"/>
                <a:gd name="T6" fmla="*/ 5 w 17"/>
                <a:gd name="T7" fmla="*/ 16 h 17"/>
                <a:gd name="T8" fmla="*/ 10 w 17"/>
                <a:gd name="T9" fmla="*/ 16 h 17"/>
                <a:gd name="T10" fmla="*/ 10 w 17"/>
                <a:gd name="T11" fmla="*/ 14 h 17"/>
                <a:gd name="T12" fmla="*/ 16 w 17"/>
                <a:gd name="T13" fmla="*/ 14 h 17"/>
                <a:gd name="T14" fmla="*/ 16 w 17"/>
                <a:gd name="T15" fmla="*/ 0 h 17"/>
                <a:gd name="T16" fmla="*/ 0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0" y="0"/>
                  </a:moveTo>
                  <a:lnTo>
                    <a:pt x="0" y="14"/>
                  </a:lnTo>
                  <a:lnTo>
                    <a:pt x="5" y="14"/>
                  </a:lnTo>
                  <a:lnTo>
                    <a:pt x="5" y="16"/>
                  </a:lnTo>
                  <a:lnTo>
                    <a:pt x="10" y="16"/>
                  </a:lnTo>
                  <a:lnTo>
                    <a:pt x="10"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32" name="Freeform 200"/>
            <p:cNvSpPr>
              <a:spLocks/>
            </p:cNvSpPr>
            <p:nvPr/>
          </p:nvSpPr>
          <p:spPr bwMode="auto">
            <a:xfrm>
              <a:off x="1945" y="3419"/>
              <a:ext cx="15" cy="11"/>
            </a:xfrm>
            <a:custGeom>
              <a:avLst/>
              <a:gdLst>
                <a:gd name="T0" fmla="*/ 0 w 17"/>
                <a:gd name="T1" fmla="*/ 0 h 17"/>
                <a:gd name="T2" fmla="*/ 0 w 17"/>
                <a:gd name="T3" fmla="*/ 14 h 17"/>
                <a:gd name="T4" fmla="*/ 8 w 17"/>
                <a:gd name="T5" fmla="*/ 16 h 17"/>
                <a:gd name="T6" fmla="*/ 16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8" y="16"/>
                  </a:lnTo>
                  <a:lnTo>
                    <a:pt x="16"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33" name="Freeform 201"/>
            <p:cNvSpPr>
              <a:spLocks/>
            </p:cNvSpPr>
            <p:nvPr/>
          </p:nvSpPr>
          <p:spPr bwMode="auto">
            <a:xfrm>
              <a:off x="1947" y="3419"/>
              <a:ext cx="15" cy="11"/>
            </a:xfrm>
            <a:custGeom>
              <a:avLst/>
              <a:gdLst>
                <a:gd name="T0" fmla="*/ 0 w 17"/>
                <a:gd name="T1" fmla="*/ 0 h 17"/>
                <a:gd name="T2" fmla="*/ 0 w 17"/>
                <a:gd name="T3" fmla="*/ 14 h 17"/>
                <a:gd name="T4" fmla="*/ 5 w 17"/>
                <a:gd name="T5" fmla="*/ 16 h 17"/>
                <a:gd name="T6" fmla="*/ 10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5" y="16"/>
                  </a:lnTo>
                  <a:lnTo>
                    <a:pt x="10"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34" name="Freeform 202"/>
            <p:cNvSpPr>
              <a:spLocks/>
            </p:cNvSpPr>
            <p:nvPr/>
          </p:nvSpPr>
          <p:spPr bwMode="auto">
            <a:xfrm>
              <a:off x="1949" y="3419"/>
              <a:ext cx="15" cy="11"/>
            </a:xfrm>
            <a:custGeom>
              <a:avLst/>
              <a:gdLst>
                <a:gd name="T0" fmla="*/ 0 w 17"/>
                <a:gd name="T1" fmla="*/ 0 h 17"/>
                <a:gd name="T2" fmla="*/ 0 w 17"/>
                <a:gd name="T3" fmla="*/ 14 h 17"/>
                <a:gd name="T4" fmla="*/ 4 w 17"/>
                <a:gd name="T5" fmla="*/ 14 h 17"/>
                <a:gd name="T6" fmla="*/ 8 w 17"/>
                <a:gd name="T7" fmla="*/ 16 h 17"/>
                <a:gd name="T8" fmla="*/ 12 w 17"/>
                <a:gd name="T9" fmla="*/ 16 h 17"/>
                <a:gd name="T10" fmla="*/ 12 w 17"/>
                <a:gd name="T11" fmla="*/ 14 h 17"/>
                <a:gd name="T12" fmla="*/ 16 w 17"/>
                <a:gd name="T13" fmla="*/ 14 h 17"/>
                <a:gd name="T14" fmla="*/ 16 w 17"/>
                <a:gd name="T15" fmla="*/ 0 h 17"/>
                <a:gd name="T16" fmla="*/ 0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0" y="0"/>
                  </a:moveTo>
                  <a:lnTo>
                    <a:pt x="0" y="14"/>
                  </a:lnTo>
                  <a:lnTo>
                    <a:pt x="4" y="14"/>
                  </a:lnTo>
                  <a:lnTo>
                    <a:pt x="8" y="16"/>
                  </a:lnTo>
                  <a:lnTo>
                    <a:pt x="12" y="16"/>
                  </a:lnTo>
                  <a:lnTo>
                    <a:pt x="12"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35" name="Freeform 203"/>
            <p:cNvSpPr>
              <a:spLocks/>
            </p:cNvSpPr>
            <p:nvPr/>
          </p:nvSpPr>
          <p:spPr bwMode="auto">
            <a:xfrm>
              <a:off x="1886" y="3312"/>
              <a:ext cx="168" cy="108"/>
            </a:xfrm>
            <a:custGeom>
              <a:avLst/>
              <a:gdLst>
                <a:gd name="T0" fmla="*/ 180 w 187"/>
                <a:gd name="T1" fmla="*/ 173 h 174"/>
                <a:gd name="T2" fmla="*/ 180 w 187"/>
                <a:gd name="T3" fmla="*/ 173 h 174"/>
                <a:gd name="T4" fmla="*/ 180 w 187"/>
                <a:gd name="T5" fmla="*/ 172 h 174"/>
                <a:gd name="T6" fmla="*/ 182 w 187"/>
                <a:gd name="T7" fmla="*/ 172 h 174"/>
                <a:gd name="T8" fmla="*/ 182 w 187"/>
                <a:gd name="T9" fmla="*/ 172 h 174"/>
                <a:gd name="T10" fmla="*/ 183 w 187"/>
                <a:gd name="T11" fmla="*/ 171 h 174"/>
                <a:gd name="T12" fmla="*/ 183 w 187"/>
                <a:gd name="T13" fmla="*/ 171 h 174"/>
                <a:gd name="T14" fmla="*/ 184 w 187"/>
                <a:gd name="T15" fmla="*/ 171 h 174"/>
                <a:gd name="T16" fmla="*/ 184 w 187"/>
                <a:gd name="T17" fmla="*/ 170 h 174"/>
                <a:gd name="T18" fmla="*/ 184 w 187"/>
                <a:gd name="T19" fmla="*/ 170 h 174"/>
                <a:gd name="T20" fmla="*/ 184 w 187"/>
                <a:gd name="T21" fmla="*/ 169 h 174"/>
                <a:gd name="T22" fmla="*/ 185 w 187"/>
                <a:gd name="T23" fmla="*/ 169 h 174"/>
                <a:gd name="T24" fmla="*/ 185 w 187"/>
                <a:gd name="T25" fmla="*/ 168 h 174"/>
                <a:gd name="T26" fmla="*/ 186 w 187"/>
                <a:gd name="T27" fmla="*/ 167 h 174"/>
                <a:gd name="T28" fmla="*/ 186 w 187"/>
                <a:gd name="T29" fmla="*/ 167 h 174"/>
                <a:gd name="T30" fmla="*/ 186 w 187"/>
                <a:gd name="T31" fmla="*/ 6 h 174"/>
                <a:gd name="T32" fmla="*/ 186 w 187"/>
                <a:gd name="T33" fmla="*/ 5 h 174"/>
                <a:gd name="T34" fmla="*/ 186 w 187"/>
                <a:gd name="T35" fmla="*/ 5 h 174"/>
                <a:gd name="T36" fmla="*/ 185 w 187"/>
                <a:gd name="T37" fmla="*/ 5 h 174"/>
                <a:gd name="T38" fmla="*/ 185 w 187"/>
                <a:gd name="T39" fmla="*/ 3 h 174"/>
                <a:gd name="T40" fmla="*/ 184 w 187"/>
                <a:gd name="T41" fmla="*/ 3 h 174"/>
                <a:gd name="T42" fmla="*/ 184 w 187"/>
                <a:gd name="T43" fmla="*/ 2 h 174"/>
                <a:gd name="T44" fmla="*/ 184 w 187"/>
                <a:gd name="T45" fmla="*/ 1 h 174"/>
                <a:gd name="T46" fmla="*/ 183 w 187"/>
                <a:gd name="T47" fmla="*/ 1 h 174"/>
                <a:gd name="T48" fmla="*/ 183 w 187"/>
                <a:gd name="T49" fmla="*/ 1 h 174"/>
                <a:gd name="T50" fmla="*/ 182 w 187"/>
                <a:gd name="T51" fmla="*/ 1 h 174"/>
                <a:gd name="T52" fmla="*/ 182 w 187"/>
                <a:gd name="T53" fmla="*/ 0 h 174"/>
                <a:gd name="T54" fmla="*/ 180 w 187"/>
                <a:gd name="T55" fmla="*/ 0 h 174"/>
                <a:gd name="T56" fmla="*/ 180 w 187"/>
                <a:gd name="T57" fmla="*/ 0 h 174"/>
                <a:gd name="T58" fmla="*/ 180 w 187"/>
                <a:gd name="T59" fmla="*/ 0 h 174"/>
                <a:gd name="T60" fmla="*/ 5 w 187"/>
                <a:gd name="T61" fmla="*/ 0 h 174"/>
                <a:gd name="T62" fmla="*/ 4 w 187"/>
                <a:gd name="T63" fmla="*/ 0 h 174"/>
                <a:gd name="T64" fmla="*/ 3 w 187"/>
                <a:gd name="T65" fmla="*/ 0 h 174"/>
                <a:gd name="T66" fmla="*/ 3 w 187"/>
                <a:gd name="T67" fmla="*/ 0 h 174"/>
                <a:gd name="T68" fmla="*/ 2 w 187"/>
                <a:gd name="T69" fmla="*/ 0 h 174"/>
                <a:gd name="T70" fmla="*/ 2 w 187"/>
                <a:gd name="T71" fmla="*/ 1 h 174"/>
                <a:gd name="T72" fmla="*/ 1 w 187"/>
                <a:gd name="T73" fmla="*/ 1 h 174"/>
                <a:gd name="T74" fmla="*/ 1 w 187"/>
                <a:gd name="T75" fmla="*/ 1 h 174"/>
                <a:gd name="T76" fmla="*/ 1 w 187"/>
                <a:gd name="T77" fmla="*/ 2 h 174"/>
                <a:gd name="T78" fmla="*/ 0 w 187"/>
                <a:gd name="T79" fmla="*/ 3 h 174"/>
                <a:gd name="T80" fmla="*/ 0 w 187"/>
                <a:gd name="T81" fmla="*/ 3 h 174"/>
                <a:gd name="T82" fmla="*/ 0 w 187"/>
                <a:gd name="T83" fmla="*/ 3 h 174"/>
                <a:gd name="T84" fmla="*/ 0 w 187"/>
                <a:gd name="T85" fmla="*/ 5 h 174"/>
                <a:gd name="T86" fmla="*/ 0 w 187"/>
                <a:gd name="T87" fmla="*/ 5 h 174"/>
                <a:gd name="T88" fmla="*/ 0 w 187"/>
                <a:gd name="T89" fmla="*/ 6 h 174"/>
                <a:gd name="T90" fmla="*/ 0 w 187"/>
                <a:gd name="T91" fmla="*/ 167 h 174"/>
                <a:gd name="T92" fmla="*/ 0 w 187"/>
                <a:gd name="T93" fmla="*/ 167 h 174"/>
                <a:gd name="T94" fmla="*/ 0 w 187"/>
                <a:gd name="T95" fmla="*/ 168 h 174"/>
                <a:gd name="T96" fmla="*/ 0 w 187"/>
                <a:gd name="T97" fmla="*/ 169 h 174"/>
                <a:gd name="T98" fmla="*/ 0 w 187"/>
                <a:gd name="T99" fmla="*/ 169 h 174"/>
                <a:gd name="T100" fmla="*/ 0 w 187"/>
                <a:gd name="T101" fmla="*/ 170 h 174"/>
                <a:gd name="T102" fmla="*/ 1 w 187"/>
                <a:gd name="T103" fmla="*/ 170 h 174"/>
                <a:gd name="T104" fmla="*/ 1 w 187"/>
                <a:gd name="T105" fmla="*/ 171 h 174"/>
                <a:gd name="T106" fmla="*/ 1 w 187"/>
                <a:gd name="T107" fmla="*/ 171 h 174"/>
                <a:gd name="T108" fmla="*/ 2 w 187"/>
                <a:gd name="T109" fmla="*/ 171 h 174"/>
                <a:gd name="T110" fmla="*/ 2 w 187"/>
                <a:gd name="T111" fmla="*/ 172 h 174"/>
                <a:gd name="T112" fmla="*/ 2 w 187"/>
                <a:gd name="T113" fmla="*/ 172 h 174"/>
                <a:gd name="T114" fmla="*/ 3 w 187"/>
                <a:gd name="T115" fmla="*/ 172 h 174"/>
                <a:gd name="T116" fmla="*/ 3 w 187"/>
                <a:gd name="T117" fmla="*/ 172 h 174"/>
                <a:gd name="T118" fmla="*/ 4 w 187"/>
                <a:gd name="T119" fmla="*/ 173 h 174"/>
                <a:gd name="T120" fmla="*/ 5 w 187"/>
                <a:gd name="T121" fmla="*/ 173 h 174"/>
                <a:gd name="T122" fmla="*/ 180 w 187"/>
                <a:gd name="T123"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7" h="174">
                  <a:moveTo>
                    <a:pt x="180" y="173"/>
                  </a:moveTo>
                  <a:lnTo>
                    <a:pt x="180" y="173"/>
                  </a:lnTo>
                  <a:lnTo>
                    <a:pt x="180" y="172"/>
                  </a:lnTo>
                  <a:lnTo>
                    <a:pt x="182" y="172"/>
                  </a:lnTo>
                  <a:lnTo>
                    <a:pt x="182" y="172"/>
                  </a:lnTo>
                  <a:lnTo>
                    <a:pt x="183" y="171"/>
                  </a:lnTo>
                  <a:lnTo>
                    <a:pt x="183" y="171"/>
                  </a:lnTo>
                  <a:lnTo>
                    <a:pt x="184" y="171"/>
                  </a:lnTo>
                  <a:lnTo>
                    <a:pt x="184" y="170"/>
                  </a:lnTo>
                  <a:lnTo>
                    <a:pt x="184" y="170"/>
                  </a:lnTo>
                  <a:lnTo>
                    <a:pt x="184" y="169"/>
                  </a:lnTo>
                  <a:lnTo>
                    <a:pt x="185" y="169"/>
                  </a:lnTo>
                  <a:lnTo>
                    <a:pt x="185" y="168"/>
                  </a:lnTo>
                  <a:lnTo>
                    <a:pt x="186" y="167"/>
                  </a:lnTo>
                  <a:lnTo>
                    <a:pt x="186" y="167"/>
                  </a:lnTo>
                  <a:lnTo>
                    <a:pt x="186" y="6"/>
                  </a:lnTo>
                  <a:lnTo>
                    <a:pt x="186" y="5"/>
                  </a:lnTo>
                  <a:lnTo>
                    <a:pt x="186" y="5"/>
                  </a:lnTo>
                  <a:lnTo>
                    <a:pt x="185" y="5"/>
                  </a:lnTo>
                  <a:lnTo>
                    <a:pt x="185" y="3"/>
                  </a:lnTo>
                  <a:lnTo>
                    <a:pt x="184" y="3"/>
                  </a:lnTo>
                  <a:lnTo>
                    <a:pt x="184" y="2"/>
                  </a:lnTo>
                  <a:lnTo>
                    <a:pt x="184" y="1"/>
                  </a:lnTo>
                  <a:lnTo>
                    <a:pt x="183" y="1"/>
                  </a:lnTo>
                  <a:lnTo>
                    <a:pt x="183" y="1"/>
                  </a:lnTo>
                  <a:lnTo>
                    <a:pt x="182" y="1"/>
                  </a:lnTo>
                  <a:lnTo>
                    <a:pt x="182" y="0"/>
                  </a:lnTo>
                  <a:lnTo>
                    <a:pt x="180" y="0"/>
                  </a:lnTo>
                  <a:lnTo>
                    <a:pt x="180" y="0"/>
                  </a:lnTo>
                  <a:lnTo>
                    <a:pt x="180" y="0"/>
                  </a:lnTo>
                  <a:lnTo>
                    <a:pt x="5" y="0"/>
                  </a:lnTo>
                  <a:lnTo>
                    <a:pt x="4" y="0"/>
                  </a:lnTo>
                  <a:lnTo>
                    <a:pt x="3" y="0"/>
                  </a:lnTo>
                  <a:lnTo>
                    <a:pt x="3" y="0"/>
                  </a:lnTo>
                  <a:lnTo>
                    <a:pt x="2" y="0"/>
                  </a:lnTo>
                  <a:lnTo>
                    <a:pt x="2" y="1"/>
                  </a:lnTo>
                  <a:lnTo>
                    <a:pt x="1" y="1"/>
                  </a:lnTo>
                  <a:lnTo>
                    <a:pt x="1" y="1"/>
                  </a:lnTo>
                  <a:lnTo>
                    <a:pt x="1" y="2"/>
                  </a:lnTo>
                  <a:lnTo>
                    <a:pt x="0" y="3"/>
                  </a:lnTo>
                  <a:lnTo>
                    <a:pt x="0" y="3"/>
                  </a:lnTo>
                  <a:lnTo>
                    <a:pt x="0" y="3"/>
                  </a:lnTo>
                  <a:lnTo>
                    <a:pt x="0" y="5"/>
                  </a:lnTo>
                  <a:lnTo>
                    <a:pt x="0" y="5"/>
                  </a:lnTo>
                  <a:lnTo>
                    <a:pt x="0" y="6"/>
                  </a:lnTo>
                  <a:lnTo>
                    <a:pt x="0" y="167"/>
                  </a:lnTo>
                  <a:lnTo>
                    <a:pt x="0" y="167"/>
                  </a:lnTo>
                  <a:lnTo>
                    <a:pt x="0" y="168"/>
                  </a:lnTo>
                  <a:lnTo>
                    <a:pt x="0" y="169"/>
                  </a:lnTo>
                  <a:lnTo>
                    <a:pt x="0" y="169"/>
                  </a:lnTo>
                  <a:lnTo>
                    <a:pt x="0" y="170"/>
                  </a:lnTo>
                  <a:lnTo>
                    <a:pt x="1" y="170"/>
                  </a:lnTo>
                  <a:lnTo>
                    <a:pt x="1" y="171"/>
                  </a:lnTo>
                  <a:lnTo>
                    <a:pt x="1" y="171"/>
                  </a:lnTo>
                  <a:lnTo>
                    <a:pt x="2" y="171"/>
                  </a:lnTo>
                  <a:lnTo>
                    <a:pt x="2" y="172"/>
                  </a:lnTo>
                  <a:lnTo>
                    <a:pt x="2" y="172"/>
                  </a:lnTo>
                  <a:lnTo>
                    <a:pt x="3" y="172"/>
                  </a:lnTo>
                  <a:lnTo>
                    <a:pt x="3" y="172"/>
                  </a:lnTo>
                  <a:lnTo>
                    <a:pt x="4" y="173"/>
                  </a:lnTo>
                  <a:lnTo>
                    <a:pt x="5" y="173"/>
                  </a:lnTo>
                  <a:lnTo>
                    <a:pt x="180" y="173"/>
                  </a:lnTo>
                </a:path>
              </a:pathLst>
            </a:custGeom>
            <a:solidFill>
              <a:srgbClr val="999999"/>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36" name="Freeform 204"/>
            <p:cNvSpPr>
              <a:spLocks/>
            </p:cNvSpPr>
            <p:nvPr/>
          </p:nvSpPr>
          <p:spPr bwMode="auto">
            <a:xfrm>
              <a:off x="1886" y="3313"/>
              <a:ext cx="167" cy="107"/>
            </a:xfrm>
            <a:custGeom>
              <a:avLst/>
              <a:gdLst>
                <a:gd name="T0" fmla="*/ 185 w 186"/>
                <a:gd name="T1" fmla="*/ 165 h 172"/>
                <a:gd name="T2" fmla="*/ 185 w 186"/>
                <a:gd name="T3" fmla="*/ 166 h 172"/>
                <a:gd name="T4" fmla="*/ 185 w 186"/>
                <a:gd name="T5" fmla="*/ 167 h 172"/>
                <a:gd name="T6" fmla="*/ 184 w 186"/>
                <a:gd name="T7" fmla="*/ 167 h 172"/>
                <a:gd name="T8" fmla="*/ 184 w 186"/>
                <a:gd name="T9" fmla="*/ 168 h 172"/>
                <a:gd name="T10" fmla="*/ 183 w 186"/>
                <a:gd name="T11" fmla="*/ 169 h 172"/>
                <a:gd name="T12" fmla="*/ 183 w 186"/>
                <a:gd name="T13" fmla="*/ 169 h 172"/>
                <a:gd name="T14" fmla="*/ 182 w 186"/>
                <a:gd name="T15" fmla="*/ 170 h 172"/>
                <a:gd name="T16" fmla="*/ 182 w 186"/>
                <a:gd name="T17" fmla="*/ 170 h 172"/>
                <a:gd name="T18" fmla="*/ 181 w 186"/>
                <a:gd name="T19" fmla="*/ 170 h 172"/>
                <a:gd name="T20" fmla="*/ 181 w 186"/>
                <a:gd name="T21" fmla="*/ 171 h 172"/>
                <a:gd name="T22" fmla="*/ 180 w 186"/>
                <a:gd name="T23" fmla="*/ 171 h 172"/>
                <a:gd name="T24" fmla="*/ 179 w 186"/>
                <a:gd name="T25" fmla="*/ 171 h 172"/>
                <a:gd name="T26" fmla="*/ 4 w 186"/>
                <a:gd name="T27" fmla="*/ 171 h 172"/>
                <a:gd name="T28" fmla="*/ 3 w 186"/>
                <a:gd name="T29" fmla="*/ 171 h 172"/>
                <a:gd name="T30" fmla="*/ 3 w 186"/>
                <a:gd name="T31" fmla="*/ 171 h 172"/>
                <a:gd name="T32" fmla="*/ 3 w 186"/>
                <a:gd name="T33" fmla="*/ 170 h 172"/>
                <a:gd name="T34" fmla="*/ 2 w 186"/>
                <a:gd name="T35" fmla="*/ 170 h 172"/>
                <a:gd name="T36" fmla="*/ 2 w 186"/>
                <a:gd name="T37" fmla="*/ 170 h 172"/>
                <a:gd name="T38" fmla="*/ 1 w 186"/>
                <a:gd name="T39" fmla="*/ 169 h 172"/>
                <a:gd name="T40" fmla="*/ 1 w 186"/>
                <a:gd name="T41" fmla="*/ 169 h 172"/>
                <a:gd name="T42" fmla="*/ 0 w 186"/>
                <a:gd name="T43" fmla="*/ 169 h 172"/>
                <a:gd name="T44" fmla="*/ 0 w 186"/>
                <a:gd name="T45" fmla="*/ 168 h 172"/>
                <a:gd name="T46" fmla="*/ 0 w 186"/>
                <a:gd name="T47" fmla="*/ 167 h 172"/>
                <a:gd name="T48" fmla="*/ 0 w 186"/>
                <a:gd name="T49" fmla="*/ 167 h 172"/>
                <a:gd name="T50" fmla="*/ 0 w 186"/>
                <a:gd name="T51" fmla="*/ 166 h 172"/>
                <a:gd name="T52" fmla="*/ 0 w 186"/>
                <a:gd name="T53" fmla="*/ 165 h 172"/>
                <a:gd name="T54" fmla="*/ 0 w 186"/>
                <a:gd name="T55" fmla="*/ 5 h 172"/>
                <a:gd name="T56" fmla="*/ 0 w 186"/>
                <a:gd name="T57" fmla="*/ 4 h 172"/>
                <a:gd name="T58" fmla="*/ 0 w 186"/>
                <a:gd name="T59" fmla="*/ 3 h 172"/>
                <a:gd name="T60" fmla="*/ 0 w 186"/>
                <a:gd name="T61" fmla="*/ 3 h 172"/>
                <a:gd name="T62" fmla="*/ 0 w 186"/>
                <a:gd name="T63" fmla="*/ 2 h 172"/>
                <a:gd name="T64" fmla="*/ 0 w 186"/>
                <a:gd name="T65" fmla="*/ 2 h 172"/>
                <a:gd name="T66" fmla="*/ 1 w 186"/>
                <a:gd name="T67" fmla="*/ 1 h 172"/>
                <a:gd name="T68" fmla="*/ 1 w 186"/>
                <a:gd name="T69" fmla="*/ 1 h 172"/>
                <a:gd name="T70" fmla="*/ 2 w 186"/>
                <a:gd name="T71" fmla="*/ 1 h 172"/>
                <a:gd name="T72" fmla="*/ 2 w 186"/>
                <a:gd name="T73" fmla="*/ 0 h 172"/>
                <a:gd name="T74" fmla="*/ 2 w 186"/>
                <a:gd name="T75" fmla="*/ 0 h 172"/>
                <a:gd name="T76" fmla="*/ 3 w 186"/>
                <a:gd name="T77" fmla="*/ 0 h 172"/>
                <a:gd name="T78" fmla="*/ 3 w 186"/>
                <a:gd name="T79" fmla="*/ 0 h 172"/>
                <a:gd name="T80" fmla="*/ 4 w 186"/>
                <a:gd name="T81" fmla="*/ 0 h 172"/>
                <a:gd name="T82" fmla="*/ 179 w 186"/>
                <a:gd name="T83" fmla="*/ 0 h 172"/>
                <a:gd name="T84" fmla="*/ 180 w 186"/>
                <a:gd name="T85" fmla="*/ 0 h 172"/>
                <a:gd name="T86" fmla="*/ 181 w 186"/>
                <a:gd name="T87" fmla="*/ 0 h 172"/>
                <a:gd name="T88" fmla="*/ 181 w 186"/>
                <a:gd name="T89" fmla="*/ 0 h 172"/>
                <a:gd name="T90" fmla="*/ 182 w 186"/>
                <a:gd name="T91" fmla="*/ 0 h 172"/>
                <a:gd name="T92" fmla="*/ 182 w 186"/>
                <a:gd name="T93" fmla="*/ 1 h 172"/>
                <a:gd name="T94" fmla="*/ 183 w 186"/>
                <a:gd name="T95" fmla="*/ 1 h 172"/>
                <a:gd name="T96" fmla="*/ 183 w 186"/>
                <a:gd name="T97" fmla="*/ 1 h 172"/>
                <a:gd name="T98" fmla="*/ 183 w 186"/>
                <a:gd name="T99" fmla="*/ 2 h 172"/>
                <a:gd name="T100" fmla="*/ 184 w 186"/>
                <a:gd name="T101" fmla="*/ 2 h 172"/>
                <a:gd name="T102" fmla="*/ 184 w 186"/>
                <a:gd name="T103" fmla="*/ 3 h 172"/>
                <a:gd name="T104" fmla="*/ 185 w 186"/>
                <a:gd name="T105" fmla="*/ 3 h 172"/>
                <a:gd name="T106" fmla="*/ 185 w 186"/>
                <a:gd name="T107" fmla="*/ 4 h 172"/>
                <a:gd name="T108" fmla="*/ 185 w 186"/>
                <a:gd name="T109" fmla="*/ 5 h 172"/>
                <a:gd name="T110" fmla="*/ 185 w 186"/>
                <a:gd name="T111" fmla="*/ 16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6" h="172">
                  <a:moveTo>
                    <a:pt x="185" y="165"/>
                  </a:moveTo>
                  <a:lnTo>
                    <a:pt x="185" y="166"/>
                  </a:lnTo>
                  <a:lnTo>
                    <a:pt x="185" y="167"/>
                  </a:lnTo>
                  <a:lnTo>
                    <a:pt x="184" y="167"/>
                  </a:lnTo>
                  <a:lnTo>
                    <a:pt x="184" y="168"/>
                  </a:lnTo>
                  <a:lnTo>
                    <a:pt x="183" y="169"/>
                  </a:lnTo>
                  <a:lnTo>
                    <a:pt x="183" y="169"/>
                  </a:lnTo>
                  <a:lnTo>
                    <a:pt x="182" y="170"/>
                  </a:lnTo>
                  <a:lnTo>
                    <a:pt x="182" y="170"/>
                  </a:lnTo>
                  <a:lnTo>
                    <a:pt x="181" y="170"/>
                  </a:lnTo>
                  <a:lnTo>
                    <a:pt x="181" y="171"/>
                  </a:lnTo>
                  <a:lnTo>
                    <a:pt x="180" y="171"/>
                  </a:lnTo>
                  <a:lnTo>
                    <a:pt x="179" y="171"/>
                  </a:lnTo>
                  <a:lnTo>
                    <a:pt x="4" y="171"/>
                  </a:lnTo>
                  <a:lnTo>
                    <a:pt x="3" y="171"/>
                  </a:lnTo>
                  <a:lnTo>
                    <a:pt x="3" y="171"/>
                  </a:lnTo>
                  <a:lnTo>
                    <a:pt x="3" y="170"/>
                  </a:lnTo>
                  <a:lnTo>
                    <a:pt x="2" y="170"/>
                  </a:lnTo>
                  <a:lnTo>
                    <a:pt x="2" y="170"/>
                  </a:lnTo>
                  <a:lnTo>
                    <a:pt x="1" y="169"/>
                  </a:lnTo>
                  <a:lnTo>
                    <a:pt x="1" y="169"/>
                  </a:lnTo>
                  <a:lnTo>
                    <a:pt x="0" y="169"/>
                  </a:lnTo>
                  <a:lnTo>
                    <a:pt x="0" y="168"/>
                  </a:lnTo>
                  <a:lnTo>
                    <a:pt x="0" y="167"/>
                  </a:lnTo>
                  <a:lnTo>
                    <a:pt x="0" y="167"/>
                  </a:lnTo>
                  <a:lnTo>
                    <a:pt x="0" y="166"/>
                  </a:lnTo>
                  <a:lnTo>
                    <a:pt x="0" y="165"/>
                  </a:lnTo>
                  <a:lnTo>
                    <a:pt x="0" y="5"/>
                  </a:lnTo>
                  <a:lnTo>
                    <a:pt x="0" y="4"/>
                  </a:lnTo>
                  <a:lnTo>
                    <a:pt x="0" y="3"/>
                  </a:lnTo>
                  <a:lnTo>
                    <a:pt x="0" y="3"/>
                  </a:lnTo>
                  <a:lnTo>
                    <a:pt x="0" y="2"/>
                  </a:lnTo>
                  <a:lnTo>
                    <a:pt x="0" y="2"/>
                  </a:lnTo>
                  <a:lnTo>
                    <a:pt x="1" y="1"/>
                  </a:lnTo>
                  <a:lnTo>
                    <a:pt x="1" y="1"/>
                  </a:lnTo>
                  <a:lnTo>
                    <a:pt x="2" y="1"/>
                  </a:lnTo>
                  <a:lnTo>
                    <a:pt x="2" y="0"/>
                  </a:lnTo>
                  <a:lnTo>
                    <a:pt x="2" y="0"/>
                  </a:lnTo>
                  <a:lnTo>
                    <a:pt x="3" y="0"/>
                  </a:lnTo>
                  <a:lnTo>
                    <a:pt x="3" y="0"/>
                  </a:lnTo>
                  <a:lnTo>
                    <a:pt x="4" y="0"/>
                  </a:lnTo>
                  <a:lnTo>
                    <a:pt x="179" y="0"/>
                  </a:lnTo>
                  <a:lnTo>
                    <a:pt x="180" y="0"/>
                  </a:lnTo>
                  <a:lnTo>
                    <a:pt x="181" y="0"/>
                  </a:lnTo>
                  <a:lnTo>
                    <a:pt x="181" y="0"/>
                  </a:lnTo>
                  <a:lnTo>
                    <a:pt x="182" y="0"/>
                  </a:lnTo>
                  <a:lnTo>
                    <a:pt x="182" y="1"/>
                  </a:lnTo>
                  <a:lnTo>
                    <a:pt x="183" y="1"/>
                  </a:lnTo>
                  <a:lnTo>
                    <a:pt x="183" y="1"/>
                  </a:lnTo>
                  <a:lnTo>
                    <a:pt x="183" y="2"/>
                  </a:lnTo>
                  <a:lnTo>
                    <a:pt x="184" y="2"/>
                  </a:lnTo>
                  <a:lnTo>
                    <a:pt x="184" y="3"/>
                  </a:lnTo>
                  <a:lnTo>
                    <a:pt x="185" y="3"/>
                  </a:lnTo>
                  <a:lnTo>
                    <a:pt x="185" y="4"/>
                  </a:lnTo>
                  <a:lnTo>
                    <a:pt x="185" y="5"/>
                  </a:lnTo>
                  <a:lnTo>
                    <a:pt x="185" y="165"/>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37" name="Freeform 205"/>
            <p:cNvSpPr>
              <a:spLocks/>
            </p:cNvSpPr>
            <p:nvPr/>
          </p:nvSpPr>
          <p:spPr bwMode="auto">
            <a:xfrm>
              <a:off x="1887" y="3313"/>
              <a:ext cx="164" cy="106"/>
            </a:xfrm>
            <a:custGeom>
              <a:avLst/>
              <a:gdLst>
                <a:gd name="T0" fmla="*/ 180 w 181"/>
                <a:gd name="T1" fmla="*/ 3 h 171"/>
                <a:gd name="T2" fmla="*/ 180 w 181"/>
                <a:gd name="T3" fmla="*/ 3 h 171"/>
                <a:gd name="T4" fmla="*/ 180 w 181"/>
                <a:gd name="T5" fmla="*/ 2 h 171"/>
                <a:gd name="T6" fmla="*/ 179 w 181"/>
                <a:gd name="T7" fmla="*/ 2 h 171"/>
                <a:gd name="T8" fmla="*/ 179 w 181"/>
                <a:gd name="T9" fmla="*/ 1 h 171"/>
                <a:gd name="T10" fmla="*/ 178 w 181"/>
                <a:gd name="T11" fmla="*/ 1 h 171"/>
                <a:gd name="T12" fmla="*/ 178 w 181"/>
                <a:gd name="T13" fmla="*/ 0 h 171"/>
                <a:gd name="T14" fmla="*/ 177 w 181"/>
                <a:gd name="T15" fmla="*/ 0 h 171"/>
                <a:gd name="T16" fmla="*/ 177 w 181"/>
                <a:gd name="T17" fmla="*/ 0 h 171"/>
                <a:gd name="T18" fmla="*/ 177 w 181"/>
                <a:gd name="T19" fmla="*/ 0 h 171"/>
                <a:gd name="T20" fmla="*/ 176 w 181"/>
                <a:gd name="T21" fmla="*/ 0 h 171"/>
                <a:gd name="T22" fmla="*/ 176 w 181"/>
                <a:gd name="T23" fmla="*/ 0 h 171"/>
                <a:gd name="T24" fmla="*/ 3 w 181"/>
                <a:gd name="T25" fmla="*/ 0 h 171"/>
                <a:gd name="T26" fmla="*/ 3 w 181"/>
                <a:gd name="T27" fmla="*/ 0 h 171"/>
                <a:gd name="T28" fmla="*/ 2 w 181"/>
                <a:gd name="T29" fmla="*/ 0 h 171"/>
                <a:gd name="T30" fmla="*/ 2 w 181"/>
                <a:gd name="T31" fmla="*/ 0 h 171"/>
                <a:gd name="T32" fmla="*/ 1 w 181"/>
                <a:gd name="T33" fmla="*/ 0 h 171"/>
                <a:gd name="T34" fmla="*/ 1 w 181"/>
                <a:gd name="T35" fmla="*/ 0 h 171"/>
                <a:gd name="T36" fmla="*/ 1 w 181"/>
                <a:gd name="T37" fmla="*/ 1 h 171"/>
                <a:gd name="T38" fmla="*/ 0 w 181"/>
                <a:gd name="T39" fmla="*/ 1 h 171"/>
                <a:gd name="T40" fmla="*/ 0 w 181"/>
                <a:gd name="T41" fmla="*/ 1 h 171"/>
                <a:gd name="T42" fmla="*/ 0 w 181"/>
                <a:gd name="T43" fmla="*/ 2 h 171"/>
                <a:gd name="T44" fmla="*/ 0 w 181"/>
                <a:gd name="T45" fmla="*/ 3 h 171"/>
                <a:gd name="T46" fmla="*/ 0 w 181"/>
                <a:gd name="T47" fmla="*/ 3 h 171"/>
                <a:gd name="T48" fmla="*/ 0 w 181"/>
                <a:gd name="T49" fmla="*/ 166 h 171"/>
                <a:gd name="T50" fmla="*/ 0 w 181"/>
                <a:gd name="T51" fmla="*/ 166 h 171"/>
                <a:gd name="T52" fmla="*/ 0 w 181"/>
                <a:gd name="T53" fmla="*/ 167 h 171"/>
                <a:gd name="T54" fmla="*/ 0 w 181"/>
                <a:gd name="T55" fmla="*/ 168 h 171"/>
                <a:gd name="T56" fmla="*/ 0 w 181"/>
                <a:gd name="T57" fmla="*/ 168 h 171"/>
                <a:gd name="T58" fmla="*/ 1 w 181"/>
                <a:gd name="T59" fmla="*/ 168 h 171"/>
                <a:gd name="T60" fmla="*/ 1 w 181"/>
                <a:gd name="T61" fmla="*/ 169 h 171"/>
                <a:gd name="T62" fmla="*/ 2 w 181"/>
                <a:gd name="T63" fmla="*/ 169 h 171"/>
                <a:gd name="T64" fmla="*/ 2 w 181"/>
                <a:gd name="T65" fmla="*/ 169 h 171"/>
                <a:gd name="T66" fmla="*/ 3 w 181"/>
                <a:gd name="T67" fmla="*/ 170 h 171"/>
                <a:gd name="T68" fmla="*/ 3 w 181"/>
                <a:gd name="T69" fmla="*/ 170 h 171"/>
                <a:gd name="T70" fmla="*/ 176 w 181"/>
                <a:gd name="T71" fmla="*/ 170 h 171"/>
                <a:gd name="T72" fmla="*/ 176 w 181"/>
                <a:gd name="T73" fmla="*/ 169 h 171"/>
                <a:gd name="T74" fmla="*/ 177 w 181"/>
                <a:gd name="T75" fmla="*/ 169 h 171"/>
                <a:gd name="T76" fmla="*/ 177 w 181"/>
                <a:gd name="T77" fmla="*/ 169 h 171"/>
                <a:gd name="T78" fmla="*/ 178 w 181"/>
                <a:gd name="T79" fmla="*/ 169 h 171"/>
                <a:gd name="T80" fmla="*/ 178 w 181"/>
                <a:gd name="T81" fmla="*/ 168 h 171"/>
                <a:gd name="T82" fmla="*/ 178 w 181"/>
                <a:gd name="T83" fmla="*/ 168 h 171"/>
                <a:gd name="T84" fmla="*/ 179 w 181"/>
                <a:gd name="T85" fmla="*/ 168 h 171"/>
                <a:gd name="T86" fmla="*/ 179 w 181"/>
                <a:gd name="T87" fmla="*/ 167 h 171"/>
                <a:gd name="T88" fmla="*/ 180 w 181"/>
                <a:gd name="T89" fmla="*/ 166 h 171"/>
                <a:gd name="T90" fmla="*/ 180 w 181"/>
                <a:gd name="T91" fmla="*/ 166 h 171"/>
                <a:gd name="T92" fmla="*/ 180 w 181"/>
                <a:gd name="T93" fmla="*/ 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71">
                  <a:moveTo>
                    <a:pt x="180" y="3"/>
                  </a:moveTo>
                  <a:lnTo>
                    <a:pt x="180" y="3"/>
                  </a:lnTo>
                  <a:lnTo>
                    <a:pt x="180" y="2"/>
                  </a:lnTo>
                  <a:lnTo>
                    <a:pt x="179" y="2"/>
                  </a:lnTo>
                  <a:lnTo>
                    <a:pt x="179" y="1"/>
                  </a:lnTo>
                  <a:lnTo>
                    <a:pt x="178" y="1"/>
                  </a:lnTo>
                  <a:lnTo>
                    <a:pt x="178" y="0"/>
                  </a:lnTo>
                  <a:lnTo>
                    <a:pt x="177" y="0"/>
                  </a:lnTo>
                  <a:lnTo>
                    <a:pt x="177" y="0"/>
                  </a:lnTo>
                  <a:lnTo>
                    <a:pt x="177" y="0"/>
                  </a:lnTo>
                  <a:lnTo>
                    <a:pt x="176" y="0"/>
                  </a:lnTo>
                  <a:lnTo>
                    <a:pt x="176" y="0"/>
                  </a:lnTo>
                  <a:lnTo>
                    <a:pt x="3" y="0"/>
                  </a:lnTo>
                  <a:lnTo>
                    <a:pt x="3" y="0"/>
                  </a:lnTo>
                  <a:lnTo>
                    <a:pt x="2" y="0"/>
                  </a:lnTo>
                  <a:lnTo>
                    <a:pt x="2" y="0"/>
                  </a:lnTo>
                  <a:lnTo>
                    <a:pt x="1" y="0"/>
                  </a:lnTo>
                  <a:lnTo>
                    <a:pt x="1" y="0"/>
                  </a:lnTo>
                  <a:lnTo>
                    <a:pt x="1" y="1"/>
                  </a:lnTo>
                  <a:lnTo>
                    <a:pt x="0" y="1"/>
                  </a:lnTo>
                  <a:lnTo>
                    <a:pt x="0" y="1"/>
                  </a:lnTo>
                  <a:lnTo>
                    <a:pt x="0" y="2"/>
                  </a:lnTo>
                  <a:lnTo>
                    <a:pt x="0" y="3"/>
                  </a:lnTo>
                  <a:lnTo>
                    <a:pt x="0" y="3"/>
                  </a:lnTo>
                  <a:lnTo>
                    <a:pt x="0" y="166"/>
                  </a:lnTo>
                  <a:lnTo>
                    <a:pt x="0" y="166"/>
                  </a:lnTo>
                  <a:lnTo>
                    <a:pt x="0" y="167"/>
                  </a:lnTo>
                  <a:lnTo>
                    <a:pt x="0" y="168"/>
                  </a:lnTo>
                  <a:lnTo>
                    <a:pt x="0" y="168"/>
                  </a:lnTo>
                  <a:lnTo>
                    <a:pt x="1" y="168"/>
                  </a:lnTo>
                  <a:lnTo>
                    <a:pt x="1" y="169"/>
                  </a:lnTo>
                  <a:lnTo>
                    <a:pt x="2" y="169"/>
                  </a:lnTo>
                  <a:lnTo>
                    <a:pt x="2" y="169"/>
                  </a:lnTo>
                  <a:lnTo>
                    <a:pt x="3" y="170"/>
                  </a:lnTo>
                  <a:lnTo>
                    <a:pt x="3" y="170"/>
                  </a:lnTo>
                  <a:lnTo>
                    <a:pt x="176" y="170"/>
                  </a:lnTo>
                  <a:lnTo>
                    <a:pt x="176" y="169"/>
                  </a:lnTo>
                  <a:lnTo>
                    <a:pt x="177" y="169"/>
                  </a:lnTo>
                  <a:lnTo>
                    <a:pt x="177" y="169"/>
                  </a:lnTo>
                  <a:lnTo>
                    <a:pt x="178" y="169"/>
                  </a:lnTo>
                  <a:lnTo>
                    <a:pt x="178" y="168"/>
                  </a:lnTo>
                  <a:lnTo>
                    <a:pt x="178" y="168"/>
                  </a:lnTo>
                  <a:lnTo>
                    <a:pt x="179" y="168"/>
                  </a:lnTo>
                  <a:lnTo>
                    <a:pt x="179" y="167"/>
                  </a:lnTo>
                  <a:lnTo>
                    <a:pt x="180" y="166"/>
                  </a:lnTo>
                  <a:lnTo>
                    <a:pt x="180" y="166"/>
                  </a:lnTo>
                  <a:lnTo>
                    <a:pt x="180" y="3"/>
                  </a:lnTo>
                </a:path>
              </a:pathLst>
            </a:custGeom>
            <a:solidFill>
              <a:srgbClr val="999999"/>
            </a:solidFill>
            <a:ln w="12700" cap="flat" cmpd="sng">
              <a:solidFill>
                <a:srgbClr val="99999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38" name="Freeform 206"/>
            <p:cNvSpPr>
              <a:spLocks/>
            </p:cNvSpPr>
            <p:nvPr/>
          </p:nvSpPr>
          <p:spPr bwMode="auto">
            <a:xfrm>
              <a:off x="1888" y="3314"/>
              <a:ext cx="163" cy="104"/>
            </a:xfrm>
            <a:custGeom>
              <a:avLst/>
              <a:gdLst>
                <a:gd name="T0" fmla="*/ 179 w 180"/>
                <a:gd name="T1" fmla="*/ 163 h 168"/>
                <a:gd name="T2" fmla="*/ 179 w 180"/>
                <a:gd name="T3" fmla="*/ 164 h 168"/>
                <a:gd name="T4" fmla="*/ 178 w 180"/>
                <a:gd name="T5" fmla="*/ 165 h 168"/>
                <a:gd name="T6" fmla="*/ 178 w 180"/>
                <a:gd name="T7" fmla="*/ 165 h 168"/>
                <a:gd name="T8" fmla="*/ 177 w 180"/>
                <a:gd name="T9" fmla="*/ 166 h 168"/>
                <a:gd name="T10" fmla="*/ 177 w 180"/>
                <a:gd name="T11" fmla="*/ 166 h 168"/>
                <a:gd name="T12" fmla="*/ 176 w 180"/>
                <a:gd name="T13" fmla="*/ 167 h 168"/>
                <a:gd name="T14" fmla="*/ 176 w 180"/>
                <a:gd name="T15" fmla="*/ 167 h 168"/>
                <a:gd name="T16" fmla="*/ 2 w 180"/>
                <a:gd name="T17" fmla="*/ 167 h 168"/>
                <a:gd name="T18" fmla="*/ 2 w 180"/>
                <a:gd name="T19" fmla="*/ 167 h 168"/>
                <a:gd name="T20" fmla="*/ 1 w 180"/>
                <a:gd name="T21" fmla="*/ 167 h 168"/>
                <a:gd name="T22" fmla="*/ 1 w 180"/>
                <a:gd name="T23" fmla="*/ 166 h 168"/>
                <a:gd name="T24" fmla="*/ 1 w 180"/>
                <a:gd name="T25" fmla="*/ 166 h 168"/>
                <a:gd name="T26" fmla="*/ 0 w 180"/>
                <a:gd name="T27" fmla="*/ 166 h 168"/>
                <a:gd name="T28" fmla="*/ 0 w 180"/>
                <a:gd name="T29" fmla="*/ 165 h 168"/>
                <a:gd name="T30" fmla="*/ 0 w 180"/>
                <a:gd name="T31" fmla="*/ 165 h 168"/>
                <a:gd name="T32" fmla="*/ 0 w 180"/>
                <a:gd name="T33" fmla="*/ 165 h 168"/>
                <a:gd name="T34" fmla="*/ 0 w 180"/>
                <a:gd name="T35" fmla="*/ 164 h 168"/>
                <a:gd name="T36" fmla="*/ 0 w 180"/>
                <a:gd name="T37" fmla="*/ 163 h 168"/>
                <a:gd name="T38" fmla="*/ 0 w 180"/>
                <a:gd name="T39" fmla="*/ 3 h 168"/>
                <a:gd name="T40" fmla="*/ 0 w 180"/>
                <a:gd name="T41" fmla="*/ 2 h 168"/>
                <a:gd name="T42" fmla="*/ 0 w 180"/>
                <a:gd name="T43" fmla="*/ 1 h 168"/>
                <a:gd name="T44" fmla="*/ 0 w 180"/>
                <a:gd name="T45" fmla="*/ 1 h 168"/>
                <a:gd name="T46" fmla="*/ 0 w 180"/>
                <a:gd name="T47" fmla="*/ 1 h 168"/>
                <a:gd name="T48" fmla="*/ 1 w 180"/>
                <a:gd name="T49" fmla="*/ 0 h 168"/>
                <a:gd name="T50" fmla="*/ 1 w 180"/>
                <a:gd name="T51" fmla="*/ 0 h 168"/>
                <a:gd name="T52" fmla="*/ 2 w 180"/>
                <a:gd name="T53" fmla="*/ 0 h 168"/>
                <a:gd name="T54" fmla="*/ 2 w 180"/>
                <a:gd name="T55" fmla="*/ 0 h 168"/>
                <a:gd name="T56" fmla="*/ 176 w 180"/>
                <a:gd name="T57" fmla="*/ 0 h 168"/>
                <a:gd name="T58" fmla="*/ 176 w 180"/>
                <a:gd name="T59" fmla="*/ 0 h 168"/>
                <a:gd name="T60" fmla="*/ 176 w 180"/>
                <a:gd name="T61" fmla="*/ 0 h 168"/>
                <a:gd name="T62" fmla="*/ 177 w 180"/>
                <a:gd name="T63" fmla="*/ 0 h 168"/>
                <a:gd name="T64" fmla="*/ 177 w 180"/>
                <a:gd name="T65" fmla="*/ 0 h 168"/>
                <a:gd name="T66" fmla="*/ 177 w 180"/>
                <a:gd name="T67" fmla="*/ 1 h 168"/>
                <a:gd name="T68" fmla="*/ 178 w 180"/>
                <a:gd name="T69" fmla="*/ 1 h 168"/>
                <a:gd name="T70" fmla="*/ 178 w 180"/>
                <a:gd name="T71" fmla="*/ 1 h 168"/>
                <a:gd name="T72" fmla="*/ 179 w 180"/>
                <a:gd name="T73" fmla="*/ 2 h 168"/>
                <a:gd name="T74" fmla="*/ 179 w 180"/>
                <a:gd name="T75" fmla="*/ 3 h 168"/>
                <a:gd name="T76" fmla="*/ 179 w 180"/>
                <a:gd name="T77" fmla="*/ 16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0" h="168">
                  <a:moveTo>
                    <a:pt x="179" y="163"/>
                  </a:moveTo>
                  <a:lnTo>
                    <a:pt x="179" y="164"/>
                  </a:lnTo>
                  <a:lnTo>
                    <a:pt x="178" y="165"/>
                  </a:lnTo>
                  <a:lnTo>
                    <a:pt x="178" y="165"/>
                  </a:lnTo>
                  <a:lnTo>
                    <a:pt x="177" y="166"/>
                  </a:lnTo>
                  <a:lnTo>
                    <a:pt x="177" y="166"/>
                  </a:lnTo>
                  <a:lnTo>
                    <a:pt x="176" y="167"/>
                  </a:lnTo>
                  <a:lnTo>
                    <a:pt x="176" y="167"/>
                  </a:lnTo>
                  <a:lnTo>
                    <a:pt x="2" y="167"/>
                  </a:lnTo>
                  <a:lnTo>
                    <a:pt x="2" y="167"/>
                  </a:lnTo>
                  <a:lnTo>
                    <a:pt x="1" y="167"/>
                  </a:lnTo>
                  <a:lnTo>
                    <a:pt x="1" y="166"/>
                  </a:lnTo>
                  <a:lnTo>
                    <a:pt x="1" y="166"/>
                  </a:lnTo>
                  <a:lnTo>
                    <a:pt x="0" y="166"/>
                  </a:lnTo>
                  <a:lnTo>
                    <a:pt x="0" y="165"/>
                  </a:lnTo>
                  <a:lnTo>
                    <a:pt x="0" y="165"/>
                  </a:lnTo>
                  <a:lnTo>
                    <a:pt x="0" y="165"/>
                  </a:lnTo>
                  <a:lnTo>
                    <a:pt x="0" y="164"/>
                  </a:lnTo>
                  <a:lnTo>
                    <a:pt x="0" y="163"/>
                  </a:lnTo>
                  <a:lnTo>
                    <a:pt x="0" y="3"/>
                  </a:lnTo>
                  <a:lnTo>
                    <a:pt x="0" y="2"/>
                  </a:lnTo>
                  <a:lnTo>
                    <a:pt x="0" y="1"/>
                  </a:lnTo>
                  <a:lnTo>
                    <a:pt x="0" y="1"/>
                  </a:lnTo>
                  <a:lnTo>
                    <a:pt x="0" y="1"/>
                  </a:lnTo>
                  <a:lnTo>
                    <a:pt x="1" y="0"/>
                  </a:lnTo>
                  <a:lnTo>
                    <a:pt x="1" y="0"/>
                  </a:lnTo>
                  <a:lnTo>
                    <a:pt x="2" y="0"/>
                  </a:lnTo>
                  <a:lnTo>
                    <a:pt x="2" y="0"/>
                  </a:lnTo>
                  <a:lnTo>
                    <a:pt x="176" y="0"/>
                  </a:lnTo>
                  <a:lnTo>
                    <a:pt x="176" y="0"/>
                  </a:lnTo>
                  <a:lnTo>
                    <a:pt x="176" y="0"/>
                  </a:lnTo>
                  <a:lnTo>
                    <a:pt x="177" y="0"/>
                  </a:lnTo>
                  <a:lnTo>
                    <a:pt x="177" y="0"/>
                  </a:lnTo>
                  <a:lnTo>
                    <a:pt x="177" y="1"/>
                  </a:lnTo>
                  <a:lnTo>
                    <a:pt x="178" y="1"/>
                  </a:lnTo>
                  <a:lnTo>
                    <a:pt x="178" y="1"/>
                  </a:lnTo>
                  <a:lnTo>
                    <a:pt x="179" y="2"/>
                  </a:lnTo>
                  <a:lnTo>
                    <a:pt x="179" y="3"/>
                  </a:lnTo>
                  <a:lnTo>
                    <a:pt x="179" y="163"/>
                  </a:lnTo>
                </a:path>
              </a:pathLst>
            </a:custGeom>
            <a:solidFill>
              <a:srgbClr val="EFEFD1"/>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39" name="Freeform 207"/>
            <p:cNvSpPr>
              <a:spLocks/>
            </p:cNvSpPr>
            <p:nvPr/>
          </p:nvSpPr>
          <p:spPr bwMode="auto">
            <a:xfrm>
              <a:off x="1905" y="3327"/>
              <a:ext cx="129" cy="77"/>
            </a:xfrm>
            <a:custGeom>
              <a:avLst/>
              <a:gdLst>
                <a:gd name="T0" fmla="*/ 0 w 142"/>
                <a:gd name="T1" fmla="*/ 1 h 124"/>
                <a:gd name="T2" fmla="*/ 1 w 142"/>
                <a:gd name="T3" fmla="*/ 1 h 124"/>
                <a:gd name="T4" fmla="*/ 1 w 142"/>
                <a:gd name="T5" fmla="*/ 1 h 124"/>
                <a:gd name="T6" fmla="*/ 2 w 142"/>
                <a:gd name="T7" fmla="*/ 0 h 124"/>
                <a:gd name="T8" fmla="*/ 2 w 142"/>
                <a:gd name="T9" fmla="*/ 0 h 124"/>
                <a:gd name="T10" fmla="*/ 3 w 142"/>
                <a:gd name="T11" fmla="*/ 0 h 124"/>
                <a:gd name="T12" fmla="*/ 3 w 142"/>
                <a:gd name="T13" fmla="*/ 0 h 124"/>
                <a:gd name="T14" fmla="*/ 4 w 142"/>
                <a:gd name="T15" fmla="*/ 0 h 124"/>
                <a:gd name="T16" fmla="*/ 135 w 142"/>
                <a:gd name="T17" fmla="*/ 0 h 124"/>
                <a:gd name="T18" fmla="*/ 136 w 142"/>
                <a:gd name="T19" fmla="*/ 0 h 124"/>
                <a:gd name="T20" fmla="*/ 137 w 142"/>
                <a:gd name="T21" fmla="*/ 0 h 124"/>
                <a:gd name="T22" fmla="*/ 137 w 142"/>
                <a:gd name="T23" fmla="*/ 0 h 124"/>
                <a:gd name="T24" fmla="*/ 138 w 142"/>
                <a:gd name="T25" fmla="*/ 0 h 124"/>
                <a:gd name="T26" fmla="*/ 138 w 142"/>
                <a:gd name="T27" fmla="*/ 1 h 124"/>
                <a:gd name="T28" fmla="*/ 139 w 142"/>
                <a:gd name="T29" fmla="*/ 1 h 124"/>
                <a:gd name="T30" fmla="*/ 139 w 142"/>
                <a:gd name="T31" fmla="*/ 1 h 124"/>
                <a:gd name="T32" fmla="*/ 140 w 142"/>
                <a:gd name="T33" fmla="*/ 2 h 124"/>
                <a:gd name="T34" fmla="*/ 140 w 142"/>
                <a:gd name="T35" fmla="*/ 3 h 124"/>
                <a:gd name="T36" fmla="*/ 141 w 142"/>
                <a:gd name="T37" fmla="*/ 3 h 124"/>
                <a:gd name="T38" fmla="*/ 141 w 142"/>
                <a:gd name="T39" fmla="*/ 4 h 124"/>
                <a:gd name="T40" fmla="*/ 141 w 142"/>
                <a:gd name="T41" fmla="*/ 5 h 124"/>
                <a:gd name="T42" fmla="*/ 141 w 142"/>
                <a:gd name="T43" fmla="*/ 117 h 124"/>
                <a:gd name="T44" fmla="*/ 141 w 142"/>
                <a:gd name="T45" fmla="*/ 119 h 124"/>
                <a:gd name="T46" fmla="*/ 140 w 142"/>
                <a:gd name="T47" fmla="*/ 119 h 124"/>
                <a:gd name="T48" fmla="*/ 140 w 142"/>
                <a:gd name="T49" fmla="*/ 120 h 124"/>
                <a:gd name="T50" fmla="*/ 139 w 142"/>
                <a:gd name="T51" fmla="*/ 121 h 124"/>
                <a:gd name="T52" fmla="*/ 139 w 142"/>
                <a:gd name="T53" fmla="*/ 121 h 124"/>
                <a:gd name="T54" fmla="*/ 138 w 142"/>
                <a:gd name="T55" fmla="*/ 122 h 124"/>
                <a:gd name="T56" fmla="*/ 138 w 142"/>
                <a:gd name="T57" fmla="*/ 122 h 124"/>
                <a:gd name="T58" fmla="*/ 137 w 142"/>
                <a:gd name="T59" fmla="*/ 122 h 124"/>
                <a:gd name="T60" fmla="*/ 137 w 142"/>
                <a:gd name="T61" fmla="*/ 123 h 124"/>
                <a:gd name="T62" fmla="*/ 136 w 142"/>
                <a:gd name="T63" fmla="*/ 123 h 124"/>
                <a:gd name="T64" fmla="*/ 135 w 142"/>
                <a:gd name="T65" fmla="*/ 123 h 124"/>
                <a:gd name="T66" fmla="*/ 4 w 142"/>
                <a:gd name="T67" fmla="*/ 123 h 124"/>
                <a:gd name="T68" fmla="*/ 3 w 142"/>
                <a:gd name="T69" fmla="*/ 123 h 124"/>
                <a:gd name="T70" fmla="*/ 3 w 142"/>
                <a:gd name="T71" fmla="*/ 123 h 124"/>
                <a:gd name="T72" fmla="*/ 2 w 142"/>
                <a:gd name="T73" fmla="*/ 122 h 124"/>
                <a:gd name="T74" fmla="*/ 2 w 142"/>
                <a:gd name="T75" fmla="*/ 122 h 124"/>
                <a:gd name="T76" fmla="*/ 1 w 142"/>
                <a:gd name="T77" fmla="*/ 122 h 124"/>
                <a:gd name="T78" fmla="*/ 1 w 142"/>
                <a:gd name="T79" fmla="*/ 121 h 124"/>
                <a:gd name="T80" fmla="*/ 0 w 142"/>
                <a:gd name="T81" fmla="*/ 121 h 124"/>
                <a:gd name="T82" fmla="*/ 0 w 142"/>
                <a:gd name="T83" fmla="*/ 120 h 124"/>
                <a:gd name="T84" fmla="*/ 0 w 142"/>
                <a:gd name="T85" fmla="*/ 119 h 124"/>
                <a:gd name="T86" fmla="*/ 0 w 142"/>
                <a:gd name="T87" fmla="*/ 119 h 124"/>
                <a:gd name="T88" fmla="*/ 0 w 142"/>
                <a:gd name="T89" fmla="*/ 117 h 124"/>
                <a:gd name="T90" fmla="*/ 0 w 142"/>
                <a:gd name="T91" fmla="*/ 5 h 124"/>
                <a:gd name="T92" fmla="*/ 0 w 142"/>
                <a:gd name="T93" fmla="*/ 4 h 124"/>
                <a:gd name="T94" fmla="*/ 0 w 142"/>
                <a:gd name="T95" fmla="*/ 3 h 124"/>
                <a:gd name="T96" fmla="*/ 0 w 142"/>
                <a:gd name="T97" fmla="*/ 3 h 124"/>
                <a:gd name="T98" fmla="*/ 0 w 142"/>
                <a:gd name="T99" fmla="*/ 2 h 124"/>
                <a:gd name="T100" fmla="*/ 0 w 142"/>
                <a:gd name="T101" fmla="*/ 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2" h="124">
                  <a:moveTo>
                    <a:pt x="0" y="1"/>
                  </a:moveTo>
                  <a:lnTo>
                    <a:pt x="1" y="1"/>
                  </a:lnTo>
                  <a:lnTo>
                    <a:pt x="1" y="1"/>
                  </a:lnTo>
                  <a:lnTo>
                    <a:pt x="2" y="0"/>
                  </a:lnTo>
                  <a:lnTo>
                    <a:pt x="2" y="0"/>
                  </a:lnTo>
                  <a:lnTo>
                    <a:pt x="3" y="0"/>
                  </a:lnTo>
                  <a:lnTo>
                    <a:pt x="3" y="0"/>
                  </a:lnTo>
                  <a:lnTo>
                    <a:pt x="4" y="0"/>
                  </a:lnTo>
                  <a:lnTo>
                    <a:pt x="135" y="0"/>
                  </a:lnTo>
                  <a:lnTo>
                    <a:pt x="136" y="0"/>
                  </a:lnTo>
                  <a:lnTo>
                    <a:pt x="137" y="0"/>
                  </a:lnTo>
                  <a:lnTo>
                    <a:pt x="137" y="0"/>
                  </a:lnTo>
                  <a:lnTo>
                    <a:pt x="138" y="0"/>
                  </a:lnTo>
                  <a:lnTo>
                    <a:pt x="138" y="1"/>
                  </a:lnTo>
                  <a:lnTo>
                    <a:pt x="139" y="1"/>
                  </a:lnTo>
                  <a:lnTo>
                    <a:pt x="139" y="1"/>
                  </a:lnTo>
                  <a:lnTo>
                    <a:pt x="140" y="2"/>
                  </a:lnTo>
                  <a:lnTo>
                    <a:pt x="140" y="3"/>
                  </a:lnTo>
                  <a:lnTo>
                    <a:pt x="141" y="3"/>
                  </a:lnTo>
                  <a:lnTo>
                    <a:pt x="141" y="4"/>
                  </a:lnTo>
                  <a:lnTo>
                    <a:pt x="141" y="5"/>
                  </a:lnTo>
                  <a:lnTo>
                    <a:pt x="141" y="117"/>
                  </a:lnTo>
                  <a:lnTo>
                    <a:pt x="141" y="119"/>
                  </a:lnTo>
                  <a:lnTo>
                    <a:pt x="140" y="119"/>
                  </a:lnTo>
                  <a:lnTo>
                    <a:pt x="140" y="120"/>
                  </a:lnTo>
                  <a:lnTo>
                    <a:pt x="139" y="121"/>
                  </a:lnTo>
                  <a:lnTo>
                    <a:pt x="139" y="121"/>
                  </a:lnTo>
                  <a:lnTo>
                    <a:pt x="138" y="122"/>
                  </a:lnTo>
                  <a:lnTo>
                    <a:pt x="138" y="122"/>
                  </a:lnTo>
                  <a:lnTo>
                    <a:pt x="137" y="122"/>
                  </a:lnTo>
                  <a:lnTo>
                    <a:pt x="137" y="123"/>
                  </a:lnTo>
                  <a:lnTo>
                    <a:pt x="136" y="123"/>
                  </a:lnTo>
                  <a:lnTo>
                    <a:pt x="135" y="123"/>
                  </a:lnTo>
                  <a:lnTo>
                    <a:pt x="4" y="123"/>
                  </a:lnTo>
                  <a:lnTo>
                    <a:pt x="3" y="123"/>
                  </a:lnTo>
                  <a:lnTo>
                    <a:pt x="3" y="123"/>
                  </a:lnTo>
                  <a:lnTo>
                    <a:pt x="2" y="122"/>
                  </a:lnTo>
                  <a:lnTo>
                    <a:pt x="2" y="122"/>
                  </a:lnTo>
                  <a:lnTo>
                    <a:pt x="1" y="122"/>
                  </a:lnTo>
                  <a:lnTo>
                    <a:pt x="1" y="121"/>
                  </a:lnTo>
                  <a:lnTo>
                    <a:pt x="0" y="121"/>
                  </a:lnTo>
                  <a:lnTo>
                    <a:pt x="0" y="120"/>
                  </a:lnTo>
                  <a:lnTo>
                    <a:pt x="0" y="119"/>
                  </a:lnTo>
                  <a:lnTo>
                    <a:pt x="0" y="119"/>
                  </a:lnTo>
                  <a:lnTo>
                    <a:pt x="0" y="117"/>
                  </a:lnTo>
                  <a:lnTo>
                    <a:pt x="0" y="5"/>
                  </a:lnTo>
                  <a:lnTo>
                    <a:pt x="0" y="4"/>
                  </a:lnTo>
                  <a:lnTo>
                    <a:pt x="0" y="3"/>
                  </a:lnTo>
                  <a:lnTo>
                    <a:pt x="0" y="3"/>
                  </a:lnTo>
                  <a:lnTo>
                    <a:pt x="0" y="2"/>
                  </a:lnTo>
                  <a:lnTo>
                    <a:pt x="0" y="1"/>
                  </a:lnTo>
                </a:path>
              </a:pathLst>
            </a:custGeom>
            <a:gradFill rotWithShape="0">
              <a:gsLst>
                <a:gs pos="0">
                  <a:srgbClr val="618FFD">
                    <a:gamma/>
                    <a:shade val="29804"/>
                    <a:invGamma/>
                  </a:srgbClr>
                </a:gs>
                <a:gs pos="50000">
                  <a:srgbClr val="618FFD"/>
                </a:gs>
                <a:gs pos="100000">
                  <a:srgbClr val="618FFD">
                    <a:gamma/>
                    <a:shade val="29804"/>
                    <a:invGamma/>
                  </a:srgbClr>
                </a:gs>
              </a:gsLst>
              <a:lin ang="2700000" scaled="1"/>
            </a:gra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40" name="Freeform 208"/>
            <p:cNvSpPr>
              <a:spLocks/>
            </p:cNvSpPr>
            <p:nvPr/>
          </p:nvSpPr>
          <p:spPr bwMode="auto">
            <a:xfrm>
              <a:off x="1901" y="3324"/>
              <a:ext cx="138" cy="10"/>
            </a:xfrm>
            <a:custGeom>
              <a:avLst/>
              <a:gdLst>
                <a:gd name="T0" fmla="*/ 152 w 153"/>
                <a:gd name="T1" fmla="*/ 4 h 17"/>
                <a:gd name="T2" fmla="*/ 151 w 153"/>
                <a:gd name="T3" fmla="*/ 3 h 17"/>
                <a:gd name="T4" fmla="*/ 151 w 153"/>
                <a:gd name="T5" fmla="*/ 2 h 17"/>
                <a:gd name="T6" fmla="*/ 150 w 153"/>
                <a:gd name="T7" fmla="*/ 2 h 17"/>
                <a:gd name="T8" fmla="*/ 150 w 153"/>
                <a:gd name="T9" fmla="*/ 2 h 17"/>
                <a:gd name="T10" fmla="*/ 150 w 153"/>
                <a:gd name="T11" fmla="*/ 1 h 17"/>
                <a:gd name="T12" fmla="*/ 149 w 153"/>
                <a:gd name="T13" fmla="*/ 1 h 17"/>
                <a:gd name="T14" fmla="*/ 149 w 153"/>
                <a:gd name="T15" fmla="*/ 1 h 17"/>
                <a:gd name="T16" fmla="*/ 148 w 153"/>
                <a:gd name="T17" fmla="*/ 0 h 17"/>
                <a:gd name="T18" fmla="*/ 148 w 153"/>
                <a:gd name="T19" fmla="*/ 0 h 17"/>
                <a:gd name="T20" fmla="*/ 147 w 153"/>
                <a:gd name="T21" fmla="*/ 0 h 17"/>
                <a:gd name="T22" fmla="*/ 146 w 153"/>
                <a:gd name="T23" fmla="*/ 0 h 17"/>
                <a:gd name="T24" fmla="*/ 3 w 153"/>
                <a:gd name="T25" fmla="*/ 0 h 17"/>
                <a:gd name="T26" fmla="*/ 3 w 153"/>
                <a:gd name="T27" fmla="*/ 0 h 17"/>
                <a:gd name="T28" fmla="*/ 2 w 153"/>
                <a:gd name="T29" fmla="*/ 0 h 17"/>
                <a:gd name="T30" fmla="*/ 1 w 153"/>
                <a:gd name="T31" fmla="*/ 1 h 17"/>
                <a:gd name="T32" fmla="*/ 1 w 153"/>
                <a:gd name="T33" fmla="*/ 1 h 17"/>
                <a:gd name="T34" fmla="*/ 0 w 153"/>
                <a:gd name="T35" fmla="*/ 2 h 17"/>
                <a:gd name="T36" fmla="*/ 0 w 153"/>
                <a:gd name="T37" fmla="*/ 2 h 17"/>
                <a:gd name="T38" fmla="*/ 0 w 153"/>
                <a:gd name="T39" fmla="*/ 3 h 17"/>
                <a:gd name="T40" fmla="*/ 6 w 153"/>
                <a:gd name="T41" fmla="*/ 16 h 17"/>
                <a:gd name="T42" fmla="*/ 7 w 153"/>
                <a:gd name="T43" fmla="*/ 14 h 17"/>
                <a:gd name="T44" fmla="*/ 7 w 153"/>
                <a:gd name="T45" fmla="*/ 14 h 17"/>
                <a:gd name="T46" fmla="*/ 8 w 153"/>
                <a:gd name="T47" fmla="*/ 13 h 17"/>
                <a:gd name="T48" fmla="*/ 8 w 153"/>
                <a:gd name="T49" fmla="*/ 13 h 17"/>
                <a:gd name="T50" fmla="*/ 8 w 153"/>
                <a:gd name="T51" fmla="*/ 12 h 17"/>
                <a:gd name="T52" fmla="*/ 9 w 153"/>
                <a:gd name="T53" fmla="*/ 12 h 17"/>
                <a:gd name="T54" fmla="*/ 10 w 153"/>
                <a:gd name="T55" fmla="*/ 12 h 17"/>
                <a:gd name="T56" fmla="*/ 140 w 153"/>
                <a:gd name="T57" fmla="*/ 12 h 17"/>
                <a:gd name="T58" fmla="*/ 141 w 153"/>
                <a:gd name="T59" fmla="*/ 12 h 17"/>
                <a:gd name="T60" fmla="*/ 142 w 153"/>
                <a:gd name="T61" fmla="*/ 12 h 17"/>
                <a:gd name="T62" fmla="*/ 142 w 153"/>
                <a:gd name="T63" fmla="*/ 13 h 17"/>
                <a:gd name="T64" fmla="*/ 143 w 153"/>
                <a:gd name="T65" fmla="*/ 13 h 17"/>
                <a:gd name="T66" fmla="*/ 143 w 153"/>
                <a:gd name="T67" fmla="*/ 14 h 17"/>
                <a:gd name="T68" fmla="*/ 143 w 153"/>
                <a:gd name="T69" fmla="*/ 14 h 17"/>
                <a:gd name="T70" fmla="*/ 144 w 153"/>
                <a:gd name="T71" fmla="*/ 14 h 17"/>
                <a:gd name="T72" fmla="*/ 152 w 153"/>
                <a:gd name="T73"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3" h="17">
                  <a:moveTo>
                    <a:pt x="152" y="4"/>
                  </a:moveTo>
                  <a:lnTo>
                    <a:pt x="151" y="3"/>
                  </a:lnTo>
                  <a:lnTo>
                    <a:pt x="151" y="2"/>
                  </a:lnTo>
                  <a:lnTo>
                    <a:pt x="150" y="2"/>
                  </a:lnTo>
                  <a:lnTo>
                    <a:pt x="150" y="2"/>
                  </a:lnTo>
                  <a:lnTo>
                    <a:pt x="150" y="1"/>
                  </a:lnTo>
                  <a:lnTo>
                    <a:pt x="149" y="1"/>
                  </a:lnTo>
                  <a:lnTo>
                    <a:pt x="149" y="1"/>
                  </a:lnTo>
                  <a:lnTo>
                    <a:pt x="148" y="0"/>
                  </a:lnTo>
                  <a:lnTo>
                    <a:pt x="148" y="0"/>
                  </a:lnTo>
                  <a:lnTo>
                    <a:pt x="147" y="0"/>
                  </a:lnTo>
                  <a:lnTo>
                    <a:pt x="146" y="0"/>
                  </a:lnTo>
                  <a:lnTo>
                    <a:pt x="3" y="0"/>
                  </a:lnTo>
                  <a:lnTo>
                    <a:pt x="3" y="0"/>
                  </a:lnTo>
                  <a:lnTo>
                    <a:pt x="2" y="0"/>
                  </a:lnTo>
                  <a:lnTo>
                    <a:pt x="1" y="1"/>
                  </a:lnTo>
                  <a:lnTo>
                    <a:pt x="1" y="1"/>
                  </a:lnTo>
                  <a:lnTo>
                    <a:pt x="0" y="2"/>
                  </a:lnTo>
                  <a:lnTo>
                    <a:pt x="0" y="2"/>
                  </a:lnTo>
                  <a:lnTo>
                    <a:pt x="0" y="3"/>
                  </a:lnTo>
                  <a:lnTo>
                    <a:pt x="6" y="16"/>
                  </a:lnTo>
                  <a:lnTo>
                    <a:pt x="7" y="14"/>
                  </a:lnTo>
                  <a:lnTo>
                    <a:pt x="7" y="14"/>
                  </a:lnTo>
                  <a:lnTo>
                    <a:pt x="8" y="13"/>
                  </a:lnTo>
                  <a:lnTo>
                    <a:pt x="8" y="13"/>
                  </a:lnTo>
                  <a:lnTo>
                    <a:pt x="8" y="12"/>
                  </a:lnTo>
                  <a:lnTo>
                    <a:pt x="9" y="12"/>
                  </a:lnTo>
                  <a:lnTo>
                    <a:pt x="10" y="12"/>
                  </a:lnTo>
                  <a:lnTo>
                    <a:pt x="140" y="12"/>
                  </a:lnTo>
                  <a:lnTo>
                    <a:pt x="141" y="12"/>
                  </a:lnTo>
                  <a:lnTo>
                    <a:pt x="142" y="12"/>
                  </a:lnTo>
                  <a:lnTo>
                    <a:pt x="142" y="13"/>
                  </a:lnTo>
                  <a:lnTo>
                    <a:pt x="143" y="13"/>
                  </a:lnTo>
                  <a:lnTo>
                    <a:pt x="143" y="14"/>
                  </a:lnTo>
                  <a:lnTo>
                    <a:pt x="143" y="14"/>
                  </a:lnTo>
                  <a:lnTo>
                    <a:pt x="144" y="14"/>
                  </a:lnTo>
                  <a:lnTo>
                    <a:pt x="152" y="4"/>
                  </a:lnTo>
                </a:path>
              </a:pathLst>
            </a:custGeom>
            <a:solidFill>
              <a:srgbClr val="9F9FA2"/>
            </a:solidFill>
            <a:ln w="12700" cap="flat" cmpd="sng">
              <a:solidFill>
                <a:srgbClr val="9F9FA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41" name="Freeform 209"/>
            <p:cNvSpPr>
              <a:spLocks/>
            </p:cNvSpPr>
            <p:nvPr/>
          </p:nvSpPr>
          <p:spPr bwMode="auto">
            <a:xfrm>
              <a:off x="1899" y="3324"/>
              <a:ext cx="15" cy="84"/>
            </a:xfrm>
            <a:custGeom>
              <a:avLst/>
              <a:gdLst>
                <a:gd name="T0" fmla="*/ 2 w 17"/>
                <a:gd name="T1" fmla="*/ 0 h 135"/>
                <a:gd name="T2" fmla="*/ 1 w 17"/>
                <a:gd name="T3" fmla="*/ 0 h 135"/>
                <a:gd name="T4" fmla="*/ 0 w 17"/>
                <a:gd name="T5" fmla="*/ 1 h 135"/>
                <a:gd name="T6" fmla="*/ 0 w 17"/>
                <a:gd name="T7" fmla="*/ 2 h 135"/>
                <a:gd name="T8" fmla="*/ 0 w 17"/>
                <a:gd name="T9" fmla="*/ 2 h 135"/>
                <a:gd name="T10" fmla="*/ 0 w 17"/>
                <a:gd name="T11" fmla="*/ 3 h 135"/>
                <a:gd name="T12" fmla="*/ 0 w 17"/>
                <a:gd name="T13" fmla="*/ 4 h 135"/>
                <a:gd name="T14" fmla="*/ 0 w 17"/>
                <a:gd name="T15" fmla="*/ 130 h 135"/>
                <a:gd name="T16" fmla="*/ 0 w 17"/>
                <a:gd name="T17" fmla="*/ 130 h 135"/>
                <a:gd name="T18" fmla="*/ 0 w 17"/>
                <a:gd name="T19" fmla="*/ 131 h 135"/>
                <a:gd name="T20" fmla="*/ 0 w 17"/>
                <a:gd name="T21" fmla="*/ 132 h 135"/>
                <a:gd name="T22" fmla="*/ 0 w 17"/>
                <a:gd name="T23" fmla="*/ 132 h 135"/>
                <a:gd name="T24" fmla="*/ 1 w 17"/>
                <a:gd name="T25" fmla="*/ 133 h 135"/>
                <a:gd name="T26" fmla="*/ 2 w 17"/>
                <a:gd name="T27" fmla="*/ 133 h 135"/>
                <a:gd name="T28" fmla="*/ 2 w 17"/>
                <a:gd name="T29" fmla="*/ 134 h 135"/>
                <a:gd name="T30" fmla="*/ 3 w 17"/>
                <a:gd name="T31" fmla="*/ 134 h 135"/>
                <a:gd name="T32" fmla="*/ 16 w 17"/>
                <a:gd name="T33" fmla="*/ 127 h 135"/>
                <a:gd name="T34" fmla="*/ 15 w 17"/>
                <a:gd name="T35" fmla="*/ 126 h 135"/>
                <a:gd name="T36" fmla="*/ 15 w 17"/>
                <a:gd name="T37" fmla="*/ 126 h 135"/>
                <a:gd name="T38" fmla="*/ 14 w 17"/>
                <a:gd name="T39" fmla="*/ 126 h 135"/>
                <a:gd name="T40" fmla="*/ 14 w 17"/>
                <a:gd name="T41" fmla="*/ 125 h 135"/>
                <a:gd name="T42" fmla="*/ 13 w 17"/>
                <a:gd name="T43" fmla="*/ 124 h 135"/>
                <a:gd name="T44" fmla="*/ 13 w 17"/>
                <a:gd name="T45" fmla="*/ 124 h 135"/>
                <a:gd name="T46" fmla="*/ 13 w 17"/>
                <a:gd name="T47" fmla="*/ 10 h 135"/>
                <a:gd name="T48" fmla="*/ 13 w 17"/>
                <a:gd name="T49" fmla="*/ 9 h 135"/>
                <a:gd name="T50" fmla="*/ 13 w 17"/>
                <a:gd name="T51" fmla="*/ 8 h 135"/>
                <a:gd name="T52" fmla="*/ 14 w 17"/>
                <a:gd name="T53" fmla="*/ 8 h 135"/>
                <a:gd name="T54" fmla="*/ 15 w 17"/>
                <a:gd name="T55" fmla="*/ 7 h 135"/>
                <a:gd name="T56" fmla="*/ 15 w 17"/>
                <a:gd name="T57" fmla="*/ 6 h 135"/>
                <a:gd name="T58" fmla="*/ 2 w 17"/>
                <a:gd name="T5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 h="135">
                  <a:moveTo>
                    <a:pt x="2" y="0"/>
                  </a:moveTo>
                  <a:lnTo>
                    <a:pt x="1" y="0"/>
                  </a:lnTo>
                  <a:lnTo>
                    <a:pt x="0" y="1"/>
                  </a:lnTo>
                  <a:lnTo>
                    <a:pt x="0" y="2"/>
                  </a:lnTo>
                  <a:lnTo>
                    <a:pt x="0" y="2"/>
                  </a:lnTo>
                  <a:lnTo>
                    <a:pt x="0" y="3"/>
                  </a:lnTo>
                  <a:lnTo>
                    <a:pt x="0" y="4"/>
                  </a:lnTo>
                  <a:lnTo>
                    <a:pt x="0" y="130"/>
                  </a:lnTo>
                  <a:lnTo>
                    <a:pt x="0" y="130"/>
                  </a:lnTo>
                  <a:lnTo>
                    <a:pt x="0" y="131"/>
                  </a:lnTo>
                  <a:lnTo>
                    <a:pt x="0" y="132"/>
                  </a:lnTo>
                  <a:lnTo>
                    <a:pt x="0" y="132"/>
                  </a:lnTo>
                  <a:lnTo>
                    <a:pt x="1" y="133"/>
                  </a:lnTo>
                  <a:lnTo>
                    <a:pt x="2" y="133"/>
                  </a:lnTo>
                  <a:lnTo>
                    <a:pt x="2" y="134"/>
                  </a:lnTo>
                  <a:lnTo>
                    <a:pt x="3" y="134"/>
                  </a:lnTo>
                  <a:lnTo>
                    <a:pt x="16" y="127"/>
                  </a:lnTo>
                  <a:lnTo>
                    <a:pt x="15" y="126"/>
                  </a:lnTo>
                  <a:lnTo>
                    <a:pt x="15" y="126"/>
                  </a:lnTo>
                  <a:lnTo>
                    <a:pt x="14" y="126"/>
                  </a:lnTo>
                  <a:lnTo>
                    <a:pt x="14" y="125"/>
                  </a:lnTo>
                  <a:lnTo>
                    <a:pt x="13" y="124"/>
                  </a:lnTo>
                  <a:lnTo>
                    <a:pt x="13" y="124"/>
                  </a:lnTo>
                  <a:lnTo>
                    <a:pt x="13" y="10"/>
                  </a:lnTo>
                  <a:lnTo>
                    <a:pt x="13" y="9"/>
                  </a:lnTo>
                  <a:lnTo>
                    <a:pt x="13" y="8"/>
                  </a:lnTo>
                  <a:lnTo>
                    <a:pt x="14" y="8"/>
                  </a:lnTo>
                  <a:lnTo>
                    <a:pt x="15" y="7"/>
                  </a:lnTo>
                  <a:lnTo>
                    <a:pt x="15" y="6"/>
                  </a:lnTo>
                  <a:lnTo>
                    <a:pt x="2" y="0"/>
                  </a:lnTo>
                </a:path>
              </a:pathLst>
            </a:custGeom>
            <a:solidFill>
              <a:srgbClr val="666666"/>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42" name="Freeform 210"/>
            <p:cNvSpPr>
              <a:spLocks/>
            </p:cNvSpPr>
            <p:nvPr/>
          </p:nvSpPr>
          <p:spPr bwMode="auto">
            <a:xfrm>
              <a:off x="1901" y="3325"/>
              <a:ext cx="140" cy="84"/>
            </a:xfrm>
            <a:custGeom>
              <a:avLst/>
              <a:gdLst>
                <a:gd name="T0" fmla="*/ 0 w 155"/>
                <a:gd name="T1" fmla="*/ 133 h 136"/>
                <a:gd name="T2" fmla="*/ 0 w 155"/>
                <a:gd name="T3" fmla="*/ 134 h 136"/>
                <a:gd name="T4" fmla="*/ 0 w 155"/>
                <a:gd name="T5" fmla="*/ 134 h 136"/>
                <a:gd name="T6" fmla="*/ 1 w 155"/>
                <a:gd name="T7" fmla="*/ 134 h 136"/>
                <a:gd name="T8" fmla="*/ 1 w 155"/>
                <a:gd name="T9" fmla="*/ 134 h 136"/>
                <a:gd name="T10" fmla="*/ 2 w 155"/>
                <a:gd name="T11" fmla="*/ 135 h 136"/>
                <a:gd name="T12" fmla="*/ 2 w 155"/>
                <a:gd name="T13" fmla="*/ 135 h 136"/>
                <a:gd name="T14" fmla="*/ 3 w 155"/>
                <a:gd name="T15" fmla="*/ 135 h 136"/>
                <a:gd name="T16" fmla="*/ 148 w 155"/>
                <a:gd name="T17" fmla="*/ 135 h 136"/>
                <a:gd name="T18" fmla="*/ 150 w 155"/>
                <a:gd name="T19" fmla="*/ 134 h 136"/>
                <a:gd name="T20" fmla="*/ 151 w 155"/>
                <a:gd name="T21" fmla="*/ 134 h 136"/>
                <a:gd name="T22" fmla="*/ 151 w 155"/>
                <a:gd name="T23" fmla="*/ 133 h 136"/>
                <a:gd name="T24" fmla="*/ 152 w 155"/>
                <a:gd name="T25" fmla="*/ 133 h 136"/>
                <a:gd name="T26" fmla="*/ 152 w 155"/>
                <a:gd name="T27" fmla="*/ 133 h 136"/>
                <a:gd name="T28" fmla="*/ 153 w 155"/>
                <a:gd name="T29" fmla="*/ 132 h 136"/>
                <a:gd name="T30" fmla="*/ 153 w 155"/>
                <a:gd name="T31" fmla="*/ 131 h 136"/>
                <a:gd name="T32" fmla="*/ 154 w 155"/>
                <a:gd name="T33" fmla="*/ 131 h 136"/>
                <a:gd name="T34" fmla="*/ 154 w 155"/>
                <a:gd name="T35" fmla="*/ 129 h 136"/>
                <a:gd name="T36" fmla="*/ 154 w 155"/>
                <a:gd name="T37" fmla="*/ 129 h 136"/>
                <a:gd name="T38" fmla="*/ 154 w 155"/>
                <a:gd name="T39" fmla="*/ 3 h 136"/>
                <a:gd name="T40" fmla="*/ 154 w 155"/>
                <a:gd name="T41" fmla="*/ 2 h 136"/>
                <a:gd name="T42" fmla="*/ 154 w 155"/>
                <a:gd name="T43" fmla="*/ 1 h 136"/>
                <a:gd name="T44" fmla="*/ 154 w 155"/>
                <a:gd name="T45" fmla="*/ 1 h 136"/>
                <a:gd name="T46" fmla="*/ 153 w 155"/>
                <a:gd name="T47" fmla="*/ 1 h 136"/>
                <a:gd name="T48" fmla="*/ 153 w 155"/>
                <a:gd name="T49" fmla="*/ 0 h 136"/>
                <a:gd name="T50" fmla="*/ 153 w 155"/>
                <a:gd name="T51" fmla="*/ 0 h 136"/>
                <a:gd name="T52" fmla="*/ 145 w 155"/>
                <a:gd name="T53" fmla="*/ 5 h 136"/>
                <a:gd name="T54" fmla="*/ 145 w 155"/>
                <a:gd name="T55" fmla="*/ 5 h 136"/>
                <a:gd name="T56" fmla="*/ 146 w 155"/>
                <a:gd name="T57" fmla="*/ 6 h 136"/>
                <a:gd name="T58" fmla="*/ 146 w 155"/>
                <a:gd name="T59" fmla="*/ 7 h 136"/>
                <a:gd name="T60" fmla="*/ 146 w 155"/>
                <a:gd name="T61" fmla="*/ 7 h 136"/>
                <a:gd name="T62" fmla="*/ 146 w 155"/>
                <a:gd name="T63" fmla="*/ 7 h 136"/>
                <a:gd name="T64" fmla="*/ 146 w 155"/>
                <a:gd name="T65" fmla="*/ 8 h 136"/>
                <a:gd name="T66" fmla="*/ 146 w 155"/>
                <a:gd name="T67" fmla="*/ 9 h 136"/>
                <a:gd name="T68" fmla="*/ 146 w 155"/>
                <a:gd name="T69" fmla="*/ 9 h 136"/>
                <a:gd name="T70" fmla="*/ 146 w 155"/>
                <a:gd name="T71" fmla="*/ 123 h 136"/>
                <a:gd name="T72" fmla="*/ 146 w 155"/>
                <a:gd name="T73" fmla="*/ 123 h 136"/>
                <a:gd name="T74" fmla="*/ 146 w 155"/>
                <a:gd name="T75" fmla="*/ 124 h 136"/>
                <a:gd name="T76" fmla="*/ 146 w 155"/>
                <a:gd name="T77" fmla="*/ 125 h 136"/>
                <a:gd name="T78" fmla="*/ 146 w 155"/>
                <a:gd name="T79" fmla="*/ 125 h 136"/>
                <a:gd name="T80" fmla="*/ 145 w 155"/>
                <a:gd name="T81" fmla="*/ 126 h 136"/>
                <a:gd name="T82" fmla="*/ 145 w 155"/>
                <a:gd name="T83" fmla="*/ 127 h 136"/>
                <a:gd name="T84" fmla="*/ 144 w 155"/>
                <a:gd name="T85" fmla="*/ 127 h 136"/>
                <a:gd name="T86" fmla="*/ 143 w 155"/>
                <a:gd name="T87" fmla="*/ 127 h 136"/>
                <a:gd name="T88" fmla="*/ 143 w 155"/>
                <a:gd name="T89" fmla="*/ 128 h 136"/>
                <a:gd name="T90" fmla="*/ 142 w 155"/>
                <a:gd name="T91" fmla="*/ 128 h 136"/>
                <a:gd name="T92" fmla="*/ 142 w 155"/>
                <a:gd name="T93" fmla="*/ 128 h 136"/>
                <a:gd name="T94" fmla="*/ 9 w 155"/>
                <a:gd name="T95" fmla="*/ 128 h 136"/>
                <a:gd name="T96" fmla="*/ 8 w 155"/>
                <a:gd name="T97" fmla="*/ 128 h 136"/>
                <a:gd name="T98" fmla="*/ 8 w 155"/>
                <a:gd name="T99" fmla="*/ 128 h 136"/>
                <a:gd name="T100" fmla="*/ 8 w 155"/>
                <a:gd name="T101" fmla="*/ 127 h 136"/>
                <a:gd name="T102" fmla="*/ 7 w 155"/>
                <a:gd name="T103" fmla="*/ 127 h 136"/>
                <a:gd name="T104" fmla="*/ 7 w 155"/>
                <a:gd name="T105" fmla="*/ 127 h 136"/>
                <a:gd name="T106" fmla="*/ 6 w 155"/>
                <a:gd name="T107" fmla="*/ 127 h 136"/>
                <a:gd name="T108" fmla="*/ 6 w 155"/>
                <a:gd name="T109" fmla="*/ 127 h 136"/>
                <a:gd name="T110" fmla="*/ 0 w 155"/>
                <a:gd name="T111"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5" h="136">
                  <a:moveTo>
                    <a:pt x="0" y="133"/>
                  </a:moveTo>
                  <a:lnTo>
                    <a:pt x="0" y="134"/>
                  </a:lnTo>
                  <a:lnTo>
                    <a:pt x="0" y="134"/>
                  </a:lnTo>
                  <a:lnTo>
                    <a:pt x="1" y="134"/>
                  </a:lnTo>
                  <a:lnTo>
                    <a:pt x="1" y="134"/>
                  </a:lnTo>
                  <a:lnTo>
                    <a:pt x="2" y="135"/>
                  </a:lnTo>
                  <a:lnTo>
                    <a:pt x="2" y="135"/>
                  </a:lnTo>
                  <a:lnTo>
                    <a:pt x="3" y="135"/>
                  </a:lnTo>
                  <a:lnTo>
                    <a:pt x="148" y="135"/>
                  </a:lnTo>
                  <a:lnTo>
                    <a:pt x="150" y="134"/>
                  </a:lnTo>
                  <a:lnTo>
                    <a:pt x="151" y="134"/>
                  </a:lnTo>
                  <a:lnTo>
                    <a:pt x="151" y="133"/>
                  </a:lnTo>
                  <a:lnTo>
                    <a:pt x="152" y="133"/>
                  </a:lnTo>
                  <a:lnTo>
                    <a:pt x="152" y="133"/>
                  </a:lnTo>
                  <a:lnTo>
                    <a:pt x="153" y="132"/>
                  </a:lnTo>
                  <a:lnTo>
                    <a:pt x="153" y="131"/>
                  </a:lnTo>
                  <a:lnTo>
                    <a:pt x="154" y="131"/>
                  </a:lnTo>
                  <a:lnTo>
                    <a:pt x="154" y="129"/>
                  </a:lnTo>
                  <a:lnTo>
                    <a:pt x="154" y="129"/>
                  </a:lnTo>
                  <a:lnTo>
                    <a:pt x="154" y="3"/>
                  </a:lnTo>
                  <a:lnTo>
                    <a:pt x="154" y="2"/>
                  </a:lnTo>
                  <a:lnTo>
                    <a:pt x="154" y="1"/>
                  </a:lnTo>
                  <a:lnTo>
                    <a:pt x="154" y="1"/>
                  </a:lnTo>
                  <a:lnTo>
                    <a:pt x="153" y="1"/>
                  </a:lnTo>
                  <a:lnTo>
                    <a:pt x="153" y="0"/>
                  </a:lnTo>
                  <a:lnTo>
                    <a:pt x="153" y="0"/>
                  </a:lnTo>
                  <a:lnTo>
                    <a:pt x="145" y="5"/>
                  </a:lnTo>
                  <a:lnTo>
                    <a:pt x="145" y="5"/>
                  </a:lnTo>
                  <a:lnTo>
                    <a:pt x="146" y="6"/>
                  </a:lnTo>
                  <a:lnTo>
                    <a:pt x="146" y="7"/>
                  </a:lnTo>
                  <a:lnTo>
                    <a:pt x="146" y="7"/>
                  </a:lnTo>
                  <a:lnTo>
                    <a:pt x="146" y="7"/>
                  </a:lnTo>
                  <a:lnTo>
                    <a:pt x="146" y="8"/>
                  </a:lnTo>
                  <a:lnTo>
                    <a:pt x="146" y="9"/>
                  </a:lnTo>
                  <a:lnTo>
                    <a:pt x="146" y="9"/>
                  </a:lnTo>
                  <a:lnTo>
                    <a:pt x="146" y="123"/>
                  </a:lnTo>
                  <a:lnTo>
                    <a:pt x="146" y="123"/>
                  </a:lnTo>
                  <a:lnTo>
                    <a:pt x="146" y="124"/>
                  </a:lnTo>
                  <a:lnTo>
                    <a:pt x="146" y="125"/>
                  </a:lnTo>
                  <a:lnTo>
                    <a:pt x="146" y="125"/>
                  </a:lnTo>
                  <a:lnTo>
                    <a:pt x="145" y="126"/>
                  </a:lnTo>
                  <a:lnTo>
                    <a:pt x="145" y="127"/>
                  </a:lnTo>
                  <a:lnTo>
                    <a:pt x="144" y="127"/>
                  </a:lnTo>
                  <a:lnTo>
                    <a:pt x="143" y="127"/>
                  </a:lnTo>
                  <a:lnTo>
                    <a:pt x="143" y="128"/>
                  </a:lnTo>
                  <a:lnTo>
                    <a:pt x="142" y="128"/>
                  </a:lnTo>
                  <a:lnTo>
                    <a:pt x="142" y="128"/>
                  </a:lnTo>
                  <a:lnTo>
                    <a:pt x="9" y="128"/>
                  </a:lnTo>
                  <a:lnTo>
                    <a:pt x="8" y="128"/>
                  </a:lnTo>
                  <a:lnTo>
                    <a:pt x="8" y="128"/>
                  </a:lnTo>
                  <a:lnTo>
                    <a:pt x="8" y="127"/>
                  </a:lnTo>
                  <a:lnTo>
                    <a:pt x="7" y="127"/>
                  </a:lnTo>
                  <a:lnTo>
                    <a:pt x="7" y="127"/>
                  </a:lnTo>
                  <a:lnTo>
                    <a:pt x="6" y="127"/>
                  </a:lnTo>
                  <a:lnTo>
                    <a:pt x="6" y="127"/>
                  </a:lnTo>
                  <a:lnTo>
                    <a:pt x="0" y="133"/>
                  </a:lnTo>
                </a:path>
              </a:pathLst>
            </a:custGeom>
            <a:solidFill>
              <a:srgbClr val="999999"/>
            </a:solidFill>
            <a:ln w="12700" cap="flat" cmpd="sng">
              <a:solidFill>
                <a:srgbClr val="99999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43" name="Freeform 211"/>
            <p:cNvSpPr>
              <a:spLocks/>
            </p:cNvSpPr>
            <p:nvPr/>
          </p:nvSpPr>
          <p:spPr bwMode="auto">
            <a:xfrm>
              <a:off x="1901" y="3324"/>
              <a:ext cx="138" cy="10"/>
            </a:xfrm>
            <a:custGeom>
              <a:avLst/>
              <a:gdLst>
                <a:gd name="T0" fmla="*/ 152 w 153"/>
                <a:gd name="T1" fmla="*/ 16 h 17"/>
                <a:gd name="T2" fmla="*/ 151 w 153"/>
                <a:gd name="T3" fmla="*/ 16 h 17"/>
                <a:gd name="T4" fmla="*/ 151 w 153"/>
                <a:gd name="T5" fmla="*/ 10 h 17"/>
                <a:gd name="T6" fmla="*/ 150 w 153"/>
                <a:gd name="T7" fmla="*/ 10 h 17"/>
                <a:gd name="T8" fmla="*/ 150 w 153"/>
                <a:gd name="T9" fmla="*/ 10 h 17"/>
                <a:gd name="T10" fmla="*/ 150 w 153"/>
                <a:gd name="T11" fmla="*/ 5 h 17"/>
                <a:gd name="T12" fmla="*/ 149 w 153"/>
                <a:gd name="T13" fmla="*/ 5 h 17"/>
                <a:gd name="T14" fmla="*/ 149 w 153"/>
                <a:gd name="T15" fmla="*/ 5 h 17"/>
                <a:gd name="T16" fmla="*/ 148 w 153"/>
                <a:gd name="T17" fmla="*/ 0 h 17"/>
                <a:gd name="T18" fmla="*/ 148 w 153"/>
                <a:gd name="T19" fmla="*/ 0 h 17"/>
                <a:gd name="T20" fmla="*/ 147 w 153"/>
                <a:gd name="T21" fmla="*/ 0 h 17"/>
                <a:gd name="T22" fmla="*/ 146 w 153"/>
                <a:gd name="T23" fmla="*/ 0 h 17"/>
                <a:gd name="T24" fmla="*/ 3 w 153"/>
                <a:gd name="T25" fmla="*/ 0 h 17"/>
                <a:gd name="T26" fmla="*/ 3 w 153"/>
                <a:gd name="T27" fmla="*/ 0 h 17"/>
                <a:gd name="T28" fmla="*/ 2 w 153"/>
                <a:gd name="T29" fmla="*/ 0 h 17"/>
                <a:gd name="T30" fmla="*/ 1 w 153"/>
                <a:gd name="T31" fmla="*/ 5 h 17"/>
                <a:gd name="T32" fmla="*/ 1 w 153"/>
                <a:gd name="T33" fmla="*/ 5 h 17"/>
                <a:gd name="T34" fmla="*/ 0 w 153"/>
                <a:gd name="T35" fmla="*/ 10 h 17"/>
                <a:gd name="T36" fmla="*/ 0 w 153"/>
                <a:gd name="T37" fmla="*/ 10 h 17"/>
                <a:gd name="T38" fmla="*/ 0 w 153"/>
                <a:gd name="T39"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3" h="17">
                  <a:moveTo>
                    <a:pt x="152" y="16"/>
                  </a:moveTo>
                  <a:lnTo>
                    <a:pt x="151" y="16"/>
                  </a:lnTo>
                  <a:lnTo>
                    <a:pt x="151" y="10"/>
                  </a:lnTo>
                  <a:lnTo>
                    <a:pt x="150" y="10"/>
                  </a:lnTo>
                  <a:lnTo>
                    <a:pt x="150" y="10"/>
                  </a:lnTo>
                  <a:lnTo>
                    <a:pt x="150" y="5"/>
                  </a:lnTo>
                  <a:lnTo>
                    <a:pt x="149" y="5"/>
                  </a:lnTo>
                  <a:lnTo>
                    <a:pt x="149" y="5"/>
                  </a:lnTo>
                  <a:lnTo>
                    <a:pt x="148" y="0"/>
                  </a:lnTo>
                  <a:lnTo>
                    <a:pt x="148" y="0"/>
                  </a:lnTo>
                  <a:lnTo>
                    <a:pt x="147" y="0"/>
                  </a:lnTo>
                  <a:lnTo>
                    <a:pt x="146" y="0"/>
                  </a:lnTo>
                  <a:lnTo>
                    <a:pt x="3" y="0"/>
                  </a:lnTo>
                  <a:lnTo>
                    <a:pt x="3" y="0"/>
                  </a:lnTo>
                  <a:lnTo>
                    <a:pt x="2" y="0"/>
                  </a:lnTo>
                  <a:lnTo>
                    <a:pt x="1" y="5"/>
                  </a:lnTo>
                  <a:lnTo>
                    <a:pt x="1" y="5"/>
                  </a:lnTo>
                  <a:lnTo>
                    <a:pt x="0" y="10"/>
                  </a:lnTo>
                  <a:lnTo>
                    <a:pt x="0" y="10"/>
                  </a:lnTo>
                  <a:lnTo>
                    <a:pt x="0" y="16"/>
                  </a:lnTo>
                </a:path>
              </a:pathLst>
            </a:custGeom>
            <a:noFill/>
            <a:ln w="12700" cap="flat" cmpd="sng">
              <a:solidFill>
                <a:srgbClr val="9F9FA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44" name="Freeform 212"/>
            <p:cNvSpPr>
              <a:spLocks/>
            </p:cNvSpPr>
            <p:nvPr/>
          </p:nvSpPr>
          <p:spPr bwMode="auto">
            <a:xfrm>
              <a:off x="1875" y="3442"/>
              <a:ext cx="194" cy="45"/>
            </a:xfrm>
            <a:custGeom>
              <a:avLst/>
              <a:gdLst>
                <a:gd name="T0" fmla="*/ 0 w 215"/>
                <a:gd name="T1" fmla="*/ 71 h 72"/>
                <a:gd name="T2" fmla="*/ 0 w 215"/>
                <a:gd name="T3" fmla="*/ 0 h 72"/>
                <a:gd name="T4" fmla="*/ 214 w 215"/>
                <a:gd name="T5" fmla="*/ 0 h 72"/>
                <a:gd name="T6" fmla="*/ 214 w 215"/>
                <a:gd name="T7" fmla="*/ 71 h 72"/>
                <a:gd name="T8" fmla="*/ 0 w 215"/>
                <a:gd name="T9" fmla="*/ 71 h 72"/>
              </a:gdLst>
              <a:ahLst/>
              <a:cxnLst>
                <a:cxn ang="0">
                  <a:pos x="T0" y="T1"/>
                </a:cxn>
                <a:cxn ang="0">
                  <a:pos x="T2" y="T3"/>
                </a:cxn>
                <a:cxn ang="0">
                  <a:pos x="T4" y="T5"/>
                </a:cxn>
                <a:cxn ang="0">
                  <a:pos x="T6" y="T7"/>
                </a:cxn>
                <a:cxn ang="0">
                  <a:pos x="T8" y="T9"/>
                </a:cxn>
              </a:cxnLst>
              <a:rect l="0" t="0" r="r" b="b"/>
              <a:pathLst>
                <a:path w="215" h="72">
                  <a:moveTo>
                    <a:pt x="0" y="71"/>
                  </a:moveTo>
                  <a:lnTo>
                    <a:pt x="0" y="0"/>
                  </a:lnTo>
                  <a:lnTo>
                    <a:pt x="214" y="0"/>
                  </a:lnTo>
                  <a:lnTo>
                    <a:pt x="214" y="71"/>
                  </a:lnTo>
                  <a:lnTo>
                    <a:pt x="0" y="71"/>
                  </a:lnTo>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45" name="Freeform 213"/>
            <p:cNvSpPr>
              <a:spLocks/>
            </p:cNvSpPr>
            <p:nvPr/>
          </p:nvSpPr>
          <p:spPr bwMode="auto">
            <a:xfrm>
              <a:off x="1873" y="3442"/>
              <a:ext cx="197" cy="14"/>
            </a:xfrm>
            <a:custGeom>
              <a:avLst/>
              <a:gdLst>
                <a:gd name="T0" fmla="*/ 79 w 219"/>
                <a:gd name="T1" fmla="*/ 0 h 23"/>
                <a:gd name="T2" fmla="*/ 0 w 219"/>
                <a:gd name="T3" fmla="*/ 0 h 23"/>
                <a:gd name="T4" fmla="*/ 0 w 219"/>
                <a:gd name="T5" fmla="*/ 22 h 23"/>
                <a:gd name="T6" fmla="*/ 218 w 219"/>
                <a:gd name="T7" fmla="*/ 22 h 23"/>
                <a:gd name="T8" fmla="*/ 215 w 219"/>
                <a:gd name="T9" fmla="*/ 0 h 23"/>
                <a:gd name="T10" fmla="*/ 137 w 219"/>
                <a:gd name="T11" fmla="*/ 0 h 23"/>
                <a:gd name="T12" fmla="*/ 79 w 219"/>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19" h="23">
                  <a:moveTo>
                    <a:pt x="79" y="0"/>
                  </a:moveTo>
                  <a:lnTo>
                    <a:pt x="0" y="0"/>
                  </a:lnTo>
                  <a:lnTo>
                    <a:pt x="0" y="22"/>
                  </a:lnTo>
                  <a:lnTo>
                    <a:pt x="218" y="22"/>
                  </a:lnTo>
                  <a:lnTo>
                    <a:pt x="215" y="0"/>
                  </a:lnTo>
                  <a:lnTo>
                    <a:pt x="137" y="0"/>
                  </a:lnTo>
                  <a:lnTo>
                    <a:pt x="79" y="0"/>
                  </a:lnTo>
                </a:path>
              </a:pathLst>
            </a:custGeom>
            <a:solidFill>
              <a:srgbClr val="EFEFD1"/>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46" name="Freeform 214"/>
            <p:cNvSpPr>
              <a:spLocks/>
            </p:cNvSpPr>
            <p:nvPr/>
          </p:nvSpPr>
          <p:spPr bwMode="auto">
            <a:xfrm>
              <a:off x="2008" y="3446"/>
              <a:ext cx="51" cy="10"/>
            </a:xfrm>
            <a:custGeom>
              <a:avLst/>
              <a:gdLst>
                <a:gd name="T0" fmla="*/ 0 w 56"/>
                <a:gd name="T1" fmla="*/ 6 h 17"/>
                <a:gd name="T2" fmla="*/ 18 w 56"/>
                <a:gd name="T3" fmla="*/ 6 h 17"/>
                <a:gd name="T4" fmla="*/ 18 w 56"/>
                <a:gd name="T5" fmla="*/ 0 h 17"/>
                <a:gd name="T6" fmla="*/ 35 w 56"/>
                <a:gd name="T7" fmla="*/ 0 h 17"/>
                <a:gd name="T8" fmla="*/ 35 w 56"/>
                <a:gd name="T9" fmla="*/ 6 h 17"/>
                <a:gd name="T10" fmla="*/ 55 w 56"/>
                <a:gd name="T11" fmla="*/ 6 h 17"/>
                <a:gd name="T12" fmla="*/ 55 w 56"/>
                <a:gd name="T13" fmla="*/ 10 h 17"/>
                <a:gd name="T14" fmla="*/ 35 w 56"/>
                <a:gd name="T15" fmla="*/ 10 h 17"/>
                <a:gd name="T16" fmla="*/ 35 w 56"/>
                <a:gd name="T17" fmla="*/ 16 h 17"/>
                <a:gd name="T18" fmla="*/ 18 w 56"/>
                <a:gd name="T19" fmla="*/ 16 h 17"/>
                <a:gd name="T20" fmla="*/ 18 w 56"/>
                <a:gd name="T21" fmla="*/ 10 h 17"/>
                <a:gd name="T22" fmla="*/ 0 w 56"/>
                <a:gd name="T23" fmla="*/ 10 h 17"/>
                <a:gd name="T24" fmla="*/ 0 w 56"/>
                <a:gd name="T2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17">
                  <a:moveTo>
                    <a:pt x="0" y="6"/>
                  </a:moveTo>
                  <a:lnTo>
                    <a:pt x="18" y="6"/>
                  </a:lnTo>
                  <a:lnTo>
                    <a:pt x="18" y="0"/>
                  </a:lnTo>
                  <a:lnTo>
                    <a:pt x="35" y="0"/>
                  </a:lnTo>
                  <a:lnTo>
                    <a:pt x="35" y="6"/>
                  </a:lnTo>
                  <a:lnTo>
                    <a:pt x="55" y="6"/>
                  </a:lnTo>
                  <a:lnTo>
                    <a:pt x="55" y="10"/>
                  </a:lnTo>
                  <a:lnTo>
                    <a:pt x="35" y="10"/>
                  </a:lnTo>
                  <a:lnTo>
                    <a:pt x="35" y="16"/>
                  </a:lnTo>
                  <a:lnTo>
                    <a:pt x="18" y="16"/>
                  </a:lnTo>
                  <a:lnTo>
                    <a:pt x="18" y="10"/>
                  </a:lnTo>
                  <a:lnTo>
                    <a:pt x="0" y="10"/>
                  </a:lnTo>
                  <a:lnTo>
                    <a:pt x="0" y="6"/>
                  </a:lnTo>
                </a:path>
              </a:pathLst>
            </a:custGeom>
            <a:solidFill>
              <a:srgbClr val="999999"/>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47" name="Freeform 215"/>
            <p:cNvSpPr>
              <a:spLocks/>
            </p:cNvSpPr>
            <p:nvPr/>
          </p:nvSpPr>
          <p:spPr bwMode="auto">
            <a:xfrm>
              <a:off x="2008" y="3449"/>
              <a:ext cx="16" cy="11"/>
            </a:xfrm>
            <a:custGeom>
              <a:avLst/>
              <a:gdLst>
                <a:gd name="T0" fmla="*/ 0 w 17"/>
                <a:gd name="T1" fmla="*/ 16 h 17"/>
                <a:gd name="T2" fmla="*/ 16 w 17"/>
                <a:gd name="T3" fmla="*/ 10 h 17"/>
                <a:gd name="T4" fmla="*/ 16 w 17"/>
                <a:gd name="T5" fmla="*/ 5 h 17"/>
                <a:gd name="T6" fmla="*/ 0 w 17"/>
                <a:gd name="T7" fmla="*/ 0 h 17"/>
              </a:gdLst>
              <a:ahLst/>
              <a:cxnLst>
                <a:cxn ang="0">
                  <a:pos x="T0" y="T1"/>
                </a:cxn>
                <a:cxn ang="0">
                  <a:pos x="T2" y="T3"/>
                </a:cxn>
                <a:cxn ang="0">
                  <a:pos x="T4" y="T5"/>
                </a:cxn>
                <a:cxn ang="0">
                  <a:pos x="T6" y="T7"/>
                </a:cxn>
              </a:cxnLst>
              <a:rect l="0" t="0" r="r" b="b"/>
              <a:pathLst>
                <a:path w="17" h="17">
                  <a:moveTo>
                    <a:pt x="0" y="16"/>
                  </a:moveTo>
                  <a:lnTo>
                    <a:pt x="16" y="10"/>
                  </a:lnTo>
                  <a:lnTo>
                    <a:pt x="16" y="5"/>
                  </a:lnTo>
                  <a:lnTo>
                    <a:pt x="0" y="0"/>
                  </a:lnTo>
                </a:path>
              </a:pathLst>
            </a:custGeom>
            <a:noFill/>
            <a:ln w="12700" cap="flat" cmpd="sng">
              <a:solidFill>
                <a:srgbClr val="EFEFD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48" name="Freeform 216"/>
            <p:cNvSpPr>
              <a:spLocks/>
            </p:cNvSpPr>
            <p:nvPr/>
          </p:nvSpPr>
          <p:spPr bwMode="auto">
            <a:xfrm>
              <a:off x="2025" y="3446"/>
              <a:ext cx="16" cy="10"/>
            </a:xfrm>
            <a:custGeom>
              <a:avLst/>
              <a:gdLst>
                <a:gd name="T0" fmla="*/ 0 w 17"/>
                <a:gd name="T1" fmla="*/ 0 h 17"/>
                <a:gd name="T2" fmla="*/ 16 w 17"/>
                <a:gd name="T3" fmla="*/ 16 h 17"/>
                <a:gd name="T4" fmla="*/ 0 w 17"/>
                <a:gd name="T5" fmla="*/ 0 h 17"/>
              </a:gdLst>
              <a:ahLst/>
              <a:cxnLst>
                <a:cxn ang="0">
                  <a:pos x="T0" y="T1"/>
                </a:cxn>
                <a:cxn ang="0">
                  <a:pos x="T2" y="T3"/>
                </a:cxn>
                <a:cxn ang="0">
                  <a:pos x="T4" y="T5"/>
                </a:cxn>
              </a:cxnLst>
              <a:rect l="0" t="0" r="r" b="b"/>
              <a:pathLst>
                <a:path w="17" h="17">
                  <a:moveTo>
                    <a:pt x="0" y="0"/>
                  </a:moveTo>
                  <a:lnTo>
                    <a:pt x="16" y="16"/>
                  </a:lnTo>
                  <a:lnTo>
                    <a:pt x="0" y="0"/>
                  </a:lnTo>
                </a:path>
              </a:pathLst>
            </a:custGeom>
            <a:noFill/>
            <a:ln w="12700" cap="flat" cmpd="sng">
              <a:solidFill>
                <a:srgbClr val="EFEFD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49" name="Freeform 217"/>
            <p:cNvSpPr>
              <a:spLocks/>
            </p:cNvSpPr>
            <p:nvPr/>
          </p:nvSpPr>
          <p:spPr bwMode="auto">
            <a:xfrm>
              <a:off x="2058" y="3451"/>
              <a:ext cx="15" cy="11"/>
            </a:xfrm>
            <a:custGeom>
              <a:avLst/>
              <a:gdLst>
                <a:gd name="T0" fmla="*/ 0 w 17"/>
                <a:gd name="T1" fmla="*/ 0 h 17"/>
                <a:gd name="T2" fmla="*/ 16 w 17"/>
                <a:gd name="T3" fmla="*/ 16 h 17"/>
                <a:gd name="T4" fmla="*/ 0 w 17"/>
                <a:gd name="T5" fmla="*/ 0 h 17"/>
              </a:gdLst>
              <a:ahLst/>
              <a:cxnLst>
                <a:cxn ang="0">
                  <a:pos x="T0" y="T1"/>
                </a:cxn>
                <a:cxn ang="0">
                  <a:pos x="T2" y="T3"/>
                </a:cxn>
                <a:cxn ang="0">
                  <a:pos x="T4" y="T5"/>
                </a:cxn>
              </a:cxnLst>
              <a:rect l="0" t="0" r="r" b="b"/>
              <a:pathLst>
                <a:path w="17" h="17">
                  <a:moveTo>
                    <a:pt x="0" y="0"/>
                  </a:moveTo>
                  <a:lnTo>
                    <a:pt x="16" y="16"/>
                  </a:lnTo>
                  <a:lnTo>
                    <a:pt x="0" y="0"/>
                  </a:lnTo>
                </a:path>
              </a:pathLst>
            </a:custGeom>
            <a:noFill/>
            <a:ln w="12700" cap="flat" cmpd="sng">
              <a:solidFill>
                <a:srgbClr val="EFEFD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50" name="Freeform 218"/>
            <p:cNvSpPr>
              <a:spLocks/>
            </p:cNvSpPr>
            <p:nvPr/>
          </p:nvSpPr>
          <p:spPr bwMode="auto">
            <a:xfrm>
              <a:off x="2041" y="3446"/>
              <a:ext cx="15" cy="10"/>
            </a:xfrm>
            <a:custGeom>
              <a:avLst/>
              <a:gdLst>
                <a:gd name="T0" fmla="*/ 0 w 17"/>
                <a:gd name="T1" fmla="*/ 16 h 17"/>
                <a:gd name="T2" fmla="*/ 16 w 17"/>
                <a:gd name="T3" fmla="*/ 0 h 17"/>
                <a:gd name="T4" fmla="*/ 0 w 17"/>
                <a:gd name="T5" fmla="*/ 16 h 17"/>
              </a:gdLst>
              <a:ahLst/>
              <a:cxnLst>
                <a:cxn ang="0">
                  <a:pos x="T0" y="T1"/>
                </a:cxn>
                <a:cxn ang="0">
                  <a:pos x="T2" y="T3"/>
                </a:cxn>
                <a:cxn ang="0">
                  <a:pos x="T4" y="T5"/>
                </a:cxn>
              </a:cxnLst>
              <a:rect l="0" t="0" r="r" b="b"/>
              <a:pathLst>
                <a:path w="17" h="17">
                  <a:moveTo>
                    <a:pt x="0" y="16"/>
                  </a:moveTo>
                  <a:lnTo>
                    <a:pt x="16" y="0"/>
                  </a:lnTo>
                  <a:lnTo>
                    <a:pt x="0" y="16"/>
                  </a:lnTo>
                </a:path>
              </a:pathLst>
            </a:custGeom>
            <a:noFill/>
            <a:ln w="12700" cap="flat" cmpd="sng">
              <a:solidFill>
                <a:srgbClr val="EFEFD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51" name="Freeform 219"/>
            <p:cNvSpPr>
              <a:spLocks/>
            </p:cNvSpPr>
            <p:nvPr/>
          </p:nvSpPr>
          <p:spPr bwMode="auto">
            <a:xfrm>
              <a:off x="2026" y="3448"/>
              <a:ext cx="16" cy="11"/>
            </a:xfrm>
            <a:custGeom>
              <a:avLst/>
              <a:gdLst>
                <a:gd name="T0" fmla="*/ 0 w 17"/>
                <a:gd name="T1" fmla="*/ 16 h 17"/>
                <a:gd name="T2" fmla="*/ 16 w 17"/>
                <a:gd name="T3" fmla="*/ 16 h 17"/>
                <a:gd name="T4" fmla="*/ 16 w 17"/>
                <a:gd name="T5" fmla="*/ 0 h 17"/>
                <a:gd name="T6" fmla="*/ 0 w 17"/>
                <a:gd name="T7" fmla="*/ 0 h 17"/>
                <a:gd name="T8" fmla="*/ 0 w 17"/>
                <a:gd name="T9" fmla="*/ 16 h 17"/>
              </a:gdLst>
              <a:ahLst/>
              <a:cxnLst>
                <a:cxn ang="0">
                  <a:pos x="T0" y="T1"/>
                </a:cxn>
                <a:cxn ang="0">
                  <a:pos x="T2" y="T3"/>
                </a:cxn>
                <a:cxn ang="0">
                  <a:pos x="T4" y="T5"/>
                </a:cxn>
                <a:cxn ang="0">
                  <a:pos x="T6" y="T7"/>
                </a:cxn>
                <a:cxn ang="0">
                  <a:pos x="T8" y="T9"/>
                </a:cxn>
              </a:cxnLst>
              <a:rect l="0" t="0" r="r" b="b"/>
              <a:pathLst>
                <a:path w="17" h="17">
                  <a:moveTo>
                    <a:pt x="0" y="16"/>
                  </a:moveTo>
                  <a:lnTo>
                    <a:pt x="16" y="16"/>
                  </a:lnTo>
                  <a:lnTo>
                    <a:pt x="16" y="0"/>
                  </a:lnTo>
                  <a:lnTo>
                    <a:pt x="0" y="0"/>
                  </a:lnTo>
                  <a:lnTo>
                    <a:pt x="0" y="16"/>
                  </a:lnTo>
                </a:path>
              </a:pathLst>
            </a:custGeom>
            <a:solidFill>
              <a:srgbClr val="9F9FA2"/>
            </a:solidFill>
            <a:ln w="12700" cap="flat" cmpd="sng">
              <a:solidFill>
                <a:srgbClr val="9F9FA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52" name="Freeform 220"/>
            <p:cNvSpPr>
              <a:spLocks/>
            </p:cNvSpPr>
            <p:nvPr/>
          </p:nvSpPr>
          <p:spPr bwMode="auto">
            <a:xfrm>
              <a:off x="2010" y="3450"/>
              <a:ext cx="49" cy="11"/>
            </a:xfrm>
            <a:custGeom>
              <a:avLst/>
              <a:gdLst>
                <a:gd name="T0" fmla="*/ 0 w 54"/>
                <a:gd name="T1" fmla="*/ 0 h 17"/>
                <a:gd name="T2" fmla="*/ 53 w 54"/>
                <a:gd name="T3" fmla="*/ 0 h 17"/>
                <a:gd name="T4" fmla="*/ 53 w 54"/>
                <a:gd name="T5" fmla="*/ 16 h 17"/>
                <a:gd name="T6" fmla="*/ 0 w 54"/>
                <a:gd name="T7" fmla="*/ 16 h 17"/>
                <a:gd name="T8" fmla="*/ 0 w 54"/>
                <a:gd name="T9" fmla="*/ 0 h 17"/>
              </a:gdLst>
              <a:ahLst/>
              <a:cxnLst>
                <a:cxn ang="0">
                  <a:pos x="T0" y="T1"/>
                </a:cxn>
                <a:cxn ang="0">
                  <a:pos x="T2" y="T3"/>
                </a:cxn>
                <a:cxn ang="0">
                  <a:pos x="T4" y="T5"/>
                </a:cxn>
                <a:cxn ang="0">
                  <a:pos x="T6" y="T7"/>
                </a:cxn>
                <a:cxn ang="0">
                  <a:pos x="T8" y="T9"/>
                </a:cxn>
              </a:cxnLst>
              <a:rect l="0" t="0" r="r" b="b"/>
              <a:pathLst>
                <a:path w="54" h="17">
                  <a:moveTo>
                    <a:pt x="0" y="0"/>
                  </a:moveTo>
                  <a:lnTo>
                    <a:pt x="53" y="0"/>
                  </a:lnTo>
                  <a:lnTo>
                    <a:pt x="53" y="16"/>
                  </a:lnTo>
                  <a:lnTo>
                    <a:pt x="0" y="16"/>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53" name="Freeform 221"/>
            <p:cNvSpPr>
              <a:spLocks/>
            </p:cNvSpPr>
            <p:nvPr/>
          </p:nvSpPr>
          <p:spPr bwMode="auto">
            <a:xfrm>
              <a:off x="2025" y="3446"/>
              <a:ext cx="18" cy="11"/>
            </a:xfrm>
            <a:custGeom>
              <a:avLst/>
              <a:gdLst>
                <a:gd name="T0" fmla="*/ 18 w 19"/>
                <a:gd name="T1" fmla="*/ 12 h 17"/>
                <a:gd name="T2" fmla="*/ 17 w 19"/>
                <a:gd name="T3" fmla="*/ 16 h 17"/>
                <a:gd name="T4" fmla="*/ 17 w 19"/>
                <a:gd name="T5" fmla="*/ 0 h 17"/>
                <a:gd name="T6" fmla="*/ 0 w 19"/>
                <a:gd name="T7" fmla="*/ 0 h 17"/>
                <a:gd name="T8" fmla="*/ 0 w 19"/>
                <a:gd name="T9" fmla="*/ 16 h 17"/>
                <a:gd name="T10" fmla="*/ 0 w 19"/>
                <a:gd name="T11" fmla="*/ 12 h 17"/>
              </a:gdLst>
              <a:ahLst/>
              <a:cxnLst>
                <a:cxn ang="0">
                  <a:pos x="T0" y="T1"/>
                </a:cxn>
                <a:cxn ang="0">
                  <a:pos x="T2" y="T3"/>
                </a:cxn>
                <a:cxn ang="0">
                  <a:pos x="T4" y="T5"/>
                </a:cxn>
                <a:cxn ang="0">
                  <a:pos x="T6" y="T7"/>
                </a:cxn>
                <a:cxn ang="0">
                  <a:pos x="T8" y="T9"/>
                </a:cxn>
                <a:cxn ang="0">
                  <a:pos x="T10" y="T11"/>
                </a:cxn>
              </a:cxnLst>
              <a:rect l="0" t="0" r="r" b="b"/>
              <a:pathLst>
                <a:path w="19" h="17">
                  <a:moveTo>
                    <a:pt x="18" y="12"/>
                  </a:moveTo>
                  <a:lnTo>
                    <a:pt x="17" y="16"/>
                  </a:lnTo>
                  <a:lnTo>
                    <a:pt x="17" y="0"/>
                  </a:lnTo>
                  <a:lnTo>
                    <a:pt x="0" y="0"/>
                  </a:lnTo>
                  <a:lnTo>
                    <a:pt x="0" y="16"/>
                  </a:lnTo>
                  <a:lnTo>
                    <a:pt x="0" y="12"/>
                  </a:lnTo>
                </a:path>
              </a:pathLst>
            </a:custGeom>
            <a:noFill/>
            <a:ln w="12700" cap="flat" cmpd="sng">
              <a:solidFill>
                <a:srgbClr val="9F9FA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54" name="Freeform 222"/>
            <p:cNvSpPr>
              <a:spLocks/>
            </p:cNvSpPr>
            <p:nvPr/>
          </p:nvSpPr>
          <p:spPr bwMode="auto">
            <a:xfrm>
              <a:off x="1967" y="3452"/>
              <a:ext cx="15" cy="11"/>
            </a:xfrm>
            <a:custGeom>
              <a:avLst/>
              <a:gdLst>
                <a:gd name="T0" fmla="*/ 16 w 17"/>
                <a:gd name="T1" fmla="*/ 0 h 17"/>
                <a:gd name="T2" fmla="*/ 16 w 17"/>
                <a:gd name="T3" fmla="*/ 16 h 17"/>
                <a:gd name="T4" fmla="*/ 0 w 17"/>
                <a:gd name="T5" fmla="*/ 16 h 17"/>
                <a:gd name="T6" fmla="*/ 0 w 17"/>
                <a:gd name="T7" fmla="*/ 0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16" y="16"/>
                  </a:lnTo>
                  <a:lnTo>
                    <a:pt x="0" y="16"/>
                  </a:lnTo>
                  <a:lnTo>
                    <a:pt x="0" y="0"/>
                  </a:lnTo>
                  <a:lnTo>
                    <a:pt x="16" y="0"/>
                  </a:lnTo>
                </a:path>
              </a:pathLst>
            </a:custGeom>
            <a:solidFill>
              <a:srgbClr val="999999"/>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55" name="Freeform 223"/>
            <p:cNvSpPr>
              <a:spLocks/>
            </p:cNvSpPr>
            <p:nvPr/>
          </p:nvSpPr>
          <p:spPr bwMode="auto">
            <a:xfrm>
              <a:off x="1967" y="3452"/>
              <a:ext cx="15" cy="11"/>
            </a:xfrm>
            <a:custGeom>
              <a:avLst/>
              <a:gdLst>
                <a:gd name="T0" fmla="*/ 0 w 17"/>
                <a:gd name="T1" fmla="*/ 0 h 17"/>
                <a:gd name="T2" fmla="*/ 16 w 17"/>
                <a:gd name="T3" fmla="*/ 0 h 17"/>
                <a:gd name="T4" fmla="*/ 16 w 17"/>
                <a:gd name="T5" fmla="*/ 16 h 17"/>
                <a:gd name="T6" fmla="*/ 0 w 17"/>
                <a:gd name="T7" fmla="*/ 16 h 17"/>
                <a:gd name="T8" fmla="*/ 0 w 17"/>
                <a:gd name="T9" fmla="*/ 0 h 17"/>
              </a:gdLst>
              <a:ahLst/>
              <a:cxnLst>
                <a:cxn ang="0">
                  <a:pos x="T0" y="T1"/>
                </a:cxn>
                <a:cxn ang="0">
                  <a:pos x="T2" y="T3"/>
                </a:cxn>
                <a:cxn ang="0">
                  <a:pos x="T4" y="T5"/>
                </a:cxn>
                <a:cxn ang="0">
                  <a:pos x="T6" y="T7"/>
                </a:cxn>
                <a:cxn ang="0">
                  <a:pos x="T8" y="T9"/>
                </a:cxn>
              </a:cxnLst>
              <a:rect l="0" t="0" r="r" b="b"/>
              <a:pathLst>
                <a:path w="17" h="17">
                  <a:moveTo>
                    <a:pt x="0" y="0"/>
                  </a:moveTo>
                  <a:lnTo>
                    <a:pt x="16" y="0"/>
                  </a:lnTo>
                  <a:lnTo>
                    <a:pt x="16" y="16"/>
                  </a:lnTo>
                  <a:lnTo>
                    <a:pt x="0" y="16"/>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56" name="Freeform 224"/>
            <p:cNvSpPr>
              <a:spLocks/>
            </p:cNvSpPr>
            <p:nvPr/>
          </p:nvSpPr>
          <p:spPr bwMode="auto">
            <a:xfrm>
              <a:off x="1953" y="3447"/>
              <a:ext cx="40" cy="11"/>
            </a:xfrm>
            <a:custGeom>
              <a:avLst/>
              <a:gdLst>
                <a:gd name="T0" fmla="*/ 14 w 44"/>
                <a:gd name="T1" fmla="*/ 16 h 17"/>
                <a:gd name="T2" fmla="*/ 0 w 44"/>
                <a:gd name="T3" fmla="*/ 16 h 17"/>
                <a:gd name="T4" fmla="*/ 0 w 44"/>
                <a:gd name="T5" fmla="*/ 8 h 17"/>
                <a:gd name="T6" fmla="*/ 14 w 44"/>
                <a:gd name="T7" fmla="*/ 8 h 17"/>
                <a:gd name="T8" fmla="*/ 14 w 44"/>
                <a:gd name="T9" fmla="*/ 0 h 17"/>
                <a:gd name="T10" fmla="*/ 28 w 44"/>
                <a:gd name="T11" fmla="*/ 0 h 17"/>
                <a:gd name="T12" fmla="*/ 28 w 44"/>
                <a:gd name="T13" fmla="*/ 8 h 17"/>
                <a:gd name="T14" fmla="*/ 43 w 44"/>
                <a:gd name="T15" fmla="*/ 8 h 17"/>
                <a:gd name="T16" fmla="*/ 43 w 44"/>
                <a:gd name="T17" fmla="*/ 16 h 17"/>
                <a:gd name="T18" fmla="*/ 28 w 44"/>
                <a:gd name="T19" fmla="*/ 16 h 17"/>
                <a:gd name="T20" fmla="*/ 14 w 44"/>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17">
                  <a:moveTo>
                    <a:pt x="14" y="16"/>
                  </a:moveTo>
                  <a:lnTo>
                    <a:pt x="0" y="16"/>
                  </a:lnTo>
                  <a:lnTo>
                    <a:pt x="0" y="8"/>
                  </a:lnTo>
                  <a:lnTo>
                    <a:pt x="14" y="8"/>
                  </a:lnTo>
                  <a:lnTo>
                    <a:pt x="14" y="0"/>
                  </a:lnTo>
                  <a:lnTo>
                    <a:pt x="28" y="0"/>
                  </a:lnTo>
                  <a:lnTo>
                    <a:pt x="28" y="8"/>
                  </a:lnTo>
                  <a:lnTo>
                    <a:pt x="43" y="8"/>
                  </a:lnTo>
                  <a:lnTo>
                    <a:pt x="43" y="16"/>
                  </a:lnTo>
                  <a:lnTo>
                    <a:pt x="28" y="16"/>
                  </a:lnTo>
                  <a:lnTo>
                    <a:pt x="14" y="16"/>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57" name="Freeform 225"/>
            <p:cNvSpPr>
              <a:spLocks/>
            </p:cNvSpPr>
            <p:nvPr/>
          </p:nvSpPr>
          <p:spPr bwMode="auto">
            <a:xfrm>
              <a:off x="1967" y="3447"/>
              <a:ext cx="15" cy="11"/>
            </a:xfrm>
            <a:custGeom>
              <a:avLst/>
              <a:gdLst>
                <a:gd name="T0" fmla="*/ 0 w 17"/>
                <a:gd name="T1" fmla="*/ 0 h 17"/>
                <a:gd name="T2" fmla="*/ 16 w 17"/>
                <a:gd name="T3" fmla="*/ 0 h 17"/>
                <a:gd name="T4" fmla="*/ 16 w 17"/>
                <a:gd name="T5" fmla="*/ 16 h 17"/>
                <a:gd name="T6" fmla="*/ 0 w 17"/>
                <a:gd name="T7" fmla="*/ 16 h 17"/>
                <a:gd name="T8" fmla="*/ 0 w 17"/>
                <a:gd name="T9" fmla="*/ 0 h 17"/>
              </a:gdLst>
              <a:ahLst/>
              <a:cxnLst>
                <a:cxn ang="0">
                  <a:pos x="T0" y="T1"/>
                </a:cxn>
                <a:cxn ang="0">
                  <a:pos x="T2" y="T3"/>
                </a:cxn>
                <a:cxn ang="0">
                  <a:pos x="T4" y="T5"/>
                </a:cxn>
                <a:cxn ang="0">
                  <a:pos x="T6" y="T7"/>
                </a:cxn>
                <a:cxn ang="0">
                  <a:pos x="T8" y="T9"/>
                </a:cxn>
              </a:cxnLst>
              <a:rect l="0" t="0" r="r" b="b"/>
              <a:pathLst>
                <a:path w="17" h="17">
                  <a:moveTo>
                    <a:pt x="0" y="0"/>
                  </a:moveTo>
                  <a:lnTo>
                    <a:pt x="16" y="0"/>
                  </a:lnTo>
                  <a:lnTo>
                    <a:pt x="16" y="16"/>
                  </a:lnTo>
                  <a:lnTo>
                    <a:pt x="0" y="16"/>
                  </a:lnTo>
                  <a:lnTo>
                    <a:pt x="0" y="0"/>
                  </a:lnTo>
                </a:path>
              </a:pathLst>
            </a:custGeom>
            <a:solidFill>
              <a:srgbClr val="999999"/>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58" name="Freeform 226"/>
            <p:cNvSpPr>
              <a:spLocks/>
            </p:cNvSpPr>
            <p:nvPr/>
          </p:nvSpPr>
          <p:spPr bwMode="auto">
            <a:xfrm>
              <a:off x="1923" y="3445"/>
              <a:ext cx="18" cy="11"/>
            </a:xfrm>
            <a:custGeom>
              <a:avLst/>
              <a:gdLst>
                <a:gd name="T0" fmla="*/ 5 w 20"/>
                <a:gd name="T1" fmla="*/ 16 h 17"/>
                <a:gd name="T2" fmla="*/ 3 w 20"/>
                <a:gd name="T3" fmla="*/ 15 h 17"/>
                <a:gd name="T4" fmla="*/ 2 w 20"/>
                <a:gd name="T5" fmla="*/ 15 h 17"/>
                <a:gd name="T6" fmla="*/ 1 w 20"/>
                <a:gd name="T7" fmla="*/ 14 h 17"/>
                <a:gd name="T8" fmla="*/ 1 w 20"/>
                <a:gd name="T9" fmla="*/ 12 h 17"/>
                <a:gd name="T10" fmla="*/ 0 w 20"/>
                <a:gd name="T11" fmla="*/ 12 h 17"/>
                <a:gd name="T12" fmla="*/ 0 w 20"/>
                <a:gd name="T13" fmla="*/ 10 h 17"/>
                <a:gd name="T14" fmla="*/ 0 w 20"/>
                <a:gd name="T15" fmla="*/ 8 h 17"/>
                <a:gd name="T16" fmla="*/ 0 w 20"/>
                <a:gd name="T17" fmla="*/ 6 h 17"/>
                <a:gd name="T18" fmla="*/ 0 w 20"/>
                <a:gd name="T19" fmla="*/ 4 h 17"/>
                <a:gd name="T20" fmla="*/ 0 w 20"/>
                <a:gd name="T21" fmla="*/ 3 h 17"/>
                <a:gd name="T22" fmla="*/ 1 w 20"/>
                <a:gd name="T23" fmla="*/ 2 h 17"/>
                <a:gd name="T24" fmla="*/ 2 w 20"/>
                <a:gd name="T25" fmla="*/ 1 h 17"/>
                <a:gd name="T26" fmla="*/ 3 w 20"/>
                <a:gd name="T27" fmla="*/ 0 h 17"/>
                <a:gd name="T28" fmla="*/ 4 w 20"/>
                <a:gd name="T29" fmla="*/ 0 h 17"/>
                <a:gd name="T30" fmla="*/ 5 w 20"/>
                <a:gd name="T31" fmla="*/ 0 h 17"/>
                <a:gd name="T32" fmla="*/ 12 w 20"/>
                <a:gd name="T33" fmla="*/ 0 h 17"/>
                <a:gd name="T34" fmla="*/ 13 w 20"/>
                <a:gd name="T35" fmla="*/ 0 h 17"/>
                <a:gd name="T36" fmla="*/ 15 w 20"/>
                <a:gd name="T37" fmla="*/ 0 h 17"/>
                <a:gd name="T38" fmla="*/ 16 w 20"/>
                <a:gd name="T39" fmla="*/ 1 h 17"/>
                <a:gd name="T40" fmla="*/ 17 w 20"/>
                <a:gd name="T41" fmla="*/ 3 h 17"/>
                <a:gd name="T42" fmla="*/ 17 w 20"/>
                <a:gd name="T43" fmla="*/ 3 h 17"/>
                <a:gd name="T44" fmla="*/ 18 w 20"/>
                <a:gd name="T45" fmla="*/ 5 h 17"/>
                <a:gd name="T46" fmla="*/ 18 w 20"/>
                <a:gd name="T47" fmla="*/ 7 h 17"/>
                <a:gd name="T48" fmla="*/ 18 w 20"/>
                <a:gd name="T49" fmla="*/ 8 h 17"/>
                <a:gd name="T50" fmla="*/ 18 w 20"/>
                <a:gd name="T51" fmla="*/ 10 h 17"/>
                <a:gd name="T52" fmla="*/ 17 w 20"/>
                <a:gd name="T53" fmla="*/ 12 h 17"/>
                <a:gd name="T54" fmla="*/ 16 w 20"/>
                <a:gd name="T55" fmla="*/ 13 h 17"/>
                <a:gd name="T56" fmla="*/ 15 w 20"/>
                <a:gd name="T57" fmla="*/ 15 h 17"/>
                <a:gd name="T58" fmla="*/ 13 w 20"/>
                <a:gd name="T59" fmla="*/ 15 h 17"/>
                <a:gd name="T60" fmla="*/ 13 w 20"/>
                <a:gd name="T61" fmla="*/ 16 h 17"/>
                <a:gd name="T62" fmla="*/ 12 w 20"/>
                <a:gd name="T6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 h="17">
                  <a:moveTo>
                    <a:pt x="5" y="16"/>
                  </a:moveTo>
                  <a:lnTo>
                    <a:pt x="5" y="16"/>
                  </a:lnTo>
                  <a:lnTo>
                    <a:pt x="4" y="16"/>
                  </a:lnTo>
                  <a:lnTo>
                    <a:pt x="3" y="15"/>
                  </a:lnTo>
                  <a:lnTo>
                    <a:pt x="3" y="15"/>
                  </a:lnTo>
                  <a:lnTo>
                    <a:pt x="2" y="15"/>
                  </a:lnTo>
                  <a:lnTo>
                    <a:pt x="2" y="14"/>
                  </a:lnTo>
                  <a:lnTo>
                    <a:pt x="1" y="14"/>
                  </a:lnTo>
                  <a:lnTo>
                    <a:pt x="1" y="13"/>
                  </a:lnTo>
                  <a:lnTo>
                    <a:pt x="1" y="12"/>
                  </a:lnTo>
                  <a:lnTo>
                    <a:pt x="0" y="12"/>
                  </a:lnTo>
                  <a:lnTo>
                    <a:pt x="0" y="12"/>
                  </a:lnTo>
                  <a:lnTo>
                    <a:pt x="0" y="11"/>
                  </a:lnTo>
                  <a:lnTo>
                    <a:pt x="0" y="10"/>
                  </a:lnTo>
                  <a:lnTo>
                    <a:pt x="0" y="9"/>
                  </a:lnTo>
                  <a:lnTo>
                    <a:pt x="0" y="8"/>
                  </a:lnTo>
                  <a:lnTo>
                    <a:pt x="0" y="7"/>
                  </a:lnTo>
                  <a:lnTo>
                    <a:pt x="0" y="6"/>
                  </a:lnTo>
                  <a:lnTo>
                    <a:pt x="0" y="5"/>
                  </a:lnTo>
                  <a:lnTo>
                    <a:pt x="0" y="4"/>
                  </a:lnTo>
                  <a:lnTo>
                    <a:pt x="0" y="3"/>
                  </a:lnTo>
                  <a:lnTo>
                    <a:pt x="0" y="3"/>
                  </a:lnTo>
                  <a:lnTo>
                    <a:pt x="1" y="3"/>
                  </a:lnTo>
                  <a:lnTo>
                    <a:pt x="1" y="2"/>
                  </a:lnTo>
                  <a:lnTo>
                    <a:pt x="1" y="1"/>
                  </a:lnTo>
                  <a:lnTo>
                    <a:pt x="2" y="1"/>
                  </a:lnTo>
                  <a:lnTo>
                    <a:pt x="2" y="0"/>
                  </a:lnTo>
                  <a:lnTo>
                    <a:pt x="3" y="0"/>
                  </a:lnTo>
                  <a:lnTo>
                    <a:pt x="3" y="0"/>
                  </a:lnTo>
                  <a:lnTo>
                    <a:pt x="4" y="0"/>
                  </a:lnTo>
                  <a:lnTo>
                    <a:pt x="4" y="0"/>
                  </a:lnTo>
                  <a:lnTo>
                    <a:pt x="5" y="0"/>
                  </a:lnTo>
                  <a:lnTo>
                    <a:pt x="5" y="0"/>
                  </a:lnTo>
                  <a:lnTo>
                    <a:pt x="12" y="0"/>
                  </a:lnTo>
                  <a:lnTo>
                    <a:pt x="12" y="0"/>
                  </a:lnTo>
                  <a:lnTo>
                    <a:pt x="13" y="0"/>
                  </a:lnTo>
                  <a:lnTo>
                    <a:pt x="13" y="0"/>
                  </a:lnTo>
                  <a:lnTo>
                    <a:pt x="15" y="0"/>
                  </a:lnTo>
                  <a:lnTo>
                    <a:pt x="15" y="0"/>
                  </a:lnTo>
                  <a:lnTo>
                    <a:pt x="16" y="1"/>
                  </a:lnTo>
                  <a:lnTo>
                    <a:pt x="16" y="2"/>
                  </a:lnTo>
                  <a:lnTo>
                    <a:pt x="17" y="3"/>
                  </a:lnTo>
                  <a:lnTo>
                    <a:pt x="17" y="3"/>
                  </a:lnTo>
                  <a:lnTo>
                    <a:pt x="17" y="3"/>
                  </a:lnTo>
                  <a:lnTo>
                    <a:pt x="18" y="4"/>
                  </a:lnTo>
                  <a:lnTo>
                    <a:pt x="18" y="5"/>
                  </a:lnTo>
                  <a:lnTo>
                    <a:pt x="18" y="6"/>
                  </a:lnTo>
                  <a:lnTo>
                    <a:pt x="18" y="7"/>
                  </a:lnTo>
                  <a:lnTo>
                    <a:pt x="19" y="8"/>
                  </a:lnTo>
                  <a:lnTo>
                    <a:pt x="18" y="8"/>
                  </a:lnTo>
                  <a:lnTo>
                    <a:pt x="18" y="9"/>
                  </a:lnTo>
                  <a:lnTo>
                    <a:pt x="18" y="10"/>
                  </a:lnTo>
                  <a:lnTo>
                    <a:pt x="18" y="11"/>
                  </a:lnTo>
                  <a:lnTo>
                    <a:pt x="17" y="12"/>
                  </a:lnTo>
                  <a:lnTo>
                    <a:pt x="17" y="12"/>
                  </a:lnTo>
                  <a:lnTo>
                    <a:pt x="16" y="13"/>
                  </a:lnTo>
                  <a:lnTo>
                    <a:pt x="16" y="14"/>
                  </a:lnTo>
                  <a:lnTo>
                    <a:pt x="15" y="15"/>
                  </a:lnTo>
                  <a:lnTo>
                    <a:pt x="15" y="15"/>
                  </a:lnTo>
                  <a:lnTo>
                    <a:pt x="13" y="15"/>
                  </a:lnTo>
                  <a:lnTo>
                    <a:pt x="13" y="16"/>
                  </a:lnTo>
                  <a:lnTo>
                    <a:pt x="13" y="16"/>
                  </a:lnTo>
                  <a:lnTo>
                    <a:pt x="12" y="16"/>
                  </a:lnTo>
                  <a:lnTo>
                    <a:pt x="12" y="16"/>
                  </a:lnTo>
                  <a:lnTo>
                    <a:pt x="5" y="16"/>
                  </a:lnTo>
                </a:path>
              </a:pathLst>
            </a:custGeom>
            <a:solidFill>
              <a:srgbClr val="666666"/>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59" name="Freeform 227"/>
            <p:cNvSpPr>
              <a:spLocks/>
            </p:cNvSpPr>
            <p:nvPr/>
          </p:nvSpPr>
          <p:spPr bwMode="auto">
            <a:xfrm>
              <a:off x="1945" y="3442"/>
              <a:ext cx="15" cy="24"/>
            </a:xfrm>
            <a:custGeom>
              <a:avLst/>
              <a:gdLst>
                <a:gd name="T0" fmla="*/ 8 w 17"/>
                <a:gd name="T1" fmla="*/ 0 h 38"/>
                <a:gd name="T2" fmla="*/ 0 w 17"/>
                <a:gd name="T3" fmla="*/ 22 h 38"/>
                <a:gd name="T4" fmla="*/ 16 w 17"/>
                <a:gd name="T5" fmla="*/ 22 h 38"/>
                <a:gd name="T6" fmla="*/ 16 w 17"/>
                <a:gd name="T7" fmla="*/ 37 h 38"/>
              </a:gdLst>
              <a:ahLst/>
              <a:cxnLst>
                <a:cxn ang="0">
                  <a:pos x="T0" y="T1"/>
                </a:cxn>
                <a:cxn ang="0">
                  <a:pos x="T2" y="T3"/>
                </a:cxn>
                <a:cxn ang="0">
                  <a:pos x="T4" y="T5"/>
                </a:cxn>
                <a:cxn ang="0">
                  <a:pos x="T6" y="T7"/>
                </a:cxn>
              </a:cxnLst>
              <a:rect l="0" t="0" r="r" b="b"/>
              <a:pathLst>
                <a:path w="17" h="38">
                  <a:moveTo>
                    <a:pt x="8" y="0"/>
                  </a:moveTo>
                  <a:lnTo>
                    <a:pt x="0" y="22"/>
                  </a:lnTo>
                  <a:lnTo>
                    <a:pt x="16" y="22"/>
                  </a:lnTo>
                  <a:lnTo>
                    <a:pt x="16" y="37"/>
                  </a:lnTo>
                </a:path>
              </a:pathLst>
            </a:custGeom>
            <a:noFill/>
            <a:ln w="12700" cap="flat" cmpd="sng">
              <a:solidFill>
                <a:srgbClr val="9F9FA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60" name="Freeform 228"/>
            <p:cNvSpPr>
              <a:spLocks/>
            </p:cNvSpPr>
            <p:nvPr/>
          </p:nvSpPr>
          <p:spPr bwMode="auto">
            <a:xfrm>
              <a:off x="1997" y="3442"/>
              <a:ext cx="16" cy="45"/>
            </a:xfrm>
            <a:custGeom>
              <a:avLst/>
              <a:gdLst>
                <a:gd name="T0" fmla="*/ 0 w 17"/>
                <a:gd name="T1" fmla="*/ 0 h 72"/>
                <a:gd name="T2" fmla="*/ 16 w 17"/>
                <a:gd name="T3" fmla="*/ 22 h 72"/>
                <a:gd name="T4" fmla="*/ 0 w 17"/>
                <a:gd name="T5" fmla="*/ 22 h 72"/>
                <a:gd name="T6" fmla="*/ 0 w 17"/>
                <a:gd name="T7" fmla="*/ 71 h 72"/>
              </a:gdLst>
              <a:ahLst/>
              <a:cxnLst>
                <a:cxn ang="0">
                  <a:pos x="T0" y="T1"/>
                </a:cxn>
                <a:cxn ang="0">
                  <a:pos x="T2" y="T3"/>
                </a:cxn>
                <a:cxn ang="0">
                  <a:pos x="T4" y="T5"/>
                </a:cxn>
                <a:cxn ang="0">
                  <a:pos x="T6" y="T7"/>
                </a:cxn>
              </a:cxnLst>
              <a:rect l="0" t="0" r="r" b="b"/>
              <a:pathLst>
                <a:path w="17" h="72">
                  <a:moveTo>
                    <a:pt x="0" y="0"/>
                  </a:moveTo>
                  <a:lnTo>
                    <a:pt x="16" y="22"/>
                  </a:lnTo>
                  <a:lnTo>
                    <a:pt x="0" y="22"/>
                  </a:lnTo>
                  <a:lnTo>
                    <a:pt x="0" y="71"/>
                  </a:lnTo>
                </a:path>
              </a:pathLst>
            </a:custGeom>
            <a:noFill/>
            <a:ln w="12700" cap="flat" cmpd="sng">
              <a:solidFill>
                <a:srgbClr val="9F9FA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61" name="Freeform 229"/>
            <p:cNvSpPr>
              <a:spLocks/>
            </p:cNvSpPr>
            <p:nvPr/>
          </p:nvSpPr>
          <p:spPr bwMode="auto">
            <a:xfrm>
              <a:off x="1886" y="3469"/>
              <a:ext cx="225" cy="25"/>
            </a:xfrm>
            <a:custGeom>
              <a:avLst/>
              <a:gdLst>
                <a:gd name="T0" fmla="*/ 0 w 250"/>
                <a:gd name="T1" fmla="*/ 40 h 41"/>
                <a:gd name="T2" fmla="*/ 249 w 250"/>
                <a:gd name="T3" fmla="*/ 40 h 41"/>
                <a:gd name="T4" fmla="*/ 240 w 250"/>
                <a:gd name="T5" fmla="*/ 0 h 41"/>
                <a:gd name="T6" fmla="*/ 10 w 250"/>
                <a:gd name="T7" fmla="*/ 0 h 41"/>
                <a:gd name="T8" fmla="*/ 0 w 250"/>
                <a:gd name="T9" fmla="*/ 40 h 41"/>
              </a:gdLst>
              <a:ahLst/>
              <a:cxnLst>
                <a:cxn ang="0">
                  <a:pos x="T0" y="T1"/>
                </a:cxn>
                <a:cxn ang="0">
                  <a:pos x="T2" y="T3"/>
                </a:cxn>
                <a:cxn ang="0">
                  <a:pos x="T4" y="T5"/>
                </a:cxn>
                <a:cxn ang="0">
                  <a:pos x="T6" y="T7"/>
                </a:cxn>
                <a:cxn ang="0">
                  <a:pos x="T8" y="T9"/>
                </a:cxn>
              </a:cxnLst>
              <a:rect l="0" t="0" r="r" b="b"/>
              <a:pathLst>
                <a:path w="250" h="41">
                  <a:moveTo>
                    <a:pt x="0" y="40"/>
                  </a:moveTo>
                  <a:lnTo>
                    <a:pt x="249" y="40"/>
                  </a:lnTo>
                  <a:lnTo>
                    <a:pt x="240" y="0"/>
                  </a:lnTo>
                  <a:lnTo>
                    <a:pt x="10" y="0"/>
                  </a:lnTo>
                  <a:lnTo>
                    <a:pt x="0" y="40"/>
                  </a:lnTo>
                </a:path>
              </a:pathLst>
            </a:custGeom>
            <a:solidFill>
              <a:srgbClr val="EFEFD1"/>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62" name="Freeform 230"/>
            <p:cNvSpPr>
              <a:spLocks/>
            </p:cNvSpPr>
            <p:nvPr/>
          </p:nvSpPr>
          <p:spPr bwMode="auto">
            <a:xfrm>
              <a:off x="1886" y="3493"/>
              <a:ext cx="226" cy="11"/>
            </a:xfrm>
            <a:custGeom>
              <a:avLst/>
              <a:gdLst>
                <a:gd name="T0" fmla="*/ 0 w 251"/>
                <a:gd name="T1" fmla="*/ 16 h 17"/>
                <a:gd name="T2" fmla="*/ 0 w 251"/>
                <a:gd name="T3" fmla="*/ 0 h 17"/>
                <a:gd name="T4" fmla="*/ 249 w 251"/>
                <a:gd name="T5" fmla="*/ 0 h 17"/>
                <a:gd name="T6" fmla="*/ 250 w 251"/>
                <a:gd name="T7" fmla="*/ 16 h 17"/>
                <a:gd name="T8" fmla="*/ 0 w 251"/>
                <a:gd name="T9" fmla="*/ 16 h 17"/>
              </a:gdLst>
              <a:ahLst/>
              <a:cxnLst>
                <a:cxn ang="0">
                  <a:pos x="T0" y="T1"/>
                </a:cxn>
                <a:cxn ang="0">
                  <a:pos x="T2" y="T3"/>
                </a:cxn>
                <a:cxn ang="0">
                  <a:pos x="T4" y="T5"/>
                </a:cxn>
                <a:cxn ang="0">
                  <a:pos x="T6" y="T7"/>
                </a:cxn>
                <a:cxn ang="0">
                  <a:pos x="T8" y="T9"/>
                </a:cxn>
              </a:cxnLst>
              <a:rect l="0" t="0" r="r" b="b"/>
              <a:pathLst>
                <a:path w="251" h="17">
                  <a:moveTo>
                    <a:pt x="0" y="16"/>
                  </a:moveTo>
                  <a:lnTo>
                    <a:pt x="0" y="0"/>
                  </a:lnTo>
                  <a:lnTo>
                    <a:pt x="249" y="0"/>
                  </a:lnTo>
                  <a:lnTo>
                    <a:pt x="250" y="16"/>
                  </a:lnTo>
                  <a:lnTo>
                    <a:pt x="0" y="16"/>
                  </a:lnTo>
                </a:path>
              </a:pathLst>
            </a:custGeom>
            <a:solidFill>
              <a:srgbClr val="CCCC6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63" name="Freeform 231"/>
            <p:cNvSpPr>
              <a:spLocks/>
            </p:cNvSpPr>
            <p:nvPr/>
          </p:nvSpPr>
          <p:spPr bwMode="auto">
            <a:xfrm>
              <a:off x="1901" y="3472"/>
              <a:ext cx="201" cy="18"/>
            </a:xfrm>
            <a:custGeom>
              <a:avLst/>
              <a:gdLst>
                <a:gd name="T0" fmla="*/ 0 w 223"/>
                <a:gd name="T1" fmla="*/ 27 h 28"/>
                <a:gd name="T2" fmla="*/ 222 w 223"/>
                <a:gd name="T3" fmla="*/ 27 h 28"/>
                <a:gd name="T4" fmla="*/ 214 w 223"/>
                <a:gd name="T5" fmla="*/ 0 h 28"/>
                <a:gd name="T6" fmla="*/ 8 w 223"/>
                <a:gd name="T7" fmla="*/ 0 h 28"/>
                <a:gd name="T8" fmla="*/ 0 w 223"/>
                <a:gd name="T9" fmla="*/ 27 h 28"/>
              </a:gdLst>
              <a:ahLst/>
              <a:cxnLst>
                <a:cxn ang="0">
                  <a:pos x="T0" y="T1"/>
                </a:cxn>
                <a:cxn ang="0">
                  <a:pos x="T2" y="T3"/>
                </a:cxn>
                <a:cxn ang="0">
                  <a:pos x="T4" y="T5"/>
                </a:cxn>
                <a:cxn ang="0">
                  <a:pos x="T6" y="T7"/>
                </a:cxn>
                <a:cxn ang="0">
                  <a:pos x="T8" y="T9"/>
                </a:cxn>
              </a:cxnLst>
              <a:rect l="0" t="0" r="r" b="b"/>
              <a:pathLst>
                <a:path w="223" h="28">
                  <a:moveTo>
                    <a:pt x="0" y="27"/>
                  </a:moveTo>
                  <a:lnTo>
                    <a:pt x="222" y="27"/>
                  </a:lnTo>
                  <a:lnTo>
                    <a:pt x="214" y="0"/>
                  </a:lnTo>
                  <a:lnTo>
                    <a:pt x="8" y="0"/>
                  </a:lnTo>
                  <a:lnTo>
                    <a:pt x="0" y="27"/>
                  </a:lnTo>
                </a:path>
              </a:pathLst>
            </a:custGeom>
            <a:solidFill>
              <a:srgbClr val="999999"/>
            </a:solidFill>
            <a:ln w="12700" cap="flat" cmpd="sng">
              <a:solidFill>
                <a:srgbClr val="9F9FA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351464" name="Rectangle 232"/>
          <p:cNvSpPr>
            <a:spLocks noChangeArrowheads="1"/>
          </p:cNvSpPr>
          <p:nvPr/>
        </p:nvSpPr>
        <p:spPr bwMode="auto">
          <a:xfrm>
            <a:off x="4067747" y="3694320"/>
            <a:ext cx="291926" cy="2848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020" tIns="42510" rIns="85020" bIns="42510">
            <a:spAutoFit/>
          </a:bodyPr>
          <a:lstStyle/>
          <a:p>
            <a:pPr algn="l"/>
            <a:r>
              <a:rPr lang="en-US" altLang="en-US" sz="1293" b="1"/>
              <a:t>R</a:t>
            </a:r>
          </a:p>
        </p:txBody>
      </p:sp>
      <p:sp>
        <p:nvSpPr>
          <p:cNvPr id="351465" name="AutoShape 233"/>
          <p:cNvSpPr>
            <a:spLocks/>
          </p:cNvSpPr>
          <p:nvPr/>
        </p:nvSpPr>
        <p:spPr bwMode="auto">
          <a:xfrm>
            <a:off x="1716517" y="2847057"/>
            <a:ext cx="1130173" cy="319639"/>
          </a:xfrm>
          <a:prstGeom prst="borderCallout2">
            <a:avLst>
              <a:gd name="adj1" fmla="val 32727"/>
              <a:gd name="adj2" fmla="val 106227"/>
              <a:gd name="adj3" fmla="val 32727"/>
              <a:gd name="adj4" fmla="val 161736"/>
              <a:gd name="adj5" fmla="val 192727"/>
              <a:gd name="adj6" fmla="val 20687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477"/>
              <a:t>Backbone</a:t>
            </a:r>
          </a:p>
        </p:txBody>
      </p:sp>
      <p:sp>
        <p:nvSpPr>
          <p:cNvPr id="351466" name="AutoShape 234"/>
          <p:cNvSpPr>
            <a:spLocks/>
          </p:cNvSpPr>
          <p:nvPr/>
        </p:nvSpPr>
        <p:spPr bwMode="auto">
          <a:xfrm>
            <a:off x="1235716" y="1560037"/>
            <a:ext cx="1741435" cy="945067"/>
          </a:xfrm>
          <a:prstGeom prst="borderCallout2">
            <a:avLst>
              <a:gd name="adj1" fmla="val 11213"/>
              <a:gd name="adj2" fmla="val 104042"/>
              <a:gd name="adj3" fmla="val 11213"/>
              <a:gd name="adj4" fmla="val 128787"/>
              <a:gd name="adj5" fmla="val 103894"/>
              <a:gd name="adj6" fmla="val 15362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47" dirty="0">
                <a:solidFill>
                  <a:srgbClr val="FF3300"/>
                </a:solidFill>
              </a:rPr>
              <a:t>To Internet or wide area network</a:t>
            </a:r>
          </a:p>
        </p:txBody>
      </p:sp>
      <p:sp>
        <p:nvSpPr>
          <p:cNvPr id="351467" name="AutoShape 235"/>
          <p:cNvSpPr>
            <a:spLocks/>
          </p:cNvSpPr>
          <p:nvPr/>
        </p:nvSpPr>
        <p:spPr bwMode="auto">
          <a:xfrm>
            <a:off x="4158630" y="1494073"/>
            <a:ext cx="1396959" cy="546945"/>
          </a:xfrm>
          <a:prstGeom prst="borderCallout2">
            <a:avLst>
              <a:gd name="adj1" fmla="val 19250"/>
              <a:gd name="adj2" fmla="val 105037"/>
              <a:gd name="adj3" fmla="val 19250"/>
              <a:gd name="adj4" fmla="val 137148"/>
              <a:gd name="adj5" fmla="val 96255"/>
              <a:gd name="adj6" fmla="val 182792"/>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477"/>
              <a:t>Organization Servers</a:t>
            </a:r>
          </a:p>
        </p:txBody>
      </p:sp>
      <p:sp>
        <p:nvSpPr>
          <p:cNvPr id="351468" name="AutoShape 236"/>
          <p:cNvSpPr>
            <a:spLocks/>
          </p:cNvSpPr>
          <p:nvPr/>
        </p:nvSpPr>
        <p:spPr bwMode="auto">
          <a:xfrm>
            <a:off x="433893" y="3714843"/>
            <a:ext cx="1590453" cy="546945"/>
          </a:xfrm>
          <a:prstGeom prst="borderCallout2">
            <a:avLst>
              <a:gd name="adj1" fmla="val 19250"/>
              <a:gd name="adj2" fmla="val 104426"/>
              <a:gd name="adj3" fmla="val 19250"/>
              <a:gd name="adj4" fmla="val 130875"/>
              <a:gd name="adj5" fmla="val 108287"/>
              <a:gd name="adj6" fmla="val 158523"/>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477"/>
              <a:t>Departmental Server</a:t>
            </a:r>
            <a:endParaRPr lang="en-US" altLang="en-US" sz="1662"/>
          </a:p>
        </p:txBody>
      </p:sp>
      <p:grpSp>
        <p:nvGrpSpPr>
          <p:cNvPr id="351469" name="Group 237"/>
          <p:cNvGrpSpPr>
            <a:grpSpLocks/>
          </p:cNvGrpSpPr>
          <p:nvPr/>
        </p:nvGrpSpPr>
        <p:grpSpPr bwMode="auto">
          <a:xfrm>
            <a:off x="3261527" y="5781697"/>
            <a:ext cx="381122" cy="281444"/>
            <a:chOff x="1872" y="3312"/>
            <a:chExt cx="240" cy="192"/>
          </a:xfrm>
        </p:grpSpPr>
        <p:sp>
          <p:nvSpPr>
            <p:cNvPr id="351470" name="Freeform 238"/>
            <p:cNvSpPr>
              <a:spLocks/>
            </p:cNvSpPr>
            <p:nvPr/>
          </p:nvSpPr>
          <p:spPr bwMode="auto">
            <a:xfrm>
              <a:off x="1879" y="3479"/>
              <a:ext cx="186" cy="12"/>
            </a:xfrm>
            <a:custGeom>
              <a:avLst/>
              <a:gdLst>
                <a:gd name="T0" fmla="*/ 0 w 206"/>
                <a:gd name="T1" fmla="*/ 19 h 20"/>
                <a:gd name="T2" fmla="*/ 0 w 206"/>
                <a:gd name="T3" fmla="*/ 0 h 20"/>
                <a:gd name="T4" fmla="*/ 205 w 206"/>
                <a:gd name="T5" fmla="*/ 0 h 20"/>
                <a:gd name="T6" fmla="*/ 205 w 206"/>
                <a:gd name="T7" fmla="*/ 19 h 20"/>
                <a:gd name="T8" fmla="*/ 0 w 206"/>
                <a:gd name="T9" fmla="*/ 19 h 20"/>
              </a:gdLst>
              <a:ahLst/>
              <a:cxnLst>
                <a:cxn ang="0">
                  <a:pos x="T0" y="T1"/>
                </a:cxn>
                <a:cxn ang="0">
                  <a:pos x="T2" y="T3"/>
                </a:cxn>
                <a:cxn ang="0">
                  <a:pos x="T4" y="T5"/>
                </a:cxn>
                <a:cxn ang="0">
                  <a:pos x="T6" y="T7"/>
                </a:cxn>
                <a:cxn ang="0">
                  <a:pos x="T8" y="T9"/>
                </a:cxn>
              </a:cxnLst>
              <a:rect l="0" t="0" r="r" b="b"/>
              <a:pathLst>
                <a:path w="206" h="20">
                  <a:moveTo>
                    <a:pt x="0" y="19"/>
                  </a:moveTo>
                  <a:lnTo>
                    <a:pt x="0" y="0"/>
                  </a:lnTo>
                  <a:lnTo>
                    <a:pt x="205" y="0"/>
                  </a:lnTo>
                  <a:lnTo>
                    <a:pt x="205" y="19"/>
                  </a:lnTo>
                  <a:lnTo>
                    <a:pt x="0" y="19"/>
                  </a:lnTo>
                </a:path>
              </a:pathLst>
            </a:custGeom>
            <a:solidFill>
              <a:srgbClr val="666666"/>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71" name="Freeform 239"/>
            <p:cNvSpPr>
              <a:spLocks/>
            </p:cNvSpPr>
            <p:nvPr/>
          </p:nvSpPr>
          <p:spPr bwMode="auto">
            <a:xfrm>
              <a:off x="1872" y="3420"/>
              <a:ext cx="198" cy="21"/>
            </a:xfrm>
            <a:custGeom>
              <a:avLst/>
              <a:gdLst>
                <a:gd name="T0" fmla="*/ 189 w 220"/>
                <a:gd name="T1" fmla="*/ 0 h 34"/>
                <a:gd name="T2" fmla="*/ 219 w 220"/>
                <a:gd name="T3" fmla="*/ 33 h 34"/>
                <a:gd name="T4" fmla="*/ 0 w 220"/>
                <a:gd name="T5" fmla="*/ 33 h 34"/>
                <a:gd name="T6" fmla="*/ 29 w 220"/>
                <a:gd name="T7" fmla="*/ 0 h 34"/>
                <a:gd name="T8" fmla="*/ 189 w 220"/>
                <a:gd name="T9" fmla="*/ 0 h 34"/>
              </a:gdLst>
              <a:ahLst/>
              <a:cxnLst>
                <a:cxn ang="0">
                  <a:pos x="T0" y="T1"/>
                </a:cxn>
                <a:cxn ang="0">
                  <a:pos x="T2" y="T3"/>
                </a:cxn>
                <a:cxn ang="0">
                  <a:pos x="T4" y="T5"/>
                </a:cxn>
                <a:cxn ang="0">
                  <a:pos x="T6" y="T7"/>
                </a:cxn>
                <a:cxn ang="0">
                  <a:pos x="T8" y="T9"/>
                </a:cxn>
              </a:cxnLst>
              <a:rect l="0" t="0" r="r" b="b"/>
              <a:pathLst>
                <a:path w="220" h="34">
                  <a:moveTo>
                    <a:pt x="189" y="0"/>
                  </a:moveTo>
                  <a:lnTo>
                    <a:pt x="219" y="33"/>
                  </a:lnTo>
                  <a:lnTo>
                    <a:pt x="0" y="33"/>
                  </a:lnTo>
                  <a:lnTo>
                    <a:pt x="29" y="0"/>
                  </a:lnTo>
                  <a:lnTo>
                    <a:pt x="189" y="0"/>
                  </a:lnTo>
                </a:path>
              </a:pathLst>
            </a:custGeom>
            <a:solidFill>
              <a:srgbClr val="EFEFD1"/>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72" name="Freeform 240"/>
            <p:cNvSpPr>
              <a:spLocks/>
            </p:cNvSpPr>
            <p:nvPr/>
          </p:nvSpPr>
          <p:spPr bwMode="auto">
            <a:xfrm>
              <a:off x="1923" y="3417"/>
              <a:ext cx="94" cy="15"/>
            </a:xfrm>
            <a:custGeom>
              <a:avLst/>
              <a:gdLst>
                <a:gd name="T0" fmla="*/ 102 w 104"/>
                <a:gd name="T1" fmla="*/ 10 h 24"/>
                <a:gd name="T2" fmla="*/ 101 w 104"/>
                <a:gd name="T3" fmla="*/ 8 h 24"/>
                <a:gd name="T4" fmla="*/ 97 w 104"/>
                <a:gd name="T5" fmla="*/ 6 h 24"/>
                <a:gd name="T6" fmla="*/ 93 w 104"/>
                <a:gd name="T7" fmla="*/ 4 h 24"/>
                <a:gd name="T8" fmla="*/ 87 w 104"/>
                <a:gd name="T9" fmla="*/ 3 h 24"/>
                <a:gd name="T10" fmla="*/ 80 w 104"/>
                <a:gd name="T11" fmla="*/ 2 h 24"/>
                <a:gd name="T12" fmla="*/ 72 w 104"/>
                <a:gd name="T13" fmla="*/ 1 h 24"/>
                <a:gd name="T14" fmla="*/ 64 w 104"/>
                <a:gd name="T15" fmla="*/ 0 h 24"/>
                <a:gd name="T16" fmla="*/ 55 w 104"/>
                <a:gd name="T17" fmla="*/ 0 h 24"/>
                <a:gd name="T18" fmla="*/ 46 w 104"/>
                <a:gd name="T19" fmla="*/ 0 h 24"/>
                <a:gd name="T20" fmla="*/ 37 w 104"/>
                <a:gd name="T21" fmla="*/ 0 h 24"/>
                <a:gd name="T22" fmla="*/ 29 w 104"/>
                <a:gd name="T23" fmla="*/ 1 h 24"/>
                <a:gd name="T24" fmla="*/ 21 w 104"/>
                <a:gd name="T25" fmla="*/ 2 h 24"/>
                <a:gd name="T26" fmla="*/ 14 w 104"/>
                <a:gd name="T27" fmla="*/ 3 h 24"/>
                <a:gd name="T28" fmla="*/ 8 w 104"/>
                <a:gd name="T29" fmla="*/ 4 h 24"/>
                <a:gd name="T30" fmla="*/ 4 w 104"/>
                <a:gd name="T31" fmla="*/ 6 h 24"/>
                <a:gd name="T32" fmla="*/ 1 w 104"/>
                <a:gd name="T33" fmla="*/ 8 h 24"/>
                <a:gd name="T34" fmla="*/ 0 w 104"/>
                <a:gd name="T35" fmla="*/ 10 h 24"/>
                <a:gd name="T36" fmla="*/ 0 w 104"/>
                <a:gd name="T37" fmla="*/ 12 h 24"/>
                <a:gd name="T38" fmla="*/ 1 w 104"/>
                <a:gd name="T39" fmla="*/ 14 h 24"/>
                <a:gd name="T40" fmla="*/ 4 w 104"/>
                <a:gd name="T41" fmla="*/ 16 h 24"/>
                <a:gd name="T42" fmla="*/ 8 w 104"/>
                <a:gd name="T43" fmla="*/ 17 h 24"/>
                <a:gd name="T44" fmla="*/ 14 w 104"/>
                <a:gd name="T45" fmla="*/ 19 h 24"/>
                <a:gd name="T46" fmla="*/ 21 w 104"/>
                <a:gd name="T47" fmla="*/ 20 h 24"/>
                <a:gd name="T48" fmla="*/ 29 w 104"/>
                <a:gd name="T49" fmla="*/ 21 h 24"/>
                <a:gd name="T50" fmla="*/ 37 w 104"/>
                <a:gd name="T51" fmla="*/ 22 h 24"/>
                <a:gd name="T52" fmla="*/ 46 w 104"/>
                <a:gd name="T53" fmla="*/ 23 h 24"/>
                <a:gd name="T54" fmla="*/ 55 w 104"/>
                <a:gd name="T55" fmla="*/ 23 h 24"/>
                <a:gd name="T56" fmla="*/ 64 w 104"/>
                <a:gd name="T57" fmla="*/ 22 h 24"/>
                <a:gd name="T58" fmla="*/ 72 w 104"/>
                <a:gd name="T59" fmla="*/ 21 h 24"/>
                <a:gd name="T60" fmla="*/ 80 w 104"/>
                <a:gd name="T61" fmla="*/ 20 h 24"/>
                <a:gd name="T62" fmla="*/ 87 w 104"/>
                <a:gd name="T63" fmla="*/ 19 h 24"/>
                <a:gd name="T64" fmla="*/ 93 w 104"/>
                <a:gd name="T65" fmla="*/ 17 h 24"/>
                <a:gd name="T66" fmla="*/ 97 w 104"/>
                <a:gd name="T67" fmla="*/ 16 h 24"/>
                <a:gd name="T68" fmla="*/ 101 w 104"/>
                <a:gd name="T69" fmla="*/ 14 h 24"/>
                <a:gd name="T70" fmla="*/ 102 w 104"/>
                <a:gd name="T7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24">
                  <a:moveTo>
                    <a:pt x="103" y="11"/>
                  </a:moveTo>
                  <a:lnTo>
                    <a:pt x="102" y="10"/>
                  </a:lnTo>
                  <a:lnTo>
                    <a:pt x="102" y="9"/>
                  </a:lnTo>
                  <a:lnTo>
                    <a:pt x="101" y="8"/>
                  </a:lnTo>
                  <a:lnTo>
                    <a:pt x="99" y="7"/>
                  </a:lnTo>
                  <a:lnTo>
                    <a:pt x="97" y="6"/>
                  </a:lnTo>
                  <a:lnTo>
                    <a:pt x="95" y="6"/>
                  </a:lnTo>
                  <a:lnTo>
                    <a:pt x="93" y="4"/>
                  </a:lnTo>
                  <a:lnTo>
                    <a:pt x="90" y="4"/>
                  </a:lnTo>
                  <a:lnTo>
                    <a:pt x="87" y="3"/>
                  </a:lnTo>
                  <a:lnTo>
                    <a:pt x="84" y="2"/>
                  </a:lnTo>
                  <a:lnTo>
                    <a:pt x="80" y="2"/>
                  </a:lnTo>
                  <a:lnTo>
                    <a:pt x="76" y="1"/>
                  </a:lnTo>
                  <a:lnTo>
                    <a:pt x="72" y="1"/>
                  </a:lnTo>
                  <a:lnTo>
                    <a:pt x="69" y="0"/>
                  </a:lnTo>
                  <a:lnTo>
                    <a:pt x="64" y="0"/>
                  </a:lnTo>
                  <a:lnTo>
                    <a:pt x="60" y="0"/>
                  </a:lnTo>
                  <a:lnTo>
                    <a:pt x="55" y="0"/>
                  </a:lnTo>
                  <a:lnTo>
                    <a:pt x="51" y="0"/>
                  </a:lnTo>
                  <a:lnTo>
                    <a:pt x="46" y="0"/>
                  </a:lnTo>
                  <a:lnTo>
                    <a:pt x="42" y="0"/>
                  </a:lnTo>
                  <a:lnTo>
                    <a:pt x="37" y="0"/>
                  </a:lnTo>
                  <a:lnTo>
                    <a:pt x="33" y="0"/>
                  </a:lnTo>
                  <a:lnTo>
                    <a:pt x="29" y="1"/>
                  </a:lnTo>
                  <a:lnTo>
                    <a:pt x="25" y="1"/>
                  </a:lnTo>
                  <a:lnTo>
                    <a:pt x="21" y="2"/>
                  </a:lnTo>
                  <a:lnTo>
                    <a:pt x="17" y="2"/>
                  </a:lnTo>
                  <a:lnTo>
                    <a:pt x="14" y="3"/>
                  </a:lnTo>
                  <a:lnTo>
                    <a:pt x="12" y="4"/>
                  </a:lnTo>
                  <a:lnTo>
                    <a:pt x="8" y="4"/>
                  </a:lnTo>
                  <a:lnTo>
                    <a:pt x="6" y="6"/>
                  </a:lnTo>
                  <a:lnTo>
                    <a:pt x="4" y="6"/>
                  </a:lnTo>
                  <a:lnTo>
                    <a:pt x="3" y="7"/>
                  </a:lnTo>
                  <a:lnTo>
                    <a:pt x="1" y="8"/>
                  </a:lnTo>
                  <a:lnTo>
                    <a:pt x="0" y="9"/>
                  </a:lnTo>
                  <a:lnTo>
                    <a:pt x="0" y="10"/>
                  </a:lnTo>
                  <a:lnTo>
                    <a:pt x="0" y="11"/>
                  </a:lnTo>
                  <a:lnTo>
                    <a:pt x="0" y="12"/>
                  </a:lnTo>
                  <a:lnTo>
                    <a:pt x="0" y="13"/>
                  </a:lnTo>
                  <a:lnTo>
                    <a:pt x="1" y="14"/>
                  </a:lnTo>
                  <a:lnTo>
                    <a:pt x="3" y="15"/>
                  </a:lnTo>
                  <a:lnTo>
                    <a:pt x="4" y="16"/>
                  </a:lnTo>
                  <a:lnTo>
                    <a:pt x="6" y="17"/>
                  </a:lnTo>
                  <a:lnTo>
                    <a:pt x="8" y="17"/>
                  </a:lnTo>
                  <a:lnTo>
                    <a:pt x="12" y="18"/>
                  </a:lnTo>
                  <a:lnTo>
                    <a:pt x="14" y="19"/>
                  </a:lnTo>
                  <a:lnTo>
                    <a:pt x="17" y="20"/>
                  </a:lnTo>
                  <a:lnTo>
                    <a:pt x="21" y="20"/>
                  </a:lnTo>
                  <a:lnTo>
                    <a:pt x="25" y="21"/>
                  </a:lnTo>
                  <a:lnTo>
                    <a:pt x="29" y="21"/>
                  </a:lnTo>
                  <a:lnTo>
                    <a:pt x="33" y="22"/>
                  </a:lnTo>
                  <a:lnTo>
                    <a:pt x="37" y="22"/>
                  </a:lnTo>
                  <a:lnTo>
                    <a:pt x="42" y="22"/>
                  </a:lnTo>
                  <a:lnTo>
                    <a:pt x="46" y="23"/>
                  </a:lnTo>
                  <a:lnTo>
                    <a:pt x="51" y="23"/>
                  </a:lnTo>
                  <a:lnTo>
                    <a:pt x="55" y="23"/>
                  </a:lnTo>
                  <a:lnTo>
                    <a:pt x="60" y="22"/>
                  </a:lnTo>
                  <a:lnTo>
                    <a:pt x="64" y="22"/>
                  </a:lnTo>
                  <a:lnTo>
                    <a:pt x="69" y="22"/>
                  </a:lnTo>
                  <a:lnTo>
                    <a:pt x="72" y="21"/>
                  </a:lnTo>
                  <a:lnTo>
                    <a:pt x="76" y="21"/>
                  </a:lnTo>
                  <a:lnTo>
                    <a:pt x="80" y="20"/>
                  </a:lnTo>
                  <a:lnTo>
                    <a:pt x="84" y="20"/>
                  </a:lnTo>
                  <a:lnTo>
                    <a:pt x="87" y="19"/>
                  </a:lnTo>
                  <a:lnTo>
                    <a:pt x="90" y="18"/>
                  </a:lnTo>
                  <a:lnTo>
                    <a:pt x="93" y="17"/>
                  </a:lnTo>
                  <a:lnTo>
                    <a:pt x="95" y="17"/>
                  </a:lnTo>
                  <a:lnTo>
                    <a:pt x="97" y="16"/>
                  </a:lnTo>
                  <a:lnTo>
                    <a:pt x="99" y="15"/>
                  </a:lnTo>
                  <a:lnTo>
                    <a:pt x="101" y="14"/>
                  </a:lnTo>
                  <a:lnTo>
                    <a:pt x="102" y="13"/>
                  </a:lnTo>
                  <a:lnTo>
                    <a:pt x="102" y="12"/>
                  </a:lnTo>
                  <a:lnTo>
                    <a:pt x="103" y="11"/>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73" name="Freeform 241"/>
            <p:cNvSpPr>
              <a:spLocks/>
            </p:cNvSpPr>
            <p:nvPr/>
          </p:nvSpPr>
          <p:spPr bwMode="auto">
            <a:xfrm>
              <a:off x="1923" y="3425"/>
              <a:ext cx="94" cy="10"/>
            </a:xfrm>
            <a:custGeom>
              <a:avLst/>
              <a:gdLst>
                <a:gd name="T0" fmla="*/ 102 w 104"/>
                <a:gd name="T1" fmla="*/ 6 h 17"/>
                <a:gd name="T2" fmla="*/ 101 w 104"/>
                <a:gd name="T3" fmla="*/ 8 h 17"/>
                <a:gd name="T4" fmla="*/ 97 w 104"/>
                <a:gd name="T5" fmla="*/ 10 h 17"/>
                <a:gd name="T6" fmla="*/ 93 w 104"/>
                <a:gd name="T7" fmla="*/ 11 h 17"/>
                <a:gd name="T8" fmla="*/ 87 w 104"/>
                <a:gd name="T9" fmla="*/ 12 h 17"/>
                <a:gd name="T10" fmla="*/ 80 w 104"/>
                <a:gd name="T11" fmla="*/ 14 h 17"/>
                <a:gd name="T12" fmla="*/ 72 w 104"/>
                <a:gd name="T13" fmla="*/ 14 h 17"/>
                <a:gd name="T14" fmla="*/ 64 w 104"/>
                <a:gd name="T15" fmla="*/ 15 h 17"/>
                <a:gd name="T16" fmla="*/ 55 w 104"/>
                <a:gd name="T17" fmla="*/ 16 h 17"/>
                <a:gd name="T18" fmla="*/ 46 w 104"/>
                <a:gd name="T19" fmla="*/ 16 h 17"/>
                <a:gd name="T20" fmla="*/ 37 w 104"/>
                <a:gd name="T21" fmla="*/ 15 h 17"/>
                <a:gd name="T22" fmla="*/ 29 w 104"/>
                <a:gd name="T23" fmla="*/ 14 h 17"/>
                <a:gd name="T24" fmla="*/ 21 w 104"/>
                <a:gd name="T25" fmla="*/ 14 h 17"/>
                <a:gd name="T26" fmla="*/ 14 w 104"/>
                <a:gd name="T27" fmla="*/ 12 h 17"/>
                <a:gd name="T28" fmla="*/ 8 w 104"/>
                <a:gd name="T29" fmla="*/ 11 h 17"/>
                <a:gd name="T30" fmla="*/ 4 w 104"/>
                <a:gd name="T31" fmla="*/ 10 h 17"/>
                <a:gd name="T32" fmla="*/ 1 w 104"/>
                <a:gd name="T33" fmla="*/ 8 h 17"/>
                <a:gd name="T34" fmla="*/ 0 w 104"/>
                <a:gd name="T35" fmla="*/ 6 h 17"/>
                <a:gd name="T36" fmla="*/ 0 w 104"/>
                <a:gd name="T37" fmla="*/ 0 h 17"/>
                <a:gd name="T38" fmla="*/ 0 w 104"/>
                <a:gd name="T39" fmla="*/ 2 h 17"/>
                <a:gd name="T40" fmla="*/ 3 w 104"/>
                <a:gd name="T41" fmla="*/ 4 h 17"/>
                <a:gd name="T42" fmla="*/ 6 w 104"/>
                <a:gd name="T43" fmla="*/ 5 h 17"/>
                <a:gd name="T44" fmla="*/ 12 w 104"/>
                <a:gd name="T45" fmla="*/ 6 h 17"/>
                <a:gd name="T46" fmla="*/ 17 w 104"/>
                <a:gd name="T47" fmla="*/ 8 h 17"/>
                <a:gd name="T48" fmla="*/ 25 w 104"/>
                <a:gd name="T49" fmla="*/ 9 h 17"/>
                <a:gd name="T50" fmla="*/ 33 w 104"/>
                <a:gd name="T51" fmla="*/ 10 h 17"/>
                <a:gd name="T52" fmla="*/ 42 w 104"/>
                <a:gd name="T53" fmla="*/ 10 h 17"/>
                <a:gd name="T54" fmla="*/ 51 w 104"/>
                <a:gd name="T55" fmla="*/ 10 h 17"/>
                <a:gd name="T56" fmla="*/ 60 w 104"/>
                <a:gd name="T57" fmla="*/ 10 h 17"/>
                <a:gd name="T58" fmla="*/ 69 w 104"/>
                <a:gd name="T59" fmla="*/ 10 h 17"/>
                <a:gd name="T60" fmla="*/ 76 w 104"/>
                <a:gd name="T61" fmla="*/ 9 h 17"/>
                <a:gd name="T62" fmla="*/ 84 w 104"/>
                <a:gd name="T63" fmla="*/ 8 h 17"/>
                <a:gd name="T64" fmla="*/ 90 w 104"/>
                <a:gd name="T65" fmla="*/ 6 h 17"/>
                <a:gd name="T66" fmla="*/ 95 w 104"/>
                <a:gd name="T67" fmla="*/ 5 h 17"/>
                <a:gd name="T68" fmla="*/ 99 w 104"/>
                <a:gd name="T69" fmla="*/ 4 h 17"/>
                <a:gd name="T70" fmla="*/ 102 w 104"/>
                <a:gd name="T71" fmla="*/ 2 h 17"/>
                <a:gd name="T72" fmla="*/ 103 w 104"/>
                <a:gd name="T7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7">
                  <a:moveTo>
                    <a:pt x="103" y="5"/>
                  </a:moveTo>
                  <a:lnTo>
                    <a:pt x="102" y="6"/>
                  </a:lnTo>
                  <a:lnTo>
                    <a:pt x="102" y="7"/>
                  </a:lnTo>
                  <a:lnTo>
                    <a:pt x="101" y="8"/>
                  </a:lnTo>
                  <a:lnTo>
                    <a:pt x="99" y="8"/>
                  </a:lnTo>
                  <a:lnTo>
                    <a:pt x="97" y="10"/>
                  </a:lnTo>
                  <a:lnTo>
                    <a:pt x="95" y="10"/>
                  </a:lnTo>
                  <a:lnTo>
                    <a:pt x="93" y="11"/>
                  </a:lnTo>
                  <a:lnTo>
                    <a:pt x="90" y="12"/>
                  </a:lnTo>
                  <a:lnTo>
                    <a:pt x="87" y="12"/>
                  </a:lnTo>
                  <a:lnTo>
                    <a:pt x="84" y="13"/>
                  </a:lnTo>
                  <a:lnTo>
                    <a:pt x="80" y="14"/>
                  </a:lnTo>
                  <a:lnTo>
                    <a:pt x="76" y="14"/>
                  </a:lnTo>
                  <a:lnTo>
                    <a:pt x="72" y="14"/>
                  </a:lnTo>
                  <a:lnTo>
                    <a:pt x="69" y="15"/>
                  </a:lnTo>
                  <a:lnTo>
                    <a:pt x="64" y="15"/>
                  </a:lnTo>
                  <a:lnTo>
                    <a:pt x="60" y="16"/>
                  </a:lnTo>
                  <a:lnTo>
                    <a:pt x="55" y="16"/>
                  </a:lnTo>
                  <a:lnTo>
                    <a:pt x="51" y="16"/>
                  </a:lnTo>
                  <a:lnTo>
                    <a:pt x="46" y="16"/>
                  </a:lnTo>
                  <a:lnTo>
                    <a:pt x="42" y="16"/>
                  </a:lnTo>
                  <a:lnTo>
                    <a:pt x="37" y="15"/>
                  </a:lnTo>
                  <a:lnTo>
                    <a:pt x="33" y="15"/>
                  </a:lnTo>
                  <a:lnTo>
                    <a:pt x="29" y="14"/>
                  </a:lnTo>
                  <a:lnTo>
                    <a:pt x="25" y="14"/>
                  </a:lnTo>
                  <a:lnTo>
                    <a:pt x="21" y="14"/>
                  </a:lnTo>
                  <a:lnTo>
                    <a:pt x="17" y="13"/>
                  </a:lnTo>
                  <a:lnTo>
                    <a:pt x="14" y="12"/>
                  </a:lnTo>
                  <a:lnTo>
                    <a:pt x="12" y="12"/>
                  </a:lnTo>
                  <a:lnTo>
                    <a:pt x="8" y="11"/>
                  </a:lnTo>
                  <a:lnTo>
                    <a:pt x="6" y="10"/>
                  </a:lnTo>
                  <a:lnTo>
                    <a:pt x="4" y="10"/>
                  </a:lnTo>
                  <a:lnTo>
                    <a:pt x="3" y="8"/>
                  </a:lnTo>
                  <a:lnTo>
                    <a:pt x="1" y="8"/>
                  </a:lnTo>
                  <a:lnTo>
                    <a:pt x="0" y="7"/>
                  </a:lnTo>
                  <a:lnTo>
                    <a:pt x="0" y="6"/>
                  </a:lnTo>
                  <a:lnTo>
                    <a:pt x="0" y="5"/>
                  </a:lnTo>
                  <a:lnTo>
                    <a:pt x="0" y="0"/>
                  </a:lnTo>
                  <a:lnTo>
                    <a:pt x="0" y="1"/>
                  </a:lnTo>
                  <a:lnTo>
                    <a:pt x="0" y="2"/>
                  </a:lnTo>
                  <a:lnTo>
                    <a:pt x="1" y="2"/>
                  </a:lnTo>
                  <a:lnTo>
                    <a:pt x="3" y="4"/>
                  </a:lnTo>
                  <a:lnTo>
                    <a:pt x="4" y="4"/>
                  </a:lnTo>
                  <a:lnTo>
                    <a:pt x="6" y="5"/>
                  </a:lnTo>
                  <a:lnTo>
                    <a:pt x="8" y="6"/>
                  </a:lnTo>
                  <a:lnTo>
                    <a:pt x="12" y="6"/>
                  </a:lnTo>
                  <a:lnTo>
                    <a:pt x="14" y="7"/>
                  </a:lnTo>
                  <a:lnTo>
                    <a:pt x="17" y="8"/>
                  </a:lnTo>
                  <a:lnTo>
                    <a:pt x="21" y="8"/>
                  </a:lnTo>
                  <a:lnTo>
                    <a:pt x="25" y="9"/>
                  </a:lnTo>
                  <a:lnTo>
                    <a:pt x="29" y="10"/>
                  </a:lnTo>
                  <a:lnTo>
                    <a:pt x="33" y="10"/>
                  </a:lnTo>
                  <a:lnTo>
                    <a:pt x="37" y="10"/>
                  </a:lnTo>
                  <a:lnTo>
                    <a:pt x="42" y="10"/>
                  </a:lnTo>
                  <a:lnTo>
                    <a:pt x="46" y="10"/>
                  </a:lnTo>
                  <a:lnTo>
                    <a:pt x="51" y="10"/>
                  </a:lnTo>
                  <a:lnTo>
                    <a:pt x="55" y="10"/>
                  </a:lnTo>
                  <a:lnTo>
                    <a:pt x="60" y="10"/>
                  </a:lnTo>
                  <a:lnTo>
                    <a:pt x="64" y="10"/>
                  </a:lnTo>
                  <a:lnTo>
                    <a:pt x="69" y="10"/>
                  </a:lnTo>
                  <a:lnTo>
                    <a:pt x="72" y="10"/>
                  </a:lnTo>
                  <a:lnTo>
                    <a:pt x="76" y="9"/>
                  </a:lnTo>
                  <a:lnTo>
                    <a:pt x="80" y="8"/>
                  </a:lnTo>
                  <a:lnTo>
                    <a:pt x="84" y="8"/>
                  </a:lnTo>
                  <a:lnTo>
                    <a:pt x="87" y="7"/>
                  </a:lnTo>
                  <a:lnTo>
                    <a:pt x="90" y="6"/>
                  </a:lnTo>
                  <a:lnTo>
                    <a:pt x="93" y="6"/>
                  </a:lnTo>
                  <a:lnTo>
                    <a:pt x="95" y="5"/>
                  </a:lnTo>
                  <a:lnTo>
                    <a:pt x="97" y="4"/>
                  </a:lnTo>
                  <a:lnTo>
                    <a:pt x="99" y="4"/>
                  </a:lnTo>
                  <a:lnTo>
                    <a:pt x="101" y="2"/>
                  </a:lnTo>
                  <a:lnTo>
                    <a:pt x="102" y="2"/>
                  </a:lnTo>
                  <a:lnTo>
                    <a:pt x="102" y="1"/>
                  </a:lnTo>
                  <a:lnTo>
                    <a:pt x="103" y="0"/>
                  </a:lnTo>
                  <a:lnTo>
                    <a:pt x="103" y="5"/>
                  </a:lnTo>
                </a:path>
              </a:pathLst>
            </a:custGeom>
            <a:solidFill>
              <a:srgbClr val="666666"/>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74" name="Freeform 242"/>
            <p:cNvSpPr>
              <a:spLocks/>
            </p:cNvSpPr>
            <p:nvPr/>
          </p:nvSpPr>
          <p:spPr bwMode="auto">
            <a:xfrm>
              <a:off x="1872" y="3440"/>
              <a:ext cx="198" cy="48"/>
            </a:xfrm>
            <a:custGeom>
              <a:avLst/>
              <a:gdLst>
                <a:gd name="T0" fmla="*/ 0 w 220"/>
                <a:gd name="T1" fmla="*/ 76 h 77"/>
                <a:gd name="T2" fmla="*/ 219 w 220"/>
                <a:gd name="T3" fmla="*/ 76 h 77"/>
                <a:gd name="T4" fmla="*/ 219 w 220"/>
                <a:gd name="T5" fmla="*/ 0 h 77"/>
                <a:gd name="T6" fmla="*/ 0 w 220"/>
                <a:gd name="T7" fmla="*/ 0 h 77"/>
                <a:gd name="T8" fmla="*/ 0 w 220"/>
                <a:gd name="T9" fmla="*/ 76 h 77"/>
              </a:gdLst>
              <a:ahLst/>
              <a:cxnLst>
                <a:cxn ang="0">
                  <a:pos x="T0" y="T1"/>
                </a:cxn>
                <a:cxn ang="0">
                  <a:pos x="T2" y="T3"/>
                </a:cxn>
                <a:cxn ang="0">
                  <a:pos x="T4" y="T5"/>
                </a:cxn>
                <a:cxn ang="0">
                  <a:pos x="T6" y="T7"/>
                </a:cxn>
                <a:cxn ang="0">
                  <a:pos x="T8" y="T9"/>
                </a:cxn>
              </a:cxnLst>
              <a:rect l="0" t="0" r="r" b="b"/>
              <a:pathLst>
                <a:path w="220" h="77">
                  <a:moveTo>
                    <a:pt x="0" y="76"/>
                  </a:moveTo>
                  <a:lnTo>
                    <a:pt x="219" y="76"/>
                  </a:lnTo>
                  <a:lnTo>
                    <a:pt x="219" y="0"/>
                  </a:lnTo>
                  <a:lnTo>
                    <a:pt x="0" y="0"/>
                  </a:lnTo>
                  <a:lnTo>
                    <a:pt x="0" y="76"/>
                  </a:lnTo>
                </a:path>
              </a:pathLst>
            </a:custGeom>
            <a:solidFill>
              <a:srgbClr val="EFEFD1"/>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75" name="Freeform 243"/>
            <p:cNvSpPr>
              <a:spLocks/>
            </p:cNvSpPr>
            <p:nvPr/>
          </p:nvSpPr>
          <p:spPr bwMode="auto">
            <a:xfrm>
              <a:off x="1904" y="3417"/>
              <a:ext cx="62" cy="11"/>
            </a:xfrm>
            <a:custGeom>
              <a:avLst/>
              <a:gdLst>
                <a:gd name="T0" fmla="*/ 0 w 69"/>
                <a:gd name="T1" fmla="*/ 16 h 17"/>
                <a:gd name="T2" fmla="*/ 0 w 69"/>
                <a:gd name="T3" fmla="*/ 0 h 17"/>
                <a:gd name="T4" fmla="*/ 68 w 69"/>
                <a:gd name="T5" fmla="*/ 0 h 17"/>
                <a:gd name="T6" fmla="*/ 68 w 69"/>
                <a:gd name="T7" fmla="*/ 16 h 17"/>
                <a:gd name="T8" fmla="*/ 0 w 69"/>
                <a:gd name="T9" fmla="*/ 16 h 17"/>
              </a:gdLst>
              <a:ahLst/>
              <a:cxnLst>
                <a:cxn ang="0">
                  <a:pos x="T0" y="T1"/>
                </a:cxn>
                <a:cxn ang="0">
                  <a:pos x="T2" y="T3"/>
                </a:cxn>
                <a:cxn ang="0">
                  <a:pos x="T4" y="T5"/>
                </a:cxn>
                <a:cxn ang="0">
                  <a:pos x="T6" y="T7"/>
                </a:cxn>
                <a:cxn ang="0">
                  <a:pos x="T8" y="T9"/>
                </a:cxn>
              </a:cxnLst>
              <a:rect l="0" t="0" r="r" b="b"/>
              <a:pathLst>
                <a:path w="69" h="17">
                  <a:moveTo>
                    <a:pt x="0" y="16"/>
                  </a:moveTo>
                  <a:lnTo>
                    <a:pt x="0" y="0"/>
                  </a:lnTo>
                  <a:lnTo>
                    <a:pt x="68" y="0"/>
                  </a:lnTo>
                  <a:lnTo>
                    <a:pt x="68" y="16"/>
                  </a:lnTo>
                  <a:lnTo>
                    <a:pt x="0" y="16"/>
                  </a:lnTo>
                </a:path>
              </a:pathLst>
            </a:custGeom>
            <a:solidFill>
              <a:srgbClr val="999999"/>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76" name="Freeform 244"/>
            <p:cNvSpPr>
              <a:spLocks/>
            </p:cNvSpPr>
            <p:nvPr/>
          </p:nvSpPr>
          <p:spPr bwMode="auto">
            <a:xfrm>
              <a:off x="1954" y="3418"/>
              <a:ext cx="85" cy="10"/>
            </a:xfrm>
            <a:custGeom>
              <a:avLst/>
              <a:gdLst>
                <a:gd name="T0" fmla="*/ 0 w 94"/>
                <a:gd name="T1" fmla="*/ 16 h 17"/>
                <a:gd name="T2" fmla="*/ 0 w 94"/>
                <a:gd name="T3" fmla="*/ 0 h 17"/>
                <a:gd name="T4" fmla="*/ 93 w 94"/>
                <a:gd name="T5" fmla="*/ 0 h 17"/>
                <a:gd name="T6" fmla="*/ 93 w 94"/>
                <a:gd name="T7" fmla="*/ 16 h 17"/>
                <a:gd name="T8" fmla="*/ 0 w 94"/>
                <a:gd name="T9" fmla="*/ 16 h 17"/>
              </a:gdLst>
              <a:ahLst/>
              <a:cxnLst>
                <a:cxn ang="0">
                  <a:pos x="T0" y="T1"/>
                </a:cxn>
                <a:cxn ang="0">
                  <a:pos x="T2" y="T3"/>
                </a:cxn>
                <a:cxn ang="0">
                  <a:pos x="T4" y="T5"/>
                </a:cxn>
                <a:cxn ang="0">
                  <a:pos x="T6" y="T7"/>
                </a:cxn>
                <a:cxn ang="0">
                  <a:pos x="T8" y="T9"/>
                </a:cxn>
              </a:cxnLst>
              <a:rect l="0" t="0" r="r" b="b"/>
              <a:pathLst>
                <a:path w="94" h="17">
                  <a:moveTo>
                    <a:pt x="0" y="16"/>
                  </a:moveTo>
                  <a:lnTo>
                    <a:pt x="0" y="0"/>
                  </a:lnTo>
                  <a:lnTo>
                    <a:pt x="93" y="0"/>
                  </a:lnTo>
                  <a:lnTo>
                    <a:pt x="93" y="16"/>
                  </a:lnTo>
                  <a:lnTo>
                    <a:pt x="0" y="16"/>
                  </a:lnTo>
                </a:path>
              </a:pathLst>
            </a:custGeom>
            <a:solidFill>
              <a:srgbClr val="999999"/>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77" name="Freeform 245"/>
            <p:cNvSpPr>
              <a:spLocks/>
            </p:cNvSpPr>
            <p:nvPr/>
          </p:nvSpPr>
          <p:spPr bwMode="auto">
            <a:xfrm>
              <a:off x="1905" y="3419"/>
              <a:ext cx="16" cy="11"/>
            </a:xfrm>
            <a:custGeom>
              <a:avLst/>
              <a:gdLst>
                <a:gd name="T0" fmla="*/ 0 w 17"/>
                <a:gd name="T1" fmla="*/ 0 h 17"/>
                <a:gd name="T2" fmla="*/ 0 w 17"/>
                <a:gd name="T3" fmla="*/ 14 h 17"/>
                <a:gd name="T4" fmla="*/ 8 w 17"/>
                <a:gd name="T5" fmla="*/ 16 h 17"/>
                <a:gd name="T6" fmla="*/ 16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8" y="16"/>
                  </a:lnTo>
                  <a:lnTo>
                    <a:pt x="16"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78" name="Freeform 246"/>
            <p:cNvSpPr>
              <a:spLocks/>
            </p:cNvSpPr>
            <p:nvPr/>
          </p:nvSpPr>
          <p:spPr bwMode="auto">
            <a:xfrm>
              <a:off x="1908" y="3419"/>
              <a:ext cx="15" cy="11"/>
            </a:xfrm>
            <a:custGeom>
              <a:avLst/>
              <a:gdLst>
                <a:gd name="T0" fmla="*/ 0 w 17"/>
                <a:gd name="T1" fmla="*/ 0 h 17"/>
                <a:gd name="T2" fmla="*/ 0 w 17"/>
                <a:gd name="T3" fmla="*/ 14 h 17"/>
                <a:gd name="T4" fmla="*/ 4 w 17"/>
                <a:gd name="T5" fmla="*/ 14 h 17"/>
                <a:gd name="T6" fmla="*/ 4 w 17"/>
                <a:gd name="T7" fmla="*/ 16 h 17"/>
                <a:gd name="T8" fmla="*/ 8 w 17"/>
                <a:gd name="T9" fmla="*/ 16 h 17"/>
                <a:gd name="T10" fmla="*/ 12 w 17"/>
                <a:gd name="T11" fmla="*/ 14 h 17"/>
                <a:gd name="T12" fmla="*/ 16 w 17"/>
                <a:gd name="T13" fmla="*/ 14 h 17"/>
                <a:gd name="T14" fmla="*/ 16 w 17"/>
                <a:gd name="T15" fmla="*/ 0 h 17"/>
                <a:gd name="T16" fmla="*/ 0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0" y="0"/>
                  </a:moveTo>
                  <a:lnTo>
                    <a:pt x="0" y="14"/>
                  </a:lnTo>
                  <a:lnTo>
                    <a:pt x="4" y="14"/>
                  </a:lnTo>
                  <a:lnTo>
                    <a:pt x="4" y="16"/>
                  </a:lnTo>
                  <a:lnTo>
                    <a:pt x="8" y="16"/>
                  </a:lnTo>
                  <a:lnTo>
                    <a:pt x="12"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79" name="Freeform 247"/>
            <p:cNvSpPr>
              <a:spLocks/>
            </p:cNvSpPr>
            <p:nvPr/>
          </p:nvSpPr>
          <p:spPr bwMode="auto">
            <a:xfrm>
              <a:off x="1911" y="3419"/>
              <a:ext cx="15" cy="11"/>
            </a:xfrm>
            <a:custGeom>
              <a:avLst/>
              <a:gdLst>
                <a:gd name="T0" fmla="*/ 0 w 17"/>
                <a:gd name="T1" fmla="*/ 0 h 17"/>
                <a:gd name="T2" fmla="*/ 0 w 17"/>
                <a:gd name="T3" fmla="*/ 14 h 17"/>
                <a:gd name="T4" fmla="*/ 8 w 17"/>
                <a:gd name="T5" fmla="*/ 16 h 17"/>
                <a:gd name="T6" fmla="*/ 16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8" y="16"/>
                  </a:lnTo>
                  <a:lnTo>
                    <a:pt x="16"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80" name="Freeform 248"/>
            <p:cNvSpPr>
              <a:spLocks/>
            </p:cNvSpPr>
            <p:nvPr/>
          </p:nvSpPr>
          <p:spPr bwMode="auto">
            <a:xfrm>
              <a:off x="1913" y="3419"/>
              <a:ext cx="15" cy="11"/>
            </a:xfrm>
            <a:custGeom>
              <a:avLst/>
              <a:gdLst>
                <a:gd name="T0" fmla="*/ 0 w 17"/>
                <a:gd name="T1" fmla="*/ 0 h 17"/>
                <a:gd name="T2" fmla="*/ 0 w 17"/>
                <a:gd name="T3" fmla="*/ 14 h 17"/>
                <a:gd name="T4" fmla="*/ 5 w 17"/>
                <a:gd name="T5" fmla="*/ 16 h 17"/>
                <a:gd name="T6" fmla="*/ 10 w 17"/>
                <a:gd name="T7" fmla="*/ 16 h 17"/>
                <a:gd name="T8" fmla="*/ 10 w 17"/>
                <a:gd name="T9" fmla="*/ 14 h 17"/>
                <a:gd name="T10" fmla="*/ 16 w 17"/>
                <a:gd name="T11" fmla="*/ 14 h 17"/>
                <a:gd name="T12" fmla="*/ 16 w 17"/>
                <a:gd name="T13" fmla="*/ 0 h 17"/>
                <a:gd name="T14" fmla="*/ 0 w 17"/>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0"/>
                  </a:moveTo>
                  <a:lnTo>
                    <a:pt x="0" y="14"/>
                  </a:lnTo>
                  <a:lnTo>
                    <a:pt x="5" y="16"/>
                  </a:lnTo>
                  <a:lnTo>
                    <a:pt x="10" y="16"/>
                  </a:lnTo>
                  <a:lnTo>
                    <a:pt x="10"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81" name="Freeform 249"/>
            <p:cNvSpPr>
              <a:spLocks/>
            </p:cNvSpPr>
            <p:nvPr/>
          </p:nvSpPr>
          <p:spPr bwMode="auto">
            <a:xfrm>
              <a:off x="1915" y="3419"/>
              <a:ext cx="16" cy="11"/>
            </a:xfrm>
            <a:custGeom>
              <a:avLst/>
              <a:gdLst>
                <a:gd name="T0" fmla="*/ 0 w 17"/>
                <a:gd name="T1" fmla="*/ 0 h 17"/>
                <a:gd name="T2" fmla="*/ 0 w 17"/>
                <a:gd name="T3" fmla="*/ 14 h 17"/>
                <a:gd name="T4" fmla="*/ 5 w 17"/>
                <a:gd name="T5" fmla="*/ 14 h 17"/>
                <a:gd name="T6" fmla="*/ 5 w 17"/>
                <a:gd name="T7" fmla="*/ 16 h 17"/>
                <a:gd name="T8" fmla="*/ 10 w 17"/>
                <a:gd name="T9" fmla="*/ 16 h 17"/>
                <a:gd name="T10" fmla="*/ 10 w 17"/>
                <a:gd name="T11" fmla="*/ 14 h 17"/>
                <a:gd name="T12" fmla="*/ 16 w 17"/>
                <a:gd name="T13" fmla="*/ 14 h 17"/>
                <a:gd name="T14" fmla="*/ 16 w 17"/>
                <a:gd name="T15" fmla="*/ 0 h 17"/>
                <a:gd name="T16" fmla="*/ 0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0" y="0"/>
                  </a:moveTo>
                  <a:lnTo>
                    <a:pt x="0" y="14"/>
                  </a:lnTo>
                  <a:lnTo>
                    <a:pt x="5" y="14"/>
                  </a:lnTo>
                  <a:lnTo>
                    <a:pt x="5" y="16"/>
                  </a:lnTo>
                  <a:lnTo>
                    <a:pt x="10" y="16"/>
                  </a:lnTo>
                  <a:lnTo>
                    <a:pt x="10"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82" name="Freeform 250"/>
            <p:cNvSpPr>
              <a:spLocks/>
            </p:cNvSpPr>
            <p:nvPr/>
          </p:nvSpPr>
          <p:spPr bwMode="auto">
            <a:xfrm>
              <a:off x="1917" y="3419"/>
              <a:ext cx="15" cy="11"/>
            </a:xfrm>
            <a:custGeom>
              <a:avLst/>
              <a:gdLst>
                <a:gd name="T0" fmla="*/ 0 w 17"/>
                <a:gd name="T1" fmla="*/ 0 h 17"/>
                <a:gd name="T2" fmla="*/ 0 w 17"/>
                <a:gd name="T3" fmla="*/ 14 h 17"/>
                <a:gd name="T4" fmla="*/ 5 w 17"/>
                <a:gd name="T5" fmla="*/ 16 h 17"/>
                <a:gd name="T6" fmla="*/ 10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5" y="16"/>
                  </a:lnTo>
                  <a:lnTo>
                    <a:pt x="10"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83" name="Freeform 251"/>
            <p:cNvSpPr>
              <a:spLocks/>
            </p:cNvSpPr>
            <p:nvPr/>
          </p:nvSpPr>
          <p:spPr bwMode="auto">
            <a:xfrm>
              <a:off x="1920" y="3419"/>
              <a:ext cx="15" cy="11"/>
            </a:xfrm>
            <a:custGeom>
              <a:avLst/>
              <a:gdLst>
                <a:gd name="T0" fmla="*/ 0 w 17"/>
                <a:gd name="T1" fmla="*/ 0 h 17"/>
                <a:gd name="T2" fmla="*/ 0 w 17"/>
                <a:gd name="T3" fmla="*/ 14 h 17"/>
                <a:gd name="T4" fmla="*/ 5 w 17"/>
                <a:gd name="T5" fmla="*/ 16 h 17"/>
                <a:gd name="T6" fmla="*/ 10 w 17"/>
                <a:gd name="T7" fmla="*/ 16 h 17"/>
                <a:gd name="T8" fmla="*/ 10 w 17"/>
                <a:gd name="T9" fmla="*/ 14 h 17"/>
                <a:gd name="T10" fmla="*/ 16 w 17"/>
                <a:gd name="T11" fmla="*/ 14 h 17"/>
                <a:gd name="T12" fmla="*/ 16 w 17"/>
                <a:gd name="T13" fmla="*/ 0 h 17"/>
                <a:gd name="T14" fmla="*/ 0 w 17"/>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0"/>
                  </a:moveTo>
                  <a:lnTo>
                    <a:pt x="0" y="14"/>
                  </a:lnTo>
                  <a:lnTo>
                    <a:pt x="5" y="16"/>
                  </a:lnTo>
                  <a:lnTo>
                    <a:pt x="10" y="16"/>
                  </a:lnTo>
                  <a:lnTo>
                    <a:pt x="10"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84" name="Freeform 252"/>
            <p:cNvSpPr>
              <a:spLocks/>
            </p:cNvSpPr>
            <p:nvPr/>
          </p:nvSpPr>
          <p:spPr bwMode="auto">
            <a:xfrm>
              <a:off x="1921" y="3419"/>
              <a:ext cx="15" cy="11"/>
            </a:xfrm>
            <a:custGeom>
              <a:avLst/>
              <a:gdLst>
                <a:gd name="T0" fmla="*/ 0 w 17"/>
                <a:gd name="T1" fmla="*/ 0 h 17"/>
                <a:gd name="T2" fmla="*/ 0 w 17"/>
                <a:gd name="T3" fmla="*/ 14 h 17"/>
                <a:gd name="T4" fmla="*/ 4 w 17"/>
                <a:gd name="T5" fmla="*/ 14 h 17"/>
                <a:gd name="T6" fmla="*/ 8 w 17"/>
                <a:gd name="T7" fmla="*/ 16 h 17"/>
                <a:gd name="T8" fmla="*/ 12 w 17"/>
                <a:gd name="T9" fmla="*/ 16 h 17"/>
                <a:gd name="T10" fmla="*/ 12 w 17"/>
                <a:gd name="T11" fmla="*/ 14 h 17"/>
                <a:gd name="T12" fmla="*/ 16 w 17"/>
                <a:gd name="T13" fmla="*/ 14 h 17"/>
                <a:gd name="T14" fmla="*/ 16 w 17"/>
                <a:gd name="T15" fmla="*/ 0 h 17"/>
                <a:gd name="T16" fmla="*/ 0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0" y="0"/>
                  </a:moveTo>
                  <a:lnTo>
                    <a:pt x="0" y="14"/>
                  </a:lnTo>
                  <a:lnTo>
                    <a:pt x="4" y="14"/>
                  </a:lnTo>
                  <a:lnTo>
                    <a:pt x="8" y="16"/>
                  </a:lnTo>
                  <a:lnTo>
                    <a:pt x="12" y="16"/>
                  </a:lnTo>
                  <a:lnTo>
                    <a:pt x="12"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85" name="Freeform 253"/>
            <p:cNvSpPr>
              <a:spLocks/>
            </p:cNvSpPr>
            <p:nvPr/>
          </p:nvSpPr>
          <p:spPr bwMode="auto">
            <a:xfrm>
              <a:off x="1924" y="3419"/>
              <a:ext cx="16" cy="11"/>
            </a:xfrm>
            <a:custGeom>
              <a:avLst/>
              <a:gdLst>
                <a:gd name="T0" fmla="*/ 0 w 17"/>
                <a:gd name="T1" fmla="*/ 0 h 17"/>
                <a:gd name="T2" fmla="*/ 0 w 17"/>
                <a:gd name="T3" fmla="*/ 14 h 17"/>
                <a:gd name="T4" fmla="*/ 8 w 17"/>
                <a:gd name="T5" fmla="*/ 14 h 17"/>
                <a:gd name="T6" fmla="*/ 8 w 17"/>
                <a:gd name="T7" fmla="*/ 16 h 17"/>
                <a:gd name="T8" fmla="*/ 16 w 17"/>
                <a:gd name="T9" fmla="*/ 16 h 17"/>
                <a:gd name="T10" fmla="*/ 16 w 17"/>
                <a:gd name="T11" fmla="*/ 14 h 17"/>
                <a:gd name="T12" fmla="*/ 16 w 17"/>
                <a:gd name="T13" fmla="*/ 0 h 17"/>
                <a:gd name="T14" fmla="*/ 0 w 17"/>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0"/>
                  </a:moveTo>
                  <a:lnTo>
                    <a:pt x="0" y="14"/>
                  </a:lnTo>
                  <a:lnTo>
                    <a:pt x="8" y="14"/>
                  </a:lnTo>
                  <a:lnTo>
                    <a:pt x="8" y="16"/>
                  </a:lnTo>
                  <a:lnTo>
                    <a:pt x="16"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86" name="Freeform 254"/>
            <p:cNvSpPr>
              <a:spLocks/>
            </p:cNvSpPr>
            <p:nvPr/>
          </p:nvSpPr>
          <p:spPr bwMode="auto">
            <a:xfrm>
              <a:off x="1926" y="3419"/>
              <a:ext cx="15" cy="11"/>
            </a:xfrm>
            <a:custGeom>
              <a:avLst/>
              <a:gdLst>
                <a:gd name="T0" fmla="*/ 0 w 17"/>
                <a:gd name="T1" fmla="*/ 0 h 17"/>
                <a:gd name="T2" fmla="*/ 0 w 17"/>
                <a:gd name="T3" fmla="*/ 14 h 17"/>
                <a:gd name="T4" fmla="*/ 8 w 17"/>
                <a:gd name="T5" fmla="*/ 16 h 17"/>
                <a:gd name="T6" fmla="*/ 16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8" y="16"/>
                  </a:lnTo>
                  <a:lnTo>
                    <a:pt x="16"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87" name="Freeform 255"/>
            <p:cNvSpPr>
              <a:spLocks/>
            </p:cNvSpPr>
            <p:nvPr/>
          </p:nvSpPr>
          <p:spPr bwMode="auto">
            <a:xfrm>
              <a:off x="1928" y="3419"/>
              <a:ext cx="15" cy="11"/>
            </a:xfrm>
            <a:custGeom>
              <a:avLst/>
              <a:gdLst>
                <a:gd name="T0" fmla="*/ 0 w 17"/>
                <a:gd name="T1" fmla="*/ 0 h 17"/>
                <a:gd name="T2" fmla="*/ 0 w 17"/>
                <a:gd name="T3" fmla="*/ 14 h 17"/>
                <a:gd name="T4" fmla="*/ 0 w 17"/>
                <a:gd name="T5" fmla="*/ 16 h 17"/>
                <a:gd name="T6" fmla="*/ 8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0" y="16"/>
                  </a:lnTo>
                  <a:lnTo>
                    <a:pt x="8"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88" name="Freeform 256"/>
            <p:cNvSpPr>
              <a:spLocks/>
            </p:cNvSpPr>
            <p:nvPr/>
          </p:nvSpPr>
          <p:spPr bwMode="auto">
            <a:xfrm>
              <a:off x="1931" y="3419"/>
              <a:ext cx="15" cy="11"/>
            </a:xfrm>
            <a:custGeom>
              <a:avLst/>
              <a:gdLst>
                <a:gd name="T0" fmla="*/ 0 w 17"/>
                <a:gd name="T1" fmla="*/ 0 h 17"/>
                <a:gd name="T2" fmla="*/ 0 w 17"/>
                <a:gd name="T3" fmla="*/ 14 h 17"/>
                <a:gd name="T4" fmla="*/ 4 w 17"/>
                <a:gd name="T5" fmla="*/ 16 h 17"/>
                <a:gd name="T6" fmla="*/ 8 w 17"/>
                <a:gd name="T7" fmla="*/ 16 h 17"/>
                <a:gd name="T8" fmla="*/ 12 w 17"/>
                <a:gd name="T9" fmla="*/ 16 h 17"/>
                <a:gd name="T10" fmla="*/ 16 w 17"/>
                <a:gd name="T11" fmla="*/ 14 h 17"/>
                <a:gd name="T12" fmla="*/ 16 w 17"/>
                <a:gd name="T13" fmla="*/ 0 h 17"/>
                <a:gd name="T14" fmla="*/ 0 w 17"/>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0"/>
                  </a:moveTo>
                  <a:lnTo>
                    <a:pt x="0" y="14"/>
                  </a:lnTo>
                  <a:lnTo>
                    <a:pt x="4" y="16"/>
                  </a:lnTo>
                  <a:lnTo>
                    <a:pt x="8" y="16"/>
                  </a:lnTo>
                  <a:lnTo>
                    <a:pt x="12"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89" name="Freeform 257"/>
            <p:cNvSpPr>
              <a:spLocks/>
            </p:cNvSpPr>
            <p:nvPr/>
          </p:nvSpPr>
          <p:spPr bwMode="auto">
            <a:xfrm>
              <a:off x="1933" y="3419"/>
              <a:ext cx="16" cy="11"/>
            </a:xfrm>
            <a:custGeom>
              <a:avLst/>
              <a:gdLst>
                <a:gd name="T0" fmla="*/ 0 w 17"/>
                <a:gd name="T1" fmla="*/ 0 h 17"/>
                <a:gd name="T2" fmla="*/ 0 w 17"/>
                <a:gd name="T3" fmla="*/ 14 h 17"/>
                <a:gd name="T4" fmla="*/ 5 w 17"/>
                <a:gd name="T5" fmla="*/ 16 h 17"/>
                <a:gd name="T6" fmla="*/ 10 w 17"/>
                <a:gd name="T7" fmla="*/ 16 h 17"/>
                <a:gd name="T8" fmla="*/ 10 w 17"/>
                <a:gd name="T9" fmla="*/ 14 h 17"/>
                <a:gd name="T10" fmla="*/ 16 w 17"/>
                <a:gd name="T11" fmla="*/ 14 h 17"/>
                <a:gd name="T12" fmla="*/ 16 w 17"/>
                <a:gd name="T13" fmla="*/ 0 h 17"/>
                <a:gd name="T14" fmla="*/ 0 w 17"/>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0"/>
                  </a:moveTo>
                  <a:lnTo>
                    <a:pt x="0" y="14"/>
                  </a:lnTo>
                  <a:lnTo>
                    <a:pt x="5" y="16"/>
                  </a:lnTo>
                  <a:lnTo>
                    <a:pt x="10" y="16"/>
                  </a:lnTo>
                  <a:lnTo>
                    <a:pt x="10"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90" name="Freeform 258"/>
            <p:cNvSpPr>
              <a:spLocks/>
            </p:cNvSpPr>
            <p:nvPr/>
          </p:nvSpPr>
          <p:spPr bwMode="auto">
            <a:xfrm>
              <a:off x="1935" y="3419"/>
              <a:ext cx="15" cy="11"/>
            </a:xfrm>
            <a:custGeom>
              <a:avLst/>
              <a:gdLst>
                <a:gd name="T0" fmla="*/ 0 w 17"/>
                <a:gd name="T1" fmla="*/ 0 h 17"/>
                <a:gd name="T2" fmla="*/ 0 w 17"/>
                <a:gd name="T3" fmla="*/ 14 h 17"/>
                <a:gd name="T4" fmla="*/ 8 w 17"/>
                <a:gd name="T5" fmla="*/ 14 h 17"/>
                <a:gd name="T6" fmla="*/ 8 w 17"/>
                <a:gd name="T7" fmla="*/ 16 h 17"/>
                <a:gd name="T8" fmla="*/ 16 w 17"/>
                <a:gd name="T9" fmla="*/ 16 h 17"/>
                <a:gd name="T10" fmla="*/ 16 w 17"/>
                <a:gd name="T11" fmla="*/ 14 h 17"/>
                <a:gd name="T12" fmla="*/ 16 w 17"/>
                <a:gd name="T13" fmla="*/ 0 h 17"/>
                <a:gd name="T14" fmla="*/ 0 w 17"/>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0"/>
                  </a:moveTo>
                  <a:lnTo>
                    <a:pt x="0" y="14"/>
                  </a:lnTo>
                  <a:lnTo>
                    <a:pt x="8" y="14"/>
                  </a:lnTo>
                  <a:lnTo>
                    <a:pt x="8" y="16"/>
                  </a:lnTo>
                  <a:lnTo>
                    <a:pt x="16"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91" name="Freeform 259"/>
            <p:cNvSpPr>
              <a:spLocks/>
            </p:cNvSpPr>
            <p:nvPr/>
          </p:nvSpPr>
          <p:spPr bwMode="auto">
            <a:xfrm>
              <a:off x="1937" y="3419"/>
              <a:ext cx="15" cy="11"/>
            </a:xfrm>
            <a:custGeom>
              <a:avLst/>
              <a:gdLst>
                <a:gd name="T0" fmla="*/ 0 w 17"/>
                <a:gd name="T1" fmla="*/ 0 h 17"/>
                <a:gd name="T2" fmla="*/ 0 w 17"/>
                <a:gd name="T3" fmla="*/ 14 h 17"/>
                <a:gd name="T4" fmla="*/ 5 w 17"/>
                <a:gd name="T5" fmla="*/ 16 h 17"/>
                <a:gd name="T6" fmla="*/ 10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5" y="16"/>
                  </a:lnTo>
                  <a:lnTo>
                    <a:pt x="10"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92" name="Freeform 260"/>
            <p:cNvSpPr>
              <a:spLocks/>
            </p:cNvSpPr>
            <p:nvPr/>
          </p:nvSpPr>
          <p:spPr bwMode="auto">
            <a:xfrm>
              <a:off x="1941" y="3419"/>
              <a:ext cx="15" cy="11"/>
            </a:xfrm>
            <a:custGeom>
              <a:avLst/>
              <a:gdLst>
                <a:gd name="T0" fmla="*/ 0 w 17"/>
                <a:gd name="T1" fmla="*/ 0 h 17"/>
                <a:gd name="T2" fmla="*/ 0 w 17"/>
                <a:gd name="T3" fmla="*/ 14 h 17"/>
                <a:gd name="T4" fmla="*/ 5 w 17"/>
                <a:gd name="T5" fmla="*/ 16 h 17"/>
                <a:gd name="T6" fmla="*/ 10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5" y="16"/>
                  </a:lnTo>
                  <a:lnTo>
                    <a:pt x="10"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93" name="Freeform 261"/>
            <p:cNvSpPr>
              <a:spLocks/>
            </p:cNvSpPr>
            <p:nvPr/>
          </p:nvSpPr>
          <p:spPr bwMode="auto">
            <a:xfrm>
              <a:off x="1942" y="3419"/>
              <a:ext cx="16" cy="11"/>
            </a:xfrm>
            <a:custGeom>
              <a:avLst/>
              <a:gdLst>
                <a:gd name="T0" fmla="*/ 0 w 17"/>
                <a:gd name="T1" fmla="*/ 0 h 17"/>
                <a:gd name="T2" fmla="*/ 0 w 17"/>
                <a:gd name="T3" fmla="*/ 14 h 17"/>
                <a:gd name="T4" fmla="*/ 5 w 17"/>
                <a:gd name="T5" fmla="*/ 14 h 17"/>
                <a:gd name="T6" fmla="*/ 5 w 17"/>
                <a:gd name="T7" fmla="*/ 16 h 17"/>
                <a:gd name="T8" fmla="*/ 10 w 17"/>
                <a:gd name="T9" fmla="*/ 16 h 17"/>
                <a:gd name="T10" fmla="*/ 10 w 17"/>
                <a:gd name="T11" fmla="*/ 14 h 17"/>
                <a:gd name="T12" fmla="*/ 16 w 17"/>
                <a:gd name="T13" fmla="*/ 14 h 17"/>
                <a:gd name="T14" fmla="*/ 16 w 17"/>
                <a:gd name="T15" fmla="*/ 0 h 17"/>
                <a:gd name="T16" fmla="*/ 0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0" y="0"/>
                  </a:moveTo>
                  <a:lnTo>
                    <a:pt x="0" y="14"/>
                  </a:lnTo>
                  <a:lnTo>
                    <a:pt x="5" y="14"/>
                  </a:lnTo>
                  <a:lnTo>
                    <a:pt x="5" y="16"/>
                  </a:lnTo>
                  <a:lnTo>
                    <a:pt x="10" y="16"/>
                  </a:lnTo>
                  <a:lnTo>
                    <a:pt x="10"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94" name="Freeform 262"/>
            <p:cNvSpPr>
              <a:spLocks/>
            </p:cNvSpPr>
            <p:nvPr/>
          </p:nvSpPr>
          <p:spPr bwMode="auto">
            <a:xfrm>
              <a:off x="1945" y="3419"/>
              <a:ext cx="15" cy="11"/>
            </a:xfrm>
            <a:custGeom>
              <a:avLst/>
              <a:gdLst>
                <a:gd name="T0" fmla="*/ 0 w 17"/>
                <a:gd name="T1" fmla="*/ 0 h 17"/>
                <a:gd name="T2" fmla="*/ 0 w 17"/>
                <a:gd name="T3" fmla="*/ 14 h 17"/>
                <a:gd name="T4" fmla="*/ 8 w 17"/>
                <a:gd name="T5" fmla="*/ 16 h 17"/>
                <a:gd name="T6" fmla="*/ 16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8" y="16"/>
                  </a:lnTo>
                  <a:lnTo>
                    <a:pt x="16"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95" name="Freeform 263"/>
            <p:cNvSpPr>
              <a:spLocks/>
            </p:cNvSpPr>
            <p:nvPr/>
          </p:nvSpPr>
          <p:spPr bwMode="auto">
            <a:xfrm>
              <a:off x="1947" y="3419"/>
              <a:ext cx="15" cy="11"/>
            </a:xfrm>
            <a:custGeom>
              <a:avLst/>
              <a:gdLst>
                <a:gd name="T0" fmla="*/ 0 w 17"/>
                <a:gd name="T1" fmla="*/ 0 h 17"/>
                <a:gd name="T2" fmla="*/ 0 w 17"/>
                <a:gd name="T3" fmla="*/ 14 h 17"/>
                <a:gd name="T4" fmla="*/ 5 w 17"/>
                <a:gd name="T5" fmla="*/ 16 h 17"/>
                <a:gd name="T6" fmla="*/ 10 w 17"/>
                <a:gd name="T7" fmla="*/ 16 h 17"/>
                <a:gd name="T8" fmla="*/ 16 w 17"/>
                <a:gd name="T9" fmla="*/ 14 h 17"/>
                <a:gd name="T10" fmla="*/ 16 w 17"/>
                <a:gd name="T11" fmla="*/ 0 h 17"/>
                <a:gd name="T12" fmla="*/ 0 w 17"/>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17" h="17">
                  <a:moveTo>
                    <a:pt x="0" y="0"/>
                  </a:moveTo>
                  <a:lnTo>
                    <a:pt x="0" y="14"/>
                  </a:lnTo>
                  <a:lnTo>
                    <a:pt x="5" y="16"/>
                  </a:lnTo>
                  <a:lnTo>
                    <a:pt x="10" y="16"/>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96" name="Freeform 264"/>
            <p:cNvSpPr>
              <a:spLocks/>
            </p:cNvSpPr>
            <p:nvPr/>
          </p:nvSpPr>
          <p:spPr bwMode="auto">
            <a:xfrm>
              <a:off x="1949" y="3419"/>
              <a:ext cx="15" cy="11"/>
            </a:xfrm>
            <a:custGeom>
              <a:avLst/>
              <a:gdLst>
                <a:gd name="T0" fmla="*/ 0 w 17"/>
                <a:gd name="T1" fmla="*/ 0 h 17"/>
                <a:gd name="T2" fmla="*/ 0 w 17"/>
                <a:gd name="T3" fmla="*/ 14 h 17"/>
                <a:gd name="T4" fmla="*/ 4 w 17"/>
                <a:gd name="T5" fmla="*/ 14 h 17"/>
                <a:gd name="T6" fmla="*/ 8 w 17"/>
                <a:gd name="T7" fmla="*/ 16 h 17"/>
                <a:gd name="T8" fmla="*/ 12 w 17"/>
                <a:gd name="T9" fmla="*/ 16 h 17"/>
                <a:gd name="T10" fmla="*/ 12 w 17"/>
                <a:gd name="T11" fmla="*/ 14 h 17"/>
                <a:gd name="T12" fmla="*/ 16 w 17"/>
                <a:gd name="T13" fmla="*/ 14 h 17"/>
                <a:gd name="T14" fmla="*/ 16 w 17"/>
                <a:gd name="T15" fmla="*/ 0 h 17"/>
                <a:gd name="T16" fmla="*/ 0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0" y="0"/>
                  </a:moveTo>
                  <a:lnTo>
                    <a:pt x="0" y="14"/>
                  </a:lnTo>
                  <a:lnTo>
                    <a:pt x="4" y="14"/>
                  </a:lnTo>
                  <a:lnTo>
                    <a:pt x="8" y="16"/>
                  </a:lnTo>
                  <a:lnTo>
                    <a:pt x="12" y="16"/>
                  </a:lnTo>
                  <a:lnTo>
                    <a:pt x="12" y="14"/>
                  </a:lnTo>
                  <a:lnTo>
                    <a:pt x="16" y="14"/>
                  </a:lnTo>
                  <a:lnTo>
                    <a:pt x="16" y="0"/>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97" name="Freeform 265"/>
            <p:cNvSpPr>
              <a:spLocks/>
            </p:cNvSpPr>
            <p:nvPr/>
          </p:nvSpPr>
          <p:spPr bwMode="auto">
            <a:xfrm>
              <a:off x="1886" y="3312"/>
              <a:ext cx="168" cy="108"/>
            </a:xfrm>
            <a:custGeom>
              <a:avLst/>
              <a:gdLst>
                <a:gd name="T0" fmla="*/ 180 w 187"/>
                <a:gd name="T1" fmla="*/ 173 h 174"/>
                <a:gd name="T2" fmla="*/ 180 w 187"/>
                <a:gd name="T3" fmla="*/ 173 h 174"/>
                <a:gd name="T4" fmla="*/ 180 w 187"/>
                <a:gd name="T5" fmla="*/ 172 h 174"/>
                <a:gd name="T6" fmla="*/ 182 w 187"/>
                <a:gd name="T7" fmla="*/ 172 h 174"/>
                <a:gd name="T8" fmla="*/ 182 w 187"/>
                <a:gd name="T9" fmla="*/ 172 h 174"/>
                <a:gd name="T10" fmla="*/ 183 w 187"/>
                <a:gd name="T11" fmla="*/ 171 h 174"/>
                <a:gd name="T12" fmla="*/ 183 w 187"/>
                <a:gd name="T13" fmla="*/ 171 h 174"/>
                <a:gd name="T14" fmla="*/ 184 w 187"/>
                <a:gd name="T15" fmla="*/ 171 h 174"/>
                <a:gd name="T16" fmla="*/ 184 w 187"/>
                <a:gd name="T17" fmla="*/ 170 h 174"/>
                <a:gd name="T18" fmla="*/ 184 w 187"/>
                <a:gd name="T19" fmla="*/ 170 h 174"/>
                <a:gd name="T20" fmla="*/ 184 w 187"/>
                <a:gd name="T21" fmla="*/ 169 h 174"/>
                <a:gd name="T22" fmla="*/ 185 w 187"/>
                <a:gd name="T23" fmla="*/ 169 h 174"/>
                <a:gd name="T24" fmla="*/ 185 w 187"/>
                <a:gd name="T25" fmla="*/ 168 h 174"/>
                <a:gd name="T26" fmla="*/ 186 w 187"/>
                <a:gd name="T27" fmla="*/ 167 h 174"/>
                <a:gd name="T28" fmla="*/ 186 w 187"/>
                <a:gd name="T29" fmla="*/ 167 h 174"/>
                <a:gd name="T30" fmla="*/ 186 w 187"/>
                <a:gd name="T31" fmla="*/ 6 h 174"/>
                <a:gd name="T32" fmla="*/ 186 w 187"/>
                <a:gd name="T33" fmla="*/ 5 h 174"/>
                <a:gd name="T34" fmla="*/ 186 w 187"/>
                <a:gd name="T35" fmla="*/ 5 h 174"/>
                <a:gd name="T36" fmla="*/ 185 w 187"/>
                <a:gd name="T37" fmla="*/ 5 h 174"/>
                <a:gd name="T38" fmla="*/ 185 w 187"/>
                <a:gd name="T39" fmla="*/ 3 h 174"/>
                <a:gd name="T40" fmla="*/ 184 w 187"/>
                <a:gd name="T41" fmla="*/ 3 h 174"/>
                <a:gd name="T42" fmla="*/ 184 w 187"/>
                <a:gd name="T43" fmla="*/ 2 h 174"/>
                <a:gd name="T44" fmla="*/ 184 w 187"/>
                <a:gd name="T45" fmla="*/ 1 h 174"/>
                <a:gd name="T46" fmla="*/ 183 w 187"/>
                <a:gd name="T47" fmla="*/ 1 h 174"/>
                <a:gd name="T48" fmla="*/ 183 w 187"/>
                <a:gd name="T49" fmla="*/ 1 h 174"/>
                <a:gd name="T50" fmla="*/ 182 w 187"/>
                <a:gd name="T51" fmla="*/ 1 h 174"/>
                <a:gd name="T52" fmla="*/ 182 w 187"/>
                <a:gd name="T53" fmla="*/ 0 h 174"/>
                <a:gd name="T54" fmla="*/ 180 w 187"/>
                <a:gd name="T55" fmla="*/ 0 h 174"/>
                <a:gd name="T56" fmla="*/ 180 w 187"/>
                <a:gd name="T57" fmla="*/ 0 h 174"/>
                <a:gd name="T58" fmla="*/ 180 w 187"/>
                <a:gd name="T59" fmla="*/ 0 h 174"/>
                <a:gd name="T60" fmla="*/ 5 w 187"/>
                <a:gd name="T61" fmla="*/ 0 h 174"/>
                <a:gd name="T62" fmla="*/ 4 w 187"/>
                <a:gd name="T63" fmla="*/ 0 h 174"/>
                <a:gd name="T64" fmla="*/ 3 w 187"/>
                <a:gd name="T65" fmla="*/ 0 h 174"/>
                <a:gd name="T66" fmla="*/ 3 w 187"/>
                <a:gd name="T67" fmla="*/ 0 h 174"/>
                <a:gd name="T68" fmla="*/ 2 w 187"/>
                <a:gd name="T69" fmla="*/ 0 h 174"/>
                <a:gd name="T70" fmla="*/ 2 w 187"/>
                <a:gd name="T71" fmla="*/ 1 h 174"/>
                <a:gd name="T72" fmla="*/ 1 w 187"/>
                <a:gd name="T73" fmla="*/ 1 h 174"/>
                <a:gd name="T74" fmla="*/ 1 w 187"/>
                <a:gd name="T75" fmla="*/ 1 h 174"/>
                <a:gd name="T76" fmla="*/ 1 w 187"/>
                <a:gd name="T77" fmla="*/ 2 h 174"/>
                <a:gd name="T78" fmla="*/ 0 w 187"/>
                <a:gd name="T79" fmla="*/ 3 h 174"/>
                <a:gd name="T80" fmla="*/ 0 w 187"/>
                <a:gd name="T81" fmla="*/ 3 h 174"/>
                <a:gd name="T82" fmla="*/ 0 w 187"/>
                <a:gd name="T83" fmla="*/ 3 h 174"/>
                <a:gd name="T84" fmla="*/ 0 w 187"/>
                <a:gd name="T85" fmla="*/ 5 h 174"/>
                <a:gd name="T86" fmla="*/ 0 w 187"/>
                <a:gd name="T87" fmla="*/ 5 h 174"/>
                <a:gd name="T88" fmla="*/ 0 w 187"/>
                <a:gd name="T89" fmla="*/ 6 h 174"/>
                <a:gd name="T90" fmla="*/ 0 w 187"/>
                <a:gd name="T91" fmla="*/ 167 h 174"/>
                <a:gd name="T92" fmla="*/ 0 w 187"/>
                <a:gd name="T93" fmla="*/ 167 h 174"/>
                <a:gd name="T94" fmla="*/ 0 w 187"/>
                <a:gd name="T95" fmla="*/ 168 h 174"/>
                <a:gd name="T96" fmla="*/ 0 w 187"/>
                <a:gd name="T97" fmla="*/ 169 h 174"/>
                <a:gd name="T98" fmla="*/ 0 w 187"/>
                <a:gd name="T99" fmla="*/ 169 h 174"/>
                <a:gd name="T100" fmla="*/ 0 w 187"/>
                <a:gd name="T101" fmla="*/ 170 h 174"/>
                <a:gd name="T102" fmla="*/ 1 w 187"/>
                <a:gd name="T103" fmla="*/ 170 h 174"/>
                <a:gd name="T104" fmla="*/ 1 w 187"/>
                <a:gd name="T105" fmla="*/ 171 h 174"/>
                <a:gd name="T106" fmla="*/ 1 w 187"/>
                <a:gd name="T107" fmla="*/ 171 h 174"/>
                <a:gd name="T108" fmla="*/ 2 w 187"/>
                <a:gd name="T109" fmla="*/ 171 h 174"/>
                <a:gd name="T110" fmla="*/ 2 w 187"/>
                <a:gd name="T111" fmla="*/ 172 h 174"/>
                <a:gd name="T112" fmla="*/ 2 w 187"/>
                <a:gd name="T113" fmla="*/ 172 h 174"/>
                <a:gd name="T114" fmla="*/ 3 w 187"/>
                <a:gd name="T115" fmla="*/ 172 h 174"/>
                <a:gd name="T116" fmla="*/ 3 w 187"/>
                <a:gd name="T117" fmla="*/ 172 h 174"/>
                <a:gd name="T118" fmla="*/ 4 w 187"/>
                <a:gd name="T119" fmla="*/ 173 h 174"/>
                <a:gd name="T120" fmla="*/ 5 w 187"/>
                <a:gd name="T121" fmla="*/ 173 h 174"/>
                <a:gd name="T122" fmla="*/ 180 w 187"/>
                <a:gd name="T123"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7" h="174">
                  <a:moveTo>
                    <a:pt x="180" y="173"/>
                  </a:moveTo>
                  <a:lnTo>
                    <a:pt x="180" y="173"/>
                  </a:lnTo>
                  <a:lnTo>
                    <a:pt x="180" y="172"/>
                  </a:lnTo>
                  <a:lnTo>
                    <a:pt x="182" y="172"/>
                  </a:lnTo>
                  <a:lnTo>
                    <a:pt x="182" y="172"/>
                  </a:lnTo>
                  <a:lnTo>
                    <a:pt x="183" y="171"/>
                  </a:lnTo>
                  <a:lnTo>
                    <a:pt x="183" y="171"/>
                  </a:lnTo>
                  <a:lnTo>
                    <a:pt x="184" y="171"/>
                  </a:lnTo>
                  <a:lnTo>
                    <a:pt x="184" y="170"/>
                  </a:lnTo>
                  <a:lnTo>
                    <a:pt x="184" y="170"/>
                  </a:lnTo>
                  <a:lnTo>
                    <a:pt x="184" y="169"/>
                  </a:lnTo>
                  <a:lnTo>
                    <a:pt x="185" y="169"/>
                  </a:lnTo>
                  <a:lnTo>
                    <a:pt x="185" y="168"/>
                  </a:lnTo>
                  <a:lnTo>
                    <a:pt x="186" y="167"/>
                  </a:lnTo>
                  <a:lnTo>
                    <a:pt x="186" y="167"/>
                  </a:lnTo>
                  <a:lnTo>
                    <a:pt x="186" y="6"/>
                  </a:lnTo>
                  <a:lnTo>
                    <a:pt x="186" y="5"/>
                  </a:lnTo>
                  <a:lnTo>
                    <a:pt x="186" y="5"/>
                  </a:lnTo>
                  <a:lnTo>
                    <a:pt x="185" y="5"/>
                  </a:lnTo>
                  <a:lnTo>
                    <a:pt x="185" y="3"/>
                  </a:lnTo>
                  <a:lnTo>
                    <a:pt x="184" y="3"/>
                  </a:lnTo>
                  <a:lnTo>
                    <a:pt x="184" y="2"/>
                  </a:lnTo>
                  <a:lnTo>
                    <a:pt x="184" y="1"/>
                  </a:lnTo>
                  <a:lnTo>
                    <a:pt x="183" y="1"/>
                  </a:lnTo>
                  <a:lnTo>
                    <a:pt x="183" y="1"/>
                  </a:lnTo>
                  <a:lnTo>
                    <a:pt x="182" y="1"/>
                  </a:lnTo>
                  <a:lnTo>
                    <a:pt x="182" y="0"/>
                  </a:lnTo>
                  <a:lnTo>
                    <a:pt x="180" y="0"/>
                  </a:lnTo>
                  <a:lnTo>
                    <a:pt x="180" y="0"/>
                  </a:lnTo>
                  <a:lnTo>
                    <a:pt x="180" y="0"/>
                  </a:lnTo>
                  <a:lnTo>
                    <a:pt x="5" y="0"/>
                  </a:lnTo>
                  <a:lnTo>
                    <a:pt x="4" y="0"/>
                  </a:lnTo>
                  <a:lnTo>
                    <a:pt x="3" y="0"/>
                  </a:lnTo>
                  <a:lnTo>
                    <a:pt x="3" y="0"/>
                  </a:lnTo>
                  <a:lnTo>
                    <a:pt x="2" y="0"/>
                  </a:lnTo>
                  <a:lnTo>
                    <a:pt x="2" y="1"/>
                  </a:lnTo>
                  <a:lnTo>
                    <a:pt x="1" y="1"/>
                  </a:lnTo>
                  <a:lnTo>
                    <a:pt x="1" y="1"/>
                  </a:lnTo>
                  <a:lnTo>
                    <a:pt x="1" y="2"/>
                  </a:lnTo>
                  <a:lnTo>
                    <a:pt x="0" y="3"/>
                  </a:lnTo>
                  <a:lnTo>
                    <a:pt x="0" y="3"/>
                  </a:lnTo>
                  <a:lnTo>
                    <a:pt x="0" y="3"/>
                  </a:lnTo>
                  <a:lnTo>
                    <a:pt x="0" y="5"/>
                  </a:lnTo>
                  <a:lnTo>
                    <a:pt x="0" y="5"/>
                  </a:lnTo>
                  <a:lnTo>
                    <a:pt x="0" y="6"/>
                  </a:lnTo>
                  <a:lnTo>
                    <a:pt x="0" y="167"/>
                  </a:lnTo>
                  <a:lnTo>
                    <a:pt x="0" y="167"/>
                  </a:lnTo>
                  <a:lnTo>
                    <a:pt x="0" y="168"/>
                  </a:lnTo>
                  <a:lnTo>
                    <a:pt x="0" y="169"/>
                  </a:lnTo>
                  <a:lnTo>
                    <a:pt x="0" y="169"/>
                  </a:lnTo>
                  <a:lnTo>
                    <a:pt x="0" y="170"/>
                  </a:lnTo>
                  <a:lnTo>
                    <a:pt x="1" y="170"/>
                  </a:lnTo>
                  <a:lnTo>
                    <a:pt x="1" y="171"/>
                  </a:lnTo>
                  <a:lnTo>
                    <a:pt x="1" y="171"/>
                  </a:lnTo>
                  <a:lnTo>
                    <a:pt x="2" y="171"/>
                  </a:lnTo>
                  <a:lnTo>
                    <a:pt x="2" y="172"/>
                  </a:lnTo>
                  <a:lnTo>
                    <a:pt x="2" y="172"/>
                  </a:lnTo>
                  <a:lnTo>
                    <a:pt x="3" y="172"/>
                  </a:lnTo>
                  <a:lnTo>
                    <a:pt x="3" y="172"/>
                  </a:lnTo>
                  <a:lnTo>
                    <a:pt x="4" y="173"/>
                  </a:lnTo>
                  <a:lnTo>
                    <a:pt x="5" y="173"/>
                  </a:lnTo>
                  <a:lnTo>
                    <a:pt x="180" y="173"/>
                  </a:lnTo>
                </a:path>
              </a:pathLst>
            </a:custGeom>
            <a:solidFill>
              <a:srgbClr val="999999"/>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98" name="Freeform 266"/>
            <p:cNvSpPr>
              <a:spLocks/>
            </p:cNvSpPr>
            <p:nvPr/>
          </p:nvSpPr>
          <p:spPr bwMode="auto">
            <a:xfrm>
              <a:off x="1886" y="3313"/>
              <a:ext cx="167" cy="107"/>
            </a:xfrm>
            <a:custGeom>
              <a:avLst/>
              <a:gdLst>
                <a:gd name="T0" fmla="*/ 185 w 186"/>
                <a:gd name="T1" fmla="*/ 165 h 172"/>
                <a:gd name="T2" fmla="*/ 185 w 186"/>
                <a:gd name="T3" fmla="*/ 166 h 172"/>
                <a:gd name="T4" fmla="*/ 185 w 186"/>
                <a:gd name="T5" fmla="*/ 167 h 172"/>
                <a:gd name="T6" fmla="*/ 184 w 186"/>
                <a:gd name="T7" fmla="*/ 167 h 172"/>
                <a:gd name="T8" fmla="*/ 184 w 186"/>
                <a:gd name="T9" fmla="*/ 168 h 172"/>
                <a:gd name="T10" fmla="*/ 183 w 186"/>
                <a:gd name="T11" fmla="*/ 169 h 172"/>
                <a:gd name="T12" fmla="*/ 183 w 186"/>
                <a:gd name="T13" fmla="*/ 169 h 172"/>
                <a:gd name="T14" fmla="*/ 182 w 186"/>
                <a:gd name="T15" fmla="*/ 170 h 172"/>
                <a:gd name="T16" fmla="*/ 182 w 186"/>
                <a:gd name="T17" fmla="*/ 170 h 172"/>
                <a:gd name="T18" fmla="*/ 181 w 186"/>
                <a:gd name="T19" fmla="*/ 170 h 172"/>
                <a:gd name="T20" fmla="*/ 181 w 186"/>
                <a:gd name="T21" fmla="*/ 171 h 172"/>
                <a:gd name="T22" fmla="*/ 180 w 186"/>
                <a:gd name="T23" fmla="*/ 171 h 172"/>
                <a:gd name="T24" fmla="*/ 179 w 186"/>
                <a:gd name="T25" fmla="*/ 171 h 172"/>
                <a:gd name="T26" fmla="*/ 4 w 186"/>
                <a:gd name="T27" fmla="*/ 171 h 172"/>
                <a:gd name="T28" fmla="*/ 3 w 186"/>
                <a:gd name="T29" fmla="*/ 171 h 172"/>
                <a:gd name="T30" fmla="*/ 3 w 186"/>
                <a:gd name="T31" fmla="*/ 171 h 172"/>
                <a:gd name="T32" fmla="*/ 3 w 186"/>
                <a:gd name="T33" fmla="*/ 170 h 172"/>
                <a:gd name="T34" fmla="*/ 2 w 186"/>
                <a:gd name="T35" fmla="*/ 170 h 172"/>
                <a:gd name="T36" fmla="*/ 2 w 186"/>
                <a:gd name="T37" fmla="*/ 170 h 172"/>
                <a:gd name="T38" fmla="*/ 1 w 186"/>
                <a:gd name="T39" fmla="*/ 169 h 172"/>
                <a:gd name="T40" fmla="*/ 1 w 186"/>
                <a:gd name="T41" fmla="*/ 169 h 172"/>
                <a:gd name="T42" fmla="*/ 0 w 186"/>
                <a:gd name="T43" fmla="*/ 169 h 172"/>
                <a:gd name="T44" fmla="*/ 0 w 186"/>
                <a:gd name="T45" fmla="*/ 168 h 172"/>
                <a:gd name="T46" fmla="*/ 0 w 186"/>
                <a:gd name="T47" fmla="*/ 167 h 172"/>
                <a:gd name="T48" fmla="*/ 0 w 186"/>
                <a:gd name="T49" fmla="*/ 167 h 172"/>
                <a:gd name="T50" fmla="*/ 0 w 186"/>
                <a:gd name="T51" fmla="*/ 166 h 172"/>
                <a:gd name="T52" fmla="*/ 0 w 186"/>
                <a:gd name="T53" fmla="*/ 165 h 172"/>
                <a:gd name="T54" fmla="*/ 0 w 186"/>
                <a:gd name="T55" fmla="*/ 5 h 172"/>
                <a:gd name="T56" fmla="*/ 0 w 186"/>
                <a:gd name="T57" fmla="*/ 4 h 172"/>
                <a:gd name="T58" fmla="*/ 0 w 186"/>
                <a:gd name="T59" fmla="*/ 3 h 172"/>
                <a:gd name="T60" fmla="*/ 0 w 186"/>
                <a:gd name="T61" fmla="*/ 3 h 172"/>
                <a:gd name="T62" fmla="*/ 0 w 186"/>
                <a:gd name="T63" fmla="*/ 2 h 172"/>
                <a:gd name="T64" fmla="*/ 0 w 186"/>
                <a:gd name="T65" fmla="*/ 2 h 172"/>
                <a:gd name="T66" fmla="*/ 1 w 186"/>
                <a:gd name="T67" fmla="*/ 1 h 172"/>
                <a:gd name="T68" fmla="*/ 1 w 186"/>
                <a:gd name="T69" fmla="*/ 1 h 172"/>
                <a:gd name="T70" fmla="*/ 2 w 186"/>
                <a:gd name="T71" fmla="*/ 1 h 172"/>
                <a:gd name="T72" fmla="*/ 2 w 186"/>
                <a:gd name="T73" fmla="*/ 0 h 172"/>
                <a:gd name="T74" fmla="*/ 2 w 186"/>
                <a:gd name="T75" fmla="*/ 0 h 172"/>
                <a:gd name="T76" fmla="*/ 3 w 186"/>
                <a:gd name="T77" fmla="*/ 0 h 172"/>
                <a:gd name="T78" fmla="*/ 3 w 186"/>
                <a:gd name="T79" fmla="*/ 0 h 172"/>
                <a:gd name="T80" fmla="*/ 4 w 186"/>
                <a:gd name="T81" fmla="*/ 0 h 172"/>
                <a:gd name="T82" fmla="*/ 179 w 186"/>
                <a:gd name="T83" fmla="*/ 0 h 172"/>
                <a:gd name="T84" fmla="*/ 180 w 186"/>
                <a:gd name="T85" fmla="*/ 0 h 172"/>
                <a:gd name="T86" fmla="*/ 181 w 186"/>
                <a:gd name="T87" fmla="*/ 0 h 172"/>
                <a:gd name="T88" fmla="*/ 181 w 186"/>
                <a:gd name="T89" fmla="*/ 0 h 172"/>
                <a:gd name="T90" fmla="*/ 182 w 186"/>
                <a:gd name="T91" fmla="*/ 0 h 172"/>
                <a:gd name="T92" fmla="*/ 182 w 186"/>
                <a:gd name="T93" fmla="*/ 1 h 172"/>
                <a:gd name="T94" fmla="*/ 183 w 186"/>
                <a:gd name="T95" fmla="*/ 1 h 172"/>
                <a:gd name="T96" fmla="*/ 183 w 186"/>
                <a:gd name="T97" fmla="*/ 1 h 172"/>
                <a:gd name="T98" fmla="*/ 183 w 186"/>
                <a:gd name="T99" fmla="*/ 2 h 172"/>
                <a:gd name="T100" fmla="*/ 184 w 186"/>
                <a:gd name="T101" fmla="*/ 2 h 172"/>
                <a:gd name="T102" fmla="*/ 184 w 186"/>
                <a:gd name="T103" fmla="*/ 3 h 172"/>
                <a:gd name="T104" fmla="*/ 185 w 186"/>
                <a:gd name="T105" fmla="*/ 3 h 172"/>
                <a:gd name="T106" fmla="*/ 185 w 186"/>
                <a:gd name="T107" fmla="*/ 4 h 172"/>
                <a:gd name="T108" fmla="*/ 185 w 186"/>
                <a:gd name="T109" fmla="*/ 5 h 172"/>
                <a:gd name="T110" fmla="*/ 185 w 186"/>
                <a:gd name="T111" fmla="*/ 16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6" h="172">
                  <a:moveTo>
                    <a:pt x="185" y="165"/>
                  </a:moveTo>
                  <a:lnTo>
                    <a:pt x="185" y="166"/>
                  </a:lnTo>
                  <a:lnTo>
                    <a:pt x="185" y="167"/>
                  </a:lnTo>
                  <a:lnTo>
                    <a:pt x="184" y="167"/>
                  </a:lnTo>
                  <a:lnTo>
                    <a:pt x="184" y="168"/>
                  </a:lnTo>
                  <a:lnTo>
                    <a:pt x="183" y="169"/>
                  </a:lnTo>
                  <a:lnTo>
                    <a:pt x="183" y="169"/>
                  </a:lnTo>
                  <a:lnTo>
                    <a:pt x="182" y="170"/>
                  </a:lnTo>
                  <a:lnTo>
                    <a:pt x="182" y="170"/>
                  </a:lnTo>
                  <a:lnTo>
                    <a:pt x="181" y="170"/>
                  </a:lnTo>
                  <a:lnTo>
                    <a:pt x="181" y="171"/>
                  </a:lnTo>
                  <a:lnTo>
                    <a:pt x="180" y="171"/>
                  </a:lnTo>
                  <a:lnTo>
                    <a:pt x="179" y="171"/>
                  </a:lnTo>
                  <a:lnTo>
                    <a:pt x="4" y="171"/>
                  </a:lnTo>
                  <a:lnTo>
                    <a:pt x="3" y="171"/>
                  </a:lnTo>
                  <a:lnTo>
                    <a:pt x="3" y="171"/>
                  </a:lnTo>
                  <a:lnTo>
                    <a:pt x="3" y="170"/>
                  </a:lnTo>
                  <a:lnTo>
                    <a:pt x="2" y="170"/>
                  </a:lnTo>
                  <a:lnTo>
                    <a:pt x="2" y="170"/>
                  </a:lnTo>
                  <a:lnTo>
                    <a:pt x="1" y="169"/>
                  </a:lnTo>
                  <a:lnTo>
                    <a:pt x="1" y="169"/>
                  </a:lnTo>
                  <a:lnTo>
                    <a:pt x="0" y="169"/>
                  </a:lnTo>
                  <a:lnTo>
                    <a:pt x="0" y="168"/>
                  </a:lnTo>
                  <a:lnTo>
                    <a:pt x="0" y="167"/>
                  </a:lnTo>
                  <a:lnTo>
                    <a:pt x="0" y="167"/>
                  </a:lnTo>
                  <a:lnTo>
                    <a:pt x="0" y="166"/>
                  </a:lnTo>
                  <a:lnTo>
                    <a:pt x="0" y="165"/>
                  </a:lnTo>
                  <a:lnTo>
                    <a:pt x="0" y="5"/>
                  </a:lnTo>
                  <a:lnTo>
                    <a:pt x="0" y="4"/>
                  </a:lnTo>
                  <a:lnTo>
                    <a:pt x="0" y="3"/>
                  </a:lnTo>
                  <a:lnTo>
                    <a:pt x="0" y="3"/>
                  </a:lnTo>
                  <a:lnTo>
                    <a:pt x="0" y="2"/>
                  </a:lnTo>
                  <a:lnTo>
                    <a:pt x="0" y="2"/>
                  </a:lnTo>
                  <a:lnTo>
                    <a:pt x="1" y="1"/>
                  </a:lnTo>
                  <a:lnTo>
                    <a:pt x="1" y="1"/>
                  </a:lnTo>
                  <a:lnTo>
                    <a:pt x="2" y="1"/>
                  </a:lnTo>
                  <a:lnTo>
                    <a:pt x="2" y="0"/>
                  </a:lnTo>
                  <a:lnTo>
                    <a:pt x="2" y="0"/>
                  </a:lnTo>
                  <a:lnTo>
                    <a:pt x="3" y="0"/>
                  </a:lnTo>
                  <a:lnTo>
                    <a:pt x="3" y="0"/>
                  </a:lnTo>
                  <a:lnTo>
                    <a:pt x="4" y="0"/>
                  </a:lnTo>
                  <a:lnTo>
                    <a:pt x="179" y="0"/>
                  </a:lnTo>
                  <a:lnTo>
                    <a:pt x="180" y="0"/>
                  </a:lnTo>
                  <a:lnTo>
                    <a:pt x="181" y="0"/>
                  </a:lnTo>
                  <a:lnTo>
                    <a:pt x="181" y="0"/>
                  </a:lnTo>
                  <a:lnTo>
                    <a:pt x="182" y="0"/>
                  </a:lnTo>
                  <a:lnTo>
                    <a:pt x="182" y="1"/>
                  </a:lnTo>
                  <a:lnTo>
                    <a:pt x="183" y="1"/>
                  </a:lnTo>
                  <a:lnTo>
                    <a:pt x="183" y="1"/>
                  </a:lnTo>
                  <a:lnTo>
                    <a:pt x="183" y="2"/>
                  </a:lnTo>
                  <a:lnTo>
                    <a:pt x="184" y="2"/>
                  </a:lnTo>
                  <a:lnTo>
                    <a:pt x="184" y="3"/>
                  </a:lnTo>
                  <a:lnTo>
                    <a:pt x="185" y="3"/>
                  </a:lnTo>
                  <a:lnTo>
                    <a:pt x="185" y="4"/>
                  </a:lnTo>
                  <a:lnTo>
                    <a:pt x="185" y="5"/>
                  </a:lnTo>
                  <a:lnTo>
                    <a:pt x="185" y="165"/>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499" name="Freeform 267"/>
            <p:cNvSpPr>
              <a:spLocks/>
            </p:cNvSpPr>
            <p:nvPr/>
          </p:nvSpPr>
          <p:spPr bwMode="auto">
            <a:xfrm>
              <a:off x="1887" y="3313"/>
              <a:ext cx="164" cy="106"/>
            </a:xfrm>
            <a:custGeom>
              <a:avLst/>
              <a:gdLst>
                <a:gd name="T0" fmla="*/ 180 w 181"/>
                <a:gd name="T1" fmla="*/ 3 h 171"/>
                <a:gd name="T2" fmla="*/ 180 w 181"/>
                <a:gd name="T3" fmla="*/ 3 h 171"/>
                <a:gd name="T4" fmla="*/ 180 w 181"/>
                <a:gd name="T5" fmla="*/ 2 h 171"/>
                <a:gd name="T6" fmla="*/ 179 w 181"/>
                <a:gd name="T7" fmla="*/ 2 h 171"/>
                <a:gd name="T8" fmla="*/ 179 w 181"/>
                <a:gd name="T9" fmla="*/ 1 h 171"/>
                <a:gd name="T10" fmla="*/ 178 w 181"/>
                <a:gd name="T11" fmla="*/ 1 h 171"/>
                <a:gd name="T12" fmla="*/ 178 w 181"/>
                <a:gd name="T13" fmla="*/ 0 h 171"/>
                <a:gd name="T14" fmla="*/ 177 w 181"/>
                <a:gd name="T15" fmla="*/ 0 h 171"/>
                <a:gd name="T16" fmla="*/ 177 w 181"/>
                <a:gd name="T17" fmla="*/ 0 h 171"/>
                <a:gd name="T18" fmla="*/ 177 w 181"/>
                <a:gd name="T19" fmla="*/ 0 h 171"/>
                <a:gd name="T20" fmla="*/ 176 w 181"/>
                <a:gd name="T21" fmla="*/ 0 h 171"/>
                <a:gd name="T22" fmla="*/ 176 w 181"/>
                <a:gd name="T23" fmla="*/ 0 h 171"/>
                <a:gd name="T24" fmla="*/ 3 w 181"/>
                <a:gd name="T25" fmla="*/ 0 h 171"/>
                <a:gd name="T26" fmla="*/ 3 w 181"/>
                <a:gd name="T27" fmla="*/ 0 h 171"/>
                <a:gd name="T28" fmla="*/ 2 w 181"/>
                <a:gd name="T29" fmla="*/ 0 h 171"/>
                <a:gd name="T30" fmla="*/ 2 w 181"/>
                <a:gd name="T31" fmla="*/ 0 h 171"/>
                <a:gd name="T32" fmla="*/ 1 w 181"/>
                <a:gd name="T33" fmla="*/ 0 h 171"/>
                <a:gd name="T34" fmla="*/ 1 w 181"/>
                <a:gd name="T35" fmla="*/ 0 h 171"/>
                <a:gd name="T36" fmla="*/ 1 w 181"/>
                <a:gd name="T37" fmla="*/ 1 h 171"/>
                <a:gd name="T38" fmla="*/ 0 w 181"/>
                <a:gd name="T39" fmla="*/ 1 h 171"/>
                <a:gd name="T40" fmla="*/ 0 w 181"/>
                <a:gd name="T41" fmla="*/ 1 h 171"/>
                <a:gd name="T42" fmla="*/ 0 w 181"/>
                <a:gd name="T43" fmla="*/ 2 h 171"/>
                <a:gd name="T44" fmla="*/ 0 w 181"/>
                <a:gd name="T45" fmla="*/ 3 h 171"/>
                <a:gd name="T46" fmla="*/ 0 w 181"/>
                <a:gd name="T47" fmla="*/ 3 h 171"/>
                <a:gd name="T48" fmla="*/ 0 w 181"/>
                <a:gd name="T49" fmla="*/ 166 h 171"/>
                <a:gd name="T50" fmla="*/ 0 w 181"/>
                <a:gd name="T51" fmla="*/ 166 h 171"/>
                <a:gd name="T52" fmla="*/ 0 w 181"/>
                <a:gd name="T53" fmla="*/ 167 h 171"/>
                <a:gd name="T54" fmla="*/ 0 w 181"/>
                <a:gd name="T55" fmla="*/ 168 h 171"/>
                <a:gd name="T56" fmla="*/ 0 w 181"/>
                <a:gd name="T57" fmla="*/ 168 h 171"/>
                <a:gd name="T58" fmla="*/ 1 w 181"/>
                <a:gd name="T59" fmla="*/ 168 h 171"/>
                <a:gd name="T60" fmla="*/ 1 w 181"/>
                <a:gd name="T61" fmla="*/ 169 h 171"/>
                <a:gd name="T62" fmla="*/ 2 w 181"/>
                <a:gd name="T63" fmla="*/ 169 h 171"/>
                <a:gd name="T64" fmla="*/ 2 w 181"/>
                <a:gd name="T65" fmla="*/ 169 h 171"/>
                <a:gd name="T66" fmla="*/ 3 w 181"/>
                <a:gd name="T67" fmla="*/ 170 h 171"/>
                <a:gd name="T68" fmla="*/ 3 w 181"/>
                <a:gd name="T69" fmla="*/ 170 h 171"/>
                <a:gd name="T70" fmla="*/ 176 w 181"/>
                <a:gd name="T71" fmla="*/ 170 h 171"/>
                <a:gd name="T72" fmla="*/ 176 w 181"/>
                <a:gd name="T73" fmla="*/ 169 h 171"/>
                <a:gd name="T74" fmla="*/ 177 w 181"/>
                <a:gd name="T75" fmla="*/ 169 h 171"/>
                <a:gd name="T76" fmla="*/ 177 w 181"/>
                <a:gd name="T77" fmla="*/ 169 h 171"/>
                <a:gd name="T78" fmla="*/ 178 w 181"/>
                <a:gd name="T79" fmla="*/ 169 h 171"/>
                <a:gd name="T80" fmla="*/ 178 w 181"/>
                <a:gd name="T81" fmla="*/ 168 h 171"/>
                <a:gd name="T82" fmla="*/ 178 w 181"/>
                <a:gd name="T83" fmla="*/ 168 h 171"/>
                <a:gd name="T84" fmla="*/ 179 w 181"/>
                <a:gd name="T85" fmla="*/ 168 h 171"/>
                <a:gd name="T86" fmla="*/ 179 w 181"/>
                <a:gd name="T87" fmla="*/ 167 h 171"/>
                <a:gd name="T88" fmla="*/ 180 w 181"/>
                <a:gd name="T89" fmla="*/ 166 h 171"/>
                <a:gd name="T90" fmla="*/ 180 w 181"/>
                <a:gd name="T91" fmla="*/ 166 h 171"/>
                <a:gd name="T92" fmla="*/ 180 w 181"/>
                <a:gd name="T93" fmla="*/ 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1" h="171">
                  <a:moveTo>
                    <a:pt x="180" y="3"/>
                  </a:moveTo>
                  <a:lnTo>
                    <a:pt x="180" y="3"/>
                  </a:lnTo>
                  <a:lnTo>
                    <a:pt x="180" y="2"/>
                  </a:lnTo>
                  <a:lnTo>
                    <a:pt x="179" y="2"/>
                  </a:lnTo>
                  <a:lnTo>
                    <a:pt x="179" y="1"/>
                  </a:lnTo>
                  <a:lnTo>
                    <a:pt x="178" y="1"/>
                  </a:lnTo>
                  <a:lnTo>
                    <a:pt x="178" y="0"/>
                  </a:lnTo>
                  <a:lnTo>
                    <a:pt x="177" y="0"/>
                  </a:lnTo>
                  <a:lnTo>
                    <a:pt x="177" y="0"/>
                  </a:lnTo>
                  <a:lnTo>
                    <a:pt x="177" y="0"/>
                  </a:lnTo>
                  <a:lnTo>
                    <a:pt x="176" y="0"/>
                  </a:lnTo>
                  <a:lnTo>
                    <a:pt x="176" y="0"/>
                  </a:lnTo>
                  <a:lnTo>
                    <a:pt x="3" y="0"/>
                  </a:lnTo>
                  <a:lnTo>
                    <a:pt x="3" y="0"/>
                  </a:lnTo>
                  <a:lnTo>
                    <a:pt x="2" y="0"/>
                  </a:lnTo>
                  <a:lnTo>
                    <a:pt x="2" y="0"/>
                  </a:lnTo>
                  <a:lnTo>
                    <a:pt x="1" y="0"/>
                  </a:lnTo>
                  <a:lnTo>
                    <a:pt x="1" y="0"/>
                  </a:lnTo>
                  <a:lnTo>
                    <a:pt x="1" y="1"/>
                  </a:lnTo>
                  <a:lnTo>
                    <a:pt x="0" y="1"/>
                  </a:lnTo>
                  <a:lnTo>
                    <a:pt x="0" y="1"/>
                  </a:lnTo>
                  <a:lnTo>
                    <a:pt x="0" y="2"/>
                  </a:lnTo>
                  <a:lnTo>
                    <a:pt x="0" y="3"/>
                  </a:lnTo>
                  <a:lnTo>
                    <a:pt x="0" y="3"/>
                  </a:lnTo>
                  <a:lnTo>
                    <a:pt x="0" y="166"/>
                  </a:lnTo>
                  <a:lnTo>
                    <a:pt x="0" y="166"/>
                  </a:lnTo>
                  <a:lnTo>
                    <a:pt x="0" y="167"/>
                  </a:lnTo>
                  <a:lnTo>
                    <a:pt x="0" y="168"/>
                  </a:lnTo>
                  <a:lnTo>
                    <a:pt x="0" y="168"/>
                  </a:lnTo>
                  <a:lnTo>
                    <a:pt x="1" y="168"/>
                  </a:lnTo>
                  <a:lnTo>
                    <a:pt x="1" y="169"/>
                  </a:lnTo>
                  <a:lnTo>
                    <a:pt x="2" y="169"/>
                  </a:lnTo>
                  <a:lnTo>
                    <a:pt x="2" y="169"/>
                  </a:lnTo>
                  <a:lnTo>
                    <a:pt x="3" y="170"/>
                  </a:lnTo>
                  <a:lnTo>
                    <a:pt x="3" y="170"/>
                  </a:lnTo>
                  <a:lnTo>
                    <a:pt x="176" y="170"/>
                  </a:lnTo>
                  <a:lnTo>
                    <a:pt x="176" y="169"/>
                  </a:lnTo>
                  <a:lnTo>
                    <a:pt x="177" y="169"/>
                  </a:lnTo>
                  <a:lnTo>
                    <a:pt x="177" y="169"/>
                  </a:lnTo>
                  <a:lnTo>
                    <a:pt x="178" y="169"/>
                  </a:lnTo>
                  <a:lnTo>
                    <a:pt x="178" y="168"/>
                  </a:lnTo>
                  <a:lnTo>
                    <a:pt x="178" y="168"/>
                  </a:lnTo>
                  <a:lnTo>
                    <a:pt x="179" y="168"/>
                  </a:lnTo>
                  <a:lnTo>
                    <a:pt x="179" y="167"/>
                  </a:lnTo>
                  <a:lnTo>
                    <a:pt x="180" y="166"/>
                  </a:lnTo>
                  <a:lnTo>
                    <a:pt x="180" y="166"/>
                  </a:lnTo>
                  <a:lnTo>
                    <a:pt x="180" y="3"/>
                  </a:lnTo>
                </a:path>
              </a:pathLst>
            </a:custGeom>
            <a:solidFill>
              <a:srgbClr val="999999"/>
            </a:solidFill>
            <a:ln w="12700" cap="flat" cmpd="sng">
              <a:solidFill>
                <a:srgbClr val="99999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500" name="Freeform 268"/>
            <p:cNvSpPr>
              <a:spLocks/>
            </p:cNvSpPr>
            <p:nvPr/>
          </p:nvSpPr>
          <p:spPr bwMode="auto">
            <a:xfrm>
              <a:off x="1888" y="3314"/>
              <a:ext cx="163" cy="104"/>
            </a:xfrm>
            <a:custGeom>
              <a:avLst/>
              <a:gdLst>
                <a:gd name="T0" fmla="*/ 179 w 180"/>
                <a:gd name="T1" fmla="*/ 163 h 168"/>
                <a:gd name="T2" fmla="*/ 179 w 180"/>
                <a:gd name="T3" fmla="*/ 164 h 168"/>
                <a:gd name="T4" fmla="*/ 178 w 180"/>
                <a:gd name="T5" fmla="*/ 165 h 168"/>
                <a:gd name="T6" fmla="*/ 178 w 180"/>
                <a:gd name="T7" fmla="*/ 165 h 168"/>
                <a:gd name="T8" fmla="*/ 177 w 180"/>
                <a:gd name="T9" fmla="*/ 166 h 168"/>
                <a:gd name="T10" fmla="*/ 177 w 180"/>
                <a:gd name="T11" fmla="*/ 166 h 168"/>
                <a:gd name="T12" fmla="*/ 176 w 180"/>
                <a:gd name="T13" fmla="*/ 167 h 168"/>
                <a:gd name="T14" fmla="*/ 176 w 180"/>
                <a:gd name="T15" fmla="*/ 167 h 168"/>
                <a:gd name="T16" fmla="*/ 2 w 180"/>
                <a:gd name="T17" fmla="*/ 167 h 168"/>
                <a:gd name="T18" fmla="*/ 2 w 180"/>
                <a:gd name="T19" fmla="*/ 167 h 168"/>
                <a:gd name="T20" fmla="*/ 1 w 180"/>
                <a:gd name="T21" fmla="*/ 167 h 168"/>
                <a:gd name="T22" fmla="*/ 1 w 180"/>
                <a:gd name="T23" fmla="*/ 166 h 168"/>
                <a:gd name="T24" fmla="*/ 1 w 180"/>
                <a:gd name="T25" fmla="*/ 166 h 168"/>
                <a:gd name="T26" fmla="*/ 0 w 180"/>
                <a:gd name="T27" fmla="*/ 166 h 168"/>
                <a:gd name="T28" fmla="*/ 0 w 180"/>
                <a:gd name="T29" fmla="*/ 165 h 168"/>
                <a:gd name="T30" fmla="*/ 0 w 180"/>
                <a:gd name="T31" fmla="*/ 165 h 168"/>
                <a:gd name="T32" fmla="*/ 0 w 180"/>
                <a:gd name="T33" fmla="*/ 165 h 168"/>
                <a:gd name="T34" fmla="*/ 0 w 180"/>
                <a:gd name="T35" fmla="*/ 164 h 168"/>
                <a:gd name="T36" fmla="*/ 0 w 180"/>
                <a:gd name="T37" fmla="*/ 163 h 168"/>
                <a:gd name="T38" fmla="*/ 0 w 180"/>
                <a:gd name="T39" fmla="*/ 3 h 168"/>
                <a:gd name="T40" fmla="*/ 0 w 180"/>
                <a:gd name="T41" fmla="*/ 2 h 168"/>
                <a:gd name="T42" fmla="*/ 0 w 180"/>
                <a:gd name="T43" fmla="*/ 1 h 168"/>
                <a:gd name="T44" fmla="*/ 0 w 180"/>
                <a:gd name="T45" fmla="*/ 1 h 168"/>
                <a:gd name="T46" fmla="*/ 0 w 180"/>
                <a:gd name="T47" fmla="*/ 1 h 168"/>
                <a:gd name="T48" fmla="*/ 1 w 180"/>
                <a:gd name="T49" fmla="*/ 0 h 168"/>
                <a:gd name="T50" fmla="*/ 1 w 180"/>
                <a:gd name="T51" fmla="*/ 0 h 168"/>
                <a:gd name="T52" fmla="*/ 2 w 180"/>
                <a:gd name="T53" fmla="*/ 0 h 168"/>
                <a:gd name="T54" fmla="*/ 2 w 180"/>
                <a:gd name="T55" fmla="*/ 0 h 168"/>
                <a:gd name="T56" fmla="*/ 176 w 180"/>
                <a:gd name="T57" fmla="*/ 0 h 168"/>
                <a:gd name="T58" fmla="*/ 176 w 180"/>
                <a:gd name="T59" fmla="*/ 0 h 168"/>
                <a:gd name="T60" fmla="*/ 176 w 180"/>
                <a:gd name="T61" fmla="*/ 0 h 168"/>
                <a:gd name="T62" fmla="*/ 177 w 180"/>
                <a:gd name="T63" fmla="*/ 0 h 168"/>
                <a:gd name="T64" fmla="*/ 177 w 180"/>
                <a:gd name="T65" fmla="*/ 0 h 168"/>
                <a:gd name="T66" fmla="*/ 177 w 180"/>
                <a:gd name="T67" fmla="*/ 1 h 168"/>
                <a:gd name="T68" fmla="*/ 178 w 180"/>
                <a:gd name="T69" fmla="*/ 1 h 168"/>
                <a:gd name="T70" fmla="*/ 178 w 180"/>
                <a:gd name="T71" fmla="*/ 1 h 168"/>
                <a:gd name="T72" fmla="*/ 179 w 180"/>
                <a:gd name="T73" fmla="*/ 2 h 168"/>
                <a:gd name="T74" fmla="*/ 179 w 180"/>
                <a:gd name="T75" fmla="*/ 3 h 168"/>
                <a:gd name="T76" fmla="*/ 179 w 180"/>
                <a:gd name="T77" fmla="*/ 16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0" h="168">
                  <a:moveTo>
                    <a:pt x="179" y="163"/>
                  </a:moveTo>
                  <a:lnTo>
                    <a:pt x="179" y="164"/>
                  </a:lnTo>
                  <a:lnTo>
                    <a:pt x="178" y="165"/>
                  </a:lnTo>
                  <a:lnTo>
                    <a:pt x="178" y="165"/>
                  </a:lnTo>
                  <a:lnTo>
                    <a:pt x="177" y="166"/>
                  </a:lnTo>
                  <a:lnTo>
                    <a:pt x="177" y="166"/>
                  </a:lnTo>
                  <a:lnTo>
                    <a:pt x="176" y="167"/>
                  </a:lnTo>
                  <a:lnTo>
                    <a:pt x="176" y="167"/>
                  </a:lnTo>
                  <a:lnTo>
                    <a:pt x="2" y="167"/>
                  </a:lnTo>
                  <a:lnTo>
                    <a:pt x="2" y="167"/>
                  </a:lnTo>
                  <a:lnTo>
                    <a:pt x="1" y="167"/>
                  </a:lnTo>
                  <a:lnTo>
                    <a:pt x="1" y="166"/>
                  </a:lnTo>
                  <a:lnTo>
                    <a:pt x="1" y="166"/>
                  </a:lnTo>
                  <a:lnTo>
                    <a:pt x="0" y="166"/>
                  </a:lnTo>
                  <a:lnTo>
                    <a:pt x="0" y="165"/>
                  </a:lnTo>
                  <a:lnTo>
                    <a:pt x="0" y="165"/>
                  </a:lnTo>
                  <a:lnTo>
                    <a:pt x="0" y="165"/>
                  </a:lnTo>
                  <a:lnTo>
                    <a:pt x="0" y="164"/>
                  </a:lnTo>
                  <a:lnTo>
                    <a:pt x="0" y="163"/>
                  </a:lnTo>
                  <a:lnTo>
                    <a:pt x="0" y="3"/>
                  </a:lnTo>
                  <a:lnTo>
                    <a:pt x="0" y="2"/>
                  </a:lnTo>
                  <a:lnTo>
                    <a:pt x="0" y="1"/>
                  </a:lnTo>
                  <a:lnTo>
                    <a:pt x="0" y="1"/>
                  </a:lnTo>
                  <a:lnTo>
                    <a:pt x="0" y="1"/>
                  </a:lnTo>
                  <a:lnTo>
                    <a:pt x="1" y="0"/>
                  </a:lnTo>
                  <a:lnTo>
                    <a:pt x="1" y="0"/>
                  </a:lnTo>
                  <a:lnTo>
                    <a:pt x="2" y="0"/>
                  </a:lnTo>
                  <a:lnTo>
                    <a:pt x="2" y="0"/>
                  </a:lnTo>
                  <a:lnTo>
                    <a:pt x="176" y="0"/>
                  </a:lnTo>
                  <a:lnTo>
                    <a:pt x="176" y="0"/>
                  </a:lnTo>
                  <a:lnTo>
                    <a:pt x="176" y="0"/>
                  </a:lnTo>
                  <a:lnTo>
                    <a:pt x="177" y="0"/>
                  </a:lnTo>
                  <a:lnTo>
                    <a:pt x="177" y="0"/>
                  </a:lnTo>
                  <a:lnTo>
                    <a:pt x="177" y="1"/>
                  </a:lnTo>
                  <a:lnTo>
                    <a:pt x="178" y="1"/>
                  </a:lnTo>
                  <a:lnTo>
                    <a:pt x="178" y="1"/>
                  </a:lnTo>
                  <a:lnTo>
                    <a:pt x="179" y="2"/>
                  </a:lnTo>
                  <a:lnTo>
                    <a:pt x="179" y="3"/>
                  </a:lnTo>
                  <a:lnTo>
                    <a:pt x="179" y="163"/>
                  </a:lnTo>
                </a:path>
              </a:pathLst>
            </a:custGeom>
            <a:solidFill>
              <a:srgbClr val="EFEFD1"/>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501" name="Freeform 269"/>
            <p:cNvSpPr>
              <a:spLocks/>
            </p:cNvSpPr>
            <p:nvPr/>
          </p:nvSpPr>
          <p:spPr bwMode="auto">
            <a:xfrm>
              <a:off x="1905" y="3327"/>
              <a:ext cx="129" cy="77"/>
            </a:xfrm>
            <a:custGeom>
              <a:avLst/>
              <a:gdLst>
                <a:gd name="T0" fmla="*/ 0 w 142"/>
                <a:gd name="T1" fmla="*/ 1 h 124"/>
                <a:gd name="T2" fmla="*/ 1 w 142"/>
                <a:gd name="T3" fmla="*/ 1 h 124"/>
                <a:gd name="T4" fmla="*/ 1 w 142"/>
                <a:gd name="T5" fmla="*/ 1 h 124"/>
                <a:gd name="T6" fmla="*/ 2 w 142"/>
                <a:gd name="T7" fmla="*/ 0 h 124"/>
                <a:gd name="T8" fmla="*/ 2 w 142"/>
                <a:gd name="T9" fmla="*/ 0 h 124"/>
                <a:gd name="T10" fmla="*/ 3 w 142"/>
                <a:gd name="T11" fmla="*/ 0 h 124"/>
                <a:gd name="T12" fmla="*/ 3 w 142"/>
                <a:gd name="T13" fmla="*/ 0 h 124"/>
                <a:gd name="T14" fmla="*/ 4 w 142"/>
                <a:gd name="T15" fmla="*/ 0 h 124"/>
                <a:gd name="T16" fmla="*/ 135 w 142"/>
                <a:gd name="T17" fmla="*/ 0 h 124"/>
                <a:gd name="T18" fmla="*/ 136 w 142"/>
                <a:gd name="T19" fmla="*/ 0 h 124"/>
                <a:gd name="T20" fmla="*/ 137 w 142"/>
                <a:gd name="T21" fmla="*/ 0 h 124"/>
                <a:gd name="T22" fmla="*/ 137 w 142"/>
                <a:gd name="T23" fmla="*/ 0 h 124"/>
                <a:gd name="T24" fmla="*/ 138 w 142"/>
                <a:gd name="T25" fmla="*/ 0 h 124"/>
                <a:gd name="T26" fmla="*/ 138 w 142"/>
                <a:gd name="T27" fmla="*/ 1 h 124"/>
                <a:gd name="T28" fmla="*/ 139 w 142"/>
                <a:gd name="T29" fmla="*/ 1 h 124"/>
                <a:gd name="T30" fmla="*/ 139 w 142"/>
                <a:gd name="T31" fmla="*/ 1 h 124"/>
                <a:gd name="T32" fmla="*/ 140 w 142"/>
                <a:gd name="T33" fmla="*/ 2 h 124"/>
                <a:gd name="T34" fmla="*/ 140 w 142"/>
                <a:gd name="T35" fmla="*/ 3 h 124"/>
                <a:gd name="T36" fmla="*/ 141 w 142"/>
                <a:gd name="T37" fmla="*/ 3 h 124"/>
                <a:gd name="T38" fmla="*/ 141 w 142"/>
                <a:gd name="T39" fmla="*/ 4 h 124"/>
                <a:gd name="T40" fmla="*/ 141 w 142"/>
                <a:gd name="T41" fmla="*/ 5 h 124"/>
                <a:gd name="T42" fmla="*/ 141 w 142"/>
                <a:gd name="T43" fmla="*/ 117 h 124"/>
                <a:gd name="T44" fmla="*/ 141 w 142"/>
                <a:gd name="T45" fmla="*/ 119 h 124"/>
                <a:gd name="T46" fmla="*/ 140 w 142"/>
                <a:gd name="T47" fmla="*/ 119 h 124"/>
                <a:gd name="T48" fmla="*/ 140 w 142"/>
                <a:gd name="T49" fmla="*/ 120 h 124"/>
                <a:gd name="T50" fmla="*/ 139 w 142"/>
                <a:gd name="T51" fmla="*/ 121 h 124"/>
                <a:gd name="T52" fmla="*/ 139 w 142"/>
                <a:gd name="T53" fmla="*/ 121 h 124"/>
                <a:gd name="T54" fmla="*/ 138 w 142"/>
                <a:gd name="T55" fmla="*/ 122 h 124"/>
                <a:gd name="T56" fmla="*/ 138 w 142"/>
                <a:gd name="T57" fmla="*/ 122 h 124"/>
                <a:gd name="T58" fmla="*/ 137 w 142"/>
                <a:gd name="T59" fmla="*/ 122 h 124"/>
                <a:gd name="T60" fmla="*/ 137 w 142"/>
                <a:gd name="T61" fmla="*/ 123 h 124"/>
                <a:gd name="T62" fmla="*/ 136 w 142"/>
                <a:gd name="T63" fmla="*/ 123 h 124"/>
                <a:gd name="T64" fmla="*/ 135 w 142"/>
                <a:gd name="T65" fmla="*/ 123 h 124"/>
                <a:gd name="T66" fmla="*/ 4 w 142"/>
                <a:gd name="T67" fmla="*/ 123 h 124"/>
                <a:gd name="T68" fmla="*/ 3 w 142"/>
                <a:gd name="T69" fmla="*/ 123 h 124"/>
                <a:gd name="T70" fmla="*/ 3 w 142"/>
                <a:gd name="T71" fmla="*/ 123 h 124"/>
                <a:gd name="T72" fmla="*/ 2 w 142"/>
                <a:gd name="T73" fmla="*/ 122 h 124"/>
                <a:gd name="T74" fmla="*/ 2 w 142"/>
                <a:gd name="T75" fmla="*/ 122 h 124"/>
                <a:gd name="T76" fmla="*/ 1 w 142"/>
                <a:gd name="T77" fmla="*/ 122 h 124"/>
                <a:gd name="T78" fmla="*/ 1 w 142"/>
                <a:gd name="T79" fmla="*/ 121 h 124"/>
                <a:gd name="T80" fmla="*/ 0 w 142"/>
                <a:gd name="T81" fmla="*/ 121 h 124"/>
                <a:gd name="T82" fmla="*/ 0 w 142"/>
                <a:gd name="T83" fmla="*/ 120 h 124"/>
                <a:gd name="T84" fmla="*/ 0 w 142"/>
                <a:gd name="T85" fmla="*/ 119 h 124"/>
                <a:gd name="T86" fmla="*/ 0 w 142"/>
                <a:gd name="T87" fmla="*/ 119 h 124"/>
                <a:gd name="T88" fmla="*/ 0 w 142"/>
                <a:gd name="T89" fmla="*/ 117 h 124"/>
                <a:gd name="T90" fmla="*/ 0 w 142"/>
                <a:gd name="T91" fmla="*/ 5 h 124"/>
                <a:gd name="T92" fmla="*/ 0 w 142"/>
                <a:gd name="T93" fmla="*/ 4 h 124"/>
                <a:gd name="T94" fmla="*/ 0 w 142"/>
                <a:gd name="T95" fmla="*/ 3 h 124"/>
                <a:gd name="T96" fmla="*/ 0 w 142"/>
                <a:gd name="T97" fmla="*/ 3 h 124"/>
                <a:gd name="T98" fmla="*/ 0 w 142"/>
                <a:gd name="T99" fmla="*/ 2 h 124"/>
                <a:gd name="T100" fmla="*/ 0 w 142"/>
                <a:gd name="T101" fmla="*/ 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2" h="124">
                  <a:moveTo>
                    <a:pt x="0" y="1"/>
                  </a:moveTo>
                  <a:lnTo>
                    <a:pt x="1" y="1"/>
                  </a:lnTo>
                  <a:lnTo>
                    <a:pt x="1" y="1"/>
                  </a:lnTo>
                  <a:lnTo>
                    <a:pt x="2" y="0"/>
                  </a:lnTo>
                  <a:lnTo>
                    <a:pt x="2" y="0"/>
                  </a:lnTo>
                  <a:lnTo>
                    <a:pt x="3" y="0"/>
                  </a:lnTo>
                  <a:lnTo>
                    <a:pt x="3" y="0"/>
                  </a:lnTo>
                  <a:lnTo>
                    <a:pt x="4" y="0"/>
                  </a:lnTo>
                  <a:lnTo>
                    <a:pt x="135" y="0"/>
                  </a:lnTo>
                  <a:lnTo>
                    <a:pt x="136" y="0"/>
                  </a:lnTo>
                  <a:lnTo>
                    <a:pt x="137" y="0"/>
                  </a:lnTo>
                  <a:lnTo>
                    <a:pt x="137" y="0"/>
                  </a:lnTo>
                  <a:lnTo>
                    <a:pt x="138" y="0"/>
                  </a:lnTo>
                  <a:lnTo>
                    <a:pt x="138" y="1"/>
                  </a:lnTo>
                  <a:lnTo>
                    <a:pt x="139" y="1"/>
                  </a:lnTo>
                  <a:lnTo>
                    <a:pt x="139" y="1"/>
                  </a:lnTo>
                  <a:lnTo>
                    <a:pt x="140" y="2"/>
                  </a:lnTo>
                  <a:lnTo>
                    <a:pt x="140" y="3"/>
                  </a:lnTo>
                  <a:lnTo>
                    <a:pt x="141" y="3"/>
                  </a:lnTo>
                  <a:lnTo>
                    <a:pt x="141" y="4"/>
                  </a:lnTo>
                  <a:lnTo>
                    <a:pt x="141" y="5"/>
                  </a:lnTo>
                  <a:lnTo>
                    <a:pt x="141" y="117"/>
                  </a:lnTo>
                  <a:lnTo>
                    <a:pt x="141" y="119"/>
                  </a:lnTo>
                  <a:lnTo>
                    <a:pt x="140" y="119"/>
                  </a:lnTo>
                  <a:lnTo>
                    <a:pt x="140" y="120"/>
                  </a:lnTo>
                  <a:lnTo>
                    <a:pt x="139" y="121"/>
                  </a:lnTo>
                  <a:lnTo>
                    <a:pt x="139" y="121"/>
                  </a:lnTo>
                  <a:lnTo>
                    <a:pt x="138" y="122"/>
                  </a:lnTo>
                  <a:lnTo>
                    <a:pt x="138" y="122"/>
                  </a:lnTo>
                  <a:lnTo>
                    <a:pt x="137" y="122"/>
                  </a:lnTo>
                  <a:lnTo>
                    <a:pt x="137" y="123"/>
                  </a:lnTo>
                  <a:lnTo>
                    <a:pt x="136" y="123"/>
                  </a:lnTo>
                  <a:lnTo>
                    <a:pt x="135" y="123"/>
                  </a:lnTo>
                  <a:lnTo>
                    <a:pt x="4" y="123"/>
                  </a:lnTo>
                  <a:lnTo>
                    <a:pt x="3" y="123"/>
                  </a:lnTo>
                  <a:lnTo>
                    <a:pt x="3" y="123"/>
                  </a:lnTo>
                  <a:lnTo>
                    <a:pt x="2" y="122"/>
                  </a:lnTo>
                  <a:lnTo>
                    <a:pt x="2" y="122"/>
                  </a:lnTo>
                  <a:lnTo>
                    <a:pt x="1" y="122"/>
                  </a:lnTo>
                  <a:lnTo>
                    <a:pt x="1" y="121"/>
                  </a:lnTo>
                  <a:lnTo>
                    <a:pt x="0" y="121"/>
                  </a:lnTo>
                  <a:lnTo>
                    <a:pt x="0" y="120"/>
                  </a:lnTo>
                  <a:lnTo>
                    <a:pt x="0" y="119"/>
                  </a:lnTo>
                  <a:lnTo>
                    <a:pt x="0" y="119"/>
                  </a:lnTo>
                  <a:lnTo>
                    <a:pt x="0" y="117"/>
                  </a:lnTo>
                  <a:lnTo>
                    <a:pt x="0" y="5"/>
                  </a:lnTo>
                  <a:lnTo>
                    <a:pt x="0" y="4"/>
                  </a:lnTo>
                  <a:lnTo>
                    <a:pt x="0" y="3"/>
                  </a:lnTo>
                  <a:lnTo>
                    <a:pt x="0" y="3"/>
                  </a:lnTo>
                  <a:lnTo>
                    <a:pt x="0" y="2"/>
                  </a:lnTo>
                  <a:lnTo>
                    <a:pt x="0" y="1"/>
                  </a:lnTo>
                </a:path>
              </a:pathLst>
            </a:custGeom>
            <a:gradFill rotWithShape="0">
              <a:gsLst>
                <a:gs pos="0">
                  <a:srgbClr val="618FFD">
                    <a:gamma/>
                    <a:shade val="29804"/>
                    <a:invGamma/>
                  </a:srgbClr>
                </a:gs>
                <a:gs pos="50000">
                  <a:srgbClr val="618FFD"/>
                </a:gs>
                <a:gs pos="100000">
                  <a:srgbClr val="618FFD">
                    <a:gamma/>
                    <a:shade val="29804"/>
                    <a:invGamma/>
                  </a:srgbClr>
                </a:gs>
              </a:gsLst>
              <a:lin ang="2700000" scaled="1"/>
            </a:gra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502" name="Freeform 270"/>
            <p:cNvSpPr>
              <a:spLocks/>
            </p:cNvSpPr>
            <p:nvPr/>
          </p:nvSpPr>
          <p:spPr bwMode="auto">
            <a:xfrm>
              <a:off x="1901" y="3324"/>
              <a:ext cx="138" cy="10"/>
            </a:xfrm>
            <a:custGeom>
              <a:avLst/>
              <a:gdLst>
                <a:gd name="T0" fmla="*/ 152 w 153"/>
                <a:gd name="T1" fmla="*/ 4 h 17"/>
                <a:gd name="T2" fmla="*/ 151 w 153"/>
                <a:gd name="T3" fmla="*/ 3 h 17"/>
                <a:gd name="T4" fmla="*/ 151 w 153"/>
                <a:gd name="T5" fmla="*/ 2 h 17"/>
                <a:gd name="T6" fmla="*/ 150 w 153"/>
                <a:gd name="T7" fmla="*/ 2 h 17"/>
                <a:gd name="T8" fmla="*/ 150 w 153"/>
                <a:gd name="T9" fmla="*/ 2 h 17"/>
                <a:gd name="T10" fmla="*/ 150 w 153"/>
                <a:gd name="T11" fmla="*/ 1 h 17"/>
                <a:gd name="T12" fmla="*/ 149 w 153"/>
                <a:gd name="T13" fmla="*/ 1 h 17"/>
                <a:gd name="T14" fmla="*/ 149 w 153"/>
                <a:gd name="T15" fmla="*/ 1 h 17"/>
                <a:gd name="T16" fmla="*/ 148 w 153"/>
                <a:gd name="T17" fmla="*/ 0 h 17"/>
                <a:gd name="T18" fmla="*/ 148 w 153"/>
                <a:gd name="T19" fmla="*/ 0 h 17"/>
                <a:gd name="T20" fmla="*/ 147 w 153"/>
                <a:gd name="T21" fmla="*/ 0 h 17"/>
                <a:gd name="T22" fmla="*/ 146 w 153"/>
                <a:gd name="T23" fmla="*/ 0 h 17"/>
                <a:gd name="T24" fmla="*/ 3 w 153"/>
                <a:gd name="T25" fmla="*/ 0 h 17"/>
                <a:gd name="T26" fmla="*/ 3 w 153"/>
                <a:gd name="T27" fmla="*/ 0 h 17"/>
                <a:gd name="T28" fmla="*/ 2 w 153"/>
                <a:gd name="T29" fmla="*/ 0 h 17"/>
                <a:gd name="T30" fmla="*/ 1 w 153"/>
                <a:gd name="T31" fmla="*/ 1 h 17"/>
                <a:gd name="T32" fmla="*/ 1 w 153"/>
                <a:gd name="T33" fmla="*/ 1 h 17"/>
                <a:gd name="T34" fmla="*/ 0 w 153"/>
                <a:gd name="T35" fmla="*/ 2 h 17"/>
                <a:gd name="T36" fmla="*/ 0 w 153"/>
                <a:gd name="T37" fmla="*/ 2 h 17"/>
                <a:gd name="T38" fmla="*/ 0 w 153"/>
                <a:gd name="T39" fmla="*/ 3 h 17"/>
                <a:gd name="T40" fmla="*/ 6 w 153"/>
                <a:gd name="T41" fmla="*/ 16 h 17"/>
                <a:gd name="T42" fmla="*/ 7 w 153"/>
                <a:gd name="T43" fmla="*/ 14 h 17"/>
                <a:gd name="T44" fmla="*/ 7 w 153"/>
                <a:gd name="T45" fmla="*/ 14 h 17"/>
                <a:gd name="T46" fmla="*/ 8 w 153"/>
                <a:gd name="T47" fmla="*/ 13 h 17"/>
                <a:gd name="T48" fmla="*/ 8 w 153"/>
                <a:gd name="T49" fmla="*/ 13 h 17"/>
                <a:gd name="T50" fmla="*/ 8 w 153"/>
                <a:gd name="T51" fmla="*/ 12 h 17"/>
                <a:gd name="T52" fmla="*/ 9 w 153"/>
                <a:gd name="T53" fmla="*/ 12 h 17"/>
                <a:gd name="T54" fmla="*/ 10 w 153"/>
                <a:gd name="T55" fmla="*/ 12 h 17"/>
                <a:gd name="T56" fmla="*/ 140 w 153"/>
                <a:gd name="T57" fmla="*/ 12 h 17"/>
                <a:gd name="T58" fmla="*/ 141 w 153"/>
                <a:gd name="T59" fmla="*/ 12 h 17"/>
                <a:gd name="T60" fmla="*/ 142 w 153"/>
                <a:gd name="T61" fmla="*/ 12 h 17"/>
                <a:gd name="T62" fmla="*/ 142 w 153"/>
                <a:gd name="T63" fmla="*/ 13 h 17"/>
                <a:gd name="T64" fmla="*/ 143 w 153"/>
                <a:gd name="T65" fmla="*/ 13 h 17"/>
                <a:gd name="T66" fmla="*/ 143 w 153"/>
                <a:gd name="T67" fmla="*/ 14 h 17"/>
                <a:gd name="T68" fmla="*/ 143 w 153"/>
                <a:gd name="T69" fmla="*/ 14 h 17"/>
                <a:gd name="T70" fmla="*/ 144 w 153"/>
                <a:gd name="T71" fmla="*/ 14 h 17"/>
                <a:gd name="T72" fmla="*/ 152 w 153"/>
                <a:gd name="T73"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3" h="17">
                  <a:moveTo>
                    <a:pt x="152" y="4"/>
                  </a:moveTo>
                  <a:lnTo>
                    <a:pt x="151" y="3"/>
                  </a:lnTo>
                  <a:lnTo>
                    <a:pt x="151" y="2"/>
                  </a:lnTo>
                  <a:lnTo>
                    <a:pt x="150" y="2"/>
                  </a:lnTo>
                  <a:lnTo>
                    <a:pt x="150" y="2"/>
                  </a:lnTo>
                  <a:lnTo>
                    <a:pt x="150" y="1"/>
                  </a:lnTo>
                  <a:lnTo>
                    <a:pt x="149" y="1"/>
                  </a:lnTo>
                  <a:lnTo>
                    <a:pt x="149" y="1"/>
                  </a:lnTo>
                  <a:lnTo>
                    <a:pt x="148" y="0"/>
                  </a:lnTo>
                  <a:lnTo>
                    <a:pt x="148" y="0"/>
                  </a:lnTo>
                  <a:lnTo>
                    <a:pt x="147" y="0"/>
                  </a:lnTo>
                  <a:lnTo>
                    <a:pt x="146" y="0"/>
                  </a:lnTo>
                  <a:lnTo>
                    <a:pt x="3" y="0"/>
                  </a:lnTo>
                  <a:lnTo>
                    <a:pt x="3" y="0"/>
                  </a:lnTo>
                  <a:lnTo>
                    <a:pt x="2" y="0"/>
                  </a:lnTo>
                  <a:lnTo>
                    <a:pt x="1" y="1"/>
                  </a:lnTo>
                  <a:lnTo>
                    <a:pt x="1" y="1"/>
                  </a:lnTo>
                  <a:lnTo>
                    <a:pt x="0" y="2"/>
                  </a:lnTo>
                  <a:lnTo>
                    <a:pt x="0" y="2"/>
                  </a:lnTo>
                  <a:lnTo>
                    <a:pt x="0" y="3"/>
                  </a:lnTo>
                  <a:lnTo>
                    <a:pt x="6" y="16"/>
                  </a:lnTo>
                  <a:lnTo>
                    <a:pt x="7" y="14"/>
                  </a:lnTo>
                  <a:lnTo>
                    <a:pt x="7" y="14"/>
                  </a:lnTo>
                  <a:lnTo>
                    <a:pt x="8" y="13"/>
                  </a:lnTo>
                  <a:lnTo>
                    <a:pt x="8" y="13"/>
                  </a:lnTo>
                  <a:lnTo>
                    <a:pt x="8" y="12"/>
                  </a:lnTo>
                  <a:lnTo>
                    <a:pt x="9" y="12"/>
                  </a:lnTo>
                  <a:lnTo>
                    <a:pt x="10" y="12"/>
                  </a:lnTo>
                  <a:lnTo>
                    <a:pt x="140" y="12"/>
                  </a:lnTo>
                  <a:lnTo>
                    <a:pt x="141" y="12"/>
                  </a:lnTo>
                  <a:lnTo>
                    <a:pt x="142" y="12"/>
                  </a:lnTo>
                  <a:lnTo>
                    <a:pt x="142" y="13"/>
                  </a:lnTo>
                  <a:lnTo>
                    <a:pt x="143" y="13"/>
                  </a:lnTo>
                  <a:lnTo>
                    <a:pt x="143" y="14"/>
                  </a:lnTo>
                  <a:lnTo>
                    <a:pt x="143" y="14"/>
                  </a:lnTo>
                  <a:lnTo>
                    <a:pt x="144" y="14"/>
                  </a:lnTo>
                  <a:lnTo>
                    <a:pt x="152" y="4"/>
                  </a:lnTo>
                </a:path>
              </a:pathLst>
            </a:custGeom>
            <a:solidFill>
              <a:srgbClr val="9F9FA2"/>
            </a:solidFill>
            <a:ln w="12700" cap="flat" cmpd="sng">
              <a:solidFill>
                <a:srgbClr val="9F9FA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503" name="Freeform 271"/>
            <p:cNvSpPr>
              <a:spLocks/>
            </p:cNvSpPr>
            <p:nvPr/>
          </p:nvSpPr>
          <p:spPr bwMode="auto">
            <a:xfrm>
              <a:off x="1899" y="3324"/>
              <a:ext cx="15" cy="84"/>
            </a:xfrm>
            <a:custGeom>
              <a:avLst/>
              <a:gdLst>
                <a:gd name="T0" fmla="*/ 2 w 17"/>
                <a:gd name="T1" fmla="*/ 0 h 135"/>
                <a:gd name="T2" fmla="*/ 1 w 17"/>
                <a:gd name="T3" fmla="*/ 0 h 135"/>
                <a:gd name="T4" fmla="*/ 0 w 17"/>
                <a:gd name="T5" fmla="*/ 1 h 135"/>
                <a:gd name="T6" fmla="*/ 0 w 17"/>
                <a:gd name="T7" fmla="*/ 2 h 135"/>
                <a:gd name="T8" fmla="*/ 0 w 17"/>
                <a:gd name="T9" fmla="*/ 2 h 135"/>
                <a:gd name="T10" fmla="*/ 0 w 17"/>
                <a:gd name="T11" fmla="*/ 3 h 135"/>
                <a:gd name="T12" fmla="*/ 0 w 17"/>
                <a:gd name="T13" fmla="*/ 4 h 135"/>
                <a:gd name="T14" fmla="*/ 0 w 17"/>
                <a:gd name="T15" fmla="*/ 130 h 135"/>
                <a:gd name="T16" fmla="*/ 0 w 17"/>
                <a:gd name="T17" fmla="*/ 130 h 135"/>
                <a:gd name="T18" fmla="*/ 0 w 17"/>
                <a:gd name="T19" fmla="*/ 131 h 135"/>
                <a:gd name="T20" fmla="*/ 0 w 17"/>
                <a:gd name="T21" fmla="*/ 132 h 135"/>
                <a:gd name="T22" fmla="*/ 0 w 17"/>
                <a:gd name="T23" fmla="*/ 132 h 135"/>
                <a:gd name="T24" fmla="*/ 1 w 17"/>
                <a:gd name="T25" fmla="*/ 133 h 135"/>
                <a:gd name="T26" fmla="*/ 2 w 17"/>
                <a:gd name="T27" fmla="*/ 133 h 135"/>
                <a:gd name="T28" fmla="*/ 2 w 17"/>
                <a:gd name="T29" fmla="*/ 134 h 135"/>
                <a:gd name="T30" fmla="*/ 3 w 17"/>
                <a:gd name="T31" fmla="*/ 134 h 135"/>
                <a:gd name="T32" fmla="*/ 16 w 17"/>
                <a:gd name="T33" fmla="*/ 127 h 135"/>
                <a:gd name="T34" fmla="*/ 15 w 17"/>
                <a:gd name="T35" fmla="*/ 126 h 135"/>
                <a:gd name="T36" fmla="*/ 15 w 17"/>
                <a:gd name="T37" fmla="*/ 126 h 135"/>
                <a:gd name="T38" fmla="*/ 14 w 17"/>
                <a:gd name="T39" fmla="*/ 126 h 135"/>
                <a:gd name="T40" fmla="*/ 14 w 17"/>
                <a:gd name="T41" fmla="*/ 125 h 135"/>
                <a:gd name="T42" fmla="*/ 13 w 17"/>
                <a:gd name="T43" fmla="*/ 124 h 135"/>
                <a:gd name="T44" fmla="*/ 13 w 17"/>
                <a:gd name="T45" fmla="*/ 124 h 135"/>
                <a:gd name="T46" fmla="*/ 13 w 17"/>
                <a:gd name="T47" fmla="*/ 10 h 135"/>
                <a:gd name="T48" fmla="*/ 13 w 17"/>
                <a:gd name="T49" fmla="*/ 9 h 135"/>
                <a:gd name="T50" fmla="*/ 13 w 17"/>
                <a:gd name="T51" fmla="*/ 8 h 135"/>
                <a:gd name="T52" fmla="*/ 14 w 17"/>
                <a:gd name="T53" fmla="*/ 8 h 135"/>
                <a:gd name="T54" fmla="*/ 15 w 17"/>
                <a:gd name="T55" fmla="*/ 7 h 135"/>
                <a:gd name="T56" fmla="*/ 15 w 17"/>
                <a:gd name="T57" fmla="*/ 6 h 135"/>
                <a:gd name="T58" fmla="*/ 2 w 17"/>
                <a:gd name="T59"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 h="135">
                  <a:moveTo>
                    <a:pt x="2" y="0"/>
                  </a:moveTo>
                  <a:lnTo>
                    <a:pt x="1" y="0"/>
                  </a:lnTo>
                  <a:lnTo>
                    <a:pt x="0" y="1"/>
                  </a:lnTo>
                  <a:lnTo>
                    <a:pt x="0" y="2"/>
                  </a:lnTo>
                  <a:lnTo>
                    <a:pt x="0" y="2"/>
                  </a:lnTo>
                  <a:lnTo>
                    <a:pt x="0" y="3"/>
                  </a:lnTo>
                  <a:lnTo>
                    <a:pt x="0" y="4"/>
                  </a:lnTo>
                  <a:lnTo>
                    <a:pt x="0" y="130"/>
                  </a:lnTo>
                  <a:lnTo>
                    <a:pt x="0" y="130"/>
                  </a:lnTo>
                  <a:lnTo>
                    <a:pt x="0" y="131"/>
                  </a:lnTo>
                  <a:lnTo>
                    <a:pt x="0" y="132"/>
                  </a:lnTo>
                  <a:lnTo>
                    <a:pt x="0" y="132"/>
                  </a:lnTo>
                  <a:lnTo>
                    <a:pt x="1" y="133"/>
                  </a:lnTo>
                  <a:lnTo>
                    <a:pt x="2" y="133"/>
                  </a:lnTo>
                  <a:lnTo>
                    <a:pt x="2" y="134"/>
                  </a:lnTo>
                  <a:lnTo>
                    <a:pt x="3" y="134"/>
                  </a:lnTo>
                  <a:lnTo>
                    <a:pt x="16" y="127"/>
                  </a:lnTo>
                  <a:lnTo>
                    <a:pt x="15" y="126"/>
                  </a:lnTo>
                  <a:lnTo>
                    <a:pt x="15" y="126"/>
                  </a:lnTo>
                  <a:lnTo>
                    <a:pt x="14" y="126"/>
                  </a:lnTo>
                  <a:lnTo>
                    <a:pt x="14" y="125"/>
                  </a:lnTo>
                  <a:lnTo>
                    <a:pt x="13" y="124"/>
                  </a:lnTo>
                  <a:lnTo>
                    <a:pt x="13" y="124"/>
                  </a:lnTo>
                  <a:lnTo>
                    <a:pt x="13" y="10"/>
                  </a:lnTo>
                  <a:lnTo>
                    <a:pt x="13" y="9"/>
                  </a:lnTo>
                  <a:lnTo>
                    <a:pt x="13" y="8"/>
                  </a:lnTo>
                  <a:lnTo>
                    <a:pt x="14" y="8"/>
                  </a:lnTo>
                  <a:lnTo>
                    <a:pt x="15" y="7"/>
                  </a:lnTo>
                  <a:lnTo>
                    <a:pt x="15" y="6"/>
                  </a:lnTo>
                  <a:lnTo>
                    <a:pt x="2" y="0"/>
                  </a:lnTo>
                </a:path>
              </a:pathLst>
            </a:custGeom>
            <a:solidFill>
              <a:srgbClr val="666666"/>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504" name="Freeform 272"/>
            <p:cNvSpPr>
              <a:spLocks/>
            </p:cNvSpPr>
            <p:nvPr/>
          </p:nvSpPr>
          <p:spPr bwMode="auto">
            <a:xfrm>
              <a:off x="1901" y="3325"/>
              <a:ext cx="140" cy="84"/>
            </a:xfrm>
            <a:custGeom>
              <a:avLst/>
              <a:gdLst>
                <a:gd name="T0" fmla="*/ 0 w 155"/>
                <a:gd name="T1" fmla="*/ 133 h 136"/>
                <a:gd name="T2" fmla="*/ 0 w 155"/>
                <a:gd name="T3" fmla="*/ 134 h 136"/>
                <a:gd name="T4" fmla="*/ 0 w 155"/>
                <a:gd name="T5" fmla="*/ 134 h 136"/>
                <a:gd name="T6" fmla="*/ 1 w 155"/>
                <a:gd name="T7" fmla="*/ 134 h 136"/>
                <a:gd name="T8" fmla="*/ 1 w 155"/>
                <a:gd name="T9" fmla="*/ 134 h 136"/>
                <a:gd name="T10" fmla="*/ 2 w 155"/>
                <a:gd name="T11" fmla="*/ 135 h 136"/>
                <a:gd name="T12" fmla="*/ 2 w 155"/>
                <a:gd name="T13" fmla="*/ 135 h 136"/>
                <a:gd name="T14" fmla="*/ 3 w 155"/>
                <a:gd name="T15" fmla="*/ 135 h 136"/>
                <a:gd name="T16" fmla="*/ 148 w 155"/>
                <a:gd name="T17" fmla="*/ 135 h 136"/>
                <a:gd name="T18" fmla="*/ 150 w 155"/>
                <a:gd name="T19" fmla="*/ 134 h 136"/>
                <a:gd name="T20" fmla="*/ 151 w 155"/>
                <a:gd name="T21" fmla="*/ 134 h 136"/>
                <a:gd name="T22" fmla="*/ 151 w 155"/>
                <a:gd name="T23" fmla="*/ 133 h 136"/>
                <a:gd name="T24" fmla="*/ 152 w 155"/>
                <a:gd name="T25" fmla="*/ 133 h 136"/>
                <a:gd name="T26" fmla="*/ 152 w 155"/>
                <a:gd name="T27" fmla="*/ 133 h 136"/>
                <a:gd name="T28" fmla="*/ 153 w 155"/>
                <a:gd name="T29" fmla="*/ 132 h 136"/>
                <a:gd name="T30" fmla="*/ 153 w 155"/>
                <a:gd name="T31" fmla="*/ 131 h 136"/>
                <a:gd name="T32" fmla="*/ 154 w 155"/>
                <a:gd name="T33" fmla="*/ 131 h 136"/>
                <a:gd name="T34" fmla="*/ 154 w 155"/>
                <a:gd name="T35" fmla="*/ 129 h 136"/>
                <a:gd name="T36" fmla="*/ 154 w 155"/>
                <a:gd name="T37" fmla="*/ 129 h 136"/>
                <a:gd name="T38" fmla="*/ 154 w 155"/>
                <a:gd name="T39" fmla="*/ 3 h 136"/>
                <a:gd name="T40" fmla="*/ 154 w 155"/>
                <a:gd name="T41" fmla="*/ 2 h 136"/>
                <a:gd name="T42" fmla="*/ 154 w 155"/>
                <a:gd name="T43" fmla="*/ 1 h 136"/>
                <a:gd name="T44" fmla="*/ 154 w 155"/>
                <a:gd name="T45" fmla="*/ 1 h 136"/>
                <a:gd name="T46" fmla="*/ 153 w 155"/>
                <a:gd name="T47" fmla="*/ 1 h 136"/>
                <a:gd name="T48" fmla="*/ 153 w 155"/>
                <a:gd name="T49" fmla="*/ 0 h 136"/>
                <a:gd name="T50" fmla="*/ 153 w 155"/>
                <a:gd name="T51" fmla="*/ 0 h 136"/>
                <a:gd name="T52" fmla="*/ 145 w 155"/>
                <a:gd name="T53" fmla="*/ 5 h 136"/>
                <a:gd name="T54" fmla="*/ 145 w 155"/>
                <a:gd name="T55" fmla="*/ 5 h 136"/>
                <a:gd name="T56" fmla="*/ 146 w 155"/>
                <a:gd name="T57" fmla="*/ 6 h 136"/>
                <a:gd name="T58" fmla="*/ 146 w 155"/>
                <a:gd name="T59" fmla="*/ 7 h 136"/>
                <a:gd name="T60" fmla="*/ 146 w 155"/>
                <a:gd name="T61" fmla="*/ 7 h 136"/>
                <a:gd name="T62" fmla="*/ 146 w 155"/>
                <a:gd name="T63" fmla="*/ 7 h 136"/>
                <a:gd name="T64" fmla="*/ 146 w 155"/>
                <a:gd name="T65" fmla="*/ 8 h 136"/>
                <a:gd name="T66" fmla="*/ 146 w 155"/>
                <a:gd name="T67" fmla="*/ 9 h 136"/>
                <a:gd name="T68" fmla="*/ 146 w 155"/>
                <a:gd name="T69" fmla="*/ 9 h 136"/>
                <a:gd name="T70" fmla="*/ 146 w 155"/>
                <a:gd name="T71" fmla="*/ 123 h 136"/>
                <a:gd name="T72" fmla="*/ 146 w 155"/>
                <a:gd name="T73" fmla="*/ 123 h 136"/>
                <a:gd name="T74" fmla="*/ 146 w 155"/>
                <a:gd name="T75" fmla="*/ 124 h 136"/>
                <a:gd name="T76" fmla="*/ 146 w 155"/>
                <a:gd name="T77" fmla="*/ 125 h 136"/>
                <a:gd name="T78" fmla="*/ 146 w 155"/>
                <a:gd name="T79" fmla="*/ 125 h 136"/>
                <a:gd name="T80" fmla="*/ 145 w 155"/>
                <a:gd name="T81" fmla="*/ 126 h 136"/>
                <a:gd name="T82" fmla="*/ 145 w 155"/>
                <a:gd name="T83" fmla="*/ 127 h 136"/>
                <a:gd name="T84" fmla="*/ 144 w 155"/>
                <a:gd name="T85" fmla="*/ 127 h 136"/>
                <a:gd name="T86" fmla="*/ 143 w 155"/>
                <a:gd name="T87" fmla="*/ 127 h 136"/>
                <a:gd name="T88" fmla="*/ 143 w 155"/>
                <a:gd name="T89" fmla="*/ 128 h 136"/>
                <a:gd name="T90" fmla="*/ 142 w 155"/>
                <a:gd name="T91" fmla="*/ 128 h 136"/>
                <a:gd name="T92" fmla="*/ 142 w 155"/>
                <a:gd name="T93" fmla="*/ 128 h 136"/>
                <a:gd name="T94" fmla="*/ 9 w 155"/>
                <a:gd name="T95" fmla="*/ 128 h 136"/>
                <a:gd name="T96" fmla="*/ 8 w 155"/>
                <a:gd name="T97" fmla="*/ 128 h 136"/>
                <a:gd name="T98" fmla="*/ 8 w 155"/>
                <a:gd name="T99" fmla="*/ 128 h 136"/>
                <a:gd name="T100" fmla="*/ 8 w 155"/>
                <a:gd name="T101" fmla="*/ 127 h 136"/>
                <a:gd name="T102" fmla="*/ 7 w 155"/>
                <a:gd name="T103" fmla="*/ 127 h 136"/>
                <a:gd name="T104" fmla="*/ 7 w 155"/>
                <a:gd name="T105" fmla="*/ 127 h 136"/>
                <a:gd name="T106" fmla="*/ 6 w 155"/>
                <a:gd name="T107" fmla="*/ 127 h 136"/>
                <a:gd name="T108" fmla="*/ 6 w 155"/>
                <a:gd name="T109" fmla="*/ 127 h 136"/>
                <a:gd name="T110" fmla="*/ 0 w 155"/>
                <a:gd name="T111"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5" h="136">
                  <a:moveTo>
                    <a:pt x="0" y="133"/>
                  </a:moveTo>
                  <a:lnTo>
                    <a:pt x="0" y="134"/>
                  </a:lnTo>
                  <a:lnTo>
                    <a:pt x="0" y="134"/>
                  </a:lnTo>
                  <a:lnTo>
                    <a:pt x="1" y="134"/>
                  </a:lnTo>
                  <a:lnTo>
                    <a:pt x="1" y="134"/>
                  </a:lnTo>
                  <a:lnTo>
                    <a:pt x="2" y="135"/>
                  </a:lnTo>
                  <a:lnTo>
                    <a:pt x="2" y="135"/>
                  </a:lnTo>
                  <a:lnTo>
                    <a:pt x="3" y="135"/>
                  </a:lnTo>
                  <a:lnTo>
                    <a:pt x="148" y="135"/>
                  </a:lnTo>
                  <a:lnTo>
                    <a:pt x="150" y="134"/>
                  </a:lnTo>
                  <a:lnTo>
                    <a:pt x="151" y="134"/>
                  </a:lnTo>
                  <a:lnTo>
                    <a:pt x="151" y="133"/>
                  </a:lnTo>
                  <a:lnTo>
                    <a:pt x="152" y="133"/>
                  </a:lnTo>
                  <a:lnTo>
                    <a:pt x="152" y="133"/>
                  </a:lnTo>
                  <a:lnTo>
                    <a:pt x="153" y="132"/>
                  </a:lnTo>
                  <a:lnTo>
                    <a:pt x="153" y="131"/>
                  </a:lnTo>
                  <a:lnTo>
                    <a:pt x="154" y="131"/>
                  </a:lnTo>
                  <a:lnTo>
                    <a:pt x="154" y="129"/>
                  </a:lnTo>
                  <a:lnTo>
                    <a:pt x="154" y="129"/>
                  </a:lnTo>
                  <a:lnTo>
                    <a:pt x="154" y="3"/>
                  </a:lnTo>
                  <a:lnTo>
                    <a:pt x="154" y="2"/>
                  </a:lnTo>
                  <a:lnTo>
                    <a:pt x="154" y="1"/>
                  </a:lnTo>
                  <a:lnTo>
                    <a:pt x="154" y="1"/>
                  </a:lnTo>
                  <a:lnTo>
                    <a:pt x="153" y="1"/>
                  </a:lnTo>
                  <a:lnTo>
                    <a:pt x="153" y="0"/>
                  </a:lnTo>
                  <a:lnTo>
                    <a:pt x="153" y="0"/>
                  </a:lnTo>
                  <a:lnTo>
                    <a:pt x="145" y="5"/>
                  </a:lnTo>
                  <a:lnTo>
                    <a:pt x="145" y="5"/>
                  </a:lnTo>
                  <a:lnTo>
                    <a:pt x="146" y="6"/>
                  </a:lnTo>
                  <a:lnTo>
                    <a:pt x="146" y="7"/>
                  </a:lnTo>
                  <a:lnTo>
                    <a:pt x="146" y="7"/>
                  </a:lnTo>
                  <a:lnTo>
                    <a:pt x="146" y="7"/>
                  </a:lnTo>
                  <a:lnTo>
                    <a:pt x="146" y="8"/>
                  </a:lnTo>
                  <a:lnTo>
                    <a:pt x="146" y="9"/>
                  </a:lnTo>
                  <a:lnTo>
                    <a:pt x="146" y="9"/>
                  </a:lnTo>
                  <a:lnTo>
                    <a:pt x="146" y="123"/>
                  </a:lnTo>
                  <a:lnTo>
                    <a:pt x="146" y="123"/>
                  </a:lnTo>
                  <a:lnTo>
                    <a:pt x="146" y="124"/>
                  </a:lnTo>
                  <a:lnTo>
                    <a:pt x="146" y="125"/>
                  </a:lnTo>
                  <a:lnTo>
                    <a:pt x="146" y="125"/>
                  </a:lnTo>
                  <a:lnTo>
                    <a:pt x="145" y="126"/>
                  </a:lnTo>
                  <a:lnTo>
                    <a:pt x="145" y="127"/>
                  </a:lnTo>
                  <a:lnTo>
                    <a:pt x="144" y="127"/>
                  </a:lnTo>
                  <a:lnTo>
                    <a:pt x="143" y="127"/>
                  </a:lnTo>
                  <a:lnTo>
                    <a:pt x="143" y="128"/>
                  </a:lnTo>
                  <a:lnTo>
                    <a:pt x="142" y="128"/>
                  </a:lnTo>
                  <a:lnTo>
                    <a:pt x="142" y="128"/>
                  </a:lnTo>
                  <a:lnTo>
                    <a:pt x="9" y="128"/>
                  </a:lnTo>
                  <a:lnTo>
                    <a:pt x="8" y="128"/>
                  </a:lnTo>
                  <a:lnTo>
                    <a:pt x="8" y="128"/>
                  </a:lnTo>
                  <a:lnTo>
                    <a:pt x="8" y="127"/>
                  </a:lnTo>
                  <a:lnTo>
                    <a:pt x="7" y="127"/>
                  </a:lnTo>
                  <a:lnTo>
                    <a:pt x="7" y="127"/>
                  </a:lnTo>
                  <a:lnTo>
                    <a:pt x="6" y="127"/>
                  </a:lnTo>
                  <a:lnTo>
                    <a:pt x="6" y="127"/>
                  </a:lnTo>
                  <a:lnTo>
                    <a:pt x="0" y="133"/>
                  </a:lnTo>
                </a:path>
              </a:pathLst>
            </a:custGeom>
            <a:solidFill>
              <a:srgbClr val="999999"/>
            </a:solidFill>
            <a:ln w="12700" cap="flat" cmpd="sng">
              <a:solidFill>
                <a:srgbClr val="999999"/>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505" name="Freeform 273"/>
            <p:cNvSpPr>
              <a:spLocks/>
            </p:cNvSpPr>
            <p:nvPr/>
          </p:nvSpPr>
          <p:spPr bwMode="auto">
            <a:xfrm>
              <a:off x="1901" y="3324"/>
              <a:ext cx="138" cy="10"/>
            </a:xfrm>
            <a:custGeom>
              <a:avLst/>
              <a:gdLst>
                <a:gd name="T0" fmla="*/ 152 w 153"/>
                <a:gd name="T1" fmla="*/ 16 h 17"/>
                <a:gd name="T2" fmla="*/ 151 w 153"/>
                <a:gd name="T3" fmla="*/ 16 h 17"/>
                <a:gd name="T4" fmla="*/ 151 w 153"/>
                <a:gd name="T5" fmla="*/ 10 h 17"/>
                <a:gd name="T6" fmla="*/ 150 w 153"/>
                <a:gd name="T7" fmla="*/ 10 h 17"/>
                <a:gd name="T8" fmla="*/ 150 w 153"/>
                <a:gd name="T9" fmla="*/ 10 h 17"/>
                <a:gd name="T10" fmla="*/ 150 w 153"/>
                <a:gd name="T11" fmla="*/ 5 h 17"/>
                <a:gd name="T12" fmla="*/ 149 w 153"/>
                <a:gd name="T13" fmla="*/ 5 h 17"/>
                <a:gd name="T14" fmla="*/ 149 w 153"/>
                <a:gd name="T15" fmla="*/ 5 h 17"/>
                <a:gd name="T16" fmla="*/ 148 w 153"/>
                <a:gd name="T17" fmla="*/ 0 h 17"/>
                <a:gd name="T18" fmla="*/ 148 w 153"/>
                <a:gd name="T19" fmla="*/ 0 h 17"/>
                <a:gd name="T20" fmla="*/ 147 w 153"/>
                <a:gd name="T21" fmla="*/ 0 h 17"/>
                <a:gd name="T22" fmla="*/ 146 w 153"/>
                <a:gd name="T23" fmla="*/ 0 h 17"/>
                <a:gd name="T24" fmla="*/ 3 w 153"/>
                <a:gd name="T25" fmla="*/ 0 h 17"/>
                <a:gd name="T26" fmla="*/ 3 w 153"/>
                <a:gd name="T27" fmla="*/ 0 h 17"/>
                <a:gd name="T28" fmla="*/ 2 w 153"/>
                <a:gd name="T29" fmla="*/ 0 h 17"/>
                <a:gd name="T30" fmla="*/ 1 w 153"/>
                <a:gd name="T31" fmla="*/ 5 h 17"/>
                <a:gd name="T32" fmla="*/ 1 w 153"/>
                <a:gd name="T33" fmla="*/ 5 h 17"/>
                <a:gd name="T34" fmla="*/ 0 w 153"/>
                <a:gd name="T35" fmla="*/ 10 h 17"/>
                <a:gd name="T36" fmla="*/ 0 w 153"/>
                <a:gd name="T37" fmla="*/ 10 h 17"/>
                <a:gd name="T38" fmla="*/ 0 w 153"/>
                <a:gd name="T39"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3" h="17">
                  <a:moveTo>
                    <a:pt x="152" y="16"/>
                  </a:moveTo>
                  <a:lnTo>
                    <a:pt x="151" y="16"/>
                  </a:lnTo>
                  <a:lnTo>
                    <a:pt x="151" y="10"/>
                  </a:lnTo>
                  <a:lnTo>
                    <a:pt x="150" y="10"/>
                  </a:lnTo>
                  <a:lnTo>
                    <a:pt x="150" y="10"/>
                  </a:lnTo>
                  <a:lnTo>
                    <a:pt x="150" y="5"/>
                  </a:lnTo>
                  <a:lnTo>
                    <a:pt x="149" y="5"/>
                  </a:lnTo>
                  <a:lnTo>
                    <a:pt x="149" y="5"/>
                  </a:lnTo>
                  <a:lnTo>
                    <a:pt x="148" y="0"/>
                  </a:lnTo>
                  <a:lnTo>
                    <a:pt x="148" y="0"/>
                  </a:lnTo>
                  <a:lnTo>
                    <a:pt x="147" y="0"/>
                  </a:lnTo>
                  <a:lnTo>
                    <a:pt x="146" y="0"/>
                  </a:lnTo>
                  <a:lnTo>
                    <a:pt x="3" y="0"/>
                  </a:lnTo>
                  <a:lnTo>
                    <a:pt x="3" y="0"/>
                  </a:lnTo>
                  <a:lnTo>
                    <a:pt x="2" y="0"/>
                  </a:lnTo>
                  <a:lnTo>
                    <a:pt x="1" y="5"/>
                  </a:lnTo>
                  <a:lnTo>
                    <a:pt x="1" y="5"/>
                  </a:lnTo>
                  <a:lnTo>
                    <a:pt x="0" y="10"/>
                  </a:lnTo>
                  <a:lnTo>
                    <a:pt x="0" y="10"/>
                  </a:lnTo>
                  <a:lnTo>
                    <a:pt x="0" y="16"/>
                  </a:lnTo>
                </a:path>
              </a:pathLst>
            </a:custGeom>
            <a:noFill/>
            <a:ln w="12700" cap="flat" cmpd="sng">
              <a:solidFill>
                <a:srgbClr val="9F9FA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506" name="Freeform 274"/>
            <p:cNvSpPr>
              <a:spLocks/>
            </p:cNvSpPr>
            <p:nvPr/>
          </p:nvSpPr>
          <p:spPr bwMode="auto">
            <a:xfrm>
              <a:off x="1875" y="3442"/>
              <a:ext cx="194" cy="45"/>
            </a:xfrm>
            <a:custGeom>
              <a:avLst/>
              <a:gdLst>
                <a:gd name="T0" fmla="*/ 0 w 215"/>
                <a:gd name="T1" fmla="*/ 71 h 72"/>
                <a:gd name="T2" fmla="*/ 0 w 215"/>
                <a:gd name="T3" fmla="*/ 0 h 72"/>
                <a:gd name="T4" fmla="*/ 214 w 215"/>
                <a:gd name="T5" fmla="*/ 0 h 72"/>
                <a:gd name="T6" fmla="*/ 214 w 215"/>
                <a:gd name="T7" fmla="*/ 71 h 72"/>
                <a:gd name="T8" fmla="*/ 0 w 215"/>
                <a:gd name="T9" fmla="*/ 71 h 72"/>
              </a:gdLst>
              <a:ahLst/>
              <a:cxnLst>
                <a:cxn ang="0">
                  <a:pos x="T0" y="T1"/>
                </a:cxn>
                <a:cxn ang="0">
                  <a:pos x="T2" y="T3"/>
                </a:cxn>
                <a:cxn ang="0">
                  <a:pos x="T4" y="T5"/>
                </a:cxn>
                <a:cxn ang="0">
                  <a:pos x="T6" y="T7"/>
                </a:cxn>
                <a:cxn ang="0">
                  <a:pos x="T8" y="T9"/>
                </a:cxn>
              </a:cxnLst>
              <a:rect l="0" t="0" r="r" b="b"/>
              <a:pathLst>
                <a:path w="215" h="72">
                  <a:moveTo>
                    <a:pt x="0" y="71"/>
                  </a:moveTo>
                  <a:lnTo>
                    <a:pt x="0" y="0"/>
                  </a:lnTo>
                  <a:lnTo>
                    <a:pt x="214" y="0"/>
                  </a:lnTo>
                  <a:lnTo>
                    <a:pt x="214" y="71"/>
                  </a:lnTo>
                  <a:lnTo>
                    <a:pt x="0" y="71"/>
                  </a:lnTo>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507" name="Freeform 275"/>
            <p:cNvSpPr>
              <a:spLocks/>
            </p:cNvSpPr>
            <p:nvPr/>
          </p:nvSpPr>
          <p:spPr bwMode="auto">
            <a:xfrm>
              <a:off x="1873" y="3442"/>
              <a:ext cx="197" cy="14"/>
            </a:xfrm>
            <a:custGeom>
              <a:avLst/>
              <a:gdLst>
                <a:gd name="T0" fmla="*/ 79 w 219"/>
                <a:gd name="T1" fmla="*/ 0 h 23"/>
                <a:gd name="T2" fmla="*/ 0 w 219"/>
                <a:gd name="T3" fmla="*/ 0 h 23"/>
                <a:gd name="T4" fmla="*/ 0 w 219"/>
                <a:gd name="T5" fmla="*/ 22 h 23"/>
                <a:gd name="T6" fmla="*/ 218 w 219"/>
                <a:gd name="T7" fmla="*/ 22 h 23"/>
                <a:gd name="T8" fmla="*/ 215 w 219"/>
                <a:gd name="T9" fmla="*/ 0 h 23"/>
                <a:gd name="T10" fmla="*/ 137 w 219"/>
                <a:gd name="T11" fmla="*/ 0 h 23"/>
                <a:gd name="T12" fmla="*/ 79 w 219"/>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19" h="23">
                  <a:moveTo>
                    <a:pt x="79" y="0"/>
                  </a:moveTo>
                  <a:lnTo>
                    <a:pt x="0" y="0"/>
                  </a:lnTo>
                  <a:lnTo>
                    <a:pt x="0" y="22"/>
                  </a:lnTo>
                  <a:lnTo>
                    <a:pt x="218" y="22"/>
                  </a:lnTo>
                  <a:lnTo>
                    <a:pt x="215" y="0"/>
                  </a:lnTo>
                  <a:lnTo>
                    <a:pt x="137" y="0"/>
                  </a:lnTo>
                  <a:lnTo>
                    <a:pt x="79" y="0"/>
                  </a:lnTo>
                </a:path>
              </a:pathLst>
            </a:custGeom>
            <a:solidFill>
              <a:srgbClr val="EFEFD1"/>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508" name="Freeform 276"/>
            <p:cNvSpPr>
              <a:spLocks/>
            </p:cNvSpPr>
            <p:nvPr/>
          </p:nvSpPr>
          <p:spPr bwMode="auto">
            <a:xfrm>
              <a:off x="2008" y="3446"/>
              <a:ext cx="51" cy="10"/>
            </a:xfrm>
            <a:custGeom>
              <a:avLst/>
              <a:gdLst>
                <a:gd name="T0" fmla="*/ 0 w 56"/>
                <a:gd name="T1" fmla="*/ 6 h 17"/>
                <a:gd name="T2" fmla="*/ 18 w 56"/>
                <a:gd name="T3" fmla="*/ 6 h 17"/>
                <a:gd name="T4" fmla="*/ 18 w 56"/>
                <a:gd name="T5" fmla="*/ 0 h 17"/>
                <a:gd name="T6" fmla="*/ 35 w 56"/>
                <a:gd name="T7" fmla="*/ 0 h 17"/>
                <a:gd name="T8" fmla="*/ 35 w 56"/>
                <a:gd name="T9" fmla="*/ 6 h 17"/>
                <a:gd name="T10" fmla="*/ 55 w 56"/>
                <a:gd name="T11" fmla="*/ 6 h 17"/>
                <a:gd name="T12" fmla="*/ 55 w 56"/>
                <a:gd name="T13" fmla="*/ 10 h 17"/>
                <a:gd name="T14" fmla="*/ 35 w 56"/>
                <a:gd name="T15" fmla="*/ 10 h 17"/>
                <a:gd name="T16" fmla="*/ 35 w 56"/>
                <a:gd name="T17" fmla="*/ 16 h 17"/>
                <a:gd name="T18" fmla="*/ 18 w 56"/>
                <a:gd name="T19" fmla="*/ 16 h 17"/>
                <a:gd name="T20" fmla="*/ 18 w 56"/>
                <a:gd name="T21" fmla="*/ 10 h 17"/>
                <a:gd name="T22" fmla="*/ 0 w 56"/>
                <a:gd name="T23" fmla="*/ 10 h 17"/>
                <a:gd name="T24" fmla="*/ 0 w 56"/>
                <a:gd name="T2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17">
                  <a:moveTo>
                    <a:pt x="0" y="6"/>
                  </a:moveTo>
                  <a:lnTo>
                    <a:pt x="18" y="6"/>
                  </a:lnTo>
                  <a:lnTo>
                    <a:pt x="18" y="0"/>
                  </a:lnTo>
                  <a:lnTo>
                    <a:pt x="35" y="0"/>
                  </a:lnTo>
                  <a:lnTo>
                    <a:pt x="35" y="6"/>
                  </a:lnTo>
                  <a:lnTo>
                    <a:pt x="55" y="6"/>
                  </a:lnTo>
                  <a:lnTo>
                    <a:pt x="55" y="10"/>
                  </a:lnTo>
                  <a:lnTo>
                    <a:pt x="35" y="10"/>
                  </a:lnTo>
                  <a:lnTo>
                    <a:pt x="35" y="16"/>
                  </a:lnTo>
                  <a:lnTo>
                    <a:pt x="18" y="16"/>
                  </a:lnTo>
                  <a:lnTo>
                    <a:pt x="18" y="10"/>
                  </a:lnTo>
                  <a:lnTo>
                    <a:pt x="0" y="10"/>
                  </a:lnTo>
                  <a:lnTo>
                    <a:pt x="0" y="6"/>
                  </a:lnTo>
                </a:path>
              </a:pathLst>
            </a:custGeom>
            <a:solidFill>
              <a:srgbClr val="999999"/>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509" name="Freeform 277"/>
            <p:cNvSpPr>
              <a:spLocks/>
            </p:cNvSpPr>
            <p:nvPr/>
          </p:nvSpPr>
          <p:spPr bwMode="auto">
            <a:xfrm>
              <a:off x="2008" y="3449"/>
              <a:ext cx="16" cy="11"/>
            </a:xfrm>
            <a:custGeom>
              <a:avLst/>
              <a:gdLst>
                <a:gd name="T0" fmla="*/ 0 w 17"/>
                <a:gd name="T1" fmla="*/ 16 h 17"/>
                <a:gd name="T2" fmla="*/ 16 w 17"/>
                <a:gd name="T3" fmla="*/ 10 h 17"/>
                <a:gd name="T4" fmla="*/ 16 w 17"/>
                <a:gd name="T5" fmla="*/ 5 h 17"/>
                <a:gd name="T6" fmla="*/ 0 w 17"/>
                <a:gd name="T7" fmla="*/ 0 h 17"/>
              </a:gdLst>
              <a:ahLst/>
              <a:cxnLst>
                <a:cxn ang="0">
                  <a:pos x="T0" y="T1"/>
                </a:cxn>
                <a:cxn ang="0">
                  <a:pos x="T2" y="T3"/>
                </a:cxn>
                <a:cxn ang="0">
                  <a:pos x="T4" y="T5"/>
                </a:cxn>
                <a:cxn ang="0">
                  <a:pos x="T6" y="T7"/>
                </a:cxn>
              </a:cxnLst>
              <a:rect l="0" t="0" r="r" b="b"/>
              <a:pathLst>
                <a:path w="17" h="17">
                  <a:moveTo>
                    <a:pt x="0" y="16"/>
                  </a:moveTo>
                  <a:lnTo>
                    <a:pt x="16" y="10"/>
                  </a:lnTo>
                  <a:lnTo>
                    <a:pt x="16" y="5"/>
                  </a:lnTo>
                  <a:lnTo>
                    <a:pt x="0" y="0"/>
                  </a:lnTo>
                </a:path>
              </a:pathLst>
            </a:custGeom>
            <a:noFill/>
            <a:ln w="12700" cap="flat" cmpd="sng">
              <a:solidFill>
                <a:srgbClr val="EFEFD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510" name="Freeform 278"/>
            <p:cNvSpPr>
              <a:spLocks/>
            </p:cNvSpPr>
            <p:nvPr/>
          </p:nvSpPr>
          <p:spPr bwMode="auto">
            <a:xfrm>
              <a:off x="2025" y="3446"/>
              <a:ext cx="16" cy="10"/>
            </a:xfrm>
            <a:custGeom>
              <a:avLst/>
              <a:gdLst>
                <a:gd name="T0" fmla="*/ 0 w 17"/>
                <a:gd name="T1" fmla="*/ 0 h 17"/>
                <a:gd name="T2" fmla="*/ 16 w 17"/>
                <a:gd name="T3" fmla="*/ 16 h 17"/>
                <a:gd name="T4" fmla="*/ 0 w 17"/>
                <a:gd name="T5" fmla="*/ 0 h 17"/>
              </a:gdLst>
              <a:ahLst/>
              <a:cxnLst>
                <a:cxn ang="0">
                  <a:pos x="T0" y="T1"/>
                </a:cxn>
                <a:cxn ang="0">
                  <a:pos x="T2" y="T3"/>
                </a:cxn>
                <a:cxn ang="0">
                  <a:pos x="T4" y="T5"/>
                </a:cxn>
              </a:cxnLst>
              <a:rect l="0" t="0" r="r" b="b"/>
              <a:pathLst>
                <a:path w="17" h="17">
                  <a:moveTo>
                    <a:pt x="0" y="0"/>
                  </a:moveTo>
                  <a:lnTo>
                    <a:pt x="16" y="16"/>
                  </a:lnTo>
                  <a:lnTo>
                    <a:pt x="0" y="0"/>
                  </a:lnTo>
                </a:path>
              </a:pathLst>
            </a:custGeom>
            <a:noFill/>
            <a:ln w="12700" cap="flat" cmpd="sng">
              <a:solidFill>
                <a:srgbClr val="EFEFD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511" name="Freeform 279"/>
            <p:cNvSpPr>
              <a:spLocks/>
            </p:cNvSpPr>
            <p:nvPr/>
          </p:nvSpPr>
          <p:spPr bwMode="auto">
            <a:xfrm>
              <a:off x="2058" y="3451"/>
              <a:ext cx="15" cy="11"/>
            </a:xfrm>
            <a:custGeom>
              <a:avLst/>
              <a:gdLst>
                <a:gd name="T0" fmla="*/ 0 w 17"/>
                <a:gd name="T1" fmla="*/ 0 h 17"/>
                <a:gd name="T2" fmla="*/ 16 w 17"/>
                <a:gd name="T3" fmla="*/ 16 h 17"/>
                <a:gd name="T4" fmla="*/ 0 w 17"/>
                <a:gd name="T5" fmla="*/ 0 h 17"/>
              </a:gdLst>
              <a:ahLst/>
              <a:cxnLst>
                <a:cxn ang="0">
                  <a:pos x="T0" y="T1"/>
                </a:cxn>
                <a:cxn ang="0">
                  <a:pos x="T2" y="T3"/>
                </a:cxn>
                <a:cxn ang="0">
                  <a:pos x="T4" y="T5"/>
                </a:cxn>
              </a:cxnLst>
              <a:rect l="0" t="0" r="r" b="b"/>
              <a:pathLst>
                <a:path w="17" h="17">
                  <a:moveTo>
                    <a:pt x="0" y="0"/>
                  </a:moveTo>
                  <a:lnTo>
                    <a:pt x="16" y="16"/>
                  </a:lnTo>
                  <a:lnTo>
                    <a:pt x="0" y="0"/>
                  </a:lnTo>
                </a:path>
              </a:pathLst>
            </a:custGeom>
            <a:noFill/>
            <a:ln w="12700" cap="flat" cmpd="sng">
              <a:solidFill>
                <a:srgbClr val="EFEFD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512" name="Freeform 280"/>
            <p:cNvSpPr>
              <a:spLocks/>
            </p:cNvSpPr>
            <p:nvPr/>
          </p:nvSpPr>
          <p:spPr bwMode="auto">
            <a:xfrm>
              <a:off x="2041" y="3446"/>
              <a:ext cx="15" cy="10"/>
            </a:xfrm>
            <a:custGeom>
              <a:avLst/>
              <a:gdLst>
                <a:gd name="T0" fmla="*/ 0 w 17"/>
                <a:gd name="T1" fmla="*/ 16 h 17"/>
                <a:gd name="T2" fmla="*/ 16 w 17"/>
                <a:gd name="T3" fmla="*/ 0 h 17"/>
                <a:gd name="T4" fmla="*/ 0 w 17"/>
                <a:gd name="T5" fmla="*/ 16 h 17"/>
              </a:gdLst>
              <a:ahLst/>
              <a:cxnLst>
                <a:cxn ang="0">
                  <a:pos x="T0" y="T1"/>
                </a:cxn>
                <a:cxn ang="0">
                  <a:pos x="T2" y="T3"/>
                </a:cxn>
                <a:cxn ang="0">
                  <a:pos x="T4" y="T5"/>
                </a:cxn>
              </a:cxnLst>
              <a:rect l="0" t="0" r="r" b="b"/>
              <a:pathLst>
                <a:path w="17" h="17">
                  <a:moveTo>
                    <a:pt x="0" y="16"/>
                  </a:moveTo>
                  <a:lnTo>
                    <a:pt x="16" y="0"/>
                  </a:lnTo>
                  <a:lnTo>
                    <a:pt x="0" y="16"/>
                  </a:lnTo>
                </a:path>
              </a:pathLst>
            </a:custGeom>
            <a:noFill/>
            <a:ln w="12700" cap="flat" cmpd="sng">
              <a:solidFill>
                <a:srgbClr val="EFEFD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513" name="Freeform 281"/>
            <p:cNvSpPr>
              <a:spLocks/>
            </p:cNvSpPr>
            <p:nvPr/>
          </p:nvSpPr>
          <p:spPr bwMode="auto">
            <a:xfrm>
              <a:off x="2026" y="3448"/>
              <a:ext cx="16" cy="11"/>
            </a:xfrm>
            <a:custGeom>
              <a:avLst/>
              <a:gdLst>
                <a:gd name="T0" fmla="*/ 0 w 17"/>
                <a:gd name="T1" fmla="*/ 16 h 17"/>
                <a:gd name="T2" fmla="*/ 16 w 17"/>
                <a:gd name="T3" fmla="*/ 16 h 17"/>
                <a:gd name="T4" fmla="*/ 16 w 17"/>
                <a:gd name="T5" fmla="*/ 0 h 17"/>
                <a:gd name="T6" fmla="*/ 0 w 17"/>
                <a:gd name="T7" fmla="*/ 0 h 17"/>
                <a:gd name="T8" fmla="*/ 0 w 17"/>
                <a:gd name="T9" fmla="*/ 16 h 17"/>
              </a:gdLst>
              <a:ahLst/>
              <a:cxnLst>
                <a:cxn ang="0">
                  <a:pos x="T0" y="T1"/>
                </a:cxn>
                <a:cxn ang="0">
                  <a:pos x="T2" y="T3"/>
                </a:cxn>
                <a:cxn ang="0">
                  <a:pos x="T4" y="T5"/>
                </a:cxn>
                <a:cxn ang="0">
                  <a:pos x="T6" y="T7"/>
                </a:cxn>
                <a:cxn ang="0">
                  <a:pos x="T8" y="T9"/>
                </a:cxn>
              </a:cxnLst>
              <a:rect l="0" t="0" r="r" b="b"/>
              <a:pathLst>
                <a:path w="17" h="17">
                  <a:moveTo>
                    <a:pt x="0" y="16"/>
                  </a:moveTo>
                  <a:lnTo>
                    <a:pt x="16" y="16"/>
                  </a:lnTo>
                  <a:lnTo>
                    <a:pt x="16" y="0"/>
                  </a:lnTo>
                  <a:lnTo>
                    <a:pt x="0" y="0"/>
                  </a:lnTo>
                  <a:lnTo>
                    <a:pt x="0" y="16"/>
                  </a:lnTo>
                </a:path>
              </a:pathLst>
            </a:custGeom>
            <a:solidFill>
              <a:srgbClr val="9F9FA2"/>
            </a:solidFill>
            <a:ln w="12700" cap="flat" cmpd="sng">
              <a:solidFill>
                <a:srgbClr val="9F9FA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514" name="Freeform 282"/>
            <p:cNvSpPr>
              <a:spLocks/>
            </p:cNvSpPr>
            <p:nvPr/>
          </p:nvSpPr>
          <p:spPr bwMode="auto">
            <a:xfrm>
              <a:off x="2010" y="3450"/>
              <a:ext cx="49" cy="11"/>
            </a:xfrm>
            <a:custGeom>
              <a:avLst/>
              <a:gdLst>
                <a:gd name="T0" fmla="*/ 0 w 54"/>
                <a:gd name="T1" fmla="*/ 0 h 17"/>
                <a:gd name="T2" fmla="*/ 53 w 54"/>
                <a:gd name="T3" fmla="*/ 0 h 17"/>
                <a:gd name="T4" fmla="*/ 53 w 54"/>
                <a:gd name="T5" fmla="*/ 16 h 17"/>
                <a:gd name="T6" fmla="*/ 0 w 54"/>
                <a:gd name="T7" fmla="*/ 16 h 17"/>
                <a:gd name="T8" fmla="*/ 0 w 54"/>
                <a:gd name="T9" fmla="*/ 0 h 17"/>
              </a:gdLst>
              <a:ahLst/>
              <a:cxnLst>
                <a:cxn ang="0">
                  <a:pos x="T0" y="T1"/>
                </a:cxn>
                <a:cxn ang="0">
                  <a:pos x="T2" y="T3"/>
                </a:cxn>
                <a:cxn ang="0">
                  <a:pos x="T4" y="T5"/>
                </a:cxn>
                <a:cxn ang="0">
                  <a:pos x="T6" y="T7"/>
                </a:cxn>
                <a:cxn ang="0">
                  <a:pos x="T8" y="T9"/>
                </a:cxn>
              </a:cxnLst>
              <a:rect l="0" t="0" r="r" b="b"/>
              <a:pathLst>
                <a:path w="54" h="17">
                  <a:moveTo>
                    <a:pt x="0" y="0"/>
                  </a:moveTo>
                  <a:lnTo>
                    <a:pt x="53" y="0"/>
                  </a:lnTo>
                  <a:lnTo>
                    <a:pt x="53" y="16"/>
                  </a:lnTo>
                  <a:lnTo>
                    <a:pt x="0" y="16"/>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515" name="Freeform 283"/>
            <p:cNvSpPr>
              <a:spLocks/>
            </p:cNvSpPr>
            <p:nvPr/>
          </p:nvSpPr>
          <p:spPr bwMode="auto">
            <a:xfrm>
              <a:off x="2025" y="3446"/>
              <a:ext cx="18" cy="11"/>
            </a:xfrm>
            <a:custGeom>
              <a:avLst/>
              <a:gdLst>
                <a:gd name="T0" fmla="*/ 18 w 19"/>
                <a:gd name="T1" fmla="*/ 12 h 17"/>
                <a:gd name="T2" fmla="*/ 17 w 19"/>
                <a:gd name="T3" fmla="*/ 16 h 17"/>
                <a:gd name="T4" fmla="*/ 17 w 19"/>
                <a:gd name="T5" fmla="*/ 0 h 17"/>
                <a:gd name="T6" fmla="*/ 0 w 19"/>
                <a:gd name="T7" fmla="*/ 0 h 17"/>
                <a:gd name="T8" fmla="*/ 0 w 19"/>
                <a:gd name="T9" fmla="*/ 16 h 17"/>
                <a:gd name="T10" fmla="*/ 0 w 19"/>
                <a:gd name="T11" fmla="*/ 12 h 17"/>
              </a:gdLst>
              <a:ahLst/>
              <a:cxnLst>
                <a:cxn ang="0">
                  <a:pos x="T0" y="T1"/>
                </a:cxn>
                <a:cxn ang="0">
                  <a:pos x="T2" y="T3"/>
                </a:cxn>
                <a:cxn ang="0">
                  <a:pos x="T4" y="T5"/>
                </a:cxn>
                <a:cxn ang="0">
                  <a:pos x="T6" y="T7"/>
                </a:cxn>
                <a:cxn ang="0">
                  <a:pos x="T8" y="T9"/>
                </a:cxn>
                <a:cxn ang="0">
                  <a:pos x="T10" y="T11"/>
                </a:cxn>
              </a:cxnLst>
              <a:rect l="0" t="0" r="r" b="b"/>
              <a:pathLst>
                <a:path w="19" h="17">
                  <a:moveTo>
                    <a:pt x="18" y="12"/>
                  </a:moveTo>
                  <a:lnTo>
                    <a:pt x="17" y="16"/>
                  </a:lnTo>
                  <a:lnTo>
                    <a:pt x="17" y="0"/>
                  </a:lnTo>
                  <a:lnTo>
                    <a:pt x="0" y="0"/>
                  </a:lnTo>
                  <a:lnTo>
                    <a:pt x="0" y="16"/>
                  </a:lnTo>
                  <a:lnTo>
                    <a:pt x="0" y="12"/>
                  </a:lnTo>
                </a:path>
              </a:pathLst>
            </a:custGeom>
            <a:noFill/>
            <a:ln w="12700" cap="flat" cmpd="sng">
              <a:solidFill>
                <a:srgbClr val="9F9FA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516" name="Freeform 284"/>
            <p:cNvSpPr>
              <a:spLocks/>
            </p:cNvSpPr>
            <p:nvPr/>
          </p:nvSpPr>
          <p:spPr bwMode="auto">
            <a:xfrm>
              <a:off x="1967" y="3452"/>
              <a:ext cx="15" cy="11"/>
            </a:xfrm>
            <a:custGeom>
              <a:avLst/>
              <a:gdLst>
                <a:gd name="T0" fmla="*/ 16 w 17"/>
                <a:gd name="T1" fmla="*/ 0 h 17"/>
                <a:gd name="T2" fmla="*/ 16 w 17"/>
                <a:gd name="T3" fmla="*/ 16 h 17"/>
                <a:gd name="T4" fmla="*/ 0 w 17"/>
                <a:gd name="T5" fmla="*/ 16 h 17"/>
                <a:gd name="T6" fmla="*/ 0 w 17"/>
                <a:gd name="T7" fmla="*/ 0 h 17"/>
                <a:gd name="T8" fmla="*/ 16 w 17"/>
                <a:gd name="T9" fmla="*/ 0 h 17"/>
              </a:gdLst>
              <a:ahLst/>
              <a:cxnLst>
                <a:cxn ang="0">
                  <a:pos x="T0" y="T1"/>
                </a:cxn>
                <a:cxn ang="0">
                  <a:pos x="T2" y="T3"/>
                </a:cxn>
                <a:cxn ang="0">
                  <a:pos x="T4" y="T5"/>
                </a:cxn>
                <a:cxn ang="0">
                  <a:pos x="T6" y="T7"/>
                </a:cxn>
                <a:cxn ang="0">
                  <a:pos x="T8" y="T9"/>
                </a:cxn>
              </a:cxnLst>
              <a:rect l="0" t="0" r="r" b="b"/>
              <a:pathLst>
                <a:path w="17" h="17">
                  <a:moveTo>
                    <a:pt x="16" y="0"/>
                  </a:moveTo>
                  <a:lnTo>
                    <a:pt x="16" y="16"/>
                  </a:lnTo>
                  <a:lnTo>
                    <a:pt x="0" y="16"/>
                  </a:lnTo>
                  <a:lnTo>
                    <a:pt x="0" y="0"/>
                  </a:lnTo>
                  <a:lnTo>
                    <a:pt x="16" y="0"/>
                  </a:lnTo>
                </a:path>
              </a:pathLst>
            </a:custGeom>
            <a:solidFill>
              <a:srgbClr val="999999"/>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517" name="Freeform 285"/>
            <p:cNvSpPr>
              <a:spLocks/>
            </p:cNvSpPr>
            <p:nvPr/>
          </p:nvSpPr>
          <p:spPr bwMode="auto">
            <a:xfrm>
              <a:off x="1967" y="3452"/>
              <a:ext cx="15" cy="11"/>
            </a:xfrm>
            <a:custGeom>
              <a:avLst/>
              <a:gdLst>
                <a:gd name="T0" fmla="*/ 0 w 17"/>
                <a:gd name="T1" fmla="*/ 0 h 17"/>
                <a:gd name="T2" fmla="*/ 16 w 17"/>
                <a:gd name="T3" fmla="*/ 0 h 17"/>
                <a:gd name="T4" fmla="*/ 16 w 17"/>
                <a:gd name="T5" fmla="*/ 16 h 17"/>
                <a:gd name="T6" fmla="*/ 0 w 17"/>
                <a:gd name="T7" fmla="*/ 16 h 17"/>
                <a:gd name="T8" fmla="*/ 0 w 17"/>
                <a:gd name="T9" fmla="*/ 0 h 17"/>
              </a:gdLst>
              <a:ahLst/>
              <a:cxnLst>
                <a:cxn ang="0">
                  <a:pos x="T0" y="T1"/>
                </a:cxn>
                <a:cxn ang="0">
                  <a:pos x="T2" y="T3"/>
                </a:cxn>
                <a:cxn ang="0">
                  <a:pos x="T4" y="T5"/>
                </a:cxn>
                <a:cxn ang="0">
                  <a:pos x="T6" y="T7"/>
                </a:cxn>
                <a:cxn ang="0">
                  <a:pos x="T8" y="T9"/>
                </a:cxn>
              </a:cxnLst>
              <a:rect l="0" t="0" r="r" b="b"/>
              <a:pathLst>
                <a:path w="17" h="17">
                  <a:moveTo>
                    <a:pt x="0" y="0"/>
                  </a:moveTo>
                  <a:lnTo>
                    <a:pt x="16" y="0"/>
                  </a:lnTo>
                  <a:lnTo>
                    <a:pt x="16" y="16"/>
                  </a:lnTo>
                  <a:lnTo>
                    <a:pt x="0" y="16"/>
                  </a:lnTo>
                  <a:lnTo>
                    <a:pt x="0" y="0"/>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518" name="Freeform 286"/>
            <p:cNvSpPr>
              <a:spLocks/>
            </p:cNvSpPr>
            <p:nvPr/>
          </p:nvSpPr>
          <p:spPr bwMode="auto">
            <a:xfrm>
              <a:off x="1953" y="3447"/>
              <a:ext cx="40" cy="11"/>
            </a:xfrm>
            <a:custGeom>
              <a:avLst/>
              <a:gdLst>
                <a:gd name="T0" fmla="*/ 14 w 44"/>
                <a:gd name="T1" fmla="*/ 16 h 17"/>
                <a:gd name="T2" fmla="*/ 0 w 44"/>
                <a:gd name="T3" fmla="*/ 16 h 17"/>
                <a:gd name="T4" fmla="*/ 0 w 44"/>
                <a:gd name="T5" fmla="*/ 8 h 17"/>
                <a:gd name="T6" fmla="*/ 14 w 44"/>
                <a:gd name="T7" fmla="*/ 8 h 17"/>
                <a:gd name="T8" fmla="*/ 14 w 44"/>
                <a:gd name="T9" fmla="*/ 0 h 17"/>
                <a:gd name="T10" fmla="*/ 28 w 44"/>
                <a:gd name="T11" fmla="*/ 0 h 17"/>
                <a:gd name="T12" fmla="*/ 28 w 44"/>
                <a:gd name="T13" fmla="*/ 8 h 17"/>
                <a:gd name="T14" fmla="*/ 43 w 44"/>
                <a:gd name="T15" fmla="*/ 8 h 17"/>
                <a:gd name="T16" fmla="*/ 43 w 44"/>
                <a:gd name="T17" fmla="*/ 16 h 17"/>
                <a:gd name="T18" fmla="*/ 28 w 44"/>
                <a:gd name="T19" fmla="*/ 16 h 17"/>
                <a:gd name="T20" fmla="*/ 14 w 44"/>
                <a:gd name="T21"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17">
                  <a:moveTo>
                    <a:pt x="14" y="16"/>
                  </a:moveTo>
                  <a:lnTo>
                    <a:pt x="0" y="16"/>
                  </a:lnTo>
                  <a:lnTo>
                    <a:pt x="0" y="8"/>
                  </a:lnTo>
                  <a:lnTo>
                    <a:pt x="14" y="8"/>
                  </a:lnTo>
                  <a:lnTo>
                    <a:pt x="14" y="0"/>
                  </a:lnTo>
                  <a:lnTo>
                    <a:pt x="28" y="0"/>
                  </a:lnTo>
                  <a:lnTo>
                    <a:pt x="28" y="8"/>
                  </a:lnTo>
                  <a:lnTo>
                    <a:pt x="43" y="8"/>
                  </a:lnTo>
                  <a:lnTo>
                    <a:pt x="43" y="16"/>
                  </a:lnTo>
                  <a:lnTo>
                    <a:pt x="28" y="16"/>
                  </a:lnTo>
                  <a:lnTo>
                    <a:pt x="14" y="16"/>
                  </a:lnTo>
                </a:path>
              </a:pathLst>
            </a:custGeom>
            <a:solidFill>
              <a:srgbClr val="0000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519" name="Freeform 287"/>
            <p:cNvSpPr>
              <a:spLocks/>
            </p:cNvSpPr>
            <p:nvPr/>
          </p:nvSpPr>
          <p:spPr bwMode="auto">
            <a:xfrm>
              <a:off x="1967" y="3447"/>
              <a:ext cx="15" cy="11"/>
            </a:xfrm>
            <a:custGeom>
              <a:avLst/>
              <a:gdLst>
                <a:gd name="T0" fmla="*/ 0 w 17"/>
                <a:gd name="T1" fmla="*/ 0 h 17"/>
                <a:gd name="T2" fmla="*/ 16 w 17"/>
                <a:gd name="T3" fmla="*/ 0 h 17"/>
                <a:gd name="T4" fmla="*/ 16 w 17"/>
                <a:gd name="T5" fmla="*/ 16 h 17"/>
                <a:gd name="T6" fmla="*/ 0 w 17"/>
                <a:gd name="T7" fmla="*/ 16 h 17"/>
                <a:gd name="T8" fmla="*/ 0 w 17"/>
                <a:gd name="T9" fmla="*/ 0 h 17"/>
              </a:gdLst>
              <a:ahLst/>
              <a:cxnLst>
                <a:cxn ang="0">
                  <a:pos x="T0" y="T1"/>
                </a:cxn>
                <a:cxn ang="0">
                  <a:pos x="T2" y="T3"/>
                </a:cxn>
                <a:cxn ang="0">
                  <a:pos x="T4" y="T5"/>
                </a:cxn>
                <a:cxn ang="0">
                  <a:pos x="T6" y="T7"/>
                </a:cxn>
                <a:cxn ang="0">
                  <a:pos x="T8" y="T9"/>
                </a:cxn>
              </a:cxnLst>
              <a:rect l="0" t="0" r="r" b="b"/>
              <a:pathLst>
                <a:path w="17" h="17">
                  <a:moveTo>
                    <a:pt x="0" y="0"/>
                  </a:moveTo>
                  <a:lnTo>
                    <a:pt x="16" y="0"/>
                  </a:lnTo>
                  <a:lnTo>
                    <a:pt x="16" y="16"/>
                  </a:lnTo>
                  <a:lnTo>
                    <a:pt x="0" y="16"/>
                  </a:lnTo>
                  <a:lnTo>
                    <a:pt x="0" y="0"/>
                  </a:lnTo>
                </a:path>
              </a:pathLst>
            </a:custGeom>
            <a:solidFill>
              <a:srgbClr val="999999"/>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520" name="Freeform 288"/>
            <p:cNvSpPr>
              <a:spLocks/>
            </p:cNvSpPr>
            <p:nvPr/>
          </p:nvSpPr>
          <p:spPr bwMode="auto">
            <a:xfrm>
              <a:off x="1923" y="3445"/>
              <a:ext cx="18" cy="11"/>
            </a:xfrm>
            <a:custGeom>
              <a:avLst/>
              <a:gdLst>
                <a:gd name="T0" fmla="*/ 5 w 20"/>
                <a:gd name="T1" fmla="*/ 16 h 17"/>
                <a:gd name="T2" fmla="*/ 3 w 20"/>
                <a:gd name="T3" fmla="*/ 15 h 17"/>
                <a:gd name="T4" fmla="*/ 2 w 20"/>
                <a:gd name="T5" fmla="*/ 15 h 17"/>
                <a:gd name="T6" fmla="*/ 1 w 20"/>
                <a:gd name="T7" fmla="*/ 14 h 17"/>
                <a:gd name="T8" fmla="*/ 1 w 20"/>
                <a:gd name="T9" fmla="*/ 12 h 17"/>
                <a:gd name="T10" fmla="*/ 0 w 20"/>
                <a:gd name="T11" fmla="*/ 12 h 17"/>
                <a:gd name="T12" fmla="*/ 0 w 20"/>
                <a:gd name="T13" fmla="*/ 10 h 17"/>
                <a:gd name="T14" fmla="*/ 0 w 20"/>
                <a:gd name="T15" fmla="*/ 8 h 17"/>
                <a:gd name="T16" fmla="*/ 0 w 20"/>
                <a:gd name="T17" fmla="*/ 6 h 17"/>
                <a:gd name="T18" fmla="*/ 0 w 20"/>
                <a:gd name="T19" fmla="*/ 4 h 17"/>
                <a:gd name="T20" fmla="*/ 0 w 20"/>
                <a:gd name="T21" fmla="*/ 3 h 17"/>
                <a:gd name="T22" fmla="*/ 1 w 20"/>
                <a:gd name="T23" fmla="*/ 2 h 17"/>
                <a:gd name="T24" fmla="*/ 2 w 20"/>
                <a:gd name="T25" fmla="*/ 1 h 17"/>
                <a:gd name="T26" fmla="*/ 3 w 20"/>
                <a:gd name="T27" fmla="*/ 0 h 17"/>
                <a:gd name="T28" fmla="*/ 4 w 20"/>
                <a:gd name="T29" fmla="*/ 0 h 17"/>
                <a:gd name="T30" fmla="*/ 5 w 20"/>
                <a:gd name="T31" fmla="*/ 0 h 17"/>
                <a:gd name="T32" fmla="*/ 12 w 20"/>
                <a:gd name="T33" fmla="*/ 0 h 17"/>
                <a:gd name="T34" fmla="*/ 13 w 20"/>
                <a:gd name="T35" fmla="*/ 0 h 17"/>
                <a:gd name="T36" fmla="*/ 15 w 20"/>
                <a:gd name="T37" fmla="*/ 0 h 17"/>
                <a:gd name="T38" fmla="*/ 16 w 20"/>
                <a:gd name="T39" fmla="*/ 1 h 17"/>
                <a:gd name="T40" fmla="*/ 17 w 20"/>
                <a:gd name="T41" fmla="*/ 3 h 17"/>
                <a:gd name="T42" fmla="*/ 17 w 20"/>
                <a:gd name="T43" fmla="*/ 3 h 17"/>
                <a:gd name="T44" fmla="*/ 18 w 20"/>
                <a:gd name="T45" fmla="*/ 5 h 17"/>
                <a:gd name="T46" fmla="*/ 18 w 20"/>
                <a:gd name="T47" fmla="*/ 7 h 17"/>
                <a:gd name="T48" fmla="*/ 18 w 20"/>
                <a:gd name="T49" fmla="*/ 8 h 17"/>
                <a:gd name="T50" fmla="*/ 18 w 20"/>
                <a:gd name="T51" fmla="*/ 10 h 17"/>
                <a:gd name="T52" fmla="*/ 17 w 20"/>
                <a:gd name="T53" fmla="*/ 12 h 17"/>
                <a:gd name="T54" fmla="*/ 16 w 20"/>
                <a:gd name="T55" fmla="*/ 13 h 17"/>
                <a:gd name="T56" fmla="*/ 15 w 20"/>
                <a:gd name="T57" fmla="*/ 15 h 17"/>
                <a:gd name="T58" fmla="*/ 13 w 20"/>
                <a:gd name="T59" fmla="*/ 15 h 17"/>
                <a:gd name="T60" fmla="*/ 13 w 20"/>
                <a:gd name="T61" fmla="*/ 16 h 17"/>
                <a:gd name="T62" fmla="*/ 12 w 20"/>
                <a:gd name="T6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 h="17">
                  <a:moveTo>
                    <a:pt x="5" y="16"/>
                  </a:moveTo>
                  <a:lnTo>
                    <a:pt x="5" y="16"/>
                  </a:lnTo>
                  <a:lnTo>
                    <a:pt x="4" y="16"/>
                  </a:lnTo>
                  <a:lnTo>
                    <a:pt x="3" y="15"/>
                  </a:lnTo>
                  <a:lnTo>
                    <a:pt x="3" y="15"/>
                  </a:lnTo>
                  <a:lnTo>
                    <a:pt x="2" y="15"/>
                  </a:lnTo>
                  <a:lnTo>
                    <a:pt x="2" y="14"/>
                  </a:lnTo>
                  <a:lnTo>
                    <a:pt x="1" y="14"/>
                  </a:lnTo>
                  <a:lnTo>
                    <a:pt x="1" y="13"/>
                  </a:lnTo>
                  <a:lnTo>
                    <a:pt x="1" y="12"/>
                  </a:lnTo>
                  <a:lnTo>
                    <a:pt x="0" y="12"/>
                  </a:lnTo>
                  <a:lnTo>
                    <a:pt x="0" y="12"/>
                  </a:lnTo>
                  <a:lnTo>
                    <a:pt x="0" y="11"/>
                  </a:lnTo>
                  <a:lnTo>
                    <a:pt x="0" y="10"/>
                  </a:lnTo>
                  <a:lnTo>
                    <a:pt x="0" y="9"/>
                  </a:lnTo>
                  <a:lnTo>
                    <a:pt x="0" y="8"/>
                  </a:lnTo>
                  <a:lnTo>
                    <a:pt x="0" y="7"/>
                  </a:lnTo>
                  <a:lnTo>
                    <a:pt x="0" y="6"/>
                  </a:lnTo>
                  <a:lnTo>
                    <a:pt x="0" y="5"/>
                  </a:lnTo>
                  <a:lnTo>
                    <a:pt x="0" y="4"/>
                  </a:lnTo>
                  <a:lnTo>
                    <a:pt x="0" y="3"/>
                  </a:lnTo>
                  <a:lnTo>
                    <a:pt x="0" y="3"/>
                  </a:lnTo>
                  <a:lnTo>
                    <a:pt x="1" y="3"/>
                  </a:lnTo>
                  <a:lnTo>
                    <a:pt x="1" y="2"/>
                  </a:lnTo>
                  <a:lnTo>
                    <a:pt x="1" y="1"/>
                  </a:lnTo>
                  <a:lnTo>
                    <a:pt x="2" y="1"/>
                  </a:lnTo>
                  <a:lnTo>
                    <a:pt x="2" y="0"/>
                  </a:lnTo>
                  <a:lnTo>
                    <a:pt x="3" y="0"/>
                  </a:lnTo>
                  <a:lnTo>
                    <a:pt x="3" y="0"/>
                  </a:lnTo>
                  <a:lnTo>
                    <a:pt x="4" y="0"/>
                  </a:lnTo>
                  <a:lnTo>
                    <a:pt x="4" y="0"/>
                  </a:lnTo>
                  <a:lnTo>
                    <a:pt x="5" y="0"/>
                  </a:lnTo>
                  <a:lnTo>
                    <a:pt x="5" y="0"/>
                  </a:lnTo>
                  <a:lnTo>
                    <a:pt x="12" y="0"/>
                  </a:lnTo>
                  <a:lnTo>
                    <a:pt x="12" y="0"/>
                  </a:lnTo>
                  <a:lnTo>
                    <a:pt x="13" y="0"/>
                  </a:lnTo>
                  <a:lnTo>
                    <a:pt x="13" y="0"/>
                  </a:lnTo>
                  <a:lnTo>
                    <a:pt x="15" y="0"/>
                  </a:lnTo>
                  <a:lnTo>
                    <a:pt x="15" y="0"/>
                  </a:lnTo>
                  <a:lnTo>
                    <a:pt x="16" y="1"/>
                  </a:lnTo>
                  <a:lnTo>
                    <a:pt x="16" y="2"/>
                  </a:lnTo>
                  <a:lnTo>
                    <a:pt x="17" y="3"/>
                  </a:lnTo>
                  <a:lnTo>
                    <a:pt x="17" y="3"/>
                  </a:lnTo>
                  <a:lnTo>
                    <a:pt x="17" y="3"/>
                  </a:lnTo>
                  <a:lnTo>
                    <a:pt x="18" y="4"/>
                  </a:lnTo>
                  <a:lnTo>
                    <a:pt x="18" y="5"/>
                  </a:lnTo>
                  <a:lnTo>
                    <a:pt x="18" y="6"/>
                  </a:lnTo>
                  <a:lnTo>
                    <a:pt x="18" y="7"/>
                  </a:lnTo>
                  <a:lnTo>
                    <a:pt x="19" y="8"/>
                  </a:lnTo>
                  <a:lnTo>
                    <a:pt x="18" y="8"/>
                  </a:lnTo>
                  <a:lnTo>
                    <a:pt x="18" y="9"/>
                  </a:lnTo>
                  <a:lnTo>
                    <a:pt x="18" y="10"/>
                  </a:lnTo>
                  <a:lnTo>
                    <a:pt x="18" y="11"/>
                  </a:lnTo>
                  <a:lnTo>
                    <a:pt x="17" y="12"/>
                  </a:lnTo>
                  <a:lnTo>
                    <a:pt x="17" y="12"/>
                  </a:lnTo>
                  <a:lnTo>
                    <a:pt x="16" y="13"/>
                  </a:lnTo>
                  <a:lnTo>
                    <a:pt x="16" y="14"/>
                  </a:lnTo>
                  <a:lnTo>
                    <a:pt x="15" y="15"/>
                  </a:lnTo>
                  <a:lnTo>
                    <a:pt x="15" y="15"/>
                  </a:lnTo>
                  <a:lnTo>
                    <a:pt x="13" y="15"/>
                  </a:lnTo>
                  <a:lnTo>
                    <a:pt x="13" y="16"/>
                  </a:lnTo>
                  <a:lnTo>
                    <a:pt x="13" y="16"/>
                  </a:lnTo>
                  <a:lnTo>
                    <a:pt x="12" y="16"/>
                  </a:lnTo>
                  <a:lnTo>
                    <a:pt x="12" y="16"/>
                  </a:lnTo>
                  <a:lnTo>
                    <a:pt x="5" y="16"/>
                  </a:lnTo>
                </a:path>
              </a:pathLst>
            </a:custGeom>
            <a:solidFill>
              <a:srgbClr val="666666"/>
            </a:solidFill>
            <a:ln w="12700" cap="flat" cmpd="sng">
              <a:solidFill>
                <a:srgbClr val="666666"/>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521" name="Freeform 289"/>
            <p:cNvSpPr>
              <a:spLocks/>
            </p:cNvSpPr>
            <p:nvPr/>
          </p:nvSpPr>
          <p:spPr bwMode="auto">
            <a:xfrm>
              <a:off x="1945" y="3442"/>
              <a:ext cx="15" cy="24"/>
            </a:xfrm>
            <a:custGeom>
              <a:avLst/>
              <a:gdLst>
                <a:gd name="T0" fmla="*/ 8 w 17"/>
                <a:gd name="T1" fmla="*/ 0 h 38"/>
                <a:gd name="T2" fmla="*/ 0 w 17"/>
                <a:gd name="T3" fmla="*/ 22 h 38"/>
                <a:gd name="T4" fmla="*/ 16 w 17"/>
                <a:gd name="T5" fmla="*/ 22 h 38"/>
                <a:gd name="T6" fmla="*/ 16 w 17"/>
                <a:gd name="T7" fmla="*/ 37 h 38"/>
              </a:gdLst>
              <a:ahLst/>
              <a:cxnLst>
                <a:cxn ang="0">
                  <a:pos x="T0" y="T1"/>
                </a:cxn>
                <a:cxn ang="0">
                  <a:pos x="T2" y="T3"/>
                </a:cxn>
                <a:cxn ang="0">
                  <a:pos x="T4" y="T5"/>
                </a:cxn>
                <a:cxn ang="0">
                  <a:pos x="T6" y="T7"/>
                </a:cxn>
              </a:cxnLst>
              <a:rect l="0" t="0" r="r" b="b"/>
              <a:pathLst>
                <a:path w="17" h="38">
                  <a:moveTo>
                    <a:pt x="8" y="0"/>
                  </a:moveTo>
                  <a:lnTo>
                    <a:pt x="0" y="22"/>
                  </a:lnTo>
                  <a:lnTo>
                    <a:pt x="16" y="22"/>
                  </a:lnTo>
                  <a:lnTo>
                    <a:pt x="16" y="37"/>
                  </a:lnTo>
                </a:path>
              </a:pathLst>
            </a:custGeom>
            <a:noFill/>
            <a:ln w="12700" cap="flat" cmpd="sng">
              <a:solidFill>
                <a:srgbClr val="9F9FA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522" name="Freeform 290"/>
            <p:cNvSpPr>
              <a:spLocks/>
            </p:cNvSpPr>
            <p:nvPr/>
          </p:nvSpPr>
          <p:spPr bwMode="auto">
            <a:xfrm>
              <a:off x="1997" y="3442"/>
              <a:ext cx="16" cy="45"/>
            </a:xfrm>
            <a:custGeom>
              <a:avLst/>
              <a:gdLst>
                <a:gd name="T0" fmla="*/ 0 w 17"/>
                <a:gd name="T1" fmla="*/ 0 h 72"/>
                <a:gd name="T2" fmla="*/ 16 w 17"/>
                <a:gd name="T3" fmla="*/ 22 h 72"/>
                <a:gd name="T4" fmla="*/ 0 w 17"/>
                <a:gd name="T5" fmla="*/ 22 h 72"/>
                <a:gd name="T6" fmla="*/ 0 w 17"/>
                <a:gd name="T7" fmla="*/ 71 h 72"/>
              </a:gdLst>
              <a:ahLst/>
              <a:cxnLst>
                <a:cxn ang="0">
                  <a:pos x="T0" y="T1"/>
                </a:cxn>
                <a:cxn ang="0">
                  <a:pos x="T2" y="T3"/>
                </a:cxn>
                <a:cxn ang="0">
                  <a:pos x="T4" y="T5"/>
                </a:cxn>
                <a:cxn ang="0">
                  <a:pos x="T6" y="T7"/>
                </a:cxn>
              </a:cxnLst>
              <a:rect l="0" t="0" r="r" b="b"/>
              <a:pathLst>
                <a:path w="17" h="72">
                  <a:moveTo>
                    <a:pt x="0" y="0"/>
                  </a:moveTo>
                  <a:lnTo>
                    <a:pt x="16" y="22"/>
                  </a:lnTo>
                  <a:lnTo>
                    <a:pt x="0" y="22"/>
                  </a:lnTo>
                  <a:lnTo>
                    <a:pt x="0" y="71"/>
                  </a:lnTo>
                </a:path>
              </a:pathLst>
            </a:custGeom>
            <a:noFill/>
            <a:ln w="12700" cap="flat" cmpd="sng">
              <a:solidFill>
                <a:srgbClr val="9F9FA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523" name="Freeform 291"/>
            <p:cNvSpPr>
              <a:spLocks/>
            </p:cNvSpPr>
            <p:nvPr/>
          </p:nvSpPr>
          <p:spPr bwMode="auto">
            <a:xfrm>
              <a:off x="1886" y="3469"/>
              <a:ext cx="225" cy="25"/>
            </a:xfrm>
            <a:custGeom>
              <a:avLst/>
              <a:gdLst>
                <a:gd name="T0" fmla="*/ 0 w 250"/>
                <a:gd name="T1" fmla="*/ 40 h 41"/>
                <a:gd name="T2" fmla="*/ 249 w 250"/>
                <a:gd name="T3" fmla="*/ 40 h 41"/>
                <a:gd name="T4" fmla="*/ 240 w 250"/>
                <a:gd name="T5" fmla="*/ 0 h 41"/>
                <a:gd name="T6" fmla="*/ 10 w 250"/>
                <a:gd name="T7" fmla="*/ 0 h 41"/>
                <a:gd name="T8" fmla="*/ 0 w 250"/>
                <a:gd name="T9" fmla="*/ 40 h 41"/>
              </a:gdLst>
              <a:ahLst/>
              <a:cxnLst>
                <a:cxn ang="0">
                  <a:pos x="T0" y="T1"/>
                </a:cxn>
                <a:cxn ang="0">
                  <a:pos x="T2" y="T3"/>
                </a:cxn>
                <a:cxn ang="0">
                  <a:pos x="T4" y="T5"/>
                </a:cxn>
                <a:cxn ang="0">
                  <a:pos x="T6" y="T7"/>
                </a:cxn>
                <a:cxn ang="0">
                  <a:pos x="T8" y="T9"/>
                </a:cxn>
              </a:cxnLst>
              <a:rect l="0" t="0" r="r" b="b"/>
              <a:pathLst>
                <a:path w="250" h="41">
                  <a:moveTo>
                    <a:pt x="0" y="40"/>
                  </a:moveTo>
                  <a:lnTo>
                    <a:pt x="249" y="40"/>
                  </a:lnTo>
                  <a:lnTo>
                    <a:pt x="240" y="0"/>
                  </a:lnTo>
                  <a:lnTo>
                    <a:pt x="10" y="0"/>
                  </a:lnTo>
                  <a:lnTo>
                    <a:pt x="0" y="40"/>
                  </a:lnTo>
                </a:path>
              </a:pathLst>
            </a:custGeom>
            <a:solidFill>
              <a:srgbClr val="EFEFD1"/>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524" name="Freeform 292"/>
            <p:cNvSpPr>
              <a:spLocks/>
            </p:cNvSpPr>
            <p:nvPr/>
          </p:nvSpPr>
          <p:spPr bwMode="auto">
            <a:xfrm>
              <a:off x="1886" y="3493"/>
              <a:ext cx="226" cy="11"/>
            </a:xfrm>
            <a:custGeom>
              <a:avLst/>
              <a:gdLst>
                <a:gd name="T0" fmla="*/ 0 w 251"/>
                <a:gd name="T1" fmla="*/ 16 h 17"/>
                <a:gd name="T2" fmla="*/ 0 w 251"/>
                <a:gd name="T3" fmla="*/ 0 h 17"/>
                <a:gd name="T4" fmla="*/ 249 w 251"/>
                <a:gd name="T5" fmla="*/ 0 h 17"/>
                <a:gd name="T6" fmla="*/ 250 w 251"/>
                <a:gd name="T7" fmla="*/ 16 h 17"/>
                <a:gd name="T8" fmla="*/ 0 w 251"/>
                <a:gd name="T9" fmla="*/ 16 h 17"/>
              </a:gdLst>
              <a:ahLst/>
              <a:cxnLst>
                <a:cxn ang="0">
                  <a:pos x="T0" y="T1"/>
                </a:cxn>
                <a:cxn ang="0">
                  <a:pos x="T2" y="T3"/>
                </a:cxn>
                <a:cxn ang="0">
                  <a:pos x="T4" y="T5"/>
                </a:cxn>
                <a:cxn ang="0">
                  <a:pos x="T6" y="T7"/>
                </a:cxn>
                <a:cxn ang="0">
                  <a:pos x="T8" y="T9"/>
                </a:cxn>
              </a:cxnLst>
              <a:rect l="0" t="0" r="r" b="b"/>
              <a:pathLst>
                <a:path w="251" h="17">
                  <a:moveTo>
                    <a:pt x="0" y="16"/>
                  </a:moveTo>
                  <a:lnTo>
                    <a:pt x="0" y="0"/>
                  </a:lnTo>
                  <a:lnTo>
                    <a:pt x="249" y="0"/>
                  </a:lnTo>
                  <a:lnTo>
                    <a:pt x="250" y="16"/>
                  </a:lnTo>
                  <a:lnTo>
                    <a:pt x="0" y="16"/>
                  </a:lnTo>
                </a:path>
              </a:pathLst>
            </a:custGeom>
            <a:solidFill>
              <a:srgbClr val="CCCC6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51525" name="Freeform 293"/>
            <p:cNvSpPr>
              <a:spLocks/>
            </p:cNvSpPr>
            <p:nvPr/>
          </p:nvSpPr>
          <p:spPr bwMode="auto">
            <a:xfrm>
              <a:off x="1901" y="3472"/>
              <a:ext cx="201" cy="18"/>
            </a:xfrm>
            <a:custGeom>
              <a:avLst/>
              <a:gdLst>
                <a:gd name="T0" fmla="*/ 0 w 223"/>
                <a:gd name="T1" fmla="*/ 27 h 28"/>
                <a:gd name="T2" fmla="*/ 222 w 223"/>
                <a:gd name="T3" fmla="*/ 27 h 28"/>
                <a:gd name="T4" fmla="*/ 214 w 223"/>
                <a:gd name="T5" fmla="*/ 0 h 28"/>
                <a:gd name="T6" fmla="*/ 8 w 223"/>
                <a:gd name="T7" fmla="*/ 0 h 28"/>
                <a:gd name="T8" fmla="*/ 0 w 223"/>
                <a:gd name="T9" fmla="*/ 27 h 28"/>
              </a:gdLst>
              <a:ahLst/>
              <a:cxnLst>
                <a:cxn ang="0">
                  <a:pos x="T0" y="T1"/>
                </a:cxn>
                <a:cxn ang="0">
                  <a:pos x="T2" y="T3"/>
                </a:cxn>
                <a:cxn ang="0">
                  <a:pos x="T4" y="T5"/>
                </a:cxn>
                <a:cxn ang="0">
                  <a:pos x="T6" y="T7"/>
                </a:cxn>
                <a:cxn ang="0">
                  <a:pos x="T8" y="T9"/>
                </a:cxn>
              </a:cxnLst>
              <a:rect l="0" t="0" r="r" b="b"/>
              <a:pathLst>
                <a:path w="223" h="28">
                  <a:moveTo>
                    <a:pt x="0" y="27"/>
                  </a:moveTo>
                  <a:lnTo>
                    <a:pt x="222" y="27"/>
                  </a:lnTo>
                  <a:lnTo>
                    <a:pt x="214" y="0"/>
                  </a:lnTo>
                  <a:lnTo>
                    <a:pt x="8" y="0"/>
                  </a:lnTo>
                  <a:lnTo>
                    <a:pt x="0" y="27"/>
                  </a:lnTo>
                </a:path>
              </a:pathLst>
            </a:custGeom>
            <a:solidFill>
              <a:srgbClr val="999999"/>
            </a:solidFill>
            <a:ln w="12700" cap="flat" cmpd="sng">
              <a:solidFill>
                <a:srgbClr val="9F9FA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351526" name="Text Box 294"/>
          <p:cNvSpPr txBox="1">
            <a:spLocks noChangeArrowheads="1"/>
          </p:cNvSpPr>
          <p:nvPr/>
        </p:nvSpPr>
        <p:spPr bwMode="auto">
          <a:xfrm>
            <a:off x="4265637" y="2559749"/>
            <a:ext cx="1119217" cy="376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47">
                <a:solidFill>
                  <a:srgbClr val="FF3300"/>
                </a:solidFill>
              </a:rPr>
              <a:t>Gateway</a:t>
            </a:r>
          </a:p>
        </p:txBody>
      </p:sp>
      <p:sp>
        <p:nvSpPr>
          <p:cNvPr id="351527" name="Rectangle 295"/>
          <p:cNvSpPr>
            <a:spLocks noGrp="1" noChangeArrowheads="1"/>
          </p:cNvSpPr>
          <p:nvPr>
            <p:ph type="title"/>
          </p:nvPr>
        </p:nvSpPr>
        <p:spPr>
          <a:xfrm>
            <a:off x="558491" y="646899"/>
            <a:ext cx="4547080" cy="492527"/>
          </a:xfrm>
        </p:spPr>
        <p:txBody>
          <a:bodyPr/>
          <a:lstStyle/>
          <a:p>
            <a:r>
              <a:rPr lang="en-US" altLang="en-US" sz="3694" dirty="0">
                <a:effectLst/>
              </a:rPr>
              <a:t>Campus Network</a:t>
            </a:r>
          </a:p>
        </p:txBody>
      </p:sp>
      <p:sp>
        <p:nvSpPr>
          <p:cNvPr id="351528" name="Oval 296"/>
          <p:cNvSpPr>
            <a:spLocks noChangeArrowheads="1"/>
          </p:cNvSpPr>
          <p:nvPr/>
        </p:nvSpPr>
        <p:spPr bwMode="auto">
          <a:xfrm>
            <a:off x="2506612" y="3656209"/>
            <a:ext cx="2156272" cy="2428920"/>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529" name="Text Box 297"/>
          <p:cNvSpPr txBox="1">
            <a:spLocks noChangeArrowheads="1"/>
          </p:cNvSpPr>
          <p:nvPr/>
        </p:nvSpPr>
        <p:spPr bwMode="auto">
          <a:xfrm>
            <a:off x="696282" y="4600219"/>
            <a:ext cx="1675471" cy="1229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sz="1847">
                <a:solidFill>
                  <a:srgbClr val="FF3300"/>
                </a:solidFill>
              </a:rPr>
              <a:t>Only outgoing packets leave LAN through router</a:t>
            </a:r>
          </a:p>
        </p:txBody>
      </p:sp>
      <p:sp>
        <p:nvSpPr>
          <p:cNvPr id="351530" name="Oval 298"/>
          <p:cNvSpPr>
            <a:spLocks noChangeArrowheads="1"/>
          </p:cNvSpPr>
          <p:nvPr/>
        </p:nvSpPr>
        <p:spPr bwMode="auto">
          <a:xfrm>
            <a:off x="3919695" y="3160750"/>
            <a:ext cx="3793631" cy="1009973"/>
          </a:xfrm>
          <a:prstGeom prst="ellipse">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useBgFill="1">
        <p:nvSpPr>
          <p:cNvPr id="351531" name="Text Box 299"/>
          <p:cNvSpPr txBox="1">
            <a:spLocks noChangeArrowheads="1"/>
          </p:cNvSpPr>
          <p:nvPr/>
        </p:nvSpPr>
        <p:spPr bwMode="auto">
          <a:xfrm>
            <a:off x="7582866" y="1966077"/>
            <a:ext cx="1561135" cy="1513556"/>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sz="1847">
                <a:solidFill>
                  <a:srgbClr val="FF3300"/>
                </a:solidFill>
              </a:rPr>
              <a:t>High-speed campus backbone net connects dept routers</a:t>
            </a:r>
          </a:p>
        </p:txBody>
      </p:sp>
      <p:sp>
        <p:nvSpPr>
          <p:cNvPr id="351532" name="Oval 300"/>
          <p:cNvSpPr>
            <a:spLocks noChangeArrowheads="1"/>
          </p:cNvSpPr>
          <p:nvPr/>
        </p:nvSpPr>
        <p:spPr bwMode="auto">
          <a:xfrm>
            <a:off x="5624485" y="1727143"/>
            <a:ext cx="1833783" cy="1430674"/>
          </a:xfrm>
          <a:prstGeom prst="ellipse">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1533" name="Text Box 301"/>
          <p:cNvSpPr txBox="1">
            <a:spLocks noChangeArrowheads="1"/>
          </p:cNvSpPr>
          <p:nvPr/>
        </p:nvSpPr>
        <p:spPr bwMode="auto">
          <a:xfrm>
            <a:off x="6124341" y="479701"/>
            <a:ext cx="2506611" cy="1229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sz="1847" dirty="0">
                <a:solidFill>
                  <a:srgbClr val="FF3300"/>
                </a:solidFill>
              </a:rPr>
              <a:t>Servers have redundant connectivity to backbone</a:t>
            </a:r>
          </a:p>
        </p:txBody>
      </p:sp>
      <p:sp>
        <p:nvSpPr>
          <p:cNvPr id="2" name="Slide Number Placeholder 1"/>
          <p:cNvSpPr>
            <a:spLocks noGrp="1"/>
          </p:cNvSpPr>
          <p:nvPr>
            <p:ph type="sldNum" sz="quarter" idx="12"/>
          </p:nvPr>
        </p:nvSpPr>
        <p:spPr/>
        <p:txBody>
          <a:bodyPr/>
          <a:lstStyle/>
          <a:p>
            <a:fld id="{EBB94FA5-7D75-4F01-849D-DC4C0FD567D5}" type="slidenum">
              <a:rPr lang="en-US" altLang="en-US" smtClean="0"/>
              <a:pPr/>
              <a:t>4</a:t>
            </a:fld>
            <a:endParaRPr lang="en-US" altLang="en-US"/>
          </a:p>
        </p:txBody>
      </p:sp>
    </p:spTree>
    <p:extLst>
      <p:ext uri="{BB962C8B-B14F-4D97-AF65-F5344CB8AC3E}">
        <p14:creationId xmlns:p14="http://schemas.microsoft.com/office/powerpoint/2010/main" val="2151524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51528"/>
                                        </p:tgtEl>
                                        <p:attrNameLst>
                                          <p:attrName>style.visibility</p:attrName>
                                        </p:attrNameLst>
                                      </p:cBhvr>
                                      <p:to>
                                        <p:strVal val="visible"/>
                                      </p:to>
                                    </p:set>
                                    <p:animEffect transition="in" filter="checkerboard(across)">
                                      <p:cBhvr>
                                        <p:cTn id="7" dur="500"/>
                                        <p:tgtEl>
                                          <p:spTgt spid="351528"/>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51529"/>
                                        </p:tgtEl>
                                        <p:attrNameLst>
                                          <p:attrName>style.visibility</p:attrName>
                                        </p:attrNameLst>
                                      </p:cBhvr>
                                      <p:to>
                                        <p:strVal val="visible"/>
                                      </p:to>
                                    </p:set>
                                    <p:animEffect transition="in" filter="checkerboard(across)">
                                      <p:cBhvr>
                                        <p:cTn id="11" dur="500"/>
                                        <p:tgtEl>
                                          <p:spTgt spid="35152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351530"/>
                                        </p:tgtEl>
                                        <p:attrNameLst>
                                          <p:attrName>style.visibility</p:attrName>
                                        </p:attrNameLst>
                                      </p:cBhvr>
                                      <p:to>
                                        <p:strVal val="visible"/>
                                      </p:to>
                                    </p:set>
                                    <p:animEffect transition="in" filter="checkerboard(across)">
                                      <p:cBhvr>
                                        <p:cTn id="16" dur="500"/>
                                        <p:tgtEl>
                                          <p:spTgt spid="351530"/>
                                        </p:tgtEl>
                                      </p:cBhvr>
                                    </p:animEffect>
                                  </p:childTnLst>
                                </p:cTn>
                              </p:par>
                            </p:childTnLst>
                          </p:cTn>
                        </p:par>
                        <p:par>
                          <p:cTn id="17" fill="hold" nodeType="afterGroup">
                            <p:stCondLst>
                              <p:cond delay="500"/>
                            </p:stCondLst>
                            <p:childTnLst>
                              <p:par>
                                <p:cTn id="18" presetID="5" presetClass="entr" presetSubtype="10" fill="hold" grpId="0" nodeType="afterEffect">
                                  <p:stCondLst>
                                    <p:cond delay="0"/>
                                  </p:stCondLst>
                                  <p:childTnLst>
                                    <p:set>
                                      <p:cBhvr>
                                        <p:cTn id="19" dur="1" fill="hold">
                                          <p:stCondLst>
                                            <p:cond delay="0"/>
                                          </p:stCondLst>
                                        </p:cTn>
                                        <p:tgtEl>
                                          <p:spTgt spid="351531"/>
                                        </p:tgtEl>
                                        <p:attrNameLst>
                                          <p:attrName>style.visibility</p:attrName>
                                        </p:attrNameLst>
                                      </p:cBhvr>
                                      <p:to>
                                        <p:strVal val="visible"/>
                                      </p:to>
                                    </p:set>
                                    <p:animEffect transition="in" filter="checkerboard(across)">
                                      <p:cBhvr>
                                        <p:cTn id="20" dur="500"/>
                                        <p:tgtEl>
                                          <p:spTgt spid="35153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351532"/>
                                        </p:tgtEl>
                                        <p:attrNameLst>
                                          <p:attrName>style.visibility</p:attrName>
                                        </p:attrNameLst>
                                      </p:cBhvr>
                                      <p:to>
                                        <p:strVal val="visible"/>
                                      </p:to>
                                    </p:set>
                                    <p:animEffect transition="in" filter="checkerboard(across)">
                                      <p:cBhvr>
                                        <p:cTn id="25" dur="500"/>
                                        <p:tgtEl>
                                          <p:spTgt spid="351532"/>
                                        </p:tgtEl>
                                      </p:cBhvr>
                                    </p:animEffect>
                                  </p:childTnLst>
                                </p:cTn>
                              </p:par>
                            </p:childTnLst>
                          </p:cTn>
                        </p:par>
                        <p:par>
                          <p:cTn id="26" fill="hold" nodeType="afterGroup">
                            <p:stCondLst>
                              <p:cond delay="500"/>
                            </p:stCondLst>
                            <p:childTnLst>
                              <p:par>
                                <p:cTn id="27" presetID="5" presetClass="entr" presetSubtype="10" fill="hold" grpId="0" nodeType="afterEffect">
                                  <p:stCondLst>
                                    <p:cond delay="0"/>
                                  </p:stCondLst>
                                  <p:childTnLst>
                                    <p:set>
                                      <p:cBhvr>
                                        <p:cTn id="28" dur="1" fill="hold">
                                          <p:stCondLst>
                                            <p:cond delay="0"/>
                                          </p:stCondLst>
                                        </p:cTn>
                                        <p:tgtEl>
                                          <p:spTgt spid="351533"/>
                                        </p:tgtEl>
                                        <p:attrNameLst>
                                          <p:attrName>style.visibility</p:attrName>
                                        </p:attrNameLst>
                                      </p:cBhvr>
                                      <p:to>
                                        <p:strVal val="visible"/>
                                      </p:to>
                                    </p:set>
                                    <p:animEffect transition="in" filter="checkerboard(across)">
                                      <p:cBhvr>
                                        <p:cTn id="29" dur="500"/>
                                        <p:tgtEl>
                                          <p:spTgt spid="35153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351466"/>
                                        </p:tgtEl>
                                        <p:attrNameLst>
                                          <p:attrName>style.visibility</p:attrName>
                                        </p:attrNameLst>
                                      </p:cBhvr>
                                      <p:to>
                                        <p:strVal val="visible"/>
                                      </p:to>
                                    </p:set>
                                    <p:animEffect transition="in" filter="checkerboard(across)">
                                      <p:cBhvr>
                                        <p:cTn id="34" dur="500"/>
                                        <p:tgtEl>
                                          <p:spTgt spid="351466"/>
                                        </p:tgtEl>
                                      </p:cBhvr>
                                    </p:animEffect>
                                  </p:childTnLst>
                                </p:cTn>
                              </p:par>
                            </p:childTnLst>
                          </p:cTn>
                        </p:par>
                        <p:par>
                          <p:cTn id="35" fill="hold" nodeType="afterGroup">
                            <p:stCondLst>
                              <p:cond delay="500"/>
                            </p:stCondLst>
                            <p:childTnLst>
                              <p:par>
                                <p:cTn id="36" presetID="5" presetClass="entr" presetSubtype="10" fill="hold" grpId="0" nodeType="afterEffect">
                                  <p:stCondLst>
                                    <p:cond delay="0"/>
                                  </p:stCondLst>
                                  <p:childTnLst>
                                    <p:set>
                                      <p:cBhvr>
                                        <p:cTn id="37" dur="1" fill="hold">
                                          <p:stCondLst>
                                            <p:cond delay="0"/>
                                          </p:stCondLst>
                                        </p:cTn>
                                        <p:tgtEl>
                                          <p:spTgt spid="351526"/>
                                        </p:tgtEl>
                                        <p:attrNameLst>
                                          <p:attrName>style.visibility</p:attrName>
                                        </p:attrNameLst>
                                      </p:cBhvr>
                                      <p:to>
                                        <p:strVal val="visible"/>
                                      </p:to>
                                    </p:set>
                                    <p:animEffect transition="in" filter="checkerboard(across)">
                                      <p:cBhvr>
                                        <p:cTn id="38" dur="500"/>
                                        <p:tgtEl>
                                          <p:spTgt spid="351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466" grpId="0" animBg="1" autoUpdateAnimBg="0"/>
      <p:bldP spid="351526" grpId="0" autoUpdateAnimBg="0"/>
      <p:bldP spid="351528" grpId="0" animBg="1"/>
      <p:bldP spid="351529" grpId="0" autoUpdateAnimBg="0"/>
      <p:bldP spid="351530" grpId="0" animBg="1"/>
      <p:bldP spid="351531" grpId="0" animBg="1" autoUpdateAnimBg="0"/>
      <p:bldP spid="351532" grpId="0" animBg="1"/>
      <p:bldP spid="351533"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Frame Relay</a:t>
            </a:r>
          </a:p>
        </p:txBody>
      </p:sp>
      <p:sp>
        <p:nvSpPr>
          <p:cNvPr id="22531" name="Content Placeholder 2"/>
          <p:cNvSpPr>
            <a:spLocks noGrp="1"/>
          </p:cNvSpPr>
          <p:nvPr>
            <p:ph idx="1"/>
          </p:nvPr>
        </p:nvSpPr>
        <p:spPr/>
        <p:txBody>
          <a:bodyPr/>
          <a:lstStyle/>
          <a:p>
            <a:r>
              <a:rPr lang="en-US" altLang="en-US" sz="2400" dirty="0"/>
              <a:t>Frame Relay is the advancement of X.25 packet switching. </a:t>
            </a:r>
          </a:p>
          <a:p>
            <a:r>
              <a:rPr lang="en-US" altLang="en-US" sz="2400" dirty="0"/>
              <a:t>No error correction at intermediate nodes</a:t>
            </a:r>
          </a:p>
          <a:p>
            <a:pPr lvl="1"/>
            <a:r>
              <a:rPr lang="en-US" altLang="en-US" sz="2400" dirty="0"/>
              <a:t>faster than X.25 and less overhead</a:t>
            </a:r>
          </a:p>
          <a:p>
            <a:r>
              <a:rPr lang="en-US" altLang="en-US" sz="2400" dirty="0"/>
              <a:t>It has a higher data rate at 44.473 Mbps (it was originally at 1.544 Mbps)</a:t>
            </a:r>
          </a:p>
          <a:p>
            <a:pPr lvl="1"/>
            <a:r>
              <a:rPr lang="en-US" altLang="en-US" sz="2400" dirty="0"/>
              <a:t>X.25 has a rate of only 64 kbps</a:t>
            </a:r>
          </a:p>
          <a:p>
            <a:r>
              <a:rPr lang="en-US" altLang="en-US" sz="2400" dirty="0"/>
              <a:t>It also uses a virtual circuit</a:t>
            </a:r>
          </a:p>
          <a:p>
            <a:pPr lvl="1"/>
            <a:r>
              <a:rPr lang="en-US" altLang="en-US" sz="2400" dirty="0"/>
              <a:t>Frame Relay created the “virtual network” that resides in the cloud. </a:t>
            </a:r>
          </a:p>
          <a:p>
            <a:r>
              <a:rPr lang="en-US" altLang="en-US" sz="2400" dirty="0"/>
              <a:t>Many customers use the same groups of wires or circuits (known as shared circuits). </a:t>
            </a:r>
          </a:p>
        </p:txBody>
      </p:sp>
      <p:sp>
        <p:nvSpPr>
          <p:cNvPr id="3" name="Slide Number Placeholder 2"/>
          <p:cNvSpPr>
            <a:spLocks noGrp="1"/>
          </p:cNvSpPr>
          <p:nvPr>
            <p:ph type="sldNum" sz="quarter" idx="12"/>
          </p:nvPr>
        </p:nvSpPr>
        <p:spPr/>
        <p:txBody>
          <a:bodyPr/>
          <a:lstStyle/>
          <a:p>
            <a:fld id="{34960DD1-DAB2-44F9-B5E1-1B6991895D4D}" type="slidenum">
              <a:rPr lang="en-US" altLang="en-US" smtClean="0"/>
              <a:pPr/>
              <a:t>40</a:t>
            </a:fld>
            <a:endParaRPr lang="en-US" altLang="en-US"/>
          </a:p>
        </p:txBody>
      </p:sp>
    </p:spTree>
    <p:extLst>
      <p:ext uri="{BB962C8B-B14F-4D97-AF65-F5344CB8AC3E}">
        <p14:creationId xmlns:p14="http://schemas.microsoft.com/office/powerpoint/2010/main" val="17499109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33400"/>
          </a:xfrm>
        </p:spPr>
        <p:txBody>
          <a:bodyPr/>
          <a:lstStyle/>
          <a:p>
            <a:pPr>
              <a:defRPr/>
            </a:pPr>
            <a:r>
              <a:rPr lang="en-US" dirty="0">
                <a:effectLst/>
              </a:rPr>
              <a:t>Permanent Virtual Circuits</a:t>
            </a:r>
          </a:p>
        </p:txBody>
      </p:sp>
      <p:sp>
        <p:nvSpPr>
          <p:cNvPr id="25603" name="Content Placeholder 2"/>
          <p:cNvSpPr>
            <a:spLocks noGrp="1"/>
          </p:cNvSpPr>
          <p:nvPr>
            <p:ph idx="1"/>
          </p:nvPr>
        </p:nvSpPr>
        <p:spPr>
          <a:xfrm>
            <a:off x="457200" y="868680"/>
            <a:ext cx="8229600" cy="2560320"/>
          </a:xfrm>
        </p:spPr>
        <p:txBody>
          <a:bodyPr/>
          <a:lstStyle/>
          <a:p>
            <a:r>
              <a:rPr lang="en-US" altLang="en-US" sz="2400" dirty="0"/>
              <a:t>With Frame Relay, multiple sessions can run </a:t>
            </a:r>
            <a:r>
              <a:rPr lang="en-US" altLang="en-US" sz="2400" dirty="0" smtClean="0"/>
              <a:t>simultaneously </a:t>
            </a:r>
            <a:r>
              <a:rPr lang="en-US" altLang="en-US" sz="2400" dirty="0"/>
              <a:t>on the same link. </a:t>
            </a:r>
          </a:p>
          <a:p>
            <a:r>
              <a:rPr lang="en-US" altLang="en-US" sz="2400" dirty="0"/>
              <a:t>These connections to the cloud are known as permanent logical links or permanent virtual circuits (</a:t>
            </a:r>
            <a:r>
              <a:rPr lang="en-US" altLang="en-US" sz="2400" dirty="0" smtClean="0"/>
              <a:t>PVCs</a:t>
            </a:r>
            <a:r>
              <a:rPr lang="en-US" altLang="en-US" sz="2400" dirty="0" smtClean="0"/>
              <a:t>) which are identified by a data-link connection identifier (DLCI).</a:t>
            </a:r>
            <a:endParaRPr lang="en-US" altLang="en-US" sz="2400" dirty="0"/>
          </a:p>
          <a:p>
            <a:r>
              <a:rPr lang="en-US" altLang="en-US" sz="2400" dirty="0"/>
              <a:t>The PVC links the sites together in the cloud.</a:t>
            </a:r>
          </a:p>
        </p:txBody>
      </p:sp>
      <p:sp>
        <p:nvSpPr>
          <p:cNvPr id="3" name="Slide Number Placeholder 2"/>
          <p:cNvSpPr>
            <a:spLocks noGrp="1"/>
          </p:cNvSpPr>
          <p:nvPr>
            <p:ph type="sldNum" sz="quarter" idx="12"/>
          </p:nvPr>
        </p:nvSpPr>
        <p:spPr/>
        <p:txBody>
          <a:bodyPr/>
          <a:lstStyle/>
          <a:p>
            <a:fld id="{34960DD1-DAB2-44F9-B5E1-1B6991895D4D}" type="slidenum">
              <a:rPr lang="en-US" altLang="en-US" smtClean="0"/>
              <a:pPr/>
              <a:t>41</a:t>
            </a:fld>
            <a:endParaRPr lang="en-US" altLang="en-US"/>
          </a:p>
        </p:txBody>
      </p:sp>
      <p:pic>
        <p:nvPicPr>
          <p:cNvPr id="5" name="Picture 4"/>
          <p:cNvPicPr>
            <a:picLocks noChangeAspect="1"/>
          </p:cNvPicPr>
          <p:nvPr/>
        </p:nvPicPr>
        <p:blipFill>
          <a:blip r:embed="rId2"/>
          <a:stretch>
            <a:fillRect/>
          </a:stretch>
        </p:blipFill>
        <p:spPr>
          <a:xfrm>
            <a:off x="914400" y="3508755"/>
            <a:ext cx="7291448" cy="3029974"/>
          </a:xfrm>
          <a:prstGeom prst="rect">
            <a:avLst/>
          </a:prstGeom>
        </p:spPr>
      </p:pic>
    </p:spTree>
    <p:extLst>
      <p:ext uri="{BB962C8B-B14F-4D97-AF65-F5344CB8AC3E}">
        <p14:creationId xmlns:p14="http://schemas.microsoft.com/office/powerpoint/2010/main" val="10035356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ATM</a:t>
            </a:r>
          </a:p>
        </p:txBody>
      </p:sp>
      <p:sp>
        <p:nvSpPr>
          <p:cNvPr id="34819" name="Content Placeholder 2"/>
          <p:cNvSpPr>
            <a:spLocks noGrp="1"/>
          </p:cNvSpPr>
          <p:nvPr>
            <p:ph idx="1"/>
          </p:nvPr>
        </p:nvSpPr>
        <p:spPr/>
        <p:txBody>
          <a:bodyPr/>
          <a:lstStyle/>
          <a:p>
            <a:r>
              <a:rPr lang="en-US" altLang="en-US" dirty="0"/>
              <a:t>Asynchronous transfer mode (ATM) is a cell-based switching technology as opposed to a packet switching technology. </a:t>
            </a:r>
          </a:p>
          <a:p>
            <a:r>
              <a:rPr lang="en-US" altLang="en-US" dirty="0" smtClean="0"/>
              <a:t>It is capable of transferring voice, video, and data.</a:t>
            </a:r>
          </a:p>
          <a:p>
            <a:r>
              <a:rPr lang="en-US" altLang="en-US" dirty="0" smtClean="0"/>
              <a:t>The </a:t>
            </a:r>
            <a:r>
              <a:rPr lang="en-US" altLang="en-US" dirty="0"/>
              <a:t>cells involved in ATM are a fixed length, normally 53 octets (or 53 8-bit bytes). </a:t>
            </a:r>
          </a:p>
          <a:p>
            <a:endParaRPr lang="en-US" altLang="en-US" dirty="0"/>
          </a:p>
          <a:p>
            <a:endParaRPr lang="en-US" altLang="en-US" dirty="0"/>
          </a:p>
        </p:txBody>
      </p:sp>
      <p:sp>
        <p:nvSpPr>
          <p:cNvPr id="3" name="Slide Number Placeholder 2"/>
          <p:cNvSpPr>
            <a:spLocks noGrp="1"/>
          </p:cNvSpPr>
          <p:nvPr>
            <p:ph type="sldNum" sz="quarter" idx="12"/>
          </p:nvPr>
        </p:nvSpPr>
        <p:spPr/>
        <p:txBody>
          <a:bodyPr/>
          <a:lstStyle/>
          <a:p>
            <a:fld id="{34960DD1-DAB2-44F9-B5E1-1B6991895D4D}" type="slidenum">
              <a:rPr lang="en-US" altLang="en-US" smtClean="0"/>
              <a:pPr/>
              <a:t>42</a:t>
            </a:fld>
            <a:endParaRPr lang="en-US"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lstStyle/>
          <a:p>
            <a:pPr>
              <a:defRPr/>
            </a:pPr>
            <a:r>
              <a:rPr lang="en-US" dirty="0" smtClean="0">
                <a:effectLst/>
              </a:rPr>
              <a:t>Ethernet WAN</a:t>
            </a:r>
            <a:endParaRPr lang="en-US" dirty="0">
              <a:effectLst/>
            </a:endParaRPr>
          </a:p>
        </p:txBody>
      </p:sp>
      <p:sp>
        <p:nvSpPr>
          <p:cNvPr id="34819" name="Content Placeholder 2"/>
          <p:cNvSpPr>
            <a:spLocks noGrp="1"/>
          </p:cNvSpPr>
          <p:nvPr>
            <p:ph idx="1"/>
          </p:nvPr>
        </p:nvSpPr>
        <p:spPr>
          <a:xfrm>
            <a:off x="457200" y="1066800"/>
            <a:ext cx="8229600" cy="5410200"/>
          </a:xfrm>
        </p:spPr>
        <p:txBody>
          <a:bodyPr/>
          <a:lstStyle/>
          <a:p>
            <a:r>
              <a:rPr lang="en-US" altLang="en-US" sz="2800" dirty="0" smtClean="0"/>
              <a:t>Originally designed for LAN as the max cable length was 1 km. </a:t>
            </a:r>
            <a:endParaRPr lang="en-US" altLang="en-US" sz="2800" dirty="0"/>
          </a:p>
          <a:p>
            <a:r>
              <a:rPr lang="en-US" altLang="en-US" sz="2800" dirty="0" smtClean="0"/>
              <a:t>Newer Ethernet standards using f</a:t>
            </a:r>
            <a:r>
              <a:rPr lang="en-US" altLang="en-US" sz="2800" dirty="0" smtClean="0"/>
              <a:t>iber-optic cables support cable length up to 70 km.</a:t>
            </a:r>
          </a:p>
          <a:p>
            <a:r>
              <a:rPr lang="en-US" altLang="en-US" sz="2800" dirty="0" smtClean="0"/>
              <a:t>It is also known as </a:t>
            </a:r>
            <a:r>
              <a:rPr lang="en-US" altLang="en-US" sz="2800" i="1" dirty="0" smtClean="0"/>
              <a:t>Metropolitan Ethernet </a:t>
            </a:r>
            <a:r>
              <a:rPr lang="en-US" altLang="en-US" sz="2800" dirty="0" smtClean="0"/>
              <a:t>(</a:t>
            </a:r>
            <a:r>
              <a:rPr lang="en-US" altLang="en-US" sz="2800" i="1" dirty="0" err="1" smtClean="0"/>
              <a:t>MetroE</a:t>
            </a:r>
            <a:r>
              <a:rPr lang="en-US" altLang="en-US" sz="2800" dirty="0" smtClean="0"/>
              <a:t>), </a:t>
            </a:r>
            <a:r>
              <a:rPr lang="en-US" altLang="en-US" sz="2800" i="1" dirty="0" smtClean="0"/>
              <a:t>Ethernet over MPLS </a:t>
            </a:r>
            <a:r>
              <a:rPr lang="en-US" altLang="en-US" sz="2800" dirty="0" smtClean="0"/>
              <a:t>(</a:t>
            </a:r>
            <a:r>
              <a:rPr lang="en-US" altLang="en-US" sz="2800" i="1" dirty="0" err="1" smtClean="0"/>
              <a:t>EoMPLS</a:t>
            </a:r>
            <a:r>
              <a:rPr lang="en-US" altLang="en-US" sz="2800" dirty="0" smtClean="0"/>
              <a:t>), and </a:t>
            </a:r>
            <a:r>
              <a:rPr lang="en-US" altLang="en-US" sz="2800" i="1" dirty="0" smtClean="0"/>
              <a:t>Virtual Private LAN Service</a:t>
            </a:r>
            <a:r>
              <a:rPr lang="en-US" altLang="en-US" sz="2800" dirty="0" smtClean="0"/>
              <a:t> (</a:t>
            </a:r>
            <a:r>
              <a:rPr lang="en-US" altLang="en-US" sz="2800" i="1" dirty="0" smtClean="0"/>
              <a:t>VPLS</a:t>
            </a:r>
            <a:r>
              <a:rPr lang="en-US" altLang="en-US" sz="2800" dirty="0" smtClean="0"/>
              <a:t>).</a:t>
            </a:r>
            <a:endParaRPr lang="en-US" altLang="en-US" sz="2800" dirty="0"/>
          </a:p>
          <a:p>
            <a:endParaRPr lang="en-US" altLang="en-US" dirty="0"/>
          </a:p>
          <a:p>
            <a:endParaRPr lang="en-US" altLang="en-US" dirty="0"/>
          </a:p>
        </p:txBody>
      </p:sp>
      <p:sp>
        <p:nvSpPr>
          <p:cNvPr id="3" name="Slide Number Placeholder 2"/>
          <p:cNvSpPr>
            <a:spLocks noGrp="1"/>
          </p:cNvSpPr>
          <p:nvPr>
            <p:ph type="sldNum" sz="quarter" idx="12"/>
          </p:nvPr>
        </p:nvSpPr>
        <p:spPr/>
        <p:txBody>
          <a:bodyPr/>
          <a:lstStyle/>
          <a:p>
            <a:fld id="{34960DD1-DAB2-44F9-B5E1-1B6991895D4D}" type="slidenum">
              <a:rPr lang="en-US" altLang="en-US" smtClean="0"/>
              <a:pPr/>
              <a:t>43</a:t>
            </a:fld>
            <a:endParaRPr lang="en-US" altLang="en-US"/>
          </a:p>
        </p:txBody>
      </p:sp>
    </p:spTree>
    <p:extLst>
      <p:ext uri="{BB962C8B-B14F-4D97-AF65-F5344CB8AC3E}">
        <p14:creationId xmlns:p14="http://schemas.microsoft.com/office/powerpoint/2010/main" val="18336149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609600"/>
          </a:xfrm>
        </p:spPr>
        <p:txBody>
          <a:bodyPr/>
          <a:lstStyle/>
          <a:p>
            <a:pPr>
              <a:defRPr/>
            </a:pPr>
            <a:r>
              <a:rPr lang="en-US" dirty="0" smtClean="0">
                <a:effectLst/>
              </a:rPr>
              <a:t>Multiprotocol Label Switching (MPLS)</a:t>
            </a:r>
            <a:endParaRPr lang="en-US" dirty="0">
              <a:effectLst/>
            </a:endParaRPr>
          </a:p>
        </p:txBody>
      </p:sp>
      <p:sp>
        <p:nvSpPr>
          <p:cNvPr id="34819" name="Content Placeholder 2"/>
          <p:cNvSpPr>
            <a:spLocks noGrp="1"/>
          </p:cNvSpPr>
          <p:nvPr>
            <p:ph idx="1"/>
          </p:nvPr>
        </p:nvSpPr>
        <p:spPr>
          <a:xfrm>
            <a:off x="304800" y="609600"/>
            <a:ext cx="8229600" cy="2971800"/>
          </a:xfrm>
        </p:spPr>
        <p:txBody>
          <a:bodyPr/>
          <a:lstStyle/>
          <a:p>
            <a:r>
              <a:rPr lang="en-US" altLang="en-US" sz="2400" dirty="0" smtClean="0"/>
              <a:t>Routing is based on short path labels rather than IP addresses</a:t>
            </a:r>
          </a:p>
          <a:p>
            <a:pPr lvl="1"/>
            <a:r>
              <a:rPr lang="en-US" altLang="en-US" sz="2400" dirty="0" smtClean="0"/>
              <a:t>Labels identify paths between routers</a:t>
            </a:r>
            <a:endParaRPr lang="en-US" altLang="en-US" sz="2400" dirty="0" smtClean="0"/>
          </a:p>
          <a:p>
            <a:r>
              <a:rPr lang="en-US" altLang="en-US" sz="2400" dirty="0" smtClean="0"/>
              <a:t>It is </a:t>
            </a:r>
            <a:r>
              <a:rPr lang="en-US" altLang="en-US" sz="2400" b="1" i="1" dirty="0" smtClean="0"/>
              <a:t>Multiprotocol</a:t>
            </a:r>
            <a:r>
              <a:rPr lang="en-US" altLang="en-US" sz="2400" dirty="0" smtClean="0"/>
              <a:t>, i.e. it can carry any payload including IPv4, IPv6, Ethernet, ATM, DSL, and </a:t>
            </a:r>
            <a:r>
              <a:rPr lang="en-US" altLang="en-US" sz="2400" dirty="0"/>
              <a:t>F</a:t>
            </a:r>
            <a:r>
              <a:rPr lang="en-US" altLang="en-US" sz="2400" dirty="0" smtClean="0"/>
              <a:t>rame </a:t>
            </a:r>
            <a:r>
              <a:rPr lang="en-US" altLang="en-US" sz="2400" dirty="0"/>
              <a:t>R</a:t>
            </a:r>
            <a:r>
              <a:rPr lang="en-US" altLang="en-US" sz="2400" dirty="0" smtClean="0"/>
              <a:t>elay.</a:t>
            </a:r>
          </a:p>
          <a:p>
            <a:pPr lvl="1"/>
            <a:r>
              <a:rPr lang="en-US" altLang="en-US" sz="2400" dirty="0" smtClean="0"/>
              <a:t>MPLS is a service provider technology</a:t>
            </a:r>
          </a:p>
          <a:p>
            <a:pPr lvl="1"/>
            <a:r>
              <a:rPr lang="en-US" altLang="en-US" sz="2400" dirty="0" smtClean="0"/>
              <a:t>It </a:t>
            </a:r>
            <a:r>
              <a:rPr lang="en-US" altLang="en-US" sz="2400" dirty="0" smtClean="0"/>
              <a:t>encapsulate packets of various network protocols</a:t>
            </a:r>
          </a:p>
          <a:p>
            <a:endParaRPr lang="en-US" altLang="en-US" dirty="0"/>
          </a:p>
          <a:p>
            <a:endParaRPr lang="en-US" altLang="en-US" dirty="0"/>
          </a:p>
        </p:txBody>
      </p:sp>
      <p:sp>
        <p:nvSpPr>
          <p:cNvPr id="3" name="Slide Number Placeholder 2"/>
          <p:cNvSpPr>
            <a:spLocks noGrp="1"/>
          </p:cNvSpPr>
          <p:nvPr>
            <p:ph type="sldNum" sz="quarter" idx="12"/>
          </p:nvPr>
        </p:nvSpPr>
        <p:spPr/>
        <p:txBody>
          <a:bodyPr/>
          <a:lstStyle/>
          <a:p>
            <a:fld id="{34960DD1-DAB2-44F9-B5E1-1B6991895D4D}" type="slidenum">
              <a:rPr lang="en-US" altLang="en-US" smtClean="0"/>
              <a:pPr/>
              <a:t>44</a:t>
            </a:fld>
            <a:endParaRPr lang="en-US" altLang="en-US"/>
          </a:p>
        </p:txBody>
      </p:sp>
      <p:pic>
        <p:nvPicPr>
          <p:cNvPr id="4" name="Picture 3"/>
          <p:cNvPicPr>
            <a:picLocks noChangeAspect="1"/>
          </p:cNvPicPr>
          <p:nvPr/>
        </p:nvPicPr>
        <p:blipFill>
          <a:blip r:embed="rId2"/>
          <a:stretch>
            <a:fillRect/>
          </a:stretch>
        </p:blipFill>
        <p:spPr>
          <a:xfrm>
            <a:off x="1245635" y="3581400"/>
            <a:ext cx="6389605" cy="3140075"/>
          </a:xfrm>
          <a:prstGeom prst="rect">
            <a:avLst/>
          </a:prstGeom>
        </p:spPr>
      </p:pic>
    </p:spTree>
    <p:extLst>
      <p:ext uri="{BB962C8B-B14F-4D97-AF65-F5344CB8AC3E}">
        <p14:creationId xmlns:p14="http://schemas.microsoft.com/office/powerpoint/2010/main" val="2141845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pPr>
              <a:defRPr/>
            </a:pPr>
            <a:r>
              <a:rPr lang="en-US" dirty="0" smtClean="0">
                <a:effectLst/>
              </a:rPr>
              <a:t>Digital Subscriber Line (DSL)</a:t>
            </a:r>
            <a:endParaRPr lang="en-US" dirty="0">
              <a:effectLst/>
            </a:endParaRPr>
          </a:p>
        </p:txBody>
      </p:sp>
      <p:sp>
        <p:nvSpPr>
          <p:cNvPr id="38915" name="Content Placeholder 2"/>
          <p:cNvSpPr>
            <a:spLocks noGrp="1"/>
          </p:cNvSpPr>
          <p:nvPr>
            <p:ph idx="1"/>
          </p:nvPr>
        </p:nvSpPr>
        <p:spPr>
          <a:xfrm>
            <a:off x="457200" y="990600"/>
            <a:ext cx="8229600" cy="5486400"/>
          </a:xfrm>
        </p:spPr>
        <p:txBody>
          <a:bodyPr/>
          <a:lstStyle/>
          <a:p>
            <a:r>
              <a:rPr lang="en-US" altLang="en-US" sz="2400" b="1" i="1" dirty="0" smtClean="0"/>
              <a:t>DSL</a:t>
            </a:r>
            <a:r>
              <a:rPr lang="en-US" altLang="en-US" sz="2400" dirty="0" smtClean="0"/>
              <a:t> </a:t>
            </a:r>
            <a:r>
              <a:rPr lang="en-US" altLang="en-US" sz="2400" dirty="0"/>
              <a:t>is a family of technologies that provides </a:t>
            </a:r>
            <a:r>
              <a:rPr lang="en-US" altLang="en-US" sz="2400" dirty="0" smtClean="0"/>
              <a:t>high-bandwidth data </a:t>
            </a:r>
            <a:r>
              <a:rPr lang="en-US" altLang="en-US" sz="2400" dirty="0"/>
              <a:t>transmissions over </a:t>
            </a:r>
            <a:r>
              <a:rPr lang="en-US" altLang="en-US" sz="2400" dirty="0" smtClean="0"/>
              <a:t>telephone lines. </a:t>
            </a:r>
          </a:p>
          <a:p>
            <a:r>
              <a:rPr lang="en-US" altLang="en-US" sz="2400" dirty="0" smtClean="0"/>
              <a:t>A DSL modem converts a Ethernet signal from user device to a DSL signal, which is transmitted to the ISP.</a:t>
            </a:r>
            <a:endParaRPr lang="en-US" altLang="en-US" sz="2400" dirty="0"/>
          </a:p>
          <a:p>
            <a:pPr lvl="1"/>
            <a:r>
              <a:rPr lang="en-US" altLang="en-US" sz="2400" b="1" dirty="0" err="1"/>
              <a:t>xDSL</a:t>
            </a:r>
            <a:r>
              <a:rPr lang="en-US" altLang="en-US" sz="2400" dirty="0"/>
              <a:t> is the standard for the various digital subscriber lines. </a:t>
            </a:r>
          </a:p>
          <a:p>
            <a:pPr lvl="1"/>
            <a:r>
              <a:rPr lang="en-US" altLang="en-US" sz="2400" b="1" dirty="0"/>
              <a:t>ADSL</a:t>
            </a:r>
            <a:r>
              <a:rPr lang="en-US" altLang="en-US" sz="2400" dirty="0"/>
              <a:t> (asymmetrical digital subscriber lines) can run on your home telephone line so that you can talk on the phone and access the Internet at the same time. </a:t>
            </a:r>
          </a:p>
          <a:p>
            <a:pPr lvl="1"/>
            <a:r>
              <a:rPr lang="en-US" altLang="en-US" sz="2400" b="1" dirty="0"/>
              <a:t>SDSL</a:t>
            </a:r>
            <a:r>
              <a:rPr lang="en-US" altLang="en-US" sz="2400" dirty="0"/>
              <a:t> (symmetrical digital subscriber line) is installed (usually to companies) as a separate line and is more expensive. The upload and download speed are the same or symmetrical.</a:t>
            </a:r>
          </a:p>
          <a:p>
            <a:endParaRPr lang="en-US" altLang="en-US" dirty="0"/>
          </a:p>
        </p:txBody>
      </p:sp>
      <p:sp>
        <p:nvSpPr>
          <p:cNvPr id="3" name="Slide Number Placeholder 2"/>
          <p:cNvSpPr>
            <a:spLocks noGrp="1"/>
          </p:cNvSpPr>
          <p:nvPr>
            <p:ph type="sldNum" sz="quarter" idx="12"/>
          </p:nvPr>
        </p:nvSpPr>
        <p:spPr/>
        <p:txBody>
          <a:bodyPr/>
          <a:lstStyle/>
          <a:p>
            <a:fld id="{34960DD1-DAB2-44F9-B5E1-1B6991895D4D}" type="slidenum">
              <a:rPr lang="en-US" altLang="en-US" smtClean="0"/>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pPr>
              <a:defRPr/>
            </a:pPr>
            <a:r>
              <a:rPr lang="en-US" dirty="0" smtClean="0">
                <a:effectLst/>
              </a:rPr>
              <a:t>Digital Subscriber Line (DSL)</a:t>
            </a:r>
            <a:endParaRPr lang="en-US" dirty="0">
              <a:effectLst/>
            </a:endParaRPr>
          </a:p>
        </p:txBody>
      </p:sp>
      <p:pic>
        <p:nvPicPr>
          <p:cNvPr id="4" name="Content Placeholder 3"/>
          <p:cNvPicPr>
            <a:picLocks noGrp="1" noChangeAspect="1"/>
          </p:cNvPicPr>
          <p:nvPr>
            <p:ph idx="1"/>
          </p:nvPr>
        </p:nvPicPr>
        <p:blipFill>
          <a:blip r:embed="rId2"/>
          <a:stretch>
            <a:fillRect/>
          </a:stretch>
        </p:blipFill>
        <p:spPr>
          <a:xfrm>
            <a:off x="457200" y="961826"/>
            <a:ext cx="8229600" cy="5022612"/>
          </a:xfrm>
          <a:prstGeom prst="rect">
            <a:avLst/>
          </a:prstGeom>
        </p:spPr>
      </p:pic>
      <p:sp>
        <p:nvSpPr>
          <p:cNvPr id="3" name="Slide Number Placeholder 2"/>
          <p:cNvSpPr>
            <a:spLocks noGrp="1"/>
          </p:cNvSpPr>
          <p:nvPr>
            <p:ph type="sldNum" sz="quarter" idx="12"/>
          </p:nvPr>
        </p:nvSpPr>
        <p:spPr/>
        <p:txBody>
          <a:bodyPr/>
          <a:lstStyle/>
          <a:p>
            <a:fld id="{34960DD1-DAB2-44F9-B5E1-1B6991895D4D}" type="slidenum">
              <a:rPr lang="en-US" altLang="en-US" smtClean="0"/>
              <a:pPr/>
              <a:t>46</a:t>
            </a:fld>
            <a:endParaRPr lang="en-US" altLang="en-US"/>
          </a:p>
        </p:txBody>
      </p:sp>
    </p:spTree>
    <p:extLst>
      <p:ext uri="{BB962C8B-B14F-4D97-AF65-F5344CB8AC3E}">
        <p14:creationId xmlns:p14="http://schemas.microsoft.com/office/powerpoint/2010/main" val="12806863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Broadband Cable</a:t>
            </a:r>
          </a:p>
        </p:txBody>
      </p:sp>
      <p:sp>
        <p:nvSpPr>
          <p:cNvPr id="39939" name="Content Placeholder 2"/>
          <p:cNvSpPr>
            <a:spLocks noGrp="1"/>
          </p:cNvSpPr>
          <p:nvPr>
            <p:ph idx="1"/>
          </p:nvPr>
        </p:nvSpPr>
        <p:spPr/>
        <p:txBody>
          <a:bodyPr/>
          <a:lstStyle/>
          <a:p>
            <a:r>
              <a:rPr lang="en-US" altLang="en-US" b="1" i="1" dirty="0"/>
              <a:t>Broadband cable</a:t>
            </a:r>
            <a:r>
              <a:rPr lang="en-US" altLang="en-US" dirty="0"/>
              <a:t> is used for cable Internet and cable TV. </a:t>
            </a:r>
          </a:p>
          <a:p>
            <a:r>
              <a:rPr lang="en-US" altLang="en-US" dirty="0"/>
              <a:t>It operates at a higher speed than DSL </a:t>
            </a:r>
            <a:endParaRPr lang="en-US" altLang="en-US" dirty="0" smtClean="0"/>
          </a:p>
          <a:p>
            <a:r>
              <a:rPr lang="en-US" altLang="en-US" dirty="0" smtClean="0"/>
              <a:t>Cable modem converts the digital signals into broadband frequencies used for transmitting on a cable TV network.</a:t>
            </a:r>
          </a:p>
          <a:p>
            <a:endParaRPr lang="en-US" altLang="en-US" dirty="0" smtClean="0"/>
          </a:p>
        </p:txBody>
      </p:sp>
      <p:sp>
        <p:nvSpPr>
          <p:cNvPr id="3" name="Slide Number Placeholder 2"/>
          <p:cNvSpPr>
            <a:spLocks noGrp="1"/>
          </p:cNvSpPr>
          <p:nvPr>
            <p:ph type="sldNum" sz="quarter" idx="12"/>
          </p:nvPr>
        </p:nvSpPr>
        <p:spPr/>
        <p:txBody>
          <a:bodyPr/>
          <a:lstStyle/>
          <a:p>
            <a:fld id="{34960DD1-DAB2-44F9-B5E1-1B6991895D4D}" type="slidenum">
              <a:rPr lang="en-US" altLang="en-US" smtClean="0"/>
              <a:pPr/>
              <a:t>47</a:t>
            </a:fld>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POTS/PSTN</a:t>
            </a:r>
          </a:p>
        </p:txBody>
      </p:sp>
      <p:sp>
        <p:nvSpPr>
          <p:cNvPr id="40963" name="Content Placeholder 2"/>
          <p:cNvSpPr>
            <a:spLocks noGrp="1"/>
          </p:cNvSpPr>
          <p:nvPr>
            <p:ph idx="1"/>
          </p:nvPr>
        </p:nvSpPr>
        <p:spPr/>
        <p:txBody>
          <a:bodyPr/>
          <a:lstStyle/>
          <a:p>
            <a:r>
              <a:rPr lang="en-US" altLang="en-US" b="1" i="1"/>
              <a:t>POTS/PSTN</a:t>
            </a:r>
            <a:r>
              <a:rPr lang="en-US" altLang="en-US"/>
              <a:t> stands for plain old telephone system/public switched telephone network. </a:t>
            </a:r>
          </a:p>
          <a:p>
            <a:r>
              <a:rPr lang="en-US" altLang="en-US"/>
              <a:t>This is what we use now for “regular” phone lines, and it has been around since the 1940s. </a:t>
            </a:r>
          </a:p>
          <a:p>
            <a:r>
              <a:rPr lang="en-US" altLang="en-US"/>
              <a:t>POTS/PSTN is now digital at the switching office and some central offices, but there analog lines run to people’s homes.</a:t>
            </a:r>
          </a:p>
          <a:p>
            <a:endParaRPr lang="en-US" altLang="en-US"/>
          </a:p>
        </p:txBody>
      </p:sp>
      <p:sp>
        <p:nvSpPr>
          <p:cNvPr id="3" name="Slide Number Placeholder 2"/>
          <p:cNvSpPr>
            <a:spLocks noGrp="1"/>
          </p:cNvSpPr>
          <p:nvPr>
            <p:ph type="sldNum" sz="quarter" idx="12"/>
          </p:nvPr>
        </p:nvSpPr>
        <p:spPr/>
        <p:txBody>
          <a:bodyPr/>
          <a:lstStyle/>
          <a:p>
            <a:fld id="{34960DD1-DAB2-44F9-B5E1-1B6991895D4D}" type="slidenum">
              <a:rPr lang="en-US" altLang="en-US" smtClean="0"/>
              <a:pPr/>
              <a:t>48</a:t>
            </a:fld>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hangingPunct="1">
              <a:defRPr/>
            </a:pPr>
            <a:r>
              <a:rPr lang="en-US" dirty="0">
                <a:effectLst/>
              </a:rPr>
              <a:t>Summary</a:t>
            </a:r>
          </a:p>
        </p:txBody>
      </p:sp>
      <p:sp>
        <p:nvSpPr>
          <p:cNvPr id="41987" name="Rectangle 3"/>
          <p:cNvSpPr>
            <a:spLocks noGrp="1" noChangeArrowheads="1"/>
          </p:cNvSpPr>
          <p:nvPr>
            <p:ph type="body" idx="1"/>
          </p:nvPr>
        </p:nvSpPr>
        <p:spPr/>
        <p:txBody>
          <a:bodyPr/>
          <a:lstStyle/>
          <a:p>
            <a:r>
              <a:rPr lang="en-US" altLang="en-US" sz="2500" dirty="0"/>
              <a:t>The differences between static and dynamic routing.</a:t>
            </a:r>
          </a:p>
          <a:p>
            <a:r>
              <a:rPr lang="en-US" altLang="en-US" sz="2500" dirty="0" smtClean="0"/>
              <a:t>The differences between circuit switching and packet switching.</a:t>
            </a:r>
            <a:endParaRPr lang="en-US" altLang="en-US" sz="2500" dirty="0"/>
          </a:p>
          <a:p>
            <a:r>
              <a:rPr lang="en-US" altLang="en-US" sz="2500" dirty="0"/>
              <a:t>The differences between </a:t>
            </a:r>
            <a:r>
              <a:rPr lang="en-US" altLang="en-US" sz="2500" dirty="0" smtClean="0"/>
              <a:t>datagram and virtual circuit.</a:t>
            </a:r>
            <a:endParaRPr lang="en-US" altLang="en-US" sz="2500" dirty="0"/>
          </a:p>
          <a:p>
            <a:r>
              <a:rPr lang="en-US" altLang="en-US" sz="2500" dirty="0" smtClean="0"/>
              <a:t>What </a:t>
            </a:r>
            <a:r>
              <a:rPr lang="en-US" altLang="en-US" sz="2500" dirty="0"/>
              <a:t>T-carrier lines are, the different types of lines, and their Japanese and European counterparts.</a:t>
            </a:r>
          </a:p>
          <a:p>
            <a:r>
              <a:rPr lang="en-US" altLang="en-US" sz="2500" dirty="0"/>
              <a:t>The basics about various other wide area networking technologies, such as </a:t>
            </a:r>
            <a:r>
              <a:rPr lang="en-US" altLang="en-US" sz="2500" dirty="0" smtClean="0"/>
              <a:t>Frame Relay</a:t>
            </a:r>
            <a:r>
              <a:rPr lang="en-US" altLang="en-US" sz="2500" smtClean="0"/>
              <a:t>, ISDN, ATM</a:t>
            </a:r>
            <a:r>
              <a:rPr lang="en-US" altLang="en-US" sz="2500" dirty="0"/>
              <a:t>, </a:t>
            </a:r>
            <a:r>
              <a:rPr lang="en-US" altLang="en-US" sz="2500" dirty="0" smtClean="0"/>
              <a:t>MPLS and </a:t>
            </a:r>
            <a:r>
              <a:rPr lang="en-US" altLang="en-US" sz="2500" dirty="0" err="1" smtClean="0"/>
              <a:t>MetroE</a:t>
            </a:r>
            <a:r>
              <a:rPr lang="en-US" altLang="en-US" sz="2500" dirty="0" smtClean="0"/>
              <a:t>.</a:t>
            </a:r>
            <a:endParaRPr lang="en-US" altLang="en-US" sz="2500" dirty="0"/>
          </a:p>
          <a:p>
            <a:r>
              <a:rPr lang="en-US" altLang="en-US" sz="2500" dirty="0"/>
              <a:t>An introduction to different personal and small business Internet connectivity types. </a:t>
            </a:r>
          </a:p>
        </p:txBody>
      </p:sp>
      <p:sp>
        <p:nvSpPr>
          <p:cNvPr id="2" name="Slide Number Placeholder 1"/>
          <p:cNvSpPr>
            <a:spLocks noGrp="1"/>
          </p:cNvSpPr>
          <p:nvPr>
            <p:ph type="sldNum" sz="quarter" idx="12"/>
          </p:nvPr>
        </p:nvSpPr>
        <p:spPr/>
        <p:txBody>
          <a:bodyPr/>
          <a:lstStyle/>
          <a:p>
            <a:fld id="{34960DD1-DAB2-44F9-B5E1-1B6991895D4D}" type="slidenum">
              <a:rPr lang="en-US" altLang="en-US" smtClean="0"/>
              <a:pPr/>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xfrm>
            <a:off x="542367" y="406409"/>
            <a:ext cx="7773427" cy="841400"/>
          </a:xfrm>
        </p:spPr>
        <p:txBody>
          <a:bodyPr/>
          <a:lstStyle/>
          <a:p>
            <a:r>
              <a:rPr lang="en-US" altLang="en-US" sz="2955" dirty="0">
                <a:effectLst/>
              </a:rPr>
              <a:t>Routers</a:t>
            </a:r>
          </a:p>
        </p:txBody>
      </p:sp>
      <p:sp>
        <p:nvSpPr>
          <p:cNvPr id="353283" name="Rectangle 3"/>
          <p:cNvSpPr>
            <a:spLocks noGrp="1" noChangeArrowheads="1"/>
          </p:cNvSpPr>
          <p:nvPr>
            <p:ph type="body" idx="1"/>
          </p:nvPr>
        </p:nvSpPr>
        <p:spPr>
          <a:xfrm>
            <a:off x="476404" y="1600200"/>
            <a:ext cx="7839390" cy="4793344"/>
          </a:xfrm>
        </p:spPr>
        <p:txBody>
          <a:bodyPr/>
          <a:lstStyle/>
          <a:p>
            <a:pPr>
              <a:lnSpc>
                <a:spcPct val="90000"/>
              </a:lnSpc>
            </a:pPr>
            <a:r>
              <a:rPr lang="en-US" altLang="en-US" sz="2586" dirty="0"/>
              <a:t>Each host in the Internet is identified by a globally unique IP address</a:t>
            </a:r>
          </a:p>
          <a:p>
            <a:pPr lvl="1">
              <a:lnSpc>
                <a:spcPct val="90000"/>
              </a:lnSpc>
            </a:pPr>
            <a:r>
              <a:rPr lang="en-US" altLang="en-US" sz="2216" dirty="0"/>
              <a:t>In Internet Protocol (IP) v4, an address is composed of two parts: </a:t>
            </a:r>
          </a:p>
          <a:p>
            <a:pPr lvl="1">
              <a:lnSpc>
                <a:spcPct val="90000"/>
              </a:lnSpc>
              <a:buFontTx/>
              <a:buNone/>
            </a:pPr>
            <a:r>
              <a:rPr lang="en-US" altLang="en-US" sz="2216" dirty="0"/>
              <a:t>			</a:t>
            </a:r>
            <a:r>
              <a:rPr lang="en-US" altLang="en-US" sz="2216" i="1" dirty="0"/>
              <a:t>network id</a:t>
            </a:r>
            <a:r>
              <a:rPr lang="en-US" altLang="en-US" sz="2216" dirty="0"/>
              <a:t> and </a:t>
            </a:r>
            <a:r>
              <a:rPr lang="en-US" altLang="en-US" sz="2216" i="1" dirty="0"/>
              <a:t>host id</a:t>
            </a:r>
          </a:p>
          <a:p>
            <a:pPr>
              <a:lnSpc>
                <a:spcPct val="90000"/>
              </a:lnSpc>
            </a:pPr>
            <a:r>
              <a:rPr lang="en-US" altLang="en-US" sz="2586" dirty="0"/>
              <a:t>Hosts within the same network will have the same network id</a:t>
            </a:r>
          </a:p>
          <a:p>
            <a:pPr>
              <a:lnSpc>
                <a:spcPct val="90000"/>
              </a:lnSpc>
            </a:pPr>
            <a:r>
              <a:rPr lang="en-US" altLang="en-US" sz="2586" dirty="0"/>
              <a:t>A router is used to interconnect multiple networks</a:t>
            </a:r>
          </a:p>
          <a:p>
            <a:pPr lvl="1">
              <a:lnSpc>
                <a:spcPct val="90000"/>
              </a:lnSpc>
            </a:pPr>
            <a:r>
              <a:rPr lang="en-US" altLang="en-US" sz="2216" dirty="0"/>
              <a:t>Routers in the campus network are interconnected to form the campus backbone</a:t>
            </a:r>
          </a:p>
        </p:txBody>
      </p:sp>
      <p:sp>
        <p:nvSpPr>
          <p:cNvPr id="2" name="Slide Number Placeholder 1"/>
          <p:cNvSpPr>
            <a:spLocks noGrp="1"/>
          </p:cNvSpPr>
          <p:nvPr>
            <p:ph type="sldNum" sz="quarter" idx="12"/>
          </p:nvPr>
        </p:nvSpPr>
        <p:spPr/>
        <p:txBody>
          <a:bodyPr/>
          <a:lstStyle/>
          <a:p>
            <a:fld id="{34960DD1-DAB2-44F9-B5E1-1B6991895D4D}" type="slidenum">
              <a:rPr lang="en-US" altLang="en-US" smtClean="0"/>
              <a:pPr/>
              <a:t>5</a:t>
            </a:fld>
            <a:endParaRPr lang="en-US" altLang="en-US"/>
          </a:p>
        </p:txBody>
      </p:sp>
    </p:spTree>
    <p:extLst>
      <p:ext uri="{BB962C8B-B14F-4D97-AF65-F5344CB8AC3E}">
        <p14:creationId xmlns:p14="http://schemas.microsoft.com/office/powerpoint/2010/main" val="2561901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542367" y="406409"/>
            <a:ext cx="7773427" cy="841400"/>
          </a:xfrm>
        </p:spPr>
        <p:txBody>
          <a:bodyPr/>
          <a:lstStyle/>
          <a:p>
            <a:r>
              <a:rPr lang="en-US" altLang="en-US" sz="2955" dirty="0">
                <a:effectLst/>
              </a:rPr>
              <a:t>Routers (cont.)</a:t>
            </a:r>
          </a:p>
        </p:txBody>
      </p:sp>
      <p:sp>
        <p:nvSpPr>
          <p:cNvPr id="355331" name="Rectangle 3"/>
          <p:cNvSpPr>
            <a:spLocks noGrp="1" noChangeArrowheads="1"/>
          </p:cNvSpPr>
          <p:nvPr>
            <p:ph type="body" idx="1"/>
          </p:nvPr>
        </p:nvSpPr>
        <p:spPr>
          <a:xfrm>
            <a:off x="498527" y="1524000"/>
            <a:ext cx="7839390" cy="4724400"/>
          </a:xfrm>
        </p:spPr>
        <p:txBody>
          <a:bodyPr/>
          <a:lstStyle/>
          <a:p>
            <a:pPr lvl="1">
              <a:lnSpc>
                <a:spcPct val="90000"/>
              </a:lnSpc>
            </a:pPr>
            <a:r>
              <a:rPr lang="en-US" altLang="en-US" sz="2216" dirty="0"/>
              <a:t>Routers in a campus network form a </a:t>
            </a:r>
            <a:r>
              <a:rPr lang="en-US" altLang="en-US" sz="2216" i="1" dirty="0"/>
              <a:t>domain</a:t>
            </a:r>
            <a:r>
              <a:rPr lang="en-US" altLang="en-US" sz="2216" dirty="0"/>
              <a:t> or </a:t>
            </a:r>
            <a:r>
              <a:rPr lang="en-US" altLang="en-US" sz="2216" b="1" i="1" dirty="0"/>
              <a:t>autonomous system </a:t>
            </a:r>
            <a:r>
              <a:rPr lang="en-US" altLang="en-US" sz="2216" i="1" dirty="0"/>
              <a:t>(AS)</a:t>
            </a:r>
          </a:p>
          <a:p>
            <a:pPr lvl="2">
              <a:lnSpc>
                <a:spcPct val="90000"/>
              </a:lnSpc>
            </a:pPr>
            <a:r>
              <a:rPr lang="en-US" altLang="en-US" sz="2000" dirty="0"/>
              <a:t>Domain: indicates that the routers run the same routing protocol</a:t>
            </a:r>
          </a:p>
          <a:p>
            <a:pPr lvl="2">
              <a:lnSpc>
                <a:spcPct val="90000"/>
              </a:lnSpc>
            </a:pPr>
            <a:r>
              <a:rPr lang="en-US" altLang="en-US" sz="2000" dirty="0"/>
              <a:t>AS: one or more domains under a single administration</a:t>
            </a:r>
          </a:p>
          <a:p>
            <a:pPr lvl="1">
              <a:lnSpc>
                <a:spcPct val="90000"/>
              </a:lnSpc>
            </a:pPr>
            <a:r>
              <a:rPr lang="en-US" altLang="en-US" sz="2216" dirty="0"/>
              <a:t>All routing and policy decisions inside an AS are independent of other networks </a:t>
            </a:r>
          </a:p>
          <a:p>
            <a:pPr>
              <a:lnSpc>
                <a:spcPct val="90000"/>
              </a:lnSpc>
            </a:pPr>
            <a:r>
              <a:rPr lang="en-US" altLang="en-US" sz="2586" dirty="0"/>
              <a:t>Campus network may be connected to external networks via </a:t>
            </a:r>
            <a:r>
              <a:rPr lang="en-US" altLang="en-US" sz="2586" i="1" dirty="0"/>
              <a:t>Internet Service Provider</a:t>
            </a:r>
            <a:r>
              <a:rPr lang="en-US" altLang="en-US" sz="2586" dirty="0"/>
              <a:t> (</a:t>
            </a:r>
            <a:r>
              <a:rPr lang="en-US" altLang="en-US" sz="2586" i="1" dirty="0"/>
              <a:t>ISP</a:t>
            </a:r>
            <a:r>
              <a:rPr lang="en-US" altLang="en-US" sz="2586" dirty="0"/>
              <a:t>) through border routers</a:t>
            </a:r>
          </a:p>
          <a:p>
            <a:pPr lvl="1">
              <a:lnSpc>
                <a:spcPct val="90000"/>
              </a:lnSpc>
            </a:pPr>
            <a:r>
              <a:rPr lang="en-US" altLang="en-US" sz="2216" dirty="0"/>
              <a:t>Border router communicates on an inter-domain level</a:t>
            </a:r>
          </a:p>
          <a:p>
            <a:pPr lvl="1">
              <a:lnSpc>
                <a:spcPct val="90000"/>
              </a:lnSpc>
            </a:pPr>
            <a:r>
              <a:rPr lang="en-US" altLang="en-US" sz="2216" dirty="0"/>
              <a:t>Routers within a campus network operate at the intra-domain level</a:t>
            </a:r>
          </a:p>
        </p:txBody>
      </p:sp>
      <p:sp>
        <p:nvSpPr>
          <p:cNvPr id="2" name="Slide Number Placeholder 1"/>
          <p:cNvSpPr>
            <a:spLocks noGrp="1"/>
          </p:cNvSpPr>
          <p:nvPr>
            <p:ph type="sldNum" sz="quarter" idx="12"/>
          </p:nvPr>
        </p:nvSpPr>
        <p:spPr/>
        <p:txBody>
          <a:bodyPr/>
          <a:lstStyle/>
          <a:p>
            <a:fld id="{34960DD1-DAB2-44F9-B5E1-1B6991895D4D}" type="slidenum">
              <a:rPr lang="en-US" altLang="en-US" smtClean="0"/>
              <a:pPr/>
              <a:t>6</a:t>
            </a:fld>
            <a:endParaRPr lang="en-US" altLang="en-US"/>
          </a:p>
        </p:txBody>
      </p:sp>
    </p:spTree>
    <p:extLst>
      <p:ext uri="{BB962C8B-B14F-4D97-AF65-F5344CB8AC3E}">
        <p14:creationId xmlns:p14="http://schemas.microsoft.com/office/powerpoint/2010/main" val="146423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7378" name="Line 2"/>
          <p:cNvSpPr>
            <a:spLocks noChangeShapeType="1"/>
          </p:cNvSpPr>
          <p:nvPr/>
        </p:nvSpPr>
        <p:spPr bwMode="auto">
          <a:xfrm flipH="1">
            <a:off x="3105095" y="5428840"/>
            <a:ext cx="90883" cy="22574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379" name="Line 3"/>
          <p:cNvSpPr>
            <a:spLocks noChangeShapeType="1"/>
          </p:cNvSpPr>
          <p:nvPr/>
        </p:nvSpPr>
        <p:spPr bwMode="auto">
          <a:xfrm>
            <a:off x="3292724" y="5428840"/>
            <a:ext cx="181766" cy="22574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380" name="Rectangle 4" descr="10%"/>
          <p:cNvSpPr>
            <a:spLocks noChangeArrowheads="1"/>
          </p:cNvSpPr>
          <p:nvPr/>
        </p:nvSpPr>
        <p:spPr bwMode="auto">
          <a:xfrm>
            <a:off x="3298587" y="3857444"/>
            <a:ext cx="842867" cy="867786"/>
          </a:xfrm>
          <a:prstGeom prst="rect">
            <a:avLst/>
          </a:prstGeom>
          <a:pattFill prst="pct10">
            <a:fgClr>
              <a:schemeClr val="accent1"/>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381" name="Arc 5" descr="10%"/>
          <p:cNvSpPr>
            <a:spLocks/>
          </p:cNvSpPr>
          <p:nvPr/>
        </p:nvSpPr>
        <p:spPr bwMode="auto">
          <a:xfrm>
            <a:off x="3735412" y="3208072"/>
            <a:ext cx="1078869" cy="1262100"/>
          </a:xfrm>
          <a:custGeom>
            <a:avLst/>
            <a:gdLst>
              <a:gd name="G0" fmla="+- 32 0 0"/>
              <a:gd name="G1" fmla="+- 21600 0 0"/>
              <a:gd name="G2" fmla="+- 21600 0 0"/>
              <a:gd name="T0" fmla="*/ 0 w 21632"/>
              <a:gd name="T1" fmla="*/ 0 h 21600"/>
              <a:gd name="T2" fmla="*/ 21632 w 21632"/>
              <a:gd name="T3" fmla="*/ 21575 h 21600"/>
              <a:gd name="T4" fmla="*/ 32 w 21632"/>
              <a:gd name="T5" fmla="*/ 21600 h 21600"/>
            </a:gdLst>
            <a:ahLst/>
            <a:cxnLst>
              <a:cxn ang="0">
                <a:pos x="T0" y="T1"/>
              </a:cxn>
              <a:cxn ang="0">
                <a:pos x="T2" y="T3"/>
              </a:cxn>
              <a:cxn ang="0">
                <a:pos x="T4" y="T5"/>
              </a:cxn>
            </a:cxnLst>
            <a:rect l="0" t="0" r="r" b="b"/>
            <a:pathLst>
              <a:path w="21632" h="21600" fill="none" extrusionOk="0">
                <a:moveTo>
                  <a:pt x="0" y="0"/>
                </a:moveTo>
                <a:cubicBezTo>
                  <a:pt x="10" y="0"/>
                  <a:pt x="21" y="0"/>
                  <a:pt x="32" y="0"/>
                </a:cubicBezTo>
                <a:cubicBezTo>
                  <a:pt x="11951" y="0"/>
                  <a:pt x="21618" y="9655"/>
                  <a:pt x="21631" y="21575"/>
                </a:cubicBezTo>
              </a:path>
              <a:path w="21632" h="21600" stroke="0" extrusionOk="0">
                <a:moveTo>
                  <a:pt x="0" y="0"/>
                </a:moveTo>
                <a:cubicBezTo>
                  <a:pt x="10" y="0"/>
                  <a:pt x="21" y="0"/>
                  <a:pt x="32" y="0"/>
                </a:cubicBezTo>
                <a:cubicBezTo>
                  <a:pt x="11951" y="0"/>
                  <a:pt x="21618" y="9655"/>
                  <a:pt x="21631" y="21575"/>
                </a:cubicBezTo>
                <a:lnTo>
                  <a:pt x="32" y="21600"/>
                </a:lnTo>
                <a:close/>
              </a:path>
            </a:pathLst>
          </a:custGeom>
          <a:pattFill prst="pct10">
            <a:fgClr>
              <a:schemeClr val="accent1"/>
            </a:fgClr>
            <a:bgClr>
              <a:schemeClr val="bg1"/>
            </a:bgClr>
          </a:patt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382" name="Arc 6" descr="10%"/>
          <p:cNvSpPr>
            <a:spLocks/>
          </p:cNvSpPr>
          <p:nvPr/>
        </p:nvSpPr>
        <p:spPr bwMode="auto">
          <a:xfrm>
            <a:off x="3569771" y="4468706"/>
            <a:ext cx="1244510" cy="631783"/>
          </a:xfrm>
          <a:custGeom>
            <a:avLst/>
            <a:gdLst>
              <a:gd name="G0" fmla="+- 0 0 0"/>
              <a:gd name="G1" fmla="+- 50 0 0"/>
              <a:gd name="G2" fmla="+- 21600 0 0"/>
              <a:gd name="T0" fmla="*/ 21600 w 21600"/>
              <a:gd name="T1" fmla="*/ 0 h 21650"/>
              <a:gd name="T2" fmla="*/ 0 w 21600"/>
              <a:gd name="T3" fmla="*/ 21650 h 21650"/>
              <a:gd name="T4" fmla="*/ 0 w 21600"/>
              <a:gd name="T5" fmla="*/ 50 h 21650"/>
            </a:gdLst>
            <a:ahLst/>
            <a:cxnLst>
              <a:cxn ang="0">
                <a:pos x="T0" y="T1"/>
              </a:cxn>
              <a:cxn ang="0">
                <a:pos x="T2" y="T3"/>
              </a:cxn>
              <a:cxn ang="0">
                <a:pos x="T4" y="T5"/>
              </a:cxn>
            </a:cxnLst>
            <a:rect l="0" t="0" r="r" b="b"/>
            <a:pathLst>
              <a:path w="21600" h="21650" fill="none" extrusionOk="0">
                <a:moveTo>
                  <a:pt x="21599" y="0"/>
                </a:moveTo>
                <a:cubicBezTo>
                  <a:pt x="21599" y="16"/>
                  <a:pt x="21600" y="33"/>
                  <a:pt x="21600" y="50"/>
                </a:cubicBezTo>
                <a:cubicBezTo>
                  <a:pt x="21600" y="11979"/>
                  <a:pt x="11929" y="21650"/>
                  <a:pt x="0" y="21650"/>
                </a:cubicBezTo>
              </a:path>
              <a:path w="21600" h="21650" stroke="0" extrusionOk="0">
                <a:moveTo>
                  <a:pt x="21599" y="0"/>
                </a:moveTo>
                <a:cubicBezTo>
                  <a:pt x="21599" y="16"/>
                  <a:pt x="21600" y="33"/>
                  <a:pt x="21600" y="50"/>
                </a:cubicBezTo>
                <a:cubicBezTo>
                  <a:pt x="21600" y="11979"/>
                  <a:pt x="11929" y="21650"/>
                  <a:pt x="0" y="21650"/>
                </a:cubicBezTo>
                <a:lnTo>
                  <a:pt x="0" y="50"/>
                </a:lnTo>
                <a:close/>
              </a:path>
            </a:pathLst>
          </a:custGeom>
          <a:pattFill prst="pct10">
            <a:fgClr>
              <a:schemeClr val="accent1"/>
            </a:fgClr>
            <a:bgClr>
              <a:schemeClr val="bg1"/>
            </a:bgClr>
          </a:patt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383" name="Arc 7" descr="10%"/>
          <p:cNvSpPr>
            <a:spLocks/>
          </p:cNvSpPr>
          <p:nvPr/>
        </p:nvSpPr>
        <p:spPr bwMode="auto">
          <a:xfrm>
            <a:off x="2602307" y="3208071"/>
            <a:ext cx="1162422" cy="1008508"/>
          </a:xfrm>
          <a:custGeom>
            <a:avLst/>
            <a:gdLst>
              <a:gd name="G0" fmla="+- 21600 0 0"/>
              <a:gd name="G1" fmla="+- 21600 0 0"/>
              <a:gd name="G2" fmla="+- 21600 0 0"/>
              <a:gd name="T0" fmla="*/ 0 w 21600"/>
              <a:gd name="T1" fmla="*/ 21600 h 21600"/>
              <a:gd name="T2" fmla="*/ 2157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82"/>
                  <a:pt x="9652" y="16"/>
                  <a:pt x="21570" y="0"/>
                </a:cubicBezTo>
              </a:path>
              <a:path w="21600" h="21600" stroke="0" extrusionOk="0">
                <a:moveTo>
                  <a:pt x="0" y="21600"/>
                </a:moveTo>
                <a:cubicBezTo>
                  <a:pt x="0" y="9682"/>
                  <a:pt x="9652" y="16"/>
                  <a:pt x="21570" y="0"/>
                </a:cubicBezTo>
                <a:lnTo>
                  <a:pt x="21600" y="21600"/>
                </a:lnTo>
                <a:close/>
              </a:path>
            </a:pathLst>
          </a:custGeom>
          <a:pattFill prst="pct10">
            <a:fgClr>
              <a:schemeClr val="accent1"/>
            </a:fgClr>
            <a:bgClr>
              <a:schemeClr val="bg1"/>
            </a:bgClr>
          </a:patt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384" name="Arc 8" descr="10%"/>
          <p:cNvSpPr>
            <a:spLocks/>
          </p:cNvSpPr>
          <p:nvPr/>
        </p:nvSpPr>
        <p:spPr bwMode="auto">
          <a:xfrm>
            <a:off x="2575921" y="4215113"/>
            <a:ext cx="995315" cy="883911"/>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pattFill prst="pct10">
            <a:fgClr>
              <a:schemeClr val="accent1"/>
            </a:fgClr>
            <a:bgClr>
              <a:schemeClr val="bg1"/>
            </a:bgClr>
          </a:patt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385" name="Oval 9" descr="10%"/>
          <p:cNvSpPr>
            <a:spLocks noChangeArrowheads="1"/>
          </p:cNvSpPr>
          <p:nvPr/>
        </p:nvSpPr>
        <p:spPr bwMode="auto">
          <a:xfrm>
            <a:off x="3276600" y="2133600"/>
            <a:ext cx="5321052" cy="1411618"/>
          </a:xfrm>
          <a:prstGeom prst="ellipse">
            <a:avLst/>
          </a:prstGeom>
          <a:pattFill prst="pct10">
            <a:fgClr>
              <a:srgbClr val="FF6633"/>
            </a:fgClr>
            <a:bgClr>
              <a:schemeClr val="bg1"/>
            </a:bgClr>
          </a:patt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386" name="Rectangle 10"/>
          <p:cNvSpPr>
            <a:spLocks noChangeArrowheads="1"/>
          </p:cNvSpPr>
          <p:nvPr/>
        </p:nvSpPr>
        <p:spPr bwMode="auto">
          <a:xfrm>
            <a:off x="3540454" y="2772712"/>
            <a:ext cx="200822" cy="187629"/>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387" name="Rectangle 11"/>
          <p:cNvSpPr>
            <a:spLocks noChangeArrowheads="1"/>
          </p:cNvSpPr>
          <p:nvPr/>
        </p:nvSpPr>
        <p:spPr bwMode="auto">
          <a:xfrm>
            <a:off x="4607596" y="2573356"/>
            <a:ext cx="200822" cy="187629"/>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388" name="Rectangle 12"/>
          <p:cNvSpPr>
            <a:spLocks noChangeArrowheads="1"/>
          </p:cNvSpPr>
          <p:nvPr/>
        </p:nvSpPr>
        <p:spPr bwMode="auto">
          <a:xfrm>
            <a:off x="4288039" y="3070281"/>
            <a:ext cx="199356" cy="187629"/>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389" name="Rectangle 13"/>
          <p:cNvSpPr>
            <a:spLocks noChangeArrowheads="1"/>
          </p:cNvSpPr>
          <p:nvPr/>
        </p:nvSpPr>
        <p:spPr bwMode="auto">
          <a:xfrm>
            <a:off x="5355181" y="2872390"/>
            <a:ext cx="199356" cy="186164"/>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390" name="Rectangle 14"/>
          <p:cNvSpPr>
            <a:spLocks noChangeArrowheads="1"/>
          </p:cNvSpPr>
          <p:nvPr/>
        </p:nvSpPr>
        <p:spPr bwMode="auto">
          <a:xfrm>
            <a:off x="6315316" y="2473678"/>
            <a:ext cx="199356" cy="187629"/>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391" name="Rectangle 15"/>
          <p:cNvSpPr>
            <a:spLocks noChangeArrowheads="1"/>
          </p:cNvSpPr>
          <p:nvPr/>
        </p:nvSpPr>
        <p:spPr bwMode="auto">
          <a:xfrm>
            <a:off x="6101301" y="3169959"/>
            <a:ext cx="200823" cy="187629"/>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392" name="Rectangle 16"/>
          <p:cNvSpPr>
            <a:spLocks noChangeArrowheads="1"/>
          </p:cNvSpPr>
          <p:nvPr/>
        </p:nvSpPr>
        <p:spPr bwMode="auto">
          <a:xfrm>
            <a:off x="6848887" y="2872390"/>
            <a:ext cx="199356" cy="186164"/>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393" name="Rectangle 17"/>
          <p:cNvSpPr>
            <a:spLocks noChangeArrowheads="1"/>
          </p:cNvSpPr>
          <p:nvPr/>
        </p:nvSpPr>
        <p:spPr bwMode="auto">
          <a:xfrm>
            <a:off x="7595007" y="2573356"/>
            <a:ext cx="199356" cy="187629"/>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394" name="Rectangle 18"/>
          <p:cNvSpPr>
            <a:spLocks noChangeArrowheads="1"/>
          </p:cNvSpPr>
          <p:nvPr/>
        </p:nvSpPr>
        <p:spPr bwMode="auto">
          <a:xfrm>
            <a:off x="7595007" y="3070281"/>
            <a:ext cx="199356" cy="187629"/>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395" name="Line 19"/>
          <p:cNvSpPr>
            <a:spLocks noChangeShapeType="1"/>
          </p:cNvSpPr>
          <p:nvPr/>
        </p:nvSpPr>
        <p:spPr bwMode="auto">
          <a:xfrm flipV="1">
            <a:off x="3748605" y="2667170"/>
            <a:ext cx="851661" cy="1993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396" name="Line 20"/>
          <p:cNvSpPr>
            <a:spLocks noChangeShapeType="1"/>
          </p:cNvSpPr>
          <p:nvPr/>
        </p:nvSpPr>
        <p:spPr bwMode="auto">
          <a:xfrm>
            <a:off x="3748605" y="2866527"/>
            <a:ext cx="533571" cy="29756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397" name="Line 21"/>
          <p:cNvSpPr>
            <a:spLocks noChangeShapeType="1"/>
          </p:cNvSpPr>
          <p:nvPr/>
        </p:nvSpPr>
        <p:spPr bwMode="auto">
          <a:xfrm flipV="1">
            <a:off x="4494725" y="2966205"/>
            <a:ext cx="853127" cy="19789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398" name="Line 22"/>
          <p:cNvSpPr>
            <a:spLocks noChangeShapeType="1"/>
          </p:cNvSpPr>
          <p:nvPr/>
        </p:nvSpPr>
        <p:spPr bwMode="auto">
          <a:xfrm>
            <a:off x="4814281" y="2667170"/>
            <a:ext cx="533571" cy="1993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399" name="Line 23"/>
          <p:cNvSpPr>
            <a:spLocks noChangeShapeType="1"/>
          </p:cNvSpPr>
          <p:nvPr/>
        </p:nvSpPr>
        <p:spPr bwMode="auto">
          <a:xfrm>
            <a:off x="4814280" y="2567492"/>
            <a:ext cx="149517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00" name="Line 24"/>
          <p:cNvSpPr>
            <a:spLocks noChangeShapeType="1"/>
          </p:cNvSpPr>
          <p:nvPr/>
        </p:nvSpPr>
        <p:spPr bwMode="auto">
          <a:xfrm>
            <a:off x="5560401" y="2966205"/>
            <a:ext cx="533571" cy="19789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01" name="Line 25"/>
          <p:cNvSpPr>
            <a:spLocks noChangeShapeType="1"/>
          </p:cNvSpPr>
          <p:nvPr/>
        </p:nvSpPr>
        <p:spPr bwMode="auto">
          <a:xfrm flipV="1">
            <a:off x="5560401" y="2667170"/>
            <a:ext cx="749051" cy="1993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02" name="Line 26"/>
          <p:cNvSpPr>
            <a:spLocks noChangeShapeType="1"/>
          </p:cNvSpPr>
          <p:nvPr/>
        </p:nvSpPr>
        <p:spPr bwMode="auto">
          <a:xfrm>
            <a:off x="6522002" y="2667170"/>
            <a:ext cx="319556" cy="1993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03" name="Line 27"/>
          <p:cNvSpPr>
            <a:spLocks noChangeShapeType="1"/>
          </p:cNvSpPr>
          <p:nvPr/>
        </p:nvSpPr>
        <p:spPr bwMode="auto">
          <a:xfrm flipV="1">
            <a:off x="6309452" y="3064417"/>
            <a:ext cx="532106" cy="9967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04" name="Line 28"/>
          <p:cNvSpPr>
            <a:spLocks noChangeShapeType="1"/>
          </p:cNvSpPr>
          <p:nvPr/>
        </p:nvSpPr>
        <p:spPr bwMode="auto">
          <a:xfrm>
            <a:off x="6522001" y="2567492"/>
            <a:ext cx="1065676" cy="9967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05" name="Line 29"/>
          <p:cNvSpPr>
            <a:spLocks noChangeShapeType="1"/>
          </p:cNvSpPr>
          <p:nvPr/>
        </p:nvSpPr>
        <p:spPr bwMode="auto">
          <a:xfrm flipV="1">
            <a:off x="7055572" y="2766849"/>
            <a:ext cx="532105" cy="1993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06" name="Line 30"/>
          <p:cNvSpPr>
            <a:spLocks noChangeShapeType="1"/>
          </p:cNvSpPr>
          <p:nvPr/>
        </p:nvSpPr>
        <p:spPr bwMode="auto">
          <a:xfrm>
            <a:off x="7055572" y="3064417"/>
            <a:ext cx="532105" cy="9967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07" name="Line 31"/>
          <p:cNvSpPr>
            <a:spLocks noChangeShapeType="1"/>
          </p:cNvSpPr>
          <p:nvPr/>
        </p:nvSpPr>
        <p:spPr bwMode="auto">
          <a:xfrm>
            <a:off x="7694685" y="2766849"/>
            <a:ext cx="0" cy="29756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08" name="Line 32"/>
          <p:cNvSpPr>
            <a:spLocks noChangeShapeType="1"/>
          </p:cNvSpPr>
          <p:nvPr/>
        </p:nvSpPr>
        <p:spPr bwMode="auto">
          <a:xfrm>
            <a:off x="4494725" y="3263774"/>
            <a:ext cx="159924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09" name="Rectangle 33"/>
          <p:cNvSpPr>
            <a:spLocks noChangeArrowheads="1"/>
          </p:cNvSpPr>
          <p:nvPr/>
        </p:nvSpPr>
        <p:spPr bwMode="auto">
          <a:xfrm>
            <a:off x="3269270" y="3650759"/>
            <a:ext cx="200823" cy="187629"/>
          </a:xfrm>
          <a:prstGeom prst="rect">
            <a:avLst/>
          </a:prstGeom>
          <a:solidFill>
            <a:srgbClr val="FF33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10" name="Rectangle 34"/>
          <p:cNvSpPr>
            <a:spLocks noChangeArrowheads="1"/>
          </p:cNvSpPr>
          <p:nvPr/>
        </p:nvSpPr>
        <p:spPr bwMode="auto">
          <a:xfrm>
            <a:off x="4288039" y="4506818"/>
            <a:ext cx="199356" cy="187629"/>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11" name="Rectangle 35"/>
          <p:cNvSpPr>
            <a:spLocks noChangeArrowheads="1"/>
          </p:cNvSpPr>
          <p:nvPr/>
        </p:nvSpPr>
        <p:spPr bwMode="auto">
          <a:xfrm>
            <a:off x="3220898" y="4805853"/>
            <a:ext cx="200822" cy="187629"/>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12" name="Line 36"/>
          <p:cNvSpPr>
            <a:spLocks noChangeShapeType="1"/>
          </p:cNvSpPr>
          <p:nvPr/>
        </p:nvSpPr>
        <p:spPr bwMode="auto">
          <a:xfrm flipH="1">
            <a:off x="3388005" y="2966205"/>
            <a:ext cx="145119" cy="67869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13" name="Line 37"/>
          <p:cNvSpPr>
            <a:spLocks noChangeShapeType="1"/>
          </p:cNvSpPr>
          <p:nvPr/>
        </p:nvSpPr>
        <p:spPr bwMode="auto">
          <a:xfrm>
            <a:off x="4134124" y="3967384"/>
            <a:ext cx="253593" cy="53357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14" name="Line 38"/>
          <p:cNvSpPr>
            <a:spLocks noChangeShapeType="1"/>
          </p:cNvSpPr>
          <p:nvPr/>
        </p:nvSpPr>
        <p:spPr bwMode="auto">
          <a:xfrm>
            <a:off x="3363085" y="3850116"/>
            <a:ext cx="919091" cy="65083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15" name="Line 39"/>
          <p:cNvSpPr>
            <a:spLocks noChangeShapeType="1"/>
          </p:cNvSpPr>
          <p:nvPr/>
        </p:nvSpPr>
        <p:spPr bwMode="auto">
          <a:xfrm>
            <a:off x="2962907" y="4407140"/>
            <a:ext cx="357668" cy="39284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16" name="Line 40"/>
          <p:cNvSpPr>
            <a:spLocks noChangeShapeType="1"/>
          </p:cNvSpPr>
          <p:nvPr/>
        </p:nvSpPr>
        <p:spPr bwMode="auto">
          <a:xfrm flipH="1">
            <a:off x="3427583" y="4600633"/>
            <a:ext cx="854594" cy="1993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17" name="Oval 41"/>
          <p:cNvSpPr>
            <a:spLocks noChangeArrowheads="1"/>
          </p:cNvSpPr>
          <p:nvPr/>
        </p:nvSpPr>
        <p:spPr bwMode="auto">
          <a:xfrm>
            <a:off x="1193621" y="3498310"/>
            <a:ext cx="3978329" cy="275434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18" name="Rectangle 42"/>
          <p:cNvSpPr>
            <a:spLocks noChangeArrowheads="1"/>
          </p:cNvSpPr>
          <p:nvPr/>
        </p:nvSpPr>
        <p:spPr bwMode="auto">
          <a:xfrm>
            <a:off x="6439914" y="4106640"/>
            <a:ext cx="1797146" cy="341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020" tIns="42510" rIns="85020" bIns="42510">
            <a:spAutoFit/>
          </a:bodyPr>
          <a:lstStyle/>
          <a:p>
            <a:pPr algn="l"/>
            <a:r>
              <a:rPr lang="en-US" altLang="en-US" sz="1662"/>
              <a:t>Interdomain level</a:t>
            </a:r>
          </a:p>
        </p:txBody>
      </p:sp>
      <p:sp>
        <p:nvSpPr>
          <p:cNvPr id="357419" name="Rectangle 43"/>
          <p:cNvSpPr>
            <a:spLocks noChangeArrowheads="1"/>
          </p:cNvSpPr>
          <p:nvPr/>
        </p:nvSpPr>
        <p:spPr bwMode="auto">
          <a:xfrm>
            <a:off x="5234982" y="4948040"/>
            <a:ext cx="1797146" cy="341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020" tIns="42510" rIns="85020" bIns="42510">
            <a:spAutoFit/>
          </a:bodyPr>
          <a:lstStyle/>
          <a:p>
            <a:pPr algn="l"/>
            <a:r>
              <a:rPr lang="en-US" altLang="en-US" sz="1662"/>
              <a:t>Intradomain level</a:t>
            </a:r>
          </a:p>
        </p:txBody>
      </p:sp>
      <p:sp>
        <p:nvSpPr>
          <p:cNvPr id="357420" name="Rectangle 44"/>
          <p:cNvSpPr>
            <a:spLocks noChangeArrowheads="1"/>
          </p:cNvSpPr>
          <p:nvPr/>
        </p:nvSpPr>
        <p:spPr bwMode="auto">
          <a:xfrm>
            <a:off x="1435451" y="4322121"/>
            <a:ext cx="1369144" cy="85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020" tIns="42510" rIns="85020" bIns="42510">
            <a:spAutoFit/>
          </a:bodyPr>
          <a:lstStyle/>
          <a:p>
            <a:r>
              <a:rPr lang="en-US" altLang="en-US" sz="1662"/>
              <a:t>Autonomous</a:t>
            </a:r>
          </a:p>
          <a:p>
            <a:r>
              <a:rPr lang="en-US" altLang="en-US" sz="1662"/>
              <a:t>system or</a:t>
            </a:r>
          </a:p>
          <a:p>
            <a:r>
              <a:rPr lang="en-US" altLang="en-US" sz="1662"/>
              <a:t>domain</a:t>
            </a:r>
          </a:p>
        </p:txBody>
      </p:sp>
      <p:sp>
        <p:nvSpPr>
          <p:cNvPr id="357421" name="Line 45"/>
          <p:cNvSpPr>
            <a:spLocks noChangeShapeType="1"/>
          </p:cNvSpPr>
          <p:nvPr/>
        </p:nvSpPr>
        <p:spPr bwMode="auto">
          <a:xfrm>
            <a:off x="2773812" y="2882652"/>
            <a:ext cx="520379" cy="747586"/>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22" name="Rectangle 46"/>
          <p:cNvSpPr>
            <a:spLocks noChangeArrowheads="1"/>
          </p:cNvSpPr>
          <p:nvPr/>
        </p:nvSpPr>
        <p:spPr bwMode="auto">
          <a:xfrm>
            <a:off x="4963798" y="3639033"/>
            <a:ext cx="1532651" cy="341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020" tIns="42510" rIns="85020" bIns="42510">
            <a:spAutoFit/>
          </a:bodyPr>
          <a:lstStyle/>
          <a:p>
            <a:pPr algn="l"/>
            <a:r>
              <a:rPr lang="en-US" altLang="en-US" sz="1662">
                <a:solidFill>
                  <a:schemeClr val="tx2"/>
                </a:solidFill>
              </a:rPr>
              <a:t>Border routers</a:t>
            </a:r>
          </a:p>
        </p:txBody>
      </p:sp>
      <p:sp>
        <p:nvSpPr>
          <p:cNvPr id="357423" name="Line 47"/>
          <p:cNvSpPr>
            <a:spLocks noChangeShapeType="1"/>
          </p:cNvSpPr>
          <p:nvPr/>
        </p:nvSpPr>
        <p:spPr bwMode="auto">
          <a:xfrm flipH="1" flipV="1">
            <a:off x="4518178" y="3309215"/>
            <a:ext cx="675759" cy="344476"/>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24" name="Line 48"/>
          <p:cNvSpPr>
            <a:spLocks noChangeShapeType="1"/>
          </p:cNvSpPr>
          <p:nvPr/>
        </p:nvSpPr>
        <p:spPr bwMode="auto">
          <a:xfrm flipH="1" flipV="1">
            <a:off x="4283642" y="3882365"/>
            <a:ext cx="671361" cy="7329"/>
          </a:xfrm>
          <a:prstGeom prst="line">
            <a:avLst/>
          </a:prstGeom>
          <a:noFill/>
          <a:ln w="254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25" name="Rectangle 49"/>
          <p:cNvSpPr>
            <a:spLocks noChangeArrowheads="1"/>
          </p:cNvSpPr>
          <p:nvPr/>
        </p:nvSpPr>
        <p:spPr bwMode="auto">
          <a:xfrm>
            <a:off x="2850035" y="4190194"/>
            <a:ext cx="200823" cy="187629"/>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26" name="Rectangle 50"/>
          <p:cNvSpPr>
            <a:spLocks noChangeArrowheads="1"/>
          </p:cNvSpPr>
          <p:nvPr/>
        </p:nvSpPr>
        <p:spPr bwMode="auto">
          <a:xfrm>
            <a:off x="4030049" y="3791481"/>
            <a:ext cx="202288" cy="187629"/>
          </a:xfrm>
          <a:prstGeom prst="rect">
            <a:avLst/>
          </a:prstGeom>
          <a:solidFill>
            <a:srgbClr val="FF33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27" name="Line 51"/>
          <p:cNvSpPr>
            <a:spLocks noChangeShapeType="1"/>
          </p:cNvSpPr>
          <p:nvPr/>
        </p:nvSpPr>
        <p:spPr bwMode="auto">
          <a:xfrm flipV="1">
            <a:off x="2939453" y="3839854"/>
            <a:ext cx="356202" cy="340078"/>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54" tIns="41044" rIns="83554" bIns="41044" anchor="ctr">
            <a:spAutoFit/>
          </a:bodyPr>
          <a:lstStyle/>
          <a:p>
            <a:endParaRPr lang="en-CA"/>
          </a:p>
        </p:txBody>
      </p:sp>
      <p:sp>
        <p:nvSpPr>
          <p:cNvPr id="357428" name="Line 52"/>
          <p:cNvSpPr>
            <a:spLocks noChangeShapeType="1"/>
          </p:cNvSpPr>
          <p:nvPr/>
        </p:nvSpPr>
        <p:spPr bwMode="auto">
          <a:xfrm>
            <a:off x="3486217" y="3746039"/>
            <a:ext cx="533571" cy="128995"/>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54" tIns="41044" rIns="83554" bIns="41044" anchor="ctr">
            <a:spAutoFit/>
          </a:bodyPr>
          <a:lstStyle/>
          <a:p>
            <a:endParaRPr lang="en-CA"/>
          </a:p>
        </p:txBody>
      </p:sp>
      <p:sp>
        <p:nvSpPr>
          <p:cNvPr id="357429" name="Line 53"/>
          <p:cNvSpPr>
            <a:spLocks noChangeShapeType="1"/>
          </p:cNvSpPr>
          <p:nvPr/>
        </p:nvSpPr>
        <p:spPr bwMode="auto">
          <a:xfrm flipH="1">
            <a:off x="4134124" y="3265239"/>
            <a:ext cx="253593" cy="515981"/>
          </a:xfrm>
          <a:prstGeom prst="line">
            <a:avLst/>
          </a:prstGeom>
          <a:noFill/>
          <a:ln w="127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554" tIns="41044" rIns="83554" bIns="41044" anchor="ctr">
            <a:spAutoFit/>
          </a:bodyPr>
          <a:lstStyle/>
          <a:p>
            <a:endParaRPr lang="en-CA"/>
          </a:p>
        </p:txBody>
      </p:sp>
      <p:sp>
        <p:nvSpPr>
          <p:cNvPr id="357430" name="Rectangle 54"/>
          <p:cNvSpPr>
            <a:spLocks noChangeArrowheads="1"/>
          </p:cNvSpPr>
          <p:nvPr/>
        </p:nvSpPr>
        <p:spPr bwMode="auto">
          <a:xfrm>
            <a:off x="1382716" y="2524983"/>
            <a:ext cx="1532651" cy="341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020" tIns="42510" rIns="85020" bIns="42510">
            <a:spAutoFit/>
          </a:bodyPr>
          <a:lstStyle/>
          <a:p>
            <a:pPr algn="l"/>
            <a:r>
              <a:rPr lang="en-US" altLang="en-US" sz="1662">
                <a:solidFill>
                  <a:schemeClr val="tx2"/>
                </a:solidFill>
              </a:rPr>
              <a:t>Border routers</a:t>
            </a:r>
          </a:p>
        </p:txBody>
      </p:sp>
      <p:sp>
        <p:nvSpPr>
          <p:cNvPr id="357431" name="Line 55"/>
          <p:cNvSpPr>
            <a:spLocks noChangeShapeType="1"/>
          </p:cNvSpPr>
          <p:nvPr/>
        </p:nvSpPr>
        <p:spPr bwMode="auto">
          <a:xfrm>
            <a:off x="2951180" y="2718476"/>
            <a:ext cx="584875" cy="172971"/>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32" name="Rectangle 56"/>
          <p:cNvSpPr>
            <a:spLocks noChangeArrowheads="1"/>
          </p:cNvSpPr>
          <p:nvPr/>
        </p:nvSpPr>
        <p:spPr bwMode="auto">
          <a:xfrm>
            <a:off x="6107957" y="1585370"/>
            <a:ext cx="2455980" cy="341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020" tIns="42510" rIns="85020" bIns="42510">
            <a:spAutoFit/>
          </a:bodyPr>
          <a:lstStyle/>
          <a:p>
            <a:r>
              <a:rPr lang="en-US" altLang="en-US" sz="1662"/>
              <a:t>Internet service provider</a:t>
            </a:r>
          </a:p>
        </p:txBody>
      </p:sp>
      <p:sp>
        <p:nvSpPr>
          <p:cNvPr id="357433" name="Line 57"/>
          <p:cNvSpPr>
            <a:spLocks noChangeShapeType="1"/>
          </p:cNvSpPr>
          <p:nvPr/>
        </p:nvSpPr>
        <p:spPr bwMode="auto">
          <a:xfrm>
            <a:off x="7561293" y="1921051"/>
            <a:ext cx="51305" cy="384054"/>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34" name="Freeform 58"/>
          <p:cNvSpPr>
            <a:spLocks/>
          </p:cNvSpPr>
          <p:nvPr/>
        </p:nvSpPr>
        <p:spPr bwMode="auto">
          <a:xfrm>
            <a:off x="3625473" y="4754547"/>
            <a:ext cx="800357" cy="341545"/>
          </a:xfrm>
          <a:custGeom>
            <a:avLst/>
            <a:gdLst>
              <a:gd name="T0" fmla="*/ 0 w 504"/>
              <a:gd name="T1" fmla="*/ 152 h 233"/>
              <a:gd name="T2" fmla="*/ 352 w 504"/>
              <a:gd name="T3" fmla="*/ 208 h 233"/>
              <a:gd name="T4" fmla="*/ 504 w 504"/>
              <a:gd name="T5" fmla="*/ 0 h 233"/>
            </a:gdLst>
            <a:ahLst/>
            <a:cxnLst>
              <a:cxn ang="0">
                <a:pos x="T0" y="T1"/>
              </a:cxn>
              <a:cxn ang="0">
                <a:pos x="T2" y="T3"/>
              </a:cxn>
              <a:cxn ang="0">
                <a:pos x="T4" y="T5"/>
              </a:cxn>
            </a:cxnLst>
            <a:rect l="0" t="0" r="r" b="b"/>
            <a:pathLst>
              <a:path w="504" h="233">
                <a:moveTo>
                  <a:pt x="0" y="152"/>
                </a:moveTo>
                <a:cubicBezTo>
                  <a:pt x="134" y="192"/>
                  <a:pt x="268" y="233"/>
                  <a:pt x="352" y="208"/>
                </a:cubicBezTo>
                <a:cubicBezTo>
                  <a:pt x="436" y="183"/>
                  <a:pt x="470" y="91"/>
                  <a:pt x="504" y="0"/>
                </a:cubicBezTo>
              </a:path>
            </a:pathLst>
          </a:custGeom>
          <a:noFill/>
          <a:ln w="9525"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35" name="Freeform 59"/>
          <p:cNvSpPr>
            <a:spLocks/>
          </p:cNvSpPr>
          <p:nvPr/>
        </p:nvSpPr>
        <p:spPr bwMode="auto">
          <a:xfrm>
            <a:off x="5226186" y="3581863"/>
            <a:ext cx="1370573" cy="1172684"/>
          </a:xfrm>
          <a:custGeom>
            <a:avLst/>
            <a:gdLst>
              <a:gd name="T0" fmla="*/ 856 w 863"/>
              <a:gd name="T1" fmla="*/ 0 h 800"/>
              <a:gd name="T2" fmla="*/ 720 w 863"/>
              <a:gd name="T3" fmla="*/ 512 h 800"/>
              <a:gd name="T4" fmla="*/ 0 w 863"/>
              <a:gd name="T5" fmla="*/ 800 h 800"/>
            </a:gdLst>
            <a:ahLst/>
            <a:cxnLst>
              <a:cxn ang="0">
                <a:pos x="T0" y="T1"/>
              </a:cxn>
              <a:cxn ang="0">
                <a:pos x="T2" y="T3"/>
              </a:cxn>
              <a:cxn ang="0">
                <a:pos x="T4" y="T5"/>
              </a:cxn>
            </a:cxnLst>
            <a:rect l="0" t="0" r="r" b="b"/>
            <a:pathLst>
              <a:path w="863" h="800">
                <a:moveTo>
                  <a:pt x="856" y="0"/>
                </a:moveTo>
                <a:cubicBezTo>
                  <a:pt x="859" y="189"/>
                  <a:pt x="863" y="379"/>
                  <a:pt x="720" y="512"/>
                </a:cubicBezTo>
                <a:cubicBezTo>
                  <a:pt x="577" y="645"/>
                  <a:pt x="288" y="722"/>
                  <a:pt x="0" y="800"/>
                </a:cubicBezTo>
              </a:path>
            </a:pathLst>
          </a:custGeom>
          <a:noFill/>
          <a:ln w="9525" cmpd="sng">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36" name="Line 60"/>
          <p:cNvSpPr>
            <a:spLocks noChangeShapeType="1"/>
          </p:cNvSpPr>
          <p:nvPr/>
        </p:nvSpPr>
        <p:spPr bwMode="auto">
          <a:xfrm flipH="1" flipV="1">
            <a:off x="4349606" y="4956835"/>
            <a:ext cx="939612" cy="187629"/>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37" name="Oval 61"/>
          <p:cNvSpPr>
            <a:spLocks noChangeArrowheads="1"/>
          </p:cNvSpPr>
          <p:nvPr/>
        </p:nvSpPr>
        <p:spPr bwMode="auto">
          <a:xfrm>
            <a:off x="2753289" y="5030128"/>
            <a:ext cx="1021701" cy="1077403"/>
          </a:xfrm>
          <a:prstGeom prst="ellipse">
            <a:avLst/>
          </a:prstGeom>
          <a:noFill/>
          <a:ln w="222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38" name="Rectangle 62"/>
          <p:cNvSpPr>
            <a:spLocks noChangeArrowheads="1"/>
          </p:cNvSpPr>
          <p:nvPr/>
        </p:nvSpPr>
        <p:spPr bwMode="auto">
          <a:xfrm>
            <a:off x="3102163" y="5200167"/>
            <a:ext cx="277499" cy="313157"/>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020" tIns="42510" rIns="85020" bIns="42510">
            <a:spAutoFit/>
          </a:bodyPr>
          <a:lstStyle/>
          <a:p>
            <a:pPr algn="l"/>
            <a:r>
              <a:rPr lang="en-US" altLang="en-US" sz="1477" b="1"/>
              <a:t>s</a:t>
            </a:r>
          </a:p>
        </p:txBody>
      </p:sp>
      <p:sp>
        <p:nvSpPr>
          <p:cNvPr id="357439" name="Rectangle 63"/>
          <p:cNvSpPr>
            <a:spLocks noChangeArrowheads="1"/>
          </p:cNvSpPr>
          <p:nvPr/>
        </p:nvSpPr>
        <p:spPr bwMode="auto">
          <a:xfrm>
            <a:off x="3346961" y="5656048"/>
            <a:ext cx="277499" cy="313157"/>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020" tIns="42510" rIns="85020" bIns="42510">
            <a:spAutoFit/>
          </a:bodyPr>
          <a:lstStyle/>
          <a:p>
            <a:pPr algn="l"/>
            <a:r>
              <a:rPr lang="en-US" altLang="en-US" sz="1477" b="1"/>
              <a:t>s</a:t>
            </a:r>
          </a:p>
        </p:txBody>
      </p:sp>
      <p:sp>
        <p:nvSpPr>
          <p:cNvPr id="357440" name="Rectangle 64"/>
          <p:cNvSpPr>
            <a:spLocks noChangeArrowheads="1"/>
          </p:cNvSpPr>
          <p:nvPr/>
        </p:nvSpPr>
        <p:spPr bwMode="auto">
          <a:xfrm>
            <a:off x="2973168" y="5656048"/>
            <a:ext cx="277499" cy="313157"/>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5020" tIns="42510" rIns="85020" bIns="42510">
            <a:spAutoFit/>
          </a:bodyPr>
          <a:lstStyle/>
          <a:p>
            <a:pPr algn="l"/>
            <a:r>
              <a:rPr lang="en-US" altLang="en-US" sz="1477" b="1"/>
              <a:t>s</a:t>
            </a:r>
          </a:p>
        </p:txBody>
      </p:sp>
      <p:sp>
        <p:nvSpPr>
          <p:cNvPr id="357441" name="Line 65"/>
          <p:cNvSpPr>
            <a:spLocks noChangeShapeType="1"/>
          </p:cNvSpPr>
          <p:nvPr/>
        </p:nvSpPr>
        <p:spPr bwMode="auto">
          <a:xfrm flipH="1">
            <a:off x="3257543" y="4984687"/>
            <a:ext cx="7330" cy="22574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7442" name="Text Box 66"/>
          <p:cNvSpPr txBox="1">
            <a:spLocks noChangeArrowheads="1"/>
          </p:cNvSpPr>
          <p:nvPr/>
        </p:nvSpPr>
        <p:spPr bwMode="auto">
          <a:xfrm>
            <a:off x="2084860" y="5307175"/>
            <a:ext cx="646331" cy="376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47"/>
              <a:t>LAN</a:t>
            </a:r>
          </a:p>
        </p:txBody>
      </p:sp>
      <p:sp>
        <p:nvSpPr>
          <p:cNvPr id="357443" name="Rectangle 67"/>
          <p:cNvSpPr>
            <a:spLocks noGrp="1" noChangeArrowheads="1"/>
          </p:cNvSpPr>
          <p:nvPr>
            <p:ph type="title"/>
          </p:nvPr>
        </p:nvSpPr>
        <p:spPr>
          <a:xfrm>
            <a:off x="406239" y="726782"/>
            <a:ext cx="8157698" cy="696197"/>
          </a:xfrm>
        </p:spPr>
        <p:txBody>
          <a:bodyPr/>
          <a:lstStyle/>
          <a:p>
            <a:r>
              <a:rPr lang="en-US" altLang="en-US" sz="3600" dirty="0">
                <a:effectLst/>
              </a:rPr>
              <a:t>Connecting to Internet Service Provider</a:t>
            </a:r>
          </a:p>
        </p:txBody>
      </p:sp>
      <p:sp>
        <p:nvSpPr>
          <p:cNvPr id="357444" name="Text Box 68"/>
          <p:cNvSpPr txBox="1">
            <a:spLocks noChangeArrowheads="1"/>
          </p:cNvSpPr>
          <p:nvPr/>
        </p:nvSpPr>
        <p:spPr bwMode="auto">
          <a:xfrm>
            <a:off x="624869" y="3476322"/>
            <a:ext cx="1066318" cy="660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US" altLang="en-US" sz="1847"/>
              <a:t>Campus</a:t>
            </a:r>
          </a:p>
          <a:p>
            <a:pPr algn="l" eaLnBrk="1" hangingPunct="1"/>
            <a:r>
              <a:rPr lang="en-US" altLang="en-US" sz="1847"/>
              <a:t>Network</a:t>
            </a:r>
          </a:p>
        </p:txBody>
      </p:sp>
      <p:sp>
        <p:nvSpPr>
          <p:cNvPr id="357445" name="Text Box 69"/>
          <p:cNvSpPr txBox="1">
            <a:spLocks noChangeArrowheads="1"/>
          </p:cNvSpPr>
          <p:nvPr/>
        </p:nvSpPr>
        <p:spPr bwMode="auto">
          <a:xfrm>
            <a:off x="4890505" y="5468419"/>
            <a:ext cx="409266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r>
              <a:rPr lang="en-US" altLang="en-US">
                <a:solidFill>
                  <a:srgbClr val="FF3300"/>
                </a:solidFill>
                <a:latin typeface="Arial" panose="020B0604020202020204" pitchFamily="34" charset="0"/>
              </a:rPr>
              <a:t>network administered</a:t>
            </a:r>
          </a:p>
          <a:p>
            <a:pPr algn="l" eaLnBrk="1" hangingPunct="1"/>
            <a:r>
              <a:rPr lang="en-US" altLang="en-US">
                <a:solidFill>
                  <a:srgbClr val="FF3300"/>
                </a:solidFill>
                <a:latin typeface="Arial" panose="020B0604020202020204" pitchFamily="34" charset="0"/>
              </a:rPr>
              <a:t>by single organization</a:t>
            </a:r>
          </a:p>
        </p:txBody>
      </p:sp>
      <p:sp>
        <p:nvSpPr>
          <p:cNvPr id="2" name="Slide Number Placeholder 1"/>
          <p:cNvSpPr>
            <a:spLocks noGrp="1"/>
          </p:cNvSpPr>
          <p:nvPr>
            <p:ph type="sldNum" sz="quarter" idx="12"/>
          </p:nvPr>
        </p:nvSpPr>
        <p:spPr/>
        <p:txBody>
          <a:bodyPr/>
          <a:lstStyle/>
          <a:p>
            <a:fld id="{EBB94FA5-7D75-4F01-849D-DC4C0FD567D5}" type="slidenum">
              <a:rPr lang="en-US" altLang="en-US" smtClean="0"/>
              <a:pPr/>
              <a:t>7</a:t>
            </a:fld>
            <a:endParaRPr lang="en-US" altLang="en-US" dirty="0"/>
          </a:p>
        </p:txBody>
      </p:sp>
    </p:spTree>
    <p:extLst>
      <p:ext uri="{BB962C8B-B14F-4D97-AF65-F5344CB8AC3E}">
        <p14:creationId xmlns:p14="http://schemas.microsoft.com/office/powerpoint/2010/main" val="1699356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57445"/>
                                        </p:tgtEl>
                                        <p:attrNameLst>
                                          <p:attrName>style.visibility</p:attrName>
                                        </p:attrNameLst>
                                      </p:cBhvr>
                                      <p:to>
                                        <p:strVal val="visible"/>
                                      </p:to>
                                    </p:set>
                                    <p:animEffect transition="in" filter="checkerboard(across)">
                                      <p:cBhvr>
                                        <p:cTn id="7" dur="500"/>
                                        <p:tgtEl>
                                          <p:spTgt spid="357445"/>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57420"/>
                                        </p:tgtEl>
                                        <p:attrNameLst>
                                          <p:attrName>style.visibility</p:attrName>
                                        </p:attrNameLst>
                                      </p:cBhvr>
                                      <p:to>
                                        <p:strVal val="visible"/>
                                      </p:to>
                                    </p:set>
                                    <p:animEffect transition="in" filter="checkerboard(across)">
                                      <p:cBhvr>
                                        <p:cTn id="11" dur="500"/>
                                        <p:tgtEl>
                                          <p:spTgt spid="35742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357382"/>
                                        </p:tgtEl>
                                        <p:attrNameLst>
                                          <p:attrName>style.visibility</p:attrName>
                                        </p:attrNameLst>
                                      </p:cBhvr>
                                      <p:to>
                                        <p:strVal val="visible"/>
                                      </p:to>
                                    </p:set>
                                    <p:animEffect transition="in" filter="checkerboard(across)">
                                      <p:cBhvr>
                                        <p:cTn id="16" dur="500"/>
                                        <p:tgtEl>
                                          <p:spTgt spid="357382"/>
                                        </p:tgtEl>
                                      </p:cBhvr>
                                    </p:animEffect>
                                  </p:childTnLst>
                                </p:cTn>
                              </p:par>
                            </p:childTnLst>
                          </p:cTn>
                        </p:par>
                        <p:par>
                          <p:cTn id="17" fill="hold" nodeType="afterGroup">
                            <p:stCondLst>
                              <p:cond delay="500"/>
                            </p:stCondLst>
                            <p:childTnLst>
                              <p:par>
                                <p:cTn id="18" presetID="5" presetClass="entr" presetSubtype="10" fill="hold" grpId="0" nodeType="afterEffect">
                                  <p:stCondLst>
                                    <p:cond delay="0"/>
                                  </p:stCondLst>
                                  <p:childTnLst>
                                    <p:set>
                                      <p:cBhvr>
                                        <p:cTn id="19" dur="1" fill="hold">
                                          <p:stCondLst>
                                            <p:cond delay="0"/>
                                          </p:stCondLst>
                                        </p:cTn>
                                        <p:tgtEl>
                                          <p:spTgt spid="357436"/>
                                        </p:tgtEl>
                                        <p:attrNameLst>
                                          <p:attrName>style.visibility</p:attrName>
                                        </p:attrNameLst>
                                      </p:cBhvr>
                                      <p:to>
                                        <p:strVal val="visible"/>
                                      </p:to>
                                    </p:set>
                                    <p:animEffect transition="in" filter="checkerboard(across)">
                                      <p:cBhvr>
                                        <p:cTn id="20" dur="500"/>
                                        <p:tgtEl>
                                          <p:spTgt spid="357436"/>
                                        </p:tgtEl>
                                      </p:cBhvr>
                                    </p:animEffect>
                                  </p:childTnLst>
                                </p:cTn>
                              </p:par>
                            </p:childTnLst>
                          </p:cTn>
                        </p:par>
                        <p:par>
                          <p:cTn id="21" fill="hold" nodeType="afterGroup">
                            <p:stCondLst>
                              <p:cond delay="1000"/>
                            </p:stCondLst>
                            <p:childTnLst>
                              <p:par>
                                <p:cTn id="22" presetID="5" presetClass="entr" presetSubtype="10" fill="hold" grpId="0" nodeType="afterEffect">
                                  <p:stCondLst>
                                    <p:cond delay="0"/>
                                  </p:stCondLst>
                                  <p:childTnLst>
                                    <p:set>
                                      <p:cBhvr>
                                        <p:cTn id="23" dur="1" fill="hold">
                                          <p:stCondLst>
                                            <p:cond delay="0"/>
                                          </p:stCondLst>
                                        </p:cTn>
                                        <p:tgtEl>
                                          <p:spTgt spid="357419"/>
                                        </p:tgtEl>
                                        <p:attrNameLst>
                                          <p:attrName>style.visibility</p:attrName>
                                        </p:attrNameLst>
                                      </p:cBhvr>
                                      <p:to>
                                        <p:strVal val="visible"/>
                                      </p:to>
                                    </p:set>
                                    <p:animEffect transition="in" filter="checkerboard(across)">
                                      <p:cBhvr>
                                        <p:cTn id="24" dur="500"/>
                                        <p:tgtEl>
                                          <p:spTgt spid="357419"/>
                                        </p:tgtEl>
                                      </p:cBhvr>
                                    </p:animEffect>
                                  </p:childTnLst>
                                </p:cTn>
                              </p:par>
                            </p:childTnLst>
                          </p:cTn>
                        </p:par>
                        <p:par>
                          <p:cTn id="25" fill="hold" nodeType="afterGroup">
                            <p:stCondLst>
                              <p:cond delay="1500"/>
                            </p:stCondLst>
                            <p:childTnLst>
                              <p:par>
                                <p:cTn id="26" presetID="5" presetClass="entr" presetSubtype="10" fill="hold" grpId="0" nodeType="afterEffect">
                                  <p:stCondLst>
                                    <p:cond delay="0"/>
                                  </p:stCondLst>
                                  <p:childTnLst>
                                    <p:set>
                                      <p:cBhvr>
                                        <p:cTn id="27" dur="1" fill="hold">
                                          <p:stCondLst>
                                            <p:cond delay="0"/>
                                          </p:stCondLst>
                                        </p:cTn>
                                        <p:tgtEl>
                                          <p:spTgt spid="357434"/>
                                        </p:tgtEl>
                                        <p:attrNameLst>
                                          <p:attrName>style.visibility</p:attrName>
                                        </p:attrNameLst>
                                      </p:cBhvr>
                                      <p:to>
                                        <p:strVal val="visible"/>
                                      </p:to>
                                    </p:set>
                                    <p:animEffect transition="in" filter="checkerboard(across)">
                                      <p:cBhvr>
                                        <p:cTn id="28" dur="500"/>
                                        <p:tgtEl>
                                          <p:spTgt spid="35743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357435"/>
                                        </p:tgtEl>
                                        <p:attrNameLst>
                                          <p:attrName>style.visibility</p:attrName>
                                        </p:attrNameLst>
                                      </p:cBhvr>
                                      <p:to>
                                        <p:strVal val="visible"/>
                                      </p:to>
                                    </p:set>
                                    <p:animEffect transition="in" filter="checkerboard(across)">
                                      <p:cBhvr>
                                        <p:cTn id="33" dur="500"/>
                                        <p:tgtEl>
                                          <p:spTgt spid="357435"/>
                                        </p:tgtEl>
                                      </p:cBhvr>
                                    </p:animEffect>
                                  </p:childTnLst>
                                </p:cTn>
                              </p:par>
                            </p:childTnLst>
                          </p:cTn>
                        </p:par>
                        <p:par>
                          <p:cTn id="34" fill="hold" nodeType="afterGroup">
                            <p:stCondLst>
                              <p:cond delay="500"/>
                            </p:stCondLst>
                            <p:childTnLst>
                              <p:par>
                                <p:cTn id="35" presetID="5" presetClass="entr" presetSubtype="10" fill="hold" grpId="0" nodeType="afterEffect">
                                  <p:stCondLst>
                                    <p:cond delay="0"/>
                                  </p:stCondLst>
                                  <p:childTnLst>
                                    <p:set>
                                      <p:cBhvr>
                                        <p:cTn id="36" dur="1" fill="hold">
                                          <p:stCondLst>
                                            <p:cond delay="0"/>
                                          </p:stCondLst>
                                        </p:cTn>
                                        <p:tgtEl>
                                          <p:spTgt spid="357418"/>
                                        </p:tgtEl>
                                        <p:attrNameLst>
                                          <p:attrName>style.visibility</p:attrName>
                                        </p:attrNameLst>
                                      </p:cBhvr>
                                      <p:to>
                                        <p:strVal val="visible"/>
                                      </p:to>
                                    </p:set>
                                    <p:animEffect transition="in" filter="checkerboard(across)">
                                      <p:cBhvr>
                                        <p:cTn id="37" dur="500"/>
                                        <p:tgtEl>
                                          <p:spTgt spid="357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2" grpId="0" animBg="1"/>
      <p:bldP spid="357418" grpId="0" autoUpdateAnimBg="0"/>
      <p:bldP spid="357419" grpId="0" autoUpdateAnimBg="0"/>
      <p:bldP spid="357420" grpId="0" autoUpdateAnimBg="0"/>
      <p:bldP spid="357434" grpId="0" animBg="1"/>
      <p:bldP spid="357435" grpId="0" animBg="1"/>
      <p:bldP spid="357436" grpId="0" animBg="1"/>
      <p:bldP spid="35744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542367" y="406409"/>
            <a:ext cx="7773427" cy="841400"/>
          </a:xfrm>
        </p:spPr>
        <p:txBody>
          <a:bodyPr/>
          <a:lstStyle/>
          <a:p>
            <a:r>
              <a:rPr lang="en-US" altLang="en-US" sz="2955" dirty="0">
                <a:effectLst/>
              </a:rPr>
              <a:t>Routers (cont.)</a:t>
            </a:r>
          </a:p>
        </p:txBody>
      </p:sp>
      <p:sp>
        <p:nvSpPr>
          <p:cNvPr id="359427" name="Rectangle 3"/>
          <p:cNvSpPr>
            <a:spLocks noGrp="1" noChangeArrowheads="1"/>
          </p:cNvSpPr>
          <p:nvPr>
            <p:ph type="body" idx="1"/>
          </p:nvPr>
        </p:nvSpPr>
        <p:spPr>
          <a:xfrm>
            <a:off x="685799" y="1524000"/>
            <a:ext cx="7646117" cy="5029200"/>
          </a:xfrm>
        </p:spPr>
        <p:txBody>
          <a:bodyPr/>
          <a:lstStyle/>
          <a:p>
            <a:pPr>
              <a:lnSpc>
                <a:spcPct val="90000"/>
              </a:lnSpc>
            </a:pPr>
            <a:r>
              <a:rPr lang="en-US" altLang="en-US" sz="2586" dirty="0"/>
              <a:t>Main function is routing of packets</a:t>
            </a:r>
          </a:p>
          <a:p>
            <a:pPr lvl="1">
              <a:lnSpc>
                <a:spcPct val="90000"/>
              </a:lnSpc>
            </a:pPr>
            <a:r>
              <a:rPr lang="en-US" altLang="en-US" sz="2216" dirty="0"/>
              <a:t>Determining feasible paths (routes) for packets to follow from source to destination</a:t>
            </a:r>
          </a:p>
          <a:p>
            <a:pPr lvl="2">
              <a:lnSpc>
                <a:spcPct val="90000"/>
              </a:lnSpc>
            </a:pPr>
            <a:r>
              <a:rPr lang="en-US" altLang="en-US" sz="2216" dirty="0"/>
              <a:t>3 paths from node 1 to 6</a:t>
            </a:r>
          </a:p>
          <a:p>
            <a:pPr lvl="1">
              <a:lnSpc>
                <a:spcPct val="90000"/>
              </a:lnSpc>
            </a:pPr>
            <a:r>
              <a:rPr lang="en-US" altLang="en-US" sz="2216" dirty="0"/>
              <a:t>Selecting the “best” path to use</a:t>
            </a:r>
          </a:p>
          <a:p>
            <a:pPr lvl="2">
              <a:lnSpc>
                <a:spcPct val="90000"/>
              </a:lnSpc>
            </a:pPr>
            <a:r>
              <a:rPr lang="en-US" altLang="en-US" sz="2216" dirty="0"/>
              <a:t>Least no. of hops</a:t>
            </a:r>
          </a:p>
          <a:p>
            <a:pPr lvl="2">
              <a:lnSpc>
                <a:spcPct val="90000"/>
              </a:lnSpc>
            </a:pPr>
            <a:r>
              <a:rPr lang="en-US" altLang="en-US" sz="2216" dirty="0"/>
              <a:t>Shortest delay</a:t>
            </a:r>
          </a:p>
          <a:p>
            <a:pPr lvl="2">
              <a:lnSpc>
                <a:spcPct val="90000"/>
              </a:lnSpc>
            </a:pPr>
            <a:r>
              <a:rPr lang="en-US" altLang="en-US" sz="2216" dirty="0"/>
              <a:t>Max. throughput</a:t>
            </a:r>
          </a:p>
          <a:p>
            <a:pPr lvl="2">
              <a:lnSpc>
                <a:spcPct val="90000"/>
              </a:lnSpc>
            </a:pPr>
            <a:r>
              <a:rPr lang="en-US" altLang="en-US" sz="2216" dirty="0"/>
              <a:t>Lowest cost</a:t>
            </a:r>
          </a:p>
          <a:p>
            <a:pPr lvl="2">
              <a:lnSpc>
                <a:spcPct val="90000"/>
              </a:lnSpc>
            </a:pPr>
            <a:r>
              <a:rPr lang="en-US" altLang="en-US" sz="2216" dirty="0"/>
              <a:t>Max. reliability</a:t>
            </a:r>
          </a:p>
          <a:p>
            <a:pPr>
              <a:lnSpc>
                <a:spcPct val="90000"/>
              </a:lnSpc>
            </a:pPr>
            <a:r>
              <a:rPr lang="en-US" altLang="en-US" sz="2586" dirty="0"/>
              <a:t>Routing algorithms are used to determine the set of best paths between any two nodes</a:t>
            </a:r>
          </a:p>
          <a:p>
            <a:pPr lvl="1">
              <a:lnSpc>
                <a:spcPct val="90000"/>
              </a:lnSpc>
            </a:pPr>
            <a:r>
              <a:rPr lang="en-US" altLang="en-US" sz="2216" dirty="0"/>
              <a:t>A routing table is hence created for routing of packets</a:t>
            </a:r>
            <a:endParaRPr lang="en-US" altLang="en-US" sz="2955" dirty="0"/>
          </a:p>
        </p:txBody>
      </p:sp>
      <p:grpSp>
        <p:nvGrpSpPr>
          <p:cNvPr id="359428" name="Group 4"/>
          <p:cNvGrpSpPr>
            <a:grpSpLocks/>
          </p:cNvGrpSpPr>
          <p:nvPr/>
        </p:nvGrpSpPr>
        <p:grpSpPr bwMode="auto">
          <a:xfrm>
            <a:off x="5222840" y="2326677"/>
            <a:ext cx="3504858" cy="2085912"/>
            <a:chOff x="1613" y="1374"/>
            <a:chExt cx="2391" cy="1423"/>
          </a:xfrm>
        </p:grpSpPr>
        <p:sp>
          <p:nvSpPr>
            <p:cNvPr id="359429" name="Freeform 5"/>
            <p:cNvSpPr>
              <a:spLocks/>
            </p:cNvSpPr>
            <p:nvPr/>
          </p:nvSpPr>
          <p:spPr bwMode="auto">
            <a:xfrm>
              <a:off x="1848" y="1566"/>
              <a:ext cx="1692" cy="948"/>
            </a:xfrm>
            <a:custGeom>
              <a:avLst/>
              <a:gdLst>
                <a:gd name="T0" fmla="*/ 0 w 1692"/>
                <a:gd name="T1" fmla="*/ 0 h 948"/>
                <a:gd name="T2" fmla="*/ 684 w 1692"/>
                <a:gd name="T3" fmla="*/ 444 h 948"/>
                <a:gd name="T4" fmla="*/ 846 w 1692"/>
                <a:gd name="T5" fmla="*/ 624 h 948"/>
                <a:gd name="T6" fmla="*/ 1044 w 1692"/>
                <a:gd name="T7" fmla="*/ 930 h 948"/>
                <a:gd name="T8" fmla="*/ 1104 w 1692"/>
                <a:gd name="T9" fmla="*/ 948 h 948"/>
                <a:gd name="T10" fmla="*/ 1146 w 1692"/>
                <a:gd name="T11" fmla="*/ 930 h 948"/>
                <a:gd name="T12" fmla="*/ 1692 w 1692"/>
                <a:gd name="T13" fmla="*/ 150 h 948"/>
              </a:gdLst>
              <a:ahLst/>
              <a:cxnLst>
                <a:cxn ang="0">
                  <a:pos x="T0" y="T1"/>
                </a:cxn>
                <a:cxn ang="0">
                  <a:pos x="T2" y="T3"/>
                </a:cxn>
                <a:cxn ang="0">
                  <a:pos x="T4" y="T5"/>
                </a:cxn>
                <a:cxn ang="0">
                  <a:pos x="T6" y="T7"/>
                </a:cxn>
                <a:cxn ang="0">
                  <a:pos x="T8" y="T9"/>
                </a:cxn>
                <a:cxn ang="0">
                  <a:pos x="T10" y="T11"/>
                </a:cxn>
                <a:cxn ang="0">
                  <a:pos x="T12" y="T13"/>
                </a:cxn>
              </a:cxnLst>
              <a:rect l="0" t="0" r="r" b="b"/>
              <a:pathLst>
                <a:path w="1692" h="948">
                  <a:moveTo>
                    <a:pt x="0" y="0"/>
                  </a:moveTo>
                  <a:lnTo>
                    <a:pt x="684" y="444"/>
                  </a:lnTo>
                  <a:lnTo>
                    <a:pt x="846" y="624"/>
                  </a:lnTo>
                  <a:lnTo>
                    <a:pt x="1044" y="930"/>
                  </a:lnTo>
                  <a:lnTo>
                    <a:pt x="1104" y="948"/>
                  </a:lnTo>
                  <a:lnTo>
                    <a:pt x="1146" y="930"/>
                  </a:lnTo>
                  <a:lnTo>
                    <a:pt x="1692" y="150"/>
                  </a:lnTo>
                </a:path>
              </a:pathLst>
            </a:custGeom>
            <a:noFill/>
            <a:ln w="28575" cap="flat" cmpd="sng">
              <a:solidFill>
                <a:srgbClr val="FF33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9430" name="Freeform 6"/>
            <p:cNvSpPr>
              <a:spLocks/>
            </p:cNvSpPr>
            <p:nvPr/>
          </p:nvSpPr>
          <p:spPr bwMode="auto">
            <a:xfrm>
              <a:off x="1848" y="1428"/>
              <a:ext cx="1722" cy="156"/>
            </a:xfrm>
            <a:custGeom>
              <a:avLst/>
              <a:gdLst>
                <a:gd name="T0" fmla="*/ 0 w 1722"/>
                <a:gd name="T1" fmla="*/ 0 h 156"/>
                <a:gd name="T2" fmla="*/ 804 w 1722"/>
                <a:gd name="T3" fmla="*/ 18 h 156"/>
                <a:gd name="T4" fmla="*/ 1032 w 1722"/>
                <a:gd name="T5" fmla="*/ 30 h 156"/>
                <a:gd name="T6" fmla="*/ 1722 w 1722"/>
                <a:gd name="T7" fmla="*/ 156 h 156"/>
              </a:gdLst>
              <a:ahLst/>
              <a:cxnLst>
                <a:cxn ang="0">
                  <a:pos x="T0" y="T1"/>
                </a:cxn>
                <a:cxn ang="0">
                  <a:pos x="T2" y="T3"/>
                </a:cxn>
                <a:cxn ang="0">
                  <a:pos x="T4" y="T5"/>
                </a:cxn>
                <a:cxn ang="0">
                  <a:pos x="T6" y="T7"/>
                </a:cxn>
              </a:cxnLst>
              <a:rect l="0" t="0" r="r" b="b"/>
              <a:pathLst>
                <a:path w="1722" h="156">
                  <a:moveTo>
                    <a:pt x="0" y="0"/>
                  </a:moveTo>
                  <a:lnTo>
                    <a:pt x="804" y="18"/>
                  </a:lnTo>
                  <a:lnTo>
                    <a:pt x="1032" y="30"/>
                  </a:lnTo>
                  <a:lnTo>
                    <a:pt x="1722" y="156"/>
                  </a:lnTo>
                </a:path>
              </a:pathLst>
            </a:custGeom>
            <a:noFill/>
            <a:ln w="28575" cap="rnd" cmpd="sng">
              <a:solidFill>
                <a:srgbClr val="FF33CC"/>
              </a:solidFill>
              <a:prstDash val="sys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9431" name="Freeform 7"/>
            <p:cNvSpPr>
              <a:spLocks/>
            </p:cNvSpPr>
            <p:nvPr/>
          </p:nvSpPr>
          <p:spPr bwMode="auto">
            <a:xfrm>
              <a:off x="1674" y="1626"/>
              <a:ext cx="1914" cy="1056"/>
            </a:xfrm>
            <a:custGeom>
              <a:avLst/>
              <a:gdLst>
                <a:gd name="T0" fmla="*/ 24 w 1914"/>
                <a:gd name="T1" fmla="*/ 0 h 1056"/>
                <a:gd name="T2" fmla="*/ 24 w 1914"/>
                <a:gd name="T3" fmla="*/ 762 h 1056"/>
                <a:gd name="T4" fmla="*/ 0 w 1914"/>
                <a:gd name="T5" fmla="*/ 918 h 1056"/>
                <a:gd name="T6" fmla="*/ 42 w 1914"/>
                <a:gd name="T7" fmla="*/ 972 h 1056"/>
                <a:gd name="T8" fmla="*/ 144 w 1914"/>
                <a:gd name="T9" fmla="*/ 984 h 1056"/>
                <a:gd name="T10" fmla="*/ 1164 w 1914"/>
                <a:gd name="T11" fmla="*/ 1044 h 1056"/>
                <a:gd name="T12" fmla="*/ 1284 w 1914"/>
                <a:gd name="T13" fmla="*/ 1056 h 1056"/>
                <a:gd name="T14" fmla="*/ 1356 w 1914"/>
                <a:gd name="T15" fmla="*/ 972 h 1056"/>
                <a:gd name="T16" fmla="*/ 1368 w 1914"/>
                <a:gd name="T17" fmla="*/ 924 h 1056"/>
                <a:gd name="T18" fmla="*/ 1914 w 1914"/>
                <a:gd name="T19" fmla="*/ 156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4" h="1056">
                  <a:moveTo>
                    <a:pt x="24" y="0"/>
                  </a:moveTo>
                  <a:lnTo>
                    <a:pt x="24" y="762"/>
                  </a:lnTo>
                  <a:lnTo>
                    <a:pt x="0" y="918"/>
                  </a:lnTo>
                  <a:lnTo>
                    <a:pt x="42" y="972"/>
                  </a:lnTo>
                  <a:lnTo>
                    <a:pt x="144" y="984"/>
                  </a:lnTo>
                  <a:lnTo>
                    <a:pt x="1164" y="1044"/>
                  </a:lnTo>
                  <a:lnTo>
                    <a:pt x="1284" y="1056"/>
                  </a:lnTo>
                  <a:lnTo>
                    <a:pt x="1356" y="972"/>
                  </a:lnTo>
                  <a:lnTo>
                    <a:pt x="1368" y="924"/>
                  </a:lnTo>
                  <a:lnTo>
                    <a:pt x="1914" y="156"/>
                  </a:lnTo>
                </a:path>
              </a:pathLst>
            </a:custGeom>
            <a:noFill/>
            <a:ln w="28575" cap="flat" cmpd="sng">
              <a:solidFill>
                <a:srgbClr val="FF9900"/>
              </a:solidFill>
              <a:prstDash val="lg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9432" name="Oval 8"/>
            <p:cNvSpPr>
              <a:spLocks noChangeArrowheads="1"/>
            </p:cNvSpPr>
            <p:nvPr/>
          </p:nvSpPr>
          <p:spPr bwMode="auto">
            <a:xfrm>
              <a:off x="1613" y="2380"/>
              <a:ext cx="243" cy="257"/>
            </a:xfrm>
            <a:prstGeom prst="ellipse">
              <a:avLst/>
            </a:prstGeom>
            <a:solidFill>
              <a:schemeClr val="hlink"/>
            </a:solidFill>
            <a:ln w="15875">
              <a:solidFill>
                <a:srgbClr val="000000"/>
              </a:solidFill>
              <a:round/>
              <a:headEnd/>
              <a:tailEnd/>
            </a:ln>
          </p:spPr>
          <p:txBody>
            <a:bodyPr/>
            <a:lstStyle/>
            <a:p>
              <a:endParaRPr lang="en-CA"/>
            </a:p>
          </p:txBody>
        </p:sp>
        <p:sp>
          <p:nvSpPr>
            <p:cNvPr id="359433" name="Oval 9"/>
            <p:cNvSpPr>
              <a:spLocks noChangeArrowheads="1"/>
            </p:cNvSpPr>
            <p:nvPr/>
          </p:nvSpPr>
          <p:spPr bwMode="auto">
            <a:xfrm>
              <a:off x="3535" y="1545"/>
              <a:ext cx="243" cy="257"/>
            </a:xfrm>
            <a:prstGeom prst="ellipse">
              <a:avLst/>
            </a:prstGeom>
            <a:solidFill>
              <a:schemeClr val="hlink"/>
            </a:solidFill>
            <a:ln w="15875">
              <a:solidFill>
                <a:srgbClr val="000000"/>
              </a:solidFill>
              <a:round/>
              <a:headEnd/>
              <a:tailEnd/>
            </a:ln>
          </p:spPr>
          <p:txBody>
            <a:bodyPr/>
            <a:lstStyle/>
            <a:p>
              <a:endParaRPr lang="en-CA"/>
            </a:p>
          </p:txBody>
        </p:sp>
        <p:sp>
          <p:nvSpPr>
            <p:cNvPr id="359434" name="Oval 10"/>
            <p:cNvSpPr>
              <a:spLocks noChangeArrowheads="1"/>
            </p:cNvSpPr>
            <p:nvPr/>
          </p:nvSpPr>
          <p:spPr bwMode="auto">
            <a:xfrm>
              <a:off x="2488" y="1975"/>
              <a:ext cx="243" cy="257"/>
            </a:xfrm>
            <a:prstGeom prst="ellipse">
              <a:avLst/>
            </a:prstGeom>
            <a:solidFill>
              <a:schemeClr val="hlink"/>
            </a:solidFill>
            <a:ln w="15875">
              <a:solidFill>
                <a:srgbClr val="000000"/>
              </a:solidFill>
              <a:round/>
              <a:headEnd/>
              <a:tailEnd/>
            </a:ln>
          </p:spPr>
          <p:txBody>
            <a:bodyPr/>
            <a:lstStyle/>
            <a:p>
              <a:endParaRPr lang="en-CA"/>
            </a:p>
          </p:txBody>
        </p:sp>
        <p:sp>
          <p:nvSpPr>
            <p:cNvPr id="359435" name="Oval 11"/>
            <p:cNvSpPr>
              <a:spLocks noChangeArrowheads="1"/>
            </p:cNvSpPr>
            <p:nvPr/>
          </p:nvSpPr>
          <p:spPr bwMode="auto">
            <a:xfrm>
              <a:off x="1623" y="1374"/>
              <a:ext cx="243" cy="257"/>
            </a:xfrm>
            <a:prstGeom prst="ellipse">
              <a:avLst/>
            </a:prstGeom>
            <a:solidFill>
              <a:schemeClr val="hlink"/>
            </a:solidFill>
            <a:ln w="15875">
              <a:solidFill>
                <a:srgbClr val="000000"/>
              </a:solidFill>
              <a:round/>
              <a:headEnd/>
              <a:tailEnd/>
            </a:ln>
          </p:spPr>
          <p:txBody>
            <a:bodyPr/>
            <a:lstStyle/>
            <a:p>
              <a:endParaRPr lang="en-CA"/>
            </a:p>
          </p:txBody>
        </p:sp>
        <p:sp>
          <p:nvSpPr>
            <p:cNvPr id="359436" name="Oval 12"/>
            <p:cNvSpPr>
              <a:spLocks noChangeArrowheads="1"/>
            </p:cNvSpPr>
            <p:nvPr/>
          </p:nvSpPr>
          <p:spPr bwMode="auto">
            <a:xfrm>
              <a:off x="2636" y="1374"/>
              <a:ext cx="243" cy="257"/>
            </a:xfrm>
            <a:prstGeom prst="ellipse">
              <a:avLst/>
            </a:prstGeom>
            <a:solidFill>
              <a:schemeClr val="hlink"/>
            </a:solidFill>
            <a:ln w="15875">
              <a:solidFill>
                <a:srgbClr val="000000"/>
              </a:solidFill>
              <a:round/>
              <a:headEnd/>
              <a:tailEnd/>
            </a:ln>
          </p:spPr>
          <p:txBody>
            <a:bodyPr/>
            <a:lstStyle/>
            <a:p>
              <a:endParaRPr lang="en-CA"/>
            </a:p>
          </p:txBody>
        </p:sp>
        <p:sp>
          <p:nvSpPr>
            <p:cNvPr id="359437" name="Oval 13"/>
            <p:cNvSpPr>
              <a:spLocks noChangeArrowheads="1"/>
            </p:cNvSpPr>
            <p:nvPr/>
          </p:nvSpPr>
          <p:spPr bwMode="auto">
            <a:xfrm>
              <a:off x="2814" y="2471"/>
              <a:ext cx="243" cy="257"/>
            </a:xfrm>
            <a:prstGeom prst="ellipse">
              <a:avLst/>
            </a:prstGeom>
            <a:solidFill>
              <a:schemeClr val="hlink"/>
            </a:solidFill>
            <a:ln w="15875">
              <a:solidFill>
                <a:srgbClr val="000000"/>
              </a:solidFill>
              <a:round/>
              <a:headEnd/>
              <a:tailEnd/>
            </a:ln>
          </p:spPr>
          <p:txBody>
            <a:bodyPr/>
            <a:lstStyle/>
            <a:p>
              <a:endParaRPr lang="en-CA"/>
            </a:p>
          </p:txBody>
        </p:sp>
        <p:sp>
          <p:nvSpPr>
            <p:cNvPr id="359438" name="Line 14"/>
            <p:cNvSpPr>
              <a:spLocks noChangeShapeType="1"/>
            </p:cNvSpPr>
            <p:nvPr/>
          </p:nvSpPr>
          <p:spPr bwMode="auto">
            <a:xfrm>
              <a:off x="1870" y="1496"/>
              <a:ext cx="763"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59439" name="Line 15"/>
            <p:cNvSpPr>
              <a:spLocks noChangeShapeType="1"/>
            </p:cNvSpPr>
            <p:nvPr/>
          </p:nvSpPr>
          <p:spPr bwMode="auto">
            <a:xfrm flipH="1">
              <a:off x="2641" y="1624"/>
              <a:ext cx="69" cy="354"/>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59440" name="Line 16"/>
            <p:cNvSpPr>
              <a:spLocks noChangeShapeType="1"/>
            </p:cNvSpPr>
            <p:nvPr/>
          </p:nvSpPr>
          <p:spPr bwMode="auto">
            <a:xfrm>
              <a:off x="2650" y="2234"/>
              <a:ext cx="208" cy="276"/>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59441" name="Line 17"/>
            <p:cNvSpPr>
              <a:spLocks noChangeShapeType="1"/>
            </p:cNvSpPr>
            <p:nvPr/>
          </p:nvSpPr>
          <p:spPr bwMode="auto">
            <a:xfrm>
              <a:off x="2868" y="1506"/>
              <a:ext cx="672" cy="12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59442" name="Line 18"/>
            <p:cNvSpPr>
              <a:spLocks noChangeShapeType="1"/>
            </p:cNvSpPr>
            <p:nvPr/>
          </p:nvSpPr>
          <p:spPr bwMode="auto">
            <a:xfrm flipV="1">
              <a:off x="3026" y="1752"/>
              <a:ext cx="533" cy="758"/>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59443" name="Line 19"/>
            <p:cNvSpPr>
              <a:spLocks noChangeShapeType="1"/>
            </p:cNvSpPr>
            <p:nvPr/>
          </p:nvSpPr>
          <p:spPr bwMode="auto">
            <a:xfrm flipH="1" flipV="1">
              <a:off x="1840" y="2569"/>
              <a:ext cx="978" cy="59"/>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59444" name="Line 20"/>
            <p:cNvSpPr>
              <a:spLocks noChangeShapeType="1"/>
            </p:cNvSpPr>
            <p:nvPr/>
          </p:nvSpPr>
          <p:spPr bwMode="auto">
            <a:xfrm>
              <a:off x="1732" y="1614"/>
              <a:ext cx="1" cy="77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59445" name="Line 21"/>
            <p:cNvSpPr>
              <a:spLocks noChangeShapeType="1"/>
            </p:cNvSpPr>
            <p:nvPr/>
          </p:nvSpPr>
          <p:spPr bwMode="auto">
            <a:xfrm>
              <a:off x="1811" y="1584"/>
              <a:ext cx="681" cy="453"/>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59446" name="Line 22"/>
            <p:cNvSpPr>
              <a:spLocks noChangeShapeType="1"/>
            </p:cNvSpPr>
            <p:nvPr/>
          </p:nvSpPr>
          <p:spPr bwMode="auto">
            <a:xfrm flipH="1">
              <a:off x="1831" y="2156"/>
              <a:ext cx="652" cy="27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59447" name="Rectangle 23"/>
            <p:cNvSpPr>
              <a:spLocks noChangeArrowheads="1"/>
            </p:cNvSpPr>
            <p:nvPr/>
          </p:nvSpPr>
          <p:spPr bwMode="auto">
            <a:xfrm>
              <a:off x="1714" y="1431"/>
              <a:ext cx="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385">
                  <a:solidFill>
                    <a:srgbClr val="000000"/>
                  </a:solidFill>
                </a:rPr>
                <a:t>1</a:t>
              </a:r>
              <a:endParaRPr lang="en-US" altLang="en-US" sz="1662"/>
            </a:p>
          </p:txBody>
        </p:sp>
        <p:sp>
          <p:nvSpPr>
            <p:cNvPr id="359448" name="Rectangle 24"/>
            <p:cNvSpPr>
              <a:spLocks noChangeArrowheads="1"/>
            </p:cNvSpPr>
            <p:nvPr/>
          </p:nvSpPr>
          <p:spPr bwMode="auto">
            <a:xfrm>
              <a:off x="1702" y="2452"/>
              <a:ext cx="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385">
                  <a:solidFill>
                    <a:srgbClr val="000000"/>
                  </a:solidFill>
                </a:rPr>
                <a:t>2</a:t>
              </a:r>
              <a:endParaRPr lang="en-US" altLang="en-US" sz="1662"/>
            </a:p>
          </p:txBody>
        </p:sp>
        <p:sp>
          <p:nvSpPr>
            <p:cNvPr id="359449" name="Rectangle 25"/>
            <p:cNvSpPr>
              <a:spLocks noChangeArrowheads="1"/>
            </p:cNvSpPr>
            <p:nvPr/>
          </p:nvSpPr>
          <p:spPr bwMode="auto">
            <a:xfrm>
              <a:off x="2720" y="1448"/>
              <a:ext cx="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385">
                  <a:solidFill>
                    <a:srgbClr val="000000"/>
                  </a:solidFill>
                </a:rPr>
                <a:t>3</a:t>
              </a:r>
              <a:endParaRPr lang="en-US" altLang="en-US" sz="1662"/>
            </a:p>
          </p:txBody>
        </p:sp>
        <p:sp>
          <p:nvSpPr>
            <p:cNvPr id="359450" name="Rectangle 26"/>
            <p:cNvSpPr>
              <a:spLocks noChangeArrowheads="1"/>
            </p:cNvSpPr>
            <p:nvPr/>
          </p:nvSpPr>
          <p:spPr bwMode="auto">
            <a:xfrm>
              <a:off x="2581" y="2039"/>
              <a:ext cx="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385">
                  <a:solidFill>
                    <a:srgbClr val="000000"/>
                  </a:solidFill>
                </a:rPr>
                <a:t>4</a:t>
              </a:r>
              <a:endParaRPr lang="en-US" altLang="en-US" sz="1662"/>
            </a:p>
          </p:txBody>
        </p:sp>
        <p:sp>
          <p:nvSpPr>
            <p:cNvPr id="359451" name="Rectangle 27"/>
            <p:cNvSpPr>
              <a:spLocks noChangeArrowheads="1"/>
            </p:cNvSpPr>
            <p:nvPr/>
          </p:nvSpPr>
          <p:spPr bwMode="auto">
            <a:xfrm>
              <a:off x="2907" y="2541"/>
              <a:ext cx="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385">
                  <a:solidFill>
                    <a:srgbClr val="000000"/>
                  </a:solidFill>
                </a:rPr>
                <a:t>5</a:t>
              </a:r>
              <a:endParaRPr lang="en-US" altLang="en-US" sz="1662"/>
            </a:p>
          </p:txBody>
        </p:sp>
        <p:sp>
          <p:nvSpPr>
            <p:cNvPr id="359452" name="Rectangle 28"/>
            <p:cNvSpPr>
              <a:spLocks noChangeArrowheads="1"/>
            </p:cNvSpPr>
            <p:nvPr/>
          </p:nvSpPr>
          <p:spPr bwMode="auto">
            <a:xfrm>
              <a:off x="3619" y="1615"/>
              <a:ext cx="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385">
                  <a:solidFill>
                    <a:srgbClr val="000000"/>
                  </a:solidFill>
                </a:rPr>
                <a:t>6</a:t>
              </a:r>
              <a:endParaRPr lang="en-US" altLang="en-US" sz="1662"/>
            </a:p>
          </p:txBody>
        </p:sp>
        <p:sp>
          <p:nvSpPr>
            <p:cNvPr id="359453" name="Rectangle 29"/>
            <p:cNvSpPr>
              <a:spLocks noChangeArrowheads="1"/>
            </p:cNvSpPr>
            <p:nvPr/>
          </p:nvSpPr>
          <p:spPr bwMode="auto">
            <a:xfrm>
              <a:off x="3092" y="2506"/>
              <a:ext cx="91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1385" dirty="0">
                  <a:solidFill>
                    <a:srgbClr val="000000"/>
                  </a:solidFill>
                </a:rPr>
                <a:t>  Node </a:t>
              </a:r>
            </a:p>
            <a:p>
              <a:r>
                <a:rPr lang="en-US" altLang="en-US" sz="1385" dirty="0">
                  <a:solidFill>
                    <a:srgbClr val="000000"/>
                  </a:solidFill>
                </a:rPr>
                <a:t>(switch or router)</a:t>
              </a:r>
              <a:endParaRPr lang="en-US" altLang="en-US" sz="1662" dirty="0"/>
            </a:p>
          </p:txBody>
        </p:sp>
        <p:sp>
          <p:nvSpPr>
            <p:cNvPr id="359454" name="Line 30"/>
            <p:cNvSpPr>
              <a:spLocks noChangeShapeType="1"/>
            </p:cNvSpPr>
            <p:nvPr/>
          </p:nvSpPr>
          <p:spPr bwMode="auto">
            <a:xfrm flipH="1">
              <a:off x="3060" y="2574"/>
              <a:ext cx="324" cy="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grpSp>
      <p:sp>
        <p:nvSpPr>
          <p:cNvPr id="2" name="Slide Number Placeholder 1"/>
          <p:cNvSpPr>
            <a:spLocks noGrp="1"/>
          </p:cNvSpPr>
          <p:nvPr>
            <p:ph type="sldNum" sz="quarter" idx="12"/>
          </p:nvPr>
        </p:nvSpPr>
        <p:spPr/>
        <p:txBody>
          <a:bodyPr/>
          <a:lstStyle/>
          <a:p>
            <a:fld id="{34960DD1-DAB2-44F9-B5E1-1B6991895D4D}" type="slidenum">
              <a:rPr lang="en-US" altLang="en-US" smtClean="0"/>
              <a:pPr/>
              <a:t>8</a:t>
            </a:fld>
            <a:endParaRPr lang="en-US" altLang="en-US"/>
          </a:p>
        </p:txBody>
      </p:sp>
    </p:spTree>
    <p:extLst>
      <p:ext uri="{BB962C8B-B14F-4D97-AF65-F5344CB8AC3E}">
        <p14:creationId xmlns:p14="http://schemas.microsoft.com/office/powerpoint/2010/main" val="278644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61474" name="Group 2"/>
          <p:cNvGrpSpPr>
            <a:grpSpLocks/>
          </p:cNvGrpSpPr>
          <p:nvPr/>
        </p:nvGrpSpPr>
        <p:grpSpPr bwMode="auto">
          <a:xfrm>
            <a:off x="300502" y="1676400"/>
            <a:ext cx="8541533" cy="4199111"/>
            <a:chOff x="178" y="822"/>
            <a:chExt cx="5381" cy="2718"/>
          </a:xfrm>
        </p:grpSpPr>
        <p:sp>
          <p:nvSpPr>
            <p:cNvPr id="361475" name="Rectangle 3"/>
            <p:cNvSpPr>
              <a:spLocks noChangeArrowheads="1"/>
            </p:cNvSpPr>
            <p:nvPr/>
          </p:nvSpPr>
          <p:spPr bwMode="auto">
            <a:xfrm>
              <a:off x="178" y="2716"/>
              <a:ext cx="1426" cy="145"/>
            </a:xfrm>
            <a:prstGeom prst="rect">
              <a:avLst/>
            </a:prstGeom>
            <a:solidFill>
              <a:srgbClr val="B1CCCB"/>
            </a:solidFill>
            <a:ln w="17463">
              <a:solidFill>
                <a:srgbClr val="000000"/>
              </a:solidFill>
              <a:miter lim="800000"/>
              <a:headEnd/>
              <a:tailEnd/>
            </a:ln>
          </p:spPr>
          <p:txBody>
            <a:bodyPr/>
            <a:lstStyle/>
            <a:p>
              <a:endParaRPr lang="en-CA"/>
            </a:p>
          </p:txBody>
        </p:sp>
        <p:sp>
          <p:nvSpPr>
            <p:cNvPr id="361476" name="Rectangle 4"/>
            <p:cNvSpPr>
              <a:spLocks noChangeArrowheads="1"/>
            </p:cNvSpPr>
            <p:nvPr/>
          </p:nvSpPr>
          <p:spPr bwMode="auto">
            <a:xfrm>
              <a:off x="190" y="1319"/>
              <a:ext cx="1425" cy="659"/>
            </a:xfrm>
            <a:prstGeom prst="rect">
              <a:avLst/>
            </a:prstGeom>
            <a:solidFill>
              <a:schemeClr val="folHlink"/>
            </a:solidFill>
            <a:ln w="17463">
              <a:solidFill>
                <a:srgbClr val="000000"/>
              </a:solidFill>
              <a:miter lim="800000"/>
              <a:headEnd/>
              <a:tailEnd/>
            </a:ln>
          </p:spPr>
          <p:txBody>
            <a:bodyPr/>
            <a:lstStyle/>
            <a:p>
              <a:endParaRPr lang="en-CA"/>
            </a:p>
          </p:txBody>
        </p:sp>
        <p:sp>
          <p:nvSpPr>
            <p:cNvPr id="361477" name="Rectangle 5"/>
            <p:cNvSpPr>
              <a:spLocks noChangeArrowheads="1"/>
            </p:cNvSpPr>
            <p:nvPr/>
          </p:nvSpPr>
          <p:spPr bwMode="auto">
            <a:xfrm>
              <a:off x="2033" y="1137"/>
              <a:ext cx="1425" cy="657"/>
            </a:xfrm>
            <a:prstGeom prst="rect">
              <a:avLst/>
            </a:prstGeom>
            <a:solidFill>
              <a:schemeClr val="folHlink"/>
            </a:solidFill>
            <a:ln w="17463">
              <a:solidFill>
                <a:srgbClr val="000000"/>
              </a:solidFill>
              <a:miter lim="800000"/>
              <a:headEnd/>
              <a:tailEnd/>
            </a:ln>
          </p:spPr>
          <p:txBody>
            <a:bodyPr/>
            <a:lstStyle/>
            <a:p>
              <a:endParaRPr lang="en-CA"/>
            </a:p>
          </p:txBody>
        </p:sp>
        <p:sp>
          <p:nvSpPr>
            <p:cNvPr id="361478" name="Rectangle 6"/>
            <p:cNvSpPr>
              <a:spLocks noChangeArrowheads="1"/>
            </p:cNvSpPr>
            <p:nvPr/>
          </p:nvSpPr>
          <p:spPr bwMode="auto">
            <a:xfrm>
              <a:off x="4098" y="1283"/>
              <a:ext cx="1426" cy="658"/>
            </a:xfrm>
            <a:prstGeom prst="rect">
              <a:avLst/>
            </a:prstGeom>
            <a:solidFill>
              <a:schemeClr val="folHlink"/>
            </a:solidFill>
            <a:ln w="17463">
              <a:solidFill>
                <a:srgbClr val="000000"/>
              </a:solidFill>
              <a:miter lim="800000"/>
              <a:headEnd/>
              <a:tailEnd/>
            </a:ln>
          </p:spPr>
          <p:txBody>
            <a:bodyPr/>
            <a:lstStyle/>
            <a:p>
              <a:endParaRPr lang="en-CA"/>
            </a:p>
          </p:txBody>
        </p:sp>
        <p:sp>
          <p:nvSpPr>
            <p:cNvPr id="361479" name="Rectangle 7"/>
            <p:cNvSpPr>
              <a:spLocks noChangeArrowheads="1"/>
            </p:cNvSpPr>
            <p:nvPr/>
          </p:nvSpPr>
          <p:spPr bwMode="auto">
            <a:xfrm>
              <a:off x="178" y="2847"/>
              <a:ext cx="1426" cy="659"/>
            </a:xfrm>
            <a:prstGeom prst="rect">
              <a:avLst/>
            </a:prstGeom>
            <a:solidFill>
              <a:schemeClr val="folHlink"/>
            </a:solidFill>
            <a:ln w="17463">
              <a:solidFill>
                <a:srgbClr val="000000"/>
              </a:solidFill>
              <a:miter lim="800000"/>
              <a:headEnd/>
              <a:tailEnd/>
            </a:ln>
          </p:spPr>
          <p:txBody>
            <a:bodyPr/>
            <a:lstStyle/>
            <a:p>
              <a:endParaRPr lang="en-CA"/>
            </a:p>
          </p:txBody>
        </p:sp>
        <p:sp>
          <p:nvSpPr>
            <p:cNvPr id="361480" name="Rectangle 8"/>
            <p:cNvSpPr>
              <a:spLocks noChangeArrowheads="1"/>
            </p:cNvSpPr>
            <p:nvPr/>
          </p:nvSpPr>
          <p:spPr bwMode="auto">
            <a:xfrm>
              <a:off x="4133" y="2875"/>
              <a:ext cx="1426" cy="658"/>
            </a:xfrm>
            <a:prstGeom prst="rect">
              <a:avLst/>
            </a:prstGeom>
            <a:solidFill>
              <a:schemeClr val="folHlink"/>
            </a:solidFill>
            <a:ln w="17463">
              <a:solidFill>
                <a:srgbClr val="000000"/>
              </a:solidFill>
              <a:miter lim="800000"/>
              <a:headEnd/>
              <a:tailEnd/>
            </a:ln>
          </p:spPr>
          <p:txBody>
            <a:bodyPr/>
            <a:lstStyle/>
            <a:p>
              <a:endParaRPr lang="en-CA"/>
            </a:p>
          </p:txBody>
        </p:sp>
        <p:sp>
          <p:nvSpPr>
            <p:cNvPr id="361481" name="Rectangle 9"/>
            <p:cNvSpPr>
              <a:spLocks noChangeArrowheads="1"/>
            </p:cNvSpPr>
            <p:nvPr/>
          </p:nvSpPr>
          <p:spPr bwMode="auto">
            <a:xfrm>
              <a:off x="2045" y="2372"/>
              <a:ext cx="1425" cy="658"/>
            </a:xfrm>
            <a:prstGeom prst="rect">
              <a:avLst/>
            </a:prstGeom>
            <a:solidFill>
              <a:schemeClr val="folHlink"/>
            </a:solidFill>
            <a:ln w="17463">
              <a:solidFill>
                <a:srgbClr val="000000"/>
              </a:solidFill>
              <a:miter lim="800000"/>
              <a:headEnd/>
              <a:tailEnd/>
            </a:ln>
          </p:spPr>
          <p:txBody>
            <a:bodyPr/>
            <a:lstStyle/>
            <a:p>
              <a:endParaRPr lang="en-CA"/>
            </a:p>
          </p:txBody>
        </p:sp>
        <p:sp>
          <p:nvSpPr>
            <p:cNvPr id="361482" name="Rectangle 10"/>
            <p:cNvSpPr>
              <a:spLocks noChangeArrowheads="1"/>
            </p:cNvSpPr>
            <p:nvPr/>
          </p:nvSpPr>
          <p:spPr bwMode="auto">
            <a:xfrm>
              <a:off x="246" y="1328"/>
              <a:ext cx="92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       2                       2</a:t>
              </a:r>
              <a:endParaRPr lang="en-US" altLang="en-US" sz="1662"/>
            </a:p>
          </p:txBody>
        </p:sp>
        <p:sp>
          <p:nvSpPr>
            <p:cNvPr id="361483" name="Rectangle 11"/>
            <p:cNvSpPr>
              <a:spLocks noChangeArrowheads="1"/>
            </p:cNvSpPr>
            <p:nvPr/>
          </p:nvSpPr>
          <p:spPr bwMode="auto">
            <a:xfrm>
              <a:off x="246" y="1460"/>
              <a:ext cx="92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       3                       3</a:t>
              </a:r>
              <a:endParaRPr lang="en-US" altLang="en-US" sz="1662"/>
            </a:p>
          </p:txBody>
        </p:sp>
        <p:sp>
          <p:nvSpPr>
            <p:cNvPr id="361484" name="Rectangle 12"/>
            <p:cNvSpPr>
              <a:spLocks noChangeArrowheads="1"/>
            </p:cNvSpPr>
            <p:nvPr/>
          </p:nvSpPr>
          <p:spPr bwMode="auto">
            <a:xfrm>
              <a:off x="246" y="1591"/>
              <a:ext cx="92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       4                       4</a:t>
              </a:r>
              <a:endParaRPr lang="en-US" altLang="en-US" sz="1662"/>
            </a:p>
          </p:txBody>
        </p:sp>
        <p:sp>
          <p:nvSpPr>
            <p:cNvPr id="361485" name="Rectangle 13"/>
            <p:cNvSpPr>
              <a:spLocks noChangeArrowheads="1"/>
            </p:cNvSpPr>
            <p:nvPr/>
          </p:nvSpPr>
          <p:spPr bwMode="auto">
            <a:xfrm>
              <a:off x="246" y="1723"/>
              <a:ext cx="92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       5                       2</a:t>
              </a:r>
              <a:endParaRPr lang="en-US" altLang="en-US" sz="1662"/>
            </a:p>
          </p:txBody>
        </p:sp>
        <p:sp>
          <p:nvSpPr>
            <p:cNvPr id="361486" name="Rectangle 14"/>
            <p:cNvSpPr>
              <a:spLocks noChangeArrowheads="1"/>
            </p:cNvSpPr>
            <p:nvPr/>
          </p:nvSpPr>
          <p:spPr bwMode="auto">
            <a:xfrm>
              <a:off x="246" y="1855"/>
              <a:ext cx="92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       6                       3</a:t>
              </a:r>
              <a:endParaRPr lang="en-US" altLang="en-US" sz="1662"/>
            </a:p>
          </p:txBody>
        </p:sp>
        <p:sp>
          <p:nvSpPr>
            <p:cNvPr id="361487" name="Rectangle 15"/>
            <p:cNvSpPr>
              <a:spLocks noChangeArrowheads="1"/>
            </p:cNvSpPr>
            <p:nvPr/>
          </p:nvSpPr>
          <p:spPr bwMode="auto">
            <a:xfrm>
              <a:off x="190" y="1188"/>
              <a:ext cx="1425" cy="145"/>
            </a:xfrm>
            <a:prstGeom prst="rect">
              <a:avLst/>
            </a:prstGeom>
            <a:solidFill>
              <a:srgbClr val="B1CCCB"/>
            </a:solidFill>
            <a:ln w="17463">
              <a:solidFill>
                <a:srgbClr val="000000"/>
              </a:solidFill>
              <a:miter lim="800000"/>
              <a:headEnd/>
              <a:tailEnd/>
            </a:ln>
          </p:spPr>
          <p:txBody>
            <a:bodyPr/>
            <a:lstStyle/>
            <a:p>
              <a:endParaRPr lang="en-CA"/>
            </a:p>
          </p:txBody>
        </p:sp>
        <p:sp>
          <p:nvSpPr>
            <p:cNvPr id="361488" name="Line 16"/>
            <p:cNvSpPr>
              <a:spLocks noChangeShapeType="1"/>
            </p:cNvSpPr>
            <p:nvPr/>
          </p:nvSpPr>
          <p:spPr bwMode="auto">
            <a:xfrm>
              <a:off x="931" y="1184"/>
              <a:ext cx="1" cy="79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61489" name="Line 17"/>
            <p:cNvSpPr>
              <a:spLocks noChangeShapeType="1"/>
            </p:cNvSpPr>
            <p:nvPr/>
          </p:nvSpPr>
          <p:spPr bwMode="auto">
            <a:xfrm flipV="1">
              <a:off x="1619" y="1497"/>
              <a:ext cx="420" cy="73"/>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61490" name="Line 18"/>
            <p:cNvSpPr>
              <a:spLocks noChangeShapeType="1"/>
            </p:cNvSpPr>
            <p:nvPr/>
          </p:nvSpPr>
          <p:spPr bwMode="auto">
            <a:xfrm>
              <a:off x="3474" y="1432"/>
              <a:ext cx="618" cy="102"/>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61491" name="Line 19"/>
            <p:cNvSpPr>
              <a:spLocks noChangeShapeType="1"/>
            </p:cNvSpPr>
            <p:nvPr/>
          </p:nvSpPr>
          <p:spPr bwMode="auto">
            <a:xfrm>
              <a:off x="814" y="1982"/>
              <a:ext cx="1" cy="707"/>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61492" name="Line 20"/>
            <p:cNvSpPr>
              <a:spLocks noChangeShapeType="1"/>
            </p:cNvSpPr>
            <p:nvPr/>
          </p:nvSpPr>
          <p:spPr bwMode="auto">
            <a:xfrm>
              <a:off x="1619" y="1881"/>
              <a:ext cx="408" cy="494"/>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61493" name="Line 21"/>
            <p:cNvSpPr>
              <a:spLocks noChangeShapeType="1"/>
            </p:cNvSpPr>
            <p:nvPr/>
          </p:nvSpPr>
          <p:spPr bwMode="auto">
            <a:xfrm flipH="1">
              <a:off x="4723" y="1945"/>
              <a:ext cx="186" cy="769"/>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61494" name="Line 22"/>
            <p:cNvSpPr>
              <a:spLocks noChangeShapeType="1"/>
            </p:cNvSpPr>
            <p:nvPr/>
          </p:nvSpPr>
          <p:spPr bwMode="auto">
            <a:xfrm>
              <a:off x="1608" y="3364"/>
              <a:ext cx="2532" cy="12"/>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61495" name="Line 23"/>
            <p:cNvSpPr>
              <a:spLocks noChangeShapeType="1"/>
            </p:cNvSpPr>
            <p:nvPr/>
          </p:nvSpPr>
          <p:spPr bwMode="auto">
            <a:xfrm flipV="1">
              <a:off x="2622" y="1799"/>
              <a:ext cx="281" cy="411"/>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61496" name="Line 24"/>
            <p:cNvSpPr>
              <a:spLocks noChangeShapeType="1"/>
            </p:cNvSpPr>
            <p:nvPr/>
          </p:nvSpPr>
          <p:spPr bwMode="auto">
            <a:xfrm flipV="1">
              <a:off x="1608" y="2650"/>
              <a:ext cx="431" cy="238"/>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61497" name="Line 25"/>
            <p:cNvSpPr>
              <a:spLocks noChangeShapeType="1"/>
            </p:cNvSpPr>
            <p:nvPr/>
          </p:nvSpPr>
          <p:spPr bwMode="auto">
            <a:xfrm>
              <a:off x="3474" y="2604"/>
              <a:ext cx="654" cy="302"/>
            </a:xfrm>
            <a:prstGeom prst="line">
              <a:avLst/>
            </a:prstGeom>
            <a:noFill/>
            <a:ln w="33338">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61498" name="Rectangle 26"/>
            <p:cNvSpPr>
              <a:spLocks noChangeArrowheads="1"/>
            </p:cNvSpPr>
            <p:nvPr/>
          </p:nvSpPr>
          <p:spPr bwMode="auto">
            <a:xfrm>
              <a:off x="696" y="1037"/>
              <a:ext cx="31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Node 1</a:t>
              </a:r>
              <a:endParaRPr lang="en-US" altLang="en-US" sz="1662"/>
            </a:p>
          </p:txBody>
        </p:sp>
        <p:sp>
          <p:nvSpPr>
            <p:cNvPr id="361499" name="Rectangle 27"/>
            <p:cNvSpPr>
              <a:spLocks noChangeArrowheads="1"/>
            </p:cNvSpPr>
            <p:nvPr/>
          </p:nvSpPr>
          <p:spPr bwMode="auto">
            <a:xfrm>
              <a:off x="894" y="2575"/>
              <a:ext cx="31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Node 2</a:t>
              </a:r>
              <a:endParaRPr lang="en-US" altLang="en-US" sz="1662"/>
            </a:p>
          </p:txBody>
        </p:sp>
        <p:sp>
          <p:nvSpPr>
            <p:cNvPr id="361500" name="Rectangle 28"/>
            <p:cNvSpPr>
              <a:spLocks noChangeArrowheads="1"/>
            </p:cNvSpPr>
            <p:nvPr/>
          </p:nvSpPr>
          <p:spPr bwMode="auto">
            <a:xfrm>
              <a:off x="2551" y="822"/>
              <a:ext cx="31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Node 3</a:t>
              </a:r>
              <a:endParaRPr lang="en-US" altLang="en-US" sz="1662"/>
            </a:p>
          </p:txBody>
        </p:sp>
        <p:sp>
          <p:nvSpPr>
            <p:cNvPr id="361501" name="Rectangle 29"/>
            <p:cNvSpPr>
              <a:spLocks noChangeArrowheads="1"/>
            </p:cNvSpPr>
            <p:nvPr/>
          </p:nvSpPr>
          <p:spPr bwMode="auto">
            <a:xfrm>
              <a:off x="2773" y="2091"/>
              <a:ext cx="31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Node 4</a:t>
              </a:r>
              <a:endParaRPr lang="en-US" altLang="en-US" sz="1662"/>
            </a:p>
          </p:txBody>
        </p:sp>
        <p:sp>
          <p:nvSpPr>
            <p:cNvPr id="361502" name="Rectangle 30"/>
            <p:cNvSpPr>
              <a:spLocks noChangeArrowheads="1"/>
            </p:cNvSpPr>
            <p:nvPr/>
          </p:nvSpPr>
          <p:spPr bwMode="auto">
            <a:xfrm>
              <a:off x="4605" y="993"/>
              <a:ext cx="31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Node 6</a:t>
              </a:r>
              <a:endParaRPr lang="en-US" altLang="en-US" sz="1662"/>
            </a:p>
          </p:txBody>
        </p:sp>
        <p:sp>
          <p:nvSpPr>
            <p:cNvPr id="361503" name="Rectangle 31"/>
            <p:cNvSpPr>
              <a:spLocks noChangeArrowheads="1"/>
            </p:cNvSpPr>
            <p:nvPr/>
          </p:nvSpPr>
          <p:spPr bwMode="auto">
            <a:xfrm>
              <a:off x="4862" y="2595"/>
              <a:ext cx="31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Node 5</a:t>
              </a:r>
              <a:endParaRPr lang="en-US" altLang="en-US" sz="1662"/>
            </a:p>
          </p:txBody>
        </p:sp>
        <p:sp>
          <p:nvSpPr>
            <p:cNvPr id="361504" name="Rectangle 32"/>
            <p:cNvSpPr>
              <a:spLocks noChangeArrowheads="1"/>
            </p:cNvSpPr>
            <p:nvPr/>
          </p:nvSpPr>
          <p:spPr bwMode="auto">
            <a:xfrm>
              <a:off x="2089" y="1145"/>
              <a:ext cx="92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       1                       1</a:t>
              </a:r>
              <a:endParaRPr lang="en-US" altLang="en-US" sz="1662"/>
            </a:p>
          </p:txBody>
        </p:sp>
        <p:sp>
          <p:nvSpPr>
            <p:cNvPr id="361505" name="Rectangle 33"/>
            <p:cNvSpPr>
              <a:spLocks noChangeArrowheads="1"/>
            </p:cNvSpPr>
            <p:nvPr/>
          </p:nvSpPr>
          <p:spPr bwMode="auto">
            <a:xfrm>
              <a:off x="2089" y="1276"/>
              <a:ext cx="92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       2                       4</a:t>
              </a:r>
              <a:endParaRPr lang="en-US" altLang="en-US" sz="1662"/>
            </a:p>
          </p:txBody>
        </p:sp>
        <p:sp>
          <p:nvSpPr>
            <p:cNvPr id="361506" name="Rectangle 34"/>
            <p:cNvSpPr>
              <a:spLocks noChangeArrowheads="1"/>
            </p:cNvSpPr>
            <p:nvPr/>
          </p:nvSpPr>
          <p:spPr bwMode="auto">
            <a:xfrm>
              <a:off x="2089" y="1408"/>
              <a:ext cx="92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       4                       4</a:t>
              </a:r>
              <a:endParaRPr lang="en-US" altLang="en-US" sz="1662"/>
            </a:p>
          </p:txBody>
        </p:sp>
        <p:sp>
          <p:nvSpPr>
            <p:cNvPr id="361507" name="Rectangle 35"/>
            <p:cNvSpPr>
              <a:spLocks noChangeArrowheads="1"/>
            </p:cNvSpPr>
            <p:nvPr/>
          </p:nvSpPr>
          <p:spPr bwMode="auto">
            <a:xfrm>
              <a:off x="2089" y="1540"/>
              <a:ext cx="92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dirty="0">
                  <a:solidFill>
                    <a:srgbClr val="000000"/>
                  </a:solidFill>
                </a:rPr>
                <a:t>       5                       6</a:t>
              </a:r>
              <a:endParaRPr lang="en-US" altLang="en-US" sz="1662" dirty="0"/>
            </a:p>
          </p:txBody>
        </p:sp>
        <p:sp>
          <p:nvSpPr>
            <p:cNvPr id="361508" name="Rectangle 36"/>
            <p:cNvSpPr>
              <a:spLocks noChangeArrowheads="1"/>
            </p:cNvSpPr>
            <p:nvPr/>
          </p:nvSpPr>
          <p:spPr bwMode="auto">
            <a:xfrm>
              <a:off x="2089" y="1671"/>
              <a:ext cx="92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       6                       6</a:t>
              </a:r>
              <a:endParaRPr lang="en-US" altLang="en-US" sz="1662"/>
            </a:p>
          </p:txBody>
        </p:sp>
        <p:sp>
          <p:nvSpPr>
            <p:cNvPr id="361509" name="Rectangle 37"/>
            <p:cNvSpPr>
              <a:spLocks noChangeArrowheads="1"/>
            </p:cNvSpPr>
            <p:nvPr/>
          </p:nvSpPr>
          <p:spPr bwMode="auto">
            <a:xfrm>
              <a:off x="2033" y="996"/>
              <a:ext cx="1425" cy="147"/>
            </a:xfrm>
            <a:prstGeom prst="rect">
              <a:avLst/>
            </a:prstGeom>
            <a:solidFill>
              <a:srgbClr val="B1CCCB"/>
            </a:solidFill>
            <a:ln w="17463">
              <a:solidFill>
                <a:srgbClr val="000000"/>
              </a:solidFill>
              <a:miter lim="800000"/>
              <a:headEnd/>
              <a:tailEnd/>
            </a:ln>
          </p:spPr>
          <p:txBody>
            <a:bodyPr/>
            <a:lstStyle/>
            <a:p>
              <a:endParaRPr lang="en-CA"/>
            </a:p>
          </p:txBody>
        </p:sp>
        <p:sp>
          <p:nvSpPr>
            <p:cNvPr id="361510" name="Line 38"/>
            <p:cNvSpPr>
              <a:spLocks noChangeShapeType="1"/>
            </p:cNvSpPr>
            <p:nvPr/>
          </p:nvSpPr>
          <p:spPr bwMode="auto">
            <a:xfrm>
              <a:off x="2766" y="999"/>
              <a:ext cx="1" cy="7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61511" name="Rectangle 39"/>
            <p:cNvSpPr>
              <a:spLocks noChangeArrowheads="1"/>
            </p:cNvSpPr>
            <p:nvPr/>
          </p:nvSpPr>
          <p:spPr bwMode="auto">
            <a:xfrm>
              <a:off x="4154" y="1292"/>
              <a:ext cx="95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       1                        3</a:t>
              </a:r>
              <a:endParaRPr lang="en-US" altLang="en-US" sz="1662"/>
            </a:p>
          </p:txBody>
        </p:sp>
        <p:sp>
          <p:nvSpPr>
            <p:cNvPr id="361512" name="Rectangle 40"/>
            <p:cNvSpPr>
              <a:spLocks noChangeArrowheads="1"/>
            </p:cNvSpPr>
            <p:nvPr/>
          </p:nvSpPr>
          <p:spPr bwMode="auto">
            <a:xfrm>
              <a:off x="4154" y="1424"/>
              <a:ext cx="95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       2                        5</a:t>
              </a:r>
              <a:endParaRPr lang="en-US" altLang="en-US" sz="1662"/>
            </a:p>
          </p:txBody>
        </p:sp>
        <p:sp>
          <p:nvSpPr>
            <p:cNvPr id="361513" name="Rectangle 41"/>
            <p:cNvSpPr>
              <a:spLocks noChangeArrowheads="1"/>
            </p:cNvSpPr>
            <p:nvPr/>
          </p:nvSpPr>
          <p:spPr bwMode="auto">
            <a:xfrm>
              <a:off x="4154" y="1555"/>
              <a:ext cx="95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       3                        3</a:t>
              </a:r>
              <a:endParaRPr lang="en-US" altLang="en-US" sz="1662"/>
            </a:p>
          </p:txBody>
        </p:sp>
        <p:sp>
          <p:nvSpPr>
            <p:cNvPr id="361514" name="Rectangle 42"/>
            <p:cNvSpPr>
              <a:spLocks noChangeArrowheads="1"/>
            </p:cNvSpPr>
            <p:nvPr/>
          </p:nvSpPr>
          <p:spPr bwMode="auto">
            <a:xfrm>
              <a:off x="4154" y="1687"/>
              <a:ext cx="95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       4                        3</a:t>
              </a:r>
              <a:endParaRPr lang="en-US" altLang="en-US" sz="1662"/>
            </a:p>
          </p:txBody>
        </p:sp>
        <p:sp>
          <p:nvSpPr>
            <p:cNvPr id="361515" name="Rectangle 43"/>
            <p:cNvSpPr>
              <a:spLocks noChangeArrowheads="1"/>
            </p:cNvSpPr>
            <p:nvPr/>
          </p:nvSpPr>
          <p:spPr bwMode="auto">
            <a:xfrm>
              <a:off x="4154" y="1817"/>
              <a:ext cx="95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       5                        5</a:t>
              </a:r>
              <a:endParaRPr lang="en-US" altLang="en-US" sz="1662"/>
            </a:p>
          </p:txBody>
        </p:sp>
        <p:sp>
          <p:nvSpPr>
            <p:cNvPr id="361516" name="Rectangle 44"/>
            <p:cNvSpPr>
              <a:spLocks noChangeArrowheads="1"/>
            </p:cNvSpPr>
            <p:nvPr/>
          </p:nvSpPr>
          <p:spPr bwMode="auto">
            <a:xfrm>
              <a:off x="4098" y="1144"/>
              <a:ext cx="1426" cy="145"/>
            </a:xfrm>
            <a:prstGeom prst="rect">
              <a:avLst/>
            </a:prstGeom>
            <a:solidFill>
              <a:srgbClr val="B1CCCB"/>
            </a:solidFill>
            <a:ln w="17463">
              <a:solidFill>
                <a:srgbClr val="000000"/>
              </a:solidFill>
              <a:miter lim="800000"/>
              <a:headEnd/>
              <a:tailEnd/>
            </a:ln>
          </p:spPr>
          <p:txBody>
            <a:bodyPr/>
            <a:lstStyle/>
            <a:p>
              <a:endParaRPr lang="en-CA"/>
            </a:p>
          </p:txBody>
        </p:sp>
        <p:sp>
          <p:nvSpPr>
            <p:cNvPr id="361517" name="Line 45"/>
            <p:cNvSpPr>
              <a:spLocks noChangeShapeType="1"/>
            </p:cNvSpPr>
            <p:nvPr/>
          </p:nvSpPr>
          <p:spPr bwMode="auto">
            <a:xfrm>
              <a:off x="4840" y="1139"/>
              <a:ext cx="1" cy="80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61518" name="Rectangle 46"/>
            <p:cNvSpPr>
              <a:spLocks noChangeArrowheads="1"/>
            </p:cNvSpPr>
            <p:nvPr/>
          </p:nvSpPr>
          <p:spPr bwMode="auto">
            <a:xfrm>
              <a:off x="256" y="2714"/>
              <a:ext cx="111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Destination       Next node</a:t>
              </a:r>
              <a:endParaRPr lang="en-US" altLang="en-US" sz="1662"/>
            </a:p>
          </p:txBody>
        </p:sp>
        <p:sp>
          <p:nvSpPr>
            <p:cNvPr id="361519" name="Rectangle 47"/>
            <p:cNvSpPr>
              <a:spLocks noChangeArrowheads="1"/>
            </p:cNvSpPr>
            <p:nvPr/>
          </p:nvSpPr>
          <p:spPr bwMode="auto">
            <a:xfrm>
              <a:off x="233" y="2856"/>
              <a:ext cx="95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dirty="0">
                  <a:solidFill>
                    <a:srgbClr val="000000"/>
                  </a:solidFill>
                </a:rPr>
                <a:t>       1                        1</a:t>
              </a:r>
              <a:endParaRPr lang="en-US" altLang="en-US" sz="1662" dirty="0"/>
            </a:p>
          </p:txBody>
        </p:sp>
        <p:sp>
          <p:nvSpPr>
            <p:cNvPr id="361520" name="Rectangle 48"/>
            <p:cNvSpPr>
              <a:spLocks noChangeArrowheads="1"/>
            </p:cNvSpPr>
            <p:nvPr/>
          </p:nvSpPr>
          <p:spPr bwMode="auto">
            <a:xfrm>
              <a:off x="233" y="2988"/>
              <a:ext cx="96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dirty="0">
                  <a:solidFill>
                    <a:srgbClr val="000000"/>
                  </a:solidFill>
                </a:rPr>
                <a:t>       3         	            1</a:t>
              </a:r>
              <a:endParaRPr lang="en-US" altLang="en-US" sz="1662" dirty="0"/>
            </a:p>
          </p:txBody>
        </p:sp>
        <p:sp>
          <p:nvSpPr>
            <p:cNvPr id="361521" name="Rectangle 49"/>
            <p:cNvSpPr>
              <a:spLocks noChangeArrowheads="1"/>
            </p:cNvSpPr>
            <p:nvPr/>
          </p:nvSpPr>
          <p:spPr bwMode="auto">
            <a:xfrm>
              <a:off x="233" y="3120"/>
              <a:ext cx="95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       4                        4</a:t>
              </a:r>
              <a:endParaRPr lang="en-US" altLang="en-US" sz="1662"/>
            </a:p>
          </p:txBody>
        </p:sp>
        <p:sp>
          <p:nvSpPr>
            <p:cNvPr id="361522" name="Rectangle 50"/>
            <p:cNvSpPr>
              <a:spLocks noChangeArrowheads="1"/>
            </p:cNvSpPr>
            <p:nvPr/>
          </p:nvSpPr>
          <p:spPr bwMode="auto">
            <a:xfrm>
              <a:off x="233" y="3251"/>
              <a:ext cx="95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       5                        5</a:t>
              </a:r>
              <a:endParaRPr lang="en-US" altLang="en-US" sz="1662"/>
            </a:p>
          </p:txBody>
        </p:sp>
        <p:sp>
          <p:nvSpPr>
            <p:cNvPr id="361523" name="Rectangle 51"/>
            <p:cNvSpPr>
              <a:spLocks noChangeArrowheads="1"/>
            </p:cNvSpPr>
            <p:nvPr/>
          </p:nvSpPr>
          <p:spPr bwMode="auto">
            <a:xfrm>
              <a:off x="233" y="3383"/>
              <a:ext cx="962"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dirty="0">
                  <a:solidFill>
                    <a:srgbClr val="000000"/>
                  </a:solidFill>
                </a:rPr>
                <a:t>       6        	            5</a:t>
              </a:r>
              <a:endParaRPr lang="en-US" altLang="en-US" sz="1662" dirty="0"/>
            </a:p>
          </p:txBody>
        </p:sp>
        <p:sp>
          <p:nvSpPr>
            <p:cNvPr id="361524" name="Line 52"/>
            <p:cNvSpPr>
              <a:spLocks noChangeShapeType="1"/>
            </p:cNvSpPr>
            <p:nvPr/>
          </p:nvSpPr>
          <p:spPr bwMode="auto">
            <a:xfrm>
              <a:off x="920" y="2711"/>
              <a:ext cx="1" cy="78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61525" name="Rectangle 53"/>
            <p:cNvSpPr>
              <a:spLocks noChangeArrowheads="1"/>
            </p:cNvSpPr>
            <p:nvPr/>
          </p:nvSpPr>
          <p:spPr bwMode="auto">
            <a:xfrm>
              <a:off x="4189" y="2884"/>
              <a:ext cx="92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       1                       4</a:t>
              </a:r>
              <a:endParaRPr lang="en-US" altLang="en-US" sz="1662"/>
            </a:p>
          </p:txBody>
        </p:sp>
        <p:sp>
          <p:nvSpPr>
            <p:cNvPr id="361526" name="Rectangle 54"/>
            <p:cNvSpPr>
              <a:spLocks noChangeArrowheads="1"/>
            </p:cNvSpPr>
            <p:nvPr/>
          </p:nvSpPr>
          <p:spPr bwMode="auto">
            <a:xfrm>
              <a:off x="4189" y="3016"/>
              <a:ext cx="92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       2                       2</a:t>
              </a:r>
              <a:endParaRPr lang="en-US" altLang="en-US" sz="1662"/>
            </a:p>
          </p:txBody>
        </p:sp>
        <p:sp>
          <p:nvSpPr>
            <p:cNvPr id="361527" name="Rectangle 55"/>
            <p:cNvSpPr>
              <a:spLocks noChangeArrowheads="1"/>
            </p:cNvSpPr>
            <p:nvPr/>
          </p:nvSpPr>
          <p:spPr bwMode="auto">
            <a:xfrm>
              <a:off x="4189" y="3146"/>
              <a:ext cx="92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       3                       4</a:t>
              </a:r>
              <a:endParaRPr lang="en-US" altLang="en-US" sz="1662"/>
            </a:p>
          </p:txBody>
        </p:sp>
        <p:sp>
          <p:nvSpPr>
            <p:cNvPr id="361528" name="Rectangle 56"/>
            <p:cNvSpPr>
              <a:spLocks noChangeArrowheads="1"/>
            </p:cNvSpPr>
            <p:nvPr/>
          </p:nvSpPr>
          <p:spPr bwMode="auto">
            <a:xfrm>
              <a:off x="4189" y="3278"/>
              <a:ext cx="92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       4                       4</a:t>
              </a:r>
              <a:endParaRPr lang="en-US" altLang="en-US" sz="1662"/>
            </a:p>
          </p:txBody>
        </p:sp>
        <p:sp>
          <p:nvSpPr>
            <p:cNvPr id="361529" name="Rectangle 57"/>
            <p:cNvSpPr>
              <a:spLocks noChangeArrowheads="1"/>
            </p:cNvSpPr>
            <p:nvPr/>
          </p:nvSpPr>
          <p:spPr bwMode="auto">
            <a:xfrm>
              <a:off x="4189" y="3410"/>
              <a:ext cx="92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       6                       6</a:t>
              </a:r>
              <a:endParaRPr lang="en-US" altLang="en-US" sz="1662"/>
            </a:p>
          </p:txBody>
        </p:sp>
        <p:sp>
          <p:nvSpPr>
            <p:cNvPr id="361530" name="Rectangle 58"/>
            <p:cNvSpPr>
              <a:spLocks noChangeArrowheads="1"/>
            </p:cNvSpPr>
            <p:nvPr/>
          </p:nvSpPr>
          <p:spPr bwMode="auto">
            <a:xfrm>
              <a:off x="4133" y="2735"/>
              <a:ext cx="1426" cy="146"/>
            </a:xfrm>
            <a:prstGeom prst="rect">
              <a:avLst/>
            </a:prstGeom>
            <a:solidFill>
              <a:srgbClr val="B1CCCB"/>
            </a:solidFill>
            <a:ln w="17463">
              <a:solidFill>
                <a:srgbClr val="000000"/>
              </a:solidFill>
              <a:miter lim="800000"/>
              <a:headEnd/>
              <a:tailEnd/>
            </a:ln>
          </p:spPr>
          <p:txBody>
            <a:bodyPr/>
            <a:lstStyle/>
            <a:p>
              <a:endParaRPr lang="en-CA"/>
            </a:p>
          </p:txBody>
        </p:sp>
        <p:sp>
          <p:nvSpPr>
            <p:cNvPr id="361531" name="Line 59"/>
            <p:cNvSpPr>
              <a:spLocks noChangeShapeType="1"/>
            </p:cNvSpPr>
            <p:nvPr/>
          </p:nvSpPr>
          <p:spPr bwMode="auto">
            <a:xfrm>
              <a:off x="4874" y="2739"/>
              <a:ext cx="1" cy="80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61532" name="Rectangle 60"/>
            <p:cNvSpPr>
              <a:spLocks noChangeArrowheads="1"/>
            </p:cNvSpPr>
            <p:nvPr/>
          </p:nvSpPr>
          <p:spPr bwMode="auto">
            <a:xfrm>
              <a:off x="2100" y="2381"/>
              <a:ext cx="95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       1                        1</a:t>
              </a:r>
              <a:endParaRPr lang="en-US" altLang="en-US" sz="1662"/>
            </a:p>
          </p:txBody>
        </p:sp>
        <p:sp>
          <p:nvSpPr>
            <p:cNvPr id="361533" name="Rectangle 61"/>
            <p:cNvSpPr>
              <a:spLocks noChangeArrowheads="1"/>
            </p:cNvSpPr>
            <p:nvPr/>
          </p:nvSpPr>
          <p:spPr bwMode="auto">
            <a:xfrm>
              <a:off x="2100" y="2512"/>
              <a:ext cx="95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       2                        2</a:t>
              </a:r>
              <a:endParaRPr lang="en-US" altLang="en-US" sz="1662"/>
            </a:p>
          </p:txBody>
        </p:sp>
        <p:sp>
          <p:nvSpPr>
            <p:cNvPr id="361534" name="Rectangle 62"/>
            <p:cNvSpPr>
              <a:spLocks noChangeArrowheads="1"/>
            </p:cNvSpPr>
            <p:nvPr/>
          </p:nvSpPr>
          <p:spPr bwMode="auto">
            <a:xfrm>
              <a:off x="2100" y="2644"/>
              <a:ext cx="95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       3                        3</a:t>
              </a:r>
              <a:endParaRPr lang="en-US" altLang="en-US" sz="1662"/>
            </a:p>
          </p:txBody>
        </p:sp>
        <p:sp>
          <p:nvSpPr>
            <p:cNvPr id="361535" name="Rectangle 63"/>
            <p:cNvSpPr>
              <a:spLocks noChangeArrowheads="1"/>
            </p:cNvSpPr>
            <p:nvPr/>
          </p:nvSpPr>
          <p:spPr bwMode="auto">
            <a:xfrm>
              <a:off x="2100" y="2776"/>
              <a:ext cx="95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       5                        5</a:t>
              </a:r>
              <a:endParaRPr lang="en-US" altLang="en-US" sz="1662"/>
            </a:p>
          </p:txBody>
        </p:sp>
        <p:sp>
          <p:nvSpPr>
            <p:cNvPr id="361536" name="Rectangle 64"/>
            <p:cNvSpPr>
              <a:spLocks noChangeArrowheads="1"/>
            </p:cNvSpPr>
            <p:nvPr/>
          </p:nvSpPr>
          <p:spPr bwMode="auto">
            <a:xfrm>
              <a:off x="2100" y="2906"/>
              <a:ext cx="95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       6                        3</a:t>
              </a:r>
              <a:endParaRPr lang="en-US" altLang="en-US" sz="1662"/>
            </a:p>
          </p:txBody>
        </p:sp>
        <p:sp>
          <p:nvSpPr>
            <p:cNvPr id="361537" name="Rectangle 65"/>
            <p:cNvSpPr>
              <a:spLocks noChangeArrowheads="1"/>
            </p:cNvSpPr>
            <p:nvPr/>
          </p:nvSpPr>
          <p:spPr bwMode="auto">
            <a:xfrm>
              <a:off x="2045" y="2232"/>
              <a:ext cx="1425" cy="146"/>
            </a:xfrm>
            <a:prstGeom prst="rect">
              <a:avLst/>
            </a:prstGeom>
            <a:solidFill>
              <a:srgbClr val="B1CCCB"/>
            </a:solidFill>
            <a:ln w="17463">
              <a:solidFill>
                <a:srgbClr val="000000"/>
              </a:solidFill>
              <a:miter lim="800000"/>
              <a:headEnd/>
              <a:tailEnd/>
            </a:ln>
          </p:spPr>
          <p:txBody>
            <a:bodyPr/>
            <a:lstStyle/>
            <a:p>
              <a:endParaRPr lang="en-CA"/>
            </a:p>
          </p:txBody>
        </p:sp>
        <p:sp>
          <p:nvSpPr>
            <p:cNvPr id="361538" name="Line 66"/>
            <p:cNvSpPr>
              <a:spLocks noChangeShapeType="1"/>
            </p:cNvSpPr>
            <p:nvPr/>
          </p:nvSpPr>
          <p:spPr bwMode="auto">
            <a:xfrm flipH="1">
              <a:off x="2778" y="2240"/>
              <a:ext cx="4" cy="79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361539" name="Rectangle 67"/>
            <p:cNvSpPr>
              <a:spLocks noChangeArrowheads="1"/>
            </p:cNvSpPr>
            <p:nvPr/>
          </p:nvSpPr>
          <p:spPr bwMode="auto">
            <a:xfrm>
              <a:off x="309" y="1183"/>
              <a:ext cx="111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Destination       Next node</a:t>
              </a:r>
              <a:endParaRPr lang="en-US" altLang="en-US" sz="1662"/>
            </a:p>
          </p:txBody>
        </p:sp>
        <p:sp>
          <p:nvSpPr>
            <p:cNvPr id="361540" name="Rectangle 68"/>
            <p:cNvSpPr>
              <a:spLocks noChangeArrowheads="1"/>
            </p:cNvSpPr>
            <p:nvPr/>
          </p:nvSpPr>
          <p:spPr bwMode="auto">
            <a:xfrm>
              <a:off x="4246" y="2732"/>
              <a:ext cx="111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Destination       Next node</a:t>
              </a:r>
              <a:endParaRPr lang="en-US" altLang="en-US" sz="1662"/>
            </a:p>
          </p:txBody>
        </p:sp>
        <p:sp>
          <p:nvSpPr>
            <p:cNvPr id="361541" name="Rectangle 69"/>
            <p:cNvSpPr>
              <a:spLocks noChangeArrowheads="1"/>
            </p:cNvSpPr>
            <p:nvPr/>
          </p:nvSpPr>
          <p:spPr bwMode="auto">
            <a:xfrm>
              <a:off x="2127" y="2239"/>
              <a:ext cx="111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Destination       Next node</a:t>
              </a:r>
              <a:endParaRPr lang="en-US" altLang="en-US" sz="1662"/>
            </a:p>
          </p:txBody>
        </p:sp>
        <p:sp>
          <p:nvSpPr>
            <p:cNvPr id="361542" name="Rectangle 70"/>
            <p:cNvSpPr>
              <a:spLocks noChangeArrowheads="1"/>
            </p:cNvSpPr>
            <p:nvPr/>
          </p:nvSpPr>
          <p:spPr bwMode="auto">
            <a:xfrm>
              <a:off x="4176" y="1148"/>
              <a:ext cx="111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Destination       Next node</a:t>
              </a:r>
              <a:endParaRPr lang="en-US" altLang="en-US" sz="1662"/>
            </a:p>
          </p:txBody>
        </p:sp>
        <p:sp>
          <p:nvSpPr>
            <p:cNvPr id="361543" name="Rectangle 71"/>
            <p:cNvSpPr>
              <a:spLocks noChangeArrowheads="1"/>
            </p:cNvSpPr>
            <p:nvPr/>
          </p:nvSpPr>
          <p:spPr bwMode="auto">
            <a:xfrm>
              <a:off x="2109" y="990"/>
              <a:ext cx="111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en-US" sz="1200">
                  <a:solidFill>
                    <a:srgbClr val="000000"/>
                  </a:solidFill>
                </a:rPr>
                <a:t>Destination       Next node</a:t>
              </a:r>
              <a:endParaRPr lang="en-US" altLang="en-US" sz="1662"/>
            </a:p>
          </p:txBody>
        </p:sp>
      </p:grpSp>
      <p:sp>
        <p:nvSpPr>
          <p:cNvPr id="361544" name="Rectangle 72"/>
          <p:cNvSpPr>
            <a:spLocks noGrp="1" noChangeArrowheads="1"/>
          </p:cNvSpPr>
          <p:nvPr>
            <p:ph type="title"/>
          </p:nvPr>
        </p:nvSpPr>
        <p:spPr>
          <a:xfrm>
            <a:off x="465300" y="690311"/>
            <a:ext cx="7771960" cy="539434"/>
          </a:xfrm>
        </p:spPr>
        <p:txBody>
          <a:bodyPr/>
          <a:lstStyle/>
          <a:p>
            <a:r>
              <a:rPr lang="en-US" altLang="en-US" sz="2955" dirty="0">
                <a:effectLst/>
              </a:rPr>
              <a:t>Routing Tables in Datagram Packet Networks</a:t>
            </a:r>
          </a:p>
        </p:txBody>
      </p:sp>
      <p:sp>
        <p:nvSpPr>
          <p:cNvPr id="361545" name="Rectangle 73"/>
          <p:cNvSpPr>
            <a:spLocks noChangeArrowheads="1"/>
          </p:cNvSpPr>
          <p:nvPr/>
        </p:nvSpPr>
        <p:spPr bwMode="auto">
          <a:xfrm>
            <a:off x="295380" y="3051531"/>
            <a:ext cx="2276471" cy="247730"/>
          </a:xfrm>
          <a:prstGeom prst="rect">
            <a:avLst/>
          </a:prstGeom>
          <a:noFill/>
          <a:ln w="25400" algn="ctr">
            <a:solidFill>
              <a:srgbClr val="FF3300"/>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61546" name="Line 74"/>
          <p:cNvSpPr>
            <a:spLocks noChangeShapeType="1"/>
          </p:cNvSpPr>
          <p:nvPr/>
        </p:nvSpPr>
        <p:spPr bwMode="auto">
          <a:xfrm>
            <a:off x="1496217" y="3289016"/>
            <a:ext cx="0" cy="1163888"/>
          </a:xfrm>
          <a:prstGeom prst="line">
            <a:avLst/>
          </a:prstGeom>
          <a:noFill/>
          <a:ln w="254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61547" name="Rectangle 75"/>
          <p:cNvSpPr>
            <a:spLocks noChangeArrowheads="1"/>
          </p:cNvSpPr>
          <p:nvPr/>
        </p:nvSpPr>
        <p:spPr bwMode="auto">
          <a:xfrm>
            <a:off x="295380" y="5400872"/>
            <a:ext cx="2276471" cy="247730"/>
          </a:xfrm>
          <a:prstGeom prst="rect">
            <a:avLst/>
          </a:prstGeom>
          <a:noFill/>
          <a:ln w="25400" algn="ctr">
            <a:solidFill>
              <a:srgbClr val="FF3300"/>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61548" name="Line 76"/>
          <p:cNvSpPr>
            <a:spLocks noChangeShapeType="1"/>
          </p:cNvSpPr>
          <p:nvPr/>
        </p:nvSpPr>
        <p:spPr bwMode="auto">
          <a:xfrm flipV="1">
            <a:off x="2591102" y="5461470"/>
            <a:ext cx="3922289" cy="574"/>
          </a:xfrm>
          <a:prstGeom prst="line">
            <a:avLst/>
          </a:prstGeom>
          <a:noFill/>
          <a:ln w="254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61549" name="Rectangle 77"/>
          <p:cNvSpPr>
            <a:spLocks noChangeArrowheads="1"/>
          </p:cNvSpPr>
          <p:nvPr/>
        </p:nvSpPr>
        <p:spPr bwMode="auto">
          <a:xfrm>
            <a:off x="6549194" y="4823415"/>
            <a:ext cx="2276471" cy="247730"/>
          </a:xfrm>
          <a:prstGeom prst="rect">
            <a:avLst/>
          </a:prstGeom>
          <a:noFill/>
          <a:ln w="25400" algn="ctr">
            <a:solidFill>
              <a:srgbClr val="FF3300"/>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61550" name="Rectangle 78"/>
          <p:cNvSpPr>
            <a:spLocks noChangeArrowheads="1"/>
          </p:cNvSpPr>
          <p:nvPr/>
        </p:nvSpPr>
        <p:spPr bwMode="auto">
          <a:xfrm>
            <a:off x="3258627" y="4059965"/>
            <a:ext cx="2276471" cy="247730"/>
          </a:xfrm>
          <a:prstGeom prst="rect">
            <a:avLst/>
          </a:prstGeom>
          <a:noFill/>
          <a:ln w="25400" algn="ctr">
            <a:solidFill>
              <a:srgbClr val="FF3300"/>
            </a:solidFill>
            <a:miter lim="800000"/>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61551" name="Line 79"/>
          <p:cNvSpPr>
            <a:spLocks noChangeShapeType="1"/>
          </p:cNvSpPr>
          <p:nvPr/>
        </p:nvSpPr>
        <p:spPr bwMode="auto">
          <a:xfrm flipH="1" flipV="1">
            <a:off x="5553081" y="4639262"/>
            <a:ext cx="996781" cy="407508"/>
          </a:xfrm>
          <a:prstGeom prst="line">
            <a:avLst/>
          </a:prstGeom>
          <a:noFill/>
          <a:ln w="254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61552" name="Line 80"/>
          <p:cNvSpPr>
            <a:spLocks noChangeShapeType="1"/>
          </p:cNvSpPr>
          <p:nvPr/>
        </p:nvSpPr>
        <p:spPr bwMode="auto">
          <a:xfrm flipH="1" flipV="1">
            <a:off x="2687878" y="3636912"/>
            <a:ext cx="539042" cy="576446"/>
          </a:xfrm>
          <a:prstGeom prst="line">
            <a:avLst/>
          </a:prstGeom>
          <a:noFill/>
          <a:ln w="254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 name="TextBox 1"/>
          <p:cNvSpPr txBox="1"/>
          <p:nvPr/>
        </p:nvSpPr>
        <p:spPr>
          <a:xfrm>
            <a:off x="752650" y="6087435"/>
            <a:ext cx="6983002" cy="461665"/>
          </a:xfrm>
          <a:prstGeom prst="rect">
            <a:avLst/>
          </a:prstGeom>
          <a:noFill/>
        </p:spPr>
        <p:txBody>
          <a:bodyPr wrap="none" rtlCol="0">
            <a:spAutoFit/>
          </a:bodyPr>
          <a:lstStyle/>
          <a:p>
            <a:r>
              <a:rPr lang="en-CA" sz="2400" dirty="0"/>
              <a:t>Example: Communication between nodes 1 and 5</a:t>
            </a:r>
          </a:p>
        </p:txBody>
      </p:sp>
      <p:sp>
        <p:nvSpPr>
          <p:cNvPr id="3" name="Slide Number Placeholder 2"/>
          <p:cNvSpPr>
            <a:spLocks noGrp="1"/>
          </p:cNvSpPr>
          <p:nvPr>
            <p:ph type="sldNum" sz="quarter" idx="12"/>
          </p:nvPr>
        </p:nvSpPr>
        <p:spPr/>
        <p:txBody>
          <a:bodyPr/>
          <a:lstStyle/>
          <a:p>
            <a:fld id="{EBB94FA5-7D75-4F01-849D-DC4C0FD567D5}" type="slidenum">
              <a:rPr lang="en-US" altLang="en-US" smtClean="0"/>
              <a:pPr/>
              <a:t>9</a:t>
            </a:fld>
            <a:endParaRPr lang="en-US" altLang="en-US"/>
          </a:p>
        </p:txBody>
      </p:sp>
    </p:spTree>
    <p:extLst>
      <p:ext uri="{BB962C8B-B14F-4D97-AF65-F5344CB8AC3E}">
        <p14:creationId xmlns:p14="http://schemas.microsoft.com/office/powerpoint/2010/main" val="3114721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61545"/>
                                        </p:tgtEl>
                                        <p:attrNameLst>
                                          <p:attrName>style.visibility</p:attrName>
                                        </p:attrNameLst>
                                      </p:cBhvr>
                                      <p:to>
                                        <p:strVal val="visible"/>
                                      </p:to>
                                    </p:set>
                                    <p:animEffect transition="in" filter="checkerboard(across)">
                                      <p:cBhvr>
                                        <p:cTn id="7" dur="500"/>
                                        <p:tgtEl>
                                          <p:spTgt spid="361545"/>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61546"/>
                                        </p:tgtEl>
                                        <p:attrNameLst>
                                          <p:attrName>style.visibility</p:attrName>
                                        </p:attrNameLst>
                                      </p:cBhvr>
                                      <p:to>
                                        <p:strVal val="visible"/>
                                      </p:to>
                                    </p:set>
                                    <p:animEffect transition="in" filter="checkerboard(across)">
                                      <p:cBhvr>
                                        <p:cTn id="11" dur="500"/>
                                        <p:tgtEl>
                                          <p:spTgt spid="3615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361547"/>
                                        </p:tgtEl>
                                        <p:attrNameLst>
                                          <p:attrName>style.visibility</p:attrName>
                                        </p:attrNameLst>
                                      </p:cBhvr>
                                      <p:to>
                                        <p:strVal val="visible"/>
                                      </p:to>
                                    </p:set>
                                    <p:animEffect transition="in" filter="checkerboard(across)">
                                      <p:cBhvr>
                                        <p:cTn id="16" dur="500"/>
                                        <p:tgtEl>
                                          <p:spTgt spid="361547"/>
                                        </p:tgtEl>
                                      </p:cBhvr>
                                    </p:animEffect>
                                  </p:childTnLst>
                                </p:cTn>
                              </p:par>
                            </p:childTnLst>
                          </p:cTn>
                        </p:par>
                        <p:par>
                          <p:cTn id="17" fill="hold" nodeType="afterGroup">
                            <p:stCondLst>
                              <p:cond delay="500"/>
                            </p:stCondLst>
                            <p:childTnLst>
                              <p:par>
                                <p:cTn id="18" presetID="5" presetClass="entr" presetSubtype="10" fill="hold" grpId="0" nodeType="afterEffect">
                                  <p:stCondLst>
                                    <p:cond delay="0"/>
                                  </p:stCondLst>
                                  <p:childTnLst>
                                    <p:set>
                                      <p:cBhvr>
                                        <p:cTn id="19" dur="1" fill="hold">
                                          <p:stCondLst>
                                            <p:cond delay="0"/>
                                          </p:stCondLst>
                                        </p:cTn>
                                        <p:tgtEl>
                                          <p:spTgt spid="361548"/>
                                        </p:tgtEl>
                                        <p:attrNameLst>
                                          <p:attrName>style.visibility</p:attrName>
                                        </p:attrNameLst>
                                      </p:cBhvr>
                                      <p:to>
                                        <p:strVal val="visible"/>
                                      </p:to>
                                    </p:set>
                                    <p:animEffect transition="in" filter="checkerboard(across)">
                                      <p:cBhvr>
                                        <p:cTn id="20" dur="500"/>
                                        <p:tgtEl>
                                          <p:spTgt spid="36154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361549"/>
                                        </p:tgtEl>
                                        <p:attrNameLst>
                                          <p:attrName>style.visibility</p:attrName>
                                        </p:attrNameLst>
                                      </p:cBhvr>
                                      <p:to>
                                        <p:strVal val="visible"/>
                                      </p:to>
                                    </p:set>
                                    <p:animEffect transition="in" filter="checkerboard(across)">
                                      <p:cBhvr>
                                        <p:cTn id="25" dur="500"/>
                                        <p:tgtEl>
                                          <p:spTgt spid="361549"/>
                                        </p:tgtEl>
                                      </p:cBhvr>
                                    </p:animEffect>
                                  </p:childTnLst>
                                </p:cTn>
                              </p:par>
                            </p:childTnLst>
                          </p:cTn>
                        </p:par>
                        <p:par>
                          <p:cTn id="26" fill="hold" nodeType="afterGroup">
                            <p:stCondLst>
                              <p:cond delay="500"/>
                            </p:stCondLst>
                            <p:childTnLst>
                              <p:par>
                                <p:cTn id="27" presetID="5" presetClass="entr" presetSubtype="10" fill="hold" grpId="0" nodeType="afterEffect">
                                  <p:stCondLst>
                                    <p:cond delay="0"/>
                                  </p:stCondLst>
                                  <p:childTnLst>
                                    <p:set>
                                      <p:cBhvr>
                                        <p:cTn id="28" dur="1" fill="hold">
                                          <p:stCondLst>
                                            <p:cond delay="0"/>
                                          </p:stCondLst>
                                        </p:cTn>
                                        <p:tgtEl>
                                          <p:spTgt spid="361551"/>
                                        </p:tgtEl>
                                        <p:attrNameLst>
                                          <p:attrName>style.visibility</p:attrName>
                                        </p:attrNameLst>
                                      </p:cBhvr>
                                      <p:to>
                                        <p:strVal val="visible"/>
                                      </p:to>
                                    </p:set>
                                    <p:animEffect transition="in" filter="checkerboard(across)">
                                      <p:cBhvr>
                                        <p:cTn id="29" dur="500"/>
                                        <p:tgtEl>
                                          <p:spTgt spid="36155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361550"/>
                                        </p:tgtEl>
                                        <p:attrNameLst>
                                          <p:attrName>style.visibility</p:attrName>
                                        </p:attrNameLst>
                                      </p:cBhvr>
                                      <p:to>
                                        <p:strVal val="visible"/>
                                      </p:to>
                                    </p:set>
                                    <p:animEffect transition="in" filter="checkerboard(across)">
                                      <p:cBhvr>
                                        <p:cTn id="34" dur="500"/>
                                        <p:tgtEl>
                                          <p:spTgt spid="361550"/>
                                        </p:tgtEl>
                                      </p:cBhvr>
                                    </p:animEffect>
                                  </p:childTnLst>
                                </p:cTn>
                              </p:par>
                            </p:childTnLst>
                          </p:cTn>
                        </p:par>
                        <p:par>
                          <p:cTn id="35" fill="hold" nodeType="afterGroup">
                            <p:stCondLst>
                              <p:cond delay="500"/>
                            </p:stCondLst>
                            <p:childTnLst>
                              <p:par>
                                <p:cTn id="36" presetID="5" presetClass="entr" presetSubtype="10" fill="hold" grpId="0" nodeType="afterEffect">
                                  <p:stCondLst>
                                    <p:cond delay="0"/>
                                  </p:stCondLst>
                                  <p:childTnLst>
                                    <p:set>
                                      <p:cBhvr>
                                        <p:cTn id="37" dur="1" fill="hold">
                                          <p:stCondLst>
                                            <p:cond delay="0"/>
                                          </p:stCondLst>
                                        </p:cTn>
                                        <p:tgtEl>
                                          <p:spTgt spid="361552"/>
                                        </p:tgtEl>
                                        <p:attrNameLst>
                                          <p:attrName>style.visibility</p:attrName>
                                        </p:attrNameLst>
                                      </p:cBhvr>
                                      <p:to>
                                        <p:strVal val="visible"/>
                                      </p:to>
                                    </p:set>
                                    <p:animEffect transition="in" filter="checkerboard(across)">
                                      <p:cBhvr>
                                        <p:cTn id="38" dur="500"/>
                                        <p:tgtEl>
                                          <p:spTgt spid="361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545" grpId="0" animBg="1"/>
      <p:bldP spid="361546" grpId="0" animBg="1"/>
      <p:bldP spid="361547" grpId="0" animBg="1"/>
      <p:bldP spid="361548" grpId="0" animBg="1"/>
      <p:bldP spid="361549" grpId="0" animBg="1"/>
      <p:bldP spid="361550" grpId="0" animBg="1"/>
      <p:bldP spid="361551" grpId="0" animBg="1"/>
      <p:bldP spid="361552" grpId="0" animBg="1"/>
    </p:bld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4528</TotalTime>
  <Words>4366</Words>
  <Application>Microsoft Office PowerPoint</Application>
  <PresentationFormat>On-screen Show (4:3)</PresentationFormat>
  <Paragraphs>537</Paragraphs>
  <Slides>49</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Calibri</vt:lpstr>
      <vt:lpstr>Franklin Gothic Book</vt:lpstr>
      <vt:lpstr>Franklin Gothic Medium</vt:lpstr>
      <vt:lpstr>Tahoma</vt:lpstr>
      <vt:lpstr>Times</vt:lpstr>
      <vt:lpstr>Times New Roman</vt:lpstr>
      <vt:lpstr>Wingdings</vt:lpstr>
      <vt:lpstr>Custom Design</vt:lpstr>
      <vt:lpstr>6. Understanding Wide Area Networks</vt:lpstr>
      <vt:lpstr>Routing</vt:lpstr>
      <vt:lpstr>Routers</vt:lpstr>
      <vt:lpstr>Campus Network</vt:lpstr>
      <vt:lpstr>Routers</vt:lpstr>
      <vt:lpstr>Routers (cont.)</vt:lpstr>
      <vt:lpstr>Connecting to Internet Service Provider</vt:lpstr>
      <vt:lpstr>Routers (cont.)</vt:lpstr>
      <vt:lpstr>Routing Tables in Datagram Packet Networks</vt:lpstr>
      <vt:lpstr>Creating the Routing Tables</vt:lpstr>
      <vt:lpstr>Routing</vt:lpstr>
      <vt:lpstr>Routing</vt:lpstr>
      <vt:lpstr>Routing</vt:lpstr>
      <vt:lpstr>Routing Information Protocol (RIP)</vt:lpstr>
      <vt:lpstr>RIP</vt:lpstr>
      <vt:lpstr>Open Shortest Path First (OSPF)</vt:lpstr>
      <vt:lpstr>Routing Protocols</vt:lpstr>
      <vt:lpstr>WAN Technology</vt:lpstr>
      <vt:lpstr>Circuit Switching</vt:lpstr>
      <vt:lpstr>PowerPoint Presentation</vt:lpstr>
      <vt:lpstr>Packet Switching</vt:lpstr>
      <vt:lpstr>Advantages</vt:lpstr>
      <vt:lpstr>Switching Techniques</vt:lpstr>
      <vt:lpstr>PowerPoint Presentation</vt:lpstr>
      <vt:lpstr>WAN Link Connection Options</vt:lpstr>
      <vt:lpstr>WAN Link Connection Options</vt:lpstr>
      <vt:lpstr>Leased Lines</vt:lpstr>
      <vt:lpstr>Data Channels</vt:lpstr>
      <vt:lpstr>T-Carriers</vt:lpstr>
      <vt:lpstr>The T1 Line</vt:lpstr>
      <vt:lpstr>The T1 Line </vt:lpstr>
      <vt:lpstr>PowerPoint Presentation</vt:lpstr>
      <vt:lpstr>PowerPoint Presentation</vt:lpstr>
      <vt:lpstr>PowerPoint Presentation</vt:lpstr>
      <vt:lpstr>T-Carriers</vt:lpstr>
      <vt:lpstr>Dialup</vt:lpstr>
      <vt:lpstr>ISDN</vt:lpstr>
      <vt:lpstr>ISDN</vt:lpstr>
      <vt:lpstr>ISDN</vt:lpstr>
      <vt:lpstr>Frame Relay</vt:lpstr>
      <vt:lpstr>Permanent Virtual Circuits</vt:lpstr>
      <vt:lpstr>ATM</vt:lpstr>
      <vt:lpstr>Ethernet WAN</vt:lpstr>
      <vt:lpstr>Multiprotocol Label Switching (MPLS)</vt:lpstr>
      <vt:lpstr>Digital Subscriber Line (DSL)</vt:lpstr>
      <vt:lpstr>Digital Subscriber Line (DSL)</vt:lpstr>
      <vt:lpstr>Broadband Cable</vt:lpstr>
      <vt:lpstr>POTS/PSTN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6</dc:title>
  <dc:creator>Jim</dc:creator>
  <cp:lastModifiedBy>Ng, Jim</cp:lastModifiedBy>
  <cp:revision>355</cp:revision>
  <dcterms:created xsi:type="dcterms:W3CDTF">2007-01-10T19:14:18Z</dcterms:created>
  <dcterms:modified xsi:type="dcterms:W3CDTF">2019-07-17T21:11:20Z</dcterms:modified>
</cp:coreProperties>
</file>