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64"/>
  </p:notesMasterIdLst>
  <p:handoutMasterIdLst>
    <p:handoutMasterId r:id="rId65"/>
  </p:handoutMasterIdLst>
  <p:sldIdLst>
    <p:sldId id="256" r:id="rId2"/>
    <p:sldId id="257" r:id="rId3"/>
    <p:sldId id="337" r:id="rId4"/>
    <p:sldId id="269" r:id="rId5"/>
    <p:sldId id="357" r:id="rId6"/>
    <p:sldId id="358" r:id="rId7"/>
    <p:sldId id="268" r:id="rId8"/>
    <p:sldId id="402" r:id="rId9"/>
    <p:sldId id="338" r:id="rId10"/>
    <p:sldId id="265" r:id="rId11"/>
    <p:sldId id="359" r:id="rId12"/>
    <p:sldId id="360" r:id="rId13"/>
    <p:sldId id="361" r:id="rId14"/>
    <p:sldId id="259" r:id="rId15"/>
    <p:sldId id="344" r:id="rId16"/>
    <p:sldId id="345" r:id="rId17"/>
    <p:sldId id="363" r:id="rId18"/>
    <p:sldId id="346" r:id="rId19"/>
    <p:sldId id="258" r:id="rId20"/>
    <p:sldId id="364" r:id="rId21"/>
    <p:sldId id="365" r:id="rId22"/>
    <p:sldId id="366" r:id="rId23"/>
    <p:sldId id="270" r:id="rId24"/>
    <p:sldId id="367" r:id="rId25"/>
    <p:sldId id="271" r:id="rId26"/>
    <p:sldId id="273" r:id="rId27"/>
    <p:sldId id="348" r:id="rId28"/>
    <p:sldId id="310" r:id="rId29"/>
    <p:sldId id="288" r:id="rId30"/>
    <p:sldId id="291" r:id="rId31"/>
    <p:sldId id="292" r:id="rId32"/>
    <p:sldId id="368" r:id="rId33"/>
    <p:sldId id="362" r:id="rId34"/>
    <p:sldId id="309" r:id="rId35"/>
    <p:sldId id="369" r:id="rId36"/>
    <p:sldId id="374" r:id="rId37"/>
    <p:sldId id="347" r:id="rId38"/>
    <p:sldId id="371" r:id="rId39"/>
    <p:sldId id="375" r:id="rId40"/>
    <p:sldId id="289" r:id="rId41"/>
    <p:sldId id="311" r:id="rId42"/>
    <p:sldId id="312" r:id="rId43"/>
    <p:sldId id="313" r:id="rId44"/>
    <p:sldId id="317" r:id="rId45"/>
    <p:sldId id="320" r:id="rId46"/>
    <p:sldId id="319" r:id="rId47"/>
    <p:sldId id="321" r:id="rId48"/>
    <p:sldId id="322" r:id="rId49"/>
    <p:sldId id="323" r:id="rId50"/>
    <p:sldId id="324" r:id="rId51"/>
    <p:sldId id="325" r:id="rId52"/>
    <p:sldId id="326" r:id="rId53"/>
    <p:sldId id="327" r:id="rId54"/>
    <p:sldId id="328" r:id="rId55"/>
    <p:sldId id="329" r:id="rId56"/>
    <p:sldId id="330" r:id="rId57"/>
    <p:sldId id="331" r:id="rId58"/>
    <p:sldId id="332" r:id="rId59"/>
    <p:sldId id="334" r:id="rId60"/>
    <p:sldId id="335" r:id="rId61"/>
    <p:sldId id="336" r:id="rId62"/>
    <p:sldId id="305" r:id="rId63"/>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FF66"/>
    <a:srgbClr val="0000FF"/>
    <a:srgbClr val="000066"/>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9492" autoAdjust="0"/>
    <p:restoredTop sz="92255" autoAdjust="0"/>
  </p:normalViewPr>
  <p:slideViewPr>
    <p:cSldViewPr>
      <p:cViewPr varScale="1">
        <p:scale>
          <a:sx n="117" d="100"/>
          <a:sy n="117" d="100"/>
        </p:scale>
        <p:origin x="176" y="976"/>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44"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3CD631-6FFE-4DD3-945A-F9047D62C2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91A62429-9D97-4026-968F-0D05BE23B9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CA" dirty="0"/>
          </a:p>
        </p:txBody>
      </p:sp>
      <p:sp>
        <p:nvSpPr>
          <p:cNvPr id="4" name="Footer Placeholder 3">
            <a:extLst>
              <a:ext uri="{FF2B5EF4-FFF2-40B4-BE49-F238E27FC236}">
                <a16:creationId xmlns:a16="http://schemas.microsoft.com/office/drawing/2014/main" id="{FB4B6460-2DF5-43B8-81CF-EE516E8F33FB}"/>
              </a:ext>
            </a:extLst>
          </p:cNvPr>
          <p:cNvSpPr>
            <a:spLocks noGrp="1"/>
          </p:cNvSpPr>
          <p:nvPr>
            <p:ph type="ftr" sz="quarter" idx="2"/>
          </p:nvPr>
        </p:nvSpPr>
        <p:spPr>
          <a:xfrm>
            <a:off x="1104900" y="8243126"/>
            <a:ext cx="4648200" cy="458787"/>
          </a:xfrm>
          <a:prstGeom prst="rect">
            <a:avLst/>
          </a:prstGeom>
        </p:spPr>
        <p:txBody>
          <a:bodyPr vert="horz" lIns="91440" tIns="45720" rIns="91440" bIns="45720" rtlCol="0" anchor="b"/>
          <a:lstStyle>
            <a:lvl1pPr algn="l">
              <a:defRPr sz="1200"/>
            </a:lvl1pPr>
          </a:lstStyle>
          <a:p>
            <a:r>
              <a:rPr lang="en-US" dirty="0"/>
              <a:t>COPYRIGHTED - DO NOT REDISTRIBUTE OR POST ONLINE</a:t>
            </a:r>
          </a:p>
          <a:p>
            <a:endParaRPr lang="en-CA" dirty="0"/>
          </a:p>
        </p:txBody>
      </p:sp>
      <p:sp>
        <p:nvSpPr>
          <p:cNvPr id="5" name="Slide Number Placeholder 4">
            <a:extLst>
              <a:ext uri="{FF2B5EF4-FFF2-40B4-BE49-F238E27FC236}">
                <a16:creationId xmlns:a16="http://schemas.microsoft.com/office/drawing/2014/main" id="{F07D98C0-932D-4817-B263-A743F3F146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7F5D8A-E8C8-452B-9B69-B90BFC65C738}" type="slidenum">
              <a:rPr lang="en-CA" smtClean="0"/>
              <a:t>‹#›</a:t>
            </a:fld>
            <a:endParaRPr lang="en-CA"/>
          </a:p>
        </p:txBody>
      </p:sp>
    </p:spTree>
    <p:extLst>
      <p:ext uri="{BB962C8B-B14F-4D97-AF65-F5344CB8AC3E}">
        <p14:creationId xmlns:p14="http://schemas.microsoft.com/office/powerpoint/2010/main" val="2543968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fld id="{D02D0F6B-3344-4585-9FDD-B8E4F3DCA64D}" type="datetimeFigureOut">
              <a:rPr lang="en-US" altLang="en-US"/>
              <a:pPr/>
              <a:t>2/4/21</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fld id="{A9D8D3AF-8E74-4124-B07A-F498084D4D6C}" type="slidenum">
              <a:rPr lang="en-US" altLang="en-US"/>
              <a:pPr/>
              <a:t>‹#›</a:t>
            </a:fld>
            <a:endParaRPr lang="en-US" altLang="en-US"/>
          </a:p>
        </p:txBody>
      </p:sp>
    </p:spTree>
    <p:extLst>
      <p:ext uri="{BB962C8B-B14F-4D97-AF65-F5344CB8AC3E}">
        <p14:creationId xmlns:p14="http://schemas.microsoft.com/office/powerpoint/2010/main" val="21086203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55431B01-E3C5-4258-8F21-B09D96201A02}" type="slidenum">
              <a:rPr lang="en-US" altLang="en-US"/>
              <a:pPr eaLnBrk="1" hangingPunct="1"/>
              <a:t>1</a:t>
            </a:fld>
            <a:endParaRPr lang="en-US" altLang="en-US"/>
          </a:p>
        </p:txBody>
      </p:sp>
    </p:spTree>
    <p:extLst>
      <p:ext uri="{BB962C8B-B14F-4D97-AF65-F5344CB8AC3E}">
        <p14:creationId xmlns:p14="http://schemas.microsoft.com/office/powerpoint/2010/main" val="2543067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30DF1B4-BF43-4022-94DE-90689769F4B3}" type="slidenum">
              <a:rPr lang="en-US" altLang="en-US"/>
              <a:pPr eaLnBrk="1" hangingPunct="1"/>
              <a:t>28</a:t>
            </a:fld>
            <a:endParaRPr lang="en-US" altLang="en-US"/>
          </a:p>
        </p:txBody>
      </p:sp>
    </p:spTree>
    <p:extLst>
      <p:ext uri="{BB962C8B-B14F-4D97-AF65-F5344CB8AC3E}">
        <p14:creationId xmlns:p14="http://schemas.microsoft.com/office/powerpoint/2010/main" val="2186390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CCE1521C-8026-48C0-A2D9-833199584A8F}" type="slidenum">
              <a:rPr lang="en-US" altLang="en-US"/>
              <a:pPr eaLnBrk="1" hangingPunct="1"/>
              <a:t>34</a:t>
            </a:fld>
            <a:endParaRPr lang="en-US" altLang="en-US"/>
          </a:p>
        </p:txBody>
      </p:sp>
    </p:spTree>
    <p:extLst>
      <p:ext uri="{BB962C8B-B14F-4D97-AF65-F5344CB8AC3E}">
        <p14:creationId xmlns:p14="http://schemas.microsoft.com/office/powerpoint/2010/main" val="2433546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F87D1CF0-82B0-451B-A320-8871495775FB}" type="slidenum">
              <a:rPr lang="en-US" altLang="en-US"/>
              <a:pPr eaLnBrk="1" hangingPunct="1"/>
              <a:t>41</a:t>
            </a:fld>
            <a:endParaRPr lang="en-US" altLang="en-US"/>
          </a:p>
        </p:txBody>
      </p:sp>
    </p:spTree>
    <p:extLst>
      <p:ext uri="{BB962C8B-B14F-4D97-AF65-F5344CB8AC3E}">
        <p14:creationId xmlns:p14="http://schemas.microsoft.com/office/powerpoint/2010/main" val="2844879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This adapter might be integrated into the motherboard or act as a separate device that connects to a PCI slot or perhaps a PC card slot or USB port. </a:t>
            </a: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84098B00-36AE-4EA2-B596-7135D3FC1991}" type="slidenum">
              <a:rPr lang="en-US" altLang="en-US"/>
              <a:pPr eaLnBrk="1" hangingPunct="1"/>
              <a:t>42</a:t>
            </a:fld>
            <a:endParaRPr lang="en-US" altLang="en-US"/>
          </a:p>
        </p:txBody>
      </p:sp>
    </p:spTree>
    <p:extLst>
      <p:ext uri="{BB962C8B-B14F-4D97-AF65-F5344CB8AC3E}">
        <p14:creationId xmlns:p14="http://schemas.microsoft.com/office/powerpoint/2010/main" val="1621655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F480CC65-57BF-4230-BB4F-7D00D59B527C}" type="slidenum">
              <a:rPr lang="en-US" altLang="en-US"/>
              <a:pPr eaLnBrk="1" hangingPunct="1"/>
              <a:t>43</a:t>
            </a:fld>
            <a:endParaRPr lang="en-US" altLang="en-US"/>
          </a:p>
        </p:txBody>
      </p:sp>
    </p:spTree>
    <p:extLst>
      <p:ext uri="{BB962C8B-B14F-4D97-AF65-F5344CB8AC3E}">
        <p14:creationId xmlns:p14="http://schemas.microsoft.com/office/powerpoint/2010/main" val="2303110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B8AC0696-7EA0-4DB9-BA50-5E897D57CC13}" type="slidenum">
              <a:rPr lang="en-US" altLang="en-US"/>
              <a:pPr eaLnBrk="1" hangingPunct="1"/>
              <a:t>44</a:t>
            </a:fld>
            <a:endParaRPr lang="en-US" altLang="en-US"/>
          </a:p>
        </p:txBody>
      </p:sp>
    </p:spTree>
    <p:extLst>
      <p:ext uri="{BB962C8B-B14F-4D97-AF65-F5344CB8AC3E}">
        <p14:creationId xmlns:p14="http://schemas.microsoft.com/office/powerpoint/2010/main" val="190653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AED05CE5-E1FF-4FDE-BB82-953A3532596C}" type="slidenum">
              <a:rPr lang="en-US" altLang="en-US"/>
              <a:pPr eaLnBrk="1" hangingPunct="1"/>
              <a:t>45</a:t>
            </a:fld>
            <a:endParaRPr lang="en-US" altLang="en-US"/>
          </a:p>
        </p:txBody>
      </p:sp>
    </p:spTree>
    <p:extLst>
      <p:ext uri="{BB962C8B-B14F-4D97-AF65-F5344CB8AC3E}">
        <p14:creationId xmlns:p14="http://schemas.microsoft.com/office/powerpoint/2010/main" val="1018307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B748C510-7436-4C64-BA62-F3CE6FE432A5}" type="slidenum">
              <a:rPr lang="en-US" altLang="en-US"/>
              <a:pPr eaLnBrk="1" hangingPunct="1"/>
              <a:t>46</a:t>
            </a:fld>
            <a:endParaRPr lang="en-US" altLang="en-US"/>
          </a:p>
        </p:txBody>
      </p:sp>
    </p:spTree>
    <p:extLst>
      <p:ext uri="{BB962C8B-B14F-4D97-AF65-F5344CB8AC3E}">
        <p14:creationId xmlns:p14="http://schemas.microsoft.com/office/powerpoint/2010/main" val="1897514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AB9E13CB-057F-4E9B-B807-8867C022CE1D}" type="slidenum">
              <a:rPr lang="en-US" altLang="en-US"/>
              <a:pPr eaLnBrk="1" hangingPunct="1"/>
              <a:t>47</a:t>
            </a:fld>
            <a:endParaRPr lang="en-US" altLang="en-US"/>
          </a:p>
        </p:txBody>
      </p:sp>
    </p:spTree>
    <p:extLst>
      <p:ext uri="{BB962C8B-B14F-4D97-AF65-F5344CB8AC3E}">
        <p14:creationId xmlns:p14="http://schemas.microsoft.com/office/powerpoint/2010/main" val="1601651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7D760990-9D6E-4F95-A5AF-3F19339C16CD}" type="slidenum">
              <a:rPr lang="en-US" altLang="en-US"/>
              <a:pPr eaLnBrk="1" hangingPunct="1"/>
              <a:t>48</a:t>
            </a:fld>
            <a:endParaRPr lang="en-US" altLang="en-US"/>
          </a:p>
        </p:txBody>
      </p:sp>
    </p:spTree>
    <p:extLst>
      <p:ext uri="{BB962C8B-B14F-4D97-AF65-F5344CB8AC3E}">
        <p14:creationId xmlns:p14="http://schemas.microsoft.com/office/powerpoint/2010/main" val="3724453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11196D16-9BA8-4A8E-B99E-194AABFCD105}" type="slidenum">
              <a:rPr lang="en-US" altLang="en-US"/>
              <a:pPr eaLnBrk="1" hangingPunct="1"/>
              <a:t>3</a:t>
            </a:fld>
            <a:endParaRPr lang="en-US" altLang="en-US"/>
          </a:p>
        </p:txBody>
      </p:sp>
    </p:spTree>
    <p:extLst>
      <p:ext uri="{BB962C8B-B14F-4D97-AF65-F5344CB8AC3E}">
        <p14:creationId xmlns:p14="http://schemas.microsoft.com/office/powerpoint/2010/main" val="11972285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F66F80BC-AC80-4017-B95E-FE4CC2E27AA2}" type="slidenum">
              <a:rPr lang="en-US" altLang="en-US"/>
              <a:pPr eaLnBrk="1" hangingPunct="1"/>
              <a:t>49</a:t>
            </a:fld>
            <a:endParaRPr lang="en-US" altLang="en-US"/>
          </a:p>
        </p:txBody>
      </p:sp>
    </p:spTree>
    <p:extLst>
      <p:ext uri="{BB962C8B-B14F-4D97-AF65-F5344CB8AC3E}">
        <p14:creationId xmlns:p14="http://schemas.microsoft.com/office/powerpoint/2010/main" val="613503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33030A69-0BC8-426C-95C5-D56CEC09F0F9}" type="slidenum">
              <a:rPr lang="en-US" altLang="en-US"/>
              <a:pPr eaLnBrk="1" hangingPunct="1"/>
              <a:t>50</a:t>
            </a:fld>
            <a:endParaRPr lang="en-US" altLang="en-US"/>
          </a:p>
        </p:txBody>
      </p:sp>
    </p:spTree>
    <p:extLst>
      <p:ext uri="{BB962C8B-B14F-4D97-AF65-F5344CB8AC3E}">
        <p14:creationId xmlns:p14="http://schemas.microsoft.com/office/powerpoint/2010/main" val="1269840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A25E5ACD-7F29-4234-9805-C01677827977}" type="slidenum">
              <a:rPr lang="en-US" altLang="en-US"/>
              <a:pPr eaLnBrk="1" hangingPunct="1"/>
              <a:t>51</a:t>
            </a:fld>
            <a:endParaRPr lang="en-US" altLang="en-US"/>
          </a:p>
        </p:txBody>
      </p:sp>
    </p:spTree>
    <p:extLst>
      <p:ext uri="{BB962C8B-B14F-4D97-AF65-F5344CB8AC3E}">
        <p14:creationId xmlns:p14="http://schemas.microsoft.com/office/powerpoint/2010/main" val="3626957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A1B2DBAD-CF5E-4421-B201-7D3BF0D59141}" type="slidenum">
              <a:rPr lang="en-US" altLang="en-US"/>
              <a:pPr eaLnBrk="1" hangingPunct="1"/>
              <a:t>52</a:t>
            </a:fld>
            <a:endParaRPr lang="en-US" altLang="en-US"/>
          </a:p>
        </p:txBody>
      </p:sp>
    </p:spTree>
    <p:extLst>
      <p:ext uri="{BB962C8B-B14F-4D97-AF65-F5344CB8AC3E}">
        <p14:creationId xmlns:p14="http://schemas.microsoft.com/office/powerpoint/2010/main" val="1081986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B070A27C-1EC0-45EC-B815-1B34E278C1FD}" type="slidenum">
              <a:rPr lang="en-US" altLang="en-US"/>
              <a:pPr eaLnBrk="1" hangingPunct="1"/>
              <a:t>53</a:t>
            </a:fld>
            <a:endParaRPr lang="en-US" altLang="en-US"/>
          </a:p>
        </p:txBody>
      </p:sp>
    </p:spTree>
    <p:extLst>
      <p:ext uri="{BB962C8B-B14F-4D97-AF65-F5344CB8AC3E}">
        <p14:creationId xmlns:p14="http://schemas.microsoft.com/office/powerpoint/2010/main" val="690373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AA5AA0C9-D188-4D0B-AAD8-F9E2799513D7}" type="slidenum">
              <a:rPr lang="en-US" altLang="en-US"/>
              <a:pPr eaLnBrk="1" hangingPunct="1"/>
              <a:t>54</a:t>
            </a:fld>
            <a:endParaRPr lang="en-US" altLang="en-US"/>
          </a:p>
        </p:txBody>
      </p:sp>
    </p:spTree>
    <p:extLst>
      <p:ext uri="{BB962C8B-B14F-4D97-AF65-F5344CB8AC3E}">
        <p14:creationId xmlns:p14="http://schemas.microsoft.com/office/powerpoint/2010/main" val="3468479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42A7A5CB-C956-43B7-AE5E-94015B6544E6}" type="slidenum">
              <a:rPr lang="en-US" altLang="en-US"/>
              <a:pPr eaLnBrk="1" hangingPunct="1"/>
              <a:t>55</a:t>
            </a:fld>
            <a:endParaRPr lang="en-US" altLang="en-US"/>
          </a:p>
        </p:txBody>
      </p:sp>
    </p:spTree>
    <p:extLst>
      <p:ext uri="{BB962C8B-B14F-4D97-AF65-F5344CB8AC3E}">
        <p14:creationId xmlns:p14="http://schemas.microsoft.com/office/powerpoint/2010/main" val="3895432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16EDFE8A-2D20-4BD7-9874-CD53CD113273}" type="slidenum">
              <a:rPr lang="en-US" altLang="en-US"/>
              <a:pPr eaLnBrk="1" hangingPunct="1"/>
              <a:t>56</a:t>
            </a:fld>
            <a:endParaRPr lang="en-US" altLang="en-US"/>
          </a:p>
        </p:txBody>
      </p:sp>
    </p:spTree>
    <p:extLst>
      <p:ext uri="{BB962C8B-B14F-4D97-AF65-F5344CB8AC3E}">
        <p14:creationId xmlns:p14="http://schemas.microsoft.com/office/powerpoint/2010/main" val="1094446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F2B79952-9924-472F-9164-4F99773D3163}" type="slidenum">
              <a:rPr lang="en-US" altLang="en-US"/>
              <a:pPr eaLnBrk="1" hangingPunct="1"/>
              <a:t>57</a:t>
            </a:fld>
            <a:endParaRPr lang="en-US" altLang="en-US"/>
          </a:p>
        </p:txBody>
      </p:sp>
    </p:spTree>
    <p:extLst>
      <p:ext uri="{BB962C8B-B14F-4D97-AF65-F5344CB8AC3E}">
        <p14:creationId xmlns:p14="http://schemas.microsoft.com/office/powerpoint/2010/main" val="2211802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A246F738-AB96-44C6-A1FF-0F9858664747}" type="slidenum">
              <a:rPr lang="en-US" altLang="en-US"/>
              <a:pPr eaLnBrk="1" hangingPunct="1"/>
              <a:t>58</a:t>
            </a:fld>
            <a:endParaRPr lang="en-US" altLang="en-US"/>
          </a:p>
        </p:txBody>
      </p:sp>
    </p:spTree>
    <p:extLst>
      <p:ext uri="{BB962C8B-B14F-4D97-AF65-F5344CB8AC3E}">
        <p14:creationId xmlns:p14="http://schemas.microsoft.com/office/powerpoint/2010/main" val="651418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Logical Topologies</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panose="020B0604020202020204" pitchFamily="34" charset="0"/>
              </a:rPr>
              <a:t>A logical ring using a physical star implements the ring inside the central device’s electronics, which is a MAU in the token ring technology</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8</a:t>
            </a:fld>
            <a:endParaRPr lang="en-US" dirty="0"/>
          </a:p>
        </p:txBody>
      </p:sp>
    </p:spTree>
    <p:extLst>
      <p:ext uri="{BB962C8B-B14F-4D97-AF65-F5344CB8AC3E}">
        <p14:creationId xmlns:p14="http://schemas.microsoft.com/office/powerpoint/2010/main" val="35236293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05ACE5C-32F4-4F64-A088-C40A4413157F}" type="slidenum">
              <a:rPr lang="en-US" altLang="en-US"/>
              <a:pPr eaLnBrk="1" hangingPunct="1"/>
              <a:t>59</a:t>
            </a:fld>
            <a:endParaRPr lang="en-US" altLang="en-US"/>
          </a:p>
        </p:txBody>
      </p:sp>
    </p:spTree>
    <p:extLst>
      <p:ext uri="{BB962C8B-B14F-4D97-AF65-F5344CB8AC3E}">
        <p14:creationId xmlns:p14="http://schemas.microsoft.com/office/powerpoint/2010/main" val="4156366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7E04436-4ABE-4FB4-8583-EF03F9D436D3}" type="slidenum">
              <a:rPr lang="en-US" altLang="en-US"/>
              <a:pPr eaLnBrk="1" hangingPunct="1"/>
              <a:t>60</a:t>
            </a:fld>
            <a:endParaRPr lang="en-US" altLang="en-US"/>
          </a:p>
        </p:txBody>
      </p:sp>
    </p:spTree>
    <p:extLst>
      <p:ext uri="{BB962C8B-B14F-4D97-AF65-F5344CB8AC3E}">
        <p14:creationId xmlns:p14="http://schemas.microsoft.com/office/powerpoint/2010/main" val="10869214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9B824687-FC70-40CD-9C0B-8A404A26913D}" type="slidenum">
              <a:rPr lang="en-US" altLang="en-US"/>
              <a:pPr eaLnBrk="1" hangingPunct="1"/>
              <a:t>61</a:t>
            </a:fld>
            <a:endParaRPr lang="en-US" altLang="en-US"/>
          </a:p>
        </p:txBody>
      </p:sp>
    </p:spTree>
    <p:extLst>
      <p:ext uri="{BB962C8B-B14F-4D97-AF65-F5344CB8AC3E}">
        <p14:creationId xmlns:p14="http://schemas.microsoft.com/office/powerpoint/2010/main" val="36123129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92937338-D06A-44BD-A5AF-93A4076917B6}" type="slidenum">
              <a:rPr lang="en-US" altLang="en-US"/>
              <a:pPr eaLnBrk="1" hangingPunct="1"/>
              <a:t>62</a:t>
            </a:fld>
            <a:endParaRPr lang="en-US" altLang="en-US"/>
          </a:p>
        </p:txBody>
      </p:sp>
    </p:spTree>
    <p:extLst>
      <p:ext uri="{BB962C8B-B14F-4D97-AF65-F5344CB8AC3E}">
        <p14:creationId xmlns:p14="http://schemas.microsoft.com/office/powerpoint/2010/main" val="466534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0E2F4B8C-A62D-407B-92A5-1625C6EC977A}" type="slidenum">
              <a:rPr lang="en-US" altLang="en-US"/>
              <a:pPr eaLnBrk="1" hangingPunct="1"/>
              <a:t>9</a:t>
            </a:fld>
            <a:endParaRPr lang="en-US" altLang="en-US"/>
          </a:p>
        </p:txBody>
      </p:sp>
    </p:spTree>
    <p:extLst>
      <p:ext uri="{BB962C8B-B14F-4D97-AF65-F5344CB8AC3E}">
        <p14:creationId xmlns:p14="http://schemas.microsoft.com/office/powerpoint/2010/main" val="4288669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4D09BE8A-406B-4B92-9561-2531DF1BDCED}" type="slidenum">
              <a:rPr lang="en-US" altLang="en-US"/>
              <a:pPr eaLnBrk="1" hangingPunct="1"/>
              <a:t>14</a:t>
            </a:fld>
            <a:endParaRPr lang="en-US" altLang="en-US"/>
          </a:p>
        </p:txBody>
      </p:sp>
    </p:spTree>
    <p:extLst>
      <p:ext uri="{BB962C8B-B14F-4D97-AF65-F5344CB8AC3E}">
        <p14:creationId xmlns:p14="http://schemas.microsoft.com/office/powerpoint/2010/main" val="96809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CE5F2722-BF21-4A49-9E42-ECB92CE27E83}" type="slidenum">
              <a:rPr lang="en-US" altLang="en-US"/>
              <a:pPr eaLnBrk="1" hangingPunct="1"/>
              <a:t>15</a:t>
            </a:fld>
            <a:endParaRPr lang="en-US" altLang="en-US"/>
          </a:p>
        </p:txBody>
      </p:sp>
    </p:spTree>
    <p:extLst>
      <p:ext uri="{BB962C8B-B14F-4D97-AF65-F5344CB8AC3E}">
        <p14:creationId xmlns:p14="http://schemas.microsoft.com/office/powerpoint/2010/main" val="3274630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BB90CA91-895B-4476-8A94-813F00551F36}" type="slidenum">
              <a:rPr lang="en-US" altLang="en-US"/>
              <a:pPr eaLnBrk="1" hangingPunct="1"/>
              <a:t>16</a:t>
            </a:fld>
            <a:endParaRPr lang="en-US" altLang="en-US"/>
          </a:p>
        </p:txBody>
      </p:sp>
    </p:spTree>
    <p:extLst>
      <p:ext uri="{BB962C8B-B14F-4D97-AF65-F5344CB8AC3E}">
        <p14:creationId xmlns:p14="http://schemas.microsoft.com/office/powerpoint/2010/main" val="2774711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0475B507-35E7-4E61-B11D-6DABF96F45E1}" type="slidenum">
              <a:rPr lang="en-US" altLang="en-US"/>
              <a:pPr eaLnBrk="1" hangingPunct="1"/>
              <a:t>18</a:t>
            </a:fld>
            <a:endParaRPr lang="en-US" altLang="en-US"/>
          </a:p>
        </p:txBody>
      </p:sp>
    </p:spTree>
    <p:extLst>
      <p:ext uri="{BB962C8B-B14F-4D97-AF65-F5344CB8AC3E}">
        <p14:creationId xmlns:p14="http://schemas.microsoft.com/office/powerpoint/2010/main" val="2577817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D4BE7A64-F540-483C-B576-3C4585FA550B}" type="slidenum">
              <a:rPr lang="en-US" altLang="en-US"/>
              <a:pPr eaLnBrk="1" hangingPunct="1"/>
              <a:t>27</a:t>
            </a:fld>
            <a:endParaRPr lang="en-US" altLang="en-US"/>
          </a:p>
        </p:txBody>
      </p:sp>
    </p:spTree>
    <p:extLst>
      <p:ext uri="{BB962C8B-B14F-4D97-AF65-F5344CB8AC3E}">
        <p14:creationId xmlns:p14="http://schemas.microsoft.com/office/powerpoint/2010/main" val="245044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832F27AC-3E3A-441D-B83F-C8F14E0964A5}" type="datetime1">
              <a:rPr lang="en-US" altLang="en-US" smtClean="0"/>
              <a:t>2/4/21</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C1EA3D73-6933-4828-94D9-633478003FB3}" type="slidenum">
              <a:rPr lang="en-US" altLang="en-US"/>
              <a:pPr/>
              <a:t>‹#›</a:t>
            </a:fld>
            <a:endParaRPr lang="en-US" altLang="en-US"/>
          </a:p>
        </p:txBody>
      </p:sp>
    </p:spTree>
    <p:extLst>
      <p:ext uri="{BB962C8B-B14F-4D97-AF65-F5344CB8AC3E}">
        <p14:creationId xmlns:p14="http://schemas.microsoft.com/office/powerpoint/2010/main" val="196374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562DA4CF-5FEC-4B33-BCFE-6231F569805A}" type="datetime1">
              <a:rPr lang="en-US" altLang="en-US" smtClean="0"/>
              <a:t>2/4/21</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4ED152A8-6375-41BD-9A35-608BAEEEEE4A}" type="slidenum">
              <a:rPr lang="en-US" altLang="en-US"/>
              <a:pPr/>
              <a:t>‹#›</a:t>
            </a:fld>
            <a:endParaRPr lang="en-US" altLang="en-US"/>
          </a:p>
        </p:txBody>
      </p:sp>
    </p:spTree>
    <p:extLst>
      <p:ext uri="{BB962C8B-B14F-4D97-AF65-F5344CB8AC3E}">
        <p14:creationId xmlns:p14="http://schemas.microsoft.com/office/powerpoint/2010/main" val="330316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6BAB044-FA90-4F4F-B267-14BC527DE275}" type="datetime1">
              <a:rPr lang="en-US" altLang="en-US" smtClean="0"/>
              <a:t>2/4/21</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F1C340C4-DAA1-4EB0-A191-DB17F693B4FB}" type="slidenum">
              <a:rPr lang="en-US" altLang="en-US"/>
              <a:pPr/>
              <a:t>‹#›</a:t>
            </a:fld>
            <a:endParaRPr lang="en-US" altLang="en-US"/>
          </a:p>
        </p:txBody>
      </p:sp>
    </p:spTree>
    <p:extLst>
      <p:ext uri="{BB962C8B-B14F-4D97-AF65-F5344CB8AC3E}">
        <p14:creationId xmlns:p14="http://schemas.microsoft.com/office/powerpoint/2010/main" val="2247133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a:t>Click to edit Master title style</a:t>
            </a:r>
          </a:p>
        </p:txBody>
      </p:sp>
      <p:sp>
        <p:nvSpPr>
          <p:cNvPr id="3" name="Table Placeholder 2"/>
          <p:cNvSpPr>
            <a:spLocks noGrp="1"/>
          </p:cNvSpPr>
          <p:nvPr>
            <p:ph type="tbl" idx="1"/>
          </p:nvPr>
        </p:nvSpPr>
        <p:spPr>
          <a:xfrm>
            <a:off x="457200" y="1447800"/>
            <a:ext cx="8229600" cy="50292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fld id="{9591482C-7BCD-4B6B-BA1C-65D76A4A0421}" type="datetime1">
              <a:rPr lang="en-US" altLang="en-US" smtClean="0"/>
              <a:t>2/4/21</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A8789E59-B633-4D37-95D7-7E8C7272D221}" type="slidenum">
              <a:rPr lang="en-US" altLang="en-US"/>
              <a:pPr/>
              <a:t>‹#›</a:t>
            </a:fld>
            <a:endParaRPr lang="en-US" altLang="en-US"/>
          </a:p>
        </p:txBody>
      </p:sp>
    </p:spTree>
    <p:extLst>
      <p:ext uri="{BB962C8B-B14F-4D97-AF65-F5344CB8AC3E}">
        <p14:creationId xmlns:p14="http://schemas.microsoft.com/office/powerpoint/2010/main" val="1734442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CAB97CCB-D2A6-4D03-94C9-2FE26418E969}" type="datetime1">
              <a:rPr lang="en-US" altLang="en-US" smtClean="0"/>
              <a:t>2/4/21</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0DA8276D-B9B4-4054-B25D-375687A6B00B}" type="slidenum">
              <a:rPr lang="en-US" altLang="en-US"/>
              <a:pPr/>
              <a:t>‹#›</a:t>
            </a:fld>
            <a:endParaRPr lang="en-US" altLang="en-US"/>
          </a:p>
        </p:txBody>
      </p:sp>
    </p:spTree>
    <p:extLst>
      <p:ext uri="{BB962C8B-B14F-4D97-AF65-F5344CB8AC3E}">
        <p14:creationId xmlns:p14="http://schemas.microsoft.com/office/powerpoint/2010/main" val="45912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F49B907A-11C5-4787-8BF6-C0F370FE4AE5}" type="datetime1">
              <a:rPr lang="en-US" altLang="en-US" smtClean="0"/>
              <a:t>2/4/21</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88E9CD21-84AA-4A3D-912C-C88E4AB52161}" type="slidenum">
              <a:rPr lang="en-US" altLang="en-US"/>
              <a:pPr/>
              <a:t>‹#›</a:t>
            </a:fld>
            <a:endParaRPr lang="en-US" altLang="en-US"/>
          </a:p>
        </p:txBody>
      </p:sp>
    </p:spTree>
    <p:extLst>
      <p:ext uri="{BB962C8B-B14F-4D97-AF65-F5344CB8AC3E}">
        <p14:creationId xmlns:p14="http://schemas.microsoft.com/office/powerpoint/2010/main" val="4110788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91958D41-E043-47DE-8D0A-08435E9078F7}" type="datetime1">
              <a:rPr lang="en-US" altLang="en-US" smtClean="0"/>
              <a:t>2/4/21</a:t>
            </a:fld>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68FAA0E0-62D0-439C-95E4-E90E70048EBD}" type="slidenum">
              <a:rPr lang="en-US" altLang="en-US"/>
              <a:pPr/>
              <a:t>‹#›</a:t>
            </a:fld>
            <a:endParaRPr lang="en-US" altLang="en-US"/>
          </a:p>
        </p:txBody>
      </p:sp>
    </p:spTree>
    <p:extLst>
      <p:ext uri="{BB962C8B-B14F-4D97-AF65-F5344CB8AC3E}">
        <p14:creationId xmlns:p14="http://schemas.microsoft.com/office/powerpoint/2010/main" val="2249349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5C53EE71-725C-4727-9DE1-2ABD05FA5E08}" type="datetime1">
              <a:rPr lang="en-US" altLang="en-US" smtClean="0"/>
              <a:t>2/4/21</a:t>
            </a:fld>
            <a:endParaRPr lang="en-US" altLang="en-US"/>
          </a:p>
        </p:txBody>
      </p:sp>
      <p:sp>
        <p:nvSpPr>
          <p:cNvPr id="8" name="Rectangle 5"/>
          <p:cNvSpPr>
            <a:spLocks noGrp="1" noChangeArrowheads="1"/>
          </p:cNvSpPr>
          <p:nvPr>
            <p:ph type="ftr" sz="quarter" idx="11"/>
          </p:nvPr>
        </p:nvSpPr>
        <p:spPr>
          <a:ln/>
        </p:spPr>
        <p:txBody>
          <a:bodyPr/>
          <a:lstStyle>
            <a:lvl1pPr>
              <a:defRPr/>
            </a:lvl1pPr>
          </a:lstStyle>
          <a:p>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D35AAD5F-644C-46D6-A852-1610C73349F7}" type="slidenum">
              <a:rPr lang="en-US" altLang="en-US"/>
              <a:pPr/>
              <a:t>‹#›</a:t>
            </a:fld>
            <a:endParaRPr lang="en-US" altLang="en-US"/>
          </a:p>
        </p:txBody>
      </p:sp>
    </p:spTree>
    <p:extLst>
      <p:ext uri="{BB962C8B-B14F-4D97-AF65-F5344CB8AC3E}">
        <p14:creationId xmlns:p14="http://schemas.microsoft.com/office/powerpoint/2010/main" val="3380856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25042DC0-2BDA-4837-8231-CE13FF414A0D}" type="datetime1">
              <a:rPr lang="en-US" altLang="en-US" smtClean="0"/>
              <a:t>2/4/21</a:t>
            </a:fld>
            <a:endParaRPr lang="en-US" altLang="en-US"/>
          </a:p>
        </p:txBody>
      </p:sp>
      <p:sp>
        <p:nvSpPr>
          <p:cNvPr id="4" name="Rectangle 5"/>
          <p:cNvSpPr>
            <a:spLocks noGrp="1" noChangeArrowheads="1"/>
          </p:cNvSpPr>
          <p:nvPr>
            <p:ph type="ftr" sz="quarter" idx="11"/>
          </p:nvPr>
        </p:nvSpPr>
        <p:spPr>
          <a:ln/>
        </p:spPr>
        <p:txBody>
          <a:bodyPr/>
          <a:lstStyle>
            <a:lvl1pPr>
              <a:defRPr/>
            </a:lvl1pPr>
          </a:lstStyle>
          <a:p>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D25962FC-6496-41DE-84E9-B742E07B3025}" type="slidenum">
              <a:rPr lang="en-US" altLang="en-US"/>
              <a:pPr/>
              <a:t>‹#›</a:t>
            </a:fld>
            <a:endParaRPr lang="en-US" altLang="en-US"/>
          </a:p>
        </p:txBody>
      </p:sp>
    </p:spTree>
    <p:extLst>
      <p:ext uri="{BB962C8B-B14F-4D97-AF65-F5344CB8AC3E}">
        <p14:creationId xmlns:p14="http://schemas.microsoft.com/office/powerpoint/2010/main" val="3947128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CBB3BEA-9FBC-4E1C-9A6A-ED6857365F5E}" type="datetime1">
              <a:rPr lang="en-US" altLang="en-US" smtClean="0"/>
              <a:t>2/4/21</a:t>
            </a:fld>
            <a:endParaRPr lang="en-US" altLang="en-US"/>
          </a:p>
        </p:txBody>
      </p:sp>
      <p:sp>
        <p:nvSpPr>
          <p:cNvPr id="3" name="Rectangle 5"/>
          <p:cNvSpPr>
            <a:spLocks noGrp="1" noChangeArrowheads="1"/>
          </p:cNvSpPr>
          <p:nvPr>
            <p:ph type="ftr" sz="quarter" idx="11"/>
          </p:nvPr>
        </p:nvSpPr>
        <p:spPr>
          <a:ln/>
        </p:spPr>
        <p:txBody>
          <a:bodyPr/>
          <a:lstStyle>
            <a:lvl1pPr>
              <a:defRPr/>
            </a:lvl1pPr>
          </a:lstStyle>
          <a:p>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026EA6B1-392D-4517-BF81-575F85EC3B0D}" type="slidenum">
              <a:rPr lang="en-US" altLang="en-US"/>
              <a:pPr/>
              <a:t>‹#›</a:t>
            </a:fld>
            <a:endParaRPr lang="en-US" altLang="en-US"/>
          </a:p>
        </p:txBody>
      </p:sp>
    </p:spTree>
    <p:extLst>
      <p:ext uri="{BB962C8B-B14F-4D97-AF65-F5344CB8AC3E}">
        <p14:creationId xmlns:p14="http://schemas.microsoft.com/office/powerpoint/2010/main" val="744984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3EFF04CE-1F46-4218-B821-ABABD4F01113}" type="datetime1">
              <a:rPr lang="en-US" altLang="en-US" smtClean="0"/>
              <a:t>2/4/21</a:t>
            </a:fld>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AC2D35BB-9554-482E-8F68-5D43938872E8}" type="slidenum">
              <a:rPr lang="en-US" altLang="en-US"/>
              <a:pPr/>
              <a:t>‹#›</a:t>
            </a:fld>
            <a:endParaRPr lang="en-US" altLang="en-US"/>
          </a:p>
        </p:txBody>
      </p:sp>
    </p:spTree>
    <p:extLst>
      <p:ext uri="{BB962C8B-B14F-4D97-AF65-F5344CB8AC3E}">
        <p14:creationId xmlns:p14="http://schemas.microsoft.com/office/powerpoint/2010/main" val="759138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EFAC559F-11D3-4A30-A063-C06ED7FC70B8}" type="datetime1">
              <a:rPr lang="en-US" altLang="en-US" smtClean="0"/>
              <a:t>2/4/21</a:t>
            </a:fld>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649653E7-1B68-4587-8BBD-730C8A67C5C9}" type="slidenum">
              <a:rPr lang="en-US" altLang="en-US"/>
              <a:pPr/>
              <a:t>‹#›</a:t>
            </a:fld>
            <a:endParaRPr lang="en-US" altLang="en-US"/>
          </a:p>
        </p:txBody>
      </p:sp>
    </p:spTree>
    <p:extLst>
      <p:ext uri="{BB962C8B-B14F-4D97-AF65-F5344CB8AC3E}">
        <p14:creationId xmlns:p14="http://schemas.microsoft.com/office/powerpoint/2010/main" val="3936108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7" name="Rounded Rectangle 6"/>
          <p:cNvSpPr/>
          <p:nvPr userDrawn="1"/>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ctr" eaLnBrk="1" hangingPunct="1"/>
            <a:endParaRPr lang="en-US" altLang="en-US">
              <a:solidFill>
                <a:srgbClr val="FFFFFF"/>
              </a:solidFill>
              <a:latin typeface="Franklin Gothic Book" pitchFamily="34" charset="0"/>
            </a:endParaRPr>
          </a:p>
        </p:txBody>
      </p:sp>
      <p:sp>
        <p:nvSpPr>
          <p:cNvPr id="9" name="Rounded Rectangle 8"/>
          <p:cNvSpPr/>
          <p:nvPr userDrawn="1"/>
        </p:nvSpPr>
        <p:spPr>
          <a:xfrm>
            <a:off x="418596" y="435546"/>
            <a:ext cx="8306809" cy="603387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ctr" eaLnBrk="1" hangingPunct="1"/>
            <a:endParaRPr lang="en-US" altLang="en-US">
              <a:solidFill>
                <a:srgbClr val="FFFFFF"/>
              </a:solidFill>
              <a:latin typeface="Franklin Gothic Book" pitchFamily="34" charset="0"/>
            </a:endParaRPr>
          </a:p>
        </p:txBody>
      </p:sp>
      <p:cxnSp>
        <p:nvCxnSpPr>
          <p:cNvPr id="1030" name="Straight Connector 7"/>
          <p:cNvCxnSpPr>
            <a:cxnSpLocks noChangeShapeType="1"/>
          </p:cNvCxnSpPr>
          <p:nvPr userDrawn="1"/>
        </p:nvCxnSpPr>
        <p:spPr bwMode="auto">
          <a:xfrm>
            <a:off x="533400" y="1447800"/>
            <a:ext cx="8077200" cy="1588"/>
          </a:xfrm>
          <a:prstGeom prst="line">
            <a:avLst/>
          </a:prstGeom>
          <a:noFill/>
          <a:ln w="57150" algn="ctr">
            <a:solidFill>
              <a:srgbClr val="000080"/>
            </a:solidFill>
            <a:round/>
            <a:headEnd/>
            <a:tailEnd/>
          </a:ln>
          <a:extLst>
            <a:ext uri="{909E8E84-426E-40DD-AFC4-6F175D3DCCD1}">
              <a14:hiddenFill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2" name="Rectangle 3"/>
          <p:cNvSpPr>
            <a:spLocks noGrp="1" noChangeArrowheads="1"/>
          </p:cNvSpPr>
          <p:nvPr>
            <p:ph type="body" idx="1"/>
          </p:nvPr>
        </p:nvSpPr>
        <p:spPr bwMode="auto">
          <a:xfrm>
            <a:off x="457200" y="14478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lvl1pPr>
          </a:lstStyle>
          <a:p>
            <a:fld id="{5ADECC30-F093-43FF-9DE6-8E8A5FA85C00}" type="datetime1">
              <a:rPr lang="en-US" altLang="en-US" smtClean="0"/>
              <a:t>2/4/21</a:t>
            </a:fld>
            <a:endParaRPr lang="en-US" altLang="en-US"/>
          </a:p>
        </p:txBody>
      </p:sp>
      <p:sp>
        <p:nvSpPr>
          <p:cNvPr id="1495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endParaRPr lang="en-US" altLang="en-US"/>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fld id="{88FE25A7-4405-40AF-AB92-5C8659F2AB8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hf hdr="0" ftr="0" dt="0"/>
  <p:txStyles>
    <p:titleStyle>
      <a:lvl1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0" fontAlgn="base" hangingPunct="0">
        <a:spcBef>
          <a:spcPct val="20000"/>
        </a:spcBef>
        <a:spcAft>
          <a:spcPct val="0"/>
        </a:spcAft>
        <a:buClr>
          <a:srgbClr val="0000CC"/>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Char char="–"/>
        <a:defRPr sz="3000">
          <a:solidFill>
            <a:schemeClr val="tx1"/>
          </a:solidFill>
          <a:latin typeface="+mn-lt"/>
        </a:defRPr>
      </a:lvl2pPr>
      <a:lvl3pPr marL="1143000" indent="-228600" algn="l" rtl="0" eaLnBrk="0" fontAlgn="base" hangingPunct="0">
        <a:spcBef>
          <a:spcPct val="20000"/>
        </a:spcBef>
        <a:spcAft>
          <a:spcPct val="0"/>
        </a:spcAft>
        <a:buClr>
          <a:schemeClr val="tx1"/>
        </a:buClr>
        <a:buChar char="•"/>
        <a:defRPr sz="2800">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ounded Rectangle 6"/>
          <p:cNvSpPr/>
          <p:nvPr/>
        </p:nvSpPr>
        <p:spPr>
          <a:xfrm>
            <a:off x="609601" y="1452563"/>
            <a:ext cx="7924800" cy="2509837"/>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ctr" eaLnBrk="1" hangingPunct="1"/>
            <a:endParaRPr lang="en-US" altLang="en-US">
              <a:solidFill>
                <a:srgbClr val="FFFFFF"/>
              </a:solidFill>
              <a:latin typeface="Franklin Gothic Book" pitchFamily="34" charset="0"/>
            </a:endParaRPr>
          </a:p>
        </p:txBody>
      </p:sp>
      <p:sp>
        <p:nvSpPr>
          <p:cNvPr id="2" name="Title 1"/>
          <p:cNvSpPr>
            <a:spLocks noGrp="1"/>
          </p:cNvSpPr>
          <p:nvPr>
            <p:ph type="ctrTitle" idx="4294967295"/>
          </p:nvPr>
        </p:nvSpPr>
        <p:spPr>
          <a:xfrm>
            <a:off x="1752600" y="2362200"/>
            <a:ext cx="5943600" cy="1219200"/>
          </a:xfrm>
        </p:spPr>
        <p:txBody>
          <a:bodyPr lIns="45720" rIns="45720">
            <a:normAutofit fontScale="90000"/>
          </a:bodyPr>
          <a:lstStyle/>
          <a:p>
            <a:pPr algn="ctr" eaLnBrk="1" hangingPunct="1">
              <a:defRPr/>
            </a:pPr>
            <a:r>
              <a:rPr lang="en-US" sz="4200">
                <a:effectLst/>
              </a:rPr>
              <a:t>2. Understanding </a:t>
            </a:r>
            <a:r>
              <a:rPr lang="en-US" sz="4200" dirty="0">
                <a:effectLst/>
              </a:rPr>
              <a:t>Local </a:t>
            </a:r>
            <a:br>
              <a:rPr lang="en-US" sz="4200" dirty="0">
                <a:effectLst/>
              </a:rPr>
            </a:br>
            <a:r>
              <a:rPr lang="en-US" sz="4200" dirty="0">
                <a:effectLst/>
              </a:rPr>
              <a:t>Area Networking</a:t>
            </a:r>
          </a:p>
        </p:txBody>
      </p:sp>
      <p:sp>
        <p:nvSpPr>
          <p:cNvPr id="3" name="Slide Number Placeholder 2">
            <a:extLst>
              <a:ext uri="{FF2B5EF4-FFF2-40B4-BE49-F238E27FC236}">
                <a16:creationId xmlns:a16="http://schemas.microsoft.com/office/drawing/2014/main" id="{A1DFC722-EFFC-49E9-9B04-7B08655C42E2}"/>
              </a:ext>
            </a:extLst>
          </p:cNvPr>
          <p:cNvSpPr>
            <a:spLocks noGrp="1"/>
          </p:cNvSpPr>
          <p:nvPr>
            <p:ph type="sldNum" sz="quarter" idx="12"/>
          </p:nvPr>
        </p:nvSpPr>
        <p:spPr/>
        <p:txBody>
          <a:bodyPr/>
          <a:lstStyle/>
          <a:p>
            <a:fld id="{0DA8276D-B9B4-4054-B25D-375687A6B00B}"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a:extLst>
              <a:ext uri="{FF2B5EF4-FFF2-40B4-BE49-F238E27FC236}">
                <a16:creationId xmlns:a16="http://schemas.microsoft.com/office/drawing/2014/main" id="{AF35878A-8400-4F9F-A612-AF02B8269738}"/>
              </a:ext>
            </a:extLst>
          </p:cNvPr>
          <p:cNvSpPr>
            <a:spLocks noChangeArrowheads="1"/>
          </p:cNvSpPr>
          <p:nvPr/>
        </p:nvSpPr>
        <p:spPr bwMode="auto">
          <a:xfrm>
            <a:off x="237727" y="141739"/>
            <a:ext cx="3268133" cy="707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3200" dirty="0">
                <a:solidFill>
                  <a:srgbClr val="0000FF"/>
                </a:solidFill>
                <a:latin typeface="Tahoma" charset="0"/>
              </a:rPr>
              <a:t>Star Topology</a:t>
            </a:r>
          </a:p>
        </p:txBody>
      </p:sp>
      <p:pic>
        <p:nvPicPr>
          <p:cNvPr id="12291" name="Picture 5" descr="fg01_00400">
            <a:extLst>
              <a:ext uri="{FF2B5EF4-FFF2-40B4-BE49-F238E27FC236}">
                <a16:creationId xmlns:a16="http://schemas.microsoft.com/office/drawing/2014/main" id="{6313EF91-77BB-4C0B-88D2-4548DFE01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88" y="975579"/>
            <a:ext cx="4724400" cy="56538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13500000" algn="ctr" rotWithShape="0">
                    <a:srgbClr val="999999"/>
                  </a:outerShdw>
                </a:effectLst>
              </a14:hiddenEffects>
            </a:ext>
          </a:extLst>
        </p:spPr>
      </p:pic>
      <p:grpSp>
        <p:nvGrpSpPr>
          <p:cNvPr id="2" name="Group 1">
            <a:extLst>
              <a:ext uri="{FF2B5EF4-FFF2-40B4-BE49-F238E27FC236}">
                <a16:creationId xmlns:a16="http://schemas.microsoft.com/office/drawing/2014/main" id="{5B4844C0-1062-410C-A8A4-689710C305B9}"/>
              </a:ext>
            </a:extLst>
          </p:cNvPr>
          <p:cNvGrpSpPr/>
          <p:nvPr/>
        </p:nvGrpSpPr>
        <p:grpSpPr>
          <a:xfrm>
            <a:off x="-153988" y="2091531"/>
            <a:ext cx="5259388" cy="1321593"/>
            <a:chOff x="-153988" y="2091531"/>
            <a:chExt cx="5259388" cy="1321593"/>
          </a:xfrm>
        </p:grpSpPr>
        <p:sp>
          <p:nvSpPr>
            <p:cNvPr id="25606" name="Text Box 6">
              <a:extLst>
                <a:ext uri="{FF2B5EF4-FFF2-40B4-BE49-F238E27FC236}">
                  <a16:creationId xmlns:a16="http://schemas.microsoft.com/office/drawing/2014/main" id="{7053329D-B58A-4B0F-9D8F-48F8F5D7588D}"/>
                </a:ext>
              </a:extLst>
            </p:cNvPr>
            <p:cNvSpPr txBox="1">
              <a:spLocks noChangeArrowheads="1"/>
            </p:cNvSpPr>
            <p:nvPr/>
          </p:nvSpPr>
          <p:spPr bwMode="auto">
            <a:xfrm>
              <a:off x="-153988" y="2091531"/>
              <a:ext cx="29718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sz="2000" dirty="0">
                  <a:latin typeface="Tahoma" charset="0"/>
                </a:rPr>
                <a:t>Switch (or Hub)</a:t>
              </a:r>
            </a:p>
            <a:p>
              <a:pPr>
                <a:spcBef>
                  <a:spcPct val="50000"/>
                </a:spcBef>
                <a:defRPr/>
              </a:pPr>
              <a:r>
                <a:rPr lang="en-US" sz="2000" dirty="0">
                  <a:latin typeface="Tahoma" charset="0"/>
                </a:rPr>
                <a:t>    Multi-port Repeater</a:t>
              </a:r>
            </a:p>
          </p:txBody>
        </p:sp>
        <p:sp>
          <p:nvSpPr>
            <p:cNvPr id="12293" name="Line 7">
              <a:extLst>
                <a:ext uri="{FF2B5EF4-FFF2-40B4-BE49-F238E27FC236}">
                  <a16:creationId xmlns:a16="http://schemas.microsoft.com/office/drawing/2014/main" id="{6DE1F853-D697-4B29-B2F6-FC93BD2420D8}"/>
                </a:ext>
              </a:extLst>
            </p:cNvPr>
            <p:cNvSpPr>
              <a:spLocks noChangeShapeType="1"/>
            </p:cNvSpPr>
            <p:nvPr/>
          </p:nvSpPr>
          <p:spPr bwMode="auto">
            <a:xfrm>
              <a:off x="2817812" y="2514599"/>
              <a:ext cx="2287588" cy="8985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nvGrpSpPr>
          <p:cNvPr id="3" name="Group 2">
            <a:extLst>
              <a:ext uri="{FF2B5EF4-FFF2-40B4-BE49-F238E27FC236}">
                <a16:creationId xmlns:a16="http://schemas.microsoft.com/office/drawing/2014/main" id="{1D435EA3-AF18-46DE-B8FE-8896B363D66E}"/>
              </a:ext>
            </a:extLst>
          </p:cNvPr>
          <p:cNvGrpSpPr/>
          <p:nvPr/>
        </p:nvGrpSpPr>
        <p:grpSpPr>
          <a:xfrm>
            <a:off x="170656" y="3657600"/>
            <a:ext cx="6135690" cy="1254183"/>
            <a:chOff x="170656" y="3657600"/>
            <a:chExt cx="6135690" cy="1254183"/>
          </a:xfrm>
        </p:grpSpPr>
        <p:sp>
          <p:nvSpPr>
            <p:cNvPr id="25611" name="Text Box 11">
              <a:extLst>
                <a:ext uri="{FF2B5EF4-FFF2-40B4-BE49-F238E27FC236}">
                  <a16:creationId xmlns:a16="http://schemas.microsoft.com/office/drawing/2014/main" id="{B55D2C40-4B57-4F8E-B504-78F4FA3524C0}"/>
                </a:ext>
              </a:extLst>
            </p:cNvPr>
            <p:cNvSpPr txBox="1">
              <a:spLocks noChangeArrowheads="1"/>
            </p:cNvSpPr>
            <p:nvPr/>
          </p:nvSpPr>
          <p:spPr bwMode="auto">
            <a:xfrm>
              <a:off x="170656" y="4038599"/>
              <a:ext cx="266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sz="2000" dirty="0">
                  <a:latin typeface="Tahoma" charset="0"/>
                </a:rPr>
                <a:t>Twisted Pair Cable    </a:t>
              </a:r>
            </a:p>
          </p:txBody>
        </p:sp>
        <p:sp>
          <p:nvSpPr>
            <p:cNvPr id="12298" name="Line 12">
              <a:extLst>
                <a:ext uri="{FF2B5EF4-FFF2-40B4-BE49-F238E27FC236}">
                  <a16:creationId xmlns:a16="http://schemas.microsoft.com/office/drawing/2014/main" id="{4193F73F-6944-45B2-AA05-80C393A037C0}"/>
                </a:ext>
              </a:extLst>
            </p:cNvPr>
            <p:cNvSpPr>
              <a:spLocks noChangeShapeType="1"/>
            </p:cNvSpPr>
            <p:nvPr/>
          </p:nvSpPr>
          <p:spPr bwMode="auto">
            <a:xfrm flipV="1">
              <a:off x="2837656" y="4038599"/>
              <a:ext cx="1962946" cy="247709"/>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299" name="Line 13">
              <a:extLst>
                <a:ext uri="{FF2B5EF4-FFF2-40B4-BE49-F238E27FC236}">
                  <a16:creationId xmlns:a16="http://schemas.microsoft.com/office/drawing/2014/main" id="{C9371473-BF0B-4857-AC87-D9A801C7029B}"/>
                </a:ext>
              </a:extLst>
            </p:cNvPr>
            <p:cNvSpPr>
              <a:spLocks noChangeShapeType="1"/>
            </p:cNvSpPr>
            <p:nvPr/>
          </p:nvSpPr>
          <p:spPr bwMode="auto">
            <a:xfrm>
              <a:off x="2837656" y="4435476"/>
              <a:ext cx="2496344" cy="47630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300" name="Line 14">
              <a:extLst>
                <a:ext uri="{FF2B5EF4-FFF2-40B4-BE49-F238E27FC236}">
                  <a16:creationId xmlns:a16="http://schemas.microsoft.com/office/drawing/2014/main" id="{8FDF731E-540F-4669-8102-0CC9B6BD1CB9}"/>
                </a:ext>
              </a:extLst>
            </p:cNvPr>
            <p:cNvSpPr>
              <a:spLocks noChangeShapeType="1"/>
            </p:cNvSpPr>
            <p:nvPr/>
          </p:nvSpPr>
          <p:spPr bwMode="auto">
            <a:xfrm>
              <a:off x="2837656" y="4364889"/>
              <a:ext cx="3468690" cy="7058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301" name="Line 15">
              <a:extLst>
                <a:ext uri="{FF2B5EF4-FFF2-40B4-BE49-F238E27FC236}">
                  <a16:creationId xmlns:a16="http://schemas.microsoft.com/office/drawing/2014/main" id="{2A0B25A1-F500-4A3B-92FF-64D6A75CD426}"/>
                </a:ext>
              </a:extLst>
            </p:cNvPr>
            <p:cNvSpPr>
              <a:spLocks noChangeShapeType="1"/>
            </p:cNvSpPr>
            <p:nvPr/>
          </p:nvSpPr>
          <p:spPr bwMode="auto">
            <a:xfrm flipV="1">
              <a:off x="2837656" y="3657600"/>
              <a:ext cx="1505744" cy="533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4" name="Slide Number Placeholder 3">
            <a:extLst>
              <a:ext uri="{FF2B5EF4-FFF2-40B4-BE49-F238E27FC236}">
                <a16:creationId xmlns:a16="http://schemas.microsoft.com/office/drawing/2014/main" id="{CB16414D-4C11-4CC7-9F6D-F2F842349C20}"/>
              </a:ext>
            </a:extLst>
          </p:cNvPr>
          <p:cNvSpPr>
            <a:spLocks noGrp="1"/>
          </p:cNvSpPr>
          <p:nvPr>
            <p:ph type="sldNum" sz="quarter" idx="12"/>
          </p:nvPr>
        </p:nvSpPr>
        <p:spPr/>
        <p:txBody>
          <a:bodyPr/>
          <a:lstStyle/>
          <a:p>
            <a:fld id="{0DA8276D-B9B4-4054-B25D-375687A6B00B}" type="slidenum">
              <a:rPr lang="en-US" altLang="en-US" smtClean="0"/>
              <a:pPr/>
              <a:t>10</a:t>
            </a:fld>
            <a:endParaRPr lang="en-US" altLang="en-US"/>
          </a:p>
        </p:txBody>
      </p:sp>
    </p:spTree>
    <p:extLst>
      <p:ext uri="{BB962C8B-B14F-4D97-AF65-F5344CB8AC3E}">
        <p14:creationId xmlns:p14="http://schemas.microsoft.com/office/powerpoint/2010/main" val="124139343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50" name="Rectangle 8"/>
          <p:cNvSpPr>
            <a:spLocks noGrp="1" noChangeArrowheads="1"/>
          </p:cNvSpPr>
          <p:nvPr>
            <p:ph type="ctrTitle"/>
          </p:nvPr>
        </p:nvSpPr>
        <p:spPr>
          <a:xfrm>
            <a:off x="381000" y="168442"/>
            <a:ext cx="4876800" cy="609600"/>
          </a:xfrm>
          <a:noFill/>
        </p:spPr>
        <p:txBody>
          <a:bodyPr/>
          <a:lstStyle/>
          <a:p>
            <a:pPr algn="l" eaLnBrk="1" hangingPunct="1"/>
            <a:r>
              <a:rPr lang="en-US" altLang="en-US" dirty="0">
                <a:effectLst/>
              </a:rPr>
              <a:t>Star Topology</a:t>
            </a:r>
            <a:endParaRPr lang="en-US" altLang="en-US" sz="3200" dirty="0">
              <a:effectLst/>
            </a:endParaRPr>
          </a:p>
        </p:txBody>
      </p:sp>
      <p:sp>
        <p:nvSpPr>
          <p:cNvPr id="2" name="Subtitle 1"/>
          <p:cNvSpPr>
            <a:spLocks noGrp="1"/>
          </p:cNvSpPr>
          <p:nvPr>
            <p:ph type="subTitle" idx="1"/>
          </p:nvPr>
        </p:nvSpPr>
        <p:spPr>
          <a:xfrm>
            <a:off x="661737" y="778042"/>
            <a:ext cx="7505700" cy="5562600"/>
          </a:xfrm>
        </p:spPr>
        <p:txBody>
          <a:bodyPr/>
          <a:lstStyle/>
          <a:p>
            <a:pPr algn="l"/>
            <a:r>
              <a:rPr lang="en-US" altLang="en-US" sz="2400" dirty="0"/>
              <a:t>Advantages </a:t>
            </a:r>
          </a:p>
          <a:p>
            <a:pPr algn="l">
              <a:buFontTx/>
              <a:buChar char="•"/>
            </a:pPr>
            <a:r>
              <a:rPr lang="en-US" altLang="en-US" sz="2400" dirty="0"/>
              <a:t>Better performance than bus or ring</a:t>
            </a:r>
          </a:p>
          <a:p>
            <a:pPr algn="l">
              <a:buFontTx/>
              <a:buChar char="•"/>
            </a:pPr>
            <a:r>
              <a:rPr lang="en-US" altLang="en-US" sz="2400" dirty="0"/>
              <a:t>If a cable goes bad, only the device connected to it is affected.</a:t>
            </a:r>
          </a:p>
          <a:p>
            <a:pPr algn="l">
              <a:buFontTx/>
              <a:buChar char="•"/>
            </a:pPr>
            <a:r>
              <a:rPr lang="en-US" altLang="en-US" sz="2400" dirty="0"/>
              <a:t>Can support larger numbers than the bus.</a:t>
            </a:r>
          </a:p>
          <a:p>
            <a:pPr algn="l">
              <a:buFontTx/>
              <a:buChar char="•"/>
            </a:pPr>
            <a:r>
              <a:rPr lang="en-US" altLang="en-US" sz="2400" dirty="0"/>
              <a:t>Easy to troubleshoot.</a:t>
            </a:r>
          </a:p>
          <a:p>
            <a:pPr algn="l">
              <a:buFontTx/>
              <a:buChar char="•"/>
            </a:pPr>
            <a:r>
              <a:rPr lang="en-US" altLang="en-US" sz="2400" dirty="0"/>
              <a:t>No network disruption when adding or removing devices.</a:t>
            </a:r>
          </a:p>
          <a:p>
            <a:pPr algn="l">
              <a:buFontTx/>
              <a:buChar char="•"/>
            </a:pPr>
            <a:endParaRPr lang="en-US" altLang="en-US" sz="2400" dirty="0"/>
          </a:p>
          <a:p>
            <a:pPr algn="l"/>
            <a:r>
              <a:rPr lang="en-US" altLang="en-US" sz="2400" dirty="0"/>
              <a:t>Disadvantages </a:t>
            </a:r>
          </a:p>
          <a:p>
            <a:pPr algn="l">
              <a:buFontTx/>
              <a:buChar char="•"/>
            </a:pPr>
            <a:r>
              <a:rPr lang="en-US" altLang="en-US" sz="2400" dirty="0"/>
              <a:t>Single point of failure at the hub or switch</a:t>
            </a:r>
          </a:p>
          <a:p>
            <a:pPr algn="l">
              <a:buFontTx/>
              <a:buChar char="•"/>
            </a:pPr>
            <a:r>
              <a:rPr lang="en-US" altLang="en-US" sz="2400" dirty="0"/>
              <a:t>Performance dependent on central device</a:t>
            </a:r>
          </a:p>
          <a:p>
            <a:pPr algn="l">
              <a:buFontTx/>
              <a:buChar char="•"/>
            </a:pPr>
            <a:r>
              <a:rPr lang="en-US" altLang="en-US" sz="2400" dirty="0"/>
              <a:t>Size limited by connections on the hub or switch</a:t>
            </a:r>
          </a:p>
        </p:txBody>
      </p:sp>
      <p:sp>
        <p:nvSpPr>
          <p:cNvPr id="3" name="Slide Number Placeholder 2">
            <a:extLst>
              <a:ext uri="{FF2B5EF4-FFF2-40B4-BE49-F238E27FC236}">
                <a16:creationId xmlns:a16="http://schemas.microsoft.com/office/drawing/2014/main" id="{431E65BF-7D01-4D0E-BA72-ACF20E53A739}"/>
              </a:ext>
            </a:extLst>
          </p:cNvPr>
          <p:cNvSpPr>
            <a:spLocks noGrp="1"/>
          </p:cNvSpPr>
          <p:nvPr>
            <p:ph type="sldNum" sz="quarter" idx="12"/>
          </p:nvPr>
        </p:nvSpPr>
        <p:spPr/>
        <p:txBody>
          <a:bodyPr/>
          <a:lstStyle/>
          <a:p>
            <a:fld id="{C1EA3D73-6933-4828-94D9-633478003FB3}" type="slidenum">
              <a:rPr lang="en-US" altLang="en-US" smtClean="0"/>
              <a:pPr/>
              <a:t>11</a:t>
            </a:fld>
            <a:endParaRPr lang="en-US" altLang="en-US"/>
          </a:p>
        </p:txBody>
      </p:sp>
    </p:spTree>
    <p:extLst>
      <p:ext uri="{BB962C8B-B14F-4D97-AF65-F5344CB8AC3E}">
        <p14:creationId xmlns:p14="http://schemas.microsoft.com/office/powerpoint/2010/main" val="1782672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4" name="Rectangle 8"/>
          <p:cNvSpPr>
            <a:spLocks noGrp="1" noChangeArrowheads="1"/>
          </p:cNvSpPr>
          <p:nvPr>
            <p:ph type="title"/>
          </p:nvPr>
        </p:nvSpPr>
        <p:spPr>
          <a:xfrm>
            <a:off x="704056" y="533400"/>
            <a:ext cx="4648200" cy="762000"/>
          </a:xfrm>
          <a:noFill/>
        </p:spPr>
        <p:txBody>
          <a:bodyPr/>
          <a:lstStyle/>
          <a:p>
            <a:pPr algn="l" eaLnBrk="1" hangingPunct="1"/>
            <a:r>
              <a:rPr lang="en-US" altLang="en-US" sz="3200" dirty="0">
                <a:effectLst/>
              </a:rPr>
              <a:t>Star implementation</a:t>
            </a:r>
          </a:p>
        </p:txBody>
      </p:sp>
      <p:pic>
        <p:nvPicPr>
          <p:cNvPr id="717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52600"/>
            <a:ext cx="6080871"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E49C36C5-00D6-46B2-A4C4-CD6A42A579B1}"/>
              </a:ext>
            </a:extLst>
          </p:cNvPr>
          <p:cNvSpPr>
            <a:spLocks noGrp="1"/>
          </p:cNvSpPr>
          <p:nvPr>
            <p:ph type="sldNum" sz="quarter" idx="12"/>
          </p:nvPr>
        </p:nvSpPr>
        <p:spPr/>
        <p:txBody>
          <a:bodyPr/>
          <a:lstStyle/>
          <a:p>
            <a:fld id="{0DA8276D-B9B4-4054-B25D-375687A6B00B}" type="slidenum">
              <a:rPr lang="en-US" altLang="en-US" smtClean="0"/>
              <a:pPr/>
              <a:t>12</a:t>
            </a:fld>
            <a:endParaRPr lang="en-US" altLang="en-US"/>
          </a:p>
        </p:txBody>
      </p:sp>
    </p:spTree>
    <p:extLst>
      <p:ext uri="{BB962C8B-B14F-4D97-AF65-F5344CB8AC3E}">
        <p14:creationId xmlns:p14="http://schemas.microsoft.com/office/powerpoint/2010/main" val="1273941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8" name="Rectangle 8"/>
          <p:cNvSpPr>
            <a:spLocks noGrp="1" noChangeArrowheads="1"/>
          </p:cNvSpPr>
          <p:nvPr>
            <p:ph type="ctrTitle"/>
          </p:nvPr>
        </p:nvSpPr>
        <p:spPr>
          <a:xfrm>
            <a:off x="477061" y="238292"/>
            <a:ext cx="5562600" cy="685800"/>
          </a:xfrm>
          <a:noFill/>
        </p:spPr>
        <p:txBody>
          <a:bodyPr/>
          <a:lstStyle/>
          <a:p>
            <a:pPr algn="l" eaLnBrk="1" hangingPunct="1"/>
            <a:r>
              <a:rPr lang="en-US" altLang="en-US" sz="3200" dirty="0">
                <a:effectLst/>
              </a:rPr>
              <a:t>Mesh Topology</a:t>
            </a:r>
          </a:p>
        </p:txBody>
      </p:sp>
      <p:sp>
        <p:nvSpPr>
          <p:cNvPr id="2" name="Subtitle 1"/>
          <p:cNvSpPr>
            <a:spLocks noGrp="1"/>
          </p:cNvSpPr>
          <p:nvPr>
            <p:ph type="subTitle" idx="1"/>
          </p:nvPr>
        </p:nvSpPr>
        <p:spPr>
          <a:xfrm>
            <a:off x="533400" y="1143000"/>
            <a:ext cx="7391400" cy="5334000"/>
          </a:xfrm>
        </p:spPr>
        <p:txBody>
          <a:bodyPr/>
          <a:lstStyle/>
          <a:p>
            <a:pPr marL="342900" indent="-342900" algn="l">
              <a:buFont typeface="Arial" panose="020B0604020202020204" pitchFamily="34" charset="0"/>
              <a:buChar char="•"/>
              <a:defRPr/>
            </a:pPr>
            <a:r>
              <a:rPr lang="en-US" altLang="en-US" sz="2400" dirty="0"/>
              <a:t>Every computer connects to every other computer</a:t>
            </a:r>
          </a:p>
          <a:p>
            <a:pPr marL="342900" indent="-342900" algn="l">
              <a:buFont typeface="Arial" panose="020B0604020202020204" pitchFamily="34" charset="0"/>
              <a:buChar char="•"/>
              <a:defRPr/>
            </a:pPr>
            <a:r>
              <a:rPr lang="en-US" altLang="en-US" sz="2400" dirty="0"/>
              <a:t>No central connecting device is needed</a:t>
            </a:r>
          </a:p>
          <a:p>
            <a:pPr marL="342900" indent="-342900" algn="l">
              <a:buFont typeface="Arial" panose="020B0604020202020204" pitchFamily="34" charset="0"/>
              <a:buChar char="•"/>
              <a:defRPr/>
            </a:pPr>
            <a:r>
              <a:rPr lang="en-US" sz="2400" dirty="0"/>
              <a:t>Redundant data traffic paths</a:t>
            </a:r>
            <a:endParaRPr lang="en-US" altLang="en-US" sz="2400" dirty="0"/>
          </a:p>
          <a:p>
            <a:pPr algn="l">
              <a:defRPr/>
            </a:pPr>
            <a:endParaRPr lang="en-US" sz="2400" dirty="0"/>
          </a:p>
          <a:p>
            <a:pPr algn="l">
              <a:defRPr/>
            </a:pPr>
            <a:endParaRPr lang="en-US" sz="2400" dirty="0"/>
          </a:p>
          <a:p>
            <a:pPr algn="l">
              <a:defRPr/>
            </a:pPr>
            <a:r>
              <a:rPr lang="en-US" sz="2400" dirty="0"/>
              <a:t>Advantages</a:t>
            </a:r>
          </a:p>
          <a:p>
            <a:pPr marL="285750" indent="-285750" algn="l">
              <a:buFont typeface="Arial" pitchFamily="34" charset="0"/>
              <a:buChar char="•"/>
              <a:defRPr/>
            </a:pPr>
            <a:r>
              <a:rPr lang="en-US" sz="2400" dirty="0"/>
              <a:t>Best fault tolerance</a:t>
            </a:r>
          </a:p>
          <a:p>
            <a:pPr marL="285750" indent="-285750" algn="l">
              <a:buFont typeface="Arial" pitchFamily="34" charset="0"/>
              <a:buChar char="•"/>
              <a:defRPr/>
            </a:pPr>
            <a:r>
              <a:rPr lang="en-US" sz="2400" dirty="0"/>
              <a:t>No disruption when adding or removing devices</a:t>
            </a:r>
          </a:p>
          <a:p>
            <a:pPr algn="l">
              <a:defRPr/>
            </a:pPr>
            <a:r>
              <a:rPr lang="en-US" sz="2400" dirty="0"/>
              <a:t>Disadvantages </a:t>
            </a:r>
          </a:p>
          <a:p>
            <a:pPr marL="285750" indent="-285750" algn="l">
              <a:buFont typeface="Arial" pitchFamily="34" charset="0"/>
              <a:buChar char="•"/>
              <a:defRPr/>
            </a:pPr>
            <a:r>
              <a:rPr lang="en-US" sz="2400" dirty="0"/>
              <a:t>Expensive to implement</a:t>
            </a:r>
          </a:p>
          <a:p>
            <a:pPr marL="285750" indent="-285750" algn="l">
              <a:buFont typeface="Arial" pitchFamily="34" charset="0"/>
              <a:buChar char="•"/>
              <a:defRPr/>
            </a:pPr>
            <a:r>
              <a:rPr lang="en-US" sz="2400" dirty="0"/>
              <a:t>High maintenance cost</a:t>
            </a:r>
          </a:p>
          <a:p>
            <a:pPr marL="285750" indent="-285750" algn="l">
              <a:buFont typeface="Arial" pitchFamily="34" charset="0"/>
              <a:buChar char="•"/>
              <a:defRPr/>
            </a:pPr>
            <a:r>
              <a:rPr lang="en-US" sz="2400" dirty="0"/>
              <a:t>Limitation on number of devices in each mesh</a:t>
            </a:r>
          </a:p>
        </p:txBody>
      </p:sp>
      <p:pic>
        <p:nvPicPr>
          <p:cNvPr id="820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828800"/>
            <a:ext cx="2584081"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78815E1C-B7CB-48EF-B6E9-0F183829D109}"/>
              </a:ext>
            </a:extLst>
          </p:cNvPr>
          <p:cNvSpPr>
            <a:spLocks noGrp="1"/>
          </p:cNvSpPr>
          <p:nvPr>
            <p:ph type="sldNum" sz="quarter" idx="12"/>
          </p:nvPr>
        </p:nvSpPr>
        <p:spPr/>
        <p:txBody>
          <a:bodyPr/>
          <a:lstStyle/>
          <a:p>
            <a:fld id="{C1EA3D73-6933-4828-94D9-633478003FB3}" type="slidenum">
              <a:rPr lang="en-US" altLang="en-US" smtClean="0"/>
              <a:pPr/>
              <a:t>13</a:t>
            </a:fld>
            <a:endParaRPr lang="en-US" altLang="en-US"/>
          </a:p>
        </p:txBody>
      </p:sp>
    </p:spTree>
    <p:extLst>
      <p:ext uri="{BB962C8B-B14F-4D97-AF65-F5344CB8AC3E}">
        <p14:creationId xmlns:p14="http://schemas.microsoft.com/office/powerpoint/2010/main" val="2539188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Local Area Network (LAN)</a:t>
            </a:r>
          </a:p>
        </p:txBody>
      </p:sp>
      <p:sp>
        <p:nvSpPr>
          <p:cNvPr id="4099" name="Rectangle 3"/>
          <p:cNvSpPr>
            <a:spLocks noGrp="1" noChangeArrowheads="1"/>
          </p:cNvSpPr>
          <p:nvPr>
            <p:ph type="body" idx="1"/>
          </p:nvPr>
        </p:nvSpPr>
        <p:spPr/>
        <p:txBody>
          <a:bodyPr/>
          <a:lstStyle/>
          <a:p>
            <a:pPr eaLnBrk="1" hangingPunct="1"/>
            <a:r>
              <a:rPr lang="en-US" altLang="en-US" dirty="0"/>
              <a:t>A local area network (LAN) is a group of devices that are confined to a small geographic area, usually one building. </a:t>
            </a:r>
          </a:p>
          <a:p>
            <a:pPr eaLnBrk="1" hangingPunct="1"/>
            <a:r>
              <a:rPr lang="en-US" altLang="en-US" dirty="0"/>
              <a:t>LAN requires computers with network adapters, central connecting devices, and some type of medium to tie it all together, be it cabled or wireless connections</a:t>
            </a:r>
          </a:p>
          <a:p>
            <a:pPr eaLnBrk="1" hangingPunct="1"/>
            <a:r>
              <a:rPr lang="en-US" altLang="en-US" dirty="0"/>
              <a:t>Networks are used to exchange data.</a:t>
            </a:r>
          </a:p>
          <a:p>
            <a:pPr marL="0" indent="0" eaLnBrk="1" hangingPunct="1">
              <a:buNone/>
            </a:pPr>
            <a:endParaRPr lang="en-US" altLang="en-US" dirty="0"/>
          </a:p>
        </p:txBody>
      </p:sp>
      <p:sp>
        <p:nvSpPr>
          <p:cNvPr id="2" name="Slide Number Placeholder 1">
            <a:extLst>
              <a:ext uri="{FF2B5EF4-FFF2-40B4-BE49-F238E27FC236}">
                <a16:creationId xmlns:a16="http://schemas.microsoft.com/office/drawing/2014/main" id="{1D83C2CC-A479-487C-9A9E-A4C434DA460B}"/>
              </a:ext>
            </a:extLst>
          </p:cNvPr>
          <p:cNvSpPr>
            <a:spLocks noGrp="1"/>
          </p:cNvSpPr>
          <p:nvPr>
            <p:ph type="sldNum" sz="quarter" idx="12"/>
          </p:nvPr>
        </p:nvSpPr>
        <p:spPr/>
        <p:txBody>
          <a:bodyPr/>
          <a:lstStyle/>
          <a:p>
            <a:fld id="{0DA8276D-B9B4-4054-B25D-375687A6B00B}" type="slidenum">
              <a:rPr lang="en-US" altLang="en-US" smtClean="0"/>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Token Ring (IEEE 802.5)</a:t>
            </a:r>
          </a:p>
        </p:txBody>
      </p:sp>
      <p:sp>
        <p:nvSpPr>
          <p:cNvPr id="39939" name="Rectangle 3"/>
          <p:cNvSpPr>
            <a:spLocks noGrp="1" noChangeArrowheads="1"/>
          </p:cNvSpPr>
          <p:nvPr>
            <p:ph type="body" idx="1"/>
          </p:nvPr>
        </p:nvSpPr>
        <p:spPr/>
        <p:txBody>
          <a:bodyPr/>
          <a:lstStyle/>
          <a:p>
            <a:pPr eaLnBrk="1" hangingPunct="1"/>
            <a:r>
              <a:rPr lang="en-US" altLang="en-US" sz="3000" dirty="0"/>
              <a:t>A Token Ring network sends data logically in a ring fashion, meaning that a token goes to each computer, one at a time, and continues on in cycles. </a:t>
            </a:r>
          </a:p>
          <a:p>
            <a:pPr eaLnBrk="1" hangingPunct="1"/>
            <a:r>
              <a:rPr lang="en-US" altLang="en-US" sz="3000" dirty="0"/>
              <a:t>However, Token Ring computers are physically connected in a star fashion. </a:t>
            </a:r>
          </a:p>
          <a:p>
            <a:pPr eaLnBrk="1" hangingPunct="1"/>
            <a:r>
              <a:rPr lang="en-US" altLang="en-US" sz="3000" dirty="0"/>
              <a:t>Namely, all computers in a Token Ring network are connected to a central connecting device known as a </a:t>
            </a:r>
            <a:r>
              <a:rPr lang="en-US" altLang="en-US" sz="3000" b="1" i="1" dirty="0" err="1"/>
              <a:t>Multistation</a:t>
            </a:r>
            <a:r>
              <a:rPr lang="en-US" altLang="en-US" sz="3000" b="1" i="1" dirty="0"/>
              <a:t> Access Unit (MAU </a:t>
            </a:r>
            <a:r>
              <a:rPr lang="en-US" altLang="en-US" sz="3000" dirty="0"/>
              <a:t>or</a:t>
            </a:r>
            <a:r>
              <a:rPr lang="en-US" altLang="en-US" sz="3000" b="1" i="1" dirty="0"/>
              <a:t> MSAU)</a:t>
            </a:r>
            <a:r>
              <a:rPr lang="en-US" altLang="en-US" sz="3000" dirty="0"/>
              <a:t>. </a:t>
            </a:r>
          </a:p>
        </p:txBody>
      </p:sp>
      <p:sp>
        <p:nvSpPr>
          <p:cNvPr id="2" name="Slide Number Placeholder 1">
            <a:extLst>
              <a:ext uri="{FF2B5EF4-FFF2-40B4-BE49-F238E27FC236}">
                <a16:creationId xmlns:a16="http://schemas.microsoft.com/office/drawing/2014/main" id="{CF4514C0-0DB6-434F-939A-D919807125BF}"/>
              </a:ext>
            </a:extLst>
          </p:cNvPr>
          <p:cNvSpPr>
            <a:spLocks noGrp="1"/>
          </p:cNvSpPr>
          <p:nvPr>
            <p:ph type="sldNum" sz="quarter" idx="12"/>
          </p:nvPr>
        </p:nvSpPr>
        <p:spPr/>
        <p:txBody>
          <a:bodyPr/>
          <a:lstStyle/>
          <a:p>
            <a:fld id="{0DA8276D-B9B4-4054-B25D-375687A6B00B}" type="slidenum">
              <a:rPr lang="en-US" altLang="en-US" smtClean="0"/>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Ethernet (IEEE 802.3)</a:t>
            </a:r>
          </a:p>
        </p:txBody>
      </p:sp>
      <p:sp>
        <p:nvSpPr>
          <p:cNvPr id="40963" name="Rectangle 3"/>
          <p:cNvSpPr>
            <a:spLocks noGrp="1" noChangeArrowheads="1"/>
          </p:cNvSpPr>
          <p:nvPr>
            <p:ph type="body" idx="1"/>
          </p:nvPr>
        </p:nvSpPr>
        <p:spPr/>
        <p:txBody>
          <a:bodyPr/>
          <a:lstStyle/>
          <a:p>
            <a:pPr eaLnBrk="1" hangingPunct="1"/>
            <a:r>
              <a:rPr lang="en-US" altLang="en-US" sz="2800" dirty="0"/>
              <a:t>Ethernet is a set of rules that govern the transmission of data between network adapters hubs, switches, and other devices. </a:t>
            </a:r>
          </a:p>
          <a:p>
            <a:pPr lvl="1" eaLnBrk="1" hangingPunct="1"/>
            <a:r>
              <a:rPr lang="en-US" altLang="en-US" sz="2800" dirty="0"/>
              <a:t>All network adapters and central connecting devices must be compatible with Ethernet in order to communicate with each other.</a:t>
            </a:r>
          </a:p>
          <a:p>
            <a:pPr eaLnBrk="1" hangingPunct="1"/>
            <a:r>
              <a:rPr lang="en-US" altLang="en-US" sz="2800" dirty="0"/>
              <a:t>Ethernet is the de facto standard and has the largest share of networks in place today.</a:t>
            </a:r>
          </a:p>
          <a:p>
            <a:pPr eaLnBrk="1" hangingPunct="1"/>
            <a:r>
              <a:rPr lang="en-US" altLang="en-US" sz="2800" dirty="0"/>
              <a:t>Ethernet is standardized by the Institute of Electrical and Electronics Engineers (IEEE) as 802.3. </a:t>
            </a:r>
          </a:p>
        </p:txBody>
      </p:sp>
      <p:sp>
        <p:nvSpPr>
          <p:cNvPr id="2" name="Slide Number Placeholder 1">
            <a:extLst>
              <a:ext uri="{FF2B5EF4-FFF2-40B4-BE49-F238E27FC236}">
                <a16:creationId xmlns:a16="http://schemas.microsoft.com/office/drawing/2014/main" id="{7ABF8992-B31E-45BF-A4C8-6910E5873611}"/>
              </a:ext>
            </a:extLst>
          </p:cNvPr>
          <p:cNvSpPr>
            <a:spLocks noGrp="1"/>
          </p:cNvSpPr>
          <p:nvPr>
            <p:ph type="sldNum" sz="quarter" idx="12"/>
          </p:nvPr>
        </p:nvSpPr>
        <p:spPr/>
        <p:txBody>
          <a:bodyPr/>
          <a:lstStyle/>
          <a:p>
            <a:fld id="{0DA8276D-B9B4-4054-B25D-375687A6B00B}" type="slidenum">
              <a:rPr lang="en-US" altLang="en-US" smtClean="0"/>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BFBFE17-B7CC-42A2-ACF5-C104F6F81864}"/>
              </a:ext>
            </a:extLst>
          </p:cNvPr>
          <p:cNvSpPr>
            <a:spLocks noGrp="1" noChangeArrowheads="1"/>
          </p:cNvSpPr>
          <p:nvPr>
            <p:ph type="title"/>
          </p:nvPr>
        </p:nvSpPr>
        <p:spPr>
          <a:xfrm>
            <a:off x="462951" y="304800"/>
            <a:ext cx="8229600" cy="685800"/>
          </a:xfrm>
        </p:spPr>
        <p:txBody>
          <a:bodyPr/>
          <a:lstStyle/>
          <a:p>
            <a:pPr eaLnBrk="1" hangingPunct="1">
              <a:defRPr/>
            </a:pPr>
            <a:r>
              <a:rPr lang="en-US" sz="3600" dirty="0">
                <a:effectLst/>
              </a:rPr>
              <a:t>Ethernet</a:t>
            </a:r>
          </a:p>
        </p:txBody>
      </p:sp>
      <p:sp>
        <p:nvSpPr>
          <p:cNvPr id="7171" name="Rectangle 3">
            <a:extLst>
              <a:ext uri="{FF2B5EF4-FFF2-40B4-BE49-F238E27FC236}">
                <a16:creationId xmlns:a16="http://schemas.microsoft.com/office/drawing/2014/main" id="{89CB8A4B-59D2-4A95-AD3E-0F6BB06287C6}"/>
              </a:ext>
            </a:extLst>
          </p:cNvPr>
          <p:cNvSpPr>
            <a:spLocks noGrp="1" noChangeArrowheads="1"/>
          </p:cNvSpPr>
          <p:nvPr>
            <p:ph type="body" idx="1"/>
          </p:nvPr>
        </p:nvSpPr>
        <p:spPr>
          <a:xfrm>
            <a:off x="457200" y="1143000"/>
            <a:ext cx="8229600" cy="5410200"/>
          </a:xfrm>
        </p:spPr>
        <p:txBody>
          <a:bodyPr/>
          <a:lstStyle/>
          <a:p>
            <a:pPr eaLnBrk="1" hangingPunct="1">
              <a:defRPr/>
            </a:pPr>
            <a:r>
              <a:rPr lang="en-US" sz="2800" dirty="0"/>
              <a:t>It specifies the Medium Access Control protocol – CSMA/CD (Carrier Sense Multiple Access with Collision Detection)</a:t>
            </a:r>
          </a:p>
          <a:p>
            <a:pPr lvl="1" eaLnBrk="1" hangingPunct="1">
              <a:defRPr/>
            </a:pPr>
            <a:r>
              <a:rPr lang="en-US" sz="2600" dirty="0"/>
              <a:t>Note that </a:t>
            </a:r>
            <a:r>
              <a:rPr lang="en-US" sz="2600" dirty="0" err="1"/>
              <a:t>WiFi</a:t>
            </a:r>
            <a:r>
              <a:rPr lang="en-US" sz="2600" dirty="0"/>
              <a:t> uses CSMA/CA (collision avoidance) instead</a:t>
            </a:r>
          </a:p>
          <a:p>
            <a:pPr eaLnBrk="1" hangingPunct="1">
              <a:defRPr/>
            </a:pPr>
            <a:r>
              <a:rPr lang="en-US" sz="2800" dirty="0"/>
              <a:t>All stations ready to transmit will sense the carrier before transmission</a:t>
            </a:r>
          </a:p>
          <a:p>
            <a:pPr eaLnBrk="1" hangingPunct="1">
              <a:defRPr/>
            </a:pPr>
            <a:r>
              <a:rPr lang="en-US" sz="2800" dirty="0"/>
              <a:t>If the carrier is idle, i.e. the station believes that no other is transmitting, it will start its transmission</a:t>
            </a:r>
          </a:p>
          <a:p>
            <a:pPr eaLnBrk="1" hangingPunct="1">
              <a:defRPr/>
            </a:pPr>
            <a:r>
              <a:rPr lang="en-US" sz="2800" dirty="0"/>
              <a:t>The station will keep sensing the carrier while transmitting. If collision is detected, it will stop its transmission immediately.</a:t>
            </a:r>
          </a:p>
        </p:txBody>
      </p:sp>
      <p:sp>
        <p:nvSpPr>
          <p:cNvPr id="2" name="Slide Number Placeholder 1">
            <a:extLst>
              <a:ext uri="{FF2B5EF4-FFF2-40B4-BE49-F238E27FC236}">
                <a16:creationId xmlns:a16="http://schemas.microsoft.com/office/drawing/2014/main" id="{AE351222-E7DC-4241-A159-BF0E4C3BB3BF}"/>
              </a:ext>
            </a:extLst>
          </p:cNvPr>
          <p:cNvSpPr>
            <a:spLocks noGrp="1"/>
          </p:cNvSpPr>
          <p:nvPr>
            <p:ph type="sldNum" sz="quarter" idx="12"/>
          </p:nvPr>
        </p:nvSpPr>
        <p:spPr/>
        <p:txBody>
          <a:bodyPr/>
          <a:lstStyle/>
          <a:p>
            <a:fld id="{0DA8276D-B9B4-4054-B25D-375687A6B00B}" type="slidenum">
              <a:rPr lang="en-US" altLang="en-US" smtClean="0"/>
              <a:pPr/>
              <a:t>17</a:t>
            </a:fld>
            <a:endParaRPr lang="en-US" altLang="en-US"/>
          </a:p>
        </p:txBody>
      </p:sp>
    </p:spTree>
    <p:extLst>
      <p:ext uri="{BB962C8B-B14F-4D97-AF65-F5344CB8AC3E}">
        <p14:creationId xmlns:p14="http://schemas.microsoft.com/office/powerpoint/2010/main" val="308343066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7170"/>
                                        </p:tgtEl>
                                        <p:attrNameLst>
                                          <p:attrName>style.visibility</p:attrName>
                                        </p:attrNameLst>
                                      </p:cBhvr>
                                      <p:to>
                                        <p:strVal val="visible"/>
                                      </p:to>
                                    </p:set>
                                    <p:animEffect transition="in" filter="fade">
                                      <p:cBhvr>
                                        <p:cTn id="7" dur="1000">
                                          <p:stCondLst>
                                            <p:cond delay="0"/>
                                          </p:stCondLst>
                                        </p:cTn>
                                        <p:tgtEl>
                                          <p:spTgt spid="7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7171">
                                            <p:txEl>
                                              <p:pRg st="0" end="0"/>
                                            </p:txEl>
                                          </p:spTgt>
                                        </p:tgtEl>
                                        <p:attrNameLst>
                                          <p:attrName>style.visibility</p:attrName>
                                        </p:attrNameLst>
                                      </p:cBhvr>
                                      <p:to>
                                        <p:strVal val="visible"/>
                                      </p:to>
                                    </p:set>
                                    <p:animEffect transition="in" filter="fade">
                                      <p:cBhvr>
                                        <p:cTn id="12" dur="500">
                                          <p:stCondLst>
                                            <p:cond delay="0"/>
                                          </p:stCondLst>
                                        </p:cTn>
                                        <p:tgtEl>
                                          <p:spTgt spid="7171">
                                            <p:txEl>
                                              <p:pRg st="0" end="0"/>
                                            </p:txEl>
                                          </p:spTgt>
                                        </p:tgtEl>
                                      </p:cBhvr>
                                    </p:animEffect>
                                  </p:childTnLst>
                                </p:cTn>
                              </p:par>
                              <p:par>
                                <p:cTn id="13" presetID="10" presetClass="entr" presetSubtype="0" fill="hold" grpId="0" nodeType="withEffect">
                                  <p:stCondLst>
                                    <p:cond delay="0"/>
                                  </p:stCondLst>
                                  <p:iterate type="lt">
                                    <p:tmPct val="10000"/>
                                  </p:iterate>
                                  <p:childTnLst>
                                    <p:set>
                                      <p:cBhvr>
                                        <p:cTn id="14" dur="1" fill="hold">
                                          <p:stCondLst>
                                            <p:cond delay="0"/>
                                          </p:stCondLst>
                                        </p:cTn>
                                        <p:tgtEl>
                                          <p:spTgt spid="7171">
                                            <p:txEl>
                                              <p:pRg st="1" end="1"/>
                                            </p:txEl>
                                          </p:spTgt>
                                        </p:tgtEl>
                                        <p:attrNameLst>
                                          <p:attrName>style.visibility</p:attrName>
                                        </p:attrNameLst>
                                      </p:cBhvr>
                                      <p:to>
                                        <p:strVal val="visible"/>
                                      </p:to>
                                    </p:set>
                                    <p:animEffect transition="in" filter="fade">
                                      <p:cBhvr>
                                        <p:cTn id="15" dur="500">
                                          <p:stCondLst>
                                            <p:cond delay="0"/>
                                          </p:stCondLst>
                                        </p:cTn>
                                        <p:tgtEl>
                                          <p:spTgt spid="717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iterate type="lt">
                                    <p:tmPct val="10000"/>
                                  </p:iterate>
                                  <p:childTnLst>
                                    <p:set>
                                      <p:cBhvr>
                                        <p:cTn id="19" dur="1" fill="hold">
                                          <p:stCondLst>
                                            <p:cond delay="0"/>
                                          </p:stCondLst>
                                        </p:cTn>
                                        <p:tgtEl>
                                          <p:spTgt spid="7171">
                                            <p:txEl>
                                              <p:pRg st="2" end="2"/>
                                            </p:txEl>
                                          </p:spTgt>
                                        </p:tgtEl>
                                        <p:attrNameLst>
                                          <p:attrName>style.visibility</p:attrName>
                                        </p:attrNameLst>
                                      </p:cBhvr>
                                      <p:to>
                                        <p:strVal val="visible"/>
                                      </p:to>
                                    </p:set>
                                    <p:animEffect transition="in" filter="fade">
                                      <p:cBhvr>
                                        <p:cTn id="20" dur="500">
                                          <p:stCondLst>
                                            <p:cond delay="0"/>
                                          </p:stCondLst>
                                        </p:cTn>
                                        <p:tgtEl>
                                          <p:spTgt spid="717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iterate type="lt">
                                    <p:tmPct val="10000"/>
                                  </p:iterate>
                                  <p:childTnLst>
                                    <p:set>
                                      <p:cBhvr>
                                        <p:cTn id="24" dur="1" fill="hold">
                                          <p:stCondLst>
                                            <p:cond delay="0"/>
                                          </p:stCondLst>
                                        </p:cTn>
                                        <p:tgtEl>
                                          <p:spTgt spid="7171">
                                            <p:txEl>
                                              <p:pRg st="3" end="3"/>
                                            </p:txEl>
                                          </p:spTgt>
                                        </p:tgtEl>
                                        <p:attrNameLst>
                                          <p:attrName>style.visibility</p:attrName>
                                        </p:attrNameLst>
                                      </p:cBhvr>
                                      <p:to>
                                        <p:strVal val="visible"/>
                                      </p:to>
                                    </p:set>
                                    <p:animEffect transition="in" filter="fade">
                                      <p:cBhvr>
                                        <p:cTn id="25" dur="500">
                                          <p:stCondLst>
                                            <p:cond delay="0"/>
                                          </p:stCondLst>
                                        </p:cTn>
                                        <p:tgtEl>
                                          <p:spTgt spid="717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iterate type="lt">
                                    <p:tmPct val="10000"/>
                                  </p:iterate>
                                  <p:childTnLst>
                                    <p:set>
                                      <p:cBhvr>
                                        <p:cTn id="29" dur="1" fill="hold">
                                          <p:stCondLst>
                                            <p:cond delay="0"/>
                                          </p:stCondLst>
                                        </p:cTn>
                                        <p:tgtEl>
                                          <p:spTgt spid="7171">
                                            <p:txEl>
                                              <p:pRg st="4" end="4"/>
                                            </p:txEl>
                                          </p:spTgt>
                                        </p:tgtEl>
                                        <p:attrNameLst>
                                          <p:attrName>style.visibility</p:attrName>
                                        </p:attrNameLst>
                                      </p:cBhvr>
                                      <p:to>
                                        <p:strVal val="visible"/>
                                      </p:to>
                                    </p:set>
                                    <p:animEffect transition="in" filter="fade">
                                      <p:cBhvr>
                                        <p:cTn id="30" dur="500">
                                          <p:stCondLst>
                                            <p:cond delay="0"/>
                                          </p:stCondLst>
                                        </p:cTn>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Frames</a:t>
            </a:r>
          </a:p>
        </p:txBody>
      </p:sp>
      <p:sp>
        <p:nvSpPr>
          <p:cNvPr id="41987" name="Rectangle 3"/>
          <p:cNvSpPr>
            <a:spLocks noGrp="1" noChangeArrowheads="1"/>
          </p:cNvSpPr>
          <p:nvPr>
            <p:ph type="body" idx="1"/>
          </p:nvPr>
        </p:nvSpPr>
        <p:spPr/>
        <p:txBody>
          <a:bodyPr/>
          <a:lstStyle/>
          <a:p>
            <a:pPr eaLnBrk="1" hangingPunct="1"/>
            <a:r>
              <a:rPr lang="en-US" altLang="en-US" sz="2800"/>
              <a:t>Computers on Ethernet networks communicate by sending Ethernet frames. </a:t>
            </a:r>
          </a:p>
          <a:p>
            <a:pPr eaLnBrk="1" hangingPunct="1"/>
            <a:r>
              <a:rPr lang="en-US" altLang="en-US" sz="2800"/>
              <a:t>A frame is a group of bytes packaged by a network adapter for transmission across the network</a:t>
            </a:r>
          </a:p>
          <a:p>
            <a:pPr eaLnBrk="1" hangingPunct="1"/>
            <a:r>
              <a:rPr lang="en-US" altLang="en-US" sz="2800"/>
              <a:t>These frames are created and reside on Layer 2 of the OSI model</a:t>
            </a:r>
          </a:p>
          <a:p>
            <a:pPr eaLnBrk="1" hangingPunct="1"/>
            <a:r>
              <a:rPr lang="en-US" altLang="en-US" sz="2800"/>
              <a:t>By default, computers on Ethernet networks all share a single channel. Because of this, only one computer can transmit at a time. </a:t>
            </a:r>
          </a:p>
          <a:p>
            <a:pPr lvl="1" eaLnBrk="1" hangingPunct="1"/>
            <a:r>
              <a:rPr lang="en-US" altLang="en-US" sz="2800"/>
              <a:t>However, newer networks with more advanced switches transcend this limitation.</a:t>
            </a:r>
          </a:p>
          <a:p>
            <a:pPr eaLnBrk="1" hangingPunct="1"/>
            <a:endParaRPr lang="en-US" altLang="en-US"/>
          </a:p>
        </p:txBody>
      </p:sp>
      <p:sp>
        <p:nvSpPr>
          <p:cNvPr id="2" name="Slide Number Placeholder 1">
            <a:extLst>
              <a:ext uri="{FF2B5EF4-FFF2-40B4-BE49-F238E27FC236}">
                <a16:creationId xmlns:a16="http://schemas.microsoft.com/office/drawing/2014/main" id="{7C28120A-D3C4-46A6-B6C8-A3E93CC6E351}"/>
              </a:ext>
            </a:extLst>
          </p:cNvPr>
          <p:cNvSpPr>
            <a:spLocks noGrp="1"/>
          </p:cNvSpPr>
          <p:nvPr>
            <p:ph type="sldNum" sz="quarter" idx="12"/>
          </p:nvPr>
        </p:nvSpPr>
        <p:spPr/>
        <p:txBody>
          <a:bodyPr/>
          <a:lstStyle/>
          <a:p>
            <a:fld id="{0DA8276D-B9B4-4054-B25D-375687A6B00B}" type="slidenum">
              <a:rPr lang="en-US" altLang="en-US" smtClean="0"/>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Rectangle 5">
            <a:extLst>
              <a:ext uri="{FF2B5EF4-FFF2-40B4-BE49-F238E27FC236}">
                <a16:creationId xmlns:a16="http://schemas.microsoft.com/office/drawing/2014/main" id="{2C3826D6-9E3D-4F60-95C4-8326B9D4A957}"/>
              </a:ext>
            </a:extLst>
          </p:cNvPr>
          <p:cNvSpPr>
            <a:spLocks noGrp="1" noChangeArrowheads="1"/>
          </p:cNvSpPr>
          <p:nvPr>
            <p:ph type="title"/>
          </p:nvPr>
        </p:nvSpPr>
        <p:spPr>
          <a:xfrm>
            <a:off x="457200" y="457200"/>
            <a:ext cx="8229600" cy="1371600"/>
          </a:xfrm>
        </p:spPr>
        <p:txBody>
          <a:bodyPr/>
          <a:lstStyle/>
          <a:p>
            <a:pPr eaLnBrk="1" hangingPunct="1">
              <a:defRPr/>
            </a:pPr>
            <a:r>
              <a:rPr lang="en-US" dirty="0">
                <a:effectLst/>
              </a:rPr>
              <a:t>The Ethernet Frame</a:t>
            </a:r>
          </a:p>
        </p:txBody>
      </p:sp>
      <p:pic>
        <p:nvPicPr>
          <p:cNvPr id="6147" name="Picture 8" descr="fg01_00600">
            <a:extLst>
              <a:ext uri="{FF2B5EF4-FFF2-40B4-BE49-F238E27FC236}">
                <a16:creationId xmlns:a16="http://schemas.microsoft.com/office/drawing/2014/main" id="{B6685B39-6908-46BE-9587-A515D3E08F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2133600"/>
            <a:ext cx="8601075" cy="99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8" name="Line 10">
            <a:extLst>
              <a:ext uri="{FF2B5EF4-FFF2-40B4-BE49-F238E27FC236}">
                <a16:creationId xmlns:a16="http://schemas.microsoft.com/office/drawing/2014/main" id="{1640DBCA-E6F4-47F6-81E8-C6831711821D}"/>
              </a:ext>
            </a:extLst>
          </p:cNvPr>
          <p:cNvSpPr>
            <a:spLocks noChangeShapeType="1"/>
          </p:cNvSpPr>
          <p:nvPr/>
        </p:nvSpPr>
        <p:spPr bwMode="auto">
          <a:xfrm flipH="1" flipV="1">
            <a:off x="838200" y="3200400"/>
            <a:ext cx="838200" cy="990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321" name="Text Box 9">
            <a:extLst>
              <a:ext uri="{FF2B5EF4-FFF2-40B4-BE49-F238E27FC236}">
                <a16:creationId xmlns:a16="http://schemas.microsoft.com/office/drawing/2014/main" id="{0DD5954F-ABFD-4472-9A05-FC280D1754D9}"/>
              </a:ext>
            </a:extLst>
          </p:cNvPr>
          <p:cNvSpPr txBox="1">
            <a:spLocks noChangeArrowheads="1"/>
          </p:cNvSpPr>
          <p:nvPr/>
        </p:nvSpPr>
        <p:spPr bwMode="auto">
          <a:xfrm>
            <a:off x="1066800" y="4054475"/>
            <a:ext cx="7239000" cy="830997"/>
          </a:xfrm>
          <a:prstGeom prst="rect">
            <a:avLst/>
          </a:prstGeom>
          <a:noFill/>
          <a:ln>
            <a:noFill/>
          </a:ln>
          <a:effectLst/>
        </p:spPr>
        <p:txBody>
          <a:bodyPr>
            <a:spAutoFit/>
          </a:bodyPr>
          <a:lstStyle/>
          <a:p>
            <a:pPr>
              <a:spcBef>
                <a:spcPct val="50000"/>
              </a:spcBef>
              <a:defRPr/>
            </a:pPr>
            <a:r>
              <a:rPr lang="en-US" sz="2400" dirty="0">
                <a:latin typeface="Tahoma" charset="0"/>
              </a:rPr>
              <a:t>Preamble – an alternating pattern of 1’s and 0’s used for synchronization</a:t>
            </a:r>
          </a:p>
        </p:txBody>
      </p:sp>
      <p:sp>
        <p:nvSpPr>
          <p:cNvPr id="2" name="Slide Number Placeholder 1">
            <a:extLst>
              <a:ext uri="{FF2B5EF4-FFF2-40B4-BE49-F238E27FC236}">
                <a16:creationId xmlns:a16="http://schemas.microsoft.com/office/drawing/2014/main" id="{C7BDF584-87E2-442E-A8E7-B2FA21D80E74}"/>
              </a:ext>
            </a:extLst>
          </p:cNvPr>
          <p:cNvSpPr>
            <a:spLocks noGrp="1"/>
          </p:cNvSpPr>
          <p:nvPr>
            <p:ph type="sldNum" sz="quarter" idx="12"/>
          </p:nvPr>
        </p:nvSpPr>
        <p:spPr/>
        <p:txBody>
          <a:bodyPr/>
          <a:lstStyle/>
          <a:p>
            <a:fld id="{0DA8276D-B9B4-4054-B25D-375687A6B00B}" type="slidenum">
              <a:rPr lang="en-US" altLang="en-US" smtClean="0"/>
              <a:pPr/>
              <a:t>19</a:t>
            </a:fld>
            <a:endParaRPr lang="en-US" altLang="en-US"/>
          </a:p>
        </p:txBody>
      </p:sp>
    </p:spTree>
    <p:extLst>
      <p:ext uri="{BB962C8B-B14F-4D97-AF65-F5344CB8AC3E}">
        <p14:creationId xmlns:p14="http://schemas.microsoft.com/office/powerpoint/2010/main" val="35013916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D443475-8E48-4172-8A5D-3510089B5F4B}"/>
              </a:ext>
            </a:extLst>
          </p:cNvPr>
          <p:cNvSpPr>
            <a:spLocks noGrp="1" noChangeArrowheads="1"/>
          </p:cNvSpPr>
          <p:nvPr>
            <p:ph type="title"/>
          </p:nvPr>
        </p:nvSpPr>
        <p:spPr>
          <a:xfrm>
            <a:off x="457200" y="304800"/>
            <a:ext cx="8229600" cy="914400"/>
          </a:xfrm>
        </p:spPr>
        <p:txBody>
          <a:bodyPr/>
          <a:lstStyle/>
          <a:p>
            <a:pPr eaLnBrk="1" hangingPunct="1">
              <a:defRPr/>
            </a:pPr>
            <a:r>
              <a:rPr lang="en-US" sz="3600" dirty="0">
                <a:effectLst/>
              </a:rPr>
              <a:t>Protocol and Topology</a:t>
            </a:r>
          </a:p>
        </p:txBody>
      </p:sp>
      <p:sp>
        <p:nvSpPr>
          <p:cNvPr id="7171" name="Rectangle 3">
            <a:extLst>
              <a:ext uri="{FF2B5EF4-FFF2-40B4-BE49-F238E27FC236}">
                <a16:creationId xmlns:a16="http://schemas.microsoft.com/office/drawing/2014/main" id="{94E0BC0C-10B2-4907-9854-32938DFF5C97}"/>
              </a:ext>
            </a:extLst>
          </p:cNvPr>
          <p:cNvSpPr>
            <a:spLocks noGrp="1" noChangeArrowheads="1"/>
          </p:cNvSpPr>
          <p:nvPr>
            <p:ph type="body" idx="1"/>
          </p:nvPr>
        </p:nvSpPr>
        <p:spPr>
          <a:xfrm>
            <a:off x="465667" y="1524000"/>
            <a:ext cx="8229600" cy="5029200"/>
          </a:xfrm>
        </p:spPr>
        <p:txBody>
          <a:bodyPr/>
          <a:lstStyle/>
          <a:p>
            <a:pPr eaLnBrk="1" hangingPunct="1">
              <a:lnSpc>
                <a:spcPct val="90000"/>
              </a:lnSpc>
              <a:defRPr/>
            </a:pPr>
            <a:r>
              <a:rPr lang="en-US" sz="2800" dirty="0"/>
              <a:t>Local area networks are defined in terms of the </a:t>
            </a:r>
            <a:r>
              <a:rPr lang="en-US" sz="2800" b="1" i="1" dirty="0"/>
              <a:t>protocol</a:t>
            </a:r>
            <a:r>
              <a:rPr lang="en-US" sz="2800" b="1" dirty="0"/>
              <a:t> </a:t>
            </a:r>
            <a:r>
              <a:rPr lang="en-US" sz="2800" dirty="0"/>
              <a:t>and the </a:t>
            </a:r>
            <a:r>
              <a:rPr lang="en-US" sz="2800" b="1" i="1" dirty="0"/>
              <a:t>topology</a:t>
            </a:r>
            <a:r>
              <a:rPr lang="en-US" sz="2800" dirty="0">
                <a:solidFill>
                  <a:schemeClr val="folHlink"/>
                </a:solidFill>
              </a:rPr>
              <a:t> </a:t>
            </a:r>
            <a:r>
              <a:rPr lang="en-US" sz="2800" dirty="0"/>
              <a:t>used for accessing the network.  </a:t>
            </a:r>
          </a:p>
          <a:p>
            <a:pPr eaLnBrk="1" hangingPunct="1">
              <a:lnSpc>
                <a:spcPct val="90000"/>
              </a:lnSpc>
              <a:defRPr/>
            </a:pPr>
            <a:r>
              <a:rPr lang="en-US" sz="2800" dirty="0"/>
              <a:t>The networking</a:t>
            </a:r>
            <a:r>
              <a:rPr lang="en-US" sz="2800" dirty="0">
                <a:solidFill>
                  <a:schemeClr val="folHlink"/>
                </a:solidFill>
              </a:rPr>
              <a:t> </a:t>
            </a:r>
            <a:r>
              <a:rPr lang="en-US" sz="2800" b="1" i="1" dirty="0"/>
              <a:t>protocol </a:t>
            </a:r>
            <a:r>
              <a:rPr lang="en-US" sz="2800" dirty="0"/>
              <a:t>is the set of rules established for the users to gain control of the network to exchange information.  </a:t>
            </a:r>
          </a:p>
          <a:p>
            <a:pPr eaLnBrk="1" hangingPunct="1">
              <a:lnSpc>
                <a:spcPct val="90000"/>
              </a:lnSpc>
              <a:defRPr/>
            </a:pPr>
            <a:r>
              <a:rPr lang="en-US" sz="2800" dirty="0"/>
              <a:t>The </a:t>
            </a:r>
            <a:r>
              <a:rPr lang="en-US" sz="2800" b="1" i="1" dirty="0"/>
              <a:t>topology</a:t>
            </a:r>
            <a:r>
              <a:rPr lang="en-US" sz="2800" dirty="0"/>
              <a:t> is the network architecture used to interconnect the networking equipment.</a:t>
            </a:r>
          </a:p>
          <a:p>
            <a:pPr lvl="1" eaLnBrk="1" hangingPunct="1">
              <a:lnSpc>
                <a:spcPct val="90000"/>
              </a:lnSpc>
              <a:defRPr/>
            </a:pPr>
            <a:r>
              <a:rPr lang="en-US" altLang="en-US" sz="2600" dirty="0"/>
              <a:t>It defines the physical connections of hosts in a computer network. </a:t>
            </a:r>
          </a:p>
          <a:p>
            <a:pPr marL="0" indent="0" eaLnBrk="1" hangingPunct="1">
              <a:lnSpc>
                <a:spcPct val="90000"/>
              </a:lnSpc>
              <a:buNone/>
              <a:defRPr/>
            </a:pPr>
            <a:r>
              <a:rPr lang="en-US" sz="2800" dirty="0"/>
              <a:t> </a:t>
            </a:r>
          </a:p>
        </p:txBody>
      </p:sp>
      <p:sp>
        <p:nvSpPr>
          <p:cNvPr id="2" name="Slide Number Placeholder 1">
            <a:extLst>
              <a:ext uri="{FF2B5EF4-FFF2-40B4-BE49-F238E27FC236}">
                <a16:creationId xmlns:a16="http://schemas.microsoft.com/office/drawing/2014/main" id="{5B5D0C4B-D4C6-41D3-BCD7-2F9F8237AFFE}"/>
              </a:ext>
            </a:extLst>
          </p:cNvPr>
          <p:cNvSpPr>
            <a:spLocks noGrp="1"/>
          </p:cNvSpPr>
          <p:nvPr>
            <p:ph type="sldNum" sz="quarter" idx="12"/>
          </p:nvPr>
        </p:nvSpPr>
        <p:spPr/>
        <p:txBody>
          <a:bodyPr/>
          <a:lstStyle/>
          <a:p>
            <a:fld id="{0DA8276D-B9B4-4054-B25D-375687A6B00B}" type="slidenum">
              <a:rPr lang="en-US" altLang="en-US" smtClean="0"/>
              <a:pPr/>
              <a:t>2</a:t>
            </a:fld>
            <a:endParaRPr lang="en-US" altLang="en-US"/>
          </a:p>
        </p:txBody>
      </p:sp>
    </p:spTree>
    <p:extLst>
      <p:ext uri="{BB962C8B-B14F-4D97-AF65-F5344CB8AC3E}">
        <p14:creationId xmlns:p14="http://schemas.microsoft.com/office/powerpoint/2010/main" val="356441309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2000"/>
                                        <p:tgtEl>
                                          <p:spTgt spid="7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0" end="0"/>
                                            </p:txEl>
                                          </p:spTgt>
                                        </p:tgtEl>
                                        <p:attrNameLst>
                                          <p:attrName>style.visibility</p:attrName>
                                        </p:attrNameLst>
                                      </p:cBhvr>
                                      <p:to>
                                        <p:strVal val="visible"/>
                                      </p:to>
                                    </p:set>
                                    <p:animEffect transition="in" filter="fade">
                                      <p:cBhvr>
                                        <p:cTn id="12" dur="2000"/>
                                        <p:tgtEl>
                                          <p:spTgt spid="71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71">
                                            <p:txEl>
                                              <p:pRg st="1" end="1"/>
                                            </p:txEl>
                                          </p:spTgt>
                                        </p:tgtEl>
                                        <p:attrNameLst>
                                          <p:attrName>style.visibility</p:attrName>
                                        </p:attrNameLst>
                                      </p:cBhvr>
                                      <p:to>
                                        <p:strVal val="visible"/>
                                      </p:to>
                                    </p:set>
                                    <p:animEffect transition="in" filter="fade">
                                      <p:cBhvr>
                                        <p:cTn id="17" dur="2000"/>
                                        <p:tgtEl>
                                          <p:spTgt spid="717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71">
                                            <p:txEl>
                                              <p:pRg st="2" end="2"/>
                                            </p:txEl>
                                          </p:spTgt>
                                        </p:tgtEl>
                                        <p:attrNameLst>
                                          <p:attrName>style.visibility</p:attrName>
                                        </p:attrNameLst>
                                      </p:cBhvr>
                                      <p:to>
                                        <p:strVal val="visible"/>
                                      </p:to>
                                    </p:set>
                                    <p:animEffect transition="in" filter="fade">
                                      <p:cBhvr>
                                        <p:cTn id="22" dur="2000"/>
                                        <p:tgtEl>
                                          <p:spTgt spid="7171">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171">
                                            <p:txEl>
                                              <p:pRg st="3" end="3"/>
                                            </p:txEl>
                                          </p:spTgt>
                                        </p:tgtEl>
                                        <p:attrNameLst>
                                          <p:attrName>style.visibility</p:attrName>
                                        </p:attrNameLst>
                                      </p:cBhvr>
                                      <p:to>
                                        <p:strVal val="visible"/>
                                      </p:to>
                                    </p:set>
                                    <p:animEffect transition="in" filter="fade">
                                      <p:cBhvr>
                                        <p:cTn id="25" dur="2000"/>
                                        <p:tgtEl>
                                          <p:spTgt spid="717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171">
                                            <p:txEl>
                                              <p:pRg st="4" end="4"/>
                                            </p:txEl>
                                          </p:spTgt>
                                        </p:tgtEl>
                                        <p:attrNameLst>
                                          <p:attrName>style.visibility</p:attrName>
                                        </p:attrNameLst>
                                      </p:cBhvr>
                                      <p:to>
                                        <p:strVal val="visible"/>
                                      </p:to>
                                    </p:set>
                                    <p:animEffect transition="in" filter="fade">
                                      <p:cBhvr>
                                        <p:cTn id="30" dur="20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4">
            <a:extLst>
              <a:ext uri="{FF2B5EF4-FFF2-40B4-BE49-F238E27FC236}">
                <a16:creationId xmlns:a16="http://schemas.microsoft.com/office/drawing/2014/main" id="{1DF67B22-1DEE-48CE-A012-20FFE3BB4C47}"/>
              </a:ext>
            </a:extLst>
          </p:cNvPr>
          <p:cNvSpPr>
            <a:spLocks noGrp="1" noChangeArrowheads="1"/>
          </p:cNvSpPr>
          <p:nvPr>
            <p:ph type="title"/>
          </p:nvPr>
        </p:nvSpPr>
        <p:spPr>
          <a:xfrm>
            <a:off x="457200" y="457200"/>
            <a:ext cx="8229600" cy="1371600"/>
          </a:xfrm>
        </p:spPr>
        <p:txBody>
          <a:bodyPr/>
          <a:lstStyle/>
          <a:p>
            <a:pPr eaLnBrk="1" hangingPunct="1">
              <a:defRPr/>
            </a:pPr>
            <a:r>
              <a:rPr lang="en-US" dirty="0">
                <a:effectLst/>
              </a:rPr>
              <a:t>The Ethernet Frame</a:t>
            </a:r>
          </a:p>
        </p:txBody>
      </p:sp>
      <p:pic>
        <p:nvPicPr>
          <p:cNvPr id="7171" name="Picture 5" descr="fg01_00600">
            <a:extLst>
              <a:ext uri="{FF2B5EF4-FFF2-40B4-BE49-F238E27FC236}">
                <a16:creationId xmlns:a16="http://schemas.microsoft.com/office/drawing/2014/main" id="{CFF80F6F-B43A-4FDD-AF82-24B7B49B7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33600"/>
            <a:ext cx="86010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Line 6">
            <a:extLst>
              <a:ext uri="{FF2B5EF4-FFF2-40B4-BE49-F238E27FC236}">
                <a16:creationId xmlns:a16="http://schemas.microsoft.com/office/drawing/2014/main" id="{C21EAEF6-16AC-456A-8A89-AF3E2C093A49}"/>
              </a:ext>
            </a:extLst>
          </p:cNvPr>
          <p:cNvSpPr>
            <a:spLocks noChangeShapeType="1"/>
          </p:cNvSpPr>
          <p:nvPr/>
        </p:nvSpPr>
        <p:spPr bwMode="auto">
          <a:xfrm flipV="1">
            <a:off x="1828800" y="3200400"/>
            <a:ext cx="0" cy="914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8679" name="Text Box 7">
            <a:extLst>
              <a:ext uri="{FF2B5EF4-FFF2-40B4-BE49-F238E27FC236}">
                <a16:creationId xmlns:a16="http://schemas.microsoft.com/office/drawing/2014/main" id="{D6FE0E9C-827A-4994-98B4-E0D98720757C}"/>
              </a:ext>
            </a:extLst>
          </p:cNvPr>
          <p:cNvSpPr txBox="1">
            <a:spLocks noChangeArrowheads="1"/>
          </p:cNvSpPr>
          <p:nvPr/>
        </p:nvSpPr>
        <p:spPr bwMode="auto">
          <a:xfrm>
            <a:off x="1066799" y="4054475"/>
            <a:ext cx="7315197" cy="1015663"/>
          </a:xfrm>
          <a:prstGeom prst="rect">
            <a:avLst/>
          </a:prstGeom>
          <a:noFill/>
          <a:ln>
            <a:noFill/>
          </a:ln>
          <a:effectLst/>
        </p:spPr>
        <p:txBody>
          <a:bodyPr wrap="square">
            <a:spAutoFit/>
          </a:bodyPr>
          <a:lstStyle/>
          <a:p>
            <a:pPr algn="l">
              <a:spcBef>
                <a:spcPct val="50000"/>
              </a:spcBef>
              <a:defRPr/>
            </a:pPr>
            <a:r>
              <a:rPr lang="en-US" sz="2400" dirty="0">
                <a:latin typeface="Tahoma" charset="0"/>
              </a:rPr>
              <a:t>Start Frame Delimiter – a binary 8-bit sequence of </a:t>
            </a:r>
          </a:p>
          <a:p>
            <a:pPr algn="l">
              <a:spcBef>
                <a:spcPct val="50000"/>
              </a:spcBef>
              <a:defRPr/>
            </a:pPr>
            <a:r>
              <a:rPr lang="en-US" sz="2400" dirty="0">
                <a:latin typeface="Tahoma" charset="0"/>
              </a:rPr>
              <a:t>1 0 1 0 1 0 1 1 that indicates the start of the frame</a:t>
            </a:r>
          </a:p>
        </p:txBody>
      </p:sp>
      <p:sp>
        <p:nvSpPr>
          <p:cNvPr id="2" name="Slide Number Placeholder 1">
            <a:extLst>
              <a:ext uri="{FF2B5EF4-FFF2-40B4-BE49-F238E27FC236}">
                <a16:creationId xmlns:a16="http://schemas.microsoft.com/office/drawing/2014/main" id="{02900346-7ADD-47EA-AD98-738B75D663A4}"/>
              </a:ext>
            </a:extLst>
          </p:cNvPr>
          <p:cNvSpPr>
            <a:spLocks noGrp="1"/>
          </p:cNvSpPr>
          <p:nvPr>
            <p:ph type="sldNum" sz="quarter" idx="12"/>
          </p:nvPr>
        </p:nvSpPr>
        <p:spPr/>
        <p:txBody>
          <a:bodyPr/>
          <a:lstStyle/>
          <a:p>
            <a:fld id="{0DA8276D-B9B4-4054-B25D-375687A6B00B}" type="slidenum">
              <a:rPr lang="en-US" altLang="en-US" smtClean="0"/>
              <a:pPr/>
              <a:t>20</a:t>
            </a:fld>
            <a:endParaRPr lang="en-US" altLang="en-US"/>
          </a:p>
        </p:txBody>
      </p:sp>
    </p:spTree>
    <p:extLst>
      <p:ext uri="{BB962C8B-B14F-4D97-AF65-F5344CB8AC3E}">
        <p14:creationId xmlns:p14="http://schemas.microsoft.com/office/powerpoint/2010/main" val="419313055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4">
            <a:extLst>
              <a:ext uri="{FF2B5EF4-FFF2-40B4-BE49-F238E27FC236}">
                <a16:creationId xmlns:a16="http://schemas.microsoft.com/office/drawing/2014/main" id="{99F96258-02E2-466A-94C7-9A1CDB6BDF07}"/>
              </a:ext>
            </a:extLst>
          </p:cNvPr>
          <p:cNvSpPr>
            <a:spLocks noGrp="1" noChangeArrowheads="1"/>
          </p:cNvSpPr>
          <p:nvPr>
            <p:ph type="title"/>
          </p:nvPr>
        </p:nvSpPr>
        <p:spPr>
          <a:xfrm>
            <a:off x="457200" y="457200"/>
            <a:ext cx="8229600" cy="1371600"/>
          </a:xfrm>
        </p:spPr>
        <p:txBody>
          <a:bodyPr/>
          <a:lstStyle/>
          <a:p>
            <a:pPr eaLnBrk="1" hangingPunct="1">
              <a:defRPr/>
            </a:pPr>
            <a:r>
              <a:rPr lang="en-US" dirty="0">
                <a:effectLst/>
              </a:rPr>
              <a:t>The Ethernet Frame</a:t>
            </a:r>
            <a:endParaRPr lang="en-US" dirty="0"/>
          </a:p>
        </p:txBody>
      </p:sp>
      <p:pic>
        <p:nvPicPr>
          <p:cNvPr id="8195" name="Picture 5" descr="fg01_00600">
            <a:extLst>
              <a:ext uri="{FF2B5EF4-FFF2-40B4-BE49-F238E27FC236}">
                <a16:creationId xmlns:a16="http://schemas.microsoft.com/office/drawing/2014/main" id="{055EE1BE-4560-42C6-B258-87B5A882B4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33600"/>
            <a:ext cx="86010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Line 6">
            <a:extLst>
              <a:ext uri="{FF2B5EF4-FFF2-40B4-BE49-F238E27FC236}">
                <a16:creationId xmlns:a16="http://schemas.microsoft.com/office/drawing/2014/main" id="{016C7EB5-6290-4CB4-82B3-4C9319950C4F}"/>
              </a:ext>
            </a:extLst>
          </p:cNvPr>
          <p:cNvSpPr>
            <a:spLocks noChangeShapeType="1"/>
          </p:cNvSpPr>
          <p:nvPr/>
        </p:nvSpPr>
        <p:spPr bwMode="auto">
          <a:xfrm flipV="1">
            <a:off x="2133613" y="3200400"/>
            <a:ext cx="838187" cy="609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197" name="Line 8">
            <a:extLst>
              <a:ext uri="{FF2B5EF4-FFF2-40B4-BE49-F238E27FC236}">
                <a16:creationId xmlns:a16="http://schemas.microsoft.com/office/drawing/2014/main" id="{26881666-8727-4B4C-9DD1-7F9811071F4E}"/>
              </a:ext>
            </a:extLst>
          </p:cNvPr>
          <p:cNvSpPr>
            <a:spLocks noChangeShapeType="1"/>
          </p:cNvSpPr>
          <p:nvPr/>
        </p:nvSpPr>
        <p:spPr bwMode="auto">
          <a:xfrm flipH="1" flipV="1">
            <a:off x="4038600" y="3200400"/>
            <a:ext cx="1600200" cy="609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9703" name="Text Box 7">
            <a:extLst>
              <a:ext uri="{FF2B5EF4-FFF2-40B4-BE49-F238E27FC236}">
                <a16:creationId xmlns:a16="http://schemas.microsoft.com/office/drawing/2014/main" id="{8EBDDA65-8615-4D34-8BFB-F7385A9122F3}"/>
              </a:ext>
            </a:extLst>
          </p:cNvPr>
          <p:cNvSpPr txBox="1">
            <a:spLocks noChangeArrowheads="1"/>
          </p:cNvSpPr>
          <p:nvPr/>
        </p:nvSpPr>
        <p:spPr bwMode="auto">
          <a:xfrm>
            <a:off x="1066800" y="3810000"/>
            <a:ext cx="7239000" cy="2492990"/>
          </a:xfrm>
          <a:prstGeom prst="rect">
            <a:avLst/>
          </a:prstGeom>
          <a:noFill/>
          <a:ln>
            <a:noFill/>
          </a:ln>
          <a:effectLst/>
        </p:spPr>
        <p:txBody>
          <a:bodyPr>
            <a:spAutoFit/>
          </a:bodyPr>
          <a:lstStyle/>
          <a:p>
            <a:pPr algn="l">
              <a:spcBef>
                <a:spcPct val="50000"/>
              </a:spcBef>
              <a:defRPr/>
            </a:pPr>
            <a:r>
              <a:rPr lang="en-US" sz="2400" dirty="0">
                <a:latin typeface="Tahoma" charset="0"/>
              </a:rPr>
              <a:t>Destination MAC Address and Source MAC Address - - Each computer has an Ethernet network interface card (NIC) that has a unique media access control (MAC) address associated with it.</a:t>
            </a:r>
          </a:p>
          <a:p>
            <a:pPr algn="l">
              <a:spcBef>
                <a:spcPct val="50000"/>
              </a:spcBef>
              <a:defRPr/>
            </a:pPr>
            <a:r>
              <a:rPr lang="en-US" sz="2400" dirty="0">
                <a:latin typeface="Tahoma" charset="0"/>
              </a:rPr>
              <a:t>- The MAC address is 6 bytes (12 hex characters) in length.</a:t>
            </a:r>
            <a:endParaRPr lang="en-US" sz="2400" b="1" dirty="0">
              <a:solidFill>
                <a:schemeClr val="folHlink"/>
              </a:solidFill>
              <a:latin typeface="Tahoma" charset="0"/>
            </a:endParaRPr>
          </a:p>
        </p:txBody>
      </p:sp>
      <p:sp>
        <p:nvSpPr>
          <p:cNvPr id="2" name="Slide Number Placeholder 1">
            <a:extLst>
              <a:ext uri="{FF2B5EF4-FFF2-40B4-BE49-F238E27FC236}">
                <a16:creationId xmlns:a16="http://schemas.microsoft.com/office/drawing/2014/main" id="{DDA9F290-4F90-47E9-90F1-3A257B1DC42F}"/>
              </a:ext>
            </a:extLst>
          </p:cNvPr>
          <p:cNvSpPr>
            <a:spLocks noGrp="1"/>
          </p:cNvSpPr>
          <p:nvPr>
            <p:ph type="sldNum" sz="quarter" idx="12"/>
          </p:nvPr>
        </p:nvSpPr>
        <p:spPr/>
        <p:txBody>
          <a:bodyPr/>
          <a:lstStyle/>
          <a:p>
            <a:fld id="{0DA8276D-B9B4-4054-B25D-375687A6B00B}" type="slidenum">
              <a:rPr lang="en-US" altLang="en-US" smtClean="0"/>
              <a:pPr/>
              <a:t>21</a:t>
            </a:fld>
            <a:endParaRPr lang="en-US" altLang="en-US"/>
          </a:p>
        </p:txBody>
      </p:sp>
    </p:spTree>
    <p:extLst>
      <p:ext uri="{BB962C8B-B14F-4D97-AF65-F5344CB8AC3E}">
        <p14:creationId xmlns:p14="http://schemas.microsoft.com/office/powerpoint/2010/main" val="38416757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9" name="Rectangle 9">
            <a:extLst>
              <a:ext uri="{FF2B5EF4-FFF2-40B4-BE49-F238E27FC236}">
                <a16:creationId xmlns:a16="http://schemas.microsoft.com/office/drawing/2014/main" id="{39E9A72A-0903-44BE-AA46-B08A91B97AFA}"/>
              </a:ext>
            </a:extLst>
          </p:cNvPr>
          <p:cNvSpPr>
            <a:spLocks noGrp="1" noChangeArrowheads="1"/>
          </p:cNvSpPr>
          <p:nvPr>
            <p:ph type="title"/>
          </p:nvPr>
        </p:nvSpPr>
        <p:spPr>
          <a:xfrm>
            <a:off x="457200" y="457200"/>
            <a:ext cx="8229600" cy="1371600"/>
          </a:xfrm>
        </p:spPr>
        <p:txBody>
          <a:bodyPr/>
          <a:lstStyle/>
          <a:p>
            <a:pPr eaLnBrk="1" hangingPunct="1">
              <a:defRPr/>
            </a:pPr>
            <a:r>
              <a:rPr lang="en-US" dirty="0">
                <a:effectLst/>
              </a:rPr>
              <a:t>The Ethernet Frame</a:t>
            </a:r>
            <a:endParaRPr lang="en-US" dirty="0"/>
          </a:p>
        </p:txBody>
      </p:sp>
      <p:pic>
        <p:nvPicPr>
          <p:cNvPr id="9219" name="Picture 10" descr="fg01_00600">
            <a:extLst>
              <a:ext uri="{FF2B5EF4-FFF2-40B4-BE49-F238E27FC236}">
                <a16:creationId xmlns:a16="http://schemas.microsoft.com/office/drawing/2014/main" id="{D8435DF9-21BF-4B68-AC4C-43C74B3D12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33600"/>
            <a:ext cx="86010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Line 12">
            <a:extLst>
              <a:ext uri="{FF2B5EF4-FFF2-40B4-BE49-F238E27FC236}">
                <a16:creationId xmlns:a16="http://schemas.microsoft.com/office/drawing/2014/main" id="{45FE6E95-75A1-4497-A41C-32BE8CEBA144}"/>
              </a:ext>
            </a:extLst>
          </p:cNvPr>
          <p:cNvSpPr>
            <a:spLocks noChangeShapeType="1"/>
          </p:cNvSpPr>
          <p:nvPr/>
        </p:nvSpPr>
        <p:spPr bwMode="auto">
          <a:xfrm flipV="1">
            <a:off x="3505200" y="3200400"/>
            <a:ext cx="1524000" cy="53340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373" name="Text Box 13">
            <a:extLst>
              <a:ext uri="{FF2B5EF4-FFF2-40B4-BE49-F238E27FC236}">
                <a16:creationId xmlns:a16="http://schemas.microsoft.com/office/drawing/2014/main" id="{6B290356-275B-4C3B-ADBB-B07D42D0145A}"/>
              </a:ext>
            </a:extLst>
          </p:cNvPr>
          <p:cNvSpPr txBox="1">
            <a:spLocks noChangeArrowheads="1"/>
          </p:cNvSpPr>
          <p:nvPr/>
        </p:nvSpPr>
        <p:spPr bwMode="auto">
          <a:xfrm>
            <a:off x="1066800" y="3810000"/>
            <a:ext cx="7239000" cy="3647152"/>
          </a:xfrm>
          <a:prstGeom prst="rect">
            <a:avLst/>
          </a:prstGeom>
          <a:noFill/>
          <a:ln>
            <a:noFill/>
          </a:ln>
          <a:effectLst/>
        </p:spPr>
        <p:txBody>
          <a:bodyPr>
            <a:spAutoFit/>
          </a:bodyPr>
          <a:lstStyle/>
          <a:p>
            <a:pPr algn="l">
              <a:spcBef>
                <a:spcPct val="50000"/>
              </a:spcBef>
              <a:defRPr/>
            </a:pPr>
            <a:r>
              <a:rPr lang="en-US" sz="2400" dirty="0">
                <a:latin typeface="Tahoma" charset="0"/>
              </a:rPr>
              <a:t>Length / Type  -  an indication of the number of bytes in the data field if this value is less than 1500.</a:t>
            </a:r>
          </a:p>
          <a:p>
            <a:pPr algn="l">
              <a:spcBef>
                <a:spcPct val="50000"/>
              </a:spcBef>
              <a:defRPr/>
            </a:pPr>
            <a:endParaRPr lang="en-US" sz="1000" dirty="0">
              <a:latin typeface="Tahoma" charset="0"/>
            </a:endParaRPr>
          </a:p>
          <a:p>
            <a:pPr algn="l">
              <a:spcBef>
                <a:spcPct val="50000"/>
              </a:spcBef>
              <a:defRPr/>
            </a:pPr>
            <a:r>
              <a:rPr lang="en-US" sz="2400" dirty="0">
                <a:latin typeface="Tahoma" charset="0"/>
              </a:rPr>
              <a:t>If this number is greater than 1500, it indicates the type of data format, for example IP or IPX.</a:t>
            </a:r>
          </a:p>
          <a:p>
            <a:pPr>
              <a:spcBef>
                <a:spcPct val="50000"/>
              </a:spcBef>
              <a:defRPr/>
            </a:pPr>
            <a:endParaRPr lang="en-US" sz="2400" b="1" dirty="0">
              <a:solidFill>
                <a:schemeClr val="folHlink"/>
              </a:solidFill>
              <a:latin typeface="Tahoma" charset="0"/>
            </a:endParaRPr>
          </a:p>
          <a:p>
            <a:pPr>
              <a:spcBef>
                <a:spcPct val="50000"/>
              </a:spcBef>
              <a:defRPr/>
            </a:pPr>
            <a:endParaRPr lang="en-US" sz="2400" b="1" dirty="0">
              <a:solidFill>
                <a:schemeClr val="folHlink"/>
              </a:solidFill>
              <a:latin typeface="Tahoma" charset="0"/>
            </a:endParaRPr>
          </a:p>
          <a:p>
            <a:pPr>
              <a:spcBef>
                <a:spcPct val="50000"/>
              </a:spcBef>
              <a:defRPr/>
            </a:pPr>
            <a:endParaRPr lang="en-US" sz="2400" b="1" dirty="0">
              <a:solidFill>
                <a:schemeClr val="folHlink"/>
              </a:solidFill>
              <a:latin typeface="Tahoma" charset="0"/>
            </a:endParaRPr>
          </a:p>
        </p:txBody>
      </p:sp>
      <p:sp>
        <p:nvSpPr>
          <p:cNvPr id="2" name="Slide Number Placeholder 1">
            <a:extLst>
              <a:ext uri="{FF2B5EF4-FFF2-40B4-BE49-F238E27FC236}">
                <a16:creationId xmlns:a16="http://schemas.microsoft.com/office/drawing/2014/main" id="{26DBBDC6-0030-454A-B614-139399AE5168}"/>
              </a:ext>
            </a:extLst>
          </p:cNvPr>
          <p:cNvSpPr>
            <a:spLocks noGrp="1"/>
          </p:cNvSpPr>
          <p:nvPr>
            <p:ph type="sldNum" sz="quarter" idx="12"/>
          </p:nvPr>
        </p:nvSpPr>
        <p:spPr/>
        <p:txBody>
          <a:bodyPr/>
          <a:lstStyle/>
          <a:p>
            <a:fld id="{0DA8276D-B9B4-4054-B25D-375687A6B00B}" type="slidenum">
              <a:rPr lang="en-US" altLang="en-US" smtClean="0"/>
              <a:pPr/>
              <a:t>22</a:t>
            </a:fld>
            <a:endParaRPr lang="en-US" altLang="en-US"/>
          </a:p>
        </p:txBody>
      </p:sp>
    </p:spTree>
    <p:extLst>
      <p:ext uri="{BB962C8B-B14F-4D97-AF65-F5344CB8AC3E}">
        <p14:creationId xmlns:p14="http://schemas.microsoft.com/office/powerpoint/2010/main" val="315109722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4">
            <a:extLst>
              <a:ext uri="{FF2B5EF4-FFF2-40B4-BE49-F238E27FC236}">
                <a16:creationId xmlns:a16="http://schemas.microsoft.com/office/drawing/2014/main" id="{E62D66C4-2054-40E2-A67A-3D5A0521276D}"/>
              </a:ext>
            </a:extLst>
          </p:cNvPr>
          <p:cNvSpPr>
            <a:spLocks noGrp="1" noChangeArrowheads="1"/>
          </p:cNvSpPr>
          <p:nvPr>
            <p:ph type="title"/>
          </p:nvPr>
        </p:nvSpPr>
        <p:spPr>
          <a:xfrm>
            <a:off x="457200" y="457200"/>
            <a:ext cx="8229600" cy="1371600"/>
          </a:xfrm>
        </p:spPr>
        <p:txBody>
          <a:bodyPr/>
          <a:lstStyle/>
          <a:p>
            <a:pPr eaLnBrk="1" hangingPunct="1">
              <a:defRPr/>
            </a:pPr>
            <a:r>
              <a:rPr lang="en-US" dirty="0">
                <a:effectLst/>
              </a:rPr>
              <a:t>The Ethernet Frame</a:t>
            </a:r>
            <a:endParaRPr lang="en-US" dirty="0"/>
          </a:p>
        </p:txBody>
      </p:sp>
      <p:pic>
        <p:nvPicPr>
          <p:cNvPr id="10243" name="Picture 5" descr="fg01_00600">
            <a:extLst>
              <a:ext uri="{FF2B5EF4-FFF2-40B4-BE49-F238E27FC236}">
                <a16:creationId xmlns:a16="http://schemas.microsoft.com/office/drawing/2014/main" id="{E9C9187C-E6F1-4E64-BAF1-C8370E07E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33600"/>
            <a:ext cx="86010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Line 6">
            <a:extLst>
              <a:ext uri="{FF2B5EF4-FFF2-40B4-BE49-F238E27FC236}">
                <a16:creationId xmlns:a16="http://schemas.microsoft.com/office/drawing/2014/main" id="{B403A670-E464-474D-A0A7-8AD390FD83DB}"/>
              </a:ext>
            </a:extLst>
          </p:cNvPr>
          <p:cNvSpPr>
            <a:spLocks noChangeShapeType="1"/>
          </p:cNvSpPr>
          <p:nvPr/>
        </p:nvSpPr>
        <p:spPr bwMode="auto">
          <a:xfrm flipV="1">
            <a:off x="5486400" y="3200400"/>
            <a:ext cx="720725" cy="609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0727" name="Text Box 7">
            <a:extLst>
              <a:ext uri="{FF2B5EF4-FFF2-40B4-BE49-F238E27FC236}">
                <a16:creationId xmlns:a16="http://schemas.microsoft.com/office/drawing/2014/main" id="{84C55AC7-AFC3-4E81-BE0D-58E9D56DDD57}"/>
              </a:ext>
            </a:extLst>
          </p:cNvPr>
          <p:cNvSpPr txBox="1">
            <a:spLocks noChangeArrowheads="1"/>
          </p:cNvSpPr>
          <p:nvPr/>
        </p:nvSpPr>
        <p:spPr bwMode="auto">
          <a:xfrm>
            <a:off x="1066800" y="3810000"/>
            <a:ext cx="7239000" cy="1938992"/>
          </a:xfrm>
          <a:prstGeom prst="rect">
            <a:avLst/>
          </a:prstGeom>
          <a:noFill/>
          <a:ln>
            <a:noFill/>
          </a:ln>
          <a:effectLst/>
        </p:spPr>
        <p:txBody>
          <a:bodyPr>
            <a:spAutoFit/>
          </a:bodyPr>
          <a:lstStyle/>
          <a:p>
            <a:pPr algn="l">
              <a:spcBef>
                <a:spcPct val="50000"/>
              </a:spcBef>
              <a:defRPr/>
            </a:pPr>
            <a:r>
              <a:rPr lang="en-US" sz="2400" dirty="0">
                <a:latin typeface="Tahoma" charset="0"/>
              </a:rPr>
              <a:t>This is the data being transferred from the source to the destination and destination to the source.</a:t>
            </a:r>
          </a:p>
          <a:p>
            <a:pPr>
              <a:spcBef>
                <a:spcPct val="50000"/>
              </a:spcBef>
              <a:defRPr/>
            </a:pPr>
            <a:endParaRPr lang="en-US" sz="2400" b="1" dirty="0">
              <a:solidFill>
                <a:schemeClr val="folHlink"/>
              </a:solidFill>
              <a:latin typeface="Tahoma" charset="0"/>
            </a:endParaRPr>
          </a:p>
          <a:p>
            <a:pPr>
              <a:spcBef>
                <a:spcPct val="50000"/>
              </a:spcBef>
              <a:defRPr/>
            </a:pPr>
            <a:endParaRPr lang="en-US" sz="2400" b="1" dirty="0">
              <a:solidFill>
                <a:schemeClr val="folHlink"/>
              </a:solidFill>
              <a:latin typeface="Tahoma" charset="0"/>
            </a:endParaRPr>
          </a:p>
        </p:txBody>
      </p:sp>
      <p:sp>
        <p:nvSpPr>
          <p:cNvPr id="2" name="Slide Number Placeholder 1">
            <a:extLst>
              <a:ext uri="{FF2B5EF4-FFF2-40B4-BE49-F238E27FC236}">
                <a16:creationId xmlns:a16="http://schemas.microsoft.com/office/drawing/2014/main" id="{8FCFCB80-606D-40FD-9B63-19441A3D722E}"/>
              </a:ext>
            </a:extLst>
          </p:cNvPr>
          <p:cNvSpPr>
            <a:spLocks noGrp="1"/>
          </p:cNvSpPr>
          <p:nvPr>
            <p:ph type="sldNum" sz="quarter" idx="12"/>
          </p:nvPr>
        </p:nvSpPr>
        <p:spPr/>
        <p:txBody>
          <a:bodyPr/>
          <a:lstStyle/>
          <a:p>
            <a:fld id="{0DA8276D-B9B4-4054-B25D-375687A6B00B}" type="slidenum">
              <a:rPr lang="en-US" altLang="en-US" smtClean="0"/>
              <a:pPr/>
              <a:t>23</a:t>
            </a:fld>
            <a:endParaRPr lang="en-US" altLang="en-US"/>
          </a:p>
        </p:txBody>
      </p:sp>
    </p:spTree>
    <p:extLst>
      <p:ext uri="{BB962C8B-B14F-4D97-AF65-F5344CB8AC3E}">
        <p14:creationId xmlns:p14="http://schemas.microsoft.com/office/powerpoint/2010/main" val="46721477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a:extLst>
              <a:ext uri="{FF2B5EF4-FFF2-40B4-BE49-F238E27FC236}">
                <a16:creationId xmlns:a16="http://schemas.microsoft.com/office/drawing/2014/main" id="{7020C72C-F8AD-4431-895C-B8258A2D1937}"/>
              </a:ext>
            </a:extLst>
          </p:cNvPr>
          <p:cNvSpPr>
            <a:spLocks noGrp="1" noChangeArrowheads="1"/>
          </p:cNvSpPr>
          <p:nvPr>
            <p:ph type="title"/>
          </p:nvPr>
        </p:nvSpPr>
        <p:spPr>
          <a:xfrm>
            <a:off x="457200" y="457200"/>
            <a:ext cx="8229600" cy="1371600"/>
          </a:xfrm>
        </p:spPr>
        <p:txBody>
          <a:bodyPr/>
          <a:lstStyle/>
          <a:p>
            <a:pPr eaLnBrk="1" hangingPunct="1">
              <a:defRPr/>
            </a:pPr>
            <a:r>
              <a:rPr lang="en-US" dirty="0">
                <a:effectLst/>
              </a:rPr>
              <a:t>The Ethernet Frame</a:t>
            </a:r>
            <a:endParaRPr lang="en-US" dirty="0"/>
          </a:p>
        </p:txBody>
      </p:sp>
      <p:pic>
        <p:nvPicPr>
          <p:cNvPr id="11267" name="Picture 5" descr="fg01_00600">
            <a:extLst>
              <a:ext uri="{FF2B5EF4-FFF2-40B4-BE49-F238E27FC236}">
                <a16:creationId xmlns:a16="http://schemas.microsoft.com/office/drawing/2014/main" id="{F9655CB1-6AC9-4AE7-818D-7E5D1D3F4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33600"/>
            <a:ext cx="86010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Line 6">
            <a:extLst>
              <a:ext uri="{FF2B5EF4-FFF2-40B4-BE49-F238E27FC236}">
                <a16:creationId xmlns:a16="http://schemas.microsoft.com/office/drawing/2014/main" id="{7E56BA89-8CEC-438B-9C46-84737180D21A}"/>
              </a:ext>
            </a:extLst>
          </p:cNvPr>
          <p:cNvSpPr>
            <a:spLocks noChangeShapeType="1"/>
          </p:cNvSpPr>
          <p:nvPr/>
        </p:nvSpPr>
        <p:spPr bwMode="auto">
          <a:xfrm flipV="1">
            <a:off x="5715000" y="3200400"/>
            <a:ext cx="492125" cy="609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687" name="Text Box 7">
            <a:extLst>
              <a:ext uri="{FF2B5EF4-FFF2-40B4-BE49-F238E27FC236}">
                <a16:creationId xmlns:a16="http://schemas.microsoft.com/office/drawing/2014/main" id="{C3695FA4-665E-416D-BEAE-9EAE38877045}"/>
              </a:ext>
            </a:extLst>
          </p:cNvPr>
          <p:cNvSpPr txBox="1">
            <a:spLocks noChangeArrowheads="1"/>
          </p:cNvSpPr>
          <p:nvPr/>
        </p:nvSpPr>
        <p:spPr bwMode="auto">
          <a:xfrm>
            <a:off x="1066800" y="3810000"/>
            <a:ext cx="7239000" cy="1938992"/>
          </a:xfrm>
          <a:prstGeom prst="rect">
            <a:avLst/>
          </a:prstGeom>
          <a:noFill/>
          <a:ln>
            <a:noFill/>
          </a:ln>
          <a:effectLst/>
        </p:spPr>
        <p:txBody>
          <a:bodyPr>
            <a:spAutoFit/>
          </a:bodyPr>
          <a:lstStyle/>
          <a:p>
            <a:pPr algn="l">
              <a:spcBef>
                <a:spcPct val="50000"/>
              </a:spcBef>
              <a:defRPr/>
            </a:pPr>
            <a:r>
              <a:rPr lang="en-US" sz="2400" dirty="0">
                <a:latin typeface="Tahoma" charset="0"/>
              </a:rPr>
              <a:t>This  is the data being transferred from the source to the destination and destination to the source.</a:t>
            </a:r>
          </a:p>
          <a:p>
            <a:pPr>
              <a:spcBef>
                <a:spcPct val="50000"/>
              </a:spcBef>
              <a:defRPr/>
            </a:pPr>
            <a:endParaRPr lang="en-US" sz="2400" b="1" dirty="0">
              <a:solidFill>
                <a:schemeClr val="folHlink"/>
              </a:solidFill>
              <a:latin typeface="Tahoma" charset="0"/>
            </a:endParaRPr>
          </a:p>
          <a:p>
            <a:pPr>
              <a:spcBef>
                <a:spcPct val="50000"/>
              </a:spcBef>
              <a:defRPr/>
            </a:pPr>
            <a:endParaRPr lang="en-US" sz="2400" b="1" dirty="0">
              <a:solidFill>
                <a:schemeClr val="folHlink"/>
              </a:solidFill>
              <a:latin typeface="Tahoma" charset="0"/>
            </a:endParaRPr>
          </a:p>
        </p:txBody>
      </p:sp>
      <p:sp>
        <p:nvSpPr>
          <p:cNvPr id="11270" name="AutoShape 8">
            <a:extLst>
              <a:ext uri="{FF2B5EF4-FFF2-40B4-BE49-F238E27FC236}">
                <a16:creationId xmlns:a16="http://schemas.microsoft.com/office/drawing/2014/main" id="{FD1512C7-AFEB-43EA-B389-6C86C896C831}"/>
              </a:ext>
            </a:extLst>
          </p:cNvPr>
          <p:cNvSpPr>
            <a:spLocks noChangeArrowheads="1"/>
          </p:cNvSpPr>
          <p:nvPr/>
        </p:nvSpPr>
        <p:spPr bwMode="auto">
          <a:xfrm flipH="1">
            <a:off x="2971800" y="1600200"/>
            <a:ext cx="1295400" cy="304800"/>
          </a:xfrm>
          <a:prstGeom prst="curvedDownArrow">
            <a:avLst>
              <a:gd name="adj1" fmla="val 85000"/>
              <a:gd name="adj2" fmla="val 170000"/>
              <a:gd name="adj3" fmla="val 33333"/>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 name="Slide Number Placeholder 1">
            <a:extLst>
              <a:ext uri="{FF2B5EF4-FFF2-40B4-BE49-F238E27FC236}">
                <a16:creationId xmlns:a16="http://schemas.microsoft.com/office/drawing/2014/main" id="{AAF42E66-FEBA-4C3C-8822-A0CDC6C2C95D}"/>
              </a:ext>
            </a:extLst>
          </p:cNvPr>
          <p:cNvSpPr>
            <a:spLocks noGrp="1"/>
          </p:cNvSpPr>
          <p:nvPr>
            <p:ph type="sldNum" sz="quarter" idx="12"/>
          </p:nvPr>
        </p:nvSpPr>
        <p:spPr/>
        <p:txBody>
          <a:bodyPr/>
          <a:lstStyle/>
          <a:p>
            <a:fld id="{0DA8276D-B9B4-4054-B25D-375687A6B00B}" type="slidenum">
              <a:rPr lang="en-US" altLang="en-US" smtClean="0"/>
              <a:pPr/>
              <a:t>24</a:t>
            </a:fld>
            <a:endParaRPr lang="en-US" altLang="en-US"/>
          </a:p>
        </p:txBody>
      </p:sp>
    </p:spTree>
    <p:extLst>
      <p:ext uri="{BB962C8B-B14F-4D97-AF65-F5344CB8AC3E}">
        <p14:creationId xmlns:p14="http://schemas.microsoft.com/office/powerpoint/2010/main" val="305787386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4">
            <a:extLst>
              <a:ext uri="{FF2B5EF4-FFF2-40B4-BE49-F238E27FC236}">
                <a16:creationId xmlns:a16="http://schemas.microsoft.com/office/drawing/2014/main" id="{1F80E61F-6B99-4A88-A7FF-1ACFF82DC341}"/>
              </a:ext>
            </a:extLst>
          </p:cNvPr>
          <p:cNvSpPr>
            <a:spLocks noGrp="1" noChangeArrowheads="1"/>
          </p:cNvSpPr>
          <p:nvPr>
            <p:ph type="title"/>
          </p:nvPr>
        </p:nvSpPr>
        <p:spPr>
          <a:xfrm>
            <a:off x="457200" y="457200"/>
            <a:ext cx="8229600" cy="1371600"/>
          </a:xfrm>
        </p:spPr>
        <p:txBody>
          <a:bodyPr/>
          <a:lstStyle/>
          <a:p>
            <a:pPr eaLnBrk="1" hangingPunct="1">
              <a:defRPr/>
            </a:pPr>
            <a:r>
              <a:rPr lang="en-US" dirty="0">
                <a:effectLst/>
              </a:rPr>
              <a:t>The Ethernet Frame</a:t>
            </a:r>
            <a:endParaRPr lang="en-US" dirty="0"/>
          </a:p>
        </p:txBody>
      </p:sp>
      <p:pic>
        <p:nvPicPr>
          <p:cNvPr id="13315" name="Picture 5" descr="fg01_00600">
            <a:extLst>
              <a:ext uri="{FF2B5EF4-FFF2-40B4-BE49-F238E27FC236}">
                <a16:creationId xmlns:a16="http://schemas.microsoft.com/office/drawing/2014/main" id="{26A15CD2-BEAA-4EEF-AE3A-EC95FE7D1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33600"/>
            <a:ext cx="86010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Line 6">
            <a:extLst>
              <a:ext uri="{FF2B5EF4-FFF2-40B4-BE49-F238E27FC236}">
                <a16:creationId xmlns:a16="http://schemas.microsoft.com/office/drawing/2014/main" id="{6F39587E-5609-436A-837B-FD22D86E8950}"/>
              </a:ext>
            </a:extLst>
          </p:cNvPr>
          <p:cNvSpPr>
            <a:spLocks noChangeShapeType="1"/>
          </p:cNvSpPr>
          <p:nvPr/>
        </p:nvSpPr>
        <p:spPr bwMode="auto">
          <a:xfrm flipH="1" flipV="1">
            <a:off x="7315200" y="3200400"/>
            <a:ext cx="0" cy="53340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1751" name="Text Box 7">
            <a:extLst>
              <a:ext uri="{FF2B5EF4-FFF2-40B4-BE49-F238E27FC236}">
                <a16:creationId xmlns:a16="http://schemas.microsoft.com/office/drawing/2014/main" id="{C12FEAD8-2FBA-43EA-BE30-482578DE63EC}"/>
              </a:ext>
            </a:extLst>
          </p:cNvPr>
          <p:cNvSpPr txBox="1">
            <a:spLocks noChangeArrowheads="1"/>
          </p:cNvSpPr>
          <p:nvPr/>
        </p:nvSpPr>
        <p:spPr bwMode="auto">
          <a:xfrm>
            <a:off x="1066800" y="3810000"/>
            <a:ext cx="7239000" cy="1754326"/>
          </a:xfrm>
          <a:prstGeom prst="rect">
            <a:avLst/>
          </a:prstGeom>
          <a:noFill/>
          <a:ln>
            <a:noFill/>
          </a:ln>
          <a:effectLst/>
        </p:spPr>
        <p:txBody>
          <a:bodyPr>
            <a:spAutoFit/>
          </a:bodyPr>
          <a:lstStyle/>
          <a:p>
            <a:pPr algn="l">
              <a:spcBef>
                <a:spcPct val="50000"/>
              </a:spcBef>
              <a:defRPr/>
            </a:pPr>
            <a:r>
              <a:rPr lang="en-US" sz="2400" dirty="0">
                <a:latin typeface="Tahoma" charset="0"/>
              </a:rPr>
              <a:t>A field used to bring the total number of bytes up to the minimum of 64 if the data field is less than 64 bytes.</a:t>
            </a:r>
          </a:p>
          <a:p>
            <a:pPr>
              <a:spcBef>
                <a:spcPct val="50000"/>
              </a:spcBef>
              <a:defRPr/>
            </a:pPr>
            <a:endParaRPr lang="en-US" sz="2400" b="1" dirty="0">
              <a:solidFill>
                <a:schemeClr val="folHlink"/>
              </a:solidFill>
              <a:latin typeface="Tahoma" charset="0"/>
            </a:endParaRPr>
          </a:p>
        </p:txBody>
      </p:sp>
      <p:sp>
        <p:nvSpPr>
          <p:cNvPr id="2" name="Slide Number Placeholder 1">
            <a:extLst>
              <a:ext uri="{FF2B5EF4-FFF2-40B4-BE49-F238E27FC236}">
                <a16:creationId xmlns:a16="http://schemas.microsoft.com/office/drawing/2014/main" id="{7A777A27-1126-4CA3-A0FE-6F8BD38CF0DE}"/>
              </a:ext>
            </a:extLst>
          </p:cNvPr>
          <p:cNvSpPr>
            <a:spLocks noGrp="1"/>
          </p:cNvSpPr>
          <p:nvPr>
            <p:ph type="sldNum" sz="quarter" idx="12"/>
          </p:nvPr>
        </p:nvSpPr>
        <p:spPr/>
        <p:txBody>
          <a:bodyPr/>
          <a:lstStyle/>
          <a:p>
            <a:fld id="{0DA8276D-B9B4-4054-B25D-375687A6B00B}" type="slidenum">
              <a:rPr lang="en-US" altLang="en-US" smtClean="0"/>
              <a:pPr/>
              <a:t>25</a:t>
            </a:fld>
            <a:endParaRPr lang="en-US" altLang="en-US"/>
          </a:p>
        </p:txBody>
      </p:sp>
    </p:spTree>
    <p:extLst>
      <p:ext uri="{BB962C8B-B14F-4D97-AF65-F5344CB8AC3E}">
        <p14:creationId xmlns:p14="http://schemas.microsoft.com/office/powerpoint/2010/main" val="252887911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Rectangle 4">
            <a:extLst>
              <a:ext uri="{FF2B5EF4-FFF2-40B4-BE49-F238E27FC236}">
                <a16:creationId xmlns:a16="http://schemas.microsoft.com/office/drawing/2014/main" id="{864669E3-C36A-47B5-B9C1-D44F14608DF2}"/>
              </a:ext>
            </a:extLst>
          </p:cNvPr>
          <p:cNvSpPr>
            <a:spLocks noGrp="1" noChangeArrowheads="1"/>
          </p:cNvSpPr>
          <p:nvPr>
            <p:ph type="title"/>
          </p:nvPr>
        </p:nvSpPr>
        <p:spPr>
          <a:xfrm>
            <a:off x="457200" y="457200"/>
            <a:ext cx="8229600" cy="1371600"/>
          </a:xfrm>
        </p:spPr>
        <p:txBody>
          <a:bodyPr/>
          <a:lstStyle/>
          <a:p>
            <a:pPr eaLnBrk="1" hangingPunct="1">
              <a:defRPr/>
            </a:pPr>
            <a:r>
              <a:rPr lang="en-US" dirty="0">
                <a:effectLst/>
              </a:rPr>
              <a:t>The Ethernet Frame</a:t>
            </a:r>
            <a:endParaRPr lang="en-US" dirty="0"/>
          </a:p>
        </p:txBody>
      </p:sp>
      <p:pic>
        <p:nvPicPr>
          <p:cNvPr id="15363" name="Picture 5" descr="fg01_00600">
            <a:extLst>
              <a:ext uri="{FF2B5EF4-FFF2-40B4-BE49-F238E27FC236}">
                <a16:creationId xmlns:a16="http://schemas.microsoft.com/office/drawing/2014/main" id="{B26FB080-F826-49A5-A396-3608B9B1F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33600"/>
            <a:ext cx="86010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Line 6">
            <a:extLst>
              <a:ext uri="{FF2B5EF4-FFF2-40B4-BE49-F238E27FC236}">
                <a16:creationId xmlns:a16="http://schemas.microsoft.com/office/drawing/2014/main" id="{F053740D-23CA-40F7-A022-32033A4DF6AF}"/>
              </a:ext>
            </a:extLst>
          </p:cNvPr>
          <p:cNvSpPr>
            <a:spLocks noChangeShapeType="1"/>
          </p:cNvSpPr>
          <p:nvPr/>
        </p:nvSpPr>
        <p:spPr bwMode="auto">
          <a:xfrm flipV="1">
            <a:off x="8077200" y="3200400"/>
            <a:ext cx="304800" cy="609599"/>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3799" name="Text Box 7">
            <a:extLst>
              <a:ext uri="{FF2B5EF4-FFF2-40B4-BE49-F238E27FC236}">
                <a16:creationId xmlns:a16="http://schemas.microsoft.com/office/drawing/2014/main" id="{ABE426E2-D77D-482C-B007-62D9315F6284}"/>
              </a:ext>
            </a:extLst>
          </p:cNvPr>
          <p:cNvSpPr txBox="1">
            <a:spLocks noChangeArrowheads="1"/>
          </p:cNvSpPr>
          <p:nvPr/>
        </p:nvSpPr>
        <p:spPr bwMode="auto">
          <a:xfrm>
            <a:off x="1066800" y="3810000"/>
            <a:ext cx="7239000" cy="1938992"/>
          </a:xfrm>
          <a:prstGeom prst="rect">
            <a:avLst/>
          </a:prstGeom>
          <a:noFill/>
          <a:ln>
            <a:noFill/>
          </a:ln>
          <a:effectLst/>
        </p:spPr>
        <p:txBody>
          <a:bodyPr>
            <a:spAutoFit/>
          </a:bodyPr>
          <a:lstStyle/>
          <a:p>
            <a:pPr algn="l">
              <a:spcBef>
                <a:spcPct val="50000"/>
              </a:spcBef>
              <a:defRPr/>
            </a:pPr>
            <a:r>
              <a:rPr lang="en-US" sz="2400" dirty="0">
                <a:latin typeface="Tahoma" charset="0"/>
              </a:rPr>
              <a:t>A 4-byte CRC (cyclic redundancy check) value used for error detection.  The CRC is performed on the characters from the destination MAC address through the Pad fields.  If an error is detected, the receiver will discard the frame.</a:t>
            </a:r>
          </a:p>
        </p:txBody>
      </p:sp>
      <p:sp>
        <p:nvSpPr>
          <p:cNvPr id="15366" name="Line 8">
            <a:extLst>
              <a:ext uri="{FF2B5EF4-FFF2-40B4-BE49-F238E27FC236}">
                <a16:creationId xmlns:a16="http://schemas.microsoft.com/office/drawing/2014/main" id="{32624A9A-0FB6-470E-A0BC-CC46D3C84FB5}"/>
              </a:ext>
            </a:extLst>
          </p:cNvPr>
          <p:cNvSpPr>
            <a:spLocks noChangeShapeType="1"/>
          </p:cNvSpPr>
          <p:nvPr/>
        </p:nvSpPr>
        <p:spPr bwMode="auto">
          <a:xfrm>
            <a:off x="2438400" y="1752600"/>
            <a:ext cx="0" cy="18288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367" name="Line 9">
            <a:extLst>
              <a:ext uri="{FF2B5EF4-FFF2-40B4-BE49-F238E27FC236}">
                <a16:creationId xmlns:a16="http://schemas.microsoft.com/office/drawing/2014/main" id="{CAE851B7-D596-4C3D-8962-21B6A12DC747}"/>
              </a:ext>
            </a:extLst>
          </p:cNvPr>
          <p:cNvSpPr>
            <a:spLocks noChangeShapeType="1"/>
          </p:cNvSpPr>
          <p:nvPr/>
        </p:nvSpPr>
        <p:spPr bwMode="auto">
          <a:xfrm>
            <a:off x="7848600" y="1752600"/>
            <a:ext cx="0" cy="18288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368" name="Line 10">
            <a:extLst>
              <a:ext uri="{FF2B5EF4-FFF2-40B4-BE49-F238E27FC236}">
                <a16:creationId xmlns:a16="http://schemas.microsoft.com/office/drawing/2014/main" id="{FC626A5F-C1C3-4F1F-90F2-72AADCC34A1F}"/>
              </a:ext>
            </a:extLst>
          </p:cNvPr>
          <p:cNvSpPr>
            <a:spLocks noChangeShapeType="1"/>
          </p:cNvSpPr>
          <p:nvPr/>
        </p:nvSpPr>
        <p:spPr bwMode="auto">
          <a:xfrm>
            <a:off x="2438400" y="1752600"/>
            <a:ext cx="54102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369" name="Line 11">
            <a:extLst>
              <a:ext uri="{FF2B5EF4-FFF2-40B4-BE49-F238E27FC236}">
                <a16:creationId xmlns:a16="http://schemas.microsoft.com/office/drawing/2014/main" id="{DB3846EA-0D30-4C76-82B3-914DAF3BBA3F}"/>
              </a:ext>
            </a:extLst>
          </p:cNvPr>
          <p:cNvSpPr>
            <a:spLocks noChangeShapeType="1"/>
          </p:cNvSpPr>
          <p:nvPr/>
        </p:nvSpPr>
        <p:spPr bwMode="auto">
          <a:xfrm>
            <a:off x="2438400" y="3581400"/>
            <a:ext cx="54102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 name="Slide Number Placeholder 1">
            <a:extLst>
              <a:ext uri="{FF2B5EF4-FFF2-40B4-BE49-F238E27FC236}">
                <a16:creationId xmlns:a16="http://schemas.microsoft.com/office/drawing/2014/main" id="{E4BB1EB3-CFE0-4B19-A99E-EDCAB876DC84}"/>
              </a:ext>
            </a:extLst>
          </p:cNvPr>
          <p:cNvSpPr>
            <a:spLocks noGrp="1"/>
          </p:cNvSpPr>
          <p:nvPr>
            <p:ph type="sldNum" sz="quarter" idx="12"/>
          </p:nvPr>
        </p:nvSpPr>
        <p:spPr/>
        <p:txBody>
          <a:bodyPr/>
          <a:lstStyle/>
          <a:p>
            <a:fld id="{0DA8276D-B9B4-4054-B25D-375687A6B00B}" type="slidenum">
              <a:rPr lang="en-US" altLang="en-US" smtClean="0"/>
              <a:pPr/>
              <a:t>26</a:t>
            </a:fld>
            <a:endParaRPr lang="en-US" altLang="en-US"/>
          </a:p>
        </p:txBody>
      </p:sp>
    </p:spTree>
    <p:extLst>
      <p:ext uri="{BB962C8B-B14F-4D97-AF65-F5344CB8AC3E}">
        <p14:creationId xmlns:p14="http://schemas.microsoft.com/office/powerpoint/2010/main" val="320168519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457200" y="365125"/>
            <a:ext cx="8229600" cy="685800"/>
          </a:xfrm>
        </p:spPr>
        <p:txBody>
          <a:bodyPr/>
          <a:lstStyle/>
          <a:p>
            <a:pPr eaLnBrk="1" hangingPunct="1">
              <a:defRPr/>
            </a:pPr>
            <a:r>
              <a:rPr lang="en-US" dirty="0">
                <a:effectLst/>
              </a:rPr>
              <a:t>802.3 Ethernet Standards</a:t>
            </a:r>
          </a:p>
        </p:txBody>
      </p:sp>
      <p:sp>
        <p:nvSpPr>
          <p:cNvPr id="44035" name="Rectangle 3"/>
          <p:cNvSpPr>
            <a:spLocks noGrp="1" noChangeArrowheads="1"/>
          </p:cNvSpPr>
          <p:nvPr>
            <p:ph type="body" idx="1"/>
          </p:nvPr>
        </p:nvSpPr>
        <p:spPr/>
        <p:txBody>
          <a:bodyPr/>
          <a:lstStyle/>
          <a:p>
            <a:pPr eaLnBrk="1" hangingPunct="1"/>
            <a:r>
              <a:rPr lang="en-US" altLang="en-US"/>
              <a:t>multiple access with collision avoidance </a:t>
            </a:r>
            <a:r>
              <a:rPr lang="en-US" altLang="en-US" i="1"/>
              <a:t>(</a:t>
            </a:r>
            <a:r>
              <a:rPr lang="en-US" altLang="en-US" b="1" i="1"/>
              <a:t>CSMA/CA)</a:t>
            </a:r>
            <a:r>
              <a:rPr lang="en-US" altLang="en-US"/>
              <a:t> </a:t>
            </a:r>
          </a:p>
        </p:txBody>
      </p:sp>
      <p:pic>
        <p:nvPicPr>
          <p:cNvPr id="44036" name="Picture 2"/>
          <p:cNvPicPr>
            <a:picLocks noChangeAspect="1" noChangeArrowheads="1"/>
          </p:cNvPicPr>
          <p:nvPr/>
        </p:nvPicPr>
        <p:blipFill>
          <a:blip r:embed="rId3">
            <a:extLst>
              <a:ext uri="{28A0092B-C50C-407E-A947-70E740481C1C}">
                <a14:useLocalDpi xmlns:a14="http://schemas.microsoft.com/office/drawing/2010/main" val="0"/>
              </a:ext>
            </a:extLst>
          </a:blip>
          <a:srcRect l="20682" t="41650" r="34421" b="13797"/>
          <a:stretch>
            <a:fillRect/>
          </a:stretch>
        </p:blipFill>
        <p:spPr bwMode="auto">
          <a:xfrm>
            <a:off x="457199" y="1219200"/>
            <a:ext cx="8479141"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C9FCFAF1-63BE-4259-BC32-68AE08DB8D5D}"/>
              </a:ext>
            </a:extLst>
          </p:cNvPr>
          <p:cNvSpPr>
            <a:spLocks noGrp="1"/>
          </p:cNvSpPr>
          <p:nvPr>
            <p:ph type="sldNum" sz="quarter" idx="12"/>
          </p:nvPr>
        </p:nvSpPr>
        <p:spPr/>
        <p:txBody>
          <a:bodyPr/>
          <a:lstStyle/>
          <a:p>
            <a:fld id="{0DA8276D-B9B4-4054-B25D-375687A6B00B}" type="slidenum">
              <a:rPr lang="en-US" altLang="en-US" smtClean="0"/>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471338" y="119332"/>
            <a:ext cx="8229600" cy="628381"/>
          </a:xfrm>
        </p:spPr>
        <p:txBody>
          <a:bodyPr/>
          <a:lstStyle/>
          <a:p>
            <a:pPr eaLnBrk="1" hangingPunct="1">
              <a:defRPr/>
            </a:pPr>
            <a:r>
              <a:rPr lang="en-US" dirty="0">
                <a:effectLst/>
              </a:rPr>
              <a:t>Hub</a:t>
            </a:r>
          </a:p>
        </p:txBody>
      </p:sp>
      <p:sp>
        <p:nvSpPr>
          <p:cNvPr id="7171" name="Rectangle 3"/>
          <p:cNvSpPr>
            <a:spLocks noGrp="1" noChangeArrowheads="1"/>
          </p:cNvSpPr>
          <p:nvPr>
            <p:ph type="body" idx="1"/>
          </p:nvPr>
        </p:nvSpPr>
        <p:spPr>
          <a:xfrm>
            <a:off x="457200" y="914400"/>
            <a:ext cx="5257800" cy="5638800"/>
          </a:xfrm>
        </p:spPr>
        <p:txBody>
          <a:bodyPr/>
          <a:lstStyle/>
          <a:p>
            <a:pPr eaLnBrk="1" hangingPunct="1"/>
            <a:r>
              <a:rPr lang="en-US" altLang="en-US" sz="2400" dirty="0"/>
              <a:t>A hub is the most basic of central connecting devices.</a:t>
            </a:r>
          </a:p>
          <a:p>
            <a:pPr eaLnBrk="1" hangingPunct="1"/>
            <a:r>
              <a:rPr lang="en-US" altLang="en-US" sz="2400" dirty="0"/>
              <a:t>It connects each of the networked computers, known as hosts, to one another by way of copper-based cables.</a:t>
            </a:r>
          </a:p>
          <a:p>
            <a:pPr eaLnBrk="1" hangingPunct="1"/>
            <a:r>
              <a:rPr lang="en-US" altLang="en-US" sz="2400" dirty="0"/>
              <a:t>Any host that sends data must first send that data to the hub, where it is amplified and </a:t>
            </a:r>
            <a:r>
              <a:rPr lang="en-US" altLang="en-US" sz="2400" b="1" i="1" dirty="0"/>
              <a:t>broadcast</a:t>
            </a:r>
            <a:r>
              <a:rPr lang="en-US" altLang="en-US" sz="2400" i="1" dirty="0"/>
              <a:t> </a:t>
            </a:r>
            <a:r>
              <a:rPr lang="en-US" altLang="en-US" sz="2400" dirty="0"/>
              <a:t>to the rest of the network. </a:t>
            </a:r>
          </a:p>
          <a:p>
            <a:pPr eaLnBrk="1" hangingPunct="1"/>
            <a:r>
              <a:rPr lang="en-US" altLang="en-US" sz="2400" dirty="0"/>
              <a:t>When two more stations transmit at the same time, their data frames will collide.</a:t>
            </a:r>
          </a:p>
        </p:txBody>
      </p:sp>
      <p:pic>
        <p:nvPicPr>
          <p:cNvPr id="7172" name="Picture 4" descr="01fig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462087"/>
            <a:ext cx="3012783" cy="265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321454F0-9A45-40D6-8330-1B8426986923}"/>
              </a:ext>
            </a:extLst>
          </p:cNvPr>
          <p:cNvSpPr>
            <a:spLocks noGrp="1"/>
          </p:cNvSpPr>
          <p:nvPr>
            <p:ph type="sldNum" sz="quarter" idx="12"/>
          </p:nvPr>
        </p:nvSpPr>
        <p:spPr/>
        <p:txBody>
          <a:bodyPr/>
          <a:lstStyle/>
          <a:p>
            <a:fld id="{0DA8276D-B9B4-4054-B25D-375687A6B00B}" type="slidenum">
              <a:rPr lang="en-US" altLang="en-US" smtClean="0"/>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EF494FD-4F5A-46DE-9481-ED15C1C1C88F}"/>
              </a:ext>
            </a:extLst>
          </p:cNvPr>
          <p:cNvSpPr>
            <a:spLocks noGrp="1" noChangeArrowheads="1"/>
          </p:cNvSpPr>
          <p:nvPr>
            <p:ph type="title"/>
          </p:nvPr>
        </p:nvSpPr>
        <p:spPr>
          <a:xfrm>
            <a:off x="422694" y="228600"/>
            <a:ext cx="8229600" cy="685800"/>
          </a:xfrm>
        </p:spPr>
        <p:txBody>
          <a:bodyPr/>
          <a:lstStyle/>
          <a:p>
            <a:pPr eaLnBrk="1" hangingPunct="1">
              <a:defRPr/>
            </a:pPr>
            <a:r>
              <a:rPr lang="en-US" dirty="0">
                <a:effectLst/>
              </a:rPr>
              <a:t>Bridge</a:t>
            </a:r>
          </a:p>
        </p:txBody>
      </p:sp>
      <p:sp>
        <p:nvSpPr>
          <p:cNvPr id="46083" name="Rectangle 3">
            <a:extLst>
              <a:ext uri="{FF2B5EF4-FFF2-40B4-BE49-F238E27FC236}">
                <a16:creationId xmlns:a16="http://schemas.microsoft.com/office/drawing/2014/main" id="{967D5820-1A34-461F-967F-D51C244B1042}"/>
              </a:ext>
            </a:extLst>
          </p:cNvPr>
          <p:cNvSpPr>
            <a:spLocks noGrp="1" noChangeArrowheads="1"/>
          </p:cNvSpPr>
          <p:nvPr>
            <p:ph type="body" idx="1"/>
          </p:nvPr>
        </p:nvSpPr>
        <p:spPr>
          <a:xfrm>
            <a:off x="457200" y="1066800"/>
            <a:ext cx="8229600" cy="5410200"/>
          </a:xfrm>
        </p:spPr>
        <p:txBody>
          <a:bodyPr/>
          <a:lstStyle/>
          <a:p>
            <a:pPr eaLnBrk="1" hangingPunct="1">
              <a:lnSpc>
                <a:spcPct val="90000"/>
              </a:lnSpc>
              <a:defRPr/>
            </a:pPr>
            <a:r>
              <a:rPr lang="en-US" sz="2400" dirty="0"/>
              <a:t>A bridge is used in computer networks to interconnect two LAN segments.   </a:t>
            </a:r>
          </a:p>
          <a:p>
            <a:pPr lvl="1" eaLnBrk="1" hangingPunct="1">
              <a:lnSpc>
                <a:spcPct val="90000"/>
              </a:lnSpc>
              <a:defRPr/>
            </a:pPr>
            <a:r>
              <a:rPr lang="en-US" sz="2200" dirty="0"/>
              <a:t>A </a:t>
            </a:r>
            <a:r>
              <a:rPr lang="en-US" sz="2200" b="1" dirty="0"/>
              <a:t>segment</a:t>
            </a:r>
            <a:r>
              <a:rPr lang="en-US" sz="2200" dirty="0"/>
              <a:t> is a section of a network separated by bridges, switches, and routers.  </a:t>
            </a:r>
          </a:p>
          <a:p>
            <a:pPr lvl="1" eaLnBrk="1" hangingPunct="1">
              <a:lnSpc>
                <a:spcPct val="90000"/>
              </a:lnSpc>
              <a:defRPr/>
            </a:pPr>
            <a:r>
              <a:rPr lang="en-US" sz="2200" dirty="0"/>
              <a:t>Computers on a LAN segment are interconnected using a centralized device such as hub.</a:t>
            </a:r>
          </a:p>
          <a:p>
            <a:pPr eaLnBrk="1" hangingPunct="1">
              <a:defRPr/>
            </a:pPr>
            <a:r>
              <a:rPr lang="en-US" sz="2400" dirty="0"/>
              <a:t>Bridge is usually used to interconnect two LANs running the same type of protocol (e.g. Ethernet) and is called a </a:t>
            </a:r>
            <a:r>
              <a:rPr lang="en-US" sz="2400" b="1" dirty="0"/>
              <a:t>transparent bridge.</a:t>
            </a:r>
            <a:r>
              <a:rPr lang="en-US" sz="2400" dirty="0">
                <a:solidFill>
                  <a:schemeClr val="folHlink"/>
                </a:solidFill>
              </a:rPr>
              <a:t> </a:t>
            </a:r>
          </a:p>
          <a:p>
            <a:pPr eaLnBrk="1" hangingPunct="1">
              <a:defRPr/>
            </a:pPr>
            <a:r>
              <a:rPr lang="en-US" sz="2400" dirty="0"/>
              <a:t>Bridges are also used to interconnect two LANs that are operating two different networking protocols.  For example LAN A could be an Ethernet LAN and LAN B could be a token-ring. </a:t>
            </a:r>
          </a:p>
          <a:p>
            <a:pPr eaLnBrk="1" hangingPunct="1">
              <a:lnSpc>
                <a:spcPct val="90000"/>
              </a:lnSpc>
              <a:defRPr/>
            </a:pPr>
            <a:endParaRPr lang="en-US" sz="2400" dirty="0"/>
          </a:p>
        </p:txBody>
      </p:sp>
      <p:sp>
        <p:nvSpPr>
          <p:cNvPr id="2" name="Slide Number Placeholder 1">
            <a:extLst>
              <a:ext uri="{FF2B5EF4-FFF2-40B4-BE49-F238E27FC236}">
                <a16:creationId xmlns:a16="http://schemas.microsoft.com/office/drawing/2014/main" id="{1F9E3981-8756-450D-A156-F87F75B8A0E5}"/>
              </a:ext>
            </a:extLst>
          </p:cNvPr>
          <p:cNvSpPr>
            <a:spLocks noGrp="1"/>
          </p:cNvSpPr>
          <p:nvPr>
            <p:ph type="sldNum" sz="quarter" idx="12"/>
          </p:nvPr>
        </p:nvSpPr>
        <p:spPr/>
        <p:txBody>
          <a:bodyPr/>
          <a:lstStyle/>
          <a:p>
            <a:fld id="{0DA8276D-B9B4-4054-B25D-375687A6B00B}" type="slidenum">
              <a:rPr lang="en-US" altLang="en-US" smtClean="0"/>
              <a:pPr/>
              <a:t>29</a:t>
            </a:fld>
            <a:endParaRPr lang="en-US" altLang="en-US"/>
          </a:p>
        </p:txBody>
      </p:sp>
    </p:spTree>
    <p:extLst>
      <p:ext uri="{BB962C8B-B14F-4D97-AF65-F5344CB8AC3E}">
        <p14:creationId xmlns:p14="http://schemas.microsoft.com/office/powerpoint/2010/main" val="21002104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Network Topology</a:t>
            </a:r>
          </a:p>
        </p:txBody>
      </p:sp>
      <p:sp>
        <p:nvSpPr>
          <p:cNvPr id="35843" name="Rectangle 3"/>
          <p:cNvSpPr>
            <a:spLocks noGrp="1" noChangeArrowheads="1"/>
          </p:cNvSpPr>
          <p:nvPr>
            <p:ph type="body" idx="1"/>
          </p:nvPr>
        </p:nvSpPr>
        <p:spPr/>
        <p:txBody>
          <a:bodyPr/>
          <a:lstStyle/>
          <a:p>
            <a:r>
              <a:rPr lang="en-US" altLang="en-US" dirty="0"/>
              <a:t>There are several types of physical topologies including:</a:t>
            </a:r>
          </a:p>
          <a:p>
            <a:pPr lvl="1"/>
            <a:r>
              <a:rPr lang="en-US" altLang="en-US" dirty="0"/>
              <a:t>Bus</a:t>
            </a:r>
          </a:p>
          <a:p>
            <a:pPr lvl="1"/>
            <a:r>
              <a:rPr lang="en-US" altLang="en-US" dirty="0"/>
              <a:t>Ring</a:t>
            </a:r>
          </a:p>
          <a:p>
            <a:pPr lvl="1"/>
            <a:r>
              <a:rPr lang="en-US" altLang="en-US" dirty="0"/>
              <a:t>Star</a:t>
            </a:r>
          </a:p>
          <a:p>
            <a:pPr lvl="1"/>
            <a:r>
              <a:rPr lang="en-US" altLang="en-US" dirty="0"/>
              <a:t>Mesh</a:t>
            </a:r>
          </a:p>
          <a:p>
            <a:pPr lvl="1"/>
            <a:r>
              <a:rPr lang="en-US" altLang="en-US" dirty="0"/>
              <a:t>Tree</a:t>
            </a:r>
          </a:p>
        </p:txBody>
      </p:sp>
      <p:sp>
        <p:nvSpPr>
          <p:cNvPr id="2" name="Slide Number Placeholder 1">
            <a:extLst>
              <a:ext uri="{FF2B5EF4-FFF2-40B4-BE49-F238E27FC236}">
                <a16:creationId xmlns:a16="http://schemas.microsoft.com/office/drawing/2014/main" id="{7A9FCE3C-6B1E-4486-ADCC-A9C337CB6321}"/>
              </a:ext>
            </a:extLst>
          </p:cNvPr>
          <p:cNvSpPr>
            <a:spLocks noGrp="1"/>
          </p:cNvSpPr>
          <p:nvPr>
            <p:ph type="sldNum" sz="quarter" idx="12"/>
          </p:nvPr>
        </p:nvSpPr>
        <p:spPr/>
        <p:txBody>
          <a:bodyPr/>
          <a:lstStyle/>
          <a:p>
            <a:fld id="{0DA8276D-B9B4-4054-B25D-375687A6B00B}" type="slidenum">
              <a:rPr lang="en-US" altLang="en-US" smtClean="0"/>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13F2AB7-4922-4619-9FFA-89C0D4899654}"/>
              </a:ext>
            </a:extLst>
          </p:cNvPr>
          <p:cNvGrpSpPr/>
          <p:nvPr/>
        </p:nvGrpSpPr>
        <p:grpSpPr>
          <a:xfrm>
            <a:off x="3886200" y="3429000"/>
            <a:ext cx="4895852" cy="3186112"/>
            <a:chOff x="3086100" y="852488"/>
            <a:chExt cx="4914900" cy="4405312"/>
          </a:xfrm>
        </p:grpSpPr>
        <p:sp>
          <p:nvSpPr>
            <p:cNvPr id="49154" name="Text Box 2">
              <a:extLst>
                <a:ext uri="{FF2B5EF4-FFF2-40B4-BE49-F238E27FC236}">
                  <a16:creationId xmlns:a16="http://schemas.microsoft.com/office/drawing/2014/main" id="{E5EBFA15-E542-423E-80D2-89360471B83F}"/>
                </a:ext>
              </a:extLst>
            </p:cNvPr>
            <p:cNvSpPr txBox="1">
              <a:spLocks noChangeArrowheads="1"/>
            </p:cNvSpPr>
            <p:nvPr/>
          </p:nvSpPr>
          <p:spPr bwMode="auto">
            <a:xfrm>
              <a:off x="3352799" y="2514600"/>
              <a:ext cx="1523999" cy="2510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sz="1600" dirty="0">
                  <a:latin typeface="Arial" charset="0"/>
                </a:rPr>
                <a:t>LAN A</a:t>
              </a:r>
            </a:p>
            <a:p>
              <a:pPr eaLnBrk="1" hangingPunct="1">
                <a:spcBef>
                  <a:spcPct val="50000"/>
                </a:spcBef>
                <a:defRPr/>
              </a:pPr>
              <a:r>
                <a:rPr lang="en-US" sz="1600" dirty="0">
                  <a:latin typeface="Arial" charset="0"/>
                </a:rPr>
                <a:t>Computer 1</a:t>
              </a:r>
            </a:p>
            <a:p>
              <a:pPr eaLnBrk="1" hangingPunct="1">
                <a:spcBef>
                  <a:spcPct val="50000"/>
                </a:spcBef>
                <a:defRPr/>
              </a:pPr>
              <a:r>
                <a:rPr lang="en-US" sz="1600" dirty="0">
                  <a:latin typeface="Arial" charset="0"/>
                </a:rPr>
                <a:t>Computer 2</a:t>
              </a:r>
            </a:p>
            <a:p>
              <a:pPr eaLnBrk="1" hangingPunct="1">
                <a:spcBef>
                  <a:spcPct val="50000"/>
                </a:spcBef>
                <a:defRPr/>
              </a:pPr>
              <a:r>
                <a:rPr lang="en-US" sz="1600" dirty="0">
                  <a:latin typeface="Arial" charset="0"/>
                </a:rPr>
                <a:t>Computer 3</a:t>
              </a:r>
            </a:p>
            <a:p>
              <a:pPr eaLnBrk="1" hangingPunct="1">
                <a:spcBef>
                  <a:spcPct val="50000"/>
                </a:spcBef>
                <a:defRPr/>
              </a:pPr>
              <a:r>
                <a:rPr lang="en-US" sz="1600" dirty="0">
                  <a:latin typeface="Arial" charset="0"/>
                </a:rPr>
                <a:t>Computer 4</a:t>
              </a:r>
            </a:p>
          </p:txBody>
        </p:sp>
        <p:sp>
          <p:nvSpPr>
            <p:cNvPr id="4099" name="Text Box 3">
              <a:extLst>
                <a:ext uri="{FF2B5EF4-FFF2-40B4-BE49-F238E27FC236}">
                  <a16:creationId xmlns:a16="http://schemas.microsoft.com/office/drawing/2014/main" id="{E8EAAE19-7A5E-467A-9D81-9422BDF33954}"/>
                </a:ext>
              </a:extLst>
            </p:cNvPr>
            <p:cNvSpPr txBox="1">
              <a:spLocks noChangeArrowheads="1"/>
            </p:cNvSpPr>
            <p:nvPr/>
          </p:nvSpPr>
          <p:spPr bwMode="auto">
            <a:xfrm>
              <a:off x="5486400" y="2667000"/>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endParaRPr lang="en-US" altLang="en-US">
                <a:latin typeface="Arial" panose="020B0604020202020204" pitchFamily="34" charset="0"/>
              </a:endParaRPr>
            </a:p>
          </p:txBody>
        </p:sp>
        <p:sp>
          <p:nvSpPr>
            <p:cNvPr id="49156" name="Text Box 4">
              <a:extLst>
                <a:ext uri="{FF2B5EF4-FFF2-40B4-BE49-F238E27FC236}">
                  <a16:creationId xmlns:a16="http://schemas.microsoft.com/office/drawing/2014/main" id="{7669572D-793D-4702-BA9A-C2AA191130B7}"/>
                </a:ext>
              </a:extLst>
            </p:cNvPr>
            <p:cNvSpPr txBox="1">
              <a:spLocks noChangeArrowheads="1"/>
            </p:cNvSpPr>
            <p:nvPr/>
          </p:nvSpPr>
          <p:spPr bwMode="auto">
            <a:xfrm>
              <a:off x="6324600" y="2514600"/>
              <a:ext cx="1523999" cy="2066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sz="1600" dirty="0">
                  <a:latin typeface="Arial" charset="0"/>
                </a:rPr>
                <a:t>LAN B</a:t>
              </a:r>
            </a:p>
            <a:p>
              <a:pPr eaLnBrk="1" hangingPunct="1">
                <a:spcBef>
                  <a:spcPct val="50000"/>
                </a:spcBef>
                <a:defRPr/>
              </a:pPr>
              <a:r>
                <a:rPr lang="en-US" sz="1600" dirty="0">
                  <a:latin typeface="Arial" charset="0"/>
                </a:rPr>
                <a:t>Computer 5</a:t>
              </a:r>
            </a:p>
            <a:p>
              <a:pPr eaLnBrk="1" hangingPunct="1">
                <a:spcBef>
                  <a:spcPct val="50000"/>
                </a:spcBef>
                <a:defRPr/>
              </a:pPr>
              <a:r>
                <a:rPr lang="en-US" sz="1600" dirty="0">
                  <a:latin typeface="Arial" charset="0"/>
                </a:rPr>
                <a:t>Computer 6</a:t>
              </a:r>
            </a:p>
            <a:p>
              <a:pPr eaLnBrk="1" hangingPunct="1">
                <a:spcBef>
                  <a:spcPct val="50000"/>
                </a:spcBef>
                <a:defRPr/>
              </a:pPr>
              <a:r>
                <a:rPr lang="en-US" sz="1600" dirty="0">
                  <a:latin typeface="Arial" charset="0"/>
                </a:rPr>
                <a:t>Computer 7</a:t>
              </a:r>
            </a:p>
          </p:txBody>
        </p:sp>
        <p:sp>
          <p:nvSpPr>
            <p:cNvPr id="49157" name="Text Box 5">
              <a:extLst>
                <a:ext uri="{FF2B5EF4-FFF2-40B4-BE49-F238E27FC236}">
                  <a16:creationId xmlns:a16="http://schemas.microsoft.com/office/drawing/2014/main" id="{145F339A-C850-4A15-8B9E-2D419E0D400D}"/>
                </a:ext>
              </a:extLst>
            </p:cNvPr>
            <p:cNvSpPr txBox="1">
              <a:spLocks noChangeArrowheads="1"/>
            </p:cNvSpPr>
            <p:nvPr/>
          </p:nvSpPr>
          <p:spPr bwMode="auto">
            <a:xfrm>
              <a:off x="5175250" y="990600"/>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dirty="0">
                  <a:effectLst>
                    <a:outerShdw blurRad="38100" dist="38100" dir="2700000" algn="tl">
                      <a:srgbClr val="000000">
                        <a:alpha val="43137"/>
                      </a:srgbClr>
                    </a:outerShdw>
                  </a:effectLst>
                  <a:latin typeface="Arial" charset="0"/>
                </a:rPr>
                <a:t>Bridge</a:t>
              </a:r>
            </a:p>
          </p:txBody>
        </p:sp>
        <p:sp>
          <p:nvSpPr>
            <p:cNvPr id="4102" name="Rectangle 6">
              <a:extLst>
                <a:ext uri="{FF2B5EF4-FFF2-40B4-BE49-F238E27FC236}">
                  <a16:creationId xmlns:a16="http://schemas.microsoft.com/office/drawing/2014/main" id="{8664B1AF-676B-4559-9B4C-A611863FD686}"/>
                </a:ext>
              </a:extLst>
            </p:cNvPr>
            <p:cNvSpPr>
              <a:spLocks noChangeArrowheads="1"/>
            </p:cNvSpPr>
            <p:nvPr/>
          </p:nvSpPr>
          <p:spPr bwMode="auto">
            <a:xfrm>
              <a:off x="3124200" y="2286000"/>
              <a:ext cx="1905000" cy="297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4103" name="Rectangle 7">
              <a:extLst>
                <a:ext uri="{FF2B5EF4-FFF2-40B4-BE49-F238E27FC236}">
                  <a16:creationId xmlns:a16="http://schemas.microsoft.com/office/drawing/2014/main" id="{B7C8D4BB-0C1C-43C2-BE3A-B1070D5C6966}"/>
                </a:ext>
              </a:extLst>
            </p:cNvPr>
            <p:cNvSpPr>
              <a:spLocks noChangeArrowheads="1"/>
            </p:cNvSpPr>
            <p:nvPr/>
          </p:nvSpPr>
          <p:spPr bwMode="auto">
            <a:xfrm>
              <a:off x="6096000" y="2286000"/>
              <a:ext cx="1905000" cy="297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4104" name="Rectangle 8">
              <a:extLst>
                <a:ext uri="{FF2B5EF4-FFF2-40B4-BE49-F238E27FC236}">
                  <a16:creationId xmlns:a16="http://schemas.microsoft.com/office/drawing/2014/main" id="{E34FA5C5-CB13-4BD3-B364-592D1CC850F9}"/>
                </a:ext>
              </a:extLst>
            </p:cNvPr>
            <p:cNvSpPr>
              <a:spLocks noChangeArrowheads="1"/>
            </p:cNvSpPr>
            <p:nvPr/>
          </p:nvSpPr>
          <p:spPr bwMode="auto">
            <a:xfrm>
              <a:off x="4724400" y="914400"/>
              <a:ext cx="17526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4105" name="Line 9">
              <a:extLst>
                <a:ext uri="{FF2B5EF4-FFF2-40B4-BE49-F238E27FC236}">
                  <a16:creationId xmlns:a16="http://schemas.microsoft.com/office/drawing/2014/main" id="{5CE2885F-8AAD-47C2-978F-466C425E197B}"/>
                </a:ext>
              </a:extLst>
            </p:cNvPr>
            <p:cNvSpPr>
              <a:spLocks noChangeShapeType="1"/>
            </p:cNvSpPr>
            <p:nvPr/>
          </p:nvSpPr>
          <p:spPr bwMode="auto">
            <a:xfrm flipH="1">
              <a:off x="4038600" y="12192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106" name="Line 10">
              <a:extLst>
                <a:ext uri="{FF2B5EF4-FFF2-40B4-BE49-F238E27FC236}">
                  <a16:creationId xmlns:a16="http://schemas.microsoft.com/office/drawing/2014/main" id="{9793C02A-FE00-41CA-9028-F51ED325E0A9}"/>
                </a:ext>
              </a:extLst>
            </p:cNvPr>
            <p:cNvSpPr>
              <a:spLocks noChangeShapeType="1"/>
            </p:cNvSpPr>
            <p:nvPr/>
          </p:nvSpPr>
          <p:spPr bwMode="auto">
            <a:xfrm>
              <a:off x="4038600" y="12192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107" name="Line 11">
              <a:extLst>
                <a:ext uri="{FF2B5EF4-FFF2-40B4-BE49-F238E27FC236}">
                  <a16:creationId xmlns:a16="http://schemas.microsoft.com/office/drawing/2014/main" id="{EA2FF7EC-7FF0-445B-A69A-D537F32C92F3}"/>
                </a:ext>
              </a:extLst>
            </p:cNvPr>
            <p:cNvSpPr>
              <a:spLocks noChangeShapeType="1"/>
            </p:cNvSpPr>
            <p:nvPr/>
          </p:nvSpPr>
          <p:spPr bwMode="auto">
            <a:xfrm>
              <a:off x="6477000" y="12192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108" name="Line 12">
              <a:extLst>
                <a:ext uri="{FF2B5EF4-FFF2-40B4-BE49-F238E27FC236}">
                  <a16:creationId xmlns:a16="http://schemas.microsoft.com/office/drawing/2014/main" id="{E4072963-0E86-4F17-A9B5-A78249ED7EE2}"/>
                </a:ext>
              </a:extLst>
            </p:cNvPr>
            <p:cNvSpPr>
              <a:spLocks noChangeShapeType="1"/>
            </p:cNvSpPr>
            <p:nvPr/>
          </p:nvSpPr>
          <p:spPr bwMode="auto">
            <a:xfrm>
              <a:off x="7162800" y="12192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9165" name="Text Box 13">
              <a:extLst>
                <a:ext uri="{FF2B5EF4-FFF2-40B4-BE49-F238E27FC236}">
                  <a16:creationId xmlns:a16="http://schemas.microsoft.com/office/drawing/2014/main" id="{A966338B-212B-47CD-8CE8-2EB3CEE4170E}"/>
                </a:ext>
              </a:extLst>
            </p:cNvPr>
            <p:cNvSpPr txBox="1">
              <a:spLocks noChangeArrowheads="1"/>
            </p:cNvSpPr>
            <p:nvPr/>
          </p:nvSpPr>
          <p:spPr bwMode="auto">
            <a:xfrm>
              <a:off x="5029200" y="17526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dirty="0">
                  <a:effectLst>
                    <a:outerShdw blurRad="38100" dist="38100" dir="2700000" algn="tl">
                      <a:srgbClr val="000000">
                        <a:alpha val="43137"/>
                      </a:srgbClr>
                    </a:outerShdw>
                  </a:effectLst>
                  <a:latin typeface="Arial" charset="0"/>
                </a:rPr>
                <a:t>Segment</a:t>
              </a:r>
            </a:p>
          </p:txBody>
        </p:sp>
        <p:sp>
          <p:nvSpPr>
            <p:cNvPr id="4110" name="Line 14">
              <a:extLst>
                <a:ext uri="{FF2B5EF4-FFF2-40B4-BE49-F238E27FC236}">
                  <a16:creationId xmlns:a16="http://schemas.microsoft.com/office/drawing/2014/main" id="{DEE1106F-2402-4D21-8D35-04966290F229}"/>
                </a:ext>
              </a:extLst>
            </p:cNvPr>
            <p:cNvSpPr>
              <a:spLocks noChangeShapeType="1"/>
            </p:cNvSpPr>
            <p:nvPr/>
          </p:nvSpPr>
          <p:spPr bwMode="auto">
            <a:xfrm flipV="1">
              <a:off x="6248400" y="1752600"/>
              <a:ext cx="838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111" name="Line 15">
              <a:extLst>
                <a:ext uri="{FF2B5EF4-FFF2-40B4-BE49-F238E27FC236}">
                  <a16:creationId xmlns:a16="http://schemas.microsoft.com/office/drawing/2014/main" id="{8F9B83B1-A842-43AC-9C7C-C030C781481E}"/>
                </a:ext>
              </a:extLst>
            </p:cNvPr>
            <p:cNvSpPr>
              <a:spLocks noChangeShapeType="1"/>
            </p:cNvSpPr>
            <p:nvPr/>
          </p:nvSpPr>
          <p:spPr bwMode="auto">
            <a:xfrm flipH="1" flipV="1">
              <a:off x="4038600" y="1676400"/>
              <a:ext cx="914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9168" name="Text Box 16">
              <a:extLst>
                <a:ext uri="{FF2B5EF4-FFF2-40B4-BE49-F238E27FC236}">
                  <a16:creationId xmlns:a16="http://schemas.microsoft.com/office/drawing/2014/main" id="{EACD8771-DB02-4419-BF86-364D5AFC720B}"/>
                </a:ext>
              </a:extLst>
            </p:cNvPr>
            <p:cNvSpPr txBox="1">
              <a:spLocks noChangeArrowheads="1"/>
            </p:cNvSpPr>
            <p:nvPr/>
          </p:nvSpPr>
          <p:spPr bwMode="auto">
            <a:xfrm>
              <a:off x="3086100" y="852488"/>
              <a:ext cx="1600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dirty="0">
                  <a:effectLst>
                    <a:outerShdw blurRad="38100" dist="38100" dir="2700000" algn="tl">
                      <a:srgbClr val="000000">
                        <a:alpha val="43137"/>
                      </a:srgbClr>
                    </a:outerShdw>
                  </a:effectLst>
                  <a:latin typeface="Arial" charset="0"/>
                </a:rPr>
                <a:t>Port1</a:t>
              </a:r>
            </a:p>
          </p:txBody>
        </p:sp>
        <p:sp>
          <p:nvSpPr>
            <p:cNvPr id="49169" name="Text Box 17">
              <a:extLst>
                <a:ext uri="{FF2B5EF4-FFF2-40B4-BE49-F238E27FC236}">
                  <a16:creationId xmlns:a16="http://schemas.microsoft.com/office/drawing/2014/main" id="{A6E0EEBA-D801-4865-8E7A-68DC868403F0}"/>
                </a:ext>
              </a:extLst>
            </p:cNvPr>
            <p:cNvSpPr txBox="1">
              <a:spLocks noChangeArrowheads="1"/>
            </p:cNvSpPr>
            <p:nvPr/>
          </p:nvSpPr>
          <p:spPr bwMode="auto">
            <a:xfrm>
              <a:off x="6477000" y="852488"/>
              <a:ext cx="91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dirty="0">
                  <a:effectLst>
                    <a:outerShdw blurRad="38100" dist="38100" dir="2700000" algn="tl">
                      <a:srgbClr val="000000">
                        <a:alpha val="43137"/>
                      </a:srgbClr>
                    </a:outerShdw>
                  </a:effectLst>
                  <a:latin typeface="Arial" charset="0"/>
                </a:rPr>
                <a:t>Port 2</a:t>
              </a:r>
            </a:p>
          </p:txBody>
        </p:sp>
      </p:grpSp>
      <p:sp>
        <p:nvSpPr>
          <p:cNvPr id="49171" name="Text Box 19">
            <a:extLst>
              <a:ext uri="{FF2B5EF4-FFF2-40B4-BE49-F238E27FC236}">
                <a16:creationId xmlns:a16="http://schemas.microsoft.com/office/drawing/2014/main" id="{B7246682-94AC-4237-99F8-B588FEE793D4}"/>
              </a:ext>
            </a:extLst>
          </p:cNvPr>
          <p:cNvSpPr txBox="1">
            <a:spLocks noChangeArrowheads="1"/>
          </p:cNvSpPr>
          <p:nvPr/>
        </p:nvSpPr>
        <p:spPr bwMode="auto">
          <a:xfrm>
            <a:off x="322305" y="195235"/>
            <a:ext cx="820664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spcBef>
                <a:spcPct val="50000"/>
              </a:spcBef>
              <a:buFont typeface="Arial" panose="020B0604020202020204" pitchFamily="34" charset="0"/>
              <a:buChar char="•"/>
              <a:defRPr/>
            </a:pPr>
            <a:r>
              <a:rPr lang="en-US" sz="2400" dirty="0">
                <a:latin typeface="Tahoma" charset="0"/>
              </a:rPr>
              <a:t>Bridge is a layer 2 device, i.e. it uses the MAC address information to make decisions regarding forwarding data packets.  </a:t>
            </a:r>
          </a:p>
          <a:p>
            <a:pPr marL="342900" indent="-342900" algn="l">
              <a:spcBef>
                <a:spcPct val="50000"/>
              </a:spcBef>
              <a:buFont typeface="Arial" panose="020B0604020202020204" pitchFamily="34" charset="0"/>
              <a:buChar char="•"/>
              <a:defRPr/>
            </a:pPr>
            <a:r>
              <a:rPr lang="en-US" sz="2400" dirty="0">
                <a:latin typeface="Tahoma" charset="0"/>
              </a:rPr>
              <a:t>Only the data that needs to be sent to across the bridge to the adjacent network segment is forwarded. </a:t>
            </a:r>
          </a:p>
          <a:p>
            <a:pPr marL="342900" indent="-342900" algn="l">
              <a:spcBef>
                <a:spcPct val="50000"/>
              </a:spcBef>
              <a:buFont typeface="Arial" panose="020B0604020202020204" pitchFamily="34" charset="0"/>
              <a:buChar char="•"/>
              <a:defRPr/>
            </a:pPr>
            <a:r>
              <a:rPr lang="en-US" sz="2400" dirty="0">
                <a:latin typeface="Tahoma" charset="0"/>
              </a:rPr>
              <a:t>E.g. LAN A connects to port 1 of the bridge and LAN B connects to port 2 on the bridge.  This creates two segments.</a:t>
            </a:r>
          </a:p>
        </p:txBody>
      </p:sp>
      <p:sp>
        <p:nvSpPr>
          <p:cNvPr id="3" name="Slide Number Placeholder 2">
            <a:extLst>
              <a:ext uri="{FF2B5EF4-FFF2-40B4-BE49-F238E27FC236}">
                <a16:creationId xmlns:a16="http://schemas.microsoft.com/office/drawing/2014/main" id="{812C6A9E-B5C1-44DF-B6F9-0575BBFE21C5}"/>
              </a:ext>
            </a:extLst>
          </p:cNvPr>
          <p:cNvSpPr>
            <a:spLocks noGrp="1"/>
          </p:cNvSpPr>
          <p:nvPr>
            <p:ph type="sldNum" sz="quarter" idx="12"/>
          </p:nvPr>
        </p:nvSpPr>
        <p:spPr/>
        <p:txBody>
          <a:bodyPr/>
          <a:lstStyle/>
          <a:p>
            <a:fld id="{026EA6B1-392D-4517-BF81-575F85EC3B0D}" type="slidenum">
              <a:rPr lang="en-US" altLang="en-US" smtClean="0"/>
              <a:pPr/>
              <a:t>30</a:t>
            </a:fld>
            <a:endParaRPr lang="en-US" altLang="en-US"/>
          </a:p>
        </p:txBody>
      </p:sp>
    </p:spTree>
    <p:extLst>
      <p:ext uri="{BB962C8B-B14F-4D97-AF65-F5344CB8AC3E}">
        <p14:creationId xmlns:p14="http://schemas.microsoft.com/office/powerpoint/2010/main" val="253597921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Text Box 5">
            <a:extLst>
              <a:ext uri="{FF2B5EF4-FFF2-40B4-BE49-F238E27FC236}">
                <a16:creationId xmlns:a16="http://schemas.microsoft.com/office/drawing/2014/main" id="{393B02B0-787E-4574-A57C-17999223BAD7}"/>
              </a:ext>
            </a:extLst>
          </p:cNvPr>
          <p:cNvSpPr txBox="1">
            <a:spLocks noChangeArrowheads="1"/>
          </p:cNvSpPr>
          <p:nvPr/>
        </p:nvSpPr>
        <p:spPr bwMode="auto">
          <a:xfrm>
            <a:off x="152400" y="304800"/>
            <a:ext cx="80772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spcBef>
                <a:spcPct val="50000"/>
              </a:spcBef>
              <a:buFont typeface="Arial" panose="020B0604020202020204" pitchFamily="34" charset="0"/>
              <a:buChar char="•"/>
              <a:defRPr/>
            </a:pPr>
            <a:r>
              <a:rPr lang="en-US" sz="2400" dirty="0">
                <a:latin typeface="Tahoma" charset="0"/>
              </a:rPr>
              <a:t>The bridges use the MAC addresses to build a </a:t>
            </a:r>
            <a:r>
              <a:rPr lang="en-US" sz="2400" b="1" dirty="0">
                <a:latin typeface="Tahoma" charset="0"/>
              </a:rPr>
              <a:t>bridging table</a:t>
            </a:r>
            <a:r>
              <a:rPr lang="en-US" sz="2400" dirty="0">
                <a:latin typeface="Tahoma" charset="0"/>
              </a:rPr>
              <a:t> of MAC addresses and port locations for hosts connected to the bridge ports.  </a:t>
            </a:r>
          </a:p>
          <a:p>
            <a:pPr marL="342900" indent="-342900" algn="l">
              <a:spcBef>
                <a:spcPct val="50000"/>
              </a:spcBef>
              <a:buFont typeface="Arial" panose="020B0604020202020204" pitchFamily="34" charset="0"/>
              <a:buChar char="•"/>
              <a:defRPr/>
            </a:pPr>
            <a:r>
              <a:rPr lang="en-US" sz="2400" dirty="0">
                <a:latin typeface="Tahoma" charset="0"/>
              </a:rPr>
              <a:t>The source MAC address is stored into the bridge table as soon as a host transmits a data packet on the LAN. </a:t>
            </a:r>
          </a:p>
          <a:p>
            <a:pPr marL="342900" indent="-342900" algn="l">
              <a:spcBef>
                <a:spcPct val="50000"/>
              </a:spcBef>
              <a:buFont typeface="Arial" panose="020B0604020202020204" pitchFamily="34" charset="0"/>
              <a:buChar char="•"/>
              <a:defRPr/>
            </a:pPr>
            <a:r>
              <a:rPr lang="en-US" sz="2400" dirty="0">
                <a:latin typeface="Tahoma" charset="0"/>
              </a:rPr>
              <a:t>An </a:t>
            </a:r>
            <a:r>
              <a:rPr lang="en-US" sz="2400" b="1" i="1" dirty="0">
                <a:latin typeface="Tahoma" charset="0"/>
              </a:rPr>
              <a:t>association</a:t>
            </a:r>
            <a:r>
              <a:rPr lang="en-US" sz="2400" dirty="0">
                <a:latin typeface="Tahoma" charset="0"/>
              </a:rPr>
              <a:t> indicates that the destination MAC address is connected to one of the ports on the bridge. </a:t>
            </a:r>
          </a:p>
          <a:p>
            <a:pPr marL="342900" indent="-342900" algn="l">
              <a:spcBef>
                <a:spcPct val="50000"/>
              </a:spcBef>
              <a:buFont typeface="Arial" panose="020B0604020202020204" pitchFamily="34" charset="0"/>
              <a:buChar char="•"/>
              <a:defRPr/>
            </a:pPr>
            <a:r>
              <a:rPr lang="en-US" sz="2400" dirty="0"/>
              <a:t>A bridge only forwards data packets when there is an </a:t>
            </a:r>
            <a:r>
              <a:rPr lang="en-US" sz="2400" b="1" dirty="0"/>
              <a:t>association </a:t>
            </a:r>
            <a:r>
              <a:rPr lang="en-US" sz="2400" dirty="0"/>
              <a:t>- used to isolate data traffic in each segment.</a:t>
            </a:r>
            <a:endParaRPr lang="en-US" sz="2400" dirty="0">
              <a:latin typeface="Tahoma" charset="0"/>
            </a:endParaRPr>
          </a:p>
        </p:txBody>
      </p:sp>
      <p:pic>
        <p:nvPicPr>
          <p:cNvPr id="9221" name="Picture 7">
            <a:extLst>
              <a:ext uri="{FF2B5EF4-FFF2-40B4-BE49-F238E27FC236}">
                <a16:creationId xmlns:a16="http://schemas.microsoft.com/office/drawing/2014/main" id="{9EEECA9D-CA40-417C-A907-E3B6DD7E3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4313634"/>
            <a:ext cx="3470279" cy="2497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33AD0CD3-154A-4EC7-8BB8-29E20B9A1116}"/>
              </a:ext>
            </a:extLst>
          </p:cNvPr>
          <p:cNvSpPr>
            <a:spLocks noGrp="1"/>
          </p:cNvSpPr>
          <p:nvPr>
            <p:ph type="sldNum" sz="quarter" idx="12"/>
          </p:nvPr>
        </p:nvSpPr>
        <p:spPr/>
        <p:txBody>
          <a:bodyPr/>
          <a:lstStyle/>
          <a:p>
            <a:fld id="{026EA6B1-392D-4517-BF81-575F85EC3B0D}" type="slidenum">
              <a:rPr lang="en-US" altLang="en-US" smtClean="0"/>
              <a:pPr/>
              <a:t>31</a:t>
            </a:fld>
            <a:endParaRPr lang="en-US" altLang="en-US"/>
          </a:p>
        </p:txBody>
      </p:sp>
    </p:spTree>
    <p:extLst>
      <p:ext uri="{BB962C8B-B14F-4D97-AF65-F5344CB8AC3E}">
        <p14:creationId xmlns:p14="http://schemas.microsoft.com/office/powerpoint/2010/main" val="126234281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4">
            <a:extLst>
              <a:ext uri="{FF2B5EF4-FFF2-40B4-BE49-F238E27FC236}">
                <a16:creationId xmlns:a16="http://schemas.microsoft.com/office/drawing/2014/main" id="{40BBAB2E-146E-497C-B2C0-1CC355ADBA3A}"/>
              </a:ext>
            </a:extLst>
          </p:cNvPr>
          <p:cNvSpPr>
            <a:spLocks noChangeArrowheads="1"/>
          </p:cNvSpPr>
          <p:nvPr/>
        </p:nvSpPr>
        <p:spPr bwMode="auto">
          <a:xfrm>
            <a:off x="457200" y="381000"/>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1" hangingPunct="1">
              <a:defRPr/>
            </a:pPr>
            <a:r>
              <a:rPr lang="en-US" sz="3200" dirty="0">
                <a:solidFill>
                  <a:srgbClr val="0000CC"/>
                </a:solidFill>
                <a:latin typeface="+mj-lt"/>
                <a:ea typeface="+mj-ea"/>
                <a:cs typeface="+mj-cs"/>
              </a:rPr>
              <a:t>Bridge Table – Expiration Counter</a:t>
            </a:r>
          </a:p>
        </p:txBody>
      </p:sp>
      <p:sp>
        <p:nvSpPr>
          <p:cNvPr id="79877" name="Rectangle 5">
            <a:extLst>
              <a:ext uri="{FF2B5EF4-FFF2-40B4-BE49-F238E27FC236}">
                <a16:creationId xmlns:a16="http://schemas.microsoft.com/office/drawing/2014/main" id="{F3B96028-64A1-4935-86E2-932FC7CEBDAB}"/>
              </a:ext>
            </a:extLst>
          </p:cNvPr>
          <p:cNvSpPr>
            <a:spLocks noChangeArrowheads="1"/>
          </p:cNvSpPr>
          <p:nvPr/>
        </p:nvSpPr>
        <p:spPr bwMode="auto">
          <a:xfrm>
            <a:off x="457200" y="1066800"/>
            <a:ext cx="82296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eaLnBrk="1" hangingPunct="1">
              <a:lnSpc>
                <a:spcPct val="90000"/>
              </a:lnSpc>
              <a:spcBef>
                <a:spcPct val="20000"/>
              </a:spcBef>
              <a:buSzPct val="120000"/>
              <a:buFont typeface="Arial" panose="020B0604020202020204" pitchFamily="34" charset="0"/>
              <a:buChar char="•"/>
              <a:defRPr/>
            </a:pPr>
            <a:r>
              <a:rPr lang="en-US" sz="2400" dirty="0">
                <a:latin typeface="Tahoma" charset="0"/>
              </a:rPr>
              <a:t>The MAC address entries stored in a bridge table are temporary.  Each MAC address entry to the bridge table remains active as long as there is periodic data traffic activity from that host on its port.  </a:t>
            </a:r>
          </a:p>
          <a:p>
            <a:pPr marL="342900" indent="-342900" algn="l" eaLnBrk="1" hangingPunct="1">
              <a:lnSpc>
                <a:spcPct val="90000"/>
              </a:lnSpc>
              <a:spcBef>
                <a:spcPct val="20000"/>
              </a:spcBef>
              <a:buSzPct val="120000"/>
              <a:buFont typeface="Arial" panose="020B0604020202020204" pitchFamily="34" charset="0"/>
              <a:buChar char="•"/>
              <a:defRPr/>
            </a:pPr>
            <a:endParaRPr lang="en-US" sz="1000" dirty="0">
              <a:latin typeface="Tahoma" charset="0"/>
            </a:endParaRPr>
          </a:p>
          <a:p>
            <a:pPr marL="342900" indent="-342900" algn="l" eaLnBrk="1" hangingPunct="1">
              <a:lnSpc>
                <a:spcPct val="90000"/>
              </a:lnSpc>
              <a:spcBef>
                <a:spcPct val="20000"/>
              </a:spcBef>
              <a:buSzPct val="120000"/>
              <a:buFont typeface="Arial" panose="020B0604020202020204" pitchFamily="34" charset="0"/>
              <a:buChar char="•"/>
              <a:defRPr/>
            </a:pPr>
            <a:r>
              <a:rPr lang="en-US" sz="2400" dirty="0">
                <a:latin typeface="Tahoma" charset="0"/>
              </a:rPr>
              <a:t>However, an entry into the table is deleted if the port becomes inactive.  In other words, the entries stored into the table will have a limited lifetime.  </a:t>
            </a:r>
          </a:p>
          <a:p>
            <a:pPr marL="342900" indent="-342900" algn="l" eaLnBrk="1" hangingPunct="1">
              <a:lnSpc>
                <a:spcPct val="90000"/>
              </a:lnSpc>
              <a:spcBef>
                <a:spcPct val="20000"/>
              </a:spcBef>
              <a:buSzPct val="120000"/>
              <a:buFont typeface="Arial" panose="020B0604020202020204" pitchFamily="34" charset="0"/>
              <a:buChar char="•"/>
              <a:defRPr/>
            </a:pPr>
            <a:endParaRPr lang="en-US" sz="1000" dirty="0">
              <a:latin typeface="Tahoma" charset="0"/>
            </a:endParaRPr>
          </a:p>
          <a:p>
            <a:pPr marL="342900" indent="-342900" algn="l" eaLnBrk="1" hangingPunct="1">
              <a:lnSpc>
                <a:spcPct val="90000"/>
              </a:lnSpc>
              <a:spcBef>
                <a:spcPct val="20000"/>
              </a:spcBef>
              <a:buSzPct val="120000"/>
              <a:buFont typeface="Arial" panose="020B0604020202020204" pitchFamily="34" charset="0"/>
              <a:buChar char="•"/>
              <a:defRPr/>
            </a:pPr>
            <a:r>
              <a:rPr lang="en-US" sz="2400" dirty="0">
                <a:latin typeface="Tahoma" charset="0"/>
              </a:rPr>
              <a:t>An expiration  timer will commence once the MAC address is entered into the bridge table.  The lifetime for the entry is renewed by new data traffic by the computer and the MAC address is reentered. </a:t>
            </a:r>
          </a:p>
          <a:p>
            <a:pPr marL="342900" indent="-342900" algn="l" eaLnBrk="1" hangingPunct="1">
              <a:lnSpc>
                <a:spcPct val="90000"/>
              </a:lnSpc>
              <a:spcBef>
                <a:spcPct val="20000"/>
              </a:spcBef>
              <a:buSzPct val="120000"/>
              <a:buFont typeface="Arial" panose="020B0604020202020204" pitchFamily="34" charset="0"/>
              <a:buChar char="•"/>
              <a:defRPr/>
            </a:pPr>
            <a:endParaRPr lang="en-US" sz="1000" dirty="0">
              <a:latin typeface="Tahoma" charset="0"/>
            </a:endParaRPr>
          </a:p>
          <a:p>
            <a:pPr marL="342900" indent="-342900" algn="l" eaLnBrk="1" hangingPunct="1">
              <a:lnSpc>
                <a:spcPct val="90000"/>
              </a:lnSpc>
              <a:spcBef>
                <a:spcPct val="20000"/>
              </a:spcBef>
              <a:buSzPct val="120000"/>
              <a:buFont typeface="Arial" panose="020B0604020202020204" pitchFamily="34" charset="0"/>
              <a:buChar char="•"/>
              <a:defRPr/>
            </a:pPr>
            <a:r>
              <a:rPr lang="en-US" sz="2400" dirty="0">
                <a:latin typeface="Tahoma" charset="0"/>
              </a:rPr>
              <a:t>Note: Hubs and bridges are in general replaced by switches nowadays</a:t>
            </a:r>
          </a:p>
        </p:txBody>
      </p:sp>
      <p:sp>
        <p:nvSpPr>
          <p:cNvPr id="2" name="Slide Number Placeholder 1">
            <a:extLst>
              <a:ext uri="{FF2B5EF4-FFF2-40B4-BE49-F238E27FC236}">
                <a16:creationId xmlns:a16="http://schemas.microsoft.com/office/drawing/2014/main" id="{7528D97E-0D80-4145-BD06-931C15291AD6}"/>
              </a:ext>
            </a:extLst>
          </p:cNvPr>
          <p:cNvSpPr>
            <a:spLocks noGrp="1"/>
          </p:cNvSpPr>
          <p:nvPr>
            <p:ph type="sldNum" sz="quarter" idx="12"/>
          </p:nvPr>
        </p:nvSpPr>
        <p:spPr/>
        <p:txBody>
          <a:bodyPr/>
          <a:lstStyle/>
          <a:p>
            <a:fld id="{026EA6B1-392D-4517-BF81-575F85EC3B0D}" type="slidenum">
              <a:rPr lang="en-US" altLang="en-US" smtClean="0"/>
              <a:pPr/>
              <a:t>32</a:t>
            </a:fld>
            <a:endParaRPr lang="en-US" altLang="en-US"/>
          </a:p>
        </p:txBody>
      </p:sp>
    </p:spTree>
    <p:extLst>
      <p:ext uri="{BB962C8B-B14F-4D97-AF65-F5344CB8AC3E}">
        <p14:creationId xmlns:p14="http://schemas.microsoft.com/office/powerpoint/2010/main" val="17724749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31321" y="404004"/>
            <a:ext cx="8229600" cy="457200"/>
          </a:xfrm>
        </p:spPr>
        <p:txBody>
          <a:bodyPr/>
          <a:lstStyle/>
          <a:p>
            <a:pPr>
              <a:defRPr/>
            </a:pPr>
            <a:r>
              <a:rPr lang="en-US" dirty="0">
                <a:effectLst/>
              </a:rPr>
              <a:t>Switch</a:t>
            </a:r>
          </a:p>
        </p:txBody>
      </p:sp>
      <p:sp>
        <p:nvSpPr>
          <p:cNvPr id="12291" name="Content Placeholder 2"/>
          <p:cNvSpPr>
            <a:spLocks noGrp="1"/>
          </p:cNvSpPr>
          <p:nvPr>
            <p:ph idx="1"/>
          </p:nvPr>
        </p:nvSpPr>
        <p:spPr>
          <a:xfrm>
            <a:off x="457200" y="838200"/>
            <a:ext cx="8229600" cy="5562600"/>
          </a:xfrm>
        </p:spPr>
        <p:txBody>
          <a:bodyPr/>
          <a:lstStyle/>
          <a:p>
            <a:r>
              <a:rPr lang="en-US" altLang="en-US" sz="2800" dirty="0"/>
              <a:t>A </a:t>
            </a:r>
            <a:r>
              <a:rPr lang="en-US" altLang="en-US" sz="2800" b="1" i="1" dirty="0"/>
              <a:t>layer 2 switch</a:t>
            </a:r>
            <a:r>
              <a:rPr lang="en-US" altLang="en-US" sz="2800" dirty="0"/>
              <a:t> is the most common type of central connecting devices used on a LAN. </a:t>
            </a:r>
          </a:p>
          <a:p>
            <a:pPr lvl="1"/>
            <a:r>
              <a:rPr lang="en-US" sz="2400" dirty="0">
                <a:ea typeface="+mn-ea"/>
                <a:cs typeface="+mn-cs"/>
              </a:rPr>
              <a:t>An improved network technology that minimizing data collisions, and maximizing the use of a LAN’s bandwidth</a:t>
            </a:r>
          </a:p>
          <a:p>
            <a:pPr lvl="2" eaLnBrk="1" hangingPunct="1">
              <a:lnSpc>
                <a:spcPct val="90000"/>
              </a:lnSpc>
              <a:defRPr/>
            </a:pPr>
            <a:r>
              <a:rPr lang="en-US" sz="2200" dirty="0">
                <a:ea typeface="+mn-ea"/>
                <a:cs typeface="+mn-cs"/>
              </a:rPr>
              <a:t>improves the efficiency of the data transfer in the network.   </a:t>
            </a:r>
          </a:p>
          <a:p>
            <a:pPr lvl="1"/>
            <a:r>
              <a:rPr lang="en-US" altLang="en-US" sz="2400" dirty="0"/>
              <a:t>Connect all devices on the same LAN segment</a:t>
            </a:r>
          </a:p>
          <a:p>
            <a:pPr lvl="1"/>
            <a:r>
              <a:rPr lang="en-US" altLang="en-US" sz="2400" dirty="0"/>
              <a:t>use the MAC address of each host computer’s network adapter when deciding where to direct frames of data</a:t>
            </a:r>
          </a:p>
          <a:p>
            <a:pPr lvl="1"/>
            <a:r>
              <a:rPr lang="en-US" altLang="en-US" sz="2400" dirty="0"/>
              <a:t>Every port on the switch is mapped to the MAC address(es) of the computer(s) that physically connects to it.</a:t>
            </a:r>
          </a:p>
          <a:p>
            <a:pPr lvl="2"/>
            <a:r>
              <a:rPr lang="en-US" altLang="en-US" sz="2400" dirty="0"/>
              <a:t>Operates in a similar way as bridge</a:t>
            </a:r>
          </a:p>
        </p:txBody>
      </p:sp>
      <p:sp>
        <p:nvSpPr>
          <p:cNvPr id="3" name="Slide Number Placeholder 2">
            <a:extLst>
              <a:ext uri="{FF2B5EF4-FFF2-40B4-BE49-F238E27FC236}">
                <a16:creationId xmlns:a16="http://schemas.microsoft.com/office/drawing/2014/main" id="{DAB1C406-2E90-45C3-A27F-8B63FCF750E3}"/>
              </a:ext>
            </a:extLst>
          </p:cNvPr>
          <p:cNvSpPr>
            <a:spLocks noGrp="1"/>
          </p:cNvSpPr>
          <p:nvPr>
            <p:ph type="sldNum" sz="quarter" idx="12"/>
          </p:nvPr>
        </p:nvSpPr>
        <p:spPr/>
        <p:txBody>
          <a:bodyPr/>
          <a:lstStyle/>
          <a:p>
            <a:fld id="{0DA8276D-B9B4-4054-B25D-375687A6B00B}" type="slidenum">
              <a:rPr lang="en-US" altLang="en-US" smtClean="0"/>
              <a:pPr/>
              <a:t>33</a:t>
            </a:fld>
            <a:endParaRPr lang="en-US" altLang="en-US"/>
          </a:p>
        </p:txBody>
      </p:sp>
    </p:spTree>
    <p:extLst>
      <p:ext uri="{BB962C8B-B14F-4D97-AF65-F5344CB8AC3E}">
        <p14:creationId xmlns:p14="http://schemas.microsoft.com/office/powerpoint/2010/main" val="3566291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Switch</a:t>
            </a:r>
          </a:p>
        </p:txBody>
      </p:sp>
      <p:sp>
        <p:nvSpPr>
          <p:cNvPr id="9219" name="Rectangle 3"/>
          <p:cNvSpPr>
            <a:spLocks noGrp="1" noChangeArrowheads="1"/>
          </p:cNvSpPr>
          <p:nvPr>
            <p:ph type="body" idx="1"/>
          </p:nvPr>
        </p:nvSpPr>
        <p:spPr/>
        <p:txBody>
          <a:bodyPr/>
          <a:lstStyle/>
          <a:p>
            <a:pPr eaLnBrk="1" hangingPunct="1"/>
            <a:endParaRPr lang="en-US" altLang="en-US"/>
          </a:p>
        </p:txBody>
      </p:sp>
      <p:pic>
        <p:nvPicPr>
          <p:cNvPr id="9220" name="Picture 4" descr="01fig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524000"/>
            <a:ext cx="8043862"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0AEBC82-45AE-4B44-9374-ED9740D546E5}"/>
              </a:ext>
            </a:extLst>
          </p:cNvPr>
          <p:cNvSpPr>
            <a:spLocks noGrp="1"/>
          </p:cNvSpPr>
          <p:nvPr>
            <p:ph type="sldNum" sz="quarter" idx="12"/>
          </p:nvPr>
        </p:nvSpPr>
        <p:spPr/>
        <p:txBody>
          <a:bodyPr/>
          <a:lstStyle/>
          <a:p>
            <a:fld id="{0DA8276D-B9B4-4054-B25D-375687A6B00B}" type="slidenum">
              <a:rPr lang="en-US" altLang="en-US" smtClean="0"/>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3EB715A-E5F7-4E7E-A5CE-B461EA30AF6D}"/>
              </a:ext>
            </a:extLst>
          </p:cNvPr>
          <p:cNvSpPr>
            <a:spLocks noGrp="1" noChangeArrowheads="1"/>
          </p:cNvSpPr>
          <p:nvPr>
            <p:ph type="title"/>
          </p:nvPr>
        </p:nvSpPr>
        <p:spPr>
          <a:xfrm>
            <a:off x="457200" y="0"/>
            <a:ext cx="8229600" cy="685800"/>
          </a:xfrm>
        </p:spPr>
        <p:txBody>
          <a:bodyPr/>
          <a:lstStyle/>
          <a:p>
            <a:pPr eaLnBrk="1" hangingPunct="1">
              <a:defRPr/>
            </a:pPr>
            <a:r>
              <a:rPr lang="en-US" dirty="0">
                <a:effectLst/>
              </a:rPr>
              <a:t>Switch</a:t>
            </a:r>
          </a:p>
        </p:txBody>
      </p:sp>
      <p:sp>
        <p:nvSpPr>
          <p:cNvPr id="46083" name="Rectangle 3">
            <a:extLst>
              <a:ext uri="{FF2B5EF4-FFF2-40B4-BE49-F238E27FC236}">
                <a16:creationId xmlns:a16="http://schemas.microsoft.com/office/drawing/2014/main" id="{4979FAA6-6BB5-4790-AB53-CF4F22782E49}"/>
              </a:ext>
            </a:extLst>
          </p:cNvPr>
          <p:cNvSpPr>
            <a:spLocks noGrp="1" noChangeArrowheads="1"/>
          </p:cNvSpPr>
          <p:nvPr>
            <p:ph type="body" idx="1"/>
          </p:nvPr>
        </p:nvSpPr>
        <p:spPr>
          <a:xfrm>
            <a:off x="457200" y="685800"/>
            <a:ext cx="8229600" cy="5867400"/>
          </a:xfrm>
        </p:spPr>
        <p:txBody>
          <a:bodyPr/>
          <a:lstStyle/>
          <a:p>
            <a:pPr eaLnBrk="1" hangingPunct="1">
              <a:lnSpc>
                <a:spcPct val="90000"/>
              </a:lnSpc>
              <a:defRPr/>
            </a:pPr>
            <a:r>
              <a:rPr lang="en-US" sz="2400" dirty="0"/>
              <a:t>The switch monitors data traffic on its ports and extracts the MAC address from the headers of Ethernet packets in the same way the bridge does to build a table of MAC addresses for the devices connected to its ports. </a:t>
            </a:r>
          </a:p>
          <a:p>
            <a:pPr lvl="1" eaLnBrk="1" hangingPunct="1">
              <a:lnSpc>
                <a:spcPct val="90000"/>
              </a:lnSpc>
              <a:defRPr/>
            </a:pPr>
            <a:r>
              <a:rPr lang="en-US" sz="2200" dirty="0"/>
              <a:t>This information is stored in </a:t>
            </a:r>
            <a:r>
              <a:rPr lang="en-US" sz="2200" b="1" i="1" dirty="0"/>
              <a:t>CAM – Content Addressable Memory.</a:t>
            </a:r>
          </a:p>
          <a:p>
            <a:pPr eaLnBrk="1" hangingPunct="1">
              <a:lnSpc>
                <a:spcPct val="90000"/>
              </a:lnSpc>
              <a:defRPr/>
            </a:pPr>
            <a:r>
              <a:rPr lang="en-US" sz="2400" dirty="0"/>
              <a:t>The switch has multiple ports similar to the hub and can switch in a data connection from any port to any other port similar to the bridge.  </a:t>
            </a:r>
          </a:p>
          <a:p>
            <a:pPr lvl="1" eaLnBrk="1" hangingPunct="1">
              <a:lnSpc>
                <a:spcPct val="90000"/>
              </a:lnSpc>
              <a:defRPr/>
            </a:pPr>
            <a:r>
              <a:rPr lang="en-US" sz="2200" dirty="0"/>
              <a:t>This is why the switch is sometimes called a </a:t>
            </a:r>
            <a:r>
              <a:rPr lang="en-US" sz="2200" b="1" dirty="0"/>
              <a:t>multiport bridge</a:t>
            </a:r>
            <a:r>
              <a:rPr lang="en-US" sz="2200" dirty="0"/>
              <a:t>. The switch minimizes traffic congestion and isolates data traffic in the LAN</a:t>
            </a:r>
            <a:r>
              <a:rPr lang="en-US" sz="2200" b="1" dirty="0"/>
              <a:t>.</a:t>
            </a:r>
            <a:r>
              <a:rPr lang="en-US" sz="2200" dirty="0"/>
              <a:t> </a:t>
            </a:r>
          </a:p>
          <a:p>
            <a:pPr eaLnBrk="1" hangingPunct="1">
              <a:lnSpc>
                <a:spcPct val="90000"/>
              </a:lnSpc>
              <a:defRPr/>
            </a:pPr>
            <a:r>
              <a:rPr lang="en-US" sz="2400" dirty="0"/>
              <a:t>The use of the switch enables simultaneous direct data connections for multiple pairs of hosts connected to the network.  </a:t>
            </a:r>
          </a:p>
          <a:p>
            <a:pPr lvl="1" eaLnBrk="1" hangingPunct="1">
              <a:lnSpc>
                <a:spcPct val="90000"/>
              </a:lnSpc>
              <a:defRPr/>
            </a:pPr>
            <a:r>
              <a:rPr lang="en-US" sz="2200" dirty="0"/>
              <a:t>Each switch connection provides a link with minimal collisions and therefore maximum use of the LAN’s bandwidth. </a:t>
            </a:r>
          </a:p>
          <a:p>
            <a:pPr lvl="1" eaLnBrk="1" hangingPunct="1">
              <a:lnSpc>
                <a:spcPct val="90000"/>
              </a:lnSpc>
              <a:defRPr/>
            </a:pPr>
            <a:endParaRPr lang="en-US" sz="2200" dirty="0"/>
          </a:p>
          <a:p>
            <a:pPr eaLnBrk="1" hangingPunct="1">
              <a:lnSpc>
                <a:spcPct val="90000"/>
              </a:lnSpc>
              <a:defRPr/>
            </a:pPr>
            <a:endParaRPr lang="en-US" sz="2400" dirty="0"/>
          </a:p>
          <a:p>
            <a:pPr eaLnBrk="1" hangingPunct="1">
              <a:lnSpc>
                <a:spcPct val="90000"/>
              </a:lnSpc>
              <a:buFont typeface="Wingdings" panose="05000000000000000000" pitchFamily="2" charset="2"/>
              <a:buNone/>
              <a:defRPr/>
            </a:pPr>
            <a:endParaRPr lang="en-US" sz="2400" dirty="0"/>
          </a:p>
        </p:txBody>
      </p:sp>
      <p:sp>
        <p:nvSpPr>
          <p:cNvPr id="2" name="Slide Number Placeholder 1">
            <a:extLst>
              <a:ext uri="{FF2B5EF4-FFF2-40B4-BE49-F238E27FC236}">
                <a16:creationId xmlns:a16="http://schemas.microsoft.com/office/drawing/2014/main" id="{AB7BBC8B-36BC-45EE-A09D-067AA2D0A276}"/>
              </a:ext>
            </a:extLst>
          </p:cNvPr>
          <p:cNvSpPr>
            <a:spLocks noGrp="1"/>
          </p:cNvSpPr>
          <p:nvPr>
            <p:ph type="sldNum" sz="quarter" idx="12"/>
          </p:nvPr>
        </p:nvSpPr>
        <p:spPr/>
        <p:txBody>
          <a:bodyPr/>
          <a:lstStyle/>
          <a:p>
            <a:fld id="{0DA8276D-B9B4-4054-B25D-375687A6B00B}" type="slidenum">
              <a:rPr lang="en-US" altLang="en-US" smtClean="0"/>
              <a:pPr/>
              <a:t>35</a:t>
            </a:fld>
            <a:endParaRPr lang="en-US" altLang="en-US"/>
          </a:p>
        </p:txBody>
      </p:sp>
    </p:spTree>
    <p:extLst>
      <p:ext uri="{BB962C8B-B14F-4D97-AF65-F5344CB8AC3E}">
        <p14:creationId xmlns:p14="http://schemas.microsoft.com/office/powerpoint/2010/main" val="384369818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4">
            <a:extLst>
              <a:ext uri="{FF2B5EF4-FFF2-40B4-BE49-F238E27FC236}">
                <a16:creationId xmlns:a16="http://schemas.microsoft.com/office/drawing/2014/main" id="{C11449FF-FCF2-4791-9798-58A2FBA60F01}"/>
              </a:ext>
            </a:extLst>
          </p:cNvPr>
          <p:cNvSpPr>
            <a:spLocks noChangeArrowheads="1"/>
          </p:cNvSpPr>
          <p:nvPr/>
        </p:nvSpPr>
        <p:spPr bwMode="auto">
          <a:xfrm>
            <a:off x="457200" y="3810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1" hangingPunct="1">
              <a:defRPr/>
            </a:pPr>
            <a:r>
              <a:rPr lang="en-US" sz="3200" dirty="0">
                <a:solidFill>
                  <a:srgbClr val="0000CC"/>
                </a:solidFill>
              </a:rPr>
              <a:t>CAM – Content Addressable Memory</a:t>
            </a:r>
          </a:p>
        </p:txBody>
      </p:sp>
      <p:sp>
        <p:nvSpPr>
          <p:cNvPr id="132101" name="Rectangle 5">
            <a:extLst>
              <a:ext uri="{FF2B5EF4-FFF2-40B4-BE49-F238E27FC236}">
                <a16:creationId xmlns:a16="http://schemas.microsoft.com/office/drawing/2014/main" id="{D2A9B19F-F7E2-480D-ADDD-BAD0DAA0B000}"/>
              </a:ext>
            </a:extLst>
          </p:cNvPr>
          <p:cNvSpPr>
            <a:spLocks noChangeArrowheads="1"/>
          </p:cNvSpPr>
          <p:nvPr/>
        </p:nvSpPr>
        <p:spPr bwMode="auto">
          <a:xfrm>
            <a:off x="457200" y="13716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eaLnBrk="1" hangingPunct="1">
              <a:lnSpc>
                <a:spcPct val="80000"/>
              </a:lnSpc>
              <a:spcBef>
                <a:spcPct val="20000"/>
              </a:spcBef>
              <a:buClr>
                <a:schemeClr val="hlink"/>
              </a:buClr>
              <a:buSzPct val="65000"/>
              <a:buFont typeface="Wingdings" pitchFamily="2" charset="2"/>
              <a:buChar char="n"/>
              <a:defRPr/>
            </a:pPr>
            <a:r>
              <a:rPr lang="en-US" sz="2400" dirty="0"/>
              <a:t>The extracted MAC addresses are then used by the switch to map a direct communication between two network devices connected to its ports.  </a:t>
            </a:r>
          </a:p>
          <a:p>
            <a:pPr marL="342900" indent="-342900" algn="l" eaLnBrk="1" hangingPunct="1">
              <a:lnSpc>
                <a:spcPct val="80000"/>
              </a:lnSpc>
              <a:spcBef>
                <a:spcPct val="20000"/>
              </a:spcBef>
              <a:buClr>
                <a:schemeClr val="hlink"/>
              </a:buClr>
              <a:buSzPct val="65000"/>
              <a:buFont typeface="Wingdings" pitchFamily="2" charset="2"/>
              <a:buChar char="n"/>
              <a:defRPr/>
            </a:pPr>
            <a:endParaRPr lang="en-US" sz="2400" dirty="0"/>
          </a:p>
          <a:p>
            <a:pPr marL="342900" indent="-342900" algn="l" eaLnBrk="1" hangingPunct="1">
              <a:lnSpc>
                <a:spcPct val="80000"/>
              </a:lnSpc>
              <a:spcBef>
                <a:spcPct val="20000"/>
              </a:spcBef>
              <a:buClr>
                <a:schemeClr val="hlink"/>
              </a:buClr>
              <a:buSzPct val="65000"/>
              <a:buFont typeface="Wingdings" pitchFamily="2" charset="2"/>
              <a:buChar char="n"/>
              <a:defRPr/>
            </a:pPr>
            <a:r>
              <a:rPr lang="en-US" sz="2400" dirty="0"/>
              <a:t>The MAC address and port information remain in CAM as long as the device connected to the switch port remains active. </a:t>
            </a:r>
          </a:p>
          <a:p>
            <a:pPr marL="342900" indent="-342900" algn="l" eaLnBrk="1" hangingPunct="1">
              <a:lnSpc>
                <a:spcPct val="80000"/>
              </a:lnSpc>
              <a:spcBef>
                <a:spcPct val="20000"/>
              </a:spcBef>
              <a:buClr>
                <a:schemeClr val="hlink"/>
              </a:buClr>
              <a:buSzPct val="65000"/>
              <a:buFont typeface="Wingdings" pitchFamily="2" charset="2"/>
              <a:buChar char="n"/>
              <a:defRPr/>
            </a:pPr>
            <a:endParaRPr lang="en-US" sz="2400" dirty="0"/>
          </a:p>
          <a:p>
            <a:pPr marL="342900" indent="-342900" algn="l" eaLnBrk="1" hangingPunct="1">
              <a:lnSpc>
                <a:spcPct val="80000"/>
              </a:lnSpc>
              <a:spcBef>
                <a:spcPct val="20000"/>
              </a:spcBef>
              <a:buClr>
                <a:schemeClr val="hlink"/>
              </a:buClr>
              <a:buSzPct val="65000"/>
              <a:buFont typeface="Wingdings" pitchFamily="2" charset="2"/>
              <a:buChar char="n"/>
              <a:defRPr/>
            </a:pPr>
            <a:r>
              <a:rPr lang="en-US" sz="2400" dirty="0"/>
              <a:t>A time-stamp establishes the time when the mapping of the MAC address to a switch port is established.  </a:t>
            </a:r>
          </a:p>
          <a:p>
            <a:pPr marL="342900" indent="-342900" algn="l" eaLnBrk="1" hangingPunct="1">
              <a:lnSpc>
                <a:spcPct val="80000"/>
              </a:lnSpc>
              <a:spcBef>
                <a:spcPct val="20000"/>
              </a:spcBef>
              <a:buClr>
                <a:schemeClr val="hlink"/>
              </a:buClr>
              <a:buSzPct val="65000"/>
              <a:buFont typeface="Wingdings" pitchFamily="2" charset="2"/>
              <a:buChar char="n"/>
              <a:defRPr/>
            </a:pPr>
            <a:endParaRPr lang="en-US" sz="2400" dirty="0"/>
          </a:p>
          <a:p>
            <a:pPr marL="342900" indent="-342900" algn="l" eaLnBrk="1" hangingPunct="1">
              <a:lnSpc>
                <a:spcPct val="80000"/>
              </a:lnSpc>
              <a:spcBef>
                <a:spcPct val="20000"/>
              </a:spcBef>
              <a:buClr>
                <a:schemeClr val="hlink"/>
              </a:buClr>
              <a:buSzPct val="65000"/>
              <a:buFont typeface="Wingdings" pitchFamily="2" charset="2"/>
              <a:buChar char="n"/>
              <a:defRPr/>
            </a:pPr>
            <a:r>
              <a:rPr lang="en-US" sz="2400" dirty="0"/>
              <a:t>switches limit the amount of time address and port information are stored in CAM.  This is called </a:t>
            </a:r>
            <a:r>
              <a:rPr lang="en-US" sz="2400" b="1" dirty="0"/>
              <a:t>aging time.</a:t>
            </a:r>
            <a:r>
              <a:rPr lang="en-US" sz="2400" dirty="0"/>
              <a:t> </a:t>
            </a:r>
            <a:r>
              <a:rPr lang="en-US" sz="3200" dirty="0"/>
              <a:t> </a:t>
            </a:r>
          </a:p>
        </p:txBody>
      </p:sp>
      <p:sp>
        <p:nvSpPr>
          <p:cNvPr id="2" name="Slide Number Placeholder 1">
            <a:extLst>
              <a:ext uri="{FF2B5EF4-FFF2-40B4-BE49-F238E27FC236}">
                <a16:creationId xmlns:a16="http://schemas.microsoft.com/office/drawing/2014/main" id="{2B64FC5C-CB65-4B51-A140-16D6A901903D}"/>
              </a:ext>
            </a:extLst>
          </p:cNvPr>
          <p:cNvSpPr>
            <a:spLocks noGrp="1"/>
          </p:cNvSpPr>
          <p:nvPr>
            <p:ph type="sldNum" sz="quarter" idx="12"/>
          </p:nvPr>
        </p:nvSpPr>
        <p:spPr/>
        <p:txBody>
          <a:bodyPr/>
          <a:lstStyle/>
          <a:p>
            <a:fld id="{026EA6B1-392D-4517-BF81-575F85EC3B0D}" type="slidenum">
              <a:rPr lang="en-US" altLang="en-US" smtClean="0"/>
              <a:pPr/>
              <a:t>36</a:t>
            </a:fld>
            <a:endParaRPr lang="en-US" altLang="en-US"/>
          </a:p>
        </p:txBody>
      </p:sp>
    </p:spTree>
    <p:extLst>
      <p:ext uri="{BB962C8B-B14F-4D97-AF65-F5344CB8AC3E}">
        <p14:creationId xmlns:p14="http://schemas.microsoft.com/office/powerpoint/2010/main" val="1560265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descr="fg04_00600">
            <a:extLst>
              <a:ext uri="{FF2B5EF4-FFF2-40B4-BE49-F238E27FC236}">
                <a16:creationId xmlns:a16="http://schemas.microsoft.com/office/drawing/2014/main" id="{35BAF2A9-A0E2-4338-99FE-881183A708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3268" y="1735170"/>
            <a:ext cx="3447690" cy="413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1" name="Text Box 5">
            <a:extLst>
              <a:ext uri="{FF2B5EF4-FFF2-40B4-BE49-F238E27FC236}">
                <a16:creationId xmlns:a16="http://schemas.microsoft.com/office/drawing/2014/main" id="{E976E40A-3C7C-4590-A5AB-3628B41FC1AC}"/>
              </a:ext>
            </a:extLst>
          </p:cNvPr>
          <p:cNvSpPr txBox="1">
            <a:spLocks noChangeArrowheads="1"/>
          </p:cNvSpPr>
          <p:nvPr/>
        </p:nvSpPr>
        <p:spPr bwMode="auto">
          <a:xfrm>
            <a:off x="261668" y="278771"/>
            <a:ext cx="5181600" cy="6586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l">
              <a:spcBef>
                <a:spcPct val="50000"/>
              </a:spcBef>
              <a:buFont typeface="Arial" panose="020B0604020202020204" pitchFamily="34" charset="0"/>
              <a:buChar char="•"/>
              <a:defRPr/>
            </a:pPr>
            <a:r>
              <a:rPr lang="en-US" sz="2400" dirty="0"/>
              <a:t>Each host has a direct connection to the switch</a:t>
            </a:r>
          </a:p>
          <a:p>
            <a:pPr marL="742950" lvl="1" indent="-285750" algn="l">
              <a:spcBef>
                <a:spcPct val="50000"/>
              </a:spcBef>
              <a:buFont typeface="Arial" panose="020B0604020202020204" pitchFamily="34" charset="0"/>
              <a:buChar char="•"/>
              <a:defRPr/>
            </a:pPr>
            <a:r>
              <a:rPr lang="en-US" sz="2000" dirty="0"/>
              <a:t>when a link is established between the two hosts,  their link is isolated from any other data traffic.  </a:t>
            </a:r>
          </a:p>
          <a:p>
            <a:pPr marL="285750" indent="-285750" algn="l">
              <a:spcBef>
                <a:spcPct val="50000"/>
              </a:spcBef>
              <a:buFont typeface="Arial" panose="020B0604020202020204" pitchFamily="34" charset="0"/>
              <a:buChar char="•"/>
              <a:defRPr/>
            </a:pPr>
            <a:r>
              <a:rPr lang="en-US" sz="2400" dirty="0"/>
              <a:t>However, the exception to this is when </a:t>
            </a:r>
            <a:r>
              <a:rPr lang="en-US" sz="2400" b="1" i="1" dirty="0"/>
              <a:t>broadcast </a:t>
            </a:r>
            <a:r>
              <a:rPr lang="en-US" sz="2400" dirty="0"/>
              <a:t>or </a:t>
            </a:r>
            <a:r>
              <a:rPr lang="en-US" sz="2400" b="1" i="1" dirty="0"/>
              <a:t>multicast </a:t>
            </a:r>
            <a:r>
              <a:rPr lang="en-US" sz="2400" dirty="0"/>
              <a:t>messages are sent in the LAN</a:t>
            </a:r>
          </a:p>
          <a:p>
            <a:pPr marL="742950" lvl="1" indent="-285750" algn="l">
              <a:spcBef>
                <a:spcPct val="50000"/>
              </a:spcBef>
              <a:buFont typeface="Arial" panose="020B0604020202020204" pitchFamily="34" charset="0"/>
              <a:buChar char="•"/>
              <a:defRPr/>
            </a:pPr>
            <a:r>
              <a:rPr lang="en-US" sz="2000" dirty="0"/>
              <a:t>the message is sent to all devices connected to the LAN. </a:t>
            </a:r>
          </a:p>
          <a:p>
            <a:pPr marL="742950" lvl="1" indent="-285750" algn="l">
              <a:spcBef>
                <a:spcPct val="50000"/>
              </a:spcBef>
              <a:buFont typeface="Arial" panose="020B0604020202020204" pitchFamily="34" charset="0"/>
              <a:buChar char="•"/>
              <a:defRPr/>
            </a:pPr>
            <a:r>
              <a:rPr lang="en-US" sz="2000" dirty="0"/>
              <a:t>In a </a:t>
            </a:r>
            <a:r>
              <a:rPr lang="en-US" sz="2000" b="1" i="1" dirty="0"/>
              <a:t>broadcast domain</a:t>
            </a:r>
            <a:r>
              <a:rPr lang="en-US" sz="2000" b="1" dirty="0"/>
              <a:t>, </a:t>
            </a:r>
            <a:r>
              <a:rPr lang="en-US" sz="2000" dirty="0"/>
              <a:t> any network broadcast sent over the network will be seen by all devices in the same network.  </a:t>
            </a:r>
          </a:p>
          <a:p>
            <a:pPr marL="742950" lvl="1" indent="-285750" algn="l">
              <a:spcBef>
                <a:spcPct val="50000"/>
              </a:spcBef>
              <a:buFont typeface="Arial" panose="020B0604020202020204" pitchFamily="34" charset="0"/>
              <a:buChar char="•"/>
              <a:defRPr/>
            </a:pPr>
            <a:r>
              <a:rPr lang="en-US" sz="2000" dirty="0"/>
              <a:t>Broadcasts within a LAN will be passed by switches </a:t>
            </a:r>
          </a:p>
          <a:p>
            <a:pPr marL="742950" lvl="1" indent="-285750" algn="l">
              <a:spcBef>
                <a:spcPct val="50000"/>
              </a:spcBef>
              <a:buFont typeface="Arial" panose="020B0604020202020204" pitchFamily="34" charset="0"/>
              <a:buChar char="•"/>
              <a:defRPr/>
            </a:pPr>
            <a:endParaRPr lang="en-US" sz="2000" dirty="0"/>
          </a:p>
        </p:txBody>
      </p:sp>
      <p:sp>
        <p:nvSpPr>
          <p:cNvPr id="2" name="Slide Number Placeholder 1">
            <a:extLst>
              <a:ext uri="{FF2B5EF4-FFF2-40B4-BE49-F238E27FC236}">
                <a16:creationId xmlns:a16="http://schemas.microsoft.com/office/drawing/2014/main" id="{A304BCB3-4529-4798-B61F-EE15D1BE8E8E}"/>
              </a:ext>
            </a:extLst>
          </p:cNvPr>
          <p:cNvSpPr>
            <a:spLocks noGrp="1"/>
          </p:cNvSpPr>
          <p:nvPr>
            <p:ph type="sldNum" sz="quarter" idx="12"/>
          </p:nvPr>
        </p:nvSpPr>
        <p:spPr/>
        <p:txBody>
          <a:bodyPr/>
          <a:lstStyle/>
          <a:p>
            <a:fld id="{026EA6B1-392D-4517-BF81-575F85EC3B0D}" type="slidenum">
              <a:rPr lang="en-US" altLang="en-US" smtClean="0"/>
              <a:pPr/>
              <a:t>37</a:t>
            </a:fld>
            <a:endParaRPr lang="en-US" altLang="en-US"/>
          </a:p>
        </p:txBody>
      </p:sp>
    </p:spTree>
    <p:extLst>
      <p:ext uri="{BB962C8B-B14F-4D97-AF65-F5344CB8AC3E}">
        <p14:creationId xmlns:p14="http://schemas.microsoft.com/office/powerpoint/2010/main" val="301456395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D5850D9F-F701-4D8B-81BC-0E5286CEF1E2}"/>
              </a:ext>
            </a:extLst>
          </p:cNvPr>
          <p:cNvSpPr>
            <a:spLocks noGrp="1" noChangeArrowheads="1"/>
          </p:cNvSpPr>
          <p:nvPr>
            <p:ph type="title"/>
          </p:nvPr>
        </p:nvSpPr>
        <p:spPr>
          <a:xfrm>
            <a:off x="457200" y="313426"/>
            <a:ext cx="8229600" cy="533400"/>
          </a:xfrm>
        </p:spPr>
        <p:txBody>
          <a:bodyPr/>
          <a:lstStyle/>
          <a:p>
            <a:pPr eaLnBrk="1" hangingPunct="1">
              <a:defRPr/>
            </a:pPr>
            <a:r>
              <a:rPr lang="en-US" sz="3600" dirty="0">
                <a:effectLst/>
              </a:rPr>
              <a:t>Switches</a:t>
            </a:r>
          </a:p>
        </p:txBody>
      </p:sp>
      <p:sp>
        <p:nvSpPr>
          <p:cNvPr id="129027" name="Rectangle 3">
            <a:extLst>
              <a:ext uri="{FF2B5EF4-FFF2-40B4-BE49-F238E27FC236}">
                <a16:creationId xmlns:a16="http://schemas.microsoft.com/office/drawing/2014/main" id="{19255129-9D49-4632-855E-12ABA6C9C8DC}"/>
              </a:ext>
            </a:extLst>
          </p:cNvPr>
          <p:cNvSpPr>
            <a:spLocks noGrp="1" noChangeArrowheads="1"/>
          </p:cNvSpPr>
          <p:nvPr>
            <p:ph type="body" idx="1"/>
          </p:nvPr>
        </p:nvSpPr>
        <p:spPr>
          <a:xfrm>
            <a:off x="457200" y="990600"/>
            <a:ext cx="8229600" cy="5486400"/>
          </a:xfrm>
        </p:spPr>
        <p:txBody>
          <a:bodyPr/>
          <a:lstStyle/>
          <a:p>
            <a:pPr eaLnBrk="1" hangingPunct="1">
              <a:lnSpc>
                <a:spcPct val="80000"/>
              </a:lnSpc>
              <a:defRPr/>
            </a:pPr>
            <a:r>
              <a:rPr lang="en-US" sz="2400" dirty="0"/>
              <a:t>The benefits of a using a network switch include </a:t>
            </a:r>
          </a:p>
          <a:p>
            <a:pPr lvl="1" eaLnBrk="1" hangingPunct="1">
              <a:lnSpc>
                <a:spcPct val="80000"/>
              </a:lnSpc>
              <a:defRPr/>
            </a:pPr>
            <a:r>
              <a:rPr lang="en-US" sz="2200" dirty="0"/>
              <a:t>less network congestion, faster data transfers, and excellent manageability. </a:t>
            </a:r>
          </a:p>
          <a:p>
            <a:pPr eaLnBrk="1" hangingPunct="1">
              <a:lnSpc>
                <a:spcPct val="80000"/>
              </a:lnSpc>
              <a:defRPr/>
            </a:pPr>
            <a:r>
              <a:rPr lang="en-US" sz="2400" dirty="0"/>
              <a:t>Main advantage: data traffic within a LAN is isolated.  </a:t>
            </a:r>
          </a:p>
          <a:p>
            <a:pPr lvl="1" eaLnBrk="1" hangingPunct="1">
              <a:lnSpc>
                <a:spcPct val="80000"/>
              </a:lnSpc>
              <a:defRPr/>
            </a:pPr>
            <a:r>
              <a:rPr lang="en-US" sz="2200" dirty="0"/>
              <a:t>The term for this is </a:t>
            </a:r>
            <a:r>
              <a:rPr lang="en-US" sz="2200" b="1" i="1" dirty="0"/>
              <a:t>isolating the collision domains </a:t>
            </a:r>
            <a:r>
              <a:rPr lang="en-US" sz="2200" dirty="0"/>
              <a:t>where the data traffic from one part of the network is isolated from the other networking devices.  </a:t>
            </a:r>
          </a:p>
          <a:p>
            <a:pPr lvl="1" eaLnBrk="1" hangingPunct="1">
              <a:lnSpc>
                <a:spcPct val="80000"/>
              </a:lnSpc>
              <a:defRPr/>
            </a:pPr>
            <a:r>
              <a:rPr lang="en-US" sz="2200" dirty="0"/>
              <a:t>A</a:t>
            </a:r>
            <a:r>
              <a:rPr lang="en-US" sz="2400" dirty="0"/>
              <a:t> direct benefit is there will be an increase in the data transfer speed and throughput.  </a:t>
            </a:r>
          </a:p>
          <a:p>
            <a:pPr lvl="2" eaLnBrk="1" hangingPunct="1">
              <a:lnSpc>
                <a:spcPct val="80000"/>
              </a:lnSpc>
              <a:defRPr/>
            </a:pPr>
            <a:r>
              <a:rPr lang="en-US" sz="2200" dirty="0"/>
              <a:t>This is due to the fact that the LAN bandwidth is not being shared and chances of data collisions are minimized.   </a:t>
            </a:r>
          </a:p>
          <a:p>
            <a:pPr lvl="1" eaLnBrk="1" hangingPunct="1">
              <a:lnSpc>
                <a:spcPct val="80000"/>
              </a:lnSpc>
              <a:defRPr/>
            </a:pPr>
            <a:r>
              <a:rPr lang="en-US" sz="2400" dirty="0"/>
              <a:t>As a result, the LAN will exhibit faster data transfers and latency within the LAN will be significantly reduced.  Reduced latency means that the data packets will arrive at the destination more quickly. </a:t>
            </a:r>
          </a:p>
          <a:p>
            <a:pPr lvl="1" eaLnBrk="1" hangingPunct="1">
              <a:lnSpc>
                <a:spcPct val="80000"/>
              </a:lnSpc>
              <a:defRPr/>
            </a:pPr>
            <a:endParaRPr lang="en-US" sz="2200" dirty="0"/>
          </a:p>
          <a:p>
            <a:pPr eaLnBrk="1" hangingPunct="1">
              <a:lnSpc>
                <a:spcPct val="80000"/>
              </a:lnSpc>
              <a:defRPr/>
            </a:pPr>
            <a:endParaRPr lang="en-US" sz="2400" dirty="0"/>
          </a:p>
        </p:txBody>
      </p:sp>
      <p:sp>
        <p:nvSpPr>
          <p:cNvPr id="2" name="Slide Number Placeholder 1">
            <a:extLst>
              <a:ext uri="{FF2B5EF4-FFF2-40B4-BE49-F238E27FC236}">
                <a16:creationId xmlns:a16="http://schemas.microsoft.com/office/drawing/2014/main" id="{E614A4AD-A7A7-477E-9D3E-99DED5B1A926}"/>
              </a:ext>
            </a:extLst>
          </p:cNvPr>
          <p:cNvSpPr>
            <a:spLocks noGrp="1"/>
          </p:cNvSpPr>
          <p:nvPr>
            <p:ph type="sldNum" sz="quarter" idx="12"/>
          </p:nvPr>
        </p:nvSpPr>
        <p:spPr/>
        <p:txBody>
          <a:bodyPr/>
          <a:lstStyle/>
          <a:p>
            <a:fld id="{0DA8276D-B9B4-4054-B25D-375687A6B00B}" type="slidenum">
              <a:rPr lang="en-US" altLang="en-US" smtClean="0"/>
              <a:pPr/>
              <a:t>38</a:t>
            </a:fld>
            <a:endParaRPr lang="en-US" altLang="en-US"/>
          </a:p>
        </p:txBody>
      </p:sp>
    </p:spTree>
    <p:extLst>
      <p:ext uri="{BB962C8B-B14F-4D97-AF65-F5344CB8AC3E}">
        <p14:creationId xmlns:p14="http://schemas.microsoft.com/office/powerpoint/2010/main" val="842817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86CE930F-94D2-4BA9-9364-EEDF25ADAD5F}"/>
              </a:ext>
            </a:extLst>
          </p:cNvPr>
          <p:cNvSpPr>
            <a:spLocks noGrp="1" noChangeArrowheads="1"/>
          </p:cNvSpPr>
          <p:nvPr>
            <p:ph type="title"/>
          </p:nvPr>
        </p:nvSpPr>
        <p:spPr>
          <a:xfrm>
            <a:off x="457200" y="152400"/>
            <a:ext cx="8229600" cy="914400"/>
          </a:xfrm>
        </p:spPr>
        <p:txBody>
          <a:bodyPr/>
          <a:lstStyle/>
          <a:p>
            <a:pPr eaLnBrk="1" hangingPunct="1">
              <a:defRPr/>
            </a:pPr>
            <a:r>
              <a:rPr lang="en-US" dirty="0">
                <a:effectLst/>
              </a:rPr>
              <a:t>Router</a:t>
            </a:r>
          </a:p>
        </p:txBody>
      </p:sp>
      <p:sp>
        <p:nvSpPr>
          <p:cNvPr id="121859" name="Rectangle 3">
            <a:extLst>
              <a:ext uri="{FF2B5EF4-FFF2-40B4-BE49-F238E27FC236}">
                <a16:creationId xmlns:a16="http://schemas.microsoft.com/office/drawing/2014/main" id="{8FC4BB01-2BDC-4949-9A9C-C07D66301A8E}"/>
              </a:ext>
            </a:extLst>
          </p:cNvPr>
          <p:cNvSpPr>
            <a:spLocks noGrp="1" noChangeArrowheads="1"/>
          </p:cNvSpPr>
          <p:nvPr>
            <p:ph type="body" idx="1"/>
          </p:nvPr>
        </p:nvSpPr>
        <p:spPr>
          <a:xfrm>
            <a:off x="457200" y="1219200"/>
            <a:ext cx="8229600" cy="5334000"/>
          </a:xfrm>
        </p:spPr>
        <p:txBody>
          <a:bodyPr/>
          <a:lstStyle/>
          <a:p>
            <a:pPr eaLnBrk="1" hangingPunct="1">
              <a:lnSpc>
                <a:spcPct val="90000"/>
              </a:lnSpc>
              <a:defRPr/>
            </a:pPr>
            <a:r>
              <a:rPr lang="en-US" sz="2400" dirty="0"/>
              <a:t>Router is used to interconnect computer networks</a:t>
            </a:r>
          </a:p>
          <a:p>
            <a:pPr lvl="1" eaLnBrk="1" hangingPunct="1">
              <a:lnSpc>
                <a:spcPct val="90000"/>
              </a:lnSpc>
              <a:defRPr/>
            </a:pPr>
            <a:r>
              <a:rPr lang="en-US" sz="2200" dirty="0"/>
              <a:t>Forward packets based on the destination network address</a:t>
            </a:r>
          </a:p>
          <a:p>
            <a:pPr marL="457200" lvl="1" indent="0" eaLnBrk="1" hangingPunct="1">
              <a:lnSpc>
                <a:spcPct val="90000"/>
              </a:lnSpc>
              <a:buNone/>
              <a:defRPr/>
            </a:pPr>
            <a:endParaRPr lang="en-US" sz="2200" dirty="0"/>
          </a:p>
          <a:p>
            <a:pPr eaLnBrk="1" hangingPunct="1">
              <a:lnSpc>
                <a:spcPct val="90000"/>
              </a:lnSpc>
              <a:defRPr/>
            </a:pPr>
            <a:r>
              <a:rPr lang="en-US" sz="2400" dirty="0"/>
              <a:t>The router is a layer 3 device in the OSI model, which means the router uses the </a:t>
            </a:r>
            <a:r>
              <a:rPr lang="en-US" sz="2400" b="1" dirty="0"/>
              <a:t>network address </a:t>
            </a:r>
            <a:r>
              <a:rPr lang="en-US" sz="2400" dirty="0"/>
              <a:t>(layer 3 addressing such as </a:t>
            </a:r>
            <a:r>
              <a:rPr lang="en-US" sz="2400" b="1" dirty="0"/>
              <a:t>IP address</a:t>
            </a:r>
            <a:r>
              <a:rPr lang="en-US" sz="2400" dirty="0"/>
              <a:t>) to make routing decisions regarding forwarding the data packets.  </a:t>
            </a:r>
          </a:p>
          <a:p>
            <a:pPr eaLnBrk="1" hangingPunct="1">
              <a:lnSpc>
                <a:spcPct val="90000"/>
              </a:lnSpc>
              <a:defRPr/>
            </a:pPr>
            <a:endParaRPr lang="en-US" sz="2400" dirty="0"/>
          </a:p>
          <a:p>
            <a:pPr eaLnBrk="1" hangingPunct="1">
              <a:lnSpc>
                <a:spcPct val="90000"/>
              </a:lnSpc>
              <a:defRPr/>
            </a:pPr>
            <a:r>
              <a:rPr lang="en-US" sz="2400" dirty="0"/>
              <a:t>The network address is also called a logical address rather than a physical address such as the MAC address. </a:t>
            </a:r>
          </a:p>
          <a:p>
            <a:pPr lvl="1" eaLnBrk="1" hangingPunct="1">
              <a:lnSpc>
                <a:spcPct val="90000"/>
              </a:lnSpc>
              <a:defRPr/>
            </a:pPr>
            <a:r>
              <a:rPr lang="en-US" sz="2200" dirty="0"/>
              <a:t>The </a:t>
            </a:r>
            <a:r>
              <a:rPr lang="en-US" sz="2200" b="1" dirty="0"/>
              <a:t>logical address </a:t>
            </a:r>
            <a:r>
              <a:rPr lang="en-US" sz="2200" dirty="0"/>
              <a:t>describes the IP address location of the network and the address location of the host in the network. </a:t>
            </a:r>
          </a:p>
        </p:txBody>
      </p:sp>
      <p:sp>
        <p:nvSpPr>
          <p:cNvPr id="2" name="Slide Number Placeholder 1">
            <a:extLst>
              <a:ext uri="{FF2B5EF4-FFF2-40B4-BE49-F238E27FC236}">
                <a16:creationId xmlns:a16="http://schemas.microsoft.com/office/drawing/2014/main" id="{00D58C55-D3CD-4CB7-A75D-DA9731C78A44}"/>
              </a:ext>
            </a:extLst>
          </p:cNvPr>
          <p:cNvSpPr>
            <a:spLocks noGrp="1"/>
          </p:cNvSpPr>
          <p:nvPr>
            <p:ph type="sldNum" sz="quarter" idx="12"/>
          </p:nvPr>
        </p:nvSpPr>
        <p:spPr/>
        <p:txBody>
          <a:bodyPr/>
          <a:lstStyle/>
          <a:p>
            <a:fld id="{0DA8276D-B9B4-4054-B25D-375687A6B00B}" type="slidenum">
              <a:rPr lang="en-US" altLang="en-US" smtClean="0"/>
              <a:pPr/>
              <a:t>39</a:t>
            </a:fld>
            <a:endParaRPr lang="en-US" altLang="en-US"/>
          </a:p>
        </p:txBody>
      </p:sp>
    </p:spTree>
    <p:extLst>
      <p:ext uri="{BB962C8B-B14F-4D97-AF65-F5344CB8AC3E}">
        <p14:creationId xmlns:p14="http://schemas.microsoft.com/office/powerpoint/2010/main" val="28931199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a:extLst>
              <a:ext uri="{FF2B5EF4-FFF2-40B4-BE49-F238E27FC236}">
                <a16:creationId xmlns:a16="http://schemas.microsoft.com/office/drawing/2014/main" id="{EB47A97C-211F-4215-BE51-89E127A6D6F9}"/>
              </a:ext>
            </a:extLst>
          </p:cNvPr>
          <p:cNvSpPr>
            <a:spLocks noGrp="1" noChangeArrowheads="1"/>
          </p:cNvSpPr>
          <p:nvPr>
            <p:ph type="title"/>
          </p:nvPr>
        </p:nvSpPr>
        <p:spPr>
          <a:xfrm>
            <a:off x="304800" y="379942"/>
            <a:ext cx="8229600" cy="609600"/>
          </a:xfrm>
        </p:spPr>
        <p:txBody>
          <a:bodyPr/>
          <a:lstStyle/>
          <a:p>
            <a:pPr eaLnBrk="1" hangingPunct="1">
              <a:defRPr/>
            </a:pPr>
            <a:r>
              <a:rPr lang="en-US" dirty="0">
                <a:effectLst/>
              </a:rPr>
              <a:t>Bus Topology</a:t>
            </a:r>
          </a:p>
        </p:txBody>
      </p:sp>
      <p:pic>
        <p:nvPicPr>
          <p:cNvPr id="8195" name="Picture 5" descr="fg01_00300">
            <a:extLst>
              <a:ext uri="{FF2B5EF4-FFF2-40B4-BE49-F238E27FC236}">
                <a16:creationId xmlns:a16="http://schemas.microsoft.com/office/drawing/2014/main" id="{8C59CCAB-CCAC-409A-B795-E8DE62229B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1219200"/>
            <a:ext cx="7461250" cy="390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 Box 6">
            <a:extLst>
              <a:ext uri="{FF2B5EF4-FFF2-40B4-BE49-F238E27FC236}">
                <a16:creationId xmlns:a16="http://schemas.microsoft.com/office/drawing/2014/main" id="{E073E8D3-5CF0-4CB0-B465-60D9510B809A}"/>
              </a:ext>
            </a:extLst>
          </p:cNvPr>
          <p:cNvSpPr txBox="1">
            <a:spLocks noChangeArrowheads="1"/>
          </p:cNvSpPr>
          <p:nvPr/>
        </p:nvSpPr>
        <p:spPr bwMode="auto">
          <a:xfrm>
            <a:off x="609600" y="5454121"/>
            <a:ext cx="79248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l">
              <a:spcBef>
                <a:spcPct val="50000"/>
              </a:spcBef>
              <a:buFont typeface="Arial" panose="020B0604020202020204" pitchFamily="34" charset="0"/>
              <a:buChar char="•"/>
              <a:defRPr/>
            </a:pPr>
            <a:r>
              <a:rPr lang="en-US" sz="2800" dirty="0">
                <a:latin typeface="Tahoma" charset="0"/>
              </a:rPr>
              <a:t>network data traffic is carried over a common data link</a:t>
            </a:r>
          </a:p>
        </p:txBody>
      </p:sp>
      <p:sp>
        <p:nvSpPr>
          <p:cNvPr id="2" name="Slide Number Placeholder 1">
            <a:extLst>
              <a:ext uri="{FF2B5EF4-FFF2-40B4-BE49-F238E27FC236}">
                <a16:creationId xmlns:a16="http://schemas.microsoft.com/office/drawing/2014/main" id="{1BEC1AFF-D957-4329-9F50-03884FCD979A}"/>
              </a:ext>
            </a:extLst>
          </p:cNvPr>
          <p:cNvSpPr>
            <a:spLocks noGrp="1"/>
          </p:cNvSpPr>
          <p:nvPr>
            <p:ph type="sldNum" sz="quarter" idx="12"/>
          </p:nvPr>
        </p:nvSpPr>
        <p:spPr/>
        <p:txBody>
          <a:bodyPr/>
          <a:lstStyle/>
          <a:p>
            <a:fld id="{0DA8276D-B9B4-4054-B25D-375687A6B00B}" type="slidenum">
              <a:rPr lang="en-US" altLang="en-US" smtClean="0"/>
              <a:pPr/>
              <a:t>4</a:t>
            </a:fld>
            <a:endParaRPr lang="en-US" altLang="en-US"/>
          </a:p>
        </p:txBody>
      </p:sp>
    </p:spTree>
    <p:extLst>
      <p:ext uri="{BB962C8B-B14F-4D97-AF65-F5344CB8AC3E}">
        <p14:creationId xmlns:p14="http://schemas.microsoft.com/office/powerpoint/2010/main" val="170153598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5B4266F2-2A37-4FF9-8A32-1A1E1183F297}"/>
              </a:ext>
            </a:extLst>
          </p:cNvPr>
          <p:cNvSpPr>
            <a:spLocks noGrp="1" noChangeArrowheads="1"/>
          </p:cNvSpPr>
          <p:nvPr>
            <p:ph type="title"/>
          </p:nvPr>
        </p:nvSpPr>
        <p:spPr>
          <a:xfrm>
            <a:off x="454325" y="0"/>
            <a:ext cx="8229600" cy="914400"/>
          </a:xfrm>
        </p:spPr>
        <p:txBody>
          <a:bodyPr/>
          <a:lstStyle/>
          <a:p>
            <a:pPr eaLnBrk="1" hangingPunct="1">
              <a:defRPr/>
            </a:pPr>
            <a:r>
              <a:rPr lang="en-US" dirty="0">
                <a:effectLst/>
              </a:rPr>
              <a:t>Router</a:t>
            </a:r>
          </a:p>
        </p:txBody>
      </p:sp>
      <p:sp>
        <p:nvSpPr>
          <p:cNvPr id="122883" name="Rectangle 3">
            <a:extLst>
              <a:ext uri="{FF2B5EF4-FFF2-40B4-BE49-F238E27FC236}">
                <a16:creationId xmlns:a16="http://schemas.microsoft.com/office/drawing/2014/main" id="{A981CBF1-4E47-4DD1-A710-4174AE8A2BCD}"/>
              </a:ext>
            </a:extLst>
          </p:cNvPr>
          <p:cNvSpPr>
            <a:spLocks noGrp="1" noChangeArrowheads="1"/>
          </p:cNvSpPr>
          <p:nvPr>
            <p:ph type="body" idx="1"/>
          </p:nvPr>
        </p:nvSpPr>
        <p:spPr>
          <a:xfrm>
            <a:off x="454325" y="1066800"/>
            <a:ext cx="8229600" cy="5029200"/>
          </a:xfrm>
        </p:spPr>
        <p:txBody>
          <a:bodyPr/>
          <a:lstStyle/>
          <a:p>
            <a:pPr eaLnBrk="1" hangingPunct="1">
              <a:defRPr/>
            </a:pPr>
            <a:r>
              <a:rPr lang="en-US" sz="2400" dirty="0"/>
              <a:t>Route data packets entering or exiting the LAN.</a:t>
            </a:r>
          </a:p>
          <a:p>
            <a:pPr lvl="1" eaLnBrk="1" hangingPunct="1">
              <a:defRPr/>
            </a:pPr>
            <a:r>
              <a:rPr lang="en-US" sz="2200" dirty="0"/>
              <a:t>differs from the layer 2 switch which use the Ethernet address for making decisions regarding forwarding data packets and only know how to forward data to hosts physically connected to their ports. </a:t>
            </a:r>
          </a:p>
          <a:p>
            <a:pPr lvl="1" eaLnBrk="1" hangingPunct="1">
              <a:defRPr/>
            </a:pPr>
            <a:endParaRPr lang="en-US" dirty="0"/>
          </a:p>
          <a:p>
            <a:pPr eaLnBrk="1" hangingPunct="1">
              <a:lnSpc>
                <a:spcPct val="90000"/>
              </a:lnSpc>
              <a:defRPr/>
            </a:pPr>
            <a:r>
              <a:rPr lang="en-US" sz="2400" dirty="0"/>
              <a:t>Routers are used to interconnect LANs (subnets) in a campus network.  		</a:t>
            </a:r>
          </a:p>
          <a:p>
            <a:pPr eaLnBrk="1" hangingPunct="1">
              <a:lnSpc>
                <a:spcPct val="90000"/>
              </a:lnSpc>
              <a:defRPr/>
            </a:pPr>
            <a:endParaRPr lang="en-US" sz="2400" dirty="0"/>
          </a:p>
          <a:p>
            <a:pPr eaLnBrk="1" hangingPunct="1">
              <a:lnSpc>
                <a:spcPct val="90000"/>
              </a:lnSpc>
              <a:defRPr/>
            </a:pPr>
            <a:r>
              <a:rPr lang="en-US" sz="2400" dirty="0"/>
              <a:t>Routers also interconnect networks around the country and the world.      </a:t>
            </a:r>
          </a:p>
          <a:p>
            <a:pPr eaLnBrk="1" hangingPunct="1">
              <a:defRPr/>
            </a:pPr>
            <a:endParaRPr lang="en-US" dirty="0"/>
          </a:p>
        </p:txBody>
      </p:sp>
      <p:sp>
        <p:nvSpPr>
          <p:cNvPr id="2" name="Slide Number Placeholder 1">
            <a:extLst>
              <a:ext uri="{FF2B5EF4-FFF2-40B4-BE49-F238E27FC236}">
                <a16:creationId xmlns:a16="http://schemas.microsoft.com/office/drawing/2014/main" id="{715961E7-28C9-442A-A417-4DC83AE0BCF7}"/>
              </a:ext>
            </a:extLst>
          </p:cNvPr>
          <p:cNvSpPr>
            <a:spLocks noGrp="1"/>
          </p:cNvSpPr>
          <p:nvPr>
            <p:ph type="sldNum" sz="quarter" idx="12"/>
          </p:nvPr>
        </p:nvSpPr>
        <p:spPr/>
        <p:txBody>
          <a:bodyPr/>
          <a:lstStyle/>
          <a:p>
            <a:fld id="{0DA8276D-B9B4-4054-B25D-375687A6B00B}" type="slidenum">
              <a:rPr lang="en-US" altLang="en-US" smtClean="0"/>
              <a:pPr/>
              <a:t>40</a:t>
            </a:fld>
            <a:endParaRPr lang="en-US" altLang="en-US"/>
          </a:p>
        </p:txBody>
      </p:sp>
    </p:spTree>
    <p:extLst>
      <p:ext uri="{BB962C8B-B14F-4D97-AF65-F5344CB8AC3E}">
        <p14:creationId xmlns:p14="http://schemas.microsoft.com/office/powerpoint/2010/main" val="108710329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SOHO/Home Router</a:t>
            </a:r>
          </a:p>
        </p:txBody>
      </p:sp>
      <p:sp>
        <p:nvSpPr>
          <p:cNvPr id="8195" name="Rectangle 3"/>
          <p:cNvSpPr>
            <a:spLocks noGrp="1" noChangeArrowheads="1"/>
          </p:cNvSpPr>
          <p:nvPr>
            <p:ph type="body" idx="1"/>
          </p:nvPr>
        </p:nvSpPr>
        <p:spPr>
          <a:xfrm>
            <a:off x="457200" y="1447800"/>
            <a:ext cx="4154488" cy="5029200"/>
          </a:xfrm>
        </p:spPr>
        <p:txBody>
          <a:bodyPr/>
          <a:lstStyle/>
          <a:p>
            <a:pPr eaLnBrk="1" hangingPunct="1"/>
            <a:r>
              <a:rPr lang="en-US" altLang="en-US" sz="2500" dirty="0"/>
              <a:t>A SOHO router combines the functions of a switch and a router</a:t>
            </a:r>
          </a:p>
          <a:p>
            <a:pPr lvl="1" eaLnBrk="1" hangingPunct="1"/>
            <a:r>
              <a:rPr lang="en-US" altLang="en-US" sz="2300" dirty="0"/>
              <a:t>it also has a link to the Internet, thereby allowing the hosts to send data to and receive data from computers on the Internet. </a:t>
            </a:r>
          </a:p>
          <a:p>
            <a:pPr eaLnBrk="1" hangingPunct="1"/>
            <a:r>
              <a:rPr lang="en-US" altLang="en-US" sz="2500" dirty="0"/>
              <a:t>This communications link between the router and the Internet is where the LAN ends. </a:t>
            </a:r>
          </a:p>
        </p:txBody>
      </p:sp>
      <p:pic>
        <p:nvPicPr>
          <p:cNvPr id="8196" name="Picture 3" descr="01fig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840" y="1981200"/>
            <a:ext cx="391842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4BE73B38-C4CA-4891-8615-172E1F22FE5C}"/>
              </a:ext>
            </a:extLst>
          </p:cNvPr>
          <p:cNvSpPr>
            <a:spLocks noGrp="1"/>
          </p:cNvSpPr>
          <p:nvPr>
            <p:ph type="sldNum" sz="quarter" idx="12"/>
          </p:nvPr>
        </p:nvSpPr>
        <p:spPr/>
        <p:txBody>
          <a:bodyPr/>
          <a:lstStyle/>
          <a:p>
            <a:fld id="{0DA8276D-B9B4-4054-B25D-375687A6B00B}" type="slidenum">
              <a:rPr lang="en-US" altLang="en-US" smtClean="0"/>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Network Adapter and RJ45 Patch Cable</a:t>
            </a:r>
          </a:p>
        </p:txBody>
      </p:sp>
      <p:sp>
        <p:nvSpPr>
          <p:cNvPr id="10243" name="Rectangle 3"/>
          <p:cNvSpPr>
            <a:spLocks noGrp="1" noChangeArrowheads="1"/>
          </p:cNvSpPr>
          <p:nvPr>
            <p:ph type="body" idx="1"/>
          </p:nvPr>
        </p:nvSpPr>
        <p:spPr/>
        <p:txBody>
          <a:bodyPr/>
          <a:lstStyle/>
          <a:p>
            <a:pPr eaLnBrk="1" hangingPunct="1"/>
            <a:r>
              <a:rPr lang="en-US" altLang="en-US" sz="2800"/>
              <a:t>A </a:t>
            </a:r>
            <a:r>
              <a:rPr lang="en-US" altLang="en-US" sz="2800" b="1" i="1"/>
              <a:t>network adapter</a:t>
            </a:r>
            <a:r>
              <a:rPr lang="en-US" altLang="en-US" sz="2800"/>
              <a:t>, also known as a network interface card or NIC, is the device that enables you to send and receive data to and from your computer. </a:t>
            </a:r>
          </a:p>
          <a:p>
            <a:pPr eaLnBrk="1" hangingPunct="1"/>
            <a:r>
              <a:rPr lang="en-US" altLang="en-US" sz="2800"/>
              <a:t>An adapter can connect to the network by cable (wired) or by air (wireless). </a:t>
            </a:r>
          </a:p>
          <a:p>
            <a:pPr eaLnBrk="1" hangingPunct="1"/>
            <a:r>
              <a:rPr lang="en-US" altLang="en-US" sz="2800"/>
              <a:t>RJ45 port (or an 8P8C) is the most common type of network adapter port, allowing the adapter to connect to most of today’s wired networks.</a:t>
            </a:r>
          </a:p>
        </p:txBody>
      </p:sp>
      <p:sp>
        <p:nvSpPr>
          <p:cNvPr id="2" name="Slide Number Placeholder 1">
            <a:extLst>
              <a:ext uri="{FF2B5EF4-FFF2-40B4-BE49-F238E27FC236}">
                <a16:creationId xmlns:a16="http://schemas.microsoft.com/office/drawing/2014/main" id="{1B811582-552A-4CAA-BAAA-909B3AEE9F8B}"/>
              </a:ext>
            </a:extLst>
          </p:cNvPr>
          <p:cNvSpPr>
            <a:spLocks noGrp="1"/>
          </p:cNvSpPr>
          <p:nvPr>
            <p:ph type="sldNum" sz="quarter" idx="12"/>
          </p:nvPr>
        </p:nvSpPr>
        <p:spPr/>
        <p:txBody>
          <a:bodyPr/>
          <a:lstStyle/>
          <a:p>
            <a:fld id="{0DA8276D-B9B4-4054-B25D-375687A6B00B}" type="slidenum">
              <a:rPr lang="en-US" altLang="en-US" smtClean="0"/>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Network Adapter and RJ45 Patch Cable</a:t>
            </a:r>
          </a:p>
        </p:txBody>
      </p:sp>
      <p:pic>
        <p:nvPicPr>
          <p:cNvPr id="11267" name="Picture 4" descr="01fig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854200"/>
            <a:ext cx="4419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4" descr="01fig04"/>
          <p:cNvPicPr>
            <a:picLocks noChangeAspect="1" noChangeArrowheads="1"/>
          </p:cNvPicPr>
          <p:nvPr/>
        </p:nvPicPr>
        <p:blipFill>
          <a:blip r:embed="rId4">
            <a:extLst>
              <a:ext uri="{28A0092B-C50C-407E-A947-70E740481C1C}">
                <a14:useLocalDpi xmlns:a14="http://schemas.microsoft.com/office/drawing/2010/main" val="0"/>
              </a:ext>
            </a:extLst>
          </a:blip>
          <a:srcRect l="14127" r="22417"/>
          <a:stretch>
            <a:fillRect/>
          </a:stretch>
        </p:blipFill>
        <p:spPr bwMode="auto">
          <a:xfrm>
            <a:off x="5732463" y="1600200"/>
            <a:ext cx="2308225"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0F3C184-367B-4FA7-A107-6433D5B0F906}"/>
              </a:ext>
            </a:extLst>
          </p:cNvPr>
          <p:cNvSpPr>
            <a:spLocks noGrp="1"/>
          </p:cNvSpPr>
          <p:nvPr>
            <p:ph type="sldNum" sz="quarter" idx="12"/>
          </p:nvPr>
        </p:nvSpPr>
        <p:spPr/>
        <p:txBody>
          <a:bodyPr/>
          <a:lstStyle/>
          <a:p>
            <a:fld id="{0DA8276D-B9B4-4054-B25D-375687A6B00B}" type="slidenum">
              <a:rPr lang="en-US" altLang="en-US" smtClean="0"/>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Serial Data Transfer</a:t>
            </a:r>
          </a:p>
        </p:txBody>
      </p:sp>
      <p:sp>
        <p:nvSpPr>
          <p:cNvPr id="15363" name="Rectangle 3"/>
          <p:cNvSpPr>
            <a:spLocks noGrp="1" noChangeArrowheads="1"/>
          </p:cNvSpPr>
          <p:nvPr>
            <p:ph type="body" idx="1"/>
          </p:nvPr>
        </p:nvSpPr>
        <p:spPr/>
        <p:txBody>
          <a:bodyPr/>
          <a:lstStyle/>
          <a:p>
            <a:pPr eaLnBrk="1" hangingPunct="1"/>
            <a:r>
              <a:rPr lang="en-US" altLang="en-US"/>
              <a:t>Generally, when data is transferred on a LAN, it is sent in a serial fashion over twisted-pair cabling. </a:t>
            </a:r>
          </a:p>
          <a:p>
            <a:pPr eaLnBrk="1" hangingPunct="1"/>
            <a:r>
              <a:rPr lang="en-US" altLang="en-US" b="1" i="1"/>
              <a:t>Serial data transfer</a:t>
            </a:r>
            <a:r>
              <a:rPr lang="en-US" altLang="en-US"/>
              <a:t> means the transfer of one bit at a time—in other words, transfer in a single-bit stream. </a:t>
            </a:r>
          </a:p>
        </p:txBody>
      </p:sp>
      <p:sp>
        <p:nvSpPr>
          <p:cNvPr id="2" name="Slide Number Placeholder 1">
            <a:extLst>
              <a:ext uri="{FF2B5EF4-FFF2-40B4-BE49-F238E27FC236}">
                <a16:creationId xmlns:a16="http://schemas.microsoft.com/office/drawing/2014/main" id="{13B78560-A148-475A-BD47-7D53A820E1B6}"/>
              </a:ext>
            </a:extLst>
          </p:cNvPr>
          <p:cNvSpPr>
            <a:spLocks noGrp="1"/>
          </p:cNvSpPr>
          <p:nvPr>
            <p:ph type="sldNum" sz="quarter" idx="12"/>
          </p:nvPr>
        </p:nvSpPr>
        <p:spPr/>
        <p:txBody>
          <a:bodyPr/>
          <a:lstStyle/>
          <a:p>
            <a:fld id="{0DA8276D-B9B4-4054-B25D-375687A6B00B}" type="slidenum">
              <a:rPr lang="en-US" altLang="en-US" smtClean="0"/>
              <a:pPr/>
              <a:t>44</a:t>
            </a:fld>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Data Transfer Rate</a:t>
            </a:r>
          </a:p>
        </p:txBody>
      </p:sp>
      <p:sp>
        <p:nvSpPr>
          <p:cNvPr id="18435" name="Rectangle 3"/>
          <p:cNvSpPr>
            <a:spLocks noGrp="1" noChangeArrowheads="1"/>
          </p:cNvSpPr>
          <p:nvPr>
            <p:ph type="body" idx="1"/>
          </p:nvPr>
        </p:nvSpPr>
        <p:spPr/>
        <p:txBody>
          <a:bodyPr/>
          <a:lstStyle/>
          <a:p>
            <a:pPr eaLnBrk="1" hangingPunct="1"/>
            <a:r>
              <a:rPr lang="en-US" altLang="en-US" sz="2800"/>
              <a:t>Data transfer rate, otherwise known as bit rate defines the maximum bits per second (bps) that can be transmitted over a network. </a:t>
            </a:r>
          </a:p>
          <a:p>
            <a:pPr eaLnBrk="1" hangingPunct="1"/>
            <a:r>
              <a:rPr lang="en-US" altLang="en-US" sz="2800"/>
              <a:t>As mentioned, this value is rated in bits, and it is signified with a lowercase </a:t>
            </a:r>
            <a:r>
              <a:rPr lang="en-US" altLang="en-US" sz="2800" i="1"/>
              <a:t>b</a:t>
            </a:r>
            <a:r>
              <a:rPr lang="en-US" altLang="en-US" sz="2800"/>
              <a:t> (for example, 10 Mbps). </a:t>
            </a:r>
          </a:p>
          <a:p>
            <a:pPr eaLnBrk="1" hangingPunct="1"/>
            <a:r>
              <a:rPr lang="en-US" altLang="en-US" sz="2800"/>
              <a:t>The lowercase </a:t>
            </a:r>
            <a:r>
              <a:rPr lang="en-US" altLang="en-US" sz="2800" i="1"/>
              <a:t>b</a:t>
            </a:r>
            <a:r>
              <a:rPr lang="en-US" altLang="en-US" sz="2800"/>
              <a:t> helps differentiate this amount from data that is stored on a hard drive, which uses an upper case </a:t>
            </a:r>
            <a:r>
              <a:rPr lang="en-US" altLang="en-US" sz="2800" i="1"/>
              <a:t>B </a:t>
            </a:r>
            <a:r>
              <a:rPr lang="en-US" altLang="en-US" sz="2800"/>
              <a:t>that stands for bytes (for example 10 MB). </a:t>
            </a:r>
          </a:p>
          <a:p>
            <a:pPr eaLnBrk="1" hangingPunct="1"/>
            <a:endParaRPr lang="en-US" altLang="en-US"/>
          </a:p>
        </p:txBody>
      </p:sp>
      <p:sp>
        <p:nvSpPr>
          <p:cNvPr id="2" name="Slide Number Placeholder 1">
            <a:extLst>
              <a:ext uri="{FF2B5EF4-FFF2-40B4-BE49-F238E27FC236}">
                <a16:creationId xmlns:a16="http://schemas.microsoft.com/office/drawing/2014/main" id="{2B17F063-1AA8-42F5-A9BE-5CAFE188D63D}"/>
              </a:ext>
            </a:extLst>
          </p:cNvPr>
          <p:cNvSpPr>
            <a:spLocks noGrp="1"/>
          </p:cNvSpPr>
          <p:nvPr>
            <p:ph type="sldNum" sz="quarter" idx="12"/>
          </p:nvPr>
        </p:nvSpPr>
        <p:spPr/>
        <p:txBody>
          <a:bodyPr/>
          <a:lstStyle/>
          <a:p>
            <a:fld id="{0DA8276D-B9B4-4054-B25D-375687A6B00B}" type="slidenum">
              <a:rPr lang="en-US" altLang="en-US" smtClean="0"/>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Types of Transfers</a:t>
            </a:r>
          </a:p>
        </p:txBody>
      </p:sp>
      <p:sp>
        <p:nvSpPr>
          <p:cNvPr id="17411" name="Rectangle 3"/>
          <p:cNvSpPr>
            <a:spLocks noGrp="1" noChangeArrowheads="1"/>
          </p:cNvSpPr>
          <p:nvPr>
            <p:ph type="body" idx="1"/>
          </p:nvPr>
        </p:nvSpPr>
        <p:spPr/>
        <p:txBody>
          <a:bodyPr/>
          <a:lstStyle/>
          <a:p>
            <a:pPr eaLnBrk="1" hangingPunct="1"/>
            <a:r>
              <a:rPr lang="en-US" altLang="en-US" b="1" i="1" dirty="0"/>
              <a:t>Broadcast</a:t>
            </a:r>
            <a:r>
              <a:rPr lang="en-US" altLang="en-US" dirty="0"/>
              <a:t> has data sent to every other host on the network.</a:t>
            </a:r>
          </a:p>
          <a:p>
            <a:pPr eaLnBrk="1" hangingPunct="1"/>
            <a:r>
              <a:rPr lang="en-US" altLang="en-US" b="1" i="1" dirty="0"/>
              <a:t>Unicast</a:t>
            </a:r>
            <a:r>
              <a:rPr lang="en-US" altLang="en-US" dirty="0"/>
              <a:t> has data sent to one host only.</a:t>
            </a:r>
          </a:p>
          <a:p>
            <a:pPr eaLnBrk="1" hangingPunct="1"/>
            <a:r>
              <a:rPr lang="en-US" altLang="en-US" b="1" i="1" dirty="0"/>
              <a:t>Multicast</a:t>
            </a:r>
            <a:r>
              <a:rPr lang="en-US" altLang="en-US" dirty="0"/>
              <a:t> has data sent to everyone in a group.</a:t>
            </a:r>
          </a:p>
          <a:p>
            <a:pPr eaLnBrk="1" hangingPunct="1"/>
            <a:r>
              <a:rPr lang="en-US" altLang="en-US" b="1" i="1" dirty="0" err="1"/>
              <a:t>Anycast</a:t>
            </a:r>
            <a:r>
              <a:rPr lang="en-US" altLang="en-US" dirty="0"/>
              <a:t> has data sent to any one of the members in a group.</a:t>
            </a:r>
          </a:p>
          <a:p>
            <a:pPr eaLnBrk="1" hangingPunct="1"/>
            <a:endParaRPr lang="en-US" altLang="en-US" dirty="0"/>
          </a:p>
        </p:txBody>
      </p:sp>
      <p:sp>
        <p:nvSpPr>
          <p:cNvPr id="2" name="Slide Number Placeholder 1">
            <a:extLst>
              <a:ext uri="{FF2B5EF4-FFF2-40B4-BE49-F238E27FC236}">
                <a16:creationId xmlns:a16="http://schemas.microsoft.com/office/drawing/2014/main" id="{872CA4F8-B58A-459C-985D-7F01BB77333B}"/>
              </a:ext>
            </a:extLst>
          </p:cNvPr>
          <p:cNvSpPr>
            <a:spLocks noGrp="1"/>
          </p:cNvSpPr>
          <p:nvPr>
            <p:ph type="sldNum" sz="quarter" idx="12"/>
          </p:nvPr>
        </p:nvSpPr>
        <p:spPr/>
        <p:txBody>
          <a:bodyPr/>
          <a:lstStyle/>
          <a:p>
            <a:fld id="{0DA8276D-B9B4-4054-B25D-375687A6B00B}" type="slidenum">
              <a:rPr lang="en-US" altLang="en-US" smtClean="0"/>
              <a:pPr/>
              <a:t>46</a:t>
            </a:fld>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457200" y="457200"/>
            <a:ext cx="8229600" cy="533400"/>
          </a:xfrm>
        </p:spPr>
        <p:txBody>
          <a:bodyPr/>
          <a:lstStyle/>
          <a:p>
            <a:pPr eaLnBrk="1" hangingPunct="1">
              <a:defRPr/>
            </a:pPr>
            <a:r>
              <a:rPr lang="en-US" dirty="0">
                <a:effectLst/>
              </a:rPr>
              <a:t>IP Address</a:t>
            </a:r>
          </a:p>
        </p:txBody>
      </p:sp>
      <p:sp>
        <p:nvSpPr>
          <p:cNvPr id="19459" name="Rectangle 3"/>
          <p:cNvSpPr>
            <a:spLocks noGrp="1" noChangeArrowheads="1"/>
          </p:cNvSpPr>
          <p:nvPr>
            <p:ph type="body" idx="1"/>
          </p:nvPr>
        </p:nvSpPr>
        <p:spPr>
          <a:xfrm>
            <a:off x="457200" y="1219200"/>
            <a:ext cx="8229600" cy="5257800"/>
          </a:xfrm>
        </p:spPr>
        <p:txBody>
          <a:bodyPr/>
          <a:lstStyle/>
          <a:p>
            <a:pPr eaLnBrk="1" hangingPunct="1"/>
            <a:r>
              <a:rPr lang="en-US" altLang="en-US" dirty="0"/>
              <a:t>Today, every computer and many other devices have such an address. </a:t>
            </a:r>
          </a:p>
          <a:p>
            <a:pPr eaLnBrk="1" hangingPunct="1"/>
            <a:r>
              <a:rPr lang="en-US" altLang="en-US" dirty="0"/>
              <a:t>An IP address allows each computer to send and receive information back and forth in an orderly and efficient manner. </a:t>
            </a:r>
          </a:p>
          <a:p>
            <a:pPr eaLnBrk="1" hangingPunct="1"/>
            <a:r>
              <a:rPr lang="en-US" altLang="en-US" dirty="0"/>
              <a:t>An IP address is an logical address that identifies a computer and the network it lives on. </a:t>
            </a:r>
          </a:p>
          <a:p>
            <a:pPr eaLnBrk="1" hangingPunct="1"/>
            <a:r>
              <a:rPr lang="en-US" altLang="en-US" dirty="0"/>
              <a:t>A typical example of an IPv4 address would be 192.168.1.1. </a:t>
            </a:r>
          </a:p>
          <a:p>
            <a:pPr eaLnBrk="1" hangingPunct="1"/>
            <a:endParaRPr lang="en-US" altLang="en-US" dirty="0"/>
          </a:p>
        </p:txBody>
      </p:sp>
      <p:sp>
        <p:nvSpPr>
          <p:cNvPr id="2" name="Slide Number Placeholder 1">
            <a:extLst>
              <a:ext uri="{FF2B5EF4-FFF2-40B4-BE49-F238E27FC236}">
                <a16:creationId xmlns:a16="http://schemas.microsoft.com/office/drawing/2014/main" id="{5F6301F7-45DF-417C-8C40-BAABC279380A}"/>
              </a:ext>
            </a:extLst>
          </p:cNvPr>
          <p:cNvSpPr>
            <a:spLocks noGrp="1"/>
          </p:cNvSpPr>
          <p:nvPr>
            <p:ph type="sldNum" sz="quarter" idx="12"/>
          </p:nvPr>
        </p:nvSpPr>
        <p:spPr/>
        <p:txBody>
          <a:bodyPr/>
          <a:lstStyle/>
          <a:p>
            <a:fld id="{0DA8276D-B9B4-4054-B25D-375687A6B00B}" type="slidenum">
              <a:rPr lang="en-US" altLang="en-US" smtClean="0"/>
              <a:pPr/>
              <a:t>47</a:t>
            </a:fld>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IP Address</a:t>
            </a:r>
          </a:p>
        </p:txBody>
      </p:sp>
      <p:sp>
        <p:nvSpPr>
          <p:cNvPr id="20483" name="Rectangle 3"/>
          <p:cNvSpPr>
            <a:spLocks noGrp="1" noChangeArrowheads="1"/>
          </p:cNvSpPr>
          <p:nvPr>
            <p:ph type="body" idx="1"/>
          </p:nvPr>
        </p:nvSpPr>
        <p:spPr/>
        <p:txBody>
          <a:bodyPr/>
          <a:lstStyle/>
          <a:p>
            <a:r>
              <a:rPr lang="en-US" altLang="en-US" dirty="0"/>
              <a:t>Every IP address is broken down into two parts: the </a:t>
            </a:r>
            <a:r>
              <a:rPr lang="en-US" altLang="en-US" b="1" i="1" dirty="0"/>
              <a:t>network portion </a:t>
            </a:r>
            <a:r>
              <a:rPr lang="en-US" altLang="en-US" dirty="0"/>
              <a:t>(in this example 192.168.1), which is the network that your computer is a member of, and the </a:t>
            </a:r>
            <a:r>
              <a:rPr lang="en-US" altLang="en-US" b="1" i="1" dirty="0"/>
              <a:t>host portion</a:t>
            </a:r>
            <a:r>
              <a:rPr lang="en-US" altLang="en-US" dirty="0"/>
              <a:t>, which is the individual number of your computer that differentiates your computer from any others on the network. </a:t>
            </a:r>
          </a:p>
          <a:p>
            <a:r>
              <a:rPr lang="en-US" altLang="en-US" dirty="0"/>
              <a:t>In this case, the host portion is .1. </a:t>
            </a:r>
          </a:p>
        </p:txBody>
      </p:sp>
      <p:sp>
        <p:nvSpPr>
          <p:cNvPr id="2" name="Slide Number Placeholder 1">
            <a:extLst>
              <a:ext uri="{FF2B5EF4-FFF2-40B4-BE49-F238E27FC236}">
                <a16:creationId xmlns:a16="http://schemas.microsoft.com/office/drawing/2014/main" id="{BEBEB7CD-5162-4F09-91DA-A37C58E804BC}"/>
              </a:ext>
            </a:extLst>
          </p:cNvPr>
          <p:cNvSpPr>
            <a:spLocks noGrp="1"/>
          </p:cNvSpPr>
          <p:nvPr>
            <p:ph type="sldNum" sz="quarter" idx="12"/>
          </p:nvPr>
        </p:nvSpPr>
        <p:spPr/>
        <p:txBody>
          <a:bodyPr/>
          <a:lstStyle/>
          <a:p>
            <a:fld id="{0DA8276D-B9B4-4054-B25D-375687A6B00B}" type="slidenum">
              <a:rPr lang="en-US" altLang="en-US" smtClean="0"/>
              <a:pPr/>
              <a:t>48</a:t>
            </a:fld>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Subnet Mask</a:t>
            </a:r>
          </a:p>
        </p:txBody>
      </p:sp>
      <p:sp>
        <p:nvSpPr>
          <p:cNvPr id="21507" name="Rectangle 3"/>
          <p:cNvSpPr>
            <a:spLocks noGrp="1" noChangeArrowheads="1"/>
          </p:cNvSpPr>
          <p:nvPr>
            <p:ph type="body" idx="1"/>
          </p:nvPr>
        </p:nvSpPr>
        <p:spPr/>
        <p:txBody>
          <a:bodyPr/>
          <a:lstStyle/>
          <a:p>
            <a:pPr eaLnBrk="1" hangingPunct="1"/>
            <a:r>
              <a:rPr lang="en-US" altLang="en-US" dirty="0"/>
              <a:t>The subnet mask is a group of four numbers that identifies the network portion of an IP address. </a:t>
            </a:r>
          </a:p>
          <a:p>
            <a:pPr eaLnBrk="1" hangingPunct="1"/>
            <a:r>
              <a:rPr lang="en-US" altLang="en-US" dirty="0"/>
              <a:t>All of the 255s in a subnet mask collectively refer to the network portion, whereas the 0s refer to the host portion.</a:t>
            </a:r>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l="21770" t="44408" r="40498" b="42531"/>
          <a:stretch>
            <a:fillRect/>
          </a:stretch>
        </p:blipFill>
        <p:spPr bwMode="auto">
          <a:xfrm>
            <a:off x="417513" y="4648200"/>
            <a:ext cx="8453437"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4BDA8FF9-A63C-4A6F-9641-DA2A955F5466}"/>
              </a:ext>
            </a:extLst>
          </p:cNvPr>
          <p:cNvSpPr>
            <a:spLocks noGrp="1"/>
          </p:cNvSpPr>
          <p:nvPr>
            <p:ph type="sldNum" sz="quarter" idx="12"/>
          </p:nvPr>
        </p:nvSpPr>
        <p:spPr/>
        <p:txBody>
          <a:bodyPr/>
          <a:lstStyle/>
          <a:p>
            <a:fld id="{0DA8276D-B9B4-4054-B25D-375687A6B00B}" type="slidenum">
              <a:rPr lang="en-US" altLang="en-US" smtClean="0"/>
              <a:pPr/>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2" name="Rectangle 8"/>
          <p:cNvSpPr>
            <a:spLocks noGrp="1" noChangeArrowheads="1"/>
          </p:cNvSpPr>
          <p:nvPr>
            <p:ph type="ctrTitle"/>
          </p:nvPr>
        </p:nvSpPr>
        <p:spPr>
          <a:xfrm>
            <a:off x="381000" y="152400"/>
            <a:ext cx="5029200" cy="685800"/>
          </a:xfrm>
          <a:noFill/>
        </p:spPr>
        <p:txBody>
          <a:bodyPr/>
          <a:lstStyle/>
          <a:p>
            <a:pPr algn="l" eaLnBrk="1" hangingPunct="1"/>
            <a:r>
              <a:rPr lang="en-US" altLang="en-US" dirty="0">
                <a:effectLst/>
              </a:rPr>
              <a:t>Bus Topology</a:t>
            </a:r>
            <a:endParaRPr lang="en-US" altLang="en-US" sz="1400" dirty="0"/>
          </a:p>
        </p:txBody>
      </p:sp>
      <p:sp>
        <p:nvSpPr>
          <p:cNvPr id="4103" name="Subtitle 3"/>
          <p:cNvSpPr>
            <a:spLocks noGrp="1"/>
          </p:cNvSpPr>
          <p:nvPr>
            <p:ph type="subTitle" idx="1"/>
          </p:nvPr>
        </p:nvSpPr>
        <p:spPr>
          <a:xfrm>
            <a:off x="381000" y="838200"/>
            <a:ext cx="8077200" cy="5715000"/>
          </a:xfrm>
        </p:spPr>
        <p:txBody>
          <a:bodyPr/>
          <a:lstStyle/>
          <a:p>
            <a:pPr marL="457200" indent="-457200" algn="l">
              <a:buFont typeface="Arial" panose="020B0604020202020204" pitchFamily="34" charset="0"/>
              <a:buChar char="•"/>
            </a:pPr>
            <a:r>
              <a:rPr lang="en-US" altLang="en-US" sz="2800" dirty="0"/>
              <a:t>Advantages </a:t>
            </a:r>
          </a:p>
          <a:p>
            <a:pPr marL="914400" lvl="1" indent="-457200" algn="l">
              <a:buFont typeface="Arial" panose="020B0604020202020204" pitchFamily="34" charset="0"/>
              <a:buChar char="•"/>
            </a:pPr>
            <a:r>
              <a:rPr lang="en-US" altLang="en-US" sz="2400" dirty="0"/>
              <a:t>Easy to implement and design</a:t>
            </a:r>
          </a:p>
          <a:p>
            <a:pPr marL="914400" lvl="1" indent="-457200" algn="l">
              <a:buFont typeface="Arial" panose="020B0604020202020204" pitchFamily="34" charset="0"/>
              <a:buChar char="•"/>
            </a:pPr>
            <a:r>
              <a:rPr lang="en-US" altLang="en-US" sz="2400" dirty="0"/>
              <a:t>Requires less cable than other topologies</a:t>
            </a:r>
          </a:p>
          <a:p>
            <a:pPr marL="914400" lvl="1" indent="-457200" algn="l">
              <a:buFont typeface="Arial" panose="020B0604020202020204" pitchFamily="34" charset="0"/>
              <a:buChar char="•"/>
            </a:pPr>
            <a:r>
              <a:rPr lang="en-US" altLang="en-US" sz="2400" dirty="0"/>
              <a:t>Inexpensive</a:t>
            </a:r>
          </a:p>
          <a:p>
            <a:pPr marL="457200" indent="-457200" algn="l">
              <a:buFont typeface="Arial" panose="020B0604020202020204" pitchFamily="34" charset="0"/>
              <a:buChar char="•"/>
            </a:pPr>
            <a:r>
              <a:rPr lang="en-US" altLang="en-US" sz="2800" dirty="0"/>
              <a:t>Disadvantages</a:t>
            </a:r>
          </a:p>
          <a:p>
            <a:pPr marL="742950" lvl="1" indent="-285750" algn="l">
              <a:buFontTx/>
              <a:buChar char="•"/>
            </a:pPr>
            <a:r>
              <a:rPr lang="en-US" altLang="en-US" sz="2400" dirty="0"/>
              <a:t>If the cable is broken at any point, the entire network is down</a:t>
            </a:r>
          </a:p>
          <a:p>
            <a:pPr marL="742950" lvl="1" indent="-285750" algn="l">
              <a:buFontTx/>
              <a:buChar char="•"/>
            </a:pPr>
            <a:r>
              <a:rPr lang="en-US" altLang="en-US" sz="2400" dirty="0"/>
              <a:t>Terminators are required at both ends.</a:t>
            </a:r>
          </a:p>
          <a:p>
            <a:pPr marL="742950" lvl="1" indent="-285750" algn="l">
              <a:buFontTx/>
              <a:buChar char="•"/>
            </a:pPr>
            <a:r>
              <a:rPr lang="en-US" altLang="en-US" sz="2400" dirty="0"/>
              <a:t>Locating  breaks is difficult.</a:t>
            </a:r>
          </a:p>
          <a:p>
            <a:pPr marL="742950" lvl="1" indent="-285750" algn="l">
              <a:buFontTx/>
              <a:buChar char="•"/>
            </a:pPr>
            <a:r>
              <a:rPr lang="en-US" altLang="en-US" sz="2400" dirty="0"/>
              <a:t>Limits on cable length and number of nodes.</a:t>
            </a:r>
          </a:p>
          <a:p>
            <a:pPr marL="742950" lvl="1" indent="-285750" algn="l">
              <a:buFontTx/>
              <a:buChar char="•"/>
            </a:pPr>
            <a:r>
              <a:rPr lang="en-US" altLang="en-US" sz="2400" dirty="0"/>
              <a:t>Performance degradation occurs under traffic load.</a:t>
            </a:r>
          </a:p>
          <a:p>
            <a:pPr marL="742950" lvl="1" indent="-285750" algn="l">
              <a:buFontTx/>
              <a:buChar char="•"/>
            </a:pPr>
            <a:r>
              <a:rPr lang="en-US" altLang="en-US" sz="2400" dirty="0"/>
              <a:t>Introducing or connecting new devices takes the network down.</a:t>
            </a:r>
          </a:p>
        </p:txBody>
      </p:sp>
      <p:sp>
        <p:nvSpPr>
          <p:cNvPr id="2" name="Slide Number Placeholder 1">
            <a:extLst>
              <a:ext uri="{FF2B5EF4-FFF2-40B4-BE49-F238E27FC236}">
                <a16:creationId xmlns:a16="http://schemas.microsoft.com/office/drawing/2014/main" id="{A41DF19C-1556-40A5-9AAE-1CAC4EE6BD08}"/>
              </a:ext>
            </a:extLst>
          </p:cNvPr>
          <p:cNvSpPr>
            <a:spLocks noGrp="1"/>
          </p:cNvSpPr>
          <p:nvPr>
            <p:ph type="sldNum" sz="quarter" idx="12"/>
          </p:nvPr>
        </p:nvSpPr>
        <p:spPr/>
        <p:txBody>
          <a:bodyPr/>
          <a:lstStyle/>
          <a:p>
            <a:fld id="{C1EA3D73-6933-4828-94D9-633478003FB3}" type="slidenum">
              <a:rPr lang="en-US" altLang="en-US" smtClean="0"/>
              <a:pPr/>
              <a:t>5</a:t>
            </a:fld>
            <a:endParaRPr lang="en-US" altLang="en-US"/>
          </a:p>
        </p:txBody>
      </p:sp>
    </p:spTree>
    <p:extLst>
      <p:ext uri="{BB962C8B-B14F-4D97-AF65-F5344CB8AC3E}">
        <p14:creationId xmlns:p14="http://schemas.microsoft.com/office/powerpoint/2010/main" val="42696244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Host</a:t>
            </a:r>
          </a:p>
        </p:txBody>
      </p:sp>
      <p:sp>
        <p:nvSpPr>
          <p:cNvPr id="22531" name="Rectangle 3"/>
          <p:cNvSpPr>
            <a:spLocks noGrp="1" noChangeArrowheads="1"/>
          </p:cNvSpPr>
          <p:nvPr>
            <p:ph type="body" idx="1"/>
          </p:nvPr>
        </p:nvSpPr>
        <p:spPr/>
        <p:txBody>
          <a:bodyPr/>
          <a:lstStyle/>
          <a:p>
            <a:pPr eaLnBrk="1" hangingPunct="1"/>
            <a:r>
              <a:rPr lang="en-US" altLang="en-US" dirty="0"/>
              <a:t>IP addresses are usually applied to your network adapter, but they can also be applied to other devices like routers, and so on. </a:t>
            </a:r>
          </a:p>
          <a:p>
            <a:pPr eaLnBrk="1" hangingPunct="1"/>
            <a:r>
              <a:rPr lang="en-US" altLang="en-US" dirty="0"/>
              <a:t>The fact that a device or computer has an IP address is what makes it a </a:t>
            </a:r>
            <a:r>
              <a:rPr lang="en-US" altLang="en-US" b="1" i="1" dirty="0"/>
              <a:t>host</a:t>
            </a:r>
            <a:r>
              <a:rPr lang="en-US" altLang="en-US" b="1" dirty="0"/>
              <a:t>.</a:t>
            </a:r>
            <a:r>
              <a:rPr lang="en-US" altLang="en-US" dirty="0"/>
              <a:t> </a:t>
            </a:r>
          </a:p>
        </p:txBody>
      </p:sp>
      <p:sp>
        <p:nvSpPr>
          <p:cNvPr id="2" name="Slide Number Placeholder 1">
            <a:extLst>
              <a:ext uri="{FF2B5EF4-FFF2-40B4-BE49-F238E27FC236}">
                <a16:creationId xmlns:a16="http://schemas.microsoft.com/office/drawing/2014/main" id="{4AC876EC-2658-437D-807A-9E056F869ED0}"/>
              </a:ext>
            </a:extLst>
          </p:cNvPr>
          <p:cNvSpPr>
            <a:spLocks noGrp="1"/>
          </p:cNvSpPr>
          <p:nvPr>
            <p:ph type="sldNum" sz="quarter" idx="12"/>
          </p:nvPr>
        </p:nvSpPr>
        <p:spPr/>
        <p:txBody>
          <a:bodyPr/>
          <a:lstStyle/>
          <a:p>
            <a:fld id="{0DA8276D-B9B4-4054-B25D-375687A6B00B}" type="slidenum">
              <a:rPr lang="en-US" altLang="en-US" smtClean="0"/>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IP Address</a:t>
            </a:r>
          </a:p>
        </p:txBody>
      </p:sp>
      <p:pic>
        <p:nvPicPr>
          <p:cNvPr id="23555" name="Picture 6" descr="01fig11"/>
          <p:cNvPicPr>
            <a:picLocks noChangeAspect="1" noChangeArrowheads="1"/>
          </p:cNvPicPr>
          <p:nvPr/>
        </p:nvPicPr>
        <p:blipFill>
          <a:blip r:embed="rId3">
            <a:extLst>
              <a:ext uri="{28A0092B-C50C-407E-A947-70E740481C1C}">
                <a14:useLocalDpi xmlns:a14="http://schemas.microsoft.com/office/drawing/2010/main" val="0"/>
              </a:ext>
            </a:extLst>
          </a:blip>
          <a:srcRect l="1810" t="11809" b="8446"/>
          <a:stretch>
            <a:fillRect/>
          </a:stretch>
        </p:blipFill>
        <p:spPr bwMode="auto">
          <a:xfrm>
            <a:off x="609600" y="1652588"/>
            <a:ext cx="77724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323DE27B-5EB7-45CF-8F35-58EA6E8F5984}"/>
              </a:ext>
            </a:extLst>
          </p:cNvPr>
          <p:cNvSpPr>
            <a:spLocks noGrp="1"/>
          </p:cNvSpPr>
          <p:nvPr>
            <p:ph type="sldNum" sz="quarter" idx="12"/>
          </p:nvPr>
        </p:nvSpPr>
        <p:spPr/>
        <p:txBody>
          <a:bodyPr/>
          <a:lstStyle/>
          <a:p>
            <a:fld id="{0DA8276D-B9B4-4054-B25D-375687A6B00B}" type="slidenum">
              <a:rPr lang="en-US" altLang="en-US" smtClean="0"/>
              <a:pPr/>
              <a:t>51</a:t>
            </a:fld>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IP Address</a:t>
            </a:r>
          </a:p>
        </p:txBody>
      </p:sp>
      <p:pic>
        <p:nvPicPr>
          <p:cNvPr id="24579" name="Picture 6" descr="01fig12"/>
          <p:cNvPicPr>
            <a:picLocks noChangeAspect="1" noChangeArrowheads="1"/>
          </p:cNvPicPr>
          <p:nvPr/>
        </p:nvPicPr>
        <p:blipFill>
          <a:blip r:embed="rId3">
            <a:extLst>
              <a:ext uri="{28A0092B-C50C-407E-A947-70E740481C1C}">
                <a14:useLocalDpi xmlns:a14="http://schemas.microsoft.com/office/drawing/2010/main" val="0"/>
              </a:ext>
            </a:extLst>
          </a:blip>
          <a:srcRect l="1904" t="12000" r="1334" b="9016"/>
          <a:stretch>
            <a:fillRect/>
          </a:stretch>
        </p:blipFill>
        <p:spPr bwMode="auto">
          <a:xfrm>
            <a:off x="665163" y="1676400"/>
            <a:ext cx="7870825"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B329627-3572-4717-8946-F2ACF4C7E145}"/>
              </a:ext>
            </a:extLst>
          </p:cNvPr>
          <p:cNvSpPr>
            <a:spLocks noGrp="1"/>
          </p:cNvSpPr>
          <p:nvPr>
            <p:ph type="sldNum" sz="quarter" idx="12"/>
          </p:nvPr>
        </p:nvSpPr>
        <p:spPr/>
        <p:txBody>
          <a:bodyPr/>
          <a:lstStyle/>
          <a:p>
            <a:fld id="{0DA8276D-B9B4-4054-B25D-375687A6B00B}" type="slidenum">
              <a:rPr lang="en-US" altLang="en-US" smtClean="0"/>
              <a:pPr/>
              <a:t>52</a:t>
            </a:fld>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err="1">
                <a:effectLst/>
              </a:rPr>
              <a:t>IPConfig</a:t>
            </a:r>
            <a:r>
              <a:rPr lang="en-US" dirty="0">
                <a:effectLst/>
              </a:rPr>
              <a:t> Command</a:t>
            </a:r>
          </a:p>
        </p:txBody>
      </p:sp>
      <p:sp>
        <p:nvSpPr>
          <p:cNvPr id="25603" name="Rectangle 3"/>
          <p:cNvSpPr>
            <a:spLocks noGrp="1" noChangeArrowheads="1"/>
          </p:cNvSpPr>
          <p:nvPr>
            <p:ph type="body" idx="1"/>
          </p:nvPr>
        </p:nvSpPr>
        <p:spPr/>
        <p:txBody>
          <a:bodyPr/>
          <a:lstStyle/>
          <a:p>
            <a:pPr eaLnBrk="1" hangingPunct="1"/>
            <a:r>
              <a:rPr lang="en-US" altLang="en-US"/>
              <a:t>IPConfig command shows IP configuration information.</a:t>
            </a:r>
          </a:p>
        </p:txBody>
      </p:sp>
      <p:pic>
        <p:nvPicPr>
          <p:cNvPr id="25604" name="Picture 4" descr="01fi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981325"/>
            <a:ext cx="823753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6C57E8E-1775-4956-B2FB-6F212F12848E}"/>
              </a:ext>
            </a:extLst>
          </p:cNvPr>
          <p:cNvSpPr>
            <a:spLocks noGrp="1"/>
          </p:cNvSpPr>
          <p:nvPr>
            <p:ph type="sldNum" sz="quarter" idx="12"/>
          </p:nvPr>
        </p:nvSpPr>
        <p:spPr/>
        <p:txBody>
          <a:bodyPr/>
          <a:lstStyle/>
          <a:p>
            <a:fld id="{0DA8276D-B9B4-4054-B25D-375687A6B00B}" type="slidenum">
              <a:rPr lang="en-US" altLang="en-US" smtClean="0"/>
              <a:pPr/>
              <a:t>53</a:t>
            </a:fld>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Ping Command</a:t>
            </a:r>
          </a:p>
        </p:txBody>
      </p:sp>
      <p:sp>
        <p:nvSpPr>
          <p:cNvPr id="26627" name="Rectangle 3"/>
          <p:cNvSpPr>
            <a:spLocks noGrp="1" noChangeArrowheads="1"/>
          </p:cNvSpPr>
          <p:nvPr>
            <p:ph type="body" idx="1"/>
          </p:nvPr>
        </p:nvSpPr>
        <p:spPr/>
        <p:txBody>
          <a:bodyPr/>
          <a:lstStyle/>
          <a:p>
            <a:pPr eaLnBrk="1" hangingPunct="1"/>
            <a:r>
              <a:rPr lang="en-US" altLang="en-US"/>
              <a:t>Ping command is used to test network connectivity  between two hosts.</a:t>
            </a:r>
          </a:p>
        </p:txBody>
      </p:sp>
      <p:pic>
        <p:nvPicPr>
          <p:cNvPr id="26628" name="Picture 4" descr="01fig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667000"/>
            <a:ext cx="823753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3A64448A-05BA-4737-9558-C7E1D0FAE923}"/>
              </a:ext>
            </a:extLst>
          </p:cNvPr>
          <p:cNvSpPr>
            <a:spLocks noGrp="1"/>
          </p:cNvSpPr>
          <p:nvPr>
            <p:ph type="sldNum" sz="quarter" idx="12"/>
          </p:nvPr>
        </p:nvSpPr>
        <p:spPr/>
        <p:txBody>
          <a:bodyPr/>
          <a:lstStyle/>
          <a:p>
            <a:fld id="{0DA8276D-B9B4-4054-B25D-375687A6B00B}" type="slidenum">
              <a:rPr lang="en-US" altLang="en-US" smtClean="0"/>
              <a:pPr/>
              <a:t>54</a:t>
            </a:fld>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Ping Command</a:t>
            </a:r>
          </a:p>
        </p:txBody>
      </p:sp>
      <p:sp>
        <p:nvSpPr>
          <p:cNvPr id="27651" name="Rectangle 3"/>
          <p:cNvSpPr>
            <a:spLocks noGrp="1" noChangeArrowheads="1"/>
          </p:cNvSpPr>
          <p:nvPr>
            <p:ph type="body" idx="1"/>
          </p:nvPr>
        </p:nvSpPr>
        <p:spPr/>
        <p:txBody>
          <a:bodyPr/>
          <a:lstStyle/>
          <a:p>
            <a:pPr eaLnBrk="1" hangingPunct="1"/>
            <a:r>
              <a:rPr lang="en-US" altLang="en-US"/>
              <a:t>ping loopback</a:t>
            </a:r>
          </a:p>
          <a:p>
            <a:pPr eaLnBrk="1" hangingPunct="1"/>
            <a:r>
              <a:rPr lang="en-US" altLang="en-US"/>
              <a:t>ping localhost</a:t>
            </a:r>
          </a:p>
          <a:p>
            <a:pPr eaLnBrk="1" hangingPunct="1"/>
            <a:r>
              <a:rPr lang="en-US" altLang="en-US"/>
              <a:t>ping 127.0.0.1</a:t>
            </a:r>
          </a:p>
        </p:txBody>
      </p:sp>
      <p:sp>
        <p:nvSpPr>
          <p:cNvPr id="2" name="Slide Number Placeholder 1">
            <a:extLst>
              <a:ext uri="{FF2B5EF4-FFF2-40B4-BE49-F238E27FC236}">
                <a16:creationId xmlns:a16="http://schemas.microsoft.com/office/drawing/2014/main" id="{F7AD729B-6330-4B1C-B66E-492BCC071605}"/>
              </a:ext>
            </a:extLst>
          </p:cNvPr>
          <p:cNvSpPr>
            <a:spLocks noGrp="1"/>
          </p:cNvSpPr>
          <p:nvPr>
            <p:ph type="sldNum" sz="quarter" idx="12"/>
          </p:nvPr>
        </p:nvSpPr>
        <p:spPr/>
        <p:txBody>
          <a:bodyPr/>
          <a:lstStyle/>
          <a:p>
            <a:fld id="{0DA8276D-B9B4-4054-B25D-375687A6B00B}" type="slidenum">
              <a:rPr lang="en-US" altLang="en-US" smtClean="0"/>
              <a:pPr/>
              <a:t>55</a:t>
            </a:fld>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Wired LAN</a:t>
            </a:r>
          </a:p>
        </p:txBody>
      </p:sp>
      <p:sp>
        <p:nvSpPr>
          <p:cNvPr id="28675" name="Rectangle 3"/>
          <p:cNvSpPr>
            <a:spLocks noGrp="1" noChangeArrowheads="1"/>
          </p:cNvSpPr>
          <p:nvPr>
            <p:ph type="body" idx="1"/>
          </p:nvPr>
        </p:nvSpPr>
        <p:spPr>
          <a:xfrm>
            <a:off x="457200" y="1447800"/>
            <a:ext cx="2438400" cy="3733800"/>
          </a:xfrm>
        </p:spPr>
        <p:txBody>
          <a:bodyPr/>
          <a:lstStyle/>
          <a:p>
            <a:pPr eaLnBrk="1" hangingPunct="1"/>
            <a:r>
              <a:rPr lang="en-US" altLang="en-US" sz="2800" dirty="0"/>
              <a:t>Computers and other devices are wired using copper-based twisted-pair cables. </a:t>
            </a:r>
          </a:p>
        </p:txBody>
      </p:sp>
      <p:pic>
        <p:nvPicPr>
          <p:cNvPr id="28676" name="Picture 4" descr="01fig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5450" y="1676401"/>
            <a:ext cx="5592299" cy="4495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6E31D50-9921-4F0D-99C8-5561CD79E6E0}"/>
              </a:ext>
            </a:extLst>
          </p:cNvPr>
          <p:cNvSpPr>
            <a:spLocks noGrp="1"/>
          </p:cNvSpPr>
          <p:nvPr>
            <p:ph type="sldNum" sz="quarter" idx="12"/>
          </p:nvPr>
        </p:nvSpPr>
        <p:spPr/>
        <p:txBody>
          <a:bodyPr/>
          <a:lstStyle/>
          <a:p>
            <a:fld id="{0DA8276D-B9B4-4054-B25D-375687A6B00B}" type="slidenum">
              <a:rPr lang="en-US" altLang="en-US" smtClean="0"/>
              <a:pPr/>
              <a:t>56</a:t>
            </a:fld>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Wireless Local Area Network (WLAN)</a:t>
            </a:r>
          </a:p>
        </p:txBody>
      </p:sp>
      <p:sp>
        <p:nvSpPr>
          <p:cNvPr id="29699" name="Rectangle 3"/>
          <p:cNvSpPr>
            <a:spLocks noGrp="1" noChangeArrowheads="1"/>
          </p:cNvSpPr>
          <p:nvPr>
            <p:ph type="body" idx="1"/>
          </p:nvPr>
        </p:nvSpPr>
        <p:spPr>
          <a:xfrm>
            <a:off x="457200" y="1447800"/>
            <a:ext cx="3048000" cy="5029200"/>
          </a:xfrm>
        </p:spPr>
        <p:txBody>
          <a:bodyPr/>
          <a:lstStyle/>
          <a:p>
            <a:pPr eaLnBrk="1" hangingPunct="1"/>
            <a:r>
              <a:rPr lang="en-US" altLang="en-US" sz="3000"/>
              <a:t>A </a:t>
            </a:r>
            <a:r>
              <a:rPr lang="en-US" altLang="en-US" sz="3000" b="1" i="1"/>
              <a:t>wireless local area network</a:t>
            </a:r>
            <a:r>
              <a:rPr lang="en-US" altLang="en-US" sz="3000"/>
              <a:t> (WLAN) has many advantages, the most obvious of which is the ability to roam. </a:t>
            </a:r>
          </a:p>
        </p:txBody>
      </p:sp>
      <p:pic>
        <p:nvPicPr>
          <p:cNvPr id="29700" name="Picture 4" descr="01fig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752600"/>
            <a:ext cx="520065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06EC810-C65A-4EB1-8D6F-22655F3BB62E}"/>
              </a:ext>
            </a:extLst>
          </p:cNvPr>
          <p:cNvSpPr>
            <a:spLocks noGrp="1"/>
          </p:cNvSpPr>
          <p:nvPr>
            <p:ph type="sldNum" sz="quarter" idx="12"/>
          </p:nvPr>
        </p:nvSpPr>
        <p:spPr/>
        <p:txBody>
          <a:bodyPr/>
          <a:lstStyle/>
          <a:p>
            <a:fld id="{0DA8276D-B9B4-4054-B25D-375687A6B00B}" type="slidenum">
              <a:rPr lang="en-US" altLang="en-US" smtClean="0"/>
              <a:pPr/>
              <a:t>57</a:t>
            </a:fld>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Wireless Access Point</a:t>
            </a:r>
          </a:p>
        </p:txBody>
      </p:sp>
      <p:sp>
        <p:nvSpPr>
          <p:cNvPr id="30723" name="Rectangle 3"/>
          <p:cNvSpPr>
            <a:spLocks noGrp="1" noChangeArrowheads="1"/>
          </p:cNvSpPr>
          <p:nvPr>
            <p:ph type="body" idx="1"/>
          </p:nvPr>
        </p:nvSpPr>
        <p:spPr/>
        <p:txBody>
          <a:bodyPr/>
          <a:lstStyle/>
          <a:p>
            <a:pPr eaLnBrk="1" hangingPunct="1"/>
            <a:r>
              <a:rPr lang="en-US" altLang="en-US"/>
              <a:t>The </a:t>
            </a:r>
            <a:r>
              <a:rPr lang="en-US" altLang="en-US" b="1" i="1"/>
              <a:t>wireless access point</a:t>
            </a:r>
            <a:r>
              <a:rPr lang="en-US" altLang="en-US"/>
              <a:t> (WAP) acts as the central connecting device for the network. </a:t>
            </a:r>
          </a:p>
          <a:p>
            <a:pPr eaLnBrk="1" hangingPunct="1"/>
            <a:r>
              <a:rPr lang="en-US" altLang="en-US"/>
              <a:t>Today, such networks can consist of many types of devices other than traditional PCs, including smart phones, PDAs, tablet computers, and micro computers. </a:t>
            </a:r>
          </a:p>
          <a:p>
            <a:pPr eaLnBrk="1" hangingPunct="1"/>
            <a:r>
              <a:rPr lang="en-US" altLang="en-US"/>
              <a:t>Not to mention the fact that PCs and laptops equipped with wireless network adapters can connect to these networks as well.</a:t>
            </a:r>
          </a:p>
          <a:p>
            <a:pPr eaLnBrk="1" hangingPunct="1"/>
            <a:endParaRPr lang="en-US" altLang="en-US"/>
          </a:p>
        </p:txBody>
      </p:sp>
      <p:sp>
        <p:nvSpPr>
          <p:cNvPr id="2" name="Slide Number Placeholder 1">
            <a:extLst>
              <a:ext uri="{FF2B5EF4-FFF2-40B4-BE49-F238E27FC236}">
                <a16:creationId xmlns:a16="http://schemas.microsoft.com/office/drawing/2014/main" id="{CE68E35E-CAE3-4B17-B6BE-58681E303CB6}"/>
              </a:ext>
            </a:extLst>
          </p:cNvPr>
          <p:cNvSpPr>
            <a:spLocks noGrp="1"/>
          </p:cNvSpPr>
          <p:nvPr>
            <p:ph type="sldNum" sz="quarter" idx="12"/>
          </p:nvPr>
        </p:nvSpPr>
        <p:spPr/>
        <p:txBody>
          <a:bodyPr/>
          <a:lstStyle/>
          <a:p>
            <a:fld id="{0DA8276D-B9B4-4054-B25D-375687A6B00B}" type="slidenum">
              <a:rPr lang="en-US" altLang="en-US" smtClean="0"/>
              <a:pPr/>
              <a:t>58</a:t>
            </a:fld>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Perimeter network</a:t>
            </a:r>
          </a:p>
        </p:txBody>
      </p:sp>
      <p:sp>
        <p:nvSpPr>
          <p:cNvPr id="32771" name="Rectangle 3"/>
          <p:cNvSpPr>
            <a:spLocks noGrp="1" noChangeArrowheads="1"/>
          </p:cNvSpPr>
          <p:nvPr>
            <p:ph type="body" idx="1"/>
          </p:nvPr>
        </p:nvSpPr>
        <p:spPr/>
        <p:txBody>
          <a:bodyPr/>
          <a:lstStyle/>
          <a:p>
            <a:pPr eaLnBrk="1" hangingPunct="1"/>
            <a:r>
              <a:rPr lang="en-US" altLang="en-US"/>
              <a:t>A </a:t>
            </a:r>
            <a:r>
              <a:rPr lang="en-US" altLang="en-US" b="1" i="1"/>
              <a:t>perimeter network</a:t>
            </a:r>
            <a:r>
              <a:rPr lang="en-US" altLang="en-US"/>
              <a:t> (also known as a </a:t>
            </a:r>
            <a:r>
              <a:rPr lang="en-US" altLang="en-US" b="1" i="1"/>
              <a:t>demilitarized zone</a:t>
            </a:r>
            <a:r>
              <a:rPr lang="en-US" altLang="en-US" i="1"/>
              <a:t> </a:t>
            </a:r>
            <a:r>
              <a:rPr lang="en-US" altLang="en-US"/>
              <a:t>or DMZ) is a small network that is set up separately from a company’s private LAN and the Internet. </a:t>
            </a:r>
          </a:p>
          <a:p>
            <a:pPr eaLnBrk="1" hangingPunct="1"/>
            <a:r>
              <a:rPr lang="en-US" altLang="en-US"/>
              <a:t>It is called a perimeter network because it is usually on the edge of the LAN, but DMZ has become a much more popular term</a:t>
            </a:r>
          </a:p>
        </p:txBody>
      </p:sp>
      <p:sp>
        <p:nvSpPr>
          <p:cNvPr id="2" name="Slide Number Placeholder 1">
            <a:extLst>
              <a:ext uri="{FF2B5EF4-FFF2-40B4-BE49-F238E27FC236}">
                <a16:creationId xmlns:a16="http://schemas.microsoft.com/office/drawing/2014/main" id="{73A92B16-E5D1-4E7F-A66D-1324F5277F43}"/>
              </a:ext>
            </a:extLst>
          </p:cNvPr>
          <p:cNvSpPr>
            <a:spLocks noGrp="1"/>
          </p:cNvSpPr>
          <p:nvPr>
            <p:ph type="sldNum" sz="quarter" idx="12"/>
          </p:nvPr>
        </p:nvSpPr>
        <p:spPr/>
        <p:txBody>
          <a:bodyPr/>
          <a:lstStyle/>
          <a:p>
            <a:fld id="{0DA8276D-B9B4-4054-B25D-375687A6B00B}" type="slidenum">
              <a:rPr lang="en-US" altLang="en-US" smtClean="0"/>
              <a:pPr/>
              <a:t>59</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6" name="Rectangle 9"/>
          <p:cNvSpPr>
            <a:spLocks noGrp="1" noChangeArrowheads="1"/>
          </p:cNvSpPr>
          <p:nvPr>
            <p:ph type="ctrTitle"/>
          </p:nvPr>
        </p:nvSpPr>
        <p:spPr>
          <a:xfrm>
            <a:off x="533400" y="76200"/>
            <a:ext cx="4038600" cy="609600"/>
          </a:xfrm>
          <a:noFill/>
        </p:spPr>
        <p:txBody>
          <a:bodyPr/>
          <a:lstStyle/>
          <a:p>
            <a:pPr eaLnBrk="1" hangingPunct="1"/>
            <a:r>
              <a:rPr lang="en-US" altLang="en-US" dirty="0">
                <a:effectLst/>
              </a:rPr>
              <a:t>Ring Topology</a:t>
            </a:r>
          </a:p>
        </p:txBody>
      </p:sp>
      <p:sp>
        <p:nvSpPr>
          <p:cNvPr id="3" name="Subtitle 2"/>
          <p:cNvSpPr>
            <a:spLocks noGrp="1"/>
          </p:cNvSpPr>
          <p:nvPr>
            <p:ph type="subTitle" idx="1"/>
          </p:nvPr>
        </p:nvSpPr>
        <p:spPr>
          <a:xfrm>
            <a:off x="533400" y="838200"/>
            <a:ext cx="8153400" cy="5715000"/>
          </a:xfrm>
        </p:spPr>
        <p:txBody>
          <a:bodyPr/>
          <a:lstStyle/>
          <a:p>
            <a:pPr marL="285750" indent="-285750" algn="l" eaLnBrk="1" hangingPunct="1">
              <a:buFont typeface="Arial" panose="020B0604020202020204" pitchFamily="34" charset="0"/>
              <a:buChar char="•"/>
            </a:pPr>
            <a:r>
              <a:rPr lang="en-US" altLang="en-US" sz="2400" dirty="0"/>
              <a:t>In a LAN environment, each computer is connected to the network using a closed loop.</a:t>
            </a:r>
          </a:p>
          <a:p>
            <a:pPr marL="285750" indent="-285750" algn="l" eaLnBrk="1" hangingPunct="1">
              <a:buFont typeface="Arial" panose="020B0604020202020204" pitchFamily="34" charset="0"/>
              <a:buChar char="•"/>
            </a:pPr>
            <a:r>
              <a:rPr lang="en-US" altLang="en-US" sz="2400" dirty="0"/>
              <a:t>Packets move in the same direction.</a:t>
            </a:r>
          </a:p>
          <a:p>
            <a:pPr marL="285750" indent="-285750" algn="l" eaLnBrk="1" hangingPunct="1">
              <a:buFont typeface="Arial" panose="020B0604020202020204" pitchFamily="34" charset="0"/>
              <a:buChar char="•"/>
            </a:pPr>
            <a:r>
              <a:rPr lang="en-US" altLang="en-US" sz="2400" dirty="0"/>
              <a:t>Used by Token Ring and FDDI.</a:t>
            </a:r>
          </a:p>
          <a:p>
            <a:pPr algn="l">
              <a:defRPr/>
            </a:pPr>
            <a:r>
              <a:rPr lang="en-US" sz="2400" dirty="0"/>
              <a:t>Advantages </a:t>
            </a:r>
          </a:p>
          <a:p>
            <a:pPr marL="285750" indent="-285750" algn="l">
              <a:buFont typeface="Arial" pitchFamily="34" charset="0"/>
              <a:buChar char="•"/>
              <a:defRPr/>
            </a:pPr>
            <a:r>
              <a:rPr lang="en-US" sz="2400" dirty="0"/>
              <a:t>Performs better than a bus under load</a:t>
            </a:r>
          </a:p>
          <a:p>
            <a:pPr marL="285750" indent="-285750" algn="l">
              <a:buFont typeface="Arial" pitchFamily="34" charset="0"/>
              <a:buChar char="•"/>
              <a:defRPr/>
            </a:pPr>
            <a:r>
              <a:rPr lang="en-US" sz="2400" dirty="0"/>
              <a:t>Prevents collisions</a:t>
            </a:r>
          </a:p>
          <a:p>
            <a:pPr marL="285750" indent="-285750" algn="l">
              <a:buFont typeface="Arial" pitchFamily="34" charset="0"/>
              <a:buChar char="•"/>
              <a:defRPr/>
            </a:pPr>
            <a:r>
              <a:rPr lang="en-US" sz="2400" dirty="0"/>
              <a:t>Can be larger than a bus </a:t>
            </a:r>
          </a:p>
          <a:p>
            <a:pPr algn="l">
              <a:defRPr/>
            </a:pPr>
            <a:r>
              <a:rPr lang="en-US" sz="2400" dirty="0"/>
              <a:t>Disadvantages </a:t>
            </a:r>
          </a:p>
          <a:p>
            <a:pPr marL="285750" indent="-285750" algn="l">
              <a:buFont typeface="Arial" pitchFamily="34" charset="0"/>
              <a:buChar char="•"/>
              <a:defRPr/>
            </a:pPr>
            <a:r>
              <a:rPr lang="en-US" sz="2400" dirty="0"/>
              <a:t>Any break brings the entire network is down.</a:t>
            </a:r>
          </a:p>
          <a:p>
            <a:pPr marL="285750" indent="-285750" algn="l">
              <a:buFont typeface="Arial" pitchFamily="34" charset="0"/>
              <a:buChar char="•"/>
              <a:defRPr/>
            </a:pPr>
            <a:r>
              <a:rPr lang="en-US" sz="2400" dirty="0"/>
              <a:t>Locating  breaks is difficult.</a:t>
            </a:r>
          </a:p>
          <a:p>
            <a:pPr marL="285750" indent="-285750" algn="l">
              <a:buFont typeface="Arial" pitchFamily="34" charset="0"/>
              <a:buChar char="•"/>
              <a:defRPr/>
            </a:pPr>
            <a:r>
              <a:rPr lang="en-US" sz="2400" dirty="0"/>
              <a:t>Introducing or connecting new devices takes the network down.</a:t>
            </a:r>
          </a:p>
        </p:txBody>
      </p:sp>
      <p:pic>
        <p:nvPicPr>
          <p:cNvPr id="5129"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2258" y="1676400"/>
            <a:ext cx="2403083"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4969A1DD-45FE-49AA-9604-56D2AF7DDF78}"/>
              </a:ext>
            </a:extLst>
          </p:cNvPr>
          <p:cNvSpPr>
            <a:spLocks noGrp="1"/>
          </p:cNvSpPr>
          <p:nvPr>
            <p:ph type="sldNum" sz="quarter" idx="12"/>
          </p:nvPr>
        </p:nvSpPr>
        <p:spPr/>
        <p:txBody>
          <a:bodyPr/>
          <a:lstStyle/>
          <a:p>
            <a:fld id="{C1EA3D73-6933-4828-94D9-633478003FB3}" type="slidenum">
              <a:rPr lang="en-US" altLang="en-US" smtClean="0"/>
              <a:pPr/>
              <a:t>6</a:t>
            </a:fld>
            <a:endParaRPr lang="en-US" altLang="en-US"/>
          </a:p>
        </p:txBody>
      </p:sp>
    </p:spTree>
    <p:extLst>
      <p:ext uri="{BB962C8B-B14F-4D97-AF65-F5344CB8AC3E}">
        <p14:creationId xmlns:p14="http://schemas.microsoft.com/office/powerpoint/2010/main" val="11087464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Back-to-Back Configuration</a:t>
            </a:r>
          </a:p>
        </p:txBody>
      </p:sp>
      <p:sp>
        <p:nvSpPr>
          <p:cNvPr id="33795" name="Rectangle 3"/>
          <p:cNvSpPr>
            <a:spLocks noGrp="1" noChangeArrowheads="1"/>
          </p:cNvSpPr>
          <p:nvPr>
            <p:ph type="body" idx="1"/>
          </p:nvPr>
        </p:nvSpPr>
        <p:spPr/>
        <p:txBody>
          <a:bodyPr/>
          <a:lstStyle/>
          <a:p>
            <a:pPr eaLnBrk="1" hangingPunct="1"/>
            <a:endParaRPr lang="en-US" altLang="en-US"/>
          </a:p>
        </p:txBody>
      </p:sp>
      <p:pic>
        <p:nvPicPr>
          <p:cNvPr id="33796" name="Picture 4" descr="01fig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74628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144F5FC6-7965-4CA5-B13B-A6AF690EAAF6}"/>
              </a:ext>
            </a:extLst>
          </p:cNvPr>
          <p:cNvSpPr>
            <a:spLocks noGrp="1"/>
          </p:cNvSpPr>
          <p:nvPr>
            <p:ph type="sldNum" sz="quarter" idx="12"/>
          </p:nvPr>
        </p:nvSpPr>
        <p:spPr/>
        <p:txBody>
          <a:bodyPr/>
          <a:lstStyle/>
          <a:p>
            <a:fld id="{0DA8276D-B9B4-4054-B25D-375687A6B00B}" type="slidenum">
              <a:rPr lang="en-US" altLang="en-US" smtClean="0"/>
              <a:pPr/>
              <a:t>60</a:t>
            </a:fld>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3-Leg Perimeter Configuration</a:t>
            </a:r>
          </a:p>
        </p:txBody>
      </p:sp>
      <p:pic>
        <p:nvPicPr>
          <p:cNvPr id="34819" name="Picture 4" descr="01fig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700" y="1560513"/>
            <a:ext cx="6565900" cy="499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7A52017E-ECD4-46F3-BD53-FFF02F5BDE2C}"/>
              </a:ext>
            </a:extLst>
          </p:cNvPr>
          <p:cNvSpPr>
            <a:spLocks noGrp="1"/>
          </p:cNvSpPr>
          <p:nvPr>
            <p:ph type="sldNum" sz="quarter" idx="12"/>
          </p:nvPr>
        </p:nvSpPr>
        <p:spPr/>
        <p:txBody>
          <a:bodyPr/>
          <a:lstStyle/>
          <a:p>
            <a:fld id="{0DA8276D-B9B4-4054-B25D-375687A6B00B}" type="slidenum">
              <a:rPr lang="en-US" altLang="en-US" smtClean="0"/>
              <a:pPr/>
              <a:t>61</a:t>
            </a:fld>
            <a:endParaRPr lang="en-US"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hangingPunct="1">
              <a:defRPr/>
            </a:pPr>
            <a:r>
              <a:rPr lang="en-US" dirty="0">
                <a:effectLst/>
              </a:rPr>
              <a:t>Summary</a:t>
            </a:r>
          </a:p>
        </p:txBody>
      </p:sp>
      <p:sp>
        <p:nvSpPr>
          <p:cNvPr id="53251" name="Rectangle 3"/>
          <p:cNvSpPr>
            <a:spLocks noGrp="1" noChangeArrowheads="1"/>
          </p:cNvSpPr>
          <p:nvPr>
            <p:ph type="body" idx="1"/>
          </p:nvPr>
        </p:nvSpPr>
        <p:spPr/>
        <p:txBody>
          <a:bodyPr/>
          <a:lstStyle/>
          <a:p>
            <a:r>
              <a:rPr lang="en-US" altLang="en-US" sz="2800" dirty="0"/>
              <a:t>To understand local area networks (LANs), including but not limited to LAN elements, design, perimeter networks, IP addressing, and LAN types.</a:t>
            </a:r>
          </a:p>
          <a:p>
            <a:r>
              <a:rPr lang="en-US" altLang="en-US" sz="2800" dirty="0"/>
              <a:t>To understand network topologies and access methods, including topologies such as star, mesh, and ring; Ethernet architecture; and the client-server and peer-to-peer networking models.</a:t>
            </a:r>
          </a:p>
          <a:p>
            <a:r>
              <a:rPr lang="en-US" altLang="en-US" sz="2800" dirty="0"/>
              <a:t>To understand the functions of switches and routers</a:t>
            </a:r>
          </a:p>
        </p:txBody>
      </p:sp>
      <p:sp>
        <p:nvSpPr>
          <p:cNvPr id="2" name="Slide Number Placeholder 1">
            <a:extLst>
              <a:ext uri="{FF2B5EF4-FFF2-40B4-BE49-F238E27FC236}">
                <a16:creationId xmlns:a16="http://schemas.microsoft.com/office/drawing/2014/main" id="{433A4BCD-EE14-4A36-A7D2-635A18F18334}"/>
              </a:ext>
            </a:extLst>
          </p:cNvPr>
          <p:cNvSpPr>
            <a:spLocks noGrp="1"/>
          </p:cNvSpPr>
          <p:nvPr>
            <p:ph type="sldNum" sz="quarter" idx="12"/>
          </p:nvPr>
        </p:nvSpPr>
        <p:spPr/>
        <p:txBody>
          <a:bodyPr/>
          <a:lstStyle/>
          <a:p>
            <a:fld id="{0DA8276D-B9B4-4054-B25D-375687A6B00B}" type="slidenum">
              <a:rPr lang="en-US" altLang="en-US" smtClean="0"/>
              <a:pPr/>
              <a:t>62</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a:extLst>
              <a:ext uri="{FF2B5EF4-FFF2-40B4-BE49-F238E27FC236}">
                <a16:creationId xmlns:a16="http://schemas.microsoft.com/office/drawing/2014/main" id="{5978A24B-6885-4530-9780-2C27FFA5E5C9}"/>
              </a:ext>
            </a:extLst>
          </p:cNvPr>
          <p:cNvSpPr>
            <a:spLocks noGrp="1" noChangeArrowheads="1"/>
          </p:cNvSpPr>
          <p:nvPr>
            <p:ph type="title"/>
          </p:nvPr>
        </p:nvSpPr>
        <p:spPr>
          <a:xfrm>
            <a:off x="431800" y="381000"/>
            <a:ext cx="8229600" cy="625474"/>
          </a:xfrm>
        </p:spPr>
        <p:txBody>
          <a:bodyPr/>
          <a:lstStyle/>
          <a:p>
            <a:pPr eaLnBrk="1" hangingPunct="1">
              <a:defRPr/>
            </a:pPr>
            <a:r>
              <a:rPr lang="en-US" dirty="0">
                <a:effectLst/>
              </a:rPr>
              <a:t>Token-Ring (</a:t>
            </a:r>
            <a:r>
              <a:rPr lang="en-US">
                <a:effectLst/>
              </a:rPr>
              <a:t>IEEE 802.5)</a:t>
            </a:r>
            <a:endParaRPr lang="en-US" dirty="0">
              <a:effectLst/>
            </a:endParaRPr>
          </a:p>
        </p:txBody>
      </p:sp>
      <p:pic>
        <p:nvPicPr>
          <p:cNvPr id="6147" name="Picture 5" descr="fg01_00200">
            <a:extLst>
              <a:ext uri="{FF2B5EF4-FFF2-40B4-BE49-F238E27FC236}">
                <a16:creationId xmlns:a16="http://schemas.microsoft.com/office/drawing/2014/main" id="{6EB245FF-D346-4DFA-97F0-4D0229DB3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95400"/>
            <a:ext cx="44926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 Box 6">
            <a:extLst>
              <a:ext uri="{FF2B5EF4-FFF2-40B4-BE49-F238E27FC236}">
                <a16:creationId xmlns:a16="http://schemas.microsoft.com/office/drawing/2014/main" id="{4DCFA41D-7F50-4718-BBB9-18A559FB9FE1}"/>
              </a:ext>
            </a:extLst>
          </p:cNvPr>
          <p:cNvSpPr txBox="1">
            <a:spLocks noChangeArrowheads="1"/>
          </p:cNvSpPr>
          <p:nvPr/>
        </p:nvSpPr>
        <p:spPr bwMode="auto">
          <a:xfrm>
            <a:off x="5486400" y="1752600"/>
            <a:ext cx="34290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endParaRPr lang="en-US" sz="2000" dirty="0">
              <a:solidFill>
                <a:schemeClr val="folHlink"/>
              </a:solidFill>
              <a:effectLst>
                <a:outerShdw blurRad="38100" dist="38100" dir="2700000" algn="tl">
                  <a:srgbClr val="000000"/>
                </a:outerShdw>
              </a:effectLst>
              <a:latin typeface="Tahoma" charset="0"/>
            </a:endParaRPr>
          </a:p>
          <a:p>
            <a:pPr algn="l">
              <a:spcBef>
                <a:spcPct val="50000"/>
              </a:spcBef>
              <a:defRPr/>
            </a:pPr>
            <a:r>
              <a:rPr lang="en-US" sz="2000" b="1" dirty="0">
                <a:latin typeface="Tahoma" charset="0"/>
              </a:rPr>
              <a:t>Advantage:</a:t>
            </a:r>
          </a:p>
          <a:p>
            <a:pPr algn="l">
              <a:spcBef>
                <a:spcPct val="50000"/>
              </a:spcBef>
              <a:defRPr/>
            </a:pPr>
            <a:r>
              <a:rPr lang="en-US" sz="2000" b="1" dirty="0">
                <a:latin typeface="Tahoma" charset="0"/>
              </a:rPr>
              <a:t>Deterministic</a:t>
            </a:r>
            <a:r>
              <a:rPr lang="en-US" sz="2000" dirty="0">
                <a:latin typeface="Tahoma" charset="0"/>
              </a:rPr>
              <a:t> –</a:t>
            </a:r>
            <a:r>
              <a:rPr lang="en-US" sz="2000" dirty="0">
                <a:solidFill>
                  <a:schemeClr val="folHlink"/>
                </a:solidFill>
                <a:latin typeface="Tahoma" charset="0"/>
              </a:rPr>
              <a:t> </a:t>
            </a:r>
            <a:r>
              <a:rPr lang="en-US" sz="2000" dirty="0">
                <a:latin typeface="Tahoma" charset="0"/>
              </a:rPr>
              <a:t>meaning that the networking devices gain control of the network within a fixed time interval</a:t>
            </a:r>
            <a:r>
              <a:rPr lang="en-US" sz="2000" dirty="0">
                <a:effectLst>
                  <a:outerShdw blurRad="38100" dist="38100" dir="2700000" algn="tl">
                    <a:srgbClr val="000000"/>
                  </a:outerShdw>
                </a:effectLst>
                <a:latin typeface="Tahoma" charset="0"/>
              </a:rPr>
              <a:t>.</a:t>
            </a:r>
          </a:p>
        </p:txBody>
      </p:sp>
      <p:sp>
        <p:nvSpPr>
          <p:cNvPr id="2" name="Slide Number Placeholder 1">
            <a:extLst>
              <a:ext uri="{FF2B5EF4-FFF2-40B4-BE49-F238E27FC236}">
                <a16:creationId xmlns:a16="http://schemas.microsoft.com/office/drawing/2014/main" id="{61DE7D9F-4435-4C26-8DB5-6289E964E24B}"/>
              </a:ext>
            </a:extLst>
          </p:cNvPr>
          <p:cNvSpPr>
            <a:spLocks noGrp="1"/>
          </p:cNvSpPr>
          <p:nvPr>
            <p:ph type="sldNum" sz="quarter" idx="12"/>
          </p:nvPr>
        </p:nvSpPr>
        <p:spPr/>
        <p:txBody>
          <a:bodyPr/>
          <a:lstStyle/>
          <a:p>
            <a:fld id="{0DA8276D-B9B4-4054-B25D-375687A6B00B}" type="slidenum">
              <a:rPr lang="en-US" altLang="en-US" smtClean="0"/>
              <a:pPr/>
              <a:t>7</a:t>
            </a:fld>
            <a:endParaRPr lang="en-US" altLang="en-US"/>
          </a:p>
        </p:txBody>
      </p:sp>
    </p:spTree>
    <p:extLst>
      <p:ext uri="{BB962C8B-B14F-4D97-AF65-F5344CB8AC3E}">
        <p14:creationId xmlns:p14="http://schemas.microsoft.com/office/powerpoint/2010/main" val="40215978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75" y="4572000"/>
            <a:ext cx="8229600" cy="1066800"/>
          </a:xfrm>
        </p:spPr>
        <p:txBody>
          <a:bodyPr/>
          <a:lstStyle/>
          <a:p>
            <a:pPr marL="0" indent="0">
              <a:buNone/>
            </a:pPr>
            <a:r>
              <a:rPr lang="en-US" sz="2400" dirty="0">
                <a:latin typeface="Arial" panose="020B0604020202020204" pitchFamily="34" charset="0"/>
              </a:rPr>
              <a:t>Note: For Token Ring, a physical star implements the logical ring inside the central device’s electronics</a:t>
            </a:r>
          </a:p>
          <a:p>
            <a:endParaRPr lang="en-US" dirty="0"/>
          </a:p>
        </p:txBody>
      </p:sp>
      <p:pic>
        <p:nvPicPr>
          <p:cNvPr id="7" name="Picture 6" descr="A logical ring implemented as a physical star" title="Fig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066" y="990600"/>
            <a:ext cx="7772859" cy="3124200"/>
          </a:xfrm>
          <a:prstGeom prst="rect">
            <a:avLst/>
          </a:prstGeom>
        </p:spPr>
      </p:pic>
      <p:sp>
        <p:nvSpPr>
          <p:cNvPr id="9" name="Slide Number Placeholder 8">
            <a:extLst>
              <a:ext uri="{FF2B5EF4-FFF2-40B4-BE49-F238E27FC236}">
                <a16:creationId xmlns:a16="http://schemas.microsoft.com/office/drawing/2014/main" id="{E3EE66FB-7C30-49C3-B3AA-678ED1915463}"/>
              </a:ext>
            </a:extLst>
          </p:cNvPr>
          <p:cNvSpPr>
            <a:spLocks noGrp="1"/>
          </p:cNvSpPr>
          <p:nvPr>
            <p:ph type="sldNum" sz="quarter" idx="12"/>
          </p:nvPr>
        </p:nvSpPr>
        <p:spPr/>
        <p:txBody>
          <a:bodyPr/>
          <a:lstStyle/>
          <a:p>
            <a:fld id="{0DA8276D-B9B4-4054-B25D-375687A6B00B}" type="slidenum">
              <a:rPr lang="en-US" altLang="en-US" smtClean="0"/>
              <a:pPr/>
              <a:t>8</a:t>
            </a:fld>
            <a:endParaRPr lang="en-US" altLang="en-US"/>
          </a:p>
        </p:txBody>
      </p:sp>
    </p:spTree>
    <p:extLst>
      <p:ext uri="{BB962C8B-B14F-4D97-AF65-F5344CB8AC3E}">
        <p14:creationId xmlns:p14="http://schemas.microsoft.com/office/powerpoint/2010/main" val="18121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Star Topology</a:t>
            </a:r>
          </a:p>
        </p:txBody>
      </p:sp>
      <p:sp>
        <p:nvSpPr>
          <p:cNvPr id="36867" name="Rectangle 3"/>
          <p:cNvSpPr>
            <a:spLocks noGrp="1" noChangeArrowheads="1"/>
          </p:cNvSpPr>
          <p:nvPr>
            <p:ph type="body" idx="1"/>
          </p:nvPr>
        </p:nvSpPr>
        <p:spPr>
          <a:xfrm>
            <a:off x="457200" y="1447800"/>
            <a:ext cx="7924800" cy="5029200"/>
          </a:xfrm>
        </p:spPr>
        <p:txBody>
          <a:bodyPr/>
          <a:lstStyle/>
          <a:p>
            <a:pPr eaLnBrk="1" hangingPunct="1"/>
            <a:r>
              <a:rPr lang="en-US" altLang="en-US" sz="2800" dirty="0"/>
              <a:t>Most widely used topology nowadays</a:t>
            </a:r>
          </a:p>
          <a:p>
            <a:pPr eaLnBrk="1" hangingPunct="1"/>
            <a:r>
              <a:rPr lang="en-US" altLang="en-US" sz="2800" dirty="0"/>
              <a:t>Each computer is individually wired to a central connecting device (hub, switch or SOHO router) with twisted-pair cabling. </a:t>
            </a:r>
          </a:p>
          <a:p>
            <a:pPr lvl="1">
              <a:spcBef>
                <a:spcPct val="50000"/>
              </a:spcBef>
              <a:defRPr/>
            </a:pPr>
            <a:r>
              <a:rPr lang="en-US" sz="2600" dirty="0"/>
              <a:t>The networking devices do not share data connections to/from the central hub or switch</a:t>
            </a:r>
          </a:p>
          <a:p>
            <a:pPr>
              <a:spcBef>
                <a:spcPct val="50000"/>
              </a:spcBef>
              <a:defRPr/>
            </a:pPr>
            <a:r>
              <a:rPr lang="en-US" sz="2800" dirty="0"/>
              <a:t>A </a:t>
            </a:r>
            <a:r>
              <a:rPr lang="en-US" sz="2800" b="1" i="1" dirty="0"/>
              <a:t>hub</a:t>
            </a:r>
            <a:r>
              <a:rPr lang="en-US" sz="2800" dirty="0"/>
              <a:t> broadcasts all data traffic to all networking devices connected to its data ports.</a:t>
            </a:r>
          </a:p>
          <a:p>
            <a:pPr eaLnBrk="1" hangingPunct="1"/>
            <a:endParaRPr lang="en-US" altLang="en-US" sz="2800" dirty="0"/>
          </a:p>
        </p:txBody>
      </p:sp>
      <p:sp>
        <p:nvSpPr>
          <p:cNvPr id="2" name="Slide Number Placeholder 1">
            <a:extLst>
              <a:ext uri="{FF2B5EF4-FFF2-40B4-BE49-F238E27FC236}">
                <a16:creationId xmlns:a16="http://schemas.microsoft.com/office/drawing/2014/main" id="{E1CCD4F2-43B4-4442-A922-259EEFC1A712}"/>
              </a:ext>
            </a:extLst>
          </p:cNvPr>
          <p:cNvSpPr>
            <a:spLocks noGrp="1"/>
          </p:cNvSpPr>
          <p:nvPr>
            <p:ph type="sldNum" sz="quarter" idx="12"/>
          </p:nvPr>
        </p:nvSpPr>
        <p:spPr/>
        <p:txBody>
          <a:bodyPr/>
          <a:lstStyle/>
          <a:p>
            <a:fld id="{0DA8276D-B9B4-4054-B25D-375687A6B00B}" type="slidenum">
              <a:rPr lang="en-US" altLang="en-US" smtClean="0"/>
              <a:pPr/>
              <a:t>9</a:t>
            </a:fld>
            <a:endParaRPr lang="en-US" altLang="en-US"/>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5381</TotalTime>
  <Words>3358</Words>
  <Application>Microsoft Macintosh PowerPoint</Application>
  <PresentationFormat>On-screen Show (4:3)</PresentationFormat>
  <Paragraphs>382</Paragraphs>
  <Slides>62</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Calibri</vt:lpstr>
      <vt:lpstr>Franklin Gothic Book</vt:lpstr>
      <vt:lpstr>Franklin Gothic Medium</vt:lpstr>
      <vt:lpstr>Tahoma</vt:lpstr>
      <vt:lpstr>Wingdings</vt:lpstr>
      <vt:lpstr>Custom Design</vt:lpstr>
      <vt:lpstr>2. Understanding Local  Area Networking</vt:lpstr>
      <vt:lpstr>Protocol and Topology</vt:lpstr>
      <vt:lpstr>Network Topology</vt:lpstr>
      <vt:lpstr>Bus Topology</vt:lpstr>
      <vt:lpstr>Bus Topology</vt:lpstr>
      <vt:lpstr>Ring Topology</vt:lpstr>
      <vt:lpstr>Token-Ring (IEEE 802.5)</vt:lpstr>
      <vt:lpstr>PowerPoint Presentation</vt:lpstr>
      <vt:lpstr>Star Topology</vt:lpstr>
      <vt:lpstr>PowerPoint Presentation</vt:lpstr>
      <vt:lpstr>Star Topology</vt:lpstr>
      <vt:lpstr>Star implementation</vt:lpstr>
      <vt:lpstr>Mesh Topology</vt:lpstr>
      <vt:lpstr>Local Area Network (LAN)</vt:lpstr>
      <vt:lpstr>Token Ring (IEEE 802.5)</vt:lpstr>
      <vt:lpstr>Ethernet (IEEE 802.3)</vt:lpstr>
      <vt:lpstr>Ethernet</vt:lpstr>
      <vt:lpstr>Frames</vt:lpstr>
      <vt:lpstr>The Ethernet Frame</vt:lpstr>
      <vt:lpstr>The Ethernet Frame</vt:lpstr>
      <vt:lpstr>The Ethernet Frame</vt:lpstr>
      <vt:lpstr>The Ethernet Frame</vt:lpstr>
      <vt:lpstr>The Ethernet Frame</vt:lpstr>
      <vt:lpstr>The Ethernet Frame</vt:lpstr>
      <vt:lpstr>The Ethernet Frame</vt:lpstr>
      <vt:lpstr>The Ethernet Frame</vt:lpstr>
      <vt:lpstr>802.3 Ethernet Standards</vt:lpstr>
      <vt:lpstr>Hub</vt:lpstr>
      <vt:lpstr>Bridge</vt:lpstr>
      <vt:lpstr>PowerPoint Presentation</vt:lpstr>
      <vt:lpstr>PowerPoint Presentation</vt:lpstr>
      <vt:lpstr>PowerPoint Presentation</vt:lpstr>
      <vt:lpstr>Switch</vt:lpstr>
      <vt:lpstr>Switch</vt:lpstr>
      <vt:lpstr>Switch</vt:lpstr>
      <vt:lpstr>PowerPoint Presentation</vt:lpstr>
      <vt:lpstr>PowerPoint Presentation</vt:lpstr>
      <vt:lpstr>Switches</vt:lpstr>
      <vt:lpstr>Router</vt:lpstr>
      <vt:lpstr>Router</vt:lpstr>
      <vt:lpstr>SOHO/Home Router</vt:lpstr>
      <vt:lpstr>Network Adapter and RJ45 Patch Cable</vt:lpstr>
      <vt:lpstr>Network Adapter and RJ45 Patch Cable</vt:lpstr>
      <vt:lpstr>Serial Data Transfer</vt:lpstr>
      <vt:lpstr>Data Transfer Rate</vt:lpstr>
      <vt:lpstr>Types of Transfers</vt:lpstr>
      <vt:lpstr>IP Address</vt:lpstr>
      <vt:lpstr>IP Address</vt:lpstr>
      <vt:lpstr>Subnet Mask</vt:lpstr>
      <vt:lpstr>Host</vt:lpstr>
      <vt:lpstr>IP Address</vt:lpstr>
      <vt:lpstr>IP Address</vt:lpstr>
      <vt:lpstr>IPConfig Command</vt:lpstr>
      <vt:lpstr>Ping Command</vt:lpstr>
      <vt:lpstr>Ping Command</vt:lpstr>
      <vt:lpstr>Wired LAN</vt:lpstr>
      <vt:lpstr>Wireless Local Area Network (WLAN)</vt:lpstr>
      <vt:lpstr>Wireless Access Point</vt:lpstr>
      <vt:lpstr>Perimeter network</vt:lpstr>
      <vt:lpstr>Back-to-Back Configuration</vt:lpstr>
      <vt:lpstr>3-Leg Perimeter Configuration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2</dc:title>
  <dc:creator>Jim</dc:creator>
  <cp:lastModifiedBy>Miranda Fahur Machado, Leandro</cp:lastModifiedBy>
  <cp:revision>365</cp:revision>
  <dcterms:created xsi:type="dcterms:W3CDTF">2007-01-10T19:14:18Z</dcterms:created>
  <dcterms:modified xsi:type="dcterms:W3CDTF">2021-02-05T04:01:43Z</dcterms:modified>
</cp:coreProperties>
</file>