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1074" r:id="rId2"/>
    <p:sldId id="1135" r:id="rId3"/>
    <p:sldId id="1206" r:id="rId4"/>
    <p:sldId id="1167" r:id="rId5"/>
    <p:sldId id="1207" r:id="rId6"/>
    <p:sldId id="1169" r:id="rId7"/>
    <p:sldId id="1208" r:id="rId8"/>
    <p:sldId id="1209" r:id="rId9"/>
    <p:sldId id="1210" r:id="rId10"/>
    <p:sldId id="1211" r:id="rId11"/>
    <p:sldId id="1212" r:id="rId12"/>
    <p:sldId id="1213" r:id="rId13"/>
    <p:sldId id="1214" r:id="rId14"/>
    <p:sldId id="1215" r:id="rId15"/>
    <p:sldId id="1216" r:id="rId16"/>
    <p:sldId id="1171" r:id="rId17"/>
    <p:sldId id="1217" r:id="rId18"/>
    <p:sldId id="1218" r:id="rId19"/>
    <p:sldId id="1219" r:id="rId20"/>
    <p:sldId id="1220" r:id="rId21"/>
    <p:sldId id="1221" r:id="rId22"/>
    <p:sldId id="1222" r:id="rId23"/>
    <p:sldId id="1223" r:id="rId24"/>
    <p:sldId id="1224" r:id="rId25"/>
    <p:sldId id="1225" r:id="rId26"/>
    <p:sldId id="1226" r:id="rId27"/>
    <p:sldId id="1227" r:id="rId28"/>
    <p:sldId id="1228" r:id="rId29"/>
    <p:sldId id="1229" r:id="rId30"/>
    <p:sldId id="1230" r:id="rId31"/>
    <p:sldId id="1231" r:id="rId32"/>
    <p:sldId id="1232" r:id="rId33"/>
    <p:sldId id="1233" r:id="rId34"/>
    <p:sldId id="1234" r:id="rId35"/>
    <p:sldId id="1235" r:id="rId36"/>
    <p:sldId id="1236" r:id="rId37"/>
    <p:sldId id="1175" r:id="rId38"/>
    <p:sldId id="1237" r:id="rId39"/>
    <p:sldId id="1238" r:id="rId40"/>
    <p:sldId id="1176" r:id="rId41"/>
    <p:sldId id="1239" r:id="rId42"/>
    <p:sldId id="1240" r:id="rId43"/>
    <p:sldId id="1241" r:id="rId44"/>
    <p:sldId id="1242" r:id="rId45"/>
    <p:sldId id="1243" r:id="rId46"/>
    <p:sldId id="1177" r:id="rId47"/>
    <p:sldId id="1170" r:id="rId48"/>
    <p:sldId id="1182" r:id="rId49"/>
    <p:sldId id="1244" r:id="rId50"/>
    <p:sldId id="1183" r:id="rId51"/>
    <p:sldId id="1186" r:id="rId52"/>
    <p:sldId id="1189" r:id="rId53"/>
    <p:sldId id="1245" r:id="rId54"/>
    <p:sldId id="1246" r:id="rId55"/>
    <p:sldId id="1247" r:id="rId56"/>
    <p:sldId id="1248" r:id="rId57"/>
    <p:sldId id="1249" r:id="rId58"/>
    <p:sldId id="1250" r:id="rId59"/>
    <p:sldId id="263" r:id="rId60"/>
    <p:sldId id="264" r:id="rId61"/>
    <p:sldId id="265" r:id="rId62"/>
    <p:sldId id="266" r:id="rId63"/>
    <p:sldId id="267" r:id="rId64"/>
    <p:sldId id="268" r:id="rId65"/>
    <p:sldId id="269" r:id="rId66"/>
    <p:sldId id="270" r:id="rId67"/>
    <p:sldId id="271" r:id="rId68"/>
    <p:sldId id="272" r:id="rId69"/>
    <p:sldId id="273" r:id="rId70"/>
    <p:sldId id="274" r:id="rId71"/>
    <p:sldId id="1251" r:id="rId72"/>
    <p:sldId id="1165"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1392">
          <p15:clr>
            <a:srgbClr val="A4A3A4"/>
          </p15:clr>
        </p15:guide>
        <p15:guide id="7" orient="horz" pos="1152">
          <p15:clr>
            <a:srgbClr val="A4A3A4"/>
          </p15:clr>
        </p15:guide>
        <p15:guide id="8" orient="horz" pos="720">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17" autoAdjust="0"/>
    <p:restoredTop sz="88889" autoAdjust="0"/>
  </p:normalViewPr>
  <p:slideViewPr>
    <p:cSldViewPr>
      <p:cViewPr varScale="1">
        <p:scale>
          <a:sx n="101" d="100"/>
          <a:sy n="101" d="100"/>
        </p:scale>
        <p:origin x="1380" y="108"/>
      </p:cViewPr>
      <p:guideLst>
        <p:guide orient="horz" pos="2160"/>
        <p:guide pos="2880"/>
        <p:guide orient="horz" pos="336"/>
        <p:guide orient="horz" pos="3984"/>
        <p:guide orient="horz" pos="912"/>
        <p:guide orient="horz" pos="1392"/>
        <p:guide orient="horz" pos="1152"/>
        <p:guide orient="horz" pos="720"/>
        <p:guide pos="288"/>
        <p:guide pos="5424"/>
      </p:guideLst>
    </p:cSldViewPr>
  </p:slideViewPr>
  <p:outlineViewPr>
    <p:cViewPr>
      <p:scale>
        <a:sx n="33" d="100"/>
        <a:sy n="33" d="100"/>
      </p:scale>
      <p:origin x="0" y="1886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slide</a:t>
            </a:r>
            <a:r>
              <a:rPr lang="en-US" baseline="0"/>
              <a:t> was not included in the original PPT, it should be added.</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72</a:t>
            </a:fld>
            <a:endParaRPr lang="en-US" dirty="0"/>
          </a:p>
        </p:txBody>
      </p:sp>
    </p:spTree>
    <p:extLst>
      <p:ext uri="{BB962C8B-B14F-4D97-AF65-F5344CB8AC3E}">
        <p14:creationId xmlns:p14="http://schemas.microsoft.com/office/powerpoint/2010/main" val="194310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2"/>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xfrm>
            <a:off x="457200" y="6248400"/>
            <a:ext cx="2133600" cy="457200"/>
          </a:xfrm>
          <a:prstGeom prst="rect">
            <a:avLst/>
          </a:prstGeom>
        </p:spPr>
        <p:txBody>
          <a:bodyPr/>
          <a:lstStyle>
            <a:lvl1pPr>
              <a:defRPr>
                <a:latin typeface="Times New Roman" charset="0"/>
              </a:defRPr>
            </a:lvl1pPr>
          </a:lstStyle>
          <a:p>
            <a:pPr>
              <a:defRPr/>
            </a:pPr>
            <a:endParaRPr lang="en-US"/>
          </a:p>
        </p:txBody>
      </p:sp>
      <p:sp>
        <p:nvSpPr>
          <p:cNvPr id="6" name="Rectangle 68"/>
          <p:cNvSpPr>
            <a:spLocks noGrp="1" noChangeArrowheads="1"/>
          </p:cNvSpPr>
          <p:nvPr>
            <p:ph type="ftr" sz="quarter" idx="11"/>
          </p:nvPr>
        </p:nvSpPr>
        <p:spPr>
          <a:xfrm>
            <a:off x="3124200" y="6248400"/>
            <a:ext cx="2895600" cy="457200"/>
          </a:xfrm>
          <a:prstGeom prst="rect">
            <a:avLst/>
          </a:prstGeom>
        </p:spPr>
        <p:txBody>
          <a:bodyPr/>
          <a:lstStyle>
            <a:lvl1pPr>
              <a:defRPr>
                <a:latin typeface="Times New Roman" charset="0"/>
              </a:defRPr>
            </a:lvl1pPr>
          </a:lstStyle>
          <a:p>
            <a:pPr>
              <a:defRPr/>
            </a:pPr>
            <a:endParaRPr lang="en-US"/>
          </a:p>
        </p:txBody>
      </p:sp>
      <p:sp>
        <p:nvSpPr>
          <p:cNvPr id="7" name="Rectangle 69"/>
          <p:cNvSpPr>
            <a:spLocks noGrp="1" noChangeArrowheads="1"/>
          </p:cNvSpPr>
          <p:nvPr>
            <p:ph type="sldNum" sz="quarter" idx="12"/>
          </p:nvPr>
        </p:nvSpPr>
        <p:spPr/>
        <p:txBody>
          <a:bodyPr/>
          <a:lstStyle>
            <a:lvl1pPr>
              <a:defRPr/>
            </a:lvl1pPr>
          </a:lstStyle>
          <a:p>
            <a:pPr>
              <a:defRPr/>
            </a:pPr>
            <a:r>
              <a:rPr lang="en-US"/>
              <a:t>3-</a:t>
            </a:r>
            <a:fld id="{214EABE5-52E0-4E7D-BE15-F5F508859410}" type="slidenum">
              <a:rPr lang="en-US"/>
              <a:pPr>
                <a:defRPr/>
              </a:pPr>
              <a:t>‹#›</a:t>
            </a:fld>
            <a:endParaRPr lang="en-US"/>
          </a:p>
        </p:txBody>
      </p:sp>
    </p:spTree>
    <p:extLst>
      <p:ext uri="{BB962C8B-B14F-4D97-AF65-F5344CB8AC3E}">
        <p14:creationId xmlns:p14="http://schemas.microsoft.com/office/powerpoint/2010/main" val="55896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11/3/2021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2015 Pearson Education, Inc. All Rights Reserved</a:t>
            </a:r>
          </a:p>
        </p:txBody>
      </p:sp>
      <p:pic>
        <p:nvPicPr>
          <p:cNvPr id="10" name="Picture 9"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 id="2147483667"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23.jpe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25.jpeg"/></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28.jpeg"/><Relationship Id="rId4" Type="http://schemas.openxmlformats.org/officeDocument/2006/relationships/image" Target="../media/image27.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5.xml"/><Relationship Id="rId1" Type="http://schemas.openxmlformats.org/officeDocument/2006/relationships/slideLayout" Target="../slideLayouts/slideLayout9.xml"/><Relationship Id="rId5" Type="http://schemas.openxmlformats.org/officeDocument/2006/relationships/image" Target="../media/image39.jpeg"/><Relationship Id="rId4" Type="http://schemas.openxmlformats.org/officeDocument/2006/relationships/image" Target="../media/image38.jpeg"/></Relationships>
</file>

<file path=ppt/slides/_rels/slide5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7.xml"/><Relationship Id="rId1" Type="http://schemas.openxmlformats.org/officeDocument/2006/relationships/slideLayout" Target="../slideLayouts/slideLayout9.xml"/><Relationship Id="rId5" Type="http://schemas.openxmlformats.org/officeDocument/2006/relationships/image" Target="../media/image43.jpeg"/><Relationship Id="rId4" Type="http://schemas.openxmlformats.org/officeDocument/2006/relationships/image" Target="../media/image42.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54.sv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4969" cy="631948"/>
          </a:xfrm>
        </p:spPr>
        <p:txBody>
          <a:bodyPr wrap="square" anchor="ctr">
            <a:noAutofit/>
          </a:bodyPr>
          <a:lstStyle/>
          <a:p>
            <a:pPr>
              <a:lnSpc>
                <a:spcPct val="90000"/>
              </a:lnSpc>
              <a:spcAft>
                <a:spcPts val="125"/>
              </a:spcAft>
              <a:defRPr/>
            </a:pPr>
            <a:r>
              <a:rPr lang="en-IN" sz="3600" dirty="0">
                <a:latin typeface="+mj-lt"/>
              </a:rPr>
              <a:t>Database Concepts</a:t>
            </a:r>
          </a:p>
        </p:txBody>
      </p:sp>
      <p:sp>
        <p:nvSpPr>
          <p:cNvPr id="3" name="Text Placeholder 2"/>
          <p:cNvSpPr>
            <a:spLocks noGrp="1"/>
          </p:cNvSpPr>
          <p:nvPr>
            <p:ph type="body" sz="quarter" idx="13"/>
          </p:nvPr>
        </p:nvSpPr>
        <p:spPr>
          <a:xfrm>
            <a:off x="456677" y="762927"/>
            <a:ext cx="8153923" cy="403926"/>
          </a:xfrm>
        </p:spPr>
        <p:txBody>
          <a:bodyPr wrap="square" anchor="ctr">
            <a:noAutofit/>
          </a:bodyPr>
          <a:lstStyle/>
          <a:p>
            <a:r>
              <a:rPr lang="en-US" altLang="en-US" dirty="0"/>
              <a:t>Ninth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550337"/>
          </a:xfrm>
        </p:spPr>
        <p:txBody>
          <a:bodyPr wrap="square" anchor="ctr">
            <a:noAutofit/>
          </a:bodyPr>
          <a:lstStyle/>
          <a:p>
            <a:r>
              <a:rPr lang="en-US" sz="3200" dirty="0"/>
              <a:t>Chapter 4</a:t>
            </a:r>
          </a:p>
        </p:txBody>
      </p:sp>
      <p:sp>
        <p:nvSpPr>
          <p:cNvPr id="5" name="Text Placeholder 5"/>
          <p:cNvSpPr>
            <a:spLocks noGrp="1"/>
          </p:cNvSpPr>
          <p:nvPr>
            <p:ph type="body" sz="quarter" idx="15"/>
          </p:nvPr>
        </p:nvSpPr>
        <p:spPr>
          <a:xfrm>
            <a:off x="4572000" y="3127510"/>
            <a:ext cx="4041101" cy="714375"/>
          </a:xfrm>
        </p:spPr>
        <p:txBody>
          <a:bodyPr wrap="square" anchor="ctr">
            <a:noAutofit/>
          </a:bodyPr>
          <a:lstStyle/>
          <a:p>
            <a:pPr>
              <a:buClrTx/>
              <a:defRPr/>
            </a:pPr>
            <a:r>
              <a:rPr lang="en-IN" altLang="en-US" sz="2000" dirty="0">
                <a:ea typeface="Verdana" panose="020B0604030504040204" pitchFamily="34" charset="0"/>
                <a:cs typeface="Verdana" panose="020B0604030504040204" pitchFamily="34" charset="0"/>
              </a:rPr>
              <a:t>Data Modeling and the Entity-Relationship Model</a:t>
            </a:r>
          </a:p>
        </p:txBody>
      </p:sp>
      <p:pic>
        <p:nvPicPr>
          <p:cNvPr id="9" name="Picture 2" descr="Front Cover: Database Concepts, Ninth Edition by Kroenke, Auer, Vandenberg and Y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5" y="1213551"/>
            <a:ext cx="3952985" cy="5060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3"/>
            <a:ext cx="6781800" cy="184666"/>
          </a:xfrm>
        </p:spPr>
        <p:txBody>
          <a:bodyPr wrap="square">
            <a:noAutofit/>
          </a:bodyPr>
          <a:lstStyle/>
          <a:p>
            <a:pPr marL="0" indent="0" algn="r">
              <a:spcBef>
                <a:spcPts val="0"/>
              </a:spcBef>
              <a:buClrTx/>
              <a:buNone/>
              <a:defRPr/>
            </a:pPr>
            <a:r>
              <a:rPr lang="en-US" altLang="en-US" sz="1200" dirty="0">
                <a:latin typeface="Verdana"/>
                <a:ea typeface="Verdana" panose="020B0604030504040204" pitchFamily="34" charset="0"/>
                <a:cs typeface="Verdana" panose="020B0604030504040204" pitchFamily="34" charset="0"/>
              </a:rPr>
              <a:t>Copyright © 2020, 2017, 2015 Pearson Education, Inc. All Rights Reserved</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153400" cy="657144"/>
          </a:xfrm>
        </p:spPr>
        <p:txBody>
          <a:bodyPr wrap="square" anchor="ctr">
            <a:noAutofit/>
          </a:bodyPr>
          <a:lstStyle/>
          <a:p>
            <a:r>
              <a:rPr lang="en-IN" sz="3600" dirty="0">
                <a:latin typeface="+mj-lt"/>
              </a:rPr>
              <a:t>Systems Analysis and Design</a:t>
            </a:r>
            <a:endParaRPr lang="en-US" sz="3600" dirty="0">
              <a:latin typeface="+mj-lt"/>
            </a:endParaRPr>
          </a:p>
        </p:txBody>
      </p:sp>
      <p:sp>
        <p:nvSpPr>
          <p:cNvPr id="3" name="Content Placeholder 2"/>
          <p:cNvSpPr>
            <a:spLocks noGrp="1"/>
          </p:cNvSpPr>
          <p:nvPr>
            <p:ph idx="1"/>
          </p:nvPr>
        </p:nvSpPr>
        <p:spPr>
          <a:xfrm>
            <a:off x="457200" y="739112"/>
            <a:ext cx="8153400" cy="957716"/>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2600"/>
            <a:ext cx="8153400" cy="4385624"/>
          </a:xfrm>
        </p:spPr>
        <p:txBody>
          <a:bodyPr>
            <a:noAutofit/>
          </a:bodyPr>
          <a:lstStyle/>
          <a:p>
            <a:pPr marL="285750" indent="-285750"/>
            <a:r>
              <a:rPr lang="en-IN" sz="2200" b="1" dirty="0">
                <a:solidFill>
                  <a:schemeClr val="bg2"/>
                </a:solidFill>
              </a:rPr>
              <a:t>Systems analysis and design</a:t>
            </a:r>
            <a:r>
              <a:rPr lang="en-IN" sz="2200" dirty="0"/>
              <a:t> is the process of creating and maintaining information systems.</a:t>
            </a:r>
          </a:p>
          <a:p>
            <a:pPr marL="285750" indent="-285750"/>
            <a:r>
              <a:rPr lang="en-IN" sz="2200" dirty="0"/>
              <a:t>The classic methodology used in systems analysis and design to developed information systems is called the </a:t>
            </a:r>
            <a:r>
              <a:rPr lang="en-IN" sz="2200" b="1" dirty="0">
                <a:solidFill>
                  <a:schemeClr val="bg2"/>
                </a:solidFill>
              </a:rPr>
              <a:t>systems development life cycle (</a:t>
            </a:r>
            <a:r>
              <a:rPr lang="en-IN" sz="2200" b="1" spc="-300" dirty="0">
                <a:solidFill>
                  <a:schemeClr val="bg2"/>
                </a:solidFill>
              </a:rPr>
              <a:t>S D L </a:t>
            </a:r>
            <a:r>
              <a:rPr lang="en-IN" sz="2200" b="1" dirty="0">
                <a:solidFill>
                  <a:schemeClr val="bg2"/>
                </a:solidFill>
              </a:rPr>
              <a:t>C)</a:t>
            </a:r>
            <a:r>
              <a:rPr lang="en-IN" sz="2200" dirty="0"/>
              <a:t> and is composed of the following steps:</a:t>
            </a:r>
          </a:p>
          <a:p>
            <a:pPr marL="772668" lvl="1"/>
            <a:r>
              <a:rPr lang="en-IN" sz="2200" dirty="0"/>
              <a:t>Systems definition</a:t>
            </a:r>
          </a:p>
          <a:p>
            <a:pPr marL="772668" lvl="1"/>
            <a:r>
              <a:rPr lang="en-IN" sz="2200" dirty="0"/>
              <a:t>Requirements analysis</a:t>
            </a:r>
          </a:p>
          <a:p>
            <a:pPr marL="772668" lvl="1"/>
            <a:r>
              <a:rPr lang="en-IN" sz="2200" dirty="0"/>
              <a:t>Component design</a:t>
            </a:r>
          </a:p>
          <a:p>
            <a:pPr marL="772668" lvl="1"/>
            <a:r>
              <a:rPr lang="en-IN" sz="2200" dirty="0"/>
              <a:t>Implementation</a:t>
            </a:r>
          </a:p>
          <a:p>
            <a:pPr marL="772668" lvl="1"/>
            <a:r>
              <a:rPr lang="en-IN" sz="2200" dirty="0"/>
              <a:t>System maintenance</a:t>
            </a:r>
          </a:p>
        </p:txBody>
      </p:sp>
    </p:spTree>
    <p:extLst>
      <p:ext uri="{BB962C8B-B14F-4D97-AF65-F5344CB8AC3E}">
        <p14:creationId xmlns:p14="http://schemas.microsoft.com/office/powerpoint/2010/main" val="54360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Figure 4.5 The </a:t>
            </a:r>
            <a:r>
              <a:rPr lang="en-IN" sz="3600" spc="-450" dirty="0">
                <a:latin typeface="+mj-lt"/>
              </a:rPr>
              <a:t>S D L </a:t>
            </a:r>
            <a:r>
              <a:rPr lang="en-IN" sz="3600" dirty="0">
                <a:latin typeface="+mj-lt"/>
              </a:rPr>
              <a:t>C in Use</a:t>
            </a:r>
            <a:endParaRPr lang="en-US" sz="3600" dirty="0">
              <a:latin typeface="+mj-lt"/>
            </a:endParaRPr>
          </a:p>
        </p:txBody>
      </p:sp>
      <p:pic>
        <p:nvPicPr>
          <p:cNvPr id="5122" name="Picture 2" descr="Below are the steps in the flow.&#10;a. Business process&#10;b. Based on system need, System Definition&#10;c. Requirement analysis. The project plan is drafted ahead of this.&#10;d. Component design. Approved user requirements are drafted ahead of this.&#10;e. Implementation. System design is drafted ahead of this.&#10;f. System is ready and available to the users.&#10;g. Users raise any problem or need for change to the system maintenance team.&#10;h. The steps start from system definition to resolve the problem or to address the change."/>
          <p:cNvPicPr>
            <a:picLocks noChangeAspect="1" noChangeArrowheads="1"/>
          </p:cNvPicPr>
          <p:nvPr/>
        </p:nvPicPr>
        <p:blipFill rotWithShape="1">
          <a:blip r:embed="rId3">
            <a:extLst>
              <a:ext uri="{28A0092B-C50C-407E-A947-70E740481C1C}">
                <a14:useLocalDpi xmlns:a14="http://schemas.microsoft.com/office/drawing/2010/main" val="0"/>
              </a:ext>
            </a:extLst>
          </a:blip>
          <a:srcRect b="3919"/>
          <a:stretch/>
        </p:blipFill>
        <p:spPr bwMode="auto">
          <a:xfrm>
            <a:off x="1804687" y="939112"/>
            <a:ext cx="5526240" cy="537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6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81"/>
            <a:ext cx="8153400" cy="619125"/>
          </a:xfrm>
        </p:spPr>
        <p:txBody>
          <a:bodyPr wrap="square" anchor="ctr">
            <a:noAutofit/>
          </a:bodyPr>
          <a:lstStyle/>
          <a:p>
            <a:r>
              <a:rPr lang="en-IN" sz="3600" dirty="0">
                <a:latin typeface="+mj-lt"/>
              </a:rPr>
              <a:t>The System Definition Step</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2600"/>
            <a:ext cx="8153400" cy="4416594"/>
          </a:xfrm>
        </p:spPr>
        <p:txBody>
          <a:bodyPr>
            <a:noAutofit/>
          </a:bodyPr>
          <a:lstStyle/>
          <a:p>
            <a:pPr marL="285750" indent="-285750"/>
            <a:r>
              <a:rPr lang="en-IN" sz="2200" dirty="0"/>
              <a:t>The </a:t>
            </a:r>
            <a:r>
              <a:rPr lang="en-IN" sz="2200" b="1" dirty="0">
                <a:solidFill>
                  <a:schemeClr val="bg2"/>
                </a:solidFill>
              </a:rPr>
              <a:t>system definition</a:t>
            </a:r>
            <a:r>
              <a:rPr lang="en-IN" sz="2200" dirty="0"/>
              <a:t> step is a </a:t>
            </a:r>
            <a:r>
              <a:rPr lang="en-IN" sz="2200" i="1" dirty="0"/>
              <a:t>process</a:t>
            </a:r>
            <a:r>
              <a:rPr lang="en-IN" sz="2200" dirty="0"/>
              <a:t> that starts with the need for an information system to support a business process as its </a:t>
            </a:r>
            <a:r>
              <a:rPr lang="en-IN" sz="2200" i="1" dirty="0"/>
              <a:t>input</a:t>
            </a:r>
            <a:r>
              <a:rPr lang="en-IN" sz="2200" dirty="0"/>
              <a:t> and produces a plan as its </a:t>
            </a:r>
            <a:r>
              <a:rPr lang="en-IN" sz="2200" i="1" dirty="0"/>
              <a:t>output</a:t>
            </a:r>
            <a:r>
              <a:rPr lang="en-IN" sz="2200" dirty="0"/>
              <a:t>.</a:t>
            </a:r>
          </a:p>
          <a:p>
            <a:pPr marL="285750" indent="-285750"/>
            <a:r>
              <a:rPr lang="en-IN" sz="2200" dirty="0"/>
              <a:t>This step includes:	</a:t>
            </a:r>
          </a:p>
          <a:p>
            <a:pPr marL="772668" lvl="1"/>
            <a:r>
              <a:rPr lang="en-IN" sz="2200" dirty="0"/>
              <a:t>Define the information system project goals and scope</a:t>
            </a:r>
          </a:p>
          <a:p>
            <a:pPr marL="772668" lvl="1"/>
            <a:r>
              <a:rPr lang="en-IN" sz="2200" dirty="0"/>
              <a:t>Assess the feasibility of the project (cost, schedule, technical, organizational)</a:t>
            </a:r>
          </a:p>
          <a:p>
            <a:pPr marL="772668" lvl="1"/>
            <a:r>
              <a:rPr lang="en-IN" sz="2200" dirty="0"/>
              <a:t>Form the project team</a:t>
            </a:r>
          </a:p>
          <a:p>
            <a:pPr marL="772668" lvl="1"/>
            <a:r>
              <a:rPr lang="en-IN" sz="2200" dirty="0"/>
              <a:t>Plan the project (specify tasks, assign personnel, determine task dependencies, set schedules)</a:t>
            </a:r>
          </a:p>
          <a:p>
            <a:pPr marL="285750" indent="-285750"/>
            <a:r>
              <a:rPr lang="en-IN" sz="2200" dirty="0"/>
              <a:t>The deliverable is the project plan</a:t>
            </a:r>
          </a:p>
        </p:txBody>
      </p:sp>
    </p:spTree>
    <p:extLst>
      <p:ext uri="{BB962C8B-B14F-4D97-AF65-F5344CB8AC3E}">
        <p14:creationId xmlns:p14="http://schemas.microsoft.com/office/powerpoint/2010/main" val="385886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The Requirements Analysis Step</a:t>
            </a:r>
            <a:endParaRPr lang="en-US" sz="3600" dirty="0">
              <a:latin typeface="+mj-lt"/>
            </a:endParaRP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75452"/>
            <a:ext cx="8153400" cy="4539704"/>
          </a:xfrm>
        </p:spPr>
        <p:txBody>
          <a:bodyPr>
            <a:noAutofit/>
          </a:bodyPr>
          <a:lstStyle/>
          <a:p>
            <a:pPr marL="285750" indent="-285750"/>
            <a:r>
              <a:rPr lang="en-IN" sz="2000" dirty="0"/>
              <a:t>The </a:t>
            </a:r>
            <a:r>
              <a:rPr lang="en-IN" sz="2000" b="1" dirty="0">
                <a:solidFill>
                  <a:schemeClr val="bg2"/>
                </a:solidFill>
              </a:rPr>
              <a:t>requirements analysis</a:t>
            </a:r>
            <a:r>
              <a:rPr lang="en-IN" sz="2000" dirty="0"/>
              <a:t> step is a </a:t>
            </a:r>
            <a:r>
              <a:rPr lang="en-IN" sz="2000" i="1" dirty="0"/>
              <a:t>process</a:t>
            </a:r>
            <a:r>
              <a:rPr lang="en-IN" sz="2000" dirty="0"/>
              <a:t> that starts with the project plan as its </a:t>
            </a:r>
            <a:r>
              <a:rPr lang="en-IN" sz="2000" i="1" dirty="0"/>
              <a:t>input</a:t>
            </a:r>
            <a:r>
              <a:rPr lang="en-IN" sz="2000" dirty="0"/>
              <a:t> and produces a set of approved user requirements as its </a:t>
            </a:r>
            <a:r>
              <a:rPr lang="en-IN" sz="2000" i="1" dirty="0"/>
              <a:t>output</a:t>
            </a:r>
          </a:p>
          <a:p>
            <a:pPr marL="285750" indent="-285750"/>
            <a:r>
              <a:rPr lang="en-IN" sz="2000" dirty="0"/>
              <a:t>This step includes:	</a:t>
            </a:r>
          </a:p>
          <a:p>
            <a:pPr marL="772668" lvl="1"/>
            <a:r>
              <a:rPr lang="en-IN" sz="2000" dirty="0"/>
              <a:t>Conduct user interviews</a:t>
            </a:r>
          </a:p>
          <a:p>
            <a:pPr marL="772668" lvl="1"/>
            <a:r>
              <a:rPr lang="en-IN" sz="2000" dirty="0"/>
              <a:t>Evaluate existing systems</a:t>
            </a:r>
          </a:p>
          <a:p>
            <a:pPr marL="772668" lvl="1"/>
            <a:r>
              <a:rPr lang="en-IN" sz="2000" dirty="0"/>
              <a:t>Determine needed new forms/reports/queries</a:t>
            </a:r>
          </a:p>
          <a:p>
            <a:pPr marL="772668" lvl="1"/>
            <a:r>
              <a:rPr lang="en-IN" sz="2000" dirty="0"/>
              <a:t>Identify needed new applications features and functions</a:t>
            </a:r>
          </a:p>
          <a:p>
            <a:pPr marL="772668" lvl="1"/>
            <a:r>
              <a:rPr lang="en-IN" sz="2000" dirty="0"/>
              <a:t>Consider security</a:t>
            </a:r>
          </a:p>
          <a:p>
            <a:pPr marL="772668" lvl="1"/>
            <a:r>
              <a:rPr lang="en-IN" sz="2000" dirty="0"/>
              <a:t>Consider the five components of an information system – hardware, software, data, procedures, people</a:t>
            </a:r>
          </a:p>
          <a:p>
            <a:pPr marL="285750" indent="-285750"/>
            <a:r>
              <a:rPr lang="en-IN" sz="2000" dirty="0"/>
              <a:t>The deliverable is the approved user requirements</a:t>
            </a:r>
          </a:p>
        </p:txBody>
      </p:sp>
    </p:spTree>
    <p:extLst>
      <p:ext uri="{BB962C8B-B14F-4D97-AF65-F5344CB8AC3E}">
        <p14:creationId xmlns:p14="http://schemas.microsoft.com/office/powerpoint/2010/main" val="280484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The Component Design Step</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5910"/>
            <a:ext cx="8153400" cy="4462760"/>
          </a:xfrm>
        </p:spPr>
        <p:txBody>
          <a:bodyPr>
            <a:noAutofit/>
          </a:bodyPr>
          <a:lstStyle/>
          <a:p>
            <a:pPr marL="285750" indent="-285750"/>
            <a:r>
              <a:rPr lang="en-IN" sz="2400" dirty="0"/>
              <a:t>The </a:t>
            </a:r>
            <a:r>
              <a:rPr lang="en-IN" sz="2400" b="1" dirty="0">
                <a:solidFill>
                  <a:schemeClr val="bg2"/>
                </a:solidFill>
              </a:rPr>
              <a:t>component design</a:t>
            </a:r>
            <a:r>
              <a:rPr lang="en-IN" sz="2400" dirty="0"/>
              <a:t> step is a </a:t>
            </a:r>
            <a:r>
              <a:rPr lang="en-IN" sz="2400" i="1" dirty="0"/>
              <a:t>process</a:t>
            </a:r>
            <a:r>
              <a:rPr lang="en-IN" sz="2400" dirty="0"/>
              <a:t> that starts with the approved user requirements as its </a:t>
            </a:r>
            <a:r>
              <a:rPr lang="en-IN" sz="2400" i="1" dirty="0"/>
              <a:t>input</a:t>
            </a:r>
            <a:r>
              <a:rPr lang="en-IN" sz="2400" dirty="0"/>
              <a:t> and produces a final system design as its </a:t>
            </a:r>
            <a:r>
              <a:rPr lang="en-IN" sz="2400" i="1" dirty="0"/>
              <a:t>output</a:t>
            </a:r>
            <a:r>
              <a:rPr lang="en-IN" sz="2400" dirty="0"/>
              <a:t>.</a:t>
            </a:r>
          </a:p>
          <a:p>
            <a:pPr marL="285750" indent="-285750"/>
            <a:r>
              <a:rPr lang="en-IN" sz="2400" dirty="0"/>
              <a:t>This step includes:	</a:t>
            </a:r>
          </a:p>
          <a:p>
            <a:pPr marL="772668" lvl="1"/>
            <a:r>
              <a:rPr lang="en-IN" sz="2400" dirty="0"/>
              <a:t>Determine hardware specifications</a:t>
            </a:r>
          </a:p>
          <a:p>
            <a:pPr marL="772668" lvl="1"/>
            <a:r>
              <a:rPr lang="en-IN" sz="2400" dirty="0"/>
              <a:t>Determine program (software) specifications</a:t>
            </a:r>
          </a:p>
          <a:p>
            <a:pPr marL="772668" lvl="1"/>
            <a:r>
              <a:rPr lang="en-IN" sz="2400" dirty="0"/>
              <a:t>Create the database design</a:t>
            </a:r>
          </a:p>
          <a:p>
            <a:pPr marL="772668" lvl="1"/>
            <a:r>
              <a:rPr lang="en-IN" sz="2400" dirty="0"/>
              <a:t>Design business procedures</a:t>
            </a:r>
          </a:p>
          <a:p>
            <a:pPr marL="772668" lvl="1"/>
            <a:r>
              <a:rPr lang="en-IN" sz="2400" dirty="0"/>
              <a:t>Create job descriptions for business personnel</a:t>
            </a:r>
          </a:p>
          <a:p>
            <a:pPr marL="285750" indent="-285750"/>
            <a:r>
              <a:rPr lang="en-IN" sz="2400" dirty="0"/>
              <a:t>The deliverable is the documented system design</a:t>
            </a:r>
          </a:p>
        </p:txBody>
      </p:sp>
    </p:spTree>
    <p:extLst>
      <p:ext uri="{BB962C8B-B14F-4D97-AF65-F5344CB8AC3E}">
        <p14:creationId xmlns:p14="http://schemas.microsoft.com/office/powerpoint/2010/main" val="49720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81"/>
            <a:ext cx="8153400" cy="619125"/>
          </a:xfrm>
        </p:spPr>
        <p:txBody>
          <a:bodyPr wrap="square" anchor="ctr">
            <a:noAutofit/>
          </a:bodyPr>
          <a:lstStyle/>
          <a:p>
            <a:r>
              <a:rPr lang="en-IN" sz="3600" dirty="0">
                <a:latin typeface="+mj-lt"/>
              </a:rPr>
              <a:t>The Implementation Step</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6797"/>
            <a:ext cx="8153400" cy="4498062"/>
          </a:xfrm>
        </p:spPr>
        <p:txBody>
          <a:bodyPr>
            <a:noAutofit/>
          </a:bodyPr>
          <a:lstStyle/>
          <a:p>
            <a:pPr marL="285750" indent="-285750"/>
            <a:r>
              <a:rPr lang="en-IN" sz="2200" dirty="0"/>
              <a:t>The </a:t>
            </a:r>
            <a:r>
              <a:rPr lang="en-IN" sz="2200" b="1" dirty="0">
                <a:solidFill>
                  <a:schemeClr val="bg2"/>
                </a:solidFill>
              </a:rPr>
              <a:t>Implementation</a:t>
            </a:r>
            <a:r>
              <a:rPr lang="en-IN" sz="2200" dirty="0"/>
              <a:t> step is a </a:t>
            </a:r>
            <a:r>
              <a:rPr lang="en-IN" sz="2200" i="1" dirty="0"/>
              <a:t>process</a:t>
            </a:r>
            <a:r>
              <a:rPr lang="en-IN" sz="2200" dirty="0"/>
              <a:t> that starts with the final system design as its </a:t>
            </a:r>
            <a:r>
              <a:rPr lang="en-IN" sz="2200" i="1" dirty="0"/>
              <a:t>input</a:t>
            </a:r>
            <a:r>
              <a:rPr lang="en-IN" sz="2200" dirty="0"/>
              <a:t> and produces a final system as its </a:t>
            </a:r>
            <a:r>
              <a:rPr lang="en-IN" sz="2200" i="1" dirty="0"/>
              <a:t>output</a:t>
            </a:r>
            <a:r>
              <a:rPr lang="en-IN" sz="2200" dirty="0"/>
              <a:t>.</a:t>
            </a:r>
          </a:p>
          <a:p>
            <a:pPr marL="285750" indent="-285750"/>
            <a:r>
              <a:rPr lang="en-IN" sz="2200" dirty="0"/>
              <a:t>This step includes:	</a:t>
            </a:r>
          </a:p>
          <a:p>
            <a:pPr marL="772668" lvl="1"/>
            <a:r>
              <a:rPr lang="en-IN" sz="2200" dirty="0"/>
              <a:t>Build system components</a:t>
            </a:r>
          </a:p>
          <a:p>
            <a:pPr marL="772668" lvl="1"/>
            <a:r>
              <a:rPr lang="en-IN" sz="2200" dirty="0"/>
              <a:t>Conduct component tests</a:t>
            </a:r>
          </a:p>
          <a:p>
            <a:pPr marL="772668" lvl="1"/>
            <a:r>
              <a:rPr lang="en-IN" sz="2200" dirty="0"/>
              <a:t>Integrate the components</a:t>
            </a:r>
          </a:p>
          <a:p>
            <a:pPr marL="772668" lvl="1"/>
            <a:r>
              <a:rPr lang="en-IN" sz="2200" dirty="0"/>
              <a:t>Conduct integrated component tests</a:t>
            </a:r>
          </a:p>
          <a:p>
            <a:pPr marL="772668" lvl="1"/>
            <a:r>
              <a:rPr lang="en-IN" sz="2200" dirty="0"/>
              <a:t>Convert to the new system</a:t>
            </a:r>
          </a:p>
          <a:p>
            <a:pPr marL="285750" indent="-285750"/>
            <a:r>
              <a:rPr lang="en-IN" sz="2200" dirty="0"/>
              <a:t>The deliverable is the installed and functioning information system.</a:t>
            </a:r>
          </a:p>
        </p:txBody>
      </p:sp>
    </p:spTree>
    <p:extLst>
      <p:ext uri="{BB962C8B-B14F-4D97-AF65-F5344CB8AC3E}">
        <p14:creationId xmlns:p14="http://schemas.microsoft.com/office/powerpoint/2010/main" val="298108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1703320"/>
          </a:xfrm>
        </p:spPr>
        <p:txBody>
          <a:bodyPr wrap="square" anchor="ctr">
            <a:noAutofit/>
          </a:bodyPr>
          <a:lstStyle/>
          <a:p>
            <a:r>
              <a:rPr lang="en-IN" sz="3600" dirty="0">
                <a:latin typeface="+mj-lt"/>
              </a:rPr>
              <a:t>Figure 4.6 The </a:t>
            </a:r>
            <a:r>
              <a:rPr lang="en-IN" sz="3600" spc="-450" dirty="0">
                <a:latin typeface="+mj-lt"/>
              </a:rPr>
              <a:t>S D L </a:t>
            </a:r>
            <a:r>
              <a:rPr lang="en-IN" sz="3600" dirty="0">
                <a:latin typeface="+mj-lt"/>
              </a:rPr>
              <a:t>C Design and Implementation Steps for the Five Information System Components</a:t>
            </a:r>
            <a:endParaRPr lang="en-US" sz="3600" dirty="0">
              <a:latin typeface="+mj-lt"/>
            </a:endParaRPr>
          </a:p>
        </p:txBody>
      </p:sp>
      <p:pic>
        <p:nvPicPr>
          <p:cNvPr id="7170" name="Picture 2" descr="The vertical components of the matrix are hardware, software, data, procedures and people.&#10;The horizontal components are component design step and implementation step.&#10;The integrated testing and startup phase is across all phases.&#10;The data in the matrix is as below:&#10;a. Component Design step:&#10;• Hardware: Determine hardware specifications&#10;• Software: Select off-the-shelf software if available. Design custom programs if necessary&#10;• Data: Design database and related application components.&#10;• Procedures: Design user and operational procedures&#10;• People: Develop job descriptions&#10;b. Implementation Step:&#10;• Hardware: Obtain, install, and test hardware&#10;• Software: License and install off-the-shelf software. Create custom programs if necessary. Test pro-grams.&#10;• Data: Create database. Populate with data. Test database and data.&#10;• Procedures: Document procedures. Create training programs. Review and test procedures&#10;• People: Train personnel. Hire new personnel if necessary."/>
          <p:cNvPicPr>
            <a:picLocks noChangeAspect="1" noChangeArrowheads="1"/>
          </p:cNvPicPr>
          <p:nvPr/>
        </p:nvPicPr>
        <p:blipFill rotWithShape="1">
          <a:blip r:embed="rId3">
            <a:extLst>
              <a:ext uri="{28A0092B-C50C-407E-A947-70E740481C1C}">
                <a14:useLocalDpi xmlns:a14="http://schemas.microsoft.com/office/drawing/2010/main" val="0"/>
              </a:ext>
            </a:extLst>
          </a:blip>
          <a:srcRect b="6476"/>
          <a:stretch/>
        </p:blipFill>
        <p:spPr bwMode="auto">
          <a:xfrm>
            <a:off x="614712" y="2207685"/>
            <a:ext cx="7914366" cy="340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90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The System Maintenance Step</a:t>
            </a:r>
            <a:endParaRPr lang="en-US" sz="3600" dirty="0">
              <a:latin typeface="+mj-lt"/>
            </a:endParaRP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2600"/>
            <a:ext cx="8153400" cy="4343400"/>
          </a:xfrm>
        </p:spPr>
        <p:txBody>
          <a:bodyPr>
            <a:noAutofit/>
          </a:bodyPr>
          <a:lstStyle/>
          <a:p>
            <a:pPr marL="285750" indent="-285750"/>
            <a:r>
              <a:rPr lang="en-IN" sz="2200" dirty="0"/>
              <a:t>The </a:t>
            </a:r>
            <a:r>
              <a:rPr lang="en-IN" sz="2200" b="1" dirty="0">
                <a:solidFill>
                  <a:schemeClr val="bg2"/>
                </a:solidFill>
              </a:rPr>
              <a:t>system maintenance</a:t>
            </a:r>
            <a:r>
              <a:rPr lang="en-IN" sz="2200" dirty="0"/>
              <a:t> step is a </a:t>
            </a:r>
            <a:r>
              <a:rPr lang="en-IN" sz="2200" i="1" dirty="0"/>
              <a:t>process</a:t>
            </a:r>
            <a:r>
              <a:rPr lang="en-IN" sz="2200" dirty="0"/>
              <a:t> that starts with the implemented system as its </a:t>
            </a:r>
            <a:r>
              <a:rPr lang="en-IN" sz="2200" i="1" dirty="0"/>
              <a:t>input</a:t>
            </a:r>
            <a:r>
              <a:rPr lang="en-IN" sz="2200" dirty="0"/>
              <a:t> and produces an updated system or a request of system modification using the </a:t>
            </a:r>
            <a:r>
              <a:rPr lang="en-IN" sz="2200" spc="-300" dirty="0"/>
              <a:t>S D L </a:t>
            </a:r>
            <a:r>
              <a:rPr lang="en-IN" sz="2200" dirty="0"/>
              <a:t>C as its </a:t>
            </a:r>
            <a:r>
              <a:rPr lang="en-IN" sz="2200" i="1" dirty="0"/>
              <a:t>output</a:t>
            </a:r>
            <a:r>
              <a:rPr lang="en-IN" sz="2200" dirty="0"/>
              <a:t>.</a:t>
            </a:r>
          </a:p>
          <a:p>
            <a:pPr marL="285750" indent="-285750"/>
            <a:r>
              <a:rPr lang="en-IN" sz="2200" dirty="0"/>
              <a:t>This step includes:	</a:t>
            </a:r>
          </a:p>
          <a:p>
            <a:pPr marL="772668" lvl="1"/>
            <a:r>
              <a:rPr lang="en-IN" sz="2200" dirty="0"/>
              <a:t>Update the system with patches, service packs, and new software releases</a:t>
            </a:r>
          </a:p>
          <a:p>
            <a:pPr marL="772668" lvl="1"/>
            <a:r>
              <a:rPr lang="en-IN" sz="2200" dirty="0"/>
              <a:t>Record and prioritize requests for system changes of enhancements</a:t>
            </a:r>
          </a:p>
          <a:p>
            <a:pPr marL="285750" indent="-285750"/>
            <a:r>
              <a:rPr lang="en-IN" sz="2200" dirty="0"/>
              <a:t>The deliverable is an updated system and the start of a new     </a:t>
            </a:r>
            <a:r>
              <a:rPr lang="en-IN" sz="2200" spc="-300" dirty="0"/>
              <a:t>S D L </a:t>
            </a:r>
            <a:r>
              <a:rPr lang="en-IN" sz="2200" dirty="0"/>
              <a:t>C cycle to enhance the information system.</a:t>
            </a:r>
          </a:p>
        </p:txBody>
      </p:sp>
    </p:spTree>
    <p:extLst>
      <p:ext uri="{BB962C8B-B14F-4D97-AF65-F5344CB8AC3E}">
        <p14:creationId xmlns:p14="http://schemas.microsoft.com/office/powerpoint/2010/main" val="62239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68"/>
            <a:ext cx="8229600" cy="1219200"/>
          </a:xfrm>
        </p:spPr>
        <p:txBody>
          <a:bodyPr wrap="square" anchor="ctr">
            <a:noAutofit/>
          </a:bodyPr>
          <a:lstStyle/>
          <a:p>
            <a:r>
              <a:rPr lang="en-IN" sz="3600" dirty="0">
                <a:latin typeface="+mj-lt"/>
              </a:rPr>
              <a:t>What are the Steps in the Database Development Process?</a:t>
            </a:r>
            <a:endParaRPr lang="en-US" sz="3600" dirty="0">
              <a:latin typeface="+mj-lt"/>
            </a:endParaRPr>
          </a:p>
        </p:txBody>
      </p:sp>
      <p:sp>
        <p:nvSpPr>
          <p:cNvPr id="3" name="Content Placeholder 2"/>
          <p:cNvSpPr>
            <a:spLocks noGrp="1"/>
          </p:cNvSpPr>
          <p:nvPr>
            <p:ph idx="1"/>
          </p:nvPr>
        </p:nvSpPr>
        <p:spPr>
          <a:xfrm>
            <a:off x="457200" y="1428750"/>
            <a:ext cx="8153400" cy="951492"/>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stages of database development</a:t>
            </a:r>
          </a:p>
        </p:txBody>
      </p:sp>
      <p:sp>
        <p:nvSpPr>
          <p:cNvPr id="4" name="Content Placeholder 3"/>
          <p:cNvSpPr>
            <a:spLocks noGrp="1"/>
          </p:cNvSpPr>
          <p:nvPr>
            <p:ph idx="13"/>
          </p:nvPr>
        </p:nvSpPr>
        <p:spPr>
          <a:xfrm>
            <a:off x="447675" y="2438400"/>
            <a:ext cx="8162925" cy="762000"/>
          </a:xfrm>
        </p:spPr>
        <p:txBody>
          <a:bodyPr>
            <a:noAutofit/>
          </a:bodyPr>
          <a:lstStyle/>
          <a:p>
            <a:pPr marL="285750" indent="-285750"/>
            <a:r>
              <a:rPr lang="en-IN" sz="2200" dirty="0"/>
              <a:t>The </a:t>
            </a:r>
            <a:r>
              <a:rPr lang="en-IN" sz="2200" b="1" dirty="0">
                <a:solidFill>
                  <a:schemeClr val="bg2"/>
                </a:solidFill>
              </a:rPr>
              <a:t>database development process</a:t>
            </a:r>
            <a:r>
              <a:rPr lang="en-IN" sz="2200" dirty="0"/>
              <a:t> is a subset of the </a:t>
            </a:r>
            <a:r>
              <a:rPr lang="en-IN" sz="2200" spc="-300" dirty="0"/>
              <a:t>S D L </a:t>
            </a:r>
            <a:r>
              <a:rPr lang="en-IN" sz="2200" dirty="0"/>
              <a:t>C that consists of three major stages:</a:t>
            </a:r>
          </a:p>
        </p:txBody>
      </p:sp>
      <p:sp>
        <p:nvSpPr>
          <p:cNvPr id="5" name="Content Placeholder 4"/>
          <p:cNvSpPr>
            <a:spLocks noGrp="1"/>
          </p:cNvSpPr>
          <p:nvPr>
            <p:ph sz="quarter" idx="14"/>
          </p:nvPr>
        </p:nvSpPr>
        <p:spPr>
          <a:xfrm>
            <a:off x="457200" y="3295650"/>
            <a:ext cx="8153400" cy="1504950"/>
          </a:xfrm>
        </p:spPr>
        <p:txBody>
          <a:bodyPr>
            <a:noAutofit/>
          </a:bodyPr>
          <a:lstStyle/>
          <a:p>
            <a:pPr marL="809625" indent="-361950">
              <a:buFont typeface="+mj-lt"/>
              <a:buAutoNum type="arabicPeriod"/>
            </a:pPr>
            <a:r>
              <a:rPr lang="en-IN" sz="2200" dirty="0"/>
              <a:t>Requirements analysis</a:t>
            </a:r>
          </a:p>
          <a:p>
            <a:pPr marL="809625" indent="-361950">
              <a:buFont typeface="+mj-lt"/>
              <a:buAutoNum type="arabicPeriod"/>
            </a:pPr>
            <a:r>
              <a:rPr lang="en-IN" sz="2200" dirty="0"/>
              <a:t>Component design</a:t>
            </a:r>
          </a:p>
          <a:p>
            <a:pPr marL="809625" indent="-361950">
              <a:buFont typeface="+mj-lt"/>
              <a:buAutoNum type="arabicPeriod"/>
            </a:pPr>
            <a:r>
              <a:rPr lang="en-IN" sz="2200" dirty="0"/>
              <a:t>Implementation</a:t>
            </a:r>
          </a:p>
        </p:txBody>
      </p:sp>
    </p:spTree>
    <p:extLst>
      <p:ext uri="{BB962C8B-B14F-4D97-AF65-F5344CB8AC3E}">
        <p14:creationId xmlns:p14="http://schemas.microsoft.com/office/powerpoint/2010/main" val="293273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11"/>
            <a:ext cx="8153400" cy="1228725"/>
          </a:xfrm>
        </p:spPr>
        <p:txBody>
          <a:bodyPr wrap="square" anchor="ctr">
            <a:noAutofit/>
          </a:bodyPr>
          <a:lstStyle/>
          <a:p>
            <a:r>
              <a:rPr lang="en-IN" sz="3600" dirty="0">
                <a:latin typeface="+mj-lt"/>
              </a:rPr>
              <a:t>Figure 4.7 Sources of Requirements for a Database Applications</a:t>
            </a:r>
            <a:endParaRPr lang="en-US" sz="3600" dirty="0">
              <a:latin typeface="+mj-lt"/>
            </a:endParaRPr>
          </a:p>
        </p:txBody>
      </p:sp>
      <p:pic>
        <p:nvPicPr>
          <p:cNvPr id="8194" name="Picture 2" descr="Below is the list.&#10;• User interviews &#10;• Forms &#10;• Reports &#10;• Queries &#10;• Application programs &#10;• Web sites &#10;• Use cases &#10;• Business rules"/>
          <p:cNvPicPr>
            <a:picLocks noChangeAspect="1" noChangeArrowheads="1"/>
          </p:cNvPicPr>
          <p:nvPr/>
        </p:nvPicPr>
        <p:blipFill rotWithShape="1">
          <a:blip r:embed="rId3">
            <a:extLst>
              <a:ext uri="{28A0092B-C50C-407E-A947-70E740481C1C}">
                <a14:useLocalDpi xmlns:a14="http://schemas.microsoft.com/office/drawing/2010/main" val="0"/>
              </a:ext>
            </a:extLst>
          </a:blip>
          <a:srcRect b="5599"/>
          <a:stretch/>
        </p:blipFill>
        <p:spPr bwMode="auto">
          <a:xfrm>
            <a:off x="1820628" y="1461644"/>
            <a:ext cx="5498895" cy="48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1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7706"/>
            <a:ext cx="8153400" cy="611148"/>
          </a:xfrm>
        </p:spPr>
        <p:txBody>
          <a:bodyPr wrap="square" anchor="ctr">
            <a:no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857250"/>
            <a:ext cx="8153400" cy="5349406"/>
          </a:xfrm>
        </p:spPr>
        <p:txBody>
          <a:bodyPr vert="horz" lIns="0" tIns="0" rIns="0" bIns="0" rtlCol="0">
            <a:noAutofit/>
          </a:bodyPr>
          <a:lstStyle/>
          <a:p>
            <a:pPr marL="285750" indent="-285750"/>
            <a:r>
              <a:rPr lang="en-IN" sz="2200" dirty="0"/>
              <a:t>Learn the basic steps of systems analysis and design</a:t>
            </a:r>
          </a:p>
          <a:p>
            <a:pPr marL="285750" indent="-285750"/>
            <a:r>
              <a:rPr lang="en-IN" sz="2200" dirty="0"/>
              <a:t>Learn the basic stages of database development</a:t>
            </a:r>
          </a:p>
          <a:p>
            <a:pPr marL="285750" indent="-285750"/>
            <a:r>
              <a:rPr lang="en-IN" sz="2200" dirty="0"/>
              <a:t>Understand the purpose and role of a data model</a:t>
            </a:r>
          </a:p>
          <a:p>
            <a:pPr marL="285750" indent="-285750"/>
            <a:r>
              <a:rPr lang="en-IN" sz="2200" dirty="0"/>
              <a:t>Know the principle components of the E-R data model</a:t>
            </a:r>
          </a:p>
          <a:p>
            <a:pPr marL="285750" indent="-285750"/>
            <a:r>
              <a:rPr lang="en-IN" sz="2200" dirty="0"/>
              <a:t>Understand how to interpret traditional E-R diagrams</a:t>
            </a:r>
          </a:p>
          <a:p>
            <a:pPr marL="285750" indent="-285750"/>
            <a:r>
              <a:rPr lang="en-IN" sz="2200" dirty="0"/>
              <a:t>Understand how to interpret the Information Engineering (</a:t>
            </a:r>
            <a:r>
              <a:rPr lang="en-IN" sz="2200" spc="-300" dirty="0"/>
              <a:t>I </a:t>
            </a:r>
            <a:r>
              <a:rPr lang="en-IN" sz="2200" dirty="0"/>
              <a:t>E) model’s Crow’s Foot E-R diagrams</a:t>
            </a:r>
          </a:p>
          <a:p>
            <a:pPr marL="285750" indent="-285750"/>
            <a:r>
              <a:rPr lang="en-IN" sz="2200" dirty="0"/>
              <a:t>Learn to construct E-R diagrams </a:t>
            </a:r>
          </a:p>
          <a:p>
            <a:pPr marL="285750" indent="-285750"/>
            <a:r>
              <a:rPr lang="en-IN" sz="2200" dirty="0"/>
              <a:t>Learn the purpose of a database management system (DBMS)</a:t>
            </a:r>
          </a:p>
          <a:p>
            <a:pPr marL="285750" indent="-285750"/>
            <a:r>
              <a:rPr lang="en-IN" sz="2200" dirty="0"/>
              <a:t>Know how to represent 1:1, 1:N, N:M, and binary relationships with the E-R model</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The Entity-Relationship Data Model</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47675" y="1755749"/>
            <a:ext cx="8153400" cy="3054682"/>
          </a:xfrm>
        </p:spPr>
        <p:txBody>
          <a:bodyPr wrap="square">
            <a:noAutofit/>
          </a:bodyPr>
          <a:lstStyle/>
          <a:p>
            <a:pPr marL="285750" indent="-285750"/>
            <a:r>
              <a:rPr lang="en-IN" sz="2200" dirty="0"/>
              <a:t>When you create a database, data requirements must first be documented in a data model</a:t>
            </a:r>
          </a:p>
          <a:p>
            <a:pPr marL="285750" indent="-285750"/>
            <a:r>
              <a:rPr lang="en-IN" sz="2200" dirty="0"/>
              <a:t>A number of techniques can be used to create data models</a:t>
            </a:r>
          </a:p>
          <a:p>
            <a:pPr marL="772668" lvl="1"/>
            <a:r>
              <a:rPr lang="en-IN" sz="2200" dirty="0"/>
              <a:t>The most popular is the </a:t>
            </a:r>
            <a:r>
              <a:rPr lang="en-IN" sz="2200" b="1" dirty="0">
                <a:solidFill>
                  <a:schemeClr val="bg2"/>
                </a:solidFill>
              </a:rPr>
              <a:t>entity-relationship model</a:t>
            </a:r>
            <a:r>
              <a:rPr lang="en-IN" sz="2200" dirty="0"/>
              <a:t> created by Peter Chen in 1976 (now interpreted as the extended entity-relationship model)</a:t>
            </a:r>
          </a:p>
          <a:p>
            <a:pPr marL="1172718" lvl="2"/>
            <a:r>
              <a:rPr lang="en-IN" sz="2200" dirty="0"/>
              <a:t>The most important elements of the E-R model are entities, attributes, identifiers, and relationships.</a:t>
            </a:r>
          </a:p>
        </p:txBody>
      </p:sp>
    </p:spTree>
    <p:extLst>
      <p:ext uri="{BB962C8B-B14F-4D97-AF65-F5344CB8AC3E}">
        <p14:creationId xmlns:p14="http://schemas.microsoft.com/office/powerpoint/2010/main" val="36892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Entities</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47675" y="1752600"/>
            <a:ext cx="8153400" cy="2895600"/>
          </a:xfrm>
        </p:spPr>
        <p:txBody>
          <a:bodyPr wrap="square">
            <a:noAutofit/>
          </a:bodyPr>
          <a:lstStyle/>
          <a:p>
            <a:pPr marL="285750" indent="-285750"/>
            <a:r>
              <a:rPr lang="en-IN" sz="2200" dirty="0"/>
              <a:t>An </a:t>
            </a:r>
            <a:r>
              <a:rPr lang="en-IN" sz="2200" b="1" dirty="0">
                <a:solidFill>
                  <a:schemeClr val="bg2"/>
                </a:solidFill>
              </a:rPr>
              <a:t>entity</a:t>
            </a:r>
            <a:r>
              <a:rPr lang="en-IN" sz="2200" dirty="0"/>
              <a:t> is something that users want to track. Examples include customers, purchases, products, etc.</a:t>
            </a:r>
          </a:p>
          <a:p>
            <a:pPr marL="285750" indent="-285750"/>
            <a:r>
              <a:rPr lang="en-IN" sz="2200" dirty="0"/>
              <a:t>Entities of a given type are grouped into an </a:t>
            </a:r>
            <a:r>
              <a:rPr lang="en-IN" sz="2200" b="1" dirty="0">
                <a:solidFill>
                  <a:schemeClr val="bg2"/>
                </a:solidFill>
              </a:rPr>
              <a:t>entity class</a:t>
            </a:r>
            <a:r>
              <a:rPr lang="en-IN" sz="2200" dirty="0"/>
              <a:t> such as EMPLOYEE (a  collection of all EMPLOYEE entities) which are shown in all caps.</a:t>
            </a:r>
          </a:p>
          <a:p>
            <a:pPr marL="285750" indent="-285750"/>
            <a:r>
              <a:rPr lang="en-IN" sz="2200" dirty="0"/>
              <a:t>An </a:t>
            </a:r>
            <a:r>
              <a:rPr lang="en-IN" sz="2200" b="1" dirty="0">
                <a:solidFill>
                  <a:schemeClr val="bg2"/>
                </a:solidFill>
              </a:rPr>
              <a:t>entity instance</a:t>
            </a:r>
            <a:r>
              <a:rPr lang="en-IN" sz="2200" dirty="0"/>
              <a:t> of an entity class is the occurrence of a particular entity, such as CUSTOMER 12345.</a:t>
            </a:r>
          </a:p>
        </p:txBody>
      </p:sp>
    </p:spTree>
    <p:extLst>
      <p:ext uri="{BB962C8B-B14F-4D97-AF65-F5344CB8AC3E}">
        <p14:creationId xmlns:p14="http://schemas.microsoft.com/office/powerpoint/2010/main" val="2067775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67"/>
            <a:ext cx="8153400" cy="1228725"/>
          </a:xfrm>
        </p:spPr>
        <p:txBody>
          <a:bodyPr wrap="square" anchor="ctr">
            <a:noAutofit/>
          </a:bodyPr>
          <a:lstStyle/>
          <a:p>
            <a:r>
              <a:rPr lang="en-IN" sz="3600" dirty="0">
                <a:latin typeface="+mj-lt"/>
              </a:rPr>
              <a:t>Figure 4.8 The ITEM Entity and Two Entity Instances</a:t>
            </a:r>
            <a:endParaRPr lang="en-US" sz="3600" dirty="0">
              <a:latin typeface="+mj-lt"/>
            </a:endParaRPr>
          </a:p>
        </p:txBody>
      </p:sp>
      <p:pic>
        <p:nvPicPr>
          <p:cNvPr id="9218" name="Picture 2" descr="a. Item entity class has the below fields.&#10;• ItemNumber &#10;• Description &#10;• Cost &#10;• ListPrice &#10;• QuantityOnHand&#10;b. Two entity instances with data as below&#10;• 1100, 100 amp panel, $127.50, $170.00 and 14;&#10;• 2000, Door handle set, $39.38, $52.50 and 0;"/>
          <p:cNvPicPr>
            <a:picLocks noChangeAspect="1" noChangeArrowheads="1"/>
          </p:cNvPicPr>
          <p:nvPr/>
        </p:nvPicPr>
        <p:blipFill rotWithShape="1">
          <a:blip r:embed="rId3">
            <a:extLst>
              <a:ext uri="{28A0092B-C50C-407E-A947-70E740481C1C}">
                <a14:useLocalDpi xmlns:a14="http://schemas.microsoft.com/office/drawing/2010/main" val="0"/>
              </a:ext>
            </a:extLst>
          </a:blip>
          <a:srcRect b="6749"/>
          <a:stretch/>
        </p:blipFill>
        <p:spPr bwMode="auto">
          <a:xfrm>
            <a:off x="2528493" y="1452667"/>
            <a:ext cx="4067851" cy="486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54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Attributes</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47675" y="1749290"/>
            <a:ext cx="8153400" cy="3352800"/>
          </a:xfrm>
        </p:spPr>
        <p:txBody>
          <a:bodyPr wrap="square">
            <a:noAutofit/>
          </a:bodyPr>
          <a:lstStyle/>
          <a:p>
            <a:pPr marL="285750" indent="-285750"/>
            <a:r>
              <a:rPr lang="en-IN" sz="2200" dirty="0"/>
              <a:t>Entities have </a:t>
            </a:r>
            <a:r>
              <a:rPr lang="en-IN" sz="2200" b="1" dirty="0">
                <a:solidFill>
                  <a:schemeClr val="bg2"/>
                </a:solidFill>
              </a:rPr>
              <a:t>attributes</a:t>
            </a:r>
            <a:r>
              <a:rPr lang="en-IN" sz="2200" dirty="0"/>
              <a:t>, which describe the entity’s characteristics.</a:t>
            </a:r>
          </a:p>
          <a:p>
            <a:pPr marL="285750" indent="-285750"/>
            <a:r>
              <a:rPr lang="en-IN" sz="2200" dirty="0"/>
              <a:t>Examples include EmployeeName, DateOfHire, and JobSkillCode.</a:t>
            </a:r>
          </a:p>
          <a:p>
            <a:pPr marL="285750" indent="-285750"/>
            <a:r>
              <a:rPr lang="en-IN" sz="2200" dirty="0"/>
              <a:t>Attributes are shown with the first letter of each word capitalized as shown above.</a:t>
            </a:r>
          </a:p>
          <a:p>
            <a:pPr marL="285750" indent="-285750"/>
            <a:r>
              <a:rPr lang="en-IN" sz="2200" dirty="0"/>
              <a:t>An attribute has a data type (character, numeric, date, currency, etc.)</a:t>
            </a:r>
          </a:p>
        </p:txBody>
      </p:sp>
    </p:spTree>
    <p:extLst>
      <p:ext uri="{BB962C8B-B14F-4D97-AF65-F5344CB8AC3E}">
        <p14:creationId xmlns:p14="http://schemas.microsoft.com/office/powerpoint/2010/main" val="4132384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Identifiers</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47675" y="1755910"/>
            <a:ext cx="8153400" cy="4419600"/>
          </a:xfrm>
        </p:spPr>
        <p:txBody>
          <a:bodyPr wrap="square">
            <a:noAutofit/>
          </a:bodyPr>
          <a:lstStyle/>
          <a:p>
            <a:pPr marL="285750" indent="-285750"/>
            <a:r>
              <a:rPr lang="en-IN" sz="2200" dirty="0"/>
              <a:t>Entity instances have </a:t>
            </a:r>
            <a:r>
              <a:rPr lang="en-IN" sz="2200" b="1" dirty="0">
                <a:solidFill>
                  <a:schemeClr val="bg2"/>
                </a:solidFill>
              </a:rPr>
              <a:t>identifiers</a:t>
            </a:r>
            <a:r>
              <a:rPr lang="en-IN" sz="2200" dirty="0"/>
              <a:t>, which are attributes that name, or identify, entity instances.</a:t>
            </a:r>
          </a:p>
          <a:p>
            <a:pPr marL="285750" indent="-285750"/>
            <a:r>
              <a:rPr lang="en-IN" sz="2200" dirty="0"/>
              <a:t>Examples include ItemNumber identifying an instance of ITEM and SocialSecurityNumber identifying an instance of EMPLOYEE.</a:t>
            </a:r>
          </a:p>
          <a:p>
            <a:pPr marL="285750" indent="-285750"/>
            <a:r>
              <a:rPr lang="en-IN" sz="2200" dirty="0"/>
              <a:t>Identifiers may be unique or nonunique</a:t>
            </a:r>
          </a:p>
          <a:p>
            <a:pPr marL="772668" lvl="1"/>
            <a:r>
              <a:rPr lang="en-IN" sz="2200" b="1" dirty="0">
                <a:solidFill>
                  <a:schemeClr val="bg2"/>
                </a:solidFill>
              </a:rPr>
              <a:t>Unique identifiers</a:t>
            </a:r>
            <a:r>
              <a:rPr lang="en-IN" sz="2200" dirty="0"/>
              <a:t> identifies one, and only one, entity instance</a:t>
            </a:r>
          </a:p>
          <a:p>
            <a:pPr marL="772668" lvl="1"/>
            <a:r>
              <a:rPr lang="en-IN" sz="2200" b="1" dirty="0">
                <a:solidFill>
                  <a:schemeClr val="bg2"/>
                </a:solidFill>
              </a:rPr>
              <a:t>Nonunique identifiers</a:t>
            </a:r>
            <a:r>
              <a:rPr lang="en-IN" sz="2200" dirty="0"/>
              <a:t> identifies a set in instances</a:t>
            </a:r>
          </a:p>
          <a:p>
            <a:pPr marL="1172718" lvl="2"/>
            <a:r>
              <a:rPr lang="en-IN" sz="2200" dirty="0"/>
              <a:t>An example is EmployeeName is an example as there may be more than one person with that name</a:t>
            </a:r>
          </a:p>
        </p:txBody>
      </p:sp>
    </p:spTree>
    <p:extLst>
      <p:ext uri="{BB962C8B-B14F-4D97-AF65-F5344CB8AC3E}">
        <p14:creationId xmlns:p14="http://schemas.microsoft.com/office/powerpoint/2010/main" val="180338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772"/>
            <a:ext cx="8153400" cy="1152525"/>
          </a:xfrm>
        </p:spPr>
        <p:txBody>
          <a:bodyPr wrap="square" anchor="ctr">
            <a:noAutofit/>
          </a:bodyPr>
          <a:lstStyle/>
          <a:p>
            <a:r>
              <a:rPr lang="en-IN" sz="3600" dirty="0">
                <a:latin typeface="+mj-lt"/>
              </a:rPr>
              <a:t>Figure 4.9 Levels of Entity Attribute Display</a:t>
            </a:r>
            <a:endParaRPr lang="en-US" sz="3600" dirty="0">
              <a:latin typeface="+mj-lt"/>
            </a:endParaRPr>
          </a:p>
        </p:txBody>
      </p:sp>
      <p:pic>
        <p:nvPicPr>
          <p:cNvPr id="10242" name="Picture 2" descr="There are three representations of the ITEM entity.&#10;a. Entity with all attributes&#10;• Item Number which is highlighted.&#10;• Description&#10;• Cost &#10;• ListPrice &#10;• QuantityOnHa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118"/>
          <a:stretch/>
        </p:blipFill>
        <p:spPr bwMode="auto">
          <a:xfrm>
            <a:off x="489520" y="1815373"/>
            <a:ext cx="2654078" cy="2723957"/>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b. Entity with identifier attribute only&#10;• Item Number which is highlighted.&#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473"/>
          <a:stretch/>
        </p:blipFill>
        <p:spPr bwMode="auto">
          <a:xfrm>
            <a:off x="3219450" y="1823373"/>
            <a:ext cx="2897057" cy="105903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 Entity with no attributes&#10;The Item entity is empty with no attributes.&#1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2921"/>
          <a:stretch/>
        </p:blipFill>
        <p:spPr bwMode="auto">
          <a:xfrm>
            <a:off x="6190035" y="1807970"/>
            <a:ext cx="2398009" cy="54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95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Relationships</a:t>
            </a:r>
            <a:endParaRPr lang="en-US" sz="3600" dirty="0">
              <a:latin typeface="+mj-lt"/>
            </a:endParaRPr>
          </a:p>
        </p:txBody>
      </p:sp>
      <p:sp>
        <p:nvSpPr>
          <p:cNvPr id="3" name="Content Placeholder 2"/>
          <p:cNvSpPr>
            <a:spLocks noGrp="1"/>
          </p:cNvSpPr>
          <p:nvPr>
            <p:ph idx="1"/>
          </p:nvPr>
        </p:nvSpPr>
        <p:spPr>
          <a:xfrm>
            <a:off x="457200" y="790575"/>
            <a:ext cx="8153400" cy="861774"/>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55626" y="1755910"/>
            <a:ext cx="8153400" cy="2039020"/>
          </a:xfrm>
        </p:spPr>
        <p:txBody>
          <a:bodyPr wrap="square">
            <a:noAutofit/>
          </a:bodyPr>
          <a:lstStyle/>
          <a:p>
            <a:pPr marL="285750" indent="-285750"/>
            <a:r>
              <a:rPr lang="en-IN" sz="2200" dirty="0"/>
              <a:t>Entities can be associated with one another in </a:t>
            </a:r>
            <a:r>
              <a:rPr lang="en-IN" sz="2200" b="1" dirty="0">
                <a:solidFill>
                  <a:schemeClr val="bg2"/>
                </a:solidFill>
              </a:rPr>
              <a:t>relationships</a:t>
            </a:r>
            <a:r>
              <a:rPr lang="en-IN" sz="2200" dirty="0"/>
              <a:t>.</a:t>
            </a:r>
          </a:p>
          <a:p>
            <a:pPr marL="285750" indent="-285750"/>
            <a:r>
              <a:rPr lang="en-IN" sz="2200" dirty="0"/>
              <a:t>The number of entity classes in the relationship is known as the </a:t>
            </a:r>
            <a:r>
              <a:rPr lang="en-IN" sz="2200" b="1" dirty="0">
                <a:solidFill>
                  <a:schemeClr val="bg2"/>
                </a:solidFill>
              </a:rPr>
              <a:t>degree</a:t>
            </a:r>
            <a:r>
              <a:rPr lang="en-IN" sz="2200" dirty="0"/>
              <a:t> of the relationship as follows:</a:t>
            </a:r>
          </a:p>
          <a:p>
            <a:pPr marL="772668" lvl="1"/>
            <a:r>
              <a:rPr lang="en-IN" sz="2200" dirty="0"/>
              <a:t>degree 2 is a </a:t>
            </a:r>
            <a:r>
              <a:rPr lang="en-IN" sz="2200" b="1" dirty="0">
                <a:solidFill>
                  <a:schemeClr val="bg2"/>
                </a:solidFill>
              </a:rPr>
              <a:t>binary relationship</a:t>
            </a:r>
          </a:p>
          <a:p>
            <a:pPr marL="772668" lvl="1"/>
            <a:r>
              <a:rPr lang="en-IN" sz="2200" dirty="0"/>
              <a:t>degree 3 is a </a:t>
            </a:r>
            <a:r>
              <a:rPr lang="en-IN" sz="2200" b="1" dirty="0">
                <a:solidFill>
                  <a:schemeClr val="bg2"/>
                </a:solidFill>
              </a:rPr>
              <a:t>ternary relationship</a:t>
            </a:r>
          </a:p>
        </p:txBody>
      </p:sp>
    </p:spTree>
    <p:extLst>
      <p:ext uri="{BB962C8B-B14F-4D97-AF65-F5344CB8AC3E}">
        <p14:creationId xmlns:p14="http://schemas.microsoft.com/office/powerpoint/2010/main" val="1641996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Figure 4.10 Example Relationships</a:t>
            </a:r>
            <a:endParaRPr lang="en-US" sz="3600" dirty="0">
              <a:latin typeface="+mj-lt"/>
            </a:endParaRPr>
          </a:p>
        </p:txBody>
      </p:sp>
      <p:pic>
        <p:nvPicPr>
          <p:cNvPr id="11268" name="Picture 4" descr="a. Binary relationship:&#10;This is illustrated as Supplier entity on the top and Quotation entity at the bottom joined by a line with a rhom-bus at the center and is termed Supplier - Quotation."/>
          <p:cNvPicPr>
            <a:picLocks noChangeAspect="1" noChangeArrowheads="1"/>
          </p:cNvPicPr>
          <p:nvPr/>
        </p:nvPicPr>
        <p:blipFill rotWithShape="1">
          <a:blip r:embed="rId3">
            <a:extLst>
              <a:ext uri="{28A0092B-C50C-407E-A947-70E740481C1C}">
                <a14:useLocalDpi xmlns:a14="http://schemas.microsoft.com/office/drawing/2010/main" val="0"/>
              </a:ext>
            </a:extLst>
          </a:blip>
          <a:srcRect b="6640"/>
          <a:stretch/>
        </p:blipFill>
        <p:spPr bwMode="auto">
          <a:xfrm>
            <a:off x="485775" y="1066800"/>
            <a:ext cx="3239235" cy="3142803"/>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b. Ternary relationship:&#10;This is illustrated with Mother and Father entities on the top and Child entity at the bottom. Both Mother and Father entities join and connect to the Child entity with a line and a rhombus at the center labeled as Parent."/>
          <p:cNvPicPr>
            <a:picLocks noChangeAspect="1" noChangeArrowheads="1"/>
          </p:cNvPicPr>
          <p:nvPr/>
        </p:nvPicPr>
        <p:blipFill rotWithShape="1">
          <a:blip r:embed="rId4">
            <a:extLst>
              <a:ext uri="{28A0092B-C50C-407E-A947-70E740481C1C}">
                <a14:useLocalDpi xmlns:a14="http://schemas.microsoft.com/office/drawing/2010/main" val="0"/>
              </a:ext>
            </a:extLst>
          </a:blip>
          <a:srcRect b="11645"/>
          <a:stretch/>
        </p:blipFill>
        <p:spPr bwMode="auto">
          <a:xfrm>
            <a:off x="3866935" y="1078505"/>
            <a:ext cx="4717419" cy="253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41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4.11 Three Types of Binary Relationships</a:t>
            </a:r>
            <a:endParaRPr lang="en-US" sz="3600" dirty="0">
              <a:latin typeface="+mj-lt"/>
            </a:endParaRPr>
          </a:p>
        </p:txBody>
      </p:sp>
      <p:pic>
        <p:nvPicPr>
          <p:cNvPr id="12290" name="Picture 2" descr="All relationships are denoted by a line with a rhombus at the middle connecting two entities.&#10;&#10;(a) One-to-One Relationship:&#10;In the Locker to Assignment join, Employee entity is linked to Locker entity by 1 is to 1 relationship.&#10;&#10;(b) One-to-Many Relationship:&#10;In the Item to Quote join, Item entity is linked to Quotation entity by 1 is to N relationship.&#10;(c) Many-to-Many Relationship:&#10;In the Item to Source join, Item entity is linked to Supplier entity by N is to M relationship."/>
          <p:cNvPicPr>
            <a:picLocks noChangeAspect="1" noChangeArrowheads="1"/>
          </p:cNvPicPr>
          <p:nvPr/>
        </p:nvPicPr>
        <p:blipFill rotWithShape="1">
          <a:blip r:embed="rId3">
            <a:extLst>
              <a:ext uri="{28A0092B-C50C-407E-A947-70E740481C1C}">
                <a14:useLocalDpi xmlns:a14="http://schemas.microsoft.com/office/drawing/2010/main" val="0"/>
              </a:ext>
            </a:extLst>
          </a:blip>
          <a:srcRect b="7415"/>
          <a:stretch/>
        </p:blipFill>
        <p:spPr bwMode="auto">
          <a:xfrm>
            <a:off x="1151038" y="1483021"/>
            <a:ext cx="6825027" cy="482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82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Maximum Cardinality </a:t>
            </a:r>
            <a:r>
              <a:rPr lang="en-IN" sz="2800" dirty="0">
                <a:latin typeface="+mj-lt"/>
              </a:rPr>
              <a:t>(1 of 2)</a:t>
            </a:r>
            <a:endParaRPr lang="en-US" sz="3600" dirty="0">
              <a:latin typeface="+mj-lt"/>
            </a:endParaRP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47675" y="1752600"/>
            <a:ext cx="8153400" cy="2514600"/>
          </a:xfrm>
        </p:spPr>
        <p:txBody>
          <a:bodyPr wrap="square">
            <a:noAutofit/>
          </a:bodyPr>
          <a:lstStyle/>
          <a:p>
            <a:pPr marL="285750" indent="-285750"/>
            <a:r>
              <a:rPr lang="en-IN" sz="2200" dirty="0"/>
              <a:t>Relationships are named and classified by their </a:t>
            </a:r>
            <a:r>
              <a:rPr lang="en-IN" sz="2200" b="1" dirty="0">
                <a:solidFill>
                  <a:schemeClr val="bg2"/>
                </a:solidFill>
              </a:rPr>
              <a:t>cardinality</a:t>
            </a:r>
            <a:r>
              <a:rPr lang="en-IN" sz="2200" dirty="0"/>
              <a:t>, which is a word that means </a:t>
            </a:r>
            <a:r>
              <a:rPr lang="en-IN" sz="2200" i="1" dirty="0"/>
              <a:t>count</a:t>
            </a:r>
            <a:r>
              <a:rPr lang="en-IN" sz="2200" dirty="0"/>
              <a:t>.</a:t>
            </a:r>
          </a:p>
          <a:p>
            <a:pPr marL="285750" indent="-285750"/>
            <a:r>
              <a:rPr lang="en-IN" sz="2200" dirty="0"/>
              <a:t>Each of the three types of binary relationships shown in the previous slide have different </a:t>
            </a:r>
            <a:r>
              <a:rPr lang="en-IN" sz="2200" i="1" dirty="0"/>
              <a:t>maximum cardinalities</a:t>
            </a:r>
            <a:r>
              <a:rPr lang="en-IN" sz="2200" dirty="0"/>
              <a:t>.</a:t>
            </a:r>
          </a:p>
          <a:p>
            <a:pPr marL="285750" indent="-285750"/>
            <a:r>
              <a:rPr lang="en-IN" sz="2200" b="1" dirty="0">
                <a:solidFill>
                  <a:schemeClr val="bg2"/>
                </a:solidFill>
              </a:rPr>
              <a:t>Maximum cardinality</a:t>
            </a:r>
            <a:r>
              <a:rPr lang="en-IN" sz="2200" dirty="0"/>
              <a:t> is the maximum number of entity instances that may participate in a relationship instance.</a:t>
            </a:r>
            <a:endParaRPr lang="en-IN" sz="2200" b="1" dirty="0"/>
          </a:p>
        </p:txBody>
      </p:sp>
    </p:spTree>
    <p:extLst>
      <p:ext uri="{BB962C8B-B14F-4D97-AF65-F5344CB8AC3E}">
        <p14:creationId xmlns:p14="http://schemas.microsoft.com/office/powerpoint/2010/main" val="18895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1274"/>
            <a:ext cx="8153400" cy="611148"/>
          </a:xfrm>
        </p:spPr>
        <p:txBody>
          <a:bodyPr wrap="square" anchor="ctr">
            <a:noAutofit/>
          </a:bodyPr>
          <a:lstStyle/>
          <a:p>
            <a:r>
              <a:rPr lang="en-IN" altLang="en-US" dirty="0"/>
              <a:t>Learning Objectives </a:t>
            </a:r>
            <a:r>
              <a:rPr lang="en-IN" altLang="en-US" sz="2800" dirty="0"/>
              <a:t>(2 of 2)</a:t>
            </a:r>
            <a:endParaRPr lang="en-US" dirty="0"/>
          </a:p>
        </p:txBody>
      </p:sp>
      <p:sp>
        <p:nvSpPr>
          <p:cNvPr id="3" name="Content Placeholder 2"/>
          <p:cNvSpPr>
            <a:spLocks noGrp="1"/>
          </p:cNvSpPr>
          <p:nvPr>
            <p:ph idx="1"/>
          </p:nvPr>
        </p:nvSpPr>
        <p:spPr>
          <a:xfrm>
            <a:off x="456154" y="857250"/>
            <a:ext cx="8153400" cy="3257550"/>
          </a:xfrm>
        </p:spPr>
        <p:txBody>
          <a:bodyPr vert="horz" lIns="0" tIns="0" rIns="0" bIns="0" rtlCol="0">
            <a:noAutofit/>
          </a:bodyPr>
          <a:lstStyle/>
          <a:p>
            <a:pPr marL="285750" indent="-285750"/>
            <a:r>
              <a:rPr lang="en-IN" sz="2200" dirty="0"/>
              <a:t>Understand two types of weak entities and how to use them</a:t>
            </a:r>
          </a:p>
          <a:p>
            <a:pPr marL="285750" indent="-285750"/>
            <a:r>
              <a:rPr lang="en-IN" sz="2200" dirty="0"/>
              <a:t>Understand nonidentifying and identifying relationships and know how to use them</a:t>
            </a:r>
          </a:p>
          <a:p>
            <a:pPr marL="285750" indent="-285750"/>
            <a:r>
              <a:rPr lang="en-IN" sz="2200" dirty="0"/>
              <a:t>Know how to represent subtype entities with the E-R model</a:t>
            </a:r>
          </a:p>
          <a:p>
            <a:pPr marL="285750" indent="-285750"/>
            <a:r>
              <a:rPr lang="en-IN" sz="2200" dirty="0"/>
              <a:t>Know how to represent recursive relationships with the E-R model</a:t>
            </a:r>
          </a:p>
          <a:p>
            <a:pPr marL="285750" indent="-285750"/>
            <a:r>
              <a:rPr lang="en-IN" sz="2200" dirty="0"/>
              <a:t>Learn how to create an E-R diagram from source documents</a:t>
            </a:r>
          </a:p>
        </p:txBody>
      </p:sp>
    </p:spTree>
    <p:extLst>
      <p:ext uri="{BB962C8B-B14F-4D97-AF65-F5344CB8AC3E}">
        <p14:creationId xmlns:p14="http://schemas.microsoft.com/office/powerpoint/2010/main" val="96135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Maximum Cardinality </a:t>
            </a:r>
            <a:r>
              <a:rPr lang="en-IN" sz="2800" dirty="0">
                <a:latin typeface="+mj-lt"/>
              </a:rPr>
              <a:t>(2 of 2)</a:t>
            </a:r>
            <a:endParaRPr lang="en-US" sz="3600" dirty="0">
              <a:latin typeface="+mj-lt"/>
            </a:endParaRP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the principle components of the E-R model</a:t>
            </a:r>
          </a:p>
        </p:txBody>
      </p:sp>
      <p:sp>
        <p:nvSpPr>
          <p:cNvPr id="4" name="Content Placeholder 3"/>
          <p:cNvSpPr>
            <a:spLocks noGrp="1"/>
          </p:cNvSpPr>
          <p:nvPr>
            <p:ph idx="13"/>
          </p:nvPr>
        </p:nvSpPr>
        <p:spPr>
          <a:xfrm>
            <a:off x="447675" y="1752600"/>
            <a:ext cx="8153400" cy="1600200"/>
          </a:xfrm>
        </p:spPr>
        <p:txBody>
          <a:bodyPr wrap="square">
            <a:noAutofit/>
          </a:bodyPr>
          <a:lstStyle/>
          <a:p>
            <a:pPr marL="285750" indent="-285750"/>
            <a:r>
              <a:rPr lang="en-IN" sz="2200" b="1" dirty="0">
                <a:solidFill>
                  <a:schemeClr val="bg2"/>
                </a:solidFill>
              </a:rPr>
              <a:t>Minimum cardinality</a:t>
            </a:r>
            <a:r>
              <a:rPr lang="en-IN" sz="2200" dirty="0"/>
              <a:t> is the minimum number of entity instances that </a:t>
            </a:r>
            <a:r>
              <a:rPr lang="en-IN" sz="2200" i="1" dirty="0"/>
              <a:t>must</a:t>
            </a:r>
            <a:r>
              <a:rPr lang="en-IN" sz="2200" dirty="0"/>
              <a:t> participate in a relationship instance.</a:t>
            </a:r>
          </a:p>
          <a:p>
            <a:pPr marL="285750" indent="-285750"/>
            <a:r>
              <a:rPr lang="en-IN" sz="2200" dirty="0"/>
              <a:t>These values typically assume a value of zero (optional) or one (mandatory).</a:t>
            </a:r>
            <a:endParaRPr lang="en-IN" sz="2200" b="1" dirty="0"/>
          </a:p>
        </p:txBody>
      </p:sp>
    </p:spTree>
    <p:extLst>
      <p:ext uri="{BB962C8B-B14F-4D97-AF65-F5344CB8AC3E}">
        <p14:creationId xmlns:p14="http://schemas.microsoft.com/office/powerpoint/2010/main" val="2515393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4.12 A Relationship with Minimum Cardinalities</a:t>
            </a:r>
            <a:endParaRPr lang="en-US" sz="3600" dirty="0">
              <a:latin typeface="+mj-lt"/>
            </a:endParaRPr>
          </a:p>
        </p:txBody>
      </p:sp>
      <p:pic>
        <p:nvPicPr>
          <p:cNvPr id="13314" name="Picture 2" descr="The illustration shows an optional N is to mandatory M link from Item entity to Supplier entity. The N is to M is shown within a rhombus at the center as Item to Source.&#10;The optional is denoted by a circle at the Item and mandatory is represented by a single line at the Supplier."/>
          <p:cNvPicPr>
            <a:picLocks noChangeAspect="1" noChangeArrowheads="1"/>
          </p:cNvPicPr>
          <p:nvPr/>
        </p:nvPicPr>
        <p:blipFill rotWithShape="1">
          <a:blip r:embed="rId3">
            <a:extLst>
              <a:ext uri="{28A0092B-C50C-407E-A947-70E740481C1C}">
                <a14:useLocalDpi xmlns:a14="http://schemas.microsoft.com/office/drawing/2010/main" val="0"/>
              </a:ext>
            </a:extLst>
          </a:blip>
          <a:srcRect b="26485"/>
          <a:stretch/>
        </p:blipFill>
        <p:spPr bwMode="auto">
          <a:xfrm>
            <a:off x="569106" y="1824587"/>
            <a:ext cx="7993510" cy="148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58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spc="-450" dirty="0">
                <a:latin typeface="+mj-lt"/>
              </a:rPr>
              <a:t>H A S - </a:t>
            </a:r>
            <a:r>
              <a:rPr lang="en-IN" sz="3600" dirty="0">
                <a:latin typeface="+mj-lt"/>
              </a:rPr>
              <a:t>A Relationships</a:t>
            </a:r>
            <a:endParaRPr lang="en-US" sz="3600" dirty="0">
              <a:latin typeface="+mj-lt"/>
            </a:endParaRP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how to interpret traditional E-R diagrams</a:t>
            </a:r>
          </a:p>
        </p:txBody>
      </p:sp>
      <p:sp>
        <p:nvSpPr>
          <p:cNvPr id="4" name="Content Placeholder 3"/>
          <p:cNvSpPr>
            <a:spLocks noGrp="1"/>
          </p:cNvSpPr>
          <p:nvPr>
            <p:ph idx="13"/>
          </p:nvPr>
        </p:nvSpPr>
        <p:spPr>
          <a:xfrm>
            <a:off x="447675" y="1752600"/>
            <a:ext cx="8153400" cy="2514600"/>
          </a:xfrm>
        </p:spPr>
        <p:txBody>
          <a:bodyPr wrap="square">
            <a:noAutofit/>
          </a:bodyPr>
          <a:lstStyle/>
          <a:p>
            <a:pPr marL="285750" indent="-285750"/>
            <a:r>
              <a:rPr lang="en-IN" sz="2200" dirty="0"/>
              <a:t>The relationships in the previous slides are called </a:t>
            </a:r>
            <a:r>
              <a:rPr lang="en-IN" sz="2200" b="1" spc="-300" dirty="0"/>
              <a:t>H A S - </a:t>
            </a:r>
            <a:r>
              <a:rPr lang="en-IN" sz="2200" b="1" dirty="0"/>
              <a:t>A relationships</a:t>
            </a:r>
            <a:r>
              <a:rPr lang="en-IN" sz="2200" dirty="0"/>
              <a:t>.</a:t>
            </a:r>
          </a:p>
          <a:p>
            <a:pPr marL="285750" indent="-285750"/>
            <a:r>
              <a:rPr lang="en-IN" sz="2200" dirty="0"/>
              <a:t>The term is used because each entity instance </a:t>
            </a:r>
            <a:r>
              <a:rPr lang="en-IN" sz="2200" i="1" dirty="0"/>
              <a:t>has</a:t>
            </a:r>
            <a:r>
              <a:rPr lang="en-IN" sz="2200" dirty="0"/>
              <a:t> a relationship to a second entity instance:</a:t>
            </a:r>
          </a:p>
          <a:p>
            <a:pPr marL="772668" lvl="1"/>
            <a:r>
              <a:rPr lang="en-IN" sz="2200" dirty="0"/>
              <a:t>an employee has a badge</a:t>
            </a:r>
          </a:p>
          <a:p>
            <a:pPr marL="772668" lvl="1"/>
            <a:r>
              <a:rPr lang="en-IN" sz="2200" dirty="0"/>
              <a:t>a badge has an employee</a:t>
            </a:r>
          </a:p>
        </p:txBody>
      </p:sp>
    </p:spTree>
    <p:extLst>
      <p:ext uri="{BB962C8B-B14F-4D97-AF65-F5344CB8AC3E}">
        <p14:creationId xmlns:p14="http://schemas.microsoft.com/office/powerpoint/2010/main" val="3895322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Variations of the E-R Model</a:t>
            </a:r>
            <a:endParaRPr lang="en-US" sz="3600" dirty="0">
              <a:latin typeface="+mj-lt"/>
            </a:endParaRPr>
          </a:p>
        </p:txBody>
      </p:sp>
      <p:sp>
        <p:nvSpPr>
          <p:cNvPr id="3" name="Content Placeholder 2"/>
          <p:cNvSpPr>
            <a:spLocks noGrp="1"/>
          </p:cNvSpPr>
          <p:nvPr>
            <p:ph idx="1"/>
          </p:nvPr>
        </p:nvSpPr>
        <p:spPr>
          <a:xfrm>
            <a:off x="457200" y="757439"/>
            <a:ext cx="8153400" cy="1343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how to interpret the Information Engineering (</a:t>
            </a:r>
            <a:r>
              <a:rPr lang="en-IN" sz="2800" b="1" spc="-400" dirty="0">
                <a:solidFill>
                  <a:srgbClr val="007FA3"/>
                </a:solidFill>
              </a:rPr>
              <a:t>I </a:t>
            </a:r>
            <a:r>
              <a:rPr lang="en-IN" sz="2800" b="1" dirty="0">
                <a:solidFill>
                  <a:srgbClr val="007FA3"/>
                </a:solidFill>
              </a:rPr>
              <a:t>E) model’s Crow’s Foot E-R Diagrams</a:t>
            </a:r>
          </a:p>
        </p:txBody>
      </p:sp>
      <p:sp>
        <p:nvSpPr>
          <p:cNvPr id="4" name="Content Placeholder 3"/>
          <p:cNvSpPr>
            <a:spLocks noGrp="1"/>
          </p:cNvSpPr>
          <p:nvPr>
            <p:ph idx="13"/>
          </p:nvPr>
        </p:nvSpPr>
        <p:spPr>
          <a:xfrm>
            <a:off x="457200" y="2153102"/>
            <a:ext cx="8153400" cy="3165073"/>
          </a:xfrm>
        </p:spPr>
        <p:txBody>
          <a:bodyPr wrap="square">
            <a:noAutofit/>
          </a:bodyPr>
          <a:lstStyle/>
          <a:p>
            <a:pPr marL="285750" indent="-285750"/>
            <a:r>
              <a:rPr lang="en-IN" sz="2200" b="1" dirty="0">
                <a:solidFill>
                  <a:schemeClr val="bg2"/>
                </a:solidFill>
              </a:rPr>
              <a:t>Information Engineering (</a:t>
            </a:r>
            <a:r>
              <a:rPr lang="en-IN" sz="2200" b="1" spc="-300" dirty="0">
                <a:solidFill>
                  <a:schemeClr val="bg2"/>
                </a:solidFill>
              </a:rPr>
              <a:t>I </a:t>
            </a:r>
            <a:r>
              <a:rPr lang="en-IN" sz="2200" b="1" dirty="0">
                <a:solidFill>
                  <a:schemeClr val="bg2"/>
                </a:solidFill>
              </a:rPr>
              <a:t>E)</a:t>
            </a:r>
            <a:r>
              <a:rPr lang="en-IN" sz="2200" dirty="0"/>
              <a:t> [James Martin 1990] It uses “crow’s feet” to show the many sides of a relationship, and is sometimes called the </a:t>
            </a:r>
            <a:r>
              <a:rPr lang="en-IN" sz="2200" b="1" dirty="0">
                <a:solidFill>
                  <a:schemeClr val="bg2"/>
                </a:solidFill>
              </a:rPr>
              <a:t>crow’s foot model</a:t>
            </a:r>
            <a:r>
              <a:rPr lang="en-IN" sz="2200" dirty="0"/>
              <a:t>.</a:t>
            </a:r>
          </a:p>
          <a:p>
            <a:pPr marL="285750" indent="-285750"/>
            <a:r>
              <a:rPr lang="en-IN" sz="2200" b="1" dirty="0">
                <a:solidFill>
                  <a:schemeClr val="bg2"/>
                </a:solidFill>
              </a:rPr>
              <a:t>Integrated Definition 1, Extended (</a:t>
            </a:r>
            <a:r>
              <a:rPr lang="en-IN" sz="2200" b="1" spc="-300" dirty="0">
                <a:solidFill>
                  <a:schemeClr val="bg2"/>
                </a:solidFill>
              </a:rPr>
              <a:t>I D E F I </a:t>
            </a:r>
            <a:r>
              <a:rPr lang="en-IN" sz="2200" b="1" dirty="0">
                <a:solidFill>
                  <a:schemeClr val="bg2"/>
                </a:solidFill>
              </a:rPr>
              <a:t>X)</a:t>
            </a:r>
            <a:r>
              <a:rPr lang="en-IN" sz="2200" dirty="0"/>
              <a:t> is a version of the E-R model that is a national standard.</a:t>
            </a:r>
          </a:p>
          <a:p>
            <a:pPr marL="285750" indent="-285750"/>
            <a:r>
              <a:rPr lang="en-IN" sz="2200" b="1" dirty="0">
                <a:solidFill>
                  <a:schemeClr val="bg2"/>
                </a:solidFill>
              </a:rPr>
              <a:t>Unified Modeling Language (UML)</a:t>
            </a:r>
            <a:r>
              <a:rPr lang="en-IN" sz="2200" dirty="0"/>
              <a:t> is a set of structures and techniques for modeling and designing object-oriented programs (</a:t>
            </a:r>
            <a:r>
              <a:rPr lang="en-IN" sz="2200" spc="-300" dirty="0"/>
              <a:t>O </a:t>
            </a:r>
            <a:r>
              <a:rPr lang="en-IN" sz="2200" spc="-300" dirty="0" err="1"/>
              <a:t>O</a:t>
            </a:r>
            <a:r>
              <a:rPr lang="en-IN" sz="2200" spc="-300" dirty="0"/>
              <a:t> </a:t>
            </a:r>
            <a:r>
              <a:rPr lang="en-IN" sz="2200" dirty="0"/>
              <a:t>P) and applications.</a:t>
            </a:r>
          </a:p>
        </p:txBody>
      </p:sp>
    </p:spTree>
    <p:extLst>
      <p:ext uri="{BB962C8B-B14F-4D97-AF65-F5344CB8AC3E}">
        <p14:creationId xmlns:p14="http://schemas.microsoft.com/office/powerpoint/2010/main" val="1981948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4.13 Two Versions of a 1:N    O-M Relationship</a:t>
            </a:r>
            <a:endParaRPr lang="en-US" sz="3600" dirty="0">
              <a:latin typeface="+mj-lt"/>
            </a:endParaRPr>
          </a:p>
        </p:txBody>
      </p:sp>
      <p:pic>
        <p:nvPicPr>
          <p:cNvPr id="14338" name="Picture 2" descr="1. Original E-R model version:&#10;• The illustration shows an optional 1 is to mandatory N link from Department entity to Employee entity. The 1 is to N is shown within a rhombus at the center.&#10;• The optional parameter is denoted by a circle at the Department and mandatory is represented by a single line at the Employee.&#10; &#10;2. Crow’s Foot Version:&#10;• This is represented by a dotted line joining the Department and Employee entities. &#10;• Maximum cardinality or 1 is to N is shown as a short vertical line on Department and multiple lines on the Employee side.&#10;• Minimum cardinality or O to M is shown as a small circle on Department and a short vertical line on the Employee. A dashed line connects Department and Employee."/>
          <p:cNvPicPr>
            <a:picLocks noChangeAspect="1" noChangeArrowheads="1"/>
          </p:cNvPicPr>
          <p:nvPr/>
        </p:nvPicPr>
        <p:blipFill rotWithShape="1">
          <a:blip r:embed="rId3">
            <a:extLst>
              <a:ext uri="{28A0092B-C50C-407E-A947-70E740481C1C}">
                <a14:useLocalDpi xmlns:a14="http://schemas.microsoft.com/office/drawing/2010/main" val="0"/>
              </a:ext>
            </a:extLst>
          </a:blip>
          <a:srcRect b="10682"/>
          <a:stretch/>
        </p:blipFill>
        <p:spPr bwMode="auto">
          <a:xfrm>
            <a:off x="567597" y="1461025"/>
            <a:ext cx="7993510" cy="388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457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Figure 4.14 Crow’s Foot Notation</a:t>
            </a:r>
            <a:endParaRPr lang="en-US" sz="3600" dirty="0">
              <a:latin typeface="+mj-lt"/>
            </a:endParaRPr>
          </a:p>
        </p:txBody>
      </p:sp>
      <p:pic>
        <p:nvPicPr>
          <p:cNvPr id="15362" name="Picture 2" descr="Below are the representations.&#10;1. Symbol is double vertical lines.&#10;Meaning is Mandatory—One.&#10;Numeric meaning is exactly one.&#10;2. Symbol is one vertical line with triple lines like a crow’s foot.&#10;Meaning is Mandatory—Many.&#10;Numeric meaning is one or more.&#10;3. Symbol is a circle followed by a short vertical line.&#10;Meaning is Optional—One.&#10;Numeric meaning is zero or one.&#10;4. Symbol is a circle followed by triple lines.&#10;Meaning is Optional—Many.&#10;Numeric meaning is zero or more."/>
          <p:cNvPicPr>
            <a:picLocks noChangeAspect="1" noChangeArrowheads="1"/>
          </p:cNvPicPr>
          <p:nvPr/>
        </p:nvPicPr>
        <p:blipFill rotWithShape="1">
          <a:blip r:embed="rId3">
            <a:extLst>
              <a:ext uri="{28A0092B-C50C-407E-A947-70E740481C1C}">
                <a14:useLocalDpi xmlns:a14="http://schemas.microsoft.com/office/drawing/2010/main" val="0"/>
              </a:ext>
            </a:extLst>
          </a:blip>
          <a:srcRect b="4964"/>
          <a:stretch/>
        </p:blipFill>
        <p:spPr bwMode="auto">
          <a:xfrm>
            <a:off x="573017" y="952442"/>
            <a:ext cx="7993510" cy="534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48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4.15 Two Versions of a N:M   O-M Relationship</a:t>
            </a:r>
            <a:endParaRPr lang="en-US" sz="3600" dirty="0">
              <a:latin typeface="+mj-lt"/>
            </a:endParaRPr>
          </a:p>
        </p:txBody>
      </p:sp>
      <p:pic>
        <p:nvPicPr>
          <p:cNvPr id="16386" name="Picture 2" descr="1. Original E-R model version:&#10;• The illustration shows an optional N is to mandatory N link from Employee entity to Skill entity. The N is to M is shown within a rhombus at the center.&#10;• The optional parameter is denoted by a circle at the Employee and mandatory is represented by a single line at the Skill.&#10; &#10;2. Crow’s Foot Version:&#10;• This is represented by a dotted line joining the Employee and Skill entities. &#10;• Maximum cardinality or N is to M is shown as three lines on Employee and multiple lines on the Skill side.&#10;• Minimum cardinality or O to M is shown as a small circle on Employee and a short vertical line on the Skill. A dashed line connects Employee and Skill."/>
          <p:cNvPicPr>
            <a:picLocks noChangeAspect="1" noChangeArrowheads="1"/>
          </p:cNvPicPr>
          <p:nvPr/>
        </p:nvPicPr>
        <p:blipFill rotWithShape="1">
          <a:blip r:embed="rId3">
            <a:extLst>
              <a:ext uri="{28A0092B-C50C-407E-A947-70E740481C1C}">
                <a14:useLocalDpi xmlns:a14="http://schemas.microsoft.com/office/drawing/2010/main" val="0"/>
              </a:ext>
            </a:extLst>
          </a:blip>
          <a:srcRect b="9279"/>
          <a:stretch/>
        </p:blipFill>
        <p:spPr bwMode="auto">
          <a:xfrm>
            <a:off x="574462" y="1447800"/>
            <a:ext cx="7993510" cy="39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01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06"/>
            <a:ext cx="8153400" cy="609600"/>
          </a:xfrm>
        </p:spPr>
        <p:txBody>
          <a:bodyPr wrap="square" anchor="ctr">
            <a:noAutofit/>
          </a:bodyPr>
          <a:lstStyle/>
          <a:p>
            <a:r>
              <a:rPr lang="en-US" sz="3600" dirty="0">
                <a:latin typeface="+mj-lt"/>
              </a:rPr>
              <a:t>Weak Entities</a:t>
            </a:r>
          </a:p>
        </p:txBody>
      </p:sp>
      <p:sp>
        <p:nvSpPr>
          <p:cNvPr id="3" name="Content Placeholder 2"/>
          <p:cNvSpPr>
            <a:spLocks noGrp="1"/>
          </p:cNvSpPr>
          <p:nvPr>
            <p:ph idx="1"/>
          </p:nvPr>
        </p:nvSpPr>
        <p:spPr>
          <a:xfrm>
            <a:off x="457200" y="777902"/>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two types of weak entities and know how to use them</a:t>
            </a:r>
          </a:p>
        </p:txBody>
      </p:sp>
      <p:sp>
        <p:nvSpPr>
          <p:cNvPr id="4" name="Content Placeholder 3"/>
          <p:cNvSpPr>
            <a:spLocks noGrp="1"/>
          </p:cNvSpPr>
          <p:nvPr>
            <p:ph idx="13"/>
          </p:nvPr>
        </p:nvSpPr>
        <p:spPr>
          <a:xfrm>
            <a:off x="457200" y="1750263"/>
            <a:ext cx="8153400" cy="1297737"/>
          </a:xfrm>
        </p:spPr>
        <p:txBody>
          <a:bodyPr>
            <a:noAutofit/>
          </a:bodyPr>
          <a:lstStyle/>
          <a:p>
            <a:pPr marL="285750" indent="-285750"/>
            <a:r>
              <a:rPr lang="en-IN" sz="2200" dirty="0"/>
              <a:t>A </a:t>
            </a:r>
            <a:r>
              <a:rPr lang="en-IN" sz="2200" b="1" dirty="0">
                <a:solidFill>
                  <a:schemeClr val="bg2"/>
                </a:solidFill>
              </a:rPr>
              <a:t>weak entity</a:t>
            </a:r>
            <a:r>
              <a:rPr lang="en-IN" sz="2200" dirty="0"/>
              <a:t> is an entity that cannot exist in the database without the existence of another entity.</a:t>
            </a:r>
          </a:p>
          <a:p>
            <a:pPr marL="285750" indent="-285750"/>
            <a:r>
              <a:rPr lang="en-IN" sz="2200" dirty="0"/>
              <a:t>Any entity that is </a:t>
            </a:r>
            <a:r>
              <a:rPr lang="en-IN" sz="2200" i="1" dirty="0"/>
              <a:t>not</a:t>
            </a:r>
            <a:r>
              <a:rPr lang="en-IN" sz="2200" dirty="0"/>
              <a:t> a weak entity is called a </a:t>
            </a:r>
            <a:r>
              <a:rPr lang="en-IN" sz="2200" b="1" dirty="0">
                <a:solidFill>
                  <a:schemeClr val="bg2"/>
                </a:solidFill>
              </a:rPr>
              <a:t>strong entity</a:t>
            </a:r>
            <a:r>
              <a:rPr lang="en-IN" sz="2200" dirty="0"/>
              <a:t>.</a:t>
            </a:r>
          </a:p>
        </p:txBody>
      </p:sp>
    </p:spTree>
    <p:extLst>
      <p:ext uri="{BB962C8B-B14F-4D97-AF65-F5344CB8AC3E}">
        <p14:creationId xmlns:p14="http://schemas.microsoft.com/office/powerpoint/2010/main" val="2989076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347"/>
            <a:ext cx="8153400" cy="609600"/>
          </a:xfrm>
        </p:spPr>
        <p:txBody>
          <a:bodyPr wrap="square" anchor="ctr">
            <a:noAutofit/>
          </a:bodyPr>
          <a:lstStyle/>
          <a:p>
            <a:r>
              <a:rPr lang="en-US" sz="3600" dirty="0">
                <a:latin typeface="+mj-lt"/>
              </a:rPr>
              <a:t>ID-Dependent Weak Entities</a:t>
            </a: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two types of weak entities and know how to use them</a:t>
            </a:r>
          </a:p>
        </p:txBody>
      </p:sp>
      <p:sp>
        <p:nvSpPr>
          <p:cNvPr id="4" name="Content Placeholder 3"/>
          <p:cNvSpPr>
            <a:spLocks noGrp="1"/>
          </p:cNvSpPr>
          <p:nvPr>
            <p:ph idx="13"/>
          </p:nvPr>
        </p:nvSpPr>
        <p:spPr>
          <a:xfrm>
            <a:off x="457200" y="1750263"/>
            <a:ext cx="8153400" cy="2821737"/>
          </a:xfrm>
        </p:spPr>
        <p:txBody>
          <a:bodyPr>
            <a:noAutofit/>
          </a:bodyPr>
          <a:lstStyle/>
          <a:p>
            <a:pPr marL="285750" indent="-285750"/>
            <a:r>
              <a:rPr lang="en-IN" sz="2200" dirty="0"/>
              <a:t>An </a:t>
            </a:r>
            <a:r>
              <a:rPr lang="en-IN" sz="2200" b="1" dirty="0">
                <a:solidFill>
                  <a:schemeClr val="bg2"/>
                </a:solidFill>
              </a:rPr>
              <a:t>ID-dependent weak entity</a:t>
            </a:r>
            <a:r>
              <a:rPr lang="en-IN" sz="2200" dirty="0"/>
              <a:t> is a weak entity that cannot exist without its parent entity.</a:t>
            </a:r>
          </a:p>
          <a:p>
            <a:pPr marL="285750" indent="-285750"/>
            <a:r>
              <a:rPr lang="en-IN" sz="2200" dirty="0"/>
              <a:t>An ID-dependent weak entity has a composite identifier:</a:t>
            </a:r>
          </a:p>
          <a:p>
            <a:pPr marL="772668" lvl="1"/>
            <a:r>
              <a:rPr lang="en-IN" sz="2200" dirty="0"/>
              <a:t>the first part of the identifier is the identifier for the strong entity</a:t>
            </a:r>
          </a:p>
          <a:p>
            <a:pPr marL="772668" lvl="1"/>
            <a:r>
              <a:rPr lang="en-IN" sz="2200" dirty="0"/>
              <a:t>the second part of the identifier is the identifier for the weak entity itself</a:t>
            </a:r>
          </a:p>
        </p:txBody>
      </p:sp>
    </p:spTree>
    <p:extLst>
      <p:ext uri="{BB962C8B-B14F-4D97-AF65-F5344CB8AC3E}">
        <p14:creationId xmlns:p14="http://schemas.microsoft.com/office/powerpoint/2010/main" val="3651134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06"/>
            <a:ext cx="8153400" cy="609600"/>
          </a:xfrm>
        </p:spPr>
        <p:txBody>
          <a:bodyPr wrap="square" anchor="ctr">
            <a:noAutofit/>
          </a:bodyPr>
          <a:lstStyle/>
          <a:p>
            <a:r>
              <a:rPr lang="en-US" sz="3600" dirty="0">
                <a:latin typeface="+mj-lt"/>
              </a:rPr>
              <a:t>Weak Entity Relationships</a:t>
            </a: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nonidentifying and identifying relationships and how to use them</a:t>
            </a:r>
          </a:p>
        </p:txBody>
      </p:sp>
      <p:sp>
        <p:nvSpPr>
          <p:cNvPr id="4" name="Content Placeholder 3"/>
          <p:cNvSpPr>
            <a:spLocks noGrp="1"/>
          </p:cNvSpPr>
          <p:nvPr>
            <p:ph idx="13"/>
          </p:nvPr>
        </p:nvSpPr>
        <p:spPr>
          <a:xfrm>
            <a:off x="457200" y="1750263"/>
            <a:ext cx="8153400" cy="3202737"/>
          </a:xfrm>
        </p:spPr>
        <p:txBody>
          <a:bodyPr>
            <a:noAutofit/>
          </a:bodyPr>
          <a:lstStyle/>
          <a:p>
            <a:pPr marL="285750" indent="-285750"/>
            <a:r>
              <a:rPr lang="en-IN" sz="2200" dirty="0"/>
              <a:t>The relationship between a strong and weak entity is termed an </a:t>
            </a:r>
            <a:r>
              <a:rPr lang="en-IN" sz="2200" b="1" dirty="0">
                <a:solidFill>
                  <a:schemeClr val="bg2"/>
                </a:solidFill>
              </a:rPr>
              <a:t>identifying relationship</a:t>
            </a:r>
            <a:r>
              <a:rPr lang="en-IN" sz="2200" dirty="0"/>
              <a:t> if the weak entity is ID-dependent:</a:t>
            </a:r>
          </a:p>
          <a:p>
            <a:pPr marL="772668" lvl="1"/>
            <a:r>
              <a:rPr lang="en-IN" sz="2200" dirty="0"/>
              <a:t>represented by a solid line</a:t>
            </a:r>
          </a:p>
          <a:p>
            <a:pPr marL="285750" indent="-285750"/>
            <a:r>
              <a:rPr lang="en-IN" sz="2200" dirty="0"/>
              <a:t>The relationship between a strong and weak entity is termed a </a:t>
            </a:r>
            <a:r>
              <a:rPr lang="en-IN" sz="2200" b="1" dirty="0">
                <a:solidFill>
                  <a:schemeClr val="bg2"/>
                </a:solidFill>
              </a:rPr>
              <a:t>nonidentifying relationship</a:t>
            </a:r>
            <a:r>
              <a:rPr lang="en-IN" sz="2200" dirty="0"/>
              <a:t> if the weak entity is non-ID-dependent:</a:t>
            </a:r>
          </a:p>
          <a:p>
            <a:pPr marL="772668" lvl="1"/>
            <a:r>
              <a:rPr lang="en-IN" sz="2200" dirty="0"/>
              <a:t>represented by a dashed line</a:t>
            </a:r>
          </a:p>
          <a:p>
            <a:pPr marL="772668" lvl="1"/>
            <a:r>
              <a:rPr lang="en-IN" sz="2200" dirty="0"/>
              <a:t>also used between strong entities</a:t>
            </a:r>
          </a:p>
        </p:txBody>
      </p:sp>
    </p:spTree>
    <p:extLst>
      <p:ext uri="{BB962C8B-B14F-4D97-AF65-F5344CB8AC3E}">
        <p14:creationId xmlns:p14="http://schemas.microsoft.com/office/powerpoint/2010/main" val="395018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32"/>
            <a:ext cx="8153400" cy="609600"/>
          </a:xfrm>
        </p:spPr>
        <p:txBody>
          <a:bodyPr wrap="square" anchor="ctr">
            <a:noAutofit/>
          </a:bodyPr>
          <a:lstStyle/>
          <a:p>
            <a:r>
              <a:rPr lang="en-US" sz="3600" dirty="0">
                <a:latin typeface="+mj-lt"/>
              </a:rPr>
              <a:t>Data and Information</a:t>
            </a:r>
          </a:p>
        </p:txBody>
      </p:sp>
      <p:sp>
        <p:nvSpPr>
          <p:cNvPr id="3" name="Content Placeholder 2"/>
          <p:cNvSpPr>
            <a:spLocks noGrp="1"/>
          </p:cNvSpPr>
          <p:nvPr>
            <p:ph idx="1"/>
          </p:nvPr>
        </p:nvSpPr>
        <p:spPr>
          <a:xfrm>
            <a:off x="457200" y="738228"/>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2600"/>
            <a:ext cx="8153400" cy="2590800"/>
          </a:xfrm>
        </p:spPr>
        <p:txBody>
          <a:bodyPr>
            <a:noAutofit/>
          </a:bodyPr>
          <a:lstStyle/>
          <a:p>
            <a:pPr marL="285750" indent="-285750"/>
            <a:r>
              <a:rPr lang="en-IN" sz="2200" b="1" dirty="0">
                <a:solidFill>
                  <a:schemeClr val="bg2"/>
                </a:solidFill>
              </a:rPr>
              <a:t>Data</a:t>
            </a:r>
            <a:r>
              <a:rPr lang="en-IN" sz="2200" dirty="0"/>
              <a:t> is defined as recorded facts and numbers</a:t>
            </a:r>
          </a:p>
          <a:p>
            <a:pPr marL="285750" indent="-285750"/>
            <a:r>
              <a:rPr lang="en-IN" sz="2200" b="1" dirty="0">
                <a:solidFill>
                  <a:schemeClr val="bg2"/>
                </a:solidFill>
              </a:rPr>
              <a:t>Information</a:t>
            </a:r>
            <a:r>
              <a:rPr lang="en-IN" sz="2200" dirty="0"/>
              <a:t> is defined as:</a:t>
            </a:r>
          </a:p>
          <a:p>
            <a:pPr marL="772668" lvl="1"/>
            <a:r>
              <a:rPr lang="en-IN" sz="2200" dirty="0"/>
              <a:t>Knowledge derived from data</a:t>
            </a:r>
          </a:p>
          <a:p>
            <a:pPr marL="772668" lvl="1"/>
            <a:r>
              <a:rPr lang="en-IN" sz="2200" dirty="0"/>
              <a:t>Data presented in a meaningful context</a:t>
            </a:r>
          </a:p>
          <a:p>
            <a:pPr marL="772668" lvl="1"/>
            <a:r>
              <a:rPr lang="en-IN" sz="2200" dirty="0"/>
              <a:t>Data processed by summing, ordering, averaging, grouping, comparing, or other similar operations</a:t>
            </a:r>
          </a:p>
        </p:txBody>
      </p:sp>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4.16 Example ID-Dependent Entities</a:t>
            </a:r>
            <a:endParaRPr lang="en-US" sz="3600" dirty="0">
              <a:latin typeface="+mj-lt"/>
            </a:endParaRPr>
          </a:p>
        </p:txBody>
      </p:sp>
      <p:pic>
        <p:nvPicPr>
          <p:cNvPr id="17410" name="Picture 2" descr="The links between each set of entities is discussed for three scenarios.&#10;a. APARTMENT is ID-Dependent on BUILDING: &#10;• Columns of Building entity are BuildingName which is highlighted, StreetAddres,s City, State and ZIP.&#10;• Columns of Product entity are ProductName which is highlighted, OperatingSystem, DevTeamEmail and Dev-TeamPhone.&#10;• A mandatory one-is-to-optional-many link from Building to Apartment entities."/>
          <p:cNvPicPr>
            <a:picLocks noChangeAspect="1" noChangeArrowheads="1"/>
          </p:cNvPicPr>
          <p:nvPr/>
        </p:nvPicPr>
        <p:blipFill rotWithShape="1">
          <a:blip r:embed="rId3">
            <a:extLst>
              <a:ext uri="{28A0092B-C50C-407E-A947-70E740481C1C}">
                <a14:useLocalDpi xmlns:a14="http://schemas.microsoft.com/office/drawing/2010/main" val="0"/>
              </a:ext>
            </a:extLst>
          </a:blip>
          <a:srcRect b="3469"/>
          <a:stretch/>
        </p:blipFill>
        <p:spPr bwMode="auto">
          <a:xfrm>
            <a:off x="568549" y="1557895"/>
            <a:ext cx="2405459" cy="4742852"/>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The links between each set of entities is discussed for three scenarios.&#10;b. VERSION is ID-Dependent on PRODUCT: &#10;• Columns of Textbook entity are Title which is highlighted, Author and Publisher.&#10;• Columns of Apartment entity are BuildingName which is highlighted, ApartmentNumber which is highlighted, NumberOfBedrooms, NumberOfBaths and MonthlyRent.&#10;• A mandatory one-is-to-mandatory-many link from Product to Version entities.&#10;"/>
          <p:cNvPicPr>
            <a:picLocks noChangeAspect="1" noChangeArrowheads="1"/>
          </p:cNvPicPr>
          <p:nvPr/>
        </p:nvPicPr>
        <p:blipFill rotWithShape="1">
          <a:blip r:embed="rId4">
            <a:extLst>
              <a:ext uri="{28A0092B-C50C-407E-A947-70E740481C1C}">
                <a14:useLocalDpi xmlns:a14="http://schemas.microsoft.com/office/drawing/2010/main" val="0"/>
              </a:ext>
            </a:extLst>
          </a:blip>
          <a:srcRect b="3516"/>
          <a:stretch/>
        </p:blipFill>
        <p:spPr bwMode="auto">
          <a:xfrm>
            <a:off x="3533733" y="1556609"/>
            <a:ext cx="2239126" cy="474054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he links between each set of entities is discussed for three scenarios.&#10;c. EDITION is ID-Dependent on TEXTBOOK: &#10;• Columns of Version entity are ProductName which is highlighted, VersionNumber which is highlighted, Re-leaseDate, MemoryRequired and DiskSpaceRequired.&#10;• Columns of Edition entity are Title which is highlighted, EditionNumber which is highlighted, ISBN, CopyrightDate and NumberOfPages.&#10;• A mandatory one-is-to-mandatory-many link from Textbook to Edition entities.&#10;"/>
          <p:cNvPicPr>
            <a:picLocks noChangeAspect="1" noChangeArrowheads="1"/>
          </p:cNvPicPr>
          <p:nvPr/>
        </p:nvPicPr>
        <p:blipFill rotWithShape="1">
          <a:blip r:embed="rId5">
            <a:extLst>
              <a:ext uri="{28A0092B-C50C-407E-A947-70E740481C1C}">
                <a14:useLocalDpi xmlns:a14="http://schemas.microsoft.com/office/drawing/2010/main" val="0"/>
              </a:ext>
            </a:extLst>
          </a:blip>
          <a:srcRect b="2995"/>
          <a:stretch/>
        </p:blipFill>
        <p:spPr bwMode="auto">
          <a:xfrm>
            <a:off x="6326761" y="1565132"/>
            <a:ext cx="2172617" cy="471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57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2"/>
            <a:ext cx="8153400" cy="609600"/>
          </a:xfrm>
        </p:spPr>
        <p:txBody>
          <a:bodyPr wrap="square" anchor="ctr">
            <a:noAutofit/>
          </a:bodyPr>
          <a:lstStyle/>
          <a:p>
            <a:r>
              <a:rPr lang="en-US" sz="3600" dirty="0">
                <a:latin typeface="+mj-lt"/>
              </a:rPr>
              <a:t>Non-ID-Dependent Weak Entities</a:t>
            </a:r>
          </a:p>
        </p:txBody>
      </p:sp>
      <p:sp>
        <p:nvSpPr>
          <p:cNvPr id="3" name="Content Placeholder 2"/>
          <p:cNvSpPr>
            <a:spLocks noGrp="1"/>
          </p:cNvSpPr>
          <p:nvPr>
            <p:ph idx="1"/>
          </p:nvPr>
        </p:nvSpPr>
        <p:spPr>
          <a:xfrm>
            <a:off x="457200" y="733425"/>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nonidentifying and identifying relationships and how to use them</a:t>
            </a:r>
          </a:p>
        </p:txBody>
      </p:sp>
      <p:sp>
        <p:nvSpPr>
          <p:cNvPr id="4" name="Content Placeholder 3"/>
          <p:cNvSpPr>
            <a:spLocks noGrp="1"/>
          </p:cNvSpPr>
          <p:nvPr>
            <p:ph idx="13"/>
          </p:nvPr>
        </p:nvSpPr>
        <p:spPr>
          <a:xfrm>
            <a:off x="457200" y="1749290"/>
            <a:ext cx="8153400" cy="1885131"/>
          </a:xfrm>
        </p:spPr>
        <p:txBody>
          <a:bodyPr>
            <a:noAutofit/>
          </a:bodyPr>
          <a:lstStyle/>
          <a:p>
            <a:pPr marL="285750" indent="-285750"/>
            <a:r>
              <a:rPr lang="en-IN" sz="2200" dirty="0"/>
              <a:t>All ID-dependent entities are weak entities, but there are other entities that are weak but not ID-dependent.</a:t>
            </a:r>
          </a:p>
          <a:p>
            <a:pPr marL="285750" indent="-285750"/>
            <a:r>
              <a:rPr lang="en-IN" sz="2200" dirty="0"/>
              <a:t>A non-ID-dependent weak entity may have a single or composite identifier, but the identifier of the parent entity will be a foreign key.</a:t>
            </a:r>
          </a:p>
        </p:txBody>
      </p:sp>
    </p:spTree>
    <p:extLst>
      <p:ext uri="{BB962C8B-B14F-4D97-AF65-F5344CB8AC3E}">
        <p14:creationId xmlns:p14="http://schemas.microsoft.com/office/powerpoint/2010/main" val="1508637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81"/>
            <a:ext cx="8153400" cy="619125"/>
          </a:xfrm>
        </p:spPr>
        <p:txBody>
          <a:bodyPr wrap="square" anchor="ctr">
            <a:noAutofit/>
          </a:bodyPr>
          <a:lstStyle/>
          <a:p>
            <a:r>
              <a:rPr lang="en-IN" sz="3600" dirty="0">
                <a:latin typeface="+mj-lt"/>
              </a:rPr>
              <a:t>Figure 4.17 Weak Entity Examples</a:t>
            </a:r>
            <a:endParaRPr lang="en-US" sz="3600" dirty="0">
              <a:latin typeface="+mj-lt"/>
            </a:endParaRPr>
          </a:p>
        </p:txBody>
      </p:sp>
      <p:pic>
        <p:nvPicPr>
          <p:cNvPr id="18434" name="Picture 2" descr="1. Columns of Auto_model entity are Manufacturer which is highlighted, Model which is highlighted, Description, NumberOfPassengers, EngineType and RatedMPG.&#10;&#10;Link relationships:&#10;Two types of links rea discussed here.&#10;a. ID-Dependent Entity: &#10;• Columns of Vehicle entity are Manufacturer which is highlighted, Model which is highlighted, Manufac-turingSeqNumber which is highlighted, DateManufactured, Color, DealerName, DealerCost, SalesDate and SalesPrice.&#10;• A mandatory-one-to-option many link exists from Auto_model to Vehicle entities."/>
          <p:cNvPicPr>
            <a:picLocks noChangeAspect="1" noChangeArrowheads="1"/>
          </p:cNvPicPr>
          <p:nvPr/>
        </p:nvPicPr>
        <p:blipFill rotWithShape="1">
          <a:blip r:embed="rId3">
            <a:extLst>
              <a:ext uri="{28A0092B-C50C-407E-A947-70E740481C1C}">
                <a14:useLocalDpi xmlns:a14="http://schemas.microsoft.com/office/drawing/2010/main" val="0"/>
              </a:ext>
            </a:extLst>
          </a:blip>
          <a:srcRect b="3776"/>
          <a:stretch/>
        </p:blipFill>
        <p:spPr bwMode="auto">
          <a:xfrm>
            <a:off x="1132440" y="914400"/>
            <a:ext cx="2446397" cy="538062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descr="b. Non–ID-Dependent Weak Entity:  &#10;• Column of Vehicle entity are VIN which is highlighted, DateManufactured, Color, DealerName, Dealer-Cost, SalesDate and SalesPrice.&#10;• A mandatory-one-to-option many link exists from Auto_model to Vehicle entities and is represented with a dashed line.&#10;"/>
          <p:cNvPicPr>
            <a:picLocks noChangeAspect="1" noChangeArrowheads="1"/>
          </p:cNvPicPr>
          <p:nvPr/>
        </p:nvPicPr>
        <p:blipFill rotWithShape="1">
          <a:blip r:embed="rId4">
            <a:extLst>
              <a:ext uri="{28A0092B-C50C-407E-A947-70E740481C1C}">
                <a14:useLocalDpi xmlns:a14="http://schemas.microsoft.com/office/drawing/2010/main" val="0"/>
              </a:ext>
            </a:extLst>
          </a:blip>
          <a:srcRect b="4497"/>
          <a:stretch/>
        </p:blipFill>
        <p:spPr bwMode="auto">
          <a:xfrm>
            <a:off x="5638800" y="908116"/>
            <a:ext cx="2548333" cy="5340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81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4.18 Examples of Required Entities</a:t>
            </a:r>
            <a:endParaRPr lang="en-US" sz="3600" dirty="0">
              <a:latin typeface="+mj-lt"/>
            </a:endParaRPr>
          </a:p>
        </p:txBody>
      </p:sp>
      <p:pic>
        <p:nvPicPr>
          <p:cNvPr id="19458" name="Picture 2" descr="Three scenarios of link relationships are discussed here.&#10;1. ORDER Is a Strong Entity:&#10;• Columns of Salesperson entity are SalespersonID which is highlighted, SalespersonName, Phone and EmailAd-dress.&#10;• Columns of Order entity are OrderID which is highlighted, CustomerName, OrderDate, OrderSubtotal, OrderTax and OrderTotal.&#10;• A mandatory-one-to-mandatory-many link exists from SalesPerson to Order entities and is represented with a dash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b="4297"/>
          <a:stretch/>
        </p:blipFill>
        <p:spPr bwMode="auto">
          <a:xfrm>
            <a:off x="642106" y="1548916"/>
            <a:ext cx="2248592" cy="474918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2. ASSIGNMENT Is an ID-Dependent Entity&#10;• Columns of Project entity are ProjectID which is highlighted, ProjectName, BudgetCode and Description.&#10;• Columns of Assignment entity are ProjectID which is highlighted, AssignmentID which is highlighted, StartDate, EndDate, BudgetAmount and ActualAmount.&#10;• A mandatory-one-to-optional-many link exists from Project to Assignment entities.&#10;&#10;"/>
          <p:cNvPicPr>
            <a:picLocks noChangeAspect="1" noChangeArrowheads="1"/>
          </p:cNvPicPr>
          <p:nvPr/>
        </p:nvPicPr>
        <p:blipFill rotWithShape="1">
          <a:blip r:embed="rId4">
            <a:extLst>
              <a:ext uri="{28A0092B-C50C-407E-A947-70E740481C1C}">
                <a14:useLocalDpi xmlns:a14="http://schemas.microsoft.com/office/drawing/2010/main" val="0"/>
              </a:ext>
            </a:extLst>
          </a:blip>
          <a:srcRect b="4167"/>
          <a:stretch/>
        </p:blipFill>
        <p:spPr bwMode="auto">
          <a:xfrm>
            <a:off x="3285646" y="1536908"/>
            <a:ext cx="2313206" cy="4755643"/>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3. PRESCRIPTION Is a Non–ID-Dependent Weak Entity:&#10;• Columns of Patient entity are PatientID which is highlighted, PatientName, Address, City, State and ZIP&#10;• Columns of Prescription are PrescriptionID which is highlighted, PrescriptionDate, PrescriptionText and isGenericDrugAllowed.&#10;• A mandatory-one-to-optional-many link exists from Patient to Prescription entities and is represented with a dashed line.&#10; &#10;"/>
          <p:cNvPicPr>
            <a:picLocks noChangeAspect="1" noChangeArrowheads="1"/>
          </p:cNvPicPr>
          <p:nvPr/>
        </p:nvPicPr>
        <p:blipFill rotWithShape="1">
          <a:blip r:embed="rId5">
            <a:extLst>
              <a:ext uri="{28A0092B-C50C-407E-A947-70E740481C1C}">
                <a14:useLocalDpi xmlns:a14="http://schemas.microsoft.com/office/drawing/2010/main" val="0"/>
              </a:ext>
            </a:extLst>
          </a:blip>
          <a:srcRect b="4297"/>
          <a:stretch/>
        </p:blipFill>
        <p:spPr bwMode="auto">
          <a:xfrm>
            <a:off x="5941869" y="1551567"/>
            <a:ext cx="2565205" cy="474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43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2"/>
            <a:ext cx="8153400" cy="609600"/>
          </a:xfrm>
        </p:spPr>
        <p:txBody>
          <a:bodyPr wrap="square" anchor="ctr">
            <a:noAutofit/>
          </a:bodyPr>
          <a:lstStyle/>
          <a:p>
            <a:r>
              <a:rPr lang="en-US" sz="3600" dirty="0">
                <a:latin typeface="+mj-lt"/>
              </a:rPr>
              <a:t>Associative Entities</a:t>
            </a:r>
          </a:p>
        </p:txBody>
      </p:sp>
      <p:sp>
        <p:nvSpPr>
          <p:cNvPr id="3" name="Content Placeholder 2"/>
          <p:cNvSpPr>
            <a:spLocks noGrp="1"/>
          </p:cNvSpPr>
          <p:nvPr>
            <p:ph idx="1"/>
          </p:nvPr>
        </p:nvSpPr>
        <p:spPr>
          <a:xfrm>
            <a:off x="457200" y="738228"/>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Understand nonidentifying and identifying relationships and how to use them</a:t>
            </a:r>
          </a:p>
        </p:txBody>
      </p:sp>
      <p:sp>
        <p:nvSpPr>
          <p:cNvPr id="4" name="Content Placeholder 3"/>
          <p:cNvSpPr>
            <a:spLocks noGrp="1"/>
          </p:cNvSpPr>
          <p:nvPr>
            <p:ph idx="13"/>
          </p:nvPr>
        </p:nvSpPr>
        <p:spPr>
          <a:xfrm>
            <a:off x="457200" y="1752600"/>
            <a:ext cx="8153400" cy="2821738"/>
          </a:xfrm>
        </p:spPr>
        <p:txBody>
          <a:bodyPr>
            <a:noAutofit/>
          </a:bodyPr>
          <a:lstStyle/>
          <a:p>
            <a:pPr marL="285750" indent="-285750"/>
            <a:r>
              <a:rPr lang="en-IN" sz="2200" dirty="0"/>
              <a:t>An </a:t>
            </a:r>
            <a:r>
              <a:rPr lang="en-IN" sz="2200" b="1" dirty="0"/>
              <a:t>associative entity</a:t>
            </a:r>
            <a:r>
              <a:rPr lang="en-IN" sz="2200" dirty="0"/>
              <a:t> (also called an </a:t>
            </a:r>
            <a:r>
              <a:rPr lang="en-IN" sz="2200" b="1" dirty="0"/>
              <a:t>association entity</a:t>
            </a:r>
            <a:r>
              <a:rPr lang="en-IN" sz="2200" dirty="0"/>
              <a:t>) is used whenever a pure N:M relationship cannot properly hold attributes that are describing aspects of the relationship between two entities.</a:t>
            </a:r>
          </a:p>
          <a:p>
            <a:pPr marL="285750" indent="-285750"/>
            <a:r>
              <a:rPr lang="en-IN" sz="2200" dirty="0"/>
              <a:t>A new entity is then created to:</a:t>
            </a:r>
          </a:p>
          <a:p>
            <a:pPr marL="772668" lvl="1"/>
            <a:r>
              <a:rPr lang="en-IN" sz="2200" dirty="0"/>
              <a:t>link the two original entities</a:t>
            </a:r>
          </a:p>
          <a:p>
            <a:pPr marL="772668" lvl="1"/>
            <a:r>
              <a:rPr lang="en-IN" sz="2200" dirty="0"/>
              <a:t>hold the attributes</a:t>
            </a:r>
          </a:p>
        </p:txBody>
      </p:sp>
    </p:spTree>
    <p:extLst>
      <p:ext uri="{BB962C8B-B14F-4D97-AF65-F5344CB8AC3E}">
        <p14:creationId xmlns:p14="http://schemas.microsoft.com/office/powerpoint/2010/main" val="3913187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en-IN" sz="3600" dirty="0">
                <a:latin typeface="+mj-lt"/>
              </a:rPr>
              <a:t>Figure 4.19 The Associative Entity</a:t>
            </a:r>
            <a:endParaRPr lang="en-US" sz="3600" dirty="0">
              <a:latin typeface="+mj-lt"/>
            </a:endParaRPr>
          </a:p>
        </p:txBody>
      </p:sp>
      <p:pic>
        <p:nvPicPr>
          <p:cNvPr id="20482" name="Picture 2" descr="Two scenarios are discussed in this.&#10;• Columns of Employee entity are EmployeeNumber which is highlighted, FirstName, LastName, Department, Position, Supervisor, OfficePhone and EmailAddress.&#10;• Columns of ProjectID which is highlighted, ProjectName, Department, MaxHours, StartDate and EndDate.&#10;• Columns of Assignment are EmployeeNumber which is highlighted, ProjectID which is highlighted and Hours-Worked.&#10;&#10;Link relationships:&#10;1. N is to M Relationship Between EMPLOYEE and PROJECT: An optional-many-to-optional-many link exists from Employee to Project and is represented with a dashed 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1740"/>
          <a:stretch/>
        </p:blipFill>
        <p:spPr bwMode="auto">
          <a:xfrm>
            <a:off x="479877" y="1444445"/>
            <a:ext cx="4023116" cy="1432105"/>
          </a:xfrm>
          <a:prstGeom prst="rect">
            <a:avLst/>
          </a:prstGeom>
          <a:noFill/>
          <a:extLst>
            <a:ext uri="{909E8E84-426E-40DD-AFC4-6F175D3DCCD1}">
              <a14:hiddenFill xmlns:a14="http://schemas.microsoft.com/office/drawing/2010/main">
                <a:solidFill>
                  <a:srgbClr val="FFFFFF"/>
                </a:solidFill>
              </a14:hiddenFill>
            </a:ext>
          </a:extLst>
        </p:spPr>
      </p:pic>
      <p:pic>
        <p:nvPicPr>
          <p:cNvPr id="20483" name="Picture 3" descr="Two scenarios are discussed in this.&#10;• Columns of Employee entity are EmployeeNumber which is highlighted, FirstName, LastName, Department, Position, Supervisor, OfficePhone and EmailAddress.&#10;• Columns of ProjectID which is highlighted, ProjectName, Department, MaxHours, StartDate and EndDate.&#10;• Columns of Assignment are EmployeeNumber which is highlighted, ProjectID which is highlighted and Hours-Worked.&#10;&#10;Link relationships:&#10;2. EMPLOYEE and PROJECT 1 is to N Relationships with the Associative Entity ASSIGNMENT: A mandatory-one-to optional-many link exists from Employee to Assignment and Project to Assignment."/>
          <p:cNvPicPr>
            <a:picLocks noChangeAspect="1" noChangeArrowheads="1"/>
          </p:cNvPicPr>
          <p:nvPr/>
        </p:nvPicPr>
        <p:blipFill rotWithShape="1">
          <a:blip r:embed="rId4">
            <a:extLst>
              <a:ext uri="{28A0092B-C50C-407E-A947-70E740481C1C}">
                <a14:useLocalDpi xmlns:a14="http://schemas.microsoft.com/office/drawing/2010/main" val="0"/>
              </a:ext>
            </a:extLst>
          </a:blip>
          <a:srcRect b="8985"/>
          <a:stretch/>
        </p:blipFill>
        <p:spPr bwMode="auto">
          <a:xfrm>
            <a:off x="4588782" y="1447800"/>
            <a:ext cx="3993243" cy="309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793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56"/>
            <a:ext cx="8153400" cy="619125"/>
          </a:xfrm>
        </p:spPr>
        <p:txBody>
          <a:bodyPr wrap="square" anchor="ctr">
            <a:noAutofit/>
          </a:bodyPr>
          <a:lstStyle/>
          <a:p>
            <a:r>
              <a:rPr lang="en-US" sz="3600" dirty="0">
                <a:latin typeface="+mj-lt"/>
              </a:rPr>
              <a:t>Subtype Entities</a:t>
            </a: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subtype entities with the E-R model</a:t>
            </a:r>
          </a:p>
        </p:txBody>
      </p:sp>
      <p:sp>
        <p:nvSpPr>
          <p:cNvPr id="4" name="Content Placeholder 3"/>
          <p:cNvSpPr>
            <a:spLocks noGrp="1"/>
          </p:cNvSpPr>
          <p:nvPr>
            <p:ph idx="13"/>
          </p:nvPr>
        </p:nvSpPr>
        <p:spPr>
          <a:xfrm>
            <a:off x="457200" y="1752600"/>
            <a:ext cx="8153400" cy="3351565"/>
          </a:xfrm>
        </p:spPr>
        <p:txBody>
          <a:bodyPr>
            <a:noAutofit/>
          </a:bodyPr>
          <a:lstStyle/>
          <a:p>
            <a:pPr marL="285750" indent="-285750"/>
            <a:r>
              <a:rPr lang="en-IN" sz="2200" dirty="0"/>
              <a:t>A </a:t>
            </a:r>
            <a:r>
              <a:rPr lang="en-IN" sz="2200" b="1" dirty="0">
                <a:solidFill>
                  <a:schemeClr val="bg2"/>
                </a:solidFill>
              </a:rPr>
              <a:t>subtype</a:t>
            </a:r>
            <a:r>
              <a:rPr lang="en-IN" sz="2200" dirty="0"/>
              <a:t> entity is a special case of another entity called supertype.</a:t>
            </a:r>
          </a:p>
          <a:p>
            <a:pPr marL="285750" indent="-285750"/>
            <a:r>
              <a:rPr lang="en-IN" sz="2200" dirty="0"/>
              <a:t>An attribute of the </a:t>
            </a:r>
            <a:r>
              <a:rPr lang="en-IN" sz="2200" b="1" dirty="0">
                <a:solidFill>
                  <a:schemeClr val="bg2"/>
                </a:solidFill>
              </a:rPr>
              <a:t>supertype</a:t>
            </a:r>
            <a:r>
              <a:rPr lang="en-IN" sz="2200" dirty="0"/>
              <a:t> indicates which of the subtypes is appropriate for a given instance and is called a </a:t>
            </a:r>
            <a:r>
              <a:rPr lang="en-IN" sz="2200" b="1" dirty="0">
                <a:solidFill>
                  <a:schemeClr val="bg2"/>
                </a:solidFill>
              </a:rPr>
              <a:t>discriminator</a:t>
            </a:r>
            <a:r>
              <a:rPr lang="en-IN" sz="2200" dirty="0"/>
              <a:t>. </a:t>
            </a:r>
          </a:p>
          <a:p>
            <a:pPr marL="285750" indent="-285750"/>
            <a:r>
              <a:rPr lang="en-IN" sz="2200" dirty="0"/>
              <a:t>Subtypes can be exclusive or inclusive:</a:t>
            </a:r>
          </a:p>
          <a:p>
            <a:pPr marL="772668" lvl="1"/>
            <a:r>
              <a:rPr lang="en-IN" sz="2200" dirty="0"/>
              <a:t>if </a:t>
            </a:r>
            <a:r>
              <a:rPr lang="en-IN" sz="2200" b="1" dirty="0">
                <a:solidFill>
                  <a:schemeClr val="bg2"/>
                </a:solidFill>
              </a:rPr>
              <a:t>exclusive</a:t>
            </a:r>
            <a:r>
              <a:rPr lang="en-IN" sz="2200" dirty="0"/>
              <a:t>, the supertype relates to at most one subtype</a:t>
            </a:r>
          </a:p>
          <a:p>
            <a:pPr marL="772668" lvl="1"/>
            <a:r>
              <a:rPr lang="en-IN" sz="2200" dirty="0"/>
              <a:t>if </a:t>
            </a:r>
            <a:r>
              <a:rPr lang="en-IN" sz="2200" b="1" dirty="0">
                <a:solidFill>
                  <a:schemeClr val="bg2"/>
                </a:solidFill>
              </a:rPr>
              <a:t>inclusive</a:t>
            </a:r>
            <a:r>
              <a:rPr lang="en-IN" sz="2200" dirty="0"/>
              <a:t>, the supertype can relate to one or more subtypes</a:t>
            </a:r>
          </a:p>
        </p:txBody>
      </p:sp>
    </p:spTree>
    <p:extLst>
      <p:ext uri="{BB962C8B-B14F-4D97-AF65-F5344CB8AC3E}">
        <p14:creationId xmlns:p14="http://schemas.microsoft.com/office/powerpoint/2010/main" val="1020728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619125"/>
          </a:xfrm>
        </p:spPr>
        <p:txBody>
          <a:bodyPr wrap="square" anchor="ctr">
            <a:noAutofit/>
          </a:bodyPr>
          <a:lstStyle/>
          <a:p>
            <a:r>
              <a:rPr lang="fr-FR" sz="3600" dirty="0">
                <a:latin typeface="+mj-lt"/>
              </a:rPr>
              <a:t>Figure 4.20 Example Subtype Entities</a:t>
            </a:r>
            <a:endParaRPr lang="en-US" sz="3600" dirty="0">
              <a:latin typeface="+mj-lt"/>
            </a:endParaRPr>
          </a:p>
        </p:txBody>
      </p:sp>
      <p:pic>
        <p:nvPicPr>
          <p:cNvPr id="21506" name="Picture 2" descr="The image shows two representations, one as an example of subtype – supertype relationship and the other, primary key of the supertype as the primary key and foreign key of the subtype.&#10;a. Exclusive Subtypes with Discriminator:&#10;• Columns of Student table are StudentID which is highlighted, LastName, FirstName and isGradStudent.&#10;• Columns of Undergraduate table are StudentID which is highlighted, HighSchoolGPA and ScoreOnSAT.&#10;• Columns of Graduate table are StudentID which is highlighted, UndergraduateGPA and ScoreOnGMAT.&#10;• Student is Supertype entity and the isGradStudent parameter classifies the student as a Graduate or an Undergraduate.&#10;• The link is represented by a classification line from Student by a circle with a cross and a line beneath and then a single line classifies into Undergraduate and Graduate Subtypes."/>
          <p:cNvPicPr>
            <a:picLocks noChangeAspect="1" noChangeArrowheads="1"/>
          </p:cNvPicPr>
          <p:nvPr/>
        </p:nvPicPr>
        <p:blipFill rotWithShape="1">
          <a:blip r:embed="rId3">
            <a:extLst>
              <a:ext uri="{28A0092B-C50C-407E-A947-70E740481C1C}">
                <a14:useLocalDpi xmlns:a14="http://schemas.microsoft.com/office/drawing/2010/main" val="0"/>
              </a:ext>
            </a:extLst>
          </a:blip>
          <a:srcRect b="13802"/>
          <a:stretch/>
        </p:blipFill>
        <p:spPr bwMode="auto">
          <a:xfrm>
            <a:off x="466725" y="1066800"/>
            <a:ext cx="3972778" cy="3142147"/>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b. Inclusive Subtypes:&#10;• Columns of Student table are StudentID which is highlighted, LastName, FirstName and isGradStudent.&#10;• Columns of Hiking_Club entity are StudentID, DateDuesPaid and AmountPaid.&#10;• Columns of Sailing_club entity are StudentID, DateDuesPaid and AmountPaid.&#10;• Student is Supertype entity.&#10;• The link is represented by a classification line from Student by a circle without a cross and a line beneath and then a single line classifies into Hiking_Club and Sailing_club Subtypes.&#10;&#10;"/>
          <p:cNvPicPr>
            <a:picLocks noChangeAspect="1" noChangeArrowheads="1"/>
          </p:cNvPicPr>
          <p:nvPr/>
        </p:nvPicPr>
        <p:blipFill rotWithShape="1">
          <a:blip r:embed="rId4">
            <a:extLst>
              <a:ext uri="{28A0092B-C50C-407E-A947-70E740481C1C}">
                <a14:useLocalDpi xmlns:a14="http://schemas.microsoft.com/office/drawing/2010/main" val="0"/>
              </a:ext>
            </a:extLst>
          </a:blip>
          <a:srcRect b="13802"/>
          <a:stretch/>
        </p:blipFill>
        <p:spPr bwMode="auto">
          <a:xfrm>
            <a:off x="4535117" y="1068221"/>
            <a:ext cx="4053468" cy="314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69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49"/>
            <a:ext cx="8153400" cy="611148"/>
          </a:xfrm>
        </p:spPr>
        <p:txBody>
          <a:bodyPr wrap="square" anchor="ctr">
            <a:noAutofit/>
          </a:bodyPr>
          <a:lstStyle/>
          <a:p>
            <a:r>
              <a:rPr lang="en-US" sz="3600" dirty="0">
                <a:latin typeface="+mj-lt"/>
              </a:rPr>
              <a:t>Subtype Entity Identifiers</a:t>
            </a:r>
          </a:p>
        </p:txBody>
      </p:sp>
      <p:sp>
        <p:nvSpPr>
          <p:cNvPr id="3" name="Content Placeholder 2"/>
          <p:cNvSpPr>
            <a:spLocks noGrp="1"/>
          </p:cNvSpPr>
          <p:nvPr>
            <p:ph idx="1"/>
          </p:nvPr>
        </p:nvSpPr>
        <p:spPr>
          <a:xfrm>
            <a:off x="457200" y="773341"/>
            <a:ext cx="8153400" cy="8858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subtype entities with the E-R model</a:t>
            </a:r>
          </a:p>
        </p:txBody>
      </p:sp>
      <p:sp>
        <p:nvSpPr>
          <p:cNvPr id="4" name="Content Placeholder 3"/>
          <p:cNvSpPr>
            <a:spLocks noGrp="1"/>
          </p:cNvSpPr>
          <p:nvPr>
            <p:ph idx="13"/>
          </p:nvPr>
        </p:nvSpPr>
        <p:spPr>
          <a:xfrm>
            <a:off x="457200" y="1756567"/>
            <a:ext cx="8153400" cy="1885131"/>
          </a:xfrm>
        </p:spPr>
        <p:txBody>
          <a:bodyPr wrap="square">
            <a:noAutofit/>
          </a:bodyPr>
          <a:lstStyle/>
          <a:p>
            <a:pPr marL="285750" indent="-285750"/>
            <a:r>
              <a:rPr lang="en-IN" sz="2200" dirty="0"/>
              <a:t>The relationships that connect supertypes and subtypes are called </a:t>
            </a:r>
            <a:r>
              <a:rPr lang="en-IN" sz="2200" b="1" spc="-300" dirty="0">
                <a:solidFill>
                  <a:schemeClr val="bg2"/>
                </a:solidFill>
              </a:rPr>
              <a:t>I S - </a:t>
            </a:r>
            <a:r>
              <a:rPr lang="en-IN" sz="2200" b="1" dirty="0">
                <a:solidFill>
                  <a:schemeClr val="bg2"/>
                </a:solidFill>
              </a:rPr>
              <a:t>A relationship</a:t>
            </a:r>
            <a:r>
              <a:rPr lang="en-IN" sz="2200" dirty="0"/>
              <a:t> because a subtype is the same entity as the supertype.</a:t>
            </a:r>
          </a:p>
          <a:p>
            <a:pPr marL="285750" indent="-285750"/>
            <a:r>
              <a:rPr lang="en-IN" sz="2200" dirty="0"/>
              <a:t>The identifier of a supertype and all of its subtypes is the same attribute</a:t>
            </a:r>
          </a:p>
        </p:txBody>
      </p:sp>
    </p:spTree>
    <p:extLst>
      <p:ext uri="{BB962C8B-B14F-4D97-AF65-F5344CB8AC3E}">
        <p14:creationId xmlns:p14="http://schemas.microsoft.com/office/powerpoint/2010/main" val="2539066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US" sz="3600" dirty="0">
                <a:latin typeface="+mj-lt"/>
              </a:rPr>
              <a:t>Figure 4.21  Example Recursive Relationship</a:t>
            </a:r>
          </a:p>
        </p:txBody>
      </p:sp>
      <p:sp>
        <p:nvSpPr>
          <p:cNvPr id="3" name="Content Placeholder 2"/>
          <p:cNvSpPr>
            <a:spLocks noGrp="1"/>
          </p:cNvSpPr>
          <p:nvPr>
            <p:ph idx="1"/>
          </p:nvPr>
        </p:nvSpPr>
        <p:spPr>
          <a:xfrm>
            <a:off x="457200" y="1250878"/>
            <a:ext cx="8153400" cy="879618"/>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Know how to represent recursive relationships with the E-R model</a:t>
            </a:r>
          </a:p>
        </p:txBody>
      </p:sp>
      <p:sp>
        <p:nvSpPr>
          <p:cNvPr id="4" name="Content Placeholder 3"/>
          <p:cNvSpPr>
            <a:spLocks noGrp="1"/>
          </p:cNvSpPr>
          <p:nvPr>
            <p:ph idx="13"/>
          </p:nvPr>
        </p:nvSpPr>
        <p:spPr>
          <a:xfrm>
            <a:off x="457200" y="2133600"/>
            <a:ext cx="8153400" cy="1177588"/>
          </a:xfrm>
        </p:spPr>
        <p:txBody>
          <a:bodyPr wrap="square">
            <a:noAutofit/>
          </a:bodyPr>
          <a:lstStyle/>
          <a:p>
            <a:pPr marL="285750" indent="-285750"/>
            <a:r>
              <a:rPr lang="en-IN" sz="2200" dirty="0"/>
              <a:t>It is possible for an entity to have a relationship to itself—this is called a </a:t>
            </a:r>
            <a:r>
              <a:rPr lang="en-IN" sz="2200" b="1" dirty="0"/>
              <a:t>recursive relationship</a:t>
            </a:r>
            <a:r>
              <a:rPr lang="en-IN" sz="2200" dirty="0"/>
              <a:t> (also known as a unary relationship)</a:t>
            </a:r>
          </a:p>
        </p:txBody>
      </p:sp>
      <p:pic>
        <p:nvPicPr>
          <p:cNvPr id="22530" name="Picture 2" descr="• Columns of Customer entity are CustomerID which is highlighted, LastName, FirstName, Address, City, State, ZIP, Phone and EmailAddress.&#10;• There is a self-join on Customer shown by a mandatory-one-to-optional-many link on referred-by parame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813"/>
          <a:stretch/>
        </p:blipFill>
        <p:spPr bwMode="auto">
          <a:xfrm>
            <a:off x="3366937" y="3414790"/>
            <a:ext cx="2416312" cy="287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50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609600"/>
          </a:xfrm>
        </p:spPr>
        <p:txBody>
          <a:bodyPr wrap="square" anchor="ctr">
            <a:noAutofit/>
          </a:bodyPr>
          <a:lstStyle/>
          <a:p>
            <a:r>
              <a:rPr lang="en-IN" sz="3600" dirty="0">
                <a:latin typeface="+mj-lt"/>
              </a:rPr>
              <a:t>What is an Information System?</a:t>
            </a:r>
            <a:endParaRPr lang="en-US" sz="3600" dirty="0">
              <a:latin typeface="+mj-lt"/>
            </a:endParaRPr>
          </a:p>
        </p:txBody>
      </p:sp>
      <p:sp>
        <p:nvSpPr>
          <p:cNvPr id="3" name="Content Placeholder 2"/>
          <p:cNvSpPr>
            <a:spLocks noGrp="1"/>
          </p:cNvSpPr>
          <p:nvPr>
            <p:ph idx="1"/>
          </p:nvPr>
        </p:nvSpPr>
        <p:spPr>
          <a:xfrm>
            <a:off x="457200" y="738227"/>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the basic steps of system analysis and design</a:t>
            </a:r>
          </a:p>
        </p:txBody>
      </p:sp>
      <p:sp>
        <p:nvSpPr>
          <p:cNvPr id="4" name="Content Placeholder 3"/>
          <p:cNvSpPr>
            <a:spLocks noGrp="1"/>
          </p:cNvSpPr>
          <p:nvPr>
            <p:ph idx="13"/>
          </p:nvPr>
        </p:nvSpPr>
        <p:spPr>
          <a:xfrm>
            <a:off x="457200" y="1752600"/>
            <a:ext cx="8153400" cy="4114800"/>
          </a:xfrm>
        </p:spPr>
        <p:txBody>
          <a:bodyPr>
            <a:noAutofit/>
          </a:bodyPr>
          <a:lstStyle/>
          <a:p>
            <a:pPr marL="285750" indent="-285750"/>
            <a:r>
              <a:rPr lang="en-IN" sz="2200" dirty="0"/>
              <a:t>A </a:t>
            </a:r>
            <a:r>
              <a:rPr lang="en-IN" sz="2200" b="1" dirty="0">
                <a:solidFill>
                  <a:schemeClr val="bg2"/>
                </a:solidFill>
              </a:rPr>
              <a:t>System</a:t>
            </a:r>
            <a:r>
              <a:rPr lang="en-IN" sz="2200" dirty="0"/>
              <a:t> is defined as a set of components that interact to achieve some purpose or goal</a:t>
            </a:r>
          </a:p>
          <a:p>
            <a:pPr marL="285750" indent="-285750"/>
            <a:r>
              <a:rPr lang="en-IN" sz="2200" dirty="0"/>
              <a:t>An </a:t>
            </a:r>
            <a:r>
              <a:rPr lang="en-IN" sz="2200" b="1" dirty="0">
                <a:solidFill>
                  <a:schemeClr val="bg2"/>
                </a:solidFill>
              </a:rPr>
              <a:t>information system</a:t>
            </a:r>
            <a:r>
              <a:rPr lang="en-IN" sz="2200" dirty="0"/>
              <a:t> is a system that has the goal of producing information and is composed of the following components:</a:t>
            </a:r>
          </a:p>
          <a:p>
            <a:pPr marL="772668" lvl="1"/>
            <a:r>
              <a:rPr lang="en-IN" sz="2200" dirty="0"/>
              <a:t>Hardware</a:t>
            </a:r>
          </a:p>
          <a:p>
            <a:pPr marL="772668" lvl="1"/>
            <a:r>
              <a:rPr lang="en-IN" sz="2200" dirty="0"/>
              <a:t>Software</a:t>
            </a:r>
          </a:p>
          <a:p>
            <a:pPr marL="772668" lvl="1"/>
            <a:r>
              <a:rPr lang="en-IN" sz="2200" dirty="0"/>
              <a:t>Data</a:t>
            </a:r>
          </a:p>
          <a:p>
            <a:pPr marL="772668" lvl="1"/>
            <a:r>
              <a:rPr lang="en-IN" sz="2200" dirty="0"/>
              <a:t>Procedures</a:t>
            </a:r>
          </a:p>
          <a:p>
            <a:pPr marL="772668" lvl="1"/>
            <a:r>
              <a:rPr lang="en-IN" sz="2200" dirty="0"/>
              <a:t>People</a:t>
            </a:r>
          </a:p>
        </p:txBody>
      </p:sp>
    </p:spTree>
    <p:extLst>
      <p:ext uri="{BB962C8B-B14F-4D97-AF65-F5344CB8AC3E}">
        <p14:creationId xmlns:p14="http://schemas.microsoft.com/office/powerpoint/2010/main" val="3492426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74"/>
            <a:ext cx="8153400" cy="611148"/>
          </a:xfrm>
        </p:spPr>
        <p:txBody>
          <a:bodyPr wrap="square" anchor="ctr">
            <a:noAutofit/>
          </a:bodyPr>
          <a:lstStyle/>
          <a:p>
            <a:r>
              <a:rPr lang="en-US" sz="3600" dirty="0">
                <a:latin typeface="+mj-lt"/>
              </a:rPr>
              <a:t>Developing an Example E-R Diagram</a:t>
            </a: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how to create an E-R Diagram from source documents</a:t>
            </a:r>
          </a:p>
        </p:txBody>
      </p:sp>
      <p:sp>
        <p:nvSpPr>
          <p:cNvPr id="4" name="Content Placeholder 3"/>
          <p:cNvSpPr>
            <a:spLocks noGrp="1"/>
          </p:cNvSpPr>
          <p:nvPr>
            <p:ph idx="13"/>
          </p:nvPr>
        </p:nvSpPr>
        <p:spPr>
          <a:xfrm>
            <a:off x="457200" y="1752600"/>
            <a:ext cx="8153400" cy="3427065"/>
          </a:xfrm>
        </p:spPr>
        <p:txBody>
          <a:bodyPr wrap="square">
            <a:noAutofit/>
          </a:bodyPr>
          <a:lstStyle/>
          <a:p>
            <a:pPr marL="285750" indent="-285750"/>
            <a:r>
              <a:rPr lang="en-IN" sz="2200" dirty="0"/>
              <a:t>Heather Sweeney Designs will be used as an on-going example throughout Chapters 4, 5, 6, and 7:</a:t>
            </a:r>
          </a:p>
          <a:p>
            <a:pPr marL="772668" lvl="1"/>
            <a:r>
              <a:rPr lang="en-IN" sz="2200" dirty="0"/>
              <a:t>Heather Sweeney is an interior designer who specializes in home kitchen design</a:t>
            </a:r>
          </a:p>
          <a:p>
            <a:pPr marL="772668" lvl="1"/>
            <a:r>
              <a:rPr lang="en-IN" sz="2200" dirty="0"/>
              <a:t>offers a variety of free seminars at home shows, kitchen and appliance stores, and other public locations</a:t>
            </a:r>
          </a:p>
          <a:p>
            <a:pPr marL="772668" lvl="1"/>
            <a:r>
              <a:rPr lang="en-IN" sz="2200" dirty="0"/>
              <a:t>earns revenue by selling books and videos that instruct people on kitchen design</a:t>
            </a:r>
          </a:p>
          <a:p>
            <a:pPr marL="772668" lvl="1"/>
            <a:r>
              <a:rPr lang="en-IN" sz="2200" dirty="0"/>
              <a:t>offers custom-design consulting services</a:t>
            </a:r>
          </a:p>
        </p:txBody>
      </p:sp>
    </p:spTree>
    <p:extLst>
      <p:ext uri="{BB962C8B-B14F-4D97-AF65-F5344CB8AC3E}">
        <p14:creationId xmlns:p14="http://schemas.microsoft.com/office/powerpoint/2010/main" val="2422257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21"/>
            <a:ext cx="8153400" cy="1165777"/>
          </a:xfrm>
        </p:spPr>
        <p:txBody>
          <a:bodyPr wrap="square" anchor="ctr">
            <a:noAutofit/>
          </a:bodyPr>
          <a:lstStyle/>
          <a:p>
            <a:r>
              <a:rPr lang="en-IN" sz="3600" dirty="0">
                <a:latin typeface="+mj-lt"/>
              </a:rPr>
              <a:t>Figure 4.22 Example Seminar Customer List</a:t>
            </a:r>
            <a:endParaRPr lang="en-US" sz="3600" dirty="0">
              <a:latin typeface="+mj-lt"/>
            </a:endParaRPr>
          </a:p>
        </p:txBody>
      </p:sp>
      <p:pic>
        <p:nvPicPr>
          <p:cNvPr id="23554" name="Picture 2" descr="Heather Sweeney Designs Seminar Customer List&#10;Date: October 12, 2018; Location: San Antonio Convention Center&#10;Time: 11 AM; Title: Kitchen on a Budget&#10;The columns are Name, Phone and mail Address.&#10;• Nancy Jacobs, 817–871–8123, Nancy.Jacobs@somewhere.com &#10;• Chantel Jacobs, 817–871–8234, Chantel.Jacobs@somewhere.com &#10;• Ralph Able, 210-281-7987, Ralph.Able@somewhere.com&#10;Etcetera.&#10;27 names in all"/>
          <p:cNvPicPr>
            <a:picLocks noChangeAspect="1" noChangeArrowheads="1"/>
          </p:cNvPicPr>
          <p:nvPr/>
        </p:nvPicPr>
        <p:blipFill rotWithShape="1">
          <a:blip r:embed="rId3">
            <a:extLst>
              <a:ext uri="{28A0092B-C50C-407E-A947-70E740481C1C}">
                <a14:useLocalDpi xmlns:a14="http://schemas.microsoft.com/office/drawing/2010/main" val="0"/>
              </a:ext>
            </a:extLst>
          </a:blip>
          <a:srcRect b="6798"/>
          <a:stretch/>
        </p:blipFill>
        <p:spPr bwMode="auto">
          <a:xfrm>
            <a:off x="1086737" y="1469975"/>
            <a:ext cx="6954057" cy="484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41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74"/>
            <a:ext cx="8153400" cy="611148"/>
          </a:xfrm>
        </p:spPr>
        <p:txBody>
          <a:bodyPr wrap="square" anchor="ctr">
            <a:noAutofit/>
          </a:bodyPr>
          <a:lstStyle/>
          <a:p>
            <a:r>
              <a:rPr lang="en-US" sz="3600" dirty="0">
                <a:latin typeface="+mj-lt"/>
              </a:rPr>
              <a:t>Heather Sweeney Design Fact</a:t>
            </a: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how to create an E-R diagram from source documents</a:t>
            </a:r>
          </a:p>
        </p:txBody>
      </p:sp>
      <p:sp>
        <p:nvSpPr>
          <p:cNvPr id="4" name="Content Placeholder 3"/>
          <p:cNvSpPr>
            <a:spLocks noGrp="1"/>
          </p:cNvSpPr>
          <p:nvPr>
            <p:ph idx="13"/>
          </p:nvPr>
        </p:nvSpPr>
        <p:spPr>
          <a:xfrm>
            <a:off x="457200" y="1754535"/>
            <a:ext cx="8153400" cy="3122265"/>
          </a:xfrm>
        </p:spPr>
        <p:txBody>
          <a:bodyPr wrap="square">
            <a:noAutofit/>
          </a:bodyPr>
          <a:lstStyle/>
          <a:p>
            <a:pPr marL="285750" indent="-285750"/>
            <a:r>
              <a:rPr lang="en-IN" sz="2200" dirty="0"/>
              <a:t>Having missing facts is typical during the data modeling process as there are a number of undetermined facts from the Heather Sweeney design.</a:t>
            </a:r>
          </a:p>
          <a:p>
            <a:pPr marL="772668" lvl="1"/>
            <a:r>
              <a:rPr lang="en-IN" sz="2200" dirty="0"/>
              <a:t>It is not certain about the 1:N cardinality</a:t>
            </a:r>
          </a:p>
          <a:p>
            <a:pPr marL="772668" lvl="1"/>
            <a:r>
              <a:rPr lang="en-IN" sz="2200" dirty="0"/>
              <a:t>Neither is it know what to use for the identifier for each entity</a:t>
            </a:r>
          </a:p>
          <a:p>
            <a:pPr marL="285750" indent="-285750"/>
            <a:r>
              <a:rPr lang="en-IN" sz="2200" dirty="0"/>
              <a:t>Once all information is know, the initial E-R Diagram can be created.</a:t>
            </a:r>
          </a:p>
        </p:txBody>
      </p:sp>
    </p:spTree>
    <p:extLst>
      <p:ext uri="{BB962C8B-B14F-4D97-AF65-F5344CB8AC3E}">
        <p14:creationId xmlns:p14="http://schemas.microsoft.com/office/powerpoint/2010/main" val="3752492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772"/>
            <a:ext cx="8153400" cy="1152525"/>
          </a:xfrm>
        </p:spPr>
        <p:txBody>
          <a:bodyPr wrap="square" anchor="ctr">
            <a:noAutofit/>
          </a:bodyPr>
          <a:lstStyle/>
          <a:p>
            <a:r>
              <a:rPr lang="en-IN" sz="3600" dirty="0">
                <a:latin typeface="+mj-lt"/>
              </a:rPr>
              <a:t>Figure 4.23 Initial E-R Diagram for Heather Sweeney Designs</a:t>
            </a:r>
            <a:endParaRPr lang="en-US" sz="3600" dirty="0">
              <a:latin typeface="+mj-lt"/>
            </a:endParaRPr>
          </a:p>
        </p:txBody>
      </p:sp>
      <p:pic>
        <p:nvPicPr>
          <p:cNvPr id="24578" name="Picture 2" descr="There are three scenarios that are discussed here.&#10;1. First version of the SEMINAR and CUSTOMER E-R diagram:&#10;• The columns of Seminar entity are, a question is SEMINAR an identiﬁer and is highlighted, SeminarDate, SeminarTime, Location and SeminarTitle.&#10;• The columns of Customer entity are a question is CUSTOMER an identiﬁer and is highlighted, LastName, FirstName, EmailAddress and Phone.&#10;• There is a question, ‘Is this correct’ on both sides of the entity join.&#10;• A mandatory-one-to-mandatory-many link exists from Seminar to Customer and is represented by a dashed line.&#10;&#10;2. Second Version of the SEMINAR and CUSTOMER E-R Diagram:&#10;• The columns of Seminar entity are, a question is SEMINAR an identiﬁer and is highlighted, SeminarDate, Semi-narTime, Location and SeminarTitle.&#10;• The columns of Customer entity are a question is CUSTOMER an identiﬁer and is highlighted, LastName, First-Name, EmailAddress and Phone.&#10;• An optional-many-to-optional-many link exists from Seminar to Customer and is represented by a dashed line. Number 10 is printed on the join at the Customer end.&#10;3. Third Version of the SEMINAR and CUSTOMER E-R Diagram:&#10;• The columns of Seminar are SeminarID which is highlighted, SeminarDate, SeminarTime, Location and SeminarTitle.&#10;• The columns of Customer are CustomerID which is highlighted, LastName, FirstName, EmailAddress and Phone.&#10;• An optional-many-to-optional-many link exists from Seminar to Customer and is represented by a dashed line. "/>
          <p:cNvPicPr>
            <a:picLocks noChangeAspect="1" noChangeArrowheads="1"/>
          </p:cNvPicPr>
          <p:nvPr/>
        </p:nvPicPr>
        <p:blipFill rotWithShape="1">
          <a:blip r:embed="rId3">
            <a:extLst>
              <a:ext uri="{28A0092B-C50C-407E-A947-70E740481C1C}">
                <a14:useLocalDpi xmlns:a14="http://schemas.microsoft.com/office/drawing/2010/main" val="0"/>
              </a:ext>
            </a:extLst>
          </a:blip>
          <a:srcRect b="7146"/>
          <a:stretch/>
        </p:blipFill>
        <p:spPr bwMode="auto">
          <a:xfrm>
            <a:off x="1387322" y="1455751"/>
            <a:ext cx="6363233" cy="4842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58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772"/>
            <a:ext cx="8153400" cy="1152525"/>
          </a:xfrm>
        </p:spPr>
        <p:txBody>
          <a:bodyPr wrap="square" anchor="ctr">
            <a:noAutofit/>
          </a:bodyPr>
          <a:lstStyle/>
          <a:p>
            <a:r>
              <a:rPr lang="en-IN" sz="3600" dirty="0">
                <a:latin typeface="+mj-lt"/>
              </a:rPr>
              <a:t>Figure 4.24 Heather Sweeney Designs Customer Form Letter</a:t>
            </a:r>
            <a:endParaRPr lang="en-US" sz="3600" dirty="0">
              <a:latin typeface="+mj-lt"/>
            </a:endParaRPr>
          </a:p>
        </p:txBody>
      </p:sp>
      <p:pic>
        <p:nvPicPr>
          <p:cNvPr id="25602" name="Picture 2" descr="The letter is as below.&#10;Heather Sweeney Designs &#10;122450 Rockaway Road &#10;Dallas, Texas 75227 &#10;972-233-6165&#10;&#10;The above address is center-aligned.&#10;&#10;Ms. Nancy Jacobs 1440 &#10;West Palm Drive &#10;Fort Worth, &#10;Texas 76110&#10;Dear Ms. Jacobs:&#10;Thank you for attending my seminar “Kitchen on a Budget” at the San Antonio Convention Center. I hope that you found the seminar topic interesting and helpful for your design projects.&#10;As a seminar attendee, you are entitled to a 15 percent discount on all of my video and book products. I am enclosing a product catalog and I would also like to invite you to visit our Web site at www.Sweeney.com.&#10;Also, as I mentioned at the seminar, I do provide customized design services to help you create that just-perfect kitchen. In fact, I have a number of clients in the Fort Worth area. Just give me a call at my personal phone number of 555-122-4873 if you’d like to schedule an appointment.&#10;Thanks again and I look forward to hearing from you!&#10;Best regards,&#10;Heather Sweeney"/>
          <p:cNvPicPr>
            <a:picLocks noChangeAspect="1" noChangeArrowheads="1"/>
          </p:cNvPicPr>
          <p:nvPr/>
        </p:nvPicPr>
        <p:blipFill rotWithShape="1">
          <a:blip r:embed="rId3">
            <a:extLst>
              <a:ext uri="{28A0092B-C50C-407E-A947-70E740481C1C}">
                <a14:useLocalDpi xmlns:a14="http://schemas.microsoft.com/office/drawing/2010/main" val="0"/>
              </a:ext>
            </a:extLst>
          </a:blip>
          <a:srcRect b="2995"/>
          <a:stretch/>
        </p:blipFill>
        <p:spPr bwMode="auto">
          <a:xfrm>
            <a:off x="2355372" y="1384507"/>
            <a:ext cx="4409612" cy="4910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15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906"/>
            <a:ext cx="8153400" cy="971550"/>
          </a:xfrm>
        </p:spPr>
        <p:txBody>
          <a:bodyPr wrap="square" anchor="ctr">
            <a:noAutofit/>
          </a:bodyPr>
          <a:lstStyle/>
          <a:p>
            <a:r>
              <a:rPr lang="en-IN" sz="2800" dirty="0">
                <a:latin typeface="+mj-lt"/>
              </a:rPr>
              <a:t>Figure 4.25 Heather Sweeney Designs Data Model with CONTACT</a:t>
            </a:r>
            <a:endParaRPr lang="en-US" sz="2800" dirty="0">
              <a:latin typeface="+mj-lt"/>
            </a:endParaRPr>
          </a:p>
        </p:txBody>
      </p:sp>
      <p:pic>
        <p:nvPicPr>
          <p:cNvPr id="26626" name="Picture 2" descr="1. Columns of Seminar entity are SeminarID which is highlighted, SeminarDate, SeminarTime, Location and Semi-narTitle.&#10;2. Three scenarios are discussed in the illustration.&#10;a. First Version with CONTACT:&#10;• Columns of Customer entity are CustomerID which is highlighted, LastName, FirstName, EmailAd-dress and Phone.&#10;• Columns of Contact entity are, a question is CONTACT an Identiﬁer and is highlighted, ContactNumber, ContactType and ContactDate.&#10;• An optional-many-to-optional-many link exists from Seminar to Customer and is represented by dashed line.&#10;• An optional-one-to-optional-many link exists from Seminar to Contact and is represented by dashed line.&#10;• A mandatory-one-to-optional-many link exists from Customer to Contact and is represented by dashed 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0834"/>
          <a:stretch/>
        </p:blipFill>
        <p:spPr bwMode="auto">
          <a:xfrm>
            <a:off x="2837821" y="1279498"/>
            <a:ext cx="3465308" cy="1611321"/>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3" descr="b. Second Version with CONTACT as a Weak Entity:&#10;• Columns of Customer entity are CustomerID which is highlighted, LastName, FirstName, EmailAddress and Phone.&#10;• Columns of Contact entity are, CustomerID which is highlighted, ContactNumber which is highlighted, Con-tactType and ContactDate.&#10;• An optional-many-to-optional-many link exists from Seminar to Customer and is represented by dashed line.&#10;• An optional-one-to-optional-many link exists from Seminar to Contact and is represented by dashed line.&#10;• A mandatory-one-to-optional-many link exists from Customer to Contact and is represented by dashed line.&#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8686"/>
          <a:stretch/>
        </p:blipFill>
        <p:spPr bwMode="auto">
          <a:xfrm>
            <a:off x="2832817" y="2999463"/>
            <a:ext cx="3465308" cy="1504901"/>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c. Third Version with Modified CUSTOMER:&#10;• The columns of Customer entity are CustomerID, LastName, FirstName, EmailAddress, EncryptedPassword, Phone, StreetAddress, City and State.&#10;• Columns of Contact entity are, CustomerID which is highlighted, ContactNumber which is highlighted, Con-tactType and ContactDate.&#10;• An optional-many-to-optional-many link exists from Seminar to Customer and is represented by dashed line.&#10;• An optional-one-to-optional-many link exists from Seminar to Contact and is represented by dashed line.&#10;• A mandatory-one-to-optional-many link exists from Customer to Contact and is represented by dashed lin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8722"/>
          <a:stretch/>
        </p:blipFill>
        <p:spPr bwMode="auto">
          <a:xfrm>
            <a:off x="2835406" y="4596284"/>
            <a:ext cx="3465308" cy="169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134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23"/>
            <a:ext cx="8153400" cy="1204106"/>
          </a:xfrm>
        </p:spPr>
        <p:txBody>
          <a:bodyPr wrap="square" anchor="ctr">
            <a:noAutofit/>
          </a:bodyPr>
          <a:lstStyle/>
          <a:p>
            <a:r>
              <a:rPr lang="en-IN" sz="3600" dirty="0">
                <a:latin typeface="+mj-lt"/>
              </a:rPr>
              <a:t>Figure 4.26 Heather Sweeney Designs Sales Invoice</a:t>
            </a:r>
            <a:endParaRPr lang="en-US" sz="3600" dirty="0">
              <a:latin typeface="+mj-lt"/>
            </a:endParaRPr>
          </a:p>
        </p:txBody>
      </p:sp>
      <p:pic>
        <p:nvPicPr>
          <p:cNvPr id="27650" name="Picture 2" descr="The columns in the invoice are Quantity, Description, Unit Price and TOTAL&#10;• 1, Kitchen Remodeling Basics - Video, $ 14.95, $ 14.95&#10;• 1, Kitchen Remodeling Basics - Video Companion, $ 7.99, $ 7.99   &#10;• Subtotal, $ 22.94&#10;• Shipping $ 5.95&#10;• Tax Rate(s) on unit price: 5.70%; on Total: $ 1.31&#10;• TOTAL, $ 30.20"/>
          <p:cNvPicPr>
            <a:picLocks noChangeAspect="1" noChangeArrowheads="1"/>
          </p:cNvPicPr>
          <p:nvPr/>
        </p:nvPicPr>
        <p:blipFill rotWithShape="1">
          <a:blip r:embed="rId3">
            <a:extLst>
              <a:ext uri="{28A0092B-C50C-407E-A947-70E740481C1C}">
                <a14:useLocalDpi xmlns:a14="http://schemas.microsoft.com/office/drawing/2010/main" val="0"/>
              </a:ext>
            </a:extLst>
          </a:blip>
          <a:srcRect b="3646"/>
          <a:stretch/>
        </p:blipFill>
        <p:spPr bwMode="auto">
          <a:xfrm>
            <a:off x="2306449" y="1426461"/>
            <a:ext cx="4528255" cy="4877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386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03"/>
            <a:ext cx="8153400" cy="879358"/>
          </a:xfrm>
        </p:spPr>
        <p:txBody>
          <a:bodyPr wrap="square" anchor="ctr">
            <a:noAutofit/>
          </a:bodyPr>
          <a:lstStyle/>
          <a:p>
            <a:r>
              <a:rPr lang="en-IN" sz="2600" dirty="0">
                <a:latin typeface="+mj-lt"/>
              </a:rPr>
              <a:t>Figure 4.27 The Final Data Model for Heather Sweeney Designs</a:t>
            </a:r>
            <a:endParaRPr lang="en-US" sz="2600" dirty="0">
              <a:latin typeface="+mj-lt"/>
            </a:endParaRPr>
          </a:p>
        </p:txBody>
      </p:sp>
      <p:pic>
        <p:nvPicPr>
          <p:cNvPr id="28674" name="Picture 2" descr="1. Columns of Seminar entity are SeminarID which is highlighted, SeminarDate, SeminarTime, Location and Semi-narTitle.&#10;2. Columns of Customer entity are CustomerID which is highlighted, LastName, FirstName, EmailAddress, EncryptedPassword, Phone, StreetAddres,s City, State and ZIP.&#10;3. Columns of Contact are CustomerID which is highlighted, ContactNumber which is highlighted, ContactDate and ContactType.&#10;4. Columns of Invoice entity are InvoiceNumber which is highlighted, InvoiceDate, PaymentType, Subtotal, Ship-ping, Tax and Total.&#10;&#10;&#10;&#10;Four scenarios are discussed in the illustration.&#10;&#10;a. Version with INVOICE&#10;• An optional-many-to-optional-many link exists from Seminar to Customer and is represented by dashed line.&#10;• An optional-one-to-optional-many link exists from Seminar to Contact and is represented by dashed line.&#10;• A mandatory-one-to-optional-many link exists from Customer to Contact.&#10;• A mandatory-one-to-optional-many link exists from Customer to Invoice and is represented by dashed lin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0417"/>
          <a:stretch/>
        </p:blipFill>
        <p:spPr bwMode="auto">
          <a:xfrm>
            <a:off x="3407913" y="1086422"/>
            <a:ext cx="2335560" cy="1659983"/>
          </a:xfrm>
          <a:prstGeom prst="rect">
            <a:avLst/>
          </a:prstGeom>
          <a:noFill/>
          <a:extLst>
            <a:ext uri="{909E8E84-426E-40DD-AFC4-6F175D3DCCD1}">
              <a14:hiddenFill xmlns:a14="http://schemas.microsoft.com/office/drawing/2010/main">
                <a:solidFill>
                  <a:srgbClr val="FFFFFF"/>
                </a:solidFill>
              </a14:hiddenFill>
            </a:ext>
          </a:extLst>
        </p:spPr>
      </p:pic>
      <p:pic>
        <p:nvPicPr>
          <p:cNvPr id="28675" name="Picture 3" descr="b. Version with LINE_ITEM:&#10;• Columns of Line_item entity are InvoiceNumber which is highlighted, LineNumber which is highlighted, Quantity, UnitPrice and Total.&#10;• An optional-many-to-optional-many link exists from Seminar to Customer and is represented by dashed line.&#10;• An optional-one-to-optional-many link exists from Seminar to Contact and is represented by dashed line.&#10;• A mandatory-one-to-optional-many link exists from Customer to Contact.&#10;• A mandatory-one-to-optional-many link exists from Customer to Invoice and is represented by dashed line.&#10;• A mandatory-one- mandatory –many link exists from Invoice to Line_item.&#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374"/>
          <a:stretch/>
        </p:blipFill>
        <p:spPr bwMode="auto">
          <a:xfrm>
            <a:off x="3408290" y="2863391"/>
            <a:ext cx="2325018" cy="1646199"/>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c. The Finished Data Model:&#10;• Columns of Product entity are ProductNumber which is highlighted, ProductType, ProductDescription, UnitPrice and QuantityOnHand.&#10;• An optional-many-to-optional-many link exists from Seminar to Customer and is represented by dashed line.&#10;• An optional-one-to-optional-many link exists from Seminar to Contact and is represented by dashed line.&#10;• A mandatory-one-to-optional-many link exists from Customer to Contact.&#10;• A mandatory-one-to-optional-many link exists from Customer to Invoice and is represented by dashed line.&#10;• A mandatory-one- mandatory –many link exists from Invoice to Line_item.&#10;• A mandatory-one-to-optional-many link from Product to line_item and is represented by dashed lin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0026"/>
          <a:stretch/>
        </p:blipFill>
        <p:spPr bwMode="auto">
          <a:xfrm>
            <a:off x="3413496" y="4608995"/>
            <a:ext cx="2310175" cy="168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71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74"/>
            <a:ext cx="8153400" cy="611148"/>
          </a:xfrm>
        </p:spPr>
        <p:txBody>
          <a:bodyPr wrap="square" anchor="ctr">
            <a:noAutofit/>
          </a:bodyPr>
          <a:lstStyle/>
          <a:p>
            <a:r>
              <a:rPr lang="en-US" sz="3600" dirty="0">
                <a:latin typeface="+mj-lt"/>
              </a:rPr>
              <a:t>Validating the Data Model</a:t>
            </a:r>
          </a:p>
        </p:txBody>
      </p:sp>
      <p:sp>
        <p:nvSpPr>
          <p:cNvPr id="3" name="Content Placeholder 2"/>
          <p:cNvSpPr>
            <a:spLocks noGrp="1"/>
          </p:cNvSpPr>
          <p:nvPr>
            <p:ph idx="1"/>
          </p:nvPr>
        </p:nvSpPr>
        <p:spPr>
          <a:xfrm>
            <a:off x="457200" y="733586"/>
            <a:ext cx="8153400" cy="962025"/>
          </a:xfrm>
        </p:spPr>
        <p:txBody>
          <a:bodyPr wrap="square" anchor="ctr">
            <a:noAutofit/>
          </a:bodyPr>
          <a:lstStyle/>
          <a:p>
            <a:pPr marL="0" lvl="0" indent="0">
              <a:spcBef>
                <a:spcPts val="0"/>
              </a:spcBef>
              <a:buClr>
                <a:schemeClr val="lt1"/>
              </a:buClr>
              <a:buSzPct val="25000"/>
              <a:buNone/>
              <a:tabLst>
                <a:tab pos="628650" algn="l"/>
              </a:tabLst>
            </a:pPr>
            <a:r>
              <a:rPr lang="en-IN" sz="2800" b="1" dirty="0">
                <a:solidFill>
                  <a:srgbClr val="007FA3"/>
                </a:solidFill>
              </a:rPr>
              <a:t>Learn how to create an E-R diagram from source documents</a:t>
            </a:r>
          </a:p>
        </p:txBody>
      </p:sp>
      <p:sp>
        <p:nvSpPr>
          <p:cNvPr id="4" name="Content Placeholder 3"/>
          <p:cNvSpPr>
            <a:spLocks noGrp="1"/>
          </p:cNvSpPr>
          <p:nvPr>
            <p:ph idx="13"/>
          </p:nvPr>
        </p:nvSpPr>
        <p:spPr>
          <a:xfrm>
            <a:off x="457200" y="1754535"/>
            <a:ext cx="8153400" cy="2360265"/>
          </a:xfrm>
        </p:spPr>
        <p:txBody>
          <a:bodyPr wrap="square">
            <a:noAutofit/>
          </a:bodyPr>
          <a:lstStyle/>
          <a:p>
            <a:pPr marL="285750" indent="-285750"/>
            <a:r>
              <a:rPr lang="en-IN" sz="2200" dirty="0"/>
              <a:t>After the data model has been completed, it needs to be validated:</a:t>
            </a:r>
          </a:p>
          <a:p>
            <a:pPr marL="772668" lvl="1"/>
            <a:r>
              <a:rPr lang="en-IN" sz="2200" dirty="0"/>
              <a:t>The most common way is to show it to the users and obtain their feedback</a:t>
            </a:r>
          </a:p>
          <a:p>
            <a:pPr marL="772668" lvl="1"/>
            <a:r>
              <a:rPr lang="en-IN" sz="2200" b="1" dirty="0"/>
              <a:t>prototyping</a:t>
            </a:r>
            <a:r>
              <a:rPr lang="en-IN" sz="2200" dirty="0"/>
              <a:t> is commonly use to validate forms and reports</a:t>
            </a:r>
          </a:p>
          <a:p>
            <a:pPr marL="772668" lvl="1"/>
            <a:r>
              <a:rPr lang="en-IN" sz="2200" dirty="0"/>
              <a:t>A data model needs to be evaluated against all use cases</a:t>
            </a:r>
          </a:p>
        </p:txBody>
      </p:sp>
    </p:spTree>
    <p:extLst>
      <p:ext uri="{BB962C8B-B14F-4D97-AF65-F5344CB8AC3E}">
        <p14:creationId xmlns:p14="http://schemas.microsoft.com/office/powerpoint/2010/main" val="449092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2"/>
          </p:nvPr>
        </p:nvSpPr>
        <p:spPr>
          <a:noFill/>
        </p:spPr>
        <p:txBody>
          <a:bodyPr/>
          <a:lstStyle>
            <a:lvl1pPr eaLnBrk="0" hangingPunct="0">
              <a:defRPr sz="1800">
                <a:solidFill>
                  <a:schemeClr val="tx1"/>
                </a:solidFill>
                <a:latin typeface="Times New Roman" pitchFamily="18" charset="0"/>
              </a:defRPr>
            </a:lvl1pPr>
            <a:lvl2pPr marL="557213" indent="-214313" eaLnBrk="0" hangingPunct="0">
              <a:defRPr sz="1800">
                <a:solidFill>
                  <a:schemeClr val="tx1"/>
                </a:solidFill>
                <a:latin typeface="Times New Roman" pitchFamily="18" charset="0"/>
              </a:defRPr>
            </a:lvl2pPr>
            <a:lvl3pPr marL="857250" indent="-171450" eaLnBrk="0" hangingPunct="0">
              <a:defRPr sz="1800">
                <a:solidFill>
                  <a:schemeClr val="tx1"/>
                </a:solidFill>
                <a:latin typeface="Times New Roman" pitchFamily="18" charset="0"/>
              </a:defRPr>
            </a:lvl3pPr>
            <a:lvl4pPr marL="1200150" indent="-171450" eaLnBrk="0" hangingPunct="0">
              <a:defRPr sz="1800">
                <a:solidFill>
                  <a:schemeClr val="tx1"/>
                </a:solidFill>
                <a:latin typeface="Times New Roman" pitchFamily="18" charset="0"/>
              </a:defRPr>
            </a:lvl4pPr>
            <a:lvl5pPr marL="1543050" indent="-171450" eaLnBrk="0" hangingPunct="0">
              <a:defRPr sz="1800">
                <a:solidFill>
                  <a:schemeClr val="tx1"/>
                </a:solidFill>
                <a:latin typeface="Times New Roman" pitchFamily="18" charset="0"/>
              </a:defRPr>
            </a:lvl5pPr>
            <a:lvl6pPr marL="1885950" indent="-171450" eaLnBrk="0" fontAlgn="base" hangingPunct="0">
              <a:spcBef>
                <a:spcPct val="0"/>
              </a:spcBef>
              <a:spcAft>
                <a:spcPct val="0"/>
              </a:spcAft>
              <a:defRPr sz="1800">
                <a:solidFill>
                  <a:schemeClr val="tx1"/>
                </a:solidFill>
                <a:latin typeface="Times New Roman" pitchFamily="18" charset="0"/>
              </a:defRPr>
            </a:lvl6pPr>
            <a:lvl7pPr marL="2228850" indent="-171450" eaLnBrk="0" fontAlgn="base" hangingPunct="0">
              <a:spcBef>
                <a:spcPct val="0"/>
              </a:spcBef>
              <a:spcAft>
                <a:spcPct val="0"/>
              </a:spcAft>
              <a:defRPr sz="1800">
                <a:solidFill>
                  <a:schemeClr val="tx1"/>
                </a:solidFill>
                <a:latin typeface="Times New Roman" pitchFamily="18" charset="0"/>
              </a:defRPr>
            </a:lvl7pPr>
            <a:lvl8pPr marL="2571750" indent="-171450" eaLnBrk="0" fontAlgn="base" hangingPunct="0">
              <a:spcBef>
                <a:spcPct val="0"/>
              </a:spcBef>
              <a:spcAft>
                <a:spcPct val="0"/>
              </a:spcAft>
              <a:defRPr sz="1800">
                <a:solidFill>
                  <a:schemeClr val="tx1"/>
                </a:solidFill>
                <a:latin typeface="Times New Roman" pitchFamily="18" charset="0"/>
              </a:defRPr>
            </a:lvl8pPr>
            <a:lvl9pPr marL="2914650" indent="-171450" eaLnBrk="0" fontAlgn="base" hangingPunct="0">
              <a:spcBef>
                <a:spcPct val="0"/>
              </a:spcBef>
              <a:spcAft>
                <a:spcPct val="0"/>
              </a:spcAft>
              <a:defRPr sz="1800">
                <a:solidFill>
                  <a:schemeClr val="tx1"/>
                </a:solidFill>
                <a:latin typeface="Times New Roman" pitchFamily="18" charset="0"/>
              </a:defRPr>
            </a:lvl9pPr>
          </a:lstStyle>
          <a:p>
            <a:pPr eaLnBrk="1" hangingPunct="1"/>
            <a:r>
              <a:rPr lang="en-US" altLang="en-US" sz="1200">
                <a:solidFill>
                  <a:schemeClr val="bg2"/>
                </a:solidFill>
              </a:rPr>
              <a:t>2-</a:t>
            </a:r>
            <a:fld id="{116A42C4-2CCC-4141-ABC6-267A5FCB5761}" type="slidenum">
              <a:rPr lang="en-US" altLang="en-US" sz="1200">
                <a:solidFill>
                  <a:schemeClr val="bg2"/>
                </a:solidFill>
              </a:rPr>
              <a:pPr eaLnBrk="1" hangingPunct="1"/>
              <a:t>59</a:t>
            </a:fld>
            <a:endParaRPr lang="en-US" altLang="en-US" sz="1200">
              <a:solidFill>
                <a:schemeClr val="bg2"/>
              </a:solidFill>
            </a:endParaRPr>
          </a:p>
        </p:txBody>
      </p:sp>
      <p:sp>
        <p:nvSpPr>
          <p:cNvPr id="15363" name="Rectangle 2"/>
          <p:cNvSpPr>
            <a:spLocks noGrp="1" noChangeArrowheads="1"/>
          </p:cNvSpPr>
          <p:nvPr>
            <p:ph type="title"/>
          </p:nvPr>
        </p:nvSpPr>
        <p:spPr/>
        <p:txBody>
          <a:bodyPr>
            <a:normAutofit/>
          </a:bodyPr>
          <a:lstStyle/>
          <a:p>
            <a:pPr eaLnBrk="1" hangingPunct="1"/>
            <a:r>
              <a:rPr lang="en-US" altLang="en-US"/>
              <a:t>E-R Model Entity (and its attributes)</a:t>
            </a:r>
          </a:p>
        </p:txBody>
      </p:sp>
      <p:sp>
        <p:nvSpPr>
          <p:cNvPr id="15364" name="Rectangle 4"/>
          <p:cNvSpPr>
            <a:spLocks noGrp="1" noChangeArrowheads="1"/>
          </p:cNvSpPr>
          <p:nvPr>
            <p:ph type="body" sz="half" idx="2"/>
          </p:nvPr>
        </p:nvSpPr>
        <p:spPr/>
        <p:txBody>
          <a:bodyPr>
            <a:normAutofit/>
          </a:bodyPr>
          <a:lstStyle/>
          <a:p>
            <a:pPr eaLnBrk="1" hangingPunct="1">
              <a:lnSpc>
                <a:spcPct val="90000"/>
              </a:lnSpc>
              <a:buFont typeface="Symbol" pitchFamily="18" charset="2"/>
              <a:buChar char="¨"/>
            </a:pPr>
            <a:r>
              <a:rPr lang="en-US" altLang="en-US" sz="1800"/>
              <a:t>Rectangular shape</a:t>
            </a:r>
          </a:p>
          <a:p>
            <a:pPr eaLnBrk="1" hangingPunct="1">
              <a:lnSpc>
                <a:spcPct val="90000"/>
              </a:lnSpc>
              <a:buFont typeface="Symbol" pitchFamily="18" charset="2"/>
              <a:buChar char="¨"/>
            </a:pPr>
            <a:endParaRPr lang="en-US" altLang="en-US" sz="1800"/>
          </a:p>
          <a:p>
            <a:pPr eaLnBrk="1" hangingPunct="1">
              <a:lnSpc>
                <a:spcPct val="90000"/>
              </a:lnSpc>
              <a:buFont typeface="Symbol" pitchFamily="18" charset="2"/>
              <a:buChar char="¨"/>
            </a:pPr>
            <a:r>
              <a:rPr lang="en-US" altLang="en-US" sz="1800"/>
              <a:t>Salesperson = a type of entity</a:t>
            </a:r>
          </a:p>
          <a:p>
            <a:pPr eaLnBrk="1" hangingPunct="1">
              <a:lnSpc>
                <a:spcPct val="90000"/>
              </a:lnSpc>
              <a:buFont typeface="Symbol" pitchFamily="18" charset="2"/>
              <a:buChar char="¨"/>
            </a:pPr>
            <a:endParaRPr lang="en-US" altLang="en-US" sz="1800"/>
          </a:p>
          <a:p>
            <a:pPr eaLnBrk="1" hangingPunct="1">
              <a:lnSpc>
                <a:spcPct val="90000"/>
              </a:lnSpc>
              <a:buFont typeface="Symbol" pitchFamily="18" charset="2"/>
              <a:buChar char="¨"/>
            </a:pPr>
            <a:r>
              <a:rPr lang="en-US" altLang="en-US" sz="1800"/>
              <a:t>Name of entity is in caps above the separator line.</a:t>
            </a:r>
          </a:p>
          <a:p>
            <a:pPr eaLnBrk="1" hangingPunct="1">
              <a:lnSpc>
                <a:spcPct val="90000"/>
              </a:lnSpc>
              <a:buFont typeface="Symbol" pitchFamily="18" charset="2"/>
              <a:buChar char="¨"/>
            </a:pPr>
            <a:endParaRPr lang="en-US" altLang="en-US" sz="1800"/>
          </a:p>
        </p:txBody>
      </p:sp>
      <p:pic>
        <p:nvPicPr>
          <p:cNvPr id="15365" name="Picture 6" descr="w00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034780"/>
            <a:ext cx="2800350" cy="1720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89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1158902"/>
          </a:xfrm>
        </p:spPr>
        <p:txBody>
          <a:bodyPr wrap="square" anchor="ctr">
            <a:noAutofit/>
          </a:bodyPr>
          <a:lstStyle/>
          <a:p>
            <a:r>
              <a:rPr lang="en-IN" sz="3600" dirty="0">
                <a:latin typeface="+mj-lt"/>
              </a:rPr>
              <a:t>Figure 4.1 The Five-Component Information System Framework</a:t>
            </a:r>
            <a:endParaRPr lang="en-US" sz="3600" dirty="0">
              <a:latin typeface="+mj-lt"/>
            </a:endParaRPr>
          </a:p>
        </p:txBody>
      </p:sp>
      <p:pic>
        <p:nvPicPr>
          <p:cNvPr id="3" name="Picture 2" descr="The five components in the order are Hardware, Software, Data, Procedures and People."/>
          <p:cNvPicPr>
            <a:picLocks noChangeAspect="1" noChangeArrowheads="1"/>
          </p:cNvPicPr>
          <p:nvPr/>
        </p:nvPicPr>
        <p:blipFill rotWithShape="1">
          <a:blip r:embed="rId3">
            <a:extLst>
              <a:ext uri="{28A0092B-C50C-407E-A947-70E740481C1C}">
                <a14:useLocalDpi xmlns:a14="http://schemas.microsoft.com/office/drawing/2010/main" val="0"/>
              </a:ext>
            </a:extLst>
          </a:blip>
          <a:srcRect b="38478"/>
          <a:stretch/>
        </p:blipFill>
        <p:spPr bwMode="auto">
          <a:xfrm>
            <a:off x="574855" y="1828800"/>
            <a:ext cx="799351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6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p:spPr>
        <p:txBody>
          <a:bodyPr/>
          <a:lstStyle>
            <a:lvl1pPr eaLnBrk="0" hangingPunct="0">
              <a:defRPr sz="1800">
                <a:solidFill>
                  <a:schemeClr val="tx1"/>
                </a:solidFill>
                <a:latin typeface="Times New Roman" pitchFamily="18" charset="0"/>
              </a:defRPr>
            </a:lvl1pPr>
            <a:lvl2pPr marL="557213" indent="-214313" eaLnBrk="0" hangingPunct="0">
              <a:defRPr sz="1800">
                <a:solidFill>
                  <a:schemeClr val="tx1"/>
                </a:solidFill>
                <a:latin typeface="Times New Roman" pitchFamily="18" charset="0"/>
              </a:defRPr>
            </a:lvl2pPr>
            <a:lvl3pPr marL="857250" indent="-171450" eaLnBrk="0" hangingPunct="0">
              <a:defRPr sz="1800">
                <a:solidFill>
                  <a:schemeClr val="tx1"/>
                </a:solidFill>
                <a:latin typeface="Times New Roman" pitchFamily="18" charset="0"/>
              </a:defRPr>
            </a:lvl3pPr>
            <a:lvl4pPr marL="1200150" indent="-171450" eaLnBrk="0" hangingPunct="0">
              <a:defRPr sz="1800">
                <a:solidFill>
                  <a:schemeClr val="tx1"/>
                </a:solidFill>
                <a:latin typeface="Times New Roman" pitchFamily="18" charset="0"/>
              </a:defRPr>
            </a:lvl4pPr>
            <a:lvl5pPr marL="1543050" indent="-171450" eaLnBrk="0" hangingPunct="0">
              <a:defRPr sz="1800">
                <a:solidFill>
                  <a:schemeClr val="tx1"/>
                </a:solidFill>
                <a:latin typeface="Times New Roman" pitchFamily="18" charset="0"/>
              </a:defRPr>
            </a:lvl5pPr>
            <a:lvl6pPr marL="1885950" indent="-171450" eaLnBrk="0" fontAlgn="base" hangingPunct="0">
              <a:spcBef>
                <a:spcPct val="0"/>
              </a:spcBef>
              <a:spcAft>
                <a:spcPct val="0"/>
              </a:spcAft>
              <a:defRPr sz="1800">
                <a:solidFill>
                  <a:schemeClr val="tx1"/>
                </a:solidFill>
                <a:latin typeface="Times New Roman" pitchFamily="18" charset="0"/>
              </a:defRPr>
            </a:lvl6pPr>
            <a:lvl7pPr marL="2228850" indent="-171450" eaLnBrk="0" fontAlgn="base" hangingPunct="0">
              <a:spcBef>
                <a:spcPct val="0"/>
              </a:spcBef>
              <a:spcAft>
                <a:spcPct val="0"/>
              </a:spcAft>
              <a:defRPr sz="1800">
                <a:solidFill>
                  <a:schemeClr val="tx1"/>
                </a:solidFill>
                <a:latin typeface="Times New Roman" pitchFamily="18" charset="0"/>
              </a:defRPr>
            </a:lvl7pPr>
            <a:lvl8pPr marL="2571750" indent="-171450" eaLnBrk="0" fontAlgn="base" hangingPunct="0">
              <a:spcBef>
                <a:spcPct val="0"/>
              </a:spcBef>
              <a:spcAft>
                <a:spcPct val="0"/>
              </a:spcAft>
              <a:defRPr sz="1800">
                <a:solidFill>
                  <a:schemeClr val="tx1"/>
                </a:solidFill>
                <a:latin typeface="Times New Roman" pitchFamily="18" charset="0"/>
              </a:defRPr>
            </a:lvl8pPr>
            <a:lvl9pPr marL="2914650" indent="-171450" eaLnBrk="0" fontAlgn="base" hangingPunct="0">
              <a:spcBef>
                <a:spcPct val="0"/>
              </a:spcBef>
              <a:spcAft>
                <a:spcPct val="0"/>
              </a:spcAft>
              <a:defRPr sz="1800">
                <a:solidFill>
                  <a:schemeClr val="tx1"/>
                </a:solidFill>
                <a:latin typeface="Times New Roman" pitchFamily="18" charset="0"/>
              </a:defRPr>
            </a:lvl9pPr>
          </a:lstStyle>
          <a:p>
            <a:pPr eaLnBrk="1" hangingPunct="1"/>
            <a:r>
              <a:rPr lang="en-US" altLang="en-US" sz="1200">
                <a:solidFill>
                  <a:schemeClr val="bg2"/>
                </a:solidFill>
              </a:rPr>
              <a:t>2-</a:t>
            </a:r>
            <a:fld id="{81435677-7F0A-4EE3-8C89-0D3A137A7526}" type="slidenum">
              <a:rPr lang="en-US" altLang="en-US" sz="1200">
                <a:solidFill>
                  <a:schemeClr val="bg2"/>
                </a:solidFill>
              </a:rPr>
              <a:pPr eaLnBrk="1" hangingPunct="1"/>
              <a:t>60</a:t>
            </a:fld>
            <a:endParaRPr lang="en-US" altLang="en-US" sz="1200">
              <a:solidFill>
                <a:schemeClr val="bg2"/>
              </a:solidFill>
            </a:endParaRPr>
          </a:p>
        </p:txBody>
      </p:sp>
      <p:sp>
        <p:nvSpPr>
          <p:cNvPr id="16387" name="Rectangle 2"/>
          <p:cNvSpPr>
            <a:spLocks noGrp="1" noChangeArrowheads="1"/>
          </p:cNvSpPr>
          <p:nvPr>
            <p:ph type="title"/>
          </p:nvPr>
        </p:nvSpPr>
        <p:spPr/>
        <p:txBody>
          <a:bodyPr>
            <a:normAutofit/>
          </a:bodyPr>
          <a:lstStyle/>
          <a:p>
            <a:pPr eaLnBrk="1" hangingPunct="1"/>
            <a:r>
              <a:rPr lang="en-US" altLang="en-US"/>
              <a:t>E-R Model Entity (and its attributes)</a:t>
            </a:r>
          </a:p>
        </p:txBody>
      </p:sp>
      <p:sp>
        <p:nvSpPr>
          <p:cNvPr id="16388" name="Rectangle 3"/>
          <p:cNvSpPr>
            <a:spLocks noGrp="1" noChangeArrowheads="1"/>
          </p:cNvSpPr>
          <p:nvPr>
            <p:ph type="body" sz="half" idx="2"/>
          </p:nvPr>
        </p:nvSpPr>
        <p:spPr/>
        <p:txBody>
          <a:bodyPr/>
          <a:lstStyle/>
          <a:p>
            <a:pPr eaLnBrk="1" hangingPunct="1">
              <a:lnSpc>
                <a:spcPct val="90000"/>
              </a:lnSpc>
              <a:buFont typeface="Symbol" pitchFamily="18" charset="2"/>
              <a:buChar char="¨"/>
            </a:pPr>
            <a:r>
              <a:rPr lang="en-US" altLang="en-US"/>
              <a:t>The attribute(s) which is the entity’s </a:t>
            </a:r>
            <a:r>
              <a:rPr lang="en-US" altLang="en-US" b="1"/>
              <a:t>unique identifier </a:t>
            </a:r>
            <a:r>
              <a:rPr lang="en-US" altLang="en-US"/>
              <a:t>is</a:t>
            </a:r>
            <a:r>
              <a:rPr lang="en-US" altLang="en-US" b="1"/>
              <a:t> </a:t>
            </a:r>
            <a:r>
              <a:rPr lang="en-US" altLang="en-US"/>
              <a:t>shown with a </a:t>
            </a:r>
            <a:r>
              <a:rPr lang="en-US" altLang="en-US" b="1"/>
              <a:t>PK</a:t>
            </a:r>
            <a:r>
              <a:rPr lang="en-US" altLang="en-US"/>
              <a:t> ( Primary Key )</a:t>
            </a:r>
          </a:p>
          <a:p>
            <a:pPr eaLnBrk="1" hangingPunct="1">
              <a:lnSpc>
                <a:spcPct val="90000"/>
              </a:lnSpc>
              <a:buFont typeface="Symbol" pitchFamily="18" charset="2"/>
              <a:buChar char="¨"/>
            </a:pPr>
            <a:r>
              <a:rPr lang="en-US" altLang="en-US"/>
              <a:t>All other Entity attributes are shown below the separator line</a:t>
            </a:r>
            <a:r>
              <a:rPr lang="en-US" altLang="en-US" sz="1800"/>
              <a:t>.</a:t>
            </a:r>
          </a:p>
          <a:p>
            <a:pPr eaLnBrk="1" hangingPunct="1">
              <a:lnSpc>
                <a:spcPct val="90000"/>
              </a:lnSpc>
              <a:buFont typeface="Symbol" pitchFamily="18" charset="2"/>
              <a:buChar char="¨"/>
            </a:pPr>
            <a:endParaRPr lang="en-US" altLang="en-US" sz="1800"/>
          </a:p>
          <a:p>
            <a:pPr eaLnBrk="1" hangingPunct="1">
              <a:lnSpc>
                <a:spcPct val="90000"/>
              </a:lnSpc>
              <a:buFont typeface="Symbol" pitchFamily="18" charset="2"/>
              <a:buChar char="¨"/>
            </a:pPr>
            <a:endParaRPr lang="en-US" altLang="en-US" sz="1800"/>
          </a:p>
        </p:txBody>
      </p:sp>
      <p:pic>
        <p:nvPicPr>
          <p:cNvPr id="16389" name="Picture 6" descr="w00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4700" y="2034779"/>
            <a:ext cx="27432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9572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657350" y="1314450"/>
            <a:ext cx="5829300" cy="857250"/>
          </a:xfrm>
        </p:spPr>
        <p:txBody>
          <a:bodyPr>
            <a:normAutofit fontScale="90000"/>
          </a:bodyPr>
          <a:lstStyle/>
          <a:p>
            <a:r>
              <a:rPr lang="en-US" altLang="en-US"/>
              <a:t>E-R Model (Relationship between Entities)</a:t>
            </a:r>
          </a:p>
        </p:txBody>
      </p:sp>
      <p:sp>
        <p:nvSpPr>
          <p:cNvPr id="3" name="Content Placeholder 2"/>
          <p:cNvSpPr>
            <a:spLocks noGrp="1"/>
          </p:cNvSpPr>
          <p:nvPr>
            <p:ph idx="1"/>
          </p:nvPr>
        </p:nvSpPr>
        <p:spPr>
          <a:xfrm>
            <a:off x="1657350" y="2705100"/>
            <a:ext cx="5829300" cy="2724150"/>
          </a:xfrm>
        </p:spPr>
        <p:txBody>
          <a:bodyPr/>
          <a:lstStyle/>
          <a:p>
            <a:pPr eaLnBrk="1" hangingPunct="1">
              <a:lnSpc>
                <a:spcPct val="80000"/>
              </a:lnSpc>
              <a:defRPr/>
            </a:pPr>
            <a:r>
              <a:rPr lang="en-US" altLang="en-US" sz="2700" dirty="0"/>
              <a:t>Relationship – is the link between entities (relates to primary key-foreign key relationship in related tables)</a:t>
            </a:r>
          </a:p>
          <a:p>
            <a:pPr eaLnBrk="1" hangingPunct="1">
              <a:lnSpc>
                <a:spcPct val="80000"/>
              </a:lnSpc>
              <a:defRPr/>
            </a:pPr>
            <a:endParaRPr lang="en-US" altLang="en-US" sz="2700" dirty="0"/>
          </a:p>
          <a:p>
            <a:pPr eaLnBrk="1" hangingPunct="1">
              <a:lnSpc>
                <a:spcPct val="80000"/>
              </a:lnSpc>
              <a:defRPr/>
            </a:pPr>
            <a:r>
              <a:rPr lang="en-US" altLang="en-US" sz="2700" dirty="0"/>
              <a:t>A relationship is always between entities, not attributes.</a:t>
            </a:r>
          </a:p>
          <a:p>
            <a:pPr eaLnBrk="1" hangingPunct="1">
              <a:lnSpc>
                <a:spcPct val="80000"/>
              </a:lnSpc>
              <a:defRPr/>
            </a:pPr>
            <a:endParaRPr lang="en-US" altLang="en-US" dirty="0"/>
          </a:p>
          <a:p>
            <a:pPr eaLnBrk="1" hangingPunct="1">
              <a:lnSpc>
                <a:spcPct val="80000"/>
              </a:lnSpc>
              <a:defRPr/>
            </a:pPr>
            <a:endParaRPr lang="en-US" altLang="en-US" dirty="0"/>
          </a:p>
          <a:p>
            <a:pPr marL="0" indent="0">
              <a:buNone/>
              <a:defRPr/>
            </a:pPr>
            <a:endParaRPr lang="en-US" dirty="0"/>
          </a:p>
        </p:txBody>
      </p:sp>
      <p:sp>
        <p:nvSpPr>
          <p:cNvPr id="17412" name="Slide Number Placeholder 3"/>
          <p:cNvSpPr>
            <a:spLocks noGrp="1"/>
          </p:cNvSpPr>
          <p:nvPr>
            <p:ph type="sldNum" sz="quarter" idx="10"/>
          </p:nvPr>
        </p:nvSpPr>
        <p:spPr>
          <a:noFill/>
        </p:spPr>
        <p:txBody>
          <a:bodyPr/>
          <a:lstStyle>
            <a:lvl1pPr eaLnBrk="0" hangingPunct="0">
              <a:defRPr sz="1800">
                <a:solidFill>
                  <a:schemeClr val="tx1"/>
                </a:solidFill>
                <a:latin typeface="Times New Roman" pitchFamily="18" charset="0"/>
              </a:defRPr>
            </a:lvl1pPr>
            <a:lvl2pPr marL="557213" indent="-214313" eaLnBrk="0" hangingPunct="0">
              <a:defRPr sz="1800">
                <a:solidFill>
                  <a:schemeClr val="tx1"/>
                </a:solidFill>
                <a:latin typeface="Times New Roman" pitchFamily="18" charset="0"/>
              </a:defRPr>
            </a:lvl2pPr>
            <a:lvl3pPr marL="857250" indent="-171450" eaLnBrk="0" hangingPunct="0">
              <a:defRPr sz="1800">
                <a:solidFill>
                  <a:schemeClr val="tx1"/>
                </a:solidFill>
                <a:latin typeface="Times New Roman" pitchFamily="18" charset="0"/>
              </a:defRPr>
            </a:lvl3pPr>
            <a:lvl4pPr marL="1200150" indent="-171450" eaLnBrk="0" hangingPunct="0">
              <a:defRPr sz="1800">
                <a:solidFill>
                  <a:schemeClr val="tx1"/>
                </a:solidFill>
                <a:latin typeface="Times New Roman" pitchFamily="18" charset="0"/>
              </a:defRPr>
            </a:lvl4pPr>
            <a:lvl5pPr marL="1543050" indent="-171450" eaLnBrk="0" hangingPunct="0">
              <a:defRPr sz="1800">
                <a:solidFill>
                  <a:schemeClr val="tx1"/>
                </a:solidFill>
                <a:latin typeface="Times New Roman" pitchFamily="18" charset="0"/>
              </a:defRPr>
            </a:lvl5pPr>
            <a:lvl6pPr marL="1885950" indent="-171450" eaLnBrk="0" fontAlgn="base" hangingPunct="0">
              <a:spcBef>
                <a:spcPct val="0"/>
              </a:spcBef>
              <a:spcAft>
                <a:spcPct val="0"/>
              </a:spcAft>
              <a:defRPr sz="1800">
                <a:solidFill>
                  <a:schemeClr val="tx1"/>
                </a:solidFill>
                <a:latin typeface="Times New Roman" pitchFamily="18" charset="0"/>
              </a:defRPr>
            </a:lvl6pPr>
            <a:lvl7pPr marL="2228850" indent="-171450" eaLnBrk="0" fontAlgn="base" hangingPunct="0">
              <a:spcBef>
                <a:spcPct val="0"/>
              </a:spcBef>
              <a:spcAft>
                <a:spcPct val="0"/>
              </a:spcAft>
              <a:defRPr sz="1800">
                <a:solidFill>
                  <a:schemeClr val="tx1"/>
                </a:solidFill>
                <a:latin typeface="Times New Roman" pitchFamily="18" charset="0"/>
              </a:defRPr>
            </a:lvl7pPr>
            <a:lvl8pPr marL="2571750" indent="-171450" eaLnBrk="0" fontAlgn="base" hangingPunct="0">
              <a:spcBef>
                <a:spcPct val="0"/>
              </a:spcBef>
              <a:spcAft>
                <a:spcPct val="0"/>
              </a:spcAft>
              <a:defRPr sz="1800">
                <a:solidFill>
                  <a:schemeClr val="tx1"/>
                </a:solidFill>
                <a:latin typeface="Times New Roman" pitchFamily="18" charset="0"/>
              </a:defRPr>
            </a:lvl8pPr>
            <a:lvl9pPr marL="2914650" indent="-171450" eaLnBrk="0" fontAlgn="base" hangingPunct="0">
              <a:spcBef>
                <a:spcPct val="0"/>
              </a:spcBef>
              <a:spcAft>
                <a:spcPct val="0"/>
              </a:spcAft>
              <a:defRPr sz="1800">
                <a:solidFill>
                  <a:schemeClr val="tx1"/>
                </a:solidFill>
                <a:latin typeface="Times New Roman" pitchFamily="18" charset="0"/>
              </a:defRPr>
            </a:lvl9pPr>
          </a:lstStyle>
          <a:p>
            <a:pPr eaLnBrk="1" hangingPunct="1"/>
            <a:r>
              <a:rPr lang="en-US" altLang="en-US" sz="1200">
                <a:solidFill>
                  <a:schemeClr val="bg2"/>
                </a:solidFill>
              </a:rPr>
              <a:t>Chapter 3-</a:t>
            </a:r>
            <a:fld id="{87F08BBC-FB18-4539-900E-8E2C7D921C32}" type="slidenum">
              <a:rPr lang="en-US" altLang="en-US" sz="1200">
                <a:solidFill>
                  <a:schemeClr val="bg2"/>
                </a:solidFill>
              </a:rPr>
              <a:pPr eaLnBrk="1" hangingPunct="1"/>
              <a:t>61</a:t>
            </a:fld>
            <a:endParaRPr lang="en-US" altLang="en-US" sz="1200">
              <a:solidFill>
                <a:schemeClr val="bg2"/>
              </a:solidFill>
            </a:endParaRPr>
          </a:p>
        </p:txBody>
      </p:sp>
    </p:spTree>
    <p:extLst>
      <p:ext uri="{BB962C8B-B14F-4D97-AF65-F5344CB8AC3E}">
        <p14:creationId xmlns:p14="http://schemas.microsoft.com/office/powerpoint/2010/main" val="1976580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altLang="en-US"/>
              <a:t>E-R Model (Relationship between Entities)</a:t>
            </a:r>
          </a:p>
        </p:txBody>
      </p:sp>
      <p:sp>
        <p:nvSpPr>
          <p:cNvPr id="3" name="Content Placeholder 2"/>
          <p:cNvSpPr>
            <a:spLocks noGrp="1"/>
          </p:cNvSpPr>
          <p:nvPr>
            <p:ph idx="1"/>
          </p:nvPr>
        </p:nvSpPr>
        <p:spPr/>
        <p:txBody>
          <a:bodyPr/>
          <a:lstStyle/>
          <a:p>
            <a:pPr eaLnBrk="1" hangingPunct="1">
              <a:lnSpc>
                <a:spcPct val="80000"/>
              </a:lnSpc>
              <a:defRPr/>
            </a:pPr>
            <a:r>
              <a:rPr lang="en-US" altLang="en-US" dirty="0"/>
              <a:t>Cardinality - r</a:t>
            </a:r>
            <a:r>
              <a:rPr lang="en-US" dirty="0"/>
              <a:t>epresents the maximum number of entities that can be involved in a particular relationship.</a:t>
            </a:r>
          </a:p>
          <a:p>
            <a:pPr marL="0" indent="0">
              <a:lnSpc>
                <a:spcPct val="80000"/>
              </a:lnSpc>
              <a:buNone/>
              <a:defRPr/>
            </a:pPr>
            <a:endParaRPr lang="en-US" dirty="0"/>
          </a:p>
          <a:p>
            <a:pPr lvl="1" eaLnBrk="1" hangingPunct="1">
              <a:defRPr/>
            </a:pPr>
            <a:r>
              <a:rPr lang="en-US" dirty="0"/>
              <a:t>Many-to-Many Relationships</a:t>
            </a:r>
          </a:p>
          <a:p>
            <a:pPr lvl="1" eaLnBrk="1" hangingPunct="1">
              <a:defRPr/>
            </a:pPr>
            <a:r>
              <a:rPr lang="en-US" dirty="0"/>
              <a:t>One-to-Many Relationships</a:t>
            </a:r>
          </a:p>
          <a:p>
            <a:pPr lvl="1" eaLnBrk="1" hangingPunct="1">
              <a:defRPr/>
            </a:pPr>
            <a:r>
              <a:rPr lang="en-US" dirty="0"/>
              <a:t>One-to-One Relationships</a:t>
            </a:r>
          </a:p>
          <a:p>
            <a:pPr>
              <a:defRPr/>
            </a:pPr>
            <a:endParaRPr lang="en-US" dirty="0"/>
          </a:p>
        </p:txBody>
      </p:sp>
      <p:sp>
        <p:nvSpPr>
          <p:cNvPr id="18436" name="Slide Number Placeholder 3"/>
          <p:cNvSpPr>
            <a:spLocks noGrp="1"/>
          </p:cNvSpPr>
          <p:nvPr>
            <p:ph type="sldNum" sz="quarter" idx="10"/>
          </p:nvPr>
        </p:nvSpPr>
        <p:spPr>
          <a:noFill/>
        </p:spPr>
        <p:txBody>
          <a:bodyPr/>
          <a:lstStyle>
            <a:lvl1pPr eaLnBrk="0" hangingPunct="0">
              <a:defRPr sz="1800">
                <a:solidFill>
                  <a:schemeClr val="tx1"/>
                </a:solidFill>
                <a:latin typeface="Times New Roman" pitchFamily="18" charset="0"/>
              </a:defRPr>
            </a:lvl1pPr>
            <a:lvl2pPr marL="557213" indent="-214313" eaLnBrk="0" hangingPunct="0">
              <a:defRPr sz="1800">
                <a:solidFill>
                  <a:schemeClr val="tx1"/>
                </a:solidFill>
                <a:latin typeface="Times New Roman" pitchFamily="18" charset="0"/>
              </a:defRPr>
            </a:lvl2pPr>
            <a:lvl3pPr marL="857250" indent="-171450" eaLnBrk="0" hangingPunct="0">
              <a:defRPr sz="1800">
                <a:solidFill>
                  <a:schemeClr val="tx1"/>
                </a:solidFill>
                <a:latin typeface="Times New Roman" pitchFamily="18" charset="0"/>
              </a:defRPr>
            </a:lvl3pPr>
            <a:lvl4pPr marL="1200150" indent="-171450" eaLnBrk="0" hangingPunct="0">
              <a:defRPr sz="1800">
                <a:solidFill>
                  <a:schemeClr val="tx1"/>
                </a:solidFill>
                <a:latin typeface="Times New Roman" pitchFamily="18" charset="0"/>
              </a:defRPr>
            </a:lvl4pPr>
            <a:lvl5pPr marL="1543050" indent="-171450" eaLnBrk="0" hangingPunct="0">
              <a:defRPr sz="1800">
                <a:solidFill>
                  <a:schemeClr val="tx1"/>
                </a:solidFill>
                <a:latin typeface="Times New Roman" pitchFamily="18" charset="0"/>
              </a:defRPr>
            </a:lvl5pPr>
            <a:lvl6pPr marL="1885950" indent="-171450" eaLnBrk="0" fontAlgn="base" hangingPunct="0">
              <a:spcBef>
                <a:spcPct val="0"/>
              </a:spcBef>
              <a:spcAft>
                <a:spcPct val="0"/>
              </a:spcAft>
              <a:defRPr sz="1800">
                <a:solidFill>
                  <a:schemeClr val="tx1"/>
                </a:solidFill>
                <a:latin typeface="Times New Roman" pitchFamily="18" charset="0"/>
              </a:defRPr>
            </a:lvl6pPr>
            <a:lvl7pPr marL="2228850" indent="-171450" eaLnBrk="0" fontAlgn="base" hangingPunct="0">
              <a:spcBef>
                <a:spcPct val="0"/>
              </a:spcBef>
              <a:spcAft>
                <a:spcPct val="0"/>
              </a:spcAft>
              <a:defRPr sz="1800">
                <a:solidFill>
                  <a:schemeClr val="tx1"/>
                </a:solidFill>
                <a:latin typeface="Times New Roman" pitchFamily="18" charset="0"/>
              </a:defRPr>
            </a:lvl7pPr>
            <a:lvl8pPr marL="2571750" indent="-171450" eaLnBrk="0" fontAlgn="base" hangingPunct="0">
              <a:spcBef>
                <a:spcPct val="0"/>
              </a:spcBef>
              <a:spcAft>
                <a:spcPct val="0"/>
              </a:spcAft>
              <a:defRPr sz="1800">
                <a:solidFill>
                  <a:schemeClr val="tx1"/>
                </a:solidFill>
                <a:latin typeface="Times New Roman" pitchFamily="18" charset="0"/>
              </a:defRPr>
            </a:lvl8pPr>
            <a:lvl9pPr marL="2914650" indent="-171450" eaLnBrk="0" fontAlgn="base" hangingPunct="0">
              <a:spcBef>
                <a:spcPct val="0"/>
              </a:spcBef>
              <a:spcAft>
                <a:spcPct val="0"/>
              </a:spcAft>
              <a:defRPr sz="1800">
                <a:solidFill>
                  <a:schemeClr val="tx1"/>
                </a:solidFill>
                <a:latin typeface="Times New Roman" pitchFamily="18" charset="0"/>
              </a:defRPr>
            </a:lvl9pPr>
          </a:lstStyle>
          <a:p>
            <a:pPr eaLnBrk="1" hangingPunct="1"/>
            <a:r>
              <a:rPr lang="en-US" altLang="en-US" sz="1200">
                <a:solidFill>
                  <a:schemeClr val="bg2"/>
                </a:solidFill>
              </a:rPr>
              <a:t>Chapter 3-</a:t>
            </a:r>
            <a:fld id="{71E812F4-CC7B-4F10-A381-B2B975CFD1EF}" type="slidenum">
              <a:rPr lang="en-US" altLang="en-US" sz="1200">
                <a:solidFill>
                  <a:schemeClr val="bg2"/>
                </a:solidFill>
              </a:rPr>
              <a:pPr eaLnBrk="1" hangingPunct="1"/>
              <a:t>62</a:t>
            </a:fld>
            <a:endParaRPr lang="en-US" altLang="en-US" sz="1200">
              <a:solidFill>
                <a:schemeClr val="bg2"/>
              </a:solidFill>
            </a:endParaRPr>
          </a:p>
        </p:txBody>
      </p:sp>
    </p:spTree>
    <p:extLst>
      <p:ext uri="{BB962C8B-B14F-4D97-AF65-F5344CB8AC3E}">
        <p14:creationId xmlns:p14="http://schemas.microsoft.com/office/powerpoint/2010/main" val="2939798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0"/>
          </p:nvPr>
        </p:nvSpPr>
        <p:spPr>
          <a:xfrm>
            <a:off x="7239000" y="5710237"/>
            <a:ext cx="547688" cy="205979"/>
          </a:xfrm>
          <a:noFill/>
        </p:spPr>
        <p:txBody>
          <a:bodyPr/>
          <a:lstStyle>
            <a:lvl1pPr eaLnBrk="0" hangingPunct="0">
              <a:spcBef>
                <a:spcPct val="20000"/>
              </a:spcBef>
              <a:buClr>
                <a:srgbClr val="FF0000"/>
              </a:buClr>
              <a:buFont typeface="Wingdings" pitchFamily="2" charset="2"/>
              <a:buChar char="l"/>
              <a:defRPr sz="2400">
                <a:solidFill>
                  <a:schemeClr val="bg2"/>
                </a:solidFill>
                <a:latin typeface="Times New Roman" pitchFamily="18" charset="0"/>
              </a:defRPr>
            </a:lvl1pPr>
            <a:lvl2pPr marL="557213" indent="-214313" eaLnBrk="0" hangingPunct="0">
              <a:spcBef>
                <a:spcPct val="20000"/>
              </a:spcBef>
              <a:buClr>
                <a:srgbClr val="FF0000"/>
              </a:buClr>
              <a:buChar char="–"/>
              <a:defRPr sz="2100">
                <a:solidFill>
                  <a:schemeClr val="bg2"/>
                </a:solidFill>
                <a:latin typeface="Times New Roman" pitchFamily="18" charset="0"/>
              </a:defRPr>
            </a:lvl2pPr>
            <a:lvl3pPr marL="857250" indent="-171450" eaLnBrk="0" hangingPunct="0">
              <a:spcBef>
                <a:spcPct val="20000"/>
              </a:spcBef>
              <a:buClr>
                <a:srgbClr val="FF0000"/>
              </a:buClr>
              <a:buFont typeface="Wingdings" pitchFamily="2" charset="2"/>
              <a:buChar char="l"/>
              <a:defRPr sz="1800">
                <a:solidFill>
                  <a:schemeClr val="bg2"/>
                </a:solidFill>
                <a:latin typeface="Times New Roman" pitchFamily="18" charset="0"/>
              </a:defRPr>
            </a:lvl3pPr>
            <a:lvl4pPr marL="1200150" indent="-171450" eaLnBrk="0" hangingPunct="0">
              <a:spcBef>
                <a:spcPct val="20000"/>
              </a:spcBef>
              <a:buClr>
                <a:srgbClr val="FF0000"/>
              </a:buClr>
              <a:buChar char="–"/>
              <a:defRPr sz="1500">
                <a:solidFill>
                  <a:schemeClr val="bg2"/>
                </a:solidFill>
                <a:latin typeface="Times New Roman" pitchFamily="18" charset="0"/>
              </a:defRPr>
            </a:lvl4pPr>
            <a:lvl5pPr marL="1543050" indent="-171450" eaLnBrk="0" hangingPunct="0">
              <a:spcBef>
                <a:spcPct val="20000"/>
              </a:spcBef>
              <a:buClr>
                <a:srgbClr val="FF0000"/>
              </a:buClr>
              <a:buChar char="•"/>
              <a:defRPr sz="1500">
                <a:solidFill>
                  <a:schemeClr val="bg2"/>
                </a:solidFill>
                <a:latin typeface="Times New Roman" pitchFamily="18" charset="0"/>
              </a:defRPr>
            </a:lvl5pPr>
            <a:lvl6pPr marL="1885950" indent="-171450" eaLnBrk="0" fontAlgn="base" hangingPunct="0">
              <a:spcBef>
                <a:spcPct val="20000"/>
              </a:spcBef>
              <a:spcAft>
                <a:spcPct val="0"/>
              </a:spcAft>
              <a:buClr>
                <a:srgbClr val="FF0000"/>
              </a:buClr>
              <a:buChar char="•"/>
              <a:defRPr sz="1500">
                <a:solidFill>
                  <a:schemeClr val="bg2"/>
                </a:solidFill>
                <a:latin typeface="Times New Roman" pitchFamily="18" charset="0"/>
              </a:defRPr>
            </a:lvl6pPr>
            <a:lvl7pPr marL="2228850" indent="-171450" eaLnBrk="0" fontAlgn="base" hangingPunct="0">
              <a:spcBef>
                <a:spcPct val="20000"/>
              </a:spcBef>
              <a:spcAft>
                <a:spcPct val="0"/>
              </a:spcAft>
              <a:buClr>
                <a:srgbClr val="FF0000"/>
              </a:buClr>
              <a:buChar char="•"/>
              <a:defRPr sz="1500">
                <a:solidFill>
                  <a:schemeClr val="bg2"/>
                </a:solidFill>
                <a:latin typeface="Times New Roman" pitchFamily="18" charset="0"/>
              </a:defRPr>
            </a:lvl7pPr>
            <a:lvl8pPr marL="2571750" indent="-171450" eaLnBrk="0" fontAlgn="base" hangingPunct="0">
              <a:spcBef>
                <a:spcPct val="20000"/>
              </a:spcBef>
              <a:spcAft>
                <a:spcPct val="0"/>
              </a:spcAft>
              <a:buClr>
                <a:srgbClr val="FF0000"/>
              </a:buClr>
              <a:buChar char="•"/>
              <a:defRPr sz="1500">
                <a:solidFill>
                  <a:schemeClr val="bg2"/>
                </a:solidFill>
                <a:latin typeface="Times New Roman" pitchFamily="18" charset="0"/>
              </a:defRPr>
            </a:lvl8pPr>
            <a:lvl9pPr marL="2914650" indent="-171450" eaLnBrk="0" fontAlgn="base" hangingPunct="0">
              <a:spcBef>
                <a:spcPct val="20000"/>
              </a:spcBef>
              <a:spcAft>
                <a:spcPct val="0"/>
              </a:spcAft>
              <a:buClr>
                <a:srgbClr val="FF0000"/>
              </a:buClr>
              <a:buChar char="•"/>
              <a:defRPr sz="1500">
                <a:solidFill>
                  <a:schemeClr val="bg2"/>
                </a:solidFill>
                <a:latin typeface="Times New Roman" pitchFamily="18" charset="0"/>
              </a:defRPr>
            </a:lvl9pPr>
          </a:lstStyle>
          <a:p>
            <a:pPr eaLnBrk="1" hangingPunct="1">
              <a:spcBef>
                <a:spcPct val="0"/>
              </a:spcBef>
              <a:buClrTx/>
              <a:buFontTx/>
              <a:buNone/>
            </a:pPr>
            <a:r>
              <a:rPr lang="en-US" altLang="en-US" sz="750">
                <a:solidFill>
                  <a:schemeClr val="tx1"/>
                </a:solidFill>
                <a:latin typeface="Arial" charset="0"/>
              </a:rPr>
              <a:t>2-</a:t>
            </a:r>
            <a:fld id="{51004F23-0117-438C-B437-62FA5B168D7B}" type="slidenum">
              <a:rPr lang="en-US" altLang="en-US" sz="750">
                <a:solidFill>
                  <a:schemeClr val="tx1"/>
                </a:solidFill>
                <a:latin typeface="Arial" charset="0"/>
              </a:rPr>
              <a:pPr eaLnBrk="1" hangingPunct="1">
                <a:spcBef>
                  <a:spcPct val="0"/>
                </a:spcBef>
                <a:buClrTx/>
                <a:buFontTx/>
                <a:buNone/>
              </a:pPr>
              <a:t>63</a:t>
            </a:fld>
            <a:endParaRPr lang="en-US" altLang="en-US" sz="750">
              <a:solidFill>
                <a:schemeClr val="tx1"/>
              </a:solidFill>
              <a:latin typeface="Arial" charset="0"/>
            </a:endParaRPr>
          </a:p>
        </p:txBody>
      </p:sp>
      <p:sp>
        <p:nvSpPr>
          <p:cNvPr id="19459" name="Rectangle 2"/>
          <p:cNvSpPr>
            <a:spLocks noGrp="1" noChangeArrowheads="1"/>
          </p:cNvSpPr>
          <p:nvPr>
            <p:ph type="title"/>
          </p:nvPr>
        </p:nvSpPr>
        <p:spPr>
          <a:xfrm>
            <a:off x="1295400" y="1092995"/>
            <a:ext cx="6391275" cy="707231"/>
          </a:xfrm>
        </p:spPr>
        <p:txBody>
          <a:bodyPr>
            <a:normAutofit fontScale="90000"/>
          </a:bodyPr>
          <a:lstStyle/>
          <a:p>
            <a:pPr eaLnBrk="1" hangingPunct="1"/>
            <a:r>
              <a:rPr lang="en-US" altLang="en-US"/>
              <a:t>E-R Model (Relationship between Entities)</a:t>
            </a:r>
          </a:p>
        </p:txBody>
      </p:sp>
      <p:sp>
        <p:nvSpPr>
          <p:cNvPr id="64515" name="Rectangle 3"/>
          <p:cNvSpPr>
            <a:spLocks noGrp="1" noChangeArrowheads="1"/>
          </p:cNvSpPr>
          <p:nvPr>
            <p:ph type="body" idx="1"/>
          </p:nvPr>
        </p:nvSpPr>
        <p:spPr>
          <a:xfrm>
            <a:off x="1771650" y="1935957"/>
            <a:ext cx="5467350" cy="1675210"/>
          </a:xfrm>
        </p:spPr>
        <p:txBody>
          <a:bodyPr>
            <a:normAutofit/>
          </a:bodyPr>
          <a:lstStyle/>
          <a:p>
            <a:pPr eaLnBrk="1" hangingPunct="1">
              <a:defRPr/>
            </a:pPr>
            <a:r>
              <a:rPr lang="en-US" sz="2625" dirty="0"/>
              <a:t>Modality (Optionality)</a:t>
            </a:r>
          </a:p>
          <a:p>
            <a:pPr lvl="1" eaLnBrk="1" hangingPunct="1">
              <a:defRPr/>
            </a:pPr>
            <a:r>
              <a:rPr lang="en-US" sz="2325" dirty="0"/>
              <a:t>The minimum number of </a:t>
            </a:r>
            <a:r>
              <a:rPr lang="en-US" dirty="0"/>
              <a:t>entity occurrences that can be involved in a relationship.</a:t>
            </a:r>
          </a:p>
          <a:p>
            <a:pPr lvl="1" eaLnBrk="1" hangingPunct="1">
              <a:defRPr/>
            </a:pPr>
            <a:r>
              <a:rPr lang="en-US" dirty="0"/>
              <a:t>“inner” symbol on E-R diagram (“outer” symbol is cardinality)</a:t>
            </a:r>
          </a:p>
        </p:txBody>
      </p:sp>
      <p:pic>
        <p:nvPicPr>
          <p:cNvPr id="19461" name="Picture 4" descr="C:\Users\ihamdan\AppData\Local\Temp\SNAGHTML59d2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672" y="3236119"/>
            <a:ext cx="1776413" cy="2496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136737"/>
      </p:ext>
    </p:extLst>
  </p:cSld>
  <p:clrMapOvr>
    <a:masterClrMapping/>
  </p:clrMapOvr>
  <p:transition spd="slow">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7C814A49-F9C4-49B4-9154-0F22473A9818}" type="slidenum">
              <a:rPr lang="en-US" sz="563">
                <a:latin typeface="Arial" panose="020B0604020202020204" pitchFamily="34" charset="0"/>
              </a:rPr>
              <a:pPr/>
              <a:t>64</a:t>
            </a:fld>
            <a:endParaRPr lang="en-US" sz="563">
              <a:latin typeface="Arial" panose="020B0604020202020204" pitchFamily="34" charset="0"/>
            </a:endParaRPr>
          </a:p>
        </p:txBody>
      </p:sp>
      <p:sp>
        <p:nvSpPr>
          <p:cNvPr id="58370" name="Rectangle 2"/>
          <p:cNvSpPr>
            <a:spLocks noGrp="1" noChangeArrowheads="1"/>
          </p:cNvSpPr>
          <p:nvPr>
            <p:ph type="title"/>
          </p:nvPr>
        </p:nvSpPr>
        <p:spPr>
          <a:xfrm>
            <a:off x="1719072" y="1829371"/>
            <a:ext cx="5467541" cy="675407"/>
          </a:xfrm>
        </p:spPr>
        <p:txBody>
          <a:bodyPr/>
          <a:lstStyle/>
          <a:p>
            <a:pPr eaLnBrk="1" hangingPunct="1">
              <a:defRPr/>
            </a:pPr>
            <a:r>
              <a:rPr lang="en-US" dirty="0"/>
              <a:t>Cardinality</a:t>
            </a:r>
          </a:p>
        </p:txBody>
      </p:sp>
      <p:sp>
        <p:nvSpPr>
          <p:cNvPr id="58371" name="Rectangle 3"/>
          <p:cNvSpPr>
            <a:spLocks noGrp="1" noChangeArrowheads="1"/>
          </p:cNvSpPr>
          <p:nvPr>
            <p:ph type="body" idx="1"/>
          </p:nvPr>
        </p:nvSpPr>
        <p:spPr>
          <a:xfrm>
            <a:off x="1485900" y="2503885"/>
            <a:ext cx="6172200" cy="3394472"/>
          </a:xfrm>
        </p:spPr>
        <p:txBody>
          <a:bodyPr/>
          <a:lstStyle/>
          <a:p>
            <a:pPr eaLnBrk="1" hangingPunct="1">
              <a:buFont typeface="Symbol" charset="2"/>
              <a:buChar char="¨"/>
              <a:defRPr/>
            </a:pPr>
            <a:r>
              <a:rPr lang="en-US" sz="2025" dirty="0"/>
              <a:t>Represents the maximum number of entities that can be involved in a particular relationship.</a:t>
            </a:r>
          </a:p>
          <a:p>
            <a:pPr lvl="3">
              <a:buFont typeface="Symbol" charset="2"/>
              <a:buChar char="ª"/>
              <a:defRPr/>
            </a:pPr>
            <a:r>
              <a:rPr lang="en-US" sz="1800" dirty="0"/>
              <a:t>One-to-One Binary Relationship</a:t>
            </a:r>
          </a:p>
          <a:p>
            <a:pPr lvl="3">
              <a:buFont typeface="Symbol" charset="2"/>
              <a:buChar char="ª"/>
              <a:defRPr/>
            </a:pPr>
            <a:r>
              <a:rPr lang="en-US" sz="1800" dirty="0"/>
              <a:t>One-to-Many Binary Relationship</a:t>
            </a:r>
          </a:p>
          <a:p>
            <a:pPr lvl="3">
              <a:buFont typeface="Symbol" charset="2"/>
              <a:buChar char="ª"/>
              <a:defRPr/>
            </a:pPr>
            <a:r>
              <a:rPr lang="en-US" sz="1800" dirty="0"/>
              <a:t>Many-to-Many Binary Relationship</a:t>
            </a:r>
          </a:p>
        </p:txBody>
      </p:sp>
    </p:spTree>
    <p:extLst>
      <p:ext uri="{BB962C8B-B14F-4D97-AF65-F5344CB8AC3E}">
        <p14:creationId xmlns:p14="http://schemas.microsoft.com/office/powerpoint/2010/main" val="1167933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7C814A49-F9C4-49B4-9154-0F22473A9818}" type="slidenum">
              <a:rPr lang="en-US" sz="563">
                <a:latin typeface="Arial" panose="020B0604020202020204" pitchFamily="34" charset="0"/>
              </a:rPr>
              <a:pPr/>
              <a:t>65</a:t>
            </a:fld>
            <a:endParaRPr lang="en-US" sz="563">
              <a:latin typeface="Arial" panose="020B0604020202020204" pitchFamily="34" charset="0"/>
            </a:endParaRPr>
          </a:p>
        </p:txBody>
      </p:sp>
      <p:sp>
        <p:nvSpPr>
          <p:cNvPr id="58370" name="Rectangle 2"/>
          <p:cNvSpPr>
            <a:spLocks noGrp="1" noChangeArrowheads="1"/>
          </p:cNvSpPr>
          <p:nvPr>
            <p:ph type="title"/>
          </p:nvPr>
        </p:nvSpPr>
        <p:spPr>
          <a:xfrm>
            <a:off x="1719072" y="1829371"/>
            <a:ext cx="2646653" cy="675407"/>
          </a:xfrm>
        </p:spPr>
        <p:txBody>
          <a:bodyPr>
            <a:normAutofit fontScale="90000"/>
          </a:bodyPr>
          <a:lstStyle/>
          <a:p>
            <a:pPr eaLnBrk="1" hangingPunct="1">
              <a:defRPr/>
            </a:pPr>
            <a:r>
              <a:rPr lang="en-US" dirty="0"/>
              <a:t>Crow’s Foot Notations</a:t>
            </a:r>
            <a:br>
              <a:rPr lang="en-US" dirty="0"/>
            </a:br>
            <a:r>
              <a:rPr lang="en-US" dirty="0"/>
              <a:t>(Drawing Symbols)</a:t>
            </a:r>
          </a:p>
        </p:txBody>
      </p:sp>
      <p:pic>
        <p:nvPicPr>
          <p:cNvPr id="1028" name="Picture 4" descr="C:\Users\ihamdan\AppData\Local\Temp\SNAGHTML5b2110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520" y="1953817"/>
            <a:ext cx="2596754" cy="287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814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7A47AB82-5540-46D6-B022-2FFAC6755C92}" type="slidenum">
              <a:rPr lang="en-US" sz="563">
                <a:latin typeface="Arial" panose="020B0604020202020204" pitchFamily="34" charset="0"/>
              </a:rPr>
              <a:pPr/>
              <a:t>66</a:t>
            </a:fld>
            <a:endParaRPr lang="en-US" sz="563">
              <a:latin typeface="Arial" panose="020B0604020202020204" pitchFamily="34" charset="0"/>
            </a:endParaRPr>
          </a:p>
        </p:txBody>
      </p:sp>
      <p:sp>
        <p:nvSpPr>
          <p:cNvPr id="59394" name="Rectangle 2"/>
          <p:cNvSpPr>
            <a:spLocks noGrp="1" noChangeArrowheads="1"/>
          </p:cNvSpPr>
          <p:nvPr>
            <p:ph type="title"/>
          </p:nvPr>
        </p:nvSpPr>
        <p:spPr>
          <a:xfrm>
            <a:off x="1719072" y="1620410"/>
            <a:ext cx="5467541" cy="843534"/>
          </a:xfrm>
        </p:spPr>
        <p:txBody>
          <a:bodyPr>
            <a:normAutofit fontScale="90000"/>
          </a:bodyPr>
          <a:lstStyle/>
          <a:p>
            <a:pPr eaLnBrk="1" hangingPunct="1">
              <a:defRPr/>
            </a:pPr>
            <a:r>
              <a:rPr lang="en-US" dirty="0"/>
              <a:t>One-to-One Binary Relationship</a:t>
            </a:r>
          </a:p>
        </p:txBody>
      </p:sp>
      <p:sp>
        <p:nvSpPr>
          <p:cNvPr id="59395" name="Rectangle 3"/>
          <p:cNvSpPr>
            <a:spLocks noGrp="1" noChangeArrowheads="1"/>
          </p:cNvSpPr>
          <p:nvPr>
            <p:ph type="body" idx="1"/>
          </p:nvPr>
        </p:nvSpPr>
        <p:spPr>
          <a:xfrm>
            <a:off x="1719072" y="2400287"/>
            <a:ext cx="5009448" cy="2263140"/>
          </a:xfrm>
        </p:spPr>
        <p:txBody>
          <a:bodyPr>
            <a:normAutofit/>
          </a:bodyPr>
          <a:lstStyle/>
          <a:p>
            <a:pPr eaLnBrk="1" hangingPunct="1">
              <a:buFont typeface="Symbol" charset="2"/>
              <a:buChar char="¨"/>
              <a:defRPr/>
            </a:pPr>
            <a:r>
              <a:rPr lang="en-US" sz="2025" dirty="0"/>
              <a:t>1-1</a:t>
            </a:r>
          </a:p>
          <a:p>
            <a:pPr eaLnBrk="1" hangingPunct="1">
              <a:buFont typeface="Symbol" charset="2"/>
              <a:buChar char="¨"/>
              <a:defRPr/>
            </a:pPr>
            <a:r>
              <a:rPr lang="en-US" sz="2025" dirty="0"/>
              <a:t>A single occurrence of one entity type can be associated with a single occurrence of the other entity type and vice versa.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141" y="3637956"/>
            <a:ext cx="4886325" cy="1430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920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5F903EF9-2560-431C-9422-91A7DD228EB8}" type="slidenum">
              <a:rPr lang="en-US" sz="563">
                <a:latin typeface="Arial" panose="020B0604020202020204" pitchFamily="34" charset="0"/>
              </a:rPr>
              <a:pPr/>
              <a:t>67</a:t>
            </a:fld>
            <a:endParaRPr lang="en-US" sz="563">
              <a:latin typeface="Arial" panose="020B0604020202020204" pitchFamily="34" charset="0"/>
            </a:endParaRPr>
          </a:p>
        </p:txBody>
      </p:sp>
      <p:sp>
        <p:nvSpPr>
          <p:cNvPr id="60418" name="Rectangle 2"/>
          <p:cNvSpPr>
            <a:spLocks noGrp="1" noChangeArrowheads="1"/>
          </p:cNvSpPr>
          <p:nvPr>
            <p:ph type="title"/>
          </p:nvPr>
        </p:nvSpPr>
        <p:spPr>
          <a:xfrm>
            <a:off x="1719072" y="1644523"/>
            <a:ext cx="5467541" cy="651302"/>
          </a:xfrm>
        </p:spPr>
        <p:txBody>
          <a:bodyPr>
            <a:normAutofit fontScale="90000"/>
          </a:bodyPr>
          <a:lstStyle/>
          <a:p>
            <a:pPr eaLnBrk="1" hangingPunct="1">
              <a:defRPr/>
            </a:pPr>
            <a:r>
              <a:rPr lang="en-US" dirty="0"/>
              <a:t>One-to-Many Binary Relationship</a:t>
            </a:r>
          </a:p>
        </p:txBody>
      </p:sp>
      <p:sp>
        <p:nvSpPr>
          <p:cNvPr id="60419" name="Rectangle 3"/>
          <p:cNvSpPr>
            <a:spLocks noGrp="1" noChangeArrowheads="1"/>
          </p:cNvSpPr>
          <p:nvPr>
            <p:ph type="body" idx="1"/>
          </p:nvPr>
        </p:nvSpPr>
        <p:spPr>
          <a:xfrm>
            <a:off x="1719073" y="2223473"/>
            <a:ext cx="5467541" cy="1334115"/>
          </a:xfrm>
        </p:spPr>
        <p:txBody>
          <a:bodyPr>
            <a:normAutofit fontScale="85000" lnSpcReduction="10000"/>
          </a:bodyPr>
          <a:lstStyle/>
          <a:p>
            <a:pPr eaLnBrk="1" hangingPunct="1">
              <a:buFont typeface="Symbol" charset="2"/>
              <a:buChar char="¨"/>
              <a:defRPr/>
            </a:pPr>
            <a:r>
              <a:rPr lang="en-US" sz="1800" dirty="0"/>
              <a:t>1-M</a:t>
            </a:r>
          </a:p>
          <a:p>
            <a:pPr eaLnBrk="1" hangingPunct="1">
              <a:buFont typeface="Symbol" charset="2"/>
              <a:buChar char="¨"/>
              <a:defRPr/>
            </a:pPr>
            <a:r>
              <a:rPr lang="en-US" sz="1800" dirty="0"/>
              <a:t>Use “crow’s foot” to represent the multiple association.</a:t>
            </a:r>
          </a:p>
          <a:p>
            <a:pPr eaLnBrk="1" hangingPunct="1">
              <a:buFont typeface="Symbol" charset="2"/>
              <a:buChar char="¨"/>
              <a:defRPr/>
            </a:pPr>
            <a:r>
              <a:rPr lang="en-US" sz="1800" dirty="0"/>
              <a:t>“many” = the maximum number of occurrences that can be involved, means a number that can be 1, 2, 3, ... 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746" y="3600451"/>
            <a:ext cx="4950618" cy="1387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371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80047BD8-6BBF-4738-9C56-06E177F38EC9}" type="slidenum">
              <a:rPr lang="en-US" sz="563">
                <a:latin typeface="Arial" panose="020B0604020202020204" pitchFamily="34" charset="0"/>
              </a:rPr>
              <a:pPr/>
              <a:t>68</a:t>
            </a:fld>
            <a:endParaRPr lang="en-US" sz="563">
              <a:latin typeface="Arial" panose="020B0604020202020204" pitchFamily="34" charset="0"/>
            </a:endParaRPr>
          </a:p>
        </p:txBody>
      </p:sp>
      <p:sp>
        <p:nvSpPr>
          <p:cNvPr id="61442" name="Rectangle 2"/>
          <p:cNvSpPr>
            <a:spLocks noGrp="1" noChangeArrowheads="1"/>
          </p:cNvSpPr>
          <p:nvPr>
            <p:ph type="title"/>
          </p:nvPr>
        </p:nvSpPr>
        <p:spPr>
          <a:xfrm>
            <a:off x="1654776" y="1749003"/>
            <a:ext cx="5467541" cy="595042"/>
          </a:xfrm>
        </p:spPr>
        <p:txBody>
          <a:bodyPr>
            <a:normAutofit fontScale="90000"/>
          </a:bodyPr>
          <a:lstStyle/>
          <a:p>
            <a:pPr eaLnBrk="1" hangingPunct="1">
              <a:defRPr/>
            </a:pPr>
            <a:r>
              <a:rPr lang="en-US" dirty="0"/>
              <a:t>Many-to-Many Binary Relationship</a:t>
            </a:r>
          </a:p>
        </p:txBody>
      </p:sp>
      <p:sp>
        <p:nvSpPr>
          <p:cNvPr id="61443" name="Rectangle 3"/>
          <p:cNvSpPr>
            <a:spLocks noGrp="1" noChangeArrowheads="1"/>
          </p:cNvSpPr>
          <p:nvPr>
            <p:ph type="body" idx="1"/>
          </p:nvPr>
        </p:nvSpPr>
        <p:spPr>
          <a:xfrm>
            <a:off x="1638703" y="2416362"/>
            <a:ext cx="5467541" cy="1125154"/>
          </a:xfrm>
        </p:spPr>
        <p:txBody>
          <a:bodyPr/>
          <a:lstStyle/>
          <a:p>
            <a:pPr eaLnBrk="1" hangingPunct="1">
              <a:buFont typeface="Symbol" charset="2"/>
              <a:buChar char="¨"/>
              <a:defRPr/>
            </a:pPr>
            <a:r>
              <a:rPr lang="en-US" sz="2025" dirty="0"/>
              <a:t>M-M</a:t>
            </a:r>
          </a:p>
          <a:p>
            <a:pPr eaLnBrk="1" hangingPunct="1">
              <a:buFont typeface="Symbol" charset="2"/>
              <a:buChar char="¨"/>
              <a:defRPr/>
            </a:pPr>
            <a:r>
              <a:rPr lang="en-US" sz="2025" dirty="0"/>
              <a:t>“many” can be either an exact number or have a known maximum.</a:t>
            </a:r>
          </a:p>
          <a:p>
            <a:pPr eaLnBrk="1" hangingPunct="1">
              <a:buFont typeface="Symbol" charset="2"/>
              <a:buNone/>
              <a:defRPr/>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592" y="3404892"/>
            <a:ext cx="4476452" cy="1518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745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00CA6960-68E6-45B5-81DF-F4E5A731EA69}" type="slidenum">
              <a:rPr lang="en-US" sz="563">
                <a:latin typeface="Arial" panose="020B0604020202020204" pitchFamily="34" charset="0"/>
              </a:rPr>
              <a:pPr/>
              <a:t>69</a:t>
            </a:fld>
            <a:endParaRPr lang="en-US" sz="563">
              <a:latin typeface="Arial" panose="020B0604020202020204" pitchFamily="34" charset="0"/>
            </a:endParaRPr>
          </a:p>
        </p:txBody>
      </p:sp>
      <p:sp>
        <p:nvSpPr>
          <p:cNvPr id="64514" name="Rectangle 2"/>
          <p:cNvSpPr>
            <a:spLocks noGrp="1" noChangeArrowheads="1"/>
          </p:cNvSpPr>
          <p:nvPr>
            <p:ph type="title"/>
          </p:nvPr>
        </p:nvSpPr>
        <p:spPr>
          <a:xfrm>
            <a:off x="1678887" y="1676669"/>
            <a:ext cx="5467541" cy="843534"/>
          </a:xfrm>
        </p:spPr>
        <p:txBody>
          <a:bodyPr/>
          <a:lstStyle/>
          <a:p>
            <a:pPr eaLnBrk="1" hangingPunct="1">
              <a:defRPr/>
            </a:pPr>
            <a:r>
              <a:rPr lang="en-US" dirty="0"/>
              <a:t>Modality (Optionality)</a:t>
            </a:r>
          </a:p>
        </p:txBody>
      </p:sp>
      <p:sp>
        <p:nvSpPr>
          <p:cNvPr id="64515" name="Rectangle 3"/>
          <p:cNvSpPr>
            <a:spLocks noGrp="1" noChangeArrowheads="1"/>
          </p:cNvSpPr>
          <p:nvPr>
            <p:ph type="body" idx="1"/>
          </p:nvPr>
        </p:nvSpPr>
        <p:spPr>
          <a:xfrm>
            <a:off x="1671107" y="2560215"/>
            <a:ext cx="5467541" cy="1256408"/>
          </a:xfrm>
        </p:spPr>
        <p:txBody>
          <a:bodyPr>
            <a:normAutofit fontScale="92500" lnSpcReduction="10000"/>
          </a:bodyPr>
          <a:lstStyle/>
          <a:p>
            <a:pPr eaLnBrk="1" hangingPunct="1">
              <a:buFont typeface="Symbol" charset="2"/>
              <a:buChar char="¨"/>
              <a:defRPr/>
            </a:pPr>
            <a:r>
              <a:rPr lang="en-US" sz="2025" dirty="0"/>
              <a:t>The minimum number of entity occurrences that can be involved in a relationship.</a:t>
            </a:r>
          </a:p>
          <a:p>
            <a:pPr eaLnBrk="1" hangingPunct="1">
              <a:buFont typeface="Symbol" charset="2"/>
              <a:buChar char="¨"/>
              <a:defRPr/>
            </a:pPr>
            <a:r>
              <a:rPr lang="en-US" sz="2025" dirty="0"/>
              <a:t>“inner” symbol on E-R diagram (“outer” symbol is cardinality)</a:t>
            </a:r>
          </a:p>
        </p:txBody>
      </p:sp>
      <p:pic>
        <p:nvPicPr>
          <p:cNvPr id="5124" name="Picture 4" descr="C:\Users\ihamdan\AppData\Local\Temp\SNAGHTML59d2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996" y="3445871"/>
            <a:ext cx="1776115" cy="1872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41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
            <a:ext cx="8153400" cy="1161998"/>
          </a:xfrm>
        </p:spPr>
        <p:txBody>
          <a:bodyPr wrap="square" anchor="ctr">
            <a:noAutofit/>
          </a:bodyPr>
          <a:lstStyle/>
          <a:p>
            <a:r>
              <a:rPr lang="en-IN" sz="3600" dirty="0">
                <a:latin typeface="+mj-lt"/>
              </a:rPr>
              <a:t>Figure 4.2 A Generalized Business Process</a:t>
            </a:r>
            <a:endParaRPr lang="en-US" sz="3600" dirty="0">
              <a:latin typeface="+mj-lt"/>
            </a:endParaRPr>
          </a:p>
        </p:txBody>
      </p:sp>
      <p:sp>
        <p:nvSpPr>
          <p:cNvPr id="4" name="Content Placeholder 3"/>
          <p:cNvSpPr>
            <a:spLocks noGrp="1"/>
          </p:cNvSpPr>
          <p:nvPr>
            <p:ph idx="13"/>
          </p:nvPr>
        </p:nvSpPr>
        <p:spPr>
          <a:xfrm>
            <a:off x="457200" y="1545029"/>
            <a:ext cx="8153400" cy="762000"/>
          </a:xfrm>
        </p:spPr>
        <p:txBody>
          <a:bodyPr>
            <a:noAutofit/>
          </a:bodyPr>
          <a:lstStyle/>
          <a:p>
            <a:pPr marL="0" indent="0">
              <a:buNone/>
            </a:pPr>
            <a:r>
              <a:rPr lang="en-IN" sz="2200" dirty="0"/>
              <a:t>A </a:t>
            </a:r>
            <a:r>
              <a:rPr lang="en-IN" sz="2200" b="1" dirty="0">
                <a:solidFill>
                  <a:schemeClr val="bg2"/>
                </a:solidFill>
              </a:rPr>
              <a:t>business process</a:t>
            </a:r>
            <a:r>
              <a:rPr lang="en-IN" sz="2200" dirty="0"/>
              <a:t> is a set of activities that transform input into outputs</a:t>
            </a:r>
          </a:p>
        </p:txBody>
      </p:sp>
      <p:pic>
        <p:nvPicPr>
          <p:cNvPr id="2050" name="Picture 2" descr="All illustration shows a generalized business process. The flow is inputs to activities to outputs."/>
          <p:cNvPicPr>
            <a:picLocks noChangeAspect="1" noChangeArrowheads="1"/>
          </p:cNvPicPr>
          <p:nvPr/>
        </p:nvPicPr>
        <p:blipFill rotWithShape="1">
          <a:blip r:embed="rId3">
            <a:extLst>
              <a:ext uri="{28A0092B-C50C-407E-A947-70E740481C1C}">
                <a14:useLocalDpi xmlns:a14="http://schemas.microsoft.com/office/drawing/2010/main" val="0"/>
              </a:ext>
            </a:extLst>
          </a:blip>
          <a:srcRect b="26657"/>
          <a:stretch/>
        </p:blipFill>
        <p:spPr bwMode="auto">
          <a:xfrm>
            <a:off x="575245" y="2590800"/>
            <a:ext cx="7993510" cy="65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537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sz="1350">
                <a:solidFill>
                  <a:schemeClr val="tx1"/>
                </a:solidFill>
                <a:latin typeface="Times" panose="02020603050405020304" pitchFamily="18" charset="0"/>
              </a:defRPr>
            </a:lvl1pPr>
            <a:lvl2pPr marL="417910" indent="-160735">
              <a:defRPr sz="1350">
                <a:solidFill>
                  <a:schemeClr val="tx1"/>
                </a:solidFill>
                <a:latin typeface="Times" panose="02020603050405020304" pitchFamily="18" charset="0"/>
              </a:defRPr>
            </a:lvl2pPr>
            <a:lvl3pPr marL="642938" indent="-128588">
              <a:defRPr sz="1350">
                <a:solidFill>
                  <a:schemeClr val="tx1"/>
                </a:solidFill>
                <a:latin typeface="Times" panose="02020603050405020304" pitchFamily="18" charset="0"/>
              </a:defRPr>
            </a:lvl3pPr>
            <a:lvl4pPr marL="900113" indent="-128588">
              <a:defRPr sz="1350">
                <a:solidFill>
                  <a:schemeClr val="tx1"/>
                </a:solidFill>
                <a:latin typeface="Times" panose="02020603050405020304" pitchFamily="18" charset="0"/>
              </a:defRPr>
            </a:lvl4pPr>
            <a:lvl5pPr marL="1157288" indent="-128588">
              <a:defRPr sz="1350">
                <a:solidFill>
                  <a:schemeClr val="tx1"/>
                </a:solidFill>
                <a:latin typeface="Times" panose="02020603050405020304" pitchFamily="18" charset="0"/>
              </a:defRPr>
            </a:lvl5pPr>
            <a:lvl6pPr marL="1414463" indent="-128588" eaLnBrk="0" fontAlgn="base" hangingPunct="0">
              <a:spcBef>
                <a:spcPct val="0"/>
              </a:spcBef>
              <a:spcAft>
                <a:spcPct val="0"/>
              </a:spcAft>
              <a:defRPr sz="1350">
                <a:solidFill>
                  <a:schemeClr val="tx1"/>
                </a:solidFill>
                <a:latin typeface="Times" panose="02020603050405020304" pitchFamily="18" charset="0"/>
              </a:defRPr>
            </a:lvl6pPr>
            <a:lvl7pPr marL="1671638" indent="-128588" eaLnBrk="0" fontAlgn="base" hangingPunct="0">
              <a:spcBef>
                <a:spcPct val="0"/>
              </a:spcBef>
              <a:spcAft>
                <a:spcPct val="0"/>
              </a:spcAft>
              <a:defRPr sz="1350">
                <a:solidFill>
                  <a:schemeClr val="tx1"/>
                </a:solidFill>
                <a:latin typeface="Times" panose="02020603050405020304" pitchFamily="18" charset="0"/>
              </a:defRPr>
            </a:lvl7pPr>
            <a:lvl8pPr marL="1928813" indent="-128588" eaLnBrk="0" fontAlgn="base" hangingPunct="0">
              <a:spcBef>
                <a:spcPct val="0"/>
              </a:spcBef>
              <a:spcAft>
                <a:spcPct val="0"/>
              </a:spcAft>
              <a:defRPr sz="1350">
                <a:solidFill>
                  <a:schemeClr val="tx1"/>
                </a:solidFill>
                <a:latin typeface="Times" panose="02020603050405020304" pitchFamily="18" charset="0"/>
              </a:defRPr>
            </a:lvl8pPr>
            <a:lvl9pPr marL="2185988" indent="-128588" eaLnBrk="0" fontAlgn="base" hangingPunct="0">
              <a:spcBef>
                <a:spcPct val="0"/>
              </a:spcBef>
              <a:spcAft>
                <a:spcPct val="0"/>
              </a:spcAft>
              <a:defRPr sz="1350">
                <a:solidFill>
                  <a:schemeClr val="tx1"/>
                </a:solidFill>
                <a:latin typeface="Times" panose="02020603050405020304" pitchFamily="18" charset="0"/>
              </a:defRPr>
            </a:lvl9pPr>
          </a:lstStyle>
          <a:p>
            <a:r>
              <a:rPr lang="en-US" sz="563">
                <a:latin typeface="Arial" panose="020B0604020202020204" pitchFamily="34" charset="0"/>
              </a:rPr>
              <a:t>2-</a:t>
            </a:r>
            <a:fld id="{07891DBC-C93A-48BC-85AD-F84778B4117F}" type="slidenum">
              <a:rPr lang="en-US" sz="563">
                <a:latin typeface="Arial" panose="020B0604020202020204" pitchFamily="34" charset="0"/>
              </a:rPr>
              <a:pPr/>
              <a:t>70</a:t>
            </a:fld>
            <a:endParaRPr lang="en-US" sz="563">
              <a:latin typeface="Arial" panose="020B0604020202020204" pitchFamily="34" charset="0"/>
            </a:endParaRPr>
          </a:p>
        </p:txBody>
      </p:sp>
      <p:sp>
        <p:nvSpPr>
          <p:cNvPr id="65538" name="Rectangle 2"/>
          <p:cNvSpPr>
            <a:spLocks noGrp="1" noChangeArrowheads="1"/>
          </p:cNvSpPr>
          <p:nvPr>
            <p:ph type="title"/>
          </p:nvPr>
        </p:nvSpPr>
        <p:spPr/>
        <p:txBody>
          <a:bodyPr/>
          <a:lstStyle/>
          <a:p>
            <a:pPr eaLnBrk="1" hangingPunct="1">
              <a:defRPr/>
            </a:pPr>
            <a:r>
              <a:rPr lang="en-US"/>
              <a:t>Cardinality &amp; Modality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663" y="2786070"/>
            <a:ext cx="4773811" cy="198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0729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7733-EE19-49F4-86F4-10F26D42AE11}"/>
              </a:ext>
            </a:extLst>
          </p:cNvPr>
          <p:cNvSpPr>
            <a:spLocks noGrp="1"/>
          </p:cNvSpPr>
          <p:nvPr>
            <p:ph type="title"/>
          </p:nvPr>
        </p:nvSpPr>
        <p:spPr/>
        <p:txBody>
          <a:bodyPr/>
          <a:lstStyle/>
          <a:p>
            <a:r>
              <a:rPr lang="en-CA" dirty="0"/>
              <a:t>Foreign Key</a:t>
            </a:r>
          </a:p>
        </p:txBody>
      </p:sp>
      <p:sp>
        <p:nvSpPr>
          <p:cNvPr id="3" name="Text Placeholder 2">
            <a:extLst>
              <a:ext uri="{FF2B5EF4-FFF2-40B4-BE49-F238E27FC236}">
                <a16:creationId xmlns:a16="http://schemas.microsoft.com/office/drawing/2014/main" id="{87FFBE6F-17AC-4DC4-A8E2-F281C6E49CE7}"/>
              </a:ext>
            </a:extLst>
          </p:cNvPr>
          <p:cNvSpPr>
            <a:spLocks noGrp="1"/>
          </p:cNvSpPr>
          <p:nvPr>
            <p:ph type="body" sz="quarter" idx="13"/>
          </p:nvPr>
        </p:nvSpPr>
        <p:spPr/>
        <p:txBody>
          <a:bodyPr/>
          <a:lstStyle/>
          <a:p>
            <a:endParaRPr lang="en-CA"/>
          </a:p>
        </p:txBody>
      </p:sp>
      <p:pic>
        <p:nvPicPr>
          <p:cNvPr id="5" name="Picture 3">
            <a:extLst>
              <a:ext uri="{FF2B5EF4-FFF2-40B4-BE49-F238E27FC236}">
                <a16:creationId xmlns:a16="http://schemas.microsoft.com/office/drawing/2014/main" id="{21605CE0-BBDA-4811-9ED0-EDBB9F087E15}"/>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743075" y="3234531"/>
            <a:ext cx="565785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5755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1274"/>
            <a:ext cx="8154446" cy="611148"/>
          </a:xfrm>
        </p:spPr>
        <p:txBody>
          <a:bodyPr wrap="square" anchor="ctr">
            <a:no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76"/>
            <a:ext cx="8153400" cy="1155621"/>
          </a:xfrm>
        </p:spPr>
        <p:txBody>
          <a:bodyPr wrap="square" anchor="ctr">
            <a:noAutofit/>
          </a:bodyPr>
          <a:lstStyle/>
          <a:p>
            <a:r>
              <a:rPr lang="en-IN" sz="3600" dirty="0">
                <a:latin typeface="+mj-lt"/>
              </a:rPr>
              <a:t>Figure 4.3 The Manufacturing Process</a:t>
            </a:r>
            <a:endParaRPr lang="en-US" sz="3600" dirty="0">
              <a:latin typeface="+mj-lt"/>
            </a:endParaRPr>
          </a:p>
        </p:txBody>
      </p:sp>
      <p:pic>
        <p:nvPicPr>
          <p:cNvPr id="3074" name="Picture 2" descr="The three steps in below order are:&#10;• Raw Materials Inventory&#10;• Assembly Activities&#10;• Finished Goods Inventory"/>
          <p:cNvPicPr>
            <a:picLocks noChangeAspect="1" noChangeArrowheads="1"/>
          </p:cNvPicPr>
          <p:nvPr/>
        </p:nvPicPr>
        <p:blipFill rotWithShape="1">
          <a:blip r:embed="rId3">
            <a:extLst>
              <a:ext uri="{28A0092B-C50C-407E-A947-70E740481C1C}">
                <a14:useLocalDpi xmlns:a14="http://schemas.microsoft.com/office/drawing/2010/main" val="0"/>
              </a:ext>
            </a:extLst>
          </a:blip>
          <a:srcRect t="-1" b="32094"/>
          <a:stretch/>
        </p:blipFill>
        <p:spPr bwMode="auto">
          <a:xfrm>
            <a:off x="573563" y="1828801"/>
            <a:ext cx="799351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43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153400" cy="1766768"/>
          </a:xfrm>
        </p:spPr>
        <p:txBody>
          <a:bodyPr wrap="square" anchor="ctr">
            <a:noAutofit/>
          </a:bodyPr>
          <a:lstStyle/>
          <a:p>
            <a:r>
              <a:rPr lang="en-IN" sz="3600" dirty="0">
                <a:latin typeface="+mj-lt"/>
              </a:rPr>
              <a:t>Figure 4.4 The Manufacturing Process with Supporting Information System</a:t>
            </a:r>
            <a:endParaRPr lang="en-US" sz="3600" dirty="0">
              <a:latin typeface="+mj-lt"/>
            </a:endParaRPr>
          </a:p>
        </p:txBody>
      </p:sp>
      <p:pic>
        <p:nvPicPr>
          <p:cNvPr id="4099" name="Picture 3" descr="The image shows an inventory control application with two components as below.&#10;• Raw Materials Inventory Database&#10;• Finished Goods Inventory Database&#10;The flow of the manufacturing process is in below order.&#10;• Raw Materials Inventory&#10;• Assembly Activities&#10;• Finished Goods Inventory&#10;Data from assembly activities is fed to raw materials inventory database to update by subtracting parts used.&#10;Data from assembly activities is fed to finished goods inventory database to update by adding wheel barrows com-pleted."/>
          <p:cNvPicPr>
            <a:picLocks noChangeAspect="1" noChangeArrowheads="1"/>
          </p:cNvPicPr>
          <p:nvPr/>
        </p:nvPicPr>
        <p:blipFill rotWithShape="1">
          <a:blip r:embed="rId3">
            <a:extLst>
              <a:ext uri="{28A0092B-C50C-407E-A947-70E740481C1C}">
                <a14:useLocalDpi xmlns:a14="http://schemas.microsoft.com/office/drawing/2010/main" val="0"/>
              </a:ext>
            </a:extLst>
          </a:blip>
          <a:srcRect b="4595"/>
          <a:stretch/>
        </p:blipFill>
        <p:spPr bwMode="auto">
          <a:xfrm>
            <a:off x="571500" y="1990725"/>
            <a:ext cx="799351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68731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24632</TotalTime>
  <Words>2956</Words>
  <Application>Microsoft Office PowerPoint</Application>
  <PresentationFormat>On-screen Show (4:3)</PresentationFormat>
  <Paragraphs>360</Paragraphs>
  <Slides>72</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Symbol</vt:lpstr>
      <vt:lpstr>Times New Roman</vt:lpstr>
      <vt:lpstr>Verdana</vt:lpstr>
      <vt:lpstr>Wingdings</vt:lpstr>
      <vt:lpstr>508 Lecture</vt:lpstr>
      <vt:lpstr>Database Concepts</vt:lpstr>
      <vt:lpstr>Learning Objectives (1 of 2)</vt:lpstr>
      <vt:lpstr>Learning Objectives (2 of 2)</vt:lpstr>
      <vt:lpstr>Data and Information</vt:lpstr>
      <vt:lpstr>What is an Information System?</vt:lpstr>
      <vt:lpstr>Figure 4.1 The Five-Component Information System Framework</vt:lpstr>
      <vt:lpstr>Figure 4.2 A Generalized Business Process</vt:lpstr>
      <vt:lpstr>Figure 4.3 The Manufacturing Process</vt:lpstr>
      <vt:lpstr>Figure 4.4 The Manufacturing Process with Supporting Information System</vt:lpstr>
      <vt:lpstr>Systems Analysis and Design</vt:lpstr>
      <vt:lpstr>Figure 4.5 The S D L C in Use</vt:lpstr>
      <vt:lpstr>The System Definition Step</vt:lpstr>
      <vt:lpstr>The Requirements Analysis Step</vt:lpstr>
      <vt:lpstr>The Component Design Step</vt:lpstr>
      <vt:lpstr>The Implementation Step</vt:lpstr>
      <vt:lpstr>Figure 4.6 The S D L C Design and Implementation Steps for the Five Information System Components</vt:lpstr>
      <vt:lpstr>The System Maintenance Step</vt:lpstr>
      <vt:lpstr>What are the Steps in the Database Development Process?</vt:lpstr>
      <vt:lpstr>Figure 4.7 Sources of Requirements for a Database Applications</vt:lpstr>
      <vt:lpstr>The Entity-Relationship Data Model</vt:lpstr>
      <vt:lpstr>Entities</vt:lpstr>
      <vt:lpstr>Figure 4.8 The ITEM Entity and Two Entity Instances</vt:lpstr>
      <vt:lpstr>Attributes</vt:lpstr>
      <vt:lpstr>Identifiers</vt:lpstr>
      <vt:lpstr>Figure 4.9 Levels of Entity Attribute Display</vt:lpstr>
      <vt:lpstr>Relationships</vt:lpstr>
      <vt:lpstr>Figure 4.10 Example Relationships</vt:lpstr>
      <vt:lpstr>Figure 4.11 Three Types of Binary Relationships</vt:lpstr>
      <vt:lpstr>Maximum Cardinality (1 of 2)</vt:lpstr>
      <vt:lpstr>Maximum Cardinality (2 of 2)</vt:lpstr>
      <vt:lpstr>Figure 4.12 A Relationship with Minimum Cardinalities</vt:lpstr>
      <vt:lpstr>H A S - A Relationships</vt:lpstr>
      <vt:lpstr>Variations of the E-R Model</vt:lpstr>
      <vt:lpstr>Figure 4.13 Two Versions of a 1:N    O-M Relationship</vt:lpstr>
      <vt:lpstr>Figure 4.14 Crow’s Foot Notation</vt:lpstr>
      <vt:lpstr>Figure 4.15 Two Versions of a N:M   O-M Relationship</vt:lpstr>
      <vt:lpstr>Weak Entities</vt:lpstr>
      <vt:lpstr>ID-Dependent Weak Entities</vt:lpstr>
      <vt:lpstr>Weak Entity Relationships</vt:lpstr>
      <vt:lpstr>Figure 4.16 Example ID-Dependent Entities</vt:lpstr>
      <vt:lpstr>Non-ID-Dependent Weak Entities</vt:lpstr>
      <vt:lpstr>Figure 4.17 Weak Entity Examples</vt:lpstr>
      <vt:lpstr>Figure 4.18 Examples of Required Entities</vt:lpstr>
      <vt:lpstr>Associative Entities</vt:lpstr>
      <vt:lpstr>Figure 4.19 The Associative Entity</vt:lpstr>
      <vt:lpstr>Subtype Entities</vt:lpstr>
      <vt:lpstr>Figure 4.20 Example Subtype Entities</vt:lpstr>
      <vt:lpstr>Subtype Entity Identifiers</vt:lpstr>
      <vt:lpstr>Figure 4.21  Example Recursive Relationship</vt:lpstr>
      <vt:lpstr>Developing an Example E-R Diagram</vt:lpstr>
      <vt:lpstr>Figure 4.22 Example Seminar Customer List</vt:lpstr>
      <vt:lpstr>Heather Sweeney Design Fact</vt:lpstr>
      <vt:lpstr>Figure 4.23 Initial E-R Diagram for Heather Sweeney Designs</vt:lpstr>
      <vt:lpstr>Figure 4.24 Heather Sweeney Designs Customer Form Letter</vt:lpstr>
      <vt:lpstr>Figure 4.25 Heather Sweeney Designs Data Model with CONTACT</vt:lpstr>
      <vt:lpstr>Figure 4.26 Heather Sweeney Designs Sales Invoice</vt:lpstr>
      <vt:lpstr>Figure 4.27 The Final Data Model for Heather Sweeney Designs</vt:lpstr>
      <vt:lpstr>Validating the Data Model</vt:lpstr>
      <vt:lpstr>E-R Model Entity (and its attributes)</vt:lpstr>
      <vt:lpstr>E-R Model Entity (and its attributes)</vt:lpstr>
      <vt:lpstr>E-R Model (Relationship between Entities)</vt:lpstr>
      <vt:lpstr>E-R Model (Relationship between Entities)</vt:lpstr>
      <vt:lpstr>E-R Model (Relationship between Entities)</vt:lpstr>
      <vt:lpstr>Cardinality</vt:lpstr>
      <vt:lpstr>Crow’s Foot Notations (Drawing Symbols)</vt:lpstr>
      <vt:lpstr>One-to-One Binary Relationship</vt:lpstr>
      <vt:lpstr>One-to-Many Binary Relationship</vt:lpstr>
      <vt:lpstr>Many-to-Many Binary Relationship</vt:lpstr>
      <vt:lpstr>Modality (Optionality)</vt:lpstr>
      <vt:lpstr>Cardinality &amp; Modality</vt:lpstr>
      <vt:lpstr>Foreign Key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4, Data Modeling and the Entity-Relationship Model</dc:title>
  <dc:subject>Business</dc:subject>
  <dc:creator>Kroenke / Auer</dc:creator>
  <cp:keywords>MIS</cp:keywords>
  <cp:lastModifiedBy>Caesar Jude Clemente</cp:lastModifiedBy>
  <cp:revision>5140</cp:revision>
  <dcterms:created xsi:type="dcterms:W3CDTF">2014-07-14T20:04:21Z</dcterms:created>
  <dcterms:modified xsi:type="dcterms:W3CDTF">2021-11-03T18:35:53Z</dcterms:modified>
</cp:coreProperties>
</file>