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270" r:id="rId14"/>
    <p:sldId id="1176" r:id="rId15"/>
    <p:sldId id="1177" r:id="rId16"/>
    <p:sldId id="1178" r:id="rId17"/>
    <p:sldId id="1179" r:id="rId18"/>
    <p:sldId id="1180" r:id="rId19"/>
    <p:sldId id="289" r:id="rId20"/>
    <p:sldId id="1181" r:id="rId21"/>
    <p:sldId id="1182" r:id="rId22"/>
    <p:sldId id="1183" r:id="rId23"/>
    <p:sldId id="1184" r:id="rId24"/>
    <p:sldId id="1185" r:id="rId25"/>
    <p:sldId id="1186" r:id="rId26"/>
    <p:sldId id="1187" r:id="rId27"/>
    <p:sldId id="1188" r:id="rId28"/>
    <p:sldId id="1189" r:id="rId29"/>
    <p:sldId id="1190" r:id="rId30"/>
    <p:sldId id="273" r:id="rId31"/>
    <p:sldId id="314" r:id="rId32"/>
    <p:sldId id="1216" r:id="rId33"/>
    <p:sldId id="1191" r:id="rId34"/>
    <p:sldId id="1192" r:id="rId35"/>
    <p:sldId id="1193" r:id="rId36"/>
    <p:sldId id="1194" r:id="rId37"/>
    <p:sldId id="1195" r:id="rId38"/>
    <p:sldId id="1196" r:id="rId39"/>
    <p:sldId id="1197" r:id="rId40"/>
    <p:sldId id="1198" r:id="rId41"/>
    <p:sldId id="1199" r:id="rId42"/>
    <p:sldId id="1200" r:id="rId43"/>
    <p:sldId id="1201" r:id="rId44"/>
    <p:sldId id="1202" r:id="rId45"/>
    <p:sldId id="1203" r:id="rId46"/>
    <p:sldId id="1204" r:id="rId47"/>
    <p:sldId id="1205" r:id="rId48"/>
    <p:sldId id="1206" r:id="rId49"/>
    <p:sldId id="1207" r:id="rId50"/>
    <p:sldId id="1208" r:id="rId51"/>
    <p:sldId id="1209" r:id="rId52"/>
    <p:sldId id="1210" r:id="rId53"/>
    <p:sldId id="1211" r:id="rId54"/>
    <p:sldId id="1212" r:id="rId55"/>
    <p:sldId id="266" r:id="rId56"/>
    <p:sldId id="1213" r:id="rId57"/>
    <p:sldId id="1214" r:id="rId58"/>
    <p:sldId id="1215" r:id="rId59"/>
    <p:sldId id="116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720">
          <p15:clr>
            <a:srgbClr val="A4A3A4"/>
          </p15:clr>
        </p15:guide>
        <p15:guide id="7" orient="horz" pos="1392">
          <p15:clr>
            <a:srgbClr val="A4A3A4"/>
          </p15:clr>
        </p15:guide>
        <p15:guide id="8" orient="horz" pos="1152">
          <p15:clr>
            <a:srgbClr val="A4A3A4"/>
          </p15:clr>
        </p15:guide>
        <p15:guide id="9" pos="288">
          <p15:clr>
            <a:srgbClr val="A4A3A4"/>
          </p15:clr>
        </p15:guide>
        <p15:guide id="10"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2" autoAdjust="0"/>
    <p:restoredTop sz="93829" autoAdjust="0"/>
  </p:normalViewPr>
  <p:slideViewPr>
    <p:cSldViewPr>
      <p:cViewPr varScale="1">
        <p:scale>
          <a:sx n="107" d="100"/>
          <a:sy n="107" d="100"/>
        </p:scale>
        <p:origin x="1968" y="120"/>
      </p:cViewPr>
      <p:guideLst>
        <p:guide orient="horz" pos="2160"/>
        <p:guide pos="2880"/>
        <p:guide orient="horz" pos="336"/>
        <p:guide orient="horz" pos="3984"/>
        <p:guide orient="horz" pos="912"/>
        <p:guide orient="horz" pos="720"/>
        <p:guide orient="horz" pos="1392"/>
        <p:guide orient="horz" pos="1152"/>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11/17/2021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11/17/2021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defRPr>
            </a:lvl1pPr>
            <a:lvl2pPr marL="757066" indent="-291179">
              <a:defRPr>
                <a:solidFill>
                  <a:schemeClr val="tx1"/>
                </a:solidFill>
                <a:latin typeface="Verdana" panose="020B0604030504040204" pitchFamily="34" charset="0"/>
              </a:defRPr>
            </a:lvl2pPr>
            <a:lvl3pPr marL="1164717" indent="-232943">
              <a:defRPr>
                <a:solidFill>
                  <a:schemeClr val="tx1"/>
                </a:solidFill>
                <a:latin typeface="Verdana" panose="020B0604030504040204" pitchFamily="34" charset="0"/>
              </a:defRPr>
            </a:lvl3pPr>
            <a:lvl4pPr marL="1630604" indent="-232943">
              <a:defRPr>
                <a:solidFill>
                  <a:schemeClr val="tx1"/>
                </a:solidFill>
                <a:latin typeface="Verdana" panose="020B0604030504040204" pitchFamily="34" charset="0"/>
              </a:defRPr>
            </a:lvl4pPr>
            <a:lvl5pPr marL="2096491" indent="-232943">
              <a:defRPr>
                <a:solidFill>
                  <a:schemeClr val="tx1"/>
                </a:solidFill>
                <a:latin typeface="Verdana" panose="020B0604030504040204" pitchFamily="34" charset="0"/>
              </a:defRPr>
            </a:lvl5pPr>
            <a:lvl6pPr marL="2562377" indent="-232943" eaLnBrk="0" fontAlgn="base" hangingPunct="0">
              <a:spcBef>
                <a:spcPct val="0"/>
              </a:spcBef>
              <a:spcAft>
                <a:spcPct val="0"/>
              </a:spcAft>
              <a:defRPr>
                <a:solidFill>
                  <a:schemeClr val="tx1"/>
                </a:solidFill>
                <a:latin typeface="Verdana" panose="020B0604030504040204" pitchFamily="34" charset="0"/>
              </a:defRPr>
            </a:lvl6pPr>
            <a:lvl7pPr marL="3028264" indent="-232943" eaLnBrk="0" fontAlgn="base" hangingPunct="0">
              <a:spcBef>
                <a:spcPct val="0"/>
              </a:spcBef>
              <a:spcAft>
                <a:spcPct val="0"/>
              </a:spcAft>
              <a:defRPr>
                <a:solidFill>
                  <a:schemeClr val="tx1"/>
                </a:solidFill>
                <a:latin typeface="Verdana" panose="020B0604030504040204" pitchFamily="34" charset="0"/>
              </a:defRPr>
            </a:lvl7pPr>
            <a:lvl8pPr marL="3494151" indent="-232943" eaLnBrk="0" fontAlgn="base" hangingPunct="0">
              <a:spcBef>
                <a:spcPct val="0"/>
              </a:spcBef>
              <a:spcAft>
                <a:spcPct val="0"/>
              </a:spcAft>
              <a:defRPr>
                <a:solidFill>
                  <a:schemeClr val="tx1"/>
                </a:solidFill>
                <a:latin typeface="Verdana" panose="020B0604030504040204" pitchFamily="34" charset="0"/>
              </a:defRPr>
            </a:lvl8pPr>
            <a:lvl9pPr marL="3960038" indent="-232943" eaLnBrk="0" fontAlgn="base" hangingPunct="0">
              <a:spcBef>
                <a:spcPct val="0"/>
              </a:spcBef>
              <a:spcAft>
                <a:spcPct val="0"/>
              </a:spcAft>
              <a:defRPr>
                <a:solidFill>
                  <a:schemeClr val="tx1"/>
                </a:solidFill>
                <a:latin typeface="Verdana" panose="020B0604030504040204" pitchFamily="34" charset="0"/>
              </a:defRPr>
            </a:lvl9pPr>
          </a:lstStyle>
          <a:p>
            <a:fld id="{55DF4EFD-3187-4BE3-88E8-A16BE819EA9E}"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chemeClr val="dk1"/>
              </a:solidFill>
              <a:latin typeface="+mn-lt"/>
              <a:ea typeface="Arial"/>
              <a:cs typeface="Arial"/>
              <a:sym typeface="Arial"/>
            </a:endParaRP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defRPr>
            </a:lvl1pPr>
            <a:lvl2pPr marL="757066" indent="-291179">
              <a:defRPr>
                <a:solidFill>
                  <a:schemeClr val="tx1"/>
                </a:solidFill>
                <a:latin typeface="Verdana" panose="020B0604030504040204" pitchFamily="34" charset="0"/>
              </a:defRPr>
            </a:lvl2pPr>
            <a:lvl3pPr marL="1164717" indent="-232943">
              <a:defRPr>
                <a:solidFill>
                  <a:schemeClr val="tx1"/>
                </a:solidFill>
                <a:latin typeface="Verdana" panose="020B0604030504040204" pitchFamily="34" charset="0"/>
              </a:defRPr>
            </a:lvl3pPr>
            <a:lvl4pPr marL="1630604" indent="-232943">
              <a:defRPr>
                <a:solidFill>
                  <a:schemeClr val="tx1"/>
                </a:solidFill>
                <a:latin typeface="Verdana" panose="020B0604030504040204" pitchFamily="34" charset="0"/>
              </a:defRPr>
            </a:lvl4pPr>
            <a:lvl5pPr marL="2096491" indent="-232943">
              <a:defRPr>
                <a:solidFill>
                  <a:schemeClr val="tx1"/>
                </a:solidFill>
                <a:latin typeface="Verdana" panose="020B0604030504040204" pitchFamily="34" charset="0"/>
              </a:defRPr>
            </a:lvl5pPr>
            <a:lvl6pPr marL="2562377" indent="-232943" eaLnBrk="0" fontAlgn="base" hangingPunct="0">
              <a:spcBef>
                <a:spcPct val="0"/>
              </a:spcBef>
              <a:spcAft>
                <a:spcPct val="0"/>
              </a:spcAft>
              <a:defRPr>
                <a:solidFill>
                  <a:schemeClr val="tx1"/>
                </a:solidFill>
                <a:latin typeface="Verdana" panose="020B0604030504040204" pitchFamily="34" charset="0"/>
              </a:defRPr>
            </a:lvl6pPr>
            <a:lvl7pPr marL="3028264" indent="-232943" eaLnBrk="0" fontAlgn="base" hangingPunct="0">
              <a:spcBef>
                <a:spcPct val="0"/>
              </a:spcBef>
              <a:spcAft>
                <a:spcPct val="0"/>
              </a:spcAft>
              <a:defRPr>
                <a:solidFill>
                  <a:schemeClr val="tx1"/>
                </a:solidFill>
                <a:latin typeface="Verdana" panose="020B0604030504040204" pitchFamily="34" charset="0"/>
              </a:defRPr>
            </a:lvl7pPr>
            <a:lvl8pPr marL="3494151" indent="-232943" eaLnBrk="0" fontAlgn="base" hangingPunct="0">
              <a:spcBef>
                <a:spcPct val="0"/>
              </a:spcBef>
              <a:spcAft>
                <a:spcPct val="0"/>
              </a:spcAft>
              <a:defRPr>
                <a:solidFill>
                  <a:schemeClr val="tx1"/>
                </a:solidFill>
                <a:latin typeface="Verdana" panose="020B0604030504040204" pitchFamily="34" charset="0"/>
              </a:defRPr>
            </a:lvl8pPr>
            <a:lvl9pPr marL="3960038" indent="-232943" eaLnBrk="0" fontAlgn="base" hangingPunct="0">
              <a:spcBef>
                <a:spcPct val="0"/>
              </a:spcBef>
              <a:spcAft>
                <a:spcPct val="0"/>
              </a:spcAft>
              <a:defRPr>
                <a:solidFill>
                  <a:schemeClr val="tx1"/>
                </a:solidFill>
                <a:latin typeface="Verdana" panose="020B0604030504040204" pitchFamily="34" charset="0"/>
              </a:defRPr>
            </a:lvl9pPr>
          </a:lstStyle>
          <a:p>
            <a:fld id="{6D99DE5A-EA10-45C5-BF01-E552EDD7F4DA}"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defRPr>
            </a:lvl1pPr>
            <a:lvl2pPr marL="757066" indent="-291179">
              <a:defRPr>
                <a:solidFill>
                  <a:schemeClr val="tx1"/>
                </a:solidFill>
                <a:latin typeface="Verdana" panose="020B0604030504040204" pitchFamily="34" charset="0"/>
              </a:defRPr>
            </a:lvl2pPr>
            <a:lvl3pPr marL="1164717" indent="-232943">
              <a:defRPr>
                <a:solidFill>
                  <a:schemeClr val="tx1"/>
                </a:solidFill>
                <a:latin typeface="Verdana" panose="020B0604030504040204" pitchFamily="34" charset="0"/>
              </a:defRPr>
            </a:lvl3pPr>
            <a:lvl4pPr marL="1630604" indent="-232943">
              <a:defRPr>
                <a:solidFill>
                  <a:schemeClr val="tx1"/>
                </a:solidFill>
                <a:latin typeface="Verdana" panose="020B0604030504040204" pitchFamily="34" charset="0"/>
              </a:defRPr>
            </a:lvl4pPr>
            <a:lvl5pPr marL="2096491" indent="-232943">
              <a:defRPr>
                <a:solidFill>
                  <a:schemeClr val="tx1"/>
                </a:solidFill>
                <a:latin typeface="Verdana" panose="020B0604030504040204" pitchFamily="34" charset="0"/>
              </a:defRPr>
            </a:lvl5pPr>
            <a:lvl6pPr marL="2562377" indent="-232943" eaLnBrk="0" fontAlgn="base" hangingPunct="0">
              <a:spcBef>
                <a:spcPct val="0"/>
              </a:spcBef>
              <a:spcAft>
                <a:spcPct val="0"/>
              </a:spcAft>
              <a:defRPr>
                <a:solidFill>
                  <a:schemeClr val="tx1"/>
                </a:solidFill>
                <a:latin typeface="Verdana" panose="020B0604030504040204" pitchFamily="34" charset="0"/>
              </a:defRPr>
            </a:lvl6pPr>
            <a:lvl7pPr marL="3028264" indent="-232943" eaLnBrk="0" fontAlgn="base" hangingPunct="0">
              <a:spcBef>
                <a:spcPct val="0"/>
              </a:spcBef>
              <a:spcAft>
                <a:spcPct val="0"/>
              </a:spcAft>
              <a:defRPr>
                <a:solidFill>
                  <a:schemeClr val="tx1"/>
                </a:solidFill>
                <a:latin typeface="Verdana" panose="020B0604030504040204" pitchFamily="34" charset="0"/>
              </a:defRPr>
            </a:lvl7pPr>
            <a:lvl8pPr marL="3494151" indent="-232943" eaLnBrk="0" fontAlgn="base" hangingPunct="0">
              <a:spcBef>
                <a:spcPct val="0"/>
              </a:spcBef>
              <a:spcAft>
                <a:spcPct val="0"/>
              </a:spcAft>
              <a:defRPr>
                <a:solidFill>
                  <a:schemeClr val="tx1"/>
                </a:solidFill>
                <a:latin typeface="Verdana" panose="020B0604030504040204" pitchFamily="34" charset="0"/>
              </a:defRPr>
            </a:lvl8pPr>
            <a:lvl9pPr marL="3960038" indent="-232943" eaLnBrk="0" fontAlgn="base" hangingPunct="0">
              <a:spcBef>
                <a:spcPct val="0"/>
              </a:spcBef>
              <a:spcAft>
                <a:spcPct val="0"/>
              </a:spcAft>
              <a:defRPr>
                <a:solidFill>
                  <a:schemeClr val="tx1"/>
                </a:solidFill>
                <a:latin typeface="Verdana" panose="020B0604030504040204" pitchFamily="34" charset="0"/>
              </a:defRPr>
            </a:lvl9pPr>
          </a:lstStyle>
          <a:p>
            <a:fld id="{40CAADA0-38E9-44E8-B06B-B426143D3BA9}" type="slidenum">
              <a:rPr lang="en-US" altLang="en-US">
                <a:latin typeface="Arial" panose="020B0604020202020204" pitchFamily="34" charset="0"/>
              </a:rPr>
              <a:pPr/>
              <a:t>30</a:t>
            </a:fld>
            <a:endParaRPr lang="en-US" altLang="en-US">
              <a:latin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defRPr>
            </a:lvl1pPr>
            <a:lvl2pPr marL="757066" indent="-291179">
              <a:defRPr>
                <a:solidFill>
                  <a:schemeClr val="tx1"/>
                </a:solidFill>
                <a:latin typeface="Verdana" panose="020B0604030504040204" pitchFamily="34" charset="0"/>
              </a:defRPr>
            </a:lvl2pPr>
            <a:lvl3pPr marL="1164717" indent="-232943">
              <a:defRPr>
                <a:solidFill>
                  <a:schemeClr val="tx1"/>
                </a:solidFill>
                <a:latin typeface="Verdana" panose="020B0604030504040204" pitchFamily="34" charset="0"/>
              </a:defRPr>
            </a:lvl3pPr>
            <a:lvl4pPr marL="1630604" indent="-232943">
              <a:defRPr>
                <a:solidFill>
                  <a:schemeClr val="tx1"/>
                </a:solidFill>
                <a:latin typeface="Verdana" panose="020B0604030504040204" pitchFamily="34" charset="0"/>
              </a:defRPr>
            </a:lvl4pPr>
            <a:lvl5pPr marL="2096491" indent="-232943">
              <a:defRPr>
                <a:solidFill>
                  <a:schemeClr val="tx1"/>
                </a:solidFill>
                <a:latin typeface="Verdana" panose="020B0604030504040204" pitchFamily="34" charset="0"/>
              </a:defRPr>
            </a:lvl5pPr>
            <a:lvl6pPr marL="2562377" indent="-232943" eaLnBrk="0" fontAlgn="base" hangingPunct="0">
              <a:spcBef>
                <a:spcPct val="0"/>
              </a:spcBef>
              <a:spcAft>
                <a:spcPct val="0"/>
              </a:spcAft>
              <a:defRPr>
                <a:solidFill>
                  <a:schemeClr val="tx1"/>
                </a:solidFill>
                <a:latin typeface="Verdana" panose="020B0604030504040204" pitchFamily="34" charset="0"/>
              </a:defRPr>
            </a:lvl6pPr>
            <a:lvl7pPr marL="3028264" indent="-232943" eaLnBrk="0" fontAlgn="base" hangingPunct="0">
              <a:spcBef>
                <a:spcPct val="0"/>
              </a:spcBef>
              <a:spcAft>
                <a:spcPct val="0"/>
              </a:spcAft>
              <a:defRPr>
                <a:solidFill>
                  <a:schemeClr val="tx1"/>
                </a:solidFill>
                <a:latin typeface="Verdana" panose="020B0604030504040204" pitchFamily="34" charset="0"/>
              </a:defRPr>
            </a:lvl7pPr>
            <a:lvl8pPr marL="3494151" indent="-232943" eaLnBrk="0" fontAlgn="base" hangingPunct="0">
              <a:spcBef>
                <a:spcPct val="0"/>
              </a:spcBef>
              <a:spcAft>
                <a:spcPct val="0"/>
              </a:spcAft>
              <a:defRPr>
                <a:solidFill>
                  <a:schemeClr val="tx1"/>
                </a:solidFill>
                <a:latin typeface="Verdana" panose="020B0604030504040204" pitchFamily="34" charset="0"/>
              </a:defRPr>
            </a:lvl8pPr>
            <a:lvl9pPr marL="3960038" indent="-232943" eaLnBrk="0" fontAlgn="base" hangingPunct="0">
              <a:spcBef>
                <a:spcPct val="0"/>
              </a:spcBef>
              <a:spcAft>
                <a:spcPct val="0"/>
              </a:spcAft>
              <a:defRPr>
                <a:solidFill>
                  <a:schemeClr val="tx1"/>
                </a:solidFill>
                <a:latin typeface="Verdana" panose="020B0604030504040204" pitchFamily="34" charset="0"/>
              </a:defRPr>
            </a:lvl9pPr>
          </a:lstStyle>
          <a:p>
            <a:fld id="{55446E0C-84C6-4D2F-A41A-73C9697A0A27}" type="slidenum">
              <a:rPr lang="en-US" altLang="en-US">
                <a:latin typeface="Arial" panose="020B0604020202020204" pitchFamily="34" charset="0"/>
              </a:rPr>
              <a:pPr/>
              <a:t>31</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defRPr>
            </a:lvl1pPr>
            <a:lvl2pPr marL="757066" indent="-291179">
              <a:defRPr>
                <a:solidFill>
                  <a:schemeClr val="tx1"/>
                </a:solidFill>
                <a:latin typeface="Verdana" panose="020B0604030504040204" pitchFamily="34" charset="0"/>
              </a:defRPr>
            </a:lvl2pPr>
            <a:lvl3pPr marL="1164717" indent="-232943">
              <a:defRPr>
                <a:solidFill>
                  <a:schemeClr val="tx1"/>
                </a:solidFill>
                <a:latin typeface="Verdana" panose="020B0604030504040204" pitchFamily="34" charset="0"/>
              </a:defRPr>
            </a:lvl3pPr>
            <a:lvl4pPr marL="1630604" indent="-232943">
              <a:defRPr>
                <a:solidFill>
                  <a:schemeClr val="tx1"/>
                </a:solidFill>
                <a:latin typeface="Verdana" panose="020B0604030504040204" pitchFamily="34" charset="0"/>
              </a:defRPr>
            </a:lvl4pPr>
            <a:lvl5pPr marL="2096491" indent="-232943">
              <a:defRPr>
                <a:solidFill>
                  <a:schemeClr val="tx1"/>
                </a:solidFill>
                <a:latin typeface="Verdana" panose="020B0604030504040204" pitchFamily="34" charset="0"/>
              </a:defRPr>
            </a:lvl5pPr>
            <a:lvl6pPr marL="2562377" indent="-232943" eaLnBrk="0" fontAlgn="base" hangingPunct="0">
              <a:spcBef>
                <a:spcPct val="0"/>
              </a:spcBef>
              <a:spcAft>
                <a:spcPct val="0"/>
              </a:spcAft>
              <a:defRPr>
                <a:solidFill>
                  <a:schemeClr val="tx1"/>
                </a:solidFill>
                <a:latin typeface="Verdana" panose="020B0604030504040204" pitchFamily="34" charset="0"/>
              </a:defRPr>
            </a:lvl6pPr>
            <a:lvl7pPr marL="3028264" indent="-232943" eaLnBrk="0" fontAlgn="base" hangingPunct="0">
              <a:spcBef>
                <a:spcPct val="0"/>
              </a:spcBef>
              <a:spcAft>
                <a:spcPct val="0"/>
              </a:spcAft>
              <a:defRPr>
                <a:solidFill>
                  <a:schemeClr val="tx1"/>
                </a:solidFill>
                <a:latin typeface="Verdana" panose="020B0604030504040204" pitchFamily="34" charset="0"/>
              </a:defRPr>
            </a:lvl7pPr>
            <a:lvl8pPr marL="3494151" indent="-232943" eaLnBrk="0" fontAlgn="base" hangingPunct="0">
              <a:spcBef>
                <a:spcPct val="0"/>
              </a:spcBef>
              <a:spcAft>
                <a:spcPct val="0"/>
              </a:spcAft>
              <a:defRPr>
                <a:solidFill>
                  <a:schemeClr val="tx1"/>
                </a:solidFill>
                <a:latin typeface="Verdana" panose="020B0604030504040204" pitchFamily="34" charset="0"/>
              </a:defRPr>
            </a:lvl8pPr>
            <a:lvl9pPr marL="3960038" indent="-232943" eaLnBrk="0" fontAlgn="base" hangingPunct="0">
              <a:spcBef>
                <a:spcPct val="0"/>
              </a:spcBef>
              <a:spcAft>
                <a:spcPct val="0"/>
              </a:spcAft>
              <a:defRPr>
                <a:solidFill>
                  <a:schemeClr val="tx1"/>
                </a:solidFill>
                <a:latin typeface="Verdana" panose="020B0604030504040204" pitchFamily="34" charset="0"/>
              </a:defRPr>
            </a:lvl9pPr>
          </a:lstStyle>
          <a:p>
            <a:fld id="{340A652E-DEB4-4F89-B722-DFB98C6A4567}" type="slidenum">
              <a:rPr lang="en-US" altLang="en-US">
                <a:latin typeface="Arial" panose="020B0604020202020204" pitchFamily="34" charset="0"/>
              </a:rPr>
              <a:pPr/>
              <a:t>55</a:t>
            </a:fld>
            <a:endParaRPr lang="en-US" altLang="en-US">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If this slide</a:t>
            </a:r>
            <a:r>
              <a:rPr lang="en-US" baseline="0"/>
              <a:t> was not included in the original PPT, it should be added.</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418871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35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11/17/2021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Content Placeholder 2"/>
          <p:cNvSpPr>
            <a:spLocks noGrp="1"/>
          </p:cNvSpPr>
          <p:nvPr>
            <p:ph sz="half" idx="1"/>
          </p:nvPr>
        </p:nvSpPr>
        <p:spPr>
          <a:xfrm>
            <a:off x="152400" y="1143000"/>
            <a:ext cx="8991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2400" y="3657600"/>
            <a:ext cx="8991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1981200" cy="47625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ltLang="en-US"/>
          </a:p>
        </p:txBody>
      </p:sp>
    </p:spTree>
    <p:extLst>
      <p:ext uri="{BB962C8B-B14F-4D97-AF65-F5344CB8AC3E}">
        <p14:creationId xmlns:p14="http://schemas.microsoft.com/office/powerpoint/2010/main" val="234333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11/17/2021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11/17/2021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11/17/2021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2015 Pearson Education, Inc. All Rights Reserved</a:t>
            </a:r>
          </a:p>
        </p:txBody>
      </p:sp>
      <p:pic>
        <p:nvPicPr>
          <p:cNvPr id="10" name="Picture 9" descr="Pearson Logo"/>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 id="2147483667"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32.jpeg"/></Relationships>
</file>

<file path=ppt/slides/_rels/slide5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39.sv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216"/>
            <a:ext cx="8154969" cy="556270"/>
          </a:xfrm>
        </p:spPr>
        <p:txBody>
          <a:bodyPr wrap="square" anchor="ctr">
            <a:noAutofit/>
          </a:bodyPr>
          <a:lstStyle/>
          <a:p>
            <a:pPr>
              <a:lnSpc>
                <a:spcPct val="90000"/>
              </a:lnSpc>
              <a:spcAft>
                <a:spcPts val="125"/>
              </a:spcAft>
              <a:defRPr/>
            </a:pPr>
            <a:r>
              <a:rPr lang="en-IN" sz="3600" dirty="0">
                <a:latin typeface="+mj-lt"/>
              </a:rPr>
              <a:t>Database Concepts</a:t>
            </a:r>
          </a:p>
        </p:txBody>
      </p:sp>
      <p:sp>
        <p:nvSpPr>
          <p:cNvPr id="3" name="Text Placeholder 2"/>
          <p:cNvSpPr>
            <a:spLocks noGrp="1"/>
          </p:cNvSpPr>
          <p:nvPr>
            <p:ph type="body" sz="quarter" idx="13"/>
          </p:nvPr>
        </p:nvSpPr>
        <p:spPr>
          <a:xfrm>
            <a:off x="456677" y="806531"/>
            <a:ext cx="8153923" cy="313964"/>
          </a:xfrm>
        </p:spPr>
        <p:txBody>
          <a:bodyPr wrap="square" anchor="ctr">
            <a:noAutofit/>
          </a:bodyPr>
          <a:lstStyle/>
          <a:p>
            <a:r>
              <a:rPr lang="en-US" altLang="en-US" dirty="0"/>
              <a:t>Ninth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69183"/>
            <a:ext cx="4055871" cy="549403"/>
          </a:xfrm>
        </p:spPr>
        <p:txBody>
          <a:bodyPr wrap="square" anchor="ctr">
            <a:noAutofit/>
          </a:bodyPr>
          <a:lstStyle/>
          <a:p>
            <a:r>
              <a:rPr lang="en-US" sz="3200" dirty="0"/>
              <a:t>Chapter 6</a:t>
            </a:r>
          </a:p>
        </p:txBody>
      </p:sp>
      <p:sp>
        <p:nvSpPr>
          <p:cNvPr id="5" name="Text Placeholder 5"/>
          <p:cNvSpPr>
            <a:spLocks noGrp="1"/>
          </p:cNvSpPr>
          <p:nvPr>
            <p:ph type="body" sz="quarter" idx="15"/>
          </p:nvPr>
        </p:nvSpPr>
        <p:spPr>
          <a:xfrm>
            <a:off x="4572000" y="3168731"/>
            <a:ext cx="4041101" cy="313964"/>
          </a:xfrm>
        </p:spPr>
        <p:txBody>
          <a:bodyPr wrap="square" anchor="ctr">
            <a:noAutofit/>
          </a:bodyPr>
          <a:lstStyle/>
          <a:p>
            <a:pPr>
              <a:buClrTx/>
              <a:defRPr/>
            </a:pPr>
            <a:r>
              <a:rPr lang="en-IN" altLang="en-US" sz="2000" dirty="0">
                <a:ea typeface="Verdana" panose="020B0604030504040204" pitchFamily="34" charset="0"/>
                <a:cs typeface="Verdana" panose="020B0604030504040204" pitchFamily="34" charset="0"/>
              </a:rPr>
              <a:t>Database Administration</a:t>
            </a:r>
          </a:p>
        </p:txBody>
      </p:sp>
      <p:pic>
        <p:nvPicPr>
          <p:cNvPr id="7" name="Picture 2" descr="Front Cover: Database Concepts, Ninth Edition by Kroenke, Auer, Vandenberg and Y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15" y="1213551"/>
            <a:ext cx="3952985" cy="5060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08191"/>
            <a:ext cx="6781800" cy="212271"/>
          </a:xfrm>
        </p:spPr>
        <p:txBody>
          <a:bodyPr wrap="square" anchor="ctr">
            <a:noAutofit/>
          </a:bodyPr>
          <a:lstStyle/>
          <a:p>
            <a:pPr marL="0" indent="0" algn="r">
              <a:spcBef>
                <a:spcPts val="0"/>
              </a:spcBef>
              <a:buClrTx/>
              <a:buNone/>
              <a:defRPr/>
            </a:pPr>
            <a:r>
              <a:rPr lang="en-US" altLang="en-US" sz="1200" dirty="0">
                <a:latin typeface="Verdana"/>
                <a:ea typeface="Verdana" panose="020B0604030504040204" pitchFamily="34" charset="0"/>
                <a:cs typeface="Verdana" panose="020B0604030504040204" pitchFamily="34" charset="0"/>
              </a:rPr>
              <a:t>Copyright © 2020, 2017, 2015 Pearson Education, Inc. All Rights Reserved</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59393"/>
            <a:ext cx="8153400" cy="878831"/>
          </a:xfrm>
        </p:spPr>
        <p:txBody>
          <a:bodyPr wrap="square" anchor="ctr">
            <a:noAutofit/>
          </a:bodyPr>
          <a:lstStyle/>
          <a:p>
            <a:r>
              <a:rPr lang="en-IN" sz="2600" dirty="0"/>
              <a:t>Figure 6.3 Comparison of the Results of Applying Serial Actions Versus a Multiple-Step Transaction</a:t>
            </a:r>
            <a:endParaRPr lang="en-US" sz="2600" dirty="0"/>
          </a:p>
        </p:txBody>
      </p:sp>
      <p:pic>
        <p:nvPicPr>
          <p:cNvPr id="5122" name="Picture 2" descr="There are two illustrations in the image.&#10;1. Two of three activities successfully completed, resulting in database anomalies:&#10;• There are three scenarios namely before, action and after in this.&#10;a.  Before:&#10;In the Customer entity, C-number is 123; Order number, 1000; Description, 400 Baseballs; and Cost, $2400.&#10;In Salesperson entity, there is one row. Name, Jones; Total-sales, $3200&#10;In Orders entity, Order number are 1000 to 7000. A last entry reads FULL in uppercase.&#10;b. Action:&#10;The flow of action is as below.&#10;• Start&#10;• Add new order data to Customer&#10;• Add new order data to Salesperson&#10;• Insert new order&#10;• Stop&#10;&#10;c. After:&#10;• There are two rows in Customer table.&#10;C-number is 123; Order number, 1000; Description, 400 Baseballs; and Cost, $2400.&#10;C-number is 123; Order number, 8000; Description, 250 Basketballs; and Cost, $6500.&#10;• In Salesperson entity, there is one row. Name, Jones; Total-sales, $9700&#10;• In Orders entity, Order number are 1000 to 7000. A last entry reads FULL in uppercase.&#10;2. No change made because entire transaction not successful&#10;There are three scenarios namely before, transaction and after.&#10;&#10;a. Before:&#10;• In the Customer entity, C-number is 123; Order number, 1000; Description, 400 Baseballs; and Cost, $2400.&#10;• In Salesperson entity, there is one row. Name, Jones; Total-sales, $3200&#10;• In Orders entity, Order number are 1000 to 7000. A last entry reads FULL in uppercase.&#10;b. Transaction:&#10;The flow is as below.&#10;• Start transaction&#10;• Change&#10;• Customer data&#10;• Change Salesperson data&#10;• Insert Order data&#10;• If no errors, then commit transaction&#10;• Else Rollback transaction&#10;• End If.&#10;c. After:&#10;• In the Customer entity, C-number is 123; Order number, 1000; Description, 400 Baseballs; and Cost, $2400.&#10;• In Salesperson entity, there is one row. Name, Jones; Total-sales, $3200&#10;• In Orders entity, Order number are 1000 to 7000. A last entry reads FULL in uppercase."/>
          <p:cNvPicPr>
            <a:picLocks noChangeAspect="1" noChangeArrowheads="1"/>
          </p:cNvPicPr>
          <p:nvPr/>
        </p:nvPicPr>
        <p:blipFill rotWithShape="1">
          <a:blip r:embed="rId3">
            <a:extLst>
              <a:ext uri="{28A0092B-C50C-407E-A947-70E740481C1C}">
                <a14:useLocalDpi xmlns:a14="http://schemas.microsoft.com/office/drawing/2010/main" val="0"/>
              </a:ext>
            </a:extLst>
          </a:blip>
          <a:srcRect b="2344"/>
          <a:stretch/>
        </p:blipFill>
        <p:spPr bwMode="auto">
          <a:xfrm>
            <a:off x="2552615" y="1116268"/>
            <a:ext cx="4038771" cy="519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95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97494"/>
            <a:ext cx="8153400" cy="802631"/>
          </a:xfrm>
        </p:spPr>
        <p:txBody>
          <a:bodyPr wrap="square" anchor="ctr">
            <a:noAutofit/>
          </a:bodyPr>
          <a:lstStyle/>
          <a:p>
            <a:r>
              <a:rPr lang="en-IN" sz="2600" dirty="0"/>
              <a:t>Figure 6.4 Example of Concurrent Processing of Two Users’ Tasks</a:t>
            </a:r>
            <a:endParaRPr lang="en-US" sz="2600" dirty="0"/>
          </a:p>
        </p:txBody>
      </p:sp>
      <p:pic>
        <p:nvPicPr>
          <p:cNvPr id="1026" name="Picture 2" descr="The data in User A object are:&#10;1. Read Item 100. &#10;2. Change Item 100. &#10;3. Write Item 100.&#10;&#10;The data in User B object are:&#10;1. Read Item 200. &#10;2. Change Item 200. &#10;3. Write Item 200.&#10;&#10;One possible order of processing at database server is as below:&#10;1. Read Item 100 for A. &#10;2. Read Item 200 for B. &#10;3. Change Item 100 for A. &#10;4. Write Item 100 for A. &#10;5. Change Item 200 for B. &#10;6. Write Item 200 for B."/>
          <p:cNvPicPr>
            <a:picLocks noChangeAspect="1" noChangeArrowheads="1"/>
          </p:cNvPicPr>
          <p:nvPr/>
        </p:nvPicPr>
        <p:blipFill rotWithShape="1">
          <a:blip r:embed="rId3">
            <a:extLst>
              <a:ext uri="{28A0092B-C50C-407E-A947-70E740481C1C}">
                <a14:useLocalDpi xmlns:a14="http://schemas.microsoft.com/office/drawing/2010/main" val="0"/>
              </a:ext>
            </a:extLst>
          </a:blip>
          <a:srcRect b="2995"/>
          <a:stretch/>
        </p:blipFill>
        <p:spPr bwMode="auto">
          <a:xfrm>
            <a:off x="1133327" y="1120589"/>
            <a:ext cx="6877346" cy="5196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14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63"/>
            <a:ext cx="8153400" cy="608362"/>
          </a:xfrm>
        </p:spPr>
        <p:txBody>
          <a:bodyPr wrap="square" anchor="ctr">
            <a:noAutofit/>
          </a:bodyPr>
          <a:lstStyle/>
          <a:p>
            <a:r>
              <a:rPr lang="en-IN" sz="3600" dirty="0">
                <a:latin typeface="+mj-lt"/>
              </a:rPr>
              <a:t>Lost Update Problem</a:t>
            </a:r>
            <a:endParaRPr lang="en-US" dirty="0">
              <a:latin typeface="+mj-lt"/>
            </a:endParaRPr>
          </a:p>
        </p:txBody>
      </p:sp>
      <p:sp>
        <p:nvSpPr>
          <p:cNvPr id="3" name="Content Placeholder 2"/>
          <p:cNvSpPr>
            <a:spLocks noGrp="1"/>
          </p:cNvSpPr>
          <p:nvPr>
            <p:ph idx="1"/>
          </p:nvPr>
        </p:nvSpPr>
        <p:spPr>
          <a:xfrm>
            <a:off x="457200" y="761999"/>
            <a:ext cx="8153400" cy="1343025"/>
          </a:xfrm>
        </p:spPr>
        <p:txBody>
          <a:bodyPr vert="horz" lIns="0" tIns="0" rIns="0" bIns="0" rtlCol="0" anchor="ctr">
            <a:noAutofit/>
          </a:bodyPr>
          <a:lstStyle/>
          <a:p>
            <a:pPr marL="0" indent="0">
              <a:buNone/>
            </a:pPr>
            <a:r>
              <a:rPr lang="en-IN" sz="2800" b="1" dirty="0">
                <a:solidFill>
                  <a:schemeClr val="bg2"/>
                </a:solidFill>
              </a:rPr>
              <a:t>Learn about typical problems that can occur when multiple users process a database concurrently</a:t>
            </a:r>
          </a:p>
        </p:txBody>
      </p:sp>
      <p:sp>
        <p:nvSpPr>
          <p:cNvPr id="4" name="Content Placeholder 3"/>
          <p:cNvSpPr>
            <a:spLocks noGrp="1"/>
          </p:cNvSpPr>
          <p:nvPr>
            <p:ph idx="13"/>
          </p:nvPr>
        </p:nvSpPr>
        <p:spPr>
          <a:xfrm>
            <a:off x="457200" y="2209799"/>
            <a:ext cx="8153400" cy="3381376"/>
          </a:xfrm>
        </p:spPr>
        <p:txBody>
          <a:bodyPr>
            <a:noAutofit/>
          </a:bodyPr>
          <a:lstStyle/>
          <a:p>
            <a:r>
              <a:rPr lang="en-US" sz="2400" dirty="0"/>
              <a:t>If two users are attempting to update the same piece of data at the same time, it is possible that one update may overwrite the other update.</a:t>
            </a:r>
          </a:p>
          <a:p>
            <a:r>
              <a:rPr lang="en-US" sz="2400" dirty="0"/>
              <a:t>If one user’s update overwrites the other’s, this is called a </a:t>
            </a:r>
            <a:r>
              <a:rPr lang="en-US" sz="2400" b="1" dirty="0">
                <a:solidFill>
                  <a:srgbClr val="007FA3"/>
                </a:solidFill>
              </a:rPr>
              <a:t>lost update problem</a:t>
            </a:r>
            <a:r>
              <a:rPr lang="en-US" sz="2400" dirty="0">
                <a:solidFill>
                  <a:srgbClr val="007FA3"/>
                </a:solidFill>
              </a:rPr>
              <a:t> </a:t>
            </a:r>
            <a:r>
              <a:rPr lang="en-US" sz="2400" dirty="0"/>
              <a:t>(concurrent problem).</a:t>
            </a:r>
          </a:p>
          <a:p>
            <a:r>
              <a:rPr lang="en-US" sz="2400" dirty="0"/>
              <a:t>If one user reads data that have been processed by only a portion of another user’s transaction, this is called a </a:t>
            </a:r>
            <a:r>
              <a:rPr lang="en-US" sz="2400" b="1" dirty="0">
                <a:solidFill>
                  <a:srgbClr val="007FA3"/>
                </a:solidFill>
              </a:rPr>
              <a:t>inconsistent read problem</a:t>
            </a:r>
            <a:r>
              <a:rPr lang="en-US" sz="2400" dirty="0"/>
              <a:t>.</a:t>
            </a:r>
          </a:p>
        </p:txBody>
      </p:sp>
    </p:spTree>
    <p:extLst>
      <p:ext uri="{BB962C8B-B14F-4D97-AF65-F5344CB8AC3E}">
        <p14:creationId xmlns:p14="http://schemas.microsoft.com/office/powerpoint/2010/main" val="362722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pPr fontAlgn="auto">
              <a:spcAft>
                <a:spcPts val="0"/>
              </a:spcAft>
              <a:defRPr/>
            </a:pPr>
            <a:r>
              <a:rPr lang="en-US" altLang="en-US">
                <a:solidFill>
                  <a:schemeClr val="tx1">
                    <a:lumMod val="75000"/>
                    <a:lumOff val="25000"/>
                  </a:schemeClr>
                </a:solidFill>
              </a:rPr>
              <a:t>Lost Updates</a:t>
            </a:r>
          </a:p>
        </p:txBody>
      </p:sp>
      <p:pic>
        <p:nvPicPr>
          <p:cNvPr id="44035" name="Picture 9" descr="Tbl09-0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52400" y="1195388"/>
            <a:ext cx="8815388" cy="42814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36" name="Text Box 7"/>
          <p:cNvSpPr txBox="1">
            <a:spLocks noChangeArrowheads="1"/>
          </p:cNvSpPr>
          <p:nvPr/>
        </p:nvSpPr>
        <p:spPr bwMode="auto">
          <a:xfrm>
            <a:off x="7467600" y="5791200"/>
            <a:ext cx="1219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a:spcBef>
                <a:spcPct val="50000"/>
              </a:spcBef>
              <a:buClr>
                <a:srgbClr val="FF6600"/>
              </a:buClr>
              <a:buSzPct val="75000"/>
              <a:buFont typeface="Monotype Sorts" pitchFamily="2" charset="2"/>
              <a:buNone/>
            </a:pPr>
            <a:r>
              <a:rPr lang="en-US" altLang="en-US">
                <a:latin typeface="Arial" panose="020B0604020202020204"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4828"/>
            <a:ext cx="8153400" cy="1145322"/>
          </a:xfrm>
        </p:spPr>
        <p:txBody>
          <a:bodyPr wrap="square" anchor="ctr">
            <a:noAutofit/>
          </a:bodyPr>
          <a:lstStyle/>
          <a:p>
            <a:r>
              <a:rPr lang="en-US" dirty="0"/>
              <a:t>Figure 6.5 Example of the Lost Update Problem</a:t>
            </a:r>
          </a:p>
        </p:txBody>
      </p:sp>
      <p:pic>
        <p:nvPicPr>
          <p:cNvPr id="3" name="Picture 2" descr="The data in User A object are:&#10;1. Read Item 100. Assume item count is 10. &#10;2. Reduce count of items by 5. &#10;3. Write Item 100.&#10;&#10;The data in User B are:&#10;1. Read Item 100. Assume item count is 10. &#10;2. Reduce count of items by 3. &#10;3. Write Item 100.&#10;Order of processing at database server is:&#10;1. Read Item 100 (for A). &#10;2. Read Item 100 (for B). &#10;3. Set item count to 5 (for A). &#10;4. Write Item 100 for A. &#10;5. Set item count to 7 (for B). &#10;6. Write Item 100 for B.&#10;&#10;Note: The change and write in steps 3 and 4 are lost."/>
          <p:cNvPicPr>
            <a:picLocks noChangeAspect="1" noChangeArrowheads="1"/>
          </p:cNvPicPr>
          <p:nvPr/>
        </p:nvPicPr>
        <p:blipFill rotWithShape="1">
          <a:blip r:embed="rId3">
            <a:extLst>
              <a:ext uri="{28A0092B-C50C-407E-A947-70E740481C1C}">
                <a14:useLocalDpi xmlns:a14="http://schemas.microsoft.com/office/drawing/2010/main" val="0"/>
              </a:ext>
            </a:extLst>
          </a:blip>
          <a:srcRect b="8497"/>
          <a:stretch/>
        </p:blipFill>
        <p:spPr bwMode="auto">
          <a:xfrm>
            <a:off x="571674" y="1469776"/>
            <a:ext cx="7993510" cy="475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20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63"/>
            <a:ext cx="8153400" cy="608362"/>
          </a:xfrm>
        </p:spPr>
        <p:txBody>
          <a:bodyPr wrap="square" anchor="ctr">
            <a:noAutofit/>
          </a:bodyPr>
          <a:lstStyle/>
          <a:p>
            <a:r>
              <a:rPr lang="en-IN" sz="3600" dirty="0">
                <a:latin typeface="+mj-lt"/>
              </a:rPr>
              <a:t>Resource Locking</a:t>
            </a:r>
            <a:endParaRPr lang="en-US" dirty="0">
              <a:latin typeface="+mj-lt"/>
            </a:endParaRPr>
          </a:p>
        </p:txBody>
      </p:sp>
      <p:sp>
        <p:nvSpPr>
          <p:cNvPr id="3" name="Content Placeholder 2"/>
          <p:cNvSpPr>
            <a:spLocks noGrp="1"/>
          </p:cNvSpPr>
          <p:nvPr>
            <p:ph idx="1"/>
          </p:nvPr>
        </p:nvSpPr>
        <p:spPr>
          <a:xfrm>
            <a:off x="457200" y="771525"/>
            <a:ext cx="8153400" cy="885825"/>
          </a:xfrm>
        </p:spPr>
        <p:txBody>
          <a:bodyPr vert="horz" lIns="0" tIns="0" rIns="0" bIns="0" rtlCol="0" anchor="ctr">
            <a:noAutofit/>
          </a:bodyPr>
          <a:lstStyle/>
          <a:p>
            <a:pPr marL="0" indent="0">
              <a:buNone/>
            </a:pPr>
            <a:r>
              <a:rPr lang="en-US" sz="2800" b="1" dirty="0">
                <a:solidFill>
                  <a:schemeClr val="bg2"/>
                </a:solidFill>
              </a:rPr>
              <a:t>Understand the use of locking and the problem of deadlock</a:t>
            </a:r>
            <a:endParaRPr lang="en-IN" sz="2800" b="1" dirty="0">
              <a:solidFill>
                <a:schemeClr val="bg2"/>
              </a:solidFill>
            </a:endParaRPr>
          </a:p>
        </p:txBody>
      </p:sp>
      <p:sp>
        <p:nvSpPr>
          <p:cNvPr id="4" name="Content Placeholder 3"/>
          <p:cNvSpPr>
            <a:spLocks noGrp="1"/>
          </p:cNvSpPr>
          <p:nvPr>
            <p:ph idx="13"/>
          </p:nvPr>
        </p:nvSpPr>
        <p:spPr>
          <a:xfrm>
            <a:off x="457200" y="1752600"/>
            <a:ext cx="8153400" cy="4495800"/>
          </a:xfrm>
        </p:spPr>
        <p:txBody>
          <a:bodyPr>
            <a:noAutofit/>
          </a:bodyPr>
          <a:lstStyle/>
          <a:p>
            <a:r>
              <a:rPr lang="en-US" sz="2400" b="1" dirty="0">
                <a:solidFill>
                  <a:schemeClr val="bg2"/>
                </a:solidFill>
              </a:rPr>
              <a:t>Resource locking</a:t>
            </a:r>
            <a:r>
              <a:rPr lang="en-US" sz="2400" dirty="0"/>
              <a:t> prevents concurrent processing problems by disallowing sharing by locking data that are retrieved for update.</a:t>
            </a:r>
          </a:p>
          <a:p>
            <a:r>
              <a:rPr lang="en-US" sz="2400" dirty="0"/>
              <a:t>Locks placed by the DBMS are called </a:t>
            </a:r>
            <a:r>
              <a:rPr lang="en-US" sz="2400" b="1" dirty="0">
                <a:solidFill>
                  <a:schemeClr val="bg2"/>
                </a:solidFill>
              </a:rPr>
              <a:t>implicit locks</a:t>
            </a:r>
            <a:r>
              <a:rPr lang="en-US" sz="2400" dirty="0"/>
              <a:t>, while those placed by command are called </a:t>
            </a:r>
            <a:r>
              <a:rPr lang="en-US" sz="2400" b="1" dirty="0">
                <a:solidFill>
                  <a:schemeClr val="bg2"/>
                </a:solidFill>
              </a:rPr>
              <a:t>explicit locks</a:t>
            </a:r>
            <a:r>
              <a:rPr lang="en-US" sz="2400" dirty="0"/>
              <a:t>.</a:t>
            </a:r>
          </a:p>
          <a:p>
            <a:r>
              <a:rPr lang="en-US" sz="2400" b="1" dirty="0">
                <a:solidFill>
                  <a:schemeClr val="bg2"/>
                </a:solidFill>
              </a:rPr>
              <a:t>Exclusive lock</a:t>
            </a:r>
            <a:r>
              <a:rPr lang="en-US" sz="2400" dirty="0"/>
              <a:t> locks an item from access of any type.</a:t>
            </a:r>
          </a:p>
          <a:p>
            <a:pPr lvl="1"/>
            <a:r>
              <a:rPr lang="en-US" sz="2400" dirty="0"/>
              <a:t>No other transaction can read or change the data</a:t>
            </a:r>
          </a:p>
          <a:p>
            <a:r>
              <a:rPr lang="en-US" sz="2400" dirty="0"/>
              <a:t>A </a:t>
            </a:r>
            <a:r>
              <a:rPr lang="en-US" sz="2400" b="1" dirty="0">
                <a:solidFill>
                  <a:schemeClr val="bg2"/>
                </a:solidFill>
              </a:rPr>
              <a:t>shared lock</a:t>
            </a:r>
            <a:r>
              <a:rPr lang="en-US" sz="2400" dirty="0"/>
              <a:t> locks an item from being changed but not from being read.</a:t>
            </a:r>
          </a:p>
          <a:p>
            <a:pPr lvl="1"/>
            <a:r>
              <a:rPr lang="en-US" sz="2400" dirty="0"/>
              <a:t>Other transactions can read the data but not alter it</a:t>
            </a:r>
          </a:p>
        </p:txBody>
      </p:sp>
    </p:spTree>
    <p:extLst>
      <p:ext uri="{BB962C8B-B14F-4D97-AF65-F5344CB8AC3E}">
        <p14:creationId xmlns:p14="http://schemas.microsoft.com/office/powerpoint/2010/main" val="493830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4828"/>
            <a:ext cx="8153400" cy="1145322"/>
          </a:xfrm>
        </p:spPr>
        <p:txBody>
          <a:bodyPr wrap="square" anchor="ctr">
            <a:noAutofit/>
          </a:bodyPr>
          <a:lstStyle/>
          <a:p>
            <a:r>
              <a:rPr lang="en-US" dirty="0"/>
              <a:t>Figure 6.6 Example of Concurrent Processing with Explicit Locks</a:t>
            </a:r>
          </a:p>
        </p:txBody>
      </p:sp>
      <p:pic>
        <p:nvPicPr>
          <p:cNvPr id="2050" name="Picture 2" descr="The data in User A are:&#10;1. Lock Item 100. &#10;2. Read Item 100. &#10;3. Reduce count by 5. &#10;4. Write Item 100.&#10;The data in User B are:&#10;1. Lock Item 100.&#10;2. Read Item 100. &#10;3. Reduce count by 3. &#10;4. Write Item 100.&#10;Order of processing at database server:&#10;In the below order, steps 1, 2 and 4,5,6 are A’s transactions. Step 3 and steps 7 to 11 are B’s transactions.&#10;1. Lock Item 100 for A.  &#10;2. Read Item 100 for A.  &#10;3. Lock Item 100 for B; cannot, so place B in wait state. &#10;4. Set item count to 5 for A.  &#10;5. Write Item 100 for A.  &#10;6. Release A’s lock on Item 100.  &#10;7. Place lock on Item 100 for B.  &#10;8. Read Item 100 for B.  &#10;9. Set item count to 2 for B. &#10;10. Write Item 100 for B. &#10;11. Release B’s lock on Item 100."/>
          <p:cNvPicPr>
            <a:picLocks noChangeAspect="1" noChangeArrowheads="1"/>
          </p:cNvPicPr>
          <p:nvPr/>
        </p:nvPicPr>
        <p:blipFill rotWithShape="1">
          <a:blip r:embed="rId3">
            <a:extLst>
              <a:ext uri="{28A0092B-C50C-407E-A947-70E740481C1C}">
                <a14:useLocalDpi xmlns:a14="http://schemas.microsoft.com/office/drawing/2010/main" val="0"/>
              </a:ext>
            </a:extLst>
          </a:blip>
          <a:srcRect b="4687"/>
          <a:stretch/>
        </p:blipFill>
        <p:spPr bwMode="auto">
          <a:xfrm>
            <a:off x="1788678" y="1314944"/>
            <a:ext cx="5555097" cy="497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50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63"/>
            <a:ext cx="8153400" cy="608362"/>
          </a:xfrm>
        </p:spPr>
        <p:txBody>
          <a:bodyPr wrap="square" anchor="ctr">
            <a:noAutofit/>
          </a:bodyPr>
          <a:lstStyle/>
          <a:p>
            <a:r>
              <a:rPr lang="en-IN" sz="3600" dirty="0">
                <a:latin typeface="+mj-lt"/>
              </a:rPr>
              <a:t>Serializable Transactions</a:t>
            </a:r>
            <a:endParaRPr lang="en-US" dirty="0">
              <a:latin typeface="+mj-lt"/>
            </a:endParaRPr>
          </a:p>
        </p:txBody>
      </p:sp>
      <p:sp>
        <p:nvSpPr>
          <p:cNvPr id="3" name="Content Placeholder 2"/>
          <p:cNvSpPr>
            <a:spLocks noGrp="1"/>
          </p:cNvSpPr>
          <p:nvPr>
            <p:ph idx="1"/>
          </p:nvPr>
        </p:nvSpPr>
        <p:spPr>
          <a:xfrm>
            <a:off x="457200" y="762000"/>
            <a:ext cx="8153400" cy="914400"/>
          </a:xfrm>
        </p:spPr>
        <p:txBody>
          <a:bodyPr vert="horz" lIns="0" tIns="0" rIns="0" bIns="0" rtlCol="0" anchor="ctr">
            <a:noAutofit/>
          </a:bodyPr>
          <a:lstStyle/>
          <a:p>
            <a:pPr marL="0" indent="0">
              <a:buNone/>
            </a:pPr>
            <a:r>
              <a:rPr lang="en-US" sz="2800" b="1" dirty="0">
                <a:solidFill>
                  <a:schemeClr val="bg2"/>
                </a:solidFill>
              </a:rPr>
              <a:t>Understand the use of locking and the problem of deadlock</a:t>
            </a:r>
            <a:endParaRPr lang="en-IN" sz="2800" b="1" dirty="0">
              <a:solidFill>
                <a:schemeClr val="bg2"/>
              </a:solidFill>
            </a:endParaRPr>
          </a:p>
        </p:txBody>
      </p:sp>
      <p:sp>
        <p:nvSpPr>
          <p:cNvPr id="4" name="Content Placeholder 3"/>
          <p:cNvSpPr>
            <a:spLocks noGrp="1"/>
          </p:cNvSpPr>
          <p:nvPr>
            <p:ph idx="13"/>
          </p:nvPr>
        </p:nvSpPr>
        <p:spPr>
          <a:xfrm>
            <a:off x="457200" y="1752600"/>
            <a:ext cx="8153400" cy="2777683"/>
          </a:xfrm>
        </p:spPr>
        <p:txBody>
          <a:bodyPr>
            <a:noAutofit/>
          </a:bodyPr>
          <a:lstStyle/>
          <a:p>
            <a:r>
              <a:rPr lang="en-US" sz="2400" dirty="0"/>
              <a:t>When two or more transactions are processed concurrently, the results in the database should be logically consistent with the results that would have been achieved had the transactions been processed in an arbitrary serial fashion.</a:t>
            </a:r>
          </a:p>
          <a:p>
            <a:r>
              <a:rPr lang="en-US" sz="2400" dirty="0"/>
              <a:t>A scheme for processing concurrent transactions in this way is said to be </a:t>
            </a:r>
            <a:r>
              <a:rPr lang="en-US" sz="2400" b="1" dirty="0">
                <a:solidFill>
                  <a:schemeClr val="bg2"/>
                </a:solidFill>
              </a:rPr>
              <a:t>serializable</a:t>
            </a:r>
          </a:p>
        </p:txBody>
      </p:sp>
    </p:spTree>
    <p:extLst>
      <p:ext uri="{BB962C8B-B14F-4D97-AF65-F5344CB8AC3E}">
        <p14:creationId xmlns:p14="http://schemas.microsoft.com/office/powerpoint/2010/main" val="236963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63"/>
            <a:ext cx="8153400" cy="608362"/>
          </a:xfrm>
        </p:spPr>
        <p:txBody>
          <a:bodyPr wrap="square" anchor="ctr">
            <a:noAutofit/>
          </a:bodyPr>
          <a:lstStyle/>
          <a:p>
            <a:r>
              <a:rPr lang="en-IN" sz="3600" dirty="0">
                <a:latin typeface="+mj-lt"/>
              </a:rPr>
              <a:t>Two-Phased Locking</a:t>
            </a:r>
            <a:endParaRPr lang="en-US" dirty="0">
              <a:latin typeface="+mj-lt"/>
            </a:endParaRPr>
          </a:p>
        </p:txBody>
      </p:sp>
      <p:sp>
        <p:nvSpPr>
          <p:cNvPr id="3" name="Content Placeholder 2"/>
          <p:cNvSpPr>
            <a:spLocks noGrp="1"/>
          </p:cNvSpPr>
          <p:nvPr>
            <p:ph idx="1"/>
          </p:nvPr>
        </p:nvSpPr>
        <p:spPr>
          <a:xfrm>
            <a:off x="457200" y="771524"/>
            <a:ext cx="8153400" cy="885825"/>
          </a:xfrm>
        </p:spPr>
        <p:txBody>
          <a:bodyPr vert="horz" lIns="0" tIns="0" rIns="0" bIns="0" rtlCol="0" anchor="ctr">
            <a:noAutofit/>
          </a:bodyPr>
          <a:lstStyle/>
          <a:p>
            <a:pPr marL="0" indent="0">
              <a:buNone/>
            </a:pPr>
            <a:r>
              <a:rPr lang="en-US" sz="2800" b="1" dirty="0">
                <a:solidFill>
                  <a:schemeClr val="bg2"/>
                </a:solidFill>
              </a:rPr>
              <a:t>Understand the use of locking and the problem of deadlock</a:t>
            </a:r>
            <a:endParaRPr lang="en-IN" sz="2800" b="1" dirty="0">
              <a:solidFill>
                <a:schemeClr val="bg2"/>
              </a:solidFill>
            </a:endParaRPr>
          </a:p>
        </p:txBody>
      </p:sp>
      <p:sp>
        <p:nvSpPr>
          <p:cNvPr id="4" name="Content Placeholder 3"/>
          <p:cNvSpPr>
            <a:spLocks noGrp="1"/>
          </p:cNvSpPr>
          <p:nvPr>
            <p:ph idx="13"/>
          </p:nvPr>
        </p:nvSpPr>
        <p:spPr>
          <a:xfrm>
            <a:off x="457200" y="1752600"/>
            <a:ext cx="8153400" cy="3300904"/>
          </a:xfrm>
        </p:spPr>
        <p:txBody>
          <a:bodyPr>
            <a:noAutofit/>
          </a:bodyPr>
          <a:lstStyle/>
          <a:p>
            <a:r>
              <a:rPr lang="en-US" sz="2400" dirty="0"/>
              <a:t>One way to achieve serializable transactions is by using two-phased locking.</a:t>
            </a:r>
          </a:p>
          <a:p>
            <a:r>
              <a:rPr lang="en-US" sz="2400" b="1" dirty="0">
                <a:solidFill>
                  <a:schemeClr val="bg2"/>
                </a:solidFill>
              </a:rPr>
              <a:t>Two-phased locking</a:t>
            </a:r>
            <a:r>
              <a:rPr lang="en-US" sz="2400" dirty="0"/>
              <a:t> lets locks be obtained and released as they are needed:</a:t>
            </a:r>
          </a:p>
          <a:p>
            <a:pPr lvl="1"/>
            <a:r>
              <a:rPr lang="en-US" sz="2400" dirty="0"/>
              <a:t>a </a:t>
            </a:r>
            <a:r>
              <a:rPr lang="en-US" sz="2400" b="1" dirty="0">
                <a:solidFill>
                  <a:schemeClr val="bg2"/>
                </a:solidFill>
              </a:rPr>
              <a:t>growing phase</a:t>
            </a:r>
            <a:r>
              <a:rPr lang="en-US" sz="2400" dirty="0"/>
              <a:t>, when the transaction continues to request additional locks</a:t>
            </a:r>
          </a:p>
          <a:p>
            <a:pPr lvl="1"/>
            <a:r>
              <a:rPr lang="en-US" sz="2400" dirty="0"/>
              <a:t>a </a:t>
            </a:r>
            <a:r>
              <a:rPr lang="en-US" sz="2400" b="1" dirty="0">
                <a:solidFill>
                  <a:schemeClr val="bg2"/>
                </a:solidFill>
              </a:rPr>
              <a:t>shrinking phase</a:t>
            </a:r>
            <a:r>
              <a:rPr lang="en-US" sz="2400" dirty="0"/>
              <a:t>, when the transaction begins to release the locks</a:t>
            </a:r>
            <a:endParaRPr lang="en-US" sz="2400" b="1" dirty="0"/>
          </a:p>
        </p:txBody>
      </p:sp>
    </p:spTree>
    <p:extLst>
      <p:ext uri="{BB962C8B-B14F-4D97-AF65-F5344CB8AC3E}">
        <p14:creationId xmlns:p14="http://schemas.microsoft.com/office/powerpoint/2010/main" val="3652596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pPr fontAlgn="auto">
              <a:spcAft>
                <a:spcPts val="0"/>
              </a:spcAft>
              <a:defRPr/>
            </a:pPr>
            <a:r>
              <a:rPr lang="en-US" altLang="en-US">
                <a:solidFill>
                  <a:schemeClr val="tx1">
                    <a:lumMod val="75000"/>
                    <a:lumOff val="25000"/>
                  </a:schemeClr>
                </a:solidFill>
              </a:rPr>
              <a:t>Two-Phase Locking Protocol</a:t>
            </a:r>
          </a:p>
        </p:txBody>
      </p:sp>
      <p:pic>
        <p:nvPicPr>
          <p:cNvPr id="88067" name="Picture 11" descr="Fig09-07"/>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85800" y="1676400"/>
            <a:ext cx="7696200" cy="4495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6077"/>
            <a:ext cx="8153400" cy="611148"/>
          </a:xfrm>
        </p:spPr>
        <p:txBody>
          <a:bodyPr wrap="square" anchor="ctr">
            <a:no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885825"/>
            <a:ext cx="8153400" cy="4924425"/>
          </a:xfrm>
        </p:spPr>
        <p:txBody>
          <a:bodyPr vert="horz" lIns="0" tIns="0" rIns="0" bIns="0" rtlCol="0">
            <a:noAutofit/>
          </a:bodyPr>
          <a:lstStyle/>
          <a:p>
            <a:pPr marL="285750" indent="-285750"/>
            <a:r>
              <a:rPr lang="en-IN" sz="2000" dirty="0"/>
              <a:t>Understand the need for and importance of database administration</a:t>
            </a:r>
          </a:p>
          <a:p>
            <a:pPr marL="285750" indent="-285750"/>
            <a:r>
              <a:rPr lang="en-IN" sz="2000" dirty="0"/>
              <a:t>Know basic administrative and managerial </a:t>
            </a:r>
            <a:r>
              <a:rPr lang="en-IN" sz="2000" spc="-200" dirty="0"/>
              <a:t>D B </a:t>
            </a:r>
            <a:r>
              <a:rPr lang="en-IN" sz="2000" dirty="0"/>
              <a:t>A functions</a:t>
            </a:r>
          </a:p>
          <a:p>
            <a:pPr marL="285750" indent="-285750"/>
            <a:r>
              <a:rPr lang="en-IN" sz="2000" dirty="0"/>
              <a:t>Understand the need for concurrency control, security, and backup and recovery</a:t>
            </a:r>
          </a:p>
          <a:p>
            <a:pPr marL="285750" indent="-285750"/>
            <a:r>
              <a:rPr lang="en-IN" sz="2000" dirty="0"/>
              <a:t>Learn about typical problems that can occur when multiple users process a database concurrently</a:t>
            </a:r>
          </a:p>
          <a:p>
            <a:pPr marL="285750" indent="-285750"/>
            <a:r>
              <a:rPr lang="en-IN" sz="2000" dirty="0"/>
              <a:t>Understand the use of locking and the problem of deadlock</a:t>
            </a:r>
          </a:p>
          <a:p>
            <a:pPr marL="285750" indent="-285750"/>
            <a:r>
              <a:rPr lang="en-IN" sz="2000" dirty="0"/>
              <a:t>Learn the difference between optimistic and pessimistic locking</a:t>
            </a:r>
          </a:p>
          <a:p>
            <a:pPr marL="285750" indent="-285750"/>
            <a:r>
              <a:rPr lang="en-IN" sz="2000" dirty="0"/>
              <a:t>Know the meaning of </a:t>
            </a:r>
            <a:r>
              <a:rPr lang="en-IN" sz="2000" spc="-200" dirty="0"/>
              <a:t>A C I </a:t>
            </a:r>
            <a:r>
              <a:rPr lang="en-IN" sz="2000" dirty="0"/>
              <a:t>D transaction</a:t>
            </a:r>
          </a:p>
          <a:p>
            <a:pPr marL="285750" indent="-285750"/>
            <a:r>
              <a:rPr lang="en-IN" sz="2000" dirty="0"/>
              <a:t>Learn the four 1992 </a:t>
            </a:r>
            <a:r>
              <a:rPr lang="en-IN" sz="2000" spc="-200" dirty="0"/>
              <a:t>A N S </a:t>
            </a:r>
            <a:r>
              <a:rPr lang="en-IN" sz="2000" dirty="0"/>
              <a:t>I standard isolation levels</a:t>
            </a:r>
          </a:p>
          <a:p>
            <a:pPr marL="285750" indent="-285750"/>
            <a:r>
              <a:rPr lang="en-IN" sz="2000" dirty="0"/>
              <a:t>Learn different ways of processing a database using cursors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63"/>
            <a:ext cx="8153400" cy="608362"/>
          </a:xfrm>
        </p:spPr>
        <p:txBody>
          <a:bodyPr wrap="square" anchor="ctr">
            <a:noAutofit/>
          </a:bodyPr>
          <a:lstStyle/>
          <a:p>
            <a:r>
              <a:rPr lang="en-IN" sz="3600" dirty="0">
                <a:latin typeface="+mj-lt"/>
              </a:rPr>
              <a:t>Deadlock</a:t>
            </a:r>
            <a:endParaRPr lang="en-US" dirty="0">
              <a:latin typeface="+mj-lt"/>
            </a:endParaRPr>
          </a:p>
        </p:txBody>
      </p:sp>
      <p:sp>
        <p:nvSpPr>
          <p:cNvPr id="3" name="Content Placeholder 2"/>
          <p:cNvSpPr>
            <a:spLocks noGrp="1"/>
          </p:cNvSpPr>
          <p:nvPr>
            <p:ph idx="1"/>
          </p:nvPr>
        </p:nvSpPr>
        <p:spPr>
          <a:xfrm>
            <a:off x="457200" y="771524"/>
            <a:ext cx="8153400" cy="885825"/>
          </a:xfrm>
        </p:spPr>
        <p:txBody>
          <a:bodyPr vert="horz" lIns="0" tIns="0" rIns="0" bIns="0" rtlCol="0" anchor="ctr">
            <a:noAutofit/>
          </a:bodyPr>
          <a:lstStyle/>
          <a:p>
            <a:pPr marL="0" indent="0">
              <a:buNone/>
            </a:pPr>
            <a:r>
              <a:rPr lang="en-US" sz="2800" b="1" dirty="0">
                <a:solidFill>
                  <a:schemeClr val="bg2"/>
                </a:solidFill>
              </a:rPr>
              <a:t>Understand the use of locking and the problem of deadlock</a:t>
            </a:r>
            <a:endParaRPr lang="en-IN" sz="2800" b="1" dirty="0">
              <a:solidFill>
                <a:schemeClr val="bg2"/>
              </a:solidFill>
            </a:endParaRPr>
          </a:p>
        </p:txBody>
      </p:sp>
      <p:sp>
        <p:nvSpPr>
          <p:cNvPr id="4" name="Content Placeholder 3"/>
          <p:cNvSpPr>
            <a:spLocks noGrp="1"/>
          </p:cNvSpPr>
          <p:nvPr>
            <p:ph idx="13"/>
          </p:nvPr>
        </p:nvSpPr>
        <p:spPr>
          <a:xfrm>
            <a:off x="457200" y="1752600"/>
            <a:ext cx="8153400" cy="3339376"/>
          </a:xfrm>
        </p:spPr>
        <p:txBody>
          <a:bodyPr>
            <a:noAutofit/>
          </a:bodyPr>
          <a:lstStyle/>
          <a:p>
            <a:r>
              <a:rPr lang="en-US" sz="2400" dirty="0"/>
              <a:t>As a transaction begins to lock resources, it may have to wait for a particular resource to be released by another transaction.</a:t>
            </a:r>
          </a:p>
          <a:p>
            <a:r>
              <a:rPr lang="en-US" sz="2400" dirty="0"/>
              <a:t>Sometimes two transactions may indefinitely wait on each other to release resources. This condition is known as a </a:t>
            </a:r>
            <a:r>
              <a:rPr lang="en-US" sz="2400" b="1" dirty="0">
                <a:solidFill>
                  <a:schemeClr val="bg2"/>
                </a:solidFill>
              </a:rPr>
              <a:t>deadlock</a:t>
            </a:r>
            <a:r>
              <a:rPr lang="en-US" sz="2400" dirty="0"/>
              <a:t> or the </a:t>
            </a:r>
            <a:r>
              <a:rPr lang="en-US" sz="2400" b="1" dirty="0">
                <a:solidFill>
                  <a:schemeClr val="bg2"/>
                </a:solidFill>
              </a:rPr>
              <a:t>deadly embrace</a:t>
            </a:r>
            <a:r>
              <a:rPr lang="en-US" sz="2400" dirty="0"/>
              <a:t>.</a:t>
            </a:r>
          </a:p>
          <a:p>
            <a:r>
              <a:rPr lang="en-US" sz="2400" dirty="0"/>
              <a:t>This condition can lock up a computer preventing use by any user until it is fixed.</a:t>
            </a:r>
            <a:endParaRPr lang="en-US" sz="2400" b="1" dirty="0"/>
          </a:p>
        </p:txBody>
      </p:sp>
    </p:spTree>
    <p:extLst>
      <p:ext uri="{BB962C8B-B14F-4D97-AF65-F5344CB8AC3E}">
        <p14:creationId xmlns:p14="http://schemas.microsoft.com/office/powerpoint/2010/main" val="3612310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6077"/>
            <a:ext cx="8153400" cy="611148"/>
          </a:xfrm>
        </p:spPr>
        <p:txBody>
          <a:bodyPr wrap="square" anchor="ctr">
            <a:noAutofit/>
          </a:bodyPr>
          <a:lstStyle/>
          <a:p>
            <a:r>
              <a:rPr lang="en-US" dirty="0"/>
              <a:t>Figure 6.7 Examples of Deadlock</a:t>
            </a:r>
          </a:p>
        </p:txBody>
      </p:sp>
      <p:pic>
        <p:nvPicPr>
          <p:cNvPr id="3074" name="Picture 2" descr="The data in User A are:&#10;1. Lock paper. &#10;2. Take paper. &#10;3. Lock pencils.&#10;&#10;The data in User B are:&#10;1. Lock pencils. &#10;2. Take pencils. &#10;3. Lock paper.&#10;&#10;Order of processing at database server:&#10;1. Lock paper for User A. &#10;2. Lock pencils for User B. &#10;3. Process A’s request; write paper record. &#10;4. Process B’s request; write pencil record. &#10;5. Put A in wait state for pencils. &#10;6. Put B in wait state for paper.&#10;Beyond this, the process is locked."/>
          <p:cNvPicPr>
            <a:picLocks noChangeAspect="1" noChangeArrowheads="1"/>
          </p:cNvPicPr>
          <p:nvPr/>
        </p:nvPicPr>
        <p:blipFill rotWithShape="1">
          <a:blip r:embed="rId3">
            <a:extLst>
              <a:ext uri="{28A0092B-C50C-407E-A947-70E740481C1C}">
                <a14:useLocalDpi xmlns:a14="http://schemas.microsoft.com/office/drawing/2010/main" val="0"/>
              </a:ext>
            </a:extLst>
          </a:blip>
          <a:srcRect r="1758" b="8839"/>
          <a:stretch/>
        </p:blipFill>
        <p:spPr bwMode="auto">
          <a:xfrm>
            <a:off x="605204" y="838502"/>
            <a:ext cx="7931528" cy="544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8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088"/>
            <a:ext cx="8153400" cy="1152061"/>
          </a:xfrm>
        </p:spPr>
        <p:txBody>
          <a:bodyPr wrap="square" anchor="ctr">
            <a:noAutofit/>
          </a:bodyPr>
          <a:lstStyle/>
          <a:p>
            <a:r>
              <a:rPr lang="en-IN" sz="3600" dirty="0">
                <a:latin typeface="+mj-lt"/>
              </a:rPr>
              <a:t>Optimistic Versus Pessimistic Locking</a:t>
            </a:r>
            <a:endParaRPr lang="en-US" dirty="0">
              <a:latin typeface="+mj-lt"/>
            </a:endParaRPr>
          </a:p>
        </p:txBody>
      </p:sp>
      <p:sp>
        <p:nvSpPr>
          <p:cNvPr id="3" name="Content Placeholder 2"/>
          <p:cNvSpPr>
            <a:spLocks noGrp="1"/>
          </p:cNvSpPr>
          <p:nvPr>
            <p:ph idx="1"/>
          </p:nvPr>
        </p:nvSpPr>
        <p:spPr>
          <a:xfrm>
            <a:off x="457200" y="1462326"/>
            <a:ext cx="8153400" cy="880824"/>
          </a:xfrm>
        </p:spPr>
        <p:txBody>
          <a:bodyPr vert="horz" lIns="0" tIns="0" rIns="0" bIns="0" rtlCol="0" anchor="ctr">
            <a:noAutofit/>
          </a:bodyPr>
          <a:lstStyle/>
          <a:p>
            <a:pPr marL="0" indent="0">
              <a:buNone/>
            </a:pPr>
            <a:r>
              <a:rPr lang="en-US" sz="2800" b="1" dirty="0">
                <a:solidFill>
                  <a:schemeClr val="bg2"/>
                </a:solidFill>
              </a:rPr>
              <a:t>Learn the difference between optimistic and pessimistic locking</a:t>
            </a:r>
            <a:endParaRPr lang="en-IN" sz="2800" b="1" dirty="0">
              <a:solidFill>
                <a:schemeClr val="bg2"/>
              </a:solidFill>
            </a:endParaRPr>
          </a:p>
        </p:txBody>
      </p:sp>
      <p:sp>
        <p:nvSpPr>
          <p:cNvPr id="4" name="Content Placeholder 3"/>
          <p:cNvSpPr>
            <a:spLocks noGrp="1"/>
          </p:cNvSpPr>
          <p:nvPr>
            <p:ph idx="13"/>
          </p:nvPr>
        </p:nvSpPr>
        <p:spPr>
          <a:xfrm>
            <a:off x="457200" y="2514600"/>
            <a:ext cx="8153400" cy="3147015"/>
          </a:xfrm>
        </p:spPr>
        <p:txBody>
          <a:bodyPr>
            <a:noAutofit/>
          </a:bodyPr>
          <a:lstStyle/>
          <a:p>
            <a:r>
              <a:rPr lang="en-US" sz="2400" b="1" dirty="0">
                <a:solidFill>
                  <a:schemeClr val="bg2"/>
                </a:solidFill>
              </a:rPr>
              <a:t>Optimistic locking</a:t>
            </a:r>
            <a:r>
              <a:rPr lang="en-US" sz="2400" dirty="0"/>
              <a:t> assumes that no conflict will occur.  Data are read, the transaction processed, updates are issued, and then a check is made to see if conflict occurred. If a conflict occurred it is rolled back and repeated until successful.</a:t>
            </a:r>
          </a:p>
          <a:p>
            <a:r>
              <a:rPr lang="en-US" sz="2400" b="1" dirty="0">
                <a:solidFill>
                  <a:schemeClr val="bg2"/>
                </a:solidFill>
              </a:rPr>
              <a:t>Pessimist locking</a:t>
            </a:r>
            <a:r>
              <a:rPr lang="en-US" sz="2400" dirty="0"/>
              <a:t> assumes that conflict will occur, thus locks are issued, the transaction completed, and then the locks are released.</a:t>
            </a:r>
            <a:endParaRPr lang="en-US" sz="2400" b="1" dirty="0"/>
          </a:p>
        </p:txBody>
      </p:sp>
    </p:spTree>
    <p:extLst>
      <p:ext uri="{BB962C8B-B14F-4D97-AF65-F5344CB8AC3E}">
        <p14:creationId xmlns:p14="http://schemas.microsoft.com/office/powerpoint/2010/main" val="2101261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4054"/>
            <a:ext cx="8153400" cy="1146096"/>
          </a:xfrm>
        </p:spPr>
        <p:txBody>
          <a:bodyPr wrap="square" anchor="ctr">
            <a:noAutofit/>
          </a:bodyPr>
          <a:lstStyle/>
          <a:p>
            <a:r>
              <a:rPr lang="en-US" dirty="0"/>
              <a:t>Figure 6.8 Example of Optimistic Locking</a:t>
            </a:r>
          </a:p>
        </p:txBody>
      </p:sp>
      <p:pic>
        <p:nvPicPr>
          <p:cNvPr id="4098" name="Picture 2" descr="SELECT PRODUCT.Name, PRODUCT.Quantity FROM PRODUCT WHERE PRODUCT.Name = ‘Pencil’&#10;OldQuantity = PRODUCT.Quantity&#10;Set NewQuantity = PRODUCT.Quantity – 5&#10;{process transaction – take exception action if NewQuantity &lt; 0, etcetera.}&#10;{If no errors have occurred:}&#10;LOCK PRODUCT {at some level of granularity}&#10;&#10;UPDATE PRODUCT&#10;SET PRODUCT.Quantity = NewQuantity WHERE PRODUCT.Name = 'Pencil' AND PRODUCT.Quantity = OldQuantity&#10;UNLOCK    PRODUCT&#10;{check to see if update was successful; if not, repeat trans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760" y="1278948"/>
            <a:ext cx="5590481" cy="5023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520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4054"/>
            <a:ext cx="8153400" cy="1146096"/>
          </a:xfrm>
        </p:spPr>
        <p:txBody>
          <a:bodyPr wrap="square" anchor="ctr">
            <a:noAutofit/>
          </a:bodyPr>
          <a:lstStyle/>
          <a:p>
            <a:r>
              <a:rPr lang="en-US" dirty="0"/>
              <a:t>Figure 6.9 Example of Pessimistic Locking</a:t>
            </a:r>
          </a:p>
        </p:txBody>
      </p:sp>
      <p:pic>
        <p:nvPicPr>
          <p:cNvPr id="5122" name="Picture 2" descr="LOCK PRODUCT {at some level of granularity}&#10;&#10;SELECT PRODUCT.Name, PRODUCT.Quantity FROM PRODUCT WHERE PRODUCT.Name = 'Pencil'&#10;Set NewQuantity = PRODUCT.Quantity – 5&#10;{process transaction – take exception action if NewQuantity &lt; 0, etcetera.}&#10;{If no errors have occurred:}&#10;UPDATE PRODUCT SET PRODUCT.Quantity = NewQuantity WHERE PRODUCT.Name = 'Pencil'&#10;UNLOCK PRODUCT&#10;{no need to check if update was successfu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721" y="1317764"/>
            <a:ext cx="6786559" cy="4988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025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143000"/>
          </a:xfrm>
        </p:spPr>
        <p:txBody>
          <a:bodyPr wrap="square" anchor="ctr">
            <a:noAutofit/>
          </a:bodyPr>
          <a:lstStyle/>
          <a:p>
            <a:r>
              <a:rPr lang="en-IN" sz="3600" dirty="0">
                <a:latin typeface="+mj-lt"/>
              </a:rPr>
              <a:t>SQL Transaction Control Language (</a:t>
            </a:r>
            <a:r>
              <a:rPr lang="en-IN" sz="3600" spc="-450" dirty="0">
                <a:latin typeface="+mj-lt"/>
              </a:rPr>
              <a:t>T L </a:t>
            </a:r>
            <a:r>
              <a:rPr lang="en-IN" sz="3600" dirty="0">
                <a:latin typeface="+mj-lt"/>
              </a:rPr>
              <a:t>C)</a:t>
            </a:r>
            <a:endParaRPr lang="en-US" dirty="0">
              <a:latin typeface="+mj-lt"/>
            </a:endParaRPr>
          </a:p>
        </p:txBody>
      </p:sp>
      <p:sp>
        <p:nvSpPr>
          <p:cNvPr id="3" name="Content Placeholder 2"/>
          <p:cNvSpPr>
            <a:spLocks noGrp="1"/>
          </p:cNvSpPr>
          <p:nvPr>
            <p:ph idx="1"/>
          </p:nvPr>
        </p:nvSpPr>
        <p:spPr>
          <a:xfrm>
            <a:off x="457200" y="1362075"/>
            <a:ext cx="8153400" cy="861774"/>
          </a:xfrm>
        </p:spPr>
        <p:txBody>
          <a:bodyPr vert="horz" lIns="0" tIns="0" rIns="0" bIns="0" rtlCol="0">
            <a:noAutofit/>
          </a:bodyPr>
          <a:lstStyle/>
          <a:p>
            <a:pPr marL="0" indent="0">
              <a:buNone/>
            </a:pPr>
            <a:r>
              <a:rPr lang="en-US" sz="2800" b="1" dirty="0">
                <a:solidFill>
                  <a:schemeClr val="bg2"/>
                </a:solidFill>
              </a:rPr>
              <a:t>Learn the difference between optimistic and pessimistic locking</a:t>
            </a:r>
            <a:endParaRPr lang="en-IN" sz="2800" b="1" dirty="0">
              <a:solidFill>
                <a:schemeClr val="bg2"/>
              </a:solidFill>
            </a:endParaRPr>
          </a:p>
        </p:txBody>
      </p:sp>
      <p:sp>
        <p:nvSpPr>
          <p:cNvPr id="4" name="Content Placeholder 3"/>
          <p:cNvSpPr>
            <a:spLocks noGrp="1"/>
          </p:cNvSpPr>
          <p:nvPr>
            <p:ph idx="13"/>
          </p:nvPr>
        </p:nvSpPr>
        <p:spPr>
          <a:xfrm>
            <a:off x="447675" y="2362200"/>
            <a:ext cx="8153400" cy="1492716"/>
          </a:xfrm>
        </p:spPr>
        <p:txBody>
          <a:bodyPr>
            <a:noAutofit/>
          </a:bodyPr>
          <a:lstStyle/>
          <a:p>
            <a:r>
              <a:rPr lang="en-US" sz="2400" dirty="0"/>
              <a:t>The </a:t>
            </a:r>
            <a:r>
              <a:rPr lang="en-US" sz="2400" b="1" dirty="0">
                <a:solidFill>
                  <a:schemeClr val="bg2"/>
                </a:solidFill>
              </a:rPr>
              <a:t>SQL BEGIN TRANSACTION</a:t>
            </a:r>
            <a:r>
              <a:rPr lang="en-US" sz="2400" dirty="0"/>
              <a:t> statement</a:t>
            </a:r>
          </a:p>
          <a:p>
            <a:r>
              <a:rPr lang="en-US" sz="2400" dirty="0"/>
              <a:t>The </a:t>
            </a:r>
            <a:r>
              <a:rPr lang="en-US" sz="2400" b="1" dirty="0">
                <a:solidFill>
                  <a:schemeClr val="bg2"/>
                </a:solidFill>
              </a:rPr>
              <a:t>SQL COMMIT TRANSACTION</a:t>
            </a:r>
            <a:r>
              <a:rPr lang="en-US" sz="2400" dirty="0"/>
              <a:t> statement</a:t>
            </a:r>
          </a:p>
          <a:p>
            <a:r>
              <a:rPr lang="en-US" sz="2400" dirty="0"/>
              <a:t>The </a:t>
            </a:r>
            <a:r>
              <a:rPr lang="en-US" sz="2400" b="1" dirty="0">
                <a:solidFill>
                  <a:schemeClr val="bg2"/>
                </a:solidFill>
              </a:rPr>
              <a:t>SQL ROLLBACK TRANSACTION</a:t>
            </a:r>
            <a:r>
              <a:rPr lang="en-US" sz="2400" dirty="0"/>
              <a:t> statement</a:t>
            </a:r>
          </a:p>
        </p:txBody>
      </p:sp>
      <p:sp>
        <p:nvSpPr>
          <p:cNvPr id="5" name="Content Placeholder 4"/>
          <p:cNvSpPr>
            <a:spLocks noGrp="1"/>
          </p:cNvSpPr>
          <p:nvPr>
            <p:ph sz="quarter" idx="14"/>
          </p:nvPr>
        </p:nvSpPr>
        <p:spPr>
          <a:xfrm>
            <a:off x="457200" y="3980676"/>
            <a:ext cx="8153400" cy="276999"/>
          </a:xfrm>
        </p:spPr>
        <p:txBody>
          <a:bodyPr>
            <a:noAutofit/>
          </a:bodyPr>
          <a:lstStyle/>
          <a:p>
            <a:pPr marL="0" indent="857250">
              <a:buNone/>
            </a:pPr>
            <a:r>
              <a:rPr lang="en-US" sz="1800" dirty="0"/>
              <a:t>Note: Exact SQL syntax varies between various DBMS products.</a:t>
            </a:r>
          </a:p>
        </p:txBody>
      </p:sp>
    </p:spTree>
    <p:extLst>
      <p:ext uri="{BB962C8B-B14F-4D97-AF65-F5344CB8AC3E}">
        <p14:creationId xmlns:p14="http://schemas.microsoft.com/office/powerpoint/2010/main" val="1954623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4054"/>
            <a:ext cx="8153400" cy="1146096"/>
          </a:xfrm>
        </p:spPr>
        <p:txBody>
          <a:bodyPr wrap="square" anchor="ctr">
            <a:noAutofit/>
          </a:bodyPr>
          <a:lstStyle/>
          <a:p>
            <a:r>
              <a:rPr lang="en-US" dirty="0"/>
              <a:t>Figure 6.10 Example of Marking Transaction Boundaries</a:t>
            </a:r>
          </a:p>
        </p:txBody>
      </p:sp>
      <p:pic>
        <p:nvPicPr>
          <p:cNvPr id="7170" name="Picture 2" descr="START TRANSACTION:&#10;SELECT PRODUCT.Name, PRODUCT.Quantity &#10;FROM PRODUCT WHERE PRODUCT.Name = 'Pencil'&#10;Set NewQuantity = PRODUCT.Quantity – 5&#10;{process part of transaction – take exception action if NewQuantity &lt; 0, etcetera.}&#10;UPDATE PRODUCT SET PRODUCT.Quantity = NewQuantity WHERE PRODUCT.Name = 'Pencil' &#10;IF transaction has completed normally THEN&#10;COMMIT&#10;ELSE&#10;ROLLBACK&#10;END IF&#10;Continue processing other actions not part of this trans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420" y="1286674"/>
            <a:ext cx="5782111" cy="5005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791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IN" sz="3600" spc="-450" dirty="0">
                <a:latin typeface="+mj-lt"/>
              </a:rPr>
              <a:t>A C I </a:t>
            </a:r>
            <a:r>
              <a:rPr lang="en-IN" sz="3600" dirty="0">
                <a:latin typeface="+mj-lt"/>
              </a:rPr>
              <a:t>D Transaction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752475"/>
            <a:ext cx="8153400" cy="504825"/>
          </a:xfrm>
        </p:spPr>
        <p:txBody>
          <a:bodyPr vert="horz" wrap="square" lIns="0" tIns="0" rIns="0" bIns="0" rtlCol="0" anchor="ctr">
            <a:noAutofit/>
          </a:bodyPr>
          <a:lstStyle/>
          <a:p>
            <a:pPr marL="0" indent="0">
              <a:buNone/>
            </a:pPr>
            <a:r>
              <a:rPr lang="en-US" sz="2800" b="1" dirty="0">
                <a:solidFill>
                  <a:schemeClr val="bg2"/>
                </a:solidFill>
              </a:rPr>
              <a:t>Know the meaning of </a:t>
            </a:r>
            <a:r>
              <a:rPr lang="en-US" sz="2800" b="1" spc="-350" dirty="0">
                <a:solidFill>
                  <a:schemeClr val="bg2"/>
                </a:solidFill>
              </a:rPr>
              <a:t>A C I </a:t>
            </a:r>
            <a:r>
              <a:rPr lang="en-US" sz="2800" b="1" dirty="0">
                <a:solidFill>
                  <a:schemeClr val="bg2"/>
                </a:solidFill>
              </a:rPr>
              <a:t>D transaction</a:t>
            </a:r>
            <a:endParaRPr lang="en-IN" sz="2800" b="1" dirty="0">
              <a:solidFill>
                <a:schemeClr val="bg2"/>
              </a:solidFill>
            </a:endParaRPr>
          </a:p>
        </p:txBody>
      </p:sp>
      <p:sp>
        <p:nvSpPr>
          <p:cNvPr id="4" name="Content Placeholder 3"/>
          <p:cNvSpPr>
            <a:spLocks noGrp="1"/>
          </p:cNvSpPr>
          <p:nvPr>
            <p:ph idx="13"/>
          </p:nvPr>
        </p:nvSpPr>
        <p:spPr>
          <a:xfrm>
            <a:off x="447675" y="1447800"/>
            <a:ext cx="8153400" cy="4619625"/>
          </a:xfrm>
        </p:spPr>
        <p:txBody>
          <a:bodyPr wrap="square">
            <a:noAutofit/>
          </a:bodyPr>
          <a:lstStyle/>
          <a:p>
            <a:r>
              <a:rPr lang="en-US" sz="2000" dirty="0"/>
              <a:t>Sometimes the acronym </a:t>
            </a:r>
            <a:r>
              <a:rPr lang="en-US" sz="2000" i="1" spc="-250" dirty="0"/>
              <a:t>A C I </a:t>
            </a:r>
            <a:r>
              <a:rPr lang="en-US" sz="2000" i="1" dirty="0"/>
              <a:t>D</a:t>
            </a:r>
            <a:r>
              <a:rPr lang="en-US" sz="2000" dirty="0"/>
              <a:t> is applied to transactions. </a:t>
            </a:r>
          </a:p>
          <a:p>
            <a:r>
              <a:rPr lang="en-US" sz="2000" dirty="0"/>
              <a:t>An </a:t>
            </a:r>
            <a:r>
              <a:rPr lang="en-US" sz="2000" b="1" spc="-250" dirty="0">
                <a:solidFill>
                  <a:schemeClr val="bg2"/>
                </a:solidFill>
              </a:rPr>
              <a:t>A C I </a:t>
            </a:r>
            <a:r>
              <a:rPr lang="en-US" sz="2000" b="1" dirty="0">
                <a:solidFill>
                  <a:schemeClr val="bg2"/>
                </a:solidFill>
              </a:rPr>
              <a:t>D transaction</a:t>
            </a:r>
            <a:r>
              <a:rPr lang="en-US" sz="2000" dirty="0"/>
              <a:t> is one that is </a:t>
            </a:r>
            <a:r>
              <a:rPr lang="en-US" sz="2000" b="1" i="1" dirty="0">
                <a:solidFill>
                  <a:schemeClr val="bg2"/>
                </a:solidFill>
              </a:rPr>
              <a:t>atomic</a:t>
            </a:r>
            <a:r>
              <a:rPr lang="en-US" sz="2000" dirty="0"/>
              <a:t>, </a:t>
            </a:r>
            <a:r>
              <a:rPr lang="en-US" sz="2000" b="1" i="1" dirty="0">
                <a:solidFill>
                  <a:schemeClr val="bg2"/>
                </a:solidFill>
              </a:rPr>
              <a:t>consistent</a:t>
            </a:r>
            <a:r>
              <a:rPr lang="en-US" sz="2000" dirty="0"/>
              <a:t>, </a:t>
            </a:r>
            <a:r>
              <a:rPr lang="en-US" sz="2000" b="1" i="1" dirty="0">
                <a:solidFill>
                  <a:schemeClr val="bg2"/>
                </a:solidFill>
              </a:rPr>
              <a:t>isolated</a:t>
            </a:r>
            <a:r>
              <a:rPr lang="en-US" sz="2000" dirty="0"/>
              <a:t>, and </a:t>
            </a:r>
            <a:r>
              <a:rPr lang="en-US" sz="2000" b="1" i="1" dirty="0">
                <a:solidFill>
                  <a:schemeClr val="bg2"/>
                </a:solidFill>
              </a:rPr>
              <a:t>durable</a:t>
            </a:r>
            <a:r>
              <a:rPr lang="en-US" sz="2000" dirty="0"/>
              <a:t>.</a:t>
            </a:r>
          </a:p>
          <a:p>
            <a:pPr lvl="1"/>
            <a:r>
              <a:rPr lang="en-US" sz="2000" dirty="0"/>
              <a:t>Atomic:</a:t>
            </a:r>
          </a:p>
          <a:p>
            <a:pPr lvl="2"/>
            <a:r>
              <a:rPr lang="en-US" sz="2000" dirty="0"/>
              <a:t>an </a:t>
            </a:r>
            <a:r>
              <a:rPr lang="en-US" sz="2000" b="1" dirty="0">
                <a:solidFill>
                  <a:schemeClr val="bg2"/>
                </a:solidFill>
              </a:rPr>
              <a:t>atomic</a:t>
            </a:r>
            <a:r>
              <a:rPr lang="en-US" sz="2000" dirty="0"/>
              <a:t> transaction is one in which all of the database actions occur, or none of them do</a:t>
            </a:r>
          </a:p>
          <a:p>
            <a:pPr lvl="2"/>
            <a:r>
              <a:rPr lang="en-US" sz="2000" dirty="0"/>
              <a:t>a transaction consists of a series of steps, each of which must be successful to be saved</a:t>
            </a:r>
          </a:p>
          <a:p>
            <a:pPr lvl="1"/>
            <a:r>
              <a:rPr lang="en-US" sz="2000" dirty="0"/>
              <a:t>Consistent</a:t>
            </a:r>
          </a:p>
          <a:p>
            <a:pPr lvl="2"/>
            <a:r>
              <a:rPr lang="en-US" sz="2000" dirty="0"/>
              <a:t>a </a:t>
            </a:r>
            <a:r>
              <a:rPr lang="en-US" sz="2000" b="1" dirty="0">
                <a:solidFill>
                  <a:schemeClr val="bg2"/>
                </a:solidFill>
              </a:rPr>
              <a:t>consistent</a:t>
            </a:r>
            <a:r>
              <a:rPr lang="en-US" sz="2000" dirty="0"/>
              <a:t> transaction means that no other transactions are permitted on the records until the current transaction finishes; referred to as </a:t>
            </a:r>
            <a:r>
              <a:rPr lang="en-US" sz="2000" b="1" dirty="0">
                <a:solidFill>
                  <a:schemeClr val="bg2"/>
                </a:solidFill>
              </a:rPr>
              <a:t>statement level consistency</a:t>
            </a:r>
            <a:r>
              <a:rPr lang="en-US" sz="2000" dirty="0"/>
              <a:t> among all records</a:t>
            </a:r>
          </a:p>
        </p:txBody>
      </p:sp>
    </p:spTree>
    <p:extLst>
      <p:ext uri="{BB962C8B-B14F-4D97-AF65-F5344CB8AC3E}">
        <p14:creationId xmlns:p14="http://schemas.microsoft.com/office/powerpoint/2010/main" val="3602456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IN" sz="3600" spc="-450" dirty="0">
                <a:latin typeface="+mj-lt"/>
              </a:rPr>
              <a:t>A C I </a:t>
            </a:r>
            <a:r>
              <a:rPr lang="en-IN" sz="3600" dirty="0">
                <a:latin typeface="+mj-lt"/>
              </a:rPr>
              <a:t>D Transaction </a:t>
            </a:r>
            <a:r>
              <a:rPr lang="en-IN" sz="2800" dirty="0">
                <a:latin typeface="+mj-lt"/>
              </a:rPr>
              <a:t>(2 of 2)</a:t>
            </a:r>
            <a:endParaRPr lang="en-US" dirty="0">
              <a:latin typeface="+mj-lt"/>
            </a:endParaRPr>
          </a:p>
        </p:txBody>
      </p:sp>
      <p:sp>
        <p:nvSpPr>
          <p:cNvPr id="3" name="Content Placeholder 2"/>
          <p:cNvSpPr>
            <a:spLocks noGrp="1"/>
          </p:cNvSpPr>
          <p:nvPr>
            <p:ph idx="1"/>
          </p:nvPr>
        </p:nvSpPr>
        <p:spPr>
          <a:xfrm>
            <a:off x="457200" y="750213"/>
            <a:ext cx="8153400" cy="507087"/>
          </a:xfrm>
        </p:spPr>
        <p:txBody>
          <a:bodyPr vert="horz" wrap="square" lIns="0" tIns="0" rIns="0" bIns="0" rtlCol="0" anchor="ctr">
            <a:noAutofit/>
          </a:bodyPr>
          <a:lstStyle/>
          <a:p>
            <a:pPr marL="0" indent="0">
              <a:buNone/>
            </a:pPr>
            <a:r>
              <a:rPr lang="en-US" sz="2800" b="1" dirty="0">
                <a:solidFill>
                  <a:schemeClr val="bg2"/>
                </a:solidFill>
              </a:rPr>
              <a:t>Know the meaning of </a:t>
            </a:r>
            <a:r>
              <a:rPr lang="en-US" sz="2800" b="1" spc="-350" dirty="0">
                <a:solidFill>
                  <a:schemeClr val="bg2"/>
                </a:solidFill>
              </a:rPr>
              <a:t>A C I </a:t>
            </a:r>
            <a:r>
              <a:rPr lang="en-US" sz="2800" b="1" dirty="0">
                <a:solidFill>
                  <a:schemeClr val="bg2"/>
                </a:solidFill>
              </a:rPr>
              <a:t>D transaction</a:t>
            </a:r>
            <a:endParaRPr lang="en-IN" sz="2800" b="1" dirty="0">
              <a:solidFill>
                <a:schemeClr val="bg2"/>
              </a:solidFill>
            </a:endParaRPr>
          </a:p>
        </p:txBody>
      </p:sp>
      <p:sp>
        <p:nvSpPr>
          <p:cNvPr id="4" name="Content Placeholder 3"/>
          <p:cNvSpPr>
            <a:spLocks noGrp="1"/>
          </p:cNvSpPr>
          <p:nvPr>
            <p:ph idx="13"/>
          </p:nvPr>
        </p:nvSpPr>
        <p:spPr>
          <a:xfrm>
            <a:off x="447675" y="1371600"/>
            <a:ext cx="8162925" cy="3733800"/>
          </a:xfrm>
        </p:spPr>
        <p:txBody>
          <a:bodyPr wrap="square">
            <a:noAutofit/>
          </a:bodyPr>
          <a:lstStyle/>
          <a:p>
            <a:pPr lvl="1"/>
            <a:r>
              <a:rPr lang="en-US" sz="2200" dirty="0"/>
              <a:t>Isolation</a:t>
            </a:r>
          </a:p>
          <a:p>
            <a:pPr lvl="2"/>
            <a:r>
              <a:rPr lang="en-US" sz="2200" dirty="0"/>
              <a:t>because of multiuser environments, different transactions may be operating on the same data which can result in continuously changing data content</a:t>
            </a:r>
          </a:p>
          <a:p>
            <a:pPr lvl="2"/>
            <a:r>
              <a:rPr lang="en-US" sz="2200" dirty="0"/>
              <a:t>1992 </a:t>
            </a:r>
            <a:r>
              <a:rPr lang="en-US" sz="2200" spc="-300" dirty="0"/>
              <a:t>A N S </a:t>
            </a:r>
            <a:r>
              <a:rPr lang="en-US" sz="2200" dirty="0"/>
              <a:t>I SQL standard defines four </a:t>
            </a:r>
            <a:r>
              <a:rPr lang="en-US" sz="2200" b="1" dirty="0">
                <a:solidFill>
                  <a:schemeClr val="bg2"/>
                </a:solidFill>
              </a:rPr>
              <a:t>isolation levels</a:t>
            </a:r>
            <a:r>
              <a:rPr lang="en-US" sz="2200" dirty="0"/>
              <a:t> that specify which of the concurrency control problems are allowed</a:t>
            </a:r>
          </a:p>
          <a:p>
            <a:pPr lvl="1"/>
            <a:r>
              <a:rPr lang="en-US" sz="2200" dirty="0"/>
              <a:t>Durable</a:t>
            </a:r>
          </a:p>
          <a:p>
            <a:pPr lvl="2"/>
            <a:r>
              <a:rPr lang="en-US" sz="2200" dirty="0"/>
              <a:t>a </a:t>
            </a:r>
            <a:r>
              <a:rPr lang="en-US" sz="2200" b="1" dirty="0">
                <a:solidFill>
                  <a:schemeClr val="bg2"/>
                </a:solidFill>
              </a:rPr>
              <a:t>durable</a:t>
            </a:r>
            <a:r>
              <a:rPr lang="en-US" sz="2200" dirty="0"/>
              <a:t> transaction is one in which all committed changes are permanent</a:t>
            </a:r>
          </a:p>
        </p:txBody>
      </p:sp>
    </p:spTree>
    <p:extLst>
      <p:ext uri="{BB962C8B-B14F-4D97-AF65-F5344CB8AC3E}">
        <p14:creationId xmlns:p14="http://schemas.microsoft.com/office/powerpoint/2010/main" val="3320416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4054"/>
            <a:ext cx="8153400" cy="1146096"/>
          </a:xfrm>
        </p:spPr>
        <p:txBody>
          <a:bodyPr wrap="square" anchor="ctr">
            <a:noAutofit/>
          </a:bodyPr>
          <a:lstStyle/>
          <a:p>
            <a:r>
              <a:rPr lang="en-US" dirty="0"/>
              <a:t>Figure 6.11 Summary of Data Read Problems</a:t>
            </a:r>
          </a:p>
        </p:txBody>
      </p:sp>
      <p:pic>
        <p:nvPicPr>
          <p:cNvPr id="8194" name="Picture 2" descr="The problem type and the definition are as below.&#10;1. Dirty Read: The transaction reads a row that has been changed, but the change has not been committed. If the change is rolled back, the transaction has incorrect data.&#10;2. Nonrepeatable Read: The transaction rereads data that has been changed, and ﬁnds changes due to committed transactions.&#10;3. Phantom Read: The transaction rereads data and ﬁnds new rows inserted by a committed trans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96" y="1409700"/>
            <a:ext cx="8004609" cy="340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514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7502"/>
            <a:ext cx="8153400" cy="668298"/>
          </a:xfrm>
        </p:spPr>
        <p:txBody>
          <a:bodyPr wrap="square" anchor="ctr">
            <a:no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838200"/>
            <a:ext cx="8153400" cy="2646258"/>
          </a:xfrm>
        </p:spPr>
        <p:txBody>
          <a:bodyPr vert="horz" lIns="0" tIns="0" rIns="0" bIns="0" rtlCol="0">
            <a:noAutofit/>
          </a:bodyPr>
          <a:lstStyle/>
          <a:p>
            <a:pPr marL="285750" indent="-285750"/>
            <a:r>
              <a:rPr lang="en-IN" sz="2400" dirty="0"/>
              <a:t>Understand the need for security and specific tasks for improving database security</a:t>
            </a:r>
          </a:p>
          <a:p>
            <a:pPr marL="285750" indent="-285750"/>
            <a:r>
              <a:rPr lang="en-IN" sz="2400" dirty="0"/>
              <a:t>Know the difference between recovery via reprocessing and recovery via rollback/rollforward</a:t>
            </a:r>
          </a:p>
          <a:p>
            <a:pPr marL="285750" indent="-285750"/>
            <a:r>
              <a:rPr lang="en-IN" sz="2400" dirty="0"/>
              <a:t>Understand the nature of the tasks required for recovery using rollback/rollforward</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fontAlgn="auto">
              <a:spcAft>
                <a:spcPts val="0"/>
              </a:spcAft>
              <a:defRPr/>
            </a:pPr>
            <a:r>
              <a:rPr lang="en-US" altLang="en-US">
                <a:solidFill>
                  <a:schemeClr val="tx1">
                    <a:lumMod val="75000"/>
                    <a:lumOff val="25000"/>
                  </a:schemeClr>
                </a:solidFill>
              </a:rPr>
              <a:t>An Uncommitted Data Problem</a:t>
            </a:r>
          </a:p>
        </p:txBody>
      </p:sp>
      <p:pic>
        <p:nvPicPr>
          <p:cNvPr id="50179" name="Picture 11" descr="Tbl09-05"/>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52400" y="1143000"/>
            <a:ext cx="8902700" cy="46958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pPr fontAlgn="auto">
              <a:spcAft>
                <a:spcPts val="0"/>
              </a:spcAft>
              <a:defRPr/>
            </a:pPr>
            <a:r>
              <a:rPr lang="en-US" altLang="en-US">
                <a:solidFill>
                  <a:schemeClr val="tx1">
                    <a:lumMod val="75000"/>
                    <a:lumOff val="25000"/>
                  </a:schemeClr>
                </a:solidFill>
              </a:rPr>
              <a:t>Retrieval During Update</a:t>
            </a:r>
          </a:p>
        </p:txBody>
      </p:sp>
      <p:pic>
        <p:nvPicPr>
          <p:cNvPr id="54275" name="Picture 3" descr="Tbl09-0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763713" y="1492250"/>
            <a:ext cx="5768975" cy="16637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55D3-A147-47D1-8C6D-B3C07B2B4D68}"/>
              </a:ext>
            </a:extLst>
          </p:cNvPr>
          <p:cNvSpPr>
            <a:spLocks noGrp="1"/>
          </p:cNvSpPr>
          <p:nvPr>
            <p:ph type="title"/>
          </p:nvPr>
        </p:nvSpPr>
        <p:spPr/>
        <p:txBody>
          <a:bodyPr/>
          <a:lstStyle/>
          <a:p>
            <a:r>
              <a:rPr lang="en-CA" dirty="0"/>
              <a:t>None-Repeatable Read</a:t>
            </a:r>
          </a:p>
        </p:txBody>
      </p:sp>
      <p:sp>
        <p:nvSpPr>
          <p:cNvPr id="3" name="Text Placeholder 2">
            <a:extLst>
              <a:ext uri="{FF2B5EF4-FFF2-40B4-BE49-F238E27FC236}">
                <a16:creationId xmlns:a16="http://schemas.microsoft.com/office/drawing/2014/main" id="{F16579BC-4251-43C6-896B-4FF26DC51203}"/>
              </a:ext>
            </a:extLst>
          </p:cNvPr>
          <p:cNvSpPr>
            <a:spLocks noGrp="1"/>
          </p:cNvSpPr>
          <p:nvPr>
            <p:ph type="body" sz="quarter" idx="13"/>
          </p:nvPr>
        </p:nvSpPr>
        <p:spPr/>
        <p:txBody>
          <a:bodyPr/>
          <a:lstStyle/>
          <a:p>
            <a:endParaRPr lang="en-CA"/>
          </a:p>
        </p:txBody>
      </p:sp>
      <p:pic>
        <p:nvPicPr>
          <p:cNvPr id="6" name="Content Placeholder 5">
            <a:extLst>
              <a:ext uri="{FF2B5EF4-FFF2-40B4-BE49-F238E27FC236}">
                <a16:creationId xmlns:a16="http://schemas.microsoft.com/office/drawing/2014/main" id="{703DA10A-71D9-4972-B9F0-76FF586BADE9}"/>
              </a:ext>
            </a:extLst>
          </p:cNvPr>
          <p:cNvPicPr>
            <a:picLocks noGrp="1" noChangeAspect="1"/>
          </p:cNvPicPr>
          <p:nvPr>
            <p:ph sz="quarter" idx="14"/>
          </p:nvPr>
        </p:nvPicPr>
        <p:blipFill>
          <a:blip r:embed="rId2"/>
          <a:stretch>
            <a:fillRect/>
          </a:stretch>
        </p:blipFill>
        <p:spPr>
          <a:xfrm>
            <a:off x="1181100" y="2605881"/>
            <a:ext cx="6781800" cy="2514600"/>
          </a:xfrm>
        </p:spPr>
      </p:pic>
    </p:spTree>
    <p:extLst>
      <p:ext uri="{BB962C8B-B14F-4D97-AF65-F5344CB8AC3E}">
        <p14:creationId xmlns:p14="http://schemas.microsoft.com/office/powerpoint/2010/main" val="275249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4054"/>
            <a:ext cx="8153400" cy="1146096"/>
          </a:xfrm>
        </p:spPr>
        <p:txBody>
          <a:bodyPr wrap="square" anchor="ctr">
            <a:noAutofit/>
          </a:bodyPr>
          <a:lstStyle/>
          <a:p>
            <a:r>
              <a:rPr lang="en-US" dirty="0"/>
              <a:t>Figure 6.12 Summary of Isolation Levels</a:t>
            </a:r>
          </a:p>
        </p:txBody>
      </p:sp>
      <p:pic>
        <p:nvPicPr>
          <p:cNvPr id="9218" name="Picture 2" descr="• The isolation levels are on the horizontal side of matrix. The various levels are Read Uncommitted, Read Com-mitted, Repeatable Read and Serializable.&#10;• The Problem Type is on the vertical side of matrix. The types are Dirty Read, Nonrepeatable Read and Phantom Read.&#10;• The Dirty Read - Read Uncommitted is possible.&#10;• Dirty Read - Read Committed is not possible.&#10;• Dirty Read – Repeatable Read is not possible.&#10;• Dirty Read - Serializable is not possible.&#10;• Nonrepeatable Read - Read Uncommitted is possible.&#10;• Nonrepeatable Read - Read Committed is possible.&#10;• Nonrepeatable Read – Repeatable Read is not possible.&#10;• Nonrepeatable Read - Serializable is not possible.&#10;• Phantom Read - Read Uncommitted is possible.&#10;• Phantom Read - Read Committed is possible.&#10;• Phantom Read – Repeatable Read is possible.&#10;• Phantom Read - Serializable is not possible.&#10;&#10;The results of the matrix follow a pattern where a diagonal line is drawn from top left to right bottom. All values above the diagonal read not possible and all values below the diagonal read possible."/>
          <p:cNvPicPr>
            <a:picLocks noChangeAspect="1" noChangeArrowheads="1"/>
          </p:cNvPicPr>
          <p:nvPr/>
        </p:nvPicPr>
        <p:blipFill rotWithShape="1">
          <a:blip r:embed="rId3">
            <a:extLst>
              <a:ext uri="{28A0092B-C50C-407E-A947-70E740481C1C}">
                <a14:useLocalDpi xmlns:a14="http://schemas.microsoft.com/office/drawing/2010/main" val="0"/>
              </a:ext>
            </a:extLst>
          </a:blip>
          <a:srcRect b="10215"/>
          <a:stretch/>
        </p:blipFill>
        <p:spPr bwMode="auto">
          <a:xfrm>
            <a:off x="572128" y="1828800"/>
            <a:ext cx="7993510" cy="195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60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IN" sz="3600" dirty="0">
                <a:latin typeface="+mj-lt"/>
              </a:rPr>
              <a:t>Cursor</a:t>
            </a:r>
            <a:endParaRPr lang="en-US" dirty="0">
              <a:latin typeface="+mj-lt"/>
            </a:endParaRPr>
          </a:p>
        </p:txBody>
      </p:sp>
      <p:sp>
        <p:nvSpPr>
          <p:cNvPr id="3" name="Content Placeholder 2"/>
          <p:cNvSpPr>
            <a:spLocks noGrp="1"/>
          </p:cNvSpPr>
          <p:nvPr>
            <p:ph idx="1"/>
          </p:nvPr>
        </p:nvSpPr>
        <p:spPr>
          <a:xfrm>
            <a:off x="457200" y="771524"/>
            <a:ext cx="8153400" cy="885825"/>
          </a:xfrm>
        </p:spPr>
        <p:txBody>
          <a:bodyPr vert="horz" wrap="square" lIns="0" tIns="0" rIns="0" bIns="0" rtlCol="0" anchor="ctr">
            <a:noAutofit/>
          </a:bodyPr>
          <a:lstStyle/>
          <a:p>
            <a:pPr marL="0" indent="0">
              <a:buNone/>
            </a:pPr>
            <a:r>
              <a:rPr lang="en-US" sz="2800" b="1" dirty="0">
                <a:solidFill>
                  <a:schemeClr val="bg2"/>
                </a:solidFill>
              </a:rPr>
              <a:t>Learn different ways of processing a database using cursors</a:t>
            </a:r>
            <a:endParaRPr lang="en-IN" sz="2800" b="1" dirty="0">
              <a:solidFill>
                <a:schemeClr val="bg2"/>
              </a:solidFill>
            </a:endParaRPr>
          </a:p>
        </p:txBody>
      </p:sp>
      <p:sp>
        <p:nvSpPr>
          <p:cNvPr id="4" name="Content Placeholder 3"/>
          <p:cNvSpPr>
            <a:spLocks noGrp="1"/>
          </p:cNvSpPr>
          <p:nvPr>
            <p:ph idx="13"/>
          </p:nvPr>
        </p:nvSpPr>
        <p:spPr>
          <a:xfrm>
            <a:off x="447675" y="1754252"/>
            <a:ext cx="8162925" cy="1293748"/>
          </a:xfrm>
        </p:spPr>
        <p:txBody>
          <a:bodyPr wrap="square">
            <a:noAutofit/>
          </a:bodyPr>
          <a:lstStyle/>
          <a:p>
            <a:r>
              <a:rPr lang="en-US" sz="2200" dirty="0"/>
              <a:t>A </a:t>
            </a:r>
            <a:r>
              <a:rPr lang="en-US" sz="2200" b="1" dirty="0">
                <a:solidFill>
                  <a:schemeClr val="bg2"/>
                </a:solidFill>
              </a:rPr>
              <a:t>cursor</a:t>
            </a:r>
            <a:r>
              <a:rPr lang="en-US" sz="2200" dirty="0"/>
              <a:t> is a pointer into a set of rows that is the result set from an SQL SELECT statement.</a:t>
            </a:r>
          </a:p>
          <a:p>
            <a:r>
              <a:rPr lang="en-US" sz="2200" dirty="0"/>
              <a:t>Cursors are usually defined using SELECT statements.</a:t>
            </a:r>
          </a:p>
        </p:txBody>
      </p:sp>
      <p:pic>
        <p:nvPicPr>
          <p:cNvPr id="10242" name="Picture 2" descr="Line 1:  forward slash asterisk space asterisk asterisk asterisk EXAMPLE CODE - DO NOT RUN asterisk asterisk asterisk space asterisk forward slash&#10; Line 2:  forward slash asterisk space asterisk asterisk asterisk SQL-DECLARE-CURSOR-CH06-01 asterisk asterisk asterisk space asterisk forward slash&#10;Line 3: DECLARE CURSOR TransCursor FOR&#10;Line 4: SELECT asterisk&#10;Line 5: FROM open bracket TRANSACTION close bracket&#10;Line 6: WHERE PurchasePrice greater than 10000 semicolo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3124200"/>
            <a:ext cx="603885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54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IN" sz="3600" dirty="0">
                <a:latin typeface="+mj-lt"/>
              </a:rPr>
              <a:t>Cursor Types</a:t>
            </a:r>
            <a:endParaRPr lang="en-US" dirty="0">
              <a:latin typeface="+mj-lt"/>
            </a:endParaRPr>
          </a:p>
        </p:txBody>
      </p:sp>
      <p:sp>
        <p:nvSpPr>
          <p:cNvPr id="3" name="Content Placeholder 2"/>
          <p:cNvSpPr>
            <a:spLocks noGrp="1"/>
          </p:cNvSpPr>
          <p:nvPr>
            <p:ph idx="1"/>
          </p:nvPr>
        </p:nvSpPr>
        <p:spPr>
          <a:xfrm>
            <a:off x="457200" y="771524"/>
            <a:ext cx="8153400" cy="885825"/>
          </a:xfrm>
        </p:spPr>
        <p:txBody>
          <a:bodyPr vert="horz" wrap="square" lIns="0" tIns="0" rIns="0" bIns="0" rtlCol="0" anchor="ctr">
            <a:noAutofit/>
          </a:bodyPr>
          <a:lstStyle/>
          <a:p>
            <a:pPr marL="0" indent="0">
              <a:buNone/>
            </a:pPr>
            <a:r>
              <a:rPr lang="en-US" sz="2800" b="1" dirty="0">
                <a:solidFill>
                  <a:schemeClr val="bg2"/>
                </a:solidFill>
              </a:rPr>
              <a:t>Learn different ways of processing a database using cursors</a:t>
            </a:r>
            <a:endParaRPr lang="en-IN" sz="2800" b="1" dirty="0">
              <a:solidFill>
                <a:schemeClr val="bg2"/>
              </a:solidFill>
            </a:endParaRPr>
          </a:p>
        </p:txBody>
      </p:sp>
      <p:sp>
        <p:nvSpPr>
          <p:cNvPr id="4" name="Content Placeholder 3"/>
          <p:cNvSpPr>
            <a:spLocks noGrp="1"/>
          </p:cNvSpPr>
          <p:nvPr>
            <p:ph idx="13"/>
          </p:nvPr>
        </p:nvSpPr>
        <p:spPr>
          <a:xfrm>
            <a:off x="447675" y="1754252"/>
            <a:ext cx="8162925" cy="3427348"/>
          </a:xfrm>
        </p:spPr>
        <p:txBody>
          <a:bodyPr wrap="square">
            <a:noAutofit/>
          </a:bodyPr>
          <a:lstStyle/>
          <a:p>
            <a:r>
              <a:rPr lang="en-US" sz="2200" dirty="0"/>
              <a:t>Cursors can be </a:t>
            </a:r>
            <a:r>
              <a:rPr lang="en-US" sz="2200" b="1" dirty="0">
                <a:solidFill>
                  <a:schemeClr val="bg2"/>
                </a:solidFill>
              </a:rPr>
              <a:t>forward only</a:t>
            </a:r>
            <a:r>
              <a:rPr lang="en-US" sz="2200" dirty="0"/>
              <a:t> or </a:t>
            </a:r>
            <a:r>
              <a:rPr lang="en-US" sz="2200" b="1" dirty="0">
                <a:solidFill>
                  <a:schemeClr val="bg2"/>
                </a:solidFill>
              </a:rPr>
              <a:t>scrollable</a:t>
            </a:r>
            <a:r>
              <a:rPr lang="en-US" sz="2200" dirty="0"/>
              <a:t>.</a:t>
            </a:r>
          </a:p>
          <a:p>
            <a:r>
              <a:rPr lang="en-US" sz="2200" dirty="0"/>
              <a:t>In SQL Server, these cursors can be one of three different types:</a:t>
            </a:r>
          </a:p>
          <a:p>
            <a:pPr lvl="1"/>
            <a:r>
              <a:rPr lang="en-US" sz="2200" b="1" dirty="0">
                <a:solidFill>
                  <a:schemeClr val="bg2"/>
                </a:solidFill>
              </a:rPr>
              <a:t>static cursor</a:t>
            </a:r>
            <a:r>
              <a:rPr lang="en-US" sz="2200" dirty="0"/>
              <a:t> (takes a snapshot and processes it)</a:t>
            </a:r>
          </a:p>
          <a:p>
            <a:pPr lvl="1"/>
            <a:r>
              <a:rPr lang="en-US" sz="2200" b="1" dirty="0">
                <a:solidFill>
                  <a:schemeClr val="bg2"/>
                </a:solidFill>
              </a:rPr>
              <a:t>dynamic cursor</a:t>
            </a:r>
            <a:r>
              <a:rPr lang="en-US" sz="2200" dirty="0"/>
              <a:t> (a fully featured cursor)</a:t>
            </a:r>
          </a:p>
          <a:p>
            <a:pPr lvl="1"/>
            <a:r>
              <a:rPr lang="en-US" sz="2200" b="1" dirty="0">
                <a:solidFill>
                  <a:schemeClr val="bg2"/>
                </a:solidFill>
              </a:rPr>
              <a:t>keyset cursor</a:t>
            </a:r>
            <a:r>
              <a:rPr lang="en-US" sz="2200" dirty="0"/>
              <a:t> (combines some features of static and some of dynamic cursors)</a:t>
            </a:r>
          </a:p>
          <a:p>
            <a:r>
              <a:rPr lang="en-US" sz="2200" dirty="0"/>
              <a:t>Other DBMS products may define a different set of cursors.</a:t>
            </a:r>
          </a:p>
        </p:txBody>
      </p:sp>
    </p:spTree>
    <p:extLst>
      <p:ext uri="{BB962C8B-B14F-4D97-AF65-F5344CB8AC3E}">
        <p14:creationId xmlns:p14="http://schemas.microsoft.com/office/powerpoint/2010/main" val="1073014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4054"/>
            <a:ext cx="8153400" cy="1146096"/>
          </a:xfrm>
        </p:spPr>
        <p:txBody>
          <a:bodyPr wrap="square" anchor="ctr">
            <a:noAutofit/>
          </a:bodyPr>
          <a:lstStyle/>
          <a:p>
            <a:r>
              <a:rPr lang="en-US" dirty="0"/>
              <a:t>Figure 6.13 Summary of Cursor Types</a:t>
            </a:r>
          </a:p>
        </p:txBody>
      </p:sp>
      <p:pic>
        <p:nvPicPr>
          <p:cNvPr id="11266" name="Picture 2" descr="The data in the order of columns are as below.&#10;Row number 1:&#10;• Cursor type: Static&#10;• Description: Dynamic Changes of any type and from any source are visible. Application sees the data as they were at the time the cursor was opened. &#10;• Comments: Changes made by this cursor are visible. Changes from other sources are not visible. Backward and forward scrolling are allowed.&#10;Row number 2:&#10;• Cursor type: Keyset&#10;• Description: When the cursor is opened, a primary key value is saved for each row in the recordset. When the application accesses a row, the key is used to fetch the current values for the row.&#10;• Comments: Updates from any source are visible. Inserts from sources outside this cursor are not visible which means there is no key for them in the keyset. Inserts from this cursor appear at the bottom of the recordset. Deletions from any source are visible. Changes in row order are not visible. If the isolation level is dirty read, then committed updates and deletions are visible; otherwise, only committed updates and deletions are visible.&#10;&#10;Row number 3:&#10;• Cursor type: Dynamic&#10;• Description: Changes of any type and from any source are visible.&#10;• Comments: All inserts, updates, deletions, and changes in recordset order are visible. If the isolation level is dirty read, then uncommitted changes are visible. Otherwise, only committed changes are visible."/>
          <p:cNvPicPr>
            <a:picLocks noChangeAspect="1" noChangeArrowheads="1"/>
          </p:cNvPicPr>
          <p:nvPr/>
        </p:nvPicPr>
        <p:blipFill rotWithShape="1">
          <a:blip r:embed="rId3">
            <a:extLst>
              <a:ext uri="{28A0092B-C50C-407E-A947-70E740481C1C}">
                <a14:useLocalDpi xmlns:a14="http://schemas.microsoft.com/office/drawing/2010/main" val="0"/>
              </a:ext>
            </a:extLst>
          </a:blip>
          <a:srcRect b="4167"/>
          <a:stretch/>
        </p:blipFill>
        <p:spPr bwMode="auto">
          <a:xfrm>
            <a:off x="1962150" y="1297798"/>
            <a:ext cx="5208754" cy="499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835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4"/>
            <a:ext cx="8153400" cy="1152525"/>
          </a:xfrm>
        </p:spPr>
        <p:txBody>
          <a:bodyPr wrap="square" anchor="ctr">
            <a:noAutofit/>
          </a:bodyPr>
          <a:lstStyle/>
          <a:p>
            <a:r>
              <a:rPr lang="en-US" sz="3600" dirty="0">
                <a:latin typeface="+mj-lt"/>
              </a:rPr>
              <a:t>Figure 6.14 Database Security Authentication and Authorization</a:t>
            </a:r>
            <a:endParaRPr lang="en-US" dirty="0">
              <a:latin typeface="+mj-lt"/>
            </a:endParaRPr>
          </a:p>
        </p:txBody>
      </p:sp>
      <p:sp>
        <p:nvSpPr>
          <p:cNvPr id="4" name="Content Placeholder 3"/>
          <p:cNvSpPr>
            <a:spLocks noGrp="1"/>
          </p:cNvSpPr>
          <p:nvPr>
            <p:ph idx="13"/>
          </p:nvPr>
        </p:nvSpPr>
        <p:spPr>
          <a:xfrm>
            <a:off x="447675" y="1373624"/>
            <a:ext cx="8162925" cy="1217176"/>
          </a:xfrm>
        </p:spPr>
        <p:txBody>
          <a:bodyPr wrap="square">
            <a:noAutofit/>
          </a:bodyPr>
          <a:lstStyle/>
          <a:p>
            <a:pPr marL="0" indent="0">
              <a:buNone/>
            </a:pPr>
            <a:r>
              <a:rPr lang="en-US" sz="2200" b="1" dirty="0">
                <a:solidFill>
                  <a:schemeClr val="bg2"/>
                </a:solidFill>
              </a:rPr>
              <a:t>Database security</a:t>
            </a:r>
            <a:r>
              <a:rPr lang="en-US" sz="2200" dirty="0"/>
              <a:t> strives to ensure that:</a:t>
            </a:r>
          </a:p>
          <a:p>
            <a:pPr lvl="1"/>
            <a:r>
              <a:rPr lang="en-US" sz="2200" dirty="0"/>
              <a:t>only </a:t>
            </a:r>
            <a:r>
              <a:rPr lang="en-US" sz="2200" b="1" dirty="0">
                <a:solidFill>
                  <a:schemeClr val="bg2"/>
                </a:solidFill>
              </a:rPr>
              <a:t>authorized</a:t>
            </a:r>
            <a:r>
              <a:rPr lang="en-US" sz="2200" dirty="0"/>
              <a:t> users</a:t>
            </a:r>
          </a:p>
          <a:p>
            <a:pPr lvl="1"/>
            <a:r>
              <a:rPr lang="en-US" sz="2200" dirty="0"/>
              <a:t>perform </a:t>
            </a:r>
            <a:r>
              <a:rPr lang="en-US" sz="2200" b="1" dirty="0">
                <a:solidFill>
                  <a:schemeClr val="bg2"/>
                </a:solidFill>
              </a:rPr>
              <a:t>authorized</a:t>
            </a:r>
            <a:r>
              <a:rPr lang="en-US" sz="2200" dirty="0"/>
              <a:t> activities</a:t>
            </a:r>
          </a:p>
        </p:txBody>
      </p:sp>
      <p:pic>
        <p:nvPicPr>
          <p:cNvPr id="12290" name="Picture 2" descr="The flow from users to database is illustrated by the below steps.&#10;a. Users go through authentication with Login Name and Password.&#10;b. After authentication, Authorization happens by verifying permissions.&#10;c. Finally, database is hit for data."/>
          <p:cNvPicPr>
            <a:picLocks noChangeAspect="1" noChangeArrowheads="1"/>
          </p:cNvPicPr>
          <p:nvPr/>
        </p:nvPicPr>
        <p:blipFill rotWithShape="1">
          <a:blip r:embed="rId3">
            <a:extLst>
              <a:ext uri="{28A0092B-C50C-407E-A947-70E740481C1C}">
                <a14:useLocalDpi xmlns:a14="http://schemas.microsoft.com/office/drawing/2010/main" val="0"/>
              </a:ext>
            </a:extLst>
          </a:blip>
          <a:srcRect b="13283"/>
          <a:stretch/>
        </p:blipFill>
        <p:spPr bwMode="auto">
          <a:xfrm>
            <a:off x="569465" y="2686050"/>
            <a:ext cx="7993510" cy="226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441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143000"/>
          </a:xfrm>
        </p:spPr>
        <p:txBody>
          <a:bodyPr wrap="square" anchor="ctr">
            <a:noAutofit/>
          </a:bodyPr>
          <a:lstStyle/>
          <a:p>
            <a:r>
              <a:rPr lang="en-US" dirty="0"/>
              <a:t>Figure 6.15 Creating the MySQL User Login</a:t>
            </a:r>
            <a:endParaRPr lang="en-US" dirty="0">
              <a:latin typeface="+mj-lt"/>
            </a:endParaRPr>
          </a:p>
        </p:txBody>
      </p:sp>
      <p:pic>
        <p:nvPicPr>
          <p:cNvPr id="13314" name="Picture 2" descr="The Administration –Users and Privilege tab shows the user accounts of local instance MySQL80. The HsdUser is selected from host labeled percentage.&#10;Details for account HsdUser at percentage:&#10;The login tab is explained.&#10;&#10;1. Login name: HsdUser. This is the user’s DBMS login name. You may create multiple accounts with the same name to connect from different hosts.&#10;2. Authentication type: Caching_sha2_password. For the standard password and or host based authentication, select ‘Standard’.&#10;3. Limit to hosts matching: percentage. Percentage and underscore wildcards may be used.&#10;4. Password: a series of asterisk. Type a password to reset it. The user’s DBMS password. Consider using a pass-word with 8 or more characters with mixed case letters; numbers and punctuation marks.&#10;5. Confirm password: Same series of asterisk as in password. Enter password again to confirm.&#10;6. A button labelled expire password.&#10;7. Authentication string which is disabled set of special characters. Authentication plugin specific parameters. See the plugin documentation for valid values and details.&#10;8. Add account, delete and refresh buttons are provided."/>
          <p:cNvPicPr>
            <a:picLocks noChangeAspect="1" noChangeArrowheads="1"/>
          </p:cNvPicPr>
          <p:nvPr/>
        </p:nvPicPr>
        <p:blipFill rotWithShape="1">
          <a:blip r:embed="rId3">
            <a:extLst>
              <a:ext uri="{28A0092B-C50C-407E-A947-70E740481C1C}">
                <a14:useLocalDpi xmlns:a14="http://schemas.microsoft.com/office/drawing/2010/main" val="0"/>
              </a:ext>
            </a:extLst>
          </a:blip>
          <a:srcRect b="5877"/>
          <a:stretch/>
        </p:blipFill>
        <p:spPr bwMode="auto">
          <a:xfrm>
            <a:off x="575245" y="1342800"/>
            <a:ext cx="7993510" cy="45627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6009501"/>
            <a:ext cx="8153400" cy="305574"/>
          </a:xfrm>
        </p:spPr>
        <p:txBody>
          <a:bodyPr wrap="square" anchor="ctr">
            <a:noAutofit/>
          </a:bodyPr>
          <a:lstStyle/>
          <a:p>
            <a:pPr marL="0" indent="0">
              <a:buNone/>
            </a:pPr>
            <a:r>
              <a:rPr lang="en-US" sz="1800" dirty="0"/>
              <a:t>Oracle MySQL Community Server 8.0, Oracle Corporation</a:t>
            </a:r>
          </a:p>
        </p:txBody>
      </p:sp>
    </p:spTree>
    <p:extLst>
      <p:ext uri="{BB962C8B-B14F-4D97-AF65-F5344CB8AC3E}">
        <p14:creationId xmlns:p14="http://schemas.microsoft.com/office/powerpoint/2010/main" val="610764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123950"/>
          </a:xfrm>
        </p:spPr>
        <p:txBody>
          <a:bodyPr wrap="square" anchor="ctr">
            <a:noAutofit/>
          </a:bodyPr>
          <a:lstStyle/>
          <a:p>
            <a:r>
              <a:rPr lang="en-US" sz="3400" dirty="0"/>
              <a:t>Figure 6.16 Using the Workbench to Grant Privileges to a Database Schema</a:t>
            </a:r>
          </a:p>
        </p:txBody>
      </p:sp>
      <p:pic>
        <p:nvPicPr>
          <p:cNvPr id="14338" name="Picture 2" descr="The Administration –Users and Privilege tab shows the user accounts of local instance MySQL80. The HsdUser is selected from host labeled percentage.&#10;Details for account HsdUser at percentage:&#10;The schema privileges tab is explained.&#10;• The hsd schema shows none as privileges.&#10;• Add Entry button to choose schema(s).&#10;• The access rights to the schema hsd for the user ‘HsdUser’ at percentage is classified as object rights, DDL rights and other rights.&#10;• The checkbox options for object rights are Select, Insert, Update, Delete, Execute and Show view.&#10;• The checkbox options for DDL rights are Create, Alter, References, Index, Create view, Create routine, Alter routine, event, Drop and Trigger.&#10;• The checkbox options for other rights are Grant option, Create temporary tables and Lock tables.&#10;• The access rights to be selected in the checkbox.&#10;• Apply and revert buttons are provided."/>
          <p:cNvPicPr>
            <a:picLocks noChangeAspect="1" noChangeArrowheads="1"/>
          </p:cNvPicPr>
          <p:nvPr/>
        </p:nvPicPr>
        <p:blipFill rotWithShape="1">
          <a:blip r:embed="rId3">
            <a:extLst>
              <a:ext uri="{28A0092B-C50C-407E-A947-70E740481C1C}">
                <a14:useLocalDpi xmlns:a14="http://schemas.microsoft.com/office/drawing/2010/main" val="0"/>
              </a:ext>
            </a:extLst>
          </a:blip>
          <a:srcRect b="4813"/>
          <a:stretch/>
        </p:blipFill>
        <p:spPr bwMode="auto">
          <a:xfrm>
            <a:off x="574855" y="1333500"/>
            <a:ext cx="7993510" cy="45548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6000750"/>
            <a:ext cx="8153400" cy="304800"/>
          </a:xfrm>
        </p:spPr>
        <p:txBody>
          <a:bodyPr wrap="square" anchor="ctr">
            <a:noAutofit/>
          </a:bodyPr>
          <a:lstStyle/>
          <a:p>
            <a:pPr marL="0" indent="0">
              <a:buNone/>
            </a:pPr>
            <a:r>
              <a:rPr lang="en-US" sz="1800" dirty="0"/>
              <a:t>Oracle MySQL Community Server 8.0, Oracle Corporation</a:t>
            </a:r>
          </a:p>
        </p:txBody>
      </p:sp>
    </p:spTree>
    <p:extLst>
      <p:ext uri="{BB962C8B-B14F-4D97-AF65-F5344CB8AC3E}">
        <p14:creationId xmlns:p14="http://schemas.microsoft.com/office/powerpoint/2010/main" val="167088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438"/>
            <a:ext cx="8153400" cy="553998"/>
          </a:xfrm>
        </p:spPr>
        <p:txBody>
          <a:bodyPr wrap="square" anchor="ctr">
            <a:noAutofit/>
          </a:bodyPr>
          <a:lstStyle/>
          <a:p>
            <a:r>
              <a:rPr lang="en-US" sz="3600" dirty="0">
                <a:latin typeface="+mj-lt"/>
              </a:rPr>
              <a:t>Data Administration Terms</a:t>
            </a:r>
            <a:endParaRPr lang="en-US" dirty="0">
              <a:latin typeface="+mj-lt"/>
            </a:endParaRPr>
          </a:p>
        </p:txBody>
      </p:sp>
      <p:sp>
        <p:nvSpPr>
          <p:cNvPr id="3" name="Content Placeholder 2"/>
          <p:cNvSpPr>
            <a:spLocks noGrp="1"/>
          </p:cNvSpPr>
          <p:nvPr>
            <p:ph idx="1"/>
          </p:nvPr>
        </p:nvSpPr>
        <p:spPr>
          <a:xfrm>
            <a:off x="457200" y="790575"/>
            <a:ext cx="8153400" cy="861774"/>
          </a:xfrm>
        </p:spPr>
        <p:txBody>
          <a:bodyPr vert="horz" lIns="0" tIns="0" rIns="0" bIns="0" rtlCol="0">
            <a:noAutofit/>
          </a:bodyPr>
          <a:lstStyle/>
          <a:p>
            <a:pPr marL="0" indent="0">
              <a:buNone/>
            </a:pPr>
            <a:r>
              <a:rPr lang="en-IN" sz="2800" b="1" dirty="0">
                <a:solidFill>
                  <a:schemeClr val="bg2"/>
                </a:solidFill>
              </a:rPr>
              <a:t>Understand the need for and importance of database Administration</a:t>
            </a:r>
          </a:p>
        </p:txBody>
      </p:sp>
      <p:sp>
        <p:nvSpPr>
          <p:cNvPr id="4" name="Content Placeholder 3"/>
          <p:cNvSpPr>
            <a:spLocks noGrp="1"/>
          </p:cNvSpPr>
          <p:nvPr>
            <p:ph idx="13"/>
          </p:nvPr>
        </p:nvSpPr>
        <p:spPr>
          <a:xfrm>
            <a:off x="457200" y="1828799"/>
            <a:ext cx="8153400" cy="3695701"/>
          </a:xfrm>
        </p:spPr>
        <p:txBody>
          <a:bodyPr>
            <a:noAutofit/>
          </a:bodyPr>
          <a:lstStyle/>
          <a:p>
            <a:r>
              <a:rPr lang="en-US" sz="2400" b="1" dirty="0">
                <a:solidFill>
                  <a:srgbClr val="007FA3"/>
                </a:solidFill>
              </a:rPr>
              <a:t>Data administration </a:t>
            </a:r>
            <a:r>
              <a:rPr lang="en-US" sz="2400" dirty="0"/>
              <a:t>refers to a function that applies to an entire organization concerning corporate data privacy and security issues.</a:t>
            </a:r>
          </a:p>
          <a:p>
            <a:r>
              <a:rPr lang="en-US" sz="2400" b="1" dirty="0">
                <a:solidFill>
                  <a:srgbClr val="007FA3"/>
                </a:solidFill>
              </a:rPr>
              <a:t>Database administration </a:t>
            </a:r>
            <a:r>
              <a:rPr lang="en-US" sz="2400" dirty="0"/>
              <a:t>refers to a more technical function that is specific to a particular database, including applications associated with it.</a:t>
            </a:r>
          </a:p>
          <a:p>
            <a:r>
              <a:rPr lang="en-US" sz="2400" b="1" dirty="0">
                <a:solidFill>
                  <a:srgbClr val="007FA3"/>
                </a:solidFill>
              </a:rPr>
              <a:t>Database administrator (</a:t>
            </a:r>
            <a:r>
              <a:rPr lang="en-US" sz="2400" b="1" spc="-300" dirty="0">
                <a:solidFill>
                  <a:srgbClr val="007FA3"/>
                </a:solidFill>
              </a:rPr>
              <a:t>D B </a:t>
            </a:r>
            <a:r>
              <a:rPr lang="en-US" sz="2400" b="1" dirty="0">
                <a:solidFill>
                  <a:srgbClr val="007FA3"/>
                </a:solidFill>
              </a:rPr>
              <a:t>A) </a:t>
            </a:r>
            <a:r>
              <a:rPr lang="en-US" sz="2400" dirty="0"/>
              <a:t>refers to the person in charge of a database and facilitates the development of use of it.</a:t>
            </a:r>
          </a:p>
        </p:txBody>
      </p:sp>
    </p:spTree>
    <p:extLst>
      <p:ext uri="{BB962C8B-B14F-4D97-AF65-F5344CB8AC3E}">
        <p14:creationId xmlns:p14="http://schemas.microsoft.com/office/powerpoint/2010/main" val="4019221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850"/>
            <a:ext cx="8153400" cy="1153299"/>
          </a:xfrm>
        </p:spPr>
        <p:txBody>
          <a:bodyPr wrap="square" anchor="ctr">
            <a:noAutofit/>
          </a:bodyPr>
          <a:lstStyle/>
          <a:p>
            <a:r>
              <a:rPr lang="en-US" sz="3600" dirty="0">
                <a:latin typeface="+mj-lt"/>
              </a:rPr>
              <a:t>User Processing Rights and Responsibilities</a:t>
            </a:r>
            <a:endParaRPr lang="en-US" dirty="0">
              <a:latin typeface="+mj-lt"/>
            </a:endParaRPr>
          </a:p>
        </p:txBody>
      </p:sp>
      <p:sp>
        <p:nvSpPr>
          <p:cNvPr id="3" name="Content Placeholder 2"/>
          <p:cNvSpPr>
            <a:spLocks noGrp="1"/>
          </p:cNvSpPr>
          <p:nvPr>
            <p:ph idx="1"/>
          </p:nvPr>
        </p:nvSpPr>
        <p:spPr>
          <a:xfrm>
            <a:off x="457200" y="1323975"/>
            <a:ext cx="8153400" cy="933450"/>
          </a:xfrm>
        </p:spPr>
        <p:txBody>
          <a:bodyPr vert="horz" wrap="square" lIns="0" tIns="0" rIns="0" bIns="0" rtlCol="0" anchor="ctr">
            <a:noAutofit/>
          </a:bodyPr>
          <a:lstStyle/>
          <a:p>
            <a:pPr marL="0" indent="0">
              <a:buNone/>
            </a:pPr>
            <a:r>
              <a:rPr lang="en-US" sz="2800" b="1" dirty="0">
                <a:solidFill>
                  <a:schemeClr val="bg2"/>
                </a:solidFill>
              </a:rPr>
              <a:t>Understand the need for security and specific tasks for improving database security</a:t>
            </a:r>
            <a:endParaRPr lang="en-IN" sz="2800" b="1" dirty="0">
              <a:solidFill>
                <a:schemeClr val="bg2"/>
              </a:solidFill>
            </a:endParaRPr>
          </a:p>
        </p:txBody>
      </p:sp>
      <p:sp>
        <p:nvSpPr>
          <p:cNvPr id="4" name="Content Placeholder 3"/>
          <p:cNvSpPr>
            <a:spLocks noGrp="1"/>
          </p:cNvSpPr>
          <p:nvPr>
            <p:ph idx="13"/>
          </p:nvPr>
        </p:nvSpPr>
        <p:spPr>
          <a:xfrm>
            <a:off x="447675" y="2357630"/>
            <a:ext cx="8162925" cy="3966969"/>
          </a:xfrm>
        </p:spPr>
        <p:txBody>
          <a:bodyPr wrap="square">
            <a:noAutofit/>
          </a:bodyPr>
          <a:lstStyle/>
          <a:p>
            <a:r>
              <a:rPr lang="en-US" sz="2400" dirty="0"/>
              <a:t>Processing rights define who is permitted to do what, and when they can do it.</a:t>
            </a:r>
          </a:p>
          <a:p>
            <a:r>
              <a:rPr lang="en-US" sz="2400" dirty="0"/>
              <a:t>The individuals performing these activities have full responsibility for the implications of their actions.</a:t>
            </a:r>
          </a:p>
          <a:p>
            <a:r>
              <a:rPr lang="en-US" sz="2400" dirty="0"/>
              <a:t>An important principle of database security administration is that administrative permissions are given to user </a:t>
            </a:r>
            <a:r>
              <a:rPr lang="en-US" sz="2400" i="1" dirty="0"/>
              <a:t>groups</a:t>
            </a:r>
            <a:r>
              <a:rPr lang="en-US" sz="2400" dirty="0"/>
              <a:t> (also known as user </a:t>
            </a:r>
            <a:r>
              <a:rPr lang="en-US" sz="2400" i="1" dirty="0"/>
              <a:t>roles</a:t>
            </a:r>
            <a:r>
              <a:rPr lang="en-US" sz="2400" dirty="0"/>
              <a:t>) and not to individual users unless necessary.</a:t>
            </a:r>
          </a:p>
          <a:p>
            <a:r>
              <a:rPr lang="en-US" sz="2400" dirty="0"/>
              <a:t>Individuals are identified by a username and a password.</a:t>
            </a:r>
          </a:p>
        </p:txBody>
      </p:sp>
    </p:spTree>
    <p:extLst>
      <p:ext uri="{BB962C8B-B14F-4D97-AF65-F5344CB8AC3E}">
        <p14:creationId xmlns:p14="http://schemas.microsoft.com/office/powerpoint/2010/main" val="647318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54"/>
            <a:ext cx="8153400" cy="1146096"/>
          </a:xfrm>
        </p:spPr>
        <p:txBody>
          <a:bodyPr wrap="square" anchor="ctr">
            <a:noAutofit/>
          </a:bodyPr>
          <a:lstStyle/>
          <a:p>
            <a:r>
              <a:rPr lang="en-US" dirty="0"/>
              <a:t>Figure 6.17 A Model of DBMS Security</a:t>
            </a:r>
          </a:p>
        </p:txBody>
      </p:sp>
      <p:pic>
        <p:nvPicPr>
          <p:cNvPr id="15362" name="Picture 2" descr="1. Users are Eleanore Wu, James Johnson and Richard Ent.&#10;2. Roles are Accounting, Tellers, Shop, Managers, Unknown and Public.&#10;3. Permissions are Eleanore Wu can execute the MonthEnd stored procedure. James Johnson can alter all tables. Accounting can update the CUSTOMER table.&#10;4. Note that each permission must be associated with at least one USER or ROLE.&#10;5. The illustration between User, Role, Permissions and Object in Crow’s foot notation are:&#10;a. Option-many-to-optional-many link from User to Role.&#10;b. Option-one-to-optional-many link from User to Permission.&#10;c. Option-one-to-optional-many link from Roe to Permission.&#10;d. Mandatory-one-to-optional-many link from Object to Permission."/>
          <p:cNvPicPr>
            <a:picLocks noChangeAspect="1" noChangeArrowheads="1"/>
          </p:cNvPicPr>
          <p:nvPr/>
        </p:nvPicPr>
        <p:blipFill rotWithShape="1">
          <a:blip r:embed="rId3">
            <a:extLst>
              <a:ext uri="{28A0092B-C50C-407E-A947-70E740481C1C}">
                <a14:useLocalDpi xmlns:a14="http://schemas.microsoft.com/office/drawing/2010/main" val="0"/>
              </a:ext>
            </a:extLst>
          </a:blip>
          <a:srcRect b="6514"/>
          <a:stretch/>
        </p:blipFill>
        <p:spPr bwMode="auto">
          <a:xfrm>
            <a:off x="567597" y="1430935"/>
            <a:ext cx="7993510" cy="448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13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946"/>
            <a:ext cx="8153400" cy="1145203"/>
          </a:xfrm>
        </p:spPr>
        <p:txBody>
          <a:bodyPr wrap="square" anchor="ctr">
            <a:noAutofit/>
          </a:bodyPr>
          <a:lstStyle/>
          <a:p>
            <a:r>
              <a:rPr lang="en-US" dirty="0"/>
              <a:t>Figure 6.18 MySQL Administrative Roles</a:t>
            </a:r>
          </a:p>
        </p:txBody>
      </p:sp>
      <p:pic>
        <p:nvPicPr>
          <p:cNvPr id="16386" name="Picture 2" descr="The Administrative Roles tab is selected.&#10;Role and Description are listed for HsdUser at percentage."/>
          <p:cNvPicPr>
            <a:picLocks noChangeAspect="1" noChangeArrowheads="1"/>
          </p:cNvPicPr>
          <p:nvPr/>
        </p:nvPicPr>
        <p:blipFill rotWithShape="1">
          <a:blip r:embed="rId3">
            <a:extLst>
              <a:ext uri="{28A0092B-C50C-407E-A947-70E740481C1C}">
                <a14:useLocalDpi xmlns:a14="http://schemas.microsoft.com/office/drawing/2010/main" val="0"/>
              </a:ext>
            </a:extLst>
          </a:blip>
          <a:srcRect b="5484"/>
          <a:stretch/>
        </p:blipFill>
        <p:spPr bwMode="auto">
          <a:xfrm>
            <a:off x="572184" y="1321566"/>
            <a:ext cx="7993510" cy="45744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6010275"/>
            <a:ext cx="8153400" cy="304800"/>
          </a:xfrm>
        </p:spPr>
        <p:txBody>
          <a:bodyPr wrap="square" anchor="ctr">
            <a:noAutofit/>
          </a:bodyPr>
          <a:lstStyle/>
          <a:p>
            <a:pPr marL="0" indent="0">
              <a:buNone/>
            </a:pPr>
            <a:r>
              <a:rPr lang="en-US" sz="1800" dirty="0"/>
              <a:t>Oracle MySQL Community Server 8.0, Oracle Corporation</a:t>
            </a:r>
          </a:p>
        </p:txBody>
      </p:sp>
    </p:spTree>
    <p:extLst>
      <p:ext uri="{BB962C8B-B14F-4D97-AF65-F5344CB8AC3E}">
        <p14:creationId xmlns:p14="http://schemas.microsoft.com/office/powerpoint/2010/main" val="2316012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25"/>
            <a:ext cx="8229600" cy="1183225"/>
          </a:xfrm>
        </p:spPr>
        <p:txBody>
          <a:bodyPr wrap="square" anchor="ctr">
            <a:noAutofit/>
          </a:bodyPr>
          <a:lstStyle/>
          <a:p>
            <a:r>
              <a:rPr lang="en-US" sz="3600" dirty="0">
                <a:latin typeface="+mj-lt"/>
              </a:rPr>
              <a:t>Figure 6.19 Processing Rights at Heather Sweeney Designs</a:t>
            </a:r>
          </a:p>
        </p:txBody>
      </p:sp>
      <p:sp>
        <p:nvSpPr>
          <p:cNvPr id="3" name="Content Placeholder 2"/>
          <p:cNvSpPr>
            <a:spLocks noGrp="1"/>
          </p:cNvSpPr>
          <p:nvPr>
            <p:ph idx="1"/>
          </p:nvPr>
        </p:nvSpPr>
        <p:spPr>
          <a:xfrm>
            <a:off x="457200" y="1372847"/>
            <a:ext cx="8229600" cy="379753"/>
          </a:xfrm>
        </p:spPr>
        <p:txBody>
          <a:bodyPr/>
          <a:lstStyle/>
          <a:p>
            <a:pPr marL="0" indent="0">
              <a:buNone/>
            </a:pPr>
            <a:r>
              <a:rPr lang="en-US" sz="2400" b="1" dirty="0"/>
              <a:t>DATABASE RIGHTS GRANTED</a:t>
            </a:r>
          </a:p>
        </p:txBody>
      </p:sp>
      <p:graphicFrame>
        <p:nvGraphicFramePr>
          <p:cNvPr id="5" name="Table 4"/>
          <p:cNvGraphicFramePr>
            <a:graphicFrameLocks noGrp="1"/>
          </p:cNvGraphicFramePr>
          <p:nvPr>
            <p:extLst>
              <p:ext uri="{D42A27DB-BD31-4B8C-83A1-F6EECF244321}">
                <p14:modId xmlns:p14="http://schemas.microsoft.com/office/powerpoint/2010/main" val="445835495"/>
              </p:ext>
            </p:extLst>
          </p:nvPr>
        </p:nvGraphicFramePr>
        <p:xfrm>
          <a:off x="457201" y="1885951"/>
          <a:ext cx="8153399" cy="4295017"/>
        </p:xfrm>
        <a:graphic>
          <a:graphicData uri="http://schemas.openxmlformats.org/drawingml/2006/table">
            <a:tbl>
              <a:tblPr firstRow="1" firstCol="1" bandRow="1">
                <a:tableStyleId>{2D5ABB26-0587-4C30-8999-92F81FD0307C}</a:tableStyleId>
              </a:tblPr>
              <a:tblGrid>
                <a:gridCol w="1447799">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522702">
                <a:tc>
                  <a:txBody>
                    <a:bodyPr/>
                    <a:lstStyle/>
                    <a:p>
                      <a:pPr marL="0" marR="0">
                        <a:lnSpc>
                          <a:spcPct val="115000"/>
                        </a:lnSpc>
                        <a:spcBef>
                          <a:spcPts val="0"/>
                        </a:spcBef>
                        <a:spcAft>
                          <a:spcPts val="0"/>
                        </a:spcAft>
                      </a:pPr>
                      <a:r>
                        <a:rPr lang="en-US" sz="1600" b="1" spc="-90" dirty="0">
                          <a:solidFill>
                            <a:schemeClr val="bg1"/>
                          </a:solidFill>
                          <a:effectLst/>
                        </a:rPr>
                        <a:t>T</a:t>
                      </a:r>
                      <a:r>
                        <a:rPr lang="en-US" sz="1600" b="1" dirty="0">
                          <a:solidFill>
                            <a:schemeClr val="bg1"/>
                          </a:solidFill>
                          <a:effectLst/>
                        </a:rPr>
                        <a:t>able</a:t>
                      </a:r>
                      <a:endParaRPr lang="en-US" sz="20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600" b="1" dirty="0">
                          <a:solidFill>
                            <a:schemeClr val="bg1"/>
                          </a:solidFill>
                          <a:effectLst/>
                        </a:rPr>
                        <a:t>Administrative</a:t>
                      </a:r>
                      <a:r>
                        <a:rPr lang="en-US" sz="1600" b="1" spc="10" dirty="0">
                          <a:solidFill>
                            <a:schemeClr val="bg1"/>
                          </a:solidFill>
                          <a:effectLst/>
                        </a:rPr>
                        <a:t> </a:t>
                      </a:r>
                      <a:r>
                        <a:rPr lang="en-US" sz="1600" b="1" dirty="0">
                          <a:solidFill>
                            <a:schemeClr val="bg1"/>
                          </a:solidFill>
                          <a:effectLst/>
                        </a:rPr>
                        <a:t>Assistants</a:t>
                      </a:r>
                      <a:endParaRPr lang="en-US" sz="20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600" b="1">
                          <a:solidFill>
                            <a:schemeClr val="bg1"/>
                          </a:solidFill>
                          <a:effectLst/>
                        </a:rPr>
                        <a:t>Management</a:t>
                      </a:r>
                      <a:endParaRPr lang="en-US" sz="20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600" b="1" dirty="0">
                          <a:solidFill>
                            <a:schemeClr val="bg1"/>
                          </a:solidFill>
                          <a:effectLst/>
                        </a:rPr>
                        <a:t>System</a:t>
                      </a:r>
                      <a:r>
                        <a:rPr lang="en-US" sz="1600" b="1" spc="10" dirty="0">
                          <a:solidFill>
                            <a:schemeClr val="bg1"/>
                          </a:solidFill>
                          <a:effectLst/>
                        </a:rPr>
                        <a:t> </a:t>
                      </a:r>
                      <a:r>
                        <a:rPr lang="en-US" sz="1600" b="1" dirty="0">
                          <a:solidFill>
                            <a:schemeClr val="bg1"/>
                          </a:solidFill>
                          <a:effectLst/>
                        </a:rPr>
                        <a:t>Administrator</a:t>
                      </a:r>
                      <a:endParaRPr lang="en-US" sz="2000" b="1" dirty="0">
                        <a:solidFill>
                          <a:schemeClr val="bg1"/>
                        </a:solidFill>
                        <a:effectLst/>
                        <a:latin typeface="Calibri"/>
                        <a:ea typeface="Calibri"/>
                        <a:cs typeface="Times New Roman"/>
                      </a:endParaRPr>
                    </a:p>
                  </a:txBody>
                  <a:tcPr marL="68580" marR="68580" marT="0" marB="0">
                    <a:solidFill>
                      <a:srgbClr val="007FA3"/>
                    </a:solidFill>
                  </a:tcPr>
                </a:tc>
                <a:extLst>
                  <a:ext uri="{0D108BD9-81ED-4DB2-BD59-A6C34878D82A}">
                    <a16:rowId xmlns:a16="http://schemas.microsoft.com/office/drawing/2014/main" val="10000"/>
                  </a:ext>
                </a:extLst>
              </a:tr>
              <a:tr h="522702">
                <a:tc>
                  <a:txBody>
                    <a:bodyPr/>
                    <a:lstStyle/>
                    <a:p>
                      <a:pPr marL="0" marR="0">
                        <a:lnSpc>
                          <a:spcPct val="115000"/>
                        </a:lnSpc>
                        <a:spcBef>
                          <a:spcPts val="440"/>
                        </a:spcBef>
                        <a:spcAft>
                          <a:spcPts val="0"/>
                        </a:spcAft>
                      </a:pPr>
                      <a:r>
                        <a:rPr lang="en-US" sz="1600" dirty="0">
                          <a:effectLst/>
                        </a:rPr>
                        <a:t>SEMINAR</a:t>
                      </a:r>
                      <a:endParaRPr lang="en-US" sz="20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40"/>
                        </a:spcBef>
                        <a:spcAft>
                          <a:spcPts val="0"/>
                        </a:spcAft>
                      </a:pPr>
                      <a:r>
                        <a:rPr lang="en-US" sz="1600" dirty="0">
                          <a:effectLst/>
                        </a:rPr>
                        <a:t>Read, Insert,</a:t>
                      </a:r>
                      <a:r>
                        <a:rPr lang="en-US" sz="1600" spc="125" dirty="0">
                          <a:effectLst/>
                        </a:rPr>
                        <a:t> </a:t>
                      </a:r>
                      <a:r>
                        <a:rPr lang="en-US" sz="1600" dirty="0">
                          <a:effectLst/>
                        </a:rPr>
                        <a:t>Change</a:t>
                      </a:r>
                      <a:endParaRPr lang="en-US" sz="20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40"/>
                        </a:spcBef>
                        <a:spcAft>
                          <a:spcPts val="0"/>
                        </a:spcAft>
                      </a:pPr>
                      <a:r>
                        <a:rPr lang="en-US" sz="1600" dirty="0">
                          <a:effectLst/>
                        </a:rPr>
                        <a:t>Read, Insert,</a:t>
                      </a:r>
                      <a:r>
                        <a:rPr lang="en-US" sz="1600" spc="125" baseline="0" dirty="0">
                          <a:effectLst/>
                        </a:rPr>
                        <a:t> </a:t>
                      </a:r>
                      <a:r>
                        <a:rPr lang="en-US" sz="1600" dirty="0">
                          <a:effectLst/>
                        </a:rPr>
                        <a:t>Change,</a:t>
                      </a:r>
                      <a:r>
                        <a:rPr lang="en-US" sz="1600" spc="65" dirty="0">
                          <a:effectLst/>
                        </a:rPr>
                        <a:t> </a:t>
                      </a:r>
                      <a:r>
                        <a:rPr lang="en-US" sz="1600" dirty="0">
                          <a:effectLst/>
                        </a:rPr>
                        <a:t>Delete</a:t>
                      </a:r>
                      <a:endParaRPr lang="en-US" sz="20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40"/>
                        </a:spcBef>
                        <a:spcAft>
                          <a:spcPts val="0"/>
                        </a:spcAft>
                      </a:pPr>
                      <a:r>
                        <a:rPr lang="en-US" sz="1600" dirty="0">
                          <a:effectLst/>
                        </a:rPr>
                        <a:t>Grant</a:t>
                      </a:r>
                      <a:r>
                        <a:rPr lang="en-US" sz="1600" spc="205" dirty="0">
                          <a:effectLst/>
                        </a:rPr>
                        <a:t> </a:t>
                      </a:r>
                      <a:r>
                        <a:rPr lang="en-US" sz="1600" dirty="0">
                          <a:effectLst/>
                        </a:rPr>
                        <a:t>Rights,</a:t>
                      </a:r>
                      <a:r>
                        <a:rPr lang="en-US" sz="1600" spc="-30" dirty="0">
                          <a:effectLst/>
                        </a:rPr>
                        <a:t> </a:t>
                      </a:r>
                      <a:r>
                        <a:rPr lang="en-US" sz="1600" dirty="0">
                          <a:effectLst/>
                        </a:rPr>
                        <a:t>Modify Structure</a:t>
                      </a:r>
                      <a:endParaRPr lang="en-US" sz="20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1"/>
                  </a:ext>
                </a:extLst>
              </a:tr>
              <a:tr h="505835">
                <a:tc>
                  <a:txBody>
                    <a:bodyPr/>
                    <a:lstStyle/>
                    <a:p>
                      <a:pPr marL="0" marR="0">
                        <a:lnSpc>
                          <a:spcPct val="115000"/>
                        </a:lnSpc>
                        <a:spcBef>
                          <a:spcPts val="415"/>
                        </a:spcBef>
                        <a:spcAft>
                          <a:spcPts val="0"/>
                        </a:spcAft>
                      </a:pPr>
                      <a:r>
                        <a:rPr lang="en-US" sz="1600" dirty="0">
                          <a:effectLst/>
                        </a:rPr>
                        <a:t>CUSTOMER</a:t>
                      </a:r>
                      <a:endParaRPr lang="en-US" sz="20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a:effectLst/>
                        </a:rPr>
                        <a:t>Read, Insert,</a:t>
                      </a:r>
                      <a:r>
                        <a:rPr lang="en-US" sz="1600" spc="125">
                          <a:effectLst/>
                        </a:rPr>
                        <a:t> </a:t>
                      </a:r>
                      <a:r>
                        <a:rPr lang="en-US" sz="1600">
                          <a:effectLst/>
                        </a:rPr>
                        <a:t>Change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dirty="0">
                          <a:effectLst/>
                        </a:rPr>
                        <a:t>Read, Insert,</a:t>
                      </a:r>
                      <a:r>
                        <a:rPr lang="en-US" sz="1600" spc="125" baseline="0" dirty="0">
                          <a:effectLst/>
                        </a:rPr>
                        <a:t> </a:t>
                      </a:r>
                      <a:r>
                        <a:rPr lang="en-US" sz="1600" dirty="0">
                          <a:effectLst/>
                        </a:rPr>
                        <a:t>Change</a:t>
                      </a:r>
                      <a:endParaRPr lang="en-US" sz="20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a:effectLst/>
                        </a:rPr>
                        <a:t>Grant</a:t>
                      </a:r>
                      <a:r>
                        <a:rPr lang="en-US" sz="1600" spc="205">
                          <a:effectLst/>
                        </a:rPr>
                        <a:t> </a:t>
                      </a:r>
                      <a:r>
                        <a:rPr lang="en-US" sz="1600">
                          <a:effectLst/>
                        </a:rPr>
                        <a:t>Rights,</a:t>
                      </a:r>
                      <a:r>
                        <a:rPr lang="en-US" sz="1600" spc="-30">
                          <a:effectLst/>
                        </a:rPr>
                        <a:t> </a:t>
                      </a:r>
                      <a:r>
                        <a:rPr lang="en-US" sz="1600">
                          <a:effectLst/>
                        </a:rPr>
                        <a:t>Modify Structure</a:t>
                      </a:r>
                      <a:endParaRPr lang="en-US" sz="200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2"/>
                  </a:ext>
                </a:extLst>
              </a:tr>
              <a:tr h="472752">
                <a:tc>
                  <a:txBody>
                    <a:bodyPr/>
                    <a:lstStyle/>
                    <a:p>
                      <a:pPr marL="0" marR="0">
                        <a:lnSpc>
                          <a:spcPct val="104000"/>
                        </a:lnSpc>
                        <a:spcBef>
                          <a:spcPts val="180"/>
                        </a:spcBef>
                        <a:spcAft>
                          <a:spcPts val="0"/>
                        </a:spcAft>
                      </a:pPr>
                      <a:r>
                        <a:rPr lang="en-US" sz="1600">
                          <a:effectLst/>
                        </a:rPr>
                        <a:t>SEMINAR_</a:t>
                      </a:r>
                      <a:r>
                        <a:rPr lang="en-US" sz="1600" spc="50">
                          <a:effectLst/>
                        </a:rPr>
                        <a:t> </a:t>
                      </a:r>
                      <a:r>
                        <a:rPr lang="en-US" sz="1600">
                          <a:effectLst/>
                        </a:rPr>
                        <a:t>CUSTOMER</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04000"/>
                        </a:lnSpc>
                        <a:spcBef>
                          <a:spcPts val="180"/>
                        </a:spcBef>
                        <a:spcAft>
                          <a:spcPts val="0"/>
                        </a:spcAft>
                      </a:pPr>
                      <a:r>
                        <a:rPr lang="en-US" sz="1600">
                          <a:effectLst/>
                        </a:rPr>
                        <a:t>Read, Insert,</a:t>
                      </a:r>
                      <a:r>
                        <a:rPr lang="en-US" sz="1600" spc="125">
                          <a:effectLst/>
                        </a:rPr>
                        <a:t> </a:t>
                      </a:r>
                      <a:r>
                        <a:rPr lang="en-US" sz="1600">
                          <a:effectLst/>
                        </a:rPr>
                        <a:t>Change,</a:t>
                      </a:r>
                      <a:r>
                        <a:rPr lang="en-US" sz="1600" spc="65">
                          <a:effectLst/>
                        </a:rPr>
                        <a:t> </a:t>
                      </a:r>
                      <a:r>
                        <a:rPr lang="en-US" sz="1600">
                          <a:effectLst/>
                        </a:rPr>
                        <a:t>Delete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04000"/>
                        </a:lnSpc>
                        <a:spcBef>
                          <a:spcPts val="180"/>
                        </a:spcBef>
                        <a:spcAft>
                          <a:spcPts val="0"/>
                        </a:spcAft>
                      </a:pPr>
                      <a:r>
                        <a:rPr lang="en-US" sz="1600" dirty="0">
                          <a:effectLst/>
                        </a:rPr>
                        <a:t>Read, Insert,</a:t>
                      </a:r>
                      <a:r>
                        <a:rPr lang="en-US" sz="1600" spc="125" dirty="0">
                          <a:effectLst/>
                        </a:rPr>
                        <a:t> </a:t>
                      </a:r>
                      <a:r>
                        <a:rPr lang="en-US" sz="1600" dirty="0">
                          <a:effectLst/>
                        </a:rPr>
                        <a:t>Change,</a:t>
                      </a:r>
                      <a:r>
                        <a:rPr lang="en-US" sz="1600" spc="65" dirty="0">
                          <a:effectLst/>
                        </a:rPr>
                        <a:t> </a:t>
                      </a:r>
                      <a:r>
                        <a:rPr lang="en-US" sz="1600" dirty="0">
                          <a:effectLst/>
                        </a:rPr>
                        <a:t>Delete</a:t>
                      </a:r>
                      <a:endParaRPr lang="en-US" sz="2000" dirty="0">
                        <a:effectLst/>
                        <a:latin typeface="Calibri"/>
                        <a:ea typeface="Calibri"/>
                        <a:cs typeface="Times New Roman"/>
                      </a:endParaRPr>
                    </a:p>
                  </a:txBody>
                  <a:tcPr marL="68580" marR="68580" marT="0" marB="0">
                    <a:solidFill>
                      <a:srgbClr val="D4EAE4"/>
                    </a:solidFill>
                  </a:tcPr>
                </a:tc>
                <a:tc>
                  <a:txBody>
                    <a:bodyPr/>
                    <a:lstStyle/>
                    <a:p>
                      <a:pPr marL="0" marR="0">
                        <a:lnSpc>
                          <a:spcPct val="104000"/>
                        </a:lnSpc>
                        <a:spcBef>
                          <a:spcPts val="180"/>
                        </a:spcBef>
                        <a:spcAft>
                          <a:spcPts val="0"/>
                        </a:spcAft>
                      </a:pPr>
                      <a:r>
                        <a:rPr lang="en-US" sz="1600">
                          <a:effectLst/>
                        </a:rPr>
                        <a:t>Grant</a:t>
                      </a:r>
                      <a:r>
                        <a:rPr lang="en-US" sz="1600" spc="205">
                          <a:effectLst/>
                        </a:rPr>
                        <a:t> </a:t>
                      </a:r>
                      <a:r>
                        <a:rPr lang="en-US" sz="1600">
                          <a:effectLst/>
                        </a:rPr>
                        <a:t>Rights,</a:t>
                      </a:r>
                      <a:r>
                        <a:rPr lang="en-US" sz="1600" spc="-30">
                          <a:effectLst/>
                        </a:rPr>
                        <a:t> </a:t>
                      </a:r>
                      <a:r>
                        <a:rPr lang="en-US" sz="1600">
                          <a:effectLst/>
                        </a:rPr>
                        <a:t>Modify Structure</a:t>
                      </a:r>
                      <a:endParaRPr lang="en-US" sz="200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3"/>
                  </a:ext>
                </a:extLst>
              </a:tr>
              <a:tr h="522702">
                <a:tc>
                  <a:txBody>
                    <a:bodyPr/>
                    <a:lstStyle/>
                    <a:p>
                      <a:pPr marL="0" marR="0">
                        <a:lnSpc>
                          <a:spcPct val="115000"/>
                        </a:lnSpc>
                        <a:spcBef>
                          <a:spcPts val="180"/>
                        </a:spcBef>
                        <a:spcAft>
                          <a:spcPts val="0"/>
                        </a:spcAft>
                      </a:pPr>
                      <a:r>
                        <a:rPr lang="en-US" sz="1600">
                          <a:effectLst/>
                        </a:rPr>
                        <a:t>CON</a:t>
                      </a:r>
                      <a:r>
                        <a:rPr lang="en-US" sz="1600" spc="-55">
                          <a:effectLst/>
                        </a:rPr>
                        <a:t>T</a:t>
                      </a:r>
                      <a:r>
                        <a:rPr lang="en-US" sz="1600">
                          <a:effectLst/>
                        </a:rPr>
                        <a:t>ACT</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80"/>
                        </a:spcBef>
                        <a:spcAft>
                          <a:spcPts val="0"/>
                        </a:spcAft>
                      </a:pPr>
                      <a:r>
                        <a:rPr lang="en-US" sz="1600">
                          <a:effectLst/>
                        </a:rPr>
                        <a:t>Read, Insert,</a:t>
                      </a:r>
                      <a:r>
                        <a:rPr lang="en-US" sz="1600" spc="125">
                          <a:effectLst/>
                        </a:rPr>
                        <a:t> </a:t>
                      </a:r>
                      <a:r>
                        <a:rPr lang="en-US" sz="1600">
                          <a:effectLst/>
                        </a:rPr>
                        <a:t>Change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80"/>
                        </a:spcBef>
                        <a:spcAft>
                          <a:spcPts val="0"/>
                        </a:spcAft>
                      </a:pPr>
                      <a:r>
                        <a:rPr lang="en-US" sz="1600">
                          <a:effectLst/>
                        </a:rPr>
                        <a:t>Read, Insert,</a:t>
                      </a:r>
                      <a:r>
                        <a:rPr lang="en-US" sz="1600" spc="125">
                          <a:effectLst/>
                        </a:rPr>
                        <a:t> </a:t>
                      </a:r>
                      <a:r>
                        <a:rPr lang="en-US" sz="1600">
                          <a:effectLst/>
                        </a:rPr>
                        <a:t>Change,</a:t>
                      </a:r>
                      <a:r>
                        <a:rPr lang="en-US" sz="1600" spc="65">
                          <a:effectLst/>
                        </a:rPr>
                        <a:t> </a:t>
                      </a:r>
                      <a:r>
                        <a:rPr lang="en-US" sz="1600">
                          <a:effectLst/>
                        </a:rPr>
                        <a:t>Delete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80"/>
                        </a:spcBef>
                        <a:spcAft>
                          <a:spcPts val="0"/>
                        </a:spcAft>
                      </a:pPr>
                      <a:r>
                        <a:rPr lang="en-US" sz="1600">
                          <a:effectLst/>
                        </a:rPr>
                        <a:t>Grant</a:t>
                      </a:r>
                      <a:r>
                        <a:rPr lang="en-US" sz="1600" spc="205">
                          <a:effectLst/>
                        </a:rPr>
                        <a:t> </a:t>
                      </a:r>
                      <a:r>
                        <a:rPr lang="en-US" sz="1600">
                          <a:effectLst/>
                        </a:rPr>
                        <a:t>Rights,</a:t>
                      </a:r>
                      <a:r>
                        <a:rPr lang="en-US" sz="1600" spc="-30">
                          <a:effectLst/>
                        </a:rPr>
                        <a:t> </a:t>
                      </a:r>
                      <a:r>
                        <a:rPr lang="en-US" sz="1600">
                          <a:effectLst/>
                        </a:rPr>
                        <a:t>Modify Structure</a:t>
                      </a:r>
                      <a:endParaRPr lang="en-US" sz="200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4"/>
                  </a:ext>
                </a:extLst>
              </a:tr>
              <a:tr h="522702">
                <a:tc>
                  <a:txBody>
                    <a:bodyPr/>
                    <a:lstStyle/>
                    <a:p>
                      <a:pPr marL="0" marR="0">
                        <a:lnSpc>
                          <a:spcPct val="115000"/>
                        </a:lnSpc>
                        <a:spcBef>
                          <a:spcPts val="415"/>
                        </a:spcBef>
                        <a:spcAft>
                          <a:spcPts val="0"/>
                        </a:spcAft>
                      </a:pPr>
                      <a:r>
                        <a:rPr lang="en-US" sz="1600">
                          <a:effectLst/>
                        </a:rPr>
                        <a:t>INVOICE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a:effectLst/>
                        </a:rPr>
                        <a:t>Read, Insert,</a:t>
                      </a:r>
                      <a:r>
                        <a:rPr lang="en-US" sz="1600" spc="125">
                          <a:effectLst/>
                        </a:rPr>
                        <a:t> </a:t>
                      </a:r>
                      <a:r>
                        <a:rPr lang="en-US" sz="1600">
                          <a:effectLst/>
                        </a:rPr>
                        <a:t>Change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a:effectLst/>
                        </a:rPr>
                        <a:t>Read, Insert,</a:t>
                      </a:r>
                      <a:r>
                        <a:rPr lang="en-US" sz="1600" spc="125">
                          <a:effectLst/>
                        </a:rPr>
                        <a:t> </a:t>
                      </a:r>
                      <a:r>
                        <a:rPr lang="en-US" sz="1600">
                          <a:effectLst/>
                        </a:rPr>
                        <a:t>Change,</a:t>
                      </a:r>
                      <a:r>
                        <a:rPr lang="en-US" sz="1600" spc="65">
                          <a:effectLst/>
                        </a:rPr>
                        <a:t> </a:t>
                      </a:r>
                      <a:r>
                        <a:rPr lang="en-US" sz="1600">
                          <a:effectLst/>
                        </a:rPr>
                        <a:t>Delete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a:effectLst/>
                        </a:rPr>
                        <a:t>Grant</a:t>
                      </a:r>
                      <a:r>
                        <a:rPr lang="en-US" sz="1600" spc="205">
                          <a:effectLst/>
                        </a:rPr>
                        <a:t> </a:t>
                      </a:r>
                      <a:r>
                        <a:rPr lang="en-US" sz="1600">
                          <a:effectLst/>
                        </a:rPr>
                        <a:t>Rights,</a:t>
                      </a:r>
                      <a:r>
                        <a:rPr lang="en-US" sz="1600" spc="-30">
                          <a:effectLst/>
                        </a:rPr>
                        <a:t> </a:t>
                      </a:r>
                      <a:r>
                        <a:rPr lang="en-US" sz="1600">
                          <a:effectLst/>
                        </a:rPr>
                        <a:t>Modify Structure</a:t>
                      </a:r>
                      <a:endParaRPr lang="en-US" sz="200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5"/>
                  </a:ext>
                </a:extLst>
              </a:tr>
              <a:tr h="522702">
                <a:tc>
                  <a:txBody>
                    <a:bodyPr/>
                    <a:lstStyle/>
                    <a:p>
                      <a:pPr marL="0" marR="0">
                        <a:lnSpc>
                          <a:spcPct val="115000"/>
                        </a:lnSpc>
                        <a:spcBef>
                          <a:spcPts val="415"/>
                        </a:spcBef>
                        <a:spcAft>
                          <a:spcPts val="0"/>
                        </a:spcAft>
                      </a:pPr>
                      <a:r>
                        <a:rPr lang="en-US" sz="1600">
                          <a:effectLst/>
                        </a:rPr>
                        <a:t>LINE_ITEM</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a:effectLst/>
                        </a:rPr>
                        <a:t>Read, Insert,</a:t>
                      </a:r>
                      <a:r>
                        <a:rPr lang="en-US" sz="1600" spc="125">
                          <a:effectLst/>
                        </a:rPr>
                        <a:t> </a:t>
                      </a:r>
                      <a:r>
                        <a:rPr lang="en-US" sz="1600">
                          <a:effectLst/>
                        </a:rPr>
                        <a:t>Change,</a:t>
                      </a:r>
                      <a:r>
                        <a:rPr lang="en-US" sz="1600" spc="65">
                          <a:effectLst/>
                        </a:rPr>
                        <a:t> </a:t>
                      </a:r>
                      <a:r>
                        <a:rPr lang="en-US" sz="1600">
                          <a:effectLst/>
                        </a:rPr>
                        <a:t>Delete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a:effectLst/>
                        </a:rPr>
                        <a:t>Read, Insert,</a:t>
                      </a:r>
                      <a:r>
                        <a:rPr lang="en-US" sz="1600" spc="125">
                          <a:effectLst/>
                        </a:rPr>
                        <a:t> </a:t>
                      </a:r>
                      <a:r>
                        <a:rPr lang="en-US" sz="1600">
                          <a:effectLst/>
                        </a:rPr>
                        <a:t>Change,</a:t>
                      </a:r>
                      <a:r>
                        <a:rPr lang="en-US" sz="1600" spc="65">
                          <a:effectLst/>
                        </a:rPr>
                        <a:t> </a:t>
                      </a:r>
                      <a:r>
                        <a:rPr lang="en-US" sz="1600">
                          <a:effectLst/>
                        </a:rPr>
                        <a:t>Delete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dirty="0">
                          <a:effectLst/>
                        </a:rPr>
                        <a:t>Grant</a:t>
                      </a:r>
                      <a:r>
                        <a:rPr lang="en-US" sz="1600" spc="205" dirty="0">
                          <a:effectLst/>
                        </a:rPr>
                        <a:t> </a:t>
                      </a:r>
                      <a:r>
                        <a:rPr lang="en-US" sz="1600" dirty="0">
                          <a:effectLst/>
                        </a:rPr>
                        <a:t>Rights,</a:t>
                      </a:r>
                      <a:r>
                        <a:rPr lang="en-US" sz="1600" spc="-30" dirty="0">
                          <a:effectLst/>
                        </a:rPr>
                        <a:t> </a:t>
                      </a:r>
                      <a:r>
                        <a:rPr lang="en-US" sz="1600" dirty="0">
                          <a:effectLst/>
                        </a:rPr>
                        <a:t>Modify Structure</a:t>
                      </a:r>
                      <a:endParaRPr lang="en-US" sz="20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6"/>
                  </a:ext>
                </a:extLst>
              </a:tr>
              <a:tr h="522702">
                <a:tc>
                  <a:txBody>
                    <a:bodyPr/>
                    <a:lstStyle/>
                    <a:p>
                      <a:pPr marL="0" marR="0">
                        <a:lnSpc>
                          <a:spcPct val="115000"/>
                        </a:lnSpc>
                        <a:spcBef>
                          <a:spcPts val="415"/>
                        </a:spcBef>
                        <a:spcAft>
                          <a:spcPts val="0"/>
                        </a:spcAft>
                      </a:pPr>
                      <a:r>
                        <a:rPr lang="en-US" sz="1600">
                          <a:effectLst/>
                        </a:rPr>
                        <a:t>PRODUCT</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a:effectLst/>
                        </a:rPr>
                        <a:t>Read, Insert,</a:t>
                      </a:r>
                      <a:r>
                        <a:rPr lang="en-US" sz="1600" spc="125">
                          <a:effectLst/>
                        </a:rPr>
                        <a:t> </a:t>
                      </a:r>
                      <a:r>
                        <a:rPr lang="en-US" sz="1600">
                          <a:effectLst/>
                        </a:rPr>
                        <a:t>Change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a:effectLst/>
                        </a:rPr>
                        <a:t>Read, Insert,</a:t>
                      </a:r>
                      <a:r>
                        <a:rPr lang="en-US" sz="1600" spc="125">
                          <a:effectLst/>
                        </a:rPr>
                        <a:t> </a:t>
                      </a:r>
                      <a:r>
                        <a:rPr lang="en-US" sz="1600">
                          <a:effectLst/>
                        </a:rPr>
                        <a:t>Change,</a:t>
                      </a:r>
                      <a:r>
                        <a:rPr lang="en-US" sz="1600" spc="65">
                          <a:effectLst/>
                        </a:rPr>
                        <a:t> </a:t>
                      </a:r>
                      <a:r>
                        <a:rPr lang="en-US" sz="1600">
                          <a:effectLst/>
                        </a:rPr>
                        <a:t>Delete</a:t>
                      </a:r>
                      <a:endParaRPr lang="en-US" sz="20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415"/>
                        </a:spcBef>
                        <a:spcAft>
                          <a:spcPts val="0"/>
                        </a:spcAft>
                      </a:pPr>
                      <a:r>
                        <a:rPr lang="en-US" sz="1600" dirty="0">
                          <a:effectLst/>
                        </a:rPr>
                        <a:t>Grant</a:t>
                      </a:r>
                      <a:r>
                        <a:rPr lang="en-US" sz="1600" spc="205" dirty="0">
                          <a:effectLst/>
                        </a:rPr>
                        <a:t> </a:t>
                      </a:r>
                      <a:r>
                        <a:rPr lang="en-US" sz="1600" dirty="0">
                          <a:effectLst/>
                        </a:rPr>
                        <a:t>Rights,</a:t>
                      </a:r>
                      <a:r>
                        <a:rPr lang="en-US" sz="1600" spc="-30" dirty="0">
                          <a:effectLst/>
                        </a:rPr>
                        <a:t> </a:t>
                      </a:r>
                      <a:r>
                        <a:rPr lang="en-US" sz="1600" dirty="0">
                          <a:effectLst/>
                        </a:rPr>
                        <a:t>Modify Structure</a:t>
                      </a:r>
                      <a:endParaRPr lang="en-US" sz="20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41916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143000"/>
          </a:xfrm>
        </p:spPr>
        <p:txBody>
          <a:bodyPr wrap="square" anchor="ctr">
            <a:noAutofit/>
          </a:bodyPr>
          <a:lstStyle/>
          <a:p>
            <a:r>
              <a:rPr lang="en-US" dirty="0"/>
              <a:t>Figure 6.20 Creating a New Connection for HsdUser</a:t>
            </a:r>
          </a:p>
        </p:txBody>
      </p:sp>
      <p:pic>
        <p:nvPicPr>
          <p:cNvPr id="18435" name="Picture 3" descr="The screenshot shows the MySQL Connections screen with a plus icon. This is the add new connection button. &#10;a. The connection name shows a text box with value HsdConnection. This is the connection name box.&#10;b. The Parameters tab is displayed. Hostname is 127.0.0.1.&#10;c. Username is HsdUser. This is the user’s DBMS login name.&#10;d. Password shows a button labeled Store in Vault and Clear.&#10;e. The default schema box shows hsd. &#10;f. There are three buttons at the bottom namely Test Connection, Cancel and OK."/>
          <p:cNvPicPr>
            <a:picLocks noChangeAspect="1" noChangeArrowheads="1"/>
          </p:cNvPicPr>
          <p:nvPr/>
        </p:nvPicPr>
        <p:blipFill rotWithShape="1">
          <a:blip r:embed="rId3">
            <a:extLst>
              <a:ext uri="{28A0092B-C50C-407E-A947-70E740481C1C}">
                <a14:useLocalDpi xmlns:a14="http://schemas.microsoft.com/office/drawing/2010/main" val="0"/>
              </a:ext>
            </a:extLst>
          </a:blip>
          <a:srcRect b="4412"/>
          <a:stretch/>
        </p:blipFill>
        <p:spPr bwMode="auto">
          <a:xfrm>
            <a:off x="577122" y="1300795"/>
            <a:ext cx="7993510" cy="45666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6019800"/>
            <a:ext cx="8153400" cy="304800"/>
          </a:xfrm>
        </p:spPr>
        <p:txBody>
          <a:bodyPr wrap="square" anchor="ctr">
            <a:noAutofit/>
          </a:bodyPr>
          <a:lstStyle/>
          <a:p>
            <a:pPr marL="0" indent="0">
              <a:buNone/>
            </a:pPr>
            <a:r>
              <a:rPr lang="en-US" sz="1800" dirty="0"/>
              <a:t>Oracle MySQL Community Server 8.0, Oracle Corporat</a:t>
            </a:r>
          </a:p>
        </p:txBody>
      </p:sp>
    </p:spTree>
    <p:extLst>
      <p:ext uri="{BB962C8B-B14F-4D97-AF65-F5344CB8AC3E}">
        <p14:creationId xmlns:p14="http://schemas.microsoft.com/office/powerpoint/2010/main" val="3581400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143000"/>
          </a:xfrm>
        </p:spPr>
        <p:txBody>
          <a:bodyPr wrap="square" anchor="ctr">
            <a:noAutofit/>
          </a:bodyPr>
          <a:lstStyle/>
          <a:p>
            <a:r>
              <a:rPr lang="en-US" dirty="0"/>
              <a:t>Figure 6.21 DBMS Security Guidelines</a:t>
            </a:r>
          </a:p>
        </p:txBody>
      </p:sp>
      <p:pic>
        <p:nvPicPr>
          <p:cNvPr id="19458" name="Picture 2" descr="Below is the list of security guidelines.&#10;• Run the DBMS behind a ﬁrewall &#10;• Apply the latest operating system and DBMS service packs and ﬁxes &#10;• Limit DBMS functionality to needed features &#10;• Protect the computer that runs the DBMS &#10;• Manage accounts and passwords &#10;• Encryption of sensitive data transmitted across the network &#10;• Encryption of sensitive data stored in databases"/>
          <p:cNvPicPr>
            <a:picLocks noChangeAspect="1" noChangeArrowheads="1"/>
          </p:cNvPicPr>
          <p:nvPr/>
        </p:nvPicPr>
        <p:blipFill rotWithShape="1">
          <a:blip r:embed="rId3">
            <a:extLst>
              <a:ext uri="{28A0092B-C50C-407E-A947-70E740481C1C}">
                <a14:useLocalDpi xmlns:a14="http://schemas.microsoft.com/office/drawing/2010/main" val="0"/>
              </a:ext>
            </a:extLst>
          </a:blip>
          <a:srcRect b="6899"/>
          <a:stretch/>
        </p:blipFill>
        <p:spPr bwMode="auto">
          <a:xfrm>
            <a:off x="575245" y="1820407"/>
            <a:ext cx="7993510" cy="4266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79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US" sz="3600" dirty="0">
                <a:latin typeface="+mj-lt"/>
              </a:rPr>
              <a:t>Application-Level Security</a:t>
            </a:r>
            <a:endParaRPr lang="en-US" dirty="0">
              <a:latin typeface="+mj-lt"/>
            </a:endParaRPr>
          </a:p>
        </p:txBody>
      </p:sp>
      <p:sp>
        <p:nvSpPr>
          <p:cNvPr id="3" name="Content Placeholder 2"/>
          <p:cNvSpPr>
            <a:spLocks noGrp="1"/>
          </p:cNvSpPr>
          <p:nvPr>
            <p:ph idx="1"/>
          </p:nvPr>
        </p:nvSpPr>
        <p:spPr>
          <a:xfrm>
            <a:off x="457200" y="742949"/>
            <a:ext cx="8153400" cy="942975"/>
          </a:xfrm>
        </p:spPr>
        <p:txBody>
          <a:bodyPr vert="horz" wrap="square" lIns="0" tIns="0" rIns="0" bIns="0" rtlCol="0" anchor="ctr">
            <a:noAutofit/>
          </a:bodyPr>
          <a:lstStyle/>
          <a:p>
            <a:pPr marL="0" indent="0">
              <a:buNone/>
            </a:pPr>
            <a:r>
              <a:rPr lang="en-US" sz="2800" b="1" dirty="0">
                <a:solidFill>
                  <a:schemeClr val="bg2"/>
                </a:solidFill>
              </a:rPr>
              <a:t>Understand the need for security and specific tasks for improving database security</a:t>
            </a:r>
            <a:endParaRPr lang="en-IN" sz="2800" b="1" dirty="0">
              <a:solidFill>
                <a:schemeClr val="bg2"/>
              </a:solidFill>
            </a:endParaRPr>
          </a:p>
        </p:txBody>
      </p:sp>
      <p:sp>
        <p:nvSpPr>
          <p:cNvPr id="4" name="Content Placeholder 3"/>
          <p:cNvSpPr>
            <a:spLocks noGrp="1"/>
          </p:cNvSpPr>
          <p:nvPr>
            <p:ph idx="13"/>
          </p:nvPr>
        </p:nvSpPr>
        <p:spPr>
          <a:xfrm>
            <a:off x="457201" y="1752600"/>
            <a:ext cx="8153400" cy="2754600"/>
          </a:xfrm>
        </p:spPr>
        <p:txBody>
          <a:bodyPr wrap="square">
            <a:noAutofit/>
          </a:bodyPr>
          <a:lstStyle/>
          <a:p>
            <a:r>
              <a:rPr lang="en-US" sz="2200" dirty="0"/>
              <a:t>Application level security is often provided on the Web server computer.</a:t>
            </a:r>
          </a:p>
          <a:p>
            <a:r>
              <a:rPr lang="en-US" sz="2200" dirty="0"/>
              <a:t>When application security is executed on this server, sensitive security data do not need to be transmitted over the network.</a:t>
            </a:r>
          </a:p>
          <a:p>
            <a:r>
              <a:rPr lang="en-US" sz="2200" dirty="0"/>
              <a:t>For example, when users (who are logged in) click a particular button on a browser page, the following query is sent to the Web server and then to the DBMS</a:t>
            </a:r>
          </a:p>
        </p:txBody>
      </p:sp>
      <p:pic>
        <p:nvPicPr>
          <p:cNvPr id="20482" name="Picture 2" descr="Line 1:  forward slash asterisk space asterisk asterisk asterisk EXAMPLE CODE - DO NOT RUN asterisk asterisk asterisk space asterisk forward slash &#10;Line 2:  forward slash asterisk space asterisk asterisk asterisk SQL-QUERY-CH06-03 asterisk asterisk asterisk space asterisk forward slash&#10;Line 3: SELECT  asterisk&#10;Line 4: FROM EMPLOYEE&#10;Line 5: WHERE EMPLOYEE.Name equal 'Benjamin Franklin' semicolo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4591050"/>
            <a:ext cx="67532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3269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US" sz="3600" dirty="0">
                <a:latin typeface="+mj-lt"/>
              </a:rPr>
              <a:t>Database Backup and Recovery</a:t>
            </a:r>
            <a:endParaRPr lang="en-US" dirty="0">
              <a:latin typeface="+mj-lt"/>
            </a:endParaRPr>
          </a:p>
        </p:txBody>
      </p:sp>
      <p:sp>
        <p:nvSpPr>
          <p:cNvPr id="3" name="Content Placeholder 2"/>
          <p:cNvSpPr>
            <a:spLocks noGrp="1"/>
          </p:cNvSpPr>
          <p:nvPr>
            <p:ph idx="1"/>
          </p:nvPr>
        </p:nvSpPr>
        <p:spPr>
          <a:xfrm>
            <a:off x="457200" y="771524"/>
            <a:ext cx="8153400" cy="1323975"/>
          </a:xfrm>
        </p:spPr>
        <p:txBody>
          <a:bodyPr vert="horz" wrap="square" lIns="0" tIns="0" rIns="0" bIns="0" rtlCol="0" anchor="ctr">
            <a:noAutofit/>
          </a:bodyPr>
          <a:lstStyle/>
          <a:p>
            <a:pPr marL="0" indent="0">
              <a:buNone/>
            </a:pPr>
            <a:r>
              <a:rPr lang="en-US" sz="2800" b="1" dirty="0">
                <a:solidFill>
                  <a:schemeClr val="bg2"/>
                </a:solidFill>
              </a:rPr>
              <a:t>Know the difference between recovery via reprocessing and recovery via rollback/rollforward</a:t>
            </a:r>
            <a:endParaRPr lang="en-IN" sz="2800" b="1" dirty="0">
              <a:solidFill>
                <a:schemeClr val="bg2"/>
              </a:solidFill>
            </a:endParaRPr>
          </a:p>
        </p:txBody>
      </p:sp>
      <p:sp>
        <p:nvSpPr>
          <p:cNvPr id="4" name="Content Placeholder 3"/>
          <p:cNvSpPr>
            <a:spLocks noGrp="1"/>
          </p:cNvSpPr>
          <p:nvPr>
            <p:ph idx="13"/>
          </p:nvPr>
        </p:nvSpPr>
        <p:spPr>
          <a:xfrm>
            <a:off x="447675" y="2209800"/>
            <a:ext cx="8162925" cy="2895600"/>
          </a:xfrm>
        </p:spPr>
        <p:txBody>
          <a:bodyPr wrap="square">
            <a:noAutofit/>
          </a:bodyPr>
          <a:lstStyle/>
          <a:p>
            <a:r>
              <a:rPr lang="en-US" sz="2200" dirty="0"/>
              <a:t>Common causes of database failures:</a:t>
            </a:r>
          </a:p>
          <a:p>
            <a:pPr lvl="1"/>
            <a:r>
              <a:rPr lang="en-US" sz="2200" dirty="0"/>
              <a:t>hardware failures</a:t>
            </a:r>
          </a:p>
          <a:p>
            <a:pPr lvl="1"/>
            <a:r>
              <a:rPr lang="en-US" sz="2200" dirty="0"/>
              <a:t>programming bugs</a:t>
            </a:r>
          </a:p>
          <a:p>
            <a:pPr lvl="1"/>
            <a:r>
              <a:rPr lang="en-US" sz="2200" dirty="0"/>
              <a:t>human errors/mistakes</a:t>
            </a:r>
          </a:p>
          <a:p>
            <a:pPr lvl="1"/>
            <a:r>
              <a:rPr lang="en-US" sz="2200" dirty="0"/>
              <a:t>malicious actions</a:t>
            </a:r>
          </a:p>
          <a:p>
            <a:r>
              <a:rPr lang="en-US" sz="2200" dirty="0"/>
              <a:t>As these issues are impossible to completely avoid, recovery procedures are essential.</a:t>
            </a:r>
          </a:p>
        </p:txBody>
      </p:sp>
    </p:spTree>
    <p:extLst>
      <p:ext uri="{BB962C8B-B14F-4D97-AF65-F5344CB8AC3E}">
        <p14:creationId xmlns:p14="http://schemas.microsoft.com/office/powerpoint/2010/main" val="3100775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US" sz="3600" dirty="0">
                <a:latin typeface="+mj-lt"/>
              </a:rPr>
              <a:t>Recovery via Reprocessing</a:t>
            </a:r>
            <a:endParaRPr lang="en-US" dirty="0">
              <a:latin typeface="+mj-lt"/>
            </a:endParaRPr>
          </a:p>
        </p:txBody>
      </p:sp>
      <p:sp>
        <p:nvSpPr>
          <p:cNvPr id="3" name="Content Placeholder 2"/>
          <p:cNvSpPr>
            <a:spLocks noGrp="1"/>
          </p:cNvSpPr>
          <p:nvPr>
            <p:ph idx="1"/>
          </p:nvPr>
        </p:nvSpPr>
        <p:spPr>
          <a:xfrm>
            <a:off x="457200" y="771524"/>
            <a:ext cx="8153400" cy="1323975"/>
          </a:xfrm>
        </p:spPr>
        <p:txBody>
          <a:bodyPr vert="horz" wrap="square" lIns="0" tIns="0" rIns="0" bIns="0" rtlCol="0" anchor="ctr">
            <a:noAutofit/>
          </a:bodyPr>
          <a:lstStyle/>
          <a:p>
            <a:pPr marL="0" indent="0">
              <a:buNone/>
            </a:pPr>
            <a:r>
              <a:rPr lang="en-US" sz="2800" b="1" dirty="0">
                <a:solidFill>
                  <a:schemeClr val="bg2"/>
                </a:solidFill>
              </a:rPr>
              <a:t>Know the difference between recovery via reprocessing and recovery via rollback/rollforward</a:t>
            </a:r>
            <a:endParaRPr lang="en-IN" sz="2800" b="1" dirty="0">
              <a:solidFill>
                <a:schemeClr val="bg2"/>
              </a:solidFill>
            </a:endParaRPr>
          </a:p>
        </p:txBody>
      </p:sp>
      <p:sp>
        <p:nvSpPr>
          <p:cNvPr id="4" name="Content Placeholder 3"/>
          <p:cNvSpPr>
            <a:spLocks noGrp="1"/>
          </p:cNvSpPr>
          <p:nvPr>
            <p:ph idx="13"/>
          </p:nvPr>
        </p:nvSpPr>
        <p:spPr>
          <a:xfrm>
            <a:off x="447675" y="2209800"/>
            <a:ext cx="8162925" cy="2514600"/>
          </a:xfrm>
        </p:spPr>
        <p:txBody>
          <a:bodyPr wrap="square">
            <a:noAutofit/>
          </a:bodyPr>
          <a:lstStyle/>
          <a:p>
            <a:r>
              <a:rPr lang="en-US" sz="2200" dirty="0"/>
              <a:t>In </a:t>
            </a:r>
            <a:r>
              <a:rPr lang="en-US" sz="2200" b="1" dirty="0">
                <a:solidFill>
                  <a:schemeClr val="bg2"/>
                </a:solidFill>
              </a:rPr>
              <a:t>reprocessing</a:t>
            </a:r>
            <a:r>
              <a:rPr lang="en-US" sz="2200" dirty="0"/>
              <a:t>, all activities since the backup was performed are redone.</a:t>
            </a:r>
          </a:p>
          <a:p>
            <a:r>
              <a:rPr lang="en-US" sz="2200" dirty="0"/>
              <a:t>The time it takes to do this is the same amount of time it took when first entered.</a:t>
            </a:r>
          </a:p>
          <a:p>
            <a:r>
              <a:rPr lang="en-US" sz="2200" dirty="0"/>
              <a:t>One downside is that if the system is heavily scheduled, it might never catch up.</a:t>
            </a:r>
          </a:p>
        </p:txBody>
      </p:sp>
    </p:spTree>
    <p:extLst>
      <p:ext uri="{BB962C8B-B14F-4D97-AF65-F5344CB8AC3E}">
        <p14:creationId xmlns:p14="http://schemas.microsoft.com/office/powerpoint/2010/main" val="3885079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US" sz="3600" dirty="0">
                <a:latin typeface="+mj-lt"/>
              </a:rPr>
              <a:t>Recovery via Rollback &amp; Rollforward</a:t>
            </a:r>
            <a:endParaRPr lang="en-US" dirty="0">
              <a:latin typeface="+mj-lt"/>
            </a:endParaRPr>
          </a:p>
        </p:txBody>
      </p:sp>
      <p:sp>
        <p:nvSpPr>
          <p:cNvPr id="3" name="Content Placeholder 2"/>
          <p:cNvSpPr>
            <a:spLocks noGrp="1"/>
          </p:cNvSpPr>
          <p:nvPr>
            <p:ph idx="1"/>
          </p:nvPr>
        </p:nvSpPr>
        <p:spPr>
          <a:xfrm>
            <a:off x="457200" y="771465"/>
            <a:ext cx="8153400" cy="876360"/>
          </a:xfrm>
        </p:spPr>
        <p:txBody>
          <a:bodyPr vert="horz" wrap="square" lIns="0" tIns="0" rIns="0" bIns="0" rtlCol="0" anchor="ctr">
            <a:noAutofit/>
          </a:bodyPr>
          <a:lstStyle/>
          <a:p>
            <a:pPr marL="0" indent="0">
              <a:buNone/>
            </a:pPr>
            <a:r>
              <a:rPr lang="en-US" sz="2600" b="1" dirty="0">
                <a:solidFill>
                  <a:schemeClr val="bg2"/>
                </a:solidFill>
              </a:rPr>
              <a:t>Know the difference between recovery via reprocessing and recovery via rollback/rollforward</a:t>
            </a:r>
            <a:endParaRPr lang="en-IN" sz="2600" b="1" dirty="0">
              <a:solidFill>
                <a:schemeClr val="bg2"/>
              </a:solidFill>
            </a:endParaRPr>
          </a:p>
        </p:txBody>
      </p:sp>
      <p:sp>
        <p:nvSpPr>
          <p:cNvPr id="4" name="Content Placeholder 3"/>
          <p:cNvSpPr>
            <a:spLocks noGrp="1"/>
          </p:cNvSpPr>
          <p:nvPr>
            <p:ph idx="13"/>
          </p:nvPr>
        </p:nvSpPr>
        <p:spPr>
          <a:xfrm>
            <a:off x="447675" y="1771650"/>
            <a:ext cx="8162925" cy="4324350"/>
          </a:xfrm>
        </p:spPr>
        <p:txBody>
          <a:bodyPr wrap="square">
            <a:noAutofit/>
          </a:bodyPr>
          <a:lstStyle/>
          <a:p>
            <a:r>
              <a:rPr lang="en-US" sz="1800" dirty="0"/>
              <a:t>Most database management systems provide a mechanism to record activities into a </a:t>
            </a:r>
            <a:r>
              <a:rPr lang="en-US" sz="1800" b="1" dirty="0">
                <a:solidFill>
                  <a:schemeClr val="bg2"/>
                </a:solidFill>
              </a:rPr>
              <a:t>log file</a:t>
            </a:r>
            <a:r>
              <a:rPr lang="en-US" sz="1800" dirty="0"/>
              <a:t>.</a:t>
            </a:r>
          </a:p>
          <a:p>
            <a:pPr lvl="1"/>
            <a:r>
              <a:rPr lang="en-US" sz="1800" dirty="0"/>
              <a:t>to undo a transaction the log must contain a copy of every data-base record before it was changed</a:t>
            </a:r>
          </a:p>
          <a:p>
            <a:pPr lvl="2"/>
            <a:r>
              <a:rPr lang="en-US" sz="1800" dirty="0"/>
              <a:t>such records are called </a:t>
            </a:r>
            <a:r>
              <a:rPr lang="en-US" sz="1800" b="1" dirty="0">
                <a:solidFill>
                  <a:schemeClr val="bg2"/>
                </a:solidFill>
              </a:rPr>
              <a:t>before-images</a:t>
            </a:r>
          </a:p>
          <a:p>
            <a:pPr lvl="2"/>
            <a:r>
              <a:rPr lang="en-US" sz="1800" dirty="0"/>
              <a:t>a transaction is undone by applying before-images of all its changes to the database</a:t>
            </a:r>
          </a:p>
          <a:p>
            <a:pPr lvl="1"/>
            <a:r>
              <a:rPr lang="en-US" sz="1800" dirty="0"/>
              <a:t>to redo a transaction the log must contain a copy of every database record (or page) after it was changed</a:t>
            </a:r>
          </a:p>
          <a:p>
            <a:pPr lvl="2"/>
            <a:r>
              <a:rPr lang="en-US" sz="1800" dirty="0"/>
              <a:t>these records are called </a:t>
            </a:r>
            <a:r>
              <a:rPr lang="en-US" sz="1800" b="1" dirty="0">
                <a:solidFill>
                  <a:schemeClr val="bg2"/>
                </a:solidFill>
              </a:rPr>
              <a:t>after-images</a:t>
            </a:r>
          </a:p>
          <a:p>
            <a:pPr lvl="2"/>
            <a:r>
              <a:rPr lang="en-US" sz="1800" dirty="0"/>
              <a:t>a transaction is redone by applying after-images of all its changes to the database</a:t>
            </a:r>
          </a:p>
          <a:p>
            <a:r>
              <a:rPr lang="en-US" sz="1800" dirty="0"/>
              <a:t>The log file is then used for recovery via rollback or rollforward.</a:t>
            </a:r>
          </a:p>
        </p:txBody>
      </p:sp>
    </p:spTree>
    <p:extLst>
      <p:ext uri="{BB962C8B-B14F-4D97-AF65-F5344CB8AC3E}">
        <p14:creationId xmlns:p14="http://schemas.microsoft.com/office/powerpoint/2010/main" val="17045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7030"/>
            <a:ext cx="8153400" cy="1137945"/>
          </a:xfrm>
        </p:spPr>
        <p:txBody>
          <a:bodyPr wrap="square" anchor="ctr">
            <a:noAutofit/>
          </a:bodyPr>
          <a:lstStyle/>
          <a:p>
            <a:r>
              <a:rPr lang="en-IN" sz="3400" dirty="0"/>
              <a:t>Figure 5.27 Heather Sweeney Designs: Database Design</a:t>
            </a:r>
            <a:endParaRPr lang="en-US" sz="3400" dirty="0"/>
          </a:p>
        </p:txBody>
      </p:sp>
      <p:pic>
        <p:nvPicPr>
          <p:cNvPr id="2050" name="Picture 2" descr="1. The columns of Seminar table are SeminarID, which is highlighted with primary key, SeminarDate, SeminarTime, Location and SeminarTitle.&#10;2. Columns of Seminar_Customer are SeminarID, which is highlighted with foreign key, CustomerID which is highlighted with foreign key.&#10;3. The columns of Customer table are CustomerID which is highlighted with primary key, LastName, FirstName, EmailAddress, EncryptedPassword, Phone, StreetAddress, City, State and ZIP.&#10;4. Columns of Contact table are CustomerID which is highlighted with foreign key, ContactNumber which is highlighted with primary key, ContactDate, ContactType and SeminarID with a foreign key.&#10;5. Columns of Invoice table are Invoice Number which is highlighted with primary key, InvoiceDate, CustomerID with a foreign key, Subtotal, Shipping, Tax and Total.&#10;6. Columns of Line_item table are Invoice Number which is highlighted with foreign key, LineNumber which is highlighted with primary key, ProductNumber with foreign key, Quantity, UnitPrice and Total.&#10;7. Columns of Product table are ProductNumber which is highlighted with primary key, ProductType, ProductDescription, UnitPrice and QuantityOnHand.&#10;Link relationships:&#10;• Optional one-to-optional-many relationship from Seminar to Contact.&#10;• Mandatory one to optional many relationships from Seminar to Seminar_Customer.&#10;• Mandatory one to optional many relationships from Customer to Seminar_Customer.&#10;• Option one- to-optional many link from Seminar to Contact represented by dotted line.&#10;• Mandatory one-to-optional many link from Customer to Contact.&#10;• Mandatory one-to-optional many link from Customer to Invoice represented by dotted line.&#10;• Mandatory one-to-mandatory one link from Invoice to Line_item.&#10;Mandatory one-to-optional many link from Product to Line_item."/>
          <p:cNvPicPr>
            <a:picLocks noChangeAspect="1" noChangeArrowheads="1"/>
          </p:cNvPicPr>
          <p:nvPr/>
        </p:nvPicPr>
        <p:blipFill rotWithShape="1">
          <a:blip r:embed="rId3">
            <a:extLst>
              <a:ext uri="{28A0092B-C50C-407E-A947-70E740481C1C}">
                <a14:useLocalDpi xmlns:a14="http://schemas.microsoft.com/office/drawing/2010/main" val="0"/>
              </a:ext>
            </a:extLst>
          </a:blip>
          <a:srcRect b="3125"/>
          <a:stretch/>
        </p:blipFill>
        <p:spPr bwMode="auto">
          <a:xfrm>
            <a:off x="1642454" y="1265992"/>
            <a:ext cx="5854083" cy="467823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6154" y="5991226"/>
            <a:ext cx="8153400" cy="323850"/>
          </a:xfrm>
        </p:spPr>
        <p:txBody>
          <a:bodyPr vert="horz" lIns="0" tIns="0" rIns="0" bIns="0" rtlCol="0" anchor="ctr">
            <a:noAutofit/>
          </a:bodyPr>
          <a:lstStyle/>
          <a:p>
            <a:pPr marL="0" indent="0">
              <a:buNone/>
            </a:pPr>
            <a:r>
              <a:rPr lang="en-IN" dirty="0"/>
              <a:t>Note: From the previous chapter showing the final database design for Heather Sweeney</a:t>
            </a:r>
          </a:p>
        </p:txBody>
      </p:sp>
    </p:spTree>
    <p:extLst>
      <p:ext uri="{BB962C8B-B14F-4D97-AF65-F5344CB8AC3E}">
        <p14:creationId xmlns:p14="http://schemas.microsoft.com/office/powerpoint/2010/main" val="183130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US" sz="3600" dirty="0">
                <a:latin typeface="+mj-lt"/>
              </a:rPr>
              <a:t>Rollforward</a:t>
            </a:r>
            <a:endParaRPr lang="en-US" dirty="0">
              <a:latin typeface="+mj-lt"/>
            </a:endParaRPr>
          </a:p>
        </p:txBody>
      </p:sp>
      <p:sp>
        <p:nvSpPr>
          <p:cNvPr id="3" name="Content Placeholder 2"/>
          <p:cNvSpPr>
            <a:spLocks noGrp="1"/>
          </p:cNvSpPr>
          <p:nvPr>
            <p:ph idx="1"/>
          </p:nvPr>
        </p:nvSpPr>
        <p:spPr>
          <a:xfrm>
            <a:off x="457200" y="761999"/>
            <a:ext cx="8153400" cy="1343025"/>
          </a:xfrm>
        </p:spPr>
        <p:txBody>
          <a:bodyPr vert="horz" wrap="square" lIns="0" tIns="0" rIns="0" bIns="0" rtlCol="0" anchor="ctr">
            <a:noAutofit/>
          </a:bodyPr>
          <a:lstStyle/>
          <a:p>
            <a:pPr marL="0" indent="0">
              <a:buNone/>
            </a:pPr>
            <a:r>
              <a:rPr lang="en-US" sz="2800" b="1" dirty="0">
                <a:solidFill>
                  <a:schemeClr val="bg2"/>
                </a:solidFill>
              </a:rPr>
              <a:t>Know the difference between recovery via reprocessing and recovery via rollback/rollforward</a:t>
            </a:r>
            <a:endParaRPr lang="en-IN" sz="2800" b="1" dirty="0">
              <a:solidFill>
                <a:schemeClr val="bg2"/>
              </a:solidFill>
            </a:endParaRPr>
          </a:p>
        </p:txBody>
      </p:sp>
      <p:sp>
        <p:nvSpPr>
          <p:cNvPr id="4" name="Content Placeholder 3"/>
          <p:cNvSpPr>
            <a:spLocks noGrp="1"/>
          </p:cNvSpPr>
          <p:nvPr>
            <p:ph idx="13"/>
          </p:nvPr>
        </p:nvSpPr>
        <p:spPr>
          <a:xfrm>
            <a:off x="447675" y="2212508"/>
            <a:ext cx="8162925" cy="2283291"/>
          </a:xfrm>
        </p:spPr>
        <p:txBody>
          <a:bodyPr wrap="square">
            <a:noAutofit/>
          </a:bodyPr>
          <a:lstStyle/>
          <a:p>
            <a:r>
              <a:rPr lang="en-US" sz="2400" dirty="0"/>
              <a:t>Activities recorded in the log files may be replayed.</a:t>
            </a:r>
          </a:p>
          <a:p>
            <a:r>
              <a:rPr lang="en-US" sz="2400" dirty="0"/>
              <a:t>In doing so, all activities are reapplied to the database.</a:t>
            </a:r>
          </a:p>
          <a:p>
            <a:r>
              <a:rPr lang="en-US" sz="2400" dirty="0"/>
              <a:t>This procedure is used to resynchronize restored database data by adding transactions to the last full backup.</a:t>
            </a:r>
          </a:p>
        </p:txBody>
      </p:sp>
    </p:spTree>
    <p:extLst>
      <p:ext uri="{BB962C8B-B14F-4D97-AF65-F5344CB8AC3E}">
        <p14:creationId xmlns:p14="http://schemas.microsoft.com/office/powerpoint/2010/main" val="459906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US" sz="3600" dirty="0">
                <a:latin typeface="+mj-lt"/>
              </a:rPr>
              <a:t>Rollback</a:t>
            </a:r>
            <a:endParaRPr lang="en-US" dirty="0">
              <a:latin typeface="+mj-lt"/>
            </a:endParaRPr>
          </a:p>
        </p:txBody>
      </p:sp>
      <p:sp>
        <p:nvSpPr>
          <p:cNvPr id="3" name="Content Placeholder 2"/>
          <p:cNvSpPr>
            <a:spLocks noGrp="1"/>
          </p:cNvSpPr>
          <p:nvPr>
            <p:ph idx="1"/>
          </p:nvPr>
        </p:nvSpPr>
        <p:spPr>
          <a:xfrm>
            <a:off x="457200" y="761999"/>
            <a:ext cx="8153400" cy="1343025"/>
          </a:xfrm>
        </p:spPr>
        <p:txBody>
          <a:bodyPr vert="horz" wrap="square" lIns="0" tIns="0" rIns="0" bIns="0" rtlCol="0" anchor="ctr">
            <a:noAutofit/>
          </a:bodyPr>
          <a:lstStyle/>
          <a:p>
            <a:pPr marL="0" indent="0">
              <a:buNone/>
            </a:pPr>
            <a:r>
              <a:rPr lang="en-US" sz="2800" b="1" dirty="0">
                <a:solidFill>
                  <a:schemeClr val="bg2"/>
                </a:solidFill>
              </a:rPr>
              <a:t>Know the difference between recovery via reprocessing and recovery via rollback/rollforward</a:t>
            </a:r>
          </a:p>
        </p:txBody>
      </p:sp>
      <p:sp>
        <p:nvSpPr>
          <p:cNvPr id="4" name="Content Placeholder 3"/>
          <p:cNvSpPr>
            <a:spLocks noGrp="1"/>
          </p:cNvSpPr>
          <p:nvPr>
            <p:ph idx="13"/>
          </p:nvPr>
        </p:nvSpPr>
        <p:spPr>
          <a:xfrm>
            <a:off x="447675" y="2212509"/>
            <a:ext cx="8162925" cy="2645241"/>
          </a:xfrm>
        </p:spPr>
        <p:txBody>
          <a:bodyPr wrap="square">
            <a:noAutofit/>
          </a:bodyPr>
          <a:lstStyle/>
          <a:p>
            <a:r>
              <a:rPr lang="en-US" sz="2400" dirty="0"/>
              <a:t>Log files save activities in sequence order.</a:t>
            </a:r>
          </a:p>
          <a:p>
            <a:r>
              <a:rPr lang="en-US" sz="2400" dirty="0"/>
              <a:t>It is possible to undo activities in reverse order that they were originally executed.</a:t>
            </a:r>
          </a:p>
          <a:p>
            <a:r>
              <a:rPr lang="en-US" sz="2400" dirty="0"/>
              <a:t>This is performed to correct or undo erroneous or malicious transaction(s) after a database is recovered from a full backup.</a:t>
            </a:r>
          </a:p>
        </p:txBody>
      </p:sp>
    </p:spTree>
    <p:extLst>
      <p:ext uri="{BB962C8B-B14F-4D97-AF65-F5344CB8AC3E}">
        <p14:creationId xmlns:p14="http://schemas.microsoft.com/office/powerpoint/2010/main" val="1340646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153400" cy="1174366"/>
          </a:xfrm>
        </p:spPr>
        <p:txBody>
          <a:bodyPr wrap="square" anchor="ctr">
            <a:noAutofit/>
          </a:bodyPr>
          <a:lstStyle/>
          <a:p>
            <a:r>
              <a:rPr lang="en-US" dirty="0"/>
              <a:t>Figure 6.22 Undo and Redo Transactions</a:t>
            </a:r>
          </a:p>
        </p:txBody>
      </p:sp>
      <p:pic>
        <p:nvPicPr>
          <p:cNvPr id="21506" name="Picture 2" descr="There are two illustrations, one for rollback or undo and the other for roll-forward or redo.&#10;a. Rollback:&#10;• The database is with changes on the server.&#10;• On undo, the data is supplied from the copy of the database record before it was changed server like Before-images database.&#10;• On undo, the database is again without changes."/>
          <p:cNvPicPr>
            <a:picLocks noChangeAspect="1" noChangeArrowheads="1"/>
          </p:cNvPicPr>
          <p:nvPr/>
        </p:nvPicPr>
        <p:blipFill rotWithShape="1">
          <a:blip r:embed="rId3">
            <a:extLst>
              <a:ext uri="{28A0092B-C50C-407E-A947-70E740481C1C}">
                <a14:useLocalDpi xmlns:a14="http://schemas.microsoft.com/office/drawing/2010/main" val="0"/>
              </a:ext>
            </a:extLst>
          </a:blip>
          <a:srcRect b="15556"/>
          <a:stretch/>
        </p:blipFill>
        <p:spPr bwMode="auto">
          <a:xfrm>
            <a:off x="1826724" y="1291336"/>
            <a:ext cx="5476779" cy="2438875"/>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b. Roll-forward:&#10;• The database is without changes on the server that is save.&#10;• On redo, the data is supplied from the copy of the database record after it was changed server like Af-ter-images database.&#10;• On redo, the database is again with changes."/>
          <p:cNvPicPr>
            <a:picLocks noChangeAspect="1" noChangeArrowheads="1"/>
          </p:cNvPicPr>
          <p:nvPr/>
        </p:nvPicPr>
        <p:blipFill rotWithShape="1">
          <a:blip r:embed="rId4">
            <a:extLst>
              <a:ext uri="{28A0092B-C50C-407E-A947-70E740481C1C}">
                <a14:useLocalDpi xmlns:a14="http://schemas.microsoft.com/office/drawing/2010/main" val="0"/>
              </a:ext>
            </a:extLst>
          </a:blip>
          <a:srcRect b="14618"/>
          <a:stretch/>
        </p:blipFill>
        <p:spPr bwMode="auto">
          <a:xfrm>
            <a:off x="1853948" y="3878897"/>
            <a:ext cx="5422553" cy="242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186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41"/>
            <a:ext cx="8153400" cy="614184"/>
          </a:xfrm>
        </p:spPr>
        <p:txBody>
          <a:bodyPr wrap="square" anchor="ctr">
            <a:noAutofit/>
          </a:bodyPr>
          <a:lstStyle/>
          <a:p>
            <a:r>
              <a:rPr lang="fr-FR" dirty="0"/>
              <a:t>Figure 6.23 Transaction Log Example</a:t>
            </a:r>
            <a:endParaRPr lang="en-US" dirty="0"/>
          </a:p>
        </p:txBody>
      </p:sp>
      <p:pic>
        <p:nvPicPr>
          <p:cNvPr id="22530" name="Picture 2" descr="Sample data in the table is as follows:&#10;Row number 1:&#10;• Relative Record number, 1&#10;• Transaction ID, OT1&#10;• Reverse Pointer, 0&#10;• Forward Pointer, 2&#10;• Time, 11:42&#10;• Type of operation, START&#10;• Object, no value&#10;• Before-Image, no value&#10;• After-Image, no value&#10;Row number 2:&#10;• Relative Record number, 2&#10;• Transaction ID, OT1&#10;• Reverse Pointer, 1&#10;• Forward Pointer, 4&#10;• Time, 11:43&#10;• Type of operation, MODIFY&#10;• Object, CUST 100&#10;• Before-Image, (old value)&#10;• After-Image, (new value)&#10;Row number 3:&#10;• Relative Record number, 3&#10;• Transaction ID, OT2&#10;• Reverse Pointer, 0&#10;• Forward Pointer, 8&#10;• Time, 11:46&#10;• Type of operation, START&#10;• Object, null&#10;• Before-Image, null&#10;• After-Image, null"/>
          <p:cNvPicPr>
            <a:picLocks noChangeAspect="1" noChangeArrowheads="1"/>
          </p:cNvPicPr>
          <p:nvPr/>
        </p:nvPicPr>
        <p:blipFill rotWithShape="1">
          <a:blip r:embed="rId3">
            <a:extLst>
              <a:ext uri="{28A0092B-C50C-407E-A947-70E740481C1C}">
                <a14:useLocalDpi xmlns:a14="http://schemas.microsoft.com/office/drawing/2010/main" val="0"/>
              </a:ext>
            </a:extLst>
          </a:blip>
          <a:srcRect b="4293"/>
          <a:stretch/>
        </p:blipFill>
        <p:spPr bwMode="auto">
          <a:xfrm>
            <a:off x="573955" y="882918"/>
            <a:ext cx="7993510" cy="539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90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41"/>
            <a:ext cx="8153400" cy="614184"/>
          </a:xfrm>
        </p:spPr>
        <p:txBody>
          <a:bodyPr wrap="square" anchor="ctr">
            <a:noAutofit/>
          </a:bodyPr>
          <a:lstStyle/>
          <a:p>
            <a:r>
              <a:rPr lang="fr-FR" dirty="0"/>
              <a:t>Figure 6.24 Recovery Example</a:t>
            </a:r>
            <a:endParaRPr lang="en-US" dirty="0"/>
          </a:p>
        </p:txBody>
      </p:sp>
      <p:pic>
        <p:nvPicPr>
          <p:cNvPr id="23554" name="Picture 2" descr="a. Processing with a Problem:&#10;The events triggering a recovery are as below when a crash occurs. In the steps 4,5 and 6 below log records written.&#10;1. Accept order data from browser. &#10;2. Read CUSTOMER and SALESPERSON records. &#10;3. Change CUSTOMER and SALESPERSON records. &#10;4. Rewrite CUSTOMER record. &#10;5. Rewrite SALESPERSON record. &#10;6. Insert new ORDER record.&#10;Crash occur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69" t="2561" r="2051" b="13251"/>
          <a:stretch/>
        </p:blipFill>
        <p:spPr bwMode="auto">
          <a:xfrm>
            <a:off x="474531" y="1447800"/>
            <a:ext cx="4087944" cy="1560852"/>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b. Recovery Processing&#10;• Records from Before-images copy of the database record of CUSTOMER and SALESPERSON records is fed to recovery Processor.&#10;• Records from database with new CUSTOMER, SALESPERSON, and ORDER records is fed to recovery processor.&#10;• Recovery Processor applies before-images of CUSTOMER and SALESPERSON and removes new ORDER record.&#10;• Then database with transaction is rolled back."/>
          <p:cNvPicPr>
            <a:picLocks noChangeAspect="1" noChangeArrowheads="1"/>
          </p:cNvPicPr>
          <p:nvPr/>
        </p:nvPicPr>
        <p:blipFill rotWithShape="1">
          <a:blip r:embed="rId4">
            <a:extLst>
              <a:ext uri="{28A0092B-C50C-407E-A947-70E740481C1C}">
                <a14:useLocalDpi xmlns:a14="http://schemas.microsoft.com/office/drawing/2010/main" val="0"/>
              </a:ext>
            </a:extLst>
          </a:blip>
          <a:srcRect b="8463"/>
          <a:stretch/>
        </p:blipFill>
        <p:spPr bwMode="auto">
          <a:xfrm>
            <a:off x="4669965" y="1447800"/>
            <a:ext cx="3915446" cy="317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4928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fontAlgn="auto">
              <a:spcAft>
                <a:spcPts val="0"/>
              </a:spcAft>
              <a:defRPr/>
            </a:pPr>
            <a:r>
              <a:rPr lang="en-US" altLang="en-US">
                <a:solidFill>
                  <a:schemeClr val="tx1">
                    <a:lumMod val="75000"/>
                    <a:lumOff val="25000"/>
                  </a:schemeClr>
                </a:solidFill>
              </a:rPr>
              <a:t>A Transaction Log</a:t>
            </a:r>
          </a:p>
        </p:txBody>
      </p:sp>
      <p:pic>
        <p:nvPicPr>
          <p:cNvPr id="35843" name="Picture 11" descr="Tbl09-0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757363" y="1168400"/>
            <a:ext cx="5781675" cy="2311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946"/>
            <a:ext cx="8153400" cy="1145203"/>
          </a:xfrm>
        </p:spPr>
        <p:txBody>
          <a:bodyPr wrap="square" anchor="ctr">
            <a:noAutofit/>
          </a:bodyPr>
          <a:lstStyle/>
          <a:p>
            <a:r>
              <a:rPr lang="en-US" dirty="0"/>
              <a:t>Figure 6.25 Backing Up the </a:t>
            </a:r>
            <a:r>
              <a:rPr lang="en-US" spc="-450" dirty="0"/>
              <a:t>H S </a:t>
            </a:r>
            <a:r>
              <a:rPr lang="en-US" dirty="0"/>
              <a:t>D Database</a:t>
            </a:r>
          </a:p>
        </p:txBody>
      </p:sp>
      <p:pic>
        <p:nvPicPr>
          <p:cNvPr id="24578" name="Picture 2" descr="• On the MySQL workbench, the navigator shows the management menu with Data Export command.&#10;• The administration- Data export tab on the right panel shows data export on the local instance MySQL.&#10;• Object Selection tab shows tables to export. There are checkbox options under exp and list of schema.&#10;• Select the HSD database from the list of schema.&#10;• Objects to export shows selected checkbox for Dump stored procedures and functions, unselected checkbox for dump events and selected checkbox for dump triggers.&#10;• Export options shows radio-button export to dump project folder with a default folder path. This radio-button is not selected. Export to self-contained folder with a user-defined path and filename is selected.&#10;• Click the Start export button at the bottom of the page."/>
          <p:cNvPicPr>
            <a:picLocks noChangeAspect="1" noChangeArrowheads="1"/>
          </p:cNvPicPr>
          <p:nvPr/>
        </p:nvPicPr>
        <p:blipFill rotWithShape="1">
          <a:blip r:embed="rId3">
            <a:extLst>
              <a:ext uri="{28A0092B-C50C-407E-A947-70E740481C1C}">
                <a14:useLocalDpi xmlns:a14="http://schemas.microsoft.com/office/drawing/2010/main" val="0"/>
              </a:ext>
            </a:extLst>
          </a:blip>
          <a:srcRect b="4959"/>
          <a:stretch/>
        </p:blipFill>
        <p:spPr bwMode="auto">
          <a:xfrm>
            <a:off x="567597" y="1304700"/>
            <a:ext cx="7993510" cy="45627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6010275"/>
            <a:ext cx="8153400" cy="304800"/>
          </a:xfrm>
        </p:spPr>
        <p:txBody>
          <a:bodyPr wrap="square" anchor="ctr">
            <a:noAutofit/>
          </a:bodyPr>
          <a:lstStyle/>
          <a:p>
            <a:pPr marL="0" indent="0">
              <a:buNone/>
            </a:pPr>
            <a:r>
              <a:rPr lang="en-US" sz="1800" dirty="0"/>
              <a:t>Oracle MySQL Community Server 8.0, Oracle Corporation</a:t>
            </a:r>
          </a:p>
        </p:txBody>
      </p:sp>
    </p:spTree>
    <p:extLst>
      <p:ext uri="{BB962C8B-B14F-4D97-AF65-F5344CB8AC3E}">
        <p14:creationId xmlns:p14="http://schemas.microsoft.com/office/powerpoint/2010/main" val="20057619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855"/>
            <a:ext cx="8153400" cy="580370"/>
          </a:xfrm>
        </p:spPr>
        <p:txBody>
          <a:bodyPr wrap="square" anchor="ctr">
            <a:noAutofit/>
          </a:bodyPr>
          <a:lstStyle/>
          <a:p>
            <a:r>
              <a:rPr lang="en-US" dirty="0">
                <a:latin typeface="+mj-lt"/>
              </a:rPr>
              <a:t>Additional </a:t>
            </a:r>
            <a:r>
              <a:rPr lang="en-US" spc="-400" dirty="0">
                <a:latin typeface="+mj-lt"/>
              </a:rPr>
              <a:t>D B </a:t>
            </a:r>
            <a:r>
              <a:rPr lang="en-US" dirty="0">
                <a:latin typeface="+mj-lt"/>
              </a:rPr>
              <a:t>A Responsibilities </a:t>
            </a:r>
            <a:r>
              <a:rPr lang="en-US" sz="2400" dirty="0">
                <a:latin typeface="+mj-lt"/>
              </a:rPr>
              <a:t>(1 of 2)</a:t>
            </a:r>
            <a:endParaRPr lang="en-US" dirty="0">
              <a:latin typeface="+mj-lt"/>
            </a:endParaRPr>
          </a:p>
        </p:txBody>
      </p:sp>
      <p:sp>
        <p:nvSpPr>
          <p:cNvPr id="3" name="Content Placeholder 2"/>
          <p:cNvSpPr>
            <a:spLocks noGrp="1"/>
          </p:cNvSpPr>
          <p:nvPr>
            <p:ph idx="1"/>
          </p:nvPr>
        </p:nvSpPr>
        <p:spPr>
          <a:xfrm>
            <a:off x="457200" y="771524"/>
            <a:ext cx="8153400" cy="885825"/>
          </a:xfrm>
        </p:spPr>
        <p:txBody>
          <a:bodyPr vert="horz" wrap="square" lIns="0" tIns="0" rIns="0" bIns="0" rtlCol="0" anchor="ctr">
            <a:noAutofit/>
          </a:bodyPr>
          <a:lstStyle/>
          <a:p>
            <a:pPr marL="0" indent="0">
              <a:buNone/>
            </a:pPr>
            <a:r>
              <a:rPr lang="en-US" sz="2800" b="1" dirty="0">
                <a:solidFill>
                  <a:schemeClr val="bg2"/>
                </a:solidFill>
              </a:rPr>
              <a:t>Know basic administrative and managerial </a:t>
            </a:r>
            <a:r>
              <a:rPr lang="en-US" sz="2800" b="1" spc="-350" dirty="0">
                <a:solidFill>
                  <a:schemeClr val="bg2"/>
                </a:solidFill>
              </a:rPr>
              <a:t>D B </a:t>
            </a:r>
            <a:r>
              <a:rPr lang="en-US" sz="2800" b="1" dirty="0">
                <a:solidFill>
                  <a:schemeClr val="bg2"/>
                </a:solidFill>
              </a:rPr>
              <a:t>A functions</a:t>
            </a:r>
          </a:p>
        </p:txBody>
      </p:sp>
      <p:sp>
        <p:nvSpPr>
          <p:cNvPr id="4" name="Content Placeholder 3"/>
          <p:cNvSpPr>
            <a:spLocks noGrp="1"/>
          </p:cNvSpPr>
          <p:nvPr>
            <p:ph idx="13"/>
          </p:nvPr>
        </p:nvSpPr>
        <p:spPr>
          <a:xfrm>
            <a:off x="447675" y="1828800"/>
            <a:ext cx="8162925" cy="3581400"/>
          </a:xfrm>
        </p:spPr>
        <p:txBody>
          <a:bodyPr wrap="square">
            <a:noAutofit/>
          </a:bodyPr>
          <a:lstStyle/>
          <a:p>
            <a:r>
              <a:rPr lang="en-US" sz="2200" dirty="0"/>
              <a:t>The </a:t>
            </a:r>
            <a:r>
              <a:rPr lang="en-US" sz="2200" spc="-250" dirty="0"/>
              <a:t>D B </a:t>
            </a:r>
            <a:r>
              <a:rPr lang="en-US" sz="2200" dirty="0"/>
              <a:t>A needs to ensure that a system exists to gather and record user-reported errors and other problems:</a:t>
            </a:r>
          </a:p>
          <a:p>
            <a:pPr lvl="1"/>
            <a:r>
              <a:rPr lang="en-US" sz="2200" dirty="0"/>
              <a:t>a method must be devised to prioritize those errors and problems and to ensure that they are corrected accordingly</a:t>
            </a:r>
          </a:p>
          <a:p>
            <a:r>
              <a:rPr lang="en-US" sz="2200" dirty="0"/>
              <a:t>The </a:t>
            </a:r>
            <a:r>
              <a:rPr lang="en-US" sz="2200" spc="-250" dirty="0"/>
              <a:t>D B </a:t>
            </a:r>
            <a:r>
              <a:rPr lang="en-US" sz="2200" dirty="0"/>
              <a:t>A needs to create and manage a process for controlling the database configuration:</a:t>
            </a:r>
          </a:p>
          <a:p>
            <a:pPr lvl="1"/>
            <a:r>
              <a:rPr lang="en-US" sz="2200" dirty="0"/>
              <a:t>procedures for recording change requests</a:t>
            </a:r>
          </a:p>
          <a:p>
            <a:pPr lvl="1"/>
            <a:r>
              <a:rPr lang="en-US" sz="2200" dirty="0"/>
              <a:t>conducting user and developer reviews of such requests</a:t>
            </a:r>
          </a:p>
          <a:p>
            <a:pPr lvl="1"/>
            <a:r>
              <a:rPr lang="en-US" sz="2200" dirty="0"/>
              <a:t>creating projects and tasks</a:t>
            </a:r>
          </a:p>
        </p:txBody>
      </p:sp>
    </p:spTree>
    <p:extLst>
      <p:ext uri="{BB962C8B-B14F-4D97-AF65-F5344CB8AC3E}">
        <p14:creationId xmlns:p14="http://schemas.microsoft.com/office/powerpoint/2010/main" val="2587803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855"/>
            <a:ext cx="8153400" cy="580370"/>
          </a:xfrm>
        </p:spPr>
        <p:txBody>
          <a:bodyPr wrap="square" anchor="ctr">
            <a:noAutofit/>
          </a:bodyPr>
          <a:lstStyle/>
          <a:p>
            <a:r>
              <a:rPr lang="en-US" dirty="0">
                <a:latin typeface="+mj-lt"/>
              </a:rPr>
              <a:t>Additional </a:t>
            </a:r>
            <a:r>
              <a:rPr lang="en-US" spc="-450" dirty="0">
                <a:latin typeface="+mj-lt"/>
              </a:rPr>
              <a:t>D B </a:t>
            </a:r>
            <a:r>
              <a:rPr lang="en-US" dirty="0">
                <a:latin typeface="+mj-lt"/>
              </a:rPr>
              <a:t>A Responsibilities </a:t>
            </a:r>
            <a:r>
              <a:rPr lang="en-US" sz="2400" dirty="0">
                <a:latin typeface="+mj-lt"/>
              </a:rPr>
              <a:t>(2 of 2)</a:t>
            </a:r>
            <a:endParaRPr lang="en-US" dirty="0">
              <a:latin typeface="+mj-lt"/>
            </a:endParaRPr>
          </a:p>
        </p:txBody>
      </p:sp>
      <p:sp>
        <p:nvSpPr>
          <p:cNvPr id="3" name="Content Placeholder 2"/>
          <p:cNvSpPr>
            <a:spLocks noGrp="1"/>
          </p:cNvSpPr>
          <p:nvPr>
            <p:ph idx="1"/>
          </p:nvPr>
        </p:nvSpPr>
        <p:spPr>
          <a:xfrm>
            <a:off x="457200" y="733424"/>
            <a:ext cx="8153400" cy="962025"/>
          </a:xfrm>
        </p:spPr>
        <p:txBody>
          <a:bodyPr vert="horz" wrap="square" lIns="0" tIns="0" rIns="0" bIns="0" rtlCol="0" anchor="ctr">
            <a:noAutofit/>
          </a:bodyPr>
          <a:lstStyle/>
          <a:p>
            <a:pPr marL="0" indent="0">
              <a:buNone/>
            </a:pPr>
            <a:r>
              <a:rPr lang="en-US" sz="2800" b="1" dirty="0">
                <a:solidFill>
                  <a:schemeClr val="bg2"/>
                </a:solidFill>
              </a:rPr>
              <a:t>Know basic administrative and managerial </a:t>
            </a:r>
            <a:r>
              <a:rPr lang="en-US" sz="2800" b="1" spc="-400" dirty="0">
                <a:solidFill>
                  <a:schemeClr val="bg2"/>
                </a:solidFill>
              </a:rPr>
              <a:t>D B </a:t>
            </a:r>
            <a:r>
              <a:rPr lang="en-US" sz="2800" b="1" dirty="0">
                <a:solidFill>
                  <a:schemeClr val="bg2"/>
                </a:solidFill>
              </a:rPr>
              <a:t>A functions</a:t>
            </a:r>
          </a:p>
        </p:txBody>
      </p:sp>
      <p:sp>
        <p:nvSpPr>
          <p:cNvPr id="4" name="Content Placeholder 3"/>
          <p:cNvSpPr>
            <a:spLocks noGrp="1"/>
          </p:cNvSpPr>
          <p:nvPr>
            <p:ph idx="13"/>
          </p:nvPr>
        </p:nvSpPr>
        <p:spPr>
          <a:xfrm>
            <a:off x="447675" y="1828800"/>
            <a:ext cx="8162925" cy="3886200"/>
          </a:xfrm>
        </p:spPr>
        <p:txBody>
          <a:bodyPr wrap="square">
            <a:noAutofit/>
          </a:bodyPr>
          <a:lstStyle/>
          <a:p>
            <a:r>
              <a:rPr lang="en-US" sz="2400" dirty="0"/>
              <a:t>The </a:t>
            </a:r>
            <a:r>
              <a:rPr lang="en-US" sz="2400" spc="-300" dirty="0"/>
              <a:t>D B </a:t>
            </a:r>
            <a:r>
              <a:rPr lang="en-US" sz="2400" dirty="0"/>
              <a:t>A is responsible for ensuring that appropriate documentation is maintained:</a:t>
            </a:r>
          </a:p>
          <a:p>
            <a:pPr lvl="1"/>
            <a:r>
              <a:rPr lang="en-US" sz="2400" dirty="0"/>
              <a:t>database structure</a:t>
            </a:r>
          </a:p>
          <a:p>
            <a:pPr lvl="1"/>
            <a:r>
              <a:rPr lang="en-US" sz="2400" dirty="0"/>
              <a:t>concurrency control</a:t>
            </a:r>
          </a:p>
          <a:p>
            <a:pPr lvl="1"/>
            <a:r>
              <a:rPr lang="en-US" sz="2400" dirty="0"/>
              <a:t>security and backup and recovery</a:t>
            </a:r>
          </a:p>
          <a:p>
            <a:pPr lvl="1"/>
            <a:r>
              <a:rPr lang="en-US" sz="2400" dirty="0"/>
              <a:t>applications used</a:t>
            </a:r>
          </a:p>
          <a:p>
            <a:r>
              <a:rPr lang="en-US" sz="2400" dirty="0"/>
              <a:t>Every organization should have a </a:t>
            </a:r>
            <a:r>
              <a:rPr lang="en-US" sz="2400" b="1" dirty="0">
                <a:solidFill>
                  <a:schemeClr val="bg2"/>
                </a:solidFill>
              </a:rPr>
              <a:t>Service Level Agreement</a:t>
            </a:r>
            <a:r>
              <a:rPr lang="en-US" sz="2400" dirty="0"/>
              <a:t> with the cloud provider that covers backups, application response time, and error reporting.</a:t>
            </a:r>
          </a:p>
        </p:txBody>
      </p:sp>
    </p:spTree>
    <p:extLst>
      <p:ext uri="{BB962C8B-B14F-4D97-AF65-F5344CB8AC3E}">
        <p14:creationId xmlns:p14="http://schemas.microsoft.com/office/powerpoint/2010/main" val="2684810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38612"/>
            <a:ext cx="8154446" cy="623727"/>
          </a:xfrm>
        </p:spPr>
        <p:txBody>
          <a:bodyPr wrap="square" anchor="ctr">
            <a:no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7030"/>
            <a:ext cx="8153400" cy="1124069"/>
          </a:xfrm>
        </p:spPr>
        <p:txBody>
          <a:bodyPr wrap="square" anchor="ctr">
            <a:noAutofit/>
          </a:bodyPr>
          <a:lstStyle/>
          <a:p>
            <a:r>
              <a:rPr lang="en-IN" sz="3400" dirty="0"/>
              <a:t>Figure 6.1 The </a:t>
            </a:r>
            <a:r>
              <a:rPr lang="en-IN" sz="3400" spc="-450" dirty="0"/>
              <a:t>H S </a:t>
            </a:r>
            <a:r>
              <a:rPr lang="en-IN" sz="3400" dirty="0"/>
              <a:t>D Database in MySQL Workbench</a:t>
            </a:r>
            <a:endParaRPr lang="en-US" sz="3400" dirty="0"/>
          </a:p>
        </p:txBody>
      </p:sp>
      <p:pic>
        <p:nvPicPr>
          <p:cNvPr id="3074" name="Picture 2" descr="The screenshot shows the Local Instance MySQL80 tab. The navigator menu shows the HSD database and table objects.&#10;On the top panel, a query shows select star from customer.&#10;The data in the bottom result grid displays data in the CUSTOMER table as below.&#10;The columns are Customer ID, LastName, FirstName, EmailAdress, EncryptedPassword, Phone, and StreetAddress.&#10;• 1, Jacobs, Nancy, Nancy.Jacobs@somewhere.com, nf46tG9E, 817-871-8123, 1440 West Palm Drive&#10;• 2, Jacobs, Chantel, Chantel.Jacobs@somewhere.com, b6STG03f, 817-871-8234, 1550 East Palm Drive&#10;• 3, Able, Ralph, Ralph.Able@somewhere.com, m56ftJH03, 210-281-7987, 123 Elm Street&#10;• 4, Baker, Susan, Susan.Baler@somewhere.com, PC931&amp;9, 210-281-7876, 456 Oak Street&#10;• 5, Eagle ton, Sam, Sam.Eagleton@somewhere.com, bnvft447/8, 210-281-776S, 789 Pme Street&#10;• 6, Foxtrot, Kathy, Kathy.Foxtrot@somewhere.com, aa8tY4Gl, 972-233-6234, 11023 Elm Street&#10;• 7, George, Sally, Sally.George@somewhere.com, LKSG2tyF, 972-233-6345, 12034 San Jacinto&#10;• 3, Hulett, Shawn, Shawn.HJIett@somewhere.com, bu73WW3t, 972-233-6456, 13045 Flora&#10;• 9, Pearson, Bobbi, Bobbi.Pearson@somewhere.com, kq6N2O0p, 512-974-3344, 43 West 23rd Street&#10;"/>
          <p:cNvPicPr>
            <a:picLocks noChangeAspect="1" noChangeArrowheads="1"/>
          </p:cNvPicPr>
          <p:nvPr/>
        </p:nvPicPr>
        <p:blipFill rotWithShape="1">
          <a:blip r:embed="rId3">
            <a:extLst>
              <a:ext uri="{28A0092B-C50C-407E-A947-70E740481C1C}">
                <a14:useLocalDpi xmlns:a14="http://schemas.microsoft.com/office/drawing/2010/main" val="0"/>
              </a:ext>
            </a:extLst>
          </a:blip>
          <a:srcRect b="5145"/>
          <a:stretch/>
        </p:blipFill>
        <p:spPr bwMode="auto">
          <a:xfrm>
            <a:off x="571967" y="1310756"/>
            <a:ext cx="7981016" cy="45984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6154" y="6020515"/>
            <a:ext cx="8153400" cy="285035"/>
          </a:xfrm>
        </p:spPr>
        <p:txBody>
          <a:bodyPr vert="horz" lIns="0" tIns="0" rIns="0" bIns="0" rtlCol="0" anchor="ctr">
            <a:noAutofit/>
          </a:bodyPr>
          <a:lstStyle/>
          <a:p>
            <a:pPr marL="0" indent="0">
              <a:buNone/>
            </a:pPr>
            <a:r>
              <a:rPr lang="en-IN" dirty="0"/>
              <a:t>Oracle MySQL Community Server 8.0, Oracle Corporation</a:t>
            </a:r>
          </a:p>
        </p:txBody>
      </p:sp>
    </p:spTree>
    <p:extLst>
      <p:ext uri="{BB962C8B-B14F-4D97-AF65-F5344CB8AC3E}">
        <p14:creationId xmlns:p14="http://schemas.microsoft.com/office/powerpoint/2010/main" val="318065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95131"/>
            <a:ext cx="8153400" cy="1046440"/>
          </a:xfrm>
        </p:spPr>
        <p:txBody>
          <a:bodyPr wrap="square" anchor="ctr">
            <a:noAutofit/>
          </a:bodyPr>
          <a:lstStyle/>
          <a:p>
            <a:r>
              <a:rPr lang="en-IN" sz="3400" dirty="0"/>
              <a:t>Figure 6.2 The Database Processing Environment</a:t>
            </a:r>
            <a:endParaRPr lang="en-US" sz="3400" dirty="0"/>
          </a:p>
        </p:txBody>
      </p:sp>
      <p:pic>
        <p:nvPicPr>
          <p:cNvPr id="4098" name="Picture 2" descr="The DBMS block is at the center surrounded by the below objects. Each object is linked to DBMS in both directions showing two-way communication from Object to DBMS and vice versa.&#10;• Reports&#10;• Database. This block is highlighted.&#10;• Triggers&#10;• Stored Procedures&#10;• Application Programs in Visual Basic, C#, Java, etc.&#10;• Java Server Pages or JSP&#10;• Active Server Pages .NET or ASP.NET&#10;• Queries&#10;• Forms&#10;• Reports &#10;"/>
          <p:cNvPicPr>
            <a:picLocks noChangeAspect="1" noChangeArrowheads="1"/>
          </p:cNvPicPr>
          <p:nvPr/>
        </p:nvPicPr>
        <p:blipFill rotWithShape="1">
          <a:blip r:embed="rId3">
            <a:extLst>
              <a:ext uri="{28A0092B-C50C-407E-A947-70E740481C1C}">
                <a14:useLocalDpi xmlns:a14="http://schemas.microsoft.com/office/drawing/2010/main" val="0"/>
              </a:ext>
            </a:extLst>
          </a:blip>
          <a:srcRect b="5859"/>
          <a:stretch/>
        </p:blipFill>
        <p:spPr bwMode="auto">
          <a:xfrm>
            <a:off x="1623908" y="1227621"/>
            <a:ext cx="5888942" cy="468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17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63"/>
            <a:ext cx="8153400" cy="608362"/>
          </a:xfrm>
        </p:spPr>
        <p:txBody>
          <a:bodyPr wrap="square" anchor="ctr">
            <a:noAutofit/>
          </a:bodyPr>
          <a:lstStyle/>
          <a:p>
            <a:r>
              <a:rPr lang="en-US" sz="3600" dirty="0">
                <a:latin typeface="+mj-lt"/>
              </a:rPr>
              <a:t>Concurrency Control</a:t>
            </a:r>
            <a:endParaRPr lang="en-US" dirty="0">
              <a:latin typeface="+mj-lt"/>
            </a:endParaRPr>
          </a:p>
        </p:txBody>
      </p:sp>
      <p:sp>
        <p:nvSpPr>
          <p:cNvPr id="3" name="Content Placeholder 2"/>
          <p:cNvSpPr>
            <a:spLocks noGrp="1"/>
          </p:cNvSpPr>
          <p:nvPr>
            <p:ph idx="1"/>
          </p:nvPr>
        </p:nvSpPr>
        <p:spPr>
          <a:xfrm>
            <a:off x="457200" y="733424"/>
            <a:ext cx="8153400" cy="962025"/>
          </a:xfrm>
        </p:spPr>
        <p:txBody>
          <a:bodyPr vert="horz" lIns="0" tIns="0" rIns="0" bIns="0" rtlCol="0" anchor="ctr">
            <a:noAutofit/>
          </a:bodyPr>
          <a:lstStyle/>
          <a:p>
            <a:pPr marL="0" indent="0">
              <a:buNone/>
            </a:pPr>
            <a:r>
              <a:rPr lang="en-IN" sz="2800" b="1" dirty="0">
                <a:solidFill>
                  <a:schemeClr val="bg2"/>
                </a:solidFill>
              </a:rPr>
              <a:t>Understand the need for concurrency control, security, and backup and recovery</a:t>
            </a:r>
          </a:p>
        </p:txBody>
      </p:sp>
      <p:sp>
        <p:nvSpPr>
          <p:cNvPr id="4" name="Content Placeholder 3"/>
          <p:cNvSpPr>
            <a:spLocks noGrp="1"/>
          </p:cNvSpPr>
          <p:nvPr>
            <p:ph idx="13"/>
          </p:nvPr>
        </p:nvSpPr>
        <p:spPr>
          <a:xfrm>
            <a:off x="457200" y="1752599"/>
            <a:ext cx="8153400" cy="4486275"/>
          </a:xfrm>
        </p:spPr>
        <p:txBody>
          <a:bodyPr>
            <a:noAutofit/>
          </a:bodyPr>
          <a:lstStyle/>
          <a:p>
            <a:r>
              <a:rPr lang="en-US" sz="2400" b="1" dirty="0">
                <a:solidFill>
                  <a:srgbClr val="007FA3"/>
                </a:solidFill>
              </a:rPr>
              <a:t>Concurrency control </a:t>
            </a:r>
            <a:r>
              <a:rPr lang="en-US" sz="2400" dirty="0"/>
              <a:t>ensures that one user’s work does not inappropriately influence another user’s work.</a:t>
            </a:r>
          </a:p>
          <a:p>
            <a:r>
              <a:rPr lang="en-US" sz="2400" dirty="0"/>
              <a:t>Users should be able to enter an order and get the same result whether there are no other users, or hundreds of other users.</a:t>
            </a:r>
          </a:p>
          <a:p>
            <a:r>
              <a:rPr lang="en-US" sz="2400" dirty="0"/>
              <a:t>No concurrency control technique is ideal for all circumstances, they all involve trade-offs.</a:t>
            </a:r>
          </a:p>
          <a:p>
            <a:pPr lvl="1"/>
            <a:r>
              <a:rPr lang="en-US" sz="2200" dirty="0"/>
              <a:t>Strict concurrency requires locking the database, thus not allowing any other user (high price to pay)</a:t>
            </a:r>
          </a:p>
          <a:p>
            <a:pPr lvl="1"/>
            <a:r>
              <a:rPr lang="en-US" sz="2200" dirty="0"/>
              <a:t>Other measures allow more </a:t>
            </a:r>
            <a:r>
              <a:rPr lang="en-US" sz="2200" b="1" dirty="0">
                <a:solidFill>
                  <a:srgbClr val="007FA3"/>
                </a:solidFill>
              </a:rPr>
              <a:t>throughput</a:t>
            </a:r>
            <a:r>
              <a:rPr lang="en-US" sz="2200" dirty="0"/>
              <a:t> (maximum rate of processing) but has a lower concurrency control</a:t>
            </a:r>
          </a:p>
        </p:txBody>
      </p:sp>
    </p:spTree>
    <p:extLst>
      <p:ext uri="{BB962C8B-B14F-4D97-AF65-F5344CB8AC3E}">
        <p14:creationId xmlns:p14="http://schemas.microsoft.com/office/powerpoint/2010/main" val="126589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63"/>
            <a:ext cx="8153400" cy="608362"/>
          </a:xfrm>
        </p:spPr>
        <p:txBody>
          <a:bodyPr wrap="square" anchor="ctr">
            <a:noAutofit/>
          </a:bodyPr>
          <a:lstStyle/>
          <a:p>
            <a:r>
              <a:rPr lang="en-IN" sz="3600" dirty="0">
                <a:latin typeface="+mj-lt"/>
              </a:rPr>
              <a:t>The Need for Atomic Transactions</a:t>
            </a:r>
            <a:endParaRPr lang="en-US" dirty="0">
              <a:latin typeface="+mj-lt"/>
            </a:endParaRPr>
          </a:p>
        </p:txBody>
      </p:sp>
      <p:sp>
        <p:nvSpPr>
          <p:cNvPr id="3" name="Content Placeholder 2"/>
          <p:cNvSpPr>
            <a:spLocks noGrp="1"/>
          </p:cNvSpPr>
          <p:nvPr>
            <p:ph idx="1"/>
          </p:nvPr>
        </p:nvSpPr>
        <p:spPr>
          <a:xfrm>
            <a:off x="457200" y="742949"/>
            <a:ext cx="8153400" cy="942975"/>
          </a:xfrm>
        </p:spPr>
        <p:txBody>
          <a:bodyPr vert="horz" lIns="0" tIns="0" rIns="0" bIns="0" rtlCol="0" anchor="ctr">
            <a:noAutofit/>
          </a:bodyPr>
          <a:lstStyle/>
          <a:p>
            <a:pPr marL="0" indent="0">
              <a:buNone/>
            </a:pPr>
            <a:r>
              <a:rPr lang="en-IN" sz="2800" b="1" dirty="0">
                <a:solidFill>
                  <a:schemeClr val="bg2"/>
                </a:solidFill>
              </a:rPr>
              <a:t>Understand the need for concurrency control, security, and backup and recovery</a:t>
            </a:r>
          </a:p>
        </p:txBody>
      </p:sp>
      <p:sp>
        <p:nvSpPr>
          <p:cNvPr id="4" name="Content Placeholder 3"/>
          <p:cNvSpPr>
            <a:spLocks noGrp="1"/>
          </p:cNvSpPr>
          <p:nvPr>
            <p:ph idx="13"/>
          </p:nvPr>
        </p:nvSpPr>
        <p:spPr>
          <a:xfrm>
            <a:off x="457200" y="1754980"/>
            <a:ext cx="8153400" cy="4329114"/>
          </a:xfrm>
        </p:spPr>
        <p:txBody>
          <a:bodyPr>
            <a:noAutofit/>
          </a:bodyPr>
          <a:lstStyle/>
          <a:p>
            <a:r>
              <a:rPr lang="en-US" sz="2200" dirty="0"/>
              <a:t>Users submit work in the form of </a:t>
            </a:r>
            <a:r>
              <a:rPr lang="en-US" sz="2200" b="1" dirty="0">
                <a:solidFill>
                  <a:srgbClr val="007FA3"/>
                </a:solidFill>
              </a:rPr>
              <a:t>transactions</a:t>
            </a:r>
            <a:r>
              <a:rPr lang="en-US" sz="2200" dirty="0"/>
              <a:t>, also know as </a:t>
            </a:r>
            <a:r>
              <a:rPr lang="en-US" sz="2200" b="1" dirty="0">
                <a:solidFill>
                  <a:srgbClr val="007FA3"/>
                </a:solidFill>
              </a:rPr>
              <a:t>logical units of work (</a:t>
            </a:r>
            <a:r>
              <a:rPr lang="en-US" sz="2200" b="1" spc="-300" dirty="0">
                <a:solidFill>
                  <a:srgbClr val="007FA3"/>
                </a:solidFill>
              </a:rPr>
              <a:t>L U W </a:t>
            </a:r>
            <a:r>
              <a:rPr lang="en-US" sz="2200" b="1" dirty="0">
                <a:solidFill>
                  <a:srgbClr val="007FA3"/>
                </a:solidFill>
              </a:rPr>
              <a:t>s)</a:t>
            </a:r>
            <a:r>
              <a:rPr lang="en-US" sz="2200" dirty="0"/>
              <a:t>.</a:t>
            </a:r>
          </a:p>
          <a:p>
            <a:r>
              <a:rPr lang="en-US" sz="2200" dirty="0"/>
              <a:t>An </a:t>
            </a:r>
            <a:r>
              <a:rPr lang="en-US" sz="2200" b="1" dirty="0">
                <a:solidFill>
                  <a:srgbClr val="007FA3"/>
                </a:solidFill>
              </a:rPr>
              <a:t>atomic transaction </a:t>
            </a:r>
            <a:r>
              <a:rPr lang="en-US" sz="2200" dirty="0"/>
              <a:t>is one where a series of actions are taken on a database such that all of them are performed successfully or none of them are performed at all.</a:t>
            </a:r>
          </a:p>
          <a:p>
            <a:r>
              <a:rPr lang="en-US" sz="2200" dirty="0"/>
              <a:t>An example of an atomic transaction is:</a:t>
            </a:r>
          </a:p>
          <a:p>
            <a:pPr lvl="1"/>
            <a:r>
              <a:rPr lang="en-US" sz="2200" dirty="0"/>
              <a:t>Change the customer transaction, increasing the value of Amount Owed.</a:t>
            </a:r>
          </a:p>
          <a:p>
            <a:pPr lvl="1"/>
            <a:r>
              <a:rPr lang="en-US" sz="2200" dirty="0"/>
              <a:t>Change the salesperson record, increasing the value of Commission Due.</a:t>
            </a:r>
          </a:p>
          <a:p>
            <a:pPr lvl="1"/>
            <a:r>
              <a:rPr lang="en-US" sz="2200" dirty="0"/>
              <a:t>Insert the new-order record into the database.</a:t>
            </a:r>
          </a:p>
        </p:txBody>
      </p:sp>
    </p:spTree>
    <p:extLst>
      <p:ext uri="{BB962C8B-B14F-4D97-AF65-F5344CB8AC3E}">
        <p14:creationId xmlns:p14="http://schemas.microsoft.com/office/powerpoint/2010/main" val="116964907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24910</TotalTime>
  <Words>2626</Words>
  <Application>Microsoft Office PowerPoint</Application>
  <PresentationFormat>On-screen Show (4:3)</PresentationFormat>
  <Paragraphs>306</Paragraphs>
  <Slides>59</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Monotype Sorts</vt:lpstr>
      <vt:lpstr>Times New Roman</vt:lpstr>
      <vt:lpstr>Verdana</vt:lpstr>
      <vt:lpstr>Wingdings</vt:lpstr>
      <vt:lpstr>508 Lecture</vt:lpstr>
      <vt:lpstr>Database Concepts</vt:lpstr>
      <vt:lpstr>Learning Objectives (1 of 2)</vt:lpstr>
      <vt:lpstr>Learning Objectives (2 of 2)</vt:lpstr>
      <vt:lpstr>Data Administration Terms</vt:lpstr>
      <vt:lpstr>Figure 5.27 Heather Sweeney Designs: Database Design</vt:lpstr>
      <vt:lpstr>Figure 6.1 The H S D Database in MySQL Workbench</vt:lpstr>
      <vt:lpstr>Figure 6.2 The Database Processing Environment</vt:lpstr>
      <vt:lpstr>Concurrency Control</vt:lpstr>
      <vt:lpstr>The Need for Atomic Transactions</vt:lpstr>
      <vt:lpstr>Figure 6.3 Comparison of the Results of Applying Serial Actions Versus a Multiple-Step Transaction</vt:lpstr>
      <vt:lpstr>Figure 6.4 Example of Concurrent Processing of Two Users’ Tasks</vt:lpstr>
      <vt:lpstr>Lost Update Problem</vt:lpstr>
      <vt:lpstr>Lost Updates</vt:lpstr>
      <vt:lpstr>Figure 6.5 Example of the Lost Update Problem</vt:lpstr>
      <vt:lpstr>Resource Locking</vt:lpstr>
      <vt:lpstr>Figure 6.6 Example of Concurrent Processing with Explicit Locks</vt:lpstr>
      <vt:lpstr>Serializable Transactions</vt:lpstr>
      <vt:lpstr>Two-Phased Locking</vt:lpstr>
      <vt:lpstr>Two-Phase Locking Protocol</vt:lpstr>
      <vt:lpstr>Deadlock</vt:lpstr>
      <vt:lpstr>Figure 6.7 Examples of Deadlock</vt:lpstr>
      <vt:lpstr>Optimistic Versus Pessimistic Locking</vt:lpstr>
      <vt:lpstr>Figure 6.8 Example of Optimistic Locking</vt:lpstr>
      <vt:lpstr>Figure 6.9 Example of Pessimistic Locking</vt:lpstr>
      <vt:lpstr>SQL Transaction Control Language (T L C)</vt:lpstr>
      <vt:lpstr>Figure 6.10 Example of Marking Transaction Boundaries</vt:lpstr>
      <vt:lpstr>A C I D Transaction (1 of 2)</vt:lpstr>
      <vt:lpstr>A C I D Transaction (2 of 2)</vt:lpstr>
      <vt:lpstr>Figure 6.11 Summary of Data Read Problems</vt:lpstr>
      <vt:lpstr>An Uncommitted Data Problem</vt:lpstr>
      <vt:lpstr>Retrieval During Update</vt:lpstr>
      <vt:lpstr>None-Repeatable Read</vt:lpstr>
      <vt:lpstr>Figure 6.12 Summary of Isolation Levels</vt:lpstr>
      <vt:lpstr>Cursor</vt:lpstr>
      <vt:lpstr>Cursor Types</vt:lpstr>
      <vt:lpstr>Figure 6.13 Summary of Cursor Types</vt:lpstr>
      <vt:lpstr>Figure 6.14 Database Security Authentication and Authorization</vt:lpstr>
      <vt:lpstr>Figure 6.15 Creating the MySQL User Login</vt:lpstr>
      <vt:lpstr>Figure 6.16 Using the Workbench to Grant Privileges to a Database Schema</vt:lpstr>
      <vt:lpstr>User Processing Rights and Responsibilities</vt:lpstr>
      <vt:lpstr>Figure 6.17 A Model of DBMS Security</vt:lpstr>
      <vt:lpstr>Figure 6.18 MySQL Administrative Roles</vt:lpstr>
      <vt:lpstr>Figure 6.19 Processing Rights at Heather Sweeney Designs</vt:lpstr>
      <vt:lpstr>Figure 6.20 Creating a New Connection for HsdUser</vt:lpstr>
      <vt:lpstr>Figure 6.21 DBMS Security Guidelines</vt:lpstr>
      <vt:lpstr>Application-Level Security</vt:lpstr>
      <vt:lpstr>Database Backup and Recovery</vt:lpstr>
      <vt:lpstr>Recovery via Reprocessing</vt:lpstr>
      <vt:lpstr>Recovery via Rollback &amp; Rollforward</vt:lpstr>
      <vt:lpstr>Rollforward</vt:lpstr>
      <vt:lpstr>Rollback</vt:lpstr>
      <vt:lpstr>Figure 6.22 Undo and Redo Transactions</vt:lpstr>
      <vt:lpstr>Figure 6.23 Transaction Log Example</vt:lpstr>
      <vt:lpstr>Figure 6.24 Recovery Example</vt:lpstr>
      <vt:lpstr>A Transaction Log</vt:lpstr>
      <vt:lpstr>Figure 6.25 Backing Up the H S D Database</vt:lpstr>
      <vt:lpstr>Additional D B A Responsibilities (1 of 2)</vt:lpstr>
      <vt:lpstr>Additional D B A Responsibilities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Ninth Edition, Chapter 6, Database Administration</dc:title>
  <dc:subject>Business</dc:subject>
  <dc:creator>Kroenke / Auer</dc:creator>
  <cp:keywords>MIS</cp:keywords>
  <cp:lastModifiedBy>Caesar Jude Clemente</cp:lastModifiedBy>
  <cp:revision>4862</cp:revision>
  <dcterms:created xsi:type="dcterms:W3CDTF">2014-07-14T20:04:21Z</dcterms:created>
  <dcterms:modified xsi:type="dcterms:W3CDTF">2021-11-17T19:27:41Z</dcterms:modified>
</cp:coreProperties>
</file>