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E26C-C6AB-4C56-AF3F-C7F4D8A8B7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19943-0D24-4A84-A4C2-6607C524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name is ….</a:t>
            </a:r>
            <a:r>
              <a:rPr lang="en-CA" baseline="0" dirty="0"/>
              <a:t> And I will be your instructor for this semester</a:t>
            </a:r>
          </a:p>
          <a:p>
            <a:r>
              <a:rPr lang="en-CA" baseline="0" dirty="0"/>
              <a:t>I know Excel and have been using it for my research and statistical analysis. But I can not say that I know everything about excel. I hope all of us can learn together in this class. Last month, I was still a student. Last year I was still sitting like you listening to instructor/professor. But here I am now becoming the instructor for this class. This is my first experience in teaching. So, things may be a bit shaky at the beginning. This semester will be my learning curve as an instructor. So, I hope all of us can learn together and improve our knowledge and expertise in Excel.</a:t>
            </a:r>
          </a:p>
          <a:p>
            <a:endParaRPr lang="en-CA" baseline="0" dirty="0"/>
          </a:p>
          <a:p>
            <a:r>
              <a:rPr lang="en-CA" baseline="0" dirty="0"/>
              <a:t>Please feel free to give me any feedback that you think may benefit our learning process.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20421-FA23-4806-95C5-3290EBE5322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82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40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348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0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6169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951C35-43E7-44E9-8076-FC94E441C3C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34890B-52C2-496D-AD72-4743CC3C13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uglascollege.ca/about-douglas/governance/polic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0C248B-FF3A-4A8E-9E9D-C0670F97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58" y="1379913"/>
            <a:ext cx="7772400" cy="4397375"/>
          </a:xfrm>
        </p:spPr>
        <p:txBody>
          <a:bodyPr>
            <a:normAutofit fontScale="90000"/>
          </a:bodyPr>
          <a:lstStyle/>
          <a:p>
            <a:r>
              <a:rPr lang="en-CA" dirty="0"/>
              <a:t>Lecture 1</a:t>
            </a:r>
            <a:br>
              <a:rPr lang="en-CA" dirty="0"/>
            </a:br>
            <a:r>
              <a:rPr lang="en-CA" dirty="0"/>
              <a:t>Course overview</a:t>
            </a:r>
            <a:br>
              <a:rPr lang="en-CA" dirty="0"/>
            </a:b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8902-4858-4DA2-8B86-D6C26F02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6" y="1271016"/>
            <a:ext cx="8272211" cy="4553712"/>
          </a:xfrm>
        </p:spPr>
        <p:txBody>
          <a:bodyPr>
            <a:noAutofit/>
          </a:bodyPr>
          <a:lstStyle/>
          <a:p>
            <a:r>
              <a:rPr lang="en-CA" sz="2400" dirty="0"/>
              <a:t>All announcements, assignments, and resources will be provided in the Blackboard</a:t>
            </a:r>
          </a:p>
          <a:p>
            <a:r>
              <a:rPr lang="en-CA" sz="2400" dirty="0"/>
              <a:t>Emailing your instructor: </a:t>
            </a:r>
            <a:r>
              <a:rPr lang="en-CA" sz="2400" b="1" dirty="0">
                <a:solidFill>
                  <a:srgbClr val="FF0000"/>
                </a:solidFill>
              </a:rPr>
              <a:t>clementec@douglascollege.ca</a:t>
            </a:r>
            <a:endParaRPr lang="en-CA" sz="2400" dirty="0"/>
          </a:p>
          <a:p>
            <a:pPr lvl="1"/>
            <a:r>
              <a:rPr lang="en-CA" sz="2000" dirty="0"/>
              <a:t>Subject: </a:t>
            </a:r>
            <a:r>
              <a:rPr lang="en-CA" sz="1400" dirty="0"/>
              <a:t> </a:t>
            </a:r>
            <a:r>
              <a:rPr lang="en-CA" sz="2000" dirty="0"/>
              <a:t>“</a:t>
            </a:r>
            <a:r>
              <a:rPr lang="en-CA" sz="2000" dirty="0" smtClean="0"/>
              <a:t>CSIS2300” </a:t>
            </a:r>
            <a:r>
              <a:rPr lang="en-CA" sz="2000" dirty="0"/>
              <a:t>and a subject (absent from class, missed assignment, etc.)</a:t>
            </a:r>
          </a:p>
          <a:p>
            <a:r>
              <a:rPr lang="en-CA" sz="2400" dirty="0"/>
              <a:t>In case of absent, an original signed doctors note, on official letterhead with contact information including address, phone number, email address and Physician ID is required</a:t>
            </a:r>
          </a:p>
          <a:p>
            <a:r>
              <a:rPr lang="en-CA" sz="2400" dirty="0"/>
              <a:t>Office hours is not for a make up class</a:t>
            </a:r>
          </a:p>
          <a:p>
            <a:r>
              <a:rPr lang="en-CA" sz="2400" dirty="0"/>
              <a:t>Late policy: after due warning, students who repeatedly late for the class may be prohibited to enter the class and will miss the attendance</a:t>
            </a:r>
          </a:p>
        </p:txBody>
      </p:sp>
    </p:spTree>
    <p:extLst>
      <p:ext uri="{BB962C8B-B14F-4D97-AF65-F5344CB8AC3E}">
        <p14:creationId xmlns:p14="http://schemas.microsoft.com/office/powerpoint/2010/main" val="11471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Late assignment will not be accepted</a:t>
            </a:r>
          </a:p>
          <a:p>
            <a:r>
              <a:rPr lang="en-CA" dirty="0"/>
              <a:t>Missed quizzes or exams will not be made up</a:t>
            </a:r>
          </a:p>
          <a:p>
            <a:r>
              <a:rPr lang="en-CA" dirty="0"/>
              <a:t>Unavoidable circumstances 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email the instructor at your earliest opportunity</a:t>
            </a:r>
          </a:p>
          <a:p>
            <a:r>
              <a:rPr lang="en-CA" b="1" dirty="0">
                <a:sym typeface="Wingdings" panose="05000000000000000000" pitchFamily="2" charset="2"/>
              </a:rPr>
              <a:t>Mobile phone</a:t>
            </a:r>
            <a:r>
              <a:rPr lang="en-CA" dirty="0">
                <a:sym typeface="Wingdings" panose="05000000000000000000" pitchFamily="2" charset="2"/>
              </a:rPr>
              <a:t>, internet and social media are disruptive </a:t>
            </a:r>
          </a:p>
          <a:p>
            <a:r>
              <a:rPr lang="en-CA" dirty="0">
                <a:sym typeface="Wingdings" panose="05000000000000000000" pitchFamily="2" charset="2"/>
              </a:rPr>
              <a:t>Other regulations in the course outline</a:t>
            </a:r>
          </a:p>
        </p:txBody>
      </p:sp>
    </p:spTree>
    <p:extLst>
      <p:ext uri="{BB962C8B-B14F-4D97-AF65-F5344CB8AC3E}">
        <p14:creationId xmlns:p14="http://schemas.microsoft.com/office/powerpoint/2010/main" val="413861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Douglas college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Douglas college policy, </a:t>
            </a:r>
            <a:r>
              <a:rPr lang="en-CA" dirty="0">
                <a:hlinkClick r:id="rId2"/>
              </a:rPr>
              <a:t>http://www.douglascollege.ca/about-douglas/governance/policies</a:t>
            </a:r>
            <a:endParaRPr lang="en-CA" dirty="0"/>
          </a:p>
          <a:p>
            <a:r>
              <a:rPr lang="en-CA" dirty="0"/>
              <a:t>Academic integrity </a:t>
            </a:r>
          </a:p>
          <a:p>
            <a:pPr lvl="1"/>
            <a:r>
              <a:rPr lang="en-CA" dirty="0"/>
              <a:t>Zero tolerance for plagiarism and cheating</a:t>
            </a:r>
          </a:p>
          <a:p>
            <a:pPr lvl="1"/>
            <a:r>
              <a:rPr lang="en-CA" dirty="0"/>
              <a:t>Violator will be:</a:t>
            </a:r>
          </a:p>
          <a:p>
            <a:pPr lvl="2"/>
            <a:r>
              <a:rPr lang="en-CA" dirty="0"/>
              <a:t>Reported to the Dean’s office </a:t>
            </a:r>
            <a:r>
              <a:rPr lang="en-CA" dirty="0">
                <a:sym typeface="Wingdings" panose="05000000000000000000" pitchFamily="2" charset="2"/>
              </a:rPr>
              <a:t> warnings from the dean’s office may lead to failure in the course</a:t>
            </a:r>
            <a:endParaRPr lang="en-CA" dirty="0"/>
          </a:p>
          <a:p>
            <a:pPr lvl="2"/>
            <a:r>
              <a:rPr lang="en-CA" dirty="0"/>
              <a:t>Receive zero mark on the particular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15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A48-582D-4C02-A38B-44D3415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other students’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5417-F66C-427E-9A64-EB5818F8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Submitted work (exam or assignment) that is </a:t>
            </a:r>
            <a:r>
              <a:rPr lang="en-US" b="1" dirty="0"/>
              <a:t>similar in style</a:t>
            </a:r>
            <a:r>
              <a:rPr lang="en-US" dirty="0"/>
              <a:t> as in other program(s) submitted by another student(s) in the same or previous semesters will be </a:t>
            </a:r>
            <a:r>
              <a:rPr lang="en-US" b="1" dirty="0"/>
              <a:t>considered as cheating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College policy on academic dishonesty will be applied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35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A48-582D-4C02-A38B-44D3415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other students’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5417-F66C-427E-9A64-EB5818F8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Person’s </a:t>
            </a:r>
            <a:r>
              <a:rPr lang="en-US" b="1" dirty="0"/>
              <a:t>digital signature</a:t>
            </a:r>
            <a:r>
              <a:rPr lang="en-US" dirty="0"/>
              <a:t> is searchable by employers (and the Federal Government of Canada). 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b="1" dirty="0"/>
              <a:t>	  </a:t>
            </a:r>
            <a:r>
              <a:rPr lang="en-US" sz="3200" b="1" dirty="0"/>
              <a:t>Think about it. </a:t>
            </a:r>
            <a:endParaRPr lang="en-CA" sz="3200" b="1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7AAB3-4DC1-4658-81C3-772636D8E868}"/>
              </a:ext>
            </a:extLst>
          </p:cNvPr>
          <p:cNvSpPr/>
          <p:nvPr/>
        </p:nvSpPr>
        <p:spPr>
          <a:xfrm>
            <a:off x="3031525" y="3824629"/>
            <a:ext cx="5399902" cy="12910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/>
              <a:t>#It’sNotWorthIt</a:t>
            </a:r>
          </a:p>
        </p:txBody>
      </p:sp>
    </p:spTree>
    <p:extLst>
      <p:ext uri="{BB962C8B-B14F-4D97-AF65-F5344CB8AC3E}">
        <p14:creationId xmlns:p14="http://schemas.microsoft.com/office/powerpoint/2010/main" val="339186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8093-EAA8-4EEB-B9BC-36606FD4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151A-0B14-4D2E-9EFB-4C2C99A2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project </a:t>
            </a:r>
            <a:r>
              <a:rPr lang="en-CA" dirty="0"/>
              <a:t>with a maximum of two students per group</a:t>
            </a:r>
          </a:p>
          <a:p>
            <a:r>
              <a:rPr lang="en-CA" dirty="0" smtClean="0"/>
              <a:t>Progress </a:t>
            </a:r>
            <a:r>
              <a:rPr lang="en-CA" dirty="0"/>
              <a:t>report of the project is due at each assignment’s deadline (assign. 1-3)</a:t>
            </a:r>
          </a:p>
          <a:p>
            <a:r>
              <a:rPr lang="en-CA" dirty="0"/>
              <a:t>Project instruction document will be uploaded on the Blackboard next week</a:t>
            </a:r>
          </a:p>
        </p:txBody>
      </p:sp>
    </p:spTree>
    <p:extLst>
      <p:ext uri="{BB962C8B-B14F-4D97-AF65-F5344CB8AC3E}">
        <p14:creationId xmlns:p14="http://schemas.microsoft.com/office/powerpoint/2010/main" val="202319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94" y="198852"/>
            <a:ext cx="2293590" cy="1020349"/>
          </a:xfrm>
        </p:spPr>
        <p:txBody>
          <a:bodyPr>
            <a:noAutofit/>
          </a:bodyPr>
          <a:lstStyle/>
          <a:p>
            <a:r>
              <a:rPr lang="en-CA" sz="2700" dirty="0"/>
              <a:t>Course </a:t>
            </a:r>
            <a:br>
              <a:rPr lang="en-CA" sz="2700" dirty="0"/>
            </a:br>
            <a:r>
              <a:rPr lang="en-CA" sz="27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Fundamentals</a:t>
            </a:r>
          </a:p>
          <a:p>
            <a:r>
              <a:rPr lang="en-US" dirty="0" smtClean="0"/>
              <a:t>The relational model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Database Administration</a:t>
            </a:r>
          </a:p>
          <a:p>
            <a:r>
              <a:rPr lang="en-US" dirty="0" smtClean="0"/>
              <a:t>Database Processing Applications</a:t>
            </a:r>
          </a:p>
          <a:p>
            <a:r>
              <a:rPr lang="en-US" dirty="0" smtClean="0"/>
              <a:t>Big Data, Data Warehouses, and</a:t>
            </a:r>
            <a:br>
              <a:rPr lang="en-US" dirty="0" smtClean="0"/>
            </a:br>
            <a:r>
              <a:rPr lang="en-US" dirty="0" smtClean="0"/>
              <a:t>Business Intelligence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0C64-BC81-44B6-B69E-C587094A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C529-EB87-474C-88A8-864F9E93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 material covered in the course</a:t>
            </a:r>
            <a:endParaRPr lang="en-CA" dirty="0"/>
          </a:p>
          <a:p>
            <a:r>
              <a:rPr lang="en-US" b="1" dirty="0"/>
              <a:t>FINAL Exam period: </a:t>
            </a:r>
            <a:r>
              <a:rPr lang="en-US" b="1" dirty="0" smtClean="0"/>
              <a:t>Dec. </a:t>
            </a:r>
            <a:r>
              <a:rPr lang="en-US" b="1" dirty="0"/>
              <a:t>12</a:t>
            </a:r>
            <a:r>
              <a:rPr lang="en-US" b="1" baseline="30000" dirty="0"/>
              <a:t>th</a:t>
            </a:r>
            <a:r>
              <a:rPr lang="en-US" b="1" dirty="0"/>
              <a:t> – Aug. 19</a:t>
            </a:r>
            <a:r>
              <a:rPr lang="en-US" b="1" baseline="30000" dirty="0"/>
              <a:t>th</a:t>
            </a:r>
            <a:endParaRPr lang="en-CA" dirty="0"/>
          </a:p>
          <a:p>
            <a:r>
              <a:rPr lang="en-US" b="1" dirty="0"/>
              <a:t>DO NOT make any travel arrangements until the final exam date is set by the College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75194-BB9D-4F27-9BBE-874412C9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New Perspectives on HTML5, CSS3, and JavaScript, 6th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6C4-AC25-4765-B366-A8009E21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Subject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A778-3438-4D17-9B11-7746093E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the subject difficult?</a:t>
            </a:r>
          </a:p>
          <a:p>
            <a:r>
              <a:rPr lang="en-CA" dirty="0"/>
              <a:t>Can I study for the subject two days before the exam?</a:t>
            </a:r>
          </a:p>
          <a:p>
            <a:r>
              <a:rPr lang="en-CA" dirty="0"/>
              <a:t>Should I come to the class as often as possible?</a:t>
            </a:r>
          </a:p>
          <a:p>
            <a:r>
              <a:rPr lang="en-CA" dirty="0"/>
              <a:t>What is instructor educational philosophy in teaching the class? </a:t>
            </a:r>
            <a:r>
              <a:rPr lang="en-CA" b="1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317061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6EE-3B99-41A8-BF7D-DD5E0D88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EC95-88FF-47C3-8847-20BAAF72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Faculty Introduction</a:t>
            </a:r>
          </a:p>
          <a:p>
            <a:r>
              <a:rPr lang="en-CA" dirty="0"/>
              <a:t>Course Introduction</a:t>
            </a:r>
          </a:p>
          <a:p>
            <a:r>
              <a:rPr lang="en-CA" dirty="0"/>
              <a:t>Student Introduction</a:t>
            </a:r>
          </a:p>
          <a:p>
            <a:r>
              <a:rPr lang="en-CA" dirty="0"/>
              <a:t>Classroom and school policies</a:t>
            </a:r>
          </a:p>
          <a:p>
            <a:r>
              <a:rPr lang="en-CA" dirty="0"/>
              <a:t>Leveling of Expectations</a:t>
            </a:r>
          </a:p>
          <a:p>
            <a:r>
              <a:rPr lang="en-CA" dirty="0"/>
              <a:t>First Chapter lecture</a:t>
            </a:r>
          </a:p>
          <a:p>
            <a:r>
              <a:rPr lang="en-CA" dirty="0"/>
              <a:t>Laboratory </a:t>
            </a:r>
            <a:r>
              <a:rPr lang="en-CA" dirty="0" smtClean="0"/>
              <a:t>Exercise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20A6-19AB-475A-B0BA-507B10F2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98A6-187C-427D-AC96-07303FFD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Name: Dr. Caesar Clemente</a:t>
            </a:r>
          </a:p>
          <a:p>
            <a:r>
              <a:rPr lang="en-CA" dirty="0"/>
              <a:t>B.S in Computer Science</a:t>
            </a:r>
          </a:p>
          <a:p>
            <a:r>
              <a:rPr lang="en-CA" dirty="0"/>
              <a:t>MBA in Computer Management</a:t>
            </a:r>
          </a:p>
          <a:p>
            <a:r>
              <a:rPr lang="en-CA" dirty="0"/>
              <a:t>MIS in Assurance Management</a:t>
            </a:r>
          </a:p>
          <a:p>
            <a:r>
              <a:rPr lang="en-CA" dirty="0"/>
              <a:t>Ph.D. in Management</a:t>
            </a:r>
          </a:p>
          <a:p>
            <a:r>
              <a:rPr lang="en-CA" dirty="0"/>
              <a:t>Worked as a programmer</a:t>
            </a:r>
          </a:p>
          <a:p>
            <a:r>
              <a:rPr lang="en-CA" dirty="0"/>
              <a:t>More than 10 years in the Academe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32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9A3B-DD50-4007-80C0-5610942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55FF-7260-4AEF-B74F-0BFBCEC0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Your name</a:t>
            </a:r>
          </a:p>
          <a:p>
            <a:r>
              <a:rPr lang="en-CA" dirty="0"/>
              <a:t>Your personal background (optional)</a:t>
            </a:r>
          </a:p>
          <a:p>
            <a:r>
              <a:rPr lang="en-CA" dirty="0"/>
              <a:t>Your IT background</a:t>
            </a:r>
          </a:p>
          <a:p>
            <a:r>
              <a:rPr lang="en-CA" dirty="0"/>
              <a:t>Your expectations 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124005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syllabus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26939" y="5183661"/>
            <a:ext cx="8245160" cy="5185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all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5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028825"/>
            <a:ext cx="7429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objectives (summary)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883" y="2286000"/>
            <a:ext cx="964518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Textbook</a:t>
            </a:r>
          </a:p>
          <a:p>
            <a:pPr lvl="1"/>
            <a:r>
              <a:rPr lang="en-CA" sz="2100" dirty="0"/>
              <a:t>Labs (and assignment) will be from the textbook</a:t>
            </a:r>
          </a:p>
          <a:p>
            <a:pPr lvl="1"/>
            <a:r>
              <a:rPr lang="en-CA" sz="2100" dirty="0"/>
              <a:t>Exam will be based on the textbook</a:t>
            </a:r>
          </a:p>
          <a:p>
            <a:r>
              <a:rPr lang="en-CA" sz="2400" dirty="0"/>
              <a:t>Course resources</a:t>
            </a:r>
          </a:p>
          <a:p>
            <a:pPr lvl="1"/>
            <a:r>
              <a:rPr lang="en-CA" sz="2100" dirty="0" smtClean="0"/>
              <a:t>Computer/laptop</a:t>
            </a:r>
            <a:endParaRPr lang="en-CA" sz="2100" dirty="0"/>
          </a:p>
          <a:p>
            <a:pPr lvl="1"/>
            <a:r>
              <a:rPr lang="en-CA" sz="2100" dirty="0"/>
              <a:t>USB drive (optional)</a:t>
            </a:r>
          </a:p>
          <a:p>
            <a:pPr lvl="1"/>
            <a:r>
              <a:rPr lang="en-CA" sz="2100" dirty="0"/>
              <a:t>Binder to keep your notes (optional)</a:t>
            </a:r>
          </a:p>
          <a:p>
            <a:pPr lvl="1"/>
            <a:r>
              <a:rPr lang="en-CA" sz="2100" b="1" dirty="0"/>
              <a:t>Blackboard Community access (mandatory)</a:t>
            </a:r>
          </a:p>
        </p:txBody>
      </p:sp>
    </p:spTree>
    <p:extLst>
      <p:ext uri="{BB962C8B-B14F-4D97-AF65-F5344CB8AC3E}">
        <p14:creationId xmlns:p14="http://schemas.microsoft.com/office/powerpoint/2010/main" val="15660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352" y="1447801"/>
            <a:ext cx="4289755" cy="3803550"/>
          </a:xfrm>
        </p:spPr>
        <p:txBody>
          <a:bodyPr>
            <a:normAutofit/>
          </a:bodyPr>
          <a:lstStyle/>
          <a:p>
            <a:r>
              <a:rPr lang="en-CA" sz="2400" dirty="0"/>
              <a:t>You will get UN mark if:</a:t>
            </a:r>
          </a:p>
          <a:p>
            <a:pPr lvl="1"/>
            <a:r>
              <a:rPr lang="en-CA" sz="2100" dirty="0"/>
              <a:t>You missed the exams, or</a:t>
            </a:r>
          </a:p>
          <a:p>
            <a:pPr lvl="1"/>
            <a:r>
              <a:rPr lang="en-CA" sz="2100" dirty="0"/>
              <a:t>You missed more than 30% of the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05" y="3418188"/>
            <a:ext cx="9208102" cy="17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EF19-1581-498D-A279-61B841B7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B4-5D82-4CB3-BC31-CEE88D2C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576512"/>
            <a:ext cx="9848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50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</TotalTime>
  <Words>713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Wingdings</vt:lpstr>
      <vt:lpstr>Wingdings 2</vt:lpstr>
      <vt:lpstr>Badge</vt:lpstr>
      <vt:lpstr>Lecture 1 Course overview </vt:lpstr>
      <vt:lpstr>Things to do today</vt:lpstr>
      <vt:lpstr>My Background</vt:lpstr>
      <vt:lpstr>Introduce yourself</vt:lpstr>
      <vt:lpstr>Course syllabus</vt:lpstr>
      <vt:lpstr>Course objectives (summary)</vt:lpstr>
      <vt:lpstr>Course material</vt:lpstr>
      <vt:lpstr>Course evaluation</vt:lpstr>
      <vt:lpstr>Textbook</vt:lpstr>
      <vt:lpstr>Regulations</vt:lpstr>
      <vt:lpstr>Regulations </vt:lpstr>
      <vt:lpstr>Douglas college regulation</vt:lpstr>
      <vt:lpstr>Copying other students’ work</vt:lpstr>
      <vt:lpstr>Copying other students’ work</vt:lpstr>
      <vt:lpstr>Project</vt:lpstr>
      <vt:lpstr>Course  overview</vt:lpstr>
      <vt:lpstr>Final Exam</vt:lpstr>
      <vt:lpstr>Subject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Course overview Introduction to html5</dc:title>
  <dc:creator>Windows User</dc:creator>
  <cp:lastModifiedBy>Windows User</cp:lastModifiedBy>
  <cp:revision>3</cp:revision>
  <dcterms:created xsi:type="dcterms:W3CDTF">2019-08-29T23:56:07Z</dcterms:created>
  <dcterms:modified xsi:type="dcterms:W3CDTF">2019-08-30T23:09:46Z</dcterms:modified>
</cp:coreProperties>
</file>