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1074" r:id="rId2"/>
    <p:sldId id="1135" r:id="rId3"/>
    <p:sldId id="1167" r:id="rId4"/>
    <p:sldId id="1169" r:id="rId5"/>
    <p:sldId id="1171" r:id="rId6"/>
    <p:sldId id="1172" r:id="rId7"/>
    <p:sldId id="1173" r:id="rId8"/>
    <p:sldId id="1174" r:id="rId9"/>
    <p:sldId id="1175" r:id="rId10"/>
    <p:sldId id="1176" r:id="rId11"/>
    <p:sldId id="1177" r:id="rId12"/>
    <p:sldId id="1178" r:id="rId13"/>
    <p:sldId id="1170" r:id="rId14"/>
    <p:sldId id="1179" r:id="rId15"/>
    <p:sldId id="1180" r:id="rId16"/>
    <p:sldId id="1181" r:id="rId17"/>
    <p:sldId id="1182" r:id="rId18"/>
    <p:sldId id="1183" r:id="rId19"/>
    <p:sldId id="1184" r:id="rId20"/>
    <p:sldId id="1185"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98" r:id="rId34"/>
    <p:sldId id="1199" r:id="rId35"/>
    <p:sldId id="1200" r:id="rId36"/>
    <p:sldId id="1201" r:id="rId37"/>
    <p:sldId id="1202" r:id="rId38"/>
    <p:sldId id="1203" r:id="rId39"/>
    <p:sldId id="1207" r:id="rId40"/>
    <p:sldId id="1206" r:id="rId41"/>
    <p:sldId id="1208" r:id="rId42"/>
    <p:sldId id="1209" r:id="rId43"/>
    <p:sldId id="1210" r:id="rId44"/>
    <p:sldId id="1211" r:id="rId45"/>
    <p:sldId id="1212" r:id="rId46"/>
    <p:sldId id="1214" r:id="rId47"/>
    <p:sldId id="1213" r:id="rId48"/>
    <p:sldId id="1215" r:id="rId49"/>
    <p:sldId id="11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392">
          <p15:clr>
            <a:srgbClr val="A4A3A4"/>
          </p15:clr>
        </p15:guide>
        <p15:guide id="8" orient="horz" pos="1152">
          <p15:clr>
            <a:srgbClr val="A4A3A4"/>
          </p15:clr>
        </p15:guide>
        <p15:guide id="9" pos="288">
          <p15:clr>
            <a:srgbClr val="A4A3A4"/>
          </p15:clr>
        </p15:guide>
        <p15:guide id="10"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2" autoAdjust="0"/>
    <p:restoredTop sz="87179" autoAdjust="0"/>
  </p:normalViewPr>
  <p:slideViewPr>
    <p:cSldViewPr>
      <p:cViewPr varScale="1">
        <p:scale>
          <a:sx n="100" d="100"/>
          <a:sy n="100" d="100"/>
        </p:scale>
        <p:origin x="2148" y="108"/>
      </p:cViewPr>
      <p:guideLst>
        <p:guide orient="horz" pos="2160"/>
        <p:guide pos="2880"/>
        <p:guide orient="horz" pos="336"/>
        <p:guide orient="horz" pos="3984"/>
        <p:guide orient="horz" pos="912"/>
        <p:guide orient="horz" pos="672"/>
        <p:guide orient="horz" pos="1392"/>
        <p:guide orient="horz" pos="1152"/>
        <p:guide pos="288"/>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9/13/2019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this slide</a:t>
            </a:r>
            <a:r>
              <a:rPr lang="en-US" baseline="0" dirty="0" smtClean="0"/>
              <a:t> was not included in the original PPT, it should be added.</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472311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058026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47675" y="2771775"/>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686175"/>
            <a:ext cx="8153400" cy="685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5"/>
          </p:nvPr>
        </p:nvSpPr>
        <p:spPr>
          <a:xfrm>
            <a:off x="457200" y="5029200"/>
            <a:ext cx="815340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3635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83790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9/13/2019</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9/13/2019</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9/13/2019</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smtClean="0">
                <a:latin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225967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9/13/2019</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9/13/2019</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6" r:id="rId11"/>
    <p:sldLayoutId id="2147483663" r:id="rId12"/>
    <p:sldLayoutId id="2147483651" r:id="rId13"/>
    <p:sldLayoutId id="2147483654" r:id="rId14"/>
    <p:sldLayoutId id="2147483655" r:id="rId15"/>
    <p:sldLayoutId id="2147483664"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154969" cy="575343"/>
          </a:xfrm>
        </p:spPr>
        <p:txBody>
          <a:bodyPr wrap="square" anchor="ctr">
            <a:noAutofit/>
          </a:bodyPr>
          <a:lstStyle/>
          <a:p>
            <a:pPr>
              <a:lnSpc>
                <a:spcPct val="90000"/>
              </a:lnSpc>
              <a:spcAft>
                <a:spcPts val="125"/>
              </a:spcAft>
              <a:defRPr/>
            </a:pPr>
            <a:r>
              <a:rPr lang="en-IN" sz="3600" dirty="0">
                <a:latin typeface="+mj-lt"/>
              </a:rPr>
              <a:t>Database Concepts</a:t>
            </a:r>
          </a:p>
        </p:txBody>
      </p:sp>
      <p:sp>
        <p:nvSpPr>
          <p:cNvPr id="3" name="Text Placeholder 2"/>
          <p:cNvSpPr>
            <a:spLocks noGrp="1"/>
          </p:cNvSpPr>
          <p:nvPr>
            <p:ph type="body" sz="quarter" idx="13"/>
          </p:nvPr>
        </p:nvSpPr>
        <p:spPr>
          <a:xfrm>
            <a:off x="456677" y="790575"/>
            <a:ext cx="8153923" cy="333375"/>
          </a:xfrm>
        </p:spPr>
        <p:txBody>
          <a:bodyPr wrap="square" anchor="ctr">
            <a:noAutofit/>
          </a:bodyPr>
          <a:lstStyle/>
          <a:p>
            <a:r>
              <a:rPr lang="en-US" altLang="en-US" dirty="0" smtClean="0"/>
              <a:t>Ninth</a:t>
            </a:r>
            <a:r>
              <a:rPr lang="en-US" altLang="en-US" dirty="0" smtClean="0">
                <a:solidFill>
                  <a:srgbClr val="FFFFFF"/>
                </a:solidFill>
              </a:rPr>
              <a:t> </a:t>
            </a:r>
            <a:r>
              <a:rPr lang="en-US" dirty="0" smtClean="0"/>
              <a:t>Edition</a:t>
            </a:r>
            <a:endParaRPr lang="en-IN" dirty="0"/>
          </a:p>
        </p:txBody>
      </p:sp>
      <p:sp>
        <p:nvSpPr>
          <p:cNvPr id="4" name="Text Placeholder 3"/>
          <p:cNvSpPr>
            <a:spLocks noGrp="1"/>
          </p:cNvSpPr>
          <p:nvPr>
            <p:ph type="body" sz="quarter" idx="14"/>
          </p:nvPr>
        </p:nvSpPr>
        <p:spPr>
          <a:xfrm>
            <a:off x="4554728" y="2497663"/>
            <a:ext cx="4055871" cy="550337"/>
          </a:xfrm>
        </p:spPr>
        <p:txBody>
          <a:bodyPr wrap="square" anchor="ctr">
            <a:noAutofit/>
          </a:bodyPr>
          <a:lstStyle/>
          <a:p>
            <a:r>
              <a:rPr lang="en-US" sz="3200" dirty="0"/>
              <a:t>Chapter </a:t>
            </a:r>
            <a:r>
              <a:rPr lang="en-US" sz="3200" dirty="0" smtClean="0"/>
              <a:t>2</a:t>
            </a:r>
            <a:endParaRPr lang="en-US" sz="3200" dirty="0"/>
          </a:p>
        </p:txBody>
      </p:sp>
      <p:sp>
        <p:nvSpPr>
          <p:cNvPr id="5" name="Text Placeholder 5"/>
          <p:cNvSpPr>
            <a:spLocks noGrp="1"/>
          </p:cNvSpPr>
          <p:nvPr>
            <p:ph type="body" sz="quarter" idx="15"/>
          </p:nvPr>
        </p:nvSpPr>
        <p:spPr>
          <a:xfrm>
            <a:off x="4572000" y="3114675"/>
            <a:ext cx="4041101" cy="409575"/>
          </a:xfrm>
        </p:spPr>
        <p:txBody>
          <a:bodyPr wrap="square" anchor="ctr">
            <a:noAutofit/>
          </a:bodyPr>
          <a:lstStyle/>
          <a:p>
            <a:pPr>
              <a:buClrTx/>
              <a:defRPr/>
            </a:pPr>
            <a:r>
              <a:rPr lang="en-IN" altLang="en-US" sz="2000" dirty="0">
                <a:ea typeface="Verdana" panose="020B0604030504040204" pitchFamily="34" charset="0"/>
                <a:cs typeface="Verdana" panose="020B0604030504040204" pitchFamily="34" charset="0"/>
              </a:rPr>
              <a:t>The Relational Model</a:t>
            </a:r>
          </a:p>
        </p:txBody>
      </p:sp>
      <p:pic>
        <p:nvPicPr>
          <p:cNvPr id="9" name="Picture 2" descr="Front Cover: Database Concepts, Ninth Edition by Kroenke, Auer, Vandenberg and Yo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15" y="1213551"/>
            <a:ext cx="3952985" cy="506019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1828801" y="6421992"/>
            <a:ext cx="6781800" cy="283607"/>
          </a:xfrm>
        </p:spPr>
        <p:txBody>
          <a:bodyPr wrap="square">
            <a:noAutofit/>
          </a:bodyPr>
          <a:lstStyle/>
          <a:p>
            <a:pPr marL="0" indent="0" algn="r">
              <a:spcBef>
                <a:spcPts val="0"/>
              </a:spcBef>
              <a:buClrTx/>
              <a:buNone/>
              <a:defRPr/>
            </a:pPr>
            <a:r>
              <a:rPr lang="en-US" altLang="en-US" sz="1200" dirty="0">
                <a:latin typeface="Verdana"/>
                <a:ea typeface="Verdana" panose="020B0604030504040204" pitchFamily="34" charset="0"/>
                <a:cs typeface="Verdana" panose="020B0604030504040204" pitchFamily="34" charset="0"/>
              </a:rPr>
              <a:t>Copyright © 2020, 2017, 2015 Pearson Education, Inc. All Rights Reserved</a:t>
            </a:r>
          </a:p>
        </p:txBody>
      </p:sp>
    </p:spTree>
    <p:extLst>
      <p:ext uri="{BB962C8B-B14F-4D97-AF65-F5344CB8AC3E}">
        <p14:creationId xmlns:p14="http://schemas.microsoft.com/office/powerpoint/2010/main" val="294037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145"/>
            <a:ext cx="8153400" cy="577029"/>
          </a:xfrm>
        </p:spPr>
        <p:txBody>
          <a:bodyPr wrap="square" anchor="ctr">
            <a:noAutofit/>
          </a:bodyPr>
          <a:lstStyle/>
          <a:p>
            <a:r>
              <a:rPr lang="en-IN" sz="3600" dirty="0" smtClean="0">
                <a:latin typeface="+mj-lt"/>
              </a:rPr>
              <a:t>Figure 2.6 </a:t>
            </a:r>
            <a:r>
              <a:rPr lang="en-IN" sz="3600" dirty="0">
                <a:latin typeface="+mj-lt"/>
              </a:rPr>
              <a:t>Equivalent Sets of Terms</a:t>
            </a:r>
            <a:endParaRPr lang="en-US" sz="3600" dirty="0">
              <a:latin typeface="+mj-lt"/>
            </a:endParaRPr>
          </a:p>
        </p:txBody>
      </p:sp>
      <p:pic>
        <p:nvPicPr>
          <p:cNvPr id="6146" name="Picture 2" descr="Table is equivalent to File and Relation.&#10;Row is equivalent to Record and Tuple.&#10;Column is equivalent to Field and Attribute."/>
          <p:cNvPicPr>
            <a:picLocks noChangeAspect="1" noChangeArrowheads="1"/>
          </p:cNvPicPr>
          <p:nvPr/>
        </p:nvPicPr>
        <p:blipFill rotWithShape="1">
          <a:blip r:embed="rId3">
            <a:extLst>
              <a:ext uri="{28A0092B-C50C-407E-A947-70E740481C1C}">
                <a14:useLocalDpi xmlns:a14="http://schemas.microsoft.com/office/drawing/2010/main" val="0"/>
              </a:ext>
            </a:extLst>
          </a:blip>
          <a:srcRect b="8684"/>
          <a:stretch/>
        </p:blipFill>
        <p:spPr bwMode="auto">
          <a:xfrm>
            <a:off x="647392" y="1075669"/>
            <a:ext cx="7836006" cy="477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5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93"/>
            <a:ext cx="8153400" cy="601707"/>
          </a:xfrm>
        </p:spPr>
        <p:txBody>
          <a:bodyPr wrap="square" anchor="ctr">
            <a:noAutofit/>
          </a:bodyPr>
          <a:lstStyle/>
          <a:p>
            <a:r>
              <a:rPr lang="en-US" sz="3600" dirty="0">
                <a:latin typeface="+mj-lt"/>
              </a:rPr>
              <a:t>Types of Keys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3835"/>
            <a:ext cx="8153400" cy="4116512"/>
          </a:xfrm>
        </p:spPr>
        <p:txBody>
          <a:bodyPr>
            <a:noAutofit/>
          </a:bodyPr>
          <a:lstStyle/>
          <a:p>
            <a:pPr marL="285750" indent="-285750"/>
            <a:r>
              <a:rPr lang="en-IN" sz="2200" dirty="0"/>
              <a:t>A </a:t>
            </a:r>
            <a:r>
              <a:rPr lang="en-IN" sz="2200" b="1" dirty="0">
                <a:solidFill>
                  <a:schemeClr val="bg2"/>
                </a:solidFill>
              </a:rPr>
              <a:t>key</a:t>
            </a:r>
            <a:r>
              <a:rPr lang="en-IN" sz="2200" dirty="0"/>
              <a:t> is one or more columns of a relation that is used to identify a row.</a:t>
            </a:r>
          </a:p>
          <a:p>
            <a:pPr marL="772668" lvl="1"/>
            <a:r>
              <a:rPr lang="en-IN" sz="2200" dirty="0"/>
              <a:t>A key can be unique (primary key) or nonunique (foreign key)</a:t>
            </a:r>
          </a:p>
          <a:p>
            <a:pPr marL="285750" indent="-285750"/>
            <a:r>
              <a:rPr lang="en-IN" sz="2200" dirty="0"/>
              <a:t>A </a:t>
            </a:r>
            <a:r>
              <a:rPr lang="en-IN" sz="2200" b="1" dirty="0">
                <a:solidFill>
                  <a:schemeClr val="bg2"/>
                </a:solidFill>
              </a:rPr>
              <a:t>composite key</a:t>
            </a:r>
            <a:r>
              <a:rPr lang="en-IN" sz="2200" dirty="0">
                <a:solidFill>
                  <a:schemeClr val="bg2"/>
                </a:solidFill>
              </a:rPr>
              <a:t> </a:t>
            </a:r>
            <a:r>
              <a:rPr lang="en-IN" sz="2200" dirty="0"/>
              <a:t>contains two or more attributes.</a:t>
            </a:r>
          </a:p>
          <a:p>
            <a:pPr marL="285750" indent="-285750"/>
            <a:r>
              <a:rPr lang="en-IN" sz="2200" b="1" dirty="0">
                <a:solidFill>
                  <a:schemeClr val="bg2"/>
                </a:solidFill>
              </a:rPr>
              <a:t>Candidate keys</a:t>
            </a:r>
            <a:r>
              <a:rPr lang="en-IN" sz="2200" dirty="0">
                <a:solidFill>
                  <a:schemeClr val="bg2"/>
                </a:solidFill>
              </a:rPr>
              <a:t> </a:t>
            </a:r>
            <a:r>
              <a:rPr lang="en-IN" sz="2200" dirty="0"/>
              <a:t>are keys that uniquely identify each row in a relation.</a:t>
            </a:r>
          </a:p>
          <a:p>
            <a:pPr marL="285750" indent="-285750"/>
            <a:r>
              <a:rPr lang="en-IN" sz="2200" dirty="0"/>
              <a:t>A </a:t>
            </a:r>
            <a:r>
              <a:rPr lang="en-IN" sz="2200" b="1" dirty="0">
                <a:solidFill>
                  <a:schemeClr val="bg2"/>
                </a:solidFill>
              </a:rPr>
              <a:t>primary key</a:t>
            </a:r>
            <a:r>
              <a:rPr lang="en-IN" sz="2200" dirty="0">
                <a:solidFill>
                  <a:schemeClr val="bg2"/>
                </a:solidFill>
              </a:rPr>
              <a:t> </a:t>
            </a:r>
            <a:r>
              <a:rPr lang="en-IN" sz="2200" dirty="0"/>
              <a:t>is a candidate key that is chosen as the key that the </a:t>
            </a:r>
            <a:r>
              <a:rPr lang="en-IN" sz="2200" spc="-350" dirty="0" smtClean="0"/>
              <a:t>D M B </a:t>
            </a:r>
            <a:r>
              <a:rPr lang="en-IN" sz="2200" dirty="0" smtClean="0"/>
              <a:t>S </a:t>
            </a:r>
            <a:r>
              <a:rPr lang="en-IN" sz="2200" dirty="0"/>
              <a:t>will use to uniquely identify each row in a relation.</a:t>
            </a:r>
          </a:p>
          <a:p>
            <a:pPr marL="772668" lvl="1"/>
            <a:r>
              <a:rPr lang="en-IN" sz="2200" dirty="0"/>
              <a:t>The primary key in a relation will be </a:t>
            </a:r>
            <a:r>
              <a:rPr lang="en-IN" sz="2200" dirty="0" smtClean="0"/>
              <a:t>underlined.</a:t>
            </a:r>
          </a:p>
        </p:txBody>
      </p:sp>
    </p:spTree>
    <p:extLst>
      <p:ext uri="{BB962C8B-B14F-4D97-AF65-F5344CB8AC3E}">
        <p14:creationId xmlns:p14="http://schemas.microsoft.com/office/powerpoint/2010/main" val="102072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586468"/>
          </a:xfrm>
        </p:spPr>
        <p:txBody>
          <a:bodyPr wrap="square" anchor="ctr">
            <a:noAutofit/>
          </a:bodyPr>
          <a:lstStyle/>
          <a:p>
            <a:r>
              <a:rPr lang="en-US" sz="3600" dirty="0">
                <a:latin typeface="+mj-lt"/>
              </a:rPr>
              <a:t>Example of a Relation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a:t>
            </a:r>
            <a:r>
              <a:rPr lang="en-IN" sz="2800" b="1" dirty="0" smtClean="0">
                <a:solidFill>
                  <a:srgbClr val="007FA3"/>
                </a:solidFill>
              </a:rPr>
              <a:t>terminology</a:t>
            </a:r>
            <a:endParaRPr lang="en-IN" sz="2800" b="1" dirty="0">
              <a:solidFill>
                <a:srgbClr val="007FA3"/>
              </a:solidFill>
            </a:endParaRPr>
          </a:p>
        </p:txBody>
      </p:sp>
      <p:sp>
        <p:nvSpPr>
          <p:cNvPr id="4" name="Content Placeholder 3"/>
          <p:cNvSpPr>
            <a:spLocks noGrp="1"/>
          </p:cNvSpPr>
          <p:nvPr>
            <p:ph idx="13"/>
          </p:nvPr>
        </p:nvSpPr>
        <p:spPr>
          <a:xfrm>
            <a:off x="457200" y="1753835"/>
            <a:ext cx="8153400" cy="3662541"/>
          </a:xfrm>
        </p:spPr>
        <p:txBody>
          <a:bodyPr>
            <a:noAutofit/>
          </a:bodyPr>
          <a:lstStyle/>
          <a:p>
            <a:pPr marL="285750" indent="-285750"/>
            <a:r>
              <a:rPr lang="en-IN" sz="2200" dirty="0"/>
              <a:t>Consider the following example of a relation:</a:t>
            </a:r>
          </a:p>
          <a:p>
            <a:pPr marL="285750" indent="-285750"/>
            <a:r>
              <a:rPr lang="en-IN" sz="2200" dirty="0">
                <a:solidFill>
                  <a:schemeClr val="bg2"/>
                </a:solidFill>
              </a:rPr>
              <a:t>EMPLOYEE (</a:t>
            </a:r>
            <a:r>
              <a:rPr lang="en-IN" sz="2200" u="sng" dirty="0">
                <a:solidFill>
                  <a:schemeClr val="bg2"/>
                </a:solidFill>
              </a:rPr>
              <a:t>EmployeeNumber</a:t>
            </a:r>
            <a:r>
              <a:rPr lang="en-IN" sz="2200" dirty="0">
                <a:solidFill>
                  <a:schemeClr val="bg2"/>
                </a:solidFill>
              </a:rPr>
              <a:t>, FirstName, LastName, Department, EmailAddress, Phone)</a:t>
            </a:r>
          </a:p>
          <a:p>
            <a:pPr marL="285750" indent="-285750"/>
            <a:r>
              <a:rPr lang="en-IN" sz="2200" dirty="0"/>
              <a:t>Notice the following in the example above:</a:t>
            </a:r>
          </a:p>
          <a:p>
            <a:pPr marL="772668" lvl="1"/>
            <a:r>
              <a:rPr lang="en-IN" sz="2200" dirty="0"/>
              <a:t>The relation is in all caps</a:t>
            </a:r>
          </a:p>
          <a:p>
            <a:pPr marL="772668" lvl="1"/>
            <a:r>
              <a:rPr lang="en-IN" sz="2200" dirty="0"/>
              <a:t>All the attributes are within parentheses</a:t>
            </a:r>
          </a:p>
          <a:p>
            <a:pPr marL="772668" lvl="1"/>
            <a:r>
              <a:rPr lang="en-IN" sz="2200" dirty="0" smtClean="0"/>
              <a:t>The </a:t>
            </a:r>
            <a:r>
              <a:rPr lang="en-IN" sz="2200" dirty="0"/>
              <a:t>primary key consists of two words run together with the first letter of each word capitalized.  It is also underlined</a:t>
            </a:r>
            <a:r>
              <a:rPr lang="en-IN" sz="2200" dirty="0" smtClean="0"/>
              <a:t>.</a:t>
            </a:r>
          </a:p>
        </p:txBody>
      </p:sp>
    </p:spTree>
    <p:extLst>
      <p:ext uri="{BB962C8B-B14F-4D97-AF65-F5344CB8AC3E}">
        <p14:creationId xmlns:p14="http://schemas.microsoft.com/office/powerpoint/2010/main" val="1454153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smtClean="0">
                <a:latin typeface="+mj-lt"/>
              </a:rPr>
              <a:t>Figure 2.7 </a:t>
            </a:r>
            <a:r>
              <a:rPr lang="en-IN" sz="3600" dirty="0">
                <a:latin typeface="+mj-lt"/>
              </a:rPr>
              <a:t>Defining a Primary Key in Microsoft Access 2019</a:t>
            </a:r>
            <a:endParaRPr lang="en-US" sz="3600" dirty="0">
              <a:latin typeface="+mj-lt"/>
            </a:endParaRPr>
          </a:p>
        </p:txBody>
      </p:sp>
      <p:pic>
        <p:nvPicPr>
          <p:cNvPr id="7170" name="Picture 2" descr="• On the top panel the Design tab is selected. The menu options are displayed below.&#10;• Primary key button is displayed with a key icon.&#10;• The navigation pane on the left is collapsed.&#10;• The Customer table is displayed as rows and columns.&#10;• There is a standard grey column to the left of the first field which is the Field Name.&#10;• The key symbol in this column indicates which column or columns are being used as the primary key."/>
          <p:cNvPicPr>
            <a:picLocks noChangeAspect="1" noChangeArrowheads="1"/>
          </p:cNvPicPr>
          <p:nvPr/>
        </p:nvPicPr>
        <p:blipFill rotWithShape="1">
          <a:blip r:embed="rId3">
            <a:extLst>
              <a:ext uri="{28A0092B-C50C-407E-A947-70E740481C1C}">
                <a14:useLocalDpi xmlns:a14="http://schemas.microsoft.com/office/drawing/2010/main" val="0"/>
              </a:ext>
            </a:extLst>
          </a:blip>
          <a:srcRect b="4824"/>
          <a:stretch/>
        </p:blipFill>
        <p:spPr bwMode="auto">
          <a:xfrm>
            <a:off x="572709" y="1297069"/>
            <a:ext cx="7993510" cy="457661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196569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43816"/>
          </a:xfrm>
        </p:spPr>
        <p:txBody>
          <a:bodyPr wrap="square" anchor="ctr">
            <a:noAutofit/>
          </a:bodyPr>
          <a:lstStyle/>
          <a:p>
            <a:r>
              <a:rPr lang="en-IN" sz="3600" dirty="0" smtClean="0">
                <a:latin typeface="+mj-lt"/>
              </a:rPr>
              <a:t>Figure 2.8 </a:t>
            </a:r>
            <a:r>
              <a:rPr lang="en-IN" sz="3600" dirty="0">
                <a:latin typeface="+mj-lt"/>
              </a:rPr>
              <a:t>Defining a Primary Key in </a:t>
            </a:r>
            <a:r>
              <a:rPr lang="en-IN" sz="3600" dirty="0" smtClean="0">
                <a:latin typeface="+mj-lt"/>
              </a:rPr>
              <a:t>My</a:t>
            </a:r>
            <a:r>
              <a:rPr lang="en-IN" sz="3600" spc="-500" dirty="0" smtClean="0">
                <a:latin typeface="+mj-lt"/>
              </a:rPr>
              <a:t>S Q </a:t>
            </a:r>
            <a:r>
              <a:rPr lang="en-IN" sz="3600" dirty="0" smtClean="0">
                <a:latin typeface="+mj-lt"/>
              </a:rPr>
              <a:t>L </a:t>
            </a:r>
            <a:r>
              <a:rPr lang="en-IN" sz="3600" dirty="0">
                <a:latin typeface="+mj-lt"/>
              </a:rPr>
              <a:t>8.0</a:t>
            </a:r>
            <a:endParaRPr lang="en-US" sz="3600" dirty="0">
              <a:latin typeface="+mj-lt"/>
            </a:endParaRPr>
          </a:p>
        </p:txBody>
      </p:sp>
      <p:pic>
        <p:nvPicPr>
          <p:cNvPr id="8194" name="Picture 2" descr="The screen shows two panels, the left and right.&#10;Left Panel:&#10;• When the MySQL workbench is opened, the schemas are displayed on the left side in the navigation pane.&#10;• The art_course_database is shown with tables as a menu and Course, Customer and Enrolment as sub-menu.&#10;• When customer is expanded, the nested menu displays columns, indexes, Foreign keys, and triggers.&#10;• When the menu of columns is expanded, all fields in the customer table are shown.&#10;Right panel:&#10;• On the right panel, the customer-table is displayed upon selecting customer on the left panel.&#10;• Below are the data displayed.&#10;a. Table name: Customer&#10;b. Schema: art_course_database&#10;c. Charset or Collection: utf8mb4 and utf8mb4_0900_ai_ci&#10;d. Engine: InnoDB&#10;e. Comments: No data is given&#10;• The field names are displayed in a table. The label for the fields are Column name, Datatype, P K, N N, U Q, B, U N, Z F, A I, G, Default or expression.&#10;• The fields names displayed under column name are Customer Number, Customer Last Name, Customer First Name and Phone.&#10;• For Customer Number, the PK check box is selected that indicates which column or columns are being used as the primary key.&#10;• For Customer Number, the A I check box is selected and indicates that AUTO_INCREMENT is being used to set primary key values."/>
          <p:cNvPicPr>
            <a:picLocks noChangeAspect="1" noChangeArrowheads="1"/>
          </p:cNvPicPr>
          <p:nvPr/>
        </p:nvPicPr>
        <p:blipFill rotWithShape="1">
          <a:blip r:embed="rId3">
            <a:extLst>
              <a:ext uri="{28A0092B-C50C-407E-A947-70E740481C1C}">
                <a14:useLocalDpi xmlns:a14="http://schemas.microsoft.com/office/drawing/2010/main" val="0"/>
              </a:ext>
            </a:extLst>
          </a:blip>
          <a:srcRect b="4097"/>
          <a:stretch/>
        </p:blipFill>
        <p:spPr bwMode="auto">
          <a:xfrm>
            <a:off x="570481" y="1321385"/>
            <a:ext cx="7993510" cy="45816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smtClean="0"/>
              <a:t>My</a:t>
            </a:r>
            <a:r>
              <a:rPr lang="en-IN" sz="1800" spc="-300" dirty="0" smtClean="0"/>
              <a:t>S Q </a:t>
            </a:r>
            <a:r>
              <a:rPr lang="en-IN" sz="1800" dirty="0" smtClean="0"/>
              <a:t>L </a:t>
            </a:r>
            <a:r>
              <a:rPr lang="en-IN" sz="1800" dirty="0"/>
              <a:t>Community Server 8.0, </a:t>
            </a:r>
            <a:r>
              <a:rPr lang="en-IN" sz="1800" dirty="0" smtClean="0"/>
              <a:t>My</a:t>
            </a:r>
            <a:r>
              <a:rPr lang="en-IN" sz="1800" spc="-300" dirty="0"/>
              <a:t>S Q </a:t>
            </a:r>
            <a:r>
              <a:rPr lang="en-IN" sz="1800" dirty="0" smtClean="0"/>
              <a:t>L </a:t>
            </a:r>
            <a:r>
              <a:rPr lang="en-IN" sz="1800" dirty="0"/>
              <a:t>Workbench, Oracle Corporation</a:t>
            </a:r>
          </a:p>
        </p:txBody>
      </p:sp>
    </p:spTree>
    <p:extLst>
      <p:ext uri="{BB962C8B-B14F-4D97-AF65-F5344CB8AC3E}">
        <p14:creationId xmlns:p14="http://schemas.microsoft.com/office/powerpoint/2010/main" val="1992368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6"/>
          </a:xfrm>
        </p:spPr>
        <p:txBody>
          <a:bodyPr wrap="square">
            <a:noAutofit/>
          </a:bodyPr>
          <a:lstStyle/>
          <a:p>
            <a:r>
              <a:rPr lang="en-IN" sz="3600" dirty="0" smtClean="0">
                <a:latin typeface="+mj-lt"/>
              </a:rPr>
              <a:t>Figure 2.9 </a:t>
            </a:r>
            <a:r>
              <a:rPr lang="en-IN" sz="3600" dirty="0">
                <a:latin typeface="+mj-lt"/>
              </a:rPr>
              <a:t>Defining a Key in Microsoft </a:t>
            </a:r>
            <a:r>
              <a:rPr lang="en-IN" sz="3600" spc="-500" dirty="0" smtClean="0">
                <a:latin typeface="+mj-lt"/>
              </a:rPr>
              <a:t>S Q </a:t>
            </a:r>
            <a:r>
              <a:rPr lang="en-IN" sz="3600" dirty="0" smtClean="0">
                <a:latin typeface="+mj-lt"/>
              </a:rPr>
              <a:t>L </a:t>
            </a:r>
            <a:r>
              <a:rPr lang="en-IN" sz="3600" dirty="0">
                <a:latin typeface="+mj-lt"/>
              </a:rPr>
              <a:t>Server 2017</a:t>
            </a:r>
            <a:endParaRPr lang="en-US" sz="3600" dirty="0">
              <a:latin typeface="+mj-lt"/>
            </a:endParaRPr>
          </a:p>
        </p:txBody>
      </p:sp>
      <p:pic>
        <p:nvPicPr>
          <p:cNvPr id="9218" name="Picture 2" descr="The screen shows two panels, the left and right.&#10;Left panel:&#10;• The object explorer window shows the database menu under which art_course_database is listed.&#10;• The tables menu is listed and dbo.course, dbo.customer and dbo.enrolment are listed in the sub-menu.&#10;• When dbo.customers is expanded, two sub-menus namely, columns and keys are displayed.&#10;• When columns menu is expanded, the below fields are displayed.&#10;1. Customer Number which is PK, int, not null. This is identified by a key icon on the left. The key symbol indi-cates which column or columns are being used as the primary key.&#10;2. Customer Last Name which is characters (25), not null. This is identified by a column icon on the left.&#10;3. Customer First Name which is characters (25), not null. This is identified by a column icon on the left.&#10;4. Phone which is characters (12), not null. This is identified by a column icon on the left.&#10;• When Keys is expanded, one object identified by a key icon named Customer_PK is shown.&#10;Right Panel:&#10;• On the top section, the fields are listed and Customer Number is selected.&#10;• On the bottom section of the right panel, the column properties are displayed for Customer Number. The fol-lowing properties and settings are listed.&#10;a. Identity specification, yes&#10;b. Is Identity, yes&#10;c. Identity Increment, 1&#10;d. Identity seed, 1"/>
          <p:cNvPicPr>
            <a:picLocks noChangeAspect="1" noChangeArrowheads="1"/>
          </p:cNvPicPr>
          <p:nvPr/>
        </p:nvPicPr>
        <p:blipFill rotWithShape="1">
          <a:blip r:embed="rId3">
            <a:extLst>
              <a:ext uri="{28A0092B-C50C-407E-A947-70E740481C1C}">
                <a14:useLocalDpi xmlns:a14="http://schemas.microsoft.com/office/drawing/2010/main" val="0"/>
              </a:ext>
            </a:extLst>
          </a:blip>
          <a:srcRect b="4990"/>
          <a:stretch/>
        </p:blipFill>
        <p:spPr bwMode="auto">
          <a:xfrm>
            <a:off x="570937" y="1325196"/>
            <a:ext cx="7993510" cy="456125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smtClean="0"/>
              <a:t>S Q </a:t>
            </a:r>
            <a:r>
              <a:rPr lang="en-IN" sz="1800" dirty="0" smtClean="0"/>
              <a:t>L </a:t>
            </a:r>
            <a:r>
              <a:rPr lang="en-IN" sz="1800" dirty="0"/>
              <a:t>Server 2017, </a:t>
            </a:r>
            <a:r>
              <a:rPr lang="en-IN" sz="1800" spc="-300" dirty="0" smtClean="0"/>
              <a:t>S Q </a:t>
            </a:r>
            <a:r>
              <a:rPr lang="en-IN" sz="1800" dirty="0" smtClean="0"/>
              <a:t>L </a:t>
            </a:r>
            <a:r>
              <a:rPr lang="en-IN" sz="1800" dirty="0"/>
              <a:t>Server Management Studio, Microsoft Corporation</a:t>
            </a:r>
          </a:p>
        </p:txBody>
      </p:sp>
    </p:spTree>
    <p:extLst>
      <p:ext uri="{BB962C8B-B14F-4D97-AF65-F5344CB8AC3E}">
        <p14:creationId xmlns:p14="http://schemas.microsoft.com/office/powerpoint/2010/main" val="317278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52525"/>
          </a:xfrm>
        </p:spPr>
        <p:txBody>
          <a:bodyPr wrap="square" anchor="ctr">
            <a:noAutofit/>
          </a:bodyPr>
          <a:lstStyle/>
          <a:p>
            <a:r>
              <a:rPr lang="en-IN" sz="3600" dirty="0" smtClean="0">
                <a:latin typeface="+mj-lt"/>
              </a:rPr>
              <a:t>Figure 2.10 </a:t>
            </a:r>
            <a:r>
              <a:rPr lang="en-IN" sz="3600" dirty="0">
                <a:latin typeface="+mj-lt"/>
              </a:rPr>
              <a:t>Defining a Primary Key in Oracle Database </a:t>
            </a:r>
            <a:r>
              <a:rPr lang="en-IN" sz="3600" spc="-500" dirty="0" smtClean="0">
                <a:latin typeface="+mj-lt"/>
              </a:rPr>
              <a:t>X </a:t>
            </a:r>
            <a:r>
              <a:rPr lang="en-IN" sz="3600" dirty="0" smtClean="0">
                <a:latin typeface="+mj-lt"/>
              </a:rPr>
              <a:t>E</a:t>
            </a:r>
            <a:endParaRPr lang="en-US" sz="3600" dirty="0">
              <a:latin typeface="+mj-lt"/>
            </a:endParaRPr>
          </a:p>
        </p:txBody>
      </p:sp>
      <p:pic>
        <p:nvPicPr>
          <p:cNvPr id="10242" name="Picture 2" descr="There are two panes, namely the left and right panels.&#10;Left pane:&#10;• The left pane lists the Oracle connections and art_course_database is listed under it. There is a sub menu tables under it which lists course, customer and enrolment. Another sub-menu Sequences is also shown.&#10;• When customer is expanded, the four columns are listed namely Customer Number, Customer Last Name, Customer First Name and Phone.&#10;• When Sequences is expanded, SEQCOURSEID and SEQCUSTOMERID are shown. Sequences used to deﬁne primary key values are shown here.&#10;Right pane:&#10;• The top section of the right pane lists the keys of Customer table in the form of a table, under the constraints tab.&#10;a. Constraint_Name is Customer_PK. This constraint creates the primary key for CUSTOMER. This object is selected and the details are shown in the bottom panel.&#10;b. Constraint_type is Primary_key. The constraint type Primary_Key indicates which constraints are being used to create the primary key&#10;c. Search_condition, null&#10;d. And other properties.&#10;• In the bottom section, the column name and column position are displayed as Customer Number and 1. The columns used in the primary key constraint CUSTOMER_P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5010"/>
          <a:stretch/>
        </p:blipFill>
        <p:spPr bwMode="auto">
          <a:xfrm>
            <a:off x="573367" y="1301120"/>
            <a:ext cx="7993510" cy="456028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smtClean="0"/>
              <a:t>E</a:t>
            </a:r>
            <a:r>
              <a:rPr lang="en-IN" sz="1800" dirty="0"/>
              <a:t>, </a:t>
            </a:r>
            <a:r>
              <a:rPr lang="en-IN" sz="1800" spc="-300" dirty="0"/>
              <a:t>S Q </a:t>
            </a:r>
            <a:r>
              <a:rPr lang="en-IN" sz="1800" dirty="0" smtClean="0"/>
              <a:t>L </a:t>
            </a:r>
            <a:r>
              <a:rPr lang="en-IN" sz="1800" dirty="0"/>
              <a:t>Developer 18.4, Oracle Corporation</a:t>
            </a:r>
          </a:p>
        </p:txBody>
      </p:sp>
    </p:spTree>
    <p:extLst>
      <p:ext uri="{BB962C8B-B14F-4D97-AF65-F5344CB8AC3E}">
        <p14:creationId xmlns:p14="http://schemas.microsoft.com/office/powerpoint/2010/main" val="2219412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587199"/>
          </a:xfrm>
        </p:spPr>
        <p:txBody>
          <a:bodyPr wrap="square" anchor="ctr">
            <a:noAutofit/>
          </a:bodyPr>
          <a:lstStyle/>
          <a:p>
            <a:r>
              <a:rPr lang="en-US" sz="3600" dirty="0">
                <a:latin typeface="+mj-lt"/>
              </a:rPr>
              <a:t>Surrogate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purpose and use of surrogate keys</a:t>
            </a:r>
          </a:p>
        </p:txBody>
      </p:sp>
      <p:sp>
        <p:nvSpPr>
          <p:cNvPr id="4" name="Content Placeholder 3"/>
          <p:cNvSpPr>
            <a:spLocks noGrp="1"/>
          </p:cNvSpPr>
          <p:nvPr>
            <p:ph idx="13"/>
          </p:nvPr>
        </p:nvSpPr>
        <p:spPr>
          <a:xfrm>
            <a:off x="457200" y="1371600"/>
            <a:ext cx="8153400" cy="1962076"/>
          </a:xfrm>
        </p:spPr>
        <p:txBody>
          <a:bodyPr wrap="square">
            <a:noAutofit/>
          </a:bodyPr>
          <a:lstStyle/>
          <a:p>
            <a:pPr marL="285750" indent="-285750"/>
            <a:r>
              <a:rPr lang="en-IN" sz="2200" dirty="0"/>
              <a:t>A </a:t>
            </a:r>
            <a:r>
              <a:rPr lang="en-IN" sz="2200" b="1" dirty="0">
                <a:solidFill>
                  <a:schemeClr val="bg2"/>
                </a:solidFill>
              </a:rPr>
              <a:t>surrogate key</a:t>
            </a:r>
            <a:r>
              <a:rPr lang="en-IN" sz="2200" dirty="0">
                <a:solidFill>
                  <a:schemeClr val="bg2"/>
                </a:solidFill>
              </a:rPr>
              <a:t> </a:t>
            </a:r>
            <a:r>
              <a:rPr lang="en-IN" sz="2200" dirty="0"/>
              <a:t>is a column with a unique, </a:t>
            </a:r>
            <a:r>
              <a:rPr lang="en-IN" sz="2200" spc="-350" dirty="0"/>
              <a:t>D B M </a:t>
            </a:r>
            <a:r>
              <a:rPr lang="en-IN" sz="2200" dirty="0" smtClean="0"/>
              <a:t>S-assigned </a:t>
            </a:r>
            <a:r>
              <a:rPr lang="en-IN" sz="2200" dirty="0"/>
              <a:t>identifier that has been added to a table to be the primary key.</a:t>
            </a:r>
          </a:p>
          <a:p>
            <a:pPr marL="772668" lvl="1"/>
            <a:r>
              <a:rPr lang="en-IN" sz="2200" dirty="0"/>
              <a:t>The ideal surrogate key is short, numeric and never changes.</a:t>
            </a:r>
          </a:p>
          <a:p>
            <a:pPr marL="285750" indent="-285750"/>
            <a:r>
              <a:rPr lang="en-IN" sz="2200" dirty="0"/>
              <a:t>Suppose we have the following table</a:t>
            </a:r>
            <a:r>
              <a:rPr lang="en-IN" sz="2200" dirty="0" smtClean="0"/>
              <a:t>:</a:t>
            </a:r>
            <a:endParaRPr lang="en-IN" sz="2200" dirty="0"/>
          </a:p>
        </p:txBody>
      </p:sp>
      <p:sp>
        <p:nvSpPr>
          <p:cNvPr id="5" name="Content Placeholder 4"/>
          <p:cNvSpPr>
            <a:spLocks noGrp="1"/>
          </p:cNvSpPr>
          <p:nvPr>
            <p:ph idx="14"/>
          </p:nvPr>
        </p:nvSpPr>
        <p:spPr>
          <a:xfrm>
            <a:off x="457200" y="3409950"/>
            <a:ext cx="8153400" cy="1623521"/>
          </a:xfrm>
        </p:spPr>
        <p:txBody>
          <a:bodyPr wrap="square">
            <a:noAutofit/>
          </a:bodyPr>
          <a:lstStyle/>
          <a:p>
            <a:pPr marL="542925" indent="0">
              <a:buNone/>
            </a:pPr>
            <a:r>
              <a:rPr lang="en-IN" sz="2200" dirty="0">
                <a:solidFill>
                  <a:schemeClr val="bg2"/>
                </a:solidFill>
              </a:rPr>
              <a:t>PROPERTY (</a:t>
            </a:r>
            <a:r>
              <a:rPr lang="en-IN" sz="2200" u="sng" dirty="0">
                <a:solidFill>
                  <a:schemeClr val="bg2"/>
                </a:solidFill>
              </a:rPr>
              <a:t>Street</a:t>
            </a:r>
            <a:r>
              <a:rPr lang="en-IN" sz="2200" dirty="0">
                <a:solidFill>
                  <a:schemeClr val="bg2"/>
                </a:solidFill>
              </a:rPr>
              <a:t>, </a:t>
            </a:r>
            <a:r>
              <a:rPr lang="en-IN" sz="2200" u="sng" dirty="0">
                <a:solidFill>
                  <a:schemeClr val="bg2"/>
                </a:solidFill>
              </a:rPr>
              <a:t>City</a:t>
            </a:r>
            <a:r>
              <a:rPr lang="en-IN" sz="2200" dirty="0">
                <a:solidFill>
                  <a:schemeClr val="bg2"/>
                </a:solidFill>
              </a:rPr>
              <a:t>, </a:t>
            </a:r>
            <a:r>
              <a:rPr lang="en-IN" sz="2200" u="sng" dirty="0">
                <a:solidFill>
                  <a:schemeClr val="bg2"/>
                </a:solidFill>
              </a:rPr>
              <a:t>State</a:t>
            </a:r>
            <a:r>
              <a:rPr lang="en-IN" sz="2200" dirty="0">
                <a:solidFill>
                  <a:schemeClr val="bg2"/>
                </a:solidFill>
              </a:rPr>
              <a:t>, </a:t>
            </a:r>
            <a:r>
              <a:rPr lang="en-IN" sz="2200" u="sng" dirty="0">
                <a:solidFill>
                  <a:schemeClr val="bg2"/>
                </a:solidFill>
              </a:rPr>
              <a:t>ZIP</a:t>
            </a:r>
            <a:r>
              <a:rPr lang="en-IN" sz="2200" dirty="0">
                <a:solidFill>
                  <a:schemeClr val="bg2"/>
                </a:solidFill>
              </a:rPr>
              <a:t>, </a:t>
            </a:r>
            <a:r>
              <a:rPr lang="en-IN" sz="2200" dirty="0" smtClean="0">
                <a:solidFill>
                  <a:schemeClr val="bg2"/>
                </a:solidFill>
              </a:rPr>
              <a:t>Owner</a:t>
            </a:r>
            <a:r>
              <a:rPr lang="en-IN" sz="2200" spc="-350" dirty="0">
                <a:solidFill>
                  <a:schemeClr val="bg2"/>
                </a:solidFill>
              </a:rPr>
              <a:t>I </a:t>
            </a:r>
            <a:r>
              <a:rPr lang="en-IN" sz="2200" dirty="0" smtClean="0">
                <a:solidFill>
                  <a:schemeClr val="bg2"/>
                </a:solidFill>
              </a:rPr>
              <a:t>D)</a:t>
            </a:r>
          </a:p>
          <a:p>
            <a:pPr lvl="1"/>
            <a:r>
              <a:rPr lang="en-IN" sz="2200" dirty="0"/>
              <a:t>Notice that it takes the street, city, state, and zip to uniquely identify a row in a table</a:t>
            </a:r>
            <a:r>
              <a:rPr lang="en-IN" sz="2200" dirty="0" smtClean="0"/>
              <a:t>.</a:t>
            </a:r>
          </a:p>
          <a:p>
            <a:r>
              <a:rPr lang="en-IN" sz="2200" dirty="0"/>
              <a:t>Now lets use a surrogate key as a unique identifier!</a:t>
            </a:r>
          </a:p>
        </p:txBody>
      </p:sp>
      <p:sp>
        <p:nvSpPr>
          <p:cNvPr id="6" name="Content Placeholder 5"/>
          <p:cNvSpPr>
            <a:spLocks noGrp="1"/>
          </p:cNvSpPr>
          <p:nvPr>
            <p:ph idx="15"/>
          </p:nvPr>
        </p:nvSpPr>
        <p:spPr>
          <a:xfrm>
            <a:off x="457200" y="5105400"/>
            <a:ext cx="8153400" cy="381000"/>
          </a:xfrm>
        </p:spPr>
        <p:txBody>
          <a:bodyPr wrap="square">
            <a:noAutofit/>
          </a:bodyPr>
          <a:lstStyle/>
          <a:p>
            <a:pPr marL="0" indent="542925">
              <a:buNone/>
            </a:pPr>
            <a:r>
              <a:rPr lang="en-IN" sz="2200" dirty="0">
                <a:solidFill>
                  <a:schemeClr val="bg2"/>
                </a:solidFill>
              </a:rPr>
              <a:t>PROPERTY (</a:t>
            </a:r>
            <a:r>
              <a:rPr lang="en-IN" sz="2200" u="sng" dirty="0" smtClean="0">
                <a:solidFill>
                  <a:schemeClr val="bg2"/>
                </a:solidFill>
              </a:rPr>
              <a:t>PropertyID</a:t>
            </a:r>
            <a:r>
              <a:rPr lang="en-IN" sz="2200" dirty="0">
                <a:solidFill>
                  <a:schemeClr val="bg2"/>
                </a:solidFill>
              </a:rPr>
              <a:t>, Street, City, State, ZIP, </a:t>
            </a:r>
            <a:r>
              <a:rPr lang="en-IN" sz="2200" dirty="0" smtClean="0">
                <a:solidFill>
                  <a:schemeClr val="bg2"/>
                </a:solidFill>
              </a:rPr>
              <a:t>Owner</a:t>
            </a:r>
            <a:r>
              <a:rPr lang="en-IN" sz="2200" spc="-350" dirty="0" smtClean="0">
                <a:solidFill>
                  <a:schemeClr val="bg2"/>
                </a:solidFill>
              </a:rPr>
              <a:t>I </a:t>
            </a:r>
            <a:r>
              <a:rPr lang="en-IN" sz="2200" dirty="0" smtClean="0">
                <a:solidFill>
                  <a:schemeClr val="bg2"/>
                </a:solidFill>
              </a:rPr>
              <a:t>D</a:t>
            </a:r>
            <a:r>
              <a:rPr lang="en-IN" sz="2200" dirty="0">
                <a:solidFill>
                  <a:schemeClr val="bg2"/>
                </a:solidFill>
              </a:rPr>
              <a:t>)</a:t>
            </a:r>
          </a:p>
        </p:txBody>
      </p:sp>
    </p:spTree>
    <p:extLst>
      <p:ext uri="{BB962C8B-B14F-4D97-AF65-F5344CB8AC3E}">
        <p14:creationId xmlns:p14="http://schemas.microsoft.com/office/powerpoint/2010/main" val="2539066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Foreign Keys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how foreign keys represent relationships</a:t>
            </a:r>
          </a:p>
        </p:txBody>
      </p:sp>
      <p:sp>
        <p:nvSpPr>
          <p:cNvPr id="4" name="Content Placeholder 3"/>
          <p:cNvSpPr>
            <a:spLocks noGrp="1"/>
          </p:cNvSpPr>
          <p:nvPr>
            <p:ph idx="13"/>
          </p:nvPr>
        </p:nvSpPr>
        <p:spPr>
          <a:xfrm>
            <a:off x="457200" y="1371600"/>
            <a:ext cx="8153400" cy="1769715"/>
          </a:xfrm>
        </p:spPr>
        <p:txBody>
          <a:bodyPr wrap="square">
            <a:noAutofit/>
          </a:bodyPr>
          <a:lstStyle/>
          <a:p>
            <a:pPr marL="285750" indent="-285750"/>
            <a:r>
              <a:rPr lang="en-IN" sz="2200" dirty="0"/>
              <a:t>A </a:t>
            </a:r>
            <a:r>
              <a:rPr lang="en-IN" sz="2200" b="1" dirty="0">
                <a:solidFill>
                  <a:schemeClr val="bg2"/>
                </a:solidFill>
              </a:rPr>
              <a:t>foreign key</a:t>
            </a:r>
            <a:r>
              <a:rPr lang="en-IN" sz="2200" dirty="0">
                <a:solidFill>
                  <a:schemeClr val="bg2"/>
                </a:solidFill>
              </a:rPr>
              <a:t> </a:t>
            </a:r>
            <a:r>
              <a:rPr lang="en-IN" sz="2200" dirty="0"/>
              <a:t>is a primary key of another relation that has been placed in the current relation to represent a relationship between two tables.</a:t>
            </a:r>
          </a:p>
          <a:p>
            <a:pPr marL="772668" lvl="1"/>
            <a:r>
              <a:rPr lang="en-IN" sz="2200" dirty="0"/>
              <a:t>It is represented in a relation by italics as seen in the example below.</a:t>
            </a:r>
          </a:p>
        </p:txBody>
      </p:sp>
      <p:pic>
        <p:nvPicPr>
          <p:cNvPr id="1029" name="Picture 5" descr="The following information is given in the image:&#10;Line 1: EMPLOYEE open parenthesis EmployeeNumber, FirstName, LastName, Department, EmailAddress, Phone close parenthesis &#10;Line 2: DEPARTMENT open parenthesis DepartmentName, BudgetCode, OfficeNumber, Department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3214688"/>
            <a:ext cx="791527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2257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3"/>
            <a:ext cx="8153400" cy="587199"/>
          </a:xfrm>
        </p:spPr>
        <p:txBody>
          <a:bodyPr wrap="square" anchor="ctr">
            <a:noAutofit/>
          </a:bodyPr>
          <a:lstStyle/>
          <a:p>
            <a:r>
              <a:rPr lang="en-US" sz="3600" dirty="0">
                <a:latin typeface="+mj-lt"/>
              </a:rPr>
              <a:t>Referential Integrity</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Understand how foreign keys represent relationships</a:t>
            </a:r>
          </a:p>
        </p:txBody>
      </p:sp>
      <p:sp>
        <p:nvSpPr>
          <p:cNvPr id="4" name="Content Placeholder 3"/>
          <p:cNvSpPr>
            <a:spLocks noGrp="1"/>
          </p:cNvSpPr>
          <p:nvPr>
            <p:ph idx="13"/>
          </p:nvPr>
        </p:nvSpPr>
        <p:spPr>
          <a:xfrm>
            <a:off x="457200" y="1754535"/>
            <a:ext cx="8153400" cy="2562240"/>
          </a:xfrm>
        </p:spPr>
        <p:txBody>
          <a:bodyPr wrap="square">
            <a:noAutofit/>
          </a:bodyPr>
          <a:lstStyle/>
          <a:p>
            <a:pPr marL="285750" indent="-285750"/>
            <a:r>
              <a:rPr lang="en-IN" sz="2200" dirty="0"/>
              <a:t>A </a:t>
            </a:r>
            <a:r>
              <a:rPr lang="en-IN" sz="2200" b="1" dirty="0">
                <a:solidFill>
                  <a:schemeClr val="bg2"/>
                </a:solidFill>
              </a:rPr>
              <a:t>referential integrity constraint</a:t>
            </a:r>
            <a:r>
              <a:rPr lang="en-IN" sz="2200" dirty="0">
                <a:solidFill>
                  <a:schemeClr val="bg2"/>
                </a:solidFill>
              </a:rPr>
              <a:t> </a:t>
            </a:r>
            <a:r>
              <a:rPr lang="en-IN" sz="2200" dirty="0"/>
              <a:t>states that every value of a foreign key must match a value of an existing primary key.</a:t>
            </a:r>
          </a:p>
          <a:p>
            <a:pPr marL="285750" indent="-285750"/>
            <a:r>
              <a:rPr lang="en-IN" sz="2200" dirty="0"/>
              <a:t>In the relationship between EMPLOYEE and DEPARTMENT seen on the previous slide, the department attribute located in the EMPLOYEE table is the foreign key and whatever value is placed in that column, the same value MUST exist in the Department attribute in the DEPARTMENT table</a:t>
            </a:r>
            <a:r>
              <a:rPr lang="en-IN" sz="2200" dirty="0" smtClean="0"/>
              <a:t>.</a:t>
            </a:r>
          </a:p>
        </p:txBody>
      </p:sp>
    </p:spTree>
    <p:extLst>
      <p:ext uri="{BB962C8B-B14F-4D97-AF65-F5344CB8AC3E}">
        <p14:creationId xmlns:p14="http://schemas.microsoft.com/office/powerpoint/2010/main" val="2788247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43545"/>
            <a:ext cx="8153400" cy="611148"/>
          </a:xfrm>
        </p:spPr>
        <p:txBody>
          <a:bodyPr wrap="square" anchor="ctr">
            <a:noAutofit/>
          </a:bodyPr>
          <a:lstStyle/>
          <a:p>
            <a:r>
              <a:rPr lang="en-IN" altLang="en-US" dirty="0"/>
              <a:t>Learning </a:t>
            </a:r>
            <a:r>
              <a:rPr lang="en-IN" altLang="en-US" dirty="0" smtClean="0"/>
              <a:t>Objectives</a:t>
            </a:r>
            <a:endParaRPr lang="en-US" dirty="0"/>
          </a:p>
        </p:txBody>
      </p:sp>
      <p:sp>
        <p:nvSpPr>
          <p:cNvPr id="3" name="Content Placeholder 2"/>
          <p:cNvSpPr>
            <a:spLocks noGrp="1"/>
          </p:cNvSpPr>
          <p:nvPr>
            <p:ph idx="1"/>
          </p:nvPr>
        </p:nvSpPr>
        <p:spPr>
          <a:xfrm>
            <a:off x="456154" y="781050"/>
            <a:ext cx="8153400" cy="4393510"/>
          </a:xfrm>
        </p:spPr>
        <p:txBody>
          <a:bodyPr vert="horz" lIns="0" tIns="0" rIns="0" bIns="0" rtlCol="0">
            <a:noAutofit/>
          </a:bodyPr>
          <a:lstStyle/>
          <a:p>
            <a:pPr marL="285750" indent="-285750"/>
            <a:r>
              <a:rPr lang="en-IN" sz="2200" dirty="0" smtClean="0"/>
              <a:t>Learn </a:t>
            </a:r>
            <a:r>
              <a:rPr lang="en-IN" sz="2200" dirty="0"/>
              <a:t>the conceptual foundation of the relational model</a:t>
            </a:r>
          </a:p>
          <a:p>
            <a:pPr marL="285750" indent="-285750"/>
            <a:r>
              <a:rPr lang="en-IN" sz="2200" dirty="0" smtClean="0"/>
              <a:t>Understand </a:t>
            </a:r>
            <a:r>
              <a:rPr lang="en-IN" sz="2200" dirty="0"/>
              <a:t>how relations differ from nonrelational tables</a:t>
            </a:r>
          </a:p>
          <a:p>
            <a:pPr marL="285750" indent="-285750"/>
            <a:r>
              <a:rPr lang="en-IN" sz="2200" dirty="0" smtClean="0"/>
              <a:t>Learn </a:t>
            </a:r>
            <a:r>
              <a:rPr lang="en-IN" sz="2200" dirty="0"/>
              <a:t>basic relational terminology</a:t>
            </a:r>
          </a:p>
          <a:p>
            <a:pPr marL="285750" indent="-285750"/>
            <a:r>
              <a:rPr lang="en-IN" sz="2200" dirty="0" smtClean="0"/>
              <a:t>Learn </a:t>
            </a:r>
            <a:r>
              <a:rPr lang="en-IN" sz="2200" dirty="0"/>
              <a:t>the meaning and importance of keys, foreign keys, and related terminology</a:t>
            </a:r>
          </a:p>
          <a:p>
            <a:pPr marL="285750" indent="-285750"/>
            <a:r>
              <a:rPr lang="en-IN" sz="2200" dirty="0" smtClean="0"/>
              <a:t>Understand </a:t>
            </a:r>
            <a:r>
              <a:rPr lang="en-IN" sz="2200" dirty="0"/>
              <a:t>how foreign keys represent relationships</a:t>
            </a:r>
          </a:p>
          <a:p>
            <a:pPr marL="285750" indent="-285750"/>
            <a:r>
              <a:rPr lang="en-IN" sz="2200" dirty="0" smtClean="0"/>
              <a:t>Learn </a:t>
            </a:r>
            <a:r>
              <a:rPr lang="en-IN" sz="2200" dirty="0"/>
              <a:t>the purpose and use of surrogate keys</a:t>
            </a:r>
          </a:p>
          <a:p>
            <a:pPr marL="285750" indent="-285750"/>
            <a:r>
              <a:rPr lang="en-IN" sz="2200" dirty="0" smtClean="0"/>
              <a:t>Learn </a:t>
            </a:r>
            <a:r>
              <a:rPr lang="en-IN" sz="2200" dirty="0"/>
              <a:t>the meaning of functional dependencies </a:t>
            </a:r>
          </a:p>
          <a:p>
            <a:pPr marL="285750" indent="-285750"/>
            <a:r>
              <a:rPr lang="en-IN" sz="2200" dirty="0" smtClean="0"/>
              <a:t>Learn </a:t>
            </a:r>
            <a:r>
              <a:rPr lang="en-IN" sz="2200" dirty="0"/>
              <a:t>to apply a process for normalizing </a:t>
            </a:r>
            <a:r>
              <a:rPr lang="en-IN" sz="2200" dirty="0" smtClean="0"/>
              <a:t>relations</a:t>
            </a:r>
            <a:endParaRPr lang="en-IN" sz="2200" dirty="0"/>
          </a:p>
        </p:txBody>
      </p:sp>
    </p:spTree>
    <p:extLst>
      <p:ext uri="{BB962C8B-B14F-4D97-AF65-F5344CB8AC3E}">
        <p14:creationId xmlns:p14="http://schemas.microsoft.com/office/powerpoint/2010/main" val="1944379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smtClean="0">
                <a:latin typeface="+mj-lt"/>
              </a:rPr>
              <a:t>Figure 2.11 </a:t>
            </a:r>
            <a:r>
              <a:rPr lang="en-IN" sz="3600" dirty="0">
                <a:latin typeface="+mj-lt"/>
              </a:rPr>
              <a:t>Enforcing Referential Integrity in Microsoft Access 2019</a:t>
            </a:r>
            <a:endParaRPr lang="en-US" sz="3600" dirty="0">
              <a:latin typeface="+mj-lt"/>
            </a:endParaRPr>
          </a:p>
        </p:txBody>
      </p:sp>
      <p:pic>
        <p:nvPicPr>
          <p:cNvPr id="11266" name="Picture 2" descr="• On the top panel, the menu buttons are listed under design tab.&#10;• In the bottom panel, the navigation panel is collapsed. On the right, the relationships tab is shown. It shows the relationship between customer, course, and enrolment tables.&#10;• The customer table lists the four columns as Customer Number, Customer Last Name, Customer First Name, and Phone. The Customer Number is identified by the primary key icon.&#10;• The enrolment table lists the three columns as Customer Number, Course Number and Amount Paid. The Cus-tomer Number and Course Number are the Foreign key and identified by the key icon.&#10;• The course table lists the four columns as Course Number, Course, Course Date, and Fee. The Course Number is identified by the primary key icon.&#10;• There is a one-to-many relationship from Customer Number of Customer to Enrollment table.&#10;• There is a one-to-many relationship from Course Number of Course to Enrollment table.&#10;Edit Relationships:&#10;• A panel titled, ‘Edit Relationships’ is shown below the tables. It displays table or query on one side that shows Customer with an arrow dropdown button. Related table or query is on the other side that shows enrollment with an arrow dropdown button.&#10;• Below the customer table, a dropdown lists the columns of the customer table and Customer Number is selected.&#10;• Below the Enrolment table, a dropdown lists the columns of the enrollment table and Customer Number is selected. The relationship is between CUSTOMER and ENROLLMENT—the foreign key Customer Number in ENROLLMENT references the primary key Customer Number in CUSTOMER.&#10;• Many such column pairs can be selected in the successive rows.&#10;• There are 3 checkboxes with labels as enforce referential integrity, cascade update related fields, cascade delete related records. The enforce referential integrity is selected. Use this check box to enforce referential integrity in this relationship.&#10;• The relationship type is displayed as one-to-many.&#10;• There are four buttons adjacent to the text as OK, cancel, join type and create new."/>
          <p:cNvPicPr>
            <a:picLocks noChangeAspect="1" noChangeArrowheads="1"/>
          </p:cNvPicPr>
          <p:nvPr/>
        </p:nvPicPr>
        <p:blipFill rotWithShape="1">
          <a:blip r:embed="rId3">
            <a:extLst>
              <a:ext uri="{28A0092B-C50C-407E-A947-70E740481C1C}">
                <a14:useLocalDpi xmlns:a14="http://schemas.microsoft.com/office/drawing/2010/main" val="0"/>
              </a:ext>
            </a:extLst>
          </a:blip>
          <a:srcRect b="5939"/>
          <a:stretch/>
        </p:blipFill>
        <p:spPr bwMode="auto">
          <a:xfrm>
            <a:off x="575245" y="1353120"/>
            <a:ext cx="7993510" cy="455238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Access 2019, Windows 10, Microsoft Corporation</a:t>
            </a:r>
          </a:p>
        </p:txBody>
      </p:sp>
    </p:spTree>
    <p:extLst>
      <p:ext uri="{BB962C8B-B14F-4D97-AF65-F5344CB8AC3E}">
        <p14:creationId xmlns:p14="http://schemas.microsoft.com/office/powerpoint/2010/main" val="1238634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7"/>
            <a:ext cx="8153400" cy="1161234"/>
          </a:xfrm>
        </p:spPr>
        <p:txBody>
          <a:bodyPr wrap="square" anchor="ctr">
            <a:noAutofit/>
          </a:bodyPr>
          <a:lstStyle/>
          <a:p>
            <a:r>
              <a:rPr lang="en-IN" sz="3600" dirty="0" smtClean="0">
                <a:latin typeface="+mj-lt"/>
              </a:rPr>
              <a:t>Figure 2.12 </a:t>
            </a:r>
            <a:r>
              <a:rPr lang="en-IN" sz="3600" dirty="0">
                <a:latin typeface="+mj-lt"/>
              </a:rPr>
              <a:t>Enforcing Referential Integrity in </a:t>
            </a:r>
            <a:r>
              <a:rPr lang="en-IN" sz="3600" dirty="0" smtClean="0">
                <a:latin typeface="+mj-lt"/>
              </a:rPr>
              <a:t>My</a:t>
            </a:r>
            <a:r>
              <a:rPr lang="en-IN" sz="3600" spc="-500" dirty="0" smtClean="0">
                <a:latin typeface="+mj-lt"/>
              </a:rPr>
              <a:t>S Q </a:t>
            </a:r>
            <a:r>
              <a:rPr lang="en-IN" sz="3600" dirty="0" smtClean="0">
                <a:latin typeface="+mj-lt"/>
              </a:rPr>
              <a:t>L </a:t>
            </a:r>
            <a:r>
              <a:rPr lang="en-IN" sz="3600" dirty="0">
                <a:latin typeface="+mj-lt"/>
              </a:rPr>
              <a:t>8.0</a:t>
            </a:r>
            <a:endParaRPr lang="en-US" sz="3600" dirty="0">
              <a:latin typeface="+mj-lt"/>
            </a:endParaRPr>
          </a:p>
        </p:txBody>
      </p:sp>
      <p:pic>
        <p:nvPicPr>
          <p:cNvPr id="12290" name="Picture 2" descr="Left pane:&#10;• The MySQL workbench displays schemas on the left panel. The art_course_database is listed.&#10;• Below it, tables menu lists the three tables namely course, customer and enrollment.&#10;• The enrollment table expands to show columns which displays Customer Number, Course Number and Amount Paid as a sub-menu. &#10;Right pane:&#10;• On the right, the enrollment table view is shown. Data is shown as below on the screen.&#10;a. Table name is enrollment.&#10;b. Scheme is art_course_database.&#10;c. Charset or Collation is utf8mb4 and utfmb4_0900_ai_ci.&#10;d. Engine is InnoDB.&#10;e. Comments data is not provided.&#10;&#10;There are three sections in the enrollment table view. &#10;• In one section, the tab foreign-keys is selected at the bottom from the menu containing Columns, Indexes, Foreign Keys, Triggers, Partitioning and options. It displays foreign key name and referenced table. The data pair are Enroll_course_fk, art_course_database.course and Enroll_cust_fk, art_course_database.customer. The enroll_cust_fk row is selected and it is the foreign key between ENROLLMENT and CUSTOMER.&#10;• The second section lists the columns and referenced column. There are checkboxes to the left of the three columns, Customer Number, Course Number and Amount Paid. The Customer Number is selected. The referenced column for the Customer Number is Customer Number. The Customer Number column in ENROLLMENT references the Customer Number column in CUSTOMER.&#10;• The last section displays the foreign key options. There are two options, one is labeled On update which shows a dropdown with arrow and displays restrict in uppercase. The other is labeled On delete which shows a dropdown with arrow and displays restrict in uppercase. &#10;• There is also a checkbox with a label skip in SQL generation.&#10;At the bottom of the screen, Apply and Revert buttons are shown."/>
          <p:cNvPicPr>
            <a:picLocks noChangeAspect="1" noChangeArrowheads="1"/>
          </p:cNvPicPr>
          <p:nvPr/>
        </p:nvPicPr>
        <p:blipFill rotWithShape="1">
          <a:blip r:embed="rId3">
            <a:extLst>
              <a:ext uri="{28A0092B-C50C-407E-A947-70E740481C1C}">
                <a14:useLocalDpi xmlns:a14="http://schemas.microsoft.com/office/drawing/2010/main" val="0"/>
              </a:ext>
            </a:extLst>
          </a:blip>
          <a:srcRect b="5048"/>
          <a:stretch/>
        </p:blipFill>
        <p:spPr bwMode="auto">
          <a:xfrm>
            <a:off x="571234" y="1299857"/>
            <a:ext cx="7993510" cy="458071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smtClean="0"/>
              <a:t>My</a:t>
            </a:r>
            <a:r>
              <a:rPr lang="en-IN" sz="1800" spc="-300" dirty="0" smtClean="0"/>
              <a:t>S Q </a:t>
            </a:r>
            <a:r>
              <a:rPr lang="en-IN" sz="1800" dirty="0" smtClean="0"/>
              <a:t>L </a:t>
            </a:r>
            <a:r>
              <a:rPr lang="en-IN" sz="1800" dirty="0"/>
              <a:t>Community Server 8.0, </a:t>
            </a:r>
            <a:r>
              <a:rPr lang="en-IN" sz="1800" dirty="0" smtClean="0"/>
              <a:t>My</a:t>
            </a:r>
            <a:r>
              <a:rPr lang="en-IN" sz="1800" spc="-300" dirty="0"/>
              <a:t>S Q </a:t>
            </a:r>
            <a:r>
              <a:rPr lang="en-IN" sz="1800" dirty="0" smtClean="0"/>
              <a:t>L </a:t>
            </a:r>
            <a:r>
              <a:rPr lang="en-IN" sz="1800" dirty="0"/>
              <a:t>Workbench, Oracle Corporation</a:t>
            </a:r>
          </a:p>
        </p:txBody>
      </p:sp>
    </p:spTree>
    <p:extLst>
      <p:ext uri="{BB962C8B-B14F-4D97-AF65-F5344CB8AC3E}">
        <p14:creationId xmlns:p14="http://schemas.microsoft.com/office/powerpoint/2010/main" val="1199841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705"/>
            <a:ext cx="8153400" cy="1141368"/>
          </a:xfrm>
        </p:spPr>
        <p:txBody>
          <a:bodyPr wrap="square" anchor="ctr">
            <a:noAutofit/>
          </a:bodyPr>
          <a:lstStyle/>
          <a:p>
            <a:r>
              <a:rPr lang="en-IN" dirty="0" smtClean="0">
                <a:latin typeface="+mj-lt"/>
              </a:rPr>
              <a:t>Figure 2.13 </a:t>
            </a:r>
            <a:r>
              <a:rPr lang="en-IN" dirty="0">
                <a:latin typeface="+mj-lt"/>
              </a:rPr>
              <a:t>Enforcing Referential Integrity in Microsoft </a:t>
            </a:r>
            <a:r>
              <a:rPr lang="en-IN" spc="-500" dirty="0" smtClean="0">
                <a:latin typeface="+mj-lt"/>
              </a:rPr>
              <a:t>S Q </a:t>
            </a:r>
            <a:r>
              <a:rPr lang="en-IN" dirty="0" smtClean="0">
                <a:latin typeface="+mj-lt"/>
              </a:rPr>
              <a:t>L </a:t>
            </a:r>
            <a:r>
              <a:rPr lang="en-IN" dirty="0">
                <a:latin typeface="+mj-lt"/>
              </a:rPr>
              <a:t>Server 2017</a:t>
            </a:r>
            <a:endParaRPr lang="en-US" dirty="0">
              <a:latin typeface="+mj-lt"/>
            </a:endParaRPr>
          </a:p>
        </p:txBody>
      </p:sp>
      <p:pic>
        <p:nvPicPr>
          <p:cNvPr id="13314" name="Picture 2" descr="The screen shows art_course_database in SQL Server 2017, SQL Server Management Studio, Microsoft Corporation. The left navigation pane is expanded to dbo. Enrollment and its columns and Keys. &#10;1. The columns are as follows,&#10;• Customer Number with a foreign key as PK, FK, int, not null&#10;• Course Number with foreign key as PK, FK, int, not null&#10;• Amount paid as a column which is a numeric of 8, 2 and null column. &#10;2. The keys list is,&#10;• Enrollment P K&#10;• Enroll course F K&#10;• Enroll cust F K&#10;3. The right pane details the enrolment table. A screen shows Foreign Key relationships. The selected relationships section shows Enroll_Course_FK and Enroll_Cust_FK. Enroll_cust_FK is selected. The properties are as listed below.&#10;a. General: Check existing data on creation or re-enabling is yes&#10;b. Tables and columns specification as below. The relationship is between ENROLLMENT and CUSTOMER.&#10;• Foreign key base table is Enrollment.&#10;• Foreign key column is Customer Number.&#10;• Primary or unique key base table is CUSTOMER.&#10;• Primary or unique key columns is Customer Number&#10;c. Identity menu is collapsed.&#10;d. Table designer.&#10;• Enforce for replication is yes.&#10;• Enforce foreign key constraint is yes. We are enforcing the foreign key constraint—which is the referential integrity constraint&#10;There are add, delete and close buttons at the bottom of the screen."/>
          <p:cNvPicPr>
            <a:picLocks noChangeAspect="1" noChangeArrowheads="1"/>
          </p:cNvPicPr>
          <p:nvPr/>
        </p:nvPicPr>
        <p:blipFill rotWithShape="1">
          <a:blip r:embed="rId3">
            <a:extLst>
              <a:ext uri="{28A0092B-C50C-407E-A947-70E740481C1C}">
                <a14:useLocalDpi xmlns:a14="http://schemas.microsoft.com/office/drawing/2010/main" val="0"/>
              </a:ext>
            </a:extLst>
          </a:blip>
          <a:srcRect b="4172"/>
          <a:stretch/>
        </p:blipFill>
        <p:spPr bwMode="auto">
          <a:xfrm>
            <a:off x="567597" y="1280491"/>
            <a:ext cx="7993510" cy="457802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spc="-300" dirty="0"/>
              <a:t>S Q </a:t>
            </a:r>
            <a:r>
              <a:rPr lang="en-IN" sz="1800" dirty="0" smtClean="0"/>
              <a:t>L </a:t>
            </a:r>
            <a:r>
              <a:rPr lang="en-IN" sz="1800" dirty="0"/>
              <a:t>Server 2017, </a:t>
            </a:r>
            <a:r>
              <a:rPr lang="en-IN" sz="1800" spc="-300" dirty="0"/>
              <a:t>S Q </a:t>
            </a:r>
            <a:r>
              <a:rPr lang="en-IN" sz="1800" dirty="0" smtClean="0"/>
              <a:t>L </a:t>
            </a:r>
            <a:r>
              <a:rPr lang="en-IN" sz="1800" dirty="0"/>
              <a:t>Server Management Studio, Microsoft Corporation</a:t>
            </a:r>
          </a:p>
        </p:txBody>
      </p:sp>
    </p:spTree>
    <p:extLst>
      <p:ext uri="{BB962C8B-B14F-4D97-AF65-F5344CB8AC3E}">
        <p14:creationId xmlns:p14="http://schemas.microsoft.com/office/powerpoint/2010/main" val="3298058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153400" cy="1047750"/>
          </a:xfrm>
        </p:spPr>
        <p:txBody>
          <a:bodyPr wrap="square" anchor="ctr">
            <a:noAutofit/>
          </a:bodyPr>
          <a:lstStyle/>
          <a:p>
            <a:r>
              <a:rPr lang="en-IN" dirty="0" smtClean="0">
                <a:latin typeface="+mj-lt"/>
              </a:rPr>
              <a:t>Figure 2.14 </a:t>
            </a:r>
            <a:r>
              <a:rPr lang="en-IN" dirty="0">
                <a:latin typeface="+mj-lt"/>
              </a:rPr>
              <a:t>Enforcing Referential Integrity in Oracle Database </a:t>
            </a:r>
            <a:r>
              <a:rPr lang="en-IN" spc="-500" dirty="0" smtClean="0">
                <a:latin typeface="+mj-lt"/>
              </a:rPr>
              <a:t>X </a:t>
            </a:r>
            <a:r>
              <a:rPr lang="en-IN" dirty="0" smtClean="0">
                <a:latin typeface="+mj-lt"/>
              </a:rPr>
              <a:t>E</a:t>
            </a:r>
            <a:endParaRPr lang="en-US" dirty="0">
              <a:latin typeface="+mj-lt"/>
            </a:endParaRPr>
          </a:p>
        </p:txBody>
      </p:sp>
      <p:pic>
        <p:nvPicPr>
          <p:cNvPr id="14338" name="Picture 2" descr="• The navigation pane on the left side shows menu in the order of oracle connections, then art_course_database, then enrollment and when expanded, its columns Customer Number, Course Number and Amount Paid are seen.&#10;• The right pane shows the constraints properties of Enrollment table. The data is given as below. The important columns and the data are as shown.&#10;1. Constraint name: Enrolment_PK&#10;Constraint type: Primary_key&#10;Status: Enabled&#10;&#10;2. Constraint name: Enroll_Course_FK&#10;Constraint type: Foreign_key&#10;Status: Enabled&#10;&#10;3. Constraint name: Enroll_Cust_FK. This constraint is selected and its properties are in the bottom panel.&#10;Constraint type: Foreign_key&#10;Status: Enabled&#10;The constraint type Foreign_Key indicates which constraints are being used to create the foreign keys. This constraint creates the foreign key relationship is between ENROLLMENT and CUSTOMER. &#10;In the bottom panel, the column name and column position of Enroll_Cust_FK is shown as Customer Number and 1. The columns used in the foreign key constraint ENROLL_CUST_FK are shown in the Columns pane."/>
          <p:cNvPicPr>
            <a:picLocks noChangeAspect="1" noChangeArrowheads="1"/>
          </p:cNvPicPr>
          <p:nvPr/>
        </p:nvPicPr>
        <p:blipFill rotWithShape="1">
          <a:blip r:embed="rId3">
            <a:extLst>
              <a:ext uri="{28A0092B-C50C-407E-A947-70E740481C1C}">
                <a14:useLocalDpi xmlns:a14="http://schemas.microsoft.com/office/drawing/2010/main" val="0"/>
              </a:ext>
            </a:extLst>
          </a:blip>
          <a:srcRect b="4965"/>
          <a:stretch/>
        </p:blipFill>
        <p:spPr bwMode="auto">
          <a:xfrm>
            <a:off x="571682" y="1314478"/>
            <a:ext cx="7993510" cy="45624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6009501"/>
            <a:ext cx="8153400" cy="315099"/>
          </a:xfrm>
        </p:spPr>
        <p:txBody>
          <a:bodyPr>
            <a:noAutofit/>
          </a:bodyPr>
          <a:lstStyle/>
          <a:p>
            <a:pPr marL="0" indent="0">
              <a:buNone/>
            </a:pPr>
            <a:r>
              <a:rPr lang="en-IN" sz="1800" dirty="0"/>
              <a:t>Oracle Database </a:t>
            </a:r>
            <a:r>
              <a:rPr lang="en-IN" sz="1800" spc="-300" dirty="0"/>
              <a:t>X </a:t>
            </a:r>
            <a:r>
              <a:rPr lang="en-IN" sz="1800" dirty="0" smtClean="0"/>
              <a:t>E</a:t>
            </a:r>
            <a:r>
              <a:rPr lang="en-IN" sz="1800" dirty="0"/>
              <a:t>, </a:t>
            </a:r>
            <a:r>
              <a:rPr lang="en-IN" sz="1800" spc="-300" dirty="0"/>
              <a:t>S Q </a:t>
            </a:r>
            <a:r>
              <a:rPr lang="en-IN" sz="1800" dirty="0" smtClean="0"/>
              <a:t>L </a:t>
            </a:r>
            <a:r>
              <a:rPr lang="en-IN" sz="1800" dirty="0"/>
              <a:t>Developer 18.4, Oracle Corporation</a:t>
            </a:r>
          </a:p>
        </p:txBody>
      </p:sp>
    </p:spTree>
    <p:extLst>
      <p:ext uri="{BB962C8B-B14F-4D97-AF65-F5344CB8AC3E}">
        <p14:creationId xmlns:p14="http://schemas.microsoft.com/office/powerpoint/2010/main" val="272394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234"/>
            <a:ext cx="8153400" cy="595908"/>
          </a:xfrm>
        </p:spPr>
        <p:txBody>
          <a:bodyPr wrap="square" anchor="ctr">
            <a:noAutofit/>
          </a:bodyPr>
          <a:lstStyle/>
          <a:p>
            <a:r>
              <a:rPr lang="en-US" sz="3600" dirty="0">
                <a:latin typeface="+mj-lt"/>
              </a:rPr>
              <a:t>The NULL Value</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and importance of keys, foreign keys, and related terminology</a:t>
            </a:r>
          </a:p>
        </p:txBody>
      </p:sp>
      <p:sp>
        <p:nvSpPr>
          <p:cNvPr id="4" name="Content Placeholder 3"/>
          <p:cNvSpPr>
            <a:spLocks noGrp="1"/>
          </p:cNvSpPr>
          <p:nvPr>
            <p:ph idx="13"/>
          </p:nvPr>
        </p:nvSpPr>
        <p:spPr>
          <a:xfrm>
            <a:off x="457200" y="1754535"/>
            <a:ext cx="8153400" cy="2646878"/>
          </a:xfrm>
        </p:spPr>
        <p:txBody>
          <a:bodyPr wrap="square">
            <a:noAutofit/>
          </a:bodyPr>
          <a:lstStyle/>
          <a:p>
            <a:pPr marL="285750" indent="-285750"/>
            <a:r>
              <a:rPr lang="en-IN" sz="2200" dirty="0"/>
              <a:t>A </a:t>
            </a:r>
            <a:r>
              <a:rPr lang="en-IN" sz="2200" b="1" dirty="0">
                <a:solidFill>
                  <a:schemeClr val="bg2"/>
                </a:solidFill>
              </a:rPr>
              <a:t>null value</a:t>
            </a:r>
            <a:r>
              <a:rPr lang="en-IN" sz="2200" dirty="0">
                <a:solidFill>
                  <a:schemeClr val="bg2"/>
                </a:solidFill>
              </a:rPr>
              <a:t> </a:t>
            </a:r>
            <a:r>
              <a:rPr lang="en-IN" sz="2200" dirty="0"/>
              <a:t>is a missing value in a cell in a relation.</a:t>
            </a:r>
          </a:p>
          <a:p>
            <a:pPr marL="285750" indent="-285750"/>
            <a:r>
              <a:rPr lang="en-IN" sz="2200" dirty="0"/>
              <a:t>The problem with null values is that it is ambiguous:</a:t>
            </a:r>
          </a:p>
          <a:p>
            <a:pPr marL="772668" lvl="1"/>
            <a:r>
              <a:rPr lang="en-IN" sz="2200" dirty="0"/>
              <a:t>Is it that no value is appropriate,</a:t>
            </a:r>
          </a:p>
          <a:p>
            <a:pPr marL="772668" lvl="1"/>
            <a:r>
              <a:rPr lang="en-IN" sz="2200" dirty="0"/>
              <a:t>Is it known, but not entered, or</a:t>
            </a:r>
          </a:p>
          <a:p>
            <a:pPr marL="772668" lvl="1"/>
            <a:r>
              <a:rPr lang="en-IN" sz="2200" dirty="0"/>
              <a:t>Is it unknown, thus not entered.</a:t>
            </a:r>
          </a:p>
          <a:p>
            <a:pPr marL="285750" indent="-285750"/>
            <a:r>
              <a:rPr lang="en-IN" sz="2200" dirty="0"/>
              <a:t>You can eliminate null values by requiring an attribute value.</a:t>
            </a:r>
            <a:endParaRPr lang="en-IN" sz="2200" dirty="0" smtClean="0"/>
          </a:p>
        </p:txBody>
      </p:sp>
    </p:spTree>
    <p:extLst>
      <p:ext uri="{BB962C8B-B14F-4D97-AF65-F5344CB8AC3E}">
        <p14:creationId xmlns:p14="http://schemas.microsoft.com/office/powerpoint/2010/main" val="375249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70"/>
            <a:ext cx="8153400" cy="1138204"/>
          </a:xfrm>
        </p:spPr>
        <p:txBody>
          <a:bodyPr wrap="square" anchor="ctr">
            <a:noAutofit/>
          </a:bodyPr>
          <a:lstStyle/>
          <a:p>
            <a:r>
              <a:rPr lang="en-IN" sz="3600" dirty="0" smtClean="0">
                <a:latin typeface="+mj-lt"/>
              </a:rPr>
              <a:t>Figure 2.15 </a:t>
            </a:r>
            <a:r>
              <a:rPr lang="en-IN" sz="3600" dirty="0">
                <a:latin typeface="+mj-lt"/>
              </a:rPr>
              <a:t>Sample ITEM Relation and Data</a:t>
            </a:r>
            <a:endParaRPr lang="en-US" sz="3600" dirty="0">
              <a:latin typeface="+mj-lt"/>
            </a:endParaRPr>
          </a:p>
        </p:txBody>
      </p:sp>
      <p:pic>
        <p:nvPicPr>
          <p:cNvPr id="15362" name="Picture 2" descr="The data in the sequence of columns are as below.&#10;1. 110; T-shirt, small; Red; 15&#10;2. 111; T-shirt, Small; Blue; 25&#10;3. 115; T-shirt, Small; Green; 22&#10;4. 120; T-shirt, Medium; Red;  45&#10;5. 125; T-shirt, Medium; Green; 52&#10;6. 310; Baseball Cap, Fits All; Red; 38&#10;7. 311; Baseball Cap, Fits All; Blue; 54&#10;8. 400; Spring Hat; 120;"/>
          <p:cNvPicPr>
            <a:picLocks noChangeAspect="1" noChangeArrowheads="1"/>
          </p:cNvPicPr>
          <p:nvPr/>
        </p:nvPicPr>
        <p:blipFill rotWithShape="1">
          <a:blip r:embed="rId3">
            <a:extLst>
              <a:ext uri="{28A0092B-C50C-407E-A947-70E740481C1C}">
                <a14:useLocalDpi xmlns:a14="http://schemas.microsoft.com/office/drawing/2010/main" val="0"/>
              </a:ext>
            </a:extLst>
          </a:blip>
          <a:srcRect b="7428"/>
          <a:stretch/>
        </p:blipFill>
        <p:spPr bwMode="auto">
          <a:xfrm>
            <a:off x="566503" y="1428838"/>
            <a:ext cx="7993510" cy="3324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05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Functional Dependencies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meaning of functional dependencies</a:t>
            </a:r>
          </a:p>
        </p:txBody>
      </p:sp>
      <p:sp>
        <p:nvSpPr>
          <p:cNvPr id="4" name="Content Placeholder 3"/>
          <p:cNvSpPr>
            <a:spLocks noGrp="1"/>
          </p:cNvSpPr>
          <p:nvPr>
            <p:ph idx="13"/>
          </p:nvPr>
        </p:nvSpPr>
        <p:spPr>
          <a:xfrm>
            <a:off x="457200" y="1371600"/>
            <a:ext cx="8153400" cy="2523768"/>
          </a:xfrm>
        </p:spPr>
        <p:txBody>
          <a:bodyPr wrap="square">
            <a:noAutofit/>
          </a:bodyPr>
          <a:lstStyle/>
          <a:p>
            <a:pPr marL="285750" indent="-285750"/>
            <a:r>
              <a:rPr lang="en-IN" sz="2200" dirty="0"/>
              <a:t>A </a:t>
            </a:r>
            <a:r>
              <a:rPr lang="en-IN" sz="2200" b="1" dirty="0">
                <a:solidFill>
                  <a:schemeClr val="bg2"/>
                </a:solidFill>
              </a:rPr>
              <a:t>functional dependency</a:t>
            </a:r>
            <a:r>
              <a:rPr lang="en-IN" sz="2200" dirty="0">
                <a:solidFill>
                  <a:schemeClr val="bg2"/>
                </a:solidFill>
              </a:rPr>
              <a:t> </a:t>
            </a:r>
            <a:r>
              <a:rPr lang="en-IN" sz="2200" dirty="0"/>
              <a:t>occurs when a candidate key determines all the other attributes in a relation.</a:t>
            </a:r>
          </a:p>
          <a:p>
            <a:pPr marL="772668" lvl="1"/>
            <a:r>
              <a:rPr lang="en-IN" sz="2200" dirty="0"/>
              <a:t>In other words, all the attributes in a relation is functionally dependent on the candidate key.</a:t>
            </a:r>
          </a:p>
          <a:p>
            <a:pPr marL="772668" lvl="1"/>
            <a:r>
              <a:rPr lang="en-IN" sz="2200" dirty="0"/>
              <a:t>A dependency is shown with the determinant on the left and then an arrow showing the attribute(s) that depend on it, as shown below</a:t>
            </a:r>
            <a:r>
              <a:rPr lang="en-IN" sz="2200" dirty="0" smtClean="0"/>
              <a:t>.</a:t>
            </a:r>
          </a:p>
        </p:txBody>
      </p:sp>
      <p:pic>
        <p:nvPicPr>
          <p:cNvPr id="2053" name="Picture 5" descr="The following information is given in the image:&#10;CustomerNumber arrow to right open parenthesis CustomerLastName, CustomerFirstName, Phone close parenthesis.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3971925"/>
            <a:ext cx="77533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4906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524"/>
            <a:ext cx="8153400" cy="604617"/>
          </a:xfrm>
        </p:spPr>
        <p:txBody>
          <a:bodyPr wrap="square" anchor="ctr">
            <a:noAutofit/>
          </a:bodyPr>
          <a:lstStyle/>
          <a:p>
            <a:r>
              <a:rPr lang="en-US" sz="3600" dirty="0">
                <a:latin typeface="+mj-lt"/>
              </a:rPr>
              <a:t>Normalization</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to apply a process for normalizing relations</a:t>
            </a:r>
          </a:p>
        </p:txBody>
      </p:sp>
      <p:sp>
        <p:nvSpPr>
          <p:cNvPr id="4" name="Content Placeholder 3"/>
          <p:cNvSpPr>
            <a:spLocks noGrp="1"/>
          </p:cNvSpPr>
          <p:nvPr>
            <p:ph idx="13"/>
          </p:nvPr>
        </p:nvSpPr>
        <p:spPr>
          <a:xfrm>
            <a:off x="457200" y="1754862"/>
            <a:ext cx="8153400" cy="4493538"/>
          </a:xfrm>
        </p:spPr>
        <p:txBody>
          <a:bodyPr wrap="square">
            <a:noAutofit/>
          </a:bodyPr>
          <a:lstStyle/>
          <a:p>
            <a:pPr marL="285750" indent="-285750"/>
            <a:r>
              <a:rPr lang="en-IN" sz="2200" b="1" dirty="0">
                <a:solidFill>
                  <a:schemeClr val="bg2"/>
                </a:solidFill>
              </a:rPr>
              <a:t>Normalization</a:t>
            </a:r>
            <a:r>
              <a:rPr lang="en-IN" sz="2200" dirty="0"/>
              <a:t> is the process of (or set of steps for) breaking a table or relation with more than one theme into a set of tables such that each has only one theme.</a:t>
            </a:r>
          </a:p>
          <a:p>
            <a:pPr marL="285750" indent="-285750"/>
            <a:r>
              <a:rPr lang="en-IN" sz="2200" dirty="0"/>
              <a:t>Relational design principles for a well-formed relation:</a:t>
            </a:r>
          </a:p>
          <a:p>
            <a:pPr marL="772668" lvl="1"/>
            <a:r>
              <a:rPr lang="en-IN" sz="2200" dirty="0"/>
              <a:t>Every determinate must be a candidate key</a:t>
            </a:r>
          </a:p>
          <a:p>
            <a:pPr marL="772668" lvl="1"/>
            <a:r>
              <a:rPr lang="en-IN" sz="2200" dirty="0"/>
              <a:t>Any relation that is not well formed should be broken into two or more relations that are well formed</a:t>
            </a:r>
          </a:p>
          <a:p>
            <a:pPr marL="285750" indent="-285750"/>
            <a:r>
              <a:rPr lang="en-IN" sz="2200" dirty="0"/>
              <a:t>A relation is in first normal form (</a:t>
            </a:r>
            <a:r>
              <a:rPr lang="en-IN" sz="2200" spc="-350" dirty="0" smtClean="0"/>
              <a:t>1 N </a:t>
            </a:r>
            <a:r>
              <a:rPr lang="en-IN" sz="2200" dirty="0" smtClean="0"/>
              <a:t>F</a:t>
            </a:r>
            <a:r>
              <a:rPr lang="en-IN" sz="2200" dirty="0"/>
              <a:t>) if it:</a:t>
            </a:r>
          </a:p>
          <a:p>
            <a:pPr marL="772668" lvl="1"/>
            <a:r>
              <a:rPr lang="en-IN" sz="2200" dirty="0"/>
              <a:t>Has characteristics listed in </a:t>
            </a:r>
            <a:r>
              <a:rPr lang="en-IN" sz="2200" dirty="0" smtClean="0"/>
              <a:t>Figure 2.1</a:t>
            </a:r>
            <a:endParaRPr lang="en-IN" sz="2200" dirty="0"/>
          </a:p>
          <a:p>
            <a:pPr marL="772668" lvl="1"/>
            <a:r>
              <a:rPr lang="en-IN" sz="2200" dirty="0"/>
              <a:t>Has a defined primary key</a:t>
            </a:r>
          </a:p>
          <a:p>
            <a:pPr marL="772668" lvl="1"/>
            <a:r>
              <a:rPr lang="en-IN" sz="2200" dirty="0"/>
              <a:t>No repeating </a:t>
            </a:r>
            <a:r>
              <a:rPr lang="en-IN" sz="2200" dirty="0" smtClean="0"/>
              <a:t>groups</a:t>
            </a:r>
          </a:p>
        </p:txBody>
      </p:sp>
    </p:spTree>
    <p:extLst>
      <p:ext uri="{BB962C8B-B14F-4D97-AF65-F5344CB8AC3E}">
        <p14:creationId xmlns:p14="http://schemas.microsoft.com/office/powerpoint/2010/main" val="401970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53815"/>
          </a:xfrm>
        </p:spPr>
        <p:txBody>
          <a:bodyPr wrap="square">
            <a:noAutofit/>
          </a:bodyPr>
          <a:lstStyle/>
          <a:p>
            <a:r>
              <a:rPr lang="en-US" sz="3600" dirty="0">
                <a:latin typeface="+mj-lt"/>
              </a:rPr>
              <a:t>Normalization Process</a:t>
            </a:r>
          </a:p>
        </p:txBody>
      </p:sp>
      <p:sp>
        <p:nvSpPr>
          <p:cNvPr id="3" name="Content Placeholder 2"/>
          <p:cNvSpPr>
            <a:spLocks noGrp="1"/>
          </p:cNvSpPr>
          <p:nvPr>
            <p:ph idx="1"/>
          </p:nvPr>
        </p:nvSpPr>
        <p:spPr>
          <a:xfrm>
            <a:off x="457200" y="733424"/>
            <a:ext cx="8153400" cy="409575"/>
          </a:xfrm>
        </p:spPr>
        <p:txBody>
          <a:bodyPr wrap="square">
            <a:noAutofit/>
          </a:bodyPr>
          <a:lstStyle/>
          <a:p>
            <a:pPr marL="0" lvl="0" indent="0">
              <a:spcBef>
                <a:spcPts val="0"/>
              </a:spcBef>
              <a:buClr>
                <a:schemeClr val="lt1"/>
              </a:buClr>
              <a:buSzPct val="25000"/>
              <a:buNone/>
              <a:tabLst>
                <a:tab pos="628650" algn="l"/>
              </a:tabLst>
            </a:pPr>
            <a:r>
              <a:rPr lang="en-IN" sz="2600" b="1" dirty="0">
                <a:solidFill>
                  <a:srgbClr val="007FA3"/>
                </a:solidFill>
              </a:rPr>
              <a:t>Learn to apply a process for normalizing relations</a:t>
            </a:r>
          </a:p>
        </p:txBody>
      </p:sp>
      <p:sp>
        <p:nvSpPr>
          <p:cNvPr id="4" name="Content Placeholder 3"/>
          <p:cNvSpPr>
            <a:spLocks noGrp="1"/>
          </p:cNvSpPr>
          <p:nvPr>
            <p:ph idx="13"/>
          </p:nvPr>
        </p:nvSpPr>
        <p:spPr>
          <a:xfrm>
            <a:off x="457200" y="1314450"/>
            <a:ext cx="8153400" cy="361950"/>
          </a:xfrm>
        </p:spPr>
        <p:txBody>
          <a:bodyPr wrap="square">
            <a:noAutofit/>
          </a:bodyPr>
          <a:lstStyle/>
          <a:p>
            <a:pPr marL="285750" indent="-285750"/>
            <a:r>
              <a:rPr lang="en-IN" sz="1800" dirty="0"/>
              <a:t>Steps in the normalization process are as follows:</a:t>
            </a:r>
            <a:endParaRPr lang="en-IN" sz="1800" dirty="0" smtClean="0"/>
          </a:p>
        </p:txBody>
      </p:sp>
      <p:sp>
        <p:nvSpPr>
          <p:cNvPr id="5" name="Content Placeholder 4"/>
          <p:cNvSpPr>
            <a:spLocks noGrp="1"/>
          </p:cNvSpPr>
          <p:nvPr>
            <p:ph idx="14"/>
          </p:nvPr>
        </p:nvSpPr>
        <p:spPr>
          <a:xfrm>
            <a:off x="457200" y="1647825"/>
            <a:ext cx="8153400" cy="1769715"/>
          </a:xfrm>
        </p:spPr>
        <p:txBody>
          <a:bodyPr wrap="square">
            <a:noAutofit/>
          </a:bodyPr>
          <a:lstStyle/>
          <a:p>
            <a:pPr marL="542925" indent="-276225">
              <a:buFont typeface="+mj-lt"/>
              <a:buAutoNum type="arabicPeriod"/>
            </a:pPr>
            <a:r>
              <a:rPr lang="en-IN" sz="1800" dirty="0"/>
              <a:t>Identify all the candidate keys of the relation.</a:t>
            </a:r>
          </a:p>
          <a:p>
            <a:pPr marL="542925" indent="-276225">
              <a:buFont typeface="+mj-lt"/>
              <a:buAutoNum type="arabicPeriod"/>
            </a:pPr>
            <a:r>
              <a:rPr lang="en-IN" sz="1800" dirty="0"/>
              <a:t>Identify all the functional dependencies in the relation.</a:t>
            </a:r>
          </a:p>
          <a:p>
            <a:pPr marL="542925" indent="-276225">
              <a:buFont typeface="+mj-lt"/>
              <a:buAutoNum type="arabicPeriod"/>
            </a:pPr>
            <a:r>
              <a:rPr lang="en-IN" sz="1800" dirty="0"/>
              <a:t>Examine the determinants of the functional dependencies. If any determinant is not a candidate key, the relation is not well formed.  In this case:</a:t>
            </a:r>
          </a:p>
        </p:txBody>
      </p:sp>
      <p:sp>
        <p:nvSpPr>
          <p:cNvPr id="6" name="Content Placeholder 5"/>
          <p:cNvSpPr>
            <a:spLocks noGrp="1"/>
          </p:cNvSpPr>
          <p:nvPr>
            <p:ph idx="15"/>
          </p:nvPr>
        </p:nvSpPr>
        <p:spPr>
          <a:xfrm>
            <a:off x="457200" y="3475152"/>
            <a:ext cx="8153400" cy="2516073"/>
          </a:xfrm>
        </p:spPr>
        <p:txBody>
          <a:bodyPr wrap="square">
            <a:noAutofit/>
          </a:bodyPr>
          <a:lstStyle/>
          <a:p>
            <a:pPr marL="809625" indent="-266700">
              <a:buFont typeface="+mj-lt"/>
              <a:buAutoNum type="alphaLcPeriod"/>
            </a:pPr>
            <a:r>
              <a:rPr lang="en-IN" sz="1800" dirty="0"/>
              <a:t>Place the columns of the functional dependency in a new relation of their own.</a:t>
            </a:r>
          </a:p>
          <a:p>
            <a:pPr marL="809625" indent="-266700">
              <a:buFont typeface="+mj-lt"/>
              <a:buAutoNum type="alphaLcPeriod"/>
            </a:pPr>
            <a:r>
              <a:rPr lang="en-IN" sz="1800" dirty="0"/>
              <a:t>Make the determinant of the functional dependency the primary key of the new relation.</a:t>
            </a:r>
          </a:p>
          <a:p>
            <a:pPr marL="809625" indent="-266700">
              <a:buFont typeface="+mj-lt"/>
              <a:buAutoNum type="alphaLcPeriod"/>
            </a:pPr>
            <a:r>
              <a:rPr lang="en-IN" sz="1800" dirty="0"/>
              <a:t>Leave a copy of the determinant as a foreign key in the original relation.</a:t>
            </a:r>
          </a:p>
          <a:p>
            <a:pPr marL="809625" indent="-266700">
              <a:buFont typeface="+mj-lt"/>
              <a:buAutoNum type="alphaLcPeriod"/>
            </a:pPr>
            <a:r>
              <a:rPr lang="en-IN" sz="1800" dirty="0"/>
              <a:t>Create a referential integrity constraint between the original and the new relation.</a:t>
            </a:r>
          </a:p>
        </p:txBody>
      </p:sp>
      <p:sp>
        <p:nvSpPr>
          <p:cNvPr id="7" name="Content Placeholder 6"/>
          <p:cNvSpPr>
            <a:spLocks noGrp="1"/>
          </p:cNvSpPr>
          <p:nvPr>
            <p:ph idx="16"/>
          </p:nvPr>
        </p:nvSpPr>
        <p:spPr>
          <a:xfrm>
            <a:off x="457200" y="6038076"/>
            <a:ext cx="8153400" cy="286524"/>
          </a:xfrm>
        </p:spPr>
        <p:txBody>
          <a:bodyPr wrap="square">
            <a:noAutofit/>
          </a:bodyPr>
          <a:lstStyle/>
          <a:p>
            <a:pPr marL="542925" indent="-276225">
              <a:buFont typeface="+mj-lt"/>
              <a:buAutoNum type="arabicPeriod" startAt="4"/>
            </a:pPr>
            <a:r>
              <a:rPr lang="en-IN" sz="1800" dirty="0"/>
              <a:t>Repeat Step 3 until every determinant of every relation is a candidate key.</a:t>
            </a:r>
          </a:p>
        </p:txBody>
      </p:sp>
    </p:spTree>
    <p:extLst>
      <p:ext uri="{BB962C8B-B14F-4D97-AF65-F5344CB8AC3E}">
        <p14:creationId xmlns:p14="http://schemas.microsoft.com/office/powerpoint/2010/main" val="765553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9453"/>
          </a:xfrm>
        </p:spPr>
        <p:txBody>
          <a:bodyPr wrap="square">
            <a:noAutofit/>
          </a:bodyPr>
          <a:lstStyle/>
          <a:p>
            <a:r>
              <a:rPr lang="en-IN" sz="3600" dirty="0" smtClean="0">
                <a:latin typeface="+mj-lt"/>
              </a:rPr>
              <a:t>Figure 2.17 </a:t>
            </a:r>
            <a:r>
              <a:rPr lang="en-IN" sz="3600" dirty="0">
                <a:latin typeface="+mj-lt"/>
              </a:rPr>
              <a:t>Sample PRESCRIPTION Relation and Data</a:t>
            </a:r>
            <a:endParaRPr lang="en-US" sz="3600" dirty="0">
              <a:latin typeface="+mj-lt"/>
            </a:endParaRPr>
          </a:p>
        </p:txBody>
      </p:sp>
      <p:pic>
        <p:nvPicPr>
          <p:cNvPr id="16386" name="Picture 2" descr="Both the prescription and its customer details are in the same table.&#10;The data from the table are,&#10;1. &#10;Prescription Number,  P10001&#10;Date,  10/17/2019&#10;Drug,  Drug A&#10;Dosage,  10mg&#10;Customer Name,  Smith, Alvin&#10;Customer Phone,  575-523-2233&#10;Customer Email Address,  ASmith@somewhere.com&#10;&#10;2.&#10;Prescription Number,  P10003&#10;Date,  10/17/2019&#10;Drug,  Drug B&#10;Dosage,  35mg&#10;Customer Name,  Rhodes, Jeff&#10;Customer Phone,  575-645-3455&#10;Customer Email Address,  JRhodes@somewhere.com&#10;&#10;3.&#10;Prescription Number,  P10004&#10;Date,  10/17/2019&#10;Drug,  Drug A&#10;Dosage,  20mg&#10;Customer Name,  Smith, Sarah&#10;Customer Phone,  575-523-2233&#10;Customer Email Address,  SSmith@somewhere com&#10;&#10;4.&#10;Prescription Number,  P10007&#10;Date,  10/18/2019&#10;Drug,  Drug C&#10;Dosage,  20mg&#10;Customer Name,  Frye, Michael&#10;Customer Phone,  575-645-4566&#10;Customer Email Address,  MFrye@somewhere.com&#10;&#10;5.&#10;Prescription Number,  P10010&#10;Date,  10/18/2019&#10;Drug,  Drug B&#10;Dosage,  30mg&#10;Customer Name,  Rhodes, Jeff&#10;Customer Phone,  575-645-3455&#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13764"/>
          <a:stretch/>
        </p:blipFill>
        <p:spPr bwMode="auto">
          <a:xfrm>
            <a:off x="571859" y="1832492"/>
            <a:ext cx="7993510" cy="111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74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568234"/>
          </a:xfrm>
        </p:spPr>
        <p:txBody>
          <a:bodyPr wrap="square" anchor="ctr">
            <a:noAutofit/>
          </a:bodyPr>
          <a:lstStyle/>
          <a:p>
            <a:r>
              <a:rPr lang="en-US" sz="3600" dirty="0">
                <a:latin typeface="+mj-lt"/>
              </a:rPr>
              <a:t>Relational Terms</a:t>
            </a:r>
          </a:p>
        </p:txBody>
      </p:sp>
      <p:sp>
        <p:nvSpPr>
          <p:cNvPr id="3" name="Content Placeholder 2"/>
          <p:cNvSpPr>
            <a:spLocks noGrp="1"/>
          </p:cNvSpPr>
          <p:nvPr>
            <p:ph idx="1"/>
          </p:nvPr>
        </p:nvSpPr>
        <p:spPr>
          <a:xfrm>
            <a:off x="457200" y="714374"/>
            <a:ext cx="8153400" cy="885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the conceptual foundation of the relational model</a:t>
            </a:r>
          </a:p>
        </p:txBody>
      </p:sp>
      <p:sp>
        <p:nvSpPr>
          <p:cNvPr id="4" name="Content Placeholder 3"/>
          <p:cNvSpPr>
            <a:spLocks noGrp="1"/>
          </p:cNvSpPr>
          <p:nvPr>
            <p:ph idx="13"/>
          </p:nvPr>
        </p:nvSpPr>
        <p:spPr>
          <a:xfrm>
            <a:off x="457200" y="1752600"/>
            <a:ext cx="8153400" cy="2977738"/>
          </a:xfrm>
        </p:spPr>
        <p:txBody>
          <a:bodyPr>
            <a:noAutofit/>
          </a:bodyPr>
          <a:lstStyle/>
          <a:p>
            <a:pPr marL="285750" indent="-285750"/>
            <a:r>
              <a:rPr lang="en-IN" sz="2200" dirty="0"/>
              <a:t>An </a:t>
            </a:r>
            <a:r>
              <a:rPr lang="en-IN" sz="2200" b="1" dirty="0">
                <a:solidFill>
                  <a:schemeClr val="bg2"/>
                </a:solidFill>
              </a:rPr>
              <a:t>entity</a:t>
            </a:r>
            <a:r>
              <a:rPr lang="en-IN" sz="2200" dirty="0"/>
              <a:t> is something of importance to the user that needs to be represented in a database.</a:t>
            </a:r>
          </a:p>
          <a:p>
            <a:pPr marL="772668" lvl="1"/>
            <a:r>
              <a:rPr lang="en-IN" sz="2200" dirty="0"/>
              <a:t>In an entity-relationship model (discussed in Chapter 4), entities are restricted to things that can be represented by a single table.</a:t>
            </a:r>
          </a:p>
          <a:p>
            <a:pPr marL="285750" indent="-285750"/>
            <a:r>
              <a:rPr lang="en-IN" sz="2200" dirty="0"/>
              <a:t>A </a:t>
            </a:r>
            <a:r>
              <a:rPr lang="en-IN" sz="2200" b="1" dirty="0">
                <a:solidFill>
                  <a:schemeClr val="bg2"/>
                </a:solidFill>
              </a:rPr>
              <a:t>relation</a:t>
            </a:r>
            <a:r>
              <a:rPr lang="en-IN" sz="2200" dirty="0"/>
              <a:t> is a two-dimensional table consisting of rows and columns that has the characteristics shown in </a:t>
            </a:r>
            <a:r>
              <a:rPr lang="en-IN" sz="2200" dirty="0" smtClean="0"/>
              <a:t>Figure 2.1 </a:t>
            </a:r>
            <a:r>
              <a:rPr lang="en-IN" sz="2200" dirty="0"/>
              <a:t>on the next slide</a:t>
            </a:r>
            <a:r>
              <a:rPr lang="en-IN" sz="2200" dirty="0" smtClean="0"/>
              <a:t>.</a:t>
            </a:r>
          </a:p>
        </p:txBody>
      </p:sp>
    </p:spTree>
    <p:extLst>
      <p:ext uri="{BB962C8B-B14F-4D97-AF65-F5344CB8AC3E}">
        <p14:creationId xmlns:p14="http://schemas.microsoft.com/office/powerpoint/2010/main" val="553408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14"/>
            <a:ext cx="8153400" cy="1714517"/>
          </a:xfrm>
        </p:spPr>
        <p:txBody>
          <a:bodyPr wrap="square" anchor="ctr">
            <a:noAutofit/>
          </a:bodyPr>
          <a:lstStyle/>
          <a:p>
            <a:r>
              <a:rPr lang="en-IN" sz="3600" dirty="0" smtClean="0">
                <a:latin typeface="+mj-lt"/>
              </a:rPr>
              <a:t>Figure 2.18  </a:t>
            </a:r>
            <a:r>
              <a:rPr lang="en-IN" sz="3600" dirty="0">
                <a:latin typeface="+mj-lt"/>
              </a:rPr>
              <a:t>Normalized CUSTOMER and PRESCRIPTION Relations and Data</a:t>
            </a:r>
            <a:endParaRPr lang="en-US" sz="3600" dirty="0">
              <a:latin typeface="+mj-lt"/>
            </a:endParaRPr>
          </a:p>
        </p:txBody>
      </p:sp>
      <p:pic>
        <p:nvPicPr>
          <p:cNvPr id="17410" name="Picture 2" descr="The prescription and drug data and the customer details are in separate tables. &#10;The columns in the Customer table are Customer Email Address, Customer Name and Customer Phone.&#10;The data in the sequence of columns is,&#10;• ASmith@somewhere.com; Smith, Alvin; 575-523-2233&#10;• JRhodes@somewhere.com; Rhodes, Jeff; 575-645-3455&#10;• MFrye@somewhere.com; Frye, Michael 575-645-4566&#10;• SSmith@somewhere.com; Smith, Sarah; 575-523-2233&#10;The columns in the Prescription table are Prescription Number, Date, Drug, Dosage, Customer Email Address. The data is as below.&#10;1. &#10;Prescription Number,  P10001&#10;Date,  10/17/2019&#10;Drug,  Drug A&#10;Dosage,  10mg&#10;Customer Email Address,  ASmith@somewhere.com&#10;&#10;2.&#10;Prescription Number,  P10003&#10;Date,  10/17/2019&#10;Drug,  Drug B&#10;Dosage,  35mg&#10;Customer Email Address,  JRhodes@somewhere.com&#10;&#10;3.&#10;Prescription Number,  P10004&#10;Date,  10/17/2019&#10;Drug,  Drug A&#10;Dosage,  20mg&#10;Customer Email Address,  SSmith@somewhere com&#10;&#10;4.&#10;Prescription Number,  P10007&#10;Date,  10/18/2019&#10;Drug,  Drug C&#10;Dosage,  20mg&#10;Customer Email Address,  MFrye@somewhere.com&#10;&#10;5.&#10;Prescription Number,  P10010&#10;Date,  10/18/2019&#10;Drug,  Drug B&#10;Dosage,  30mg&#10;Customer Email Address,  JRhodes@somewhere.com"/>
          <p:cNvPicPr>
            <a:picLocks noChangeAspect="1" noChangeArrowheads="1"/>
          </p:cNvPicPr>
          <p:nvPr/>
        </p:nvPicPr>
        <p:blipFill rotWithShape="1">
          <a:blip r:embed="rId3">
            <a:extLst>
              <a:ext uri="{28A0092B-C50C-407E-A947-70E740481C1C}">
                <a14:useLocalDpi xmlns:a14="http://schemas.microsoft.com/office/drawing/2010/main" val="0"/>
              </a:ext>
            </a:extLst>
          </a:blip>
          <a:srcRect b="7194"/>
          <a:stretch/>
        </p:blipFill>
        <p:spPr bwMode="auto">
          <a:xfrm>
            <a:off x="571859" y="2100388"/>
            <a:ext cx="7993510" cy="3071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87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en-IN" sz="3600" dirty="0" smtClean="0">
                <a:latin typeface="+mj-lt"/>
              </a:rPr>
              <a:t>Figure 2.19 </a:t>
            </a:r>
            <a:r>
              <a:rPr lang="en-IN" sz="3600" dirty="0">
                <a:latin typeface="+mj-lt"/>
              </a:rPr>
              <a:t>Sample </a:t>
            </a:r>
            <a:r>
              <a:rPr lang="en-IN" sz="3600" spc="-450" dirty="0" smtClean="0">
                <a:latin typeface="+mj-lt"/>
              </a:rPr>
              <a:t>S T </a:t>
            </a:r>
            <a:r>
              <a:rPr lang="en-IN" sz="3600" dirty="0" smtClean="0">
                <a:latin typeface="+mj-lt"/>
              </a:rPr>
              <a:t>U_</a:t>
            </a:r>
            <a:r>
              <a:rPr lang="en-IN" sz="3600" spc="-450" dirty="0">
                <a:latin typeface="+mj-lt"/>
              </a:rPr>
              <a:t>D O R </a:t>
            </a:r>
            <a:r>
              <a:rPr lang="en-IN" sz="3600" dirty="0" smtClean="0">
                <a:latin typeface="+mj-lt"/>
              </a:rPr>
              <a:t>M </a:t>
            </a:r>
            <a:r>
              <a:rPr lang="en-IN" sz="3600" dirty="0">
                <a:latin typeface="+mj-lt"/>
              </a:rPr>
              <a:t>Relation and Data</a:t>
            </a:r>
            <a:endParaRPr lang="en-US" sz="3600" dirty="0">
              <a:latin typeface="+mj-lt"/>
            </a:endParaRPr>
          </a:p>
        </p:txBody>
      </p:sp>
      <p:pic>
        <p:nvPicPr>
          <p:cNvPr id="18434" name="Picture 2" descr="There are 7 student’s data. Few sample data are as follows.&#10;Student no: 1&#10;Student Number,  100&#10; Last Name,  Smith&#10; First Name,  Terry&#10; Dorm Name,  Stephens&#10;Dorm Cost,  3500.00&#10;&#10;&#10;Student no: 2&#10;Student Number,  200&#10; Last Name,  Johnson&#10; First Name,  Jeff&#10; Dorm Name,  Alexander&#10;Dorm Cost,  3800.00&#10;&#10;Student no: 3&#10;Student Number,  300&#10; Last Name,  Abernathy&#10; First Name,  Susan&#10; Dorm Name,  Horan&#10;Dorm Cost,  4000.00&#10;&#10;Student no: 4&#10;Student Number,  400&#10; Last Name,  Smith&#10; First Name,  Susan &#10; Dorm Name,  Alexander&#10;Dorm Cost,  3800.00&#10;&#10;Student no: 5&#10;Student Number,  500&#10; Last Name,  Wilcox&#10; First Name,  John &#10; Dorm Name,  Stephens&#10;Dorm Cost,  3500.00"/>
          <p:cNvPicPr>
            <a:picLocks noChangeAspect="1" noChangeArrowheads="1"/>
          </p:cNvPicPr>
          <p:nvPr/>
        </p:nvPicPr>
        <p:blipFill rotWithShape="1">
          <a:blip r:embed="rId3">
            <a:extLst>
              <a:ext uri="{28A0092B-C50C-407E-A947-70E740481C1C}">
                <a14:useLocalDpi xmlns:a14="http://schemas.microsoft.com/office/drawing/2010/main" val="0"/>
              </a:ext>
            </a:extLst>
          </a:blip>
          <a:srcRect b="12347"/>
          <a:stretch/>
        </p:blipFill>
        <p:spPr bwMode="auto">
          <a:xfrm>
            <a:off x="575245" y="1834831"/>
            <a:ext cx="7993510" cy="229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681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smtClean="0">
                <a:latin typeface="+mj-lt"/>
              </a:rPr>
              <a:t>Figure 2.20 </a:t>
            </a:r>
            <a:r>
              <a:rPr lang="en-IN" sz="3600" dirty="0">
                <a:latin typeface="+mj-lt"/>
              </a:rPr>
              <a:t>Normalized </a:t>
            </a:r>
            <a:r>
              <a:rPr lang="en-IN" sz="3600" spc="-450" dirty="0">
                <a:latin typeface="+mj-lt"/>
              </a:rPr>
              <a:t>S T </a:t>
            </a:r>
            <a:r>
              <a:rPr lang="en-IN" sz="3600" dirty="0" smtClean="0">
                <a:latin typeface="+mj-lt"/>
              </a:rPr>
              <a:t>U_</a:t>
            </a:r>
            <a:r>
              <a:rPr lang="en-IN" sz="3600" spc="-450" dirty="0">
                <a:latin typeface="+mj-lt"/>
              </a:rPr>
              <a:t>D O R </a:t>
            </a:r>
            <a:r>
              <a:rPr lang="en-IN" sz="3600" dirty="0" smtClean="0">
                <a:latin typeface="+mj-lt"/>
              </a:rPr>
              <a:t>M </a:t>
            </a:r>
            <a:r>
              <a:rPr lang="en-IN" sz="3600" dirty="0">
                <a:latin typeface="+mj-lt"/>
              </a:rPr>
              <a:t>and </a:t>
            </a:r>
            <a:r>
              <a:rPr lang="en-IN" sz="3600" spc="-450" dirty="0">
                <a:latin typeface="+mj-lt"/>
              </a:rPr>
              <a:t>D O R </a:t>
            </a:r>
            <a:r>
              <a:rPr lang="en-IN" sz="3600" dirty="0" smtClean="0">
                <a:latin typeface="+mj-lt"/>
              </a:rPr>
              <a:t>M </a:t>
            </a:r>
            <a:r>
              <a:rPr lang="en-IN" sz="3600" dirty="0">
                <a:latin typeface="+mj-lt"/>
              </a:rPr>
              <a:t>Relations and Data</a:t>
            </a:r>
            <a:endParaRPr lang="en-US" sz="3600" dirty="0">
              <a:latin typeface="+mj-lt"/>
            </a:endParaRPr>
          </a:p>
        </p:txBody>
      </p:sp>
      <p:pic>
        <p:nvPicPr>
          <p:cNvPr id="19458" name="Picture 2" descr="The first table data is as below.&#10;Student no: 1&#10;Student Number,  100&#10; Last Name,  Smith&#10; First Name,  Terry&#10; Dorm Name,  Stephens&#10;&#10;&#10;Student no: 2&#10;Student Number,  200&#10; Last Name,  Johnson&#10; First Name,  Jeff&#10; Dorm Name,  Alexander&#10;&#10;Student no: 3&#10;Student Number,  300&#10; Last Name,  Abernathy&#10; First Name,  Susan&#10; Dorm Name,  Horan&#10;&#10;Student no: 4&#10;Student Number,  400&#10; Last Name,  Smith&#10; First Name,  Susan &#10; Dorm Name,  Alexander&#10;&#10;Student no: 5&#10;Student Number,  500&#10; Last Name,  Wilcox&#10; First Name,  John &#10; Dorm Name,  Stephens&#10;&#10;The second table shows the Dorm Name and Dorm Cost as,&#10;1. Alexander, 3800.00&#10;2. Horan, 4000.00&#10;3. Stephens, 3500.00&#10;"/>
          <p:cNvPicPr>
            <a:picLocks noChangeAspect="1" noChangeArrowheads="1"/>
          </p:cNvPicPr>
          <p:nvPr/>
        </p:nvPicPr>
        <p:blipFill rotWithShape="1">
          <a:blip r:embed="rId3">
            <a:extLst>
              <a:ext uri="{28A0092B-C50C-407E-A947-70E740481C1C}">
                <a14:useLocalDpi xmlns:a14="http://schemas.microsoft.com/office/drawing/2010/main" val="0"/>
              </a:ext>
            </a:extLst>
          </a:blip>
          <a:srcRect b="13761"/>
          <a:stretch/>
        </p:blipFill>
        <p:spPr bwMode="auto">
          <a:xfrm>
            <a:off x="575245" y="1828800"/>
            <a:ext cx="7993510"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13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32"/>
            <a:ext cx="8153400" cy="1161234"/>
          </a:xfrm>
        </p:spPr>
        <p:txBody>
          <a:bodyPr wrap="square" anchor="ctr">
            <a:noAutofit/>
          </a:bodyPr>
          <a:lstStyle/>
          <a:p>
            <a:r>
              <a:rPr lang="en-IN" sz="3600" dirty="0" smtClean="0">
                <a:latin typeface="+mj-lt"/>
              </a:rPr>
              <a:t>Figure 2.21 </a:t>
            </a:r>
            <a:r>
              <a:rPr lang="en-IN" sz="3600" dirty="0">
                <a:latin typeface="+mj-lt"/>
              </a:rPr>
              <a:t>Sample EMPLOYEE Relation and Data</a:t>
            </a:r>
            <a:endParaRPr lang="en-US" sz="3600" dirty="0">
              <a:latin typeface="+mj-lt"/>
            </a:endParaRPr>
          </a:p>
        </p:txBody>
      </p:sp>
      <p:pic>
        <p:nvPicPr>
          <p:cNvPr id="20482" name="Picture 2" descr="Few sample data from the table are,&#10;1.&#10;Employee Number, 101&#10; First Name, Mary&#10; Last Name, Jacobs&#10; Department, Administration&#10; Email Address, Mary.Jacobs@ourcompany.com&#10;Department phone, 360-285-8100&#10;&#10;2.&#10;Employee Number, 102&#10; First Name, Rosalie&#10; Last Name, Jackson&#10; Department, Administration&#10; Email Address, Rosalie.Jackson@ourcompany.com&#10;Department phone, 360-285-8100&#10;&#10;3.&#10;Employee Number, 103&#10; First Name, Richard&#10; Last Name, Bandalone&#10; Department, Legal&#10; Email Address, Richard.Bandalone@ourcompany.com&#10;Department phone, 360-285-8200&#10;&#10;4.&#10;Employee Number, 104&#10; First Name, George&#10; Last Name, Smith&#10; Department, Human Resources&#10; Email Address, George.Smith@ourcompany.com&#10;Department phone, 360-285-8300&#10;&#10;&#10;5.&#10;Employee Number, 105&#10; First Name, Alan&#10; Last Name, Adams&#10; Department, Human Resources&#10; Email Address, Alan.Adams@ourcompany.com&#10;Department phone, 360-285-8300&#10;&#10;6.&#10;Employee Number, 106&#10; First Name, Ken&#10; Last Name, Evans&#10; Department, Finance&#10; Email Address, Ken.Evans@ourcompany.com&#10;Department phone, 360-285-8400"/>
          <p:cNvPicPr>
            <a:picLocks noChangeAspect="1" noChangeArrowheads="1"/>
          </p:cNvPicPr>
          <p:nvPr/>
        </p:nvPicPr>
        <p:blipFill rotWithShape="1">
          <a:blip r:embed="rId3">
            <a:extLst>
              <a:ext uri="{28A0092B-C50C-407E-A947-70E740481C1C}">
                <a14:useLocalDpi xmlns:a14="http://schemas.microsoft.com/office/drawing/2010/main" val="0"/>
              </a:ext>
            </a:extLst>
          </a:blip>
          <a:srcRect b="13398"/>
          <a:stretch/>
        </p:blipFill>
        <p:spPr bwMode="auto">
          <a:xfrm>
            <a:off x="575245" y="1828954"/>
            <a:ext cx="7993510" cy="172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4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smtClean="0">
                <a:latin typeface="+mj-lt"/>
              </a:rPr>
              <a:t>Figure 2.22 </a:t>
            </a:r>
            <a:r>
              <a:rPr lang="en-IN" sz="3600" dirty="0">
                <a:latin typeface="+mj-lt"/>
              </a:rPr>
              <a:t>Normalized EMPLYEE and DEPARTMENT Relations and Data</a:t>
            </a:r>
            <a:endParaRPr lang="en-US" sz="3600" dirty="0">
              <a:latin typeface="+mj-lt"/>
            </a:endParaRPr>
          </a:p>
        </p:txBody>
      </p:sp>
      <p:pic>
        <p:nvPicPr>
          <p:cNvPr id="21506" name="Picture 2" descr="Few sample data from the first table are,&#10;1.&#10;Employee Number, 101&#10; First Name, Mary&#10; Last Name, Jacobs&#10; Department, Administration&#10; Email Address, Mary.Jacobs@ourcompany.com&#10;&#10;2.&#10;Employee Number, 102&#10; First Name, Rosalie&#10; Last Name, Jackson&#10; Department, Administration&#10; Email Address, Rosalie.Jackson@ourcompany.com&#10;&#10;3.&#10;Employee Number, 103&#10; First Name, Richard&#10; Last Name, Bandalone&#10; Department, Legal&#10; Email Address, Richard.Bandalone@ourcompany.com&#10;&#10;4.&#10;Employee Number, 104&#10; First Name, George&#10; Last Name, Smith&#10; Department, Human Resources&#10; Email Address, George.Smith@ourcompany.com&#10;&#10;5.&#10;Employee Number, 105&#10; First Name, Alan&#10; Last Name, Adams&#10; Department, Human Resources&#10; Email Address, Alan.Adams@ourcompany.com&#10;&#10;6.&#10;Employee Number, 106&#10; First Name, Ken&#10; Last Name, Evans&#10; Department, Finance&#10; Email Address, Ken.Evans@ourcompany.com&#10;&#10;The Department and Department Phone of the second table are,&#10;1. Administration, 360-285-8100&#10;2. Finance, 360-285-8400&#10;3. Human Resources, 360-285-8300&#10;4. Legal, 360-285-8200"/>
          <p:cNvPicPr>
            <a:picLocks noChangeAspect="1" noChangeArrowheads="1"/>
          </p:cNvPicPr>
          <p:nvPr/>
        </p:nvPicPr>
        <p:blipFill rotWithShape="1">
          <a:blip r:embed="rId3">
            <a:extLst>
              <a:ext uri="{28A0092B-C50C-407E-A947-70E740481C1C}">
                <a14:useLocalDpi xmlns:a14="http://schemas.microsoft.com/office/drawing/2010/main" val="0"/>
              </a:ext>
            </a:extLst>
          </a:blip>
          <a:srcRect b="15789"/>
          <a:stretch/>
        </p:blipFill>
        <p:spPr bwMode="auto">
          <a:xfrm>
            <a:off x="574462"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6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29"/>
            <a:ext cx="8153400" cy="1152525"/>
          </a:xfrm>
        </p:spPr>
        <p:txBody>
          <a:bodyPr wrap="square">
            <a:noAutofit/>
          </a:bodyPr>
          <a:lstStyle/>
          <a:p>
            <a:r>
              <a:rPr lang="en-IN" sz="3600" dirty="0" smtClean="0">
                <a:latin typeface="+mj-lt"/>
              </a:rPr>
              <a:t>Figure 2.23 </a:t>
            </a:r>
            <a:r>
              <a:rPr lang="en-IN" sz="3600" dirty="0">
                <a:latin typeface="+mj-lt"/>
              </a:rPr>
              <a:t>Sample MEETING Relation and Data</a:t>
            </a:r>
            <a:endParaRPr lang="en-US" sz="3600" dirty="0">
              <a:latin typeface="+mj-lt"/>
            </a:endParaRPr>
          </a:p>
        </p:txBody>
      </p:sp>
      <p:pic>
        <p:nvPicPr>
          <p:cNvPr id="22530" name="Picture 2" descr="The data in the table are,&#10;1.&#10;Attorney, Boxer&#10;Client Number, 1000&#10;Client Name, ABC, Inc&#10;Date, 11/5/2019&#10;Duration, 2.00&#10;&#10;2.&#10;Attorney, Boxer&#10;Client Number, 2000&#10;Client Name, XYZ Partners&#10;Date, 11/5/2019&#10;Duration, 5.50&#10;&#10;3.&#10;Attorney, James&#10;Client Number, 1000&#10;Client Name, ABC, Inc&#10;Date, 11/7/2019&#10;Duration, 3.00&#10;&#10;4.&#10;Attorney, Boxer&#10;Client Number, 1000&#10;Client Name, ABC, Inc&#10;Date, 11/9/2019&#10;Duration, 4.00&#10;&#10;5.&#10;Attorney, Wu&#10;Client Number, 3000&#10;Client Name, Malcomb Zoe&#10;Date, 11/11/2019&#10;Duration, 7.00"/>
          <p:cNvPicPr>
            <a:picLocks noChangeAspect="1" noChangeArrowheads="1"/>
          </p:cNvPicPr>
          <p:nvPr/>
        </p:nvPicPr>
        <p:blipFill rotWithShape="1">
          <a:blip r:embed="rId3">
            <a:extLst>
              <a:ext uri="{28A0092B-C50C-407E-A947-70E740481C1C}">
                <a14:useLocalDpi xmlns:a14="http://schemas.microsoft.com/office/drawing/2010/main" val="0"/>
              </a:ext>
            </a:extLst>
          </a:blip>
          <a:srcRect b="14269"/>
          <a:stretch/>
        </p:blipFill>
        <p:spPr bwMode="auto">
          <a:xfrm>
            <a:off x="567010" y="1828800"/>
            <a:ext cx="799351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578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smtClean="0">
                <a:latin typeface="+mj-lt"/>
              </a:rPr>
              <a:t>Figure 2.24 </a:t>
            </a:r>
            <a:r>
              <a:rPr lang="en-IN" sz="3600" dirty="0">
                <a:latin typeface="+mj-lt"/>
              </a:rPr>
              <a:t>Normalized MEETING and CLIENT Relations and Data</a:t>
            </a:r>
            <a:endParaRPr lang="en-US" sz="3600" dirty="0">
              <a:latin typeface="+mj-lt"/>
            </a:endParaRPr>
          </a:p>
        </p:txBody>
      </p:sp>
      <p:pic>
        <p:nvPicPr>
          <p:cNvPr id="23554" name="Picture 2" descr="The two tables are linked by common Client Number.&#10;The data in the first table for client relations are,&#10;1.&#10;Attorney, Boxer&#10;Client Number, 1000&#10;Date, 11/5/2019&#10;Duration, 2.00&#10;&#10;2.&#10;Attorney, Boxer&#10;Client Number, 2000&#10;Date, 11/5/2019&#10;Duration, 5.50&#10;&#10;3.&#10;Attorney, James&#10;Client Number, 1000&#10;Date, 11/7/2019&#10;Duration, 3.00&#10;&#10;4.&#10;Attorney, Boxer&#10;Client Number, 1000&#10;Date, 11/9/2019&#10;Duration, 4.00&#10;&#10;5.&#10;Attorney, Wu&#10;Client Number, 3000&#10;Date, 11/11/2019&#10;Duration, 7.00&#10;&#10;The second table holds the client information namely Client Number and Client Name as below.&#10;1.&#10;Client Number, 1000&#10;Client Name, ABC, Inc&#10;&#10;2.&#10;Client Number, 2000&#10;Client Name, XYZ Partners&#10;&#10;3.&#10;Client Number, 3000&#10;Client Name, Malcomb Zoe"/>
          <p:cNvPicPr>
            <a:picLocks noChangeAspect="1" noChangeArrowheads="1"/>
          </p:cNvPicPr>
          <p:nvPr/>
        </p:nvPicPr>
        <p:blipFill rotWithShape="1">
          <a:blip r:embed="rId3">
            <a:extLst>
              <a:ext uri="{28A0092B-C50C-407E-A947-70E740481C1C}">
                <a14:useLocalDpi xmlns:a14="http://schemas.microsoft.com/office/drawing/2010/main" val="0"/>
              </a:ext>
            </a:extLst>
          </a:blip>
          <a:srcRect b="16183"/>
          <a:stretch/>
        </p:blipFill>
        <p:spPr bwMode="auto">
          <a:xfrm>
            <a:off x="575245" y="2209800"/>
            <a:ext cx="799351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41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noAutofit/>
          </a:bodyPr>
          <a:lstStyle/>
          <a:p>
            <a:r>
              <a:rPr lang="en-IN" sz="3600" dirty="0">
                <a:latin typeface="+mj-lt"/>
              </a:rPr>
              <a:t>Eliminating Anomalies from Multivalued Dependencies</a:t>
            </a:r>
            <a:endParaRPr lang="en-US" sz="3600" dirty="0">
              <a:latin typeface="+mj-lt"/>
            </a:endParaRPr>
          </a:p>
        </p:txBody>
      </p:sp>
      <p:sp>
        <p:nvSpPr>
          <p:cNvPr id="3" name="Content Placeholder 2"/>
          <p:cNvSpPr>
            <a:spLocks noGrp="1"/>
          </p:cNvSpPr>
          <p:nvPr>
            <p:ph idx="1"/>
          </p:nvPr>
        </p:nvSpPr>
        <p:spPr>
          <a:xfrm>
            <a:off x="457200" y="1233726"/>
            <a:ext cx="8153400" cy="937974"/>
          </a:xfrm>
        </p:spPr>
        <p:txBody>
          <a:bodyPr wrap="square" anchor="ctr">
            <a:noAutofit/>
          </a:bodyPr>
          <a:lstStyle/>
          <a:p>
            <a:pPr marL="0" lvl="0" indent="0">
              <a:spcBef>
                <a:spcPts val="0"/>
              </a:spcBef>
              <a:buClr>
                <a:schemeClr val="lt1"/>
              </a:buClr>
              <a:buSzPct val="25000"/>
              <a:buNone/>
              <a:tabLst>
                <a:tab pos="628650" algn="l"/>
              </a:tabLst>
            </a:pPr>
            <a:r>
              <a:rPr lang="en-IN" sz="2800" b="1" dirty="0" smtClean="0">
                <a:solidFill>
                  <a:srgbClr val="007FA3"/>
                </a:solidFill>
              </a:rPr>
              <a:t>Learn to apply a process for </a:t>
            </a:r>
            <a:r>
              <a:rPr lang="en-IN" sz="2800" b="1" dirty="0">
                <a:solidFill>
                  <a:srgbClr val="007FA3"/>
                </a:solidFill>
              </a:rPr>
              <a:t>normalizing relations</a:t>
            </a:r>
          </a:p>
        </p:txBody>
      </p:sp>
      <p:sp>
        <p:nvSpPr>
          <p:cNvPr id="8" name="Content Placeholder 7"/>
          <p:cNvSpPr>
            <a:spLocks noGrp="1"/>
          </p:cNvSpPr>
          <p:nvPr>
            <p:ph idx="14"/>
          </p:nvPr>
        </p:nvSpPr>
        <p:spPr>
          <a:xfrm>
            <a:off x="457200" y="2209800"/>
            <a:ext cx="8153400" cy="2639184"/>
          </a:xfrm>
        </p:spPr>
        <p:txBody>
          <a:bodyPr wrap="square">
            <a:noAutofit/>
          </a:bodyPr>
          <a:lstStyle/>
          <a:p>
            <a:r>
              <a:rPr lang="en-IN" sz="2200" dirty="0"/>
              <a:t>When modification problems are due to functional dependencies and we then normalize relations to </a:t>
            </a:r>
            <a:r>
              <a:rPr lang="en-IN" sz="2200" spc="-350" dirty="0" smtClean="0"/>
              <a:t>B C N </a:t>
            </a:r>
            <a:r>
              <a:rPr lang="en-IN" sz="2200" dirty="0" smtClean="0"/>
              <a:t>F</a:t>
            </a:r>
            <a:r>
              <a:rPr lang="en-IN" sz="2200" dirty="0"/>
              <a:t>, we eliminate these anomalies.</a:t>
            </a:r>
          </a:p>
          <a:p>
            <a:r>
              <a:rPr lang="en-IN" sz="2200" dirty="0"/>
              <a:t>Anomalies can also arise from another kind of dependency—the multivalued dependency.</a:t>
            </a:r>
          </a:p>
          <a:p>
            <a:pPr lvl="1"/>
            <a:r>
              <a:rPr lang="en-IN" sz="2200" dirty="0"/>
              <a:t>A </a:t>
            </a:r>
            <a:r>
              <a:rPr lang="en-IN" sz="2200" b="1" dirty="0">
                <a:solidFill>
                  <a:schemeClr val="bg2"/>
                </a:solidFill>
              </a:rPr>
              <a:t>multivalued dependency</a:t>
            </a:r>
            <a:r>
              <a:rPr lang="en-IN" sz="2200" dirty="0">
                <a:solidFill>
                  <a:schemeClr val="bg2"/>
                </a:solidFill>
              </a:rPr>
              <a:t> </a:t>
            </a:r>
            <a:r>
              <a:rPr lang="en-IN" sz="2200" dirty="0"/>
              <a:t>occurs when a determinant is matched with a particular set of values as seen below</a:t>
            </a:r>
            <a:r>
              <a:rPr lang="en-IN" sz="2200" dirty="0" smtClean="0"/>
              <a:t>.</a:t>
            </a:r>
          </a:p>
        </p:txBody>
      </p:sp>
      <p:pic>
        <p:nvPicPr>
          <p:cNvPr id="3074" name="Picture 2" descr="The following information is given in the image:&#10;Line 1: EmployeeName arrow to right arrow to right EmployeeDegree&#10;Line 2: EmployeeName arrow to right arrow to right EmployeeSIbling&#10;Line 3: PartKitName arrow to right arrow to right Part&#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943475"/>
            <a:ext cx="51530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497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3898"/>
            <a:ext cx="8153400" cy="453118"/>
          </a:xfrm>
        </p:spPr>
        <p:txBody>
          <a:bodyPr wrap="square" anchor="ctr">
            <a:noAutofit/>
          </a:bodyPr>
          <a:lstStyle/>
          <a:p>
            <a:r>
              <a:rPr lang="en-IN" sz="2600" dirty="0" smtClean="0">
                <a:latin typeface="+mj-lt"/>
              </a:rPr>
              <a:t>Figure 2.25 </a:t>
            </a:r>
            <a:r>
              <a:rPr lang="en-IN" sz="2600" dirty="0">
                <a:latin typeface="+mj-lt"/>
              </a:rPr>
              <a:t>Examples of Multivalued Dependencies</a:t>
            </a:r>
            <a:endParaRPr lang="en-US" sz="2600" dirty="0">
              <a:latin typeface="+mj-lt"/>
            </a:endParaRPr>
          </a:p>
        </p:txBody>
      </p:sp>
      <p:pic>
        <p:nvPicPr>
          <p:cNvPr id="24578" name="Picture 2" descr="The Employee_Degree holds data for Employee Name and Employee Degree.&#10;1. Chau, BS&#10;2. Green, BS&#10;3. Green, M S&#10;4. Green, P h D&#10;5. Jones, A A&#10;6. Jones, B A&#10;The Employee_Sibling holds data for Employee Name and Employee Sibling.&#10;1. Chau, Eileen&#10;2. Chau, Jonathan&#10;3. Green, Nikki&#10;4. Jones, Frank&#10;5. Jones, Fred&#10;6. Jones, Sally&#10;The Partkit_Part holds data for Partkit Name and Part&#10;1. Bike Repair, Screwdriver&#10;2. Bike Repair, Tube Fix&#10;3. Bike Repair, Wrench&#10;4. First Aid, Aspirin&#10;5. First Aid, Bandaids&#10;6. First Aid, Elastic Bands&#10;7. First Aid, Ibuprofin&#10;8. Toolbox, Drill and drill bits&#10;9. Toolbox, Hammer&#10;10. Toolbox, Saw&#10;11. Toolbox, Screwdriver&#10;12. Toolbox, Wrench"/>
          <p:cNvPicPr>
            <a:picLocks noChangeAspect="1" noChangeArrowheads="1"/>
          </p:cNvPicPr>
          <p:nvPr/>
        </p:nvPicPr>
        <p:blipFill rotWithShape="1">
          <a:blip r:embed="rId3">
            <a:extLst>
              <a:ext uri="{28A0092B-C50C-407E-A947-70E740481C1C}">
                <a14:useLocalDpi xmlns:a14="http://schemas.microsoft.com/office/drawing/2010/main" val="0"/>
              </a:ext>
            </a:extLst>
          </a:blip>
          <a:srcRect b="2686"/>
          <a:stretch/>
        </p:blipFill>
        <p:spPr bwMode="auto">
          <a:xfrm>
            <a:off x="3417636" y="687715"/>
            <a:ext cx="2295481" cy="56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403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relation that is not normalized</a:t>
            </a:r>
            <a:endParaRPr lang="en-US" dirty="0"/>
          </a:p>
        </p:txBody>
      </p:sp>
      <p:pic>
        <p:nvPicPr>
          <p:cNvPr id="4" name="Content Placeholder 3"/>
          <p:cNvPicPr>
            <a:picLocks noGrp="1" noChangeAspect="1"/>
          </p:cNvPicPr>
          <p:nvPr>
            <p:ph idx="1"/>
          </p:nvPr>
        </p:nvPicPr>
        <p:blipFill>
          <a:blip r:embed="rId2"/>
          <a:stretch>
            <a:fillRect/>
          </a:stretch>
        </p:blipFill>
        <p:spPr>
          <a:xfrm>
            <a:off x="817508" y="1600200"/>
            <a:ext cx="7508984" cy="4525963"/>
          </a:xfrm>
          <a:prstGeom prst="rect">
            <a:avLst/>
          </a:prstGeom>
        </p:spPr>
      </p:pic>
    </p:spTree>
    <p:extLst>
      <p:ext uri="{BB962C8B-B14F-4D97-AF65-F5344CB8AC3E}">
        <p14:creationId xmlns:p14="http://schemas.microsoft.com/office/powerpoint/2010/main" val="27512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548"/>
            <a:ext cx="8153400" cy="1169942"/>
          </a:xfrm>
        </p:spPr>
        <p:txBody>
          <a:bodyPr wrap="square" anchor="ctr">
            <a:noAutofit/>
          </a:bodyPr>
          <a:lstStyle/>
          <a:p>
            <a:r>
              <a:rPr lang="en-IN" sz="3600" dirty="0" smtClean="0">
                <a:latin typeface="+mj-lt"/>
              </a:rPr>
              <a:t>Figure 2.1 </a:t>
            </a:r>
            <a:r>
              <a:rPr lang="en-IN" sz="3600" dirty="0">
                <a:latin typeface="+mj-lt"/>
              </a:rPr>
              <a:t>Characteristics of a Relation</a:t>
            </a:r>
            <a:endParaRPr lang="en-US" sz="3600" dirty="0">
              <a:latin typeface="+mj-lt"/>
            </a:endParaRPr>
          </a:p>
        </p:txBody>
      </p:sp>
      <p:pic>
        <p:nvPicPr>
          <p:cNvPr id="1026" name="Picture 2" descr="Below data is provided in the image:&#10;1. Rows contain data about an entity. &#10;2. Columns contain data about attributes of the entity. &#10;3. Cells of the table hold a single value. &#10;4. All entries in a column are of the same kind. &#10;5. Each column has a unique name. &#10;6. The order of the columns is unimportant. &#10;7. The order of the rows is unimportant. &#10;8. No two rows may hold identical sets of data value."/>
          <p:cNvPicPr>
            <a:picLocks noChangeAspect="1" noChangeArrowheads="1"/>
          </p:cNvPicPr>
          <p:nvPr/>
        </p:nvPicPr>
        <p:blipFill rotWithShape="1">
          <a:blip r:embed="rId3">
            <a:extLst>
              <a:ext uri="{28A0092B-C50C-407E-A947-70E740481C1C}">
                <a14:useLocalDpi xmlns:a14="http://schemas.microsoft.com/office/drawing/2010/main" val="0"/>
              </a:ext>
            </a:extLst>
          </a:blip>
          <a:srcRect b="11623"/>
          <a:stretch/>
        </p:blipFill>
        <p:spPr bwMode="auto">
          <a:xfrm>
            <a:off x="568948" y="1828800"/>
            <a:ext cx="799351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66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Normal Form</a:t>
            </a:r>
            <a:endParaRPr lang="en-US" dirty="0"/>
          </a:p>
        </p:txBody>
      </p:sp>
      <p:sp>
        <p:nvSpPr>
          <p:cNvPr id="3" name="Content Placeholder 2"/>
          <p:cNvSpPr>
            <a:spLocks noGrp="1"/>
          </p:cNvSpPr>
          <p:nvPr>
            <p:ph idx="1"/>
          </p:nvPr>
        </p:nvSpPr>
        <p:spPr/>
        <p:txBody>
          <a:bodyPr/>
          <a:lstStyle/>
          <a:p>
            <a:r>
              <a:rPr lang="en-IN" sz="2200" dirty="0"/>
              <a:t>First Normal Form (</a:t>
            </a:r>
            <a:r>
              <a:rPr lang="en-IN" sz="2200" spc="-350" dirty="0"/>
              <a:t>1 N </a:t>
            </a:r>
            <a:r>
              <a:rPr lang="en-IN" sz="2200" dirty="0"/>
              <a:t>F)</a:t>
            </a:r>
          </a:p>
          <a:p>
            <a:pPr lvl="1"/>
            <a:r>
              <a:rPr lang="en-IN" sz="2200" dirty="0"/>
              <a:t>each cell has only one value, and all entries in a column are of the same kind</a:t>
            </a:r>
          </a:p>
          <a:p>
            <a:endParaRPr lang="en-US" dirty="0"/>
          </a:p>
        </p:txBody>
      </p:sp>
      <p:pic>
        <p:nvPicPr>
          <p:cNvPr id="4" name="Picture 3"/>
          <p:cNvPicPr>
            <a:picLocks noChangeAspect="1"/>
          </p:cNvPicPr>
          <p:nvPr/>
        </p:nvPicPr>
        <p:blipFill>
          <a:blip r:embed="rId2"/>
          <a:stretch>
            <a:fillRect/>
          </a:stretch>
        </p:blipFill>
        <p:spPr>
          <a:xfrm>
            <a:off x="3048000" y="2627204"/>
            <a:ext cx="4818743" cy="3489434"/>
          </a:xfrm>
          <a:prstGeom prst="rect">
            <a:avLst/>
          </a:prstGeom>
        </p:spPr>
      </p:pic>
    </p:spTree>
    <p:extLst>
      <p:ext uri="{BB962C8B-B14F-4D97-AF65-F5344CB8AC3E}">
        <p14:creationId xmlns:p14="http://schemas.microsoft.com/office/powerpoint/2010/main" val="396753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Normal Form</a:t>
            </a:r>
            <a:endParaRPr lang="en-US" dirty="0"/>
          </a:p>
        </p:txBody>
      </p:sp>
      <p:sp>
        <p:nvSpPr>
          <p:cNvPr id="3" name="Content Placeholder 2"/>
          <p:cNvSpPr>
            <a:spLocks noGrp="1"/>
          </p:cNvSpPr>
          <p:nvPr>
            <p:ph idx="1"/>
          </p:nvPr>
        </p:nvSpPr>
        <p:spPr/>
        <p:txBody>
          <a:bodyPr/>
          <a:lstStyle/>
          <a:p>
            <a:r>
              <a:rPr lang="en-IN" sz="2400" dirty="0" smtClean="0"/>
              <a:t>Each </a:t>
            </a:r>
            <a:r>
              <a:rPr lang="en-IN" sz="2400" dirty="0"/>
              <a:t>table is in </a:t>
            </a:r>
            <a:r>
              <a:rPr lang="en-IN" sz="2400" spc="-350" dirty="0"/>
              <a:t>1 N </a:t>
            </a:r>
            <a:r>
              <a:rPr lang="en-IN" sz="2400" dirty="0"/>
              <a:t>F and all non-key attributes are determined by the entire primary key</a:t>
            </a:r>
          </a:p>
          <a:p>
            <a:pPr lvl="1">
              <a:lnSpc>
                <a:spcPct val="90000"/>
              </a:lnSpc>
              <a:buFont typeface="Arial" panose="020B0604020202020204" pitchFamily="34" charset="0"/>
              <a:buChar char="•"/>
            </a:pPr>
            <a:r>
              <a:rPr lang="en-US" altLang="en-US" sz="2400" dirty="0"/>
              <a:t>usually used in tables with a multiple-field primary key (composite key)</a:t>
            </a:r>
          </a:p>
          <a:p>
            <a:pPr lvl="1">
              <a:lnSpc>
                <a:spcPct val="90000"/>
              </a:lnSpc>
              <a:buFont typeface="Arial" panose="020B0604020202020204" pitchFamily="34" charset="0"/>
              <a:buChar char="•"/>
            </a:pPr>
            <a:r>
              <a:rPr lang="en-US" altLang="en-US" sz="2400" dirty="0"/>
              <a:t>each non-key field relates to the entire primary key</a:t>
            </a:r>
          </a:p>
          <a:p>
            <a:pPr lvl="1">
              <a:lnSpc>
                <a:spcPct val="90000"/>
              </a:lnSpc>
              <a:buFont typeface="Arial" panose="020B0604020202020204" pitchFamily="34" charset="0"/>
              <a:buChar char="•"/>
            </a:pPr>
            <a:r>
              <a:rPr lang="en-US" altLang="en-US" sz="2400" dirty="0"/>
              <a:t>any field that does not relate to the primary key is placed in a separate table</a:t>
            </a:r>
          </a:p>
          <a:p>
            <a:pPr lvl="1">
              <a:lnSpc>
                <a:spcPct val="90000"/>
              </a:lnSpc>
              <a:buFont typeface="Arial" panose="020B0604020202020204" pitchFamily="34" charset="0"/>
              <a:buChar char="•"/>
            </a:pPr>
            <a:r>
              <a:rPr lang="en-US" altLang="en-US" sz="2400" dirty="0">
                <a:solidFill>
                  <a:schemeClr val="hlink"/>
                </a:solidFill>
              </a:rPr>
              <a:t>MAIN POINT – </a:t>
            </a:r>
          </a:p>
          <a:p>
            <a:pPr lvl="2">
              <a:lnSpc>
                <a:spcPct val="90000"/>
              </a:lnSpc>
              <a:buFont typeface="Arial" panose="020B0604020202020204" pitchFamily="34" charset="0"/>
              <a:buChar char="•"/>
            </a:pPr>
            <a:r>
              <a:rPr lang="en-US" altLang="en-US" sz="2400" dirty="0">
                <a:solidFill>
                  <a:schemeClr val="hlink"/>
                </a:solidFill>
              </a:rPr>
              <a:t>eliminate redundant data in a table </a:t>
            </a:r>
          </a:p>
          <a:p>
            <a:pPr lvl="2">
              <a:lnSpc>
                <a:spcPct val="90000"/>
              </a:lnSpc>
              <a:buFont typeface="Arial" panose="020B0604020202020204" pitchFamily="34" charset="0"/>
              <a:buChar char="•"/>
            </a:pPr>
            <a:r>
              <a:rPr lang="en-US" altLang="en-US" sz="2400" dirty="0">
                <a:solidFill>
                  <a:schemeClr val="hlink"/>
                </a:solidFill>
              </a:rPr>
              <a:t>Create separate tables for sets of values that apply to multiple records </a:t>
            </a:r>
          </a:p>
          <a:p>
            <a:endParaRPr lang="en-US" dirty="0"/>
          </a:p>
        </p:txBody>
      </p:sp>
    </p:spTree>
    <p:extLst>
      <p:ext uri="{BB962C8B-B14F-4D97-AF65-F5344CB8AC3E}">
        <p14:creationId xmlns:p14="http://schemas.microsoft.com/office/powerpoint/2010/main" val="1806758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2477339" y="1600200"/>
            <a:ext cx="4189321" cy="2163763"/>
          </a:xfrm>
          <a:prstGeom prst="rect">
            <a:avLst/>
          </a:prstGeom>
        </p:spPr>
      </p:pic>
      <p:pic>
        <p:nvPicPr>
          <p:cNvPr id="7" name="Content Placeholder 6"/>
          <p:cNvPicPr>
            <a:picLocks noGrp="1" noChangeAspect="1"/>
          </p:cNvPicPr>
          <p:nvPr>
            <p:ph idx="13"/>
          </p:nvPr>
        </p:nvPicPr>
        <p:blipFill>
          <a:blip r:embed="rId3"/>
          <a:stretch>
            <a:fillRect/>
          </a:stretch>
        </p:blipFill>
        <p:spPr>
          <a:xfrm>
            <a:off x="2968206" y="3962400"/>
            <a:ext cx="3207588" cy="2163763"/>
          </a:xfrm>
          <a:prstGeom prst="rect">
            <a:avLst/>
          </a:prstGeom>
        </p:spPr>
      </p:pic>
    </p:spTree>
    <p:extLst>
      <p:ext uri="{BB962C8B-B14F-4D97-AF65-F5344CB8AC3E}">
        <p14:creationId xmlns:p14="http://schemas.microsoft.com/office/powerpoint/2010/main" val="1537489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baseline="30000" dirty="0" smtClean="0"/>
              <a:t>rd</a:t>
            </a:r>
            <a:r>
              <a:rPr lang="en-US" dirty="0" smtClean="0"/>
              <a:t> Normal Form</a:t>
            </a:r>
            <a:endParaRPr lang="en-US" dirty="0"/>
          </a:p>
        </p:txBody>
      </p:sp>
      <p:sp>
        <p:nvSpPr>
          <p:cNvPr id="3" name="Content Placeholder 2"/>
          <p:cNvSpPr>
            <a:spLocks noGrp="1"/>
          </p:cNvSpPr>
          <p:nvPr>
            <p:ph idx="1"/>
          </p:nvPr>
        </p:nvSpPr>
        <p:spPr/>
        <p:txBody>
          <a:bodyPr/>
          <a:lstStyle/>
          <a:p>
            <a:r>
              <a:rPr lang="en-IN" sz="2200" dirty="0"/>
              <a:t>Third Normal Form (</a:t>
            </a:r>
            <a:r>
              <a:rPr lang="en-IN" sz="2200" spc="-350" dirty="0"/>
              <a:t>3 N </a:t>
            </a:r>
            <a:r>
              <a:rPr lang="en-IN" sz="2200" dirty="0"/>
              <a:t>F)	</a:t>
            </a:r>
          </a:p>
          <a:p>
            <a:pPr lvl="1"/>
            <a:r>
              <a:rPr lang="en-IN" sz="2200" dirty="0"/>
              <a:t>each table is in </a:t>
            </a:r>
            <a:r>
              <a:rPr lang="en-IN" sz="2200" spc="-350" dirty="0"/>
              <a:t>2 N </a:t>
            </a:r>
            <a:r>
              <a:rPr lang="en-IN" sz="2200" dirty="0"/>
              <a:t>F and no non-key attributes are determined by another non-key attribute</a:t>
            </a:r>
          </a:p>
          <a:p>
            <a:endParaRPr lang="en-US" dirty="0"/>
          </a:p>
        </p:txBody>
      </p:sp>
    </p:spTree>
    <p:extLst>
      <p:ext uri="{BB962C8B-B14F-4D97-AF65-F5344CB8AC3E}">
        <p14:creationId xmlns:p14="http://schemas.microsoft.com/office/powerpoint/2010/main" val="2424648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Content Placeholder 4"/>
          <p:cNvPicPr>
            <a:picLocks noGrp="1" noChangeAspect="1"/>
          </p:cNvPicPr>
          <p:nvPr>
            <p:ph idx="1"/>
          </p:nvPr>
        </p:nvPicPr>
        <p:blipFill>
          <a:blip r:embed="rId2"/>
          <a:stretch>
            <a:fillRect/>
          </a:stretch>
        </p:blipFill>
        <p:spPr>
          <a:xfrm>
            <a:off x="2207799" y="1600200"/>
            <a:ext cx="4728401" cy="2163763"/>
          </a:xfrm>
          <a:prstGeom prst="rect">
            <a:avLst/>
          </a:prstGeom>
        </p:spPr>
      </p:pic>
      <p:pic>
        <p:nvPicPr>
          <p:cNvPr id="6" name="Content Placeholder 5"/>
          <p:cNvPicPr>
            <a:picLocks noGrp="1" noChangeAspect="1"/>
          </p:cNvPicPr>
          <p:nvPr>
            <p:ph idx="13"/>
          </p:nvPr>
        </p:nvPicPr>
        <p:blipFill>
          <a:blip r:embed="rId3"/>
          <a:stretch>
            <a:fillRect/>
          </a:stretch>
        </p:blipFill>
        <p:spPr>
          <a:xfrm>
            <a:off x="2872710" y="3962400"/>
            <a:ext cx="3398580" cy="2163763"/>
          </a:xfrm>
          <a:prstGeom prst="rect">
            <a:avLst/>
          </a:prstGeom>
        </p:spPr>
      </p:pic>
    </p:spTree>
    <p:extLst>
      <p:ext uri="{BB962C8B-B14F-4D97-AF65-F5344CB8AC3E}">
        <p14:creationId xmlns:p14="http://schemas.microsoft.com/office/powerpoint/2010/main" val="3901399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a:t>
            </a:r>
            <a:endParaRPr lang="en-US" dirty="0"/>
          </a:p>
        </p:txBody>
      </p:sp>
      <p:sp>
        <p:nvSpPr>
          <p:cNvPr id="3" name="Content Placeholder 2"/>
          <p:cNvSpPr>
            <a:spLocks noGrp="1"/>
          </p:cNvSpPr>
          <p:nvPr>
            <p:ph idx="1"/>
          </p:nvPr>
        </p:nvSpPr>
        <p:spPr/>
        <p:txBody>
          <a:bodyPr/>
          <a:lstStyle/>
          <a:p>
            <a:pPr lvl="1"/>
            <a:r>
              <a:rPr lang="en-IN" sz="1800" dirty="0"/>
              <a:t>each table is in </a:t>
            </a:r>
            <a:r>
              <a:rPr lang="en-IN" sz="1800" spc="-350" dirty="0"/>
              <a:t>3 N </a:t>
            </a:r>
            <a:r>
              <a:rPr lang="en-IN" sz="1800" dirty="0"/>
              <a:t>F and all determinants are candidate </a:t>
            </a:r>
            <a:r>
              <a:rPr lang="en-IN" sz="1800" dirty="0" smtClean="0"/>
              <a:t>keys.</a:t>
            </a:r>
          </a:p>
          <a:p>
            <a:pPr lvl="1"/>
            <a:r>
              <a:rPr lang="en-US" sz="1800" dirty="0"/>
              <a:t> Most 3NF relations are also BCNF relations.</a:t>
            </a:r>
          </a:p>
          <a:p>
            <a:pPr lvl="1"/>
            <a:r>
              <a:rPr lang="en-US" sz="1800" dirty="0"/>
              <a:t>A 3NF relation is NOT in BCNF if:</a:t>
            </a:r>
          </a:p>
          <a:p>
            <a:pPr lvl="1"/>
            <a:r>
              <a:rPr lang="en-US" sz="1800" dirty="0"/>
              <a:t>Candidate keys in the relation are composite keys (they are not single attributes)</a:t>
            </a:r>
          </a:p>
          <a:p>
            <a:pPr lvl="1"/>
            <a:r>
              <a:rPr lang="en-US" sz="1800" dirty="0"/>
              <a:t>There is more than one candidate key in the relation, and</a:t>
            </a:r>
          </a:p>
          <a:p>
            <a:pPr lvl="1"/>
            <a:r>
              <a:rPr lang="en-US" sz="1800" dirty="0"/>
              <a:t>The keys are not disjoint, that is, some attributes in the keys are common</a:t>
            </a:r>
          </a:p>
          <a:p>
            <a:pPr lvl="1"/>
            <a:r>
              <a:rPr lang="en-US" sz="1800" dirty="0"/>
              <a:t>A table is in Boyce-</a:t>
            </a:r>
            <a:r>
              <a:rPr lang="en-US" sz="1800" dirty="0" err="1"/>
              <a:t>Codd</a:t>
            </a:r>
            <a:r>
              <a:rPr lang="en-US" sz="1800" dirty="0"/>
              <a:t> normal form (BCNF) if every determinant in the table is a candidate key.</a:t>
            </a:r>
          </a:p>
          <a:p>
            <a:pPr lvl="1"/>
            <a:r>
              <a:rPr lang="en-US" sz="1800" dirty="0"/>
              <a:t>	(A determinant is any attribute whose value determines other values with a row.)</a:t>
            </a:r>
          </a:p>
          <a:p>
            <a:pPr lvl="1"/>
            <a:r>
              <a:rPr lang="en-US" sz="1800" dirty="0"/>
              <a:t>If a table contains only one candidate key, the 3NF and the BCNF are equivalent.</a:t>
            </a:r>
          </a:p>
          <a:p>
            <a:pPr lvl="1"/>
            <a:r>
              <a:rPr lang="en-US" sz="1800" dirty="0"/>
              <a:t>BCNF is a special case of 3NF</a:t>
            </a:r>
            <a:endParaRPr lang="en-IN" sz="1800" dirty="0"/>
          </a:p>
        </p:txBody>
      </p:sp>
    </p:spTree>
    <p:extLst>
      <p:ext uri="{BB962C8B-B14F-4D97-AF65-F5344CB8AC3E}">
        <p14:creationId xmlns:p14="http://schemas.microsoft.com/office/powerpoint/2010/main" val="1958530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Normalize the following table up to 3</a:t>
            </a:r>
            <a:r>
              <a:rPr lang="en-US" baseline="30000" dirty="0" smtClean="0"/>
              <a:t>rd</a:t>
            </a:r>
            <a:r>
              <a:rPr lang="en-US" dirty="0" smtClean="0"/>
              <a:t> Normal form</a:t>
            </a:r>
            <a:endParaRPr lang="en-US" dirty="0"/>
          </a:p>
        </p:txBody>
      </p:sp>
      <p:sp>
        <p:nvSpPr>
          <p:cNvPr id="3" name="Content Placeholder 2"/>
          <p:cNvSpPr>
            <a:spLocks noGrp="1"/>
          </p:cNvSpPr>
          <p:nvPr>
            <p:ph idx="1"/>
          </p:nvPr>
        </p:nvSpPr>
        <p:spPr/>
        <p:txBody>
          <a:bodyPr/>
          <a:lstStyle/>
          <a:p>
            <a:r>
              <a:rPr lang="en-US" sz="4000" dirty="0" smtClean="0"/>
              <a:t>Grade (</a:t>
            </a:r>
            <a:r>
              <a:rPr lang="en-US" sz="4000" dirty="0" err="1" smtClean="0"/>
              <a:t>ClassName</a:t>
            </a:r>
            <a:r>
              <a:rPr lang="en-US" sz="4000" dirty="0" smtClean="0"/>
              <a:t>, Section, Term, Grade, </a:t>
            </a:r>
            <a:r>
              <a:rPr lang="en-US" sz="4000" dirty="0" err="1" smtClean="0"/>
              <a:t>StudentNumber</a:t>
            </a:r>
            <a:r>
              <a:rPr lang="en-US" sz="4000" dirty="0" smtClean="0"/>
              <a:t>, </a:t>
            </a:r>
            <a:r>
              <a:rPr lang="en-US" sz="4000" dirty="0" err="1" smtClean="0"/>
              <a:t>StudentName</a:t>
            </a:r>
            <a:r>
              <a:rPr lang="en-US" sz="4000" dirty="0" smtClean="0"/>
              <a:t>, </a:t>
            </a:r>
            <a:r>
              <a:rPr lang="en-US" sz="4000" dirty="0" err="1" smtClean="0"/>
              <a:t>ProfessorName</a:t>
            </a:r>
            <a:r>
              <a:rPr lang="en-US" sz="4000" dirty="0" smtClean="0"/>
              <a:t>, Department, </a:t>
            </a:r>
            <a:r>
              <a:rPr lang="en-US" sz="4000" dirty="0" err="1" smtClean="0"/>
              <a:t>ProfessorEmailAddress</a:t>
            </a:r>
            <a:r>
              <a:rPr lang="en-US" sz="4000" dirty="0" smtClean="0"/>
              <a:t>)</a:t>
            </a:r>
            <a:endParaRPr lang="en-US" sz="4000" dirty="0"/>
          </a:p>
        </p:txBody>
      </p:sp>
    </p:spTree>
    <p:extLst>
      <p:ext uri="{BB962C8B-B14F-4D97-AF65-F5344CB8AC3E}">
        <p14:creationId xmlns:p14="http://schemas.microsoft.com/office/powerpoint/2010/main" val="830207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Normalize the following tables up to the Third normal form</a:t>
            </a:r>
            <a:endParaRPr lang="en-US" dirty="0"/>
          </a:p>
        </p:txBody>
      </p:sp>
      <p:pic>
        <p:nvPicPr>
          <p:cNvPr id="4" name="Content Placeholder 3"/>
          <p:cNvPicPr>
            <a:picLocks noGrp="1" noChangeAspect="1"/>
          </p:cNvPicPr>
          <p:nvPr>
            <p:ph idx="1"/>
          </p:nvPr>
        </p:nvPicPr>
        <p:blipFill>
          <a:blip r:embed="rId2"/>
          <a:stretch>
            <a:fillRect/>
          </a:stretch>
        </p:blipFill>
        <p:spPr>
          <a:xfrm>
            <a:off x="457200" y="2428471"/>
            <a:ext cx="8229600" cy="2869420"/>
          </a:xfrm>
          <a:prstGeom prst="rect">
            <a:avLst/>
          </a:prstGeom>
        </p:spPr>
      </p:pic>
    </p:spTree>
    <p:extLst>
      <p:ext uri="{BB962C8B-B14F-4D97-AF65-F5344CB8AC3E}">
        <p14:creationId xmlns:p14="http://schemas.microsoft.com/office/powerpoint/2010/main" val="249400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 Normalize the following tables up to the Third normal form</a:t>
            </a:r>
          </a:p>
        </p:txBody>
      </p:sp>
      <p:pic>
        <p:nvPicPr>
          <p:cNvPr id="5" name="Content Placeholder 4"/>
          <p:cNvPicPr>
            <a:picLocks noGrp="1" noChangeAspect="1"/>
          </p:cNvPicPr>
          <p:nvPr>
            <p:ph idx="1"/>
          </p:nvPr>
        </p:nvPicPr>
        <p:blipFill>
          <a:blip r:embed="rId2"/>
          <a:stretch>
            <a:fillRect/>
          </a:stretch>
        </p:blipFill>
        <p:spPr>
          <a:xfrm>
            <a:off x="172682" y="2590800"/>
            <a:ext cx="8933218" cy="1371600"/>
          </a:xfrm>
          <a:prstGeom prst="rect">
            <a:avLst/>
          </a:prstGeom>
        </p:spPr>
      </p:pic>
    </p:spTree>
    <p:extLst>
      <p:ext uri="{BB962C8B-B14F-4D97-AF65-F5344CB8AC3E}">
        <p14:creationId xmlns:p14="http://schemas.microsoft.com/office/powerpoint/2010/main" val="30638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57234"/>
            <a:ext cx="8154446" cy="595908"/>
          </a:xfrm>
        </p:spPr>
        <p:txBody>
          <a:bodyPr wrap="square" anchor="ctr">
            <a:no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144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smtClean="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838"/>
            <a:ext cx="8153400" cy="1178651"/>
          </a:xfrm>
        </p:spPr>
        <p:txBody>
          <a:bodyPr wrap="square" anchor="ctr">
            <a:noAutofit/>
          </a:bodyPr>
          <a:lstStyle/>
          <a:p>
            <a:r>
              <a:rPr lang="en-IN" sz="3600" dirty="0" smtClean="0">
                <a:latin typeface="+mj-lt"/>
              </a:rPr>
              <a:t>Figure 2.2 </a:t>
            </a:r>
            <a:r>
              <a:rPr lang="en-IN" sz="3600" dirty="0">
                <a:latin typeface="+mj-lt"/>
              </a:rPr>
              <a:t>Sample EMPLOYEE Relation</a:t>
            </a:r>
            <a:endParaRPr lang="en-US" sz="3600" dirty="0">
              <a:latin typeface="+mj-lt"/>
            </a:endParaRPr>
          </a:p>
        </p:txBody>
      </p:sp>
      <p:pic>
        <p:nvPicPr>
          <p:cNvPr id="2050" name="Picture 2" descr="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10;&#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p:cNvPicPr>
            <a:picLocks noChangeAspect="1" noChangeArrowheads="1"/>
          </p:cNvPicPr>
          <p:nvPr/>
        </p:nvPicPr>
        <p:blipFill rotWithShape="1">
          <a:blip r:embed="rId3">
            <a:extLst>
              <a:ext uri="{28A0092B-C50C-407E-A947-70E740481C1C}">
                <a14:useLocalDpi xmlns:a14="http://schemas.microsoft.com/office/drawing/2010/main" val="0"/>
              </a:ext>
            </a:extLst>
          </a:blip>
          <a:srcRect b="14418"/>
          <a:stretch/>
        </p:blipFill>
        <p:spPr bwMode="auto">
          <a:xfrm>
            <a:off x="567948" y="1816713"/>
            <a:ext cx="7993510" cy="1783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900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256"/>
            <a:ext cx="8153400" cy="1152525"/>
          </a:xfrm>
        </p:spPr>
        <p:txBody>
          <a:bodyPr wrap="square" anchor="ctr">
            <a:noAutofit/>
          </a:bodyPr>
          <a:lstStyle/>
          <a:p>
            <a:r>
              <a:rPr lang="fr-FR" sz="3600" dirty="0" smtClean="0">
                <a:latin typeface="+mj-lt"/>
              </a:rPr>
              <a:t>Figure 2.3 </a:t>
            </a:r>
            <a:r>
              <a:rPr lang="fr-FR" sz="3600" dirty="0">
                <a:latin typeface="+mj-lt"/>
              </a:rPr>
              <a:t>Nonrelational Table-Multiple Entries per Cell</a:t>
            </a:r>
            <a:endParaRPr lang="en-US" sz="3600" dirty="0">
              <a:latin typeface="+mj-lt"/>
            </a:endParaRPr>
          </a:p>
        </p:txBody>
      </p:sp>
      <p:pic>
        <p:nvPicPr>
          <p:cNvPr id="3074" name="Picture 2" descr="The data shows multiple entries of phone number for employee number 104 and 107.&#10;Th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81"/>
          <a:stretch/>
        </p:blipFill>
        <p:spPr bwMode="auto">
          <a:xfrm>
            <a:off x="573017" y="1827168"/>
            <a:ext cx="7993510" cy="2278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118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23"/>
            <a:ext cx="8153400" cy="1697099"/>
          </a:xfrm>
        </p:spPr>
        <p:txBody>
          <a:bodyPr wrap="square" anchor="ctr">
            <a:noAutofit/>
          </a:bodyPr>
          <a:lstStyle/>
          <a:p>
            <a:r>
              <a:rPr lang="en-IN" sz="3600" dirty="0" smtClean="0">
                <a:latin typeface="+mj-lt"/>
              </a:rPr>
              <a:t>Figure 2.4 </a:t>
            </a:r>
            <a:r>
              <a:rPr lang="en-IN" sz="3600" dirty="0">
                <a:latin typeface="+mj-lt"/>
              </a:rPr>
              <a:t>Nonrelational Table-Order of Rows Matters and Kind of Column Entries Differs in Email </a:t>
            </a:r>
            <a:endParaRPr lang="en-US" sz="3600" dirty="0">
              <a:latin typeface="+mj-lt"/>
            </a:endParaRPr>
          </a:p>
        </p:txBody>
      </p:sp>
      <p:pic>
        <p:nvPicPr>
          <p:cNvPr id="4098" name="Picture 2" descr="The data shows multiple entries in the Email Address and Phone columns to accommodate the fax and home phone numbers of employee number 104 and 107. As there are no separate columns for home phone number and fax, there are multiple entries in the Email Address column itself. &#10;Few sample data from the table are:&#10;1.&#10;Employee Number, 101&#10; First Name, Mary&#10; Last Name, Jacobs&#10; Department, Administration&#10; Email Address, Mary.Jacobs@ourcompany.com&#10;Phone, 360-285-8110&#10;&#10;2.&#10;Employee Number, 102&#10; First Name, Rosalie&#10; Last Name, Jackson&#10; Department, Administration&#10; Email Address, Rosalie.Jackson@ourcompany.com&#10;Phone, 360-285-8120&#10;&#10;3.&#10;Employee Number, 103&#10; First Name, Richard&#10; Last Name, Bandalone&#10; Department, Legal&#10; Email Address, Richard.Bandalone@ourcompany.com&#10;Phone, 360-285-8210&#10;&#10;4.&#10;Employee Number, 104&#10;First Name, George&#10;Last Name, Smith&#10;Department, Human Resources&#10;Email Address, George.Smith@ourcompany.com&#10;Phone, 360-285-8310, &#10;Email Address, Fax&#10;Phone, 360-285-8391, &#10;Email Address, Home&#10;Phone,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10;Email Address, Fax&#10;Phone,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429"/>
          <a:stretch/>
        </p:blipFill>
        <p:spPr bwMode="auto">
          <a:xfrm>
            <a:off x="565615" y="2222562"/>
            <a:ext cx="7993510" cy="245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75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66"/>
            <a:ext cx="8153400" cy="1135108"/>
          </a:xfrm>
        </p:spPr>
        <p:txBody>
          <a:bodyPr wrap="square" anchor="ctr">
            <a:noAutofit/>
          </a:bodyPr>
          <a:lstStyle/>
          <a:p>
            <a:r>
              <a:rPr lang="en-IN" sz="3600" dirty="0" smtClean="0">
                <a:latin typeface="+mj-lt"/>
              </a:rPr>
              <a:t>Figure 2.5 </a:t>
            </a:r>
            <a:r>
              <a:rPr lang="en-IN" sz="3600" dirty="0">
                <a:latin typeface="+mj-lt"/>
              </a:rPr>
              <a:t>Relation with Variable-Length Column Values</a:t>
            </a:r>
            <a:endParaRPr lang="en-US" sz="3600" dirty="0">
              <a:latin typeface="+mj-lt"/>
            </a:endParaRPr>
          </a:p>
        </p:txBody>
      </p:sp>
      <p:pic>
        <p:nvPicPr>
          <p:cNvPr id="5122" name="Picture 2" descr="The data from the table are:&#10;1.&#10;Employee Number, 101&#10; First Name, Mary&#10; Last Name, Jacobs&#10; Department, Administration&#10; Email Address, Mary.Jacobs@ourcompany.com&#10;Phone, 360-285-8110&#10;Comments, Company CEO. Completed her MBA in June, 2015&#10;&#10;2.&#10;Employee Number, 102&#10; First Name, Rosalie&#10; Last Name, Jackson&#10; Department, Administration&#10; Email Address, Rosalie.Jackson@ourcompany.com&#10;Phone, 360-285-8120&#10;Comments, Partner at Able, Bandalone and Cornerstone. Company counsel on a retainer basis.&#10;&#10;3.&#10;Employee Number, 103&#10; First Name, Richard&#10; Last Name, Bandalone&#10; Department, Legal&#10; Email Address, Richard.Bandalone@ourcompany.com&#10;Phone, 360-285-8210&#10;&#10;4.&#10;Employee Number, 104&#10; First Name, George&#10; Last Name, Smith&#10; Department, Human Resources&#10; Email Address, George.Smith@ourcompany.com&#10;Phone, 360-285-8310, 360-285-8391, 206-723-8392.&#10;&#10;5.&#10;Employee Number, 105&#10; First Name, Alan&#10; Last Name, Adams&#10; Department, Human Resources&#10; Email Address, Alan.Adams@ourcompany.com&#10;Phone, 360-285-8320&#10;&#10;6.&#10;Employee Number, 106&#10; First Name, Ken&#10; Last Name, Evans&#10; Department, Finance&#10; Email Address, Ken.Evans@ourcompany.com&#10;Phone, 360-285-8410&#10;&#10;7.&#10;Employee Number, 107&#10; First Name, Mary&#10; Last Name, Abernathy&#10; Department, Finance&#10; Email Address, Mary.Abernathy@ourcompany.com&#10;Phone, 360-285-8420, 360-285-8491."/>
          <p:cNvPicPr>
            <a:picLocks noChangeAspect="1" noChangeArrowheads="1"/>
          </p:cNvPicPr>
          <p:nvPr/>
        </p:nvPicPr>
        <p:blipFill rotWithShape="1">
          <a:blip r:embed="rId3">
            <a:extLst>
              <a:ext uri="{28A0092B-C50C-407E-A947-70E740481C1C}">
                <a14:useLocalDpi xmlns:a14="http://schemas.microsoft.com/office/drawing/2010/main" val="0"/>
              </a:ext>
            </a:extLst>
          </a:blip>
          <a:srcRect b="10549"/>
          <a:stretch/>
        </p:blipFill>
        <p:spPr bwMode="auto">
          <a:xfrm>
            <a:off x="574057" y="1834687"/>
            <a:ext cx="7993510" cy="2422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554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782"/>
            <a:ext cx="8153400" cy="594360"/>
          </a:xfrm>
        </p:spPr>
        <p:txBody>
          <a:bodyPr wrap="square" anchor="ctr">
            <a:noAutofit/>
          </a:bodyPr>
          <a:lstStyle/>
          <a:p>
            <a:r>
              <a:rPr lang="en-US" sz="3600" dirty="0">
                <a:latin typeface="+mj-lt"/>
              </a:rPr>
              <a:t>Presenting Relation Structures</a:t>
            </a:r>
          </a:p>
        </p:txBody>
      </p:sp>
      <p:sp>
        <p:nvSpPr>
          <p:cNvPr id="3" name="Content Placeholder 2"/>
          <p:cNvSpPr>
            <a:spLocks noGrp="1"/>
          </p:cNvSpPr>
          <p:nvPr>
            <p:ph idx="1"/>
          </p:nvPr>
        </p:nvSpPr>
        <p:spPr>
          <a:xfrm>
            <a:off x="457200" y="714375"/>
            <a:ext cx="8153400" cy="504825"/>
          </a:xfrm>
        </p:spPr>
        <p:txBody>
          <a:bodyPr wrap="square">
            <a:noAutofit/>
          </a:bodyPr>
          <a:lstStyle/>
          <a:p>
            <a:pPr marL="0" lvl="0" indent="0">
              <a:spcBef>
                <a:spcPts val="0"/>
              </a:spcBef>
              <a:buClr>
                <a:schemeClr val="lt1"/>
              </a:buClr>
              <a:buSzPct val="25000"/>
              <a:buNone/>
              <a:tabLst>
                <a:tab pos="628650" algn="l"/>
              </a:tabLst>
            </a:pPr>
            <a:r>
              <a:rPr lang="en-IN" sz="2800" b="1" dirty="0">
                <a:solidFill>
                  <a:srgbClr val="007FA3"/>
                </a:solidFill>
              </a:rPr>
              <a:t>Learn basic relational terminology</a:t>
            </a:r>
          </a:p>
        </p:txBody>
      </p:sp>
      <p:sp>
        <p:nvSpPr>
          <p:cNvPr id="4" name="Content Placeholder 3"/>
          <p:cNvSpPr>
            <a:spLocks noGrp="1"/>
          </p:cNvSpPr>
          <p:nvPr>
            <p:ph idx="13"/>
          </p:nvPr>
        </p:nvSpPr>
        <p:spPr>
          <a:xfrm>
            <a:off x="457200" y="1371600"/>
            <a:ext cx="8153400" cy="3393237"/>
          </a:xfrm>
        </p:spPr>
        <p:txBody>
          <a:bodyPr>
            <a:noAutofit/>
          </a:bodyPr>
          <a:lstStyle/>
          <a:p>
            <a:pPr marL="285750" indent="-285750"/>
            <a:r>
              <a:rPr lang="en-IN" sz="2200" dirty="0"/>
              <a:t>When writing out relation structures use the following format:</a:t>
            </a:r>
          </a:p>
          <a:p>
            <a:pPr marL="772668" lvl="1"/>
            <a:r>
              <a:rPr lang="en-IN" sz="2200" dirty="0"/>
              <a:t>Relation names are written first in all caps (if two words then use an underscore between them) and they are always singular.</a:t>
            </a:r>
          </a:p>
          <a:p>
            <a:pPr marL="772668" lvl="1"/>
            <a:r>
              <a:rPr lang="en-IN" sz="2200" dirty="0"/>
              <a:t>A column name is written with the first letter capitalized (if two words, then run them together and capitalize the first letter of each word)</a:t>
            </a:r>
          </a:p>
          <a:p>
            <a:pPr marL="285750" indent="-285750"/>
            <a:r>
              <a:rPr lang="en-IN" sz="2200" dirty="0"/>
              <a:t>A </a:t>
            </a:r>
            <a:r>
              <a:rPr lang="en-IN" sz="2200" b="1" dirty="0">
                <a:solidFill>
                  <a:schemeClr val="bg2"/>
                </a:solidFill>
              </a:rPr>
              <a:t>database schema</a:t>
            </a:r>
            <a:r>
              <a:rPr lang="en-IN" sz="2200" dirty="0">
                <a:solidFill>
                  <a:schemeClr val="bg2"/>
                </a:solidFill>
              </a:rPr>
              <a:t> </a:t>
            </a:r>
            <a:r>
              <a:rPr lang="en-IN" sz="2200" dirty="0"/>
              <a:t>is the design on which a database and its associated applications are built.</a:t>
            </a:r>
          </a:p>
        </p:txBody>
      </p:sp>
    </p:spTree>
    <p:extLst>
      <p:ext uri="{BB962C8B-B14F-4D97-AF65-F5344CB8AC3E}">
        <p14:creationId xmlns:p14="http://schemas.microsoft.com/office/powerpoint/2010/main" val="2989076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24609</TotalTime>
  <Words>1958</Words>
  <Application>Microsoft Office PowerPoint</Application>
  <PresentationFormat>On-screen Show (4:3)</PresentationFormat>
  <Paragraphs>207</Paragraphs>
  <Slides>49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Times New Roman</vt:lpstr>
      <vt:lpstr>Verdana</vt:lpstr>
      <vt:lpstr>Wingdings</vt:lpstr>
      <vt:lpstr>508 Lecture</vt:lpstr>
      <vt:lpstr>Database Concepts</vt:lpstr>
      <vt:lpstr>Learning Objectives</vt:lpstr>
      <vt:lpstr>Relational Terms</vt:lpstr>
      <vt:lpstr>Figure 2.1 Characteristics of a Relation</vt:lpstr>
      <vt:lpstr>Figure 2.2 Sample EMPLOYEE Relation</vt:lpstr>
      <vt:lpstr>Figure 2.3 Nonrelational Table-Multiple Entries per Cell</vt:lpstr>
      <vt:lpstr>Figure 2.4 Nonrelational Table-Order of Rows Matters and Kind of Column Entries Differs in Email </vt:lpstr>
      <vt:lpstr>Figure 2.5 Relation with Variable-Length Column Values</vt:lpstr>
      <vt:lpstr>Presenting Relation Structures</vt:lpstr>
      <vt:lpstr>Figure 2.6 Equivalent Sets of Terms</vt:lpstr>
      <vt:lpstr>Types of Keys</vt:lpstr>
      <vt:lpstr>Example of a Relation</vt:lpstr>
      <vt:lpstr>Figure 2.7 Defining a Primary Key in Microsoft Access 2019</vt:lpstr>
      <vt:lpstr>Figure 2.8 Defining a Primary Key in MyS Q L 8.0</vt:lpstr>
      <vt:lpstr>Figure 2.9 Defining a Key in Microsoft S Q L Server 2017</vt:lpstr>
      <vt:lpstr>Figure 2.10 Defining a Primary Key in Oracle Database X E</vt:lpstr>
      <vt:lpstr>Surrogate Keys</vt:lpstr>
      <vt:lpstr>Foreign Keys</vt:lpstr>
      <vt:lpstr>Referential Integrity</vt:lpstr>
      <vt:lpstr>Figure 2.11 Enforcing Referential Integrity in Microsoft Access 2019</vt:lpstr>
      <vt:lpstr>Figure 2.12 Enforcing Referential Integrity in MyS Q L 8.0</vt:lpstr>
      <vt:lpstr>Figure 2.13 Enforcing Referential Integrity in Microsoft S Q L Server 2017</vt:lpstr>
      <vt:lpstr>Figure 2.14 Enforcing Referential Integrity in Oracle Database X E</vt:lpstr>
      <vt:lpstr>The NULL Value</vt:lpstr>
      <vt:lpstr>Figure 2.15 Sample ITEM Relation and Data</vt:lpstr>
      <vt:lpstr>Functional Dependencies</vt:lpstr>
      <vt:lpstr>Normalization</vt:lpstr>
      <vt:lpstr>Normalization Process</vt:lpstr>
      <vt:lpstr>Figure 2.17 Sample PRESCRIPTION Relation and Data</vt:lpstr>
      <vt:lpstr>Figure 2.18  Normalized CUSTOMER and PRESCRIPTION Relations and Data</vt:lpstr>
      <vt:lpstr>Figure 2.19 Sample S T U_D O R M Relation and Data</vt:lpstr>
      <vt:lpstr>Figure 2.20 Normalized S T U_D O R M and D O R M Relations and Data</vt:lpstr>
      <vt:lpstr>Figure 2.21 Sample EMPLOYEE Relation and Data</vt:lpstr>
      <vt:lpstr>Figure 2.22 Normalized EMPLYEE and DEPARTMENT Relations and Data</vt:lpstr>
      <vt:lpstr>Figure 2.23 Sample MEETING Relation and Data</vt:lpstr>
      <vt:lpstr>Figure 2.24 Normalized MEETING and CLIENT Relations and Data</vt:lpstr>
      <vt:lpstr>Eliminating Anomalies from Multivalued Dependencies</vt:lpstr>
      <vt:lpstr>Figure 2.25 Examples of Multivalued Dependencies</vt:lpstr>
      <vt:lpstr>A relation that is not normalized</vt:lpstr>
      <vt:lpstr>First Normal Form</vt:lpstr>
      <vt:lpstr>Second Normal Form</vt:lpstr>
      <vt:lpstr>Example:</vt:lpstr>
      <vt:lpstr>3rd Normal Form</vt:lpstr>
      <vt:lpstr>Example:</vt:lpstr>
      <vt:lpstr>Boyce-Codd Normal Form</vt:lpstr>
      <vt:lpstr>Exercises: Normalize the following table up to 3rd Normal form</vt:lpstr>
      <vt:lpstr>Exercises: Normalize the following tables up to the Third normal form</vt:lpstr>
      <vt:lpstr>Exercises: Normalize the following tables up to the Third normal form</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 Ninth Edition, Chapter 2, The Relational Model</dc:title>
  <dc:subject>Business</dc:subject>
  <dc:creator>Kroenke / Auer</dc:creator>
  <cp:keywords>MIS</cp:keywords>
  <cp:lastModifiedBy>Clemente, Caesar Jude</cp:lastModifiedBy>
  <cp:revision>4932</cp:revision>
  <dcterms:created xsi:type="dcterms:W3CDTF">2014-07-14T20:04:21Z</dcterms:created>
  <dcterms:modified xsi:type="dcterms:W3CDTF">2019-09-14T01:49:08Z</dcterms:modified>
</cp:coreProperties>
</file>