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4" r:id="rId4"/>
  </p:sldMasterIdLst>
  <p:notesMasterIdLst>
    <p:notesMasterId r:id="rId31"/>
  </p:notesMasterIdLst>
  <p:sldIdLst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3" r:id="rId17"/>
    <p:sldId id="334" r:id="rId18"/>
    <p:sldId id="335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836" autoAdjust="0"/>
  </p:normalViewPr>
  <p:slideViewPr>
    <p:cSldViewPr>
      <p:cViewPr varScale="1">
        <p:scale>
          <a:sx n="88" d="100"/>
          <a:sy n="88" d="100"/>
        </p:scale>
        <p:origin x="22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15E13F-1A94-4A34-BBE6-7C9AA6CD66C7}" type="slidenum">
              <a:rPr lang="en-US" smtClean="0"/>
              <a:pPr eaLnBrk="1" hangingPunct="1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1889E4-2CF6-41E1-9C28-D50D483828AA}" type="slidenum">
              <a:rPr lang="en-US" smtClean="0">
                <a:latin typeface="Arial" charset="0"/>
              </a:rPr>
              <a:pPr eaLnBrk="1" hangingPunct="1"/>
              <a:t>2</a:t>
            </a:fld>
            <a:endParaRPr lang="en-US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19CD04-EC44-46EB-8DBC-26EB0C22D0CA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Semester II - 2011 / 2012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896362-EC6E-4E66-87B8-9EE6B5C9D89C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Semester II - 2011 /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0AC605-698C-46B2-AD57-0AFAF01E9716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Semester II - 2011 /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83EEB-3772-45CF-A5B7-1E193E232E29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Semester II - 2011 /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A553F-C2C2-4930-823B-8E89EF623C44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Semester II - 2011 /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4C514-EC7B-4A0D-B057-5F66B86FCD02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Semester II - 2011 /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C8E2CF-1FDD-49CF-928D-8A7BC18C3C40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Semester II - 2011 / 2012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4F64EC-F215-4ACB-BE18-6C80030D9929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Semester II - 2011 /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12AFD6-6513-4A33-8DE8-B48162936E89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Semester II - 2011 /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D73477-A324-4BC4-BC78-49DE91F66D68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Semester II - 2011 /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2E193B-00DE-45A6-BB35-DA1044FA53D2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Semester II - 2011 /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CAB7BFA0-418F-4919-A5DB-3A93972EAC37}" type="datetime1">
              <a:rPr lang="en-US" smtClean="0"/>
              <a:t>11/10/2021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Semester II - 2011 / 2012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7862918" cy="25146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200"/>
              <a:t>Data Modeling</a:t>
            </a:r>
            <a:br>
              <a:rPr lang="en-US" sz="3200" dirty="0"/>
            </a:br>
            <a:br>
              <a:rPr lang="en-US" sz="3200" dirty="0"/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5105400"/>
            <a:ext cx="7406640" cy="15240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Learning Outcome : </a:t>
            </a:r>
          </a:p>
          <a:p>
            <a:pPr>
              <a:spcBef>
                <a:spcPts val="1800"/>
              </a:spcBef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</a:rPr>
              <a:t>Utilize Data modeling techniques in the SDLC approach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6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149"/>
          <p:cNvGrpSpPr>
            <a:grpSpLocks/>
          </p:cNvGrpSpPr>
          <p:nvPr/>
        </p:nvGrpSpPr>
        <p:grpSpPr bwMode="auto">
          <a:xfrm>
            <a:off x="226132" y="487363"/>
            <a:ext cx="8534401" cy="2917824"/>
            <a:chOff x="280" y="307"/>
            <a:chExt cx="5376" cy="1838"/>
          </a:xfrm>
        </p:grpSpPr>
        <p:sp>
          <p:nvSpPr>
            <p:cNvPr id="2065" name="Rectangle 2052"/>
            <p:cNvSpPr>
              <a:spLocks noChangeArrowheads="1"/>
            </p:cNvSpPr>
            <p:nvPr/>
          </p:nvSpPr>
          <p:spPr bwMode="auto">
            <a:xfrm>
              <a:off x="331" y="307"/>
              <a:ext cx="532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Mapping E-R Diagrams to Relational Schema</a:t>
              </a:r>
              <a:endParaRPr 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9" name="Text Box 2053"/>
            <p:cNvSpPr txBox="1">
              <a:spLocks noChangeArrowheads="1"/>
            </p:cNvSpPr>
            <p:nvPr/>
          </p:nvSpPr>
          <p:spPr bwMode="auto">
            <a:xfrm>
              <a:off x="280" y="691"/>
              <a:ext cx="5119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 algn="just">
                <a:buFont typeface="Arial" pitchFamily="34" charset="0"/>
                <a:buChar char="•"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Logical database design is about mapping the E-R Model to relational tables to produce an initial design.   </a:t>
              </a:r>
            </a:p>
            <a:p>
              <a:pPr marL="285750" indent="-285750" algn="just">
                <a:buFont typeface="Arial" pitchFamily="34" charset="0"/>
                <a:buChar char="•"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First, entities are mapped to simple tables. </a:t>
              </a:r>
            </a:p>
            <a:p>
              <a:pPr marL="285750" indent="-285750" algn="just">
                <a:buFont typeface="Arial" pitchFamily="34" charset="0"/>
                <a:buChar char="•"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Second, attributes are mapped to columns. </a:t>
              </a:r>
            </a:p>
            <a:p>
              <a:pPr marL="285750" indent="-285750" algn="just">
                <a:buFont typeface="Arial" pitchFamily="34" charset="0"/>
                <a:buChar char="•"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Third, unique identifiers are mapped to primary keys.  </a:t>
              </a:r>
            </a:p>
            <a:p>
              <a:pPr marL="285750" indent="-285750" algn="just">
                <a:buFont typeface="Arial" pitchFamily="34" charset="0"/>
                <a:buChar char="•"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Finally, relationships are mapped to foreign keys.  </a:t>
              </a:r>
            </a:p>
            <a:p>
              <a:pPr marL="285750" indent="-285750" algn="just">
                <a:buFont typeface="Arial" pitchFamily="34" charset="0"/>
                <a:buChar char="•"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The final product should be a relational “schema”, which will act as a template for the actual tables that will make up the database.</a:t>
              </a:r>
            </a:p>
          </p:txBody>
        </p:sp>
      </p:grpSp>
      <p:sp>
        <p:nvSpPr>
          <p:cNvPr id="75861" name="Rectangle 2133"/>
          <p:cNvSpPr>
            <a:spLocks noChangeArrowheads="1"/>
          </p:cNvSpPr>
          <p:nvPr/>
        </p:nvSpPr>
        <p:spPr bwMode="auto">
          <a:xfrm>
            <a:off x="1371600" y="3657600"/>
            <a:ext cx="5791200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CUSTOMER</a:t>
            </a:r>
            <a:r>
              <a:rPr lang="en-US" sz="1600" b="0" dirty="0"/>
              <a:t> </a:t>
            </a:r>
            <a:r>
              <a:rPr lang="en-US" sz="1600" b="0" i="1" dirty="0"/>
              <a:t>(</a:t>
            </a:r>
            <a:r>
              <a:rPr lang="en-US" sz="1600" b="0" i="1" u="sng" dirty="0" err="1"/>
              <a:t>Cust</a:t>
            </a:r>
            <a:r>
              <a:rPr lang="en-US" sz="1600" b="0" i="1" u="sng" dirty="0"/>
              <a:t>-ID</a:t>
            </a:r>
            <a:r>
              <a:rPr lang="en-US" sz="1600" b="0" i="1" dirty="0"/>
              <a:t>, </a:t>
            </a:r>
            <a:r>
              <a:rPr lang="en-US" sz="1600" b="0" i="1" dirty="0" err="1"/>
              <a:t>Cust</a:t>
            </a:r>
            <a:r>
              <a:rPr lang="en-US" sz="1600" b="0" i="1" dirty="0"/>
              <a:t>-Name, Address, City, Phone)</a:t>
            </a:r>
            <a:endParaRPr lang="en-US" sz="1600" b="0" dirty="0"/>
          </a:p>
          <a:p>
            <a:r>
              <a:rPr lang="en-US" sz="1600" dirty="0"/>
              <a:t>ORDER</a:t>
            </a:r>
            <a:r>
              <a:rPr lang="en-US" sz="1600" b="0" dirty="0"/>
              <a:t> </a:t>
            </a:r>
            <a:r>
              <a:rPr lang="en-US" sz="1600" b="0" i="1" dirty="0"/>
              <a:t>(</a:t>
            </a:r>
            <a:r>
              <a:rPr lang="en-US" sz="1600" b="0" i="1" u="sng" dirty="0"/>
              <a:t>Order-No</a:t>
            </a:r>
            <a:r>
              <a:rPr lang="en-US" sz="1600" b="0" i="1" dirty="0"/>
              <a:t>, Date, </a:t>
            </a:r>
            <a:r>
              <a:rPr lang="en-US" sz="1600" b="0" i="1" dirty="0" err="1"/>
              <a:t>Cust</a:t>
            </a:r>
            <a:r>
              <a:rPr lang="en-US" sz="1600" b="0" i="1" dirty="0"/>
              <a:t>-ID*)</a:t>
            </a:r>
            <a:endParaRPr lang="en-US" sz="1600" b="0" dirty="0"/>
          </a:p>
          <a:p>
            <a:r>
              <a:rPr lang="en-US" sz="1600" dirty="0"/>
              <a:t>ORDER_LINE</a:t>
            </a:r>
            <a:r>
              <a:rPr lang="en-US" sz="1600" b="0" dirty="0"/>
              <a:t> </a:t>
            </a:r>
            <a:r>
              <a:rPr lang="en-US" sz="1600" b="0" i="1" dirty="0"/>
              <a:t>(</a:t>
            </a:r>
            <a:r>
              <a:rPr lang="en-US" sz="1600" b="0" i="1" u="sng" dirty="0"/>
              <a:t>Order-No</a:t>
            </a:r>
            <a:r>
              <a:rPr lang="en-US" sz="1600" b="0" i="1" dirty="0"/>
              <a:t>*, </a:t>
            </a:r>
            <a:r>
              <a:rPr lang="en-US" sz="1600" b="0" i="1" u="sng" dirty="0"/>
              <a:t>Prod-ID</a:t>
            </a:r>
            <a:r>
              <a:rPr lang="en-US" sz="1600" b="0" i="1" dirty="0"/>
              <a:t>*, Quantity)</a:t>
            </a:r>
            <a:endParaRPr lang="en-US" sz="1600" b="0" dirty="0"/>
          </a:p>
          <a:p>
            <a:r>
              <a:rPr lang="en-US" sz="1600" dirty="0"/>
              <a:t>PRODUCT</a:t>
            </a:r>
            <a:r>
              <a:rPr lang="en-US" sz="1600" b="0" dirty="0"/>
              <a:t> </a:t>
            </a:r>
            <a:r>
              <a:rPr lang="en-US" sz="1600" b="0" i="1" dirty="0"/>
              <a:t>(</a:t>
            </a:r>
            <a:r>
              <a:rPr lang="en-US" sz="1600" b="0" i="1" u="sng" dirty="0"/>
              <a:t>Prod-ID</a:t>
            </a:r>
            <a:r>
              <a:rPr lang="en-US" sz="1600" b="0" i="1" dirty="0"/>
              <a:t>, Description, Unit-Price)</a:t>
            </a:r>
            <a:endParaRPr lang="en-US" sz="1600" b="0" dirty="0"/>
          </a:p>
        </p:txBody>
      </p:sp>
      <p:grpSp>
        <p:nvGrpSpPr>
          <p:cNvPr id="3" name="Group 2165"/>
          <p:cNvGrpSpPr>
            <a:grpSpLocks/>
          </p:cNvGrpSpPr>
          <p:nvPr/>
        </p:nvGrpSpPr>
        <p:grpSpPr bwMode="auto">
          <a:xfrm>
            <a:off x="7154862" y="4724398"/>
            <a:ext cx="1531938" cy="1184275"/>
            <a:chOff x="4233" y="2996"/>
            <a:chExt cx="965" cy="746"/>
          </a:xfrm>
        </p:grpSpPr>
        <p:sp>
          <p:nvSpPr>
            <p:cNvPr id="3086" name="Text Box 2140"/>
            <p:cNvSpPr txBox="1">
              <a:spLocks noChangeArrowheads="1"/>
            </p:cNvSpPr>
            <p:nvPr/>
          </p:nvSpPr>
          <p:spPr bwMode="auto">
            <a:xfrm>
              <a:off x="4233" y="2996"/>
              <a:ext cx="9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PRODUCT</a:t>
              </a:r>
              <a:endParaRPr lang="en-US" sz="2400" b="0" dirty="0">
                <a:latin typeface="Times New Roman" pitchFamily="18" charset="0"/>
              </a:endParaRPr>
            </a:p>
          </p:txBody>
        </p:sp>
        <p:pic>
          <p:nvPicPr>
            <p:cNvPr id="3087" name="Picture 214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99" y="3263"/>
              <a:ext cx="734" cy="47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4" name="Group 2168"/>
          <p:cNvGrpSpPr>
            <a:grpSpLocks/>
          </p:cNvGrpSpPr>
          <p:nvPr/>
        </p:nvGrpSpPr>
        <p:grpSpPr bwMode="auto">
          <a:xfrm>
            <a:off x="1008063" y="5145086"/>
            <a:ext cx="2841625" cy="1408114"/>
            <a:chOff x="666" y="3108"/>
            <a:chExt cx="1790" cy="558"/>
          </a:xfrm>
        </p:grpSpPr>
        <p:sp>
          <p:nvSpPr>
            <p:cNvPr id="3084" name="Text Box 2155"/>
            <p:cNvSpPr txBox="1">
              <a:spLocks noChangeArrowheads="1"/>
            </p:cNvSpPr>
            <p:nvPr/>
          </p:nvSpPr>
          <p:spPr bwMode="auto">
            <a:xfrm>
              <a:off x="666" y="3108"/>
              <a:ext cx="1477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CUSTOMER</a:t>
              </a:r>
              <a:endParaRPr lang="en-US" b="0" dirty="0">
                <a:latin typeface="Times New Roman" pitchFamily="18" charset="0"/>
              </a:endParaRPr>
            </a:p>
          </p:txBody>
        </p:sp>
        <p:pic>
          <p:nvPicPr>
            <p:cNvPr id="3085" name="Picture 21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2" y="3259"/>
              <a:ext cx="1724" cy="40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5" name="Group 2167"/>
          <p:cNvGrpSpPr>
            <a:grpSpLocks/>
          </p:cNvGrpSpPr>
          <p:nvPr/>
        </p:nvGrpSpPr>
        <p:grpSpPr bwMode="auto">
          <a:xfrm>
            <a:off x="4025900" y="5102222"/>
            <a:ext cx="1033463" cy="1450977"/>
            <a:chOff x="2507" y="3079"/>
            <a:chExt cx="651" cy="560"/>
          </a:xfrm>
        </p:grpSpPr>
        <p:sp>
          <p:nvSpPr>
            <p:cNvPr id="3082" name="Text Box 2157"/>
            <p:cNvSpPr txBox="1">
              <a:spLocks noChangeArrowheads="1"/>
            </p:cNvSpPr>
            <p:nvPr/>
          </p:nvSpPr>
          <p:spPr bwMode="auto">
            <a:xfrm>
              <a:off x="2507" y="3079"/>
              <a:ext cx="65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ORDER</a:t>
              </a:r>
              <a:endParaRPr lang="en-US" sz="2400" b="0" dirty="0">
                <a:latin typeface="Times New Roman" pitchFamily="18" charset="0"/>
              </a:endParaRPr>
            </a:p>
          </p:txBody>
        </p:sp>
        <p:pic>
          <p:nvPicPr>
            <p:cNvPr id="3083" name="Picture 215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79" y="3236"/>
              <a:ext cx="578" cy="403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6" name="Group 2166"/>
          <p:cNvGrpSpPr>
            <a:grpSpLocks/>
          </p:cNvGrpSpPr>
          <p:nvPr/>
        </p:nvGrpSpPr>
        <p:grpSpPr bwMode="auto">
          <a:xfrm>
            <a:off x="5299074" y="4713036"/>
            <a:ext cx="1711325" cy="1840164"/>
            <a:chOff x="3226" y="3000"/>
            <a:chExt cx="805" cy="898"/>
          </a:xfrm>
        </p:grpSpPr>
        <p:sp>
          <p:nvSpPr>
            <p:cNvPr id="3080" name="Text Box 2159"/>
            <p:cNvSpPr txBox="1">
              <a:spLocks noChangeArrowheads="1"/>
            </p:cNvSpPr>
            <p:nvPr/>
          </p:nvSpPr>
          <p:spPr bwMode="auto">
            <a:xfrm>
              <a:off x="3226" y="3000"/>
              <a:ext cx="80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ORDER_LINE</a:t>
              </a:r>
              <a:endParaRPr lang="en-US" sz="2400" b="0" dirty="0">
                <a:latin typeface="Times New Roman" pitchFamily="18" charset="0"/>
              </a:endParaRPr>
            </a:p>
          </p:txBody>
        </p:sp>
        <p:pic>
          <p:nvPicPr>
            <p:cNvPr id="3081" name="Picture 216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00" y="3217"/>
              <a:ext cx="593" cy="6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F4450-8262-4759-A2DE-5310998783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79"/>
          <p:cNvGrpSpPr>
            <a:grpSpLocks/>
          </p:cNvGrpSpPr>
          <p:nvPr/>
        </p:nvGrpSpPr>
        <p:grpSpPr bwMode="auto">
          <a:xfrm>
            <a:off x="1039032" y="277813"/>
            <a:ext cx="7723968" cy="1430336"/>
            <a:chOff x="276" y="175"/>
            <a:chExt cx="5123" cy="901"/>
          </a:xfrm>
        </p:grpSpPr>
        <p:sp>
          <p:nvSpPr>
            <p:cNvPr id="3086" name="Rectangle 68"/>
            <p:cNvSpPr>
              <a:spLocks noChangeArrowheads="1"/>
            </p:cNvSpPr>
            <p:nvPr/>
          </p:nvSpPr>
          <p:spPr bwMode="auto">
            <a:xfrm>
              <a:off x="276" y="175"/>
              <a:ext cx="34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Relational Schema Notation</a:t>
              </a:r>
              <a:endParaRPr 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0" name="Text Box 69"/>
            <p:cNvSpPr txBox="1">
              <a:spLocks noChangeArrowheads="1"/>
            </p:cNvSpPr>
            <p:nvPr/>
          </p:nvSpPr>
          <p:spPr bwMode="auto">
            <a:xfrm>
              <a:off x="280" y="630"/>
              <a:ext cx="511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The following conventions are commonly used when representing a relational schema:</a:t>
              </a:r>
            </a:p>
          </p:txBody>
        </p:sp>
      </p:grpSp>
      <p:sp>
        <p:nvSpPr>
          <p:cNvPr id="4099" name="Rectangle 71"/>
          <p:cNvSpPr>
            <a:spLocks noChangeArrowheads="1"/>
          </p:cNvSpPr>
          <p:nvPr/>
        </p:nvSpPr>
        <p:spPr bwMode="auto">
          <a:xfrm>
            <a:off x="984250" y="2038350"/>
            <a:ext cx="3554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90500" indent="-190500">
              <a:buFontTx/>
              <a:buChar char="•"/>
            </a:pPr>
            <a:r>
              <a:rPr lang="en-US" sz="2000" b="0" dirty="0"/>
              <a:t>Table name in capital letters</a:t>
            </a:r>
          </a:p>
        </p:txBody>
      </p:sp>
      <p:sp>
        <p:nvSpPr>
          <p:cNvPr id="4100" name="Rectangle 72"/>
          <p:cNvSpPr>
            <a:spLocks noChangeArrowheads="1"/>
          </p:cNvSpPr>
          <p:nvPr/>
        </p:nvSpPr>
        <p:spPr bwMode="auto">
          <a:xfrm>
            <a:off x="984250" y="2432050"/>
            <a:ext cx="75985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90500" indent="-190500">
              <a:buFontTx/>
              <a:buChar char="•"/>
            </a:pPr>
            <a:r>
              <a:rPr lang="en-US" sz="2000" b="0" dirty="0"/>
              <a:t>Column names separated by commas and enclosed in brackets</a:t>
            </a:r>
          </a:p>
        </p:txBody>
      </p:sp>
      <p:sp>
        <p:nvSpPr>
          <p:cNvPr id="4101" name="Rectangle 73"/>
          <p:cNvSpPr>
            <a:spLocks noChangeArrowheads="1"/>
          </p:cNvSpPr>
          <p:nvPr/>
        </p:nvSpPr>
        <p:spPr bwMode="auto">
          <a:xfrm>
            <a:off x="984250" y="2800350"/>
            <a:ext cx="29995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90500" indent="-190500">
              <a:buFontTx/>
              <a:buChar char="•"/>
            </a:pPr>
            <a:r>
              <a:rPr lang="en-US" sz="2000" b="0" dirty="0"/>
              <a:t>Primary key underlined</a:t>
            </a:r>
          </a:p>
        </p:txBody>
      </p:sp>
      <p:sp>
        <p:nvSpPr>
          <p:cNvPr id="4102" name="Rectangle 70"/>
          <p:cNvSpPr>
            <a:spLocks noChangeArrowheads="1"/>
          </p:cNvSpPr>
          <p:nvPr/>
        </p:nvSpPr>
        <p:spPr bwMode="auto">
          <a:xfrm>
            <a:off x="886969" y="3841750"/>
            <a:ext cx="7993062" cy="21002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CUSTOMER</a:t>
            </a:r>
            <a:r>
              <a:rPr lang="en-US" sz="2400" b="0"/>
              <a:t> </a:t>
            </a:r>
            <a:r>
              <a:rPr lang="en-US" sz="2400" b="0" i="1">
                <a:solidFill>
                  <a:srgbClr val="C0C0C0"/>
                </a:solidFill>
              </a:rPr>
              <a:t>(</a:t>
            </a:r>
            <a:r>
              <a:rPr lang="en-US" sz="2400" b="0" i="1" u="sng">
                <a:solidFill>
                  <a:srgbClr val="C0C0C0"/>
                </a:solidFill>
              </a:rPr>
              <a:t>Cust-ID</a:t>
            </a:r>
            <a:r>
              <a:rPr lang="en-US" sz="2400" b="0" i="1">
                <a:solidFill>
                  <a:srgbClr val="C0C0C0"/>
                </a:solidFill>
              </a:rPr>
              <a:t>, Cust-Name, Address, City, Phone)</a:t>
            </a:r>
            <a:endParaRPr lang="en-US" sz="2400" b="0"/>
          </a:p>
          <a:p>
            <a:r>
              <a:rPr lang="en-US" sz="2400"/>
              <a:t>ORDER</a:t>
            </a:r>
            <a:r>
              <a:rPr lang="en-US" sz="2400" b="0"/>
              <a:t> </a:t>
            </a:r>
            <a:r>
              <a:rPr lang="en-US" sz="2400" b="0" i="1">
                <a:solidFill>
                  <a:srgbClr val="C0C0C0"/>
                </a:solidFill>
              </a:rPr>
              <a:t>(</a:t>
            </a:r>
            <a:r>
              <a:rPr lang="en-US" sz="2400" b="0" i="1" u="sng">
                <a:solidFill>
                  <a:srgbClr val="C0C0C0"/>
                </a:solidFill>
              </a:rPr>
              <a:t>Order-No</a:t>
            </a:r>
            <a:r>
              <a:rPr lang="en-US" sz="2400" b="0" i="1">
                <a:solidFill>
                  <a:srgbClr val="C0C0C0"/>
                </a:solidFill>
              </a:rPr>
              <a:t>, Date, Cust-ID*)</a:t>
            </a:r>
            <a:endParaRPr lang="en-US" sz="2400" b="0"/>
          </a:p>
          <a:p>
            <a:r>
              <a:rPr lang="en-US" sz="2400"/>
              <a:t>ORDER_LINE</a:t>
            </a:r>
            <a:r>
              <a:rPr lang="en-US" sz="2400" b="0"/>
              <a:t> </a:t>
            </a:r>
            <a:r>
              <a:rPr lang="en-US" sz="2400" b="0" i="1">
                <a:solidFill>
                  <a:srgbClr val="C0C0C0"/>
                </a:solidFill>
              </a:rPr>
              <a:t>(</a:t>
            </a:r>
            <a:r>
              <a:rPr lang="en-US" sz="2400" b="0" i="1" u="sng">
                <a:solidFill>
                  <a:srgbClr val="C0C0C0"/>
                </a:solidFill>
              </a:rPr>
              <a:t>Order-No*</a:t>
            </a:r>
            <a:r>
              <a:rPr lang="en-US" sz="2400" b="0" i="1">
                <a:solidFill>
                  <a:srgbClr val="C0C0C0"/>
                </a:solidFill>
              </a:rPr>
              <a:t>, </a:t>
            </a:r>
            <a:r>
              <a:rPr lang="en-US" sz="2400" b="0" i="1" u="sng">
                <a:solidFill>
                  <a:srgbClr val="C0C0C0"/>
                </a:solidFill>
              </a:rPr>
              <a:t>Prod-ID*</a:t>
            </a:r>
            <a:r>
              <a:rPr lang="en-US" sz="2400" b="0" i="1">
                <a:solidFill>
                  <a:srgbClr val="C0C0C0"/>
                </a:solidFill>
              </a:rPr>
              <a:t>, Quantity)</a:t>
            </a:r>
            <a:endParaRPr lang="en-US" sz="2400" b="0"/>
          </a:p>
          <a:p>
            <a:r>
              <a:rPr lang="en-US" sz="2400"/>
              <a:t>PRODUCT</a:t>
            </a:r>
            <a:r>
              <a:rPr lang="en-US" sz="2400" b="0"/>
              <a:t> </a:t>
            </a:r>
            <a:r>
              <a:rPr lang="en-US" sz="2400" b="0" i="1">
                <a:solidFill>
                  <a:srgbClr val="C0C0C0"/>
                </a:solidFill>
              </a:rPr>
              <a:t>(</a:t>
            </a:r>
            <a:r>
              <a:rPr lang="en-US" sz="2400" b="0" i="1" u="sng">
                <a:solidFill>
                  <a:srgbClr val="C0C0C0"/>
                </a:solidFill>
              </a:rPr>
              <a:t>Prod-ID</a:t>
            </a:r>
            <a:r>
              <a:rPr lang="en-US" sz="2400" b="0" i="1">
                <a:solidFill>
                  <a:srgbClr val="C0C0C0"/>
                </a:solidFill>
              </a:rPr>
              <a:t>, Description, Unit Price)</a:t>
            </a:r>
            <a:endParaRPr lang="en-US" sz="2400" b="0"/>
          </a:p>
        </p:txBody>
      </p:sp>
      <p:sp>
        <p:nvSpPr>
          <p:cNvPr id="4103" name="Rectangle 75"/>
          <p:cNvSpPr>
            <a:spLocks noChangeArrowheads="1"/>
          </p:cNvSpPr>
          <p:nvPr/>
        </p:nvSpPr>
        <p:spPr bwMode="auto">
          <a:xfrm>
            <a:off x="886969" y="3843337"/>
            <a:ext cx="7993062" cy="21002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CUSTOMER</a:t>
            </a:r>
            <a:r>
              <a:rPr lang="en-US" sz="2400" b="0" dirty="0"/>
              <a:t> </a:t>
            </a:r>
            <a:r>
              <a:rPr lang="en-US" sz="2400" b="0" i="1" dirty="0"/>
              <a:t>(</a:t>
            </a:r>
            <a:r>
              <a:rPr lang="en-US" sz="2400" b="0" i="1" dirty="0" err="1"/>
              <a:t>Cust</a:t>
            </a:r>
            <a:r>
              <a:rPr lang="en-US" sz="2400" b="0" i="1" dirty="0"/>
              <a:t>-ID, </a:t>
            </a:r>
            <a:r>
              <a:rPr lang="en-US" sz="2400" b="0" i="1" dirty="0" err="1"/>
              <a:t>Cust</a:t>
            </a:r>
            <a:r>
              <a:rPr lang="en-US" sz="2400" b="0" i="1" dirty="0"/>
              <a:t>-Name, Address, City, Phone)</a:t>
            </a:r>
            <a:endParaRPr lang="en-US" sz="2400" b="0" dirty="0"/>
          </a:p>
          <a:p>
            <a:r>
              <a:rPr lang="en-US" sz="2400" dirty="0"/>
              <a:t>ORDER</a:t>
            </a:r>
            <a:r>
              <a:rPr lang="en-US" sz="2400" b="0" dirty="0"/>
              <a:t> </a:t>
            </a:r>
            <a:r>
              <a:rPr lang="en-US" sz="2400" b="0" i="1" dirty="0"/>
              <a:t>(Order-No, Date, </a:t>
            </a:r>
            <a:r>
              <a:rPr lang="en-US" sz="2400" b="0" i="1" dirty="0" err="1"/>
              <a:t>Cust</a:t>
            </a:r>
            <a:r>
              <a:rPr lang="en-US" sz="2400" b="0" i="1" dirty="0"/>
              <a:t>-ID</a:t>
            </a:r>
            <a:r>
              <a:rPr lang="en-US" sz="2400" b="0" i="1" dirty="0">
                <a:solidFill>
                  <a:srgbClr val="C0C0C0"/>
                </a:solidFill>
              </a:rPr>
              <a:t>*</a:t>
            </a:r>
            <a:r>
              <a:rPr lang="en-US" sz="2400" b="0" i="1" dirty="0"/>
              <a:t>)</a:t>
            </a:r>
            <a:endParaRPr lang="en-US" sz="2400" b="0" dirty="0"/>
          </a:p>
          <a:p>
            <a:r>
              <a:rPr lang="en-US" sz="2400" dirty="0"/>
              <a:t>ORDER_LINE</a:t>
            </a:r>
            <a:r>
              <a:rPr lang="en-US" sz="2400" b="0" dirty="0"/>
              <a:t> </a:t>
            </a:r>
            <a:r>
              <a:rPr lang="en-US" sz="2400" b="0" i="1" dirty="0"/>
              <a:t>(Order-No</a:t>
            </a:r>
            <a:r>
              <a:rPr lang="en-US" sz="2400" b="0" i="1" dirty="0">
                <a:solidFill>
                  <a:srgbClr val="C0C0C0"/>
                </a:solidFill>
              </a:rPr>
              <a:t>*</a:t>
            </a:r>
            <a:r>
              <a:rPr lang="en-US" sz="2400" b="0" i="1" dirty="0"/>
              <a:t>, Prod-ID</a:t>
            </a:r>
            <a:r>
              <a:rPr lang="en-US" sz="2400" b="0" i="1" dirty="0">
                <a:solidFill>
                  <a:srgbClr val="C0C0C0"/>
                </a:solidFill>
              </a:rPr>
              <a:t>*</a:t>
            </a:r>
            <a:r>
              <a:rPr lang="en-US" sz="2400" b="0" i="1" dirty="0"/>
              <a:t>, Quantity)</a:t>
            </a:r>
            <a:endParaRPr lang="en-US" sz="2400" b="0" dirty="0"/>
          </a:p>
          <a:p>
            <a:r>
              <a:rPr lang="en-US" sz="2400" dirty="0"/>
              <a:t>PRODUCT</a:t>
            </a:r>
            <a:r>
              <a:rPr lang="en-US" sz="2400" b="0" dirty="0"/>
              <a:t> </a:t>
            </a:r>
            <a:r>
              <a:rPr lang="en-US" sz="2400" b="0" i="1" dirty="0"/>
              <a:t>(Prod-ID, Description, Unit-Price)</a:t>
            </a:r>
            <a:endParaRPr lang="en-US" sz="2400" b="0" dirty="0"/>
          </a:p>
        </p:txBody>
      </p:sp>
      <p:sp>
        <p:nvSpPr>
          <p:cNvPr id="4104" name="Rectangle 76"/>
          <p:cNvSpPr>
            <a:spLocks noChangeArrowheads="1"/>
          </p:cNvSpPr>
          <p:nvPr/>
        </p:nvSpPr>
        <p:spPr bwMode="auto">
          <a:xfrm>
            <a:off x="885381" y="3840540"/>
            <a:ext cx="8030019" cy="156966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CUSTOMER</a:t>
            </a:r>
            <a:r>
              <a:rPr lang="en-US" sz="2400" b="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0" i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2400" b="0" i="1" u="sng" dirty="0" err="1">
                <a:solidFill>
                  <a:schemeClr val="accent6">
                    <a:lumMod val="50000"/>
                  </a:schemeClr>
                </a:solidFill>
              </a:rPr>
              <a:t>Cust</a:t>
            </a:r>
            <a:r>
              <a:rPr lang="en-US" sz="2400" b="0" i="1" u="sng" dirty="0">
                <a:solidFill>
                  <a:schemeClr val="accent6">
                    <a:lumMod val="50000"/>
                  </a:schemeClr>
                </a:solidFill>
              </a:rPr>
              <a:t>-ID</a:t>
            </a:r>
            <a:r>
              <a:rPr lang="en-US" sz="2400" b="0" i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400" b="0" i="1" dirty="0" err="1">
                <a:solidFill>
                  <a:schemeClr val="accent6">
                    <a:lumMod val="50000"/>
                  </a:schemeClr>
                </a:solidFill>
              </a:rPr>
              <a:t>Cust</a:t>
            </a:r>
            <a:r>
              <a:rPr lang="en-US" sz="2400" b="0" i="1" dirty="0">
                <a:solidFill>
                  <a:schemeClr val="accent6">
                    <a:lumMod val="50000"/>
                  </a:schemeClr>
                </a:solidFill>
              </a:rPr>
              <a:t>-Name, Address, City, Phone)</a:t>
            </a:r>
            <a:endParaRPr lang="en-US" sz="24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ORDER</a:t>
            </a:r>
            <a:r>
              <a:rPr lang="en-US" sz="2400" b="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0" i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2400" b="0" i="1" u="sng" dirty="0">
                <a:solidFill>
                  <a:schemeClr val="accent6">
                    <a:lumMod val="50000"/>
                  </a:schemeClr>
                </a:solidFill>
              </a:rPr>
              <a:t>Order-No</a:t>
            </a:r>
            <a:r>
              <a:rPr lang="en-US" sz="2400" b="0" i="1" dirty="0">
                <a:solidFill>
                  <a:schemeClr val="accent6">
                    <a:lumMod val="50000"/>
                  </a:schemeClr>
                </a:solidFill>
              </a:rPr>
              <a:t>, Date, </a:t>
            </a:r>
            <a:r>
              <a:rPr lang="en-US" sz="2400" b="0" i="1" dirty="0" err="1">
                <a:solidFill>
                  <a:schemeClr val="accent6">
                    <a:lumMod val="50000"/>
                  </a:schemeClr>
                </a:solidFill>
              </a:rPr>
              <a:t>Cust</a:t>
            </a:r>
            <a:r>
              <a:rPr lang="en-US" sz="2400" b="0" i="1" dirty="0">
                <a:solidFill>
                  <a:schemeClr val="accent6">
                    <a:lumMod val="50000"/>
                  </a:schemeClr>
                </a:solidFill>
              </a:rPr>
              <a:t>-ID*)</a:t>
            </a:r>
            <a:endParaRPr lang="en-US" sz="24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ORDER_LINE</a:t>
            </a:r>
            <a:r>
              <a:rPr lang="en-US" sz="2400" b="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0" i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2400" b="0" i="1" u="sng" dirty="0">
                <a:solidFill>
                  <a:schemeClr val="accent6">
                    <a:lumMod val="50000"/>
                  </a:schemeClr>
                </a:solidFill>
              </a:rPr>
              <a:t>Order-No*</a:t>
            </a:r>
            <a:r>
              <a:rPr lang="en-US" sz="2400" b="0" i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400" b="0" i="1" u="sng" dirty="0">
                <a:solidFill>
                  <a:schemeClr val="accent6">
                    <a:lumMod val="50000"/>
                  </a:schemeClr>
                </a:solidFill>
              </a:rPr>
              <a:t>Prod-ID*</a:t>
            </a:r>
            <a:r>
              <a:rPr lang="en-US" sz="2400" b="0" i="1" dirty="0">
                <a:solidFill>
                  <a:schemeClr val="accent6">
                    <a:lumMod val="50000"/>
                  </a:schemeClr>
                </a:solidFill>
              </a:rPr>
              <a:t>, Quantity)</a:t>
            </a:r>
            <a:endParaRPr lang="en-US" sz="24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PRODUCT</a:t>
            </a:r>
            <a:r>
              <a:rPr lang="en-US" sz="2400" b="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0" i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2400" b="0" i="1" u="sng" dirty="0">
                <a:solidFill>
                  <a:schemeClr val="accent6">
                    <a:lumMod val="50000"/>
                  </a:schemeClr>
                </a:solidFill>
              </a:rPr>
              <a:t>Prod-ID</a:t>
            </a:r>
            <a:r>
              <a:rPr lang="en-US" sz="2400" b="0" i="1" dirty="0">
                <a:solidFill>
                  <a:schemeClr val="accent6">
                    <a:lumMod val="50000"/>
                  </a:schemeClr>
                </a:solidFill>
              </a:rPr>
              <a:t>, Description, Unit-Price)</a:t>
            </a:r>
            <a:endParaRPr lang="en-US" sz="2400" b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07" name="Rectangle 74"/>
          <p:cNvSpPr>
            <a:spLocks noChangeArrowheads="1"/>
          </p:cNvSpPr>
          <p:nvPr/>
        </p:nvSpPr>
        <p:spPr bwMode="auto">
          <a:xfrm>
            <a:off x="984250" y="3181350"/>
            <a:ext cx="665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2000" b="0" dirty="0"/>
              <a:t>Foreign key(s) denoted by an asterisk(*)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F4450-8262-4759-A2DE-5310998783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5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44500" y="544513"/>
            <a:ext cx="8126413" cy="938212"/>
            <a:chOff x="280" y="343"/>
            <a:chExt cx="5119" cy="591"/>
          </a:xfrm>
        </p:grpSpPr>
        <p:sp>
          <p:nvSpPr>
            <p:cNvPr id="4136" name="Rectangle 4"/>
            <p:cNvSpPr>
              <a:spLocks noChangeArrowheads="1"/>
            </p:cNvSpPr>
            <p:nvPr/>
          </p:nvSpPr>
          <p:spPr bwMode="auto">
            <a:xfrm>
              <a:off x="593" y="343"/>
              <a:ext cx="390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Rules for Mapping E-R Diagrams</a:t>
              </a:r>
              <a:endParaRPr 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60" name="Text Box 5"/>
            <p:cNvSpPr txBox="1">
              <a:spLocks noChangeArrowheads="1"/>
            </p:cNvSpPr>
            <p:nvPr/>
          </p:nvSpPr>
          <p:spPr bwMode="auto">
            <a:xfrm>
              <a:off x="280" y="722"/>
              <a:ext cx="51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600" b="0"/>
            </a:p>
          </p:txBody>
        </p:sp>
      </p:grp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228600" y="1462088"/>
            <a:ext cx="8763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Mapping Regular Entities</a:t>
            </a: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 dirty="0"/>
              <a:t>Regular entities can be directly converted into tables.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 dirty="0"/>
              <a:t>Each attribute of the entity becomes a column in the corresponding table.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 dirty="0"/>
              <a:t>The primary key of the entity becomes the primary key of the table.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874713" y="4198938"/>
            <a:ext cx="1514475" cy="18208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622423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sz="1200" dirty="0">
                <a:latin typeface="Times New Roman" pitchFamily="18" charset="0"/>
              </a:rPr>
              <a:t>Project</a:t>
            </a:r>
          </a:p>
          <a:p>
            <a:pPr>
              <a:defRPr/>
            </a:pPr>
            <a:r>
              <a:rPr lang="en-US" dirty="0">
                <a:solidFill>
                  <a:srgbClr val="800080"/>
                </a:solidFill>
                <a:latin typeface="Times New Roman" pitchFamily="18" charset="0"/>
              </a:rPr>
              <a:t># Project No     </a:t>
            </a:r>
            <a:r>
              <a:rPr lang="en-US" sz="1100" b="0" dirty="0">
                <a:latin typeface="Calibri" pitchFamily="34" charset="0"/>
              </a:rPr>
              <a:t>Project Manager</a:t>
            </a:r>
            <a:r>
              <a:rPr lang="en-US" sz="1100" b="0" dirty="0">
                <a:latin typeface="Times New Roman" pitchFamily="18" charset="0"/>
              </a:rPr>
              <a:t>  </a:t>
            </a:r>
            <a:r>
              <a:rPr lang="en-US" sz="1100" b="0" dirty="0">
                <a:latin typeface="Calibri" pitchFamily="34" charset="0"/>
              </a:rPr>
              <a:t>Starting Date   Ending Date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2543175" y="4924425"/>
            <a:ext cx="495300" cy="457200"/>
          </a:xfrm>
          <a:prstGeom prst="rightArrow">
            <a:avLst>
              <a:gd name="adj1" fmla="val 50000"/>
              <a:gd name="adj2" fmla="val 27083"/>
            </a:avLst>
          </a:prstGeom>
          <a:solidFill>
            <a:srgbClr val="FF0000"/>
          </a:solidFill>
          <a:ln w="12700">
            <a:solidFill>
              <a:srgbClr val="C0504D"/>
            </a:solidFill>
            <a:miter lim="800000"/>
            <a:headEnd/>
            <a:tailEnd/>
          </a:ln>
          <a:effectLst>
            <a:outerShdw dist="28398" dir="3806097" algn="ctr" rotWithShape="0">
              <a:srgbClr val="622423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6179"/>
              </p:ext>
            </p:extLst>
          </p:nvPr>
        </p:nvGraphicFramePr>
        <p:xfrm>
          <a:off x="3783013" y="4244975"/>
          <a:ext cx="4191065" cy="1225678"/>
        </p:xfrm>
        <a:graphic>
          <a:graphicData uri="http://schemas.openxmlformats.org/drawingml/2006/table">
            <a:tbl>
              <a:tblPr/>
              <a:tblGrid>
                <a:gridCol w="825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1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  <a:tabLst>
                          <a:tab pos="457200" algn="l"/>
                          <a:tab pos="4572000" algn="r"/>
                        </a:tabLst>
                      </a:pPr>
                      <a:r>
                        <a:rPr lang="en-GB" sz="1100" b="1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Project</a:t>
                      </a:r>
                      <a:r>
                        <a:rPr lang="en-GB" sz="1100" b="1" u="sng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_</a:t>
                      </a:r>
                      <a:r>
                        <a:rPr lang="en-GB" sz="1100" b="1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No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  <a:tabLst>
                          <a:tab pos="457200" algn="l"/>
                          <a:tab pos="4572000" algn="r"/>
                        </a:tabLst>
                      </a:pPr>
                      <a:r>
                        <a:rPr lang="en-GB" sz="1100" b="1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Project_Manager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  <a:tabLst>
                          <a:tab pos="457200" algn="l"/>
                          <a:tab pos="4572000" algn="r"/>
                        </a:tabLs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Start Date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  <a:tabLst>
                          <a:tab pos="457200" algn="l"/>
                          <a:tab pos="4572000" algn="r"/>
                        </a:tabLs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End Date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5486400" algn="r"/>
                        </a:tabLst>
                      </a:pPr>
                      <a:r>
                        <a:rPr lang="en-GB" sz="1100" b="1">
                          <a:latin typeface="Arial"/>
                          <a:ea typeface="Times New Roman"/>
                          <a:cs typeface="Times New Roman"/>
                        </a:rPr>
                        <a:t>P1</a:t>
                      </a: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5486400" algn="r"/>
                        </a:tabLst>
                      </a:pPr>
                      <a:r>
                        <a:rPr lang="en-GB" sz="1100" b="1">
                          <a:latin typeface="Arial"/>
                          <a:ea typeface="Times New Roman"/>
                          <a:cs typeface="Times New Roman"/>
                        </a:rPr>
                        <a:t>Salim Asmar</a:t>
                      </a: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5486400" algn="r"/>
                        </a:tabLst>
                      </a:pPr>
                      <a:r>
                        <a:rPr lang="en-GB" sz="1100" b="1">
                          <a:latin typeface="Arial"/>
                          <a:ea typeface="Times New Roman"/>
                          <a:cs typeface="Times New Roman"/>
                        </a:rPr>
                        <a:t>1-Dec-01</a:t>
                      </a: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5486400" algn="r"/>
                        </a:tabLst>
                      </a:pPr>
                      <a:r>
                        <a:rPr lang="en-GB" sz="1100" b="1">
                          <a:latin typeface="Arial"/>
                          <a:ea typeface="Times New Roman"/>
                          <a:cs typeface="Times New Roman"/>
                        </a:rPr>
                        <a:t>9-Jan-02</a:t>
                      </a: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5486400" algn="r"/>
                        </a:tabLst>
                      </a:pPr>
                      <a:r>
                        <a:rPr lang="en-GB" sz="1100" b="1">
                          <a:latin typeface="Arial"/>
                          <a:ea typeface="Times New Roman"/>
                          <a:cs typeface="Times New Roman"/>
                        </a:rPr>
                        <a:t>P2</a:t>
                      </a: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5486400" algn="r"/>
                        </a:tabLst>
                      </a:pPr>
                      <a:r>
                        <a:rPr lang="en-GB" sz="1100" b="1">
                          <a:latin typeface="Arial"/>
                          <a:ea typeface="Times New Roman"/>
                          <a:cs typeface="Times New Roman"/>
                        </a:rPr>
                        <a:t>Ahmed Nasim</a:t>
                      </a: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5486400" algn="r"/>
                        </a:tabLst>
                      </a:pPr>
                      <a:r>
                        <a:rPr lang="en-GB" sz="1100" b="1">
                          <a:latin typeface="Arial"/>
                          <a:ea typeface="Times New Roman"/>
                          <a:cs typeface="Times New Roman"/>
                        </a:rPr>
                        <a:t>2-Jan-05</a:t>
                      </a: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5486400" algn="r"/>
                        </a:tabLst>
                      </a:pPr>
                      <a:r>
                        <a:rPr lang="en-GB" sz="1100" b="1">
                          <a:latin typeface="Arial"/>
                          <a:ea typeface="Times New Roman"/>
                          <a:cs typeface="Times New Roman"/>
                        </a:rPr>
                        <a:t>1-Nov-06</a:t>
                      </a: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5486400" algn="r"/>
                        </a:tabLst>
                      </a:pPr>
                      <a:r>
                        <a:rPr lang="en-GB" sz="1100" b="1">
                          <a:latin typeface="Arial"/>
                          <a:ea typeface="Times New Roman"/>
                          <a:cs typeface="Times New Roman"/>
                        </a:rPr>
                        <a:t>P3</a:t>
                      </a: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5486400" algn="r"/>
                        </a:tabLst>
                      </a:pPr>
                      <a:r>
                        <a:rPr lang="en-GB" sz="1100" b="1">
                          <a:latin typeface="Arial"/>
                          <a:ea typeface="Times New Roman"/>
                          <a:cs typeface="Times New Roman"/>
                        </a:rPr>
                        <a:t>Riyad Omar</a:t>
                      </a: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5486400" algn="r"/>
                        </a:tabLst>
                      </a:pPr>
                      <a:r>
                        <a:rPr lang="en-GB" sz="1100" b="1">
                          <a:latin typeface="Arial"/>
                          <a:ea typeface="Times New Roman"/>
                          <a:cs typeface="Times New Roman"/>
                        </a:rPr>
                        <a:t>3-Feb-01</a:t>
                      </a: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5486400" algn="r"/>
                        </a:tabLst>
                      </a:pPr>
                      <a:r>
                        <a:rPr lang="en-GB" sz="1100" b="1">
                          <a:latin typeface="Arial"/>
                          <a:ea typeface="Times New Roman"/>
                          <a:cs typeface="Times New Roman"/>
                        </a:rPr>
                        <a:t>4-Mar-01</a:t>
                      </a: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5486400" algn="r"/>
                        </a:tabLst>
                      </a:pPr>
                      <a:r>
                        <a:rPr lang="en-GB" sz="1100" b="1" dirty="0">
                          <a:latin typeface="Arial"/>
                          <a:ea typeface="Times New Roman"/>
                          <a:cs typeface="Times New Roman"/>
                        </a:rPr>
                        <a:t>P4</a:t>
                      </a:r>
                      <a:endParaRPr lang="en-US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5486400" algn="r"/>
                        </a:tabLst>
                      </a:pPr>
                      <a:r>
                        <a:rPr lang="en-GB" sz="1100" b="1" dirty="0">
                          <a:latin typeface="Arial"/>
                          <a:ea typeface="Times New Roman"/>
                          <a:cs typeface="Times New Roman"/>
                        </a:rPr>
                        <a:t>Ahmed Nasser</a:t>
                      </a:r>
                      <a:endParaRPr lang="en-US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5486400" algn="r"/>
                        </a:tabLst>
                      </a:pPr>
                      <a:r>
                        <a:rPr lang="en-GB" sz="1100" b="1" dirty="0">
                          <a:latin typeface="Arial"/>
                          <a:ea typeface="Times New Roman"/>
                          <a:cs typeface="Times New Roman"/>
                        </a:rPr>
                        <a:t>1-Dec-02</a:t>
                      </a:r>
                      <a:endParaRPr lang="en-US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457200" algn="l"/>
                          <a:tab pos="5486400" algn="r"/>
                        </a:tabLst>
                      </a:pPr>
                      <a:r>
                        <a:rPr lang="en-GB" sz="1100" b="1" dirty="0">
                          <a:latin typeface="Arial"/>
                          <a:ea typeface="Times New Roman"/>
                          <a:cs typeface="Times New Roman"/>
                        </a:rPr>
                        <a:t>9-Jan-03</a:t>
                      </a:r>
                      <a:endParaRPr lang="en-US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34" name="Rectangle 29"/>
          <p:cNvSpPr>
            <a:spLocks noChangeArrowheads="1"/>
          </p:cNvSpPr>
          <p:nvPr/>
        </p:nvSpPr>
        <p:spPr bwMode="auto">
          <a:xfrm>
            <a:off x="3152512" y="5667375"/>
            <a:ext cx="5499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457200" algn="l"/>
                <a:tab pos="5486400" algn="r"/>
              </a:tabLst>
            </a:pPr>
            <a:r>
              <a:rPr lang="en-GB" sz="1200" dirty="0">
                <a:cs typeface="Times New Roman" pitchFamily="18" charset="0"/>
              </a:rPr>
              <a:t>PROJECT (</a:t>
            </a:r>
            <a:r>
              <a:rPr lang="en-GB" sz="1200" u="sng" dirty="0" err="1">
                <a:cs typeface="Times New Roman" pitchFamily="18" charset="0"/>
              </a:rPr>
              <a:t>project_no</a:t>
            </a:r>
            <a:r>
              <a:rPr lang="en-GB" sz="1200" dirty="0">
                <a:cs typeface="Times New Roman" pitchFamily="18" charset="0"/>
              </a:rPr>
              <a:t>, </a:t>
            </a:r>
            <a:r>
              <a:rPr lang="en-GB" sz="1200" dirty="0" err="1">
                <a:cs typeface="Times New Roman" pitchFamily="18" charset="0"/>
              </a:rPr>
              <a:t>project_manager</a:t>
            </a:r>
            <a:r>
              <a:rPr lang="en-GB" sz="1200" dirty="0">
                <a:cs typeface="Times New Roman" pitchFamily="18" charset="0"/>
              </a:rPr>
              <a:t>, </a:t>
            </a:r>
            <a:r>
              <a:rPr lang="en-GB" sz="1200" dirty="0" err="1">
                <a:cs typeface="Times New Roman" pitchFamily="18" charset="0"/>
              </a:rPr>
              <a:t>starting_date</a:t>
            </a:r>
            <a:r>
              <a:rPr lang="en-GB" sz="1200" dirty="0">
                <a:cs typeface="Times New Roman" pitchFamily="18" charset="0"/>
              </a:rPr>
              <a:t>, </a:t>
            </a:r>
            <a:r>
              <a:rPr lang="en-GB" sz="1200" dirty="0" err="1">
                <a:cs typeface="Times New Roman" pitchFamily="18" charset="0"/>
              </a:rPr>
              <a:t>ending_date</a:t>
            </a:r>
            <a:r>
              <a:rPr lang="en-GB" sz="1200" dirty="0">
                <a:cs typeface="Times New Roman" pitchFamily="18" charset="0"/>
              </a:rPr>
              <a:t>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F4450-8262-4759-A2DE-5310998783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896" y="1247624"/>
            <a:ext cx="7772400" cy="1563809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Map the following ERD into a Relational Schema, showing the table names, the table attributes, and the primary key:</a:t>
            </a:r>
            <a:endParaRPr lang="en-GB" sz="26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 algn="just">
              <a:buClrTx/>
              <a:buFont typeface="Wingdings" pitchFamily="2" charset="2"/>
              <a:buChar char="v"/>
            </a:pPr>
            <a:endParaRPr lang="en-GB" sz="26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 algn="just">
              <a:buClrTx/>
              <a:buFont typeface="Wingdings" pitchFamily="2" charset="2"/>
              <a:buChar char="v"/>
            </a:pPr>
            <a:endParaRPr lang="en-GB" sz="2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GB" dirty="0"/>
              <a:t>Hands-on Exercise 2 </a:t>
            </a:r>
          </a:p>
        </p:txBody>
      </p:sp>
      <p:pic>
        <p:nvPicPr>
          <p:cNvPr id="8" name="Picture 4" descr="D:\Users\saoudi\AppData\Local\Microsoft\Windows\Temporary Internet Files\Content.IE5\FLCICZAK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-38100"/>
            <a:ext cx="1151467" cy="12954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604652" y="5811855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.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4625"/>
              </p:ext>
            </p:extLst>
          </p:nvPr>
        </p:nvGraphicFramePr>
        <p:xfrm>
          <a:off x="1169158" y="2877131"/>
          <a:ext cx="31844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4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Student_No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Student_DOB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Student_Address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A4A39-D288-4771-97F5-40AEB4958AF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350" y="2590800"/>
            <a:ext cx="56102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914400" y="540779"/>
            <a:ext cx="57495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2. Mapping Dependent (Weak) Entities</a:t>
            </a: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914400" y="961072"/>
            <a:ext cx="720566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85750" indent="-285750" algn="just">
              <a:buFont typeface="Arial" pitchFamily="34" charset="0"/>
              <a:buChar char="•"/>
              <a:tabLst>
                <a:tab pos="457200" algn="l"/>
                <a:tab pos="5486400" algn="r"/>
              </a:tabLst>
            </a:pPr>
            <a:r>
              <a:rPr lang="en-GB" b="0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Dependent entities become dependent tables. </a:t>
            </a:r>
          </a:p>
          <a:p>
            <a:pPr marL="285750" indent="-285750" algn="just">
              <a:buFont typeface="Arial" pitchFamily="34" charset="0"/>
              <a:buChar char="•"/>
              <a:tabLst>
                <a:tab pos="457200" algn="l"/>
                <a:tab pos="5486400" algn="r"/>
              </a:tabLst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The primary key of the new table is a combination of the primary key of the parent table and the primary key of the new table</a:t>
            </a:r>
            <a:r>
              <a:rPr lang="en-GB" b="0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.  </a:t>
            </a:r>
          </a:p>
          <a:p>
            <a:pPr marL="285750" indent="-285750" algn="just">
              <a:buFont typeface="Arial" pitchFamily="34" charset="0"/>
              <a:buChar char="•"/>
              <a:tabLst>
                <a:tab pos="457200" algn="l"/>
                <a:tab pos="5486400" algn="r"/>
              </a:tabLst>
            </a:pPr>
            <a:r>
              <a:rPr lang="en-GB" b="0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The foreign key refers to the parent table. </a:t>
            </a:r>
          </a:p>
          <a:p>
            <a:pPr marL="285750" indent="-285750" algn="just">
              <a:buFont typeface="Arial" pitchFamily="34" charset="0"/>
              <a:buChar char="•"/>
              <a:tabLst>
                <a:tab pos="457200" algn="l"/>
                <a:tab pos="5486400" algn="r"/>
              </a:tabLst>
            </a:pPr>
            <a:r>
              <a:rPr lang="en-GB" b="0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The foreign key must be not null.</a:t>
            </a:r>
            <a:endParaRPr lang="en-GB" b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004641" y="5640790"/>
            <a:ext cx="26431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PROJECT</a:t>
            </a:r>
            <a:r>
              <a:rPr lang="en-US" u="sng" dirty="0"/>
              <a:t>(</a:t>
            </a:r>
            <a:r>
              <a:rPr lang="en-US" u="sng" dirty="0" err="1"/>
              <a:t>Project_no</a:t>
            </a:r>
            <a:r>
              <a:rPr lang="en-US" dirty="0"/>
              <a:t>, </a:t>
            </a:r>
            <a:r>
              <a:rPr lang="en-US" dirty="0" err="1"/>
              <a:t>Project_manager</a:t>
            </a:r>
            <a:r>
              <a:rPr lang="en-US" dirty="0"/>
              <a:t>)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2699841" y="6019800"/>
            <a:ext cx="3252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TASK </a:t>
            </a:r>
            <a:r>
              <a:rPr lang="en-US" u="sng" dirty="0"/>
              <a:t>(</a:t>
            </a:r>
            <a:r>
              <a:rPr lang="en-US" u="sng" dirty="0" err="1"/>
              <a:t>Project_no</a:t>
            </a:r>
            <a:r>
              <a:rPr lang="en-US" u="sng" dirty="0"/>
              <a:t>*,</a:t>
            </a:r>
            <a:r>
              <a:rPr lang="en-US" b="0" u="sng" dirty="0"/>
              <a:t> </a:t>
            </a:r>
            <a:r>
              <a:rPr lang="en-US" b="0" u="sng" dirty="0" err="1"/>
              <a:t>Task_name</a:t>
            </a:r>
            <a:r>
              <a:rPr lang="en-US" dirty="0"/>
              <a:t>, </a:t>
            </a:r>
            <a:r>
              <a:rPr lang="en-US" dirty="0" err="1"/>
              <a:t>Start_Date</a:t>
            </a:r>
            <a:r>
              <a:rPr lang="en-US" dirty="0"/>
              <a:t>, Status)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F4450-8262-4759-A2DE-5310998783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20871" y="3012719"/>
            <a:ext cx="0" cy="3138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16406" y="3012719"/>
            <a:ext cx="0" cy="3138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98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896" y="1247624"/>
            <a:ext cx="7772400" cy="1563809"/>
          </a:xfrm>
        </p:spPr>
        <p:txBody>
          <a:bodyPr>
            <a:normAutofit fontScale="92500"/>
          </a:bodyPr>
          <a:lstStyle/>
          <a:p>
            <a:pPr algn="just">
              <a:buClrTx/>
              <a:buFont typeface="Wingdings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Map the following ERD into a Relational Schema, showing the table names, the table attributes, and the primary and foreign keys:</a:t>
            </a:r>
            <a:endParaRPr lang="en-GB" sz="26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 algn="just">
              <a:buClrTx/>
              <a:buFont typeface="Wingdings" pitchFamily="2" charset="2"/>
              <a:buChar char="v"/>
            </a:pPr>
            <a:endParaRPr lang="en-GB" sz="26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 algn="just">
              <a:buClrTx/>
              <a:buFont typeface="Wingdings" pitchFamily="2" charset="2"/>
              <a:buChar char="v"/>
            </a:pPr>
            <a:endParaRPr lang="en-GB" sz="2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GB" dirty="0"/>
              <a:t>Hands-on Exercise 3 </a:t>
            </a:r>
          </a:p>
        </p:txBody>
      </p:sp>
      <p:pic>
        <p:nvPicPr>
          <p:cNvPr id="8" name="Picture 4" descr="D:\Users\saoudi\AppData\Local\Microsoft\Windows\Temporary Internet Files\Content.IE5\FLCICZAK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-38100"/>
            <a:ext cx="1151467" cy="12954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604652" y="5811855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.</a:t>
            </a:r>
            <a:endParaRPr lang="en-US" dirty="0"/>
          </a:p>
        </p:txBody>
      </p:sp>
      <p:pic>
        <p:nvPicPr>
          <p:cNvPr id="9" name="Picture 8" descr="Dependent Enti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477" y="2677218"/>
            <a:ext cx="8120419" cy="304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A4A39-D288-4771-97F5-40AEB4958AF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9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990600" y="515938"/>
            <a:ext cx="779145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3. Mapping Binary Relationships</a:t>
            </a:r>
          </a:p>
          <a:p>
            <a:pPr marL="457200" indent="-457200">
              <a:buAutoNum type="arabicPeriod"/>
            </a:pP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0" dirty="0"/>
              <a:t>After converting all of the entities into tables, the database designer must now focus on the various relationships between entities. 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0" dirty="0"/>
              <a:t>Since </a:t>
            </a:r>
            <a:r>
              <a:rPr lang="en-US" sz="2000" dirty="0"/>
              <a:t>binary </a:t>
            </a:r>
            <a:r>
              <a:rPr lang="en-US" sz="2000" b="0" dirty="0"/>
              <a:t>relationships (</a:t>
            </a:r>
            <a:r>
              <a:rPr lang="en-US" sz="2000" b="0" dirty="0" err="1"/>
              <a:t>ie</a:t>
            </a:r>
            <a:r>
              <a:rPr lang="en-US" sz="2000" b="0" dirty="0"/>
              <a:t>, relationships between 2 entities) are the most common types of relationship encountered in data modeling, these are usually converted first.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0" dirty="0"/>
              <a:t>The procedure used to convert relationships depends on the maximum and minimum cardinality of the relationship. 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/>
              <a:t>For binary relationships, there are six cases to consider: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619375" y="4965700"/>
            <a:ext cx="44132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tabLst>
                <a:tab pos="1143000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1:1		Both sides mandatory</a:t>
            </a:r>
          </a:p>
          <a:p>
            <a:pPr algn="just">
              <a:spcBef>
                <a:spcPct val="0"/>
              </a:spcBef>
              <a:tabLst>
                <a:tab pos="1143000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1:1		Either side optional</a:t>
            </a:r>
          </a:p>
          <a:p>
            <a:pPr algn="just">
              <a:spcBef>
                <a:spcPct val="0"/>
              </a:spcBef>
              <a:tabLst>
                <a:tab pos="1143000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1:1		Both sides optional</a:t>
            </a:r>
          </a:p>
          <a:p>
            <a:pPr algn="just">
              <a:spcBef>
                <a:spcPct val="0"/>
              </a:spcBef>
              <a:tabLst>
                <a:tab pos="1143000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1:M		M side mandatory</a:t>
            </a:r>
          </a:p>
          <a:p>
            <a:pPr algn="just">
              <a:spcBef>
                <a:spcPct val="0"/>
              </a:spcBef>
              <a:tabLst>
                <a:tab pos="1143000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1:M		M side optional</a:t>
            </a:r>
          </a:p>
          <a:p>
            <a:pPr algn="just">
              <a:spcBef>
                <a:spcPct val="0"/>
              </a:spcBef>
              <a:tabLst>
                <a:tab pos="1143000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M:N		n/a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619375" y="4318000"/>
            <a:ext cx="4246563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43000" algn="l"/>
              </a:tabLst>
            </a:pPr>
            <a:r>
              <a:rPr lang="en-US" sz="1800" dirty="0"/>
              <a:t>Maximum		Minimum	</a:t>
            </a:r>
          </a:p>
          <a:p>
            <a:pPr>
              <a:spcBef>
                <a:spcPct val="0"/>
              </a:spcBef>
              <a:tabLst>
                <a:tab pos="1143000" algn="l"/>
              </a:tabLst>
            </a:pPr>
            <a:r>
              <a:rPr lang="en-US" sz="1800" dirty="0"/>
              <a:t>Cardinality	           Cardinality</a:t>
            </a:r>
            <a:r>
              <a:rPr lang="en-US" sz="18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090738" y="4960938"/>
            <a:ext cx="4000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1143000" algn="l"/>
              </a:tabLst>
            </a:pPr>
            <a:r>
              <a:rPr lang="en-US" sz="1800" b="1" dirty="0"/>
              <a:t>a)</a:t>
            </a:r>
          </a:p>
          <a:p>
            <a:pPr>
              <a:spcBef>
                <a:spcPct val="0"/>
              </a:spcBef>
              <a:tabLst>
                <a:tab pos="1143000" algn="l"/>
              </a:tabLst>
            </a:pPr>
            <a:r>
              <a:rPr lang="en-US" sz="1800" b="1" dirty="0"/>
              <a:t>b)</a:t>
            </a:r>
          </a:p>
          <a:p>
            <a:pPr>
              <a:spcBef>
                <a:spcPct val="0"/>
              </a:spcBef>
              <a:tabLst>
                <a:tab pos="1143000" algn="l"/>
              </a:tabLst>
            </a:pPr>
            <a:r>
              <a:rPr lang="en-US" sz="1800" b="1" dirty="0"/>
              <a:t>c)</a:t>
            </a:r>
          </a:p>
          <a:p>
            <a:pPr>
              <a:spcBef>
                <a:spcPct val="0"/>
              </a:spcBef>
              <a:tabLst>
                <a:tab pos="1143000" algn="l"/>
              </a:tabLst>
            </a:pPr>
            <a:r>
              <a:rPr lang="en-US" sz="1800" b="1" dirty="0"/>
              <a:t>d)</a:t>
            </a:r>
          </a:p>
          <a:p>
            <a:pPr>
              <a:spcBef>
                <a:spcPct val="0"/>
              </a:spcBef>
              <a:tabLst>
                <a:tab pos="1143000" algn="l"/>
              </a:tabLst>
            </a:pPr>
            <a:r>
              <a:rPr lang="en-US" sz="1800" b="1" dirty="0"/>
              <a:t>e)</a:t>
            </a:r>
          </a:p>
          <a:p>
            <a:pPr>
              <a:spcBef>
                <a:spcPct val="0"/>
              </a:spcBef>
              <a:tabLst>
                <a:tab pos="1143000" algn="l"/>
              </a:tabLst>
            </a:pPr>
            <a:r>
              <a:rPr lang="en-US" sz="1800" b="1" dirty="0"/>
              <a:t>f)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F4450-8262-4759-A2DE-5310998783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43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971550" y="477838"/>
            <a:ext cx="5200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3a) 1:1 Both sides mandatory</a:t>
            </a:r>
          </a:p>
        </p:txBody>
      </p:sp>
      <p:sp>
        <p:nvSpPr>
          <p:cNvPr id="10243" name="Text Box 17"/>
          <p:cNvSpPr txBox="1">
            <a:spLocks noChangeArrowheads="1"/>
          </p:cNvSpPr>
          <p:nvPr/>
        </p:nvSpPr>
        <p:spPr bwMode="auto">
          <a:xfrm>
            <a:off x="1026331" y="990600"/>
            <a:ext cx="697466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</a:rPr>
              <a:t>Merge the two entities into a single table.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</a:rPr>
              <a:t>Choose one of the original primary keys as the primary key for the table.</a:t>
            </a:r>
            <a:endParaRPr lang="en-US" sz="2000" b="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0247" name="Rectangle 55"/>
          <p:cNvSpPr>
            <a:spLocks noChangeArrowheads="1"/>
          </p:cNvSpPr>
          <p:nvPr/>
        </p:nvSpPr>
        <p:spPr bwMode="auto">
          <a:xfrm>
            <a:off x="1422777" y="6016823"/>
            <a:ext cx="61141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/>
              <a:t>EMPLOYEE</a:t>
            </a:r>
            <a:r>
              <a:rPr lang="en-US" sz="1400" b="0" dirty="0"/>
              <a:t> </a:t>
            </a:r>
            <a:r>
              <a:rPr lang="en-US" sz="1400" b="0" i="1" dirty="0"/>
              <a:t>(</a:t>
            </a:r>
            <a:r>
              <a:rPr lang="en-US" sz="1400" b="0" i="1" u="sng" dirty="0" err="1"/>
              <a:t>Emp</a:t>
            </a:r>
            <a:r>
              <a:rPr lang="en-US" sz="1400" b="0" i="1" u="sng" dirty="0"/>
              <a:t>-ID</a:t>
            </a:r>
            <a:r>
              <a:rPr lang="en-US" sz="1400" b="0" i="1" dirty="0"/>
              <a:t>, </a:t>
            </a:r>
            <a:r>
              <a:rPr lang="en-US" sz="1400" b="0" i="1" dirty="0" err="1"/>
              <a:t>Emp</a:t>
            </a:r>
            <a:r>
              <a:rPr lang="en-US" sz="1400" b="0" i="1" dirty="0"/>
              <a:t>-Name, Phone, Serial-No, Processor, RAM)</a:t>
            </a:r>
            <a:endParaRPr lang="en-US" sz="1400" b="0" dirty="0"/>
          </a:p>
        </p:txBody>
      </p:sp>
      <p:pic>
        <p:nvPicPr>
          <p:cNvPr id="10245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2655" y="2213422"/>
            <a:ext cx="6029065" cy="365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F4450-8262-4759-A2DE-5310998783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07943" y="477838"/>
            <a:ext cx="78614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3b) 1:1 One Side Optional, Other side Mandatory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0" y="1936750"/>
            <a:ext cx="32956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75" y="3011488"/>
            <a:ext cx="49911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21"/>
          <p:cNvSpPr>
            <a:spLocks noChangeArrowheads="1"/>
          </p:cNvSpPr>
          <p:nvPr/>
        </p:nvSpPr>
        <p:spPr bwMode="auto">
          <a:xfrm>
            <a:off x="1066800" y="847725"/>
            <a:ext cx="78025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</a:rPr>
              <a:t>In One-to-One relationship with a mandatory participation in one direction, the primary key of the optional side table will be the foreign key in the table at the mandatory end. </a:t>
            </a:r>
          </a:p>
        </p:txBody>
      </p:sp>
      <p:pic>
        <p:nvPicPr>
          <p:cNvPr id="11270" name="Pictur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6613" y="4225925"/>
            <a:ext cx="9810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F4450-8262-4759-A2DE-5310998783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776716" y="3425588"/>
            <a:ext cx="0" cy="2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75778" y="3425588"/>
            <a:ext cx="0" cy="2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4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104900" y="457200"/>
            <a:ext cx="4152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3c) 1:1 Both sides optional</a:t>
            </a:r>
          </a:p>
        </p:txBody>
      </p:sp>
      <p:sp>
        <p:nvSpPr>
          <p:cNvPr id="12291" name="Text Box 66"/>
          <p:cNvSpPr txBox="1">
            <a:spLocks noChangeArrowheads="1"/>
          </p:cNvSpPr>
          <p:nvPr/>
        </p:nvSpPr>
        <p:spPr bwMode="auto">
          <a:xfrm>
            <a:off x="990600" y="1019175"/>
            <a:ext cx="784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</a:rPr>
              <a:t>Place the primary keys from the two entities into a new table.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</a:rPr>
              <a:t>Choose one of the columns as the primary key for the new table</a:t>
            </a:r>
            <a:endParaRPr lang="en-US" sz="2000" b="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31146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435350"/>
            <a:ext cx="56007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532187"/>
            <a:ext cx="9810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F4450-8262-4759-A2DE-5310998783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645208" y="3657600"/>
            <a:ext cx="0" cy="2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62384" y="3675796"/>
            <a:ext cx="0" cy="2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566"/>
            <a:ext cx="7620000" cy="1143000"/>
          </a:xfrm>
        </p:spPr>
        <p:txBody>
          <a:bodyPr/>
          <a:lstStyle/>
          <a:p>
            <a:r>
              <a:rPr lang="en-GB" b="1" dirty="0"/>
              <a:t>LEARNING OBJECTIVES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9816"/>
            <a:ext cx="7620000" cy="5237336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IE" sz="2800" b="1" dirty="0"/>
              <a:t>   You should be able to understand …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600" b="1" dirty="0"/>
              <a:t>Keys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b="1" dirty="0"/>
              <a:t>Primary Key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b="1" dirty="0"/>
              <a:t>Unique Key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b="1" dirty="0"/>
              <a:t>Artificial Key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b="1" dirty="0"/>
              <a:t>Foreign Key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600" b="1" dirty="0"/>
              <a:t>Mapping ERDs into Relational Schema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b="1" dirty="0"/>
              <a:t>Mapping E-R Diagrams to Relational Schema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b="1" dirty="0"/>
              <a:t>Relational Schema Notation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v"/>
            </a:pPr>
            <a:r>
              <a:rPr lang="pt-BR" sz="2400" b="1" dirty="0"/>
              <a:t>Rules for Mapping E-R Diagrams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v"/>
            </a:pPr>
            <a:endParaRPr lang="en-US" sz="2400" b="1" dirty="0"/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endParaRPr lang="en-US" sz="2600" b="1" dirty="0">
              <a:solidFill>
                <a:srgbClr val="2F2B20"/>
              </a:solidFill>
            </a:endParaRPr>
          </a:p>
          <a:p>
            <a:pPr marL="411480" lvl="1" indent="0">
              <a:buClr>
                <a:srgbClr val="FF0000"/>
              </a:buClr>
              <a:buNone/>
            </a:pPr>
            <a:endParaRPr lang="en-US" sz="2400" b="1" dirty="0"/>
          </a:p>
          <a:p>
            <a:pPr marL="857250" lvl="2" indent="0">
              <a:spcBef>
                <a:spcPct val="0"/>
              </a:spcBef>
              <a:buClr>
                <a:srgbClr val="FF0000"/>
              </a:buClr>
              <a:buFont typeface="Wingdings" pitchFamily="2" charset="2"/>
              <a:buNone/>
            </a:pPr>
            <a:endParaRPr lang="en-GB" sz="2000" b="1" dirty="0"/>
          </a:p>
          <a:p>
            <a:pPr marL="857250" lvl="2" indent="0">
              <a:spcBef>
                <a:spcPct val="0"/>
              </a:spcBef>
              <a:buClr>
                <a:srgbClr val="FF0000"/>
              </a:buClr>
              <a:buFont typeface="Wingdings" pitchFamily="2" charset="2"/>
              <a:buNone/>
            </a:pPr>
            <a:endParaRPr lang="en-GB" sz="2000" b="1" dirty="0"/>
          </a:p>
          <a:p>
            <a:pPr marL="857250" lvl="2" indent="0">
              <a:spcBef>
                <a:spcPct val="0"/>
              </a:spcBef>
              <a:buClr>
                <a:srgbClr val="FF0000"/>
              </a:buClr>
              <a:buFont typeface="Wingdings" pitchFamily="2" charset="2"/>
              <a:buNone/>
            </a:pPr>
            <a:endParaRPr lang="en-GB" sz="2000" b="1" dirty="0"/>
          </a:p>
          <a:p>
            <a:pPr marL="857250" lvl="2" indent="0"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v"/>
            </a:pPr>
            <a:endParaRPr lang="en-GB" sz="2000" b="1" dirty="0"/>
          </a:p>
          <a:p>
            <a:pPr marL="857250" lvl="2" indent="0"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v"/>
            </a:pPr>
            <a:endParaRPr lang="en-GB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21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88" y="1247624"/>
            <a:ext cx="8021482" cy="1591110"/>
          </a:xfrm>
        </p:spPr>
        <p:txBody>
          <a:bodyPr>
            <a:normAutofit fontScale="85000" lnSpcReduction="10000"/>
          </a:bodyPr>
          <a:lstStyle/>
          <a:p>
            <a:pPr algn="just">
              <a:buClrTx/>
              <a:buFont typeface="Wingdings" pitchFamily="2" charset="2"/>
              <a:buChar char="v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Draw the ERD for each of the following case requirements and then map the ERDs into a Relational Schema, showing the table names, the table attributes, and the primary and foreign keys:</a:t>
            </a:r>
            <a:endParaRPr lang="en-GB" sz="26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 algn="just">
              <a:buClrTx/>
              <a:buFont typeface="Wingdings" pitchFamily="2" charset="2"/>
              <a:buChar char="v"/>
            </a:pPr>
            <a:endParaRPr lang="en-GB" sz="2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GB" dirty="0"/>
              <a:t>Hands-on Exercise 4 </a:t>
            </a:r>
          </a:p>
        </p:txBody>
      </p:sp>
      <p:pic>
        <p:nvPicPr>
          <p:cNvPr id="8" name="Picture 4" descr="D:\Users\saoudi\AppData\Local\Microsoft\Windows\Temporary Internet Files\Content.IE5\FLCICZAK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-38100"/>
            <a:ext cx="1151467" cy="12954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A4A39-D288-4771-97F5-40AEB4958AF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37688" y="2874008"/>
            <a:ext cx="8021482" cy="1591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Font typeface="Wingdings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</a:rPr>
              <a:t>CASE 1: </a:t>
            </a:r>
          </a:p>
          <a:p>
            <a:pPr lvl="1" algn="just">
              <a:buClrTx/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</a:rPr>
              <a:t>Each Student must have only one laptop and each laptop must belong to only one student</a:t>
            </a:r>
            <a:endParaRPr lang="en-GB" sz="2400" b="1" dirty="0">
              <a:solidFill>
                <a:srgbClr val="002060"/>
              </a:solidFill>
            </a:endParaRPr>
          </a:p>
          <a:p>
            <a:pPr lvl="1" algn="just">
              <a:buClrTx/>
              <a:buFont typeface="Wingdings" pitchFamily="2" charset="2"/>
              <a:buChar char="v"/>
            </a:pPr>
            <a:endParaRPr lang="en-GB" sz="2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02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GB" dirty="0"/>
              <a:t>Hands-on Exercise 4 </a:t>
            </a:r>
          </a:p>
        </p:txBody>
      </p:sp>
      <p:pic>
        <p:nvPicPr>
          <p:cNvPr id="8" name="Picture 4" descr="D:\Users\saoudi\AppData\Local\Microsoft\Windows\Temporary Internet Files\Content.IE5\FLCICZAK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-38100"/>
            <a:ext cx="1151467" cy="12954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A4A39-D288-4771-97F5-40AEB4958AF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37688" y="1290840"/>
            <a:ext cx="8021482" cy="1591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Font typeface="Wingdings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</a:rPr>
              <a:t>CASE 2: </a:t>
            </a:r>
          </a:p>
          <a:p>
            <a:pPr lvl="1" algn="just">
              <a:buClrTx/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</a:rPr>
              <a:t>Each Student may have only one laptop and each laptop must belong to only one student</a:t>
            </a:r>
            <a:endParaRPr lang="en-GB" sz="2400" b="1" dirty="0">
              <a:solidFill>
                <a:srgbClr val="002060"/>
              </a:solidFill>
            </a:endParaRPr>
          </a:p>
          <a:p>
            <a:pPr lvl="1" algn="just">
              <a:buClrTx/>
              <a:buFont typeface="Wingdings" pitchFamily="2" charset="2"/>
              <a:buChar char="v"/>
            </a:pPr>
            <a:endParaRPr lang="en-GB" sz="2600" b="1" dirty="0">
              <a:solidFill>
                <a:srgbClr val="00206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37688" y="3681474"/>
            <a:ext cx="8021482" cy="1591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Font typeface="Wingdings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</a:rPr>
              <a:t>CASE 3: </a:t>
            </a:r>
          </a:p>
          <a:p>
            <a:pPr lvl="1" algn="just">
              <a:buClrTx/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</a:rPr>
              <a:t>Each Student may have only one laptop and each laptop may belong to only one student</a:t>
            </a:r>
            <a:endParaRPr lang="en-GB" sz="2400" b="1" dirty="0">
              <a:solidFill>
                <a:srgbClr val="002060"/>
              </a:solidFill>
            </a:endParaRPr>
          </a:p>
          <a:p>
            <a:pPr lvl="1" algn="just">
              <a:buClrTx/>
              <a:buFont typeface="Wingdings" pitchFamily="2" charset="2"/>
              <a:buChar char="v"/>
            </a:pPr>
            <a:endParaRPr lang="en-GB" sz="2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23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104900" y="228600"/>
            <a:ext cx="4152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3d) 1:M   M side mandatory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914400" y="950559"/>
            <a:ext cx="822588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 a foreign key in the table representing the “child” entity (the M side) that references the primary key in the table representing the “parent” entity (the 1 side).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foreign key status is Not Null if the participation of the many side entity is mandatory</a:t>
            </a:r>
          </a:p>
        </p:txBody>
      </p:sp>
      <p:sp>
        <p:nvSpPr>
          <p:cNvPr id="13316" name="Rounded Rectangle 49"/>
          <p:cNvSpPr>
            <a:spLocks noChangeArrowheads="1"/>
          </p:cNvSpPr>
          <p:nvPr/>
        </p:nvSpPr>
        <p:spPr bwMode="auto">
          <a:xfrm>
            <a:off x="4230688" y="2279650"/>
            <a:ext cx="1011237" cy="877888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663" y="2667000"/>
            <a:ext cx="29527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3763" y="3408822"/>
            <a:ext cx="49815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4599" y="4876800"/>
            <a:ext cx="9810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F4450-8262-4759-A2DE-5310998783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844955" y="3903260"/>
            <a:ext cx="0" cy="3138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340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143000" y="300335"/>
            <a:ext cx="426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3e) 1:M   M side optional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841919" y="950559"/>
            <a:ext cx="822588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 a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foreign key in the table representing the “child” entity (the M side) </a:t>
            </a: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that references the primary key in the table representing the “parent” entity (the 1 side).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foreign key status is Null if the participation of the many side entity is optional</a:t>
            </a:r>
          </a:p>
        </p:txBody>
      </p:sp>
      <p:sp>
        <p:nvSpPr>
          <p:cNvPr id="13316" name="Rounded Rectangle 49"/>
          <p:cNvSpPr>
            <a:spLocks noChangeArrowheads="1"/>
          </p:cNvSpPr>
          <p:nvPr/>
        </p:nvSpPr>
        <p:spPr bwMode="auto">
          <a:xfrm>
            <a:off x="4230688" y="2279650"/>
            <a:ext cx="1011237" cy="877888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452" y="3923908"/>
            <a:ext cx="9810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F4450-8262-4759-A2DE-5310998783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2718594"/>
            <a:ext cx="26289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23" y="2500226"/>
            <a:ext cx="48672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4591050" y="3089710"/>
            <a:ext cx="0" cy="3138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819" y="4857750"/>
            <a:ext cx="49530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271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81100" y="304800"/>
            <a:ext cx="2076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3f) M:N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55128" y="732472"/>
            <a:ext cx="46216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</a:rPr>
              <a:t>Place the primary keys from the two entities into a new table. 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</a:rPr>
              <a:t>Choose this two-key composite to be the primary key for the new table. 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</a:rPr>
              <a:t>Include any relationship attributes, if present.</a:t>
            </a:r>
            <a:endParaRPr lang="en-US" sz="2000" b="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953734"/>
            <a:ext cx="40671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575" y="2390775"/>
            <a:ext cx="51530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F4450-8262-4759-A2DE-5310998783A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7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88" y="1247624"/>
            <a:ext cx="8021482" cy="1591110"/>
          </a:xfrm>
        </p:spPr>
        <p:txBody>
          <a:bodyPr>
            <a:normAutofit fontScale="85000" lnSpcReduction="20000"/>
          </a:bodyPr>
          <a:lstStyle/>
          <a:p>
            <a:pPr algn="just">
              <a:buClrTx/>
              <a:buFont typeface="Wingdings" pitchFamily="2" charset="2"/>
              <a:buChar char="v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Draw the ERD for each of the following case requirements and then map the ERDs into a Relational Schema, showing the table names, the table attributes, and the primary and foreign keys (State whether FK can have null values or not):</a:t>
            </a:r>
            <a:endParaRPr lang="en-GB" sz="26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 algn="just">
              <a:buClrTx/>
              <a:buFont typeface="Wingdings" pitchFamily="2" charset="2"/>
              <a:buChar char="v"/>
            </a:pPr>
            <a:endParaRPr lang="en-GB" sz="2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GB" dirty="0"/>
              <a:t>Hands-on Exercise 5 </a:t>
            </a:r>
          </a:p>
        </p:txBody>
      </p:sp>
      <p:pic>
        <p:nvPicPr>
          <p:cNvPr id="8" name="Picture 4" descr="D:\Users\saoudi\AppData\Local\Microsoft\Windows\Temporary Internet Files\Content.IE5\FLCICZAK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-38100"/>
            <a:ext cx="1151467" cy="12954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A4A39-D288-4771-97F5-40AEB4958AF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37688" y="2874008"/>
            <a:ext cx="8021482" cy="1591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Font typeface="Wingdings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</a:rPr>
              <a:t>CASE 1: </a:t>
            </a:r>
          </a:p>
          <a:p>
            <a:pPr lvl="1" algn="just">
              <a:buClrTx/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</a:rPr>
              <a:t>Each Student can have many laptops and each laptop must belong to one student</a:t>
            </a:r>
            <a:endParaRPr lang="en-GB" sz="2400" b="1" dirty="0">
              <a:solidFill>
                <a:srgbClr val="002060"/>
              </a:solidFill>
            </a:endParaRPr>
          </a:p>
          <a:p>
            <a:pPr lvl="1" algn="just">
              <a:buClrTx/>
              <a:buFont typeface="Wingdings" pitchFamily="2" charset="2"/>
              <a:buChar char="v"/>
            </a:pPr>
            <a:endParaRPr lang="en-GB" sz="2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42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GB" dirty="0"/>
              <a:t>Hands-on Exercise 5 </a:t>
            </a:r>
          </a:p>
        </p:txBody>
      </p:sp>
      <p:pic>
        <p:nvPicPr>
          <p:cNvPr id="8" name="Picture 4" descr="D:\Users\saoudi\AppData\Local\Microsoft\Windows\Temporary Internet Files\Content.IE5\FLCICZAK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-38100"/>
            <a:ext cx="1151467" cy="12954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A4A39-D288-4771-97F5-40AEB4958AF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37688" y="1290840"/>
            <a:ext cx="8021482" cy="1591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Font typeface="Wingdings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</a:rPr>
              <a:t>CASE 2: </a:t>
            </a:r>
          </a:p>
          <a:p>
            <a:pPr lvl="1" algn="just">
              <a:buClrTx/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</a:rPr>
              <a:t>Each Student can have many laptops and each laptop may belong to one student</a:t>
            </a:r>
          </a:p>
          <a:p>
            <a:pPr lvl="1" algn="just">
              <a:buClrTx/>
              <a:buFont typeface="Wingdings" pitchFamily="2" charset="2"/>
              <a:buChar char="v"/>
            </a:pPr>
            <a:endParaRPr lang="en-GB" sz="2600" b="1" dirty="0">
              <a:solidFill>
                <a:srgbClr val="00206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37688" y="3681474"/>
            <a:ext cx="8021482" cy="1591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Font typeface="Wingdings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</a:rPr>
              <a:t>CASE 3: </a:t>
            </a:r>
          </a:p>
          <a:p>
            <a:pPr lvl="1" algn="just">
              <a:buClrTx/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</a:rPr>
              <a:t>Each Student can take many courses and each course may have many student</a:t>
            </a:r>
            <a:endParaRPr lang="en-GB" sz="2400" b="1" dirty="0">
              <a:solidFill>
                <a:srgbClr val="002060"/>
              </a:solidFill>
            </a:endParaRPr>
          </a:p>
          <a:p>
            <a:pPr lvl="1" algn="just">
              <a:buClrTx/>
              <a:buFont typeface="Wingdings" pitchFamily="2" charset="2"/>
              <a:buChar char="v"/>
            </a:pPr>
            <a:endParaRPr lang="en-GB" sz="2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3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Primary Key: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80432"/>
            <a:ext cx="7772400" cy="4578096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Unique </a:t>
            </a:r>
          </a:p>
          <a:p>
            <a:pPr lvl="3"/>
            <a:r>
              <a:rPr lang="en-US" sz="2400" dirty="0" err="1"/>
              <a:t>e.g</a:t>
            </a:r>
            <a:r>
              <a:rPr lang="en-US" sz="2400" dirty="0"/>
              <a:t>: </a:t>
            </a:r>
            <a:r>
              <a:rPr lang="en-US" sz="2400" dirty="0" err="1"/>
              <a:t>FirstName</a:t>
            </a:r>
            <a:r>
              <a:rPr lang="en-US" sz="2400" dirty="0"/>
              <a:t> &amp; </a:t>
            </a:r>
            <a:r>
              <a:rPr lang="en-US" sz="2400" dirty="0" err="1"/>
              <a:t>LastName</a:t>
            </a:r>
            <a:r>
              <a:rPr lang="en-US" sz="2400" dirty="0"/>
              <a:t> cannot be always unique</a:t>
            </a:r>
          </a:p>
          <a:p>
            <a:pPr lvl="1"/>
            <a:r>
              <a:rPr lang="en-US" sz="2800" dirty="0"/>
              <a:t>Always available</a:t>
            </a:r>
          </a:p>
          <a:p>
            <a:pPr lvl="3"/>
            <a:r>
              <a:rPr lang="en-US" sz="2400" dirty="0" err="1"/>
              <a:t>e.g</a:t>
            </a:r>
            <a:r>
              <a:rPr lang="en-US" sz="2400" dirty="0"/>
              <a:t>: Visa residence numbers is not available for all</a:t>
            </a:r>
          </a:p>
          <a:p>
            <a:pPr lvl="1"/>
            <a:r>
              <a:rPr lang="en-US" sz="2800" dirty="0"/>
              <a:t>Stable</a:t>
            </a:r>
          </a:p>
          <a:p>
            <a:pPr lvl="3"/>
            <a:r>
              <a:rPr lang="en-US" sz="2400" dirty="0" err="1"/>
              <a:t>e.g</a:t>
            </a:r>
            <a:r>
              <a:rPr lang="en-US" sz="2400" dirty="0"/>
              <a:t>: Phone number is not stable</a:t>
            </a:r>
          </a:p>
          <a:p>
            <a:pPr lvl="1"/>
            <a:r>
              <a:rPr lang="en-US" sz="2800" dirty="0"/>
              <a:t>Simple and easy to remember</a:t>
            </a:r>
          </a:p>
          <a:p>
            <a:pPr lvl="3"/>
            <a:r>
              <a:rPr lang="en-US" sz="2400" dirty="0"/>
              <a:t>Maximum two columns</a:t>
            </a:r>
          </a:p>
          <a:p>
            <a:pPr lvl="1"/>
            <a:r>
              <a:rPr lang="en-US" sz="2800" dirty="0"/>
              <a:t>Never Null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A4A39-D288-4771-97F5-40AEB4958AF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8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111991"/>
          </a:xfrm>
        </p:spPr>
        <p:txBody>
          <a:bodyPr>
            <a:noAutofit/>
          </a:bodyPr>
          <a:lstStyle/>
          <a:p>
            <a:r>
              <a:rPr lang="en-US" sz="3200" dirty="0"/>
              <a:t>A unique column that can not be a primary key because it can be null for some instances</a:t>
            </a:r>
          </a:p>
          <a:p>
            <a:pPr lvl="2"/>
            <a:r>
              <a:rPr lang="en-US" sz="3200" dirty="0"/>
              <a:t>Example: Passport numbers in one country are unique but some people do not have passports yet!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A4A39-D288-4771-97F5-40AEB4958A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5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90288"/>
          </a:xfrm>
        </p:spPr>
        <p:txBody>
          <a:bodyPr>
            <a:normAutofit/>
          </a:bodyPr>
          <a:lstStyle/>
          <a:p>
            <a:r>
              <a:rPr lang="en-US" sz="2000" dirty="0"/>
              <a:t>It is a meaningless primary key introduced by the database designer to identify each row. </a:t>
            </a:r>
          </a:p>
          <a:p>
            <a:r>
              <a:rPr lang="en-US" sz="2000" dirty="0"/>
              <a:t>It is usually an Integer</a:t>
            </a:r>
          </a:p>
          <a:p>
            <a:r>
              <a:rPr lang="en-US" sz="2000" dirty="0"/>
              <a:t>Recommended to use it when:</a:t>
            </a:r>
          </a:p>
          <a:p>
            <a:pPr lvl="2"/>
            <a:r>
              <a:rPr lang="en-US" sz="2000" dirty="0"/>
              <a:t>There are many foreign keys</a:t>
            </a:r>
          </a:p>
          <a:p>
            <a:pPr lvl="2"/>
            <a:r>
              <a:rPr lang="en-US" sz="2000" dirty="0"/>
              <a:t>Natural key contains a null value</a:t>
            </a:r>
          </a:p>
          <a:p>
            <a:pPr lvl="2"/>
            <a:r>
              <a:rPr lang="en-US" sz="2000" dirty="0"/>
              <a:t>Natural key is not unique</a:t>
            </a:r>
          </a:p>
          <a:p>
            <a:pPr lvl="2"/>
            <a:r>
              <a:rPr lang="en-US" sz="2000" dirty="0"/>
              <a:t>Natural key is large and complex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A4A39-D288-4771-97F5-40AEB4958AF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6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16992"/>
            <a:ext cx="7772400" cy="14386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Foreign Key</a:t>
            </a:r>
            <a:br>
              <a:rPr lang="en-US" dirty="0"/>
            </a:br>
            <a:r>
              <a:rPr lang="en-US" sz="2400" dirty="0"/>
              <a:t>It is an attribute that is referencing a primary key in another relation</a:t>
            </a:r>
            <a:br>
              <a:rPr lang="en-US" dirty="0"/>
            </a:br>
            <a:endParaRPr lang="en-US" dirty="0"/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233" y="1632949"/>
            <a:ext cx="6644727" cy="380900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A4A39-D288-4771-97F5-40AEB4958AF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896" y="1602471"/>
            <a:ext cx="7772400" cy="4648203"/>
          </a:xfrm>
        </p:spPr>
        <p:txBody>
          <a:bodyPr>
            <a:normAutofit lnSpcReduction="10000"/>
          </a:bodyPr>
          <a:lstStyle/>
          <a:p>
            <a:pPr algn="just">
              <a:buClrTx/>
              <a:buFont typeface="Wingdings" pitchFamily="2" charset="2"/>
              <a:buChar char="v"/>
            </a:pPr>
            <a:r>
              <a:rPr lang="en-GB" sz="2800" b="1" dirty="0">
                <a:solidFill>
                  <a:srgbClr val="FF0000"/>
                </a:solidFill>
              </a:rPr>
              <a:t>Think of </a:t>
            </a:r>
            <a:r>
              <a:rPr lang="en-GB" sz="2800" b="1" dirty="0">
                <a:solidFill>
                  <a:srgbClr val="002060"/>
                </a:solidFill>
              </a:rPr>
              <a:t>Primary</a:t>
            </a:r>
            <a:r>
              <a:rPr lang="en-GB" sz="2800" b="1" dirty="0">
                <a:solidFill>
                  <a:srgbClr val="FF0000"/>
                </a:solidFill>
              </a:rPr>
              <a:t>, </a:t>
            </a:r>
            <a:r>
              <a:rPr lang="en-GB" sz="2800" b="1" dirty="0">
                <a:solidFill>
                  <a:srgbClr val="002060"/>
                </a:solidFill>
              </a:rPr>
              <a:t>Unique</a:t>
            </a:r>
            <a:r>
              <a:rPr lang="en-GB" sz="2800" b="1" dirty="0">
                <a:solidFill>
                  <a:srgbClr val="FF0000"/>
                </a:solidFill>
              </a:rPr>
              <a:t>, </a:t>
            </a:r>
            <a:r>
              <a:rPr lang="en-GB" sz="2800" b="1" dirty="0">
                <a:solidFill>
                  <a:srgbClr val="002060"/>
                </a:solidFill>
              </a:rPr>
              <a:t>Artificial</a:t>
            </a:r>
            <a:r>
              <a:rPr lang="en-GB" sz="2800" b="1" dirty="0">
                <a:solidFill>
                  <a:srgbClr val="FF0000"/>
                </a:solidFill>
              </a:rPr>
              <a:t>, or </a:t>
            </a:r>
            <a:r>
              <a:rPr lang="en-GB" sz="2800" b="1" dirty="0">
                <a:solidFill>
                  <a:srgbClr val="002060"/>
                </a:solidFill>
              </a:rPr>
              <a:t>Foreign</a:t>
            </a:r>
            <a:r>
              <a:rPr lang="en-GB" sz="2800" b="1" dirty="0">
                <a:solidFill>
                  <a:srgbClr val="FF0000"/>
                </a:solidFill>
              </a:rPr>
              <a:t> keys that can exist inside each of the following Tables in a Database:</a:t>
            </a:r>
          </a:p>
          <a:p>
            <a:pPr lvl="1" algn="just">
              <a:buClrTx/>
              <a:buFont typeface="Wingdings" pitchFamily="2" charset="2"/>
              <a:buChar char="v"/>
            </a:pPr>
            <a:r>
              <a:rPr lang="en-GB" sz="2800" b="1" dirty="0">
                <a:solidFill>
                  <a:srgbClr val="002060"/>
                </a:solidFill>
              </a:rPr>
              <a:t>Employees Table </a:t>
            </a:r>
            <a:r>
              <a:rPr lang="en-GB" sz="2600" b="1" dirty="0">
                <a:solidFill>
                  <a:srgbClr val="FF0000"/>
                </a:solidFill>
              </a:rPr>
              <a:t>that stores info about employees in a company</a:t>
            </a:r>
          </a:p>
          <a:p>
            <a:pPr lvl="1" algn="just">
              <a:buClrTx/>
              <a:buFont typeface="Wingdings" pitchFamily="2" charset="2"/>
              <a:buChar char="v"/>
            </a:pPr>
            <a:r>
              <a:rPr lang="en-GB" sz="2800" b="1" dirty="0">
                <a:solidFill>
                  <a:srgbClr val="002060"/>
                </a:solidFill>
              </a:rPr>
              <a:t>Cars Table </a:t>
            </a:r>
            <a:r>
              <a:rPr lang="en-GB" sz="2600" b="1" dirty="0">
                <a:solidFill>
                  <a:srgbClr val="FF0000"/>
                </a:solidFill>
              </a:rPr>
              <a:t>that stores info about company cars</a:t>
            </a:r>
          </a:p>
          <a:p>
            <a:pPr lvl="1" algn="just">
              <a:buClrTx/>
              <a:buFont typeface="Wingdings" pitchFamily="2" charset="2"/>
              <a:buChar char="v"/>
            </a:pPr>
            <a:r>
              <a:rPr lang="en-GB" sz="2800" b="1" dirty="0">
                <a:solidFill>
                  <a:srgbClr val="002060"/>
                </a:solidFill>
              </a:rPr>
              <a:t>Sales Table </a:t>
            </a:r>
            <a:r>
              <a:rPr lang="en-GB" sz="2600" b="1" dirty="0">
                <a:solidFill>
                  <a:srgbClr val="FF0000"/>
                </a:solidFill>
              </a:rPr>
              <a:t>that stores the relationship between Customers and Purchased Items</a:t>
            </a:r>
          </a:p>
          <a:p>
            <a:pPr lvl="1" algn="just">
              <a:buClrTx/>
              <a:buFont typeface="Wingdings" pitchFamily="2" charset="2"/>
              <a:buChar char="v"/>
            </a:pPr>
            <a:r>
              <a:rPr lang="en-GB" sz="2800" b="1" dirty="0">
                <a:solidFill>
                  <a:srgbClr val="002060"/>
                </a:solidFill>
              </a:rPr>
              <a:t>Addresses</a:t>
            </a:r>
            <a:r>
              <a:rPr lang="en-GB" sz="2600" b="1" dirty="0">
                <a:solidFill>
                  <a:srgbClr val="FF0000"/>
                </a:solidFill>
              </a:rPr>
              <a:t> Table that stores info about student addresses</a:t>
            </a:r>
          </a:p>
          <a:p>
            <a:pPr lvl="1" algn="just">
              <a:buClrTx/>
              <a:buFont typeface="Wingdings" pitchFamily="2" charset="2"/>
              <a:buChar char="v"/>
            </a:pPr>
            <a:endParaRPr lang="en-GB" sz="2600" b="1" dirty="0">
              <a:solidFill>
                <a:srgbClr val="FF0000"/>
              </a:solidFill>
            </a:endParaRPr>
          </a:p>
          <a:p>
            <a:pPr lvl="1" algn="just">
              <a:buClrTx/>
              <a:buFont typeface="Wingdings" pitchFamily="2" charset="2"/>
              <a:buChar char="v"/>
            </a:pPr>
            <a:endParaRPr lang="en-GB" sz="2600" b="1" dirty="0">
              <a:solidFill>
                <a:srgbClr val="FF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GB" dirty="0"/>
              <a:t>Hands-on Exercise 1</a:t>
            </a:r>
          </a:p>
        </p:txBody>
      </p:sp>
      <p:pic>
        <p:nvPicPr>
          <p:cNvPr id="8" name="Picture 4" descr="D:\Users\saoudi\AppData\Local\Microsoft\Windows\Temporary Internet Files\Content.IE5\FLCICZAK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28600"/>
            <a:ext cx="1151467" cy="12954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604652" y="5811855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A4A39-D288-4771-97F5-40AEB4958AF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A4A39-D288-4771-97F5-40AEB4958AF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GB" dirty="0"/>
              <a:t>Hands-on Exercise 1</a:t>
            </a:r>
          </a:p>
        </p:txBody>
      </p:sp>
      <p:pic>
        <p:nvPicPr>
          <p:cNvPr id="8" name="Picture 4" descr="D:\Users\saoudi\AppData\Local\Microsoft\Windows\Temporary Internet Files\Content.IE5\FLCICZAK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28600"/>
            <a:ext cx="1151467" cy="129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480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43200"/>
            <a:ext cx="7406640" cy="1472184"/>
          </a:xfrm>
        </p:spPr>
        <p:txBody>
          <a:bodyPr/>
          <a:lstStyle/>
          <a:p>
            <a:pPr algn="ctr"/>
            <a:r>
              <a:rPr lang="en-US" dirty="0"/>
              <a:t>Mapping ERDs into </a:t>
            </a:r>
            <a:br>
              <a:rPr lang="en-US" dirty="0"/>
            </a:br>
            <a:r>
              <a:rPr lang="en-US" dirty="0"/>
              <a:t>Relational Schema</a:t>
            </a:r>
          </a:p>
        </p:txBody>
      </p:sp>
    </p:spTree>
    <p:extLst>
      <p:ext uri="{BB962C8B-B14F-4D97-AF65-F5344CB8AC3E}">
        <p14:creationId xmlns:p14="http://schemas.microsoft.com/office/powerpoint/2010/main" val="55496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37C21C545CC34A988ACED4544D8764" ma:contentTypeVersion="0" ma:contentTypeDescription="Create a new document." ma:contentTypeScope="" ma:versionID="cb4c0d6efd1483773564ad6313f6e8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31F1B6-AA81-4E99-ACA0-D7CEC216BE91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B6895A-5624-4894-B83D-459A082909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6A44A1-A01F-47EB-BC6A-D995A364ED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1853</TotalTime>
  <Words>1482</Words>
  <Application>Microsoft Office PowerPoint</Application>
  <PresentationFormat>On-screen Show (4:3)</PresentationFormat>
  <Paragraphs>214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Century Gothic</vt:lpstr>
      <vt:lpstr>Gill Sans MT</vt:lpstr>
      <vt:lpstr>Times New Roman</vt:lpstr>
      <vt:lpstr>Verdana</vt:lpstr>
      <vt:lpstr>Wingdings</vt:lpstr>
      <vt:lpstr>Wingdings 2</vt:lpstr>
      <vt:lpstr>Solstice</vt:lpstr>
      <vt:lpstr>Data Modeling  </vt:lpstr>
      <vt:lpstr>LEARNING OBJECTIVES</vt:lpstr>
      <vt:lpstr>Primary Key: </vt:lpstr>
      <vt:lpstr>Unique Key</vt:lpstr>
      <vt:lpstr>Artificial Key</vt:lpstr>
      <vt:lpstr>Foreign Key It is an attribute that is referencing a primary key in another relation </vt:lpstr>
      <vt:lpstr>Hands-on Exercise 1</vt:lpstr>
      <vt:lpstr>Hands-on Exercise 1</vt:lpstr>
      <vt:lpstr>Mapping ERDs into  Relational Schema</vt:lpstr>
      <vt:lpstr>PowerPoint Presentation</vt:lpstr>
      <vt:lpstr>PowerPoint Presentation</vt:lpstr>
      <vt:lpstr>PowerPoint Presentation</vt:lpstr>
      <vt:lpstr>Hands-on Exercise 2 </vt:lpstr>
      <vt:lpstr>PowerPoint Presentation</vt:lpstr>
      <vt:lpstr>Hands-on Exercise 3 </vt:lpstr>
      <vt:lpstr>PowerPoint Presentation</vt:lpstr>
      <vt:lpstr>PowerPoint Presentation</vt:lpstr>
      <vt:lpstr>PowerPoint Presentation</vt:lpstr>
      <vt:lpstr>PowerPoint Presentation</vt:lpstr>
      <vt:lpstr>Hands-on Exercise 4 </vt:lpstr>
      <vt:lpstr>Hands-on Exercise 4 </vt:lpstr>
      <vt:lpstr>PowerPoint Presentation</vt:lpstr>
      <vt:lpstr>PowerPoint Presentation</vt:lpstr>
      <vt:lpstr>PowerPoint Presentation</vt:lpstr>
      <vt:lpstr>Hands-on Exercise 5 </vt:lpstr>
      <vt:lpstr>Hands-on Exercise 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Caesar Jude Clemente</cp:lastModifiedBy>
  <cp:revision>163</cp:revision>
  <cp:lastPrinted>2012-02-07T16:07:09Z</cp:lastPrinted>
  <dcterms:created xsi:type="dcterms:W3CDTF">2009-02-03T18:32:10Z</dcterms:created>
  <dcterms:modified xsi:type="dcterms:W3CDTF">2021-11-10T20:29:27Z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0x0101000237C21C545CC34A988ACED4544D8764</vt:lpwstr>
  </property>
</Properties>
</file>