
<file path=[Content_Types].xml><?xml version="1.0" encoding="utf-8"?>
<Types xmlns="http://schemas.openxmlformats.org/package/2006/content-types">
  <Default Extension="png" ContentType="image/png"/>
  <Default Extension="svg" ContentType="image/svg+xml"/>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6"/>
  </p:notesMasterIdLst>
  <p:handoutMasterIdLst>
    <p:handoutMasterId r:id="rId47"/>
  </p:handoutMasterIdLst>
  <p:sldIdLst>
    <p:sldId id="1074" r:id="rId2"/>
    <p:sldId id="1135" r:id="rId3"/>
    <p:sldId id="1167" r:id="rId4"/>
    <p:sldId id="1207" r:id="rId5"/>
    <p:sldId id="1169" r:id="rId6"/>
    <p:sldId id="1208" r:id="rId7"/>
    <p:sldId id="1209" r:id="rId8"/>
    <p:sldId id="1251" r:id="rId9"/>
    <p:sldId id="1211" r:id="rId10"/>
    <p:sldId id="1252" r:id="rId11"/>
    <p:sldId id="1213" r:id="rId12"/>
    <p:sldId id="1171" r:id="rId13"/>
    <p:sldId id="1217" r:id="rId14"/>
    <p:sldId id="1253" r:id="rId15"/>
    <p:sldId id="1219" r:id="rId16"/>
    <p:sldId id="1220" r:id="rId17"/>
    <p:sldId id="1222" r:id="rId18"/>
    <p:sldId id="1223" r:id="rId19"/>
    <p:sldId id="1225" r:id="rId20"/>
    <p:sldId id="1226" r:id="rId21"/>
    <p:sldId id="1227" r:id="rId22"/>
    <p:sldId id="1229" r:id="rId23"/>
    <p:sldId id="1230" r:id="rId24"/>
    <p:sldId id="1231" r:id="rId25"/>
    <p:sldId id="1254" r:id="rId26"/>
    <p:sldId id="1255" r:id="rId27"/>
    <p:sldId id="1256" r:id="rId28"/>
    <p:sldId id="1257" r:id="rId29"/>
    <p:sldId id="1258" r:id="rId30"/>
    <p:sldId id="1259" r:id="rId31"/>
    <p:sldId id="1260" r:id="rId32"/>
    <p:sldId id="1261" r:id="rId33"/>
    <p:sldId id="1262" r:id="rId34"/>
    <p:sldId id="1263" r:id="rId35"/>
    <p:sldId id="1264" r:id="rId36"/>
    <p:sldId id="1265" r:id="rId37"/>
    <p:sldId id="1266" r:id="rId38"/>
    <p:sldId id="1267" r:id="rId39"/>
    <p:sldId id="1268" r:id="rId40"/>
    <p:sldId id="1269" r:id="rId41"/>
    <p:sldId id="1270" r:id="rId42"/>
    <p:sldId id="1271" r:id="rId43"/>
    <p:sldId id="1272" r:id="rId44"/>
    <p:sldId id="1165" r:id="rId4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guide id="3" orient="horz" pos="336">
          <p15:clr>
            <a:srgbClr val="A4A3A4"/>
          </p15:clr>
        </p15:guide>
        <p15:guide id="4" orient="horz" pos="3984">
          <p15:clr>
            <a:srgbClr val="A4A3A4"/>
          </p15:clr>
        </p15:guide>
        <p15:guide id="5" orient="horz" pos="912">
          <p15:clr>
            <a:srgbClr val="A4A3A4"/>
          </p15:clr>
        </p15:guide>
        <p15:guide id="6" orient="horz" pos="720">
          <p15:clr>
            <a:srgbClr val="A4A3A4"/>
          </p15:clr>
        </p15:guide>
        <p15:guide id="7" orient="horz" pos="1392">
          <p15:clr>
            <a:srgbClr val="A4A3A4"/>
          </p15:clr>
        </p15:guide>
        <p15:guide id="8" orient="horz" pos="1152">
          <p15:clr>
            <a:srgbClr val="A4A3A4"/>
          </p15:clr>
        </p15:guide>
        <p15:guide id="9" pos="288">
          <p15:clr>
            <a:srgbClr val="A4A3A4"/>
          </p15:clr>
        </p15:guide>
        <p15:guide id="10" pos="5424">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 Mohanapriya" initials="DM"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4EAE4"/>
    <a:srgbClr val="007FA3"/>
    <a:srgbClr val="99008C"/>
    <a:srgbClr val="001581"/>
    <a:srgbClr val="82007C"/>
    <a:srgbClr val="96008F"/>
    <a:srgbClr val="595375"/>
    <a:srgbClr val="6B638B"/>
    <a:srgbClr val="000000"/>
    <a:srgbClr val="FDB9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546" autoAdjust="0"/>
    <p:restoredTop sz="90286" autoAdjust="0"/>
  </p:normalViewPr>
  <p:slideViewPr>
    <p:cSldViewPr>
      <p:cViewPr varScale="1">
        <p:scale>
          <a:sx n="115" d="100"/>
          <a:sy n="115" d="100"/>
        </p:scale>
        <p:origin x="1728" y="126"/>
      </p:cViewPr>
      <p:guideLst>
        <p:guide orient="horz" pos="2160"/>
        <p:guide pos="2880"/>
        <p:guide orient="horz" pos="336"/>
        <p:guide orient="horz" pos="3984"/>
        <p:guide orient="horz" pos="912"/>
        <p:guide orient="horz" pos="720"/>
        <p:guide orient="horz" pos="1392"/>
        <p:guide orient="horz" pos="1152"/>
        <p:guide pos="288"/>
        <p:guide pos="5424"/>
      </p:guideLst>
    </p:cSldViewPr>
  </p:slideViewPr>
  <p:outlineViewPr>
    <p:cViewPr>
      <p:scale>
        <a:sx n="33" d="100"/>
        <a:sy n="33" d="100"/>
      </p:scale>
      <p:origin x="0" y="3606"/>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85" d="100"/>
          <a:sy n="85" d="100"/>
        </p:scale>
        <p:origin x="-382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handoutMaster" Target="handoutMasters/handoutMaster1.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commentAuthors" Target="commentAuthors.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D8D874E-E9D5-433B-A149-BDF6BFDD40A8}" type="datetimeFigureOut">
              <a:rPr lang="en-US" smtClean="0"/>
              <a:t>11/8/2019</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0DCAA22-461C-45B4-A301-BFCA580174EF}" type="slidenum">
              <a:rPr lang="en-US" smtClean="0"/>
              <a:t>‹#›</a:t>
            </a:fld>
            <a:endParaRPr lang="en-US" dirty="0"/>
          </a:p>
        </p:txBody>
      </p:sp>
    </p:spTree>
    <p:extLst>
      <p:ext uri="{BB962C8B-B14F-4D97-AF65-F5344CB8AC3E}">
        <p14:creationId xmlns:p14="http://schemas.microsoft.com/office/powerpoint/2010/main" val="4901922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A051F04-9E25-42C3-8BC5-EC2E8469D95E}" type="datetimeFigureOut">
              <a:rPr lang="en-US" smtClean="0"/>
              <a:t>11/8/2019</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73D6722-9B4D-4E29-B226-C325925A8118}" type="slidenum">
              <a:rPr lang="en-US" smtClean="0"/>
              <a:t>‹#›</a:t>
            </a:fld>
            <a:endParaRPr lang="en-US" dirty="0"/>
          </a:p>
        </p:txBody>
      </p:sp>
    </p:spTree>
    <p:extLst>
      <p:ext uri="{BB962C8B-B14F-4D97-AF65-F5344CB8AC3E}">
        <p14:creationId xmlns:p14="http://schemas.microsoft.com/office/powerpoint/2010/main" val="3529598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If this PowerPoint presentation contains mathematical equations, you may need to check that your computer has the following installed:</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1) Math Type Plugin</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2) Math Player (free versions available)</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3) NVDA Reader (free versions available)</a:t>
            </a:r>
          </a:p>
        </p:txBody>
      </p:sp>
      <p:sp>
        <p:nvSpPr>
          <p:cNvPr id="4" name="Slide Number Placeholder 3"/>
          <p:cNvSpPr>
            <a:spLocks noGrp="1"/>
          </p:cNvSpPr>
          <p:nvPr>
            <p:ph type="sldNum" sz="quarter" idx="10"/>
          </p:nvPr>
        </p:nvSpPr>
        <p:spPr/>
        <p:txBody>
          <a:bodyPr/>
          <a:lstStyle/>
          <a:p>
            <a:fld id="{A73D6722-9B4D-4E29-B226-C325925A8118}" type="slidenum">
              <a:rPr lang="en-US" smtClean="0"/>
              <a:pPr/>
              <a:t>1</a:t>
            </a:fld>
            <a:endParaRPr lang="en-US" dirty="0"/>
          </a:p>
        </p:txBody>
      </p:sp>
    </p:spTree>
    <p:extLst>
      <p:ext uri="{BB962C8B-B14F-4D97-AF65-F5344CB8AC3E}">
        <p14:creationId xmlns:p14="http://schemas.microsoft.com/office/powerpoint/2010/main" val="23339885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10</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11</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12</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13</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14</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15</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16</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17</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18</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19</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2</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20</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21</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22</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23</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24</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25</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26</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27</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28</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29</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3</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30</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31</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32</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33</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34</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35</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36</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37</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38</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39</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4</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40</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41</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42</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43</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mtClean="0"/>
              <a:t>If this slide</a:t>
            </a:r>
            <a:r>
              <a:rPr lang="en-US" baseline="0" smtClean="0"/>
              <a:t> was not included in the original PPT, it should be added.</a:t>
            </a:r>
            <a:endParaRPr lang="en-US" smtClean="0"/>
          </a:p>
        </p:txBody>
      </p:sp>
      <p:sp>
        <p:nvSpPr>
          <p:cNvPr id="4" name="Slide Number Placeholder 3"/>
          <p:cNvSpPr>
            <a:spLocks noGrp="1"/>
          </p:cNvSpPr>
          <p:nvPr>
            <p:ph type="sldNum" sz="quarter" idx="10"/>
          </p:nvPr>
        </p:nvSpPr>
        <p:spPr/>
        <p:txBody>
          <a:bodyPr/>
          <a:lstStyle/>
          <a:p>
            <a:fld id="{A73D6722-9B4D-4E29-B226-C325925A8118}" type="slidenum">
              <a:rPr lang="en-US" smtClean="0"/>
              <a:t>44</a:t>
            </a:fld>
            <a:endParaRPr lang="en-US" dirty="0"/>
          </a:p>
        </p:txBody>
      </p:sp>
    </p:spTree>
    <p:extLst>
      <p:ext uri="{BB962C8B-B14F-4D97-AF65-F5344CB8AC3E}">
        <p14:creationId xmlns:p14="http://schemas.microsoft.com/office/powerpoint/2010/main" val="13479893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5</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6</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7</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8</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9</a:t>
            </a:fld>
            <a:endParaRPr lang="en-US" dirty="0"/>
          </a:p>
        </p:txBody>
      </p:sp>
    </p:spTree>
    <p:extLst>
      <p:ext uri="{BB962C8B-B14F-4D97-AF65-F5344CB8AC3E}">
        <p14:creationId xmlns:p14="http://schemas.microsoft.com/office/powerpoint/2010/main" val="212497966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bwMode="white">
          <a:xfrm>
            <a:off x="0" y="0"/>
            <a:ext cx="9144000" cy="3886200"/>
          </a:xfrm>
          <a:prstGeom prst="rect">
            <a:avLst/>
          </a:prstGeom>
          <a:solidFill>
            <a:srgbClr val="007FA3"/>
          </a:solidFill>
          <a:ln>
            <a:solidFill>
              <a:srgbClr val="007F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685800" y="762000"/>
            <a:ext cx="7772400" cy="2838451"/>
          </a:xfrm>
        </p:spPr>
        <p:txBody>
          <a:bodyPr anchor="b">
            <a:noAutofit/>
          </a:bodyPr>
          <a:lstStyle>
            <a:lvl1pPr algn="l">
              <a:defRPr sz="3600">
                <a:solidFill>
                  <a:schemeClr val="bg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674687" y="3962400"/>
            <a:ext cx="7794626" cy="1752600"/>
          </a:xfrm>
        </p:spPr>
        <p:txBody>
          <a:bodyPr>
            <a:noAutofit/>
          </a:bodyPr>
          <a:lstStyle>
            <a:lvl1pPr marL="0" indent="0" algn="l">
              <a:spcBef>
                <a:spcPts val="0"/>
              </a:spcBef>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12"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11/8/2019</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9" name="TextBox 8"/>
          <p:cNvSpPr txBox="1"/>
          <p:nvPr userDrawn="1"/>
        </p:nvSpPr>
        <p:spPr>
          <a:xfrm>
            <a:off x="1533525" y="6374626"/>
            <a:ext cx="7162800" cy="276999"/>
          </a:xfrm>
          <a:prstGeom prst="rect">
            <a:avLst/>
          </a:prstGeom>
          <a:noFill/>
        </p:spPr>
        <p:txBody>
          <a:bodyPr wrap="square" rtlCol="0">
            <a:sp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dirty="0" smtClean="0">
                <a:latin typeface="Verdana" panose="020B0604030504040204" pitchFamily="34" charset="0"/>
              </a:rPr>
              <a:t>Copyright © 2020 Pearson Education, Inc. All Rights Reserved</a:t>
            </a:r>
          </a:p>
        </p:txBody>
      </p:sp>
      <p:pic>
        <p:nvPicPr>
          <p:cNvPr id="11" name="Picture 10"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Tree>
    <p:extLst>
      <p:ext uri="{BB962C8B-B14F-4D97-AF65-F5344CB8AC3E}">
        <p14:creationId xmlns:p14="http://schemas.microsoft.com/office/powerpoint/2010/main" val="8879806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4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457200" y="1600201"/>
            <a:ext cx="8229600" cy="8382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Content Placeholder 2"/>
          <p:cNvSpPr>
            <a:spLocks noGrp="1"/>
          </p:cNvSpPr>
          <p:nvPr>
            <p:ph idx="13"/>
          </p:nvPr>
        </p:nvSpPr>
        <p:spPr>
          <a:xfrm>
            <a:off x="447675" y="3048000"/>
            <a:ext cx="82296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11/8/2019</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5" name="Content Placeholder 4"/>
          <p:cNvSpPr>
            <a:spLocks noGrp="1"/>
          </p:cNvSpPr>
          <p:nvPr>
            <p:ph sz="quarter" idx="14"/>
          </p:nvPr>
        </p:nvSpPr>
        <p:spPr>
          <a:xfrm>
            <a:off x="457200" y="4495800"/>
            <a:ext cx="8153400" cy="6858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Tree>
    <p:extLst>
      <p:ext uri="{BB962C8B-B14F-4D97-AF65-F5344CB8AC3E}">
        <p14:creationId xmlns:p14="http://schemas.microsoft.com/office/powerpoint/2010/main" val="20580261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457200" y="1600201"/>
            <a:ext cx="8229600" cy="8382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Content Placeholder 2"/>
          <p:cNvSpPr>
            <a:spLocks noGrp="1"/>
          </p:cNvSpPr>
          <p:nvPr>
            <p:ph idx="13"/>
          </p:nvPr>
        </p:nvSpPr>
        <p:spPr>
          <a:xfrm>
            <a:off x="447675" y="2771775"/>
            <a:ext cx="82296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11/8/2019</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5" name="Content Placeholder 4"/>
          <p:cNvSpPr>
            <a:spLocks noGrp="1"/>
          </p:cNvSpPr>
          <p:nvPr>
            <p:ph sz="quarter" idx="14"/>
          </p:nvPr>
        </p:nvSpPr>
        <p:spPr>
          <a:xfrm>
            <a:off x="457200" y="3686175"/>
            <a:ext cx="8153400" cy="6858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9" name="Content Placeholder 8"/>
          <p:cNvSpPr>
            <a:spLocks noGrp="1"/>
          </p:cNvSpPr>
          <p:nvPr>
            <p:ph sz="quarter" idx="15"/>
          </p:nvPr>
        </p:nvSpPr>
        <p:spPr>
          <a:xfrm>
            <a:off x="457200" y="5029200"/>
            <a:ext cx="8153400" cy="76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extLst>
      <p:ext uri="{BB962C8B-B14F-4D97-AF65-F5344CB8AC3E}">
        <p14:creationId xmlns:p14="http://schemas.microsoft.com/office/powerpoint/2010/main" val="18363517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457200" y="16002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Content Placeholder 2"/>
          <p:cNvSpPr>
            <a:spLocks noGrp="1"/>
          </p:cNvSpPr>
          <p:nvPr>
            <p:ph idx="13"/>
          </p:nvPr>
        </p:nvSpPr>
        <p:spPr>
          <a:xfrm>
            <a:off x="457200" y="39624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11/8/2019</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9" name="Content Placeholder 2"/>
          <p:cNvSpPr>
            <a:spLocks noGrp="1"/>
          </p:cNvSpPr>
          <p:nvPr>
            <p:ph idx="14"/>
          </p:nvPr>
        </p:nvSpPr>
        <p:spPr>
          <a:xfrm>
            <a:off x="609600" y="41148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1837902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1447800"/>
            <a:ext cx="7772400" cy="2152651"/>
          </a:xfrm>
        </p:spPr>
        <p:txBody>
          <a:bodyPr anchor="b">
            <a:noAutofit/>
          </a:bodyPr>
          <a:lstStyle>
            <a:lvl1pPr algn="l">
              <a:defRPr sz="3400" b="1" cap="none" baseline="0">
                <a:solidFill>
                  <a:srgbClr val="007FA3"/>
                </a:solidFill>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674687" y="3962400"/>
            <a:ext cx="7794627" cy="1752600"/>
          </a:xfrm>
        </p:spPr>
        <p:txBody>
          <a:bodyPr anchor="t">
            <a:noAutofit/>
          </a:bodyPr>
          <a:lstStyle>
            <a:lvl1pPr marL="0" indent="0">
              <a:spcBef>
                <a:spcPts val="0"/>
              </a:spcBef>
              <a:buNone/>
              <a:defRPr sz="1600">
                <a:solidFill>
                  <a:srgbClr val="007FA3"/>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
        <p:nvSpPr>
          <p:cNvPr id="9"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11/8/2019</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37547041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Click to edit Master title style</a:t>
            </a:r>
            <a:endParaRPr lang="en-US" dirty="0"/>
          </a:p>
        </p:txBody>
      </p:sp>
      <p:sp>
        <p:nvSpPr>
          <p:cNvPr id="9" name="Footer Placeholder 3"/>
          <p:cNvSpPr>
            <a:spLocks noGrp="1"/>
          </p:cNvSpPr>
          <p:nvPr>
            <p:ph type="ftr" sz="quarter" idx="11"/>
          </p:nvPr>
        </p:nvSpPr>
        <p:spPr>
          <a:xfrm>
            <a:off x="93969" y="6172200"/>
            <a:ext cx="8595360" cy="235463"/>
          </a:xfrm>
        </p:spPr>
        <p:txBody>
          <a:bodyPr/>
          <a:lstStyle/>
          <a:p>
            <a:endParaRPr lang="en-US" dirty="0"/>
          </a:p>
        </p:txBody>
      </p:sp>
      <p:sp>
        <p:nvSpPr>
          <p:cNvPr id="3" name="Date Placeholder 2"/>
          <p:cNvSpPr>
            <a:spLocks noGrp="1"/>
          </p:cNvSpPr>
          <p:nvPr>
            <p:ph type="dt" sz="half" idx="10"/>
          </p:nvPr>
        </p:nvSpPr>
        <p:spPr/>
        <p:txBody>
          <a:bodyPr/>
          <a:lstStyle/>
          <a:p>
            <a:fld id="{A9DF6EFB-3F44-496C-A842-1E0B3D3B975A}" type="datetimeFigureOut">
              <a:rPr lang="en-US" smtClean="0"/>
              <a:t>11/8/2019</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18551265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8"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11/8/2019</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sp>
        <p:nvSpPr>
          <p:cNvPr id="7" name="TextBox 6"/>
          <p:cNvSpPr txBox="1"/>
          <p:nvPr userDrawn="1"/>
        </p:nvSpPr>
        <p:spPr>
          <a:xfrm>
            <a:off x="1533525" y="6374626"/>
            <a:ext cx="7162800" cy="276999"/>
          </a:xfrm>
          <a:prstGeom prst="rect">
            <a:avLst/>
          </a:prstGeom>
          <a:noFill/>
        </p:spPr>
        <p:txBody>
          <a:bodyPr wrap="square" rtlCol="0">
            <a:sp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dirty="0" smtClean="0">
                <a:latin typeface="Verdana" panose="020B0604030504040204" pitchFamily="34" charset="0"/>
              </a:rPr>
              <a:t>Copyright © 2020 Pearson Education, Inc. All Rights Reserved</a:t>
            </a:r>
          </a:p>
        </p:txBody>
      </p:sp>
      <p:pic>
        <p:nvPicPr>
          <p:cNvPr id="11" name="Picture 10"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Tree>
    <p:extLst>
      <p:ext uri="{BB962C8B-B14F-4D97-AF65-F5344CB8AC3E}">
        <p14:creationId xmlns:p14="http://schemas.microsoft.com/office/powerpoint/2010/main" val="37111366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userDrawn="1">
  <p:cSld name="1_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p>
            <a:r>
              <a:rPr lang="en-US" dirty="0" smtClean="0"/>
              <a:t>Click to edit Master title style</a:t>
            </a:r>
            <a:endParaRPr lang="en-US" dirty="0"/>
          </a:p>
        </p:txBody>
      </p:sp>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smtClean="0"/>
              <a:t>Add edition here</a:t>
            </a:r>
            <a:endParaRPr lang="en-US" dirty="0"/>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smtClean="0"/>
              <a:t>Chapter ##</a:t>
            </a:r>
            <a:endParaRPr lang="en-US" dirty="0"/>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smtClean="0"/>
              <a:t>Chapter title</a:t>
            </a:r>
            <a:endParaRPr lang="en-US" dirty="0"/>
          </a:p>
        </p:txBody>
      </p:sp>
      <p:sp>
        <p:nvSpPr>
          <p:cNvPr id="3" name="Text Placeholder 2"/>
          <p:cNvSpPr>
            <a:spLocks noGrp="1"/>
          </p:cNvSpPr>
          <p:nvPr>
            <p:ph type="body" sz="quarter" idx="16"/>
          </p:nvPr>
        </p:nvSpPr>
        <p:spPr>
          <a:xfrm>
            <a:off x="2362200" y="4038600"/>
            <a:ext cx="6400800" cy="2590801"/>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pic>
        <p:nvPicPr>
          <p:cNvPr id="12" name="Picture 11"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Tree>
    <p:extLst>
      <p:ext uri="{BB962C8B-B14F-4D97-AF65-F5344CB8AC3E}">
        <p14:creationId xmlns:p14="http://schemas.microsoft.com/office/powerpoint/2010/main" val="11658304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hf sldNum="0" hdr="0" dt="0"/>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p>
            <a:r>
              <a:rPr lang="en-US" dirty="0" smtClean="0"/>
              <a:t>Click to edit Master title style</a:t>
            </a:r>
            <a:endParaRPr lang="en-US" dirty="0"/>
          </a:p>
        </p:txBody>
      </p:sp>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smtClean="0"/>
              <a:t>Add edition here</a:t>
            </a:r>
            <a:endParaRPr lang="en-US" dirty="0"/>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smtClean="0"/>
              <a:t>Chapter ##</a:t>
            </a:r>
            <a:endParaRPr lang="en-US" dirty="0"/>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smtClean="0"/>
              <a:t>Chapter title</a:t>
            </a:r>
            <a:endParaRPr lang="en-US" dirty="0"/>
          </a:p>
        </p:txBody>
      </p:sp>
      <p:sp>
        <p:nvSpPr>
          <p:cNvPr id="16" name="Footer Placeholder 2"/>
          <p:cNvSpPr>
            <a:spLocks noGrp="1"/>
          </p:cNvSpPr>
          <p:nvPr>
            <p:ph type="ftr" sz="quarter" idx="10"/>
          </p:nvPr>
        </p:nvSpPr>
        <p:spPr>
          <a:xfrm>
            <a:off x="93969" y="6165337"/>
            <a:ext cx="8595360" cy="235463"/>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11/8/2019</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pic>
        <p:nvPicPr>
          <p:cNvPr id="13" name="Picture 12"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Tree>
    <p:extLst>
      <p:ext uri="{BB962C8B-B14F-4D97-AF65-F5344CB8AC3E}">
        <p14:creationId xmlns:p14="http://schemas.microsoft.com/office/powerpoint/2010/main" val="29810628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 Learning Objectives and Content">
    <p:spTree>
      <p:nvGrpSpPr>
        <p:cNvPr id="1" name=""/>
        <p:cNvGrpSpPr/>
        <p:nvPr/>
      </p:nvGrpSpPr>
      <p:grpSpPr>
        <a:xfrm>
          <a:off x="0" y="0"/>
          <a:ext cx="0" cy="0"/>
          <a:chOff x="0" y="0"/>
          <a:chExt cx="0" cy="0"/>
        </a:xfrm>
      </p:grpSpPr>
      <p:sp>
        <p:nvSpPr>
          <p:cNvPr id="8" name="Title 7"/>
          <p:cNvSpPr>
            <a:spLocks noGrp="1"/>
          </p:cNvSpPr>
          <p:nvPr>
            <p:ph type="title"/>
          </p:nvPr>
        </p:nvSpPr>
        <p:spPr>
          <a:xfrm>
            <a:off x="457200" y="215372"/>
            <a:ext cx="8229600" cy="622828"/>
          </a:xfrm>
        </p:spPr>
        <p:txBody>
          <a:bodyPr anchor="t"/>
          <a:lstStyle/>
          <a:p>
            <a:r>
              <a:rPr lang="en-US" dirty="0" smtClean="0"/>
              <a:t>Click to edit Master title style</a:t>
            </a:r>
            <a:endParaRPr lang="en-US" dirty="0"/>
          </a:p>
        </p:txBody>
      </p:sp>
      <p:sp>
        <p:nvSpPr>
          <p:cNvPr id="7" name="Learning Objectives Placeholder 6"/>
          <p:cNvSpPr>
            <a:spLocks noGrp="1"/>
          </p:cNvSpPr>
          <p:nvPr>
            <p:ph type="body" sz="quarter" idx="13" hasCustomPrompt="1"/>
          </p:nvPr>
        </p:nvSpPr>
        <p:spPr>
          <a:xfrm>
            <a:off x="457200" y="816430"/>
            <a:ext cx="8229600" cy="402770"/>
          </a:xfrm>
        </p:spPr>
        <p:txBody>
          <a:bodyPr>
            <a:noAutofit/>
          </a:bodyPr>
          <a:lstStyle>
            <a:lvl1pPr marL="0" indent="0">
              <a:spcBef>
                <a:spcPts val="0"/>
              </a:spcBef>
              <a:buNone/>
              <a:defRPr sz="16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smtClean="0"/>
              <a:t>Click to add Learning Objective(s)</a:t>
            </a:r>
            <a:endParaRPr lang="en-US" dirty="0"/>
          </a:p>
        </p:txBody>
      </p:sp>
      <p:sp>
        <p:nvSpPr>
          <p:cNvPr id="9" name="Content Placeholder 8"/>
          <p:cNvSpPr>
            <a:spLocks noGrp="1"/>
          </p:cNvSpPr>
          <p:nvPr>
            <p:ph sz="quarter" idx="14"/>
          </p:nvPr>
        </p:nvSpPr>
        <p:spPr>
          <a:xfrm>
            <a:off x="457200" y="1600200"/>
            <a:ext cx="8229600" cy="4525963"/>
          </a:xfrm>
        </p:spPr>
        <p:txBody>
          <a:bodyPr/>
          <a:lstStyle>
            <a:lvl5pPr>
              <a:defRPr/>
            </a:lvl5pPr>
            <a:lvl6pPr>
              <a:defRPr/>
            </a:lvl6pPr>
            <a:lvl7pPr>
              <a:defRPr/>
            </a:lvl7pPr>
            <a:lvl8pPr>
              <a:defRPr/>
            </a:lvl8pPr>
            <a:lvl9pPr>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a:t>
            </a:r>
          </a:p>
          <a:p>
            <a:pPr lvl="6"/>
            <a:r>
              <a:rPr lang="en-US" dirty="0" smtClean="0"/>
              <a:t>Seventh</a:t>
            </a:r>
          </a:p>
          <a:p>
            <a:pPr lvl="7"/>
            <a:r>
              <a:rPr lang="en-US" dirty="0" smtClean="0"/>
              <a:t>Eighth</a:t>
            </a:r>
          </a:p>
          <a:p>
            <a:pPr lvl="8"/>
            <a:r>
              <a:rPr lang="en-US" dirty="0" smtClean="0"/>
              <a:t>Ninth</a:t>
            </a:r>
            <a:endParaRPr lang="en-US" dirty="0"/>
          </a:p>
        </p:txBody>
      </p:sp>
      <p:sp>
        <p:nvSpPr>
          <p:cNvPr id="12" name="Footer Placeholder 2"/>
          <p:cNvSpPr>
            <a:spLocks noGrp="1"/>
          </p:cNvSpPr>
          <p:nvPr>
            <p:ph type="ftr" sz="quarter" idx="10"/>
          </p:nvPr>
        </p:nvSpPr>
        <p:spPr>
          <a:xfrm>
            <a:off x="93969" y="6172200"/>
            <a:ext cx="8595360" cy="235463"/>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11/8/2019</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1524630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sz="3600">
                <a:latin typeface="+mj-lt"/>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a:t>
            </a:r>
          </a:p>
          <a:p>
            <a:pPr lvl="6"/>
            <a:r>
              <a:rPr lang="en-US" dirty="0" smtClean="0"/>
              <a:t>Seventh</a:t>
            </a:r>
          </a:p>
          <a:p>
            <a:pPr lvl="7"/>
            <a:r>
              <a:rPr lang="en-US" dirty="0" smtClean="0"/>
              <a:t>Eighth</a:t>
            </a:r>
          </a:p>
          <a:p>
            <a:pPr lvl="8"/>
            <a:r>
              <a:rPr lang="en-US" dirty="0" smtClean="0"/>
              <a:t>Ninth</a:t>
            </a:r>
            <a:endParaRPr lang="en-US" dirty="0"/>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11/8/2019</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2109093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earning Objective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marL="118872" indent="-118872">
              <a:buClr>
                <a:srgbClr val="007FA3"/>
              </a:buClr>
              <a:buSzPct val="25000"/>
              <a:defRPr sz="1600"/>
            </a:lvl1pPr>
            <a:lvl2pPr marL="569913" indent="-285750">
              <a:buClr>
                <a:srgbClr val="007FA3"/>
              </a:buClr>
              <a:defRPr sz="1600"/>
            </a:lvl2pPr>
            <a:lvl3pPr>
              <a:buClr>
                <a:srgbClr val="007FA3"/>
              </a:buClr>
              <a:defRPr sz="1600"/>
            </a:lvl3pPr>
            <a:lvl4pPr>
              <a:buClr>
                <a:srgbClr val="007FA3"/>
              </a:buClr>
              <a:defRPr sz="1600"/>
            </a:lvl4pPr>
            <a:lvl5pPr>
              <a:buClr>
                <a:srgbClr val="007FA3"/>
              </a:buClr>
              <a:defRPr sz="1600"/>
            </a:lvl5pPr>
            <a:lvl6pPr>
              <a:buClr>
                <a:srgbClr val="007FA3"/>
              </a:buClr>
              <a:defRPr sz="1600"/>
            </a:lvl6pPr>
            <a:lvl7pPr>
              <a:buClr>
                <a:srgbClr val="007FA3"/>
              </a:buClr>
              <a:defRPr sz="1600"/>
            </a:lvl7pPr>
            <a:lvl8pPr>
              <a:buClr>
                <a:srgbClr val="007FA3"/>
              </a:buClr>
              <a:defRPr sz="1600"/>
            </a:lvl8pPr>
            <a:lvl9pPr>
              <a:buClr>
                <a:srgbClr val="007FA3"/>
              </a:buCl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a:t>
            </a:r>
          </a:p>
          <a:p>
            <a:pPr lvl="6"/>
            <a:r>
              <a:rPr lang="en-US" dirty="0" smtClean="0"/>
              <a:t>Seventh</a:t>
            </a:r>
          </a:p>
          <a:p>
            <a:pPr lvl="7"/>
            <a:r>
              <a:rPr lang="en-US" dirty="0" smtClean="0"/>
              <a:t>Eighth</a:t>
            </a:r>
          </a:p>
          <a:p>
            <a:pPr lvl="8"/>
            <a:r>
              <a:rPr lang="en-US" dirty="0" smtClean="0"/>
              <a:t>Ninth</a:t>
            </a:r>
            <a:endParaRPr lang="en-US" dirty="0"/>
          </a:p>
        </p:txBody>
      </p:sp>
      <p:sp>
        <p:nvSpPr>
          <p:cNvPr id="10"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11/8/2019</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2752008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Figure + Caption">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228600"/>
            <a:ext cx="8229600" cy="1066800"/>
          </a:xfrm>
        </p:spPr>
        <p:txBody>
          <a:bodyPr anchor="t"/>
          <a:lstStyle>
            <a:lvl1pPr>
              <a:defRPr sz="3400">
                <a:solidFill>
                  <a:srgbClr val="007FA3"/>
                </a:solidFill>
              </a:defRPr>
            </a:lvl1pPr>
          </a:lstStyle>
          <a:p>
            <a:r>
              <a:rPr lang="en-US" dirty="0" smtClean="0"/>
              <a:t>Click to add figure number and title</a:t>
            </a:r>
            <a:endParaRPr lang="en-US" dirty="0"/>
          </a:p>
        </p:txBody>
      </p:sp>
      <p:sp>
        <p:nvSpPr>
          <p:cNvPr id="10" name="Text Placeholder 9"/>
          <p:cNvSpPr>
            <a:spLocks noGrp="1"/>
          </p:cNvSpPr>
          <p:nvPr>
            <p:ph type="body" sz="quarter" idx="13" hasCustomPrompt="1"/>
          </p:nvPr>
        </p:nvSpPr>
        <p:spPr>
          <a:xfrm>
            <a:off x="457200" y="5368160"/>
            <a:ext cx="8229600" cy="916856"/>
          </a:xfrm>
        </p:spPr>
        <p:txBody>
          <a:bodyPr anchor="b"/>
          <a:lstStyle>
            <a:lvl1pPr marL="0" indent="0">
              <a:spcBef>
                <a:spcPts val="0"/>
              </a:spcBef>
              <a:buNone/>
              <a:defRPr sz="800"/>
            </a:lvl1pPr>
            <a:lvl2pPr marL="0" indent="0">
              <a:spcBef>
                <a:spcPts val="0"/>
              </a:spcBef>
              <a:buNone/>
              <a:defRPr sz="1600"/>
            </a:lvl2pPr>
            <a:lvl3pPr marL="0" indent="0">
              <a:spcBef>
                <a:spcPts val="0"/>
              </a:spcBef>
              <a:buNone/>
              <a:defRPr sz="1600"/>
            </a:lvl3pPr>
            <a:lvl4pPr marL="0" indent="0">
              <a:spcBef>
                <a:spcPts val="0"/>
              </a:spcBef>
              <a:buNone/>
              <a:defRPr sz="1600"/>
            </a:lvl4pPr>
            <a:lvl5pPr marL="0" indent="0">
              <a:spcBef>
                <a:spcPts val="0"/>
              </a:spcBef>
              <a:buNone/>
              <a:defRPr sz="1600"/>
            </a:lvl5pPr>
            <a:lvl6pPr marL="0" indent="0">
              <a:spcBef>
                <a:spcPts val="0"/>
              </a:spcBef>
              <a:buNone/>
              <a:defRPr sz="1600"/>
            </a:lvl6pPr>
            <a:lvl7pPr marL="0" indent="0">
              <a:spcBef>
                <a:spcPts val="0"/>
              </a:spcBef>
              <a:buNone/>
              <a:defRPr sz="1600"/>
            </a:lvl7pPr>
            <a:lvl8pPr marL="0" indent="0">
              <a:spcBef>
                <a:spcPts val="0"/>
              </a:spcBef>
              <a:buNone/>
              <a:defRPr sz="1600"/>
            </a:lvl8pPr>
            <a:lvl9pPr marL="0" indent="0">
              <a:spcBef>
                <a:spcPts val="0"/>
              </a:spcBef>
              <a:buNone/>
              <a:defRPr sz="1600"/>
            </a:lvl9pPr>
          </a:lstStyle>
          <a:p>
            <a:pPr lvl="0"/>
            <a:r>
              <a:rPr lang="en-US" dirty="0" smtClean="0"/>
              <a:t>Click to add caption</a:t>
            </a:r>
            <a:endParaRPr lang="en-US" dirty="0"/>
          </a:p>
        </p:txBody>
      </p:sp>
      <p:sp>
        <p:nvSpPr>
          <p:cNvPr id="11"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11/8/2019</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sp>
        <p:nvSpPr>
          <p:cNvPr id="12" name="TextBox 11"/>
          <p:cNvSpPr txBox="1"/>
          <p:nvPr userDrawn="1"/>
        </p:nvSpPr>
        <p:spPr>
          <a:xfrm>
            <a:off x="1533525" y="6374626"/>
            <a:ext cx="7162800" cy="276999"/>
          </a:xfrm>
          <a:prstGeom prst="rect">
            <a:avLst/>
          </a:prstGeom>
          <a:noFill/>
        </p:spPr>
        <p:txBody>
          <a:bodyPr wrap="square" rtlCol="0">
            <a:sp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dirty="0" smtClean="0">
                <a:latin typeface="Verdana" panose="020B0604030504040204" pitchFamily="34" charset="0"/>
              </a:rPr>
              <a:t>Copyright © 2020 Pearson Education, Inc. All Rights Reserved</a:t>
            </a:r>
          </a:p>
        </p:txBody>
      </p:sp>
      <p:pic>
        <p:nvPicPr>
          <p:cNvPr id="13" name="Picture 12"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Tree>
    <p:extLst>
      <p:ext uri="{BB962C8B-B14F-4D97-AF65-F5344CB8AC3E}">
        <p14:creationId xmlns:p14="http://schemas.microsoft.com/office/powerpoint/2010/main" val="22037960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457200" y="1600201"/>
            <a:ext cx="82296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Content Placeholder 2"/>
          <p:cNvSpPr>
            <a:spLocks noGrp="1"/>
          </p:cNvSpPr>
          <p:nvPr>
            <p:ph idx="13"/>
          </p:nvPr>
        </p:nvSpPr>
        <p:spPr>
          <a:xfrm>
            <a:off x="457200" y="2362201"/>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11/8/2019</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9" name="Content Placeholder 2"/>
          <p:cNvSpPr>
            <a:spLocks noGrp="1"/>
          </p:cNvSpPr>
          <p:nvPr>
            <p:ph idx="14"/>
          </p:nvPr>
        </p:nvSpPr>
        <p:spPr>
          <a:xfrm>
            <a:off x="457200" y="30480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Content Placeholder 2"/>
          <p:cNvSpPr>
            <a:spLocks noGrp="1"/>
          </p:cNvSpPr>
          <p:nvPr>
            <p:ph idx="15"/>
          </p:nvPr>
        </p:nvSpPr>
        <p:spPr>
          <a:xfrm>
            <a:off x="457200" y="38100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2" name="Content Placeholder 2"/>
          <p:cNvSpPr>
            <a:spLocks noGrp="1"/>
          </p:cNvSpPr>
          <p:nvPr>
            <p:ph idx="16"/>
          </p:nvPr>
        </p:nvSpPr>
        <p:spPr>
          <a:xfrm>
            <a:off x="457200" y="46482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Content Placeholder 2"/>
          <p:cNvSpPr>
            <a:spLocks noGrp="1"/>
          </p:cNvSpPr>
          <p:nvPr>
            <p:ph idx="17"/>
          </p:nvPr>
        </p:nvSpPr>
        <p:spPr>
          <a:xfrm>
            <a:off x="609600" y="48006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1547999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457200" y="1600201"/>
            <a:ext cx="82296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Content Placeholder 2"/>
          <p:cNvSpPr>
            <a:spLocks noGrp="1"/>
          </p:cNvSpPr>
          <p:nvPr>
            <p:ph idx="13"/>
          </p:nvPr>
        </p:nvSpPr>
        <p:spPr>
          <a:xfrm>
            <a:off x="457200" y="2362201"/>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11/8/2019</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9" name="Content Placeholder 2"/>
          <p:cNvSpPr>
            <a:spLocks noGrp="1"/>
          </p:cNvSpPr>
          <p:nvPr>
            <p:ph idx="14"/>
          </p:nvPr>
        </p:nvSpPr>
        <p:spPr>
          <a:xfrm>
            <a:off x="457200" y="30480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Content Placeholder 2"/>
          <p:cNvSpPr>
            <a:spLocks noGrp="1"/>
          </p:cNvSpPr>
          <p:nvPr>
            <p:ph idx="15"/>
          </p:nvPr>
        </p:nvSpPr>
        <p:spPr>
          <a:xfrm>
            <a:off x="457200" y="38100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2" name="Content Placeholder 2"/>
          <p:cNvSpPr>
            <a:spLocks noGrp="1"/>
          </p:cNvSpPr>
          <p:nvPr>
            <p:ph idx="16"/>
          </p:nvPr>
        </p:nvSpPr>
        <p:spPr>
          <a:xfrm>
            <a:off x="457200" y="46482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Content Placeholder 2"/>
          <p:cNvSpPr>
            <a:spLocks noGrp="1"/>
          </p:cNvSpPr>
          <p:nvPr>
            <p:ph idx="17"/>
          </p:nvPr>
        </p:nvSpPr>
        <p:spPr>
          <a:xfrm>
            <a:off x="609600" y="48006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4" name="Content Placeholder 2"/>
          <p:cNvSpPr>
            <a:spLocks noGrp="1"/>
          </p:cNvSpPr>
          <p:nvPr>
            <p:ph idx="18"/>
          </p:nvPr>
        </p:nvSpPr>
        <p:spPr>
          <a:xfrm>
            <a:off x="762000" y="49530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5" name="Content Placeholder 2"/>
          <p:cNvSpPr>
            <a:spLocks noGrp="1"/>
          </p:cNvSpPr>
          <p:nvPr>
            <p:ph idx="19"/>
          </p:nvPr>
        </p:nvSpPr>
        <p:spPr>
          <a:xfrm>
            <a:off x="914400" y="51054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6" name="Content Placeholder 2"/>
          <p:cNvSpPr>
            <a:spLocks noGrp="1"/>
          </p:cNvSpPr>
          <p:nvPr>
            <p:ph idx="20"/>
          </p:nvPr>
        </p:nvSpPr>
        <p:spPr>
          <a:xfrm>
            <a:off x="1066800" y="52578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7" name="Content Placeholder 2"/>
          <p:cNvSpPr>
            <a:spLocks noGrp="1"/>
          </p:cNvSpPr>
          <p:nvPr>
            <p:ph idx="21"/>
          </p:nvPr>
        </p:nvSpPr>
        <p:spPr>
          <a:xfrm>
            <a:off x="1219200" y="54102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8" name="Content Placeholder 2"/>
          <p:cNvSpPr>
            <a:spLocks noGrp="1"/>
          </p:cNvSpPr>
          <p:nvPr>
            <p:ph idx="22"/>
          </p:nvPr>
        </p:nvSpPr>
        <p:spPr>
          <a:xfrm>
            <a:off x="1371600" y="55626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9" name="Content Placeholder 2"/>
          <p:cNvSpPr>
            <a:spLocks noGrp="1"/>
          </p:cNvSpPr>
          <p:nvPr>
            <p:ph idx="23"/>
          </p:nvPr>
        </p:nvSpPr>
        <p:spPr>
          <a:xfrm>
            <a:off x="1524000" y="57150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2259676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457200" y="16002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Content Placeholder 2"/>
          <p:cNvSpPr>
            <a:spLocks noGrp="1"/>
          </p:cNvSpPr>
          <p:nvPr>
            <p:ph idx="13"/>
          </p:nvPr>
        </p:nvSpPr>
        <p:spPr>
          <a:xfrm>
            <a:off x="457200" y="39624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11/8/2019</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23021397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15372"/>
            <a:ext cx="8229600" cy="1097280"/>
          </a:xfrm>
          <a:prstGeom prst="rect">
            <a:avLst/>
          </a:prstGeom>
        </p:spPr>
        <p:txBody>
          <a:bodyPr vert="horz" lIns="0" tIns="0" rIns="0" bIns="0" rtlCol="0" anchor="b">
            <a:noAutofit/>
          </a:bodyPr>
          <a:lstStyle/>
          <a:p>
            <a:r>
              <a:rPr lang="en-US" dirty="0" smtClean="0"/>
              <a:t>Click to edit </a:t>
            </a:r>
            <a:br>
              <a:rPr lang="en-US" dirty="0" smtClean="0"/>
            </a:br>
            <a:r>
              <a:rPr lang="en-US" dirty="0" smtClean="0"/>
              <a:t>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0" tIns="0" rIns="0" bIns="0" rtlCol="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a:t>
            </a:r>
          </a:p>
          <a:p>
            <a:pPr lvl="6"/>
            <a:r>
              <a:rPr lang="en-US" dirty="0" smtClean="0"/>
              <a:t>Seventh</a:t>
            </a:r>
          </a:p>
          <a:p>
            <a:pPr lvl="7"/>
            <a:r>
              <a:rPr lang="en-US" dirty="0" smtClean="0"/>
              <a:t>Eighth</a:t>
            </a:r>
          </a:p>
          <a:p>
            <a:pPr lvl="8"/>
            <a:r>
              <a:rPr lang="en-US" dirty="0" smtClean="0"/>
              <a:t>Ninth</a:t>
            </a:r>
            <a:endParaRPr lang="en-US" dirty="0"/>
          </a:p>
        </p:txBody>
      </p:sp>
      <p:sp>
        <p:nvSpPr>
          <p:cNvPr id="11" name="Footer Placeholder 4"/>
          <p:cNvSpPr>
            <a:spLocks noGrp="1"/>
          </p:cNvSpPr>
          <p:nvPr>
            <p:ph type="ftr" sz="quarter" idx="3"/>
          </p:nvPr>
        </p:nvSpPr>
        <p:spPr>
          <a:xfrm>
            <a:off x="93969" y="6172200"/>
            <a:ext cx="8595360" cy="235463"/>
          </a:xfrm>
          <a:prstGeom prst="rect">
            <a:avLst/>
          </a:prstGeom>
        </p:spPr>
        <p:txBody>
          <a:bodyPr vert="horz" lIns="0" tIns="0" rIns="0" bIns="0" rtlCol="0" anchor="b"/>
          <a:lstStyle>
            <a:lvl1pPr algn="l">
              <a:defRPr sz="1100">
                <a:solidFill>
                  <a:schemeClr val="tx1"/>
                </a:solidFill>
              </a:defRPr>
            </a:lvl1pPr>
          </a:lstStyle>
          <a:p>
            <a:endParaRPr lang="en-US" dirty="0"/>
          </a:p>
        </p:txBody>
      </p:sp>
      <p:sp>
        <p:nvSpPr>
          <p:cNvPr id="4" name="Date Placeholder 3"/>
          <p:cNvSpPr>
            <a:spLocks noGrp="1"/>
          </p:cNvSpPr>
          <p:nvPr>
            <p:ph type="dt" sz="half" idx="2"/>
          </p:nvPr>
        </p:nvSpPr>
        <p:spPr>
          <a:xfrm>
            <a:off x="6335713" y="113072"/>
            <a:ext cx="2133600" cy="182880"/>
          </a:xfrm>
          <a:prstGeom prst="rect">
            <a:avLst/>
          </a:prstGeom>
        </p:spPr>
        <p:txBody>
          <a:bodyPr vert="horz" lIns="91440" tIns="45720" rIns="91440" bIns="45720" rtlCol="0" anchor="ctr"/>
          <a:lstStyle>
            <a:lvl1pPr algn="r">
              <a:defRPr sz="900">
                <a:solidFill>
                  <a:schemeClr val="bg1"/>
                </a:solidFill>
              </a:defRPr>
            </a:lvl1pPr>
          </a:lstStyle>
          <a:p>
            <a:fld id="{A9DF6EFB-3F44-496C-A842-1E0B3D3B975A}" type="datetimeFigureOut">
              <a:rPr lang="en-US" smtClean="0"/>
              <a:pPr/>
              <a:t>11/8/2019</a:t>
            </a:fld>
            <a:endParaRPr lang="en-US" dirty="0"/>
          </a:p>
        </p:txBody>
      </p:sp>
      <p:sp>
        <p:nvSpPr>
          <p:cNvPr id="6" name="Slide Number Placeholder 5"/>
          <p:cNvSpPr>
            <a:spLocks noGrp="1"/>
          </p:cNvSpPr>
          <p:nvPr>
            <p:ph type="sldNum" sz="quarter" idx="4"/>
          </p:nvPr>
        </p:nvSpPr>
        <p:spPr>
          <a:xfrm>
            <a:off x="8469312" y="113072"/>
            <a:ext cx="551783" cy="182880"/>
          </a:xfrm>
          <a:prstGeom prst="rect">
            <a:avLst/>
          </a:prstGeom>
        </p:spPr>
        <p:txBody>
          <a:bodyPr vert="horz" lIns="91440" tIns="45720" rIns="91440" bIns="45720" rtlCol="0" anchor="ctr"/>
          <a:lstStyle>
            <a:lvl1pPr algn="r">
              <a:defRPr sz="900">
                <a:solidFill>
                  <a:schemeClr val="bg1"/>
                </a:solidFill>
              </a:defRPr>
            </a:lvl1pPr>
          </a:lstStyle>
          <a:p>
            <a:fld id="{200B2350-5261-4F5C-9DF5-EF0D264FC8D2}" type="slidenum">
              <a:rPr lang="en-US" smtClean="0"/>
              <a:pPr/>
              <a:t>‹#›</a:t>
            </a:fld>
            <a:endParaRPr lang="en-US" dirty="0"/>
          </a:p>
        </p:txBody>
      </p:sp>
      <p:sp>
        <p:nvSpPr>
          <p:cNvPr id="9" name="TextBox 8"/>
          <p:cNvSpPr txBox="1"/>
          <p:nvPr userDrawn="1"/>
        </p:nvSpPr>
        <p:spPr>
          <a:xfrm>
            <a:off x="1532389" y="6378267"/>
            <a:ext cx="7162800" cy="276999"/>
          </a:xfrm>
          <a:prstGeom prst="rect">
            <a:avLst/>
          </a:prstGeom>
          <a:noFill/>
        </p:spPr>
        <p:txBody>
          <a:bodyPr wrap="square" rtlCol="0">
            <a:sp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dirty="0" smtClean="0">
                <a:latin typeface="Verdana"/>
                <a:ea typeface="Verdana" panose="020B0604030504040204" pitchFamily="34" charset="0"/>
                <a:cs typeface="Verdana" panose="020B0604030504040204" pitchFamily="34" charset="0"/>
              </a:rPr>
              <a:t>Copyright © 2020, 2017, 2015 Pearson Education, Inc. All Rights Reserved</a:t>
            </a:r>
            <a:endParaRPr lang="en-US" altLang="en-US" sz="1200" b="0" dirty="0">
              <a:latin typeface="Verdana"/>
              <a:ea typeface="Verdana" panose="020B0604030504040204" pitchFamily="34" charset="0"/>
              <a:cs typeface="Verdana" panose="020B0604030504040204" pitchFamily="34" charset="0"/>
            </a:endParaRPr>
          </a:p>
        </p:txBody>
      </p:sp>
      <p:pic>
        <p:nvPicPr>
          <p:cNvPr id="10" name="Picture 9" descr="Pearson Logo"/>
          <p:cNvPicPr>
            <a:picLocks noChangeAspect="1"/>
          </p:cNvPicPr>
          <p:nvPr userDrawn="1"/>
        </p:nvPicPr>
        <p:blipFill>
          <a:blip r:embed="rId18"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Tree>
    <p:extLst>
      <p:ext uri="{BB962C8B-B14F-4D97-AF65-F5344CB8AC3E}">
        <p14:creationId xmlns:p14="http://schemas.microsoft.com/office/powerpoint/2010/main" val="3691570016"/>
      </p:ext>
    </p:extLst>
  </p:cSld>
  <p:clrMap bg1="lt1" tx1="dk1" bg2="lt2" tx2="dk2" accent1="accent1" accent2="accent2" accent3="accent3" accent4="accent4" accent5="accent5" accent6="accent6" hlink="hlink" folHlink="folHlink"/>
  <p:sldLayoutIdLst>
    <p:sldLayoutId id="2147483649" r:id="rId1"/>
    <p:sldLayoutId id="2147483657" r:id="rId2"/>
    <p:sldLayoutId id="2147483656" r:id="rId3"/>
    <p:sldLayoutId id="2147483650" r:id="rId4"/>
    <p:sldLayoutId id="2147483659" r:id="rId5"/>
    <p:sldLayoutId id="2147483658" r:id="rId6"/>
    <p:sldLayoutId id="2147483660" r:id="rId7"/>
    <p:sldLayoutId id="2147483662" r:id="rId8"/>
    <p:sldLayoutId id="2147483661" r:id="rId9"/>
    <p:sldLayoutId id="2147483665" r:id="rId10"/>
    <p:sldLayoutId id="2147483666" r:id="rId11"/>
    <p:sldLayoutId id="2147483663" r:id="rId12"/>
    <p:sldLayoutId id="2147483651" r:id="rId13"/>
    <p:sldLayoutId id="2147483654" r:id="rId14"/>
    <p:sldLayoutId id="2147483655" r:id="rId15"/>
    <p:sldLayoutId id="2147483664" r:id="rId16"/>
  </p:sldLayoutIdLst>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txStyles>
    <p:titleStyle>
      <a:lvl1pPr algn="l" defTabSz="914400" rtl="0" eaLnBrk="1" latinLnBrk="0" hangingPunct="1">
        <a:lnSpc>
          <a:spcPct val="100000"/>
        </a:lnSpc>
        <a:spcBef>
          <a:spcPct val="0"/>
        </a:spcBef>
        <a:buNone/>
        <a:defRPr sz="3400" b="1" kern="1200">
          <a:solidFill>
            <a:srgbClr val="007FA3"/>
          </a:solidFill>
          <a:latin typeface="Times New Roman" panose="02020603050405020304" pitchFamily="18" charset="0"/>
          <a:ea typeface="+mj-ea"/>
          <a:cs typeface="Times New Roman" panose="02020603050405020304" pitchFamily="18" charset="0"/>
        </a:defRPr>
      </a:lvl1pPr>
    </p:titleStyle>
    <p:bodyStyle>
      <a:lvl1pPr marL="256032" indent="-256032" algn="l" defTabSz="914400" rtl="0" eaLnBrk="1" latinLnBrk="0" hangingPunct="1">
        <a:spcBef>
          <a:spcPts val="1500"/>
        </a:spcBef>
        <a:buClr>
          <a:srgbClr val="007FA3"/>
        </a:buClr>
        <a:buFont typeface="Arial" panose="020B0604020202020204" pitchFamily="34" charset="0"/>
        <a:buChar char="•"/>
        <a:defRPr sz="1600" kern="1200">
          <a:solidFill>
            <a:schemeClr val="tx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16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6.xml"/></Relationships>
</file>

<file path=ppt/slides/_rels/slide1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0.xml"/><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2.xml"/><Relationship Id="rId1" Type="http://schemas.openxmlformats.org/officeDocument/2006/relationships/slideLayout" Target="../slideLayouts/slideLayout9.xml"/><Relationship Id="rId4" Type="http://schemas.openxmlformats.org/officeDocument/2006/relationships/image" Target="../media/image14.jpeg"/></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11.xm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7.xml"/><Relationship Id="rId1" Type="http://schemas.openxmlformats.org/officeDocument/2006/relationships/slideLayout" Target="../slideLayouts/slideLayout9.xml"/><Relationship Id="rId5" Type="http://schemas.openxmlformats.org/officeDocument/2006/relationships/image" Target="../media/image21.jpeg"/><Relationship Id="rId4" Type="http://schemas.openxmlformats.org/officeDocument/2006/relationships/image" Target="../media/image20.jpeg"/></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21.xml"/><Relationship Id="rId1" Type="http://schemas.openxmlformats.org/officeDocument/2006/relationships/slideLayout" Target="../slideLayouts/slideLayout9.xml"/><Relationship Id="rId4" Type="http://schemas.openxmlformats.org/officeDocument/2006/relationships/image" Target="../media/image25.jpeg"/></Relationships>
</file>

<file path=ppt/slides/_rels/slide2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2.xml"/><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24.xml"/><Relationship Id="rId1" Type="http://schemas.openxmlformats.org/officeDocument/2006/relationships/slideLayout" Target="../slideLayouts/slideLayout9.xml"/><Relationship Id="rId4" Type="http://schemas.openxmlformats.org/officeDocument/2006/relationships/image" Target="../media/image28.jpeg"/></Relationships>
</file>

<file path=ppt/slides/_rels/slide25.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25.xml"/><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26.xml"/><Relationship Id="rId1" Type="http://schemas.openxmlformats.org/officeDocument/2006/relationships/slideLayout" Target="../slideLayouts/slideLayout9.xml"/><Relationship Id="rId4" Type="http://schemas.openxmlformats.org/officeDocument/2006/relationships/image" Target="../media/image31.jpeg"/></Relationships>
</file>

<file path=ppt/slides/_rels/slide2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7.xml"/><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notesSlide" Target="../notesSlides/notesSlide28.xml"/><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notesSlide" Target="../notesSlides/notesSlide29.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notesSlide" Target="../notesSlides/notesSlide30.xml"/><Relationship Id="rId1" Type="http://schemas.openxmlformats.org/officeDocument/2006/relationships/slideLayout" Target="../slideLayouts/slideLayout9.xml"/><Relationship Id="rId4" Type="http://schemas.openxmlformats.org/officeDocument/2006/relationships/image" Target="../media/image36.jpe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notesSlide" Target="../notesSlides/notesSlide32.xml"/><Relationship Id="rId1" Type="http://schemas.openxmlformats.org/officeDocument/2006/relationships/slideLayout" Target="../slideLayouts/slideLayout9.xml"/><Relationship Id="rId5" Type="http://schemas.openxmlformats.org/officeDocument/2006/relationships/image" Target="../media/image39.jpeg"/><Relationship Id="rId4" Type="http://schemas.openxmlformats.org/officeDocument/2006/relationships/image" Target="../media/image38.jpeg"/></Relationships>
</file>

<file path=ppt/slides/_rels/slide33.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notesSlide" Target="../notesSlides/notesSlide33.xml"/><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3" Type="http://schemas.openxmlformats.org/officeDocument/2006/relationships/image" Target="../media/image41.jpeg"/><Relationship Id="rId2" Type="http://schemas.openxmlformats.org/officeDocument/2006/relationships/notesSlide" Target="../notesSlides/notesSlide34.xml"/><Relationship Id="rId1" Type="http://schemas.openxmlformats.org/officeDocument/2006/relationships/slideLayout" Target="../slideLayouts/slideLayout9.xml"/><Relationship Id="rId5" Type="http://schemas.openxmlformats.org/officeDocument/2006/relationships/image" Target="../media/image43.png"/><Relationship Id="rId4" Type="http://schemas.openxmlformats.org/officeDocument/2006/relationships/image" Target="../media/image42.jpeg"/></Relationships>
</file>

<file path=ppt/slides/_rels/slide35.xml.rels><?xml version="1.0" encoding="UTF-8" standalone="yes"?>
<Relationships xmlns="http://schemas.openxmlformats.org/package/2006/relationships"><Relationship Id="rId3" Type="http://schemas.openxmlformats.org/officeDocument/2006/relationships/image" Target="../media/image44.jpeg"/><Relationship Id="rId2" Type="http://schemas.openxmlformats.org/officeDocument/2006/relationships/notesSlide" Target="../notesSlides/notesSlide35.xml"/><Relationship Id="rId1" Type="http://schemas.openxmlformats.org/officeDocument/2006/relationships/slideLayout" Target="../slideLayouts/slideLayout9.xml"/><Relationship Id="rId5" Type="http://schemas.openxmlformats.org/officeDocument/2006/relationships/image" Target="../media/image46.png"/><Relationship Id="rId4" Type="http://schemas.openxmlformats.org/officeDocument/2006/relationships/image" Target="../media/image45.jpeg"/></Relationships>
</file>

<file path=ppt/slides/_rels/slide36.xml.rels><?xml version="1.0" encoding="UTF-8" standalone="yes"?>
<Relationships xmlns="http://schemas.openxmlformats.org/package/2006/relationships"><Relationship Id="rId3" Type="http://schemas.openxmlformats.org/officeDocument/2006/relationships/image" Target="../media/image47.jpeg"/><Relationship Id="rId2" Type="http://schemas.openxmlformats.org/officeDocument/2006/relationships/notesSlide" Target="../notesSlides/notesSlide36.xml"/><Relationship Id="rId1" Type="http://schemas.openxmlformats.org/officeDocument/2006/relationships/slideLayout" Target="../slideLayouts/slideLayout9.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0.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9.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9.xml"/></Relationships>
</file>

<file path=ppt/slides/_rels/slide41.xml.rels><?xml version="1.0" encoding="UTF-8" standalone="yes"?>
<Relationships xmlns="http://schemas.openxmlformats.org/package/2006/relationships"><Relationship Id="rId3" Type="http://schemas.openxmlformats.org/officeDocument/2006/relationships/image" Target="../media/image48.jpeg"/><Relationship Id="rId2" Type="http://schemas.openxmlformats.org/officeDocument/2006/relationships/notesSlide" Target="../notesSlides/notesSlide41.xml"/><Relationship Id="rId1" Type="http://schemas.openxmlformats.org/officeDocument/2006/relationships/slideLayout" Target="../slideLayouts/slideLayout9.xml"/></Relationships>
</file>

<file path=ppt/slides/_rels/slide42.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42.xml"/><Relationship Id="rId1" Type="http://schemas.openxmlformats.org/officeDocument/2006/relationships/slideLayout" Target="../slideLayouts/slideLayout10.xml"/></Relationships>
</file>

<file path=ppt/slides/_rels/slide43.xml.rels><?xml version="1.0" encoding="UTF-8" standalone="yes"?>
<Relationships xmlns="http://schemas.openxmlformats.org/package/2006/relationships"><Relationship Id="rId3" Type="http://schemas.openxmlformats.org/officeDocument/2006/relationships/image" Target="../media/image50.jpeg"/><Relationship Id="rId2" Type="http://schemas.openxmlformats.org/officeDocument/2006/relationships/notesSlide" Target="../notesSlides/notesSlide43.xml"/><Relationship Id="rId1" Type="http://schemas.openxmlformats.org/officeDocument/2006/relationships/slideLayout" Target="../slideLayouts/slideLayout9.xml"/></Relationships>
</file>

<file path=ppt/slides/_rels/slide44.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44.xml"/><Relationship Id="rId1" Type="http://schemas.openxmlformats.org/officeDocument/2006/relationships/slideLayout" Target="../slideLayouts/slideLayout4.xml"/><Relationship Id="rId4" Type="http://schemas.openxmlformats.org/officeDocument/2006/relationships/image" Target="../media/image22.svg"/></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9.xml"/><Relationship Id="rId4" Type="http://schemas.openxmlformats.org/officeDocument/2006/relationships/image" Target="../media/image5.jpeg"/></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8.jpeg"/></Relationships>
</file>

<file path=ppt/slides/_rels/slide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0052"/>
            <a:ext cx="8154969" cy="498598"/>
          </a:xfrm>
        </p:spPr>
        <p:txBody>
          <a:bodyPr wrap="square" anchor="ctr">
            <a:noAutofit/>
          </a:bodyPr>
          <a:lstStyle/>
          <a:p>
            <a:pPr>
              <a:lnSpc>
                <a:spcPct val="90000"/>
              </a:lnSpc>
              <a:spcAft>
                <a:spcPts val="125"/>
              </a:spcAft>
              <a:defRPr/>
            </a:pPr>
            <a:r>
              <a:rPr lang="en-IN" sz="3600" dirty="0" smtClean="0">
                <a:latin typeface="+mj-lt"/>
              </a:rPr>
              <a:t>Database </a:t>
            </a:r>
            <a:r>
              <a:rPr lang="en-IN" sz="3600" dirty="0">
                <a:latin typeface="+mj-lt"/>
              </a:rPr>
              <a:t>Concepts</a:t>
            </a:r>
          </a:p>
        </p:txBody>
      </p:sp>
      <p:sp>
        <p:nvSpPr>
          <p:cNvPr id="3" name="Text Placeholder 2"/>
          <p:cNvSpPr>
            <a:spLocks noGrp="1"/>
          </p:cNvSpPr>
          <p:nvPr>
            <p:ph type="body" sz="quarter" idx="13"/>
          </p:nvPr>
        </p:nvSpPr>
        <p:spPr>
          <a:xfrm>
            <a:off x="456677" y="790575"/>
            <a:ext cx="8153923" cy="333375"/>
          </a:xfrm>
        </p:spPr>
        <p:txBody>
          <a:bodyPr wrap="square" anchor="ctr">
            <a:noAutofit/>
          </a:bodyPr>
          <a:lstStyle/>
          <a:p>
            <a:r>
              <a:rPr lang="en-US" altLang="en-US" dirty="0" smtClean="0"/>
              <a:t>Ninth</a:t>
            </a:r>
            <a:r>
              <a:rPr lang="en-US" altLang="en-US" dirty="0" smtClean="0">
                <a:solidFill>
                  <a:srgbClr val="FFFFFF"/>
                </a:solidFill>
              </a:rPr>
              <a:t> </a:t>
            </a:r>
            <a:r>
              <a:rPr lang="en-US" dirty="0" smtClean="0"/>
              <a:t>Edition</a:t>
            </a:r>
            <a:endParaRPr lang="en-IN" dirty="0"/>
          </a:p>
        </p:txBody>
      </p:sp>
      <p:sp>
        <p:nvSpPr>
          <p:cNvPr id="4" name="Text Placeholder 3"/>
          <p:cNvSpPr>
            <a:spLocks noGrp="1"/>
          </p:cNvSpPr>
          <p:nvPr>
            <p:ph type="body" sz="quarter" idx="14"/>
          </p:nvPr>
        </p:nvSpPr>
        <p:spPr>
          <a:xfrm>
            <a:off x="4574806" y="2497663"/>
            <a:ext cx="4015714" cy="550337"/>
          </a:xfrm>
        </p:spPr>
        <p:txBody>
          <a:bodyPr wrap="square" anchor="t">
            <a:noAutofit/>
          </a:bodyPr>
          <a:lstStyle/>
          <a:p>
            <a:r>
              <a:rPr lang="en-US" sz="3200" dirty="0"/>
              <a:t>Chapter </a:t>
            </a:r>
            <a:r>
              <a:rPr lang="en-US" sz="3200" dirty="0" smtClean="0"/>
              <a:t>5</a:t>
            </a:r>
            <a:endParaRPr lang="en-US" sz="3200" dirty="0"/>
          </a:p>
        </p:txBody>
      </p:sp>
      <p:sp>
        <p:nvSpPr>
          <p:cNvPr id="5" name="Text Placeholder 5"/>
          <p:cNvSpPr>
            <a:spLocks noGrp="1"/>
          </p:cNvSpPr>
          <p:nvPr>
            <p:ph type="body" sz="quarter" idx="15"/>
          </p:nvPr>
        </p:nvSpPr>
        <p:spPr>
          <a:xfrm>
            <a:off x="4572000" y="3152775"/>
            <a:ext cx="4041101" cy="333375"/>
          </a:xfrm>
        </p:spPr>
        <p:txBody>
          <a:bodyPr wrap="square" anchor="t">
            <a:noAutofit/>
          </a:bodyPr>
          <a:lstStyle/>
          <a:p>
            <a:pPr>
              <a:buClrTx/>
              <a:defRPr/>
            </a:pPr>
            <a:r>
              <a:rPr lang="en-IN" altLang="en-US" sz="2000" dirty="0">
                <a:ea typeface="Verdana" panose="020B0604030504040204" pitchFamily="34" charset="0"/>
                <a:cs typeface="Verdana" panose="020B0604030504040204" pitchFamily="34" charset="0"/>
              </a:rPr>
              <a:t>Database Design</a:t>
            </a:r>
          </a:p>
        </p:txBody>
      </p:sp>
      <p:pic>
        <p:nvPicPr>
          <p:cNvPr id="9" name="Picture 2" descr="Front Cover: Database Concepts, Ninth Edition by Kroenke, Auer, Vandenberg and Yod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6615" y="1213551"/>
            <a:ext cx="3952985" cy="5060194"/>
          </a:xfrm>
          <a:prstGeom prst="rect">
            <a:avLst/>
          </a:prstGeom>
          <a:noFill/>
          <a:extLst>
            <a:ext uri="{909E8E84-426E-40DD-AFC4-6F175D3DCCD1}">
              <a14:hiddenFill xmlns:a14="http://schemas.microsoft.com/office/drawing/2010/main">
                <a:solidFill>
                  <a:srgbClr val="FFFFFF"/>
                </a:solidFill>
              </a14:hiddenFill>
            </a:ext>
          </a:extLst>
        </p:spPr>
      </p:pic>
      <p:sp>
        <p:nvSpPr>
          <p:cNvPr id="6" name="Text Placeholder 4"/>
          <p:cNvSpPr>
            <a:spLocks noGrp="1"/>
          </p:cNvSpPr>
          <p:nvPr>
            <p:ph type="body" sz="quarter" idx="16"/>
          </p:nvPr>
        </p:nvSpPr>
        <p:spPr>
          <a:xfrm>
            <a:off x="1828801" y="6421993"/>
            <a:ext cx="6781800" cy="184666"/>
          </a:xfrm>
        </p:spPr>
        <p:txBody>
          <a:bodyPr wrap="square">
            <a:noAutofit/>
          </a:bodyPr>
          <a:lstStyle/>
          <a:p>
            <a:pPr marL="0" indent="0" algn="r">
              <a:spcBef>
                <a:spcPts val="0"/>
              </a:spcBef>
              <a:buClrTx/>
              <a:buNone/>
              <a:defRPr/>
            </a:pPr>
            <a:r>
              <a:rPr lang="en-US" altLang="en-US" sz="1200" dirty="0">
                <a:latin typeface="Verdana"/>
                <a:ea typeface="Verdana" panose="020B0604030504040204" pitchFamily="34" charset="0"/>
                <a:cs typeface="Verdana" panose="020B0604030504040204" pitchFamily="34" charset="0"/>
              </a:rPr>
              <a:t>Copyright © 2020, 2017, 2015 Pearson Education, Inc. All Rights Reserved</a:t>
            </a:r>
          </a:p>
        </p:txBody>
      </p:sp>
    </p:spTree>
    <p:extLst>
      <p:ext uri="{BB962C8B-B14F-4D97-AF65-F5344CB8AC3E}">
        <p14:creationId xmlns:p14="http://schemas.microsoft.com/office/powerpoint/2010/main" val="29403758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8692"/>
            <a:ext cx="8153400" cy="1015258"/>
          </a:xfrm>
        </p:spPr>
        <p:txBody>
          <a:bodyPr wrap="square" anchor="ctr">
            <a:noAutofit/>
          </a:bodyPr>
          <a:lstStyle/>
          <a:p>
            <a:r>
              <a:rPr lang="en-IN" sz="3200" dirty="0"/>
              <a:t>Figure </a:t>
            </a:r>
            <a:r>
              <a:rPr lang="en-IN" sz="3200" dirty="0" smtClean="0"/>
              <a:t>5.6 </a:t>
            </a:r>
            <a:r>
              <a:rPr lang="en-IN" sz="3200" dirty="0"/>
              <a:t>The Denormalized CUSTOMER and Associated CONTACT Tables</a:t>
            </a:r>
            <a:endParaRPr lang="en-US" sz="3200" dirty="0"/>
          </a:p>
        </p:txBody>
      </p:sp>
      <p:pic>
        <p:nvPicPr>
          <p:cNvPr id="6146" name="Picture 2" descr="The following information is given in the image:&#10;Customer&#10;CustomerNumber&#10; Customer Number&#10; Street Address&#10; City&#10; State&#10; ZIP&#10; Contact Name&#10;Contact Name is a foreign key referencing Contact Name in Contact. &#10;Contact&#10;Contact Name&#10; Phone&#10;"/>
          <p:cNvPicPr>
            <a:picLocks noChangeAspect="1" noChangeArrowheads="1"/>
          </p:cNvPicPr>
          <p:nvPr/>
        </p:nvPicPr>
        <p:blipFill rotWithShape="1">
          <a:blip r:embed="rId3">
            <a:extLst>
              <a:ext uri="{28A0092B-C50C-407E-A947-70E740481C1C}">
                <a14:useLocalDpi xmlns:a14="http://schemas.microsoft.com/office/drawing/2010/main" val="0"/>
              </a:ext>
            </a:extLst>
          </a:blip>
          <a:srcRect r="1758" b="6162"/>
          <a:stretch/>
        </p:blipFill>
        <p:spPr bwMode="auto">
          <a:xfrm>
            <a:off x="1082714" y="1218072"/>
            <a:ext cx="6969138" cy="4166934"/>
          </a:xfrm>
          <a:prstGeom prst="rect">
            <a:avLst/>
          </a:prstGeom>
          <a:noFill/>
          <a:extLst>
            <a:ext uri="{909E8E84-426E-40DD-AFC4-6F175D3DCCD1}">
              <a14:hiddenFill xmlns:a14="http://schemas.microsoft.com/office/drawing/2010/main">
                <a:solidFill>
                  <a:srgbClr val="FFFFFF"/>
                </a:solidFill>
              </a14:hiddenFill>
            </a:ext>
          </a:extLst>
        </p:spPr>
      </p:pic>
      <p:pic>
        <p:nvPicPr>
          <p:cNvPr id="20482" name="Picture 2" descr="Line 1: CUSTOMER open parenthesis CustomerNumber, CustomerName, StreetAddress,City, State, ZIP, ContactName close parenthesis &#10;Line 2: CONTACT open parenthesis ContactName, Phone close parenthesis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4462" y="5485080"/>
            <a:ext cx="8119827" cy="8204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131628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099"/>
            <a:ext cx="8153400" cy="619125"/>
          </a:xfrm>
        </p:spPr>
        <p:txBody>
          <a:bodyPr wrap="square" anchor="ctr">
            <a:noAutofit/>
          </a:bodyPr>
          <a:lstStyle/>
          <a:p>
            <a:r>
              <a:rPr lang="en-IN" sz="3600" dirty="0">
                <a:latin typeface="+mj-lt"/>
              </a:rPr>
              <a:t>Represent Weak Entities</a:t>
            </a:r>
            <a:endParaRPr lang="en-US" sz="3600" dirty="0">
              <a:latin typeface="+mj-lt"/>
            </a:endParaRPr>
          </a:p>
        </p:txBody>
      </p:sp>
      <p:sp>
        <p:nvSpPr>
          <p:cNvPr id="3" name="Content Placeholder 2"/>
          <p:cNvSpPr>
            <a:spLocks noGrp="1"/>
          </p:cNvSpPr>
          <p:nvPr>
            <p:ph idx="1"/>
          </p:nvPr>
        </p:nvSpPr>
        <p:spPr>
          <a:xfrm>
            <a:off x="457200" y="771524"/>
            <a:ext cx="8153400" cy="885825"/>
          </a:xfrm>
        </p:spPr>
        <p:txBody>
          <a:bodyPr wrap="square" anchor="ctr">
            <a:noAutofit/>
          </a:bodyPr>
          <a:lstStyle/>
          <a:p>
            <a:pPr marL="0" lvl="0" indent="0">
              <a:spcBef>
                <a:spcPts val="0"/>
              </a:spcBef>
              <a:buClr>
                <a:schemeClr val="lt1"/>
              </a:buClr>
              <a:buSzPct val="25000"/>
              <a:buNone/>
              <a:tabLst>
                <a:tab pos="628650" algn="l"/>
              </a:tabLst>
            </a:pPr>
            <a:r>
              <a:rPr lang="en-IN" sz="2800" b="1" dirty="0">
                <a:solidFill>
                  <a:srgbClr val="007FA3"/>
                </a:solidFill>
              </a:rPr>
              <a:t>Learn how to represent weak entities with the relational model</a:t>
            </a:r>
          </a:p>
        </p:txBody>
      </p:sp>
      <p:sp>
        <p:nvSpPr>
          <p:cNvPr id="4" name="Content Placeholder 3"/>
          <p:cNvSpPr>
            <a:spLocks noGrp="1"/>
          </p:cNvSpPr>
          <p:nvPr>
            <p:ph idx="13"/>
          </p:nvPr>
        </p:nvSpPr>
        <p:spPr>
          <a:xfrm>
            <a:off x="457200" y="1752600"/>
            <a:ext cx="8153400" cy="1295400"/>
          </a:xfrm>
        </p:spPr>
        <p:txBody>
          <a:bodyPr>
            <a:noAutofit/>
          </a:bodyPr>
          <a:lstStyle/>
          <a:p>
            <a:pPr marL="285750" indent="-285750"/>
            <a:r>
              <a:rPr lang="en-IN" sz="2200" dirty="0"/>
              <a:t>If not ID-dependent, use the same techniques as for strong </a:t>
            </a:r>
            <a:r>
              <a:rPr lang="en-IN" sz="2200" dirty="0" smtClean="0"/>
              <a:t>entities</a:t>
            </a:r>
            <a:endParaRPr lang="en-IN" sz="2200" dirty="0"/>
          </a:p>
          <a:p>
            <a:pPr marL="285750" indent="-285750"/>
            <a:r>
              <a:rPr lang="en-IN" sz="2200" dirty="0"/>
              <a:t>If ID-dependent, then must add primary key of the parent entity</a:t>
            </a:r>
          </a:p>
        </p:txBody>
      </p:sp>
    </p:spTree>
    <p:extLst>
      <p:ext uri="{BB962C8B-B14F-4D97-AF65-F5344CB8AC3E}">
        <p14:creationId xmlns:p14="http://schemas.microsoft.com/office/powerpoint/2010/main" val="38588657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7624"/>
            <a:ext cx="8153400" cy="1152525"/>
          </a:xfrm>
        </p:spPr>
        <p:txBody>
          <a:bodyPr wrap="square" anchor="ctr">
            <a:noAutofit/>
          </a:bodyPr>
          <a:lstStyle/>
          <a:p>
            <a:r>
              <a:rPr lang="en-IN" sz="3600" dirty="0">
                <a:latin typeface="+mj-lt"/>
              </a:rPr>
              <a:t>Figure </a:t>
            </a:r>
            <a:r>
              <a:rPr lang="en-IN" sz="3600" dirty="0" smtClean="0">
                <a:latin typeface="+mj-lt"/>
              </a:rPr>
              <a:t>5.7 </a:t>
            </a:r>
            <a:r>
              <a:rPr lang="en-IN" sz="3600" dirty="0">
                <a:latin typeface="+mj-lt"/>
              </a:rPr>
              <a:t>The SALES_COMMISSION Entity and Table</a:t>
            </a:r>
            <a:endParaRPr lang="en-US" sz="3600" dirty="0">
              <a:latin typeface="+mj-lt"/>
            </a:endParaRPr>
          </a:p>
        </p:txBody>
      </p:sp>
      <p:pic>
        <p:nvPicPr>
          <p:cNvPr id="7171" name="Picture 3" descr="The SALES_COMMISSION entity lists the following.&#10;• Check Number which is highlighted &#10;• Sales person Number &#10;• Salesperson Last Name &#10;• Salesperson First Name &#10;• Phone &#10;• Check Date &#10;• Commission Period &#10;• Total Commission Sales &#10;• Commission Amount &#10;• Budget Category"/>
          <p:cNvPicPr>
            <a:picLocks noChangeAspect="1" noChangeArrowheads="1"/>
          </p:cNvPicPr>
          <p:nvPr/>
        </p:nvPicPr>
        <p:blipFill rotWithShape="1">
          <a:blip r:embed="rId3">
            <a:extLst>
              <a:ext uri="{28A0092B-C50C-407E-A947-70E740481C1C}">
                <a14:useLocalDpi xmlns:a14="http://schemas.microsoft.com/office/drawing/2010/main" val="0"/>
              </a:ext>
            </a:extLst>
          </a:blip>
          <a:srcRect r="3722" b="6511"/>
          <a:stretch/>
        </p:blipFill>
        <p:spPr bwMode="auto">
          <a:xfrm>
            <a:off x="475501" y="1832278"/>
            <a:ext cx="3999515" cy="4036052"/>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descr="The SALES_COMMISSION table lists the following.&#10;• Check Number which is highlighted with a foreign key symbol&#10;• Salesperson Number &#10;• Salesperson Last Name &#10;• Salesperson First Name &#10;• Phone &#10;• Check Date &#10;• Commission Period &#10;• Total Commission Sales &#10;• Commission Amount &#10;• Budget Category"/>
          <p:cNvPicPr>
            <a:picLocks noChangeAspect="1" noChangeArrowheads="1"/>
          </p:cNvPicPr>
          <p:nvPr/>
        </p:nvPicPr>
        <p:blipFill rotWithShape="1">
          <a:blip r:embed="rId4">
            <a:extLst>
              <a:ext uri="{28A0092B-C50C-407E-A947-70E740481C1C}">
                <a14:useLocalDpi xmlns:a14="http://schemas.microsoft.com/office/drawing/2010/main" val="0"/>
              </a:ext>
            </a:extLst>
          </a:blip>
          <a:srcRect r="4262" b="6771"/>
          <a:stretch/>
        </p:blipFill>
        <p:spPr bwMode="auto">
          <a:xfrm>
            <a:off x="4615163" y="1824417"/>
            <a:ext cx="3977025" cy="40248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79002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7150"/>
            <a:ext cx="8153400" cy="1143000"/>
          </a:xfrm>
        </p:spPr>
        <p:txBody>
          <a:bodyPr wrap="square" anchor="ctr">
            <a:noAutofit/>
          </a:bodyPr>
          <a:lstStyle/>
          <a:p>
            <a:r>
              <a:rPr lang="en-IN" sz="3600" dirty="0">
                <a:latin typeface="+mj-lt"/>
              </a:rPr>
              <a:t>A Relational Design for the SALES_COMMISSION </a:t>
            </a:r>
            <a:r>
              <a:rPr lang="en-IN" sz="3600" dirty="0" smtClean="0">
                <a:latin typeface="+mj-lt"/>
              </a:rPr>
              <a:t>Entity </a:t>
            </a:r>
            <a:r>
              <a:rPr lang="en-IN" sz="2800" dirty="0" smtClean="0">
                <a:latin typeface="+mj-lt"/>
              </a:rPr>
              <a:t>(1 of 2)</a:t>
            </a:r>
            <a:endParaRPr lang="en-US" sz="3600" dirty="0">
              <a:latin typeface="+mj-lt"/>
            </a:endParaRPr>
          </a:p>
        </p:txBody>
      </p:sp>
      <p:sp>
        <p:nvSpPr>
          <p:cNvPr id="3" name="Content Placeholder 2"/>
          <p:cNvSpPr>
            <a:spLocks noGrp="1"/>
          </p:cNvSpPr>
          <p:nvPr>
            <p:ph idx="1"/>
          </p:nvPr>
        </p:nvSpPr>
        <p:spPr>
          <a:xfrm>
            <a:off x="457200" y="1343025"/>
            <a:ext cx="8153400" cy="466725"/>
          </a:xfrm>
        </p:spPr>
        <p:txBody>
          <a:bodyPr wrap="square" anchor="ctr">
            <a:noAutofit/>
          </a:bodyPr>
          <a:lstStyle/>
          <a:p>
            <a:pPr marL="0" lvl="0" indent="0">
              <a:spcBef>
                <a:spcPts val="0"/>
              </a:spcBef>
              <a:buClr>
                <a:schemeClr val="lt1"/>
              </a:buClr>
              <a:buSzPct val="25000"/>
              <a:buNone/>
              <a:tabLst>
                <a:tab pos="628650" algn="l"/>
              </a:tabLst>
            </a:pPr>
            <a:r>
              <a:rPr lang="en-IN" sz="2800" b="1" dirty="0">
                <a:solidFill>
                  <a:srgbClr val="007FA3"/>
                </a:solidFill>
              </a:rPr>
              <a:t>Understand the need for </a:t>
            </a:r>
            <a:r>
              <a:rPr lang="en-IN" sz="2800" b="1" dirty="0" smtClean="0">
                <a:solidFill>
                  <a:srgbClr val="007FA3"/>
                </a:solidFill>
              </a:rPr>
              <a:t>denormalization</a:t>
            </a:r>
            <a:endParaRPr lang="en-IN" sz="2800" b="1" dirty="0">
              <a:solidFill>
                <a:srgbClr val="007FA3"/>
              </a:solidFill>
            </a:endParaRPr>
          </a:p>
        </p:txBody>
      </p:sp>
      <p:sp>
        <p:nvSpPr>
          <p:cNvPr id="5" name="Content Placeholder 4"/>
          <p:cNvSpPr>
            <a:spLocks noGrp="1"/>
          </p:cNvSpPr>
          <p:nvPr>
            <p:ph idx="13"/>
          </p:nvPr>
        </p:nvSpPr>
        <p:spPr>
          <a:xfrm>
            <a:off x="447675" y="1952625"/>
            <a:ext cx="8162925" cy="628650"/>
          </a:xfrm>
        </p:spPr>
        <p:txBody>
          <a:bodyPr wrap="square">
            <a:noAutofit/>
          </a:bodyPr>
          <a:lstStyle/>
          <a:p>
            <a:r>
              <a:rPr lang="en-IN" sz="2000" dirty="0"/>
              <a:t>Consider the original attributes of the SALES_COMMISSION entity on the previous slide</a:t>
            </a:r>
          </a:p>
        </p:txBody>
      </p:sp>
      <p:pic>
        <p:nvPicPr>
          <p:cNvPr id="21508" name="Picture 4" descr="Line 1: SALES underscore COMMISSION open parenthesis SalespersonNumber,&#10;Salesperson Last Name. SalespersonFirstName, Phone, CheckNumber, CheckDate, CommissionPeriod, TotalCommissionSales, CommissionAmount, BudgetCategory close parenthesis&#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2657475"/>
            <a:ext cx="8067445" cy="103644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Content Placeholder 5"/>
          <p:cNvSpPr>
            <a:spLocks noGrp="1"/>
          </p:cNvSpPr>
          <p:nvPr>
            <p:ph sz="quarter" idx="14"/>
          </p:nvPr>
        </p:nvSpPr>
        <p:spPr>
          <a:xfrm>
            <a:off x="457200" y="3768923"/>
            <a:ext cx="8153400" cy="374452"/>
          </a:xfrm>
        </p:spPr>
        <p:txBody>
          <a:bodyPr>
            <a:noAutofit/>
          </a:bodyPr>
          <a:lstStyle/>
          <a:p>
            <a:r>
              <a:rPr lang="en-IN" sz="2000" dirty="0" smtClean="0"/>
              <a:t>Three </a:t>
            </a:r>
            <a:r>
              <a:rPr lang="en-IN" sz="2000" dirty="0"/>
              <a:t>additional functional dependencies are:</a:t>
            </a:r>
          </a:p>
        </p:txBody>
      </p:sp>
      <p:pic>
        <p:nvPicPr>
          <p:cNvPr id="21510" name="Picture 6" descr="Line 1: SalespersonNumber arrow to right open parenthesis SalespersonLastName, SalespersonFirstName, Phone, BudgetCategory close parenthesis &#10;Line 2: CheckNumber arrow to right CheckDate&#10;Line 3: open parenthesis SalespersonNumber, CommissionPeriod close parenthesis arrow to right open parenthesis TotalCommissionSales, CommissionAmount, CheckNumber, CheckDate close parenthesis.&#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7152" y="4218915"/>
            <a:ext cx="7987797" cy="17729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223981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3921"/>
            <a:ext cx="8153400" cy="1156229"/>
          </a:xfrm>
        </p:spPr>
        <p:txBody>
          <a:bodyPr wrap="square" anchor="ctr">
            <a:noAutofit/>
          </a:bodyPr>
          <a:lstStyle/>
          <a:p>
            <a:r>
              <a:rPr lang="en-IN" sz="3600" dirty="0">
                <a:latin typeface="+mj-lt"/>
              </a:rPr>
              <a:t>A Relational Design for the SALES_COMMISSION </a:t>
            </a:r>
            <a:r>
              <a:rPr lang="en-IN" sz="3600" dirty="0" smtClean="0">
                <a:latin typeface="+mj-lt"/>
              </a:rPr>
              <a:t>Entity </a:t>
            </a:r>
            <a:r>
              <a:rPr lang="en-IN" sz="2800" dirty="0" smtClean="0">
                <a:latin typeface="+mj-lt"/>
              </a:rPr>
              <a:t>(2 of 2)</a:t>
            </a:r>
            <a:endParaRPr lang="en-US" sz="3600" dirty="0">
              <a:latin typeface="+mj-lt"/>
            </a:endParaRPr>
          </a:p>
        </p:txBody>
      </p:sp>
      <p:sp>
        <p:nvSpPr>
          <p:cNvPr id="3" name="Content Placeholder 2"/>
          <p:cNvSpPr>
            <a:spLocks noGrp="1"/>
          </p:cNvSpPr>
          <p:nvPr>
            <p:ph idx="1"/>
          </p:nvPr>
        </p:nvSpPr>
        <p:spPr>
          <a:xfrm>
            <a:off x="457200" y="1326237"/>
            <a:ext cx="8153400" cy="502564"/>
          </a:xfrm>
        </p:spPr>
        <p:txBody>
          <a:bodyPr wrap="square" anchor="ctr">
            <a:noAutofit/>
          </a:bodyPr>
          <a:lstStyle/>
          <a:p>
            <a:pPr marL="0" lvl="0" indent="0">
              <a:spcBef>
                <a:spcPts val="0"/>
              </a:spcBef>
              <a:buClr>
                <a:schemeClr val="lt1"/>
              </a:buClr>
              <a:buSzPct val="25000"/>
              <a:buNone/>
              <a:tabLst>
                <a:tab pos="628650" algn="l"/>
              </a:tabLst>
            </a:pPr>
            <a:r>
              <a:rPr lang="en-IN" sz="2800" b="1" dirty="0">
                <a:solidFill>
                  <a:srgbClr val="007FA3"/>
                </a:solidFill>
              </a:rPr>
              <a:t>Understand the need for denormalization</a:t>
            </a:r>
          </a:p>
        </p:txBody>
      </p:sp>
      <p:sp>
        <p:nvSpPr>
          <p:cNvPr id="5" name="Content Placeholder 4"/>
          <p:cNvSpPr>
            <a:spLocks noGrp="1"/>
          </p:cNvSpPr>
          <p:nvPr>
            <p:ph idx="13"/>
          </p:nvPr>
        </p:nvSpPr>
        <p:spPr>
          <a:xfrm>
            <a:off x="447675" y="1952625"/>
            <a:ext cx="8153400" cy="1485900"/>
          </a:xfrm>
        </p:spPr>
        <p:txBody>
          <a:bodyPr wrap="square">
            <a:noAutofit/>
          </a:bodyPr>
          <a:lstStyle/>
          <a:p>
            <a:r>
              <a:rPr lang="en-IN" sz="2000" dirty="0"/>
              <a:t>One look at the previous functional dependencies reveals that the original table, given the primary key CheckNumber, should actually be called COMMISSION_CHECK.</a:t>
            </a:r>
          </a:p>
          <a:p>
            <a:r>
              <a:rPr lang="en-IN" sz="2000" dirty="0"/>
              <a:t>Once normalized properly you have</a:t>
            </a:r>
            <a:r>
              <a:rPr lang="en-IN" sz="2000" dirty="0" smtClean="0"/>
              <a:t>…</a:t>
            </a:r>
            <a:endParaRPr lang="en-IN" sz="2000" dirty="0"/>
          </a:p>
        </p:txBody>
      </p:sp>
      <p:pic>
        <p:nvPicPr>
          <p:cNvPr id="22532" name="Picture 4" descr="Line 1: SALESPERSON open parenthesis SalespersonNumber, SalespersonLastName.SalespersonFirstName, Phone, BudgetCategory close parenthesis &#10;Line 2: SALES underscore COMMISSION open parenthesis SalespersonNumber, CommissionPeriod, TotalCommissionSales, CommissionAmount, CheckNumber close parenthesis &#10;Line 3: COMMISSION underscore HECK open parenthesis CheckNumber, CheckDate close parenthesis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2938" y="3514725"/>
            <a:ext cx="7858125" cy="1647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Content Placeholder 3"/>
          <p:cNvSpPr>
            <a:spLocks noGrp="1"/>
          </p:cNvSpPr>
          <p:nvPr>
            <p:ph sz="quarter" idx="14"/>
          </p:nvPr>
        </p:nvSpPr>
        <p:spPr>
          <a:xfrm>
            <a:off x="457200" y="5226248"/>
            <a:ext cx="8153400" cy="374452"/>
          </a:xfrm>
        </p:spPr>
        <p:txBody>
          <a:bodyPr>
            <a:noAutofit/>
          </a:bodyPr>
          <a:lstStyle/>
          <a:p>
            <a:r>
              <a:rPr lang="en-US" sz="2000" dirty="0"/>
              <a:t>This is now shown in Figure </a:t>
            </a:r>
            <a:r>
              <a:rPr lang="en-US" sz="2000" dirty="0" smtClean="0"/>
              <a:t>5.8 </a:t>
            </a:r>
            <a:r>
              <a:rPr lang="en-US" sz="2000" dirty="0"/>
              <a:t>on the next slide.</a:t>
            </a:r>
          </a:p>
        </p:txBody>
      </p:sp>
    </p:spTree>
    <p:extLst>
      <p:ext uri="{BB962C8B-B14F-4D97-AF65-F5344CB8AC3E}">
        <p14:creationId xmlns:p14="http://schemas.microsoft.com/office/powerpoint/2010/main" val="20670782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099"/>
            <a:ext cx="8153400" cy="1171576"/>
          </a:xfrm>
        </p:spPr>
        <p:txBody>
          <a:bodyPr wrap="square" anchor="ctr">
            <a:noAutofit/>
          </a:bodyPr>
          <a:lstStyle/>
          <a:p>
            <a:r>
              <a:rPr lang="en-IN" sz="3600" dirty="0">
                <a:latin typeface="+mj-lt"/>
              </a:rPr>
              <a:t>Figure </a:t>
            </a:r>
            <a:r>
              <a:rPr lang="en-IN" sz="3600" dirty="0" smtClean="0">
                <a:latin typeface="+mj-lt"/>
              </a:rPr>
              <a:t>5.8 </a:t>
            </a:r>
            <a:r>
              <a:rPr lang="en-IN" sz="3600" dirty="0">
                <a:latin typeface="+mj-lt"/>
              </a:rPr>
              <a:t>The Normalized </a:t>
            </a:r>
            <a:r>
              <a:rPr lang="en-IN" sz="3600" dirty="0" smtClean="0">
                <a:latin typeface="+mj-lt"/>
              </a:rPr>
              <a:t>SALES_ COMMISSION And </a:t>
            </a:r>
            <a:r>
              <a:rPr lang="en-IN" sz="3600" dirty="0">
                <a:latin typeface="+mj-lt"/>
              </a:rPr>
              <a:t>Associated Tables</a:t>
            </a:r>
            <a:endParaRPr lang="en-US" sz="3600" dirty="0">
              <a:latin typeface="+mj-lt"/>
            </a:endParaRPr>
          </a:p>
        </p:txBody>
      </p:sp>
      <p:pic>
        <p:nvPicPr>
          <p:cNvPr id="3" name="Picture 2" descr="1. Sales_Person table lists the below.&#10;• Salesperson Number which is highlighted with a primary key symbol.&#10;• Salesperson Last Name &#10;• Salesperson First Name &#10;• Phone &#10;• Budget Category&#10;2. Sales_Commission table lists the below.&#10;• Salesperson Number which is highlighted with a foreign key symbol.&#10;• Commission Period which is highlighted along with the SalespersonNumber. This has a constraint key symbol.&#10;• Total Commission Sales&#10;• Commission Amount &#10;• Check Number&#10;3. Commission_check table lists the below.&#10;• Check Number which is highlighted with a foreign key symbol&#10;• Check Date&#10;Below are the entity relationships:&#10;a) Salesperson Number is a foreign key referencing Salesperson Number in SALESPERSON.&#10;b) SALES_COMMISSION is ID-dependent on SALESPERSON.&#10;c) Check Number is a foreign key referencing Check Number in COMMISSION_CHECK."/>
          <p:cNvPicPr>
            <a:picLocks noChangeAspect="1" noChangeArrowheads="1"/>
          </p:cNvPicPr>
          <p:nvPr/>
        </p:nvPicPr>
        <p:blipFill rotWithShape="1">
          <a:blip r:embed="rId3">
            <a:extLst>
              <a:ext uri="{28A0092B-C50C-407E-A947-70E740481C1C}">
                <a14:useLocalDpi xmlns:a14="http://schemas.microsoft.com/office/drawing/2010/main" val="0"/>
              </a:ext>
            </a:extLst>
          </a:blip>
          <a:srcRect b="9912"/>
          <a:stretch/>
        </p:blipFill>
        <p:spPr bwMode="auto">
          <a:xfrm>
            <a:off x="568928" y="1455479"/>
            <a:ext cx="7993510" cy="31927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64189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574"/>
            <a:ext cx="8153400" cy="647701"/>
          </a:xfrm>
        </p:spPr>
        <p:txBody>
          <a:bodyPr wrap="square" anchor="ctr">
            <a:noAutofit/>
          </a:bodyPr>
          <a:lstStyle/>
          <a:p>
            <a:r>
              <a:rPr lang="en-IN" sz="3600" dirty="0">
                <a:latin typeface="+mj-lt"/>
              </a:rPr>
              <a:t>Representing 1:1 Relationships</a:t>
            </a:r>
            <a:endParaRPr lang="en-US" sz="3600" dirty="0">
              <a:latin typeface="+mj-lt"/>
            </a:endParaRPr>
          </a:p>
        </p:txBody>
      </p:sp>
      <p:sp>
        <p:nvSpPr>
          <p:cNvPr id="3" name="Content Placeholder 2"/>
          <p:cNvSpPr>
            <a:spLocks noGrp="1"/>
          </p:cNvSpPr>
          <p:nvPr>
            <p:ph idx="1"/>
          </p:nvPr>
        </p:nvSpPr>
        <p:spPr>
          <a:xfrm>
            <a:off x="457200" y="774025"/>
            <a:ext cx="8153400" cy="892850"/>
          </a:xfrm>
        </p:spPr>
        <p:txBody>
          <a:bodyPr wrap="square" anchor="ctr">
            <a:noAutofit/>
          </a:bodyPr>
          <a:lstStyle/>
          <a:p>
            <a:pPr marL="0" lvl="0" indent="0">
              <a:spcBef>
                <a:spcPts val="0"/>
              </a:spcBef>
              <a:buClr>
                <a:schemeClr val="lt1"/>
              </a:buClr>
              <a:buSzPct val="25000"/>
              <a:buNone/>
              <a:tabLst>
                <a:tab pos="628650" algn="l"/>
              </a:tabLst>
            </a:pPr>
            <a:r>
              <a:rPr lang="en-IN" sz="2800" b="1" dirty="0">
                <a:solidFill>
                  <a:srgbClr val="007FA3"/>
                </a:solidFill>
              </a:rPr>
              <a:t>Know how to represent 1:1, 1:N, and N:M binary relationships</a:t>
            </a:r>
          </a:p>
        </p:txBody>
      </p:sp>
      <p:sp>
        <p:nvSpPr>
          <p:cNvPr id="4" name="Content Placeholder 3"/>
          <p:cNvSpPr>
            <a:spLocks noGrp="1"/>
          </p:cNvSpPr>
          <p:nvPr>
            <p:ph idx="13"/>
          </p:nvPr>
        </p:nvSpPr>
        <p:spPr>
          <a:xfrm>
            <a:off x="447675" y="1924050"/>
            <a:ext cx="8153400" cy="2438400"/>
          </a:xfrm>
        </p:spPr>
        <p:txBody>
          <a:bodyPr wrap="square">
            <a:noAutofit/>
          </a:bodyPr>
          <a:lstStyle/>
          <a:p>
            <a:pPr marL="285750" indent="-285750"/>
            <a:r>
              <a:rPr lang="en-IN" sz="2200" dirty="0"/>
              <a:t>The maximum cardinality determines how a relationship is represented.</a:t>
            </a:r>
          </a:p>
          <a:p>
            <a:pPr marL="285750" indent="-285750"/>
            <a:r>
              <a:rPr lang="en-IN" sz="2200" dirty="0"/>
              <a:t>1:1 Relationship:</a:t>
            </a:r>
          </a:p>
          <a:p>
            <a:pPr marL="772668" lvl="1"/>
            <a:r>
              <a:rPr lang="en-IN" sz="2200" dirty="0"/>
              <a:t>the key from one relation is placed in the other as a </a:t>
            </a:r>
            <a:r>
              <a:rPr lang="en-IN" sz="2200" i="1" dirty="0"/>
              <a:t>foreign key</a:t>
            </a:r>
          </a:p>
          <a:p>
            <a:pPr marL="772668" lvl="1"/>
            <a:r>
              <a:rPr lang="en-IN" sz="2200" dirty="0"/>
              <a:t>it does not matter which table receives the foreign key</a:t>
            </a:r>
            <a:endParaRPr lang="en-IN" sz="2200" dirty="0" smtClean="0"/>
          </a:p>
        </p:txBody>
      </p:sp>
    </p:spTree>
    <p:extLst>
      <p:ext uri="{BB962C8B-B14F-4D97-AF65-F5344CB8AC3E}">
        <p14:creationId xmlns:p14="http://schemas.microsoft.com/office/powerpoint/2010/main" val="3689251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7624"/>
            <a:ext cx="8153400" cy="1152525"/>
          </a:xfrm>
        </p:spPr>
        <p:txBody>
          <a:bodyPr wrap="square" anchor="ctr">
            <a:noAutofit/>
          </a:bodyPr>
          <a:lstStyle/>
          <a:p>
            <a:r>
              <a:rPr lang="en-IN" sz="3600" dirty="0">
                <a:latin typeface="+mj-lt"/>
              </a:rPr>
              <a:t>Figure </a:t>
            </a:r>
            <a:r>
              <a:rPr lang="en-IN" sz="3600" dirty="0" smtClean="0">
                <a:latin typeface="+mj-lt"/>
              </a:rPr>
              <a:t>5.10 </a:t>
            </a:r>
            <a:r>
              <a:rPr lang="en-IN" sz="3600" dirty="0">
                <a:latin typeface="+mj-lt"/>
              </a:rPr>
              <a:t>1:1 Strong Entity Relationships</a:t>
            </a:r>
            <a:endParaRPr lang="en-US" sz="3600" dirty="0">
              <a:latin typeface="+mj-lt"/>
            </a:endParaRPr>
          </a:p>
        </p:txBody>
      </p:sp>
      <p:pic>
        <p:nvPicPr>
          <p:cNvPr id="3" name="Picture 2" descr="There are three image sets, one for 1:1 Strong Entity Relationship, the second for placing the primary key of LOCKER into Employee and the third for placing the primary Key of EMPLOYEE into LOCKER.&#10;a. Example of 1 is to 1 Strong Entity Relationship:&#10;• The Employee entity has the following fields, Employee Number, Last Name, First Name, Office Number and Office Phone.&#10;• The Locker entity has the following fields, Locker Number, Locker-room and Locker Size.&#10;• A strong 1 is to 1 relationship is shown by a single line and a circle on both the entities connected by a dotted line."/>
          <p:cNvPicPr>
            <a:picLocks noChangeAspect="1" noChangeArrowheads="1"/>
          </p:cNvPicPr>
          <p:nvPr/>
        </p:nvPicPr>
        <p:blipFill rotWithShape="1">
          <a:blip r:embed="rId3">
            <a:extLst>
              <a:ext uri="{28A0092B-C50C-407E-A947-70E740481C1C}">
                <a14:useLocalDpi xmlns:a14="http://schemas.microsoft.com/office/drawing/2010/main" val="0"/>
              </a:ext>
            </a:extLst>
          </a:blip>
          <a:srcRect r="2344" b="13190"/>
          <a:stretch/>
        </p:blipFill>
        <p:spPr bwMode="auto">
          <a:xfrm>
            <a:off x="1838325" y="1408723"/>
            <a:ext cx="5455918" cy="1544027"/>
          </a:xfrm>
          <a:prstGeom prst="rect">
            <a:avLst/>
          </a:prstGeom>
          <a:noFill/>
          <a:extLst>
            <a:ext uri="{909E8E84-426E-40DD-AFC4-6F175D3DCCD1}">
              <a14:hiddenFill xmlns:a14="http://schemas.microsoft.com/office/drawing/2010/main">
                <a:solidFill>
                  <a:srgbClr val="FFFFFF"/>
                </a:solidFill>
              </a14:hiddenFill>
            </a:ext>
          </a:extLst>
        </p:spPr>
      </p:pic>
      <p:pic>
        <p:nvPicPr>
          <p:cNvPr id="9219" name="Picture 3" descr="b. Placing the primary key of LOCKER into EMPLOYEE:&#10;• The Employee entity has the following fields, Employee Number, Last Name, First Name, Office Number, Office Phone, Locker Number as foreign key. A primary key constraint is on the Employee Number.&#10;• The Locker entity has the following fields, Locker Number, Locker-room and Locker Size. A primary key con-straint is on the Locker Number.&#10;• A relationship is shown by a single line and a circle on both the entities connected by a dotted line."/>
          <p:cNvPicPr>
            <a:picLocks noChangeAspect="1" noChangeArrowheads="1"/>
          </p:cNvPicPr>
          <p:nvPr/>
        </p:nvPicPr>
        <p:blipFill rotWithShape="1">
          <a:blip r:embed="rId4">
            <a:extLst>
              <a:ext uri="{28A0092B-C50C-407E-A947-70E740481C1C}">
                <a14:useLocalDpi xmlns:a14="http://schemas.microsoft.com/office/drawing/2010/main" val="0"/>
              </a:ext>
            </a:extLst>
          </a:blip>
          <a:srcRect r="2637" b="12769"/>
          <a:stretch/>
        </p:blipFill>
        <p:spPr bwMode="auto">
          <a:xfrm>
            <a:off x="1823742" y="3065336"/>
            <a:ext cx="5493947" cy="1562223"/>
          </a:xfrm>
          <a:prstGeom prst="rect">
            <a:avLst/>
          </a:prstGeom>
          <a:noFill/>
          <a:extLst>
            <a:ext uri="{909E8E84-426E-40DD-AFC4-6F175D3DCCD1}">
              <a14:hiddenFill xmlns:a14="http://schemas.microsoft.com/office/drawing/2010/main">
                <a:solidFill>
                  <a:srgbClr val="FFFFFF"/>
                </a:solidFill>
              </a14:hiddenFill>
            </a:ext>
          </a:extLst>
        </p:spPr>
      </p:pic>
      <p:pic>
        <p:nvPicPr>
          <p:cNvPr id="9220" name="Picture 4" descr="c. Placing the Primary Key of EMPLOYEE into LOCKER:&#10;• The Employee entity has the following fields, Employee Number, Last Name, First Name, Office Number, Office Phone. A primary key constraint is on the Employee Number.&#10;• The Locker entity has the following fields, Locker Number, Locker-room, Locker Size and Employee Number as a foreign key. A primary key constraint is on the Locker Number.&#10;• A relationship is shown by a single line and a circle on both the entities connected by a dotted line."/>
          <p:cNvPicPr>
            <a:picLocks noChangeAspect="1" noChangeArrowheads="1"/>
          </p:cNvPicPr>
          <p:nvPr/>
        </p:nvPicPr>
        <p:blipFill rotWithShape="1">
          <a:blip r:embed="rId5">
            <a:extLst>
              <a:ext uri="{28A0092B-C50C-407E-A947-70E740481C1C}">
                <a14:useLocalDpi xmlns:a14="http://schemas.microsoft.com/office/drawing/2010/main" val="0"/>
              </a:ext>
            </a:extLst>
          </a:blip>
          <a:srcRect r="2441" b="13190"/>
          <a:stretch/>
        </p:blipFill>
        <p:spPr bwMode="auto">
          <a:xfrm>
            <a:off x="1812768" y="4732198"/>
            <a:ext cx="5504970" cy="15594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35417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099"/>
            <a:ext cx="8153400" cy="619125"/>
          </a:xfrm>
        </p:spPr>
        <p:txBody>
          <a:bodyPr wrap="square" anchor="ctr">
            <a:noAutofit/>
          </a:bodyPr>
          <a:lstStyle/>
          <a:p>
            <a:r>
              <a:rPr lang="en-IN" sz="3600" dirty="0">
                <a:latin typeface="+mj-lt"/>
              </a:rPr>
              <a:t>Results of a 1:1 Relationship</a:t>
            </a:r>
            <a:endParaRPr lang="en-US" sz="3600" dirty="0">
              <a:latin typeface="+mj-lt"/>
            </a:endParaRPr>
          </a:p>
        </p:txBody>
      </p:sp>
      <p:sp>
        <p:nvSpPr>
          <p:cNvPr id="3" name="Content Placeholder 2"/>
          <p:cNvSpPr>
            <a:spLocks noGrp="1"/>
          </p:cNvSpPr>
          <p:nvPr>
            <p:ph idx="1"/>
          </p:nvPr>
        </p:nvSpPr>
        <p:spPr>
          <a:xfrm>
            <a:off x="457200" y="771524"/>
            <a:ext cx="8153400" cy="885825"/>
          </a:xfrm>
        </p:spPr>
        <p:txBody>
          <a:bodyPr wrap="square" anchor="ctr">
            <a:noAutofit/>
          </a:bodyPr>
          <a:lstStyle/>
          <a:p>
            <a:pPr marL="0" lvl="0" indent="0">
              <a:spcBef>
                <a:spcPts val="0"/>
              </a:spcBef>
              <a:buClr>
                <a:schemeClr val="lt1"/>
              </a:buClr>
              <a:buSzPct val="25000"/>
              <a:buNone/>
              <a:tabLst>
                <a:tab pos="628650" algn="l"/>
              </a:tabLst>
            </a:pPr>
            <a:r>
              <a:rPr lang="en-IN" sz="2800" b="1" dirty="0">
                <a:solidFill>
                  <a:srgbClr val="007FA3"/>
                </a:solidFill>
              </a:rPr>
              <a:t>Know how to represent 1:1, 1:N, and N:M binary </a:t>
            </a:r>
            <a:r>
              <a:rPr lang="en-IN" sz="2800" b="1" dirty="0" smtClean="0">
                <a:solidFill>
                  <a:srgbClr val="007FA3"/>
                </a:solidFill>
              </a:rPr>
              <a:t>relationships</a:t>
            </a:r>
            <a:endParaRPr lang="en-IN" sz="2800" b="1" dirty="0">
              <a:solidFill>
                <a:srgbClr val="007FA3"/>
              </a:solidFill>
            </a:endParaRPr>
          </a:p>
        </p:txBody>
      </p:sp>
      <p:sp>
        <p:nvSpPr>
          <p:cNvPr id="4" name="Content Placeholder 3"/>
          <p:cNvSpPr>
            <a:spLocks noGrp="1"/>
          </p:cNvSpPr>
          <p:nvPr>
            <p:ph idx="13"/>
          </p:nvPr>
        </p:nvSpPr>
        <p:spPr>
          <a:xfrm>
            <a:off x="447675" y="1743075"/>
            <a:ext cx="8153400" cy="781050"/>
          </a:xfrm>
        </p:spPr>
        <p:txBody>
          <a:bodyPr wrap="square">
            <a:noAutofit/>
          </a:bodyPr>
          <a:lstStyle/>
          <a:p>
            <a:pPr marL="285750" indent="-285750"/>
            <a:r>
              <a:rPr lang="en-IN" sz="2200" dirty="0"/>
              <a:t>Because of a 1:1 relationship both of the following examples would not produce any unassigned employees.</a:t>
            </a:r>
          </a:p>
        </p:txBody>
      </p:sp>
      <p:pic>
        <p:nvPicPr>
          <p:cNvPr id="23555" name="Picture 3" descr="Line 1: SELECT asterisk&#10;Line 2: FROM EMPLOYEE JOIN LOCKER&#10;Line 3: ON EMPLOYEE.LockerNumber equals LOCKER.LockerNumber;&#10;Line 4: SELECT asterisk&#10;Line 5: FROM EMPLOYEE JOIN LOCKER&#10;Line 6: ON EMPLOYEE. EmployeeNumber equals LOCKER.EmployeeNumber;&#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3900" y="2628900"/>
            <a:ext cx="7258050" cy="2190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323847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2507"/>
            <a:ext cx="8153400" cy="1690568"/>
          </a:xfrm>
        </p:spPr>
        <p:txBody>
          <a:bodyPr wrap="square" anchor="ctr">
            <a:noAutofit/>
          </a:bodyPr>
          <a:lstStyle/>
          <a:p>
            <a:r>
              <a:rPr lang="en-IN" sz="3600" dirty="0">
                <a:latin typeface="+mj-lt"/>
              </a:rPr>
              <a:t>Figure </a:t>
            </a:r>
            <a:r>
              <a:rPr lang="en-IN" sz="3600" dirty="0" smtClean="0">
                <a:latin typeface="+mj-lt"/>
              </a:rPr>
              <a:t>5.11 </a:t>
            </a:r>
            <a:r>
              <a:rPr lang="en-IN" sz="3600" dirty="0">
                <a:latin typeface="+mj-lt"/>
              </a:rPr>
              <a:t>1:1 Strong Entity Relationship Between CUSTOMER and CONTACT</a:t>
            </a:r>
            <a:endParaRPr lang="en-US" sz="3600" dirty="0">
              <a:latin typeface="+mj-lt"/>
            </a:endParaRPr>
          </a:p>
        </p:txBody>
      </p:sp>
      <p:pic>
        <p:nvPicPr>
          <p:cNvPr id="3" name="Picture 2" descr="• The columns of Customer table are Customer Number, Customer Name, Street Address, City, State, ZIP and Contact Name which is a foreign key. Customer Number shows a key constraint. &#10;• The columns of Contact table are Contact Name and Phone. Contact Name shows a primary key constraint.&#10;• The one is to one optional relationship from Contact to Customer is marked by a vertical line and a circle on customer joined by a dotted line to a double line on the contact.&#10;• For every Contact Name on Customer, there should already be one row in the Contact table."/>
          <p:cNvPicPr>
            <a:picLocks noChangeAspect="1" noChangeArrowheads="1"/>
          </p:cNvPicPr>
          <p:nvPr/>
        </p:nvPicPr>
        <p:blipFill rotWithShape="1">
          <a:blip r:embed="rId3">
            <a:extLst>
              <a:ext uri="{28A0092B-C50C-407E-A947-70E740481C1C}">
                <a14:useLocalDpi xmlns:a14="http://schemas.microsoft.com/office/drawing/2010/main" val="0"/>
              </a:ext>
            </a:extLst>
          </a:blip>
          <a:srcRect r="2637" b="10328"/>
          <a:stretch/>
        </p:blipFill>
        <p:spPr bwMode="auto">
          <a:xfrm>
            <a:off x="557954" y="2214065"/>
            <a:ext cx="8018566" cy="30723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49568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46077"/>
            <a:ext cx="8153400" cy="611148"/>
          </a:xfrm>
        </p:spPr>
        <p:txBody>
          <a:bodyPr wrap="square" anchor="ctr">
            <a:noAutofit/>
          </a:bodyPr>
          <a:lstStyle/>
          <a:p>
            <a:r>
              <a:rPr lang="en-IN" altLang="en-US" dirty="0"/>
              <a:t>Learning </a:t>
            </a:r>
            <a:r>
              <a:rPr lang="en-IN" altLang="en-US" dirty="0" smtClean="0"/>
              <a:t>Objectives</a:t>
            </a:r>
            <a:endParaRPr lang="en-US" dirty="0"/>
          </a:p>
        </p:txBody>
      </p:sp>
      <p:sp>
        <p:nvSpPr>
          <p:cNvPr id="3" name="Content Placeholder 2"/>
          <p:cNvSpPr>
            <a:spLocks noGrp="1"/>
          </p:cNvSpPr>
          <p:nvPr>
            <p:ph idx="1"/>
          </p:nvPr>
        </p:nvSpPr>
        <p:spPr>
          <a:xfrm>
            <a:off x="456154" y="857250"/>
            <a:ext cx="8153400" cy="4201150"/>
          </a:xfrm>
        </p:spPr>
        <p:txBody>
          <a:bodyPr vert="horz" lIns="0" tIns="0" rIns="0" bIns="0" rtlCol="0">
            <a:noAutofit/>
          </a:bodyPr>
          <a:lstStyle/>
          <a:p>
            <a:pPr marL="285750" indent="-285750"/>
            <a:r>
              <a:rPr lang="en-IN" sz="2200" dirty="0" smtClean="0"/>
              <a:t>Learn </a:t>
            </a:r>
            <a:r>
              <a:rPr lang="en-IN" sz="2200" dirty="0"/>
              <a:t>how to transform E-R data models into relational designs</a:t>
            </a:r>
          </a:p>
          <a:p>
            <a:pPr marL="285750" indent="-285750"/>
            <a:r>
              <a:rPr lang="en-IN" sz="2200" dirty="0" smtClean="0"/>
              <a:t>Practice </a:t>
            </a:r>
            <a:r>
              <a:rPr lang="en-IN" sz="2200" dirty="0"/>
              <a:t>applying the normalization process</a:t>
            </a:r>
          </a:p>
          <a:p>
            <a:pPr marL="285750" indent="-285750"/>
            <a:r>
              <a:rPr lang="en-IN" sz="2200" dirty="0" smtClean="0"/>
              <a:t>Understand </a:t>
            </a:r>
            <a:r>
              <a:rPr lang="en-IN" sz="2200" dirty="0"/>
              <a:t>the need for denormalization</a:t>
            </a:r>
          </a:p>
          <a:p>
            <a:pPr marL="285750" indent="-285750"/>
            <a:r>
              <a:rPr lang="en-IN" sz="2200" dirty="0" smtClean="0"/>
              <a:t>Learn </a:t>
            </a:r>
            <a:r>
              <a:rPr lang="en-IN" sz="2200" dirty="0"/>
              <a:t>how to represent weak entities with the relational Model</a:t>
            </a:r>
          </a:p>
          <a:p>
            <a:pPr marL="285750" indent="-285750"/>
            <a:r>
              <a:rPr lang="en-IN" sz="2200" dirty="0" smtClean="0"/>
              <a:t>Know </a:t>
            </a:r>
            <a:r>
              <a:rPr lang="en-IN" sz="2200" dirty="0"/>
              <a:t>how to represent 1:1, 1:N, and N:M binary relationships</a:t>
            </a:r>
          </a:p>
          <a:p>
            <a:pPr marL="285750" indent="-285750"/>
            <a:r>
              <a:rPr lang="en-IN" sz="2200" dirty="0" smtClean="0"/>
              <a:t>Know </a:t>
            </a:r>
            <a:r>
              <a:rPr lang="en-IN" sz="2200" dirty="0"/>
              <a:t>how to represent 1:1, 1:N, and N:M recursive relationships</a:t>
            </a:r>
          </a:p>
          <a:p>
            <a:pPr marL="285750" indent="-285750"/>
            <a:r>
              <a:rPr lang="en-IN" sz="2200" dirty="0" smtClean="0"/>
              <a:t>Learn </a:t>
            </a:r>
            <a:r>
              <a:rPr lang="en-IN" sz="2200" dirty="0"/>
              <a:t>SQL statements for creating joins over binary and recursive </a:t>
            </a:r>
            <a:r>
              <a:rPr lang="en-IN" sz="2200" dirty="0" smtClean="0"/>
              <a:t>relationships</a:t>
            </a:r>
          </a:p>
        </p:txBody>
      </p:sp>
    </p:spTree>
    <p:extLst>
      <p:ext uri="{BB962C8B-B14F-4D97-AF65-F5344CB8AC3E}">
        <p14:creationId xmlns:p14="http://schemas.microsoft.com/office/powerpoint/2010/main" val="19443794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7624"/>
            <a:ext cx="8153400" cy="1152525"/>
          </a:xfrm>
        </p:spPr>
        <p:txBody>
          <a:bodyPr wrap="square" anchor="ctr">
            <a:noAutofit/>
          </a:bodyPr>
          <a:lstStyle/>
          <a:p>
            <a:r>
              <a:rPr lang="en-IN" sz="3600" dirty="0">
                <a:latin typeface="+mj-lt"/>
              </a:rPr>
              <a:t>Representing 1:N Strong Entity Relationships</a:t>
            </a:r>
            <a:endParaRPr lang="en-US" sz="3600" dirty="0">
              <a:latin typeface="+mj-lt"/>
            </a:endParaRPr>
          </a:p>
        </p:txBody>
      </p:sp>
      <p:sp>
        <p:nvSpPr>
          <p:cNvPr id="3" name="Content Placeholder 2"/>
          <p:cNvSpPr>
            <a:spLocks noGrp="1"/>
          </p:cNvSpPr>
          <p:nvPr>
            <p:ph idx="1"/>
          </p:nvPr>
        </p:nvSpPr>
        <p:spPr>
          <a:xfrm>
            <a:off x="457200" y="1319450"/>
            <a:ext cx="8153400" cy="947499"/>
          </a:xfrm>
        </p:spPr>
        <p:txBody>
          <a:bodyPr wrap="square" anchor="ctr">
            <a:noAutofit/>
          </a:bodyPr>
          <a:lstStyle/>
          <a:p>
            <a:pPr marL="0" lvl="0" indent="0">
              <a:spcBef>
                <a:spcPts val="0"/>
              </a:spcBef>
              <a:buClr>
                <a:schemeClr val="lt1"/>
              </a:buClr>
              <a:buSzPct val="25000"/>
              <a:buNone/>
              <a:tabLst>
                <a:tab pos="628650" algn="l"/>
              </a:tabLst>
            </a:pPr>
            <a:r>
              <a:rPr lang="en-IN" sz="2800" b="1" dirty="0">
                <a:solidFill>
                  <a:srgbClr val="007FA3"/>
                </a:solidFill>
              </a:rPr>
              <a:t>Know how to represent 1:1, 1:N, and N:M binary relationships</a:t>
            </a:r>
          </a:p>
        </p:txBody>
      </p:sp>
      <p:sp>
        <p:nvSpPr>
          <p:cNvPr id="4" name="Content Placeholder 3"/>
          <p:cNvSpPr>
            <a:spLocks noGrp="1"/>
          </p:cNvSpPr>
          <p:nvPr>
            <p:ph idx="13"/>
          </p:nvPr>
        </p:nvSpPr>
        <p:spPr>
          <a:xfrm>
            <a:off x="457200" y="2286000"/>
            <a:ext cx="8153400" cy="2428875"/>
          </a:xfrm>
        </p:spPr>
        <p:txBody>
          <a:bodyPr wrap="square">
            <a:noAutofit/>
          </a:bodyPr>
          <a:lstStyle/>
          <a:p>
            <a:pPr marL="285750" indent="-285750"/>
            <a:r>
              <a:rPr lang="en-IN" sz="2200" dirty="0"/>
              <a:t>Like a 1:1 relationship, a 1:N relationship is saved by placing the key from one table into another as a foreign key.</a:t>
            </a:r>
          </a:p>
          <a:p>
            <a:pPr marL="285750" indent="-285750"/>
            <a:r>
              <a:rPr lang="en-IN" sz="2200" dirty="0"/>
              <a:t>However, in a 1:N  the foreign key always goes into the many-side of the relationship:</a:t>
            </a:r>
          </a:p>
          <a:p>
            <a:pPr marL="772668" lvl="1"/>
            <a:r>
              <a:rPr lang="en-IN" sz="2200" dirty="0"/>
              <a:t>the 1 side is called the </a:t>
            </a:r>
            <a:r>
              <a:rPr lang="en-IN" sz="2200" b="1" dirty="0"/>
              <a:t>parent</a:t>
            </a:r>
          </a:p>
          <a:p>
            <a:pPr marL="772668" lvl="1"/>
            <a:r>
              <a:rPr lang="en-IN" sz="2200" dirty="0"/>
              <a:t>the N side is called the </a:t>
            </a:r>
            <a:r>
              <a:rPr lang="en-IN" sz="2200" b="1" dirty="0"/>
              <a:t>child</a:t>
            </a:r>
          </a:p>
        </p:txBody>
      </p:sp>
    </p:spTree>
    <p:extLst>
      <p:ext uri="{BB962C8B-B14F-4D97-AF65-F5344CB8AC3E}">
        <p14:creationId xmlns:p14="http://schemas.microsoft.com/office/powerpoint/2010/main" val="16419966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4528"/>
            <a:ext cx="8153400" cy="1155621"/>
          </a:xfrm>
        </p:spPr>
        <p:txBody>
          <a:bodyPr wrap="square" anchor="ctr">
            <a:noAutofit/>
          </a:bodyPr>
          <a:lstStyle/>
          <a:p>
            <a:r>
              <a:rPr lang="en-IN" sz="3600" dirty="0">
                <a:latin typeface="+mj-lt"/>
              </a:rPr>
              <a:t>Figure </a:t>
            </a:r>
            <a:r>
              <a:rPr lang="en-IN" sz="3600" dirty="0" smtClean="0">
                <a:latin typeface="+mj-lt"/>
              </a:rPr>
              <a:t>5.12 </a:t>
            </a:r>
            <a:r>
              <a:rPr lang="en-IN" sz="3600" dirty="0">
                <a:latin typeface="+mj-lt"/>
              </a:rPr>
              <a:t>1:N Strong Entity Relationships</a:t>
            </a:r>
            <a:endParaRPr lang="en-US" sz="3600" dirty="0">
              <a:latin typeface="+mj-lt"/>
            </a:endParaRPr>
          </a:p>
        </p:txBody>
      </p:sp>
      <p:pic>
        <p:nvPicPr>
          <p:cNvPr id="11266" name="Picture 2" descr="The image shows two representations, one as an example of 1 is to N strong entity relationship and the other for placing the primary key of ITEM into QUOTATION.&#10;a. Example 1 is to N strong entity relationship:&#10;• Columns of ITEM table are ItemNumber, Description, Cost, ListPrice and Quantity On Hand. The Item-Number is highlighted.&#10;• Columns of Quotation table are Quote Number, Vendor Name, Quantity and Cost Each. The Quote Number is highlighted.&#10;• It shows a one-to-many optional link from Item to Quotation."/>
          <p:cNvPicPr>
            <a:picLocks noChangeAspect="1" noChangeArrowheads="1"/>
          </p:cNvPicPr>
          <p:nvPr/>
        </p:nvPicPr>
        <p:blipFill rotWithShape="1">
          <a:blip r:embed="rId3">
            <a:extLst>
              <a:ext uri="{28A0092B-C50C-407E-A947-70E740481C1C}">
                <a14:useLocalDpi xmlns:a14="http://schemas.microsoft.com/office/drawing/2010/main" val="0"/>
              </a:ext>
            </a:extLst>
          </a:blip>
          <a:srcRect r="1758" b="13281"/>
          <a:stretch/>
        </p:blipFill>
        <p:spPr bwMode="auto">
          <a:xfrm>
            <a:off x="557883" y="1640226"/>
            <a:ext cx="8010843" cy="1767799"/>
          </a:xfrm>
          <a:prstGeom prst="rect">
            <a:avLst/>
          </a:prstGeom>
          <a:noFill/>
          <a:extLst>
            <a:ext uri="{909E8E84-426E-40DD-AFC4-6F175D3DCCD1}">
              <a14:hiddenFill xmlns:a14="http://schemas.microsoft.com/office/drawing/2010/main">
                <a:solidFill>
                  <a:srgbClr val="FFFFFF"/>
                </a:solidFill>
              </a14:hiddenFill>
            </a:ext>
          </a:extLst>
        </p:spPr>
      </p:pic>
      <p:pic>
        <p:nvPicPr>
          <p:cNvPr id="11267" name="Picture 3" descr="b. Placing the primary key of ITEM into QUOTATION:&#10;• Columns of ITEM table are ItemNumber, Description, Cost, ListPrice and Quantity On Hand. The Item-Number is highlighted with a primary key constraint.&#10;• Columns of Quotation table are Quote Number, Vendor Name, Quantity, Cost Each and ItemNumber as foreign key. The Quote Number is highlighted with primary key constraint.&#10;• It shows a one-to-many optional link from Item to Quotation."/>
          <p:cNvPicPr>
            <a:picLocks noChangeAspect="1" noChangeArrowheads="1"/>
          </p:cNvPicPr>
          <p:nvPr/>
        </p:nvPicPr>
        <p:blipFill rotWithShape="1">
          <a:blip r:embed="rId4">
            <a:extLst>
              <a:ext uri="{28A0092B-C50C-407E-A947-70E740481C1C}">
                <a14:useLocalDpi xmlns:a14="http://schemas.microsoft.com/office/drawing/2010/main" val="0"/>
              </a:ext>
            </a:extLst>
          </a:blip>
          <a:srcRect r="2051" b="15637"/>
          <a:stretch/>
        </p:blipFill>
        <p:spPr bwMode="auto">
          <a:xfrm>
            <a:off x="581773" y="3583634"/>
            <a:ext cx="7986953" cy="17399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84123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099"/>
            <a:ext cx="8153400" cy="619125"/>
          </a:xfrm>
        </p:spPr>
        <p:txBody>
          <a:bodyPr wrap="square" anchor="ctr">
            <a:noAutofit/>
          </a:bodyPr>
          <a:lstStyle/>
          <a:p>
            <a:r>
              <a:rPr lang="en-IN" sz="3600" dirty="0">
                <a:latin typeface="+mj-lt"/>
              </a:rPr>
              <a:t>Results of a 1:N Relationship</a:t>
            </a:r>
            <a:endParaRPr lang="en-US" sz="3600" dirty="0">
              <a:latin typeface="+mj-lt"/>
            </a:endParaRPr>
          </a:p>
        </p:txBody>
      </p:sp>
      <p:sp>
        <p:nvSpPr>
          <p:cNvPr id="3" name="Content Placeholder 2"/>
          <p:cNvSpPr>
            <a:spLocks noGrp="1"/>
          </p:cNvSpPr>
          <p:nvPr>
            <p:ph idx="1"/>
          </p:nvPr>
        </p:nvSpPr>
        <p:spPr>
          <a:xfrm>
            <a:off x="457200" y="771525"/>
            <a:ext cx="8153400" cy="885825"/>
          </a:xfrm>
        </p:spPr>
        <p:txBody>
          <a:bodyPr wrap="square" anchor="ctr">
            <a:noAutofit/>
          </a:bodyPr>
          <a:lstStyle/>
          <a:p>
            <a:pPr marL="0" lvl="0" indent="0">
              <a:spcBef>
                <a:spcPts val="0"/>
              </a:spcBef>
              <a:buClr>
                <a:schemeClr val="lt1"/>
              </a:buClr>
              <a:buSzPct val="25000"/>
              <a:buNone/>
              <a:tabLst>
                <a:tab pos="628650" algn="l"/>
              </a:tabLst>
            </a:pPr>
            <a:r>
              <a:rPr lang="en-IN" sz="2800" b="1" dirty="0">
                <a:solidFill>
                  <a:srgbClr val="007FA3"/>
                </a:solidFill>
              </a:rPr>
              <a:t>Know how to represent 1:1, 1:N, and N:M binary relationships</a:t>
            </a:r>
          </a:p>
        </p:txBody>
      </p:sp>
      <p:sp>
        <p:nvSpPr>
          <p:cNvPr id="4" name="Content Placeholder 3"/>
          <p:cNvSpPr>
            <a:spLocks noGrp="1"/>
          </p:cNvSpPr>
          <p:nvPr>
            <p:ph idx="13"/>
          </p:nvPr>
        </p:nvSpPr>
        <p:spPr>
          <a:xfrm>
            <a:off x="447675" y="1752599"/>
            <a:ext cx="8153400" cy="733425"/>
          </a:xfrm>
        </p:spPr>
        <p:txBody>
          <a:bodyPr wrap="square">
            <a:noAutofit/>
          </a:bodyPr>
          <a:lstStyle/>
          <a:p>
            <a:pPr marL="285750" indent="-285750"/>
            <a:r>
              <a:rPr lang="en-IN" sz="2200" dirty="0"/>
              <a:t>In a 1:N relationship, the key of the parent must be placed in the child relation</a:t>
            </a:r>
            <a:endParaRPr lang="en-IN" sz="2200" b="1" dirty="0"/>
          </a:p>
        </p:txBody>
      </p:sp>
      <p:pic>
        <p:nvPicPr>
          <p:cNvPr id="24578" name="Picture 2" descr="Line 1: SELECT asterisk&#10;Line 2: FROM ITEM JOIN QUOTATION&#10;Line 3:ON ITEM.ItemNumber equals QUOTATIONJtemNumber;&#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4850" y="2628900"/>
            <a:ext cx="6581775" cy="1038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89529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4528"/>
            <a:ext cx="8153400" cy="1155621"/>
          </a:xfrm>
        </p:spPr>
        <p:txBody>
          <a:bodyPr wrap="square" anchor="ctr">
            <a:noAutofit/>
          </a:bodyPr>
          <a:lstStyle/>
          <a:p>
            <a:r>
              <a:rPr lang="en-IN" sz="3600" dirty="0">
                <a:latin typeface="+mj-lt"/>
              </a:rPr>
              <a:t>Representing N:M Strong Entity Relationships</a:t>
            </a:r>
            <a:endParaRPr lang="en-US" sz="3600" dirty="0">
              <a:latin typeface="+mj-lt"/>
            </a:endParaRPr>
          </a:p>
        </p:txBody>
      </p:sp>
      <p:sp>
        <p:nvSpPr>
          <p:cNvPr id="3" name="Content Placeholder 2"/>
          <p:cNvSpPr>
            <a:spLocks noGrp="1"/>
          </p:cNvSpPr>
          <p:nvPr>
            <p:ph idx="1"/>
          </p:nvPr>
        </p:nvSpPr>
        <p:spPr>
          <a:xfrm>
            <a:off x="457200" y="1343024"/>
            <a:ext cx="8153400" cy="885825"/>
          </a:xfrm>
        </p:spPr>
        <p:txBody>
          <a:bodyPr wrap="square" anchor="ctr">
            <a:noAutofit/>
          </a:bodyPr>
          <a:lstStyle/>
          <a:p>
            <a:pPr marL="0" lvl="0" indent="0">
              <a:spcBef>
                <a:spcPts val="0"/>
              </a:spcBef>
              <a:buClr>
                <a:schemeClr val="lt1"/>
              </a:buClr>
              <a:buSzPct val="25000"/>
              <a:buNone/>
              <a:tabLst>
                <a:tab pos="628650" algn="l"/>
              </a:tabLst>
            </a:pPr>
            <a:r>
              <a:rPr lang="en-IN" sz="2800" b="1" dirty="0">
                <a:solidFill>
                  <a:srgbClr val="007FA3"/>
                </a:solidFill>
              </a:rPr>
              <a:t>Know how to represent 1:1, 1:N, and N:M binary relationships</a:t>
            </a:r>
          </a:p>
        </p:txBody>
      </p:sp>
      <p:sp>
        <p:nvSpPr>
          <p:cNvPr id="4" name="Content Placeholder 3"/>
          <p:cNvSpPr>
            <a:spLocks noGrp="1"/>
          </p:cNvSpPr>
          <p:nvPr>
            <p:ph idx="13"/>
          </p:nvPr>
        </p:nvSpPr>
        <p:spPr>
          <a:xfrm>
            <a:off x="447675" y="2314575"/>
            <a:ext cx="8153400" cy="1600200"/>
          </a:xfrm>
        </p:spPr>
        <p:txBody>
          <a:bodyPr wrap="square">
            <a:noAutofit/>
          </a:bodyPr>
          <a:lstStyle/>
          <a:p>
            <a:pPr marL="285750" indent="-285750"/>
            <a:r>
              <a:rPr lang="en-IN" sz="2200" dirty="0"/>
              <a:t>To create an N:M relationship, a new table is created. This table is called an </a:t>
            </a:r>
            <a:r>
              <a:rPr lang="en-IN" sz="2200" b="1" dirty="0"/>
              <a:t>intersection table</a:t>
            </a:r>
            <a:r>
              <a:rPr lang="en-IN" sz="2200" dirty="0"/>
              <a:t>.</a:t>
            </a:r>
          </a:p>
          <a:p>
            <a:pPr marL="285750" indent="-285750"/>
            <a:r>
              <a:rPr lang="en-IN" sz="2200" dirty="0"/>
              <a:t>An intersection table has a composite key consisting of the keys from each of the tables that it connects.</a:t>
            </a:r>
          </a:p>
        </p:txBody>
      </p:sp>
    </p:spTree>
    <p:extLst>
      <p:ext uri="{BB962C8B-B14F-4D97-AF65-F5344CB8AC3E}">
        <p14:creationId xmlns:p14="http://schemas.microsoft.com/office/powerpoint/2010/main" val="25153930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4528"/>
            <a:ext cx="8153400" cy="1155621"/>
          </a:xfrm>
        </p:spPr>
        <p:txBody>
          <a:bodyPr wrap="square" anchor="ctr">
            <a:noAutofit/>
          </a:bodyPr>
          <a:lstStyle/>
          <a:p>
            <a:r>
              <a:rPr lang="en-IN" sz="3600" dirty="0">
                <a:latin typeface="+mj-lt"/>
              </a:rPr>
              <a:t>Figure </a:t>
            </a:r>
            <a:r>
              <a:rPr lang="en-IN" sz="3600" dirty="0" smtClean="0">
                <a:latin typeface="+mj-lt"/>
              </a:rPr>
              <a:t>5.13 </a:t>
            </a:r>
            <a:r>
              <a:rPr lang="en-IN" sz="3600" dirty="0">
                <a:latin typeface="+mj-lt"/>
              </a:rPr>
              <a:t>N:M Strong Entity Relationships</a:t>
            </a:r>
            <a:endParaRPr lang="en-US" sz="3600" dirty="0">
              <a:latin typeface="+mj-lt"/>
            </a:endParaRPr>
          </a:p>
        </p:txBody>
      </p:sp>
      <p:pic>
        <p:nvPicPr>
          <p:cNvPr id="3" name="Picture 2" descr="The image shows two representations, one as an example of N is to M strong entity relationship and the other is sample data for the Student-to-Class relationship.&#10;A. Example of N is to M strong entity relationship:&#10;• Columns of Student table are SID, Student Name, Phone and Email Address. SID is highlighted.&#10;• Columns of Class table are Class Number, Class Time, Class Name and Description. Class Number is highlighted.&#10;• A strong N is to M entity relationship is shown with multiple lines and a circle on both tables joined by a dotted line, representing an optional many-to-many relationship."/>
          <p:cNvPicPr>
            <a:picLocks noChangeAspect="1" noChangeArrowheads="1"/>
          </p:cNvPicPr>
          <p:nvPr/>
        </p:nvPicPr>
        <p:blipFill rotWithShape="1">
          <a:blip r:embed="rId3">
            <a:extLst>
              <a:ext uri="{28A0092B-C50C-407E-A947-70E740481C1C}">
                <a14:useLocalDpi xmlns:a14="http://schemas.microsoft.com/office/drawing/2010/main" val="0"/>
              </a:ext>
            </a:extLst>
          </a:blip>
          <a:srcRect r="1855" b="13396"/>
          <a:stretch/>
        </p:blipFill>
        <p:spPr bwMode="auto">
          <a:xfrm>
            <a:off x="561612" y="1450819"/>
            <a:ext cx="8002881" cy="1827524"/>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B. Sample Data for the STUDENT-to-CLASS Relationship:&#10;• On the left side, student list is Student 100, Student 200 and Student 300.&#10;• On the right side, Class 10, Class 20, Class 30 and Class 40 are shown.&#10;• Student 100 and Student 200 are mapped to class 10.&#10;• Student 200 and Student 300 are mapped to class 30.&#10;• Student 300 is mapped to class 40."/>
          <p:cNvPicPr>
            <a:picLocks noChangeAspect="1" noChangeArrowheads="1"/>
          </p:cNvPicPr>
          <p:nvPr/>
        </p:nvPicPr>
        <p:blipFill rotWithShape="1">
          <a:blip r:embed="rId4">
            <a:extLst>
              <a:ext uri="{28A0092B-C50C-407E-A947-70E740481C1C}">
                <a14:useLocalDpi xmlns:a14="http://schemas.microsoft.com/office/drawing/2010/main" val="0"/>
              </a:ext>
            </a:extLst>
          </a:blip>
          <a:srcRect b="3320"/>
          <a:stretch/>
        </p:blipFill>
        <p:spPr bwMode="auto">
          <a:xfrm>
            <a:off x="1418852" y="3422369"/>
            <a:ext cx="6295418" cy="28767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83580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4528"/>
            <a:ext cx="8153400" cy="1155621"/>
          </a:xfrm>
        </p:spPr>
        <p:txBody>
          <a:bodyPr wrap="square" anchor="ctr">
            <a:noAutofit/>
          </a:bodyPr>
          <a:lstStyle/>
          <a:p>
            <a:r>
              <a:rPr lang="en-US" sz="3600" dirty="0">
                <a:latin typeface="+mj-lt"/>
              </a:rPr>
              <a:t>Figure </a:t>
            </a:r>
            <a:r>
              <a:rPr lang="en-US" sz="3600" dirty="0" smtClean="0">
                <a:latin typeface="+mj-lt"/>
              </a:rPr>
              <a:t>5.14 </a:t>
            </a:r>
            <a:r>
              <a:rPr lang="en-US" sz="3600" dirty="0">
                <a:latin typeface="+mj-lt"/>
              </a:rPr>
              <a:t>Incorrect Representation of an N:M Relationship</a:t>
            </a:r>
          </a:p>
        </p:txBody>
      </p:sp>
      <p:pic>
        <p:nvPicPr>
          <p:cNvPr id="2050" name="Picture 2" descr="a. Student table:&#10;• Two columns are shown as SID and Other student data. The SID values are 100, 200 and 300. The other student data is shown as three dots.&#10;b. Class table:&#10;• The columns are Class Number, Class Time, Other CLASS data and SID.&#10;• The data are as shown below.&#10;• 10, 10:00 MWF, 3 dots, 100&#10;• 10, 10:00 MWF, 3 dots, 200&#10;• 30, 3:00 TH, 3 dots, 200&#10;• 30, 3:00 TH, 3 dots, 300&#10;• 40, 8:00 MWF, 3 dots, 300"/>
          <p:cNvPicPr>
            <a:picLocks noChangeAspect="1" noChangeArrowheads="1"/>
          </p:cNvPicPr>
          <p:nvPr/>
        </p:nvPicPr>
        <p:blipFill rotWithShape="1">
          <a:blip r:embed="rId3">
            <a:extLst>
              <a:ext uri="{28A0092B-C50C-407E-A947-70E740481C1C}">
                <a14:useLocalDpi xmlns:a14="http://schemas.microsoft.com/office/drawing/2010/main" val="0"/>
              </a:ext>
            </a:extLst>
          </a:blip>
          <a:srcRect b="4502"/>
          <a:stretch/>
        </p:blipFill>
        <p:spPr bwMode="auto">
          <a:xfrm>
            <a:off x="568469" y="1447800"/>
            <a:ext cx="7993510" cy="47188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53655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4528"/>
            <a:ext cx="8153400" cy="1155621"/>
          </a:xfrm>
        </p:spPr>
        <p:txBody>
          <a:bodyPr wrap="square" anchor="ctr">
            <a:noAutofit/>
          </a:bodyPr>
          <a:lstStyle/>
          <a:p>
            <a:r>
              <a:rPr lang="en-US" sz="3600" dirty="0">
                <a:latin typeface="+mj-lt"/>
              </a:rPr>
              <a:t>Figure </a:t>
            </a:r>
            <a:r>
              <a:rPr lang="en-US" sz="3600" dirty="0" smtClean="0">
                <a:latin typeface="+mj-lt"/>
              </a:rPr>
              <a:t>5.15 </a:t>
            </a:r>
            <a:r>
              <a:rPr lang="en-US" sz="3600" dirty="0">
                <a:latin typeface="+mj-lt"/>
              </a:rPr>
              <a:t>Representing a N:M Strong Entity Relationship</a:t>
            </a:r>
          </a:p>
        </p:txBody>
      </p:sp>
      <p:pic>
        <p:nvPicPr>
          <p:cNvPr id="3074" name="Picture 2" descr="There are two representations, one for the STUDENT_CLASS intersection table and the other is sample data for the STUDENT-to-CLASS relationship.&#10;A. The STUDENT_CLASS Intersection Table:&#10;1. Columns of Student table are SID with a primary key, Student Name, Phone and Email Address.&#10;2. Columns of Class table are Class Number, Class Time, Class Name and Description.&#10;3. The student class table consists of SID as foreign key and Class Number as foreign key.&#10;4. Both Student and Class tables are connected to Student_Class. There is a one-to-many optional link from Stu-dent to Student_Class and Class to Student_Class. One SID from Student table can have multiple rows in Stu-dent_Class. One Class Number from Class table can have multiple rows in Student_Class."/>
          <p:cNvPicPr>
            <a:picLocks noChangeAspect="1" noChangeArrowheads="1"/>
          </p:cNvPicPr>
          <p:nvPr/>
        </p:nvPicPr>
        <p:blipFill rotWithShape="1">
          <a:blip r:embed="rId3">
            <a:extLst>
              <a:ext uri="{28A0092B-C50C-407E-A947-70E740481C1C}">
                <a14:useLocalDpi xmlns:a14="http://schemas.microsoft.com/office/drawing/2010/main" val="0"/>
              </a:ext>
            </a:extLst>
          </a:blip>
          <a:srcRect r="1270" b="7476"/>
          <a:stretch/>
        </p:blipFill>
        <p:spPr bwMode="auto">
          <a:xfrm>
            <a:off x="621222" y="1385511"/>
            <a:ext cx="7892030" cy="3091239"/>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descr="B. Sample Data for the STUDENT-to-CLASS Relationship:&#10;1. There are three tables, each with two columns.&#10;2. The data of the first table are: 100, Jones, Mary; 200, Parker, Fred; 300, Wu, Jason.&#10;3. The second table data reads: 100, 10; 200, 10; 200, 30; 300, 30; 300, 40.&#10;4. The third table reads, 10, Accounting; 20, Finance; 30, Marketing and 40, Database.&#10;Link between first and second tables:&#10;a. Jones, Mary is linked to 100, 10.&#10;b. Parker, Fred is linked to 200, 10 and 200, 30.&#10;c. Wu, Jason is linked to 300, 30 and 300, 40.&#10;Link between second and third tables:&#10;a. 100, 10 and 200, 10 are linked to 10, Accounting.&#10;b. 200, 30 and 300, 30 are linked to 30, Marketing.&#10;c. 300, 40 is linked to 40, Database."/>
          <p:cNvPicPr>
            <a:picLocks noChangeAspect="1" noChangeArrowheads="1"/>
          </p:cNvPicPr>
          <p:nvPr/>
        </p:nvPicPr>
        <p:blipFill rotWithShape="1">
          <a:blip r:embed="rId4">
            <a:extLst>
              <a:ext uri="{28A0092B-C50C-407E-A947-70E740481C1C}">
                <a14:useLocalDpi xmlns:a14="http://schemas.microsoft.com/office/drawing/2010/main" val="0"/>
              </a:ext>
            </a:extLst>
          </a:blip>
          <a:srcRect r="1660" b="14224"/>
          <a:stretch/>
        </p:blipFill>
        <p:spPr bwMode="auto">
          <a:xfrm>
            <a:off x="557739" y="4663750"/>
            <a:ext cx="8018807" cy="1584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21280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099"/>
            <a:ext cx="8153400" cy="619125"/>
          </a:xfrm>
        </p:spPr>
        <p:txBody>
          <a:bodyPr wrap="square" anchor="ctr">
            <a:noAutofit/>
          </a:bodyPr>
          <a:lstStyle/>
          <a:p>
            <a:r>
              <a:rPr lang="en-US" sz="3600" dirty="0">
                <a:latin typeface="+mj-lt"/>
              </a:rPr>
              <a:t>Results of a N:M Relationships</a:t>
            </a:r>
          </a:p>
        </p:txBody>
      </p:sp>
      <p:sp>
        <p:nvSpPr>
          <p:cNvPr id="3" name="Content Placeholder 2"/>
          <p:cNvSpPr>
            <a:spLocks noGrp="1"/>
          </p:cNvSpPr>
          <p:nvPr>
            <p:ph idx="1"/>
          </p:nvPr>
        </p:nvSpPr>
        <p:spPr>
          <a:xfrm>
            <a:off x="457200" y="771524"/>
            <a:ext cx="8153400" cy="885826"/>
          </a:xfrm>
        </p:spPr>
        <p:txBody>
          <a:bodyPr wrap="square" anchor="ctr">
            <a:noAutofit/>
          </a:bodyPr>
          <a:lstStyle/>
          <a:p>
            <a:pPr marL="0" lvl="0" indent="0">
              <a:spcBef>
                <a:spcPts val="0"/>
              </a:spcBef>
              <a:buClr>
                <a:schemeClr val="lt1"/>
              </a:buClr>
              <a:buSzPct val="25000"/>
              <a:buNone/>
              <a:tabLst>
                <a:tab pos="628650" algn="l"/>
              </a:tabLst>
            </a:pPr>
            <a:r>
              <a:rPr lang="en-US" sz="2800" b="1" dirty="0">
                <a:solidFill>
                  <a:srgbClr val="007FA3"/>
                </a:solidFill>
              </a:rPr>
              <a:t>Learn SQL Statements for creating joins over binary and recursive relationships</a:t>
            </a:r>
            <a:endParaRPr lang="en-IN" sz="2800" b="1" dirty="0">
              <a:solidFill>
                <a:srgbClr val="007FA3"/>
              </a:solidFill>
            </a:endParaRPr>
          </a:p>
        </p:txBody>
      </p:sp>
      <p:sp>
        <p:nvSpPr>
          <p:cNvPr id="4" name="Content Placeholder 3"/>
          <p:cNvSpPr>
            <a:spLocks noGrp="1"/>
          </p:cNvSpPr>
          <p:nvPr>
            <p:ph idx="13"/>
          </p:nvPr>
        </p:nvSpPr>
        <p:spPr>
          <a:xfrm>
            <a:off x="447675" y="1752600"/>
            <a:ext cx="8153400" cy="1116123"/>
          </a:xfrm>
        </p:spPr>
        <p:txBody>
          <a:bodyPr wrap="square">
            <a:noAutofit/>
          </a:bodyPr>
          <a:lstStyle/>
          <a:p>
            <a:pPr marL="285750" indent="-285750"/>
            <a:r>
              <a:rPr lang="en-US" sz="2200" dirty="0"/>
              <a:t>In a N:M relationship, an intersection table must be created that will contain the primary keys of each of the other two tables as a composite primary key.</a:t>
            </a:r>
            <a:endParaRPr lang="en-IN" sz="2200" b="1" dirty="0"/>
          </a:p>
        </p:txBody>
      </p:sp>
      <p:pic>
        <p:nvPicPr>
          <p:cNvPr id="4100" name="Picture 4" descr="Line 1: SELECT asterisk&#10;Line 2: FROM STUDENT JOIN STUDENT underscore CLASS&#10;Line 3: ON STUDENT.SID equals STUDENT underscore CLASS.SID&#10;Line 4: JOIN CLASS&#10;Line 5:ON STUDENT underscore CLASS.ClassNumber equals CLASS.ClassNumber;&#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392" y="2971800"/>
            <a:ext cx="7978366" cy="156549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46584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4528"/>
            <a:ext cx="8153400" cy="1155621"/>
          </a:xfrm>
        </p:spPr>
        <p:txBody>
          <a:bodyPr wrap="square" anchor="ctr">
            <a:noAutofit/>
          </a:bodyPr>
          <a:lstStyle/>
          <a:p>
            <a:r>
              <a:rPr lang="en-US" sz="3600" dirty="0">
                <a:latin typeface="+mj-lt"/>
              </a:rPr>
              <a:t>Figure </a:t>
            </a:r>
            <a:r>
              <a:rPr lang="en-US" sz="3600" dirty="0" smtClean="0">
                <a:latin typeface="+mj-lt"/>
              </a:rPr>
              <a:t>5.18 </a:t>
            </a:r>
            <a:r>
              <a:rPr lang="en-US" sz="3600" dirty="0">
                <a:latin typeface="+mj-lt"/>
              </a:rPr>
              <a:t>The Association </a:t>
            </a:r>
            <a:r>
              <a:rPr lang="en-US" sz="3600" dirty="0" smtClean="0">
                <a:latin typeface="+mj-lt"/>
              </a:rPr>
              <a:t>Relationship</a:t>
            </a:r>
            <a:endParaRPr lang="en-US" sz="3600" dirty="0">
              <a:latin typeface="+mj-lt"/>
            </a:endParaRPr>
          </a:p>
        </p:txBody>
      </p:sp>
      <p:pic>
        <p:nvPicPr>
          <p:cNvPr id="5123" name="Picture 3" descr="The description of the link relationships using Crow’s foot notation are:&#10;1. Columns of Student table are SID with a primary key, StudentName, Phone and EmailAddress.&#10;2. Columns of Class table are ClassNumber, ClassTime, ClassName and Description.&#10;3. The student_class table consists of SID as foreign key and ClassNumber as foreign key.&#10;4. Both Student and Class tables are connected to Student_Class. There is a one-to-many optional link from Stu-dent to Student_Class and Class to Student_Class. One SID from Student table can have multiple rows in Stu-dent_Class. One ClassNumber from Class table can have multiple rows in Student_Class."/>
          <p:cNvPicPr>
            <a:picLocks noChangeAspect="1" noChangeArrowheads="1"/>
          </p:cNvPicPr>
          <p:nvPr/>
        </p:nvPicPr>
        <p:blipFill rotWithShape="1">
          <a:blip r:embed="rId3">
            <a:extLst>
              <a:ext uri="{28A0092B-C50C-407E-A947-70E740481C1C}">
                <a14:useLocalDpi xmlns:a14="http://schemas.microsoft.com/office/drawing/2010/main" val="0"/>
              </a:ext>
            </a:extLst>
          </a:blip>
          <a:srcRect l="879" r="1660" b="7174"/>
          <a:stretch/>
        </p:blipFill>
        <p:spPr bwMode="auto">
          <a:xfrm>
            <a:off x="589614" y="1448213"/>
            <a:ext cx="7947141" cy="34519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900937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4528"/>
            <a:ext cx="8153400" cy="1155621"/>
          </a:xfrm>
        </p:spPr>
        <p:txBody>
          <a:bodyPr wrap="square" anchor="ctr">
            <a:noAutofit/>
          </a:bodyPr>
          <a:lstStyle/>
          <a:p>
            <a:r>
              <a:rPr lang="en-US" sz="3600" dirty="0">
                <a:latin typeface="+mj-lt"/>
              </a:rPr>
              <a:t>Figure </a:t>
            </a:r>
            <a:r>
              <a:rPr lang="en-US" sz="3600" dirty="0" smtClean="0">
                <a:latin typeface="+mj-lt"/>
              </a:rPr>
              <a:t>5.19 </a:t>
            </a:r>
            <a:r>
              <a:rPr lang="en-US" sz="3600" dirty="0">
                <a:latin typeface="+mj-lt"/>
              </a:rPr>
              <a:t>Mixed Entity Relationship Example</a:t>
            </a:r>
          </a:p>
        </p:txBody>
      </p:sp>
      <p:pic>
        <p:nvPicPr>
          <p:cNvPr id="6147" name="Picture 3" descr="1. Columns of Salesperson are SalespersonNumber, SalespersonLastName, SalespersonFirstName, Phone and BudgetCategory. The SalespersonNumber is highlighted with a primary key constraint.&#10;2. Columns of Commission_check are CheckNumber and CheckDate. The CheckNumber is highlighted with a pri-mary key constraint.&#10;3. Columns of SALES_COMMISSION are SalespersonNumber with a foreign key, CommissionPeriod with primary key, TotalCommissionSales, CommissionAmount and CheckNumber which is a foreign key. The Salesperson-Number and CommissionPeriod are highlighted with constraint key symbol on each."/>
          <p:cNvPicPr>
            <a:picLocks noChangeAspect="1" noChangeArrowheads="1"/>
          </p:cNvPicPr>
          <p:nvPr/>
        </p:nvPicPr>
        <p:blipFill rotWithShape="1">
          <a:blip r:embed="rId3">
            <a:extLst>
              <a:ext uri="{28A0092B-C50C-407E-A947-70E740481C1C}">
                <a14:useLocalDpi xmlns:a14="http://schemas.microsoft.com/office/drawing/2010/main" val="0"/>
              </a:ext>
            </a:extLst>
          </a:blip>
          <a:srcRect r="1855" b="5309"/>
          <a:stretch/>
        </p:blipFill>
        <p:spPr bwMode="auto">
          <a:xfrm>
            <a:off x="563476" y="1452367"/>
            <a:ext cx="8002881" cy="47579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3167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7625"/>
            <a:ext cx="8153400" cy="609600"/>
          </a:xfrm>
        </p:spPr>
        <p:txBody>
          <a:bodyPr wrap="square" anchor="ctr">
            <a:noAutofit/>
          </a:bodyPr>
          <a:lstStyle/>
          <a:p>
            <a:r>
              <a:rPr lang="en-IN" sz="3600" dirty="0">
                <a:latin typeface="+mj-lt"/>
              </a:rPr>
              <a:t>The Purpose of a Database Design</a:t>
            </a:r>
            <a:endParaRPr lang="en-US" sz="3600" dirty="0">
              <a:latin typeface="+mj-lt"/>
            </a:endParaRPr>
          </a:p>
        </p:txBody>
      </p:sp>
      <p:sp>
        <p:nvSpPr>
          <p:cNvPr id="3" name="Content Placeholder 2"/>
          <p:cNvSpPr>
            <a:spLocks noGrp="1"/>
          </p:cNvSpPr>
          <p:nvPr>
            <p:ph idx="1"/>
          </p:nvPr>
        </p:nvSpPr>
        <p:spPr>
          <a:xfrm>
            <a:off x="457200" y="771524"/>
            <a:ext cx="8153400" cy="885825"/>
          </a:xfrm>
        </p:spPr>
        <p:txBody>
          <a:bodyPr wrap="square" anchor="ctr">
            <a:noAutofit/>
          </a:bodyPr>
          <a:lstStyle/>
          <a:p>
            <a:pPr marL="0" lvl="0" indent="0">
              <a:spcBef>
                <a:spcPts val="0"/>
              </a:spcBef>
              <a:buClr>
                <a:schemeClr val="lt1"/>
              </a:buClr>
              <a:buSzPct val="25000"/>
              <a:buNone/>
              <a:tabLst>
                <a:tab pos="628650" algn="l"/>
              </a:tabLst>
            </a:pPr>
            <a:r>
              <a:rPr lang="en-IN" sz="2800" b="1" dirty="0">
                <a:solidFill>
                  <a:srgbClr val="007FA3"/>
                </a:solidFill>
              </a:rPr>
              <a:t>Learn how to transform E-R data models into relational designs</a:t>
            </a:r>
          </a:p>
        </p:txBody>
      </p:sp>
      <p:sp>
        <p:nvSpPr>
          <p:cNvPr id="4" name="Content Placeholder 3"/>
          <p:cNvSpPr>
            <a:spLocks noGrp="1"/>
          </p:cNvSpPr>
          <p:nvPr>
            <p:ph idx="13"/>
          </p:nvPr>
        </p:nvSpPr>
        <p:spPr>
          <a:xfrm>
            <a:off x="457200" y="1752600"/>
            <a:ext cx="8153400" cy="3352800"/>
          </a:xfrm>
        </p:spPr>
        <p:txBody>
          <a:bodyPr>
            <a:noAutofit/>
          </a:bodyPr>
          <a:lstStyle/>
          <a:p>
            <a:pPr marL="285750" indent="-285750"/>
            <a:r>
              <a:rPr lang="en-IN" sz="2200" dirty="0"/>
              <a:t>A </a:t>
            </a:r>
            <a:r>
              <a:rPr lang="en-IN" sz="2200" b="1" dirty="0">
                <a:solidFill>
                  <a:schemeClr val="bg2"/>
                </a:solidFill>
              </a:rPr>
              <a:t>database design</a:t>
            </a:r>
            <a:r>
              <a:rPr lang="en-IN" sz="2200" dirty="0"/>
              <a:t> is a set of database specifications that can actually be implemented as a database in a DBMS.</a:t>
            </a:r>
          </a:p>
          <a:p>
            <a:pPr marL="285750" indent="-285750"/>
            <a:r>
              <a:rPr lang="en-IN" sz="2200" dirty="0"/>
              <a:t>The three designs are:</a:t>
            </a:r>
          </a:p>
          <a:p>
            <a:pPr marL="772668" lvl="1"/>
            <a:r>
              <a:rPr lang="en-IN" sz="2200" dirty="0"/>
              <a:t>conceptual design (conceptual schema)</a:t>
            </a:r>
          </a:p>
          <a:p>
            <a:pPr marL="772668" lvl="1"/>
            <a:r>
              <a:rPr lang="en-IN" sz="2200" dirty="0"/>
              <a:t>logical design (logical schema)</a:t>
            </a:r>
          </a:p>
          <a:p>
            <a:pPr marL="772668" lvl="1"/>
            <a:r>
              <a:rPr lang="en-IN" sz="2200" dirty="0"/>
              <a:t>physical design (physical schema)</a:t>
            </a:r>
          </a:p>
          <a:p>
            <a:pPr marL="285750" indent="-285750"/>
            <a:r>
              <a:rPr lang="en-IN" sz="2200" dirty="0"/>
              <a:t>The design studied in this chapter is equivalent to the logical design</a:t>
            </a:r>
            <a:r>
              <a:rPr lang="en-IN" sz="2200" dirty="0" smtClean="0"/>
              <a:t>.</a:t>
            </a:r>
          </a:p>
        </p:txBody>
      </p:sp>
    </p:spTree>
    <p:extLst>
      <p:ext uri="{BB962C8B-B14F-4D97-AF65-F5344CB8AC3E}">
        <p14:creationId xmlns:p14="http://schemas.microsoft.com/office/powerpoint/2010/main" val="5534088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099"/>
            <a:ext cx="8153400" cy="619125"/>
          </a:xfrm>
        </p:spPr>
        <p:txBody>
          <a:bodyPr wrap="square" anchor="ctr">
            <a:noAutofit/>
          </a:bodyPr>
          <a:lstStyle/>
          <a:p>
            <a:r>
              <a:rPr lang="en-US" sz="3600" dirty="0">
                <a:latin typeface="+mj-lt"/>
              </a:rPr>
              <a:t>Figure </a:t>
            </a:r>
            <a:r>
              <a:rPr lang="en-US" sz="3600" dirty="0" smtClean="0">
                <a:latin typeface="+mj-lt"/>
              </a:rPr>
              <a:t>5.20 </a:t>
            </a:r>
            <a:r>
              <a:rPr lang="en-US" sz="3600" dirty="0">
                <a:latin typeface="+mj-lt"/>
              </a:rPr>
              <a:t>Representing Subtypes</a:t>
            </a:r>
          </a:p>
        </p:txBody>
      </p:sp>
      <p:pic>
        <p:nvPicPr>
          <p:cNvPr id="7170" name="Picture 2" descr="The image shows two representations, one as an example of subtype – supertype relationship and the other, primary key of the supertype as the primary key and foreign key of the subtype.&#10;a. Example Subtype–Supertype Relationship:&#10;• Columns of Student table are StudentID which is highlighted, LastName, FirstName and isGradStudent.&#10;• Columns of Undergraduate table are StudentID which is highlighted, HighSchoolGPA and ScoreOnSAT.&#10;• Columns of Graduate table are StudentID which is highlighted, UndergraduateGPA and ScoreOnGMAT.&#10;• Student is the Supertype and the isGradStudent classifies the student as a Graduate or an Undergraduate.&#10;• The link is represented by a classification line from Student by a circle with a cross and a line beneath and then a single line classifies into Undergraduate and Graduate Subtypes."/>
          <p:cNvPicPr>
            <a:picLocks noChangeAspect="1" noChangeArrowheads="1"/>
          </p:cNvPicPr>
          <p:nvPr/>
        </p:nvPicPr>
        <p:blipFill rotWithShape="1">
          <a:blip r:embed="rId3">
            <a:extLst>
              <a:ext uri="{28A0092B-C50C-407E-A947-70E740481C1C}">
                <a14:useLocalDpi xmlns:a14="http://schemas.microsoft.com/office/drawing/2010/main" val="0"/>
              </a:ext>
            </a:extLst>
          </a:blip>
          <a:srcRect r="2896" b="5599"/>
          <a:stretch/>
        </p:blipFill>
        <p:spPr bwMode="auto">
          <a:xfrm>
            <a:off x="495300" y="1066598"/>
            <a:ext cx="4012540" cy="3274157"/>
          </a:xfrm>
          <a:prstGeom prst="rect">
            <a:avLst/>
          </a:prstGeom>
          <a:noFill/>
          <a:extLst>
            <a:ext uri="{909E8E84-426E-40DD-AFC4-6F175D3DCCD1}">
              <a14:hiddenFill xmlns:a14="http://schemas.microsoft.com/office/drawing/2010/main">
                <a:solidFill>
                  <a:srgbClr val="FFFFFF"/>
                </a:solidFill>
              </a14:hiddenFill>
            </a:ext>
          </a:extLst>
        </p:spPr>
      </p:pic>
      <p:pic>
        <p:nvPicPr>
          <p:cNvPr id="7171" name="Picture 3" descr="b. The Primary Key of the Supertype as the Primary Key and Foreign Key of the Subtype:&#10;• The representation remains the same as the Supertype-Subtype link. Additionally, there is primary key constraint on the StudentID of Student table.&#10;• StudentID is a foreign key on Undergraduate and Graduate Subtypes."/>
          <p:cNvPicPr>
            <a:picLocks noChangeAspect="1" noChangeArrowheads="1"/>
          </p:cNvPicPr>
          <p:nvPr/>
        </p:nvPicPr>
        <p:blipFill rotWithShape="1">
          <a:blip r:embed="rId4">
            <a:extLst>
              <a:ext uri="{28A0092B-C50C-407E-A947-70E740481C1C}">
                <a14:useLocalDpi xmlns:a14="http://schemas.microsoft.com/office/drawing/2010/main" val="0"/>
              </a:ext>
            </a:extLst>
          </a:blip>
          <a:srcRect b="5339"/>
          <a:stretch/>
        </p:blipFill>
        <p:spPr bwMode="auto">
          <a:xfrm>
            <a:off x="4593124" y="1069758"/>
            <a:ext cx="3997404" cy="32506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259276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4528"/>
            <a:ext cx="8153400" cy="1155621"/>
          </a:xfrm>
        </p:spPr>
        <p:txBody>
          <a:bodyPr wrap="square" anchor="ctr">
            <a:noAutofit/>
          </a:bodyPr>
          <a:lstStyle/>
          <a:p>
            <a:r>
              <a:rPr lang="en-US" sz="3600" dirty="0">
                <a:latin typeface="+mj-lt"/>
              </a:rPr>
              <a:t>Representing Recursive Relationships</a:t>
            </a:r>
          </a:p>
        </p:txBody>
      </p:sp>
      <p:sp>
        <p:nvSpPr>
          <p:cNvPr id="3" name="Content Placeholder 2"/>
          <p:cNvSpPr>
            <a:spLocks noGrp="1"/>
          </p:cNvSpPr>
          <p:nvPr>
            <p:ph idx="1"/>
          </p:nvPr>
        </p:nvSpPr>
        <p:spPr>
          <a:xfrm>
            <a:off x="457200" y="1314450"/>
            <a:ext cx="8153400" cy="942975"/>
          </a:xfrm>
        </p:spPr>
        <p:txBody>
          <a:bodyPr wrap="square" anchor="ctr">
            <a:noAutofit/>
          </a:bodyPr>
          <a:lstStyle/>
          <a:p>
            <a:pPr marL="0" lvl="0" indent="0">
              <a:spcBef>
                <a:spcPts val="0"/>
              </a:spcBef>
              <a:buClr>
                <a:schemeClr val="lt1"/>
              </a:buClr>
              <a:buSzPct val="25000"/>
              <a:buNone/>
              <a:tabLst>
                <a:tab pos="628650" algn="l"/>
              </a:tabLst>
            </a:pPr>
            <a:r>
              <a:rPr lang="en-US" sz="2800" b="1" dirty="0">
                <a:solidFill>
                  <a:srgbClr val="007FA3"/>
                </a:solidFill>
              </a:rPr>
              <a:t>Know how to represent 1:1, 1:N, and N:M recursive relationships</a:t>
            </a:r>
            <a:endParaRPr lang="en-IN" sz="2800" b="1" dirty="0">
              <a:solidFill>
                <a:srgbClr val="007FA3"/>
              </a:solidFill>
            </a:endParaRPr>
          </a:p>
        </p:txBody>
      </p:sp>
      <p:sp>
        <p:nvSpPr>
          <p:cNvPr id="4" name="Content Placeholder 3"/>
          <p:cNvSpPr>
            <a:spLocks noGrp="1"/>
          </p:cNvSpPr>
          <p:nvPr>
            <p:ph idx="13"/>
          </p:nvPr>
        </p:nvSpPr>
        <p:spPr>
          <a:xfrm>
            <a:off x="447675" y="2371725"/>
            <a:ext cx="8153400" cy="2438400"/>
          </a:xfrm>
        </p:spPr>
        <p:txBody>
          <a:bodyPr wrap="square">
            <a:noAutofit/>
          </a:bodyPr>
          <a:lstStyle/>
          <a:p>
            <a:pPr marL="285750" indent="-285750"/>
            <a:r>
              <a:rPr lang="en-US" sz="2200" dirty="0"/>
              <a:t>A recursive relationship is a relationship among entities of the same class (a relationship with itself).</a:t>
            </a:r>
          </a:p>
          <a:p>
            <a:pPr marL="285750" indent="-285750"/>
            <a:r>
              <a:rPr lang="en-US" sz="2200" dirty="0"/>
              <a:t>There are three types of recursive relationships:</a:t>
            </a:r>
          </a:p>
          <a:p>
            <a:pPr marL="772668" lvl="1"/>
            <a:r>
              <a:rPr lang="en-US" sz="2200" dirty="0"/>
              <a:t>1:1 and 1:M relationships are saved using foreign keys</a:t>
            </a:r>
          </a:p>
          <a:p>
            <a:pPr marL="772668" lvl="1"/>
            <a:r>
              <a:rPr lang="en-US" sz="2200" dirty="0"/>
              <a:t>M:M relationships are saved by creating an intersecting </a:t>
            </a:r>
            <a:r>
              <a:rPr lang="en-US" sz="2200" dirty="0" smtClean="0"/>
              <a:t>relation</a:t>
            </a:r>
          </a:p>
        </p:txBody>
      </p:sp>
    </p:spTree>
    <p:extLst>
      <p:ext uri="{BB962C8B-B14F-4D97-AF65-F5344CB8AC3E}">
        <p14:creationId xmlns:p14="http://schemas.microsoft.com/office/powerpoint/2010/main" val="29257058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4528"/>
            <a:ext cx="8153400" cy="1155621"/>
          </a:xfrm>
        </p:spPr>
        <p:txBody>
          <a:bodyPr wrap="square" anchor="ctr">
            <a:noAutofit/>
          </a:bodyPr>
          <a:lstStyle/>
          <a:p>
            <a:r>
              <a:rPr lang="en-US" sz="3600" dirty="0">
                <a:latin typeface="+mj-lt"/>
              </a:rPr>
              <a:t>Figure </a:t>
            </a:r>
            <a:r>
              <a:rPr lang="en-US" sz="3600" dirty="0" smtClean="0">
                <a:latin typeface="+mj-lt"/>
              </a:rPr>
              <a:t>5.21 </a:t>
            </a:r>
            <a:r>
              <a:rPr lang="en-US" sz="3600" dirty="0">
                <a:latin typeface="+mj-lt"/>
              </a:rPr>
              <a:t>Example Recursive Relationships</a:t>
            </a:r>
          </a:p>
        </p:txBody>
      </p:sp>
      <p:pic>
        <p:nvPicPr>
          <p:cNvPr id="8194" name="Picture 2" descr="The image shows three representations.&#10;a. 1 is to 1 Recursive Relationship&#10;• Columns of Person entity are Person, Phone and Email. Person column is highlighted.&#10;• There is an optional one-to-one self-join on Person table indicating the Sponsored-By paramete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b="3516"/>
          <a:stretch/>
        </p:blipFill>
        <p:spPr bwMode="auto">
          <a:xfrm>
            <a:off x="475847" y="1443161"/>
            <a:ext cx="2803159" cy="2117372"/>
          </a:xfrm>
          <a:prstGeom prst="rect">
            <a:avLst/>
          </a:prstGeom>
          <a:noFill/>
          <a:extLst>
            <a:ext uri="{909E8E84-426E-40DD-AFC4-6F175D3DCCD1}">
              <a14:hiddenFill xmlns:a14="http://schemas.microsoft.com/office/drawing/2010/main">
                <a:solidFill>
                  <a:srgbClr val="FFFFFF"/>
                </a:solidFill>
              </a14:hiddenFill>
            </a:ext>
          </a:extLst>
        </p:spPr>
      </p:pic>
      <p:pic>
        <p:nvPicPr>
          <p:cNvPr id="8195" name="Picture 3" descr="b.1 is to N Recursive Relationship&#10;• Columns of Customer entity are CustomerNumber, LastName, FirstName, Address, City, State, ZIP and Phone. CustomerNumber is highlighted."/>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b="2995"/>
          <a:stretch/>
        </p:blipFill>
        <p:spPr bwMode="auto">
          <a:xfrm>
            <a:off x="3377507" y="1450073"/>
            <a:ext cx="2624457" cy="2926974"/>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descr="c. N is to M Recursive Relationship&#10;• Columns of Doctor entity are Doctor, OfficeAddress, City, State, ZIP and Phone. Doctor field is highlighted.&#10;• There is an optional many-to-many self-join on Doctor table indicating the Treated-By parameter."/>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b="3516"/>
          <a:stretch/>
        </p:blipFill>
        <p:spPr bwMode="auto">
          <a:xfrm>
            <a:off x="6128934" y="1460699"/>
            <a:ext cx="2457900" cy="25580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251809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4528"/>
            <a:ext cx="8153400" cy="1155621"/>
          </a:xfrm>
        </p:spPr>
        <p:txBody>
          <a:bodyPr wrap="square" anchor="ctr">
            <a:noAutofit/>
          </a:bodyPr>
          <a:lstStyle/>
          <a:p>
            <a:r>
              <a:rPr lang="en-US" sz="3600" dirty="0">
                <a:latin typeface="+mj-lt"/>
              </a:rPr>
              <a:t>Figure </a:t>
            </a:r>
            <a:r>
              <a:rPr lang="en-US" sz="3600" dirty="0" smtClean="0">
                <a:latin typeface="+mj-lt"/>
              </a:rPr>
              <a:t>5.22 </a:t>
            </a:r>
            <a:r>
              <a:rPr lang="en-US" sz="3600" dirty="0">
                <a:latin typeface="+mj-lt"/>
              </a:rPr>
              <a:t>Example 1:1 Recursive Relationship</a:t>
            </a:r>
          </a:p>
        </p:txBody>
      </p:sp>
      <p:pic>
        <p:nvPicPr>
          <p:cNvPr id="9218" name="Picture 2" descr="There are three representations in the image.&#10;a. Sample Data for a 1 is to 1 Recursive Relationship:&#10;In the Person entity, Jones sponsors Smith, Smith sponsors Parks, Myrtle sponsors Pines.&#10;&#10;b. First Alternative for representing a 1:1 recursive relationship:&#10;PERSON1 Relation is shown in a table with columns Person, PersonSponsored and other attributes. The image shows the referential integrity constraint: PersonSponsored in PERSON1 must exist in Person in PERSON1.&#10;&#10;The third column is shown as three dots and is not considered for this example. The data in first two columns are,&#10;• Jones, Smith&#10;• Smith, Parks&#10;• Parks, null&#10;• Myrtle, Pines&#10;• Pines, null&#10;c. Second Alternative for Representing a 1:1 Recursive Relationship:&#10;PERSON2 Relation is shown in a table with columns Person, PersonSponsoredBy and other attributes. The image shows the referential integrity constraint: PersonSponsoredBy in PERSON2 must exist in Person in PERSON2.&#10;The third column is shown as three dots and is not considered for this example. The data in first two columns are,&#10;• Jones, null&#10;• Smith, Jones&#10;• Parks, Smith&#10;• Myrtle, null&#10;• Pines, Myrtle"/>
          <p:cNvPicPr>
            <a:picLocks noChangeAspect="1" noChangeArrowheads="1"/>
          </p:cNvPicPr>
          <p:nvPr/>
        </p:nvPicPr>
        <p:blipFill rotWithShape="1">
          <a:blip r:embed="rId3">
            <a:extLst>
              <a:ext uri="{28A0092B-C50C-407E-A947-70E740481C1C}">
                <a14:useLocalDpi xmlns:a14="http://schemas.microsoft.com/office/drawing/2010/main" val="0"/>
              </a:ext>
            </a:extLst>
          </a:blip>
          <a:srcRect r="1270" b="11689"/>
          <a:stretch/>
        </p:blipFill>
        <p:spPr bwMode="auto">
          <a:xfrm>
            <a:off x="579665" y="1447800"/>
            <a:ext cx="7970950" cy="21445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062461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4528"/>
            <a:ext cx="8153400" cy="1155621"/>
          </a:xfrm>
        </p:spPr>
        <p:txBody>
          <a:bodyPr wrap="square" anchor="ctr">
            <a:noAutofit/>
          </a:bodyPr>
          <a:lstStyle/>
          <a:p>
            <a:r>
              <a:rPr lang="en-US" sz="3600" dirty="0">
                <a:latin typeface="+mj-lt"/>
              </a:rPr>
              <a:t>Figure </a:t>
            </a:r>
            <a:r>
              <a:rPr lang="en-US" sz="3600" dirty="0" smtClean="0">
                <a:latin typeface="+mj-lt"/>
              </a:rPr>
              <a:t>5.23 </a:t>
            </a:r>
            <a:r>
              <a:rPr lang="en-US" sz="3600" dirty="0">
                <a:latin typeface="+mj-lt"/>
              </a:rPr>
              <a:t>Example 1:N Recursive Relationship</a:t>
            </a:r>
          </a:p>
        </p:txBody>
      </p:sp>
      <p:pic>
        <p:nvPicPr>
          <p:cNvPr id="10242" name="Picture 2" descr="The image shows two representations.&#10;a. Sample Data for a 1 is to N Recursive Relationship&#10;• The data for Customer Number and Referred These Customers are 100, 200 and 400; 300, 500; 400, 600 and 700."/>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b="9540"/>
          <a:stretch/>
        </p:blipFill>
        <p:spPr bwMode="auto">
          <a:xfrm>
            <a:off x="492894" y="1447800"/>
            <a:ext cx="4103980" cy="1102145"/>
          </a:xfrm>
          <a:prstGeom prst="rect">
            <a:avLst/>
          </a:prstGeom>
          <a:noFill/>
          <a:extLst>
            <a:ext uri="{909E8E84-426E-40DD-AFC4-6F175D3DCCD1}">
              <a14:hiddenFill xmlns:a14="http://schemas.microsoft.com/office/drawing/2010/main">
                <a:solidFill>
                  <a:srgbClr val="FFFFFF"/>
                </a:solidFill>
              </a14:hiddenFill>
            </a:ext>
          </a:extLst>
        </p:spPr>
      </p:pic>
      <p:pic>
        <p:nvPicPr>
          <p:cNvPr id="10243" name="Picture 3" descr="b.   Representing a is to N Recursive Relationship Within a Table:&#10;• The columns are CustomerNumber, CustomerData and ReferredBy. The CustomerData is shown as three dots and is not available for this image. The CustomerNumber and ReferredBy are:&#10;• 100, null&#10;• 200, 100&#10;• 300, null&#10;• 400, 100&#10;• 500, 300&#10;• 600, 400&#10;• 700, 400&#10;• The referential integrity constraint of ReferredBy in CUSTOMER must exist in CustomerNumber in CUSTOME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2916" r="2539" b="5836"/>
          <a:stretch/>
        </p:blipFill>
        <p:spPr bwMode="auto">
          <a:xfrm>
            <a:off x="4762500" y="1447800"/>
            <a:ext cx="3803618" cy="2789462"/>
          </a:xfrm>
          <a:prstGeom prst="rect">
            <a:avLst/>
          </a:prstGeom>
          <a:noFill/>
          <a:extLst>
            <a:ext uri="{909E8E84-426E-40DD-AFC4-6F175D3DCCD1}">
              <a14:hiddenFill xmlns:a14="http://schemas.microsoft.com/office/drawing/2010/main">
                <a:solidFill>
                  <a:srgbClr val="FFFFFF"/>
                </a:solidFill>
              </a14:hiddenFill>
            </a:ext>
          </a:extLst>
        </p:spPr>
      </p:pic>
      <p:pic>
        <p:nvPicPr>
          <p:cNvPr id="10244" name="Picture 4" descr="Line 1: SELECT asterisk &#10;Line 2: FROM CUSTOMER A JOIN CUSTOMER B &#10;Line 3: ON A.CustomerNumber equals B.ReferredBy semicolon&#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4350" y="4419600"/>
            <a:ext cx="4857750" cy="857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999960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4528"/>
            <a:ext cx="8153400" cy="1155621"/>
          </a:xfrm>
        </p:spPr>
        <p:txBody>
          <a:bodyPr wrap="square" anchor="ctr">
            <a:noAutofit/>
          </a:bodyPr>
          <a:lstStyle/>
          <a:p>
            <a:r>
              <a:rPr lang="en-US" sz="3600" dirty="0">
                <a:latin typeface="+mj-lt"/>
              </a:rPr>
              <a:t>Figure </a:t>
            </a:r>
            <a:r>
              <a:rPr lang="en-US" sz="3600" dirty="0" smtClean="0">
                <a:latin typeface="+mj-lt"/>
              </a:rPr>
              <a:t>5.24 </a:t>
            </a:r>
            <a:r>
              <a:rPr lang="en-US" sz="3600" dirty="0">
                <a:latin typeface="+mj-lt"/>
              </a:rPr>
              <a:t>Example N:M Recursive Relationship</a:t>
            </a:r>
          </a:p>
        </p:txBody>
      </p:sp>
      <p:pic>
        <p:nvPicPr>
          <p:cNvPr id="11266" name="Picture 2" descr="The image shows two representations. &#10;a. Sample data for an N is to M recursive relationship&#10;Provider and Receiver data are provided. &#10;• Jones and Parks are providers to Smith.&#10;• Jones, Smith and Franklin are providers to Abernathy.&#10;• Abernathy is a provider to Jones.&#10;• Parks is a provider to Franklin."/>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r="976" b="4779"/>
          <a:stretch/>
        </p:blipFill>
        <p:spPr bwMode="auto">
          <a:xfrm>
            <a:off x="477520" y="1449056"/>
            <a:ext cx="4063907" cy="2156195"/>
          </a:xfrm>
          <a:prstGeom prst="rect">
            <a:avLst/>
          </a:prstGeom>
          <a:noFill/>
          <a:extLst>
            <a:ext uri="{909E8E84-426E-40DD-AFC4-6F175D3DCCD1}">
              <a14:hiddenFill xmlns:a14="http://schemas.microsoft.com/office/drawing/2010/main">
                <a:solidFill>
                  <a:srgbClr val="FFFFFF"/>
                </a:solidFill>
              </a14:hiddenFill>
            </a:ext>
          </a:extLst>
        </p:spPr>
      </p:pic>
      <p:pic>
        <p:nvPicPr>
          <p:cNvPr id="11267" name="Picture 3" descr="b. Representing an N is to M recursive relationship using tables&#10;• The Doctor relation table shows Name and other attributes, which is represented by three dots and is not specified for this image. The Name list consists of Jones, Parks, Smith, Abernathy, O'Leary and Franklin.&#10;• The TREATMENT-INTERSECTION relation shows two columns with Physician and Patient data. The data are:&#10;1. Jones, Smith&#10;2. Parks, Smith&#10;3. Smith, Abernathy&#10;4. Abernathy, Jones&#10;5. Parks, Franklin&#10;6. Franklin, Abernathy&#10;7. Jones, Abernathy&#10;• Referential integrity constraints show Physician in TREATMENT-INTERSECTION must exist in Name in Doctor. Also, Patient in TREATMENT-INTERSECTION must exist in Name in Doctor."/>
          <p:cNvPicPr>
            <a:picLocks noChangeAspect="1" noChangeArrowheads="1"/>
          </p:cNvPicPr>
          <p:nvPr/>
        </p:nvPicPr>
        <p:blipFill rotWithShape="1">
          <a:blip r:embed="rId4">
            <a:extLst>
              <a:ext uri="{28A0092B-C50C-407E-A947-70E740481C1C}">
                <a14:useLocalDpi xmlns:a14="http://schemas.microsoft.com/office/drawing/2010/main" val="0"/>
              </a:ext>
            </a:extLst>
          </a:blip>
          <a:srcRect b="3385"/>
          <a:stretch/>
        </p:blipFill>
        <p:spPr bwMode="auto">
          <a:xfrm>
            <a:off x="5651922" y="1448585"/>
            <a:ext cx="2929567" cy="4212668"/>
          </a:xfrm>
          <a:prstGeom prst="rect">
            <a:avLst/>
          </a:prstGeom>
          <a:noFill/>
          <a:extLst>
            <a:ext uri="{909E8E84-426E-40DD-AFC4-6F175D3DCCD1}">
              <a14:hiddenFill xmlns:a14="http://schemas.microsoft.com/office/drawing/2010/main">
                <a:solidFill>
                  <a:srgbClr val="FFFFFF"/>
                </a:solidFill>
              </a14:hiddenFill>
            </a:ext>
          </a:extLst>
        </p:spPr>
      </p:pic>
      <p:pic>
        <p:nvPicPr>
          <p:cNvPr id="11269" name="Picture 5" descr="Line 1: SELECT asterisk&#10;Line 2: FROM DOCTOR A JOIN TREATMENT-INTERSECTION,&#10;DOCTORB&#10;Line 3: ON A.Name equals TREATMENT hyphen INTERSECTION.Physician&#10; JOIN DOCTOR B&#10;Line 4: ON TREATMENT-INTERSECTION.Patient equals &#10; B.Name semicolon&#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6250" y="4800600"/>
            <a:ext cx="5086350" cy="1495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388542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4528"/>
            <a:ext cx="8153400" cy="1155621"/>
          </a:xfrm>
        </p:spPr>
        <p:txBody>
          <a:bodyPr wrap="square" anchor="ctr">
            <a:noAutofit/>
          </a:bodyPr>
          <a:lstStyle/>
          <a:p>
            <a:r>
              <a:rPr lang="en-US" sz="3600" dirty="0">
                <a:latin typeface="+mj-lt"/>
              </a:rPr>
              <a:t>Figure </a:t>
            </a:r>
            <a:r>
              <a:rPr lang="en-US" sz="3600" dirty="0" smtClean="0">
                <a:latin typeface="+mj-lt"/>
              </a:rPr>
              <a:t>5.25 </a:t>
            </a:r>
            <a:r>
              <a:rPr lang="en-US" sz="3600" dirty="0">
                <a:latin typeface="+mj-lt"/>
              </a:rPr>
              <a:t>The Final Data Model for Heather Sweeney Designs</a:t>
            </a:r>
          </a:p>
        </p:txBody>
      </p:sp>
      <p:pic>
        <p:nvPicPr>
          <p:cNvPr id="12290" name="Picture 2" descr="1. The columns of Seminar entity are SeminarID, which is highlighted, SeminarDate, SeminarTime, Location and SeminarTitle.&#10;2. The columns of Customer entity are CustomerID which is highlighted, LastName, FirstName, EmailAddress, En-cryptedPassword, Phone, StreetAddress, City, State and ZIP.&#10;3. Columns of Contact entity are CustomerID which is highlighted, ContactNumber which is highlighted, Contact-Date and ContactType.&#10;4. Columns of Invoice entity are Invoice Number which is highlighted, InvoiceDate, PaymentType, Subtotal, Ship-ping, Tax and Total.&#10;5. Columns of Line_item entity are Invoice Number which is highlighted, LineNumber, Quantity, UnitPrice and Total.&#10;6. Columns of Product entity are ProductNumber which is highlighted, ProductType, ProductDescription, UnitPrice and QuantityOnHand.&#10;Link relationships:&#10;• Optional one-to-optional-many relationship from Seminar to Contact.&#10;• Optional many to optional many relationships from Seminar to Customer.&#10;• Mandatory one-to-optional many link from Customer to Contact.&#10;• Mandatory one-to-optional many link from Customer to Invoice.&#10;• Mandatory one-to-mandatory one link from Invoice to Line_item.&#10;• Mandatory one-to-optional many link from Product to Line_item."/>
          <p:cNvPicPr>
            <a:picLocks noChangeAspect="1" noChangeArrowheads="1"/>
          </p:cNvPicPr>
          <p:nvPr/>
        </p:nvPicPr>
        <p:blipFill rotWithShape="1">
          <a:blip r:embed="rId3">
            <a:extLst>
              <a:ext uri="{28A0092B-C50C-407E-A947-70E740481C1C}">
                <a14:useLocalDpi xmlns:a14="http://schemas.microsoft.com/office/drawing/2010/main" val="0"/>
              </a:ext>
            </a:extLst>
          </a:blip>
          <a:srcRect b="3907"/>
          <a:stretch/>
        </p:blipFill>
        <p:spPr bwMode="auto">
          <a:xfrm>
            <a:off x="1272583" y="1377453"/>
            <a:ext cx="6590688" cy="49130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60622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099"/>
            <a:ext cx="8153400" cy="619125"/>
          </a:xfrm>
        </p:spPr>
        <p:txBody>
          <a:bodyPr wrap="square" anchor="ctr">
            <a:noAutofit/>
          </a:bodyPr>
          <a:lstStyle/>
          <a:p>
            <a:r>
              <a:rPr lang="en-US" sz="3600" dirty="0">
                <a:latin typeface="+mj-lt"/>
              </a:rPr>
              <a:t>Specifying Column Properties</a:t>
            </a:r>
          </a:p>
        </p:txBody>
      </p:sp>
      <p:sp>
        <p:nvSpPr>
          <p:cNvPr id="3" name="Content Placeholder 2"/>
          <p:cNvSpPr>
            <a:spLocks noGrp="1"/>
          </p:cNvSpPr>
          <p:nvPr>
            <p:ph idx="1"/>
          </p:nvPr>
        </p:nvSpPr>
        <p:spPr>
          <a:xfrm>
            <a:off x="457200" y="776525"/>
            <a:ext cx="8153400" cy="890349"/>
          </a:xfrm>
        </p:spPr>
        <p:txBody>
          <a:bodyPr wrap="square" anchor="ctr">
            <a:noAutofit/>
          </a:bodyPr>
          <a:lstStyle/>
          <a:p>
            <a:pPr marL="0" lvl="0" indent="0">
              <a:spcBef>
                <a:spcPts val="0"/>
              </a:spcBef>
              <a:buClr>
                <a:schemeClr val="lt1"/>
              </a:buClr>
              <a:buSzPct val="25000"/>
              <a:buNone/>
              <a:tabLst>
                <a:tab pos="628650" algn="l"/>
              </a:tabLst>
            </a:pPr>
            <a:r>
              <a:rPr lang="en-US" sz="2800" b="1" dirty="0">
                <a:solidFill>
                  <a:srgbClr val="007FA3"/>
                </a:solidFill>
              </a:rPr>
              <a:t>Learn how to transform E-R data models into relational designs</a:t>
            </a:r>
            <a:endParaRPr lang="en-IN" sz="2800" b="1" dirty="0">
              <a:solidFill>
                <a:srgbClr val="007FA3"/>
              </a:solidFill>
            </a:endParaRPr>
          </a:p>
        </p:txBody>
      </p:sp>
      <p:sp>
        <p:nvSpPr>
          <p:cNvPr id="4" name="Content Placeholder 3"/>
          <p:cNvSpPr>
            <a:spLocks noGrp="1"/>
          </p:cNvSpPr>
          <p:nvPr>
            <p:ph idx="13"/>
          </p:nvPr>
        </p:nvSpPr>
        <p:spPr>
          <a:xfrm>
            <a:off x="447675" y="1752599"/>
            <a:ext cx="8153400" cy="2105025"/>
          </a:xfrm>
        </p:spPr>
        <p:txBody>
          <a:bodyPr wrap="square">
            <a:noAutofit/>
          </a:bodyPr>
          <a:lstStyle/>
          <a:p>
            <a:r>
              <a:rPr lang="en-US" sz="2400" dirty="0"/>
              <a:t>Column properties must be specified for each table.</a:t>
            </a:r>
          </a:p>
          <a:p>
            <a:r>
              <a:rPr lang="en-US" sz="2400" dirty="0"/>
              <a:t>The finalized column properties for the </a:t>
            </a:r>
            <a:r>
              <a:rPr lang="en-US" sz="2400" spc="-350" dirty="0" smtClean="0"/>
              <a:t>H S </a:t>
            </a:r>
            <a:r>
              <a:rPr lang="en-US" sz="2400" dirty="0" smtClean="0"/>
              <a:t>D </a:t>
            </a:r>
            <a:r>
              <a:rPr lang="en-US" sz="2400" dirty="0"/>
              <a:t>tables are on the next set of slides – these are the column characteristics after additional needed foreign keys have been added. This includes any new intersection tables.</a:t>
            </a:r>
            <a:endParaRPr lang="en-US" sz="2400" dirty="0" smtClean="0"/>
          </a:p>
        </p:txBody>
      </p:sp>
    </p:spTree>
    <p:extLst>
      <p:ext uri="{BB962C8B-B14F-4D97-AF65-F5344CB8AC3E}">
        <p14:creationId xmlns:p14="http://schemas.microsoft.com/office/powerpoint/2010/main" val="34586715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2236"/>
            <a:ext cx="8153400" cy="1020829"/>
          </a:xfrm>
        </p:spPr>
        <p:txBody>
          <a:bodyPr wrap="square" anchor="ctr">
            <a:noAutofit/>
          </a:bodyPr>
          <a:lstStyle/>
          <a:p>
            <a:r>
              <a:rPr lang="en-US" sz="3000" dirty="0">
                <a:latin typeface="+mj-lt"/>
              </a:rPr>
              <a:t>Figure </a:t>
            </a:r>
            <a:r>
              <a:rPr lang="en-US" sz="3000" dirty="0" smtClean="0">
                <a:latin typeface="+mj-lt"/>
              </a:rPr>
              <a:t>5.26 </a:t>
            </a:r>
            <a:r>
              <a:rPr lang="en-US" sz="3000" dirty="0">
                <a:latin typeface="+mj-lt"/>
              </a:rPr>
              <a:t>Heather Sweeney Designs </a:t>
            </a:r>
            <a:r>
              <a:rPr lang="en-US" sz="3000" spc="-400" dirty="0" smtClean="0">
                <a:latin typeface="+mj-lt"/>
              </a:rPr>
              <a:t>H S </a:t>
            </a:r>
            <a:r>
              <a:rPr lang="en-US" sz="3000" dirty="0" smtClean="0">
                <a:latin typeface="+mj-lt"/>
              </a:rPr>
              <a:t>D </a:t>
            </a:r>
            <a:r>
              <a:rPr lang="en-US" sz="3000" dirty="0">
                <a:latin typeface="+mj-lt"/>
              </a:rPr>
              <a:t>Database Column </a:t>
            </a:r>
            <a:r>
              <a:rPr lang="en-US" sz="3000" dirty="0" smtClean="0">
                <a:latin typeface="+mj-lt"/>
              </a:rPr>
              <a:t>Specifications </a:t>
            </a:r>
            <a:r>
              <a:rPr lang="en-US" sz="2400" dirty="0" smtClean="0">
                <a:latin typeface="+mj-lt"/>
              </a:rPr>
              <a:t>(1 of 3)</a:t>
            </a:r>
            <a:endParaRPr lang="en-US" sz="3000" dirty="0">
              <a:latin typeface="+mj-lt"/>
            </a:endParaRPr>
          </a:p>
        </p:txBody>
      </p:sp>
      <p:graphicFrame>
        <p:nvGraphicFramePr>
          <p:cNvPr id="3" name="Table 2"/>
          <p:cNvGraphicFramePr>
            <a:graphicFrameLocks noGrp="1"/>
          </p:cNvGraphicFramePr>
          <p:nvPr>
            <p:extLst>
              <p:ext uri="{D42A27DB-BD31-4B8C-83A1-F6EECF244321}">
                <p14:modId xmlns:p14="http://schemas.microsoft.com/office/powerpoint/2010/main" val="539560854"/>
              </p:ext>
            </p:extLst>
          </p:nvPr>
        </p:nvGraphicFramePr>
        <p:xfrm>
          <a:off x="457200" y="1204589"/>
          <a:ext cx="8153400" cy="1998875"/>
        </p:xfrm>
        <a:graphic>
          <a:graphicData uri="http://schemas.openxmlformats.org/drawingml/2006/table">
            <a:tbl>
              <a:tblPr firstRow="1" firstCol="1" bandRow="1">
                <a:tableStyleId>{2D5ABB26-0587-4C30-8999-92F81FD0307C}</a:tableStyleId>
              </a:tblPr>
              <a:tblGrid>
                <a:gridCol w="1368185">
                  <a:extLst>
                    <a:ext uri="{9D8B030D-6E8A-4147-A177-3AD203B41FA5}">
                      <a16:colId xmlns:a16="http://schemas.microsoft.com/office/drawing/2014/main" val="20000"/>
                    </a:ext>
                  </a:extLst>
                </a:gridCol>
                <a:gridCol w="1625437">
                  <a:extLst>
                    <a:ext uri="{9D8B030D-6E8A-4147-A177-3AD203B41FA5}">
                      <a16:colId xmlns:a16="http://schemas.microsoft.com/office/drawing/2014/main" val="20001"/>
                    </a:ext>
                  </a:extLst>
                </a:gridCol>
                <a:gridCol w="1072428">
                  <a:extLst>
                    <a:ext uri="{9D8B030D-6E8A-4147-A177-3AD203B41FA5}">
                      <a16:colId xmlns:a16="http://schemas.microsoft.com/office/drawing/2014/main" val="20002"/>
                    </a:ext>
                  </a:extLst>
                </a:gridCol>
                <a:gridCol w="1330498">
                  <a:extLst>
                    <a:ext uri="{9D8B030D-6E8A-4147-A177-3AD203B41FA5}">
                      <a16:colId xmlns:a16="http://schemas.microsoft.com/office/drawing/2014/main" val="20003"/>
                    </a:ext>
                  </a:extLst>
                </a:gridCol>
                <a:gridCol w="1156652">
                  <a:extLst>
                    <a:ext uri="{9D8B030D-6E8A-4147-A177-3AD203B41FA5}">
                      <a16:colId xmlns:a16="http://schemas.microsoft.com/office/drawing/2014/main" val="20004"/>
                    </a:ext>
                  </a:extLst>
                </a:gridCol>
                <a:gridCol w="1600200">
                  <a:extLst>
                    <a:ext uri="{9D8B030D-6E8A-4147-A177-3AD203B41FA5}">
                      <a16:colId xmlns:a16="http://schemas.microsoft.com/office/drawing/2014/main" val="20005"/>
                    </a:ext>
                  </a:extLst>
                </a:gridCol>
              </a:tblGrid>
              <a:tr h="230665">
                <a:tc>
                  <a:txBody>
                    <a:bodyPr/>
                    <a:lstStyle/>
                    <a:p>
                      <a:pPr marL="0" marR="0">
                        <a:lnSpc>
                          <a:spcPct val="115000"/>
                        </a:lnSpc>
                        <a:spcBef>
                          <a:spcPts val="210"/>
                        </a:spcBef>
                        <a:spcAft>
                          <a:spcPts val="0"/>
                        </a:spcAft>
                      </a:pPr>
                      <a:r>
                        <a:rPr lang="en-US" sz="1100" b="1" dirty="0">
                          <a:solidFill>
                            <a:schemeClr val="bg1"/>
                          </a:solidFill>
                          <a:effectLst/>
                        </a:rPr>
                        <a:t>Column</a:t>
                      </a:r>
                      <a:r>
                        <a:rPr lang="en-US" sz="1100" b="1" spc="10" dirty="0">
                          <a:solidFill>
                            <a:schemeClr val="bg1"/>
                          </a:solidFill>
                          <a:effectLst/>
                        </a:rPr>
                        <a:t> </a:t>
                      </a:r>
                      <a:r>
                        <a:rPr lang="en-US" sz="1100" b="1" dirty="0">
                          <a:solidFill>
                            <a:schemeClr val="bg1"/>
                          </a:solidFill>
                          <a:effectLst/>
                        </a:rPr>
                        <a:t>Name</a:t>
                      </a:r>
                      <a:endParaRPr lang="en-US" sz="1100" b="1" dirty="0">
                        <a:solidFill>
                          <a:schemeClr val="bg1"/>
                        </a:solidFill>
                        <a:effectLst/>
                        <a:latin typeface="Calibri"/>
                        <a:ea typeface="Calibri"/>
                        <a:cs typeface="Times New Roman"/>
                      </a:endParaRPr>
                    </a:p>
                  </a:txBody>
                  <a:tcPr marL="68580" marR="68580" marT="0" marB="0">
                    <a:solidFill>
                      <a:srgbClr val="007FA3"/>
                    </a:solidFill>
                  </a:tcPr>
                </a:tc>
                <a:tc>
                  <a:txBody>
                    <a:bodyPr/>
                    <a:lstStyle/>
                    <a:p>
                      <a:pPr marL="0" marR="0">
                        <a:lnSpc>
                          <a:spcPct val="115000"/>
                        </a:lnSpc>
                        <a:spcBef>
                          <a:spcPts val="210"/>
                        </a:spcBef>
                        <a:spcAft>
                          <a:spcPts val="0"/>
                        </a:spcAft>
                      </a:pPr>
                      <a:r>
                        <a:rPr lang="en-US" sz="1100" b="1">
                          <a:solidFill>
                            <a:schemeClr val="bg1"/>
                          </a:solidFill>
                          <a:effectLst/>
                        </a:rPr>
                        <a:t>Data</a:t>
                      </a:r>
                      <a:r>
                        <a:rPr lang="en-US" sz="1100" b="1" spc="-40">
                          <a:solidFill>
                            <a:schemeClr val="bg1"/>
                          </a:solidFill>
                          <a:effectLst/>
                        </a:rPr>
                        <a:t> </a:t>
                      </a:r>
                      <a:r>
                        <a:rPr lang="en-US" sz="1100" b="1" spc="-90">
                          <a:solidFill>
                            <a:schemeClr val="bg1"/>
                          </a:solidFill>
                          <a:effectLst/>
                        </a:rPr>
                        <a:t>T</a:t>
                      </a:r>
                      <a:r>
                        <a:rPr lang="en-US" sz="1100" b="1">
                          <a:solidFill>
                            <a:schemeClr val="bg1"/>
                          </a:solidFill>
                          <a:effectLst/>
                        </a:rPr>
                        <a:t>ype</a:t>
                      </a:r>
                      <a:r>
                        <a:rPr lang="en-US" sz="1100" b="1" spc="-60">
                          <a:solidFill>
                            <a:schemeClr val="bg1"/>
                          </a:solidFill>
                          <a:effectLst/>
                        </a:rPr>
                        <a:t> </a:t>
                      </a:r>
                      <a:r>
                        <a:rPr lang="en-US" sz="1100" b="1">
                          <a:solidFill>
                            <a:schemeClr val="bg1"/>
                          </a:solidFill>
                          <a:effectLst/>
                        </a:rPr>
                        <a:t>(Length)</a:t>
                      </a:r>
                      <a:endParaRPr lang="en-US" sz="1100" b="1">
                        <a:solidFill>
                          <a:schemeClr val="bg1"/>
                        </a:solidFill>
                        <a:effectLst/>
                        <a:latin typeface="Calibri"/>
                        <a:ea typeface="Calibri"/>
                        <a:cs typeface="Times New Roman"/>
                      </a:endParaRPr>
                    </a:p>
                  </a:txBody>
                  <a:tcPr marL="68580" marR="68580" marT="0" marB="0">
                    <a:solidFill>
                      <a:srgbClr val="007FA3"/>
                    </a:solidFill>
                  </a:tcPr>
                </a:tc>
                <a:tc>
                  <a:txBody>
                    <a:bodyPr/>
                    <a:lstStyle/>
                    <a:p>
                      <a:pPr marL="0" marR="0">
                        <a:lnSpc>
                          <a:spcPct val="115000"/>
                        </a:lnSpc>
                        <a:spcBef>
                          <a:spcPts val="210"/>
                        </a:spcBef>
                        <a:spcAft>
                          <a:spcPts val="0"/>
                        </a:spcAft>
                      </a:pPr>
                      <a:r>
                        <a:rPr lang="en-US" sz="1100" b="1">
                          <a:solidFill>
                            <a:schemeClr val="bg1"/>
                          </a:solidFill>
                          <a:effectLst/>
                        </a:rPr>
                        <a:t>Key</a:t>
                      </a:r>
                      <a:endParaRPr lang="en-US" sz="1100" b="1">
                        <a:solidFill>
                          <a:schemeClr val="bg1"/>
                        </a:solidFill>
                        <a:effectLst/>
                        <a:latin typeface="Calibri"/>
                        <a:ea typeface="Calibri"/>
                        <a:cs typeface="Times New Roman"/>
                      </a:endParaRPr>
                    </a:p>
                  </a:txBody>
                  <a:tcPr marL="68580" marR="68580" marT="0" marB="0">
                    <a:solidFill>
                      <a:srgbClr val="007FA3"/>
                    </a:solidFill>
                  </a:tcPr>
                </a:tc>
                <a:tc>
                  <a:txBody>
                    <a:bodyPr/>
                    <a:lstStyle/>
                    <a:p>
                      <a:pPr marL="0" marR="0">
                        <a:lnSpc>
                          <a:spcPct val="115000"/>
                        </a:lnSpc>
                        <a:spcBef>
                          <a:spcPts val="210"/>
                        </a:spcBef>
                        <a:spcAft>
                          <a:spcPts val="0"/>
                        </a:spcAft>
                      </a:pPr>
                      <a:r>
                        <a:rPr lang="en-US" sz="1100" b="1">
                          <a:solidFill>
                            <a:schemeClr val="bg1"/>
                          </a:solidFill>
                          <a:effectLst/>
                        </a:rPr>
                        <a:t>Required</a:t>
                      </a:r>
                      <a:endParaRPr lang="en-US" sz="1100" b="1">
                        <a:solidFill>
                          <a:schemeClr val="bg1"/>
                        </a:solidFill>
                        <a:effectLst/>
                        <a:latin typeface="Calibri"/>
                        <a:ea typeface="Calibri"/>
                        <a:cs typeface="Times New Roman"/>
                      </a:endParaRPr>
                    </a:p>
                  </a:txBody>
                  <a:tcPr marL="68580" marR="68580" marT="0" marB="0">
                    <a:solidFill>
                      <a:srgbClr val="007FA3"/>
                    </a:solidFill>
                  </a:tcPr>
                </a:tc>
                <a:tc>
                  <a:txBody>
                    <a:bodyPr/>
                    <a:lstStyle/>
                    <a:p>
                      <a:pPr marL="0" marR="0">
                        <a:lnSpc>
                          <a:spcPct val="115000"/>
                        </a:lnSpc>
                        <a:spcBef>
                          <a:spcPts val="210"/>
                        </a:spcBef>
                        <a:spcAft>
                          <a:spcPts val="0"/>
                        </a:spcAft>
                      </a:pPr>
                      <a:r>
                        <a:rPr lang="en-US" sz="1100" b="1">
                          <a:solidFill>
                            <a:schemeClr val="bg1"/>
                          </a:solidFill>
                          <a:effectLst/>
                        </a:rPr>
                        <a:t>Default</a:t>
                      </a:r>
                      <a:r>
                        <a:rPr lang="en-US" sz="1100" b="1" spc="-65">
                          <a:solidFill>
                            <a:schemeClr val="bg1"/>
                          </a:solidFill>
                          <a:effectLst/>
                        </a:rPr>
                        <a:t> </a:t>
                      </a:r>
                      <a:r>
                        <a:rPr lang="en-US" sz="1100" b="1" spc="-90">
                          <a:solidFill>
                            <a:schemeClr val="bg1"/>
                          </a:solidFill>
                          <a:effectLst/>
                        </a:rPr>
                        <a:t>V</a:t>
                      </a:r>
                      <a:r>
                        <a:rPr lang="en-US" sz="1100" b="1">
                          <a:solidFill>
                            <a:schemeClr val="bg1"/>
                          </a:solidFill>
                          <a:effectLst/>
                        </a:rPr>
                        <a:t>alue</a:t>
                      </a:r>
                      <a:endParaRPr lang="en-US" sz="1100" b="1">
                        <a:solidFill>
                          <a:schemeClr val="bg1"/>
                        </a:solidFill>
                        <a:effectLst/>
                        <a:latin typeface="Calibri"/>
                        <a:ea typeface="Calibri"/>
                        <a:cs typeface="Times New Roman"/>
                      </a:endParaRPr>
                    </a:p>
                  </a:txBody>
                  <a:tcPr marL="68580" marR="68580" marT="0" marB="0">
                    <a:solidFill>
                      <a:srgbClr val="007FA3"/>
                    </a:solidFill>
                  </a:tcPr>
                </a:tc>
                <a:tc>
                  <a:txBody>
                    <a:bodyPr/>
                    <a:lstStyle/>
                    <a:p>
                      <a:pPr marL="0" marR="0">
                        <a:lnSpc>
                          <a:spcPct val="115000"/>
                        </a:lnSpc>
                        <a:spcBef>
                          <a:spcPts val="210"/>
                        </a:spcBef>
                        <a:spcAft>
                          <a:spcPts val="0"/>
                        </a:spcAft>
                      </a:pPr>
                      <a:r>
                        <a:rPr lang="en-US" sz="1100" b="1" dirty="0">
                          <a:solidFill>
                            <a:schemeClr val="bg1"/>
                          </a:solidFill>
                          <a:effectLst/>
                        </a:rPr>
                        <a:t>Remarks</a:t>
                      </a:r>
                      <a:endParaRPr lang="en-US" sz="1100" b="1" dirty="0">
                        <a:solidFill>
                          <a:schemeClr val="bg1"/>
                        </a:solidFill>
                        <a:effectLst/>
                        <a:latin typeface="Calibri"/>
                        <a:ea typeface="Calibri"/>
                        <a:cs typeface="Times New Roman"/>
                      </a:endParaRPr>
                    </a:p>
                  </a:txBody>
                  <a:tcPr marL="68580" marR="68580" marT="0" marB="0">
                    <a:solidFill>
                      <a:srgbClr val="007FA3"/>
                    </a:solidFill>
                  </a:tcPr>
                </a:tc>
                <a:extLst>
                  <a:ext uri="{0D108BD9-81ED-4DB2-BD59-A6C34878D82A}">
                    <a16:rowId xmlns:a16="http://schemas.microsoft.com/office/drawing/2014/main" val="10000"/>
                  </a:ext>
                </a:extLst>
              </a:tr>
              <a:tr h="654157">
                <a:tc>
                  <a:txBody>
                    <a:bodyPr/>
                    <a:lstStyle/>
                    <a:p>
                      <a:pPr marL="0" marR="273685">
                        <a:lnSpc>
                          <a:spcPct val="104000"/>
                        </a:lnSpc>
                        <a:spcBef>
                          <a:spcPts val="235"/>
                        </a:spcBef>
                        <a:spcAft>
                          <a:spcPts val="0"/>
                        </a:spcAft>
                      </a:pPr>
                      <a:r>
                        <a:rPr lang="en-US" sz="1100" dirty="0" err="1">
                          <a:effectLst/>
                        </a:rPr>
                        <a:t>SeminarID</a:t>
                      </a:r>
                      <a:endParaRPr lang="en-US" sz="1100" dirty="0">
                        <a:effectLst/>
                        <a:latin typeface="Calibri"/>
                        <a:ea typeface="Calibri"/>
                        <a:cs typeface="Times New Roman"/>
                      </a:endParaRPr>
                    </a:p>
                  </a:txBody>
                  <a:tcPr marL="68580" marR="68580" marT="0" marB="0">
                    <a:solidFill>
                      <a:srgbClr val="D4EAE4"/>
                    </a:solidFill>
                  </a:tcPr>
                </a:tc>
                <a:tc>
                  <a:txBody>
                    <a:bodyPr/>
                    <a:lstStyle/>
                    <a:p>
                      <a:pPr marL="0" marR="273685">
                        <a:lnSpc>
                          <a:spcPct val="104000"/>
                        </a:lnSpc>
                        <a:spcBef>
                          <a:spcPts val="235"/>
                        </a:spcBef>
                        <a:spcAft>
                          <a:spcPts val="0"/>
                        </a:spcAft>
                      </a:pPr>
                      <a:r>
                        <a:rPr lang="en-US" sz="1100" dirty="0">
                          <a:effectLst/>
                        </a:rPr>
                        <a:t>Integer</a:t>
                      </a:r>
                      <a:endParaRPr lang="en-US" sz="1100" dirty="0">
                        <a:effectLst/>
                        <a:latin typeface="Calibri"/>
                        <a:ea typeface="Calibri"/>
                        <a:cs typeface="Times New Roman"/>
                      </a:endParaRPr>
                    </a:p>
                  </a:txBody>
                  <a:tcPr marL="68580" marR="68580" marT="0" marB="0">
                    <a:solidFill>
                      <a:srgbClr val="D4EAE4"/>
                    </a:solidFill>
                  </a:tcPr>
                </a:tc>
                <a:tc>
                  <a:txBody>
                    <a:bodyPr/>
                    <a:lstStyle/>
                    <a:p>
                      <a:pPr marL="0" marR="273685">
                        <a:lnSpc>
                          <a:spcPct val="104000"/>
                        </a:lnSpc>
                        <a:spcBef>
                          <a:spcPts val="235"/>
                        </a:spcBef>
                        <a:spcAft>
                          <a:spcPts val="0"/>
                        </a:spcAft>
                      </a:pPr>
                      <a:r>
                        <a:rPr lang="en-US" sz="1100" dirty="0">
                          <a:effectLst/>
                        </a:rPr>
                        <a:t>Primary</a:t>
                      </a:r>
                      <a:r>
                        <a:rPr lang="en-US" sz="1100" spc="65" dirty="0">
                          <a:effectLst/>
                        </a:rPr>
                        <a:t> </a:t>
                      </a:r>
                      <a:r>
                        <a:rPr lang="en-US" sz="1100" dirty="0">
                          <a:effectLst/>
                        </a:rPr>
                        <a:t>Key</a:t>
                      </a:r>
                      <a:endParaRPr lang="en-US" sz="1100" dirty="0">
                        <a:effectLst/>
                        <a:latin typeface="Calibri"/>
                        <a:ea typeface="Calibri"/>
                        <a:cs typeface="Times New Roman"/>
                      </a:endParaRPr>
                    </a:p>
                  </a:txBody>
                  <a:tcPr marL="68580" marR="68580" marT="0" marB="0">
                    <a:solidFill>
                      <a:srgbClr val="D4EAE4"/>
                    </a:solidFill>
                  </a:tcPr>
                </a:tc>
                <a:tc>
                  <a:txBody>
                    <a:bodyPr/>
                    <a:lstStyle/>
                    <a:p>
                      <a:pPr marL="0" marR="273685">
                        <a:lnSpc>
                          <a:spcPct val="104000"/>
                        </a:lnSpc>
                        <a:spcBef>
                          <a:spcPts val="235"/>
                        </a:spcBef>
                        <a:spcAft>
                          <a:spcPts val="0"/>
                        </a:spcAft>
                      </a:pPr>
                      <a:r>
                        <a:rPr lang="en-US" sz="1100" spc="-75">
                          <a:effectLst/>
                        </a:rPr>
                        <a:t>Y</a:t>
                      </a:r>
                      <a:r>
                        <a:rPr lang="en-US" sz="1100">
                          <a:effectLst/>
                        </a:rPr>
                        <a:t>es</a:t>
                      </a:r>
                      <a:endParaRPr lang="en-US" sz="1100">
                        <a:effectLst/>
                        <a:latin typeface="Calibri"/>
                        <a:ea typeface="Calibri"/>
                        <a:cs typeface="Times New Roman"/>
                      </a:endParaRPr>
                    </a:p>
                  </a:txBody>
                  <a:tcPr marL="68580" marR="68580" marT="0" marB="0">
                    <a:solidFill>
                      <a:srgbClr val="D4EAE4"/>
                    </a:solidFill>
                  </a:tcPr>
                </a:tc>
                <a:tc>
                  <a:txBody>
                    <a:bodyPr/>
                    <a:lstStyle/>
                    <a:p>
                      <a:pPr marL="0" marR="273685">
                        <a:lnSpc>
                          <a:spcPct val="104000"/>
                        </a:lnSpc>
                        <a:spcBef>
                          <a:spcPts val="235"/>
                        </a:spcBef>
                        <a:spcAft>
                          <a:spcPts val="0"/>
                        </a:spcAft>
                      </a:pPr>
                      <a:r>
                        <a:rPr lang="en-US" sz="1100">
                          <a:effectLst/>
                        </a:rPr>
                        <a:t>DBMS supplied</a:t>
                      </a:r>
                      <a:endParaRPr lang="en-US" sz="1100">
                        <a:effectLst/>
                        <a:latin typeface="Calibri"/>
                        <a:ea typeface="Calibri"/>
                        <a:cs typeface="Times New Roman"/>
                      </a:endParaRPr>
                    </a:p>
                  </a:txBody>
                  <a:tcPr marL="68580" marR="68580" marT="0" marB="0">
                    <a:solidFill>
                      <a:srgbClr val="D4EAE4"/>
                    </a:solidFill>
                  </a:tcPr>
                </a:tc>
                <a:tc>
                  <a:txBody>
                    <a:bodyPr/>
                    <a:lstStyle/>
                    <a:p>
                      <a:pPr marL="0" marR="273685">
                        <a:lnSpc>
                          <a:spcPct val="104000"/>
                        </a:lnSpc>
                        <a:spcBef>
                          <a:spcPts val="235"/>
                        </a:spcBef>
                        <a:spcAft>
                          <a:spcPts val="0"/>
                        </a:spcAft>
                      </a:pPr>
                      <a:r>
                        <a:rPr lang="en-US" sz="1100" dirty="0">
                          <a:effectLst/>
                        </a:rPr>
                        <a:t>Surrogate</a:t>
                      </a:r>
                      <a:r>
                        <a:rPr lang="en-US" sz="1100" spc="80" dirty="0">
                          <a:effectLst/>
                        </a:rPr>
                        <a:t> </a:t>
                      </a:r>
                      <a:r>
                        <a:rPr lang="en-US" sz="1100" dirty="0">
                          <a:effectLst/>
                        </a:rPr>
                        <a:t>Key: Initial</a:t>
                      </a:r>
                      <a:r>
                        <a:rPr lang="en-US" sz="1100" spc="50" dirty="0">
                          <a:effectLst/>
                        </a:rPr>
                        <a:t> </a:t>
                      </a:r>
                      <a:r>
                        <a:rPr lang="en-US" sz="1100" dirty="0">
                          <a:effectLst/>
                        </a:rPr>
                        <a:t>value=1 Increment=1</a:t>
                      </a:r>
                      <a:endParaRPr lang="en-US" sz="1100" dirty="0">
                        <a:effectLst/>
                        <a:latin typeface="Calibri"/>
                        <a:ea typeface="Calibri"/>
                        <a:cs typeface="Times New Roman"/>
                      </a:endParaRPr>
                    </a:p>
                  </a:txBody>
                  <a:tcPr marL="68580" marR="68580" marT="0" marB="0">
                    <a:solidFill>
                      <a:srgbClr val="D4EAE4"/>
                    </a:solidFill>
                  </a:tcPr>
                </a:tc>
                <a:extLst>
                  <a:ext uri="{0D108BD9-81ED-4DB2-BD59-A6C34878D82A}">
                    <a16:rowId xmlns:a16="http://schemas.microsoft.com/office/drawing/2014/main" val="10001"/>
                  </a:ext>
                </a:extLst>
              </a:tr>
              <a:tr h="345972">
                <a:tc>
                  <a:txBody>
                    <a:bodyPr/>
                    <a:lstStyle/>
                    <a:p>
                      <a:pPr marL="0" marR="92710">
                        <a:lnSpc>
                          <a:spcPct val="104000"/>
                        </a:lnSpc>
                        <a:spcBef>
                          <a:spcPts val="160"/>
                        </a:spcBef>
                        <a:spcAft>
                          <a:spcPts val="0"/>
                        </a:spcAft>
                      </a:pPr>
                      <a:r>
                        <a:rPr lang="en-US" sz="1100" dirty="0" err="1">
                          <a:effectLst/>
                        </a:rPr>
                        <a:t>SeminarDate</a:t>
                      </a:r>
                      <a:endParaRPr lang="en-US" sz="1100" dirty="0">
                        <a:effectLst/>
                        <a:latin typeface="Calibri"/>
                        <a:ea typeface="Calibri"/>
                        <a:cs typeface="Times New Roman"/>
                      </a:endParaRPr>
                    </a:p>
                  </a:txBody>
                  <a:tcPr marL="68580" marR="68580" marT="0" marB="0">
                    <a:solidFill>
                      <a:srgbClr val="D4EAE4"/>
                    </a:solidFill>
                  </a:tcPr>
                </a:tc>
                <a:tc>
                  <a:txBody>
                    <a:bodyPr/>
                    <a:lstStyle/>
                    <a:p>
                      <a:pPr marL="0" marR="92710">
                        <a:lnSpc>
                          <a:spcPct val="104000"/>
                        </a:lnSpc>
                        <a:spcBef>
                          <a:spcPts val="160"/>
                        </a:spcBef>
                        <a:spcAft>
                          <a:spcPts val="0"/>
                        </a:spcAft>
                      </a:pPr>
                      <a:r>
                        <a:rPr lang="en-US" sz="1100">
                          <a:effectLst/>
                        </a:rPr>
                        <a:t>Date</a:t>
                      </a:r>
                      <a:endParaRPr lang="en-US" sz="1100">
                        <a:effectLst/>
                        <a:latin typeface="Calibri"/>
                        <a:ea typeface="Calibri"/>
                        <a:cs typeface="Times New Roman"/>
                      </a:endParaRPr>
                    </a:p>
                  </a:txBody>
                  <a:tcPr marL="68580" marR="68580" marT="0" marB="0">
                    <a:solidFill>
                      <a:srgbClr val="D4EAE4"/>
                    </a:solidFill>
                  </a:tcPr>
                </a:tc>
                <a:tc>
                  <a:txBody>
                    <a:bodyPr/>
                    <a:lstStyle/>
                    <a:p>
                      <a:pPr marL="0" marR="92710">
                        <a:lnSpc>
                          <a:spcPct val="104000"/>
                        </a:lnSpc>
                        <a:spcBef>
                          <a:spcPts val="160"/>
                        </a:spcBef>
                        <a:spcAft>
                          <a:spcPts val="0"/>
                        </a:spcAft>
                      </a:pPr>
                      <a:r>
                        <a:rPr lang="en-US" sz="1100" dirty="0">
                          <a:effectLst/>
                        </a:rPr>
                        <a:t>No</a:t>
                      </a:r>
                      <a:endParaRPr lang="en-US" sz="1100" dirty="0">
                        <a:effectLst/>
                        <a:latin typeface="Calibri"/>
                        <a:ea typeface="Calibri"/>
                        <a:cs typeface="Times New Roman"/>
                      </a:endParaRPr>
                    </a:p>
                  </a:txBody>
                  <a:tcPr marL="68580" marR="68580" marT="0" marB="0">
                    <a:solidFill>
                      <a:srgbClr val="D4EAE4"/>
                    </a:solidFill>
                  </a:tcPr>
                </a:tc>
                <a:tc>
                  <a:txBody>
                    <a:bodyPr/>
                    <a:lstStyle/>
                    <a:p>
                      <a:pPr marL="0" marR="92710">
                        <a:lnSpc>
                          <a:spcPct val="104000"/>
                        </a:lnSpc>
                        <a:spcBef>
                          <a:spcPts val="160"/>
                        </a:spcBef>
                        <a:spcAft>
                          <a:spcPts val="0"/>
                        </a:spcAft>
                      </a:pPr>
                      <a:r>
                        <a:rPr lang="en-US" sz="1100" spc="-75" dirty="0">
                          <a:effectLst/>
                        </a:rPr>
                        <a:t>Y</a:t>
                      </a:r>
                      <a:r>
                        <a:rPr lang="en-US" sz="1100" dirty="0">
                          <a:effectLst/>
                        </a:rPr>
                        <a:t>es</a:t>
                      </a:r>
                      <a:endParaRPr lang="en-US" sz="1100" dirty="0">
                        <a:effectLst/>
                        <a:latin typeface="Calibri"/>
                        <a:ea typeface="Calibri"/>
                        <a:cs typeface="Times New Roman"/>
                      </a:endParaRPr>
                    </a:p>
                  </a:txBody>
                  <a:tcPr marL="68580" marR="68580" marT="0" marB="0">
                    <a:solidFill>
                      <a:srgbClr val="D4EAE4"/>
                    </a:solidFill>
                  </a:tcPr>
                </a:tc>
                <a:tc>
                  <a:txBody>
                    <a:bodyPr/>
                    <a:lstStyle/>
                    <a:p>
                      <a:pPr marL="0" marR="92710">
                        <a:lnSpc>
                          <a:spcPct val="104000"/>
                        </a:lnSpc>
                        <a:spcBef>
                          <a:spcPts val="160"/>
                        </a:spcBef>
                        <a:spcAft>
                          <a:spcPts val="0"/>
                        </a:spcAft>
                      </a:pPr>
                      <a:r>
                        <a:rPr lang="en-US" sz="1100">
                          <a:effectLst/>
                        </a:rPr>
                        <a:t>None</a:t>
                      </a:r>
                      <a:endParaRPr lang="en-US" sz="1100">
                        <a:effectLst/>
                        <a:latin typeface="Calibri"/>
                        <a:ea typeface="Calibri"/>
                        <a:cs typeface="Times New Roman"/>
                      </a:endParaRPr>
                    </a:p>
                  </a:txBody>
                  <a:tcPr marL="68580" marR="68580" marT="0" marB="0">
                    <a:solidFill>
                      <a:srgbClr val="D4EAE4"/>
                    </a:solidFill>
                  </a:tcPr>
                </a:tc>
                <a:tc>
                  <a:txBody>
                    <a:bodyPr/>
                    <a:lstStyle/>
                    <a:p>
                      <a:pPr marL="0" marR="92710">
                        <a:lnSpc>
                          <a:spcPct val="104000"/>
                        </a:lnSpc>
                        <a:spcBef>
                          <a:spcPts val="160"/>
                        </a:spcBef>
                        <a:spcAft>
                          <a:spcPts val="0"/>
                        </a:spcAft>
                      </a:pPr>
                      <a:r>
                        <a:rPr lang="en-US" sz="1100">
                          <a:effectLst/>
                        </a:rPr>
                        <a:t>Format:</a:t>
                      </a:r>
                      <a:r>
                        <a:rPr lang="en-US" sz="1100" spc="95">
                          <a:effectLst/>
                        </a:rPr>
                        <a:t> </a:t>
                      </a:r>
                      <a:r>
                        <a:rPr lang="en-US" sz="1100">
                          <a:effectLst/>
                        </a:rPr>
                        <a:t>yyyy-mm- dd</a:t>
                      </a:r>
                      <a:endParaRPr lang="en-US" sz="1100">
                        <a:effectLst/>
                        <a:latin typeface="Calibri"/>
                        <a:ea typeface="Calibri"/>
                        <a:cs typeface="Times New Roman"/>
                      </a:endParaRPr>
                    </a:p>
                  </a:txBody>
                  <a:tcPr marL="68580" marR="68580" marT="0" marB="0">
                    <a:solidFill>
                      <a:srgbClr val="D4EAE4"/>
                    </a:solidFill>
                  </a:tcPr>
                </a:tc>
                <a:extLst>
                  <a:ext uri="{0D108BD9-81ED-4DB2-BD59-A6C34878D82A}">
                    <a16:rowId xmlns:a16="http://schemas.microsoft.com/office/drawing/2014/main" val="10002"/>
                  </a:ext>
                </a:extLst>
              </a:tr>
              <a:tr h="382509">
                <a:tc>
                  <a:txBody>
                    <a:bodyPr/>
                    <a:lstStyle/>
                    <a:p>
                      <a:pPr marL="0" marR="0">
                        <a:lnSpc>
                          <a:spcPct val="115000"/>
                        </a:lnSpc>
                        <a:spcBef>
                          <a:spcPts val="160"/>
                        </a:spcBef>
                        <a:spcAft>
                          <a:spcPts val="0"/>
                        </a:spcAft>
                      </a:pPr>
                      <a:r>
                        <a:rPr lang="en-US" sz="1100">
                          <a:effectLst/>
                        </a:rPr>
                        <a:t>Seminar</a:t>
                      </a:r>
                      <a:r>
                        <a:rPr lang="en-US" sz="1100" spc="-20">
                          <a:effectLst/>
                        </a:rPr>
                        <a:t>T</a:t>
                      </a:r>
                      <a:r>
                        <a:rPr lang="en-US" sz="1100">
                          <a:effectLst/>
                        </a:rPr>
                        <a:t>ime</a:t>
                      </a:r>
                      <a:endParaRPr lang="en-US" sz="1100">
                        <a:effectLst/>
                        <a:latin typeface="Calibri"/>
                        <a:ea typeface="Calibri"/>
                        <a:cs typeface="Times New Roman"/>
                      </a:endParaRPr>
                    </a:p>
                  </a:txBody>
                  <a:tcPr marL="68580" marR="68580" marT="0" marB="0">
                    <a:solidFill>
                      <a:srgbClr val="D4EAE4"/>
                    </a:solidFill>
                  </a:tcPr>
                </a:tc>
                <a:tc>
                  <a:txBody>
                    <a:bodyPr/>
                    <a:lstStyle/>
                    <a:p>
                      <a:pPr marL="0" marR="0">
                        <a:lnSpc>
                          <a:spcPct val="115000"/>
                        </a:lnSpc>
                        <a:spcBef>
                          <a:spcPts val="160"/>
                        </a:spcBef>
                        <a:spcAft>
                          <a:spcPts val="0"/>
                        </a:spcAft>
                      </a:pPr>
                      <a:r>
                        <a:rPr lang="en-US" sz="1100" spc="-20" dirty="0">
                          <a:effectLst/>
                        </a:rPr>
                        <a:t>T</a:t>
                      </a:r>
                      <a:r>
                        <a:rPr lang="en-US" sz="1100" dirty="0">
                          <a:effectLst/>
                        </a:rPr>
                        <a:t>ime</a:t>
                      </a:r>
                      <a:endParaRPr lang="en-US" sz="1100" dirty="0">
                        <a:effectLst/>
                        <a:latin typeface="Calibri"/>
                        <a:ea typeface="Calibri"/>
                        <a:cs typeface="Times New Roman"/>
                      </a:endParaRPr>
                    </a:p>
                  </a:txBody>
                  <a:tcPr marL="68580" marR="68580" marT="0" marB="0">
                    <a:solidFill>
                      <a:srgbClr val="D4EAE4"/>
                    </a:solidFill>
                  </a:tcPr>
                </a:tc>
                <a:tc>
                  <a:txBody>
                    <a:bodyPr/>
                    <a:lstStyle/>
                    <a:p>
                      <a:pPr marL="0" marR="0">
                        <a:lnSpc>
                          <a:spcPct val="115000"/>
                        </a:lnSpc>
                        <a:spcBef>
                          <a:spcPts val="160"/>
                        </a:spcBef>
                        <a:spcAft>
                          <a:spcPts val="0"/>
                        </a:spcAft>
                      </a:pPr>
                      <a:r>
                        <a:rPr lang="en-US" sz="1100" dirty="0">
                          <a:effectLst/>
                        </a:rPr>
                        <a:t>No</a:t>
                      </a:r>
                      <a:endParaRPr lang="en-US" sz="1100" dirty="0">
                        <a:effectLst/>
                        <a:latin typeface="Calibri"/>
                        <a:ea typeface="Calibri"/>
                        <a:cs typeface="Times New Roman"/>
                      </a:endParaRPr>
                    </a:p>
                  </a:txBody>
                  <a:tcPr marL="68580" marR="68580" marT="0" marB="0">
                    <a:solidFill>
                      <a:srgbClr val="D4EAE4"/>
                    </a:solidFill>
                  </a:tcPr>
                </a:tc>
                <a:tc>
                  <a:txBody>
                    <a:bodyPr/>
                    <a:lstStyle/>
                    <a:p>
                      <a:pPr marL="0" marR="0">
                        <a:lnSpc>
                          <a:spcPct val="115000"/>
                        </a:lnSpc>
                        <a:spcBef>
                          <a:spcPts val="160"/>
                        </a:spcBef>
                        <a:spcAft>
                          <a:spcPts val="0"/>
                        </a:spcAft>
                      </a:pPr>
                      <a:r>
                        <a:rPr lang="en-US" sz="1100" spc="-75">
                          <a:effectLst/>
                        </a:rPr>
                        <a:t>Y</a:t>
                      </a:r>
                      <a:r>
                        <a:rPr lang="en-US" sz="1100">
                          <a:effectLst/>
                        </a:rPr>
                        <a:t>es</a:t>
                      </a:r>
                      <a:endParaRPr lang="en-US" sz="1100">
                        <a:effectLst/>
                        <a:latin typeface="Calibri"/>
                        <a:ea typeface="Calibri"/>
                        <a:cs typeface="Times New Roman"/>
                      </a:endParaRPr>
                    </a:p>
                  </a:txBody>
                  <a:tcPr marL="68580" marR="68580" marT="0" marB="0">
                    <a:solidFill>
                      <a:srgbClr val="D4EAE4"/>
                    </a:solidFill>
                  </a:tcPr>
                </a:tc>
                <a:tc>
                  <a:txBody>
                    <a:bodyPr/>
                    <a:lstStyle/>
                    <a:p>
                      <a:pPr marL="0" marR="0">
                        <a:lnSpc>
                          <a:spcPct val="115000"/>
                        </a:lnSpc>
                        <a:spcBef>
                          <a:spcPts val="160"/>
                        </a:spcBef>
                        <a:spcAft>
                          <a:spcPts val="0"/>
                        </a:spcAft>
                      </a:pPr>
                      <a:r>
                        <a:rPr lang="en-US" sz="1100" dirty="0">
                          <a:effectLst/>
                        </a:rPr>
                        <a:t>None</a:t>
                      </a:r>
                      <a:endParaRPr lang="en-US" sz="1100" dirty="0">
                        <a:effectLst/>
                        <a:latin typeface="Calibri"/>
                        <a:ea typeface="Calibri"/>
                        <a:cs typeface="Times New Roman"/>
                      </a:endParaRPr>
                    </a:p>
                  </a:txBody>
                  <a:tcPr marL="68580" marR="68580" marT="0" marB="0">
                    <a:solidFill>
                      <a:srgbClr val="D4EAE4"/>
                    </a:solidFill>
                  </a:tcPr>
                </a:tc>
                <a:tc>
                  <a:txBody>
                    <a:bodyPr/>
                    <a:lstStyle/>
                    <a:p>
                      <a:pPr marL="0" marR="0">
                        <a:lnSpc>
                          <a:spcPct val="115000"/>
                        </a:lnSpc>
                        <a:spcBef>
                          <a:spcPts val="160"/>
                        </a:spcBef>
                        <a:spcAft>
                          <a:spcPts val="0"/>
                        </a:spcAft>
                      </a:pPr>
                      <a:r>
                        <a:rPr lang="en-US" sz="1100" dirty="0">
                          <a:effectLst/>
                        </a:rPr>
                        <a:t>Format: 00:00:00.000</a:t>
                      </a:r>
                      <a:endParaRPr lang="en-US" sz="1100" dirty="0">
                        <a:effectLst/>
                        <a:latin typeface="Calibri"/>
                        <a:ea typeface="Calibri"/>
                        <a:cs typeface="Times New Roman"/>
                      </a:endParaRPr>
                    </a:p>
                  </a:txBody>
                  <a:tcPr marL="68580" marR="68580" marT="0" marB="0">
                    <a:solidFill>
                      <a:srgbClr val="D4EAE4"/>
                    </a:solidFill>
                  </a:tcPr>
                </a:tc>
                <a:extLst>
                  <a:ext uri="{0D108BD9-81ED-4DB2-BD59-A6C34878D82A}">
                    <a16:rowId xmlns:a16="http://schemas.microsoft.com/office/drawing/2014/main" val="10003"/>
                  </a:ext>
                </a:extLst>
              </a:tr>
              <a:tr h="191254">
                <a:tc>
                  <a:txBody>
                    <a:bodyPr/>
                    <a:lstStyle/>
                    <a:p>
                      <a:pPr marL="0" marR="0">
                        <a:lnSpc>
                          <a:spcPct val="115000"/>
                        </a:lnSpc>
                        <a:spcBef>
                          <a:spcPts val="0"/>
                        </a:spcBef>
                        <a:spcAft>
                          <a:spcPts val="0"/>
                        </a:spcAft>
                      </a:pPr>
                      <a:r>
                        <a:rPr lang="en-US" sz="1100">
                          <a:effectLst/>
                        </a:rPr>
                        <a:t>Location</a:t>
                      </a:r>
                      <a:endParaRPr lang="en-US" sz="1100">
                        <a:effectLst/>
                        <a:latin typeface="Calibri"/>
                        <a:ea typeface="Calibri"/>
                        <a:cs typeface="Times New Roman"/>
                      </a:endParaRPr>
                    </a:p>
                  </a:txBody>
                  <a:tcPr marL="68580" marR="68580" marT="0" marB="0">
                    <a:solidFill>
                      <a:srgbClr val="D4EAE4"/>
                    </a:solidFill>
                  </a:tcPr>
                </a:tc>
                <a:tc>
                  <a:txBody>
                    <a:bodyPr/>
                    <a:lstStyle/>
                    <a:p>
                      <a:pPr marL="0" marR="0">
                        <a:lnSpc>
                          <a:spcPct val="115000"/>
                        </a:lnSpc>
                        <a:spcBef>
                          <a:spcPts val="0"/>
                        </a:spcBef>
                        <a:spcAft>
                          <a:spcPts val="0"/>
                        </a:spcAft>
                      </a:pPr>
                      <a:r>
                        <a:rPr lang="en-US" sz="1100" spc="-75">
                          <a:effectLst/>
                        </a:rPr>
                        <a:t>V</a:t>
                      </a:r>
                      <a:r>
                        <a:rPr lang="en-US" sz="1100">
                          <a:effectLst/>
                        </a:rPr>
                        <a:t>arChar</a:t>
                      </a:r>
                      <a:r>
                        <a:rPr lang="en-US" sz="1100" spc="85">
                          <a:effectLst/>
                        </a:rPr>
                        <a:t> </a:t>
                      </a:r>
                      <a:r>
                        <a:rPr lang="en-US" sz="1100">
                          <a:effectLst/>
                        </a:rPr>
                        <a:t>(100)</a:t>
                      </a:r>
                      <a:endParaRPr lang="en-US" sz="1100">
                        <a:effectLst/>
                        <a:latin typeface="Calibri"/>
                        <a:ea typeface="Calibri"/>
                        <a:cs typeface="Times New Roman"/>
                      </a:endParaRPr>
                    </a:p>
                  </a:txBody>
                  <a:tcPr marL="68580" marR="68580" marT="0" marB="0">
                    <a:solidFill>
                      <a:srgbClr val="D4EAE4"/>
                    </a:solidFill>
                  </a:tcPr>
                </a:tc>
                <a:tc>
                  <a:txBody>
                    <a:bodyPr/>
                    <a:lstStyle/>
                    <a:p>
                      <a:pPr marL="0" marR="0">
                        <a:lnSpc>
                          <a:spcPct val="115000"/>
                        </a:lnSpc>
                        <a:spcBef>
                          <a:spcPts val="0"/>
                        </a:spcBef>
                        <a:spcAft>
                          <a:spcPts val="0"/>
                        </a:spcAft>
                      </a:pPr>
                      <a:r>
                        <a:rPr lang="en-US" sz="1100">
                          <a:effectLst/>
                        </a:rPr>
                        <a:t>No</a:t>
                      </a:r>
                      <a:endParaRPr lang="en-US" sz="1100">
                        <a:effectLst/>
                        <a:latin typeface="Calibri"/>
                        <a:ea typeface="Calibri"/>
                        <a:cs typeface="Times New Roman"/>
                      </a:endParaRPr>
                    </a:p>
                  </a:txBody>
                  <a:tcPr marL="68580" marR="68580" marT="0" marB="0">
                    <a:solidFill>
                      <a:srgbClr val="D4EAE4"/>
                    </a:solidFill>
                  </a:tcPr>
                </a:tc>
                <a:tc>
                  <a:txBody>
                    <a:bodyPr/>
                    <a:lstStyle/>
                    <a:p>
                      <a:pPr marL="0" marR="0">
                        <a:lnSpc>
                          <a:spcPct val="115000"/>
                        </a:lnSpc>
                        <a:spcBef>
                          <a:spcPts val="0"/>
                        </a:spcBef>
                        <a:spcAft>
                          <a:spcPts val="0"/>
                        </a:spcAft>
                      </a:pPr>
                      <a:r>
                        <a:rPr lang="en-US" sz="1100" spc="-75">
                          <a:effectLst/>
                        </a:rPr>
                        <a:t>Y</a:t>
                      </a:r>
                      <a:r>
                        <a:rPr lang="en-US" sz="1100">
                          <a:effectLst/>
                        </a:rPr>
                        <a:t>es</a:t>
                      </a:r>
                      <a:endParaRPr lang="en-US" sz="1100">
                        <a:effectLst/>
                        <a:latin typeface="Calibri"/>
                        <a:ea typeface="Calibri"/>
                        <a:cs typeface="Times New Roman"/>
                      </a:endParaRPr>
                    </a:p>
                  </a:txBody>
                  <a:tcPr marL="68580" marR="68580" marT="0" marB="0">
                    <a:solidFill>
                      <a:srgbClr val="D4EAE4"/>
                    </a:solidFill>
                  </a:tcPr>
                </a:tc>
                <a:tc>
                  <a:txBody>
                    <a:bodyPr/>
                    <a:lstStyle/>
                    <a:p>
                      <a:pPr marL="0" marR="0">
                        <a:lnSpc>
                          <a:spcPct val="115000"/>
                        </a:lnSpc>
                        <a:spcBef>
                          <a:spcPts val="0"/>
                        </a:spcBef>
                        <a:spcAft>
                          <a:spcPts val="0"/>
                        </a:spcAft>
                      </a:pPr>
                      <a:r>
                        <a:rPr lang="en-US" sz="1100">
                          <a:effectLst/>
                        </a:rPr>
                        <a:t>None</a:t>
                      </a:r>
                      <a:endParaRPr lang="en-US" sz="1100">
                        <a:effectLst/>
                        <a:latin typeface="Calibri"/>
                        <a:ea typeface="Calibri"/>
                        <a:cs typeface="Times New Roman"/>
                      </a:endParaRPr>
                    </a:p>
                  </a:txBody>
                  <a:tcPr marL="68580" marR="68580" marT="0" marB="0">
                    <a:solidFill>
                      <a:srgbClr val="D4EAE4"/>
                    </a:solidFill>
                  </a:tcPr>
                </a:tc>
                <a:tc>
                  <a:txBody>
                    <a:bodyPr/>
                    <a:lstStyle/>
                    <a:p>
                      <a:pPr marL="0" marR="0">
                        <a:lnSpc>
                          <a:spcPct val="115000"/>
                        </a:lnSpc>
                        <a:spcBef>
                          <a:spcPts val="0"/>
                        </a:spcBef>
                        <a:spcAft>
                          <a:spcPts val="0"/>
                        </a:spcAft>
                      </a:pPr>
                      <a:r>
                        <a:rPr lang="en-US" sz="1100" dirty="0">
                          <a:solidFill>
                            <a:srgbClr val="D4EAE4"/>
                          </a:solidFill>
                          <a:effectLst/>
                        </a:rPr>
                        <a:t>Blank</a:t>
                      </a:r>
                      <a:endParaRPr lang="en-US" sz="1100" dirty="0">
                        <a:solidFill>
                          <a:srgbClr val="D4EAE4"/>
                        </a:solidFill>
                        <a:effectLst/>
                        <a:latin typeface="Calibri"/>
                        <a:ea typeface="Calibri"/>
                        <a:cs typeface="Times New Roman"/>
                      </a:endParaRPr>
                    </a:p>
                  </a:txBody>
                  <a:tcPr marL="68580" marR="68580" marT="0" marB="0">
                    <a:solidFill>
                      <a:srgbClr val="D4EAE4"/>
                    </a:solidFill>
                  </a:tcPr>
                </a:tc>
                <a:extLst>
                  <a:ext uri="{0D108BD9-81ED-4DB2-BD59-A6C34878D82A}">
                    <a16:rowId xmlns:a16="http://schemas.microsoft.com/office/drawing/2014/main" val="10004"/>
                  </a:ext>
                </a:extLst>
              </a:tr>
              <a:tr h="191254">
                <a:tc>
                  <a:txBody>
                    <a:bodyPr/>
                    <a:lstStyle/>
                    <a:p>
                      <a:pPr marL="0" marR="0">
                        <a:lnSpc>
                          <a:spcPct val="115000"/>
                        </a:lnSpc>
                        <a:spcBef>
                          <a:spcPts val="0"/>
                        </a:spcBef>
                        <a:spcAft>
                          <a:spcPts val="0"/>
                        </a:spcAft>
                      </a:pPr>
                      <a:r>
                        <a:rPr lang="en-US" sz="1100">
                          <a:effectLst/>
                        </a:rPr>
                        <a:t>Seminar</a:t>
                      </a:r>
                      <a:r>
                        <a:rPr lang="en-US" sz="1100" spc="-20">
                          <a:effectLst/>
                        </a:rPr>
                        <a:t>T</a:t>
                      </a:r>
                      <a:r>
                        <a:rPr lang="en-US" sz="1100">
                          <a:effectLst/>
                        </a:rPr>
                        <a:t>itle</a:t>
                      </a:r>
                      <a:endParaRPr lang="en-US" sz="1100">
                        <a:effectLst/>
                        <a:latin typeface="Calibri"/>
                        <a:ea typeface="Calibri"/>
                        <a:cs typeface="Times New Roman"/>
                      </a:endParaRPr>
                    </a:p>
                  </a:txBody>
                  <a:tcPr marL="68580" marR="68580" marT="0" marB="0">
                    <a:solidFill>
                      <a:srgbClr val="D4EAE4"/>
                    </a:solidFill>
                  </a:tcPr>
                </a:tc>
                <a:tc>
                  <a:txBody>
                    <a:bodyPr/>
                    <a:lstStyle/>
                    <a:p>
                      <a:pPr marL="0" marR="0">
                        <a:lnSpc>
                          <a:spcPct val="115000"/>
                        </a:lnSpc>
                        <a:spcBef>
                          <a:spcPts val="0"/>
                        </a:spcBef>
                        <a:spcAft>
                          <a:spcPts val="0"/>
                        </a:spcAft>
                      </a:pPr>
                      <a:r>
                        <a:rPr lang="en-US" sz="1100" spc="-75">
                          <a:effectLst/>
                        </a:rPr>
                        <a:t>V</a:t>
                      </a:r>
                      <a:r>
                        <a:rPr lang="en-US" sz="1100">
                          <a:effectLst/>
                        </a:rPr>
                        <a:t>arChar</a:t>
                      </a:r>
                      <a:r>
                        <a:rPr lang="en-US" sz="1100" spc="85">
                          <a:effectLst/>
                        </a:rPr>
                        <a:t> </a:t>
                      </a:r>
                      <a:r>
                        <a:rPr lang="en-US" sz="1100">
                          <a:effectLst/>
                        </a:rPr>
                        <a:t>(100)</a:t>
                      </a:r>
                      <a:endParaRPr lang="en-US" sz="1100">
                        <a:effectLst/>
                        <a:latin typeface="Calibri"/>
                        <a:ea typeface="Calibri"/>
                        <a:cs typeface="Times New Roman"/>
                      </a:endParaRPr>
                    </a:p>
                  </a:txBody>
                  <a:tcPr marL="68580" marR="68580" marT="0" marB="0">
                    <a:solidFill>
                      <a:srgbClr val="D4EAE4"/>
                    </a:solidFill>
                  </a:tcPr>
                </a:tc>
                <a:tc>
                  <a:txBody>
                    <a:bodyPr/>
                    <a:lstStyle/>
                    <a:p>
                      <a:pPr marL="0" marR="0">
                        <a:lnSpc>
                          <a:spcPct val="115000"/>
                        </a:lnSpc>
                        <a:spcBef>
                          <a:spcPts val="0"/>
                        </a:spcBef>
                        <a:spcAft>
                          <a:spcPts val="0"/>
                        </a:spcAft>
                      </a:pPr>
                      <a:r>
                        <a:rPr lang="en-US" sz="1100">
                          <a:effectLst/>
                        </a:rPr>
                        <a:t>No</a:t>
                      </a:r>
                      <a:endParaRPr lang="en-US" sz="1100">
                        <a:effectLst/>
                        <a:latin typeface="Calibri"/>
                        <a:ea typeface="Calibri"/>
                        <a:cs typeface="Times New Roman"/>
                      </a:endParaRPr>
                    </a:p>
                  </a:txBody>
                  <a:tcPr marL="68580" marR="68580" marT="0" marB="0">
                    <a:solidFill>
                      <a:srgbClr val="D4EAE4"/>
                    </a:solidFill>
                  </a:tcPr>
                </a:tc>
                <a:tc>
                  <a:txBody>
                    <a:bodyPr/>
                    <a:lstStyle/>
                    <a:p>
                      <a:pPr marL="0" marR="0">
                        <a:lnSpc>
                          <a:spcPct val="115000"/>
                        </a:lnSpc>
                        <a:spcBef>
                          <a:spcPts val="0"/>
                        </a:spcBef>
                        <a:spcAft>
                          <a:spcPts val="0"/>
                        </a:spcAft>
                      </a:pPr>
                      <a:r>
                        <a:rPr lang="en-US" sz="1100" spc="-75">
                          <a:effectLst/>
                        </a:rPr>
                        <a:t>Y</a:t>
                      </a:r>
                      <a:r>
                        <a:rPr lang="en-US" sz="1100">
                          <a:effectLst/>
                        </a:rPr>
                        <a:t>es</a:t>
                      </a:r>
                      <a:endParaRPr lang="en-US" sz="1100">
                        <a:effectLst/>
                        <a:latin typeface="Calibri"/>
                        <a:ea typeface="Calibri"/>
                        <a:cs typeface="Times New Roman"/>
                      </a:endParaRPr>
                    </a:p>
                  </a:txBody>
                  <a:tcPr marL="68580" marR="68580" marT="0" marB="0">
                    <a:solidFill>
                      <a:srgbClr val="D4EAE4"/>
                    </a:solidFill>
                  </a:tcPr>
                </a:tc>
                <a:tc>
                  <a:txBody>
                    <a:bodyPr/>
                    <a:lstStyle/>
                    <a:p>
                      <a:pPr marL="0" marR="0">
                        <a:lnSpc>
                          <a:spcPct val="115000"/>
                        </a:lnSpc>
                        <a:spcBef>
                          <a:spcPts val="0"/>
                        </a:spcBef>
                        <a:spcAft>
                          <a:spcPts val="0"/>
                        </a:spcAft>
                      </a:pPr>
                      <a:r>
                        <a:rPr lang="en-US" sz="1100">
                          <a:effectLst/>
                        </a:rPr>
                        <a:t>None</a:t>
                      </a:r>
                      <a:endParaRPr lang="en-US" sz="1100">
                        <a:effectLst/>
                        <a:latin typeface="Calibri"/>
                        <a:ea typeface="Calibri"/>
                        <a:cs typeface="Times New Roman"/>
                      </a:endParaRPr>
                    </a:p>
                  </a:txBody>
                  <a:tcPr marL="68580" marR="68580" marT="0" marB="0">
                    <a:solidFill>
                      <a:srgbClr val="D4EAE4"/>
                    </a:solidFill>
                  </a:tcPr>
                </a:tc>
                <a:tc>
                  <a:txBody>
                    <a:bodyPr/>
                    <a:lstStyle/>
                    <a:p>
                      <a:pPr marL="0" marR="0">
                        <a:lnSpc>
                          <a:spcPct val="115000"/>
                        </a:lnSpc>
                        <a:spcBef>
                          <a:spcPts val="0"/>
                        </a:spcBef>
                        <a:spcAft>
                          <a:spcPts val="0"/>
                        </a:spcAft>
                      </a:pPr>
                      <a:r>
                        <a:rPr lang="en-US" sz="1100" dirty="0">
                          <a:solidFill>
                            <a:srgbClr val="D4EAE4"/>
                          </a:solidFill>
                          <a:effectLst/>
                        </a:rPr>
                        <a:t>Blank</a:t>
                      </a:r>
                      <a:endParaRPr lang="en-US" sz="1100" dirty="0">
                        <a:solidFill>
                          <a:srgbClr val="D4EAE4"/>
                        </a:solidFill>
                        <a:effectLst/>
                        <a:latin typeface="Calibri"/>
                        <a:ea typeface="Calibri"/>
                        <a:cs typeface="Times New Roman"/>
                      </a:endParaRPr>
                    </a:p>
                  </a:txBody>
                  <a:tcPr marL="68580" marR="68580" marT="0" marB="0">
                    <a:solidFill>
                      <a:srgbClr val="D4EAE4"/>
                    </a:solidFill>
                  </a:tcPr>
                </a:tc>
                <a:extLst>
                  <a:ext uri="{0D108BD9-81ED-4DB2-BD59-A6C34878D82A}">
                    <a16:rowId xmlns:a16="http://schemas.microsoft.com/office/drawing/2014/main" val="10005"/>
                  </a:ext>
                </a:extLst>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val="2188386580"/>
              </p:ext>
            </p:extLst>
          </p:nvPr>
        </p:nvGraphicFramePr>
        <p:xfrm>
          <a:off x="457202" y="3403337"/>
          <a:ext cx="8153398" cy="2795134"/>
        </p:xfrm>
        <a:graphic>
          <a:graphicData uri="http://schemas.openxmlformats.org/drawingml/2006/table">
            <a:tbl>
              <a:tblPr firstRow="1" firstCol="1" bandRow="1">
                <a:tableStyleId>{2D5ABB26-0587-4C30-8999-92F81FD0307C}</a:tableStyleId>
              </a:tblPr>
              <a:tblGrid>
                <a:gridCol w="1523998">
                  <a:extLst>
                    <a:ext uri="{9D8B030D-6E8A-4147-A177-3AD203B41FA5}">
                      <a16:colId xmlns:a16="http://schemas.microsoft.com/office/drawing/2014/main" val="20000"/>
                    </a:ext>
                  </a:extLst>
                </a:gridCol>
                <a:gridCol w="1447800">
                  <a:extLst>
                    <a:ext uri="{9D8B030D-6E8A-4147-A177-3AD203B41FA5}">
                      <a16:colId xmlns:a16="http://schemas.microsoft.com/office/drawing/2014/main" val="20001"/>
                    </a:ext>
                  </a:extLst>
                </a:gridCol>
                <a:gridCol w="1104093">
                  <a:extLst>
                    <a:ext uri="{9D8B030D-6E8A-4147-A177-3AD203B41FA5}">
                      <a16:colId xmlns:a16="http://schemas.microsoft.com/office/drawing/2014/main" val="20002"/>
                    </a:ext>
                  </a:extLst>
                </a:gridCol>
                <a:gridCol w="1359169">
                  <a:extLst>
                    <a:ext uri="{9D8B030D-6E8A-4147-A177-3AD203B41FA5}">
                      <a16:colId xmlns:a16="http://schemas.microsoft.com/office/drawing/2014/main" val="20003"/>
                    </a:ext>
                  </a:extLst>
                </a:gridCol>
                <a:gridCol w="1041938">
                  <a:extLst>
                    <a:ext uri="{9D8B030D-6E8A-4147-A177-3AD203B41FA5}">
                      <a16:colId xmlns:a16="http://schemas.microsoft.com/office/drawing/2014/main" val="20004"/>
                    </a:ext>
                  </a:extLst>
                </a:gridCol>
                <a:gridCol w="1676400">
                  <a:extLst>
                    <a:ext uri="{9D8B030D-6E8A-4147-A177-3AD203B41FA5}">
                      <a16:colId xmlns:a16="http://schemas.microsoft.com/office/drawing/2014/main" val="20005"/>
                    </a:ext>
                  </a:extLst>
                </a:gridCol>
              </a:tblGrid>
              <a:tr h="188825">
                <a:tc>
                  <a:txBody>
                    <a:bodyPr/>
                    <a:lstStyle/>
                    <a:p>
                      <a:pPr marL="0" marR="0">
                        <a:lnSpc>
                          <a:spcPct val="115000"/>
                        </a:lnSpc>
                        <a:spcBef>
                          <a:spcPts val="0"/>
                        </a:spcBef>
                        <a:spcAft>
                          <a:spcPts val="0"/>
                        </a:spcAft>
                      </a:pPr>
                      <a:r>
                        <a:rPr lang="en-US" sz="1100" b="1" dirty="0">
                          <a:solidFill>
                            <a:schemeClr val="bg1"/>
                          </a:solidFill>
                          <a:effectLst/>
                        </a:rPr>
                        <a:t>Column</a:t>
                      </a:r>
                      <a:r>
                        <a:rPr lang="en-US" sz="1100" b="1" spc="10" dirty="0">
                          <a:solidFill>
                            <a:schemeClr val="bg1"/>
                          </a:solidFill>
                          <a:effectLst/>
                        </a:rPr>
                        <a:t> </a:t>
                      </a:r>
                      <a:r>
                        <a:rPr lang="en-US" sz="1100" b="1" dirty="0">
                          <a:solidFill>
                            <a:schemeClr val="bg1"/>
                          </a:solidFill>
                          <a:effectLst/>
                        </a:rPr>
                        <a:t>Name</a:t>
                      </a:r>
                      <a:endParaRPr lang="en-US" sz="1100" b="1" dirty="0">
                        <a:solidFill>
                          <a:schemeClr val="bg1"/>
                        </a:solidFill>
                        <a:effectLst/>
                        <a:latin typeface="Calibri"/>
                        <a:ea typeface="Calibri"/>
                        <a:cs typeface="Times New Roman"/>
                      </a:endParaRPr>
                    </a:p>
                  </a:txBody>
                  <a:tcPr marL="68580" marR="68580" marT="0" marB="0">
                    <a:solidFill>
                      <a:srgbClr val="007FA3"/>
                    </a:solidFill>
                  </a:tcPr>
                </a:tc>
                <a:tc>
                  <a:txBody>
                    <a:bodyPr/>
                    <a:lstStyle/>
                    <a:p>
                      <a:pPr marL="0" marR="0">
                        <a:lnSpc>
                          <a:spcPct val="115000"/>
                        </a:lnSpc>
                        <a:spcBef>
                          <a:spcPts val="0"/>
                        </a:spcBef>
                        <a:spcAft>
                          <a:spcPts val="0"/>
                        </a:spcAft>
                      </a:pPr>
                      <a:r>
                        <a:rPr lang="en-US" sz="1100" b="1">
                          <a:solidFill>
                            <a:schemeClr val="bg1"/>
                          </a:solidFill>
                          <a:effectLst/>
                        </a:rPr>
                        <a:t>Data</a:t>
                      </a:r>
                      <a:r>
                        <a:rPr lang="en-US" sz="1100" b="1" spc="-40">
                          <a:solidFill>
                            <a:schemeClr val="bg1"/>
                          </a:solidFill>
                          <a:effectLst/>
                        </a:rPr>
                        <a:t> </a:t>
                      </a:r>
                      <a:r>
                        <a:rPr lang="en-US" sz="1100" b="1" spc="-90">
                          <a:solidFill>
                            <a:schemeClr val="bg1"/>
                          </a:solidFill>
                          <a:effectLst/>
                        </a:rPr>
                        <a:t>T</a:t>
                      </a:r>
                      <a:r>
                        <a:rPr lang="en-US" sz="1100" b="1">
                          <a:solidFill>
                            <a:schemeClr val="bg1"/>
                          </a:solidFill>
                          <a:effectLst/>
                        </a:rPr>
                        <a:t>ype (Length)</a:t>
                      </a:r>
                      <a:endParaRPr lang="en-US" sz="1100" b="1">
                        <a:solidFill>
                          <a:schemeClr val="bg1"/>
                        </a:solidFill>
                        <a:effectLst/>
                        <a:latin typeface="Calibri"/>
                        <a:ea typeface="Calibri"/>
                        <a:cs typeface="Times New Roman"/>
                      </a:endParaRPr>
                    </a:p>
                  </a:txBody>
                  <a:tcPr marL="68580" marR="68580" marT="0" marB="0">
                    <a:solidFill>
                      <a:srgbClr val="007FA3"/>
                    </a:solidFill>
                  </a:tcPr>
                </a:tc>
                <a:tc>
                  <a:txBody>
                    <a:bodyPr/>
                    <a:lstStyle/>
                    <a:p>
                      <a:pPr marL="0" marR="0">
                        <a:lnSpc>
                          <a:spcPct val="115000"/>
                        </a:lnSpc>
                        <a:spcBef>
                          <a:spcPts val="0"/>
                        </a:spcBef>
                        <a:spcAft>
                          <a:spcPts val="0"/>
                        </a:spcAft>
                      </a:pPr>
                      <a:r>
                        <a:rPr lang="en-US" sz="1100" b="1">
                          <a:solidFill>
                            <a:schemeClr val="bg1"/>
                          </a:solidFill>
                          <a:effectLst/>
                        </a:rPr>
                        <a:t>Key</a:t>
                      </a:r>
                      <a:endParaRPr lang="en-US" sz="1100" b="1">
                        <a:solidFill>
                          <a:schemeClr val="bg1"/>
                        </a:solidFill>
                        <a:effectLst/>
                        <a:latin typeface="Calibri"/>
                        <a:ea typeface="Calibri"/>
                        <a:cs typeface="Times New Roman"/>
                      </a:endParaRPr>
                    </a:p>
                  </a:txBody>
                  <a:tcPr marL="68580" marR="68580" marT="0" marB="0">
                    <a:solidFill>
                      <a:srgbClr val="007FA3"/>
                    </a:solidFill>
                  </a:tcPr>
                </a:tc>
                <a:tc>
                  <a:txBody>
                    <a:bodyPr/>
                    <a:lstStyle/>
                    <a:p>
                      <a:pPr marL="0" marR="0">
                        <a:lnSpc>
                          <a:spcPct val="115000"/>
                        </a:lnSpc>
                        <a:spcBef>
                          <a:spcPts val="0"/>
                        </a:spcBef>
                        <a:spcAft>
                          <a:spcPts val="0"/>
                        </a:spcAft>
                      </a:pPr>
                      <a:r>
                        <a:rPr lang="en-US" sz="1100" b="1">
                          <a:solidFill>
                            <a:schemeClr val="bg1"/>
                          </a:solidFill>
                          <a:effectLst/>
                        </a:rPr>
                        <a:t>Required</a:t>
                      </a:r>
                      <a:endParaRPr lang="en-US" sz="1100" b="1">
                        <a:solidFill>
                          <a:schemeClr val="bg1"/>
                        </a:solidFill>
                        <a:effectLst/>
                        <a:latin typeface="Calibri"/>
                        <a:ea typeface="Calibri"/>
                        <a:cs typeface="Times New Roman"/>
                      </a:endParaRPr>
                    </a:p>
                  </a:txBody>
                  <a:tcPr marL="68580" marR="68580" marT="0" marB="0">
                    <a:solidFill>
                      <a:srgbClr val="007FA3"/>
                    </a:solidFill>
                  </a:tcPr>
                </a:tc>
                <a:tc>
                  <a:txBody>
                    <a:bodyPr/>
                    <a:lstStyle/>
                    <a:p>
                      <a:pPr marL="0" marR="0">
                        <a:lnSpc>
                          <a:spcPct val="115000"/>
                        </a:lnSpc>
                        <a:spcBef>
                          <a:spcPts val="0"/>
                        </a:spcBef>
                        <a:spcAft>
                          <a:spcPts val="0"/>
                        </a:spcAft>
                      </a:pPr>
                      <a:r>
                        <a:rPr lang="en-US" sz="1100" b="1">
                          <a:solidFill>
                            <a:schemeClr val="bg1"/>
                          </a:solidFill>
                          <a:effectLst/>
                        </a:rPr>
                        <a:t>Default</a:t>
                      </a:r>
                      <a:r>
                        <a:rPr lang="en-US" sz="1100" b="1" spc="-65">
                          <a:solidFill>
                            <a:schemeClr val="bg1"/>
                          </a:solidFill>
                          <a:effectLst/>
                        </a:rPr>
                        <a:t> </a:t>
                      </a:r>
                      <a:r>
                        <a:rPr lang="en-US" sz="1100" b="1" spc="-90">
                          <a:solidFill>
                            <a:schemeClr val="bg1"/>
                          </a:solidFill>
                          <a:effectLst/>
                        </a:rPr>
                        <a:t>V</a:t>
                      </a:r>
                      <a:r>
                        <a:rPr lang="en-US" sz="1100" b="1">
                          <a:solidFill>
                            <a:schemeClr val="bg1"/>
                          </a:solidFill>
                          <a:effectLst/>
                        </a:rPr>
                        <a:t>alue</a:t>
                      </a:r>
                      <a:endParaRPr lang="en-US" sz="1100" b="1">
                        <a:solidFill>
                          <a:schemeClr val="bg1"/>
                        </a:solidFill>
                        <a:effectLst/>
                        <a:latin typeface="Calibri"/>
                        <a:ea typeface="Calibri"/>
                        <a:cs typeface="Times New Roman"/>
                      </a:endParaRPr>
                    </a:p>
                  </a:txBody>
                  <a:tcPr marL="68580" marR="68580" marT="0" marB="0">
                    <a:solidFill>
                      <a:srgbClr val="007FA3"/>
                    </a:solidFill>
                  </a:tcPr>
                </a:tc>
                <a:tc>
                  <a:txBody>
                    <a:bodyPr/>
                    <a:lstStyle/>
                    <a:p>
                      <a:pPr marL="0" marR="0">
                        <a:lnSpc>
                          <a:spcPct val="115000"/>
                        </a:lnSpc>
                        <a:spcBef>
                          <a:spcPts val="0"/>
                        </a:spcBef>
                        <a:spcAft>
                          <a:spcPts val="0"/>
                        </a:spcAft>
                      </a:pPr>
                      <a:r>
                        <a:rPr lang="en-US" sz="1100" b="1" dirty="0">
                          <a:solidFill>
                            <a:schemeClr val="bg1"/>
                          </a:solidFill>
                          <a:effectLst/>
                        </a:rPr>
                        <a:t>Remarks</a:t>
                      </a:r>
                      <a:endParaRPr lang="en-US" sz="1100" b="1" dirty="0">
                        <a:solidFill>
                          <a:schemeClr val="bg1"/>
                        </a:solidFill>
                        <a:effectLst/>
                        <a:latin typeface="Calibri"/>
                        <a:ea typeface="Calibri"/>
                        <a:cs typeface="Times New Roman"/>
                      </a:endParaRPr>
                    </a:p>
                  </a:txBody>
                  <a:tcPr marL="68580" marR="68580" marT="0" marB="0">
                    <a:solidFill>
                      <a:srgbClr val="007FA3"/>
                    </a:solidFill>
                  </a:tcPr>
                </a:tc>
                <a:extLst>
                  <a:ext uri="{0D108BD9-81ED-4DB2-BD59-A6C34878D82A}">
                    <a16:rowId xmlns:a16="http://schemas.microsoft.com/office/drawing/2014/main" val="10000"/>
                  </a:ext>
                </a:extLst>
              </a:tr>
              <a:tr h="670040">
                <a:tc>
                  <a:txBody>
                    <a:bodyPr/>
                    <a:lstStyle/>
                    <a:p>
                      <a:pPr marL="0" marR="324485">
                        <a:lnSpc>
                          <a:spcPct val="104000"/>
                        </a:lnSpc>
                        <a:spcBef>
                          <a:spcPts val="235"/>
                        </a:spcBef>
                        <a:spcAft>
                          <a:spcPts val="0"/>
                        </a:spcAft>
                      </a:pPr>
                      <a:r>
                        <a:rPr lang="en-US" sz="1100" dirty="0" err="1">
                          <a:effectLst/>
                        </a:rPr>
                        <a:t>CustomerID</a:t>
                      </a:r>
                      <a:endParaRPr lang="en-US" sz="1100" dirty="0">
                        <a:effectLst/>
                        <a:latin typeface="Calibri"/>
                        <a:ea typeface="Calibri"/>
                        <a:cs typeface="Times New Roman"/>
                      </a:endParaRPr>
                    </a:p>
                  </a:txBody>
                  <a:tcPr marL="68580" marR="68580" marT="0" marB="0">
                    <a:solidFill>
                      <a:srgbClr val="D4EAE4"/>
                    </a:solidFill>
                  </a:tcPr>
                </a:tc>
                <a:tc>
                  <a:txBody>
                    <a:bodyPr/>
                    <a:lstStyle/>
                    <a:p>
                      <a:pPr marL="0" marR="324485">
                        <a:lnSpc>
                          <a:spcPct val="104000"/>
                        </a:lnSpc>
                        <a:spcBef>
                          <a:spcPts val="235"/>
                        </a:spcBef>
                        <a:spcAft>
                          <a:spcPts val="0"/>
                        </a:spcAft>
                      </a:pPr>
                      <a:r>
                        <a:rPr lang="en-US" sz="1100">
                          <a:effectLst/>
                        </a:rPr>
                        <a:t>Integer</a:t>
                      </a:r>
                      <a:endParaRPr lang="en-US" sz="1100">
                        <a:effectLst/>
                        <a:latin typeface="Calibri"/>
                        <a:ea typeface="Calibri"/>
                        <a:cs typeface="Times New Roman"/>
                      </a:endParaRPr>
                    </a:p>
                  </a:txBody>
                  <a:tcPr marL="68580" marR="68580" marT="0" marB="0">
                    <a:solidFill>
                      <a:srgbClr val="D4EAE4"/>
                    </a:solidFill>
                  </a:tcPr>
                </a:tc>
                <a:tc>
                  <a:txBody>
                    <a:bodyPr/>
                    <a:lstStyle/>
                    <a:p>
                      <a:pPr marL="0" marR="324485">
                        <a:lnSpc>
                          <a:spcPct val="104000"/>
                        </a:lnSpc>
                        <a:spcBef>
                          <a:spcPts val="235"/>
                        </a:spcBef>
                        <a:spcAft>
                          <a:spcPts val="0"/>
                        </a:spcAft>
                      </a:pPr>
                      <a:r>
                        <a:rPr lang="en-US" sz="1100" dirty="0">
                          <a:effectLst/>
                        </a:rPr>
                        <a:t>Primary</a:t>
                      </a:r>
                      <a:r>
                        <a:rPr lang="en-US" sz="1100" spc="65" dirty="0">
                          <a:effectLst/>
                        </a:rPr>
                        <a:t> </a:t>
                      </a:r>
                      <a:r>
                        <a:rPr lang="en-US" sz="1100" dirty="0">
                          <a:effectLst/>
                        </a:rPr>
                        <a:t>Key</a:t>
                      </a:r>
                      <a:endParaRPr lang="en-US" sz="1100" dirty="0">
                        <a:effectLst/>
                        <a:latin typeface="Calibri"/>
                        <a:ea typeface="Calibri"/>
                        <a:cs typeface="Times New Roman"/>
                      </a:endParaRPr>
                    </a:p>
                  </a:txBody>
                  <a:tcPr marL="68580" marR="68580" marT="0" marB="0">
                    <a:solidFill>
                      <a:srgbClr val="D4EAE4"/>
                    </a:solidFill>
                  </a:tcPr>
                </a:tc>
                <a:tc>
                  <a:txBody>
                    <a:bodyPr/>
                    <a:lstStyle/>
                    <a:p>
                      <a:pPr marL="0" marR="324485">
                        <a:lnSpc>
                          <a:spcPct val="104000"/>
                        </a:lnSpc>
                        <a:spcBef>
                          <a:spcPts val="235"/>
                        </a:spcBef>
                        <a:spcAft>
                          <a:spcPts val="0"/>
                        </a:spcAft>
                      </a:pPr>
                      <a:r>
                        <a:rPr lang="en-US" sz="1100" spc="-75">
                          <a:effectLst/>
                        </a:rPr>
                        <a:t>Y</a:t>
                      </a:r>
                      <a:r>
                        <a:rPr lang="en-US" sz="1100">
                          <a:effectLst/>
                        </a:rPr>
                        <a:t>es</a:t>
                      </a:r>
                      <a:endParaRPr lang="en-US" sz="1100">
                        <a:effectLst/>
                        <a:latin typeface="Calibri"/>
                        <a:ea typeface="Calibri"/>
                        <a:cs typeface="Times New Roman"/>
                      </a:endParaRPr>
                    </a:p>
                  </a:txBody>
                  <a:tcPr marL="68580" marR="68580" marT="0" marB="0">
                    <a:solidFill>
                      <a:srgbClr val="D4EAE4"/>
                    </a:solidFill>
                  </a:tcPr>
                </a:tc>
                <a:tc>
                  <a:txBody>
                    <a:bodyPr/>
                    <a:lstStyle/>
                    <a:p>
                      <a:pPr marL="0" marR="324485">
                        <a:lnSpc>
                          <a:spcPct val="104000"/>
                        </a:lnSpc>
                        <a:spcBef>
                          <a:spcPts val="235"/>
                        </a:spcBef>
                        <a:spcAft>
                          <a:spcPts val="0"/>
                        </a:spcAft>
                      </a:pPr>
                      <a:r>
                        <a:rPr lang="en-US" sz="1100">
                          <a:effectLst/>
                        </a:rPr>
                        <a:t> </a:t>
                      </a:r>
                      <a:endParaRPr lang="en-US" sz="1100">
                        <a:effectLst/>
                        <a:latin typeface="Calibri"/>
                        <a:ea typeface="Calibri"/>
                        <a:cs typeface="Times New Roman"/>
                      </a:endParaRPr>
                    </a:p>
                  </a:txBody>
                  <a:tcPr marL="68580" marR="68580" marT="0" marB="0">
                    <a:solidFill>
                      <a:srgbClr val="D4EAE4"/>
                    </a:solidFill>
                  </a:tcPr>
                </a:tc>
                <a:tc>
                  <a:txBody>
                    <a:bodyPr/>
                    <a:lstStyle/>
                    <a:p>
                      <a:pPr marL="0" marR="324485">
                        <a:lnSpc>
                          <a:spcPct val="104000"/>
                        </a:lnSpc>
                        <a:spcBef>
                          <a:spcPts val="235"/>
                        </a:spcBef>
                        <a:spcAft>
                          <a:spcPts val="0"/>
                        </a:spcAft>
                      </a:pPr>
                      <a:r>
                        <a:rPr lang="en-US" sz="1100" dirty="0">
                          <a:effectLst/>
                        </a:rPr>
                        <a:t>DBMS Supplied</a:t>
                      </a:r>
                      <a:r>
                        <a:rPr lang="en-US" sz="1100" spc="115" dirty="0">
                          <a:effectLst/>
                        </a:rPr>
                        <a:t> </a:t>
                      </a:r>
                      <a:r>
                        <a:rPr lang="en-US" sz="1100" dirty="0">
                          <a:effectLst/>
                        </a:rPr>
                        <a:t>Surrogate</a:t>
                      </a:r>
                      <a:r>
                        <a:rPr lang="en-US" sz="1100" spc="80" dirty="0">
                          <a:effectLst/>
                        </a:rPr>
                        <a:t> </a:t>
                      </a:r>
                      <a:r>
                        <a:rPr lang="en-US" sz="1100" dirty="0">
                          <a:effectLst/>
                        </a:rPr>
                        <a:t>Key: Initial</a:t>
                      </a:r>
                      <a:r>
                        <a:rPr lang="en-US" sz="1100" spc="50" dirty="0">
                          <a:effectLst/>
                        </a:rPr>
                        <a:t> </a:t>
                      </a:r>
                      <a:r>
                        <a:rPr lang="en-US" sz="1100" spc="-75" dirty="0">
                          <a:effectLst/>
                        </a:rPr>
                        <a:t>V</a:t>
                      </a:r>
                      <a:r>
                        <a:rPr lang="en-US" sz="1100" dirty="0">
                          <a:effectLst/>
                        </a:rPr>
                        <a:t>alue=1 Increment=1</a:t>
                      </a:r>
                      <a:endParaRPr lang="en-US" sz="1100" dirty="0">
                        <a:effectLst/>
                        <a:latin typeface="Calibri"/>
                        <a:ea typeface="Calibri"/>
                        <a:cs typeface="Times New Roman"/>
                      </a:endParaRPr>
                    </a:p>
                  </a:txBody>
                  <a:tcPr marL="68580" marR="68580" marT="0" marB="0">
                    <a:solidFill>
                      <a:srgbClr val="D4EAE4"/>
                    </a:solidFill>
                  </a:tcPr>
                </a:tc>
                <a:extLst>
                  <a:ext uri="{0D108BD9-81ED-4DB2-BD59-A6C34878D82A}">
                    <a16:rowId xmlns:a16="http://schemas.microsoft.com/office/drawing/2014/main" val="10001"/>
                  </a:ext>
                </a:extLst>
              </a:tr>
              <a:tr h="177950">
                <a:tc>
                  <a:txBody>
                    <a:bodyPr/>
                    <a:lstStyle/>
                    <a:p>
                      <a:pPr marL="0" marR="0">
                        <a:lnSpc>
                          <a:spcPct val="115000"/>
                        </a:lnSpc>
                        <a:spcBef>
                          <a:spcPts val="0"/>
                        </a:spcBef>
                        <a:spcAft>
                          <a:spcPts val="0"/>
                        </a:spcAft>
                      </a:pPr>
                      <a:r>
                        <a:rPr lang="en-US" sz="1100">
                          <a:effectLst/>
                        </a:rPr>
                        <a:t>LastName</a:t>
                      </a:r>
                      <a:endParaRPr lang="en-US" sz="1100">
                        <a:effectLst/>
                        <a:latin typeface="Calibri"/>
                        <a:ea typeface="Calibri"/>
                        <a:cs typeface="Times New Roman"/>
                      </a:endParaRPr>
                    </a:p>
                  </a:txBody>
                  <a:tcPr marL="68580" marR="68580" marT="0" marB="0">
                    <a:solidFill>
                      <a:srgbClr val="D4EAE4"/>
                    </a:solidFill>
                  </a:tcPr>
                </a:tc>
                <a:tc>
                  <a:txBody>
                    <a:bodyPr/>
                    <a:lstStyle/>
                    <a:p>
                      <a:pPr marL="0" marR="0">
                        <a:lnSpc>
                          <a:spcPct val="115000"/>
                        </a:lnSpc>
                        <a:spcBef>
                          <a:spcPts val="0"/>
                        </a:spcBef>
                        <a:spcAft>
                          <a:spcPts val="0"/>
                        </a:spcAft>
                      </a:pPr>
                      <a:r>
                        <a:rPr lang="en-US" sz="1100">
                          <a:effectLst/>
                        </a:rPr>
                        <a:t>Char</a:t>
                      </a:r>
                      <a:r>
                        <a:rPr lang="en-US" sz="1100" spc="80">
                          <a:effectLst/>
                        </a:rPr>
                        <a:t> </a:t>
                      </a:r>
                      <a:r>
                        <a:rPr lang="en-US" sz="1100">
                          <a:effectLst/>
                        </a:rPr>
                        <a:t>(25)</a:t>
                      </a:r>
                      <a:endParaRPr lang="en-US" sz="1100">
                        <a:effectLst/>
                        <a:latin typeface="Calibri"/>
                        <a:ea typeface="Calibri"/>
                        <a:cs typeface="Times New Roman"/>
                      </a:endParaRPr>
                    </a:p>
                  </a:txBody>
                  <a:tcPr marL="68580" marR="68580" marT="0" marB="0">
                    <a:solidFill>
                      <a:srgbClr val="D4EAE4"/>
                    </a:solidFill>
                  </a:tcPr>
                </a:tc>
                <a:tc>
                  <a:txBody>
                    <a:bodyPr/>
                    <a:lstStyle/>
                    <a:p>
                      <a:pPr marL="0" marR="0">
                        <a:lnSpc>
                          <a:spcPct val="115000"/>
                        </a:lnSpc>
                        <a:spcBef>
                          <a:spcPts val="0"/>
                        </a:spcBef>
                        <a:spcAft>
                          <a:spcPts val="0"/>
                        </a:spcAft>
                      </a:pPr>
                      <a:r>
                        <a:rPr lang="en-US" sz="1100">
                          <a:effectLst/>
                        </a:rPr>
                        <a:t>No</a:t>
                      </a:r>
                      <a:endParaRPr lang="en-US" sz="1100">
                        <a:effectLst/>
                        <a:latin typeface="Calibri"/>
                        <a:ea typeface="Calibri"/>
                        <a:cs typeface="Times New Roman"/>
                      </a:endParaRPr>
                    </a:p>
                  </a:txBody>
                  <a:tcPr marL="68580" marR="68580" marT="0" marB="0">
                    <a:solidFill>
                      <a:srgbClr val="D4EAE4"/>
                    </a:solidFill>
                  </a:tcPr>
                </a:tc>
                <a:tc>
                  <a:txBody>
                    <a:bodyPr/>
                    <a:lstStyle/>
                    <a:p>
                      <a:pPr marL="0" marR="0">
                        <a:lnSpc>
                          <a:spcPct val="115000"/>
                        </a:lnSpc>
                        <a:spcBef>
                          <a:spcPts val="0"/>
                        </a:spcBef>
                        <a:spcAft>
                          <a:spcPts val="0"/>
                        </a:spcAft>
                      </a:pPr>
                      <a:r>
                        <a:rPr lang="en-US" sz="1100" spc="-75" dirty="0">
                          <a:effectLst/>
                        </a:rPr>
                        <a:t>Y</a:t>
                      </a:r>
                      <a:r>
                        <a:rPr lang="en-US" sz="1100" dirty="0">
                          <a:effectLst/>
                        </a:rPr>
                        <a:t>es</a:t>
                      </a:r>
                      <a:endParaRPr lang="en-US" sz="1100" dirty="0">
                        <a:effectLst/>
                        <a:latin typeface="Calibri"/>
                        <a:ea typeface="Calibri"/>
                        <a:cs typeface="Times New Roman"/>
                      </a:endParaRPr>
                    </a:p>
                  </a:txBody>
                  <a:tcPr marL="68580" marR="68580" marT="0" marB="0">
                    <a:solidFill>
                      <a:srgbClr val="D4EAE4"/>
                    </a:solidFill>
                  </a:tcPr>
                </a:tc>
                <a:tc>
                  <a:txBody>
                    <a:bodyPr/>
                    <a:lstStyle/>
                    <a:p>
                      <a:pPr marL="0" marR="0">
                        <a:lnSpc>
                          <a:spcPct val="115000"/>
                        </a:lnSpc>
                        <a:spcBef>
                          <a:spcPts val="0"/>
                        </a:spcBef>
                        <a:spcAft>
                          <a:spcPts val="0"/>
                        </a:spcAft>
                      </a:pPr>
                      <a:r>
                        <a:rPr lang="en-US" sz="1100" dirty="0">
                          <a:effectLst/>
                        </a:rPr>
                        <a:t>None</a:t>
                      </a:r>
                      <a:endParaRPr lang="en-US" sz="1100" dirty="0">
                        <a:effectLst/>
                        <a:latin typeface="Calibri"/>
                        <a:ea typeface="Calibri"/>
                        <a:cs typeface="Times New Roman"/>
                      </a:endParaRPr>
                    </a:p>
                  </a:txBody>
                  <a:tcPr marL="68580" marR="68580" marT="0" marB="0">
                    <a:solidFill>
                      <a:srgbClr val="D4EAE4"/>
                    </a:solidFill>
                  </a:tcPr>
                </a:tc>
                <a:tc>
                  <a:txBody>
                    <a:bodyPr/>
                    <a:lstStyle/>
                    <a:p>
                      <a:pPr marL="0" marR="0">
                        <a:lnSpc>
                          <a:spcPct val="115000"/>
                        </a:lnSpc>
                        <a:spcBef>
                          <a:spcPts val="0"/>
                        </a:spcBef>
                        <a:spcAft>
                          <a:spcPts val="0"/>
                        </a:spcAft>
                      </a:pPr>
                      <a:r>
                        <a:rPr lang="en-US" sz="1100" dirty="0" smtClean="0">
                          <a:solidFill>
                            <a:srgbClr val="D4EAE4"/>
                          </a:solidFill>
                          <a:effectLst/>
                          <a:latin typeface="+mn-lt"/>
                          <a:ea typeface="+mn-ea"/>
                          <a:cs typeface="+mn-cs"/>
                        </a:rPr>
                        <a:t>Blank</a:t>
                      </a:r>
                      <a:endParaRPr lang="en-US" sz="1100" dirty="0">
                        <a:solidFill>
                          <a:srgbClr val="D4EAE4"/>
                        </a:solidFill>
                        <a:effectLst/>
                        <a:latin typeface="Calibri"/>
                        <a:ea typeface="Calibri"/>
                        <a:cs typeface="Times New Roman"/>
                      </a:endParaRPr>
                    </a:p>
                  </a:txBody>
                  <a:tcPr marL="68580" marR="68580" marT="0" marB="0">
                    <a:solidFill>
                      <a:srgbClr val="D4EAE4"/>
                    </a:solidFill>
                  </a:tcPr>
                </a:tc>
                <a:extLst>
                  <a:ext uri="{0D108BD9-81ED-4DB2-BD59-A6C34878D82A}">
                    <a16:rowId xmlns:a16="http://schemas.microsoft.com/office/drawing/2014/main" val="10002"/>
                  </a:ext>
                </a:extLst>
              </a:tr>
              <a:tr h="177950">
                <a:tc>
                  <a:txBody>
                    <a:bodyPr/>
                    <a:lstStyle/>
                    <a:p>
                      <a:pPr marL="0" marR="0">
                        <a:lnSpc>
                          <a:spcPct val="115000"/>
                        </a:lnSpc>
                        <a:spcBef>
                          <a:spcPts val="0"/>
                        </a:spcBef>
                        <a:spcAft>
                          <a:spcPts val="0"/>
                        </a:spcAft>
                      </a:pPr>
                      <a:r>
                        <a:rPr lang="en-US" sz="1100">
                          <a:effectLst/>
                        </a:rPr>
                        <a:t>FirstName</a:t>
                      </a:r>
                      <a:endParaRPr lang="en-US" sz="1100">
                        <a:effectLst/>
                        <a:latin typeface="Calibri"/>
                        <a:ea typeface="Calibri"/>
                        <a:cs typeface="Times New Roman"/>
                      </a:endParaRPr>
                    </a:p>
                  </a:txBody>
                  <a:tcPr marL="68580" marR="68580" marT="0" marB="0">
                    <a:solidFill>
                      <a:srgbClr val="D4EAE4"/>
                    </a:solidFill>
                  </a:tcPr>
                </a:tc>
                <a:tc>
                  <a:txBody>
                    <a:bodyPr/>
                    <a:lstStyle/>
                    <a:p>
                      <a:pPr marL="0" marR="0">
                        <a:lnSpc>
                          <a:spcPct val="115000"/>
                        </a:lnSpc>
                        <a:spcBef>
                          <a:spcPts val="0"/>
                        </a:spcBef>
                        <a:spcAft>
                          <a:spcPts val="0"/>
                        </a:spcAft>
                      </a:pPr>
                      <a:r>
                        <a:rPr lang="en-US" sz="1100">
                          <a:effectLst/>
                        </a:rPr>
                        <a:t>Char</a:t>
                      </a:r>
                      <a:r>
                        <a:rPr lang="en-US" sz="1100" spc="80">
                          <a:effectLst/>
                        </a:rPr>
                        <a:t> </a:t>
                      </a:r>
                      <a:r>
                        <a:rPr lang="en-US" sz="1100">
                          <a:effectLst/>
                        </a:rPr>
                        <a:t>(25)</a:t>
                      </a:r>
                      <a:endParaRPr lang="en-US" sz="1100">
                        <a:effectLst/>
                        <a:latin typeface="Calibri"/>
                        <a:ea typeface="Calibri"/>
                        <a:cs typeface="Times New Roman"/>
                      </a:endParaRPr>
                    </a:p>
                  </a:txBody>
                  <a:tcPr marL="68580" marR="68580" marT="0" marB="0">
                    <a:solidFill>
                      <a:srgbClr val="D4EAE4"/>
                    </a:solidFill>
                  </a:tcPr>
                </a:tc>
                <a:tc>
                  <a:txBody>
                    <a:bodyPr/>
                    <a:lstStyle/>
                    <a:p>
                      <a:pPr marL="0" marR="0">
                        <a:lnSpc>
                          <a:spcPct val="115000"/>
                        </a:lnSpc>
                        <a:spcBef>
                          <a:spcPts val="0"/>
                        </a:spcBef>
                        <a:spcAft>
                          <a:spcPts val="0"/>
                        </a:spcAft>
                      </a:pPr>
                      <a:r>
                        <a:rPr lang="en-US" sz="1100">
                          <a:effectLst/>
                        </a:rPr>
                        <a:t>No</a:t>
                      </a:r>
                      <a:endParaRPr lang="en-US" sz="1100">
                        <a:effectLst/>
                        <a:latin typeface="Calibri"/>
                        <a:ea typeface="Calibri"/>
                        <a:cs typeface="Times New Roman"/>
                      </a:endParaRPr>
                    </a:p>
                  </a:txBody>
                  <a:tcPr marL="68580" marR="68580" marT="0" marB="0">
                    <a:solidFill>
                      <a:srgbClr val="D4EAE4"/>
                    </a:solidFill>
                  </a:tcPr>
                </a:tc>
                <a:tc>
                  <a:txBody>
                    <a:bodyPr/>
                    <a:lstStyle/>
                    <a:p>
                      <a:pPr marL="0" marR="0">
                        <a:lnSpc>
                          <a:spcPct val="115000"/>
                        </a:lnSpc>
                        <a:spcBef>
                          <a:spcPts val="0"/>
                        </a:spcBef>
                        <a:spcAft>
                          <a:spcPts val="0"/>
                        </a:spcAft>
                      </a:pPr>
                      <a:r>
                        <a:rPr lang="en-US" sz="1100" spc="-75">
                          <a:effectLst/>
                        </a:rPr>
                        <a:t>Y</a:t>
                      </a:r>
                      <a:r>
                        <a:rPr lang="en-US" sz="1100">
                          <a:effectLst/>
                        </a:rPr>
                        <a:t>es</a:t>
                      </a:r>
                      <a:endParaRPr lang="en-US" sz="1100">
                        <a:effectLst/>
                        <a:latin typeface="Calibri"/>
                        <a:ea typeface="Calibri"/>
                        <a:cs typeface="Times New Roman"/>
                      </a:endParaRPr>
                    </a:p>
                  </a:txBody>
                  <a:tcPr marL="68580" marR="68580" marT="0" marB="0">
                    <a:solidFill>
                      <a:srgbClr val="D4EAE4"/>
                    </a:solidFill>
                  </a:tcPr>
                </a:tc>
                <a:tc>
                  <a:txBody>
                    <a:bodyPr/>
                    <a:lstStyle/>
                    <a:p>
                      <a:pPr marL="0" marR="0">
                        <a:lnSpc>
                          <a:spcPct val="115000"/>
                        </a:lnSpc>
                        <a:spcBef>
                          <a:spcPts val="0"/>
                        </a:spcBef>
                        <a:spcAft>
                          <a:spcPts val="0"/>
                        </a:spcAft>
                      </a:pPr>
                      <a:r>
                        <a:rPr lang="en-US" sz="1100">
                          <a:effectLst/>
                        </a:rPr>
                        <a:t>None</a:t>
                      </a:r>
                      <a:endParaRPr lang="en-US" sz="1100">
                        <a:effectLst/>
                        <a:latin typeface="Calibri"/>
                        <a:ea typeface="Calibri"/>
                        <a:cs typeface="Times New Roman"/>
                      </a:endParaRPr>
                    </a:p>
                  </a:txBody>
                  <a:tcPr marL="68580" marR="68580" marT="0" marB="0">
                    <a:solidFill>
                      <a:srgbClr val="D4EAE4"/>
                    </a:solidFill>
                  </a:tcPr>
                </a:tc>
                <a:tc>
                  <a:txBody>
                    <a:bodyPr/>
                    <a:lstStyle/>
                    <a:p>
                      <a:pPr marL="0" marR="0">
                        <a:lnSpc>
                          <a:spcPct val="115000"/>
                        </a:lnSpc>
                        <a:spcBef>
                          <a:spcPts val="0"/>
                        </a:spcBef>
                        <a:spcAft>
                          <a:spcPts val="0"/>
                        </a:spcAft>
                      </a:pPr>
                      <a:r>
                        <a:rPr lang="en-US" sz="1100" dirty="0" smtClean="0">
                          <a:solidFill>
                            <a:srgbClr val="D4EAE4"/>
                          </a:solidFill>
                          <a:effectLst/>
                          <a:latin typeface="+mn-lt"/>
                          <a:ea typeface="+mn-ea"/>
                          <a:cs typeface="+mn-cs"/>
                        </a:rPr>
                        <a:t>Blank</a:t>
                      </a:r>
                      <a:endParaRPr lang="en-US" sz="1100" dirty="0">
                        <a:solidFill>
                          <a:srgbClr val="D4EAE4"/>
                        </a:solidFill>
                        <a:effectLst/>
                        <a:latin typeface="Calibri"/>
                        <a:ea typeface="Calibri"/>
                        <a:cs typeface="Times New Roman"/>
                      </a:endParaRPr>
                    </a:p>
                  </a:txBody>
                  <a:tcPr marL="68580" marR="68580" marT="0" marB="0">
                    <a:solidFill>
                      <a:srgbClr val="D4EAE4"/>
                    </a:solidFill>
                  </a:tcPr>
                </a:tc>
                <a:extLst>
                  <a:ext uri="{0D108BD9-81ED-4DB2-BD59-A6C34878D82A}">
                    <a16:rowId xmlns:a16="http://schemas.microsoft.com/office/drawing/2014/main" val="10003"/>
                  </a:ext>
                </a:extLst>
              </a:tr>
              <a:tr h="177950">
                <a:tc>
                  <a:txBody>
                    <a:bodyPr/>
                    <a:lstStyle/>
                    <a:p>
                      <a:pPr marL="0" marR="0">
                        <a:lnSpc>
                          <a:spcPct val="115000"/>
                        </a:lnSpc>
                        <a:spcBef>
                          <a:spcPts val="0"/>
                        </a:spcBef>
                        <a:spcAft>
                          <a:spcPts val="0"/>
                        </a:spcAft>
                      </a:pPr>
                      <a:r>
                        <a:rPr lang="en-US" sz="1100">
                          <a:effectLst/>
                        </a:rPr>
                        <a:t>EmailAddress</a:t>
                      </a:r>
                      <a:endParaRPr lang="en-US" sz="1100">
                        <a:effectLst/>
                        <a:latin typeface="Calibri"/>
                        <a:ea typeface="Calibri"/>
                        <a:cs typeface="Times New Roman"/>
                      </a:endParaRPr>
                    </a:p>
                  </a:txBody>
                  <a:tcPr marL="68580" marR="68580" marT="0" marB="0">
                    <a:solidFill>
                      <a:srgbClr val="D4EAE4"/>
                    </a:solidFill>
                  </a:tcPr>
                </a:tc>
                <a:tc>
                  <a:txBody>
                    <a:bodyPr/>
                    <a:lstStyle/>
                    <a:p>
                      <a:pPr marL="0" marR="0">
                        <a:lnSpc>
                          <a:spcPct val="115000"/>
                        </a:lnSpc>
                        <a:spcBef>
                          <a:spcPts val="0"/>
                        </a:spcBef>
                        <a:spcAft>
                          <a:spcPts val="0"/>
                        </a:spcAft>
                      </a:pPr>
                      <a:r>
                        <a:rPr lang="en-US" sz="1100" spc="-75">
                          <a:effectLst/>
                        </a:rPr>
                        <a:t>V</a:t>
                      </a:r>
                      <a:r>
                        <a:rPr lang="en-US" sz="1100">
                          <a:effectLst/>
                        </a:rPr>
                        <a:t>arChar</a:t>
                      </a:r>
                      <a:r>
                        <a:rPr lang="en-US" sz="1100" spc="85">
                          <a:effectLst/>
                        </a:rPr>
                        <a:t> </a:t>
                      </a:r>
                      <a:r>
                        <a:rPr lang="en-US" sz="1100">
                          <a:effectLst/>
                        </a:rPr>
                        <a:t>(100)</a:t>
                      </a:r>
                      <a:endParaRPr lang="en-US" sz="1100">
                        <a:effectLst/>
                        <a:latin typeface="Calibri"/>
                        <a:ea typeface="Calibri"/>
                        <a:cs typeface="Times New Roman"/>
                      </a:endParaRPr>
                    </a:p>
                  </a:txBody>
                  <a:tcPr marL="68580" marR="68580" marT="0" marB="0">
                    <a:solidFill>
                      <a:srgbClr val="D4EAE4"/>
                    </a:solidFill>
                  </a:tcPr>
                </a:tc>
                <a:tc>
                  <a:txBody>
                    <a:bodyPr/>
                    <a:lstStyle/>
                    <a:p>
                      <a:pPr marL="0" marR="0">
                        <a:lnSpc>
                          <a:spcPct val="115000"/>
                        </a:lnSpc>
                        <a:spcBef>
                          <a:spcPts val="0"/>
                        </a:spcBef>
                        <a:spcAft>
                          <a:spcPts val="0"/>
                        </a:spcAft>
                      </a:pPr>
                      <a:r>
                        <a:rPr lang="en-US" sz="1100">
                          <a:effectLst/>
                        </a:rPr>
                        <a:t>Primary</a:t>
                      </a:r>
                      <a:r>
                        <a:rPr lang="en-US" sz="1100" spc="65">
                          <a:effectLst/>
                        </a:rPr>
                        <a:t> </a:t>
                      </a:r>
                      <a:r>
                        <a:rPr lang="en-US" sz="1100">
                          <a:effectLst/>
                        </a:rPr>
                        <a:t>Key</a:t>
                      </a:r>
                      <a:endParaRPr lang="en-US" sz="1100">
                        <a:effectLst/>
                        <a:latin typeface="Calibri"/>
                        <a:ea typeface="Calibri"/>
                        <a:cs typeface="Times New Roman"/>
                      </a:endParaRPr>
                    </a:p>
                  </a:txBody>
                  <a:tcPr marL="68580" marR="68580" marT="0" marB="0">
                    <a:solidFill>
                      <a:srgbClr val="D4EAE4"/>
                    </a:solidFill>
                  </a:tcPr>
                </a:tc>
                <a:tc>
                  <a:txBody>
                    <a:bodyPr/>
                    <a:lstStyle/>
                    <a:p>
                      <a:pPr marL="0" marR="0">
                        <a:lnSpc>
                          <a:spcPct val="115000"/>
                        </a:lnSpc>
                        <a:spcBef>
                          <a:spcPts val="0"/>
                        </a:spcBef>
                        <a:spcAft>
                          <a:spcPts val="0"/>
                        </a:spcAft>
                      </a:pPr>
                      <a:r>
                        <a:rPr lang="en-US" sz="1100" spc="-75">
                          <a:effectLst/>
                        </a:rPr>
                        <a:t>Y</a:t>
                      </a:r>
                      <a:r>
                        <a:rPr lang="en-US" sz="1100">
                          <a:effectLst/>
                        </a:rPr>
                        <a:t>es</a:t>
                      </a:r>
                      <a:endParaRPr lang="en-US" sz="1100">
                        <a:effectLst/>
                        <a:latin typeface="Calibri"/>
                        <a:ea typeface="Calibri"/>
                        <a:cs typeface="Times New Roman"/>
                      </a:endParaRPr>
                    </a:p>
                  </a:txBody>
                  <a:tcPr marL="68580" marR="68580" marT="0" marB="0">
                    <a:solidFill>
                      <a:srgbClr val="D4EAE4"/>
                    </a:solidFill>
                  </a:tcPr>
                </a:tc>
                <a:tc>
                  <a:txBody>
                    <a:bodyPr/>
                    <a:lstStyle/>
                    <a:p>
                      <a:pPr marL="0" marR="0">
                        <a:lnSpc>
                          <a:spcPct val="115000"/>
                        </a:lnSpc>
                        <a:spcBef>
                          <a:spcPts val="0"/>
                        </a:spcBef>
                        <a:spcAft>
                          <a:spcPts val="0"/>
                        </a:spcAft>
                      </a:pPr>
                      <a:r>
                        <a:rPr lang="en-US" sz="1100">
                          <a:effectLst/>
                        </a:rPr>
                        <a:t>None</a:t>
                      </a:r>
                      <a:endParaRPr lang="en-US" sz="1100">
                        <a:effectLst/>
                        <a:latin typeface="Calibri"/>
                        <a:ea typeface="Calibri"/>
                        <a:cs typeface="Times New Roman"/>
                      </a:endParaRPr>
                    </a:p>
                  </a:txBody>
                  <a:tcPr marL="68580" marR="68580" marT="0" marB="0">
                    <a:solidFill>
                      <a:srgbClr val="D4EAE4"/>
                    </a:solidFill>
                  </a:tcPr>
                </a:tc>
                <a:tc>
                  <a:txBody>
                    <a:bodyPr/>
                    <a:lstStyle/>
                    <a:p>
                      <a:pPr marL="0" marR="0">
                        <a:lnSpc>
                          <a:spcPct val="115000"/>
                        </a:lnSpc>
                        <a:spcBef>
                          <a:spcPts val="0"/>
                        </a:spcBef>
                        <a:spcAft>
                          <a:spcPts val="0"/>
                        </a:spcAft>
                      </a:pPr>
                      <a:r>
                        <a:rPr lang="en-US" sz="1100" dirty="0" smtClean="0">
                          <a:solidFill>
                            <a:srgbClr val="D4EAE4"/>
                          </a:solidFill>
                          <a:effectLst/>
                          <a:latin typeface="+mn-lt"/>
                          <a:ea typeface="+mn-ea"/>
                          <a:cs typeface="+mn-cs"/>
                        </a:rPr>
                        <a:t>Blank</a:t>
                      </a:r>
                      <a:endParaRPr lang="en-US" sz="1100" dirty="0">
                        <a:solidFill>
                          <a:srgbClr val="D4EAE4"/>
                        </a:solidFill>
                        <a:effectLst/>
                        <a:latin typeface="Calibri"/>
                        <a:ea typeface="Calibri"/>
                        <a:cs typeface="Times New Roman"/>
                      </a:endParaRPr>
                    </a:p>
                  </a:txBody>
                  <a:tcPr marL="68580" marR="68580" marT="0" marB="0">
                    <a:solidFill>
                      <a:srgbClr val="D4EAE4"/>
                    </a:solidFill>
                  </a:tcPr>
                </a:tc>
                <a:extLst>
                  <a:ext uri="{0D108BD9-81ED-4DB2-BD59-A6C34878D82A}">
                    <a16:rowId xmlns:a16="http://schemas.microsoft.com/office/drawing/2014/main" val="10004"/>
                  </a:ext>
                </a:extLst>
              </a:tr>
              <a:tr h="188825">
                <a:tc>
                  <a:txBody>
                    <a:bodyPr/>
                    <a:lstStyle/>
                    <a:p>
                      <a:pPr marL="0" marR="0">
                        <a:lnSpc>
                          <a:spcPct val="115000"/>
                        </a:lnSpc>
                        <a:spcBef>
                          <a:spcPts val="0"/>
                        </a:spcBef>
                        <a:spcAft>
                          <a:spcPts val="0"/>
                        </a:spcAft>
                      </a:pPr>
                      <a:r>
                        <a:rPr lang="en-US" sz="1100">
                          <a:effectLst/>
                        </a:rPr>
                        <a:t>EncryptedPassword</a:t>
                      </a:r>
                      <a:endParaRPr lang="en-US" sz="1100">
                        <a:effectLst/>
                        <a:latin typeface="Calibri"/>
                        <a:ea typeface="Calibri"/>
                        <a:cs typeface="Times New Roman"/>
                      </a:endParaRPr>
                    </a:p>
                  </a:txBody>
                  <a:tcPr marL="68580" marR="68580" marT="0" marB="0">
                    <a:solidFill>
                      <a:srgbClr val="D4EAE4"/>
                    </a:solidFill>
                  </a:tcPr>
                </a:tc>
                <a:tc>
                  <a:txBody>
                    <a:bodyPr/>
                    <a:lstStyle/>
                    <a:p>
                      <a:pPr marL="0" marR="0">
                        <a:lnSpc>
                          <a:spcPct val="115000"/>
                        </a:lnSpc>
                        <a:spcBef>
                          <a:spcPts val="0"/>
                        </a:spcBef>
                        <a:spcAft>
                          <a:spcPts val="0"/>
                        </a:spcAft>
                      </a:pPr>
                      <a:r>
                        <a:rPr lang="en-US" sz="1100" spc="-75">
                          <a:effectLst/>
                        </a:rPr>
                        <a:t>V</a:t>
                      </a:r>
                      <a:r>
                        <a:rPr lang="en-US" sz="1100">
                          <a:effectLst/>
                        </a:rPr>
                        <a:t>arChar(50)</a:t>
                      </a:r>
                      <a:endParaRPr lang="en-US" sz="1100">
                        <a:effectLst/>
                        <a:latin typeface="Calibri"/>
                        <a:ea typeface="Calibri"/>
                        <a:cs typeface="Times New Roman"/>
                      </a:endParaRPr>
                    </a:p>
                  </a:txBody>
                  <a:tcPr marL="68580" marR="68580" marT="0" marB="0">
                    <a:solidFill>
                      <a:srgbClr val="D4EAE4"/>
                    </a:solidFill>
                  </a:tcPr>
                </a:tc>
                <a:tc>
                  <a:txBody>
                    <a:bodyPr/>
                    <a:lstStyle/>
                    <a:p>
                      <a:pPr marL="0" marR="0">
                        <a:lnSpc>
                          <a:spcPct val="115000"/>
                        </a:lnSpc>
                        <a:spcBef>
                          <a:spcPts val="0"/>
                        </a:spcBef>
                        <a:spcAft>
                          <a:spcPts val="0"/>
                        </a:spcAft>
                      </a:pPr>
                      <a:r>
                        <a:rPr lang="en-US" sz="1100">
                          <a:effectLst/>
                        </a:rPr>
                        <a:t>No</a:t>
                      </a:r>
                      <a:endParaRPr lang="en-US" sz="1100">
                        <a:effectLst/>
                        <a:latin typeface="Calibri"/>
                        <a:ea typeface="Calibri"/>
                        <a:cs typeface="Times New Roman"/>
                      </a:endParaRPr>
                    </a:p>
                  </a:txBody>
                  <a:tcPr marL="68580" marR="68580" marT="0" marB="0">
                    <a:solidFill>
                      <a:srgbClr val="D4EAE4"/>
                    </a:solidFill>
                  </a:tcPr>
                </a:tc>
                <a:tc>
                  <a:txBody>
                    <a:bodyPr/>
                    <a:lstStyle/>
                    <a:p>
                      <a:pPr marL="0" marR="0">
                        <a:lnSpc>
                          <a:spcPct val="115000"/>
                        </a:lnSpc>
                        <a:spcBef>
                          <a:spcPts val="0"/>
                        </a:spcBef>
                        <a:spcAft>
                          <a:spcPts val="0"/>
                        </a:spcAft>
                      </a:pPr>
                      <a:r>
                        <a:rPr lang="en-US" sz="1100" dirty="0">
                          <a:effectLst/>
                        </a:rPr>
                        <a:t>No</a:t>
                      </a:r>
                      <a:endParaRPr lang="en-US" sz="1100" dirty="0">
                        <a:effectLst/>
                        <a:latin typeface="Calibri"/>
                        <a:ea typeface="Calibri"/>
                        <a:cs typeface="Times New Roman"/>
                      </a:endParaRPr>
                    </a:p>
                  </a:txBody>
                  <a:tcPr marL="68580" marR="68580" marT="0" marB="0">
                    <a:solidFill>
                      <a:srgbClr val="D4EAE4"/>
                    </a:solidFill>
                  </a:tcPr>
                </a:tc>
                <a:tc>
                  <a:txBody>
                    <a:bodyPr/>
                    <a:lstStyle/>
                    <a:p>
                      <a:pPr marL="0" marR="0">
                        <a:lnSpc>
                          <a:spcPct val="115000"/>
                        </a:lnSpc>
                        <a:spcBef>
                          <a:spcPts val="0"/>
                        </a:spcBef>
                        <a:spcAft>
                          <a:spcPts val="0"/>
                        </a:spcAft>
                      </a:pPr>
                      <a:r>
                        <a:rPr lang="en-US" sz="1100" dirty="0">
                          <a:effectLst/>
                        </a:rPr>
                        <a:t>None</a:t>
                      </a:r>
                      <a:endParaRPr lang="en-US" sz="1100" dirty="0">
                        <a:effectLst/>
                        <a:latin typeface="Calibri"/>
                        <a:ea typeface="Calibri"/>
                        <a:cs typeface="Times New Roman"/>
                      </a:endParaRPr>
                    </a:p>
                  </a:txBody>
                  <a:tcPr marL="68580" marR="68580" marT="0" marB="0">
                    <a:solidFill>
                      <a:srgbClr val="D4EAE4"/>
                    </a:solidFill>
                  </a:tcPr>
                </a:tc>
                <a:tc>
                  <a:txBody>
                    <a:bodyPr/>
                    <a:lstStyle/>
                    <a:p>
                      <a:pPr marL="0" marR="0">
                        <a:lnSpc>
                          <a:spcPct val="115000"/>
                        </a:lnSpc>
                        <a:spcBef>
                          <a:spcPts val="0"/>
                        </a:spcBef>
                        <a:spcAft>
                          <a:spcPts val="0"/>
                        </a:spcAft>
                      </a:pPr>
                      <a:r>
                        <a:rPr lang="en-US" sz="1100" dirty="0" smtClean="0">
                          <a:solidFill>
                            <a:srgbClr val="D4EAE4"/>
                          </a:solidFill>
                          <a:effectLst/>
                          <a:latin typeface="+mn-lt"/>
                          <a:ea typeface="+mn-ea"/>
                          <a:cs typeface="+mn-cs"/>
                        </a:rPr>
                        <a:t>Blank</a:t>
                      </a:r>
                      <a:endParaRPr lang="en-US" sz="1100" dirty="0">
                        <a:solidFill>
                          <a:srgbClr val="D4EAE4"/>
                        </a:solidFill>
                        <a:effectLst/>
                        <a:latin typeface="Calibri"/>
                        <a:ea typeface="Calibri"/>
                        <a:cs typeface="Times New Roman"/>
                      </a:endParaRPr>
                    </a:p>
                  </a:txBody>
                  <a:tcPr marL="68580" marR="68580" marT="0" marB="0">
                    <a:solidFill>
                      <a:srgbClr val="D4EAE4"/>
                    </a:solidFill>
                  </a:tcPr>
                </a:tc>
                <a:extLst>
                  <a:ext uri="{0D108BD9-81ED-4DB2-BD59-A6C34878D82A}">
                    <a16:rowId xmlns:a16="http://schemas.microsoft.com/office/drawing/2014/main" val="10005"/>
                  </a:ext>
                </a:extLst>
              </a:tr>
              <a:tr h="362576">
                <a:tc>
                  <a:txBody>
                    <a:bodyPr/>
                    <a:lstStyle/>
                    <a:p>
                      <a:pPr marL="0" marR="0">
                        <a:lnSpc>
                          <a:spcPct val="115000"/>
                        </a:lnSpc>
                        <a:spcBef>
                          <a:spcPts val="160"/>
                        </a:spcBef>
                        <a:spcAft>
                          <a:spcPts val="0"/>
                        </a:spcAft>
                      </a:pPr>
                      <a:r>
                        <a:rPr lang="en-US" sz="1100">
                          <a:effectLst/>
                        </a:rPr>
                        <a:t>Phone</a:t>
                      </a:r>
                      <a:endParaRPr lang="en-US" sz="1100">
                        <a:effectLst/>
                        <a:latin typeface="Calibri"/>
                        <a:ea typeface="Calibri"/>
                        <a:cs typeface="Times New Roman"/>
                      </a:endParaRPr>
                    </a:p>
                  </a:txBody>
                  <a:tcPr marL="68580" marR="68580" marT="0" marB="0">
                    <a:solidFill>
                      <a:srgbClr val="D4EAE4"/>
                    </a:solidFill>
                  </a:tcPr>
                </a:tc>
                <a:tc>
                  <a:txBody>
                    <a:bodyPr/>
                    <a:lstStyle/>
                    <a:p>
                      <a:pPr marL="0" marR="0">
                        <a:lnSpc>
                          <a:spcPct val="115000"/>
                        </a:lnSpc>
                        <a:spcBef>
                          <a:spcPts val="160"/>
                        </a:spcBef>
                        <a:spcAft>
                          <a:spcPts val="0"/>
                        </a:spcAft>
                      </a:pPr>
                      <a:r>
                        <a:rPr lang="en-US" sz="1100">
                          <a:effectLst/>
                        </a:rPr>
                        <a:t>Char</a:t>
                      </a:r>
                      <a:r>
                        <a:rPr lang="en-US" sz="1100" spc="80">
                          <a:effectLst/>
                        </a:rPr>
                        <a:t> </a:t>
                      </a:r>
                      <a:r>
                        <a:rPr lang="en-US" sz="1100">
                          <a:effectLst/>
                        </a:rPr>
                        <a:t>(12)</a:t>
                      </a:r>
                      <a:endParaRPr lang="en-US" sz="1100">
                        <a:effectLst/>
                        <a:latin typeface="Calibri"/>
                        <a:ea typeface="Calibri"/>
                        <a:cs typeface="Times New Roman"/>
                      </a:endParaRPr>
                    </a:p>
                  </a:txBody>
                  <a:tcPr marL="68580" marR="68580" marT="0" marB="0">
                    <a:solidFill>
                      <a:srgbClr val="D4EAE4"/>
                    </a:solidFill>
                  </a:tcPr>
                </a:tc>
                <a:tc>
                  <a:txBody>
                    <a:bodyPr/>
                    <a:lstStyle/>
                    <a:p>
                      <a:pPr marL="0" marR="0">
                        <a:lnSpc>
                          <a:spcPct val="115000"/>
                        </a:lnSpc>
                        <a:spcBef>
                          <a:spcPts val="160"/>
                        </a:spcBef>
                        <a:spcAft>
                          <a:spcPts val="0"/>
                        </a:spcAft>
                      </a:pPr>
                      <a:r>
                        <a:rPr lang="en-US" sz="1100">
                          <a:effectLst/>
                        </a:rPr>
                        <a:t>No</a:t>
                      </a:r>
                      <a:endParaRPr lang="en-US" sz="1100">
                        <a:effectLst/>
                        <a:latin typeface="Calibri"/>
                        <a:ea typeface="Calibri"/>
                        <a:cs typeface="Times New Roman"/>
                      </a:endParaRPr>
                    </a:p>
                  </a:txBody>
                  <a:tcPr marL="68580" marR="68580" marT="0" marB="0">
                    <a:solidFill>
                      <a:srgbClr val="D4EAE4"/>
                    </a:solidFill>
                  </a:tcPr>
                </a:tc>
                <a:tc>
                  <a:txBody>
                    <a:bodyPr/>
                    <a:lstStyle/>
                    <a:p>
                      <a:pPr marL="0" marR="0">
                        <a:lnSpc>
                          <a:spcPct val="115000"/>
                        </a:lnSpc>
                        <a:spcBef>
                          <a:spcPts val="160"/>
                        </a:spcBef>
                        <a:spcAft>
                          <a:spcPts val="0"/>
                        </a:spcAft>
                      </a:pPr>
                      <a:r>
                        <a:rPr lang="en-US" sz="1100" spc="-75">
                          <a:effectLst/>
                        </a:rPr>
                        <a:t>Y</a:t>
                      </a:r>
                      <a:r>
                        <a:rPr lang="en-US" sz="1100">
                          <a:effectLst/>
                        </a:rPr>
                        <a:t>es</a:t>
                      </a:r>
                      <a:endParaRPr lang="en-US" sz="1100">
                        <a:effectLst/>
                        <a:latin typeface="Calibri"/>
                        <a:ea typeface="Calibri"/>
                        <a:cs typeface="Times New Roman"/>
                      </a:endParaRPr>
                    </a:p>
                  </a:txBody>
                  <a:tcPr marL="68580" marR="68580" marT="0" marB="0">
                    <a:solidFill>
                      <a:srgbClr val="D4EAE4"/>
                    </a:solidFill>
                  </a:tcPr>
                </a:tc>
                <a:tc>
                  <a:txBody>
                    <a:bodyPr/>
                    <a:lstStyle/>
                    <a:p>
                      <a:pPr marL="0" marR="0">
                        <a:lnSpc>
                          <a:spcPct val="115000"/>
                        </a:lnSpc>
                        <a:spcBef>
                          <a:spcPts val="160"/>
                        </a:spcBef>
                        <a:spcAft>
                          <a:spcPts val="0"/>
                        </a:spcAft>
                      </a:pPr>
                      <a:r>
                        <a:rPr lang="en-US" sz="1100">
                          <a:effectLst/>
                        </a:rPr>
                        <a:t>None</a:t>
                      </a:r>
                      <a:endParaRPr lang="en-US" sz="1100">
                        <a:effectLst/>
                        <a:latin typeface="Calibri"/>
                        <a:ea typeface="Calibri"/>
                        <a:cs typeface="Times New Roman"/>
                      </a:endParaRPr>
                    </a:p>
                  </a:txBody>
                  <a:tcPr marL="68580" marR="68580" marT="0" marB="0">
                    <a:solidFill>
                      <a:srgbClr val="D4EAE4"/>
                    </a:solidFill>
                  </a:tcPr>
                </a:tc>
                <a:tc>
                  <a:txBody>
                    <a:bodyPr/>
                    <a:lstStyle/>
                    <a:p>
                      <a:pPr marL="0" marR="0">
                        <a:lnSpc>
                          <a:spcPct val="115000"/>
                        </a:lnSpc>
                        <a:spcBef>
                          <a:spcPts val="160"/>
                        </a:spcBef>
                        <a:spcAft>
                          <a:spcPts val="0"/>
                        </a:spcAft>
                      </a:pPr>
                      <a:r>
                        <a:rPr lang="en-US" sz="1100" dirty="0">
                          <a:effectLst/>
                        </a:rPr>
                        <a:t>Format:</a:t>
                      </a:r>
                      <a:r>
                        <a:rPr lang="en-US" sz="1100" spc="95" dirty="0">
                          <a:effectLst/>
                        </a:rPr>
                        <a:t> </a:t>
                      </a:r>
                      <a:r>
                        <a:rPr lang="en-US" sz="1100" dirty="0">
                          <a:effectLst/>
                        </a:rPr>
                        <a:t>###-###-####</a:t>
                      </a:r>
                      <a:endParaRPr lang="en-US" sz="1100" dirty="0">
                        <a:effectLst/>
                        <a:latin typeface="Calibri"/>
                        <a:ea typeface="Calibri"/>
                        <a:cs typeface="Times New Roman"/>
                      </a:endParaRPr>
                    </a:p>
                  </a:txBody>
                  <a:tcPr marL="68580" marR="68580" marT="0" marB="0">
                    <a:solidFill>
                      <a:srgbClr val="D4EAE4"/>
                    </a:solidFill>
                  </a:tcPr>
                </a:tc>
                <a:extLst>
                  <a:ext uri="{0D108BD9-81ED-4DB2-BD59-A6C34878D82A}">
                    <a16:rowId xmlns:a16="http://schemas.microsoft.com/office/drawing/2014/main" val="10006"/>
                  </a:ext>
                </a:extLst>
              </a:tr>
              <a:tr h="177950">
                <a:tc>
                  <a:txBody>
                    <a:bodyPr/>
                    <a:lstStyle/>
                    <a:p>
                      <a:pPr marL="0" marR="0">
                        <a:lnSpc>
                          <a:spcPct val="115000"/>
                        </a:lnSpc>
                        <a:spcBef>
                          <a:spcPts val="0"/>
                        </a:spcBef>
                        <a:spcAft>
                          <a:spcPts val="0"/>
                        </a:spcAft>
                      </a:pPr>
                      <a:r>
                        <a:rPr lang="en-US" sz="1100">
                          <a:effectLst/>
                        </a:rPr>
                        <a:t>StreetAddress</a:t>
                      </a:r>
                      <a:endParaRPr lang="en-US" sz="1100">
                        <a:effectLst/>
                        <a:latin typeface="Calibri"/>
                        <a:ea typeface="Calibri"/>
                        <a:cs typeface="Times New Roman"/>
                      </a:endParaRPr>
                    </a:p>
                  </a:txBody>
                  <a:tcPr marL="68580" marR="68580" marT="0" marB="0">
                    <a:solidFill>
                      <a:srgbClr val="D4EAE4"/>
                    </a:solidFill>
                  </a:tcPr>
                </a:tc>
                <a:tc>
                  <a:txBody>
                    <a:bodyPr/>
                    <a:lstStyle/>
                    <a:p>
                      <a:pPr marL="0" marR="0">
                        <a:lnSpc>
                          <a:spcPct val="115000"/>
                        </a:lnSpc>
                        <a:spcBef>
                          <a:spcPts val="0"/>
                        </a:spcBef>
                        <a:spcAft>
                          <a:spcPts val="0"/>
                        </a:spcAft>
                      </a:pPr>
                      <a:r>
                        <a:rPr lang="en-US" sz="1100">
                          <a:effectLst/>
                        </a:rPr>
                        <a:t>Char</a:t>
                      </a:r>
                      <a:r>
                        <a:rPr lang="en-US" sz="1100" spc="80">
                          <a:effectLst/>
                        </a:rPr>
                        <a:t> </a:t>
                      </a:r>
                      <a:r>
                        <a:rPr lang="en-US" sz="1100">
                          <a:effectLst/>
                        </a:rPr>
                        <a:t>(35)</a:t>
                      </a:r>
                      <a:endParaRPr lang="en-US" sz="1100">
                        <a:effectLst/>
                        <a:latin typeface="Calibri"/>
                        <a:ea typeface="Calibri"/>
                        <a:cs typeface="Times New Roman"/>
                      </a:endParaRPr>
                    </a:p>
                  </a:txBody>
                  <a:tcPr marL="68580" marR="68580" marT="0" marB="0">
                    <a:solidFill>
                      <a:srgbClr val="D4EAE4"/>
                    </a:solidFill>
                  </a:tcPr>
                </a:tc>
                <a:tc>
                  <a:txBody>
                    <a:bodyPr/>
                    <a:lstStyle/>
                    <a:p>
                      <a:pPr marL="0" marR="0">
                        <a:lnSpc>
                          <a:spcPct val="115000"/>
                        </a:lnSpc>
                        <a:spcBef>
                          <a:spcPts val="0"/>
                        </a:spcBef>
                        <a:spcAft>
                          <a:spcPts val="0"/>
                        </a:spcAft>
                      </a:pPr>
                      <a:r>
                        <a:rPr lang="en-US" sz="1100">
                          <a:effectLst/>
                        </a:rPr>
                        <a:t>No</a:t>
                      </a:r>
                      <a:endParaRPr lang="en-US" sz="1100">
                        <a:effectLst/>
                        <a:latin typeface="Calibri"/>
                        <a:ea typeface="Calibri"/>
                        <a:cs typeface="Times New Roman"/>
                      </a:endParaRPr>
                    </a:p>
                  </a:txBody>
                  <a:tcPr marL="68580" marR="68580" marT="0" marB="0">
                    <a:solidFill>
                      <a:srgbClr val="D4EAE4"/>
                    </a:solidFill>
                  </a:tcPr>
                </a:tc>
                <a:tc>
                  <a:txBody>
                    <a:bodyPr/>
                    <a:lstStyle/>
                    <a:p>
                      <a:pPr marL="0" marR="0">
                        <a:lnSpc>
                          <a:spcPct val="115000"/>
                        </a:lnSpc>
                        <a:spcBef>
                          <a:spcPts val="0"/>
                        </a:spcBef>
                        <a:spcAft>
                          <a:spcPts val="0"/>
                        </a:spcAft>
                      </a:pPr>
                      <a:r>
                        <a:rPr lang="en-US" sz="1100" dirty="0">
                          <a:effectLst/>
                        </a:rPr>
                        <a:t>No</a:t>
                      </a:r>
                      <a:endParaRPr lang="en-US" sz="1100" dirty="0">
                        <a:effectLst/>
                        <a:latin typeface="Calibri"/>
                        <a:ea typeface="Calibri"/>
                        <a:cs typeface="Times New Roman"/>
                      </a:endParaRPr>
                    </a:p>
                  </a:txBody>
                  <a:tcPr marL="68580" marR="68580" marT="0" marB="0">
                    <a:solidFill>
                      <a:srgbClr val="D4EAE4"/>
                    </a:solidFill>
                  </a:tcPr>
                </a:tc>
                <a:tc>
                  <a:txBody>
                    <a:bodyPr/>
                    <a:lstStyle/>
                    <a:p>
                      <a:pPr marL="0" marR="0">
                        <a:lnSpc>
                          <a:spcPct val="115000"/>
                        </a:lnSpc>
                        <a:spcBef>
                          <a:spcPts val="0"/>
                        </a:spcBef>
                        <a:spcAft>
                          <a:spcPts val="0"/>
                        </a:spcAft>
                      </a:pPr>
                      <a:r>
                        <a:rPr lang="en-US" sz="1100" dirty="0">
                          <a:effectLst/>
                        </a:rPr>
                        <a:t>None</a:t>
                      </a:r>
                      <a:endParaRPr lang="en-US" sz="1100" dirty="0">
                        <a:effectLst/>
                        <a:latin typeface="Calibri"/>
                        <a:ea typeface="Calibri"/>
                        <a:cs typeface="Times New Roman"/>
                      </a:endParaRPr>
                    </a:p>
                  </a:txBody>
                  <a:tcPr marL="68580" marR="68580" marT="0" marB="0">
                    <a:solidFill>
                      <a:srgbClr val="D4EAE4"/>
                    </a:solidFill>
                  </a:tcPr>
                </a:tc>
                <a:tc>
                  <a:txBody>
                    <a:bodyPr/>
                    <a:lstStyle/>
                    <a:p>
                      <a:pPr marL="0" marR="0">
                        <a:lnSpc>
                          <a:spcPct val="115000"/>
                        </a:lnSpc>
                        <a:spcBef>
                          <a:spcPts val="0"/>
                        </a:spcBef>
                        <a:spcAft>
                          <a:spcPts val="0"/>
                        </a:spcAft>
                      </a:pPr>
                      <a:r>
                        <a:rPr lang="en-US" sz="1100" dirty="0" smtClean="0">
                          <a:solidFill>
                            <a:srgbClr val="D4EAE4"/>
                          </a:solidFill>
                          <a:effectLst/>
                          <a:latin typeface="+mn-lt"/>
                          <a:ea typeface="+mn-ea"/>
                          <a:cs typeface="+mn-cs"/>
                        </a:rPr>
                        <a:t>Blank</a:t>
                      </a:r>
                      <a:endParaRPr lang="en-US" sz="1100" dirty="0">
                        <a:solidFill>
                          <a:srgbClr val="D4EAE4"/>
                        </a:solidFill>
                        <a:effectLst/>
                        <a:latin typeface="Calibri"/>
                        <a:ea typeface="Calibri"/>
                        <a:cs typeface="Times New Roman"/>
                      </a:endParaRPr>
                    </a:p>
                  </a:txBody>
                  <a:tcPr marL="68580" marR="68580" marT="0" marB="0">
                    <a:solidFill>
                      <a:srgbClr val="D4EAE4"/>
                    </a:solidFill>
                  </a:tcPr>
                </a:tc>
                <a:extLst>
                  <a:ext uri="{0D108BD9-81ED-4DB2-BD59-A6C34878D82A}">
                    <a16:rowId xmlns:a16="http://schemas.microsoft.com/office/drawing/2014/main" val="10007"/>
                  </a:ext>
                </a:extLst>
              </a:tr>
              <a:tr h="177950">
                <a:tc>
                  <a:txBody>
                    <a:bodyPr/>
                    <a:lstStyle/>
                    <a:p>
                      <a:pPr marL="0" marR="0">
                        <a:lnSpc>
                          <a:spcPct val="115000"/>
                        </a:lnSpc>
                        <a:spcBef>
                          <a:spcPts val="0"/>
                        </a:spcBef>
                        <a:spcAft>
                          <a:spcPts val="0"/>
                        </a:spcAft>
                      </a:pPr>
                      <a:r>
                        <a:rPr lang="en-US" sz="1100">
                          <a:effectLst/>
                        </a:rPr>
                        <a:t>City</a:t>
                      </a:r>
                      <a:endParaRPr lang="en-US" sz="1100">
                        <a:effectLst/>
                        <a:latin typeface="Calibri"/>
                        <a:ea typeface="Calibri"/>
                        <a:cs typeface="Times New Roman"/>
                      </a:endParaRPr>
                    </a:p>
                  </a:txBody>
                  <a:tcPr marL="68580" marR="68580" marT="0" marB="0">
                    <a:solidFill>
                      <a:srgbClr val="D4EAE4"/>
                    </a:solidFill>
                  </a:tcPr>
                </a:tc>
                <a:tc>
                  <a:txBody>
                    <a:bodyPr/>
                    <a:lstStyle/>
                    <a:p>
                      <a:pPr marL="0" marR="0">
                        <a:lnSpc>
                          <a:spcPct val="115000"/>
                        </a:lnSpc>
                        <a:spcBef>
                          <a:spcPts val="0"/>
                        </a:spcBef>
                        <a:spcAft>
                          <a:spcPts val="0"/>
                        </a:spcAft>
                      </a:pPr>
                      <a:r>
                        <a:rPr lang="en-US" sz="1100">
                          <a:effectLst/>
                        </a:rPr>
                        <a:t>Char</a:t>
                      </a:r>
                      <a:r>
                        <a:rPr lang="en-US" sz="1100" spc="80">
                          <a:effectLst/>
                        </a:rPr>
                        <a:t> </a:t>
                      </a:r>
                      <a:r>
                        <a:rPr lang="en-US" sz="1100">
                          <a:effectLst/>
                        </a:rPr>
                        <a:t>(35)</a:t>
                      </a:r>
                      <a:endParaRPr lang="en-US" sz="1100">
                        <a:effectLst/>
                        <a:latin typeface="Calibri"/>
                        <a:ea typeface="Calibri"/>
                        <a:cs typeface="Times New Roman"/>
                      </a:endParaRPr>
                    </a:p>
                  </a:txBody>
                  <a:tcPr marL="68580" marR="68580" marT="0" marB="0">
                    <a:solidFill>
                      <a:srgbClr val="D4EAE4"/>
                    </a:solidFill>
                  </a:tcPr>
                </a:tc>
                <a:tc>
                  <a:txBody>
                    <a:bodyPr/>
                    <a:lstStyle/>
                    <a:p>
                      <a:pPr marL="0" marR="0">
                        <a:lnSpc>
                          <a:spcPct val="115000"/>
                        </a:lnSpc>
                        <a:spcBef>
                          <a:spcPts val="0"/>
                        </a:spcBef>
                        <a:spcAft>
                          <a:spcPts val="0"/>
                        </a:spcAft>
                      </a:pPr>
                      <a:r>
                        <a:rPr lang="en-US" sz="1100">
                          <a:effectLst/>
                        </a:rPr>
                        <a:t>No</a:t>
                      </a:r>
                      <a:endParaRPr lang="en-US" sz="1100">
                        <a:effectLst/>
                        <a:latin typeface="Calibri"/>
                        <a:ea typeface="Calibri"/>
                        <a:cs typeface="Times New Roman"/>
                      </a:endParaRPr>
                    </a:p>
                  </a:txBody>
                  <a:tcPr marL="68580" marR="68580" marT="0" marB="0">
                    <a:solidFill>
                      <a:srgbClr val="D4EAE4"/>
                    </a:solidFill>
                  </a:tcPr>
                </a:tc>
                <a:tc>
                  <a:txBody>
                    <a:bodyPr/>
                    <a:lstStyle/>
                    <a:p>
                      <a:pPr marL="0" marR="0">
                        <a:lnSpc>
                          <a:spcPct val="115000"/>
                        </a:lnSpc>
                        <a:spcBef>
                          <a:spcPts val="0"/>
                        </a:spcBef>
                        <a:spcAft>
                          <a:spcPts val="0"/>
                        </a:spcAft>
                      </a:pPr>
                      <a:r>
                        <a:rPr lang="en-US" sz="1100">
                          <a:effectLst/>
                        </a:rPr>
                        <a:t>No</a:t>
                      </a:r>
                      <a:endParaRPr lang="en-US" sz="1100">
                        <a:effectLst/>
                        <a:latin typeface="Calibri"/>
                        <a:ea typeface="Calibri"/>
                        <a:cs typeface="Times New Roman"/>
                      </a:endParaRPr>
                    </a:p>
                  </a:txBody>
                  <a:tcPr marL="68580" marR="68580" marT="0" marB="0">
                    <a:solidFill>
                      <a:srgbClr val="D4EAE4"/>
                    </a:solidFill>
                  </a:tcPr>
                </a:tc>
                <a:tc>
                  <a:txBody>
                    <a:bodyPr/>
                    <a:lstStyle/>
                    <a:p>
                      <a:pPr marL="0" marR="0">
                        <a:lnSpc>
                          <a:spcPct val="115000"/>
                        </a:lnSpc>
                        <a:spcBef>
                          <a:spcPts val="0"/>
                        </a:spcBef>
                        <a:spcAft>
                          <a:spcPts val="0"/>
                        </a:spcAft>
                      </a:pPr>
                      <a:r>
                        <a:rPr lang="en-US" sz="1100">
                          <a:effectLst/>
                        </a:rPr>
                        <a:t>Dallas</a:t>
                      </a:r>
                      <a:endParaRPr lang="en-US" sz="1100">
                        <a:effectLst/>
                        <a:latin typeface="Calibri"/>
                        <a:ea typeface="Calibri"/>
                        <a:cs typeface="Times New Roman"/>
                      </a:endParaRPr>
                    </a:p>
                  </a:txBody>
                  <a:tcPr marL="68580" marR="68580" marT="0" marB="0">
                    <a:solidFill>
                      <a:srgbClr val="D4EAE4"/>
                    </a:solidFill>
                  </a:tcPr>
                </a:tc>
                <a:tc>
                  <a:txBody>
                    <a:bodyPr/>
                    <a:lstStyle/>
                    <a:p>
                      <a:pPr marL="0" marR="0">
                        <a:lnSpc>
                          <a:spcPct val="115000"/>
                        </a:lnSpc>
                        <a:spcBef>
                          <a:spcPts val="0"/>
                        </a:spcBef>
                        <a:spcAft>
                          <a:spcPts val="0"/>
                        </a:spcAft>
                      </a:pPr>
                      <a:r>
                        <a:rPr lang="en-US" sz="1100" dirty="0" smtClean="0">
                          <a:solidFill>
                            <a:srgbClr val="D4EAE4"/>
                          </a:solidFill>
                          <a:effectLst/>
                          <a:latin typeface="+mn-lt"/>
                          <a:ea typeface="+mn-ea"/>
                          <a:cs typeface="+mn-cs"/>
                        </a:rPr>
                        <a:t>Blank</a:t>
                      </a:r>
                      <a:endParaRPr lang="en-US" sz="1100" dirty="0">
                        <a:solidFill>
                          <a:srgbClr val="D4EAE4"/>
                        </a:solidFill>
                        <a:effectLst/>
                        <a:latin typeface="Calibri"/>
                        <a:ea typeface="Calibri"/>
                        <a:cs typeface="Times New Roman"/>
                      </a:endParaRPr>
                    </a:p>
                  </a:txBody>
                  <a:tcPr marL="68580" marR="68580" marT="0" marB="0">
                    <a:solidFill>
                      <a:srgbClr val="D4EAE4"/>
                    </a:solidFill>
                  </a:tcPr>
                </a:tc>
                <a:extLst>
                  <a:ext uri="{0D108BD9-81ED-4DB2-BD59-A6C34878D82A}">
                    <a16:rowId xmlns:a16="http://schemas.microsoft.com/office/drawing/2014/main" val="10008"/>
                  </a:ext>
                </a:extLst>
              </a:tr>
              <a:tr h="175248">
                <a:tc>
                  <a:txBody>
                    <a:bodyPr/>
                    <a:lstStyle/>
                    <a:p>
                      <a:pPr marL="0" marR="0">
                        <a:lnSpc>
                          <a:spcPct val="115000"/>
                        </a:lnSpc>
                        <a:spcBef>
                          <a:spcPts val="160"/>
                        </a:spcBef>
                        <a:spcAft>
                          <a:spcPts val="0"/>
                        </a:spcAft>
                      </a:pPr>
                      <a:r>
                        <a:rPr lang="en-US" sz="1100">
                          <a:effectLst/>
                        </a:rPr>
                        <a:t>State</a:t>
                      </a:r>
                      <a:endParaRPr lang="en-US" sz="1100">
                        <a:effectLst/>
                        <a:latin typeface="Calibri"/>
                        <a:ea typeface="Calibri"/>
                        <a:cs typeface="Times New Roman"/>
                      </a:endParaRPr>
                    </a:p>
                  </a:txBody>
                  <a:tcPr marL="68580" marR="68580" marT="0" marB="0">
                    <a:solidFill>
                      <a:srgbClr val="D4EAE4"/>
                    </a:solidFill>
                  </a:tcPr>
                </a:tc>
                <a:tc>
                  <a:txBody>
                    <a:bodyPr/>
                    <a:lstStyle/>
                    <a:p>
                      <a:pPr marL="0" marR="0">
                        <a:lnSpc>
                          <a:spcPct val="115000"/>
                        </a:lnSpc>
                        <a:spcBef>
                          <a:spcPts val="160"/>
                        </a:spcBef>
                        <a:spcAft>
                          <a:spcPts val="0"/>
                        </a:spcAft>
                      </a:pPr>
                      <a:r>
                        <a:rPr lang="en-US" sz="1100">
                          <a:effectLst/>
                        </a:rPr>
                        <a:t>Char</a:t>
                      </a:r>
                      <a:r>
                        <a:rPr lang="en-US" sz="1100" spc="80">
                          <a:effectLst/>
                        </a:rPr>
                        <a:t> </a:t>
                      </a:r>
                      <a:r>
                        <a:rPr lang="en-US" sz="1100">
                          <a:effectLst/>
                        </a:rPr>
                        <a:t>(2)</a:t>
                      </a:r>
                      <a:endParaRPr lang="en-US" sz="1100">
                        <a:effectLst/>
                        <a:latin typeface="Calibri"/>
                        <a:ea typeface="Calibri"/>
                        <a:cs typeface="Times New Roman"/>
                      </a:endParaRPr>
                    </a:p>
                  </a:txBody>
                  <a:tcPr marL="68580" marR="68580" marT="0" marB="0">
                    <a:solidFill>
                      <a:srgbClr val="D4EAE4"/>
                    </a:solidFill>
                  </a:tcPr>
                </a:tc>
                <a:tc>
                  <a:txBody>
                    <a:bodyPr/>
                    <a:lstStyle/>
                    <a:p>
                      <a:pPr marL="0" marR="0">
                        <a:lnSpc>
                          <a:spcPct val="115000"/>
                        </a:lnSpc>
                        <a:spcBef>
                          <a:spcPts val="160"/>
                        </a:spcBef>
                        <a:spcAft>
                          <a:spcPts val="0"/>
                        </a:spcAft>
                      </a:pPr>
                      <a:r>
                        <a:rPr lang="en-US" sz="1100">
                          <a:effectLst/>
                        </a:rPr>
                        <a:t>No</a:t>
                      </a:r>
                      <a:endParaRPr lang="en-US" sz="1100">
                        <a:effectLst/>
                        <a:latin typeface="Calibri"/>
                        <a:ea typeface="Calibri"/>
                        <a:cs typeface="Times New Roman"/>
                      </a:endParaRPr>
                    </a:p>
                  </a:txBody>
                  <a:tcPr marL="68580" marR="68580" marT="0" marB="0">
                    <a:solidFill>
                      <a:srgbClr val="D4EAE4"/>
                    </a:solidFill>
                  </a:tcPr>
                </a:tc>
                <a:tc>
                  <a:txBody>
                    <a:bodyPr/>
                    <a:lstStyle/>
                    <a:p>
                      <a:pPr marL="0" marR="0">
                        <a:lnSpc>
                          <a:spcPct val="115000"/>
                        </a:lnSpc>
                        <a:spcBef>
                          <a:spcPts val="160"/>
                        </a:spcBef>
                        <a:spcAft>
                          <a:spcPts val="0"/>
                        </a:spcAft>
                      </a:pPr>
                      <a:r>
                        <a:rPr lang="en-US" sz="1100">
                          <a:effectLst/>
                        </a:rPr>
                        <a:t>No</a:t>
                      </a:r>
                      <a:endParaRPr lang="en-US" sz="1100">
                        <a:effectLst/>
                        <a:latin typeface="Calibri"/>
                        <a:ea typeface="Calibri"/>
                        <a:cs typeface="Times New Roman"/>
                      </a:endParaRPr>
                    </a:p>
                  </a:txBody>
                  <a:tcPr marL="68580" marR="68580" marT="0" marB="0">
                    <a:solidFill>
                      <a:srgbClr val="D4EAE4"/>
                    </a:solidFill>
                  </a:tcPr>
                </a:tc>
                <a:tc>
                  <a:txBody>
                    <a:bodyPr/>
                    <a:lstStyle/>
                    <a:p>
                      <a:pPr marL="0" marR="0">
                        <a:lnSpc>
                          <a:spcPct val="115000"/>
                        </a:lnSpc>
                        <a:spcBef>
                          <a:spcPts val="160"/>
                        </a:spcBef>
                        <a:spcAft>
                          <a:spcPts val="0"/>
                        </a:spcAft>
                      </a:pPr>
                      <a:r>
                        <a:rPr lang="en-US" sz="1100">
                          <a:effectLst/>
                        </a:rPr>
                        <a:t>TX</a:t>
                      </a:r>
                      <a:endParaRPr lang="en-US" sz="1100">
                        <a:effectLst/>
                        <a:latin typeface="Calibri"/>
                        <a:ea typeface="Calibri"/>
                        <a:cs typeface="Times New Roman"/>
                      </a:endParaRPr>
                    </a:p>
                  </a:txBody>
                  <a:tcPr marL="68580" marR="68580" marT="0" marB="0">
                    <a:solidFill>
                      <a:srgbClr val="D4EAE4"/>
                    </a:solidFill>
                  </a:tcPr>
                </a:tc>
                <a:tc>
                  <a:txBody>
                    <a:bodyPr/>
                    <a:lstStyle/>
                    <a:p>
                      <a:pPr marL="0" marR="0">
                        <a:lnSpc>
                          <a:spcPct val="115000"/>
                        </a:lnSpc>
                        <a:spcBef>
                          <a:spcPts val="160"/>
                        </a:spcBef>
                        <a:spcAft>
                          <a:spcPts val="0"/>
                        </a:spcAft>
                      </a:pPr>
                      <a:r>
                        <a:rPr lang="en-US" sz="1100">
                          <a:effectLst/>
                        </a:rPr>
                        <a:t>Format:</a:t>
                      </a:r>
                      <a:r>
                        <a:rPr lang="en-US" sz="1100" spc="95">
                          <a:effectLst/>
                        </a:rPr>
                        <a:t> </a:t>
                      </a:r>
                      <a:r>
                        <a:rPr lang="en-US" sz="1100">
                          <a:effectLst/>
                        </a:rPr>
                        <a:t>AA</a:t>
                      </a:r>
                      <a:endParaRPr lang="en-US" sz="1100">
                        <a:effectLst/>
                        <a:latin typeface="Calibri"/>
                        <a:ea typeface="Calibri"/>
                        <a:cs typeface="Times New Roman"/>
                      </a:endParaRPr>
                    </a:p>
                  </a:txBody>
                  <a:tcPr marL="68580" marR="68580" marT="0" marB="0">
                    <a:solidFill>
                      <a:srgbClr val="D4EAE4"/>
                    </a:solidFill>
                  </a:tcPr>
                </a:tc>
                <a:extLst>
                  <a:ext uri="{0D108BD9-81ED-4DB2-BD59-A6C34878D82A}">
                    <a16:rowId xmlns:a16="http://schemas.microsoft.com/office/drawing/2014/main" val="10009"/>
                  </a:ext>
                </a:extLst>
              </a:tr>
              <a:tr h="188825">
                <a:tc>
                  <a:txBody>
                    <a:bodyPr/>
                    <a:lstStyle/>
                    <a:p>
                      <a:pPr marL="0" marR="0">
                        <a:lnSpc>
                          <a:spcPct val="115000"/>
                        </a:lnSpc>
                        <a:spcBef>
                          <a:spcPts val="160"/>
                        </a:spcBef>
                        <a:spcAft>
                          <a:spcPts val="0"/>
                        </a:spcAft>
                      </a:pPr>
                      <a:r>
                        <a:rPr lang="en-US" sz="1100">
                          <a:effectLst/>
                        </a:rPr>
                        <a:t>ZIP</a:t>
                      </a:r>
                      <a:endParaRPr lang="en-US" sz="1100">
                        <a:effectLst/>
                        <a:latin typeface="Calibri"/>
                        <a:ea typeface="Calibri"/>
                        <a:cs typeface="Times New Roman"/>
                      </a:endParaRPr>
                    </a:p>
                  </a:txBody>
                  <a:tcPr marL="68580" marR="68580" marT="0" marB="0">
                    <a:solidFill>
                      <a:srgbClr val="D4EAE4"/>
                    </a:solidFill>
                  </a:tcPr>
                </a:tc>
                <a:tc>
                  <a:txBody>
                    <a:bodyPr/>
                    <a:lstStyle/>
                    <a:p>
                      <a:pPr marL="0" marR="0">
                        <a:lnSpc>
                          <a:spcPct val="115000"/>
                        </a:lnSpc>
                        <a:spcBef>
                          <a:spcPts val="160"/>
                        </a:spcBef>
                        <a:spcAft>
                          <a:spcPts val="0"/>
                        </a:spcAft>
                      </a:pPr>
                      <a:r>
                        <a:rPr lang="en-US" sz="1100">
                          <a:effectLst/>
                        </a:rPr>
                        <a:t>Char</a:t>
                      </a:r>
                      <a:r>
                        <a:rPr lang="en-US" sz="1100" spc="80">
                          <a:effectLst/>
                        </a:rPr>
                        <a:t> </a:t>
                      </a:r>
                      <a:r>
                        <a:rPr lang="en-US" sz="1100">
                          <a:effectLst/>
                        </a:rPr>
                        <a:t>(10)</a:t>
                      </a:r>
                      <a:endParaRPr lang="en-US" sz="1100">
                        <a:effectLst/>
                        <a:latin typeface="Calibri"/>
                        <a:ea typeface="Calibri"/>
                        <a:cs typeface="Times New Roman"/>
                      </a:endParaRPr>
                    </a:p>
                  </a:txBody>
                  <a:tcPr marL="68580" marR="68580" marT="0" marB="0">
                    <a:solidFill>
                      <a:srgbClr val="D4EAE4"/>
                    </a:solidFill>
                  </a:tcPr>
                </a:tc>
                <a:tc>
                  <a:txBody>
                    <a:bodyPr/>
                    <a:lstStyle/>
                    <a:p>
                      <a:pPr marL="0" marR="0">
                        <a:lnSpc>
                          <a:spcPct val="115000"/>
                        </a:lnSpc>
                        <a:spcBef>
                          <a:spcPts val="160"/>
                        </a:spcBef>
                        <a:spcAft>
                          <a:spcPts val="0"/>
                        </a:spcAft>
                      </a:pPr>
                      <a:r>
                        <a:rPr lang="en-US" sz="1100">
                          <a:effectLst/>
                        </a:rPr>
                        <a:t>No</a:t>
                      </a:r>
                      <a:endParaRPr lang="en-US" sz="1100">
                        <a:effectLst/>
                        <a:latin typeface="Calibri"/>
                        <a:ea typeface="Calibri"/>
                        <a:cs typeface="Times New Roman"/>
                      </a:endParaRPr>
                    </a:p>
                  </a:txBody>
                  <a:tcPr marL="68580" marR="68580" marT="0" marB="0">
                    <a:solidFill>
                      <a:srgbClr val="D4EAE4"/>
                    </a:solidFill>
                  </a:tcPr>
                </a:tc>
                <a:tc>
                  <a:txBody>
                    <a:bodyPr/>
                    <a:lstStyle/>
                    <a:p>
                      <a:pPr marL="0" marR="0">
                        <a:lnSpc>
                          <a:spcPct val="115000"/>
                        </a:lnSpc>
                        <a:spcBef>
                          <a:spcPts val="160"/>
                        </a:spcBef>
                        <a:spcAft>
                          <a:spcPts val="0"/>
                        </a:spcAft>
                      </a:pPr>
                      <a:r>
                        <a:rPr lang="en-US" sz="1100">
                          <a:effectLst/>
                        </a:rPr>
                        <a:t>No</a:t>
                      </a:r>
                      <a:endParaRPr lang="en-US" sz="1100">
                        <a:effectLst/>
                        <a:latin typeface="Calibri"/>
                        <a:ea typeface="Calibri"/>
                        <a:cs typeface="Times New Roman"/>
                      </a:endParaRPr>
                    </a:p>
                  </a:txBody>
                  <a:tcPr marL="68580" marR="68580" marT="0" marB="0">
                    <a:solidFill>
                      <a:srgbClr val="D4EAE4"/>
                    </a:solidFill>
                  </a:tcPr>
                </a:tc>
                <a:tc>
                  <a:txBody>
                    <a:bodyPr/>
                    <a:lstStyle/>
                    <a:p>
                      <a:pPr marL="0" marR="0">
                        <a:lnSpc>
                          <a:spcPct val="115000"/>
                        </a:lnSpc>
                        <a:spcBef>
                          <a:spcPts val="160"/>
                        </a:spcBef>
                        <a:spcAft>
                          <a:spcPts val="0"/>
                        </a:spcAft>
                      </a:pPr>
                      <a:r>
                        <a:rPr lang="en-US" sz="1100">
                          <a:effectLst/>
                        </a:rPr>
                        <a:t>75201</a:t>
                      </a:r>
                      <a:endParaRPr lang="en-US" sz="1100">
                        <a:effectLst/>
                        <a:latin typeface="Calibri"/>
                        <a:ea typeface="Calibri"/>
                        <a:cs typeface="Times New Roman"/>
                      </a:endParaRPr>
                    </a:p>
                  </a:txBody>
                  <a:tcPr marL="68580" marR="68580" marT="0" marB="0">
                    <a:solidFill>
                      <a:srgbClr val="D4EAE4"/>
                    </a:solidFill>
                  </a:tcPr>
                </a:tc>
                <a:tc>
                  <a:txBody>
                    <a:bodyPr/>
                    <a:lstStyle/>
                    <a:p>
                      <a:pPr marL="0" marR="0">
                        <a:lnSpc>
                          <a:spcPct val="115000"/>
                        </a:lnSpc>
                        <a:spcBef>
                          <a:spcPts val="160"/>
                        </a:spcBef>
                        <a:spcAft>
                          <a:spcPts val="0"/>
                        </a:spcAft>
                      </a:pPr>
                      <a:r>
                        <a:rPr lang="en-US" sz="1100" dirty="0">
                          <a:effectLst/>
                        </a:rPr>
                        <a:t>Format:</a:t>
                      </a:r>
                      <a:r>
                        <a:rPr lang="en-US" sz="1100" spc="95" dirty="0">
                          <a:effectLst/>
                        </a:rPr>
                        <a:t> </a:t>
                      </a:r>
                      <a:r>
                        <a:rPr lang="en-US" sz="1100" dirty="0">
                          <a:effectLst/>
                        </a:rPr>
                        <a:t>#####-####</a:t>
                      </a:r>
                      <a:endParaRPr lang="en-US" sz="1100" dirty="0">
                        <a:effectLst/>
                        <a:latin typeface="Calibri"/>
                        <a:ea typeface="Calibri"/>
                        <a:cs typeface="Times New Roman"/>
                      </a:endParaRPr>
                    </a:p>
                  </a:txBody>
                  <a:tcPr marL="68580" marR="68580" marT="0" marB="0">
                    <a:solidFill>
                      <a:srgbClr val="D4EAE4"/>
                    </a:solidFill>
                  </a:tcPr>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7360325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4774"/>
            <a:ext cx="8153400" cy="1000126"/>
          </a:xfrm>
        </p:spPr>
        <p:txBody>
          <a:bodyPr wrap="square" anchor="ctr">
            <a:noAutofit/>
          </a:bodyPr>
          <a:lstStyle/>
          <a:p>
            <a:r>
              <a:rPr lang="en-US" sz="3000" dirty="0">
                <a:latin typeface="+mj-lt"/>
              </a:rPr>
              <a:t>Figure </a:t>
            </a:r>
            <a:r>
              <a:rPr lang="en-US" sz="3000" dirty="0" smtClean="0">
                <a:latin typeface="+mj-lt"/>
              </a:rPr>
              <a:t>5.26 </a:t>
            </a:r>
            <a:r>
              <a:rPr lang="en-US" sz="3000" dirty="0">
                <a:latin typeface="+mj-lt"/>
              </a:rPr>
              <a:t>Heather Sweeney Designs </a:t>
            </a:r>
            <a:r>
              <a:rPr lang="en-US" sz="3000" spc="-400" dirty="0" smtClean="0">
                <a:latin typeface="+mj-lt"/>
              </a:rPr>
              <a:t>H S </a:t>
            </a:r>
            <a:r>
              <a:rPr lang="en-US" sz="3000" dirty="0" smtClean="0">
                <a:latin typeface="+mj-lt"/>
              </a:rPr>
              <a:t>D </a:t>
            </a:r>
            <a:r>
              <a:rPr lang="en-US" sz="3000" dirty="0">
                <a:latin typeface="+mj-lt"/>
              </a:rPr>
              <a:t>Database Column </a:t>
            </a:r>
            <a:r>
              <a:rPr lang="en-US" sz="3000" dirty="0" smtClean="0">
                <a:latin typeface="+mj-lt"/>
              </a:rPr>
              <a:t>Specifications </a:t>
            </a:r>
            <a:r>
              <a:rPr lang="en-US" sz="2400" dirty="0" smtClean="0">
                <a:latin typeface="+mj-lt"/>
              </a:rPr>
              <a:t>(2 of 3)</a:t>
            </a:r>
            <a:endParaRPr lang="en-US" sz="3000" dirty="0">
              <a:latin typeface="+mj-lt"/>
            </a:endParaRPr>
          </a:p>
        </p:txBody>
      </p:sp>
      <p:graphicFrame>
        <p:nvGraphicFramePr>
          <p:cNvPr id="3" name="Table 2"/>
          <p:cNvGraphicFramePr>
            <a:graphicFrameLocks noGrp="1"/>
          </p:cNvGraphicFramePr>
          <p:nvPr>
            <p:extLst>
              <p:ext uri="{D42A27DB-BD31-4B8C-83A1-F6EECF244321}">
                <p14:modId xmlns:p14="http://schemas.microsoft.com/office/powerpoint/2010/main" val="3493291231"/>
              </p:ext>
            </p:extLst>
          </p:nvPr>
        </p:nvGraphicFramePr>
        <p:xfrm>
          <a:off x="457200" y="1447801"/>
          <a:ext cx="8109019" cy="1505711"/>
        </p:xfrm>
        <a:graphic>
          <a:graphicData uri="http://schemas.openxmlformats.org/drawingml/2006/table">
            <a:tbl>
              <a:tblPr firstRow="1" firstCol="1" bandRow="1">
                <a:tableStyleId>{2D5ABB26-0587-4C30-8999-92F81FD0307C}</a:tableStyleId>
              </a:tblPr>
              <a:tblGrid>
                <a:gridCol w="1378294">
                  <a:extLst>
                    <a:ext uri="{9D8B030D-6E8A-4147-A177-3AD203B41FA5}">
                      <a16:colId xmlns:a16="http://schemas.microsoft.com/office/drawing/2014/main" val="20000"/>
                    </a:ext>
                  </a:extLst>
                </a:gridCol>
                <a:gridCol w="1539040">
                  <a:extLst>
                    <a:ext uri="{9D8B030D-6E8A-4147-A177-3AD203B41FA5}">
                      <a16:colId xmlns:a16="http://schemas.microsoft.com/office/drawing/2014/main" val="20001"/>
                    </a:ext>
                  </a:extLst>
                </a:gridCol>
                <a:gridCol w="1142533">
                  <a:extLst>
                    <a:ext uri="{9D8B030D-6E8A-4147-A177-3AD203B41FA5}">
                      <a16:colId xmlns:a16="http://schemas.microsoft.com/office/drawing/2014/main" val="20002"/>
                    </a:ext>
                  </a:extLst>
                </a:gridCol>
                <a:gridCol w="1121733">
                  <a:extLst>
                    <a:ext uri="{9D8B030D-6E8A-4147-A177-3AD203B41FA5}">
                      <a16:colId xmlns:a16="http://schemas.microsoft.com/office/drawing/2014/main" val="20003"/>
                    </a:ext>
                  </a:extLst>
                </a:gridCol>
                <a:gridCol w="1295400">
                  <a:extLst>
                    <a:ext uri="{9D8B030D-6E8A-4147-A177-3AD203B41FA5}">
                      <a16:colId xmlns:a16="http://schemas.microsoft.com/office/drawing/2014/main" val="20004"/>
                    </a:ext>
                  </a:extLst>
                </a:gridCol>
                <a:gridCol w="1632019">
                  <a:extLst>
                    <a:ext uri="{9D8B030D-6E8A-4147-A177-3AD203B41FA5}">
                      <a16:colId xmlns:a16="http://schemas.microsoft.com/office/drawing/2014/main" val="20005"/>
                    </a:ext>
                  </a:extLst>
                </a:gridCol>
              </a:tblGrid>
              <a:tr h="228599">
                <a:tc>
                  <a:txBody>
                    <a:bodyPr/>
                    <a:lstStyle/>
                    <a:p>
                      <a:pPr marL="0" marR="0">
                        <a:lnSpc>
                          <a:spcPct val="115000"/>
                        </a:lnSpc>
                        <a:spcBef>
                          <a:spcPts val="0"/>
                        </a:spcBef>
                        <a:spcAft>
                          <a:spcPts val="0"/>
                        </a:spcAft>
                      </a:pPr>
                      <a:r>
                        <a:rPr lang="en-US" sz="1200" b="1" dirty="0">
                          <a:solidFill>
                            <a:schemeClr val="bg1"/>
                          </a:solidFill>
                          <a:effectLst/>
                        </a:rPr>
                        <a:t>Column</a:t>
                      </a:r>
                      <a:r>
                        <a:rPr lang="en-US" sz="1200" b="1" spc="10" dirty="0">
                          <a:solidFill>
                            <a:schemeClr val="bg1"/>
                          </a:solidFill>
                          <a:effectLst/>
                        </a:rPr>
                        <a:t> </a:t>
                      </a:r>
                      <a:r>
                        <a:rPr lang="en-US" sz="1200" b="1" dirty="0">
                          <a:solidFill>
                            <a:schemeClr val="bg1"/>
                          </a:solidFill>
                          <a:effectLst/>
                        </a:rPr>
                        <a:t>Name</a:t>
                      </a:r>
                      <a:endParaRPr lang="en-US" sz="1200" b="1" dirty="0">
                        <a:solidFill>
                          <a:schemeClr val="bg1"/>
                        </a:solidFill>
                        <a:effectLst/>
                        <a:latin typeface="Calibri"/>
                        <a:ea typeface="Calibri"/>
                        <a:cs typeface="Times New Roman"/>
                      </a:endParaRPr>
                    </a:p>
                  </a:txBody>
                  <a:tcPr marL="68580" marR="68580" marT="0" marB="0">
                    <a:solidFill>
                      <a:srgbClr val="007FA3"/>
                    </a:solidFill>
                  </a:tcPr>
                </a:tc>
                <a:tc>
                  <a:txBody>
                    <a:bodyPr/>
                    <a:lstStyle/>
                    <a:p>
                      <a:pPr marL="0" marR="0">
                        <a:lnSpc>
                          <a:spcPct val="115000"/>
                        </a:lnSpc>
                        <a:spcBef>
                          <a:spcPts val="0"/>
                        </a:spcBef>
                        <a:spcAft>
                          <a:spcPts val="0"/>
                        </a:spcAft>
                      </a:pPr>
                      <a:r>
                        <a:rPr lang="en-US" sz="1200" b="1" dirty="0">
                          <a:solidFill>
                            <a:schemeClr val="bg1"/>
                          </a:solidFill>
                          <a:effectLst/>
                        </a:rPr>
                        <a:t>Data</a:t>
                      </a:r>
                      <a:r>
                        <a:rPr lang="en-US" sz="1200" b="1" spc="-40" dirty="0">
                          <a:solidFill>
                            <a:schemeClr val="bg1"/>
                          </a:solidFill>
                          <a:effectLst/>
                        </a:rPr>
                        <a:t> </a:t>
                      </a:r>
                      <a:r>
                        <a:rPr lang="en-US" sz="1200" b="1" spc="-90" dirty="0">
                          <a:solidFill>
                            <a:schemeClr val="bg1"/>
                          </a:solidFill>
                          <a:effectLst/>
                        </a:rPr>
                        <a:t>T</a:t>
                      </a:r>
                      <a:r>
                        <a:rPr lang="en-US" sz="1200" b="1" dirty="0">
                          <a:solidFill>
                            <a:schemeClr val="bg1"/>
                          </a:solidFill>
                          <a:effectLst/>
                        </a:rPr>
                        <a:t>ype (Length)</a:t>
                      </a:r>
                      <a:endParaRPr lang="en-US" sz="1200" b="1" dirty="0">
                        <a:solidFill>
                          <a:schemeClr val="bg1"/>
                        </a:solidFill>
                        <a:effectLst/>
                        <a:latin typeface="Calibri"/>
                        <a:ea typeface="Calibri"/>
                        <a:cs typeface="Times New Roman"/>
                      </a:endParaRPr>
                    </a:p>
                  </a:txBody>
                  <a:tcPr marL="68580" marR="68580" marT="0" marB="0">
                    <a:solidFill>
                      <a:srgbClr val="007FA3"/>
                    </a:solidFill>
                  </a:tcPr>
                </a:tc>
                <a:tc>
                  <a:txBody>
                    <a:bodyPr/>
                    <a:lstStyle/>
                    <a:p>
                      <a:pPr marL="0" marR="0">
                        <a:lnSpc>
                          <a:spcPct val="115000"/>
                        </a:lnSpc>
                        <a:spcBef>
                          <a:spcPts val="0"/>
                        </a:spcBef>
                        <a:spcAft>
                          <a:spcPts val="0"/>
                        </a:spcAft>
                      </a:pPr>
                      <a:r>
                        <a:rPr lang="en-US" sz="1200" b="1">
                          <a:solidFill>
                            <a:schemeClr val="bg1"/>
                          </a:solidFill>
                          <a:effectLst/>
                        </a:rPr>
                        <a:t>Key</a:t>
                      </a:r>
                      <a:endParaRPr lang="en-US" sz="1200" b="1">
                        <a:solidFill>
                          <a:schemeClr val="bg1"/>
                        </a:solidFill>
                        <a:effectLst/>
                        <a:latin typeface="Calibri"/>
                        <a:ea typeface="Calibri"/>
                        <a:cs typeface="Times New Roman"/>
                      </a:endParaRPr>
                    </a:p>
                  </a:txBody>
                  <a:tcPr marL="68580" marR="68580" marT="0" marB="0">
                    <a:solidFill>
                      <a:srgbClr val="007FA3"/>
                    </a:solidFill>
                  </a:tcPr>
                </a:tc>
                <a:tc>
                  <a:txBody>
                    <a:bodyPr/>
                    <a:lstStyle/>
                    <a:p>
                      <a:pPr marL="0" marR="0">
                        <a:lnSpc>
                          <a:spcPct val="115000"/>
                        </a:lnSpc>
                        <a:spcBef>
                          <a:spcPts val="0"/>
                        </a:spcBef>
                        <a:spcAft>
                          <a:spcPts val="0"/>
                        </a:spcAft>
                      </a:pPr>
                      <a:r>
                        <a:rPr lang="en-US" sz="1200" b="1">
                          <a:solidFill>
                            <a:schemeClr val="bg1"/>
                          </a:solidFill>
                          <a:effectLst/>
                        </a:rPr>
                        <a:t>Required</a:t>
                      </a:r>
                      <a:endParaRPr lang="en-US" sz="1200" b="1">
                        <a:solidFill>
                          <a:schemeClr val="bg1"/>
                        </a:solidFill>
                        <a:effectLst/>
                        <a:latin typeface="Calibri"/>
                        <a:ea typeface="Calibri"/>
                        <a:cs typeface="Times New Roman"/>
                      </a:endParaRPr>
                    </a:p>
                  </a:txBody>
                  <a:tcPr marL="68580" marR="68580" marT="0" marB="0">
                    <a:solidFill>
                      <a:srgbClr val="007FA3"/>
                    </a:solidFill>
                  </a:tcPr>
                </a:tc>
                <a:tc>
                  <a:txBody>
                    <a:bodyPr/>
                    <a:lstStyle/>
                    <a:p>
                      <a:pPr marL="0" marR="0">
                        <a:lnSpc>
                          <a:spcPct val="115000"/>
                        </a:lnSpc>
                        <a:spcBef>
                          <a:spcPts val="0"/>
                        </a:spcBef>
                        <a:spcAft>
                          <a:spcPts val="0"/>
                        </a:spcAft>
                      </a:pPr>
                      <a:r>
                        <a:rPr lang="en-US" sz="1200" b="1">
                          <a:solidFill>
                            <a:schemeClr val="bg1"/>
                          </a:solidFill>
                          <a:effectLst/>
                        </a:rPr>
                        <a:t>Default</a:t>
                      </a:r>
                      <a:r>
                        <a:rPr lang="en-US" sz="1200" b="1" spc="-65">
                          <a:solidFill>
                            <a:schemeClr val="bg1"/>
                          </a:solidFill>
                          <a:effectLst/>
                        </a:rPr>
                        <a:t> </a:t>
                      </a:r>
                      <a:r>
                        <a:rPr lang="en-US" sz="1200" b="1" spc="-90">
                          <a:solidFill>
                            <a:schemeClr val="bg1"/>
                          </a:solidFill>
                          <a:effectLst/>
                        </a:rPr>
                        <a:t>V</a:t>
                      </a:r>
                      <a:r>
                        <a:rPr lang="en-US" sz="1200" b="1">
                          <a:solidFill>
                            <a:schemeClr val="bg1"/>
                          </a:solidFill>
                          <a:effectLst/>
                        </a:rPr>
                        <a:t>alue</a:t>
                      </a:r>
                      <a:endParaRPr lang="en-US" sz="1200" b="1">
                        <a:solidFill>
                          <a:schemeClr val="bg1"/>
                        </a:solidFill>
                        <a:effectLst/>
                        <a:latin typeface="Calibri"/>
                        <a:ea typeface="Calibri"/>
                        <a:cs typeface="Times New Roman"/>
                      </a:endParaRPr>
                    </a:p>
                  </a:txBody>
                  <a:tcPr marL="68580" marR="68580" marT="0" marB="0">
                    <a:solidFill>
                      <a:srgbClr val="007FA3"/>
                    </a:solidFill>
                  </a:tcPr>
                </a:tc>
                <a:tc>
                  <a:txBody>
                    <a:bodyPr/>
                    <a:lstStyle/>
                    <a:p>
                      <a:pPr marL="0" marR="0">
                        <a:lnSpc>
                          <a:spcPct val="115000"/>
                        </a:lnSpc>
                        <a:spcBef>
                          <a:spcPts val="0"/>
                        </a:spcBef>
                        <a:spcAft>
                          <a:spcPts val="0"/>
                        </a:spcAft>
                      </a:pPr>
                      <a:r>
                        <a:rPr lang="en-US" sz="1200" b="1" dirty="0">
                          <a:solidFill>
                            <a:schemeClr val="bg1"/>
                          </a:solidFill>
                          <a:effectLst/>
                        </a:rPr>
                        <a:t>Remarks</a:t>
                      </a:r>
                      <a:endParaRPr lang="en-US" sz="1200" b="1" dirty="0">
                        <a:solidFill>
                          <a:schemeClr val="bg1"/>
                        </a:solidFill>
                        <a:effectLst/>
                        <a:latin typeface="Calibri"/>
                        <a:ea typeface="Calibri"/>
                        <a:cs typeface="Times New Roman"/>
                      </a:endParaRPr>
                    </a:p>
                  </a:txBody>
                  <a:tcPr marL="68580" marR="68580" marT="0" marB="0">
                    <a:solidFill>
                      <a:srgbClr val="007FA3"/>
                    </a:solidFill>
                  </a:tcPr>
                </a:tc>
                <a:extLst>
                  <a:ext uri="{0D108BD9-81ED-4DB2-BD59-A6C34878D82A}">
                    <a16:rowId xmlns:a16="http://schemas.microsoft.com/office/drawing/2014/main" val="10000"/>
                  </a:ext>
                </a:extLst>
              </a:tr>
              <a:tr h="457200">
                <a:tc>
                  <a:txBody>
                    <a:bodyPr/>
                    <a:lstStyle/>
                    <a:p>
                      <a:pPr marL="0" marR="0">
                        <a:lnSpc>
                          <a:spcPct val="115000"/>
                        </a:lnSpc>
                        <a:spcBef>
                          <a:spcPts val="235"/>
                        </a:spcBef>
                        <a:spcAft>
                          <a:spcPts val="0"/>
                        </a:spcAft>
                      </a:pPr>
                      <a:r>
                        <a:rPr lang="en-US" sz="1200" dirty="0" err="1">
                          <a:effectLst/>
                        </a:rPr>
                        <a:t>CustomerID</a:t>
                      </a:r>
                      <a:endParaRPr lang="en-US" sz="1200" dirty="0">
                        <a:effectLst/>
                        <a:latin typeface="Calibri"/>
                        <a:ea typeface="Calibri"/>
                        <a:cs typeface="Times New Roman"/>
                      </a:endParaRPr>
                    </a:p>
                  </a:txBody>
                  <a:tcPr marL="68580" marR="68580" marT="0" marB="0">
                    <a:solidFill>
                      <a:srgbClr val="D4EAE4"/>
                    </a:solidFill>
                  </a:tcPr>
                </a:tc>
                <a:tc>
                  <a:txBody>
                    <a:bodyPr/>
                    <a:lstStyle/>
                    <a:p>
                      <a:pPr marL="0" marR="0">
                        <a:lnSpc>
                          <a:spcPct val="115000"/>
                        </a:lnSpc>
                        <a:spcBef>
                          <a:spcPts val="235"/>
                        </a:spcBef>
                        <a:spcAft>
                          <a:spcPts val="0"/>
                        </a:spcAft>
                      </a:pPr>
                      <a:r>
                        <a:rPr lang="en-US" sz="1200" dirty="0">
                          <a:effectLst/>
                        </a:rPr>
                        <a:t>Integer</a:t>
                      </a:r>
                      <a:endParaRPr lang="en-US" sz="1200" dirty="0">
                        <a:effectLst/>
                        <a:latin typeface="Calibri"/>
                        <a:ea typeface="Calibri"/>
                        <a:cs typeface="Times New Roman"/>
                      </a:endParaRPr>
                    </a:p>
                  </a:txBody>
                  <a:tcPr marL="68580" marR="68580" marT="0" marB="0">
                    <a:solidFill>
                      <a:srgbClr val="D4EAE4"/>
                    </a:solidFill>
                  </a:tcPr>
                </a:tc>
                <a:tc>
                  <a:txBody>
                    <a:bodyPr/>
                    <a:lstStyle/>
                    <a:p>
                      <a:pPr marL="0" marR="0">
                        <a:lnSpc>
                          <a:spcPct val="115000"/>
                        </a:lnSpc>
                        <a:spcBef>
                          <a:spcPts val="235"/>
                        </a:spcBef>
                        <a:spcAft>
                          <a:spcPts val="0"/>
                        </a:spcAft>
                      </a:pPr>
                      <a:r>
                        <a:rPr lang="en-US" sz="1200">
                          <a:effectLst/>
                        </a:rPr>
                        <a:t>Primary</a:t>
                      </a:r>
                      <a:r>
                        <a:rPr lang="en-US" sz="1200" spc="65">
                          <a:effectLst/>
                        </a:rPr>
                        <a:t> </a:t>
                      </a:r>
                      <a:r>
                        <a:rPr lang="en-US" sz="1200">
                          <a:effectLst/>
                        </a:rPr>
                        <a:t>Ke</a:t>
                      </a:r>
                      <a:r>
                        <a:rPr lang="en-US" sz="1200" spc="-90">
                          <a:effectLst/>
                        </a:rPr>
                        <a:t>y</a:t>
                      </a:r>
                      <a:r>
                        <a:rPr lang="en-US" sz="1200">
                          <a:effectLst/>
                        </a:rPr>
                        <a:t>,</a:t>
                      </a:r>
                      <a:r>
                        <a:rPr lang="en-US" sz="1200" spc="-65">
                          <a:effectLst/>
                        </a:rPr>
                        <a:t> </a:t>
                      </a:r>
                      <a:r>
                        <a:rPr lang="en-US" sz="1200">
                          <a:effectLst/>
                        </a:rPr>
                        <a:t>Foreign</a:t>
                      </a:r>
                      <a:r>
                        <a:rPr lang="en-US" sz="1200" spc="95">
                          <a:effectLst/>
                        </a:rPr>
                        <a:t> </a:t>
                      </a:r>
                      <a:r>
                        <a:rPr lang="en-US" sz="1200">
                          <a:effectLst/>
                        </a:rPr>
                        <a:t>Key</a:t>
                      </a:r>
                      <a:endParaRPr lang="en-US" sz="1200">
                        <a:effectLst/>
                        <a:latin typeface="Calibri"/>
                        <a:ea typeface="Calibri"/>
                        <a:cs typeface="Times New Roman"/>
                      </a:endParaRPr>
                    </a:p>
                  </a:txBody>
                  <a:tcPr marL="68580" marR="68580" marT="0" marB="0">
                    <a:solidFill>
                      <a:srgbClr val="D4EAE4"/>
                    </a:solidFill>
                  </a:tcPr>
                </a:tc>
                <a:tc>
                  <a:txBody>
                    <a:bodyPr/>
                    <a:lstStyle/>
                    <a:p>
                      <a:pPr marL="0" marR="0">
                        <a:lnSpc>
                          <a:spcPct val="115000"/>
                        </a:lnSpc>
                        <a:spcBef>
                          <a:spcPts val="235"/>
                        </a:spcBef>
                        <a:spcAft>
                          <a:spcPts val="0"/>
                        </a:spcAft>
                      </a:pPr>
                      <a:r>
                        <a:rPr lang="en-US" sz="1200" spc="-75">
                          <a:effectLst/>
                        </a:rPr>
                        <a:t>Y</a:t>
                      </a:r>
                      <a:r>
                        <a:rPr lang="en-US" sz="1200">
                          <a:effectLst/>
                        </a:rPr>
                        <a:t>es</a:t>
                      </a:r>
                      <a:endParaRPr lang="en-US" sz="1200">
                        <a:effectLst/>
                        <a:latin typeface="Calibri"/>
                        <a:ea typeface="Calibri"/>
                        <a:cs typeface="Times New Roman"/>
                      </a:endParaRPr>
                    </a:p>
                  </a:txBody>
                  <a:tcPr marL="68580" marR="68580" marT="0" marB="0">
                    <a:solidFill>
                      <a:srgbClr val="D4EAE4"/>
                    </a:solidFill>
                  </a:tcPr>
                </a:tc>
                <a:tc>
                  <a:txBody>
                    <a:bodyPr/>
                    <a:lstStyle/>
                    <a:p>
                      <a:pPr marL="0" marR="0">
                        <a:lnSpc>
                          <a:spcPct val="115000"/>
                        </a:lnSpc>
                        <a:spcBef>
                          <a:spcPts val="235"/>
                        </a:spcBef>
                        <a:spcAft>
                          <a:spcPts val="0"/>
                        </a:spcAft>
                      </a:pPr>
                      <a:r>
                        <a:rPr lang="en-US" sz="1200">
                          <a:effectLst/>
                        </a:rPr>
                        <a:t>None</a:t>
                      </a:r>
                      <a:endParaRPr lang="en-US" sz="1200">
                        <a:effectLst/>
                        <a:latin typeface="Calibri"/>
                        <a:ea typeface="Calibri"/>
                        <a:cs typeface="Times New Roman"/>
                      </a:endParaRPr>
                    </a:p>
                  </a:txBody>
                  <a:tcPr marL="68580" marR="68580" marT="0" marB="0">
                    <a:solidFill>
                      <a:srgbClr val="D4EAE4"/>
                    </a:solidFill>
                  </a:tcPr>
                </a:tc>
                <a:tc>
                  <a:txBody>
                    <a:bodyPr/>
                    <a:lstStyle/>
                    <a:p>
                      <a:pPr marL="0" marR="0">
                        <a:lnSpc>
                          <a:spcPct val="115000"/>
                        </a:lnSpc>
                        <a:spcBef>
                          <a:spcPts val="235"/>
                        </a:spcBef>
                        <a:spcAft>
                          <a:spcPts val="0"/>
                        </a:spcAft>
                      </a:pPr>
                      <a:r>
                        <a:rPr lang="en-US" sz="1200">
                          <a:effectLst/>
                        </a:rPr>
                        <a:t>REF: CUSTOMER</a:t>
                      </a:r>
                      <a:endParaRPr lang="en-US" sz="1200">
                        <a:effectLst/>
                        <a:latin typeface="Calibri"/>
                        <a:ea typeface="Calibri"/>
                        <a:cs typeface="Times New Roman"/>
                      </a:endParaRPr>
                    </a:p>
                  </a:txBody>
                  <a:tcPr marL="68580" marR="68580" marT="0" marB="0">
                    <a:solidFill>
                      <a:srgbClr val="D4EAE4"/>
                    </a:solidFill>
                  </a:tcPr>
                </a:tc>
                <a:extLst>
                  <a:ext uri="{0D108BD9-81ED-4DB2-BD59-A6C34878D82A}">
                    <a16:rowId xmlns:a16="http://schemas.microsoft.com/office/drawing/2014/main" val="10001"/>
                  </a:ext>
                </a:extLst>
              </a:tr>
              <a:tr h="268225">
                <a:tc>
                  <a:txBody>
                    <a:bodyPr/>
                    <a:lstStyle/>
                    <a:p>
                      <a:pPr marL="0" marR="0">
                        <a:lnSpc>
                          <a:spcPct val="115000"/>
                        </a:lnSpc>
                        <a:spcBef>
                          <a:spcPts val="0"/>
                        </a:spcBef>
                        <a:spcAft>
                          <a:spcPts val="0"/>
                        </a:spcAft>
                      </a:pPr>
                      <a:r>
                        <a:rPr lang="en-US" sz="1200">
                          <a:effectLst/>
                        </a:rPr>
                        <a:t>ContactNumber</a:t>
                      </a:r>
                      <a:endParaRPr lang="en-US" sz="1200">
                        <a:effectLst/>
                        <a:latin typeface="Calibri"/>
                        <a:ea typeface="Calibri"/>
                        <a:cs typeface="Times New Roman"/>
                      </a:endParaRPr>
                    </a:p>
                  </a:txBody>
                  <a:tcPr marL="68580" marR="68580" marT="0" marB="0">
                    <a:solidFill>
                      <a:srgbClr val="D4EAE4"/>
                    </a:solidFill>
                  </a:tcPr>
                </a:tc>
                <a:tc>
                  <a:txBody>
                    <a:bodyPr/>
                    <a:lstStyle/>
                    <a:p>
                      <a:pPr marL="0" marR="0">
                        <a:lnSpc>
                          <a:spcPct val="115000"/>
                        </a:lnSpc>
                        <a:spcBef>
                          <a:spcPts val="0"/>
                        </a:spcBef>
                        <a:spcAft>
                          <a:spcPts val="0"/>
                        </a:spcAft>
                      </a:pPr>
                      <a:r>
                        <a:rPr lang="en-US" sz="1200" dirty="0">
                          <a:effectLst/>
                        </a:rPr>
                        <a:t>Integer</a:t>
                      </a:r>
                      <a:endParaRPr lang="en-US" sz="1200" dirty="0">
                        <a:effectLst/>
                        <a:latin typeface="Calibri"/>
                        <a:ea typeface="Calibri"/>
                        <a:cs typeface="Times New Roman"/>
                      </a:endParaRPr>
                    </a:p>
                  </a:txBody>
                  <a:tcPr marL="68580" marR="68580" marT="0" marB="0">
                    <a:solidFill>
                      <a:srgbClr val="D4EAE4"/>
                    </a:solidFill>
                  </a:tcPr>
                </a:tc>
                <a:tc>
                  <a:txBody>
                    <a:bodyPr/>
                    <a:lstStyle/>
                    <a:p>
                      <a:pPr marL="0" marR="0">
                        <a:lnSpc>
                          <a:spcPct val="115000"/>
                        </a:lnSpc>
                        <a:spcBef>
                          <a:spcPts val="0"/>
                        </a:spcBef>
                        <a:spcAft>
                          <a:spcPts val="0"/>
                        </a:spcAft>
                      </a:pPr>
                      <a:r>
                        <a:rPr lang="en-US" sz="1200">
                          <a:effectLst/>
                        </a:rPr>
                        <a:t>Primary</a:t>
                      </a:r>
                      <a:r>
                        <a:rPr lang="en-US" sz="1200" spc="65">
                          <a:effectLst/>
                        </a:rPr>
                        <a:t> </a:t>
                      </a:r>
                      <a:r>
                        <a:rPr lang="en-US" sz="1200">
                          <a:effectLst/>
                        </a:rPr>
                        <a:t>Key</a:t>
                      </a:r>
                      <a:endParaRPr lang="en-US" sz="1200">
                        <a:effectLst/>
                        <a:latin typeface="Calibri"/>
                        <a:ea typeface="Calibri"/>
                        <a:cs typeface="Times New Roman"/>
                      </a:endParaRPr>
                    </a:p>
                  </a:txBody>
                  <a:tcPr marL="68580" marR="68580" marT="0" marB="0">
                    <a:solidFill>
                      <a:srgbClr val="D4EAE4"/>
                    </a:solidFill>
                  </a:tcPr>
                </a:tc>
                <a:tc>
                  <a:txBody>
                    <a:bodyPr/>
                    <a:lstStyle/>
                    <a:p>
                      <a:pPr marL="0" marR="0">
                        <a:lnSpc>
                          <a:spcPct val="115000"/>
                        </a:lnSpc>
                        <a:spcBef>
                          <a:spcPts val="0"/>
                        </a:spcBef>
                        <a:spcAft>
                          <a:spcPts val="0"/>
                        </a:spcAft>
                      </a:pPr>
                      <a:r>
                        <a:rPr lang="en-US" sz="1200" spc="-75" dirty="0">
                          <a:effectLst/>
                        </a:rPr>
                        <a:t>Y</a:t>
                      </a:r>
                      <a:r>
                        <a:rPr lang="en-US" sz="1200" dirty="0">
                          <a:effectLst/>
                        </a:rPr>
                        <a:t>es</a:t>
                      </a:r>
                      <a:endParaRPr lang="en-US" sz="1200" dirty="0">
                        <a:effectLst/>
                        <a:latin typeface="Calibri"/>
                        <a:ea typeface="Calibri"/>
                        <a:cs typeface="Times New Roman"/>
                      </a:endParaRPr>
                    </a:p>
                  </a:txBody>
                  <a:tcPr marL="68580" marR="68580" marT="0" marB="0">
                    <a:solidFill>
                      <a:srgbClr val="D4EAE4"/>
                    </a:solidFill>
                  </a:tcPr>
                </a:tc>
                <a:tc>
                  <a:txBody>
                    <a:bodyPr/>
                    <a:lstStyle/>
                    <a:p>
                      <a:pPr marL="0" marR="0">
                        <a:lnSpc>
                          <a:spcPct val="115000"/>
                        </a:lnSpc>
                        <a:spcBef>
                          <a:spcPts val="0"/>
                        </a:spcBef>
                        <a:spcAft>
                          <a:spcPts val="0"/>
                        </a:spcAft>
                      </a:pPr>
                      <a:r>
                        <a:rPr lang="en-US" sz="1200" dirty="0">
                          <a:effectLst/>
                        </a:rPr>
                        <a:t>None</a:t>
                      </a:r>
                      <a:endParaRPr lang="en-US" sz="1200" dirty="0">
                        <a:effectLst/>
                        <a:latin typeface="Calibri"/>
                        <a:ea typeface="Calibri"/>
                        <a:cs typeface="Times New Roman"/>
                      </a:endParaRPr>
                    </a:p>
                  </a:txBody>
                  <a:tcPr marL="68580" marR="68580" marT="0" marB="0">
                    <a:solidFill>
                      <a:srgbClr val="D4EAE4"/>
                    </a:solidFill>
                  </a:tcPr>
                </a:tc>
                <a:tc>
                  <a:txBody>
                    <a:bodyPr/>
                    <a:lstStyle/>
                    <a:p>
                      <a:pPr marL="0" marR="0">
                        <a:lnSpc>
                          <a:spcPct val="115000"/>
                        </a:lnSpc>
                        <a:spcBef>
                          <a:spcPts val="0"/>
                        </a:spcBef>
                        <a:spcAft>
                          <a:spcPts val="0"/>
                        </a:spcAft>
                      </a:pPr>
                      <a:r>
                        <a:rPr lang="en-US" sz="1200" dirty="0">
                          <a:solidFill>
                            <a:srgbClr val="D4EAE4"/>
                          </a:solidFill>
                          <a:effectLst/>
                        </a:rPr>
                        <a:t>Blank</a:t>
                      </a:r>
                      <a:endParaRPr lang="en-US" sz="1200" dirty="0">
                        <a:solidFill>
                          <a:srgbClr val="D4EAE4"/>
                        </a:solidFill>
                        <a:effectLst/>
                        <a:latin typeface="Calibri"/>
                        <a:ea typeface="Calibri"/>
                        <a:cs typeface="Times New Roman"/>
                      </a:endParaRPr>
                    </a:p>
                  </a:txBody>
                  <a:tcPr marL="68580" marR="68580" marT="0" marB="0">
                    <a:solidFill>
                      <a:srgbClr val="D4EAE4"/>
                    </a:solidFill>
                  </a:tcPr>
                </a:tc>
                <a:extLst>
                  <a:ext uri="{0D108BD9-81ED-4DB2-BD59-A6C34878D82A}">
                    <a16:rowId xmlns:a16="http://schemas.microsoft.com/office/drawing/2014/main" val="10002"/>
                  </a:ext>
                </a:extLst>
              </a:tr>
              <a:tr h="341375">
                <a:tc>
                  <a:txBody>
                    <a:bodyPr/>
                    <a:lstStyle/>
                    <a:p>
                      <a:pPr marL="0" marR="0">
                        <a:lnSpc>
                          <a:spcPct val="115000"/>
                        </a:lnSpc>
                        <a:spcBef>
                          <a:spcPts val="160"/>
                        </a:spcBef>
                        <a:spcAft>
                          <a:spcPts val="0"/>
                        </a:spcAft>
                      </a:pPr>
                      <a:r>
                        <a:rPr lang="en-US" sz="1200">
                          <a:effectLst/>
                        </a:rPr>
                        <a:t>ContactDate</a:t>
                      </a:r>
                      <a:endParaRPr lang="en-US" sz="1200">
                        <a:effectLst/>
                        <a:latin typeface="Calibri"/>
                        <a:ea typeface="Calibri"/>
                        <a:cs typeface="Times New Roman"/>
                      </a:endParaRPr>
                    </a:p>
                  </a:txBody>
                  <a:tcPr marL="68580" marR="68580" marT="0" marB="0">
                    <a:solidFill>
                      <a:srgbClr val="D4EAE4"/>
                    </a:solidFill>
                  </a:tcPr>
                </a:tc>
                <a:tc>
                  <a:txBody>
                    <a:bodyPr/>
                    <a:lstStyle/>
                    <a:p>
                      <a:pPr marL="0" marR="0">
                        <a:lnSpc>
                          <a:spcPct val="115000"/>
                        </a:lnSpc>
                        <a:spcBef>
                          <a:spcPts val="160"/>
                        </a:spcBef>
                        <a:spcAft>
                          <a:spcPts val="0"/>
                        </a:spcAft>
                      </a:pPr>
                      <a:r>
                        <a:rPr lang="en-US" sz="1200" dirty="0">
                          <a:effectLst/>
                        </a:rPr>
                        <a:t>Date</a:t>
                      </a:r>
                      <a:endParaRPr lang="en-US" sz="1200" dirty="0">
                        <a:effectLst/>
                        <a:latin typeface="Calibri"/>
                        <a:ea typeface="Calibri"/>
                        <a:cs typeface="Times New Roman"/>
                      </a:endParaRPr>
                    </a:p>
                  </a:txBody>
                  <a:tcPr marL="68580" marR="68580" marT="0" marB="0">
                    <a:solidFill>
                      <a:srgbClr val="D4EAE4"/>
                    </a:solidFill>
                  </a:tcPr>
                </a:tc>
                <a:tc>
                  <a:txBody>
                    <a:bodyPr/>
                    <a:lstStyle/>
                    <a:p>
                      <a:pPr marL="0" marR="0">
                        <a:lnSpc>
                          <a:spcPct val="115000"/>
                        </a:lnSpc>
                        <a:spcBef>
                          <a:spcPts val="160"/>
                        </a:spcBef>
                        <a:spcAft>
                          <a:spcPts val="0"/>
                        </a:spcAft>
                      </a:pPr>
                      <a:r>
                        <a:rPr lang="en-US" sz="1200" dirty="0">
                          <a:effectLst/>
                        </a:rPr>
                        <a:t>No</a:t>
                      </a:r>
                      <a:endParaRPr lang="en-US" sz="1200" dirty="0">
                        <a:effectLst/>
                        <a:latin typeface="Calibri"/>
                        <a:ea typeface="Calibri"/>
                        <a:cs typeface="Times New Roman"/>
                      </a:endParaRPr>
                    </a:p>
                  </a:txBody>
                  <a:tcPr marL="68580" marR="68580" marT="0" marB="0">
                    <a:solidFill>
                      <a:srgbClr val="D4EAE4"/>
                    </a:solidFill>
                  </a:tcPr>
                </a:tc>
                <a:tc>
                  <a:txBody>
                    <a:bodyPr/>
                    <a:lstStyle/>
                    <a:p>
                      <a:pPr marL="0" marR="0">
                        <a:lnSpc>
                          <a:spcPct val="115000"/>
                        </a:lnSpc>
                        <a:spcBef>
                          <a:spcPts val="160"/>
                        </a:spcBef>
                        <a:spcAft>
                          <a:spcPts val="0"/>
                        </a:spcAft>
                      </a:pPr>
                      <a:r>
                        <a:rPr lang="en-US" sz="1200" spc="-75" dirty="0">
                          <a:effectLst/>
                        </a:rPr>
                        <a:t>Y</a:t>
                      </a:r>
                      <a:r>
                        <a:rPr lang="en-US" sz="1200" dirty="0">
                          <a:effectLst/>
                        </a:rPr>
                        <a:t>es</a:t>
                      </a:r>
                      <a:endParaRPr lang="en-US" sz="1200" dirty="0">
                        <a:effectLst/>
                        <a:latin typeface="Calibri"/>
                        <a:ea typeface="Calibri"/>
                        <a:cs typeface="Times New Roman"/>
                      </a:endParaRPr>
                    </a:p>
                  </a:txBody>
                  <a:tcPr marL="68580" marR="68580" marT="0" marB="0">
                    <a:solidFill>
                      <a:srgbClr val="D4EAE4"/>
                    </a:solidFill>
                  </a:tcPr>
                </a:tc>
                <a:tc>
                  <a:txBody>
                    <a:bodyPr/>
                    <a:lstStyle/>
                    <a:p>
                      <a:pPr marL="0" marR="0">
                        <a:lnSpc>
                          <a:spcPct val="115000"/>
                        </a:lnSpc>
                        <a:spcBef>
                          <a:spcPts val="160"/>
                        </a:spcBef>
                        <a:spcAft>
                          <a:spcPts val="0"/>
                        </a:spcAft>
                      </a:pPr>
                      <a:r>
                        <a:rPr lang="en-US" sz="1200">
                          <a:effectLst/>
                        </a:rPr>
                        <a:t>None</a:t>
                      </a:r>
                      <a:endParaRPr lang="en-US" sz="1200">
                        <a:effectLst/>
                        <a:latin typeface="Calibri"/>
                        <a:ea typeface="Calibri"/>
                        <a:cs typeface="Times New Roman"/>
                      </a:endParaRPr>
                    </a:p>
                  </a:txBody>
                  <a:tcPr marL="68580" marR="68580" marT="0" marB="0">
                    <a:solidFill>
                      <a:srgbClr val="D4EAE4"/>
                    </a:solidFill>
                  </a:tcPr>
                </a:tc>
                <a:tc>
                  <a:txBody>
                    <a:bodyPr/>
                    <a:lstStyle/>
                    <a:p>
                      <a:pPr marL="0" marR="0">
                        <a:lnSpc>
                          <a:spcPct val="115000"/>
                        </a:lnSpc>
                        <a:spcBef>
                          <a:spcPts val="160"/>
                        </a:spcBef>
                        <a:spcAft>
                          <a:spcPts val="0"/>
                        </a:spcAft>
                      </a:pPr>
                      <a:r>
                        <a:rPr lang="en-US" sz="1200" dirty="0" smtClean="0">
                          <a:effectLst/>
                        </a:rPr>
                        <a:t>Format:</a:t>
                      </a:r>
                      <a:r>
                        <a:rPr lang="en-US" sz="1200" spc="95" baseline="0" dirty="0">
                          <a:effectLst/>
                        </a:rPr>
                        <a:t> </a:t>
                      </a:r>
                      <a:r>
                        <a:rPr lang="en-US" sz="1200" dirty="0" err="1" smtClean="0">
                          <a:effectLst/>
                        </a:rPr>
                        <a:t>yyyy</a:t>
                      </a:r>
                      <a:r>
                        <a:rPr lang="en-US" sz="1200" dirty="0" smtClean="0">
                          <a:effectLst/>
                        </a:rPr>
                        <a:t>-mm-</a:t>
                      </a:r>
                      <a:r>
                        <a:rPr lang="en-US" sz="1200" dirty="0" err="1" smtClean="0">
                          <a:effectLst/>
                        </a:rPr>
                        <a:t>dd</a:t>
                      </a:r>
                      <a:endParaRPr lang="en-US" sz="1200" dirty="0">
                        <a:effectLst/>
                        <a:latin typeface="Calibri"/>
                        <a:ea typeface="Calibri"/>
                        <a:cs typeface="Times New Roman"/>
                      </a:endParaRPr>
                    </a:p>
                  </a:txBody>
                  <a:tcPr marL="68580" marR="68580" marT="0" marB="0">
                    <a:solidFill>
                      <a:srgbClr val="D4EAE4"/>
                    </a:solidFill>
                  </a:tcPr>
                </a:tc>
                <a:extLst>
                  <a:ext uri="{0D108BD9-81ED-4DB2-BD59-A6C34878D82A}">
                    <a16:rowId xmlns:a16="http://schemas.microsoft.com/office/drawing/2014/main" val="10003"/>
                  </a:ext>
                </a:extLst>
              </a:tr>
              <a:tr h="210312">
                <a:tc>
                  <a:txBody>
                    <a:bodyPr/>
                    <a:lstStyle/>
                    <a:p>
                      <a:pPr marL="0" marR="0">
                        <a:lnSpc>
                          <a:spcPct val="115000"/>
                        </a:lnSpc>
                        <a:spcBef>
                          <a:spcPts val="0"/>
                        </a:spcBef>
                        <a:spcAft>
                          <a:spcPts val="0"/>
                        </a:spcAft>
                      </a:pPr>
                      <a:r>
                        <a:rPr lang="en-US" sz="1200">
                          <a:effectLst/>
                        </a:rPr>
                        <a:t>Contact</a:t>
                      </a:r>
                      <a:r>
                        <a:rPr lang="en-US" sz="1200" spc="-90">
                          <a:effectLst/>
                        </a:rPr>
                        <a:t>T</a:t>
                      </a:r>
                      <a:r>
                        <a:rPr lang="en-US" sz="1200">
                          <a:effectLst/>
                        </a:rPr>
                        <a:t>ype</a:t>
                      </a:r>
                      <a:endParaRPr lang="en-US" sz="1200">
                        <a:effectLst/>
                        <a:latin typeface="Calibri"/>
                        <a:ea typeface="Calibri"/>
                        <a:cs typeface="Times New Roman"/>
                      </a:endParaRPr>
                    </a:p>
                  </a:txBody>
                  <a:tcPr marL="68580" marR="68580" marT="0" marB="0">
                    <a:solidFill>
                      <a:srgbClr val="D4EAE4"/>
                    </a:solidFill>
                  </a:tcPr>
                </a:tc>
                <a:tc>
                  <a:txBody>
                    <a:bodyPr/>
                    <a:lstStyle/>
                    <a:p>
                      <a:pPr marL="0" marR="0">
                        <a:lnSpc>
                          <a:spcPct val="115000"/>
                        </a:lnSpc>
                        <a:spcBef>
                          <a:spcPts val="0"/>
                        </a:spcBef>
                        <a:spcAft>
                          <a:spcPts val="0"/>
                        </a:spcAft>
                      </a:pPr>
                      <a:r>
                        <a:rPr lang="en-US" sz="1200">
                          <a:effectLst/>
                        </a:rPr>
                        <a:t>Char</a:t>
                      </a:r>
                      <a:r>
                        <a:rPr lang="en-US" sz="1200" spc="80">
                          <a:effectLst/>
                        </a:rPr>
                        <a:t> </a:t>
                      </a:r>
                      <a:r>
                        <a:rPr lang="en-US" sz="1200">
                          <a:effectLst/>
                        </a:rPr>
                        <a:t>(15)</a:t>
                      </a:r>
                      <a:endParaRPr lang="en-US" sz="1200">
                        <a:effectLst/>
                        <a:latin typeface="Calibri"/>
                        <a:ea typeface="Calibri"/>
                        <a:cs typeface="Times New Roman"/>
                      </a:endParaRPr>
                    </a:p>
                  </a:txBody>
                  <a:tcPr marL="68580" marR="68580" marT="0" marB="0">
                    <a:solidFill>
                      <a:srgbClr val="D4EAE4"/>
                    </a:solidFill>
                  </a:tcPr>
                </a:tc>
                <a:tc>
                  <a:txBody>
                    <a:bodyPr/>
                    <a:lstStyle/>
                    <a:p>
                      <a:pPr marL="0" marR="0">
                        <a:lnSpc>
                          <a:spcPct val="115000"/>
                        </a:lnSpc>
                        <a:spcBef>
                          <a:spcPts val="0"/>
                        </a:spcBef>
                        <a:spcAft>
                          <a:spcPts val="0"/>
                        </a:spcAft>
                      </a:pPr>
                      <a:r>
                        <a:rPr lang="en-US" sz="1200">
                          <a:effectLst/>
                        </a:rPr>
                        <a:t>No</a:t>
                      </a:r>
                      <a:endParaRPr lang="en-US" sz="1200">
                        <a:effectLst/>
                        <a:latin typeface="Calibri"/>
                        <a:ea typeface="Calibri"/>
                        <a:cs typeface="Times New Roman"/>
                      </a:endParaRPr>
                    </a:p>
                  </a:txBody>
                  <a:tcPr marL="68580" marR="68580" marT="0" marB="0">
                    <a:solidFill>
                      <a:srgbClr val="D4EAE4"/>
                    </a:solidFill>
                  </a:tcPr>
                </a:tc>
                <a:tc>
                  <a:txBody>
                    <a:bodyPr/>
                    <a:lstStyle/>
                    <a:p>
                      <a:pPr marL="0" marR="0">
                        <a:lnSpc>
                          <a:spcPct val="115000"/>
                        </a:lnSpc>
                        <a:spcBef>
                          <a:spcPts val="0"/>
                        </a:spcBef>
                        <a:spcAft>
                          <a:spcPts val="0"/>
                        </a:spcAft>
                      </a:pPr>
                      <a:r>
                        <a:rPr lang="en-US" sz="1200" spc="-75" dirty="0">
                          <a:effectLst/>
                        </a:rPr>
                        <a:t>Y</a:t>
                      </a:r>
                      <a:r>
                        <a:rPr lang="en-US" sz="1200" dirty="0">
                          <a:effectLst/>
                        </a:rPr>
                        <a:t>es</a:t>
                      </a:r>
                      <a:endParaRPr lang="en-US" sz="1200" dirty="0">
                        <a:effectLst/>
                        <a:latin typeface="Calibri"/>
                        <a:ea typeface="Calibri"/>
                        <a:cs typeface="Times New Roman"/>
                      </a:endParaRPr>
                    </a:p>
                  </a:txBody>
                  <a:tcPr marL="68580" marR="68580" marT="0" marB="0">
                    <a:solidFill>
                      <a:srgbClr val="D4EAE4"/>
                    </a:solidFill>
                  </a:tcPr>
                </a:tc>
                <a:tc>
                  <a:txBody>
                    <a:bodyPr/>
                    <a:lstStyle/>
                    <a:p>
                      <a:pPr marL="0" marR="0">
                        <a:lnSpc>
                          <a:spcPct val="115000"/>
                        </a:lnSpc>
                        <a:spcBef>
                          <a:spcPts val="0"/>
                        </a:spcBef>
                        <a:spcAft>
                          <a:spcPts val="0"/>
                        </a:spcAft>
                      </a:pPr>
                      <a:r>
                        <a:rPr lang="en-US" sz="1200" dirty="0">
                          <a:effectLst/>
                        </a:rPr>
                        <a:t>None</a:t>
                      </a:r>
                      <a:endParaRPr lang="en-US" sz="1200" dirty="0">
                        <a:effectLst/>
                        <a:latin typeface="Calibri"/>
                        <a:ea typeface="Calibri"/>
                        <a:cs typeface="Times New Roman"/>
                      </a:endParaRPr>
                    </a:p>
                  </a:txBody>
                  <a:tcPr marL="68580" marR="68580" marT="0" marB="0">
                    <a:solidFill>
                      <a:srgbClr val="D4EAE4"/>
                    </a:solidFill>
                  </a:tcPr>
                </a:tc>
                <a:tc>
                  <a:txBody>
                    <a:bodyPr/>
                    <a:lstStyle/>
                    <a:p>
                      <a:pPr marL="0" marR="0">
                        <a:lnSpc>
                          <a:spcPct val="115000"/>
                        </a:lnSpc>
                        <a:spcBef>
                          <a:spcPts val="0"/>
                        </a:spcBef>
                        <a:spcAft>
                          <a:spcPts val="0"/>
                        </a:spcAft>
                      </a:pPr>
                      <a:r>
                        <a:rPr lang="en-US" sz="1200" dirty="0">
                          <a:solidFill>
                            <a:srgbClr val="D4EAE4"/>
                          </a:solidFill>
                          <a:effectLst/>
                        </a:rPr>
                        <a:t>Blank</a:t>
                      </a:r>
                      <a:endParaRPr lang="en-US" sz="1200" dirty="0">
                        <a:solidFill>
                          <a:srgbClr val="D4EAE4"/>
                        </a:solidFill>
                        <a:effectLst/>
                        <a:latin typeface="Calibri"/>
                        <a:ea typeface="Calibri"/>
                        <a:cs typeface="Times New Roman"/>
                      </a:endParaRPr>
                    </a:p>
                  </a:txBody>
                  <a:tcPr marL="68580" marR="68580" marT="0" marB="0">
                    <a:solidFill>
                      <a:srgbClr val="D4EAE4"/>
                    </a:solidFill>
                  </a:tcPr>
                </a:tc>
                <a:extLst>
                  <a:ext uri="{0D108BD9-81ED-4DB2-BD59-A6C34878D82A}">
                    <a16:rowId xmlns:a16="http://schemas.microsoft.com/office/drawing/2014/main" val="10004"/>
                  </a:ext>
                </a:extLst>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val="728887417"/>
              </p:ext>
            </p:extLst>
          </p:nvPr>
        </p:nvGraphicFramePr>
        <p:xfrm>
          <a:off x="457200" y="3505200"/>
          <a:ext cx="8153400" cy="2461514"/>
        </p:xfrm>
        <a:graphic>
          <a:graphicData uri="http://schemas.openxmlformats.org/drawingml/2006/table">
            <a:tbl>
              <a:tblPr firstRow="1" firstCol="1" bandRow="1">
                <a:tableStyleId>{2D5ABB26-0587-4C30-8999-92F81FD0307C}</a:tableStyleId>
              </a:tblPr>
              <a:tblGrid>
                <a:gridCol w="1447800">
                  <a:extLst>
                    <a:ext uri="{9D8B030D-6E8A-4147-A177-3AD203B41FA5}">
                      <a16:colId xmlns:a16="http://schemas.microsoft.com/office/drawing/2014/main" val="20000"/>
                    </a:ext>
                  </a:extLst>
                </a:gridCol>
                <a:gridCol w="16764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gridCol w="1091662">
                  <a:extLst>
                    <a:ext uri="{9D8B030D-6E8A-4147-A177-3AD203B41FA5}">
                      <a16:colId xmlns:a16="http://schemas.microsoft.com/office/drawing/2014/main" val="20003"/>
                    </a:ext>
                  </a:extLst>
                </a:gridCol>
                <a:gridCol w="1359169">
                  <a:extLst>
                    <a:ext uri="{9D8B030D-6E8A-4147-A177-3AD203B41FA5}">
                      <a16:colId xmlns:a16="http://schemas.microsoft.com/office/drawing/2014/main" val="20004"/>
                    </a:ext>
                  </a:extLst>
                </a:gridCol>
                <a:gridCol w="1359169">
                  <a:extLst>
                    <a:ext uri="{9D8B030D-6E8A-4147-A177-3AD203B41FA5}">
                      <a16:colId xmlns:a16="http://schemas.microsoft.com/office/drawing/2014/main" val="20005"/>
                    </a:ext>
                  </a:extLst>
                </a:gridCol>
              </a:tblGrid>
              <a:tr h="228600">
                <a:tc>
                  <a:txBody>
                    <a:bodyPr/>
                    <a:lstStyle/>
                    <a:p>
                      <a:pPr marL="0" marR="0">
                        <a:lnSpc>
                          <a:spcPct val="115000"/>
                        </a:lnSpc>
                        <a:spcBef>
                          <a:spcPts val="0"/>
                        </a:spcBef>
                        <a:spcAft>
                          <a:spcPts val="0"/>
                        </a:spcAft>
                      </a:pPr>
                      <a:r>
                        <a:rPr lang="en-US" sz="1200" b="1" dirty="0">
                          <a:solidFill>
                            <a:schemeClr val="bg1"/>
                          </a:solidFill>
                          <a:effectLst/>
                        </a:rPr>
                        <a:t>Column</a:t>
                      </a:r>
                      <a:r>
                        <a:rPr lang="en-US" sz="1200" b="1" spc="10" dirty="0">
                          <a:solidFill>
                            <a:schemeClr val="bg1"/>
                          </a:solidFill>
                          <a:effectLst/>
                        </a:rPr>
                        <a:t> </a:t>
                      </a:r>
                      <a:r>
                        <a:rPr lang="en-US" sz="1200" b="1" dirty="0">
                          <a:solidFill>
                            <a:schemeClr val="bg1"/>
                          </a:solidFill>
                          <a:effectLst/>
                        </a:rPr>
                        <a:t>Name</a:t>
                      </a:r>
                      <a:endParaRPr lang="en-US" sz="1200" b="1" dirty="0">
                        <a:solidFill>
                          <a:schemeClr val="bg1"/>
                        </a:solidFill>
                        <a:effectLst/>
                        <a:latin typeface="Calibri"/>
                        <a:ea typeface="Calibri"/>
                        <a:cs typeface="Times New Roman"/>
                      </a:endParaRPr>
                    </a:p>
                  </a:txBody>
                  <a:tcPr marL="68580" marR="68580" marT="0" marB="0">
                    <a:solidFill>
                      <a:schemeClr val="bg2"/>
                    </a:solidFill>
                  </a:tcPr>
                </a:tc>
                <a:tc>
                  <a:txBody>
                    <a:bodyPr/>
                    <a:lstStyle/>
                    <a:p>
                      <a:pPr marL="0" marR="0">
                        <a:lnSpc>
                          <a:spcPct val="115000"/>
                        </a:lnSpc>
                        <a:spcBef>
                          <a:spcPts val="0"/>
                        </a:spcBef>
                        <a:spcAft>
                          <a:spcPts val="0"/>
                        </a:spcAft>
                      </a:pPr>
                      <a:r>
                        <a:rPr lang="en-US" sz="1200" b="1" dirty="0">
                          <a:solidFill>
                            <a:schemeClr val="bg1"/>
                          </a:solidFill>
                          <a:effectLst/>
                        </a:rPr>
                        <a:t>Data</a:t>
                      </a:r>
                      <a:r>
                        <a:rPr lang="en-US" sz="1200" b="1" spc="-40" dirty="0">
                          <a:solidFill>
                            <a:schemeClr val="bg1"/>
                          </a:solidFill>
                          <a:effectLst/>
                        </a:rPr>
                        <a:t> </a:t>
                      </a:r>
                      <a:r>
                        <a:rPr lang="en-US" sz="1200" b="1" spc="-90" dirty="0">
                          <a:solidFill>
                            <a:schemeClr val="bg1"/>
                          </a:solidFill>
                          <a:effectLst/>
                        </a:rPr>
                        <a:t>T</a:t>
                      </a:r>
                      <a:r>
                        <a:rPr lang="en-US" sz="1200" b="1" dirty="0">
                          <a:solidFill>
                            <a:schemeClr val="bg1"/>
                          </a:solidFill>
                          <a:effectLst/>
                        </a:rPr>
                        <a:t>ype (Length)</a:t>
                      </a:r>
                      <a:endParaRPr lang="en-US" sz="1200" b="1" dirty="0">
                        <a:solidFill>
                          <a:schemeClr val="bg1"/>
                        </a:solidFill>
                        <a:effectLst/>
                        <a:latin typeface="Calibri"/>
                        <a:ea typeface="Calibri"/>
                        <a:cs typeface="Times New Roman"/>
                      </a:endParaRPr>
                    </a:p>
                  </a:txBody>
                  <a:tcPr marL="68580" marR="68580" marT="0" marB="0">
                    <a:solidFill>
                      <a:schemeClr val="bg2"/>
                    </a:solidFill>
                  </a:tcPr>
                </a:tc>
                <a:tc>
                  <a:txBody>
                    <a:bodyPr/>
                    <a:lstStyle/>
                    <a:p>
                      <a:pPr marL="0" marR="0">
                        <a:lnSpc>
                          <a:spcPct val="115000"/>
                        </a:lnSpc>
                        <a:spcBef>
                          <a:spcPts val="0"/>
                        </a:spcBef>
                        <a:spcAft>
                          <a:spcPts val="0"/>
                        </a:spcAft>
                      </a:pPr>
                      <a:r>
                        <a:rPr lang="en-US" sz="1200" b="1" dirty="0">
                          <a:solidFill>
                            <a:schemeClr val="bg1"/>
                          </a:solidFill>
                          <a:effectLst/>
                        </a:rPr>
                        <a:t>Key</a:t>
                      </a:r>
                      <a:endParaRPr lang="en-US" sz="1200" b="1" dirty="0">
                        <a:solidFill>
                          <a:schemeClr val="bg1"/>
                        </a:solidFill>
                        <a:effectLst/>
                        <a:latin typeface="Calibri"/>
                        <a:ea typeface="Calibri"/>
                        <a:cs typeface="Times New Roman"/>
                      </a:endParaRPr>
                    </a:p>
                  </a:txBody>
                  <a:tcPr marL="68580" marR="68580" marT="0" marB="0">
                    <a:solidFill>
                      <a:schemeClr val="bg2"/>
                    </a:solidFill>
                  </a:tcPr>
                </a:tc>
                <a:tc>
                  <a:txBody>
                    <a:bodyPr/>
                    <a:lstStyle/>
                    <a:p>
                      <a:pPr marL="0" marR="0">
                        <a:lnSpc>
                          <a:spcPct val="115000"/>
                        </a:lnSpc>
                        <a:spcBef>
                          <a:spcPts val="0"/>
                        </a:spcBef>
                        <a:spcAft>
                          <a:spcPts val="0"/>
                        </a:spcAft>
                      </a:pPr>
                      <a:r>
                        <a:rPr lang="en-US" sz="1200" b="1" dirty="0">
                          <a:solidFill>
                            <a:schemeClr val="bg1"/>
                          </a:solidFill>
                          <a:effectLst/>
                        </a:rPr>
                        <a:t>Required</a:t>
                      </a:r>
                      <a:endParaRPr lang="en-US" sz="1200" b="1" dirty="0">
                        <a:solidFill>
                          <a:schemeClr val="bg1"/>
                        </a:solidFill>
                        <a:effectLst/>
                        <a:latin typeface="Calibri"/>
                        <a:ea typeface="Calibri"/>
                        <a:cs typeface="Times New Roman"/>
                      </a:endParaRPr>
                    </a:p>
                  </a:txBody>
                  <a:tcPr marL="68580" marR="68580" marT="0" marB="0">
                    <a:solidFill>
                      <a:schemeClr val="bg2"/>
                    </a:solidFill>
                  </a:tcPr>
                </a:tc>
                <a:tc>
                  <a:txBody>
                    <a:bodyPr/>
                    <a:lstStyle/>
                    <a:p>
                      <a:pPr marL="0" marR="0">
                        <a:lnSpc>
                          <a:spcPct val="115000"/>
                        </a:lnSpc>
                        <a:spcBef>
                          <a:spcPts val="0"/>
                        </a:spcBef>
                        <a:spcAft>
                          <a:spcPts val="0"/>
                        </a:spcAft>
                      </a:pPr>
                      <a:r>
                        <a:rPr lang="en-US" sz="1200" b="1" dirty="0">
                          <a:solidFill>
                            <a:schemeClr val="bg1"/>
                          </a:solidFill>
                          <a:effectLst/>
                        </a:rPr>
                        <a:t>Default</a:t>
                      </a:r>
                      <a:r>
                        <a:rPr lang="en-US" sz="1200" b="1" spc="-65" dirty="0">
                          <a:solidFill>
                            <a:schemeClr val="bg1"/>
                          </a:solidFill>
                          <a:effectLst/>
                        </a:rPr>
                        <a:t> </a:t>
                      </a:r>
                      <a:r>
                        <a:rPr lang="en-US" sz="1200" b="1" spc="-90" dirty="0">
                          <a:solidFill>
                            <a:schemeClr val="bg1"/>
                          </a:solidFill>
                          <a:effectLst/>
                        </a:rPr>
                        <a:t>V</a:t>
                      </a:r>
                      <a:r>
                        <a:rPr lang="en-US" sz="1200" b="1" dirty="0">
                          <a:solidFill>
                            <a:schemeClr val="bg1"/>
                          </a:solidFill>
                          <a:effectLst/>
                        </a:rPr>
                        <a:t>alue</a:t>
                      </a:r>
                      <a:endParaRPr lang="en-US" sz="1200" b="1" dirty="0">
                        <a:solidFill>
                          <a:schemeClr val="bg1"/>
                        </a:solidFill>
                        <a:effectLst/>
                        <a:latin typeface="Calibri"/>
                        <a:ea typeface="Calibri"/>
                        <a:cs typeface="Times New Roman"/>
                      </a:endParaRPr>
                    </a:p>
                  </a:txBody>
                  <a:tcPr marL="68580" marR="68580" marT="0" marB="0">
                    <a:solidFill>
                      <a:schemeClr val="bg2"/>
                    </a:solidFill>
                  </a:tcPr>
                </a:tc>
                <a:tc>
                  <a:txBody>
                    <a:bodyPr/>
                    <a:lstStyle/>
                    <a:p>
                      <a:pPr marL="0" marR="0">
                        <a:lnSpc>
                          <a:spcPct val="115000"/>
                        </a:lnSpc>
                        <a:spcBef>
                          <a:spcPts val="0"/>
                        </a:spcBef>
                        <a:spcAft>
                          <a:spcPts val="0"/>
                        </a:spcAft>
                      </a:pPr>
                      <a:r>
                        <a:rPr lang="en-US" sz="1200" b="1" dirty="0">
                          <a:solidFill>
                            <a:schemeClr val="bg1"/>
                          </a:solidFill>
                          <a:effectLst/>
                        </a:rPr>
                        <a:t>Remarks</a:t>
                      </a:r>
                      <a:endParaRPr lang="en-US" sz="1200" b="1" dirty="0">
                        <a:solidFill>
                          <a:schemeClr val="bg1"/>
                        </a:solidFill>
                        <a:effectLst/>
                        <a:latin typeface="Calibri"/>
                        <a:ea typeface="Calibri"/>
                        <a:cs typeface="Times New Roman"/>
                      </a:endParaRPr>
                    </a:p>
                  </a:txBody>
                  <a:tcPr marL="68580" marR="68580" marT="0" marB="0">
                    <a:solidFill>
                      <a:schemeClr val="bg2"/>
                    </a:solidFill>
                  </a:tcPr>
                </a:tc>
                <a:extLst>
                  <a:ext uri="{0D108BD9-81ED-4DB2-BD59-A6C34878D82A}">
                    <a16:rowId xmlns:a16="http://schemas.microsoft.com/office/drawing/2014/main" val="10000"/>
                  </a:ext>
                </a:extLst>
              </a:tr>
              <a:tr h="651882">
                <a:tc>
                  <a:txBody>
                    <a:bodyPr/>
                    <a:lstStyle/>
                    <a:p>
                      <a:pPr marL="0" marR="172085">
                        <a:lnSpc>
                          <a:spcPct val="104000"/>
                        </a:lnSpc>
                        <a:spcBef>
                          <a:spcPts val="235"/>
                        </a:spcBef>
                        <a:spcAft>
                          <a:spcPts val="0"/>
                        </a:spcAft>
                      </a:pPr>
                      <a:r>
                        <a:rPr lang="en-US" sz="1200" dirty="0" err="1">
                          <a:effectLst/>
                        </a:rPr>
                        <a:t>InvoiceNumber</a:t>
                      </a:r>
                      <a:endParaRPr lang="en-US" sz="1200" dirty="0">
                        <a:effectLst/>
                        <a:latin typeface="Calibri"/>
                        <a:ea typeface="Calibri"/>
                        <a:cs typeface="Times New Roman"/>
                      </a:endParaRPr>
                    </a:p>
                  </a:txBody>
                  <a:tcPr marL="68580" marR="68580" marT="0" marB="0">
                    <a:solidFill>
                      <a:srgbClr val="D4EAE4"/>
                    </a:solidFill>
                  </a:tcPr>
                </a:tc>
                <a:tc>
                  <a:txBody>
                    <a:bodyPr/>
                    <a:lstStyle/>
                    <a:p>
                      <a:pPr marL="0" marR="172085">
                        <a:lnSpc>
                          <a:spcPct val="104000"/>
                        </a:lnSpc>
                        <a:spcBef>
                          <a:spcPts val="235"/>
                        </a:spcBef>
                        <a:spcAft>
                          <a:spcPts val="0"/>
                        </a:spcAft>
                      </a:pPr>
                      <a:r>
                        <a:rPr lang="en-US" sz="1200">
                          <a:effectLst/>
                        </a:rPr>
                        <a:t>Integer</a:t>
                      </a:r>
                      <a:endParaRPr lang="en-US" sz="1200">
                        <a:effectLst/>
                        <a:latin typeface="Calibri"/>
                        <a:ea typeface="Calibri"/>
                        <a:cs typeface="Times New Roman"/>
                      </a:endParaRPr>
                    </a:p>
                  </a:txBody>
                  <a:tcPr marL="68580" marR="68580" marT="0" marB="0">
                    <a:solidFill>
                      <a:srgbClr val="D4EAE4"/>
                    </a:solidFill>
                  </a:tcPr>
                </a:tc>
                <a:tc>
                  <a:txBody>
                    <a:bodyPr/>
                    <a:lstStyle/>
                    <a:p>
                      <a:pPr marL="0" marR="172085">
                        <a:lnSpc>
                          <a:spcPct val="104000"/>
                        </a:lnSpc>
                        <a:spcBef>
                          <a:spcPts val="235"/>
                        </a:spcBef>
                        <a:spcAft>
                          <a:spcPts val="0"/>
                        </a:spcAft>
                      </a:pPr>
                      <a:r>
                        <a:rPr lang="en-US" sz="1200">
                          <a:effectLst/>
                        </a:rPr>
                        <a:t>Primary</a:t>
                      </a:r>
                      <a:r>
                        <a:rPr lang="en-US" sz="1200" spc="65">
                          <a:effectLst/>
                        </a:rPr>
                        <a:t> </a:t>
                      </a:r>
                      <a:r>
                        <a:rPr lang="en-US" sz="1200">
                          <a:effectLst/>
                        </a:rPr>
                        <a:t>Key</a:t>
                      </a:r>
                      <a:endParaRPr lang="en-US" sz="1200">
                        <a:effectLst/>
                        <a:latin typeface="Calibri"/>
                        <a:ea typeface="Calibri"/>
                        <a:cs typeface="Times New Roman"/>
                      </a:endParaRPr>
                    </a:p>
                  </a:txBody>
                  <a:tcPr marL="68580" marR="68580" marT="0" marB="0">
                    <a:solidFill>
                      <a:srgbClr val="D4EAE4"/>
                    </a:solidFill>
                  </a:tcPr>
                </a:tc>
                <a:tc>
                  <a:txBody>
                    <a:bodyPr/>
                    <a:lstStyle/>
                    <a:p>
                      <a:pPr marL="0" marR="172085">
                        <a:lnSpc>
                          <a:spcPct val="104000"/>
                        </a:lnSpc>
                        <a:spcBef>
                          <a:spcPts val="235"/>
                        </a:spcBef>
                        <a:spcAft>
                          <a:spcPts val="0"/>
                        </a:spcAft>
                      </a:pPr>
                      <a:r>
                        <a:rPr lang="en-US" sz="1200" spc="-75">
                          <a:effectLst/>
                        </a:rPr>
                        <a:t>Y</a:t>
                      </a:r>
                      <a:r>
                        <a:rPr lang="en-US" sz="1200">
                          <a:effectLst/>
                        </a:rPr>
                        <a:t>es</a:t>
                      </a:r>
                      <a:endParaRPr lang="en-US" sz="1200">
                        <a:effectLst/>
                        <a:latin typeface="Calibri"/>
                        <a:ea typeface="Calibri"/>
                        <a:cs typeface="Times New Roman"/>
                      </a:endParaRPr>
                    </a:p>
                  </a:txBody>
                  <a:tcPr marL="68580" marR="68580" marT="0" marB="0">
                    <a:solidFill>
                      <a:srgbClr val="D4EAE4"/>
                    </a:solidFill>
                  </a:tcPr>
                </a:tc>
                <a:tc>
                  <a:txBody>
                    <a:bodyPr/>
                    <a:lstStyle/>
                    <a:p>
                      <a:pPr marL="0" marR="172085">
                        <a:lnSpc>
                          <a:spcPct val="104000"/>
                        </a:lnSpc>
                        <a:spcBef>
                          <a:spcPts val="235"/>
                        </a:spcBef>
                        <a:spcAft>
                          <a:spcPts val="0"/>
                        </a:spcAft>
                      </a:pPr>
                      <a:r>
                        <a:rPr lang="en-US" sz="1200">
                          <a:effectLst/>
                        </a:rPr>
                        <a:t>DBMS supplied</a:t>
                      </a:r>
                      <a:endParaRPr lang="en-US" sz="1200">
                        <a:effectLst/>
                        <a:latin typeface="Calibri"/>
                        <a:ea typeface="Calibri"/>
                        <a:cs typeface="Times New Roman"/>
                      </a:endParaRPr>
                    </a:p>
                  </a:txBody>
                  <a:tcPr marL="68580" marR="68580" marT="0" marB="0">
                    <a:solidFill>
                      <a:srgbClr val="D4EAE4"/>
                    </a:solidFill>
                  </a:tcPr>
                </a:tc>
                <a:tc>
                  <a:txBody>
                    <a:bodyPr/>
                    <a:lstStyle/>
                    <a:p>
                      <a:pPr marL="0" marR="172085">
                        <a:lnSpc>
                          <a:spcPct val="104000"/>
                        </a:lnSpc>
                        <a:spcBef>
                          <a:spcPts val="235"/>
                        </a:spcBef>
                        <a:spcAft>
                          <a:spcPts val="0"/>
                        </a:spcAft>
                      </a:pPr>
                      <a:r>
                        <a:rPr lang="en-US" sz="1200">
                          <a:effectLst/>
                        </a:rPr>
                        <a:t>Surrogate</a:t>
                      </a:r>
                      <a:r>
                        <a:rPr lang="en-US" sz="1200" spc="80">
                          <a:effectLst/>
                        </a:rPr>
                        <a:t> </a:t>
                      </a:r>
                      <a:r>
                        <a:rPr lang="en-US" sz="1200">
                          <a:effectLst/>
                        </a:rPr>
                        <a:t>Key: Initial</a:t>
                      </a:r>
                      <a:r>
                        <a:rPr lang="en-US" sz="1200" spc="50">
                          <a:effectLst/>
                        </a:rPr>
                        <a:t> </a:t>
                      </a:r>
                      <a:r>
                        <a:rPr lang="en-US" sz="1200">
                          <a:effectLst/>
                        </a:rPr>
                        <a:t>value=35000 Increment=1</a:t>
                      </a:r>
                      <a:endParaRPr lang="en-US" sz="1200">
                        <a:effectLst/>
                        <a:latin typeface="Calibri"/>
                        <a:ea typeface="Calibri"/>
                        <a:cs typeface="Times New Roman"/>
                      </a:endParaRPr>
                    </a:p>
                  </a:txBody>
                  <a:tcPr marL="68580" marR="68580" marT="0" marB="0">
                    <a:solidFill>
                      <a:srgbClr val="D4EAE4"/>
                    </a:solidFill>
                  </a:tcPr>
                </a:tc>
                <a:extLst>
                  <a:ext uri="{0D108BD9-81ED-4DB2-BD59-A6C34878D82A}">
                    <a16:rowId xmlns:a16="http://schemas.microsoft.com/office/drawing/2014/main" val="10001"/>
                  </a:ext>
                </a:extLst>
              </a:tr>
              <a:tr h="352751">
                <a:tc>
                  <a:txBody>
                    <a:bodyPr/>
                    <a:lstStyle/>
                    <a:p>
                      <a:pPr marL="0" marR="0">
                        <a:lnSpc>
                          <a:spcPct val="115000"/>
                        </a:lnSpc>
                        <a:spcBef>
                          <a:spcPts val="160"/>
                        </a:spcBef>
                        <a:spcAft>
                          <a:spcPts val="0"/>
                        </a:spcAft>
                      </a:pPr>
                      <a:r>
                        <a:rPr lang="en-US" sz="1200">
                          <a:effectLst/>
                        </a:rPr>
                        <a:t>InvoiceDate</a:t>
                      </a:r>
                      <a:endParaRPr lang="en-US" sz="1200">
                        <a:effectLst/>
                        <a:latin typeface="Calibri"/>
                        <a:ea typeface="Calibri"/>
                        <a:cs typeface="Times New Roman"/>
                      </a:endParaRPr>
                    </a:p>
                  </a:txBody>
                  <a:tcPr marL="68580" marR="68580" marT="0" marB="0">
                    <a:solidFill>
                      <a:srgbClr val="D4EAE4"/>
                    </a:solidFill>
                  </a:tcPr>
                </a:tc>
                <a:tc>
                  <a:txBody>
                    <a:bodyPr/>
                    <a:lstStyle/>
                    <a:p>
                      <a:pPr marL="0" marR="0">
                        <a:lnSpc>
                          <a:spcPct val="115000"/>
                        </a:lnSpc>
                        <a:spcBef>
                          <a:spcPts val="160"/>
                        </a:spcBef>
                        <a:spcAft>
                          <a:spcPts val="0"/>
                        </a:spcAft>
                      </a:pPr>
                      <a:r>
                        <a:rPr lang="en-US" sz="1200" dirty="0">
                          <a:effectLst/>
                        </a:rPr>
                        <a:t>Date</a:t>
                      </a:r>
                      <a:endParaRPr lang="en-US" sz="1200" dirty="0">
                        <a:effectLst/>
                        <a:latin typeface="Calibri"/>
                        <a:ea typeface="Calibri"/>
                        <a:cs typeface="Times New Roman"/>
                      </a:endParaRPr>
                    </a:p>
                  </a:txBody>
                  <a:tcPr marL="68580" marR="68580" marT="0" marB="0">
                    <a:solidFill>
                      <a:srgbClr val="D4EAE4"/>
                    </a:solidFill>
                  </a:tcPr>
                </a:tc>
                <a:tc>
                  <a:txBody>
                    <a:bodyPr/>
                    <a:lstStyle/>
                    <a:p>
                      <a:pPr marL="0" marR="0">
                        <a:lnSpc>
                          <a:spcPct val="115000"/>
                        </a:lnSpc>
                        <a:spcBef>
                          <a:spcPts val="160"/>
                        </a:spcBef>
                        <a:spcAft>
                          <a:spcPts val="0"/>
                        </a:spcAft>
                      </a:pPr>
                      <a:r>
                        <a:rPr lang="en-US" sz="1200">
                          <a:effectLst/>
                        </a:rPr>
                        <a:t>No</a:t>
                      </a:r>
                      <a:endParaRPr lang="en-US" sz="1200">
                        <a:effectLst/>
                        <a:latin typeface="Calibri"/>
                        <a:ea typeface="Calibri"/>
                        <a:cs typeface="Times New Roman"/>
                      </a:endParaRPr>
                    </a:p>
                  </a:txBody>
                  <a:tcPr marL="68580" marR="68580" marT="0" marB="0">
                    <a:solidFill>
                      <a:srgbClr val="D4EAE4"/>
                    </a:solidFill>
                  </a:tcPr>
                </a:tc>
                <a:tc>
                  <a:txBody>
                    <a:bodyPr/>
                    <a:lstStyle/>
                    <a:p>
                      <a:pPr marL="0" marR="0">
                        <a:lnSpc>
                          <a:spcPct val="115000"/>
                        </a:lnSpc>
                        <a:spcBef>
                          <a:spcPts val="160"/>
                        </a:spcBef>
                        <a:spcAft>
                          <a:spcPts val="0"/>
                        </a:spcAft>
                      </a:pPr>
                      <a:r>
                        <a:rPr lang="en-US" sz="1200" spc="-75">
                          <a:effectLst/>
                        </a:rPr>
                        <a:t>Y</a:t>
                      </a:r>
                      <a:r>
                        <a:rPr lang="en-US" sz="1200">
                          <a:effectLst/>
                        </a:rPr>
                        <a:t>es</a:t>
                      </a:r>
                      <a:endParaRPr lang="en-US" sz="1200">
                        <a:effectLst/>
                        <a:latin typeface="Calibri"/>
                        <a:ea typeface="Calibri"/>
                        <a:cs typeface="Times New Roman"/>
                      </a:endParaRPr>
                    </a:p>
                  </a:txBody>
                  <a:tcPr marL="68580" marR="68580" marT="0" marB="0">
                    <a:solidFill>
                      <a:srgbClr val="D4EAE4"/>
                    </a:solidFill>
                  </a:tcPr>
                </a:tc>
                <a:tc>
                  <a:txBody>
                    <a:bodyPr/>
                    <a:lstStyle/>
                    <a:p>
                      <a:pPr marL="0" marR="0">
                        <a:lnSpc>
                          <a:spcPct val="115000"/>
                        </a:lnSpc>
                        <a:spcBef>
                          <a:spcPts val="160"/>
                        </a:spcBef>
                        <a:spcAft>
                          <a:spcPts val="0"/>
                        </a:spcAft>
                      </a:pPr>
                      <a:r>
                        <a:rPr lang="en-US" sz="1200" dirty="0">
                          <a:effectLst/>
                        </a:rPr>
                        <a:t>None</a:t>
                      </a:r>
                      <a:endParaRPr lang="en-US" sz="1200" dirty="0">
                        <a:effectLst/>
                        <a:latin typeface="Calibri"/>
                        <a:ea typeface="Calibri"/>
                        <a:cs typeface="Times New Roman"/>
                      </a:endParaRPr>
                    </a:p>
                  </a:txBody>
                  <a:tcPr marL="68580" marR="68580" marT="0" marB="0">
                    <a:solidFill>
                      <a:srgbClr val="D4EAE4"/>
                    </a:solidFill>
                  </a:tcPr>
                </a:tc>
                <a:tc>
                  <a:txBody>
                    <a:bodyPr/>
                    <a:lstStyle/>
                    <a:p>
                      <a:pPr marL="0" marR="0">
                        <a:lnSpc>
                          <a:spcPct val="115000"/>
                        </a:lnSpc>
                        <a:spcBef>
                          <a:spcPts val="160"/>
                        </a:spcBef>
                        <a:spcAft>
                          <a:spcPts val="0"/>
                        </a:spcAft>
                      </a:pPr>
                      <a:r>
                        <a:rPr lang="en-US" sz="1200">
                          <a:effectLst/>
                        </a:rPr>
                        <a:t>Format:</a:t>
                      </a:r>
                      <a:r>
                        <a:rPr lang="en-US" sz="1200" spc="95">
                          <a:effectLst/>
                        </a:rPr>
                        <a:t> </a:t>
                      </a:r>
                      <a:r>
                        <a:rPr lang="en-US" sz="1200">
                          <a:effectLst/>
                        </a:rPr>
                        <a:t>yyyy-mm-dd</a:t>
                      </a:r>
                      <a:endParaRPr lang="en-US" sz="1200">
                        <a:effectLst/>
                        <a:latin typeface="Calibri"/>
                        <a:ea typeface="Calibri"/>
                        <a:cs typeface="Times New Roman"/>
                      </a:endParaRPr>
                    </a:p>
                  </a:txBody>
                  <a:tcPr marL="68580" marR="68580" marT="0" marB="0">
                    <a:solidFill>
                      <a:srgbClr val="D4EAE4"/>
                    </a:solidFill>
                  </a:tcPr>
                </a:tc>
                <a:extLst>
                  <a:ext uri="{0D108BD9-81ED-4DB2-BD59-A6C34878D82A}">
                    <a16:rowId xmlns:a16="http://schemas.microsoft.com/office/drawing/2014/main" val="10002"/>
                  </a:ext>
                </a:extLst>
              </a:tr>
              <a:tr h="208583">
                <a:tc>
                  <a:txBody>
                    <a:bodyPr/>
                    <a:lstStyle/>
                    <a:p>
                      <a:pPr marL="0" marR="0">
                        <a:lnSpc>
                          <a:spcPct val="115000"/>
                        </a:lnSpc>
                        <a:spcBef>
                          <a:spcPts val="0"/>
                        </a:spcBef>
                        <a:spcAft>
                          <a:spcPts val="0"/>
                        </a:spcAft>
                      </a:pPr>
                      <a:r>
                        <a:rPr lang="en-US" sz="1200">
                          <a:effectLst/>
                        </a:rPr>
                        <a:t>Payment</a:t>
                      </a:r>
                      <a:r>
                        <a:rPr lang="en-US" sz="1200" spc="-90">
                          <a:effectLst/>
                        </a:rPr>
                        <a:t>T</a:t>
                      </a:r>
                      <a:r>
                        <a:rPr lang="en-US" sz="1200">
                          <a:effectLst/>
                        </a:rPr>
                        <a:t>ype</a:t>
                      </a:r>
                      <a:endParaRPr lang="en-US" sz="1200">
                        <a:effectLst/>
                        <a:latin typeface="Calibri"/>
                        <a:ea typeface="Calibri"/>
                        <a:cs typeface="Times New Roman"/>
                      </a:endParaRPr>
                    </a:p>
                  </a:txBody>
                  <a:tcPr marL="68580" marR="68580" marT="0" marB="0">
                    <a:solidFill>
                      <a:srgbClr val="D4EAE4"/>
                    </a:solidFill>
                  </a:tcPr>
                </a:tc>
                <a:tc>
                  <a:txBody>
                    <a:bodyPr/>
                    <a:lstStyle/>
                    <a:p>
                      <a:pPr marL="0" marR="0">
                        <a:lnSpc>
                          <a:spcPct val="115000"/>
                        </a:lnSpc>
                        <a:spcBef>
                          <a:spcPts val="0"/>
                        </a:spcBef>
                        <a:spcAft>
                          <a:spcPts val="0"/>
                        </a:spcAft>
                      </a:pPr>
                      <a:r>
                        <a:rPr lang="en-US" sz="1200">
                          <a:effectLst/>
                        </a:rPr>
                        <a:t>Char</a:t>
                      </a:r>
                      <a:r>
                        <a:rPr lang="en-US" sz="1200" spc="80">
                          <a:effectLst/>
                        </a:rPr>
                        <a:t> </a:t>
                      </a:r>
                      <a:r>
                        <a:rPr lang="en-US" sz="1200">
                          <a:effectLst/>
                        </a:rPr>
                        <a:t>(25)</a:t>
                      </a:r>
                      <a:endParaRPr lang="en-US" sz="1200">
                        <a:effectLst/>
                        <a:latin typeface="Calibri"/>
                        <a:ea typeface="Calibri"/>
                        <a:cs typeface="Times New Roman"/>
                      </a:endParaRPr>
                    </a:p>
                  </a:txBody>
                  <a:tcPr marL="68580" marR="68580" marT="0" marB="0">
                    <a:solidFill>
                      <a:srgbClr val="D4EAE4"/>
                    </a:solidFill>
                  </a:tcPr>
                </a:tc>
                <a:tc>
                  <a:txBody>
                    <a:bodyPr/>
                    <a:lstStyle/>
                    <a:p>
                      <a:pPr marL="0" marR="0">
                        <a:lnSpc>
                          <a:spcPct val="115000"/>
                        </a:lnSpc>
                        <a:spcBef>
                          <a:spcPts val="0"/>
                        </a:spcBef>
                        <a:spcAft>
                          <a:spcPts val="0"/>
                        </a:spcAft>
                      </a:pPr>
                      <a:r>
                        <a:rPr lang="en-US" sz="1200">
                          <a:effectLst/>
                        </a:rPr>
                        <a:t>No</a:t>
                      </a:r>
                      <a:endParaRPr lang="en-US" sz="1200">
                        <a:effectLst/>
                        <a:latin typeface="Calibri"/>
                        <a:ea typeface="Calibri"/>
                        <a:cs typeface="Times New Roman"/>
                      </a:endParaRPr>
                    </a:p>
                  </a:txBody>
                  <a:tcPr marL="68580" marR="68580" marT="0" marB="0">
                    <a:solidFill>
                      <a:srgbClr val="D4EAE4"/>
                    </a:solidFill>
                  </a:tcPr>
                </a:tc>
                <a:tc>
                  <a:txBody>
                    <a:bodyPr/>
                    <a:lstStyle/>
                    <a:p>
                      <a:pPr marL="0" marR="0">
                        <a:lnSpc>
                          <a:spcPct val="115000"/>
                        </a:lnSpc>
                        <a:spcBef>
                          <a:spcPts val="0"/>
                        </a:spcBef>
                        <a:spcAft>
                          <a:spcPts val="0"/>
                        </a:spcAft>
                      </a:pPr>
                      <a:r>
                        <a:rPr lang="en-US" sz="1200" spc="-75">
                          <a:effectLst/>
                        </a:rPr>
                        <a:t>Y</a:t>
                      </a:r>
                      <a:r>
                        <a:rPr lang="en-US" sz="1200">
                          <a:effectLst/>
                        </a:rPr>
                        <a:t>es</a:t>
                      </a:r>
                      <a:endParaRPr lang="en-US" sz="1200">
                        <a:effectLst/>
                        <a:latin typeface="Calibri"/>
                        <a:ea typeface="Calibri"/>
                        <a:cs typeface="Times New Roman"/>
                      </a:endParaRPr>
                    </a:p>
                  </a:txBody>
                  <a:tcPr marL="68580" marR="68580" marT="0" marB="0">
                    <a:solidFill>
                      <a:srgbClr val="D4EAE4"/>
                    </a:solidFill>
                  </a:tcPr>
                </a:tc>
                <a:tc>
                  <a:txBody>
                    <a:bodyPr/>
                    <a:lstStyle/>
                    <a:p>
                      <a:pPr marL="0" marR="0">
                        <a:lnSpc>
                          <a:spcPct val="115000"/>
                        </a:lnSpc>
                        <a:spcBef>
                          <a:spcPts val="0"/>
                        </a:spcBef>
                        <a:spcAft>
                          <a:spcPts val="0"/>
                        </a:spcAft>
                      </a:pPr>
                      <a:r>
                        <a:rPr lang="en-US" sz="1200">
                          <a:effectLst/>
                        </a:rPr>
                        <a:t>Cash</a:t>
                      </a:r>
                      <a:endParaRPr lang="en-US" sz="1200">
                        <a:effectLst/>
                        <a:latin typeface="Calibri"/>
                        <a:ea typeface="Calibri"/>
                        <a:cs typeface="Times New Roman"/>
                      </a:endParaRPr>
                    </a:p>
                  </a:txBody>
                  <a:tcPr marL="68580" marR="68580" marT="0" marB="0">
                    <a:solidFill>
                      <a:srgbClr val="D4EAE4"/>
                    </a:solidFill>
                  </a:tcPr>
                </a:tc>
                <a:tc>
                  <a:txBody>
                    <a:bodyPr/>
                    <a:lstStyle/>
                    <a:p>
                      <a:pPr marL="0" marR="0">
                        <a:lnSpc>
                          <a:spcPct val="115000"/>
                        </a:lnSpc>
                        <a:spcBef>
                          <a:spcPts val="0"/>
                        </a:spcBef>
                        <a:spcAft>
                          <a:spcPts val="0"/>
                        </a:spcAft>
                      </a:pPr>
                      <a:r>
                        <a:rPr lang="en-US" sz="1200" dirty="0">
                          <a:solidFill>
                            <a:srgbClr val="D4EAE4"/>
                          </a:solidFill>
                          <a:effectLst/>
                        </a:rPr>
                        <a:t>Blank</a:t>
                      </a:r>
                      <a:endParaRPr lang="en-US" sz="1200" dirty="0">
                        <a:solidFill>
                          <a:srgbClr val="D4EAE4"/>
                        </a:solidFill>
                        <a:effectLst/>
                        <a:latin typeface="Calibri"/>
                        <a:ea typeface="Calibri"/>
                        <a:cs typeface="Times New Roman"/>
                      </a:endParaRPr>
                    </a:p>
                  </a:txBody>
                  <a:tcPr marL="68580" marR="68580" marT="0" marB="0">
                    <a:solidFill>
                      <a:srgbClr val="D4EAE4"/>
                    </a:solidFill>
                  </a:tcPr>
                </a:tc>
                <a:extLst>
                  <a:ext uri="{0D108BD9-81ED-4DB2-BD59-A6C34878D82A}">
                    <a16:rowId xmlns:a16="http://schemas.microsoft.com/office/drawing/2014/main" val="10003"/>
                  </a:ext>
                </a:extLst>
              </a:tr>
              <a:tr h="208583">
                <a:tc>
                  <a:txBody>
                    <a:bodyPr/>
                    <a:lstStyle/>
                    <a:p>
                      <a:pPr marL="0" marR="0">
                        <a:lnSpc>
                          <a:spcPct val="115000"/>
                        </a:lnSpc>
                        <a:spcBef>
                          <a:spcPts val="0"/>
                        </a:spcBef>
                        <a:spcAft>
                          <a:spcPts val="0"/>
                        </a:spcAft>
                      </a:pPr>
                      <a:r>
                        <a:rPr lang="en-US" sz="1200">
                          <a:effectLst/>
                        </a:rPr>
                        <a:t>Subtotal</a:t>
                      </a:r>
                      <a:endParaRPr lang="en-US" sz="1200">
                        <a:effectLst/>
                        <a:latin typeface="Calibri"/>
                        <a:ea typeface="Calibri"/>
                        <a:cs typeface="Times New Roman"/>
                      </a:endParaRPr>
                    </a:p>
                  </a:txBody>
                  <a:tcPr marL="68580" marR="68580" marT="0" marB="0">
                    <a:solidFill>
                      <a:srgbClr val="D4EAE4"/>
                    </a:solidFill>
                  </a:tcPr>
                </a:tc>
                <a:tc>
                  <a:txBody>
                    <a:bodyPr/>
                    <a:lstStyle/>
                    <a:p>
                      <a:pPr marL="0" marR="0">
                        <a:lnSpc>
                          <a:spcPct val="115000"/>
                        </a:lnSpc>
                        <a:spcBef>
                          <a:spcPts val="0"/>
                        </a:spcBef>
                        <a:spcAft>
                          <a:spcPts val="0"/>
                        </a:spcAft>
                      </a:pPr>
                      <a:r>
                        <a:rPr lang="en-US" sz="1200" dirty="0">
                          <a:effectLst/>
                        </a:rPr>
                        <a:t>Numeric</a:t>
                      </a:r>
                      <a:r>
                        <a:rPr lang="en-US" sz="1200" spc="140" dirty="0">
                          <a:effectLst/>
                        </a:rPr>
                        <a:t> </a:t>
                      </a:r>
                      <a:r>
                        <a:rPr lang="en-US" sz="1200" dirty="0">
                          <a:effectLst/>
                        </a:rPr>
                        <a:t>(9,2)</a:t>
                      </a:r>
                      <a:endParaRPr lang="en-US" sz="1200" dirty="0">
                        <a:effectLst/>
                        <a:latin typeface="Calibri"/>
                        <a:ea typeface="Calibri"/>
                        <a:cs typeface="Times New Roman"/>
                      </a:endParaRPr>
                    </a:p>
                  </a:txBody>
                  <a:tcPr marL="68580" marR="68580" marT="0" marB="0">
                    <a:solidFill>
                      <a:srgbClr val="D4EAE4"/>
                    </a:solidFill>
                  </a:tcPr>
                </a:tc>
                <a:tc>
                  <a:txBody>
                    <a:bodyPr/>
                    <a:lstStyle/>
                    <a:p>
                      <a:pPr marL="0" marR="0">
                        <a:lnSpc>
                          <a:spcPct val="115000"/>
                        </a:lnSpc>
                        <a:spcBef>
                          <a:spcPts val="0"/>
                        </a:spcBef>
                        <a:spcAft>
                          <a:spcPts val="0"/>
                        </a:spcAft>
                      </a:pPr>
                      <a:r>
                        <a:rPr lang="en-US" sz="1200">
                          <a:effectLst/>
                        </a:rPr>
                        <a:t>No</a:t>
                      </a:r>
                      <a:endParaRPr lang="en-US" sz="1200">
                        <a:effectLst/>
                        <a:latin typeface="Calibri"/>
                        <a:ea typeface="Calibri"/>
                        <a:cs typeface="Times New Roman"/>
                      </a:endParaRPr>
                    </a:p>
                  </a:txBody>
                  <a:tcPr marL="68580" marR="68580" marT="0" marB="0">
                    <a:solidFill>
                      <a:srgbClr val="D4EAE4"/>
                    </a:solidFill>
                  </a:tcPr>
                </a:tc>
                <a:tc>
                  <a:txBody>
                    <a:bodyPr/>
                    <a:lstStyle/>
                    <a:p>
                      <a:pPr marL="0" marR="0">
                        <a:lnSpc>
                          <a:spcPct val="115000"/>
                        </a:lnSpc>
                        <a:spcBef>
                          <a:spcPts val="0"/>
                        </a:spcBef>
                        <a:spcAft>
                          <a:spcPts val="0"/>
                        </a:spcAft>
                      </a:pPr>
                      <a:r>
                        <a:rPr lang="en-US" sz="1200">
                          <a:effectLst/>
                        </a:rPr>
                        <a:t>No</a:t>
                      </a:r>
                      <a:endParaRPr lang="en-US" sz="1200">
                        <a:effectLst/>
                        <a:latin typeface="Calibri"/>
                        <a:ea typeface="Calibri"/>
                        <a:cs typeface="Times New Roman"/>
                      </a:endParaRPr>
                    </a:p>
                  </a:txBody>
                  <a:tcPr marL="68580" marR="68580" marT="0" marB="0">
                    <a:solidFill>
                      <a:srgbClr val="D4EAE4"/>
                    </a:solidFill>
                  </a:tcPr>
                </a:tc>
                <a:tc>
                  <a:txBody>
                    <a:bodyPr/>
                    <a:lstStyle/>
                    <a:p>
                      <a:pPr marL="0" marR="0">
                        <a:lnSpc>
                          <a:spcPct val="115000"/>
                        </a:lnSpc>
                        <a:spcBef>
                          <a:spcPts val="0"/>
                        </a:spcBef>
                        <a:spcAft>
                          <a:spcPts val="0"/>
                        </a:spcAft>
                      </a:pPr>
                      <a:r>
                        <a:rPr lang="en-US" sz="1200">
                          <a:effectLst/>
                        </a:rPr>
                        <a:t>None</a:t>
                      </a:r>
                      <a:endParaRPr lang="en-US" sz="1200">
                        <a:effectLst/>
                        <a:latin typeface="Calibri"/>
                        <a:ea typeface="Calibri"/>
                        <a:cs typeface="Times New Roman"/>
                      </a:endParaRPr>
                    </a:p>
                  </a:txBody>
                  <a:tcPr marL="68580" marR="68580" marT="0" marB="0">
                    <a:solidFill>
                      <a:srgbClr val="D4EAE4"/>
                    </a:solidFill>
                  </a:tcPr>
                </a:tc>
                <a:tc>
                  <a:txBody>
                    <a:bodyPr/>
                    <a:lstStyle/>
                    <a:p>
                      <a:pPr marL="0" marR="0">
                        <a:lnSpc>
                          <a:spcPct val="115000"/>
                        </a:lnSpc>
                        <a:spcBef>
                          <a:spcPts val="0"/>
                        </a:spcBef>
                        <a:spcAft>
                          <a:spcPts val="0"/>
                        </a:spcAft>
                      </a:pPr>
                      <a:r>
                        <a:rPr lang="en-US" sz="1200">
                          <a:solidFill>
                            <a:srgbClr val="D4EAE4"/>
                          </a:solidFill>
                          <a:effectLst/>
                        </a:rPr>
                        <a:t>Blank</a:t>
                      </a:r>
                      <a:endParaRPr lang="en-US" sz="1200">
                        <a:solidFill>
                          <a:srgbClr val="D4EAE4"/>
                        </a:solidFill>
                        <a:effectLst/>
                        <a:latin typeface="Calibri"/>
                        <a:ea typeface="Calibri"/>
                        <a:cs typeface="Times New Roman"/>
                      </a:endParaRPr>
                    </a:p>
                  </a:txBody>
                  <a:tcPr marL="68580" marR="68580" marT="0" marB="0">
                    <a:solidFill>
                      <a:srgbClr val="D4EAE4"/>
                    </a:solidFill>
                  </a:tcPr>
                </a:tc>
                <a:extLst>
                  <a:ext uri="{0D108BD9-81ED-4DB2-BD59-A6C34878D82A}">
                    <a16:rowId xmlns:a16="http://schemas.microsoft.com/office/drawing/2014/main" val="10004"/>
                  </a:ext>
                </a:extLst>
              </a:tr>
              <a:tr h="208583">
                <a:tc>
                  <a:txBody>
                    <a:bodyPr/>
                    <a:lstStyle/>
                    <a:p>
                      <a:pPr marL="0" marR="0">
                        <a:lnSpc>
                          <a:spcPct val="115000"/>
                        </a:lnSpc>
                        <a:spcBef>
                          <a:spcPts val="0"/>
                        </a:spcBef>
                        <a:spcAft>
                          <a:spcPts val="0"/>
                        </a:spcAft>
                      </a:pPr>
                      <a:r>
                        <a:rPr lang="en-US" sz="1200">
                          <a:effectLst/>
                        </a:rPr>
                        <a:t>Shipping</a:t>
                      </a:r>
                      <a:endParaRPr lang="en-US" sz="1200">
                        <a:effectLst/>
                        <a:latin typeface="Calibri"/>
                        <a:ea typeface="Calibri"/>
                        <a:cs typeface="Times New Roman"/>
                      </a:endParaRPr>
                    </a:p>
                  </a:txBody>
                  <a:tcPr marL="68580" marR="68580" marT="0" marB="0">
                    <a:solidFill>
                      <a:srgbClr val="D4EAE4"/>
                    </a:solidFill>
                  </a:tcPr>
                </a:tc>
                <a:tc>
                  <a:txBody>
                    <a:bodyPr/>
                    <a:lstStyle/>
                    <a:p>
                      <a:pPr marL="0" marR="0">
                        <a:lnSpc>
                          <a:spcPct val="115000"/>
                        </a:lnSpc>
                        <a:spcBef>
                          <a:spcPts val="0"/>
                        </a:spcBef>
                        <a:spcAft>
                          <a:spcPts val="0"/>
                        </a:spcAft>
                      </a:pPr>
                      <a:r>
                        <a:rPr lang="en-US" sz="1200">
                          <a:effectLst/>
                        </a:rPr>
                        <a:t>Numeric</a:t>
                      </a:r>
                      <a:r>
                        <a:rPr lang="en-US" sz="1200" spc="140">
                          <a:effectLst/>
                        </a:rPr>
                        <a:t> </a:t>
                      </a:r>
                      <a:r>
                        <a:rPr lang="en-US" sz="1200">
                          <a:effectLst/>
                        </a:rPr>
                        <a:t>(9,2)</a:t>
                      </a:r>
                      <a:endParaRPr lang="en-US" sz="1200">
                        <a:effectLst/>
                        <a:latin typeface="Calibri"/>
                        <a:ea typeface="Calibri"/>
                        <a:cs typeface="Times New Roman"/>
                      </a:endParaRPr>
                    </a:p>
                  </a:txBody>
                  <a:tcPr marL="68580" marR="68580" marT="0" marB="0">
                    <a:solidFill>
                      <a:srgbClr val="D4EAE4"/>
                    </a:solidFill>
                  </a:tcPr>
                </a:tc>
                <a:tc>
                  <a:txBody>
                    <a:bodyPr/>
                    <a:lstStyle/>
                    <a:p>
                      <a:pPr marL="0" marR="0">
                        <a:lnSpc>
                          <a:spcPct val="115000"/>
                        </a:lnSpc>
                        <a:spcBef>
                          <a:spcPts val="0"/>
                        </a:spcBef>
                        <a:spcAft>
                          <a:spcPts val="0"/>
                        </a:spcAft>
                      </a:pPr>
                      <a:r>
                        <a:rPr lang="en-US" sz="1200">
                          <a:effectLst/>
                        </a:rPr>
                        <a:t>No</a:t>
                      </a:r>
                      <a:endParaRPr lang="en-US" sz="1200">
                        <a:effectLst/>
                        <a:latin typeface="Calibri"/>
                        <a:ea typeface="Calibri"/>
                        <a:cs typeface="Times New Roman"/>
                      </a:endParaRPr>
                    </a:p>
                  </a:txBody>
                  <a:tcPr marL="68580" marR="68580" marT="0" marB="0">
                    <a:solidFill>
                      <a:srgbClr val="D4EAE4"/>
                    </a:solidFill>
                  </a:tcPr>
                </a:tc>
                <a:tc>
                  <a:txBody>
                    <a:bodyPr/>
                    <a:lstStyle/>
                    <a:p>
                      <a:pPr marL="0" marR="0">
                        <a:lnSpc>
                          <a:spcPct val="115000"/>
                        </a:lnSpc>
                        <a:spcBef>
                          <a:spcPts val="0"/>
                        </a:spcBef>
                        <a:spcAft>
                          <a:spcPts val="0"/>
                        </a:spcAft>
                      </a:pPr>
                      <a:r>
                        <a:rPr lang="en-US" sz="1200">
                          <a:effectLst/>
                        </a:rPr>
                        <a:t>No</a:t>
                      </a:r>
                      <a:endParaRPr lang="en-US" sz="1200">
                        <a:effectLst/>
                        <a:latin typeface="Calibri"/>
                        <a:ea typeface="Calibri"/>
                        <a:cs typeface="Times New Roman"/>
                      </a:endParaRPr>
                    </a:p>
                  </a:txBody>
                  <a:tcPr marL="68580" marR="68580" marT="0" marB="0">
                    <a:solidFill>
                      <a:srgbClr val="D4EAE4"/>
                    </a:solidFill>
                  </a:tcPr>
                </a:tc>
                <a:tc>
                  <a:txBody>
                    <a:bodyPr/>
                    <a:lstStyle/>
                    <a:p>
                      <a:pPr marL="0" marR="0">
                        <a:lnSpc>
                          <a:spcPct val="115000"/>
                        </a:lnSpc>
                        <a:spcBef>
                          <a:spcPts val="0"/>
                        </a:spcBef>
                        <a:spcAft>
                          <a:spcPts val="0"/>
                        </a:spcAft>
                      </a:pPr>
                      <a:r>
                        <a:rPr lang="en-US" sz="1200">
                          <a:effectLst/>
                        </a:rPr>
                        <a:t>None</a:t>
                      </a:r>
                      <a:endParaRPr lang="en-US" sz="1200">
                        <a:effectLst/>
                        <a:latin typeface="Calibri"/>
                        <a:ea typeface="Calibri"/>
                        <a:cs typeface="Times New Roman"/>
                      </a:endParaRPr>
                    </a:p>
                  </a:txBody>
                  <a:tcPr marL="68580" marR="68580" marT="0" marB="0">
                    <a:solidFill>
                      <a:srgbClr val="D4EAE4"/>
                    </a:solidFill>
                  </a:tcPr>
                </a:tc>
                <a:tc>
                  <a:txBody>
                    <a:bodyPr/>
                    <a:lstStyle/>
                    <a:p>
                      <a:pPr marL="0" marR="0">
                        <a:lnSpc>
                          <a:spcPct val="115000"/>
                        </a:lnSpc>
                        <a:spcBef>
                          <a:spcPts val="0"/>
                        </a:spcBef>
                        <a:spcAft>
                          <a:spcPts val="0"/>
                        </a:spcAft>
                      </a:pPr>
                      <a:r>
                        <a:rPr lang="en-US" sz="1200">
                          <a:solidFill>
                            <a:srgbClr val="D4EAE4"/>
                          </a:solidFill>
                          <a:effectLst/>
                        </a:rPr>
                        <a:t>Blank</a:t>
                      </a:r>
                      <a:endParaRPr lang="en-US" sz="1200">
                        <a:solidFill>
                          <a:srgbClr val="D4EAE4"/>
                        </a:solidFill>
                        <a:effectLst/>
                        <a:latin typeface="Calibri"/>
                        <a:ea typeface="Calibri"/>
                        <a:cs typeface="Times New Roman"/>
                      </a:endParaRPr>
                    </a:p>
                  </a:txBody>
                  <a:tcPr marL="68580" marR="68580" marT="0" marB="0">
                    <a:solidFill>
                      <a:srgbClr val="D4EAE4"/>
                    </a:solidFill>
                  </a:tcPr>
                </a:tc>
                <a:extLst>
                  <a:ext uri="{0D108BD9-81ED-4DB2-BD59-A6C34878D82A}">
                    <a16:rowId xmlns:a16="http://schemas.microsoft.com/office/drawing/2014/main" val="10005"/>
                  </a:ext>
                </a:extLst>
              </a:tr>
              <a:tr h="208583">
                <a:tc>
                  <a:txBody>
                    <a:bodyPr/>
                    <a:lstStyle/>
                    <a:p>
                      <a:pPr marL="0" marR="0">
                        <a:lnSpc>
                          <a:spcPct val="115000"/>
                        </a:lnSpc>
                        <a:spcBef>
                          <a:spcPts val="0"/>
                        </a:spcBef>
                        <a:spcAft>
                          <a:spcPts val="0"/>
                        </a:spcAft>
                      </a:pPr>
                      <a:r>
                        <a:rPr lang="en-US" sz="1200" spc="-90">
                          <a:effectLst/>
                        </a:rPr>
                        <a:t>T</a:t>
                      </a:r>
                      <a:r>
                        <a:rPr lang="en-US" sz="1200">
                          <a:effectLst/>
                        </a:rPr>
                        <a:t>ax</a:t>
                      </a:r>
                      <a:endParaRPr lang="en-US" sz="1200">
                        <a:effectLst/>
                        <a:latin typeface="Calibri"/>
                        <a:ea typeface="Calibri"/>
                        <a:cs typeface="Times New Roman"/>
                      </a:endParaRPr>
                    </a:p>
                  </a:txBody>
                  <a:tcPr marL="68580" marR="68580" marT="0" marB="0">
                    <a:solidFill>
                      <a:srgbClr val="D4EAE4"/>
                    </a:solidFill>
                  </a:tcPr>
                </a:tc>
                <a:tc>
                  <a:txBody>
                    <a:bodyPr/>
                    <a:lstStyle/>
                    <a:p>
                      <a:pPr marL="0" marR="0">
                        <a:lnSpc>
                          <a:spcPct val="115000"/>
                        </a:lnSpc>
                        <a:spcBef>
                          <a:spcPts val="0"/>
                        </a:spcBef>
                        <a:spcAft>
                          <a:spcPts val="0"/>
                        </a:spcAft>
                      </a:pPr>
                      <a:r>
                        <a:rPr lang="en-US" sz="1200">
                          <a:effectLst/>
                        </a:rPr>
                        <a:t>Numeric</a:t>
                      </a:r>
                      <a:r>
                        <a:rPr lang="en-US" sz="1200" spc="140">
                          <a:effectLst/>
                        </a:rPr>
                        <a:t> </a:t>
                      </a:r>
                      <a:r>
                        <a:rPr lang="en-US" sz="1200">
                          <a:effectLst/>
                        </a:rPr>
                        <a:t>(9,2)</a:t>
                      </a:r>
                      <a:endParaRPr lang="en-US" sz="1200">
                        <a:effectLst/>
                        <a:latin typeface="Calibri"/>
                        <a:ea typeface="Calibri"/>
                        <a:cs typeface="Times New Roman"/>
                      </a:endParaRPr>
                    </a:p>
                  </a:txBody>
                  <a:tcPr marL="68580" marR="68580" marT="0" marB="0">
                    <a:solidFill>
                      <a:srgbClr val="D4EAE4"/>
                    </a:solidFill>
                  </a:tcPr>
                </a:tc>
                <a:tc>
                  <a:txBody>
                    <a:bodyPr/>
                    <a:lstStyle/>
                    <a:p>
                      <a:pPr marL="0" marR="0">
                        <a:lnSpc>
                          <a:spcPct val="115000"/>
                        </a:lnSpc>
                        <a:spcBef>
                          <a:spcPts val="0"/>
                        </a:spcBef>
                        <a:spcAft>
                          <a:spcPts val="0"/>
                        </a:spcAft>
                      </a:pPr>
                      <a:r>
                        <a:rPr lang="en-US" sz="1200">
                          <a:effectLst/>
                        </a:rPr>
                        <a:t>No</a:t>
                      </a:r>
                      <a:endParaRPr lang="en-US" sz="1200">
                        <a:effectLst/>
                        <a:latin typeface="Calibri"/>
                        <a:ea typeface="Calibri"/>
                        <a:cs typeface="Times New Roman"/>
                      </a:endParaRPr>
                    </a:p>
                  </a:txBody>
                  <a:tcPr marL="68580" marR="68580" marT="0" marB="0">
                    <a:solidFill>
                      <a:srgbClr val="D4EAE4"/>
                    </a:solidFill>
                  </a:tcPr>
                </a:tc>
                <a:tc>
                  <a:txBody>
                    <a:bodyPr/>
                    <a:lstStyle/>
                    <a:p>
                      <a:pPr marL="0" marR="0">
                        <a:lnSpc>
                          <a:spcPct val="115000"/>
                        </a:lnSpc>
                        <a:spcBef>
                          <a:spcPts val="0"/>
                        </a:spcBef>
                        <a:spcAft>
                          <a:spcPts val="0"/>
                        </a:spcAft>
                      </a:pPr>
                      <a:r>
                        <a:rPr lang="en-US" sz="1200">
                          <a:effectLst/>
                        </a:rPr>
                        <a:t>No</a:t>
                      </a:r>
                      <a:endParaRPr lang="en-US" sz="1200">
                        <a:effectLst/>
                        <a:latin typeface="Calibri"/>
                        <a:ea typeface="Calibri"/>
                        <a:cs typeface="Times New Roman"/>
                      </a:endParaRPr>
                    </a:p>
                  </a:txBody>
                  <a:tcPr marL="68580" marR="68580" marT="0" marB="0">
                    <a:solidFill>
                      <a:srgbClr val="D4EAE4"/>
                    </a:solidFill>
                  </a:tcPr>
                </a:tc>
                <a:tc>
                  <a:txBody>
                    <a:bodyPr/>
                    <a:lstStyle/>
                    <a:p>
                      <a:pPr marL="0" marR="0">
                        <a:lnSpc>
                          <a:spcPct val="115000"/>
                        </a:lnSpc>
                        <a:spcBef>
                          <a:spcPts val="0"/>
                        </a:spcBef>
                        <a:spcAft>
                          <a:spcPts val="0"/>
                        </a:spcAft>
                      </a:pPr>
                      <a:r>
                        <a:rPr lang="en-US" sz="1200">
                          <a:effectLst/>
                        </a:rPr>
                        <a:t>None</a:t>
                      </a:r>
                      <a:endParaRPr lang="en-US" sz="1200">
                        <a:effectLst/>
                        <a:latin typeface="Calibri"/>
                        <a:ea typeface="Calibri"/>
                        <a:cs typeface="Times New Roman"/>
                      </a:endParaRPr>
                    </a:p>
                  </a:txBody>
                  <a:tcPr marL="68580" marR="68580" marT="0" marB="0">
                    <a:solidFill>
                      <a:srgbClr val="D4EAE4"/>
                    </a:solidFill>
                  </a:tcPr>
                </a:tc>
                <a:tc>
                  <a:txBody>
                    <a:bodyPr/>
                    <a:lstStyle/>
                    <a:p>
                      <a:pPr marL="0" marR="0">
                        <a:lnSpc>
                          <a:spcPct val="115000"/>
                        </a:lnSpc>
                        <a:spcBef>
                          <a:spcPts val="0"/>
                        </a:spcBef>
                        <a:spcAft>
                          <a:spcPts val="0"/>
                        </a:spcAft>
                      </a:pPr>
                      <a:r>
                        <a:rPr lang="en-US" sz="1200">
                          <a:solidFill>
                            <a:srgbClr val="D4EAE4"/>
                          </a:solidFill>
                          <a:effectLst/>
                        </a:rPr>
                        <a:t>Blank</a:t>
                      </a:r>
                      <a:endParaRPr lang="en-US" sz="1200">
                        <a:solidFill>
                          <a:srgbClr val="D4EAE4"/>
                        </a:solidFill>
                        <a:effectLst/>
                        <a:latin typeface="Calibri"/>
                        <a:ea typeface="Calibri"/>
                        <a:cs typeface="Times New Roman"/>
                      </a:endParaRPr>
                    </a:p>
                  </a:txBody>
                  <a:tcPr marL="68580" marR="68580" marT="0" marB="0">
                    <a:solidFill>
                      <a:srgbClr val="D4EAE4"/>
                    </a:solidFill>
                  </a:tcPr>
                </a:tc>
                <a:extLst>
                  <a:ext uri="{0D108BD9-81ED-4DB2-BD59-A6C34878D82A}">
                    <a16:rowId xmlns:a16="http://schemas.microsoft.com/office/drawing/2014/main" val="10006"/>
                  </a:ext>
                </a:extLst>
              </a:tr>
              <a:tr h="208583">
                <a:tc>
                  <a:txBody>
                    <a:bodyPr/>
                    <a:lstStyle/>
                    <a:p>
                      <a:pPr marL="0" marR="0">
                        <a:lnSpc>
                          <a:spcPct val="115000"/>
                        </a:lnSpc>
                        <a:spcBef>
                          <a:spcPts val="0"/>
                        </a:spcBef>
                        <a:spcAft>
                          <a:spcPts val="0"/>
                        </a:spcAft>
                      </a:pPr>
                      <a:r>
                        <a:rPr lang="en-US" sz="1200" spc="-90">
                          <a:effectLst/>
                        </a:rPr>
                        <a:t>T</a:t>
                      </a:r>
                      <a:r>
                        <a:rPr lang="en-US" sz="1200">
                          <a:effectLst/>
                        </a:rPr>
                        <a:t>otal</a:t>
                      </a:r>
                      <a:endParaRPr lang="en-US" sz="1200">
                        <a:effectLst/>
                        <a:latin typeface="Calibri"/>
                        <a:ea typeface="Calibri"/>
                        <a:cs typeface="Times New Roman"/>
                      </a:endParaRPr>
                    </a:p>
                  </a:txBody>
                  <a:tcPr marL="68580" marR="68580" marT="0" marB="0">
                    <a:solidFill>
                      <a:srgbClr val="D4EAE4"/>
                    </a:solidFill>
                  </a:tcPr>
                </a:tc>
                <a:tc>
                  <a:txBody>
                    <a:bodyPr/>
                    <a:lstStyle/>
                    <a:p>
                      <a:pPr marL="0" marR="0">
                        <a:lnSpc>
                          <a:spcPct val="115000"/>
                        </a:lnSpc>
                        <a:spcBef>
                          <a:spcPts val="0"/>
                        </a:spcBef>
                        <a:spcAft>
                          <a:spcPts val="0"/>
                        </a:spcAft>
                      </a:pPr>
                      <a:r>
                        <a:rPr lang="en-US" sz="1200">
                          <a:effectLst/>
                        </a:rPr>
                        <a:t>Numeric</a:t>
                      </a:r>
                      <a:r>
                        <a:rPr lang="en-US" sz="1200" spc="140">
                          <a:effectLst/>
                        </a:rPr>
                        <a:t> </a:t>
                      </a:r>
                      <a:r>
                        <a:rPr lang="en-US" sz="1200">
                          <a:effectLst/>
                        </a:rPr>
                        <a:t>(9,2)</a:t>
                      </a:r>
                      <a:endParaRPr lang="en-US" sz="1200">
                        <a:effectLst/>
                        <a:latin typeface="Calibri"/>
                        <a:ea typeface="Calibri"/>
                        <a:cs typeface="Times New Roman"/>
                      </a:endParaRPr>
                    </a:p>
                  </a:txBody>
                  <a:tcPr marL="68580" marR="68580" marT="0" marB="0">
                    <a:solidFill>
                      <a:srgbClr val="D4EAE4"/>
                    </a:solidFill>
                  </a:tcPr>
                </a:tc>
                <a:tc>
                  <a:txBody>
                    <a:bodyPr/>
                    <a:lstStyle/>
                    <a:p>
                      <a:pPr marL="0" marR="0">
                        <a:lnSpc>
                          <a:spcPct val="115000"/>
                        </a:lnSpc>
                        <a:spcBef>
                          <a:spcPts val="0"/>
                        </a:spcBef>
                        <a:spcAft>
                          <a:spcPts val="0"/>
                        </a:spcAft>
                      </a:pPr>
                      <a:r>
                        <a:rPr lang="en-US" sz="1200">
                          <a:effectLst/>
                        </a:rPr>
                        <a:t>No</a:t>
                      </a:r>
                      <a:endParaRPr lang="en-US" sz="1200">
                        <a:effectLst/>
                        <a:latin typeface="Calibri"/>
                        <a:ea typeface="Calibri"/>
                        <a:cs typeface="Times New Roman"/>
                      </a:endParaRPr>
                    </a:p>
                  </a:txBody>
                  <a:tcPr marL="68580" marR="68580" marT="0" marB="0">
                    <a:solidFill>
                      <a:srgbClr val="D4EAE4"/>
                    </a:solidFill>
                  </a:tcPr>
                </a:tc>
                <a:tc>
                  <a:txBody>
                    <a:bodyPr/>
                    <a:lstStyle/>
                    <a:p>
                      <a:pPr marL="0" marR="0">
                        <a:lnSpc>
                          <a:spcPct val="115000"/>
                        </a:lnSpc>
                        <a:spcBef>
                          <a:spcPts val="0"/>
                        </a:spcBef>
                        <a:spcAft>
                          <a:spcPts val="0"/>
                        </a:spcAft>
                      </a:pPr>
                      <a:r>
                        <a:rPr lang="en-US" sz="1200">
                          <a:effectLst/>
                        </a:rPr>
                        <a:t>No</a:t>
                      </a:r>
                      <a:endParaRPr lang="en-US" sz="1200">
                        <a:effectLst/>
                        <a:latin typeface="Calibri"/>
                        <a:ea typeface="Calibri"/>
                        <a:cs typeface="Times New Roman"/>
                      </a:endParaRPr>
                    </a:p>
                  </a:txBody>
                  <a:tcPr marL="68580" marR="68580" marT="0" marB="0">
                    <a:solidFill>
                      <a:srgbClr val="D4EAE4"/>
                    </a:solidFill>
                  </a:tcPr>
                </a:tc>
                <a:tc>
                  <a:txBody>
                    <a:bodyPr/>
                    <a:lstStyle/>
                    <a:p>
                      <a:pPr marL="0" marR="0">
                        <a:lnSpc>
                          <a:spcPct val="115000"/>
                        </a:lnSpc>
                        <a:spcBef>
                          <a:spcPts val="0"/>
                        </a:spcBef>
                        <a:spcAft>
                          <a:spcPts val="0"/>
                        </a:spcAft>
                      </a:pPr>
                      <a:r>
                        <a:rPr lang="en-US" sz="1200">
                          <a:effectLst/>
                        </a:rPr>
                        <a:t>None</a:t>
                      </a:r>
                      <a:endParaRPr lang="en-US" sz="1200">
                        <a:effectLst/>
                        <a:latin typeface="Calibri"/>
                        <a:ea typeface="Calibri"/>
                        <a:cs typeface="Times New Roman"/>
                      </a:endParaRPr>
                    </a:p>
                  </a:txBody>
                  <a:tcPr marL="68580" marR="68580" marT="0" marB="0">
                    <a:solidFill>
                      <a:srgbClr val="D4EAE4"/>
                    </a:solidFill>
                  </a:tcPr>
                </a:tc>
                <a:tc>
                  <a:txBody>
                    <a:bodyPr/>
                    <a:lstStyle/>
                    <a:p>
                      <a:pPr marL="0" marR="0">
                        <a:lnSpc>
                          <a:spcPct val="115000"/>
                        </a:lnSpc>
                        <a:spcBef>
                          <a:spcPts val="0"/>
                        </a:spcBef>
                        <a:spcAft>
                          <a:spcPts val="0"/>
                        </a:spcAft>
                      </a:pPr>
                      <a:r>
                        <a:rPr lang="en-US" sz="1200" dirty="0">
                          <a:solidFill>
                            <a:srgbClr val="D4EAE4"/>
                          </a:solidFill>
                          <a:effectLst/>
                        </a:rPr>
                        <a:t>Blank</a:t>
                      </a:r>
                      <a:endParaRPr lang="en-US" sz="1200" dirty="0">
                        <a:solidFill>
                          <a:srgbClr val="D4EAE4"/>
                        </a:solidFill>
                        <a:effectLst/>
                        <a:latin typeface="Calibri"/>
                        <a:ea typeface="Calibri"/>
                        <a:cs typeface="Times New Roman"/>
                      </a:endParaRPr>
                    </a:p>
                  </a:txBody>
                  <a:tcPr marL="68580" marR="68580" marT="0" marB="0">
                    <a:solidFill>
                      <a:srgbClr val="D4EAE4"/>
                    </a:solidFill>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4504140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0720"/>
            <a:ext cx="8153400" cy="1149429"/>
          </a:xfrm>
        </p:spPr>
        <p:txBody>
          <a:bodyPr wrap="square" anchor="ctr">
            <a:noAutofit/>
          </a:bodyPr>
          <a:lstStyle/>
          <a:p>
            <a:r>
              <a:rPr lang="en-IN" dirty="0">
                <a:latin typeface="+mj-lt"/>
              </a:rPr>
              <a:t>Figure </a:t>
            </a:r>
            <a:r>
              <a:rPr lang="en-IN" dirty="0" smtClean="0">
                <a:latin typeface="+mj-lt"/>
              </a:rPr>
              <a:t>5.1 </a:t>
            </a:r>
            <a:r>
              <a:rPr lang="en-IN" dirty="0">
                <a:latin typeface="+mj-lt"/>
              </a:rPr>
              <a:t>The Steps for Transforming a Data Model into a Database Design</a:t>
            </a:r>
            <a:endParaRPr lang="en-US" dirty="0">
              <a:latin typeface="+mj-lt"/>
            </a:endParaRPr>
          </a:p>
        </p:txBody>
      </p:sp>
      <p:pic>
        <p:nvPicPr>
          <p:cNvPr id="1026" name="Picture 2" descr="1.    Create a table for each entity:  &#10;  a. Specify primary key (consider surrogate keys as appropriate)   &#10;  b. Specify properties for each column:   &#10;     Data type; Null status; Default value, if any; Specify data constraints, if any   &#10;  c. Verify normalization &#10; 2.    Create relationships by placing foreign keys: &#10;  a. Strong entity relationships which is 1 is to 1, 1 is to N and N is to M&#10;  b. ID-dependent and non–ID-dependent weak entity relationships   &#10;  c. Subtypes   &#10;  d. Recursive which is 1 is to 1, 1 is to N, N is to M"/>
          <p:cNvPicPr>
            <a:picLocks noChangeAspect="1" noChangeArrowheads="1"/>
          </p:cNvPicPr>
          <p:nvPr/>
        </p:nvPicPr>
        <p:blipFill rotWithShape="1">
          <a:blip r:embed="rId3">
            <a:extLst>
              <a:ext uri="{28A0092B-C50C-407E-A947-70E740481C1C}">
                <a14:useLocalDpi xmlns:a14="http://schemas.microsoft.com/office/drawing/2010/main" val="0"/>
              </a:ext>
            </a:extLst>
          </a:blip>
          <a:srcRect b="4183"/>
          <a:stretch/>
        </p:blipFill>
        <p:spPr bwMode="auto">
          <a:xfrm>
            <a:off x="1820234" y="1297542"/>
            <a:ext cx="5494964" cy="48024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24269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4775"/>
            <a:ext cx="8153400" cy="1008610"/>
          </a:xfrm>
        </p:spPr>
        <p:txBody>
          <a:bodyPr wrap="square" anchor="ctr">
            <a:noAutofit/>
          </a:bodyPr>
          <a:lstStyle/>
          <a:p>
            <a:r>
              <a:rPr lang="en-US" sz="3000" dirty="0">
                <a:latin typeface="+mj-lt"/>
              </a:rPr>
              <a:t>Figure </a:t>
            </a:r>
            <a:r>
              <a:rPr lang="en-US" sz="3000" dirty="0" smtClean="0">
                <a:latin typeface="+mj-lt"/>
              </a:rPr>
              <a:t>5.26 </a:t>
            </a:r>
            <a:r>
              <a:rPr lang="en-US" sz="3000" dirty="0">
                <a:latin typeface="+mj-lt"/>
              </a:rPr>
              <a:t>Heather Sweeney Designs </a:t>
            </a:r>
            <a:r>
              <a:rPr lang="en-US" sz="3000" spc="-400" dirty="0" smtClean="0">
                <a:latin typeface="+mj-lt"/>
              </a:rPr>
              <a:t>H S </a:t>
            </a:r>
            <a:r>
              <a:rPr lang="en-US" sz="3000" dirty="0" smtClean="0">
                <a:latin typeface="+mj-lt"/>
              </a:rPr>
              <a:t>D </a:t>
            </a:r>
            <a:r>
              <a:rPr lang="en-US" sz="3000" dirty="0">
                <a:latin typeface="+mj-lt"/>
              </a:rPr>
              <a:t>Database Column </a:t>
            </a:r>
            <a:r>
              <a:rPr lang="en-US" sz="3000" dirty="0" smtClean="0">
                <a:latin typeface="+mj-lt"/>
              </a:rPr>
              <a:t>Specifications </a:t>
            </a:r>
            <a:r>
              <a:rPr lang="en-US" sz="2400" dirty="0" smtClean="0">
                <a:latin typeface="+mj-lt"/>
              </a:rPr>
              <a:t>(3 of 3)</a:t>
            </a:r>
            <a:endParaRPr lang="en-US" sz="3000" dirty="0">
              <a:latin typeface="+mj-lt"/>
            </a:endParaRPr>
          </a:p>
        </p:txBody>
      </p:sp>
      <p:graphicFrame>
        <p:nvGraphicFramePr>
          <p:cNvPr id="3" name="Table 2"/>
          <p:cNvGraphicFramePr>
            <a:graphicFrameLocks noGrp="1"/>
          </p:cNvGraphicFramePr>
          <p:nvPr>
            <p:extLst>
              <p:ext uri="{D42A27DB-BD31-4B8C-83A1-F6EECF244321}">
                <p14:modId xmlns:p14="http://schemas.microsoft.com/office/powerpoint/2010/main" val="2177276048"/>
              </p:ext>
            </p:extLst>
          </p:nvPr>
        </p:nvGraphicFramePr>
        <p:xfrm>
          <a:off x="457200" y="1447801"/>
          <a:ext cx="8153400" cy="2764293"/>
        </p:xfrm>
        <a:graphic>
          <a:graphicData uri="http://schemas.openxmlformats.org/drawingml/2006/table">
            <a:tbl>
              <a:tblPr firstRow="1" firstCol="1" bandRow="1">
                <a:tableStyleId>{2D5ABB26-0587-4C30-8999-92F81FD0307C}</a:tableStyleId>
              </a:tblPr>
              <a:tblGrid>
                <a:gridCol w="1371462">
                  <a:extLst>
                    <a:ext uri="{9D8B030D-6E8A-4147-A177-3AD203B41FA5}">
                      <a16:colId xmlns:a16="http://schemas.microsoft.com/office/drawing/2014/main" val="20000"/>
                    </a:ext>
                  </a:extLst>
                </a:gridCol>
                <a:gridCol w="1622160">
                  <a:extLst>
                    <a:ext uri="{9D8B030D-6E8A-4147-A177-3AD203B41FA5}">
                      <a16:colId xmlns:a16="http://schemas.microsoft.com/office/drawing/2014/main" val="20001"/>
                    </a:ext>
                  </a:extLst>
                </a:gridCol>
                <a:gridCol w="1081440">
                  <a:extLst>
                    <a:ext uri="{9D8B030D-6E8A-4147-A177-3AD203B41FA5}">
                      <a16:colId xmlns:a16="http://schemas.microsoft.com/office/drawing/2014/main" val="20002"/>
                    </a:ext>
                  </a:extLst>
                </a:gridCol>
                <a:gridCol w="954138">
                  <a:extLst>
                    <a:ext uri="{9D8B030D-6E8A-4147-A177-3AD203B41FA5}">
                      <a16:colId xmlns:a16="http://schemas.microsoft.com/office/drawing/2014/main" val="20003"/>
                    </a:ext>
                  </a:extLst>
                </a:gridCol>
                <a:gridCol w="1447800">
                  <a:extLst>
                    <a:ext uri="{9D8B030D-6E8A-4147-A177-3AD203B41FA5}">
                      <a16:colId xmlns:a16="http://schemas.microsoft.com/office/drawing/2014/main" val="20004"/>
                    </a:ext>
                  </a:extLst>
                </a:gridCol>
                <a:gridCol w="1676400">
                  <a:extLst>
                    <a:ext uri="{9D8B030D-6E8A-4147-A177-3AD203B41FA5}">
                      <a16:colId xmlns:a16="http://schemas.microsoft.com/office/drawing/2014/main" val="20005"/>
                    </a:ext>
                  </a:extLst>
                </a:gridCol>
              </a:tblGrid>
              <a:tr h="213405">
                <a:tc>
                  <a:txBody>
                    <a:bodyPr/>
                    <a:lstStyle/>
                    <a:p>
                      <a:pPr marL="0" marR="0">
                        <a:lnSpc>
                          <a:spcPct val="115000"/>
                        </a:lnSpc>
                        <a:spcBef>
                          <a:spcPts val="0"/>
                        </a:spcBef>
                        <a:spcAft>
                          <a:spcPts val="0"/>
                        </a:spcAft>
                      </a:pPr>
                      <a:r>
                        <a:rPr lang="en-US" sz="1200" b="1" dirty="0">
                          <a:solidFill>
                            <a:schemeClr val="bg1"/>
                          </a:solidFill>
                          <a:effectLst/>
                        </a:rPr>
                        <a:t>Column</a:t>
                      </a:r>
                      <a:r>
                        <a:rPr lang="en-US" sz="1200" b="1" spc="10" dirty="0">
                          <a:solidFill>
                            <a:schemeClr val="bg1"/>
                          </a:solidFill>
                          <a:effectLst/>
                        </a:rPr>
                        <a:t> </a:t>
                      </a:r>
                      <a:r>
                        <a:rPr lang="en-US" sz="1200" b="1" dirty="0">
                          <a:solidFill>
                            <a:schemeClr val="bg1"/>
                          </a:solidFill>
                          <a:effectLst/>
                        </a:rPr>
                        <a:t>Name</a:t>
                      </a:r>
                      <a:endParaRPr lang="en-US" sz="1200" b="1" dirty="0">
                        <a:solidFill>
                          <a:schemeClr val="bg1"/>
                        </a:solidFill>
                        <a:effectLst/>
                        <a:latin typeface="Calibri"/>
                        <a:ea typeface="Calibri"/>
                        <a:cs typeface="Times New Roman"/>
                      </a:endParaRPr>
                    </a:p>
                  </a:txBody>
                  <a:tcPr marL="68580" marR="68580" marT="0" marB="0">
                    <a:solidFill>
                      <a:schemeClr val="bg2"/>
                    </a:solidFill>
                  </a:tcPr>
                </a:tc>
                <a:tc>
                  <a:txBody>
                    <a:bodyPr/>
                    <a:lstStyle/>
                    <a:p>
                      <a:pPr marL="0" marR="0">
                        <a:lnSpc>
                          <a:spcPct val="115000"/>
                        </a:lnSpc>
                        <a:spcBef>
                          <a:spcPts val="0"/>
                        </a:spcBef>
                        <a:spcAft>
                          <a:spcPts val="0"/>
                        </a:spcAft>
                      </a:pPr>
                      <a:r>
                        <a:rPr lang="en-US" sz="1200" b="1" dirty="0">
                          <a:solidFill>
                            <a:schemeClr val="bg1"/>
                          </a:solidFill>
                          <a:effectLst/>
                        </a:rPr>
                        <a:t>Data</a:t>
                      </a:r>
                      <a:r>
                        <a:rPr lang="en-US" sz="1200" b="1" spc="-40" dirty="0">
                          <a:solidFill>
                            <a:schemeClr val="bg1"/>
                          </a:solidFill>
                          <a:effectLst/>
                        </a:rPr>
                        <a:t> </a:t>
                      </a:r>
                      <a:r>
                        <a:rPr lang="en-US" sz="1200" b="1" spc="-90" dirty="0">
                          <a:solidFill>
                            <a:schemeClr val="bg1"/>
                          </a:solidFill>
                          <a:effectLst/>
                        </a:rPr>
                        <a:t>T</a:t>
                      </a:r>
                      <a:r>
                        <a:rPr lang="en-US" sz="1200" b="1" dirty="0">
                          <a:solidFill>
                            <a:schemeClr val="bg1"/>
                          </a:solidFill>
                          <a:effectLst/>
                        </a:rPr>
                        <a:t>ype (Length)</a:t>
                      </a:r>
                      <a:endParaRPr lang="en-US" sz="1200" b="1" dirty="0">
                        <a:solidFill>
                          <a:schemeClr val="bg1"/>
                        </a:solidFill>
                        <a:effectLst/>
                        <a:latin typeface="Calibri"/>
                        <a:ea typeface="Calibri"/>
                        <a:cs typeface="Times New Roman"/>
                      </a:endParaRPr>
                    </a:p>
                  </a:txBody>
                  <a:tcPr marL="68580" marR="68580" marT="0" marB="0">
                    <a:solidFill>
                      <a:schemeClr val="bg2"/>
                    </a:solidFill>
                  </a:tcPr>
                </a:tc>
                <a:tc>
                  <a:txBody>
                    <a:bodyPr/>
                    <a:lstStyle/>
                    <a:p>
                      <a:pPr marL="0" marR="0">
                        <a:lnSpc>
                          <a:spcPct val="115000"/>
                        </a:lnSpc>
                        <a:spcBef>
                          <a:spcPts val="0"/>
                        </a:spcBef>
                        <a:spcAft>
                          <a:spcPts val="0"/>
                        </a:spcAft>
                      </a:pPr>
                      <a:r>
                        <a:rPr lang="en-US" sz="1200" b="1" dirty="0">
                          <a:solidFill>
                            <a:schemeClr val="bg1"/>
                          </a:solidFill>
                          <a:effectLst/>
                        </a:rPr>
                        <a:t>Key</a:t>
                      </a:r>
                      <a:endParaRPr lang="en-US" sz="1200" b="1" dirty="0">
                        <a:solidFill>
                          <a:schemeClr val="bg1"/>
                        </a:solidFill>
                        <a:effectLst/>
                        <a:latin typeface="Calibri"/>
                        <a:ea typeface="Calibri"/>
                        <a:cs typeface="Times New Roman"/>
                      </a:endParaRPr>
                    </a:p>
                  </a:txBody>
                  <a:tcPr marL="68580" marR="68580" marT="0" marB="0">
                    <a:solidFill>
                      <a:schemeClr val="bg2"/>
                    </a:solidFill>
                  </a:tcPr>
                </a:tc>
                <a:tc>
                  <a:txBody>
                    <a:bodyPr/>
                    <a:lstStyle/>
                    <a:p>
                      <a:pPr marL="0" marR="0">
                        <a:lnSpc>
                          <a:spcPct val="115000"/>
                        </a:lnSpc>
                        <a:spcBef>
                          <a:spcPts val="0"/>
                        </a:spcBef>
                        <a:spcAft>
                          <a:spcPts val="0"/>
                        </a:spcAft>
                      </a:pPr>
                      <a:r>
                        <a:rPr lang="en-US" sz="1200" b="1">
                          <a:solidFill>
                            <a:schemeClr val="bg1"/>
                          </a:solidFill>
                          <a:effectLst/>
                        </a:rPr>
                        <a:t>Required</a:t>
                      </a:r>
                      <a:endParaRPr lang="en-US" sz="1200" b="1">
                        <a:solidFill>
                          <a:schemeClr val="bg1"/>
                        </a:solidFill>
                        <a:effectLst/>
                        <a:latin typeface="Calibri"/>
                        <a:ea typeface="Calibri"/>
                        <a:cs typeface="Times New Roman"/>
                      </a:endParaRPr>
                    </a:p>
                  </a:txBody>
                  <a:tcPr marL="68580" marR="68580" marT="0" marB="0">
                    <a:solidFill>
                      <a:schemeClr val="bg2"/>
                    </a:solidFill>
                  </a:tcPr>
                </a:tc>
                <a:tc>
                  <a:txBody>
                    <a:bodyPr/>
                    <a:lstStyle/>
                    <a:p>
                      <a:pPr marL="0" marR="0">
                        <a:lnSpc>
                          <a:spcPct val="115000"/>
                        </a:lnSpc>
                        <a:spcBef>
                          <a:spcPts val="0"/>
                        </a:spcBef>
                        <a:spcAft>
                          <a:spcPts val="0"/>
                        </a:spcAft>
                      </a:pPr>
                      <a:r>
                        <a:rPr lang="en-US" sz="1200" b="1">
                          <a:solidFill>
                            <a:schemeClr val="bg1"/>
                          </a:solidFill>
                          <a:effectLst/>
                        </a:rPr>
                        <a:t>Default</a:t>
                      </a:r>
                      <a:r>
                        <a:rPr lang="en-US" sz="1200" b="1" spc="-65">
                          <a:solidFill>
                            <a:schemeClr val="bg1"/>
                          </a:solidFill>
                          <a:effectLst/>
                        </a:rPr>
                        <a:t> </a:t>
                      </a:r>
                      <a:r>
                        <a:rPr lang="en-US" sz="1200" b="1" spc="-90">
                          <a:solidFill>
                            <a:schemeClr val="bg1"/>
                          </a:solidFill>
                          <a:effectLst/>
                        </a:rPr>
                        <a:t>V</a:t>
                      </a:r>
                      <a:r>
                        <a:rPr lang="en-US" sz="1200" b="1">
                          <a:solidFill>
                            <a:schemeClr val="bg1"/>
                          </a:solidFill>
                          <a:effectLst/>
                        </a:rPr>
                        <a:t>alue</a:t>
                      </a:r>
                      <a:endParaRPr lang="en-US" sz="1200" b="1">
                        <a:solidFill>
                          <a:schemeClr val="bg1"/>
                        </a:solidFill>
                        <a:effectLst/>
                        <a:latin typeface="Calibri"/>
                        <a:ea typeface="Calibri"/>
                        <a:cs typeface="Times New Roman"/>
                      </a:endParaRPr>
                    </a:p>
                  </a:txBody>
                  <a:tcPr marL="68580" marR="68580" marT="0" marB="0">
                    <a:solidFill>
                      <a:schemeClr val="bg2"/>
                    </a:solidFill>
                  </a:tcPr>
                </a:tc>
                <a:tc>
                  <a:txBody>
                    <a:bodyPr/>
                    <a:lstStyle/>
                    <a:p>
                      <a:pPr marL="0" marR="0">
                        <a:lnSpc>
                          <a:spcPct val="115000"/>
                        </a:lnSpc>
                        <a:spcBef>
                          <a:spcPts val="0"/>
                        </a:spcBef>
                        <a:spcAft>
                          <a:spcPts val="0"/>
                        </a:spcAft>
                      </a:pPr>
                      <a:r>
                        <a:rPr lang="en-US" sz="1200" b="1" dirty="0">
                          <a:solidFill>
                            <a:schemeClr val="bg1"/>
                          </a:solidFill>
                          <a:effectLst/>
                        </a:rPr>
                        <a:t>Remarks</a:t>
                      </a:r>
                      <a:endParaRPr lang="en-US" sz="1200" b="1" dirty="0">
                        <a:solidFill>
                          <a:schemeClr val="bg1"/>
                        </a:solidFill>
                        <a:effectLst/>
                        <a:latin typeface="Calibri"/>
                        <a:ea typeface="Calibri"/>
                        <a:cs typeface="Times New Roman"/>
                      </a:endParaRPr>
                    </a:p>
                  </a:txBody>
                  <a:tcPr marL="68580" marR="68580" marT="0" marB="0">
                    <a:solidFill>
                      <a:schemeClr val="bg2"/>
                    </a:solidFill>
                  </a:tcPr>
                </a:tc>
                <a:extLst>
                  <a:ext uri="{0D108BD9-81ED-4DB2-BD59-A6C34878D82A}">
                    <a16:rowId xmlns:a16="http://schemas.microsoft.com/office/drawing/2014/main" val="10000"/>
                  </a:ext>
                </a:extLst>
              </a:tr>
              <a:tr h="358370">
                <a:tc>
                  <a:txBody>
                    <a:bodyPr/>
                    <a:lstStyle/>
                    <a:p>
                      <a:pPr marL="0" marR="0">
                        <a:lnSpc>
                          <a:spcPct val="115000"/>
                        </a:lnSpc>
                        <a:spcBef>
                          <a:spcPts val="235"/>
                        </a:spcBef>
                        <a:spcAft>
                          <a:spcPts val="0"/>
                        </a:spcAft>
                      </a:pPr>
                      <a:r>
                        <a:rPr lang="en-US" sz="1200" dirty="0" err="1">
                          <a:effectLst/>
                        </a:rPr>
                        <a:t>InvoiceNumber</a:t>
                      </a:r>
                      <a:endParaRPr lang="en-US" sz="1200" dirty="0">
                        <a:effectLst/>
                        <a:latin typeface="Calibri"/>
                        <a:ea typeface="Calibri"/>
                        <a:cs typeface="Times New Roman"/>
                      </a:endParaRPr>
                    </a:p>
                  </a:txBody>
                  <a:tcPr marL="68580" marR="68580" marT="0" marB="0">
                    <a:solidFill>
                      <a:srgbClr val="D4EAE4"/>
                    </a:solidFill>
                  </a:tcPr>
                </a:tc>
                <a:tc>
                  <a:txBody>
                    <a:bodyPr/>
                    <a:lstStyle/>
                    <a:p>
                      <a:pPr marL="0" marR="0">
                        <a:lnSpc>
                          <a:spcPct val="115000"/>
                        </a:lnSpc>
                        <a:spcBef>
                          <a:spcPts val="235"/>
                        </a:spcBef>
                        <a:spcAft>
                          <a:spcPts val="0"/>
                        </a:spcAft>
                      </a:pPr>
                      <a:r>
                        <a:rPr lang="en-US" sz="1200">
                          <a:effectLst/>
                        </a:rPr>
                        <a:t>Integer</a:t>
                      </a:r>
                      <a:endParaRPr lang="en-US" sz="1200">
                        <a:effectLst/>
                        <a:latin typeface="Calibri"/>
                        <a:ea typeface="Calibri"/>
                        <a:cs typeface="Times New Roman"/>
                      </a:endParaRPr>
                    </a:p>
                  </a:txBody>
                  <a:tcPr marL="68580" marR="68580" marT="0" marB="0">
                    <a:solidFill>
                      <a:srgbClr val="D4EAE4"/>
                    </a:solidFill>
                  </a:tcPr>
                </a:tc>
                <a:tc>
                  <a:txBody>
                    <a:bodyPr/>
                    <a:lstStyle/>
                    <a:p>
                      <a:pPr marL="0" marR="0">
                        <a:lnSpc>
                          <a:spcPct val="115000"/>
                        </a:lnSpc>
                        <a:spcBef>
                          <a:spcPts val="235"/>
                        </a:spcBef>
                        <a:spcAft>
                          <a:spcPts val="0"/>
                        </a:spcAft>
                      </a:pPr>
                      <a:r>
                        <a:rPr lang="en-US" sz="1200" dirty="0">
                          <a:effectLst/>
                        </a:rPr>
                        <a:t>Primary</a:t>
                      </a:r>
                      <a:r>
                        <a:rPr lang="en-US" sz="1200" spc="65" dirty="0">
                          <a:effectLst/>
                        </a:rPr>
                        <a:t> </a:t>
                      </a:r>
                      <a:r>
                        <a:rPr lang="en-US" sz="1200" dirty="0">
                          <a:effectLst/>
                        </a:rPr>
                        <a:t>Ke</a:t>
                      </a:r>
                      <a:r>
                        <a:rPr lang="en-US" sz="1200" spc="-90" dirty="0">
                          <a:effectLst/>
                        </a:rPr>
                        <a:t>y</a:t>
                      </a:r>
                      <a:r>
                        <a:rPr lang="en-US" sz="1200" dirty="0">
                          <a:effectLst/>
                        </a:rPr>
                        <a:t>,</a:t>
                      </a:r>
                      <a:r>
                        <a:rPr lang="en-US" sz="1200" spc="-65" dirty="0">
                          <a:effectLst/>
                        </a:rPr>
                        <a:t> </a:t>
                      </a:r>
                      <a:r>
                        <a:rPr lang="en-US" sz="1200" dirty="0">
                          <a:effectLst/>
                        </a:rPr>
                        <a:t>Foreign</a:t>
                      </a:r>
                      <a:r>
                        <a:rPr lang="en-US" sz="1200" spc="95" dirty="0">
                          <a:effectLst/>
                        </a:rPr>
                        <a:t> </a:t>
                      </a:r>
                      <a:r>
                        <a:rPr lang="en-US" sz="1200" dirty="0">
                          <a:effectLst/>
                        </a:rPr>
                        <a:t>Key</a:t>
                      </a:r>
                      <a:endParaRPr lang="en-US" sz="1200" dirty="0">
                        <a:effectLst/>
                        <a:latin typeface="Calibri"/>
                        <a:ea typeface="Calibri"/>
                        <a:cs typeface="Times New Roman"/>
                      </a:endParaRPr>
                    </a:p>
                  </a:txBody>
                  <a:tcPr marL="68580" marR="68580" marT="0" marB="0">
                    <a:solidFill>
                      <a:srgbClr val="D4EAE4"/>
                    </a:solidFill>
                  </a:tcPr>
                </a:tc>
                <a:tc>
                  <a:txBody>
                    <a:bodyPr/>
                    <a:lstStyle/>
                    <a:p>
                      <a:pPr marL="0" marR="0">
                        <a:lnSpc>
                          <a:spcPct val="115000"/>
                        </a:lnSpc>
                        <a:spcBef>
                          <a:spcPts val="235"/>
                        </a:spcBef>
                        <a:spcAft>
                          <a:spcPts val="0"/>
                        </a:spcAft>
                      </a:pPr>
                      <a:r>
                        <a:rPr lang="en-US" sz="1200" spc="-75" dirty="0">
                          <a:effectLst/>
                        </a:rPr>
                        <a:t>Y</a:t>
                      </a:r>
                      <a:r>
                        <a:rPr lang="en-US" sz="1200" dirty="0">
                          <a:effectLst/>
                        </a:rPr>
                        <a:t>es</a:t>
                      </a:r>
                      <a:endParaRPr lang="en-US" sz="1200" dirty="0">
                        <a:effectLst/>
                        <a:latin typeface="Calibri"/>
                        <a:ea typeface="Calibri"/>
                        <a:cs typeface="Times New Roman"/>
                      </a:endParaRPr>
                    </a:p>
                  </a:txBody>
                  <a:tcPr marL="68580" marR="68580" marT="0" marB="0">
                    <a:solidFill>
                      <a:srgbClr val="D4EAE4"/>
                    </a:solidFill>
                  </a:tcPr>
                </a:tc>
                <a:tc>
                  <a:txBody>
                    <a:bodyPr/>
                    <a:lstStyle/>
                    <a:p>
                      <a:pPr marL="0" marR="0">
                        <a:lnSpc>
                          <a:spcPct val="115000"/>
                        </a:lnSpc>
                        <a:spcBef>
                          <a:spcPts val="235"/>
                        </a:spcBef>
                        <a:spcAft>
                          <a:spcPts val="0"/>
                        </a:spcAft>
                      </a:pPr>
                      <a:r>
                        <a:rPr lang="en-US" sz="1200">
                          <a:effectLst/>
                        </a:rPr>
                        <a:t>None</a:t>
                      </a:r>
                      <a:endParaRPr lang="en-US" sz="1200">
                        <a:effectLst/>
                        <a:latin typeface="Calibri"/>
                        <a:ea typeface="Calibri"/>
                        <a:cs typeface="Times New Roman"/>
                      </a:endParaRPr>
                    </a:p>
                  </a:txBody>
                  <a:tcPr marL="68580" marR="68580" marT="0" marB="0">
                    <a:solidFill>
                      <a:srgbClr val="D4EAE4"/>
                    </a:solidFill>
                  </a:tcPr>
                </a:tc>
                <a:tc>
                  <a:txBody>
                    <a:bodyPr/>
                    <a:lstStyle/>
                    <a:p>
                      <a:pPr marL="0" marR="0">
                        <a:lnSpc>
                          <a:spcPct val="115000"/>
                        </a:lnSpc>
                        <a:spcBef>
                          <a:spcPts val="235"/>
                        </a:spcBef>
                        <a:spcAft>
                          <a:spcPts val="0"/>
                        </a:spcAft>
                      </a:pPr>
                      <a:r>
                        <a:rPr lang="en-US" sz="1200" dirty="0">
                          <a:effectLst/>
                        </a:rPr>
                        <a:t>REF: INVOICE</a:t>
                      </a:r>
                      <a:endParaRPr lang="en-US" sz="1200" dirty="0">
                        <a:effectLst/>
                        <a:latin typeface="Calibri"/>
                        <a:ea typeface="Calibri"/>
                        <a:cs typeface="Times New Roman"/>
                      </a:endParaRPr>
                    </a:p>
                  </a:txBody>
                  <a:tcPr marL="68580" marR="68580" marT="0" marB="0">
                    <a:solidFill>
                      <a:srgbClr val="D4EAE4"/>
                    </a:solidFill>
                  </a:tcPr>
                </a:tc>
                <a:extLst>
                  <a:ext uri="{0D108BD9-81ED-4DB2-BD59-A6C34878D82A}">
                    <a16:rowId xmlns:a16="http://schemas.microsoft.com/office/drawing/2014/main" val="10001"/>
                  </a:ext>
                </a:extLst>
              </a:tr>
              <a:tr h="1499328">
                <a:tc>
                  <a:txBody>
                    <a:bodyPr/>
                    <a:lstStyle/>
                    <a:p>
                      <a:pPr marL="0" marR="64135">
                        <a:lnSpc>
                          <a:spcPct val="104000"/>
                        </a:lnSpc>
                        <a:spcBef>
                          <a:spcPts val="160"/>
                        </a:spcBef>
                        <a:spcAft>
                          <a:spcPts val="0"/>
                        </a:spcAft>
                      </a:pPr>
                      <a:r>
                        <a:rPr lang="en-US" sz="1200" dirty="0" err="1">
                          <a:effectLst/>
                        </a:rPr>
                        <a:t>LineNumber</a:t>
                      </a:r>
                      <a:endParaRPr lang="en-US" sz="1200" dirty="0">
                        <a:effectLst/>
                        <a:latin typeface="Calibri"/>
                        <a:ea typeface="Calibri"/>
                        <a:cs typeface="Times New Roman"/>
                      </a:endParaRPr>
                    </a:p>
                  </a:txBody>
                  <a:tcPr marL="68580" marR="68580" marT="0" marB="0">
                    <a:solidFill>
                      <a:srgbClr val="D4EAE4"/>
                    </a:solidFill>
                  </a:tcPr>
                </a:tc>
                <a:tc>
                  <a:txBody>
                    <a:bodyPr/>
                    <a:lstStyle/>
                    <a:p>
                      <a:pPr marL="0" marR="64135">
                        <a:lnSpc>
                          <a:spcPct val="104000"/>
                        </a:lnSpc>
                        <a:spcBef>
                          <a:spcPts val="160"/>
                        </a:spcBef>
                        <a:spcAft>
                          <a:spcPts val="0"/>
                        </a:spcAft>
                      </a:pPr>
                      <a:r>
                        <a:rPr lang="en-US" sz="1200" dirty="0">
                          <a:effectLst/>
                        </a:rPr>
                        <a:t>Integer</a:t>
                      </a:r>
                      <a:endParaRPr lang="en-US" sz="1200" dirty="0">
                        <a:effectLst/>
                        <a:latin typeface="Calibri"/>
                        <a:ea typeface="Calibri"/>
                        <a:cs typeface="Times New Roman"/>
                      </a:endParaRPr>
                    </a:p>
                  </a:txBody>
                  <a:tcPr marL="68580" marR="68580" marT="0" marB="0">
                    <a:solidFill>
                      <a:srgbClr val="D4EAE4"/>
                    </a:solidFill>
                  </a:tcPr>
                </a:tc>
                <a:tc>
                  <a:txBody>
                    <a:bodyPr/>
                    <a:lstStyle/>
                    <a:p>
                      <a:pPr marL="0" marR="64135">
                        <a:lnSpc>
                          <a:spcPct val="104000"/>
                        </a:lnSpc>
                        <a:spcBef>
                          <a:spcPts val="160"/>
                        </a:spcBef>
                        <a:spcAft>
                          <a:spcPts val="0"/>
                        </a:spcAft>
                      </a:pPr>
                      <a:r>
                        <a:rPr lang="en-US" sz="1200" dirty="0">
                          <a:effectLst/>
                        </a:rPr>
                        <a:t>Primary</a:t>
                      </a:r>
                      <a:r>
                        <a:rPr lang="en-US" sz="1200" spc="65" dirty="0">
                          <a:effectLst/>
                        </a:rPr>
                        <a:t> </a:t>
                      </a:r>
                      <a:r>
                        <a:rPr lang="en-US" sz="1200" dirty="0">
                          <a:effectLst/>
                        </a:rPr>
                        <a:t>Key</a:t>
                      </a:r>
                      <a:endParaRPr lang="en-US" sz="1200" dirty="0">
                        <a:effectLst/>
                        <a:latin typeface="Calibri"/>
                        <a:ea typeface="Calibri"/>
                        <a:cs typeface="Times New Roman"/>
                      </a:endParaRPr>
                    </a:p>
                  </a:txBody>
                  <a:tcPr marL="68580" marR="68580" marT="0" marB="0">
                    <a:solidFill>
                      <a:srgbClr val="D4EAE4"/>
                    </a:solidFill>
                  </a:tcPr>
                </a:tc>
                <a:tc>
                  <a:txBody>
                    <a:bodyPr/>
                    <a:lstStyle/>
                    <a:p>
                      <a:pPr marL="0" marR="64135">
                        <a:lnSpc>
                          <a:spcPct val="104000"/>
                        </a:lnSpc>
                        <a:spcBef>
                          <a:spcPts val="160"/>
                        </a:spcBef>
                        <a:spcAft>
                          <a:spcPts val="0"/>
                        </a:spcAft>
                      </a:pPr>
                      <a:r>
                        <a:rPr lang="en-US" sz="1200" spc="-75" dirty="0">
                          <a:effectLst/>
                        </a:rPr>
                        <a:t>Y</a:t>
                      </a:r>
                      <a:r>
                        <a:rPr lang="en-US" sz="1200" dirty="0">
                          <a:effectLst/>
                        </a:rPr>
                        <a:t>es</a:t>
                      </a:r>
                      <a:endParaRPr lang="en-US" sz="1200" dirty="0">
                        <a:effectLst/>
                        <a:latin typeface="Calibri"/>
                        <a:ea typeface="Calibri"/>
                        <a:cs typeface="Times New Roman"/>
                      </a:endParaRPr>
                    </a:p>
                  </a:txBody>
                  <a:tcPr marL="68580" marR="68580" marT="0" marB="0">
                    <a:solidFill>
                      <a:srgbClr val="D4EAE4"/>
                    </a:solidFill>
                  </a:tcPr>
                </a:tc>
                <a:tc>
                  <a:txBody>
                    <a:bodyPr/>
                    <a:lstStyle/>
                    <a:p>
                      <a:pPr marL="0" marR="64135">
                        <a:lnSpc>
                          <a:spcPct val="104000"/>
                        </a:lnSpc>
                        <a:spcBef>
                          <a:spcPts val="160"/>
                        </a:spcBef>
                        <a:spcAft>
                          <a:spcPts val="0"/>
                        </a:spcAft>
                      </a:pPr>
                      <a:r>
                        <a:rPr lang="en-US" sz="1200" dirty="0">
                          <a:effectLst/>
                        </a:rPr>
                        <a:t>None</a:t>
                      </a:r>
                      <a:endParaRPr lang="en-US" sz="1200" dirty="0">
                        <a:effectLst/>
                        <a:latin typeface="Calibri"/>
                        <a:ea typeface="Calibri"/>
                        <a:cs typeface="Times New Roman"/>
                      </a:endParaRPr>
                    </a:p>
                  </a:txBody>
                  <a:tcPr marL="68580" marR="68580" marT="0" marB="0">
                    <a:solidFill>
                      <a:srgbClr val="D4EAE4"/>
                    </a:solidFill>
                  </a:tcPr>
                </a:tc>
                <a:tc>
                  <a:txBody>
                    <a:bodyPr/>
                    <a:lstStyle/>
                    <a:p>
                      <a:pPr marL="0" marR="64135">
                        <a:lnSpc>
                          <a:spcPct val="104000"/>
                        </a:lnSpc>
                        <a:spcBef>
                          <a:spcPts val="160"/>
                        </a:spcBef>
                        <a:spcAft>
                          <a:spcPts val="0"/>
                        </a:spcAft>
                      </a:pPr>
                      <a:r>
                        <a:rPr lang="en-US" sz="1200" dirty="0">
                          <a:effectLst/>
                        </a:rPr>
                        <a:t>This</a:t>
                      </a:r>
                      <a:r>
                        <a:rPr lang="en-US" sz="1200" spc="35" dirty="0">
                          <a:effectLst/>
                        </a:rPr>
                        <a:t> </a:t>
                      </a:r>
                      <a:r>
                        <a:rPr lang="en-US" sz="1200" dirty="0">
                          <a:effectLst/>
                        </a:rPr>
                        <a:t>is</a:t>
                      </a:r>
                      <a:r>
                        <a:rPr lang="en-US" sz="1200" spc="-40" dirty="0">
                          <a:effectLst/>
                        </a:rPr>
                        <a:t> </a:t>
                      </a:r>
                      <a:r>
                        <a:rPr lang="en-US" sz="1200" dirty="0">
                          <a:effectLst/>
                        </a:rPr>
                        <a:t>not</a:t>
                      </a:r>
                      <a:r>
                        <a:rPr lang="en-US" sz="1200" spc="90" dirty="0">
                          <a:effectLst/>
                        </a:rPr>
                        <a:t> </a:t>
                      </a:r>
                      <a:r>
                        <a:rPr lang="en-US" sz="1200" dirty="0">
                          <a:effectLst/>
                        </a:rPr>
                        <a:t>quite</a:t>
                      </a:r>
                      <a:r>
                        <a:rPr lang="en-US" sz="1200" spc="80" dirty="0">
                          <a:effectLst/>
                        </a:rPr>
                        <a:t> </a:t>
                      </a:r>
                      <a:r>
                        <a:rPr lang="en-US" sz="1200" dirty="0">
                          <a:effectLst/>
                        </a:rPr>
                        <a:t>a Surrogate</a:t>
                      </a:r>
                      <a:r>
                        <a:rPr lang="en-US" sz="1200" spc="80" dirty="0">
                          <a:effectLst/>
                        </a:rPr>
                        <a:t> </a:t>
                      </a:r>
                      <a:r>
                        <a:rPr lang="en-US" sz="1200" dirty="0">
                          <a:effectLst/>
                        </a:rPr>
                        <a:t>Key—for</a:t>
                      </a:r>
                      <a:r>
                        <a:rPr lang="en-US" sz="1200" spc="-40" dirty="0">
                          <a:effectLst/>
                        </a:rPr>
                        <a:t> </a:t>
                      </a:r>
                      <a:r>
                        <a:rPr lang="en-US" sz="1200" i="1" dirty="0">
                          <a:effectLst/>
                        </a:rPr>
                        <a:t>each</a:t>
                      </a:r>
                      <a:r>
                        <a:rPr lang="en-US" sz="1200" spc="15" dirty="0">
                          <a:effectLst/>
                        </a:rPr>
                        <a:t> </a:t>
                      </a:r>
                      <a:r>
                        <a:rPr lang="en-US" sz="1200" dirty="0" err="1">
                          <a:effectLst/>
                        </a:rPr>
                        <a:t>InvoiceNumber</a:t>
                      </a:r>
                      <a:r>
                        <a:rPr lang="en-US" sz="1200" dirty="0">
                          <a:effectLst/>
                        </a:rPr>
                        <a:t>:</a:t>
                      </a:r>
                      <a:r>
                        <a:rPr lang="en-US" sz="1200" spc="205" dirty="0">
                          <a:effectLst/>
                        </a:rPr>
                        <a:t> </a:t>
                      </a:r>
                      <a:r>
                        <a:rPr lang="en-US" sz="1200" dirty="0">
                          <a:effectLst/>
                        </a:rPr>
                        <a:t>Increment=1 Application</a:t>
                      </a:r>
                      <a:r>
                        <a:rPr lang="en-US" sz="1200" spc="95" dirty="0">
                          <a:effectLst/>
                        </a:rPr>
                        <a:t> </a:t>
                      </a:r>
                      <a:r>
                        <a:rPr lang="en-US" sz="1200" dirty="0">
                          <a:effectLst/>
                        </a:rPr>
                        <a:t>logic</a:t>
                      </a:r>
                      <a:r>
                        <a:rPr lang="en-US" sz="1200" spc="-40" dirty="0">
                          <a:effectLst/>
                        </a:rPr>
                        <a:t> </a:t>
                      </a:r>
                      <a:r>
                        <a:rPr lang="en-US" sz="1200" dirty="0">
                          <a:effectLst/>
                        </a:rPr>
                        <a:t>will</a:t>
                      </a:r>
                      <a:r>
                        <a:rPr lang="en-US" sz="1200" spc="-90" dirty="0">
                          <a:effectLst/>
                        </a:rPr>
                        <a:t> </a:t>
                      </a:r>
                      <a:r>
                        <a:rPr lang="en-US" sz="1200" dirty="0">
                          <a:effectLst/>
                        </a:rPr>
                        <a:t>be</a:t>
                      </a:r>
                      <a:r>
                        <a:rPr lang="en-US" sz="1200" spc="45" dirty="0">
                          <a:effectLst/>
                        </a:rPr>
                        <a:t> </a:t>
                      </a:r>
                      <a:r>
                        <a:rPr lang="en-US" sz="1200" dirty="0">
                          <a:effectLst/>
                        </a:rPr>
                        <a:t>needed</a:t>
                      </a:r>
                      <a:r>
                        <a:rPr lang="en-US" sz="1200" spc="140" dirty="0">
                          <a:effectLst/>
                        </a:rPr>
                        <a:t> </a:t>
                      </a:r>
                      <a:r>
                        <a:rPr lang="en-US" sz="1200" dirty="0">
                          <a:effectLst/>
                        </a:rPr>
                        <a:t>to</a:t>
                      </a:r>
                      <a:r>
                        <a:rPr lang="en-US" sz="1200" spc="55" dirty="0">
                          <a:effectLst/>
                        </a:rPr>
                        <a:t> </a:t>
                      </a:r>
                      <a:r>
                        <a:rPr lang="en-US" sz="1200" dirty="0">
                          <a:effectLst/>
                        </a:rPr>
                        <a:t>supply</a:t>
                      </a:r>
                      <a:r>
                        <a:rPr lang="en-US" sz="1200" spc="60" dirty="0">
                          <a:effectLst/>
                        </a:rPr>
                        <a:t> </a:t>
                      </a:r>
                      <a:r>
                        <a:rPr lang="en-US" sz="1200" dirty="0">
                          <a:effectLst/>
                        </a:rPr>
                        <a:t>the</a:t>
                      </a:r>
                      <a:r>
                        <a:rPr lang="en-US" sz="1200" spc="75" dirty="0">
                          <a:effectLst/>
                        </a:rPr>
                        <a:t> </a:t>
                      </a:r>
                      <a:r>
                        <a:rPr lang="en-US" sz="1200" dirty="0">
                          <a:effectLst/>
                        </a:rPr>
                        <a:t>correct</a:t>
                      </a:r>
                      <a:r>
                        <a:rPr lang="en-US" sz="1200" spc="110" dirty="0">
                          <a:effectLst/>
                        </a:rPr>
                        <a:t> </a:t>
                      </a:r>
                      <a:r>
                        <a:rPr lang="en-US" sz="1200" dirty="0">
                          <a:effectLst/>
                        </a:rPr>
                        <a:t>value</a:t>
                      </a:r>
                      <a:endParaRPr lang="en-US" sz="1200" dirty="0">
                        <a:effectLst/>
                        <a:latin typeface="Calibri"/>
                        <a:ea typeface="Calibri"/>
                        <a:cs typeface="Times New Roman"/>
                      </a:endParaRPr>
                    </a:p>
                  </a:txBody>
                  <a:tcPr marL="68580" marR="68580" marT="0" marB="0">
                    <a:solidFill>
                      <a:srgbClr val="D4EAE4"/>
                    </a:solidFill>
                  </a:tcPr>
                </a:tc>
                <a:extLst>
                  <a:ext uri="{0D108BD9-81ED-4DB2-BD59-A6C34878D82A}">
                    <a16:rowId xmlns:a16="http://schemas.microsoft.com/office/drawing/2014/main" val="10002"/>
                  </a:ext>
                </a:extLst>
              </a:tr>
              <a:tr h="173232">
                <a:tc>
                  <a:txBody>
                    <a:bodyPr/>
                    <a:lstStyle/>
                    <a:p>
                      <a:pPr marL="0" marR="0">
                        <a:lnSpc>
                          <a:spcPct val="115000"/>
                        </a:lnSpc>
                        <a:spcBef>
                          <a:spcPts val="0"/>
                        </a:spcBef>
                        <a:spcAft>
                          <a:spcPts val="0"/>
                        </a:spcAft>
                      </a:pPr>
                      <a:r>
                        <a:rPr lang="en-US" sz="1200">
                          <a:effectLst/>
                        </a:rPr>
                        <a:t>Quantity</a:t>
                      </a:r>
                      <a:endParaRPr lang="en-US" sz="1200">
                        <a:effectLst/>
                        <a:latin typeface="Calibri"/>
                        <a:ea typeface="Calibri"/>
                        <a:cs typeface="Times New Roman"/>
                      </a:endParaRPr>
                    </a:p>
                  </a:txBody>
                  <a:tcPr marL="68580" marR="68580" marT="0" marB="0">
                    <a:solidFill>
                      <a:srgbClr val="D4EAE4"/>
                    </a:solidFill>
                  </a:tcPr>
                </a:tc>
                <a:tc>
                  <a:txBody>
                    <a:bodyPr/>
                    <a:lstStyle/>
                    <a:p>
                      <a:pPr marL="0" marR="0">
                        <a:lnSpc>
                          <a:spcPct val="115000"/>
                        </a:lnSpc>
                        <a:spcBef>
                          <a:spcPts val="0"/>
                        </a:spcBef>
                        <a:spcAft>
                          <a:spcPts val="0"/>
                        </a:spcAft>
                      </a:pPr>
                      <a:r>
                        <a:rPr lang="en-US" sz="1200">
                          <a:effectLst/>
                        </a:rPr>
                        <a:t>Integer</a:t>
                      </a:r>
                      <a:endParaRPr lang="en-US" sz="1200">
                        <a:effectLst/>
                        <a:latin typeface="Calibri"/>
                        <a:ea typeface="Calibri"/>
                        <a:cs typeface="Times New Roman"/>
                      </a:endParaRPr>
                    </a:p>
                  </a:txBody>
                  <a:tcPr marL="68580" marR="68580" marT="0" marB="0">
                    <a:solidFill>
                      <a:srgbClr val="D4EAE4"/>
                    </a:solidFill>
                  </a:tcPr>
                </a:tc>
                <a:tc>
                  <a:txBody>
                    <a:bodyPr/>
                    <a:lstStyle/>
                    <a:p>
                      <a:pPr marL="0" marR="0">
                        <a:lnSpc>
                          <a:spcPct val="115000"/>
                        </a:lnSpc>
                        <a:spcBef>
                          <a:spcPts val="0"/>
                        </a:spcBef>
                        <a:spcAft>
                          <a:spcPts val="0"/>
                        </a:spcAft>
                      </a:pPr>
                      <a:r>
                        <a:rPr lang="en-US" sz="1200">
                          <a:effectLst/>
                        </a:rPr>
                        <a:t>No</a:t>
                      </a:r>
                      <a:endParaRPr lang="en-US" sz="1200">
                        <a:effectLst/>
                        <a:latin typeface="Calibri"/>
                        <a:ea typeface="Calibri"/>
                        <a:cs typeface="Times New Roman"/>
                      </a:endParaRPr>
                    </a:p>
                  </a:txBody>
                  <a:tcPr marL="68580" marR="68580" marT="0" marB="0">
                    <a:solidFill>
                      <a:srgbClr val="D4EAE4"/>
                    </a:solidFill>
                  </a:tcPr>
                </a:tc>
                <a:tc>
                  <a:txBody>
                    <a:bodyPr/>
                    <a:lstStyle/>
                    <a:p>
                      <a:pPr marL="0" marR="0">
                        <a:lnSpc>
                          <a:spcPct val="115000"/>
                        </a:lnSpc>
                        <a:spcBef>
                          <a:spcPts val="0"/>
                        </a:spcBef>
                        <a:spcAft>
                          <a:spcPts val="0"/>
                        </a:spcAft>
                      </a:pPr>
                      <a:r>
                        <a:rPr lang="en-US" sz="1200" dirty="0">
                          <a:effectLst/>
                        </a:rPr>
                        <a:t>No</a:t>
                      </a:r>
                      <a:endParaRPr lang="en-US" sz="1200" dirty="0">
                        <a:effectLst/>
                        <a:latin typeface="Calibri"/>
                        <a:ea typeface="Calibri"/>
                        <a:cs typeface="Times New Roman"/>
                      </a:endParaRPr>
                    </a:p>
                  </a:txBody>
                  <a:tcPr marL="68580" marR="68580" marT="0" marB="0">
                    <a:solidFill>
                      <a:srgbClr val="D4EAE4"/>
                    </a:solidFill>
                  </a:tcPr>
                </a:tc>
                <a:tc>
                  <a:txBody>
                    <a:bodyPr/>
                    <a:lstStyle/>
                    <a:p>
                      <a:pPr marL="0" marR="0">
                        <a:lnSpc>
                          <a:spcPct val="115000"/>
                        </a:lnSpc>
                        <a:spcBef>
                          <a:spcPts val="0"/>
                        </a:spcBef>
                        <a:spcAft>
                          <a:spcPts val="0"/>
                        </a:spcAft>
                      </a:pPr>
                      <a:r>
                        <a:rPr lang="en-US" sz="1200">
                          <a:effectLst/>
                        </a:rPr>
                        <a:t>None</a:t>
                      </a:r>
                      <a:endParaRPr lang="en-US" sz="1200">
                        <a:effectLst/>
                        <a:latin typeface="Calibri"/>
                        <a:ea typeface="Calibri"/>
                        <a:cs typeface="Times New Roman"/>
                      </a:endParaRPr>
                    </a:p>
                  </a:txBody>
                  <a:tcPr marL="68580" marR="68580" marT="0" marB="0">
                    <a:solidFill>
                      <a:srgbClr val="D4EAE4"/>
                    </a:solidFill>
                  </a:tcPr>
                </a:tc>
                <a:tc>
                  <a:txBody>
                    <a:bodyPr/>
                    <a:lstStyle/>
                    <a:p>
                      <a:pPr marL="0" marR="0">
                        <a:lnSpc>
                          <a:spcPct val="115000"/>
                        </a:lnSpc>
                        <a:spcBef>
                          <a:spcPts val="0"/>
                        </a:spcBef>
                        <a:spcAft>
                          <a:spcPts val="0"/>
                        </a:spcAft>
                      </a:pPr>
                      <a:r>
                        <a:rPr lang="en-US" sz="1200" dirty="0">
                          <a:solidFill>
                            <a:srgbClr val="D4EAE4"/>
                          </a:solidFill>
                          <a:effectLst/>
                        </a:rPr>
                        <a:t>Blank</a:t>
                      </a:r>
                      <a:endParaRPr lang="en-US" sz="1200" dirty="0">
                        <a:solidFill>
                          <a:srgbClr val="D4EAE4"/>
                        </a:solidFill>
                        <a:effectLst/>
                        <a:latin typeface="Calibri"/>
                        <a:ea typeface="Calibri"/>
                        <a:cs typeface="Times New Roman"/>
                      </a:endParaRPr>
                    </a:p>
                  </a:txBody>
                  <a:tcPr marL="68580" marR="68580" marT="0" marB="0">
                    <a:solidFill>
                      <a:srgbClr val="D4EAE4"/>
                    </a:solidFill>
                  </a:tcPr>
                </a:tc>
                <a:extLst>
                  <a:ext uri="{0D108BD9-81ED-4DB2-BD59-A6C34878D82A}">
                    <a16:rowId xmlns:a16="http://schemas.microsoft.com/office/drawing/2014/main" val="10003"/>
                  </a:ext>
                </a:extLst>
              </a:tr>
              <a:tr h="173232">
                <a:tc>
                  <a:txBody>
                    <a:bodyPr/>
                    <a:lstStyle/>
                    <a:p>
                      <a:pPr marL="0" marR="0">
                        <a:lnSpc>
                          <a:spcPct val="115000"/>
                        </a:lnSpc>
                        <a:spcBef>
                          <a:spcPts val="0"/>
                        </a:spcBef>
                        <a:spcAft>
                          <a:spcPts val="0"/>
                        </a:spcAft>
                      </a:pPr>
                      <a:r>
                        <a:rPr lang="en-US" sz="1200">
                          <a:effectLst/>
                        </a:rPr>
                        <a:t>UnitPrice</a:t>
                      </a:r>
                      <a:endParaRPr lang="en-US" sz="1200">
                        <a:effectLst/>
                        <a:latin typeface="Calibri"/>
                        <a:ea typeface="Calibri"/>
                        <a:cs typeface="Times New Roman"/>
                      </a:endParaRPr>
                    </a:p>
                  </a:txBody>
                  <a:tcPr marL="68580" marR="68580" marT="0" marB="0">
                    <a:solidFill>
                      <a:srgbClr val="D4EAE4"/>
                    </a:solidFill>
                  </a:tcPr>
                </a:tc>
                <a:tc>
                  <a:txBody>
                    <a:bodyPr/>
                    <a:lstStyle/>
                    <a:p>
                      <a:pPr marL="0" marR="0">
                        <a:lnSpc>
                          <a:spcPct val="115000"/>
                        </a:lnSpc>
                        <a:spcBef>
                          <a:spcPts val="0"/>
                        </a:spcBef>
                        <a:spcAft>
                          <a:spcPts val="0"/>
                        </a:spcAft>
                      </a:pPr>
                      <a:r>
                        <a:rPr lang="en-US" sz="1200">
                          <a:effectLst/>
                        </a:rPr>
                        <a:t>Numeric</a:t>
                      </a:r>
                      <a:r>
                        <a:rPr lang="en-US" sz="1200" spc="140">
                          <a:effectLst/>
                        </a:rPr>
                        <a:t> </a:t>
                      </a:r>
                      <a:r>
                        <a:rPr lang="en-US" sz="1200">
                          <a:effectLst/>
                        </a:rPr>
                        <a:t>(9,2)</a:t>
                      </a:r>
                      <a:endParaRPr lang="en-US" sz="1200">
                        <a:effectLst/>
                        <a:latin typeface="Calibri"/>
                        <a:ea typeface="Calibri"/>
                        <a:cs typeface="Times New Roman"/>
                      </a:endParaRPr>
                    </a:p>
                  </a:txBody>
                  <a:tcPr marL="68580" marR="68580" marT="0" marB="0">
                    <a:solidFill>
                      <a:srgbClr val="D4EAE4"/>
                    </a:solidFill>
                  </a:tcPr>
                </a:tc>
                <a:tc>
                  <a:txBody>
                    <a:bodyPr/>
                    <a:lstStyle/>
                    <a:p>
                      <a:pPr marL="0" marR="0">
                        <a:lnSpc>
                          <a:spcPct val="115000"/>
                        </a:lnSpc>
                        <a:spcBef>
                          <a:spcPts val="0"/>
                        </a:spcBef>
                        <a:spcAft>
                          <a:spcPts val="0"/>
                        </a:spcAft>
                      </a:pPr>
                      <a:r>
                        <a:rPr lang="en-US" sz="1200">
                          <a:effectLst/>
                        </a:rPr>
                        <a:t>No</a:t>
                      </a:r>
                      <a:endParaRPr lang="en-US" sz="1200">
                        <a:effectLst/>
                        <a:latin typeface="Calibri"/>
                        <a:ea typeface="Calibri"/>
                        <a:cs typeface="Times New Roman"/>
                      </a:endParaRPr>
                    </a:p>
                  </a:txBody>
                  <a:tcPr marL="68580" marR="68580" marT="0" marB="0">
                    <a:solidFill>
                      <a:srgbClr val="D4EAE4"/>
                    </a:solidFill>
                  </a:tcPr>
                </a:tc>
                <a:tc>
                  <a:txBody>
                    <a:bodyPr/>
                    <a:lstStyle/>
                    <a:p>
                      <a:pPr marL="0" marR="0">
                        <a:lnSpc>
                          <a:spcPct val="115000"/>
                        </a:lnSpc>
                        <a:spcBef>
                          <a:spcPts val="0"/>
                        </a:spcBef>
                        <a:spcAft>
                          <a:spcPts val="0"/>
                        </a:spcAft>
                      </a:pPr>
                      <a:r>
                        <a:rPr lang="en-US" sz="1200">
                          <a:effectLst/>
                        </a:rPr>
                        <a:t>No</a:t>
                      </a:r>
                      <a:endParaRPr lang="en-US" sz="1200">
                        <a:effectLst/>
                        <a:latin typeface="Calibri"/>
                        <a:ea typeface="Calibri"/>
                        <a:cs typeface="Times New Roman"/>
                      </a:endParaRPr>
                    </a:p>
                  </a:txBody>
                  <a:tcPr marL="68580" marR="68580" marT="0" marB="0">
                    <a:solidFill>
                      <a:srgbClr val="D4EAE4"/>
                    </a:solidFill>
                  </a:tcPr>
                </a:tc>
                <a:tc>
                  <a:txBody>
                    <a:bodyPr/>
                    <a:lstStyle/>
                    <a:p>
                      <a:pPr marL="0" marR="0">
                        <a:lnSpc>
                          <a:spcPct val="115000"/>
                        </a:lnSpc>
                        <a:spcBef>
                          <a:spcPts val="0"/>
                        </a:spcBef>
                        <a:spcAft>
                          <a:spcPts val="0"/>
                        </a:spcAft>
                      </a:pPr>
                      <a:r>
                        <a:rPr lang="en-US" sz="1200" dirty="0">
                          <a:effectLst/>
                        </a:rPr>
                        <a:t>None</a:t>
                      </a:r>
                      <a:endParaRPr lang="en-US" sz="1200" dirty="0">
                        <a:effectLst/>
                        <a:latin typeface="Calibri"/>
                        <a:ea typeface="Calibri"/>
                        <a:cs typeface="Times New Roman"/>
                      </a:endParaRPr>
                    </a:p>
                  </a:txBody>
                  <a:tcPr marL="68580" marR="68580" marT="0" marB="0">
                    <a:solidFill>
                      <a:srgbClr val="D4EAE4"/>
                    </a:solidFill>
                  </a:tcPr>
                </a:tc>
                <a:tc>
                  <a:txBody>
                    <a:bodyPr/>
                    <a:lstStyle/>
                    <a:p>
                      <a:pPr marL="0" marR="0">
                        <a:lnSpc>
                          <a:spcPct val="115000"/>
                        </a:lnSpc>
                        <a:spcBef>
                          <a:spcPts val="0"/>
                        </a:spcBef>
                        <a:spcAft>
                          <a:spcPts val="0"/>
                        </a:spcAft>
                      </a:pPr>
                      <a:r>
                        <a:rPr lang="en-US" sz="1200" dirty="0">
                          <a:solidFill>
                            <a:srgbClr val="D4EAE4"/>
                          </a:solidFill>
                          <a:effectLst/>
                        </a:rPr>
                        <a:t>Blank</a:t>
                      </a:r>
                      <a:endParaRPr lang="en-US" sz="1200" dirty="0">
                        <a:solidFill>
                          <a:srgbClr val="D4EAE4"/>
                        </a:solidFill>
                        <a:effectLst/>
                        <a:latin typeface="Calibri"/>
                        <a:ea typeface="Calibri"/>
                        <a:cs typeface="Times New Roman"/>
                      </a:endParaRPr>
                    </a:p>
                  </a:txBody>
                  <a:tcPr marL="68580" marR="68580" marT="0" marB="0">
                    <a:solidFill>
                      <a:srgbClr val="D4EAE4"/>
                    </a:solidFill>
                  </a:tcPr>
                </a:tc>
                <a:extLst>
                  <a:ext uri="{0D108BD9-81ED-4DB2-BD59-A6C34878D82A}">
                    <a16:rowId xmlns:a16="http://schemas.microsoft.com/office/drawing/2014/main" val="10004"/>
                  </a:ext>
                </a:extLst>
              </a:tr>
              <a:tr h="173232">
                <a:tc>
                  <a:txBody>
                    <a:bodyPr/>
                    <a:lstStyle/>
                    <a:p>
                      <a:pPr marL="0" marR="0">
                        <a:lnSpc>
                          <a:spcPct val="115000"/>
                        </a:lnSpc>
                        <a:spcBef>
                          <a:spcPts val="0"/>
                        </a:spcBef>
                        <a:spcAft>
                          <a:spcPts val="0"/>
                        </a:spcAft>
                      </a:pPr>
                      <a:r>
                        <a:rPr lang="en-US" sz="1200" spc="-90">
                          <a:effectLst/>
                        </a:rPr>
                        <a:t>T</a:t>
                      </a:r>
                      <a:r>
                        <a:rPr lang="en-US" sz="1200">
                          <a:effectLst/>
                        </a:rPr>
                        <a:t>otal</a:t>
                      </a:r>
                      <a:endParaRPr lang="en-US" sz="1200">
                        <a:effectLst/>
                        <a:latin typeface="Calibri"/>
                        <a:ea typeface="Calibri"/>
                        <a:cs typeface="Times New Roman"/>
                      </a:endParaRPr>
                    </a:p>
                  </a:txBody>
                  <a:tcPr marL="68580" marR="68580" marT="0" marB="0">
                    <a:solidFill>
                      <a:srgbClr val="D4EAE4"/>
                    </a:solidFill>
                  </a:tcPr>
                </a:tc>
                <a:tc>
                  <a:txBody>
                    <a:bodyPr/>
                    <a:lstStyle/>
                    <a:p>
                      <a:pPr marL="0" marR="0">
                        <a:lnSpc>
                          <a:spcPct val="115000"/>
                        </a:lnSpc>
                        <a:spcBef>
                          <a:spcPts val="0"/>
                        </a:spcBef>
                        <a:spcAft>
                          <a:spcPts val="0"/>
                        </a:spcAft>
                      </a:pPr>
                      <a:r>
                        <a:rPr lang="en-US" sz="1200">
                          <a:effectLst/>
                        </a:rPr>
                        <a:t>Numeric</a:t>
                      </a:r>
                      <a:r>
                        <a:rPr lang="en-US" sz="1200" spc="140">
                          <a:effectLst/>
                        </a:rPr>
                        <a:t> </a:t>
                      </a:r>
                      <a:r>
                        <a:rPr lang="en-US" sz="1200">
                          <a:effectLst/>
                        </a:rPr>
                        <a:t>(9,2)</a:t>
                      </a:r>
                      <a:endParaRPr lang="en-US" sz="1200">
                        <a:effectLst/>
                        <a:latin typeface="Calibri"/>
                        <a:ea typeface="Calibri"/>
                        <a:cs typeface="Times New Roman"/>
                      </a:endParaRPr>
                    </a:p>
                  </a:txBody>
                  <a:tcPr marL="68580" marR="68580" marT="0" marB="0">
                    <a:solidFill>
                      <a:srgbClr val="D4EAE4"/>
                    </a:solidFill>
                  </a:tcPr>
                </a:tc>
                <a:tc>
                  <a:txBody>
                    <a:bodyPr/>
                    <a:lstStyle/>
                    <a:p>
                      <a:pPr marL="0" marR="0">
                        <a:lnSpc>
                          <a:spcPct val="115000"/>
                        </a:lnSpc>
                        <a:spcBef>
                          <a:spcPts val="0"/>
                        </a:spcBef>
                        <a:spcAft>
                          <a:spcPts val="0"/>
                        </a:spcAft>
                      </a:pPr>
                      <a:r>
                        <a:rPr lang="en-US" sz="1200">
                          <a:effectLst/>
                        </a:rPr>
                        <a:t>No</a:t>
                      </a:r>
                      <a:endParaRPr lang="en-US" sz="1200">
                        <a:effectLst/>
                        <a:latin typeface="Calibri"/>
                        <a:ea typeface="Calibri"/>
                        <a:cs typeface="Times New Roman"/>
                      </a:endParaRPr>
                    </a:p>
                  </a:txBody>
                  <a:tcPr marL="68580" marR="68580" marT="0" marB="0">
                    <a:solidFill>
                      <a:srgbClr val="D4EAE4"/>
                    </a:solidFill>
                  </a:tcPr>
                </a:tc>
                <a:tc>
                  <a:txBody>
                    <a:bodyPr/>
                    <a:lstStyle/>
                    <a:p>
                      <a:pPr marL="0" marR="0">
                        <a:lnSpc>
                          <a:spcPct val="115000"/>
                        </a:lnSpc>
                        <a:spcBef>
                          <a:spcPts val="0"/>
                        </a:spcBef>
                        <a:spcAft>
                          <a:spcPts val="0"/>
                        </a:spcAft>
                      </a:pPr>
                      <a:r>
                        <a:rPr lang="en-US" sz="1200">
                          <a:effectLst/>
                        </a:rPr>
                        <a:t>No</a:t>
                      </a:r>
                      <a:endParaRPr lang="en-US" sz="1200">
                        <a:effectLst/>
                        <a:latin typeface="Calibri"/>
                        <a:ea typeface="Calibri"/>
                        <a:cs typeface="Times New Roman"/>
                      </a:endParaRPr>
                    </a:p>
                  </a:txBody>
                  <a:tcPr marL="68580" marR="68580" marT="0" marB="0">
                    <a:solidFill>
                      <a:srgbClr val="D4EAE4"/>
                    </a:solidFill>
                  </a:tcPr>
                </a:tc>
                <a:tc>
                  <a:txBody>
                    <a:bodyPr/>
                    <a:lstStyle/>
                    <a:p>
                      <a:pPr marL="0" marR="0">
                        <a:lnSpc>
                          <a:spcPct val="115000"/>
                        </a:lnSpc>
                        <a:spcBef>
                          <a:spcPts val="0"/>
                        </a:spcBef>
                        <a:spcAft>
                          <a:spcPts val="0"/>
                        </a:spcAft>
                      </a:pPr>
                      <a:r>
                        <a:rPr lang="en-US" sz="1200" dirty="0">
                          <a:effectLst/>
                        </a:rPr>
                        <a:t>None</a:t>
                      </a:r>
                      <a:endParaRPr lang="en-US" sz="1200" dirty="0">
                        <a:effectLst/>
                        <a:latin typeface="Calibri"/>
                        <a:ea typeface="Calibri"/>
                        <a:cs typeface="Times New Roman"/>
                      </a:endParaRPr>
                    </a:p>
                  </a:txBody>
                  <a:tcPr marL="68580" marR="68580" marT="0" marB="0">
                    <a:solidFill>
                      <a:srgbClr val="D4EAE4"/>
                    </a:solidFill>
                  </a:tcPr>
                </a:tc>
                <a:tc>
                  <a:txBody>
                    <a:bodyPr/>
                    <a:lstStyle/>
                    <a:p>
                      <a:pPr marL="0" marR="0">
                        <a:lnSpc>
                          <a:spcPct val="115000"/>
                        </a:lnSpc>
                        <a:spcBef>
                          <a:spcPts val="0"/>
                        </a:spcBef>
                        <a:spcAft>
                          <a:spcPts val="0"/>
                        </a:spcAft>
                      </a:pPr>
                      <a:r>
                        <a:rPr lang="en-US" sz="1200" dirty="0">
                          <a:solidFill>
                            <a:srgbClr val="D4EAE4"/>
                          </a:solidFill>
                          <a:effectLst/>
                        </a:rPr>
                        <a:t>Blank</a:t>
                      </a:r>
                      <a:endParaRPr lang="en-US" sz="1200" dirty="0">
                        <a:solidFill>
                          <a:srgbClr val="D4EAE4"/>
                        </a:solidFill>
                        <a:effectLst/>
                        <a:latin typeface="Calibri"/>
                        <a:ea typeface="Calibri"/>
                        <a:cs typeface="Times New Roman"/>
                      </a:endParaRPr>
                    </a:p>
                  </a:txBody>
                  <a:tcPr marL="68580" marR="68580" marT="0" marB="0">
                    <a:solidFill>
                      <a:srgbClr val="D4EAE4"/>
                    </a:solidFill>
                  </a:tcPr>
                </a:tc>
                <a:extLst>
                  <a:ext uri="{0D108BD9-81ED-4DB2-BD59-A6C34878D82A}">
                    <a16:rowId xmlns:a16="http://schemas.microsoft.com/office/drawing/2014/main" val="10005"/>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1303091524"/>
              </p:ext>
            </p:extLst>
          </p:nvPr>
        </p:nvGraphicFramePr>
        <p:xfrm>
          <a:off x="457200" y="4665579"/>
          <a:ext cx="8153400" cy="1430421"/>
        </p:xfrm>
        <a:graphic>
          <a:graphicData uri="http://schemas.openxmlformats.org/drawingml/2006/table">
            <a:tbl>
              <a:tblPr firstRow="1" firstCol="1" bandRow="1">
                <a:tableStyleId>{2D5ABB26-0587-4C30-8999-92F81FD0307C}</a:tableStyleId>
              </a:tblPr>
              <a:tblGrid>
                <a:gridCol w="1524000">
                  <a:extLst>
                    <a:ext uri="{9D8B030D-6E8A-4147-A177-3AD203B41FA5}">
                      <a16:colId xmlns:a16="http://schemas.microsoft.com/office/drawing/2014/main" val="20000"/>
                    </a:ext>
                  </a:extLst>
                </a:gridCol>
                <a:gridCol w="16764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gridCol w="1219200">
                  <a:extLst>
                    <a:ext uri="{9D8B030D-6E8A-4147-A177-3AD203B41FA5}">
                      <a16:colId xmlns:a16="http://schemas.microsoft.com/office/drawing/2014/main" val="20003"/>
                    </a:ext>
                  </a:extLst>
                </a:gridCol>
                <a:gridCol w="1371600">
                  <a:extLst>
                    <a:ext uri="{9D8B030D-6E8A-4147-A177-3AD203B41FA5}">
                      <a16:colId xmlns:a16="http://schemas.microsoft.com/office/drawing/2014/main" val="20004"/>
                    </a:ext>
                  </a:extLst>
                </a:gridCol>
                <a:gridCol w="1143000">
                  <a:extLst>
                    <a:ext uri="{9D8B030D-6E8A-4147-A177-3AD203B41FA5}">
                      <a16:colId xmlns:a16="http://schemas.microsoft.com/office/drawing/2014/main" val="20005"/>
                    </a:ext>
                  </a:extLst>
                </a:gridCol>
              </a:tblGrid>
              <a:tr h="281619">
                <a:tc>
                  <a:txBody>
                    <a:bodyPr/>
                    <a:lstStyle/>
                    <a:p>
                      <a:pPr marL="0" marR="0">
                        <a:lnSpc>
                          <a:spcPct val="115000"/>
                        </a:lnSpc>
                        <a:spcBef>
                          <a:spcPts val="0"/>
                        </a:spcBef>
                        <a:spcAft>
                          <a:spcPts val="0"/>
                        </a:spcAft>
                      </a:pPr>
                      <a:r>
                        <a:rPr lang="en-US" sz="1200" b="1" dirty="0">
                          <a:solidFill>
                            <a:schemeClr val="bg1"/>
                          </a:solidFill>
                          <a:effectLst/>
                        </a:rPr>
                        <a:t>Column</a:t>
                      </a:r>
                      <a:r>
                        <a:rPr lang="en-US" sz="1200" b="1" spc="10" dirty="0">
                          <a:solidFill>
                            <a:schemeClr val="bg1"/>
                          </a:solidFill>
                          <a:effectLst/>
                        </a:rPr>
                        <a:t> </a:t>
                      </a:r>
                      <a:r>
                        <a:rPr lang="en-US" sz="1200" b="1" dirty="0">
                          <a:solidFill>
                            <a:schemeClr val="bg1"/>
                          </a:solidFill>
                          <a:effectLst/>
                        </a:rPr>
                        <a:t>Name</a:t>
                      </a:r>
                      <a:endParaRPr lang="en-US" sz="1200" b="1" dirty="0">
                        <a:solidFill>
                          <a:schemeClr val="bg1"/>
                        </a:solidFill>
                        <a:effectLst/>
                        <a:latin typeface="Calibri"/>
                        <a:ea typeface="Calibri"/>
                        <a:cs typeface="Times New Roman"/>
                      </a:endParaRPr>
                    </a:p>
                  </a:txBody>
                  <a:tcPr marL="68580" marR="68580" marT="0" marB="0">
                    <a:solidFill>
                      <a:srgbClr val="007FA3"/>
                    </a:solidFill>
                  </a:tcPr>
                </a:tc>
                <a:tc>
                  <a:txBody>
                    <a:bodyPr/>
                    <a:lstStyle/>
                    <a:p>
                      <a:pPr marL="0" marR="0">
                        <a:lnSpc>
                          <a:spcPct val="115000"/>
                        </a:lnSpc>
                        <a:spcBef>
                          <a:spcPts val="0"/>
                        </a:spcBef>
                        <a:spcAft>
                          <a:spcPts val="0"/>
                        </a:spcAft>
                      </a:pPr>
                      <a:r>
                        <a:rPr lang="en-US" sz="1200" b="1" dirty="0">
                          <a:solidFill>
                            <a:schemeClr val="bg1"/>
                          </a:solidFill>
                          <a:effectLst/>
                        </a:rPr>
                        <a:t>Data</a:t>
                      </a:r>
                      <a:r>
                        <a:rPr lang="en-US" sz="1200" b="1" spc="-40" dirty="0">
                          <a:solidFill>
                            <a:schemeClr val="bg1"/>
                          </a:solidFill>
                          <a:effectLst/>
                        </a:rPr>
                        <a:t> </a:t>
                      </a:r>
                      <a:r>
                        <a:rPr lang="en-US" sz="1200" b="1" spc="-90" dirty="0">
                          <a:solidFill>
                            <a:schemeClr val="bg1"/>
                          </a:solidFill>
                          <a:effectLst/>
                        </a:rPr>
                        <a:t>T</a:t>
                      </a:r>
                      <a:r>
                        <a:rPr lang="en-US" sz="1200" b="1" dirty="0">
                          <a:solidFill>
                            <a:schemeClr val="bg1"/>
                          </a:solidFill>
                          <a:effectLst/>
                        </a:rPr>
                        <a:t>ype (Length)</a:t>
                      </a:r>
                      <a:endParaRPr lang="en-US" sz="1200" b="1" dirty="0">
                        <a:solidFill>
                          <a:schemeClr val="bg1"/>
                        </a:solidFill>
                        <a:effectLst/>
                        <a:latin typeface="Calibri"/>
                        <a:ea typeface="Calibri"/>
                        <a:cs typeface="Times New Roman"/>
                      </a:endParaRPr>
                    </a:p>
                  </a:txBody>
                  <a:tcPr marL="68580" marR="68580" marT="0" marB="0">
                    <a:solidFill>
                      <a:srgbClr val="007FA3"/>
                    </a:solidFill>
                  </a:tcPr>
                </a:tc>
                <a:tc>
                  <a:txBody>
                    <a:bodyPr/>
                    <a:lstStyle/>
                    <a:p>
                      <a:pPr marL="0" marR="0">
                        <a:lnSpc>
                          <a:spcPct val="115000"/>
                        </a:lnSpc>
                        <a:spcBef>
                          <a:spcPts val="0"/>
                        </a:spcBef>
                        <a:spcAft>
                          <a:spcPts val="0"/>
                        </a:spcAft>
                      </a:pPr>
                      <a:r>
                        <a:rPr lang="en-US" sz="1200" b="1" dirty="0">
                          <a:solidFill>
                            <a:schemeClr val="bg1"/>
                          </a:solidFill>
                          <a:effectLst/>
                        </a:rPr>
                        <a:t>Key</a:t>
                      </a:r>
                      <a:endParaRPr lang="en-US" sz="1200" b="1" dirty="0">
                        <a:solidFill>
                          <a:schemeClr val="bg1"/>
                        </a:solidFill>
                        <a:effectLst/>
                        <a:latin typeface="Calibri"/>
                        <a:ea typeface="Calibri"/>
                        <a:cs typeface="Times New Roman"/>
                      </a:endParaRPr>
                    </a:p>
                  </a:txBody>
                  <a:tcPr marL="68580" marR="68580" marT="0" marB="0">
                    <a:solidFill>
                      <a:srgbClr val="007FA3"/>
                    </a:solidFill>
                  </a:tcPr>
                </a:tc>
                <a:tc>
                  <a:txBody>
                    <a:bodyPr/>
                    <a:lstStyle/>
                    <a:p>
                      <a:pPr marL="0" marR="0">
                        <a:lnSpc>
                          <a:spcPct val="115000"/>
                        </a:lnSpc>
                        <a:spcBef>
                          <a:spcPts val="0"/>
                        </a:spcBef>
                        <a:spcAft>
                          <a:spcPts val="0"/>
                        </a:spcAft>
                      </a:pPr>
                      <a:r>
                        <a:rPr lang="en-US" sz="1200" b="1" dirty="0">
                          <a:solidFill>
                            <a:schemeClr val="bg1"/>
                          </a:solidFill>
                          <a:effectLst/>
                        </a:rPr>
                        <a:t>Required</a:t>
                      </a:r>
                      <a:endParaRPr lang="en-US" sz="1200" b="1" dirty="0">
                        <a:solidFill>
                          <a:schemeClr val="bg1"/>
                        </a:solidFill>
                        <a:effectLst/>
                        <a:latin typeface="Calibri"/>
                        <a:ea typeface="Calibri"/>
                        <a:cs typeface="Times New Roman"/>
                      </a:endParaRPr>
                    </a:p>
                  </a:txBody>
                  <a:tcPr marL="68580" marR="68580" marT="0" marB="0">
                    <a:solidFill>
                      <a:srgbClr val="007FA3"/>
                    </a:solidFill>
                  </a:tcPr>
                </a:tc>
                <a:tc>
                  <a:txBody>
                    <a:bodyPr/>
                    <a:lstStyle/>
                    <a:p>
                      <a:pPr marL="0" marR="0">
                        <a:lnSpc>
                          <a:spcPct val="115000"/>
                        </a:lnSpc>
                        <a:spcBef>
                          <a:spcPts val="0"/>
                        </a:spcBef>
                        <a:spcAft>
                          <a:spcPts val="0"/>
                        </a:spcAft>
                      </a:pPr>
                      <a:r>
                        <a:rPr lang="en-US" sz="1200" b="1" dirty="0">
                          <a:solidFill>
                            <a:schemeClr val="bg1"/>
                          </a:solidFill>
                          <a:effectLst/>
                        </a:rPr>
                        <a:t>Default</a:t>
                      </a:r>
                      <a:r>
                        <a:rPr lang="en-US" sz="1200" b="1" spc="-65" dirty="0">
                          <a:solidFill>
                            <a:schemeClr val="bg1"/>
                          </a:solidFill>
                          <a:effectLst/>
                        </a:rPr>
                        <a:t> </a:t>
                      </a:r>
                      <a:r>
                        <a:rPr lang="en-US" sz="1200" b="1" spc="-90" dirty="0">
                          <a:solidFill>
                            <a:schemeClr val="bg1"/>
                          </a:solidFill>
                          <a:effectLst/>
                        </a:rPr>
                        <a:t>V</a:t>
                      </a:r>
                      <a:r>
                        <a:rPr lang="en-US" sz="1200" b="1" dirty="0">
                          <a:solidFill>
                            <a:schemeClr val="bg1"/>
                          </a:solidFill>
                          <a:effectLst/>
                        </a:rPr>
                        <a:t>alue</a:t>
                      </a:r>
                      <a:endParaRPr lang="en-US" sz="1200" b="1" dirty="0">
                        <a:solidFill>
                          <a:schemeClr val="bg1"/>
                        </a:solidFill>
                        <a:effectLst/>
                        <a:latin typeface="Calibri"/>
                        <a:ea typeface="Calibri"/>
                        <a:cs typeface="Times New Roman"/>
                      </a:endParaRPr>
                    </a:p>
                  </a:txBody>
                  <a:tcPr marL="68580" marR="68580" marT="0" marB="0">
                    <a:solidFill>
                      <a:srgbClr val="007FA3"/>
                    </a:solidFill>
                  </a:tcPr>
                </a:tc>
                <a:tc>
                  <a:txBody>
                    <a:bodyPr/>
                    <a:lstStyle/>
                    <a:p>
                      <a:pPr marL="0" marR="0">
                        <a:lnSpc>
                          <a:spcPct val="115000"/>
                        </a:lnSpc>
                        <a:spcBef>
                          <a:spcPts val="0"/>
                        </a:spcBef>
                        <a:spcAft>
                          <a:spcPts val="0"/>
                        </a:spcAft>
                      </a:pPr>
                      <a:r>
                        <a:rPr lang="en-US" sz="1200" b="1" dirty="0">
                          <a:solidFill>
                            <a:schemeClr val="bg1"/>
                          </a:solidFill>
                          <a:effectLst/>
                        </a:rPr>
                        <a:t>Remarks</a:t>
                      </a:r>
                      <a:endParaRPr lang="en-US" sz="1200" b="1" dirty="0">
                        <a:solidFill>
                          <a:schemeClr val="bg1"/>
                        </a:solidFill>
                        <a:effectLst/>
                        <a:latin typeface="Calibri"/>
                        <a:ea typeface="Calibri"/>
                        <a:cs typeface="Times New Roman"/>
                      </a:endParaRPr>
                    </a:p>
                  </a:txBody>
                  <a:tcPr marL="68580" marR="68580" marT="0" marB="0">
                    <a:solidFill>
                      <a:srgbClr val="007FA3"/>
                    </a:solidFill>
                  </a:tcPr>
                </a:tc>
                <a:extLst>
                  <a:ext uri="{0D108BD9-81ED-4DB2-BD59-A6C34878D82A}">
                    <a16:rowId xmlns:a16="http://schemas.microsoft.com/office/drawing/2014/main" val="10000"/>
                  </a:ext>
                </a:extLst>
              </a:tr>
              <a:tr h="198833">
                <a:tc>
                  <a:txBody>
                    <a:bodyPr/>
                    <a:lstStyle/>
                    <a:p>
                      <a:pPr marL="0" marR="0">
                        <a:lnSpc>
                          <a:spcPct val="115000"/>
                        </a:lnSpc>
                        <a:spcBef>
                          <a:spcPts val="0"/>
                        </a:spcBef>
                        <a:spcAft>
                          <a:spcPts val="0"/>
                        </a:spcAft>
                      </a:pPr>
                      <a:r>
                        <a:rPr lang="en-US" sz="1200" dirty="0" err="1">
                          <a:effectLst/>
                        </a:rPr>
                        <a:t>ProductNumber</a:t>
                      </a:r>
                      <a:endParaRPr lang="en-US" sz="1200" dirty="0">
                        <a:effectLst/>
                        <a:latin typeface="Calibri"/>
                        <a:ea typeface="Calibri"/>
                        <a:cs typeface="Times New Roman"/>
                      </a:endParaRPr>
                    </a:p>
                  </a:txBody>
                  <a:tcPr marL="68580" marR="68580" marT="0" marB="0">
                    <a:solidFill>
                      <a:srgbClr val="D4EAE4"/>
                    </a:solidFill>
                  </a:tcPr>
                </a:tc>
                <a:tc>
                  <a:txBody>
                    <a:bodyPr/>
                    <a:lstStyle/>
                    <a:p>
                      <a:pPr marL="0" marR="0">
                        <a:lnSpc>
                          <a:spcPct val="115000"/>
                        </a:lnSpc>
                        <a:spcBef>
                          <a:spcPts val="0"/>
                        </a:spcBef>
                        <a:spcAft>
                          <a:spcPts val="0"/>
                        </a:spcAft>
                      </a:pPr>
                      <a:r>
                        <a:rPr lang="en-US" sz="1200">
                          <a:effectLst/>
                        </a:rPr>
                        <a:t>Char</a:t>
                      </a:r>
                      <a:r>
                        <a:rPr lang="en-US" sz="1200" spc="80">
                          <a:effectLst/>
                        </a:rPr>
                        <a:t> </a:t>
                      </a:r>
                      <a:r>
                        <a:rPr lang="en-US" sz="1200">
                          <a:effectLst/>
                        </a:rPr>
                        <a:t>(35)</a:t>
                      </a:r>
                      <a:endParaRPr lang="en-US" sz="1200">
                        <a:effectLst/>
                        <a:latin typeface="Calibri"/>
                        <a:ea typeface="Calibri"/>
                        <a:cs typeface="Times New Roman"/>
                      </a:endParaRPr>
                    </a:p>
                  </a:txBody>
                  <a:tcPr marL="68580" marR="68580" marT="0" marB="0">
                    <a:solidFill>
                      <a:srgbClr val="D4EAE4"/>
                    </a:solidFill>
                  </a:tcPr>
                </a:tc>
                <a:tc>
                  <a:txBody>
                    <a:bodyPr/>
                    <a:lstStyle/>
                    <a:p>
                      <a:pPr marL="0" marR="0">
                        <a:lnSpc>
                          <a:spcPct val="115000"/>
                        </a:lnSpc>
                        <a:spcBef>
                          <a:spcPts val="0"/>
                        </a:spcBef>
                        <a:spcAft>
                          <a:spcPts val="0"/>
                        </a:spcAft>
                      </a:pPr>
                      <a:r>
                        <a:rPr lang="en-US" sz="1200">
                          <a:effectLst/>
                        </a:rPr>
                        <a:t>Primary</a:t>
                      </a:r>
                      <a:r>
                        <a:rPr lang="en-US" sz="1200" spc="65">
                          <a:effectLst/>
                        </a:rPr>
                        <a:t> </a:t>
                      </a:r>
                      <a:r>
                        <a:rPr lang="en-US" sz="1200">
                          <a:effectLst/>
                        </a:rPr>
                        <a:t>Key</a:t>
                      </a:r>
                      <a:endParaRPr lang="en-US" sz="1200">
                        <a:effectLst/>
                        <a:latin typeface="Calibri"/>
                        <a:ea typeface="Calibri"/>
                        <a:cs typeface="Times New Roman"/>
                      </a:endParaRPr>
                    </a:p>
                  </a:txBody>
                  <a:tcPr marL="68580" marR="68580" marT="0" marB="0">
                    <a:solidFill>
                      <a:srgbClr val="D4EAE4"/>
                    </a:solidFill>
                  </a:tcPr>
                </a:tc>
                <a:tc>
                  <a:txBody>
                    <a:bodyPr/>
                    <a:lstStyle/>
                    <a:p>
                      <a:pPr marL="0" marR="0">
                        <a:lnSpc>
                          <a:spcPct val="115000"/>
                        </a:lnSpc>
                        <a:spcBef>
                          <a:spcPts val="0"/>
                        </a:spcBef>
                        <a:spcAft>
                          <a:spcPts val="0"/>
                        </a:spcAft>
                      </a:pPr>
                      <a:r>
                        <a:rPr lang="en-US" sz="1200" spc="-75">
                          <a:effectLst/>
                        </a:rPr>
                        <a:t>Y</a:t>
                      </a:r>
                      <a:r>
                        <a:rPr lang="en-US" sz="1200">
                          <a:effectLst/>
                        </a:rPr>
                        <a:t>es</a:t>
                      </a:r>
                      <a:endParaRPr lang="en-US" sz="1200">
                        <a:effectLst/>
                        <a:latin typeface="Calibri"/>
                        <a:ea typeface="Calibri"/>
                        <a:cs typeface="Times New Roman"/>
                      </a:endParaRPr>
                    </a:p>
                  </a:txBody>
                  <a:tcPr marL="68580" marR="68580" marT="0" marB="0">
                    <a:solidFill>
                      <a:srgbClr val="D4EAE4"/>
                    </a:solidFill>
                  </a:tcPr>
                </a:tc>
                <a:tc>
                  <a:txBody>
                    <a:bodyPr/>
                    <a:lstStyle/>
                    <a:p>
                      <a:pPr marL="0" marR="0">
                        <a:lnSpc>
                          <a:spcPct val="115000"/>
                        </a:lnSpc>
                        <a:spcBef>
                          <a:spcPts val="0"/>
                        </a:spcBef>
                        <a:spcAft>
                          <a:spcPts val="0"/>
                        </a:spcAft>
                      </a:pPr>
                      <a:r>
                        <a:rPr lang="en-US" sz="1200">
                          <a:effectLst/>
                        </a:rPr>
                        <a:t>None</a:t>
                      </a:r>
                      <a:endParaRPr lang="en-US" sz="1200">
                        <a:effectLst/>
                        <a:latin typeface="Calibri"/>
                        <a:ea typeface="Calibri"/>
                        <a:cs typeface="Times New Roman"/>
                      </a:endParaRPr>
                    </a:p>
                  </a:txBody>
                  <a:tcPr marL="68580" marR="68580" marT="0" marB="0">
                    <a:solidFill>
                      <a:srgbClr val="D4EAE4"/>
                    </a:solidFill>
                  </a:tcPr>
                </a:tc>
                <a:tc>
                  <a:txBody>
                    <a:bodyPr/>
                    <a:lstStyle/>
                    <a:p>
                      <a:pPr marL="0" marR="0">
                        <a:lnSpc>
                          <a:spcPct val="115000"/>
                        </a:lnSpc>
                        <a:spcBef>
                          <a:spcPts val="0"/>
                        </a:spcBef>
                        <a:spcAft>
                          <a:spcPts val="0"/>
                        </a:spcAft>
                      </a:pPr>
                      <a:r>
                        <a:rPr lang="en-US" sz="1200" dirty="0">
                          <a:solidFill>
                            <a:srgbClr val="D4EAE4"/>
                          </a:solidFill>
                          <a:effectLst/>
                        </a:rPr>
                        <a:t>Blank</a:t>
                      </a:r>
                      <a:endParaRPr lang="en-US" sz="1200" dirty="0">
                        <a:solidFill>
                          <a:srgbClr val="D4EAE4"/>
                        </a:solidFill>
                        <a:effectLst/>
                        <a:latin typeface="Calibri"/>
                        <a:ea typeface="Calibri"/>
                        <a:cs typeface="Times New Roman"/>
                      </a:endParaRPr>
                    </a:p>
                  </a:txBody>
                  <a:tcPr marL="68580" marR="68580" marT="0" marB="0">
                    <a:solidFill>
                      <a:srgbClr val="D4EAE4"/>
                    </a:solidFill>
                  </a:tcPr>
                </a:tc>
                <a:extLst>
                  <a:ext uri="{0D108BD9-81ED-4DB2-BD59-A6C34878D82A}">
                    <a16:rowId xmlns:a16="http://schemas.microsoft.com/office/drawing/2014/main" val="10001"/>
                  </a:ext>
                </a:extLst>
              </a:tr>
              <a:tr h="198833">
                <a:tc>
                  <a:txBody>
                    <a:bodyPr/>
                    <a:lstStyle/>
                    <a:p>
                      <a:pPr marL="0" marR="0">
                        <a:lnSpc>
                          <a:spcPct val="115000"/>
                        </a:lnSpc>
                        <a:spcBef>
                          <a:spcPts val="0"/>
                        </a:spcBef>
                        <a:spcAft>
                          <a:spcPts val="0"/>
                        </a:spcAft>
                      </a:pPr>
                      <a:r>
                        <a:rPr lang="en-US" sz="1200" dirty="0" err="1">
                          <a:effectLst/>
                        </a:rPr>
                        <a:t>Product</a:t>
                      </a:r>
                      <a:r>
                        <a:rPr lang="en-US" sz="1200" spc="-90" dirty="0" err="1">
                          <a:effectLst/>
                        </a:rPr>
                        <a:t>T</a:t>
                      </a:r>
                      <a:r>
                        <a:rPr lang="en-US" sz="1200" dirty="0" err="1">
                          <a:effectLst/>
                        </a:rPr>
                        <a:t>ype</a:t>
                      </a:r>
                      <a:endParaRPr lang="en-US" sz="1200" dirty="0">
                        <a:effectLst/>
                        <a:latin typeface="Calibri"/>
                        <a:ea typeface="Calibri"/>
                        <a:cs typeface="Times New Roman"/>
                      </a:endParaRPr>
                    </a:p>
                  </a:txBody>
                  <a:tcPr marL="68580" marR="68580" marT="0" marB="0">
                    <a:solidFill>
                      <a:srgbClr val="D4EAE4"/>
                    </a:solidFill>
                  </a:tcPr>
                </a:tc>
                <a:tc>
                  <a:txBody>
                    <a:bodyPr/>
                    <a:lstStyle/>
                    <a:p>
                      <a:pPr marL="0" marR="0">
                        <a:lnSpc>
                          <a:spcPct val="115000"/>
                        </a:lnSpc>
                        <a:spcBef>
                          <a:spcPts val="0"/>
                        </a:spcBef>
                        <a:spcAft>
                          <a:spcPts val="0"/>
                        </a:spcAft>
                      </a:pPr>
                      <a:r>
                        <a:rPr lang="en-US" sz="1200">
                          <a:effectLst/>
                        </a:rPr>
                        <a:t>Char</a:t>
                      </a:r>
                      <a:r>
                        <a:rPr lang="en-US" sz="1200" spc="80">
                          <a:effectLst/>
                        </a:rPr>
                        <a:t> </a:t>
                      </a:r>
                      <a:r>
                        <a:rPr lang="en-US" sz="1200">
                          <a:effectLst/>
                        </a:rPr>
                        <a:t>(24)</a:t>
                      </a:r>
                      <a:endParaRPr lang="en-US" sz="1200">
                        <a:effectLst/>
                        <a:latin typeface="Calibri"/>
                        <a:ea typeface="Calibri"/>
                        <a:cs typeface="Times New Roman"/>
                      </a:endParaRPr>
                    </a:p>
                  </a:txBody>
                  <a:tcPr marL="68580" marR="68580" marT="0" marB="0">
                    <a:solidFill>
                      <a:srgbClr val="D4EAE4"/>
                    </a:solidFill>
                  </a:tcPr>
                </a:tc>
                <a:tc>
                  <a:txBody>
                    <a:bodyPr/>
                    <a:lstStyle/>
                    <a:p>
                      <a:pPr marL="0" marR="0">
                        <a:lnSpc>
                          <a:spcPct val="115000"/>
                        </a:lnSpc>
                        <a:spcBef>
                          <a:spcPts val="0"/>
                        </a:spcBef>
                        <a:spcAft>
                          <a:spcPts val="0"/>
                        </a:spcAft>
                      </a:pPr>
                      <a:r>
                        <a:rPr lang="en-US" sz="1200" dirty="0">
                          <a:effectLst/>
                        </a:rPr>
                        <a:t>No</a:t>
                      </a:r>
                      <a:endParaRPr lang="en-US" sz="1200" dirty="0">
                        <a:effectLst/>
                        <a:latin typeface="Calibri"/>
                        <a:ea typeface="Calibri"/>
                        <a:cs typeface="Times New Roman"/>
                      </a:endParaRPr>
                    </a:p>
                  </a:txBody>
                  <a:tcPr marL="68580" marR="68580" marT="0" marB="0">
                    <a:solidFill>
                      <a:srgbClr val="D4EAE4"/>
                    </a:solidFill>
                  </a:tcPr>
                </a:tc>
                <a:tc>
                  <a:txBody>
                    <a:bodyPr/>
                    <a:lstStyle/>
                    <a:p>
                      <a:pPr marL="0" marR="0">
                        <a:lnSpc>
                          <a:spcPct val="115000"/>
                        </a:lnSpc>
                        <a:spcBef>
                          <a:spcPts val="0"/>
                        </a:spcBef>
                        <a:spcAft>
                          <a:spcPts val="0"/>
                        </a:spcAft>
                      </a:pPr>
                      <a:r>
                        <a:rPr lang="en-US" sz="1200" spc="-75">
                          <a:effectLst/>
                        </a:rPr>
                        <a:t>Y</a:t>
                      </a:r>
                      <a:r>
                        <a:rPr lang="en-US" sz="1200">
                          <a:effectLst/>
                        </a:rPr>
                        <a:t>es</a:t>
                      </a:r>
                      <a:endParaRPr lang="en-US" sz="1200">
                        <a:effectLst/>
                        <a:latin typeface="Calibri"/>
                        <a:ea typeface="Calibri"/>
                        <a:cs typeface="Times New Roman"/>
                      </a:endParaRPr>
                    </a:p>
                  </a:txBody>
                  <a:tcPr marL="68580" marR="68580" marT="0" marB="0">
                    <a:solidFill>
                      <a:srgbClr val="D4EAE4"/>
                    </a:solidFill>
                  </a:tcPr>
                </a:tc>
                <a:tc>
                  <a:txBody>
                    <a:bodyPr/>
                    <a:lstStyle/>
                    <a:p>
                      <a:pPr marL="0" marR="0">
                        <a:lnSpc>
                          <a:spcPct val="115000"/>
                        </a:lnSpc>
                        <a:spcBef>
                          <a:spcPts val="0"/>
                        </a:spcBef>
                        <a:spcAft>
                          <a:spcPts val="0"/>
                        </a:spcAft>
                      </a:pPr>
                      <a:r>
                        <a:rPr lang="en-US" sz="1200">
                          <a:effectLst/>
                        </a:rPr>
                        <a:t>None</a:t>
                      </a:r>
                      <a:endParaRPr lang="en-US" sz="1200">
                        <a:effectLst/>
                        <a:latin typeface="Calibri"/>
                        <a:ea typeface="Calibri"/>
                        <a:cs typeface="Times New Roman"/>
                      </a:endParaRPr>
                    </a:p>
                  </a:txBody>
                  <a:tcPr marL="68580" marR="68580" marT="0" marB="0">
                    <a:solidFill>
                      <a:srgbClr val="D4EAE4"/>
                    </a:solidFill>
                  </a:tcPr>
                </a:tc>
                <a:tc>
                  <a:txBody>
                    <a:bodyPr/>
                    <a:lstStyle/>
                    <a:p>
                      <a:pPr marL="0" marR="0">
                        <a:lnSpc>
                          <a:spcPct val="115000"/>
                        </a:lnSpc>
                        <a:spcBef>
                          <a:spcPts val="0"/>
                        </a:spcBef>
                        <a:spcAft>
                          <a:spcPts val="0"/>
                        </a:spcAft>
                      </a:pPr>
                      <a:r>
                        <a:rPr lang="en-US" sz="1200">
                          <a:solidFill>
                            <a:srgbClr val="D4EAE4"/>
                          </a:solidFill>
                          <a:effectLst/>
                        </a:rPr>
                        <a:t>Blank</a:t>
                      </a:r>
                      <a:endParaRPr lang="en-US" sz="1200">
                        <a:solidFill>
                          <a:srgbClr val="D4EAE4"/>
                        </a:solidFill>
                        <a:effectLst/>
                        <a:latin typeface="Calibri"/>
                        <a:ea typeface="Calibri"/>
                        <a:cs typeface="Times New Roman"/>
                      </a:endParaRPr>
                    </a:p>
                  </a:txBody>
                  <a:tcPr marL="68580" marR="68580" marT="0" marB="0">
                    <a:solidFill>
                      <a:srgbClr val="D4EAE4"/>
                    </a:solidFill>
                  </a:tcPr>
                </a:tc>
                <a:extLst>
                  <a:ext uri="{0D108BD9-81ED-4DB2-BD59-A6C34878D82A}">
                    <a16:rowId xmlns:a16="http://schemas.microsoft.com/office/drawing/2014/main" val="10002"/>
                  </a:ext>
                </a:extLst>
              </a:tr>
              <a:tr h="270978">
                <a:tc>
                  <a:txBody>
                    <a:bodyPr/>
                    <a:lstStyle/>
                    <a:p>
                      <a:pPr marL="0" marR="0">
                        <a:lnSpc>
                          <a:spcPct val="115000"/>
                        </a:lnSpc>
                        <a:spcBef>
                          <a:spcPts val="0"/>
                        </a:spcBef>
                        <a:spcAft>
                          <a:spcPts val="0"/>
                        </a:spcAft>
                      </a:pPr>
                      <a:r>
                        <a:rPr lang="en-US" sz="1200" dirty="0" err="1">
                          <a:effectLst/>
                        </a:rPr>
                        <a:t>ProductDescription</a:t>
                      </a:r>
                      <a:endParaRPr lang="en-US" sz="1200" dirty="0">
                        <a:effectLst/>
                        <a:latin typeface="Calibri"/>
                        <a:ea typeface="Calibri"/>
                        <a:cs typeface="Times New Roman"/>
                      </a:endParaRPr>
                    </a:p>
                  </a:txBody>
                  <a:tcPr marL="68580" marR="68580" marT="0" marB="0">
                    <a:solidFill>
                      <a:srgbClr val="D4EAE4"/>
                    </a:solidFill>
                  </a:tcPr>
                </a:tc>
                <a:tc>
                  <a:txBody>
                    <a:bodyPr/>
                    <a:lstStyle/>
                    <a:p>
                      <a:pPr marL="0" marR="0">
                        <a:lnSpc>
                          <a:spcPct val="115000"/>
                        </a:lnSpc>
                        <a:spcBef>
                          <a:spcPts val="0"/>
                        </a:spcBef>
                        <a:spcAft>
                          <a:spcPts val="0"/>
                        </a:spcAft>
                      </a:pPr>
                      <a:r>
                        <a:rPr lang="en-US" sz="1200" spc="-75">
                          <a:effectLst/>
                        </a:rPr>
                        <a:t>V</a:t>
                      </a:r>
                      <a:r>
                        <a:rPr lang="en-US" sz="1200">
                          <a:effectLst/>
                        </a:rPr>
                        <a:t>arChar</a:t>
                      </a:r>
                      <a:r>
                        <a:rPr lang="en-US" sz="1200" spc="85">
                          <a:effectLst/>
                        </a:rPr>
                        <a:t> </a:t>
                      </a:r>
                      <a:r>
                        <a:rPr lang="en-US" sz="1200">
                          <a:effectLst/>
                        </a:rPr>
                        <a:t>(100)</a:t>
                      </a:r>
                      <a:endParaRPr lang="en-US" sz="1200">
                        <a:effectLst/>
                        <a:latin typeface="Calibri"/>
                        <a:ea typeface="Calibri"/>
                        <a:cs typeface="Times New Roman"/>
                      </a:endParaRPr>
                    </a:p>
                  </a:txBody>
                  <a:tcPr marL="68580" marR="68580" marT="0" marB="0">
                    <a:solidFill>
                      <a:srgbClr val="D4EAE4"/>
                    </a:solidFill>
                  </a:tcPr>
                </a:tc>
                <a:tc>
                  <a:txBody>
                    <a:bodyPr/>
                    <a:lstStyle/>
                    <a:p>
                      <a:pPr marL="0" marR="0">
                        <a:lnSpc>
                          <a:spcPct val="115000"/>
                        </a:lnSpc>
                        <a:spcBef>
                          <a:spcPts val="0"/>
                        </a:spcBef>
                        <a:spcAft>
                          <a:spcPts val="0"/>
                        </a:spcAft>
                      </a:pPr>
                      <a:r>
                        <a:rPr lang="en-US" sz="1200">
                          <a:effectLst/>
                        </a:rPr>
                        <a:t>No</a:t>
                      </a:r>
                      <a:endParaRPr lang="en-US" sz="1200">
                        <a:effectLst/>
                        <a:latin typeface="Calibri"/>
                        <a:ea typeface="Calibri"/>
                        <a:cs typeface="Times New Roman"/>
                      </a:endParaRPr>
                    </a:p>
                  </a:txBody>
                  <a:tcPr marL="68580" marR="68580" marT="0" marB="0">
                    <a:solidFill>
                      <a:srgbClr val="D4EAE4"/>
                    </a:solidFill>
                  </a:tcPr>
                </a:tc>
                <a:tc>
                  <a:txBody>
                    <a:bodyPr/>
                    <a:lstStyle/>
                    <a:p>
                      <a:pPr marL="0" marR="0">
                        <a:lnSpc>
                          <a:spcPct val="115000"/>
                        </a:lnSpc>
                        <a:spcBef>
                          <a:spcPts val="0"/>
                        </a:spcBef>
                        <a:spcAft>
                          <a:spcPts val="0"/>
                        </a:spcAft>
                      </a:pPr>
                      <a:r>
                        <a:rPr lang="en-US" sz="1200" spc="-75">
                          <a:effectLst/>
                        </a:rPr>
                        <a:t>Y</a:t>
                      </a:r>
                      <a:r>
                        <a:rPr lang="en-US" sz="1200">
                          <a:effectLst/>
                        </a:rPr>
                        <a:t>es</a:t>
                      </a:r>
                      <a:endParaRPr lang="en-US" sz="1200">
                        <a:effectLst/>
                        <a:latin typeface="Calibri"/>
                        <a:ea typeface="Calibri"/>
                        <a:cs typeface="Times New Roman"/>
                      </a:endParaRPr>
                    </a:p>
                  </a:txBody>
                  <a:tcPr marL="68580" marR="68580" marT="0" marB="0">
                    <a:solidFill>
                      <a:srgbClr val="D4EAE4"/>
                    </a:solidFill>
                  </a:tcPr>
                </a:tc>
                <a:tc>
                  <a:txBody>
                    <a:bodyPr/>
                    <a:lstStyle/>
                    <a:p>
                      <a:pPr marL="0" marR="0">
                        <a:lnSpc>
                          <a:spcPct val="115000"/>
                        </a:lnSpc>
                        <a:spcBef>
                          <a:spcPts val="0"/>
                        </a:spcBef>
                        <a:spcAft>
                          <a:spcPts val="0"/>
                        </a:spcAft>
                      </a:pPr>
                      <a:r>
                        <a:rPr lang="en-US" sz="1200">
                          <a:effectLst/>
                        </a:rPr>
                        <a:t>None</a:t>
                      </a:r>
                      <a:endParaRPr lang="en-US" sz="1200">
                        <a:effectLst/>
                        <a:latin typeface="Calibri"/>
                        <a:ea typeface="Calibri"/>
                        <a:cs typeface="Times New Roman"/>
                      </a:endParaRPr>
                    </a:p>
                  </a:txBody>
                  <a:tcPr marL="68580" marR="68580" marT="0" marB="0">
                    <a:solidFill>
                      <a:srgbClr val="D4EAE4"/>
                    </a:solidFill>
                  </a:tcPr>
                </a:tc>
                <a:tc>
                  <a:txBody>
                    <a:bodyPr/>
                    <a:lstStyle/>
                    <a:p>
                      <a:pPr marL="0" marR="0">
                        <a:lnSpc>
                          <a:spcPct val="115000"/>
                        </a:lnSpc>
                        <a:spcBef>
                          <a:spcPts val="0"/>
                        </a:spcBef>
                        <a:spcAft>
                          <a:spcPts val="0"/>
                        </a:spcAft>
                      </a:pPr>
                      <a:r>
                        <a:rPr lang="en-US" sz="1200">
                          <a:solidFill>
                            <a:srgbClr val="D4EAE4"/>
                          </a:solidFill>
                          <a:effectLst/>
                        </a:rPr>
                        <a:t>Blank</a:t>
                      </a:r>
                      <a:endParaRPr lang="en-US" sz="1200">
                        <a:solidFill>
                          <a:srgbClr val="D4EAE4"/>
                        </a:solidFill>
                        <a:effectLst/>
                        <a:latin typeface="Calibri"/>
                        <a:ea typeface="Calibri"/>
                        <a:cs typeface="Times New Roman"/>
                      </a:endParaRPr>
                    </a:p>
                  </a:txBody>
                  <a:tcPr marL="68580" marR="68580" marT="0" marB="0">
                    <a:solidFill>
                      <a:srgbClr val="D4EAE4"/>
                    </a:solidFill>
                  </a:tcPr>
                </a:tc>
                <a:extLst>
                  <a:ext uri="{0D108BD9-81ED-4DB2-BD59-A6C34878D82A}">
                    <a16:rowId xmlns:a16="http://schemas.microsoft.com/office/drawing/2014/main" val="10003"/>
                  </a:ext>
                </a:extLst>
              </a:tr>
              <a:tr h="198833">
                <a:tc>
                  <a:txBody>
                    <a:bodyPr/>
                    <a:lstStyle/>
                    <a:p>
                      <a:pPr marL="0" marR="0">
                        <a:lnSpc>
                          <a:spcPct val="115000"/>
                        </a:lnSpc>
                        <a:spcBef>
                          <a:spcPts val="0"/>
                        </a:spcBef>
                        <a:spcAft>
                          <a:spcPts val="0"/>
                        </a:spcAft>
                      </a:pPr>
                      <a:r>
                        <a:rPr lang="en-US" sz="1200">
                          <a:effectLst/>
                        </a:rPr>
                        <a:t>UnitPrice</a:t>
                      </a:r>
                      <a:endParaRPr lang="en-US" sz="1200">
                        <a:effectLst/>
                        <a:latin typeface="Calibri"/>
                        <a:ea typeface="Calibri"/>
                        <a:cs typeface="Times New Roman"/>
                      </a:endParaRPr>
                    </a:p>
                  </a:txBody>
                  <a:tcPr marL="68580" marR="68580" marT="0" marB="0">
                    <a:solidFill>
                      <a:srgbClr val="D4EAE4"/>
                    </a:solidFill>
                  </a:tcPr>
                </a:tc>
                <a:tc>
                  <a:txBody>
                    <a:bodyPr/>
                    <a:lstStyle/>
                    <a:p>
                      <a:pPr marL="0" marR="0">
                        <a:lnSpc>
                          <a:spcPct val="115000"/>
                        </a:lnSpc>
                        <a:spcBef>
                          <a:spcPts val="0"/>
                        </a:spcBef>
                        <a:spcAft>
                          <a:spcPts val="0"/>
                        </a:spcAft>
                      </a:pPr>
                      <a:r>
                        <a:rPr lang="en-US" sz="1200" spc="-5">
                          <a:effectLst/>
                        </a:rPr>
                        <a:t>Numeri</a:t>
                      </a:r>
                      <a:r>
                        <a:rPr lang="en-US" sz="1200">
                          <a:effectLst/>
                        </a:rPr>
                        <a:t>c</a:t>
                      </a:r>
                      <a:r>
                        <a:rPr lang="en-US" sz="1200" spc="135">
                          <a:effectLst/>
                        </a:rPr>
                        <a:t> </a:t>
                      </a:r>
                      <a:r>
                        <a:rPr lang="en-US" sz="1200" spc="-5">
                          <a:effectLst/>
                        </a:rPr>
                        <a:t>(9</a:t>
                      </a:r>
                      <a:r>
                        <a:rPr lang="en-US" sz="1200">
                          <a:effectLst/>
                        </a:rPr>
                        <a:t>,</a:t>
                      </a:r>
                      <a:r>
                        <a:rPr lang="en-US" sz="1200" spc="-5">
                          <a:effectLst/>
                        </a:rPr>
                        <a:t> 2)</a:t>
                      </a:r>
                      <a:endParaRPr lang="en-US" sz="1200">
                        <a:effectLst/>
                        <a:latin typeface="Calibri"/>
                        <a:ea typeface="Calibri"/>
                        <a:cs typeface="Times New Roman"/>
                      </a:endParaRPr>
                    </a:p>
                  </a:txBody>
                  <a:tcPr marL="68580" marR="68580" marT="0" marB="0">
                    <a:solidFill>
                      <a:srgbClr val="D4EAE4"/>
                    </a:solidFill>
                  </a:tcPr>
                </a:tc>
                <a:tc>
                  <a:txBody>
                    <a:bodyPr/>
                    <a:lstStyle/>
                    <a:p>
                      <a:pPr marL="0" marR="0">
                        <a:lnSpc>
                          <a:spcPct val="115000"/>
                        </a:lnSpc>
                        <a:spcBef>
                          <a:spcPts val="0"/>
                        </a:spcBef>
                        <a:spcAft>
                          <a:spcPts val="0"/>
                        </a:spcAft>
                      </a:pPr>
                      <a:r>
                        <a:rPr lang="en-US" sz="1200">
                          <a:effectLst/>
                        </a:rPr>
                        <a:t>No</a:t>
                      </a:r>
                      <a:endParaRPr lang="en-US" sz="1200">
                        <a:effectLst/>
                        <a:latin typeface="Calibri"/>
                        <a:ea typeface="Calibri"/>
                        <a:cs typeface="Times New Roman"/>
                      </a:endParaRPr>
                    </a:p>
                  </a:txBody>
                  <a:tcPr marL="68580" marR="68580" marT="0" marB="0">
                    <a:solidFill>
                      <a:srgbClr val="D4EAE4"/>
                    </a:solidFill>
                  </a:tcPr>
                </a:tc>
                <a:tc>
                  <a:txBody>
                    <a:bodyPr/>
                    <a:lstStyle/>
                    <a:p>
                      <a:pPr marL="0" marR="0">
                        <a:lnSpc>
                          <a:spcPct val="115000"/>
                        </a:lnSpc>
                        <a:spcBef>
                          <a:spcPts val="0"/>
                        </a:spcBef>
                        <a:spcAft>
                          <a:spcPts val="0"/>
                        </a:spcAft>
                      </a:pPr>
                      <a:r>
                        <a:rPr lang="en-US" sz="1200" spc="-75" dirty="0">
                          <a:effectLst/>
                        </a:rPr>
                        <a:t>Y</a:t>
                      </a:r>
                      <a:r>
                        <a:rPr lang="en-US" sz="1200" dirty="0">
                          <a:effectLst/>
                        </a:rPr>
                        <a:t>es</a:t>
                      </a:r>
                      <a:endParaRPr lang="en-US" sz="1200" dirty="0">
                        <a:effectLst/>
                        <a:latin typeface="Calibri"/>
                        <a:ea typeface="Calibri"/>
                        <a:cs typeface="Times New Roman"/>
                      </a:endParaRPr>
                    </a:p>
                  </a:txBody>
                  <a:tcPr marL="68580" marR="68580" marT="0" marB="0">
                    <a:solidFill>
                      <a:srgbClr val="D4EAE4"/>
                    </a:solidFill>
                  </a:tcPr>
                </a:tc>
                <a:tc>
                  <a:txBody>
                    <a:bodyPr/>
                    <a:lstStyle/>
                    <a:p>
                      <a:pPr marL="0" marR="0">
                        <a:lnSpc>
                          <a:spcPct val="115000"/>
                        </a:lnSpc>
                        <a:spcBef>
                          <a:spcPts val="0"/>
                        </a:spcBef>
                        <a:spcAft>
                          <a:spcPts val="0"/>
                        </a:spcAft>
                      </a:pPr>
                      <a:r>
                        <a:rPr lang="en-US" sz="1200">
                          <a:effectLst/>
                        </a:rPr>
                        <a:t>None</a:t>
                      </a:r>
                      <a:endParaRPr lang="en-US" sz="1200">
                        <a:effectLst/>
                        <a:latin typeface="Calibri"/>
                        <a:ea typeface="Calibri"/>
                        <a:cs typeface="Times New Roman"/>
                      </a:endParaRPr>
                    </a:p>
                  </a:txBody>
                  <a:tcPr marL="68580" marR="68580" marT="0" marB="0">
                    <a:solidFill>
                      <a:srgbClr val="D4EAE4"/>
                    </a:solidFill>
                  </a:tcPr>
                </a:tc>
                <a:tc>
                  <a:txBody>
                    <a:bodyPr/>
                    <a:lstStyle/>
                    <a:p>
                      <a:pPr marL="0" marR="0">
                        <a:lnSpc>
                          <a:spcPct val="115000"/>
                        </a:lnSpc>
                        <a:spcBef>
                          <a:spcPts val="0"/>
                        </a:spcBef>
                        <a:spcAft>
                          <a:spcPts val="0"/>
                        </a:spcAft>
                      </a:pPr>
                      <a:r>
                        <a:rPr lang="en-US" sz="1200" dirty="0">
                          <a:solidFill>
                            <a:srgbClr val="D4EAE4"/>
                          </a:solidFill>
                          <a:effectLst/>
                        </a:rPr>
                        <a:t>Blank</a:t>
                      </a:r>
                      <a:endParaRPr lang="en-US" sz="1200" dirty="0">
                        <a:solidFill>
                          <a:srgbClr val="D4EAE4"/>
                        </a:solidFill>
                        <a:effectLst/>
                        <a:latin typeface="Calibri"/>
                        <a:ea typeface="Calibri"/>
                        <a:cs typeface="Times New Roman"/>
                      </a:endParaRPr>
                    </a:p>
                  </a:txBody>
                  <a:tcPr marL="68580" marR="68580" marT="0" marB="0">
                    <a:solidFill>
                      <a:srgbClr val="D4EAE4"/>
                    </a:solidFill>
                  </a:tcPr>
                </a:tc>
                <a:extLst>
                  <a:ext uri="{0D108BD9-81ED-4DB2-BD59-A6C34878D82A}">
                    <a16:rowId xmlns:a16="http://schemas.microsoft.com/office/drawing/2014/main" val="10004"/>
                  </a:ext>
                </a:extLst>
              </a:tr>
              <a:tr h="246888">
                <a:tc>
                  <a:txBody>
                    <a:bodyPr/>
                    <a:lstStyle/>
                    <a:p>
                      <a:pPr marL="0" marR="0">
                        <a:lnSpc>
                          <a:spcPct val="115000"/>
                        </a:lnSpc>
                        <a:spcBef>
                          <a:spcPts val="0"/>
                        </a:spcBef>
                        <a:spcAft>
                          <a:spcPts val="0"/>
                        </a:spcAft>
                      </a:pPr>
                      <a:r>
                        <a:rPr lang="en-US" sz="1200">
                          <a:effectLst/>
                        </a:rPr>
                        <a:t>QuantityOnHand</a:t>
                      </a:r>
                      <a:endParaRPr lang="en-US" sz="1200">
                        <a:effectLst/>
                        <a:latin typeface="Calibri"/>
                        <a:ea typeface="Calibri"/>
                        <a:cs typeface="Times New Roman"/>
                      </a:endParaRPr>
                    </a:p>
                  </a:txBody>
                  <a:tcPr marL="68580" marR="68580" marT="0" marB="0">
                    <a:solidFill>
                      <a:srgbClr val="D4EAE4"/>
                    </a:solidFill>
                  </a:tcPr>
                </a:tc>
                <a:tc>
                  <a:txBody>
                    <a:bodyPr/>
                    <a:lstStyle/>
                    <a:p>
                      <a:pPr marL="0" marR="0">
                        <a:lnSpc>
                          <a:spcPct val="115000"/>
                        </a:lnSpc>
                        <a:spcBef>
                          <a:spcPts val="0"/>
                        </a:spcBef>
                        <a:spcAft>
                          <a:spcPts val="0"/>
                        </a:spcAft>
                      </a:pPr>
                      <a:r>
                        <a:rPr lang="en-US" sz="1200">
                          <a:effectLst/>
                        </a:rPr>
                        <a:t>Integer</a:t>
                      </a:r>
                      <a:endParaRPr lang="en-US" sz="1200">
                        <a:effectLst/>
                        <a:latin typeface="Calibri"/>
                        <a:ea typeface="Calibri"/>
                        <a:cs typeface="Times New Roman"/>
                      </a:endParaRPr>
                    </a:p>
                  </a:txBody>
                  <a:tcPr marL="68580" marR="68580" marT="0" marB="0">
                    <a:solidFill>
                      <a:srgbClr val="D4EAE4"/>
                    </a:solidFill>
                  </a:tcPr>
                </a:tc>
                <a:tc>
                  <a:txBody>
                    <a:bodyPr/>
                    <a:lstStyle/>
                    <a:p>
                      <a:pPr marL="0" marR="0">
                        <a:lnSpc>
                          <a:spcPct val="115000"/>
                        </a:lnSpc>
                        <a:spcBef>
                          <a:spcPts val="0"/>
                        </a:spcBef>
                        <a:spcAft>
                          <a:spcPts val="0"/>
                        </a:spcAft>
                      </a:pPr>
                      <a:r>
                        <a:rPr lang="en-US" sz="1200">
                          <a:effectLst/>
                        </a:rPr>
                        <a:t>No</a:t>
                      </a:r>
                      <a:endParaRPr lang="en-US" sz="1200">
                        <a:effectLst/>
                        <a:latin typeface="Calibri"/>
                        <a:ea typeface="Calibri"/>
                        <a:cs typeface="Times New Roman"/>
                      </a:endParaRPr>
                    </a:p>
                  </a:txBody>
                  <a:tcPr marL="68580" marR="68580" marT="0" marB="0">
                    <a:solidFill>
                      <a:srgbClr val="D4EAE4"/>
                    </a:solidFill>
                  </a:tcPr>
                </a:tc>
                <a:tc>
                  <a:txBody>
                    <a:bodyPr/>
                    <a:lstStyle/>
                    <a:p>
                      <a:pPr marL="0" marR="0">
                        <a:lnSpc>
                          <a:spcPct val="115000"/>
                        </a:lnSpc>
                        <a:spcBef>
                          <a:spcPts val="0"/>
                        </a:spcBef>
                        <a:spcAft>
                          <a:spcPts val="0"/>
                        </a:spcAft>
                      </a:pPr>
                      <a:r>
                        <a:rPr lang="en-US" sz="1200" spc="-75">
                          <a:effectLst/>
                        </a:rPr>
                        <a:t>Y</a:t>
                      </a:r>
                      <a:r>
                        <a:rPr lang="en-US" sz="1200">
                          <a:effectLst/>
                        </a:rPr>
                        <a:t>es</a:t>
                      </a:r>
                      <a:endParaRPr lang="en-US" sz="1200">
                        <a:effectLst/>
                        <a:latin typeface="Calibri"/>
                        <a:ea typeface="Calibri"/>
                        <a:cs typeface="Times New Roman"/>
                      </a:endParaRPr>
                    </a:p>
                  </a:txBody>
                  <a:tcPr marL="68580" marR="68580" marT="0" marB="0">
                    <a:solidFill>
                      <a:srgbClr val="D4EAE4"/>
                    </a:solidFill>
                  </a:tcPr>
                </a:tc>
                <a:tc>
                  <a:txBody>
                    <a:bodyPr/>
                    <a:lstStyle/>
                    <a:p>
                      <a:pPr marL="0" marR="0">
                        <a:lnSpc>
                          <a:spcPct val="115000"/>
                        </a:lnSpc>
                        <a:spcBef>
                          <a:spcPts val="0"/>
                        </a:spcBef>
                        <a:spcAft>
                          <a:spcPts val="0"/>
                        </a:spcAft>
                      </a:pPr>
                      <a:r>
                        <a:rPr lang="en-US" sz="1200">
                          <a:effectLst/>
                        </a:rPr>
                        <a:t>0</a:t>
                      </a:r>
                      <a:endParaRPr lang="en-US" sz="1200">
                        <a:effectLst/>
                        <a:latin typeface="Calibri"/>
                        <a:ea typeface="Calibri"/>
                        <a:cs typeface="Times New Roman"/>
                      </a:endParaRPr>
                    </a:p>
                  </a:txBody>
                  <a:tcPr marL="68580" marR="68580" marT="0" marB="0">
                    <a:solidFill>
                      <a:srgbClr val="D4EAE4"/>
                    </a:solidFill>
                  </a:tcPr>
                </a:tc>
                <a:tc>
                  <a:txBody>
                    <a:bodyPr/>
                    <a:lstStyle/>
                    <a:p>
                      <a:pPr marL="0" marR="0">
                        <a:lnSpc>
                          <a:spcPct val="115000"/>
                        </a:lnSpc>
                        <a:spcBef>
                          <a:spcPts val="0"/>
                        </a:spcBef>
                        <a:spcAft>
                          <a:spcPts val="0"/>
                        </a:spcAft>
                      </a:pPr>
                      <a:r>
                        <a:rPr lang="en-US" sz="1200" dirty="0">
                          <a:solidFill>
                            <a:srgbClr val="D4EAE4"/>
                          </a:solidFill>
                          <a:effectLst/>
                        </a:rPr>
                        <a:t>Blank</a:t>
                      </a:r>
                      <a:endParaRPr lang="en-US" sz="1200" dirty="0">
                        <a:solidFill>
                          <a:srgbClr val="D4EAE4"/>
                        </a:solidFill>
                        <a:effectLst/>
                        <a:latin typeface="Calibri"/>
                        <a:ea typeface="Calibri"/>
                        <a:cs typeface="Times New Roman"/>
                      </a:endParaRPr>
                    </a:p>
                  </a:txBody>
                  <a:tcPr marL="68580" marR="68580" marT="0" marB="0">
                    <a:solidFill>
                      <a:srgbClr val="D4EAE4"/>
                    </a:solid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9281516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4774"/>
            <a:ext cx="8153400" cy="1000125"/>
          </a:xfrm>
        </p:spPr>
        <p:txBody>
          <a:bodyPr wrap="square" anchor="ctr">
            <a:noAutofit/>
          </a:bodyPr>
          <a:lstStyle/>
          <a:p>
            <a:r>
              <a:rPr lang="en-US" sz="3000" dirty="0">
                <a:latin typeface="+mj-lt"/>
              </a:rPr>
              <a:t>Figure </a:t>
            </a:r>
            <a:r>
              <a:rPr lang="en-US" sz="3000" dirty="0" smtClean="0">
                <a:latin typeface="+mj-lt"/>
              </a:rPr>
              <a:t>5.27 </a:t>
            </a:r>
            <a:r>
              <a:rPr lang="en-US" sz="3000" dirty="0">
                <a:latin typeface="+mj-lt"/>
              </a:rPr>
              <a:t>Database Design for Heather Sweeney</a:t>
            </a:r>
          </a:p>
        </p:txBody>
      </p:sp>
      <p:pic>
        <p:nvPicPr>
          <p:cNvPr id="16386" name="Picture 2" descr="1. The columns of Seminar table are SeminarID, which is highlighted with primary key, SeminarDate, SeminarTime, Location and SeminarTitle.&#10;2. Columns of Seminar_Customer are SeminarID, which is highlighted with foreign key, CustomerID which is high-lighted with foreign key.&#10;3. The columns of Customer table are CustomerID which is highlighted with primary key, LastName, FirstName, EmailAddress, EncryptedPassword, Phone, StreetAddress, City, State and ZIP.&#10;4. Columns of Contact table are CustomerID which is highlighted with foreign key, ContactNumber which is high-lighted with primary key, ContactDate, ContactType and SeminarID with a foreign key.&#10;5. Columns of Invoice table are Invoice Number which is highlighted with primary key, InvoiceDate, CustomerID with a foreign key, Subtotal, Shipping, Tax and Total.&#10;6. Columns of Line_item table are Invoice Number which is highlighted with foreign key, LineNumber which is highlighted with primary key, ProductNumber with foreign key, Quantity, UnitPrice and Total.&#10;7. Columns of Product table are ProductNumber which is highlighted with primary key, ProductType, ProductDescription, UnitPrice and QuantityOnHand.&#10;Link relationships:&#10;• Optional one-to-optional-many relationship from Seminar to Contact.&#10;• Mandatory one to optional many relationships from Seminar to Seminar_Customer.&#10;• Mandatory one to optional many relationships from Customer to Seminar_Customer.&#10;• Option one- to-optional many link from Seminar to Contact represented by dotted line.&#10;• Mandatory one-to-optional many link from Customer to Contact.&#10;• Mandatory one-to-optional many link from Customer to Invoice represented by dotted line.&#10;• Mandatory one-to-mandatory one link from Invoice to Line_item.&#10;• Mandatory one-to-optional many link from Product to Line_item."/>
          <p:cNvPicPr>
            <a:picLocks noChangeAspect="1" noChangeArrowheads="1"/>
          </p:cNvPicPr>
          <p:nvPr/>
        </p:nvPicPr>
        <p:blipFill rotWithShape="1">
          <a:blip r:embed="rId3">
            <a:extLst>
              <a:ext uri="{28A0092B-C50C-407E-A947-70E740481C1C}">
                <a14:useLocalDpi xmlns:a14="http://schemas.microsoft.com/office/drawing/2010/main" val="0"/>
              </a:ext>
            </a:extLst>
          </a:blip>
          <a:srcRect r="1557" b="3907"/>
          <a:stretch/>
        </p:blipFill>
        <p:spPr bwMode="auto">
          <a:xfrm>
            <a:off x="1424248" y="1236005"/>
            <a:ext cx="6286259" cy="50619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63893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4528"/>
            <a:ext cx="8153400" cy="1155621"/>
          </a:xfrm>
        </p:spPr>
        <p:txBody>
          <a:bodyPr wrap="square" anchor="ctr">
            <a:noAutofit/>
          </a:bodyPr>
          <a:lstStyle/>
          <a:p>
            <a:r>
              <a:rPr lang="en-US" sz="3600" dirty="0">
                <a:latin typeface="+mj-lt"/>
              </a:rPr>
              <a:t>Heather Sweeney’s Database Design Schema</a:t>
            </a:r>
          </a:p>
        </p:txBody>
      </p:sp>
      <p:sp>
        <p:nvSpPr>
          <p:cNvPr id="3" name="Content Placeholder 2"/>
          <p:cNvSpPr>
            <a:spLocks noGrp="1"/>
          </p:cNvSpPr>
          <p:nvPr>
            <p:ph idx="1"/>
          </p:nvPr>
        </p:nvSpPr>
        <p:spPr>
          <a:xfrm>
            <a:off x="457200" y="1438275"/>
            <a:ext cx="8153400" cy="923925"/>
          </a:xfrm>
        </p:spPr>
        <p:txBody>
          <a:bodyPr wrap="square" anchor="ctr">
            <a:noAutofit/>
          </a:bodyPr>
          <a:lstStyle/>
          <a:p>
            <a:pPr marL="0" lvl="0" indent="0">
              <a:spcBef>
                <a:spcPts val="0"/>
              </a:spcBef>
              <a:buClr>
                <a:schemeClr val="lt1"/>
              </a:buClr>
              <a:buSzPct val="25000"/>
              <a:buNone/>
              <a:tabLst>
                <a:tab pos="628650" algn="l"/>
              </a:tabLst>
            </a:pPr>
            <a:r>
              <a:rPr lang="en-US" sz="2800" b="1" dirty="0">
                <a:solidFill>
                  <a:srgbClr val="007FA3"/>
                </a:solidFill>
              </a:rPr>
              <a:t>Learn how to transform E-R data models into relational designs</a:t>
            </a:r>
          </a:p>
        </p:txBody>
      </p:sp>
      <p:pic>
        <p:nvPicPr>
          <p:cNvPr id="17412" name="Picture 4" descr="The following information is given in the image:&#10;Line 1: SEMINAR open parenthesis SeminarlD, SeminarDate, SeminarTime, Location, SeminarTitle close parenthesis CUSTOMER open parenthesis CustomerlD, LastName, FirstName, EmailAddress,back slash EncryptedPassword, Phone, StreetAddress, City, State, ZIP close parenthesis &#10;Line 2: SEMINAR underscore CUSTOMER open parenthesis SeminarlD, CustomerlD close parenthesis&#10;Line 3: CONTACT open parenthesis CustomerlD, ContactDate, ContactDate, ContactType, SeminarlD close parenthesis&#10;Line 4: PRODUCT open parenthesis ProductNumber, ProductType, ProductDescription, UnitPrice, QuantityOnHand close parenthesis&#10;Line 5: INVOICE open parenthesis InvoiceNumber, InvoiceDate, CustomerlD, PaymentType, SubTotal, Shipping, Tax, Total close parenthesis&#10;Line 6: LINE underscore ITEM open parenthesis InvoiceNumber, LineNumber, ProductNumber, Quantity, UnitPrice, Total close parenthesis&#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4350" y="2457450"/>
            <a:ext cx="8067675" cy="3352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581678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5725"/>
            <a:ext cx="8153400" cy="1048514"/>
          </a:xfrm>
        </p:spPr>
        <p:txBody>
          <a:bodyPr wrap="square" anchor="ctr">
            <a:noAutofit/>
          </a:bodyPr>
          <a:lstStyle/>
          <a:p>
            <a:r>
              <a:rPr lang="en-US" sz="3000" dirty="0">
                <a:latin typeface="+mj-lt"/>
              </a:rPr>
              <a:t>Figure </a:t>
            </a:r>
            <a:r>
              <a:rPr lang="en-US" sz="3000" dirty="0" smtClean="0">
                <a:latin typeface="+mj-lt"/>
              </a:rPr>
              <a:t>5.29 </a:t>
            </a:r>
            <a:r>
              <a:rPr lang="en-US" sz="3000" dirty="0">
                <a:latin typeface="+mj-lt"/>
              </a:rPr>
              <a:t>Referential Integrity Constraint Enforcement for Heather Sweeney Designs</a:t>
            </a:r>
          </a:p>
        </p:txBody>
      </p:sp>
      <p:pic>
        <p:nvPicPr>
          <p:cNvPr id="18434" name="Picture 2" descr="A table shows the referential integrity constraint enforcement for Heather Sweeney Designs. &#10;The table has three columns relationship, referential integrity constraint, and cascading behaviour. The columns relationship and cascading behaviour are further divided into two columns namely, parent and child, on Update and on delete, respectively. &#10;1.&#10;Relationship: &#10;a. Parent: SEMINAR&#10;b. Child: SEMINAR.CUSTOMER&#10;Referential Integrity Constraint: Seminar lD in SEMINAR underscore CUSTOMER must exist in Seminar lD in SEMINAR&#10;Cascading Behavior:&#10;a. On Update: No&#10;b. On Delete: No&#10;&#10;2.&#10;Relationship: &#10;a. Parent: CUSTOMER&#10;b. Child: SEMINAR.CUSTOMER&#10;Referential Integrity Constraint: Customer ID in SEMINAR. CUSTOMER must exist in Customer ID in CUSTOMER &#10;Cascading Behavior:&#10;a. On Update: No&#10;b. On Delete: No&#10;&#10;3.&#10;Relationship: &#10;a. Parent: SEMINAR&#10;b. Child: CONTACT&#10;Referential Integrity Constraint: Seminar lD in CONTACT must exist in Seminar lD in SEMINAR &#10;Cascading Behavior:&#10;a. On Update: No&#10;b. On Delete: No&#10;&#10;4.&#10;Relationship: &#10;a. Parent: CUSTOMER&#10;b. Child: CONTACT&#10;Referential Integrity Constraint: Customer lD in CONTACT must exist in Customer lD in CUSTOMER &#10;Cascading Behavior:&#10;a. On Update: No&#10;b. On Delete: No&#10;&#10;5.&#10;Relationship: &#10;a. Parent: CUSTOMER &#10;b. Child: INVOICE&#10;Referential Integrity Constraint: Customer lD in INVOICE must exist in Customer lD in CUSTOMER &#10;Cascading Behavior:&#10;a. On Update: No&#10;b. On Delete: No&#10;&#10;6.&#10;Relationship: &#10;a. Parent: INVOICE &#10;b. Child: LINE ITEM&#10;Referential Integrity Constraint: Invoice Number in LINEITEM must exist in Invoice Number in INVOICE &#10;Cascading Behavior:&#10;a. On Update: No&#10;b. On Delete: Yes&#10;&#10;7.&#10;Relationship: &#10;a. Parent: PRODUCT&#10;b. Child: LINE ITEM&#10;Referential Integrity Constraint: Product Number in LINE ITEM must exist in Product Number in PRODUCT &#10;Cascading Behavior:&#10;a. On Update: Yes&#10;b. On Delete: No&#10;"/>
          <p:cNvPicPr>
            <a:picLocks noChangeAspect="1" noChangeArrowheads="1"/>
          </p:cNvPicPr>
          <p:nvPr/>
        </p:nvPicPr>
        <p:blipFill rotWithShape="1">
          <a:blip r:embed="rId3">
            <a:extLst>
              <a:ext uri="{28A0092B-C50C-407E-A947-70E740481C1C}">
                <a14:useLocalDpi xmlns:a14="http://schemas.microsoft.com/office/drawing/2010/main" val="0"/>
              </a:ext>
            </a:extLst>
          </a:blip>
          <a:srcRect b="4325"/>
          <a:stretch/>
        </p:blipFill>
        <p:spPr bwMode="auto">
          <a:xfrm>
            <a:off x="916622" y="1245231"/>
            <a:ext cx="7308784" cy="50533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15340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46077"/>
            <a:ext cx="8154446" cy="611148"/>
          </a:xfrm>
        </p:spPr>
        <p:txBody>
          <a:bodyPr wrap="square" anchor="ctr">
            <a:noAutofit/>
          </a:bodyPr>
          <a:lstStyle/>
          <a:p>
            <a:r>
              <a:rPr lang="en-US" sz="3600" dirty="0">
                <a:latin typeface="+mj-lt"/>
              </a:rPr>
              <a:t>Copyright</a:t>
            </a:r>
            <a:endParaRPr lang="en-US" sz="3600" b="0" dirty="0">
              <a:latin typeface="+mj-lt"/>
            </a:endParaRPr>
          </a:p>
        </p:txBody>
      </p:sp>
      <p:pic>
        <p:nvPicPr>
          <p:cNvPr id="7" name="Graphic 6" descr="Warning">
            <a:extLst>
              <a:ext uri="{FF2B5EF4-FFF2-40B4-BE49-F238E27FC236}">
                <a16:creationId xmlns:a16="http://schemas.microsoft.com/office/drawing/2014/main" id="{C06FB2D2-3F36-42C9-A5A6-B6234DC54C96}"/>
              </a:ext>
            </a:extLst>
          </p:cNvPr>
          <p:cNvPicPr>
            <a:picLocks noChangeAspect="1"/>
          </p:cNvPicPr>
          <p:nvPr/>
        </p:nvPicPr>
        <p:blipFill>
          <a:blip r:embed="rId3">
            <a:extLst>
              <a:ext uri="{96DAC541-7B7A-43D3-8B79-37D633B846F1}">
                <asvg:svgBlip xmlns="" xmlns:asvg="http://schemas.microsoft.com/office/drawing/2016/SVG/main" r:embed="rId4"/>
              </a:ext>
            </a:extLst>
          </a:blip>
          <a:stretch>
            <a:fillRect/>
          </a:stretch>
        </p:blipFill>
        <p:spPr>
          <a:xfrm>
            <a:off x="370009" y="2317359"/>
            <a:ext cx="1277815" cy="1434026"/>
          </a:xfrm>
          <a:prstGeom prst="rect">
            <a:avLst/>
          </a:prstGeom>
        </p:spPr>
      </p:pic>
      <p:sp>
        <p:nvSpPr>
          <p:cNvPr id="8" name="Text Placeholder 1">
            <a:extLst>
              <a:ext uri="{FF2B5EF4-FFF2-40B4-BE49-F238E27FC236}">
                <a16:creationId xmlns:a16="http://schemas.microsoft.com/office/drawing/2014/main" id="{AD5FAE7B-F718-4307-B112-AD6256157E8F}"/>
              </a:ext>
            </a:extLst>
          </p:cNvPr>
          <p:cNvSpPr txBox="1">
            <a:spLocks/>
          </p:cNvSpPr>
          <p:nvPr/>
        </p:nvSpPr>
        <p:spPr>
          <a:xfrm>
            <a:off x="1714499" y="1852246"/>
            <a:ext cx="6858001" cy="2854836"/>
          </a:xfrm>
          <a:prstGeom prst="rect">
            <a:avLst/>
          </a:prstGeom>
        </p:spPr>
        <p:style>
          <a:lnRef idx="2">
            <a:schemeClr val="dk1"/>
          </a:lnRef>
          <a:fillRef idx="1">
            <a:schemeClr val="lt1"/>
          </a:fillRef>
          <a:effectRef idx="0">
            <a:schemeClr val="dk1"/>
          </a:effectRef>
          <a:fontRef idx="minor">
            <a:schemeClr val="dk1"/>
          </a:fontRef>
        </p:style>
        <p:txBody>
          <a:bodyPr vert="horz" lIns="182880" tIns="182880" rIns="182880" bIns="182880" rtlCol="0" anchor="ctr">
            <a:noAutofit/>
          </a:bodyPr>
          <a:lstStyle>
            <a:lvl1pPr marL="256032" indent="-256032" algn="l" defTabSz="914400" rtl="0" eaLnBrk="1" latinLnBrk="0" hangingPunct="1">
              <a:spcBef>
                <a:spcPts val="1500"/>
              </a:spcBef>
              <a:buClr>
                <a:srgbClr val="007FA3"/>
              </a:buClr>
              <a:buFont typeface="Arial" panose="020B0604020202020204" pitchFamily="34" charset="0"/>
              <a:buChar char="•"/>
              <a:defRPr sz="1600" kern="1200">
                <a:solidFill>
                  <a:schemeClr val="dk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1600" kern="1200">
                <a:solidFill>
                  <a:schemeClr val="dk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1600" kern="1200">
                <a:solidFill>
                  <a:schemeClr val="dk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1600" kern="1200">
                <a:solidFill>
                  <a:schemeClr val="dk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1600" kern="1200">
                <a:solidFill>
                  <a:schemeClr val="dk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1600" kern="1200">
                <a:solidFill>
                  <a:schemeClr val="dk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1600" kern="1200">
                <a:solidFill>
                  <a:schemeClr val="dk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1600" kern="1200">
                <a:solidFill>
                  <a:schemeClr val="dk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1600" kern="1200">
                <a:solidFill>
                  <a:schemeClr val="dk1"/>
                </a:solidFill>
                <a:latin typeface="+mn-lt"/>
                <a:ea typeface="+mn-ea"/>
                <a:cs typeface="+mn-cs"/>
              </a:defRPr>
            </a:lvl9pPr>
          </a:lstStyle>
          <a:p>
            <a:pPr marL="101600" indent="0">
              <a:buFont typeface="Arial" panose="020B0604020202020204" pitchFamily="34" charset="0"/>
              <a:buNone/>
            </a:pPr>
            <a:r>
              <a:rPr lang="en-US" b="1" dirty="0" smtClean="0"/>
              <a:t>This work is protected by United States copyright laws and is provided solely for the use of instructors in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to honor the intended pedagogical purposes and the needs of other instructors who rely on these materials.</a:t>
            </a:r>
            <a:endParaRPr lang="en-US" b="1" dirty="0"/>
          </a:p>
        </p:txBody>
      </p:sp>
    </p:spTree>
    <p:extLst>
      <p:ext uri="{BB962C8B-B14F-4D97-AF65-F5344CB8AC3E}">
        <p14:creationId xmlns:p14="http://schemas.microsoft.com/office/powerpoint/2010/main" val="33412688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5425"/>
            <a:ext cx="8153400" cy="553998"/>
          </a:xfrm>
        </p:spPr>
        <p:txBody>
          <a:bodyPr wrap="square" anchor="ctr">
            <a:noAutofit/>
          </a:bodyPr>
          <a:lstStyle/>
          <a:p>
            <a:r>
              <a:rPr lang="en-IN" sz="3600" dirty="0">
                <a:latin typeface="+mj-lt"/>
              </a:rPr>
              <a:t>Figure </a:t>
            </a:r>
            <a:r>
              <a:rPr lang="en-IN" sz="3600" dirty="0" smtClean="0">
                <a:latin typeface="+mj-lt"/>
              </a:rPr>
              <a:t>5.2 </a:t>
            </a:r>
            <a:r>
              <a:rPr lang="en-IN" sz="3600" dirty="0">
                <a:latin typeface="+mj-lt"/>
              </a:rPr>
              <a:t>The ITEM Entity and Table</a:t>
            </a:r>
            <a:endParaRPr lang="en-US" sz="3600" dirty="0">
              <a:latin typeface="+mj-lt"/>
            </a:endParaRPr>
          </a:p>
        </p:txBody>
      </p:sp>
      <p:pic>
        <p:nvPicPr>
          <p:cNvPr id="2050" name="Picture 2" descr="The Item entity shows the image label as ITEM in uppercase followed by the below list.&#10;• ItemNumber. This row is highlighted&#10;• Description&#10;• Cost&#10;• ListPrice&#10;• Quantity On Hand"/>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b="12700"/>
          <a:stretch/>
        </p:blipFill>
        <p:spPr bwMode="auto">
          <a:xfrm>
            <a:off x="504135" y="1136506"/>
            <a:ext cx="3983283" cy="2540123"/>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descr="The Item table shows the image label as ITEM in uppercase followed by the below list.&#10;• ItemNumber. This row is highlighted with a primary key symbol.&#10;• Description&#10;• Cost&#10;• ListPrice&#10;• Quantity On Hand"/>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b="11445"/>
          <a:stretch/>
        </p:blipFill>
        <p:spPr bwMode="auto">
          <a:xfrm>
            <a:off x="4567368" y="1132438"/>
            <a:ext cx="4023116" cy="25537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70669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099"/>
            <a:ext cx="8153400" cy="619125"/>
          </a:xfrm>
        </p:spPr>
        <p:txBody>
          <a:bodyPr wrap="square" anchor="ctr">
            <a:noAutofit/>
          </a:bodyPr>
          <a:lstStyle/>
          <a:p>
            <a:r>
              <a:rPr lang="en-IN" sz="3600" dirty="0">
                <a:latin typeface="+mj-lt"/>
              </a:rPr>
              <a:t>Figure </a:t>
            </a:r>
            <a:r>
              <a:rPr lang="en-IN" sz="3600" dirty="0" smtClean="0">
                <a:latin typeface="+mj-lt"/>
              </a:rPr>
              <a:t>5.3 </a:t>
            </a:r>
            <a:r>
              <a:rPr lang="en-IN" sz="3600" dirty="0">
                <a:latin typeface="+mj-lt"/>
              </a:rPr>
              <a:t>The Final ITEM Table</a:t>
            </a:r>
            <a:endParaRPr lang="en-US" sz="3600" dirty="0">
              <a:latin typeface="+mj-lt"/>
            </a:endParaRPr>
          </a:p>
        </p:txBody>
      </p:sp>
      <p:pic>
        <p:nvPicPr>
          <p:cNvPr id="3074" name="Picture 2" descr="The Item table shows the image label as ITEM in uppercase followed by the below list.&#10;• ItemNumber: int IDENTITY (10000,1)&#10;• Description: varchar (100) NOT NULL&#10;• Cost: numeric (9,2) NOT NULL&#10;• ListPrice: numeric (9,2) NULL&#10;• Quantity On Hand: int NOT NULL"/>
          <p:cNvPicPr>
            <a:picLocks noChangeAspect="1" noChangeArrowheads="1"/>
          </p:cNvPicPr>
          <p:nvPr/>
        </p:nvPicPr>
        <p:blipFill rotWithShape="1">
          <a:blip r:embed="rId3">
            <a:extLst>
              <a:ext uri="{28A0092B-C50C-407E-A947-70E740481C1C}">
                <a14:useLocalDpi xmlns:a14="http://schemas.microsoft.com/office/drawing/2010/main" val="0"/>
              </a:ext>
            </a:extLst>
          </a:blip>
          <a:srcRect b="13470"/>
          <a:stretch/>
        </p:blipFill>
        <p:spPr bwMode="auto">
          <a:xfrm>
            <a:off x="572496" y="1114425"/>
            <a:ext cx="7993510" cy="33368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95375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446"/>
            <a:ext cx="8153400" cy="1146703"/>
          </a:xfrm>
        </p:spPr>
        <p:txBody>
          <a:bodyPr wrap="square" anchor="ctr">
            <a:noAutofit/>
          </a:bodyPr>
          <a:lstStyle/>
          <a:p>
            <a:r>
              <a:rPr lang="en-IN" sz="3600" dirty="0">
                <a:latin typeface="+mj-lt"/>
              </a:rPr>
              <a:t>Figure </a:t>
            </a:r>
            <a:r>
              <a:rPr lang="en-IN" sz="3600" dirty="0" smtClean="0">
                <a:latin typeface="+mj-lt"/>
              </a:rPr>
              <a:t>5.4 </a:t>
            </a:r>
            <a:r>
              <a:rPr lang="en-IN" sz="3600" dirty="0">
                <a:latin typeface="+mj-lt"/>
              </a:rPr>
              <a:t>The CUSTOMER Entity and Table</a:t>
            </a:r>
            <a:endParaRPr lang="en-US" sz="3600" dirty="0">
              <a:latin typeface="+mj-lt"/>
            </a:endParaRPr>
          </a:p>
        </p:txBody>
      </p:sp>
      <p:pic>
        <p:nvPicPr>
          <p:cNvPr id="4098" name="Picture 2" descr="The Customer entity shows the image label as CUSTOMER in uppercase followed by the below list.&#10;• Customer Number which is highlighted&#10;• Customer Name&#10;• Street Address&#10;• City&#10;• State&#10;• Zip&#10;• Contact Name&#10;• Phone"/>
          <p:cNvPicPr>
            <a:picLocks noChangeAspect="1" noChangeArrowheads="1"/>
          </p:cNvPicPr>
          <p:nvPr/>
        </p:nvPicPr>
        <p:blipFill rotWithShape="1">
          <a:blip r:embed="rId3">
            <a:extLst>
              <a:ext uri="{28A0092B-C50C-407E-A947-70E740481C1C}">
                <a14:useLocalDpi xmlns:a14="http://schemas.microsoft.com/office/drawing/2010/main" val="0"/>
              </a:ext>
            </a:extLst>
          </a:blip>
          <a:srcRect r="4644" b="7597"/>
          <a:stretch/>
        </p:blipFill>
        <p:spPr bwMode="auto">
          <a:xfrm>
            <a:off x="474041" y="1422671"/>
            <a:ext cx="3965211" cy="4110001"/>
          </a:xfrm>
          <a:prstGeom prst="rect">
            <a:avLst/>
          </a:prstGeom>
          <a:noFill/>
          <a:extLst>
            <a:ext uri="{909E8E84-426E-40DD-AFC4-6F175D3DCCD1}">
              <a14:hiddenFill xmlns:a14="http://schemas.microsoft.com/office/drawing/2010/main">
                <a:solidFill>
                  <a:srgbClr val="FFFFFF"/>
                </a:solidFill>
              </a14:hiddenFill>
            </a:ext>
          </a:extLst>
        </p:spPr>
      </p:pic>
      <p:pic>
        <p:nvPicPr>
          <p:cNvPr id="4099" name="Picture 3" descr="The Customer table shows the image label as CUSTOMER in uppercase followed by the below list.&#10;• Customer Number which is highlighted with a primary key symbol.&#10;• Customer Name&#10;• Street Address&#10;• City&#10;• State&#10;• Zip&#10;• Contact Name&#10;• Phone"/>
          <p:cNvPicPr>
            <a:picLocks noChangeAspect="1" noChangeArrowheads="1"/>
          </p:cNvPicPr>
          <p:nvPr/>
        </p:nvPicPr>
        <p:blipFill rotWithShape="1">
          <a:blip r:embed="rId4">
            <a:extLst>
              <a:ext uri="{28A0092B-C50C-407E-A947-70E740481C1C}">
                <a14:useLocalDpi xmlns:a14="http://schemas.microsoft.com/office/drawing/2010/main" val="0"/>
              </a:ext>
            </a:extLst>
          </a:blip>
          <a:srcRect r="5696" b="8594"/>
          <a:stretch/>
        </p:blipFill>
        <p:spPr bwMode="auto">
          <a:xfrm>
            <a:off x="4679533" y="1420517"/>
            <a:ext cx="3922083" cy="4106339"/>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p:cNvSpPr>
            <a:spLocks noGrp="1"/>
          </p:cNvSpPr>
          <p:nvPr>
            <p:ph idx="1"/>
          </p:nvPr>
        </p:nvSpPr>
        <p:spPr>
          <a:xfrm>
            <a:off x="457200" y="5791200"/>
            <a:ext cx="8153400" cy="492443"/>
          </a:xfrm>
        </p:spPr>
        <p:txBody>
          <a:bodyPr wrap="square">
            <a:noAutofit/>
          </a:bodyPr>
          <a:lstStyle/>
          <a:p>
            <a:pPr marL="0" indent="0">
              <a:buNone/>
            </a:pPr>
            <a:r>
              <a:rPr lang="en-IN" dirty="0">
                <a:solidFill>
                  <a:schemeClr val="bg2"/>
                </a:solidFill>
              </a:rPr>
              <a:t>CUSTOMER (</a:t>
            </a:r>
            <a:r>
              <a:rPr lang="en-IN" u="sng" dirty="0">
                <a:solidFill>
                  <a:schemeClr val="bg2"/>
                </a:solidFill>
              </a:rPr>
              <a:t>CustomerNumber</a:t>
            </a:r>
            <a:r>
              <a:rPr lang="en-IN" dirty="0">
                <a:solidFill>
                  <a:schemeClr val="bg2"/>
                </a:solidFill>
              </a:rPr>
              <a:t>, CustomerName, StreetAddress, City, State, </a:t>
            </a:r>
            <a:r>
              <a:rPr lang="en-IN" dirty="0" smtClean="0">
                <a:solidFill>
                  <a:schemeClr val="bg2"/>
                </a:solidFill>
              </a:rPr>
              <a:t>ZIP, ContactName</a:t>
            </a:r>
            <a:r>
              <a:rPr lang="en-IN" dirty="0">
                <a:solidFill>
                  <a:schemeClr val="bg2"/>
                </a:solidFill>
              </a:rPr>
              <a:t>, Phone)</a:t>
            </a:r>
          </a:p>
        </p:txBody>
      </p:sp>
    </p:spTree>
    <p:extLst>
      <p:ext uri="{BB962C8B-B14F-4D97-AF65-F5344CB8AC3E}">
        <p14:creationId xmlns:p14="http://schemas.microsoft.com/office/powerpoint/2010/main" val="20934392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446"/>
            <a:ext cx="8153400" cy="1146703"/>
          </a:xfrm>
        </p:spPr>
        <p:txBody>
          <a:bodyPr wrap="square" anchor="ctr">
            <a:noAutofit/>
          </a:bodyPr>
          <a:lstStyle/>
          <a:p>
            <a:r>
              <a:rPr lang="en-IN" dirty="0"/>
              <a:t>Figure </a:t>
            </a:r>
            <a:r>
              <a:rPr lang="en-IN" dirty="0" smtClean="0"/>
              <a:t>5.5 </a:t>
            </a:r>
            <a:r>
              <a:rPr lang="en-IN" dirty="0"/>
              <a:t>The Normalized CUSTOMER and Associated Tables</a:t>
            </a:r>
            <a:endParaRPr lang="en-US" sz="3600" dirty="0">
              <a:latin typeface="+mj-lt"/>
            </a:endParaRPr>
          </a:p>
        </p:txBody>
      </p:sp>
      <p:pic>
        <p:nvPicPr>
          <p:cNvPr id="5122" name="Picture 2" descr="The following information is given in the image:&#10;ZIP&#10;ZIP&#10; City&#10; State&#10;Customer&#10;Customer Number&#10; Customer Name&#10; Street Address&#10; ZIP&#10; Contact Name&#10;ZIP is a foreign key referencing ZIP in ZIP &#10;Contact Name is a foreign key referencing Contact Name in Contact.&#10;Contact&#10;Contact Name&#10; Phone&#10;"/>
          <p:cNvPicPr>
            <a:picLocks noChangeAspect="1" noChangeArrowheads="1"/>
          </p:cNvPicPr>
          <p:nvPr/>
        </p:nvPicPr>
        <p:blipFill rotWithShape="1">
          <a:blip r:embed="rId3">
            <a:extLst>
              <a:ext uri="{28A0092B-C50C-407E-A947-70E740481C1C}">
                <a14:useLocalDpi xmlns:a14="http://schemas.microsoft.com/office/drawing/2010/main" val="0"/>
              </a:ext>
            </a:extLst>
          </a:blip>
          <a:srcRect r="1465" b="8594"/>
          <a:stretch/>
        </p:blipFill>
        <p:spPr bwMode="auto">
          <a:xfrm>
            <a:off x="593999" y="1447445"/>
            <a:ext cx="7955180" cy="3689816"/>
          </a:xfrm>
          <a:prstGeom prst="rect">
            <a:avLst/>
          </a:prstGeom>
          <a:noFill/>
          <a:extLst>
            <a:ext uri="{909E8E84-426E-40DD-AFC4-6F175D3DCCD1}">
              <a14:hiddenFill xmlns:a14="http://schemas.microsoft.com/office/drawing/2010/main">
                <a:solidFill>
                  <a:srgbClr val="FFFFFF"/>
                </a:solidFill>
              </a14:hiddenFill>
            </a:ext>
          </a:extLst>
        </p:spPr>
      </p:pic>
      <p:pic>
        <p:nvPicPr>
          <p:cNvPr id="19461" name="Picture 5" descr="Line 1: CUSTOMER open parenthesis CustomerNumber, CustomerName, StreetAddress,ZIP, ContactName ZIP open parenthesis ZIP, City, State close parenthesis &#10;Line 2: CONTACT open parenthesis ContactName, Phone close parenthesis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7138" y="5515927"/>
            <a:ext cx="8057737" cy="78962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514207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099"/>
            <a:ext cx="8153400" cy="619125"/>
          </a:xfrm>
        </p:spPr>
        <p:txBody>
          <a:bodyPr wrap="square" anchor="ctr">
            <a:noAutofit/>
          </a:bodyPr>
          <a:lstStyle/>
          <a:p>
            <a:r>
              <a:rPr lang="en-IN" sz="3600" dirty="0">
                <a:latin typeface="+mj-lt"/>
              </a:rPr>
              <a:t>Denormalization</a:t>
            </a:r>
            <a:endParaRPr lang="en-US" sz="3600" dirty="0">
              <a:latin typeface="+mj-lt"/>
            </a:endParaRPr>
          </a:p>
        </p:txBody>
      </p:sp>
      <p:sp>
        <p:nvSpPr>
          <p:cNvPr id="3" name="Content Placeholder 2"/>
          <p:cNvSpPr>
            <a:spLocks noGrp="1"/>
          </p:cNvSpPr>
          <p:nvPr>
            <p:ph idx="1"/>
          </p:nvPr>
        </p:nvSpPr>
        <p:spPr>
          <a:xfrm>
            <a:off x="457200" y="752475"/>
            <a:ext cx="8153400" cy="504825"/>
          </a:xfrm>
        </p:spPr>
        <p:txBody>
          <a:bodyPr wrap="square" anchor="ctr">
            <a:noAutofit/>
          </a:bodyPr>
          <a:lstStyle/>
          <a:p>
            <a:pPr marL="0" lvl="0" indent="0">
              <a:spcBef>
                <a:spcPts val="0"/>
              </a:spcBef>
              <a:buClr>
                <a:schemeClr val="lt1"/>
              </a:buClr>
              <a:buSzPct val="25000"/>
              <a:buNone/>
              <a:tabLst>
                <a:tab pos="628650" algn="l"/>
              </a:tabLst>
            </a:pPr>
            <a:r>
              <a:rPr lang="en-IN" sz="2800" b="1" dirty="0">
                <a:solidFill>
                  <a:srgbClr val="007FA3"/>
                </a:solidFill>
              </a:rPr>
              <a:t>Understand the need for denormalization</a:t>
            </a:r>
          </a:p>
        </p:txBody>
      </p:sp>
      <p:sp>
        <p:nvSpPr>
          <p:cNvPr id="4" name="Content Placeholder 3"/>
          <p:cNvSpPr>
            <a:spLocks noGrp="1"/>
          </p:cNvSpPr>
          <p:nvPr>
            <p:ph idx="13"/>
          </p:nvPr>
        </p:nvSpPr>
        <p:spPr>
          <a:xfrm>
            <a:off x="457200" y="1371600"/>
            <a:ext cx="8153400" cy="2895600"/>
          </a:xfrm>
        </p:spPr>
        <p:txBody>
          <a:bodyPr>
            <a:noAutofit/>
          </a:bodyPr>
          <a:lstStyle/>
          <a:p>
            <a:pPr marL="285750" indent="-285750"/>
            <a:r>
              <a:rPr lang="en-IN" sz="2200" dirty="0"/>
              <a:t>Normalizing relations (or breaking them apart into many component relations) may significantly increase the complexity of the data structure.</a:t>
            </a:r>
          </a:p>
          <a:p>
            <a:pPr marL="285750" indent="-285750"/>
            <a:r>
              <a:rPr lang="en-IN" sz="2200" dirty="0"/>
              <a:t>The question is one of balance:</a:t>
            </a:r>
          </a:p>
          <a:p>
            <a:pPr marL="772668" lvl="1"/>
            <a:r>
              <a:rPr lang="en-IN" sz="2200" dirty="0"/>
              <a:t>trading complexity for modification problems</a:t>
            </a:r>
          </a:p>
          <a:p>
            <a:pPr marL="285750" indent="-285750"/>
            <a:r>
              <a:rPr lang="en-IN" sz="2200" dirty="0"/>
              <a:t>There are situations where denormalized relations are preferred.</a:t>
            </a:r>
            <a:endParaRPr lang="en-IN" sz="2200" dirty="0" smtClean="0"/>
          </a:p>
        </p:txBody>
      </p:sp>
    </p:spTree>
    <p:extLst>
      <p:ext uri="{BB962C8B-B14F-4D97-AF65-F5344CB8AC3E}">
        <p14:creationId xmlns:p14="http://schemas.microsoft.com/office/powerpoint/2010/main" val="5436004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508 Lecture">
  <a:themeElements>
    <a:clrScheme name="Custom 7">
      <a:dk1>
        <a:sysClr val="windowText" lastClr="000000"/>
      </a:dk1>
      <a:lt1>
        <a:sysClr val="window" lastClr="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sz="2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2000" dirty="0" err="1" smtClean="0"/>
        </a:defPPr>
      </a:lstStyle>
    </a:txDef>
  </a:objectDefaults>
  <a:extraClrSchemeLst/>
</a:theme>
</file>

<file path=ppt/theme/theme2.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24808</TotalTime>
  <Words>1661</Words>
  <Application>Microsoft Office PowerPoint</Application>
  <PresentationFormat>On-screen Show (4:3)</PresentationFormat>
  <Paragraphs>408</Paragraphs>
  <Slides>44</Slides>
  <Notes>44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44</vt:i4>
      </vt:variant>
    </vt:vector>
  </HeadingPairs>
  <TitlesOfParts>
    <vt:vector size="50" baseType="lpstr">
      <vt:lpstr>Arial</vt:lpstr>
      <vt:lpstr>Calibri</vt:lpstr>
      <vt:lpstr>Times New Roman</vt:lpstr>
      <vt:lpstr>Verdana</vt:lpstr>
      <vt:lpstr>Wingdings</vt:lpstr>
      <vt:lpstr>508 Lecture</vt:lpstr>
      <vt:lpstr>Database Concepts</vt:lpstr>
      <vt:lpstr>Learning Objectives</vt:lpstr>
      <vt:lpstr>The Purpose of a Database Design</vt:lpstr>
      <vt:lpstr>Figure 5.1 The Steps for Transforming a Data Model into a Database Design</vt:lpstr>
      <vt:lpstr>Figure 5.2 The ITEM Entity and Table</vt:lpstr>
      <vt:lpstr>Figure 5.3 The Final ITEM Table</vt:lpstr>
      <vt:lpstr>Figure 5.4 The CUSTOMER Entity and Table</vt:lpstr>
      <vt:lpstr>Figure 5.5 The Normalized CUSTOMER and Associated Tables</vt:lpstr>
      <vt:lpstr>Denormalization</vt:lpstr>
      <vt:lpstr>Figure 5.6 The Denormalized CUSTOMER and Associated CONTACT Tables</vt:lpstr>
      <vt:lpstr>Represent Weak Entities</vt:lpstr>
      <vt:lpstr>Figure 5.7 The SALES_COMMISSION Entity and Table</vt:lpstr>
      <vt:lpstr>A Relational Design for the SALES_COMMISSION Entity (1 of 2)</vt:lpstr>
      <vt:lpstr>A Relational Design for the SALES_COMMISSION Entity (2 of 2)</vt:lpstr>
      <vt:lpstr>Figure 5.8 The Normalized SALES_ COMMISSION And Associated Tables</vt:lpstr>
      <vt:lpstr>Representing 1:1 Relationships</vt:lpstr>
      <vt:lpstr>Figure 5.10 1:1 Strong Entity Relationships</vt:lpstr>
      <vt:lpstr>Results of a 1:1 Relationship</vt:lpstr>
      <vt:lpstr>Figure 5.11 1:1 Strong Entity Relationship Between CUSTOMER and CONTACT</vt:lpstr>
      <vt:lpstr>Representing 1:N Strong Entity Relationships</vt:lpstr>
      <vt:lpstr>Figure 5.12 1:N Strong Entity Relationships</vt:lpstr>
      <vt:lpstr>Results of a 1:N Relationship</vt:lpstr>
      <vt:lpstr>Representing N:M Strong Entity Relationships</vt:lpstr>
      <vt:lpstr>Figure 5.13 N:M Strong Entity Relationships</vt:lpstr>
      <vt:lpstr>Figure 5.14 Incorrect Representation of an N:M Relationship</vt:lpstr>
      <vt:lpstr>Figure 5.15 Representing a N:M Strong Entity Relationship</vt:lpstr>
      <vt:lpstr>Results of a N:M Relationships</vt:lpstr>
      <vt:lpstr>Figure 5.18 The Association Relationship</vt:lpstr>
      <vt:lpstr>Figure 5.19 Mixed Entity Relationship Example</vt:lpstr>
      <vt:lpstr>Figure 5.20 Representing Subtypes</vt:lpstr>
      <vt:lpstr>Representing Recursive Relationships</vt:lpstr>
      <vt:lpstr>Figure 5.21 Example Recursive Relationships</vt:lpstr>
      <vt:lpstr>Figure 5.22 Example 1:1 Recursive Relationship</vt:lpstr>
      <vt:lpstr>Figure 5.23 Example 1:N Recursive Relationship</vt:lpstr>
      <vt:lpstr>Figure 5.24 Example N:M Recursive Relationship</vt:lpstr>
      <vt:lpstr>Figure 5.25 The Final Data Model for Heather Sweeney Designs</vt:lpstr>
      <vt:lpstr>Specifying Column Properties</vt:lpstr>
      <vt:lpstr>Figure 5.26 Heather Sweeney Designs H S D Database Column Specifications (1 of 3)</vt:lpstr>
      <vt:lpstr>Figure 5.26 Heather Sweeney Designs H S D Database Column Specifications (2 of 3)</vt:lpstr>
      <vt:lpstr>Figure 5.26 Heather Sweeney Designs H S D Database Column Specifications (3 of 3)</vt:lpstr>
      <vt:lpstr>Figure 5.27 Database Design for Heather Sweeney</vt:lpstr>
      <vt:lpstr>Heather Sweeney’s Database Design Schema</vt:lpstr>
      <vt:lpstr>Figure 5.29 Referential Integrity Constraint Enforcement for Heather Sweeney Designs</vt:lpstr>
      <vt:lpstr>Copyright</vt:lpstr>
    </vt:vector>
  </TitlesOfParts>
  <Company>Pearson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Concepts, Ninth Edition, Chapter 5, Database Design</dc:title>
  <dc:subject>Business</dc:subject>
  <dc:creator>Kroenke / Auer</dc:creator>
  <cp:keywords>MIS</cp:keywords>
  <cp:lastModifiedBy>Clemente, Caesar Jude</cp:lastModifiedBy>
  <cp:revision>5394</cp:revision>
  <dcterms:created xsi:type="dcterms:W3CDTF">2014-07-14T20:04:21Z</dcterms:created>
  <dcterms:modified xsi:type="dcterms:W3CDTF">2019-11-09T00:16:36Z</dcterms:modified>
</cp:coreProperties>
</file>