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267" r:id="rId2"/>
    <p:sldId id="368" r:id="rId3"/>
    <p:sldId id="495" r:id="rId4"/>
    <p:sldId id="496" r:id="rId5"/>
    <p:sldId id="497" r:id="rId6"/>
    <p:sldId id="498" r:id="rId7"/>
    <p:sldId id="501" r:id="rId8"/>
    <p:sldId id="499" r:id="rId9"/>
    <p:sldId id="515" r:id="rId10"/>
    <p:sldId id="516" r:id="rId11"/>
    <p:sldId id="500" r:id="rId12"/>
    <p:sldId id="507" r:id="rId13"/>
    <p:sldId id="502" r:id="rId14"/>
    <p:sldId id="504" r:id="rId15"/>
    <p:sldId id="505" r:id="rId16"/>
    <p:sldId id="513" r:id="rId17"/>
    <p:sldId id="512" r:id="rId18"/>
    <p:sldId id="509" r:id="rId19"/>
    <p:sldId id="510" r:id="rId20"/>
    <p:sldId id="511" r:id="rId21"/>
    <p:sldId id="514" r:id="rId22"/>
    <p:sldId id="519" r:id="rId23"/>
    <p:sldId id="518" r:id="rId24"/>
    <p:sldId id="401" r:id="rId25"/>
  </p:sldIdLst>
  <p:sldSz cx="12192000" cy="6858000"/>
  <p:notesSz cx="6858000" cy="9144000"/>
  <p:embeddedFontLst>
    <p:embeddedFont>
      <p:font typeface="Wingdings 2" panose="05020102010507070707" pitchFamily="18" charset="2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dro" initials="l" lastIdx="1" clrIdx="0">
    <p:extLst>
      <p:ext uri="{19B8F6BF-5375-455C-9EA6-DF929625EA0E}">
        <p15:presenceInfo xmlns:p15="http://schemas.microsoft.com/office/powerpoint/2012/main" userId="leandro" providerId="None"/>
      </p:ext>
    </p:extLst>
  </p:cmAuthor>
  <p:cmAuthor id="2" name="leandro" initials="l [2]" lastIdx="1" clrIdx="1">
    <p:extLst>
      <p:ext uri="{19B8F6BF-5375-455C-9EA6-DF929625EA0E}">
        <p15:presenceInfo xmlns:p15="http://schemas.microsoft.com/office/powerpoint/2012/main" userId="2d052895d54a1a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9288"/>
    <a:srgbClr val="005751"/>
    <a:srgbClr val="909193"/>
    <a:srgbClr val="636466"/>
    <a:srgbClr val="005A53"/>
    <a:srgbClr val="444446"/>
    <a:srgbClr val="009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81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F64C9-A946-485D-811A-80BA980A9E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0163D-E048-4224-BCAC-CD7E9D4C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1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1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7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0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0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-348449" y="8547012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2330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3282257" y="4725472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2330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12;p2"/>
          <p:cNvSpPr txBox="1">
            <a:spLocks/>
          </p:cNvSpPr>
          <p:nvPr userDrawn="1"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Rectangle 8"/>
          <p:cNvSpPr/>
          <p:nvPr userDrawn="1"/>
        </p:nvSpPr>
        <p:spPr>
          <a:xfrm>
            <a:off x="834387" y="0"/>
            <a:ext cx="1374658" cy="1375444"/>
          </a:xfrm>
          <a:prstGeom prst="rect">
            <a:avLst/>
          </a:prstGeom>
          <a:solidFill>
            <a:srgbClr val="00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54"/>
          <a:stretch/>
        </p:blipFill>
        <p:spPr>
          <a:xfrm>
            <a:off x="932726" y="92625"/>
            <a:ext cx="1201418" cy="121153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5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 userDrawn="1"/>
        </p:nvSpPr>
        <p:spPr>
          <a:xfrm>
            <a:off x="1473200" y="3558013"/>
            <a:ext cx="10718800" cy="2842787"/>
          </a:xfrm>
          <a:prstGeom prst="flowChartInputOutput">
            <a:avLst/>
          </a:prstGeom>
          <a:solidFill>
            <a:srgbClr val="6364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338842" y="3573070"/>
            <a:ext cx="5853157" cy="2817151"/>
          </a:xfrm>
          <a:prstGeom prst="rect">
            <a:avLst/>
          </a:prstGeom>
          <a:solidFill>
            <a:srgbClr val="9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ata 13"/>
          <p:cNvSpPr/>
          <p:nvPr userDrawn="1"/>
        </p:nvSpPr>
        <p:spPr>
          <a:xfrm>
            <a:off x="3759200" y="3576029"/>
            <a:ext cx="4673600" cy="2814192"/>
          </a:xfrm>
          <a:prstGeom prst="flowChartInputOutput">
            <a:avLst/>
          </a:prstGeom>
          <a:solidFill>
            <a:srgbClr val="9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473200" y="6397841"/>
            <a:ext cx="10816431" cy="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1;p2"/>
          <p:cNvSpPr txBox="1">
            <a:spLocks noGrp="1"/>
          </p:cNvSpPr>
          <p:nvPr>
            <p:ph type="subTitle" idx="13"/>
          </p:nvPr>
        </p:nvSpPr>
        <p:spPr>
          <a:xfrm>
            <a:off x="4038599" y="5183245"/>
            <a:ext cx="7989612" cy="752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0" t="11649" b="-1"/>
          <a:stretch/>
        </p:blipFill>
        <p:spPr>
          <a:xfrm>
            <a:off x="2318151" y="-38292"/>
            <a:ext cx="4025901" cy="1675463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9858119" y="5940641"/>
            <a:ext cx="23086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www.ltrace.com.br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67411" y="3756456"/>
            <a:ext cx="11360800" cy="138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1790699"/>
            <a:ext cx="11360800" cy="4301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22860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1800"/>
              <a:buChar char="●"/>
              <a:defRPr sz="2800"/>
            </a:lvl1pPr>
            <a:lvl2pPr marL="1219110" lvl="1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○"/>
              <a:defRPr sz="2200"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pt-BR" dirty="0"/>
              <a:t>Asdsds</a:t>
            </a:r>
          </a:p>
          <a:p>
            <a:r>
              <a:rPr lang="pt-BR" dirty="0"/>
              <a:t>sdsds</a:t>
            </a:r>
          </a:p>
          <a:p>
            <a:pPr lvl="1"/>
            <a:r>
              <a:rPr lang="pt-BR" dirty="0"/>
              <a:t>Asd</a:t>
            </a:r>
          </a:p>
          <a:p>
            <a:r>
              <a:rPr lang="pt-BR" dirty="0"/>
              <a:t>sdsds</a:t>
            </a:r>
          </a:p>
          <a:p>
            <a:pPr lvl="1"/>
            <a:r>
              <a:rPr lang="pt-BR" dirty="0"/>
              <a:t>Asd</a:t>
            </a:r>
          </a:p>
          <a:p>
            <a:pPr lvl="1"/>
            <a:endParaRPr lang="pt-BR" dirty="0"/>
          </a:p>
        </p:txBody>
      </p:sp>
      <p:sp>
        <p:nvSpPr>
          <p:cNvPr id="9" name="Google Shape;21;p5"/>
          <p:cNvSpPr txBox="1">
            <a:spLocks noGrp="1"/>
          </p:cNvSpPr>
          <p:nvPr>
            <p:ph type="title"/>
          </p:nvPr>
        </p:nvSpPr>
        <p:spPr>
          <a:xfrm>
            <a:off x="3260435" y="9420"/>
            <a:ext cx="8515965" cy="1284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005751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Rectangle 2"/>
          <p:cNvSpPr/>
          <p:nvPr userDrawn="1"/>
        </p:nvSpPr>
        <p:spPr>
          <a:xfrm>
            <a:off x="834387" y="0"/>
            <a:ext cx="1374658" cy="1375444"/>
          </a:xfrm>
          <a:prstGeom prst="rect">
            <a:avLst/>
          </a:prstGeom>
          <a:solidFill>
            <a:srgbClr val="00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54"/>
          <a:stretch/>
        </p:blipFill>
        <p:spPr>
          <a:xfrm>
            <a:off x="932726" y="92625"/>
            <a:ext cx="1201418" cy="12115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60436" y="1280218"/>
            <a:ext cx="8931564" cy="95226"/>
          </a:xfrm>
          <a:prstGeom prst="rect">
            <a:avLst/>
          </a:prstGeom>
          <a:solidFill>
            <a:srgbClr val="00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11014"/>
            <a:ext cx="12192000" cy="457200"/>
          </a:xfrm>
          <a:prstGeom prst="rect">
            <a:avLst/>
          </a:prstGeom>
          <a:solidFill>
            <a:srgbClr val="444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544457"/>
            <a:ext cx="12192000" cy="846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4841382" y="6409379"/>
            <a:ext cx="6455229" cy="457202"/>
            <a:chOff x="1843314" y="6391272"/>
            <a:chExt cx="6455229" cy="457204"/>
          </a:xfrm>
        </p:grpSpPr>
        <p:sp>
          <p:nvSpPr>
            <p:cNvPr id="14" name="Flowchart: Data 13"/>
            <p:cNvSpPr/>
            <p:nvPr userDrawn="1"/>
          </p:nvSpPr>
          <p:spPr>
            <a:xfrm>
              <a:off x="1843314" y="6391274"/>
              <a:ext cx="3280229" cy="457202"/>
            </a:xfrm>
            <a:prstGeom prst="flowChartInputOutput">
              <a:avLst/>
            </a:prstGeom>
            <a:solidFill>
              <a:srgbClr val="63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Data 19"/>
            <p:cNvSpPr/>
            <p:nvPr userDrawn="1"/>
          </p:nvSpPr>
          <p:spPr>
            <a:xfrm>
              <a:off x="3737428" y="6391273"/>
              <a:ext cx="1778001" cy="457202"/>
            </a:xfrm>
            <a:prstGeom prst="flowChartInputOutput">
              <a:avLst/>
            </a:prstGeom>
            <a:solidFill>
              <a:srgbClr val="63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ata 20"/>
            <p:cNvSpPr/>
            <p:nvPr userDrawn="1"/>
          </p:nvSpPr>
          <p:spPr>
            <a:xfrm>
              <a:off x="5130229" y="6391274"/>
              <a:ext cx="1778001" cy="457202"/>
            </a:xfrm>
            <a:prstGeom prst="flowChartInputOutput">
              <a:avLst/>
            </a:prstGeom>
            <a:solidFill>
              <a:srgbClr val="909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ata 21"/>
            <p:cNvSpPr/>
            <p:nvPr userDrawn="1"/>
          </p:nvSpPr>
          <p:spPr>
            <a:xfrm>
              <a:off x="6520542" y="6391272"/>
              <a:ext cx="1778001" cy="457202"/>
            </a:xfrm>
            <a:prstGeom prst="flowChartInputOutput">
              <a:avLst/>
            </a:prstGeom>
            <a:solidFill>
              <a:srgbClr val="909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0637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45716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10" lvl="1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3047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10" lvl="1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trace.com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tags" Target="../tags/tag30.xml"/><Relationship Id="rId21" Type="http://schemas.openxmlformats.org/officeDocument/2006/relationships/image" Target="../media/image31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tags" Target="../tags/tag29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41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34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40.png"/><Relationship Id="rId10" Type="http://schemas.openxmlformats.org/officeDocument/2006/relationships/tags" Target="../tags/tag37.xml"/><Relationship Id="rId19" Type="http://schemas.openxmlformats.org/officeDocument/2006/relationships/image" Target="../media/image29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3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2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1.png"/><Relationship Id="rId5" Type="http://schemas.openxmlformats.org/officeDocument/2006/relationships/tags" Target="../tags/tag11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10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tags" Target="../tags/tag16.xml"/><Relationship Id="rId21" Type="http://schemas.openxmlformats.org/officeDocument/2006/relationships/image" Target="../media/image31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tags" Target="../tags/tag15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34.png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tags" Target="../tags/tag23.xml"/><Relationship Id="rId19" Type="http://schemas.openxmlformats.org/officeDocument/2006/relationships/image" Target="../media/image29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2727" y="1256149"/>
            <a:ext cx="9541164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89" dirty="0"/>
          </a:p>
        </p:txBody>
      </p:sp>
      <p:sp>
        <p:nvSpPr>
          <p:cNvPr id="2" name="TextBox 1"/>
          <p:cNvSpPr txBox="1"/>
          <p:nvPr/>
        </p:nvSpPr>
        <p:spPr>
          <a:xfrm>
            <a:off x="5020222" y="6047757"/>
            <a:ext cx="21515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u="sng" dirty="0" smtClean="0">
                <a:solidFill>
                  <a:srgbClr val="009288"/>
                </a:solidFill>
                <a:hlinkClick r:id="rId3"/>
              </a:rPr>
              <a:t>www.ltrace.com.br</a:t>
            </a:r>
            <a:endParaRPr lang="pt-BR" u="sng" dirty="0" smtClean="0">
              <a:solidFill>
                <a:srgbClr val="009288"/>
              </a:solidFill>
            </a:endParaRPr>
          </a:p>
        </p:txBody>
      </p:sp>
      <p:pic>
        <p:nvPicPr>
          <p:cNvPr id="1026" name="Picture 2" descr="Ficheiro:Petrobras.sv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19" y="55278"/>
            <a:ext cx="4047880" cy="12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9224" y="0"/>
            <a:ext cx="1687575" cy="1464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8867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Leandro P. de Figueiredo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824845" y="6057900"/>
            <a:ext cx="2367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u="sng" dirty="0" smtClean="0">
                <a:solidFill>
                  <a:srgbClr val="009288"/>
                </a:solidFill>
              </a:rPr>
              <a:t>leandro@ltrace.com.br</a:t>
            </a:r>
            <a:endParaRPr lang="en-US" sz="1600" u="sng" dirty="0">
              <a:solidFill>
                <a:srgbClr val="00928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0" t="11649" b="-1"/>
          <a:stretch/>
        </p:blipFill>
        <p:spPr>
          <a:xfrm>
            <a:off x="2061029" y="50800"/>
            <a:ext cx="4025901" cy="1675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67778"/>
          <a:stretch/>
        </p:blipFill>
        <p:spPr>
          <a:xfrm>
            <a:off x="621578" y="136762"/>
            <a:ext cx="1258277" cy="1190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AAF5A6-400E-4D55-BF40-1349CEFE2CA8}"/>
              </a:ext>
            </a:extLst>
          </p:cNvPr>
          <p:cNvSpPr txBox="1"/>
          <p:nvPr/>
        </p:nvSpPr>
        <p:spPr>
          <a:xfrm>
            <a:off x="0" y="2498720"/>
            <a:ext cx="121919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 Mixture ESMDA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Preliminary conclusions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0223" y="4520292"/>
            <a:ext cx="21515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>
                <a:solidFill>
                  <a:srgbClr val="009288"/>
                </a:solidFill>
              </a:rPr>
              <a:t>www.ltrace.com.br</a:t>
            </a:r>
            <a:endParaRPr lang="en-US" u="sng" dirty="0">
              <a:solidFill>
                <a:srgbClr val="009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GM-ESMDA – Gibbs Algorithm approach</a:t>
            </a:r>
            <a:endParaRPr lang="en-US" dirty="0"/>
          </a:p>
        </p:txBody>
      </p:sp>
      <p:sp>
        <p:nvSpPr>
          <p:cNvPr id="37" name="Espaço Reservado para Conteúdo 2 1">
            <a:extLst>
              <a:ext uri="{FF2B5EF4-FFF2-40B4-BE49-F238E27FC236}">
                <a16:creationId xmlns:a16="http://schemas.microsoft.com/office/drawing/2014/main" id="{ED3DF991-A3E6-4D30-9D50-6EE9ADCD7894}"/>
              </a:ext>
            </a:extLst>
          </p:cNvPr>
          <p:cNvSpPr txBox="1">
            <a:spLocks/>
          </p:cNvSpPr>
          <p:nvPr/>
        </p:nvSpPr>
        <p:spPr>
          <a:xfrm>
            <a:off x="729092" y="1723245"/>
            <a:ext cx="5984604" cy="434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55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1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664" marR="0" lvl="2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18" marR="0" lvl="3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772" marR="0" lvl="4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327" marR="0" lvl="5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880" marR="0" lvl="6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435" marR="0" lvl="7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5990" marR="0" lvl="8" indent="-423301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Gibbs</a:t>
            </a:r>
            <a:r>
              <a:rPr lang="pt-BR" dirty="0" smtClean="0"/>
              <a:t> </a:t>
            </a:r>
            <a:r>
              <a:rPr lang="pt-BR" dirty="0" err="1" smtClean="0"/>
              <a:t>sampling</a:t>
            </a:r>
            <a:endParaRPr lang="pt-BR" dirty="0" smtClean="0"/>
          </a:p>
          <a:p>
            <a:pPr lvl="1"/>
            <a:r>
              <a:rPr lang="pt-BR" dirty="0" err="1" smtClean="0"/>
              <a:t>Rule</a:t>
            </a:r>
            <a:r>
              <a:rPr lang="pt-BR" dirty="0" smtClean="0"/>
              <a:t>:</a:t>
            </a:r>
          </a:p>
          <a:p>
            <a:pPr lvl="1"/>
            <a:endParaRPr lang="pt-BR" dirty="0"/>
          </a:p>
          <a:p>
            <a:pPr marL="990510" lvl="1" indent="0">
              <a:buNone/>
            </a:pPr>
            <a:endParaRPr lang="pt-BR" dirty="0"/>
          </a:p>
          <a:p>
            <a:pPr marL="990510" lvl="1" indent="0">
              <a:buNone/>
            </a:pPr>
            <a:endParaRPr lang="pt-BR" dirty="0"/>
          </a:p>
          <a:p>
            <a:pPr lvl="1"/>
            <a:r>
              <a:rPr lang="pt-BR" dirty="0" err="1" smtClean="0"/>
              <a:t>Conditional</a:t>
            </a:r>
            <a:r>
              <a:rPr lang="pt-BR" dirty="0" smtClean="0"/>
              <a:t> </a:t>
            </a:r>
            <a:r>
              <a:rPr lang="pt-BR" dirty="0" err="1" smtClean="0"/>
              <a:t>distribution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b="1" i="1" dirty="0" smtClean="0"/>
              <a:t>m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Conditional</a:t>
            </a:r>
            <a:r>
              <a:rPr lang="pt-BR" dirty="0" smtClean="0"/>
              <a:t> </a:t>
            </a: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i="1" dirty="0" smtClean="0"/>
              <a:t>k</a:t>
            </a: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08" y="2903322"/>
            <a:ext cx="3067431" cy="2544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50" y="3374643"/>
            <a:ext cx="3011046" cy="598857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964934" y="1568497"/>
            <a:ext cx="3362272" cy="4682282"/>
            <a:chOff x="6401763" y="1502108"/>
            <a:chExt cx="3176972" cy="4424234"/>
          </a:xfrm>
        </p:grpSpPr>
        <p:sp>
          <p:nvSpPr>
            <p:cNvPr id="41" name="Oval 40"/>
            <p:cNvSpPr/>
            <p:nvPr/>
          </p:nvSpPr>
          <p:spPr>
            <a:xfrm>
              <a:off x="8158400" y="5335818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010107" y="4441558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293064" y="4466754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01763" y="3493414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158400" y="3500030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377346" y="2569297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939663" y="2539221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8401" y="1502108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ector de seta reta 194 1"/>
            <p:cNvCxnSpPr>
              <a:stCxn id="44" idx="5"/>
            </p:cNvCxnSpPr>
            <p:nvPr/>
          </p:nvCxnSpPr>
          <p:spPr>
            <a:xfrm>
              <a:off x="6887117" y="3997458"/>
              <a:ext cx="486340" cy="5557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195"/>
            <p:cNvCxnSpPr>
              <a:stCxn id="45" idx="3"/>
            </p:cNvCxnSpPr>
            <p:nvPr/>
          </p:nvCxnSpPr>
          <p:spPr>
            <a:xfrm flipH="1">
              <a:off x="7781298" y="4004074"/>
              <a:ext cx="460376" cy="5491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196"/>
            <p:cNvCxnSpPr/>
            <p:nvPr/>
          </p:nvCxnSpPr>
          <p:spPr>
            <a:xfrm>
              <a:off x="7781298" y="4970797"/>
              <a:ext cx="457726" cy="474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197"/>
            <p:cNvCxnSpPr/>
            <p:nvPr/>
          </p:nvCxnSpPr>
          <p:spPr>
            <a:xfrm flipH="1">
              <a:off x="8646865" y="4970797"/>
              <a:ext cx="449955" cy="474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203"/>
            <p:cNvCxnSpPr/>
            <p:nvPr/>
          </p:nvCxnSpPr>
          <p:spPr>
            <a:xfrm>
              <a:off x="7862902" y="3049980"/>
              <a:ext cx="373952" cy="522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204"/>
            <p:cNvCxnSpPr/>
            <p:nvPr/>
          </p:nvCxnSpPr>
          <p:spPr>
            <a:xfrm flipH="1">
              <a:off x="8644695" y="3043264"/>
              <a:ext cx="367659" cy="528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194 2"/>
            <p:cNvCxnSpPr>
              <a:stCxn id="48" idx="5"/>
              <a:endCxn id="47" idx="1"/>
            </p:cNvCxnSpPr>
            <p:nvPr/>
          </p:nvCxnSpPr>
          <p:spPr>
            <a:xfrm>
              <a:off x="8643755" y="2006152"/>
              <a:ext cx="379182" cy="6195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194 3"/>
            <p:cNvCxnSpPr>
              <a:stCxn id="48" idx="3"/>
              <a:endCxn id="46" idx="7"/>
            </p:cNvCxnSpPr>
            <p:nvPr/>
          </p:nvCxnSpPr>
          <p:spPr>
            <a:xfrm flipH="1">
              <a:off x="7862700" y="2006152"/>
              <a:ext cx="378975" cy="6496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582" y="5549968"/>
              <a:ext cx="164724" cy="19767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581" y="1747901"/>
              <a:ext cx="164267" cy="125508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1247" y="2765678"/>
              <a:ext cx="375468" cy="190707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996" y="2716079"/>
              <a:ext cx="403963" cy="240307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781" y="3741784"/>
              <a:ext cx="269868" cy="123878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610" y="3697493"/>
              <a:ext cx="222934" cy="19559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7310" y="4642779"/>
              <a:ext cx="326859" cy="228197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490" y="4661933"/>
              <a:ext cx="509564" cy="195598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981" y="3892413"/>
            <a:ext cx="1938286" cy="25447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995" y="5836864"/>
            <a:ext cx="1517714" cy="21790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24" y="4696246"/>
            <a:ext cx="3108570" cy="25447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24" y="5633188"/>
            <a:ext cx="2637712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622300" y="6311900"/>
            <a:ext cx="14401800" cy="5715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415600" y="1463243"/>
            <a:ext cx="11360800" cy="835457"/>
          </a:xfrm>
        </p:spPr>
        <p:txBody>
          <a:bodyPr/>
          <a:lstStyle/>
          <a:p>
            <a:r>
              <a:rPr lang="en-US" sz="2400" dirty="0" smtClean="0"/>
              <a:t>Bivariate problem with a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order polynomial forward model</a:t>
            </a:r>
          </a:p>
          <a:p>
            <a:endParaRPr lang="pt-BR" sz="2400" dirty="0" smtClean="0"/>
          </a:p>
          <a:p>
            <a:endParaRPr lang="en-US" sz="2400" i="1" dirty="0" smtClean="0"/>
          </a:p>
          <a:p>
            <a:r>
              <a:rPr lang="pt-BR" sz="2400" dirty="0" smtClean="0"/>
              <a:t>It </a:t>
            </a:r>
            <a:r>
              <a:rPr lang="pt-BR" sz="2400" dirty="0" err="1" smtClean="0"/>
              <a:t>allows</a:t>
            </a:r>
            <a:r>
              <a:rPr lang="pt-BR" sz="2400" dirty="0" smtClean="0"/>
              <a:t> </a:t>
            </a:r>
            <a:r>
              <a:rPr lang="pt-BR" sz="2400" dirty="0" err="1" smtClean="0"/>
              <a:t>us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compare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algorithm</a:t>
            </a:r>
            <a:r>
              <a:rPr lang="pt-BR" sz="2400" dirty="0" smtClean="0"/>
              <a:t> </a:t>
            </a:r>
            <a:r>
              <a:rPr lang="pt-BR" sz="2400" dirty="0" err="1" smtClean="0"/>
              <a:t>with</a:t>
            </a:r>
            <a:r>
              <a:rPr lang="pt-BR" sz="2400" dirty="0" smtClean="0"/>
              <a:t> </a:t>
            </a:r>
            <a:r>
              <a:rPr lang="pt-BR" sz="2400" dirty="0" err="1" smtClean="0"/>
              <a:t>Gaussian</a:t>
            </a:r>
            <a:r>
              <a:rPr lang="pt-BR" sz="2400" dirty="0" smtClean="0"/>
              <a:t> Mix BLI</a:t>
            </a:r>
            <a:endParaRPr lang="en-US" sz="2400" dirty="0" smtClean="0"/>
          </a:p>
          <a:p>
            <a:r>
              <a:rPr lang="pt-BR" sz="2400" dirty="0" err="1" smtClean="0"/>
              <a:t>Additional</a:t>
            </a:r>
            <a:r>
              <a:rPr lang="pt-BR" sz="2400" dirty="0" smtClean="0"/>
              <a:t> </a:t>
            </a:r>
            <a:r>
              <a:rPr lang="pt-BR" sz="2400" dirty="0" err="1" smtClean="0"/>
              <a:t>parameter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</a:t>
            </a:r>
            <a:r>
              <a:rPr lang="pt-BR" sz="2400" dirty="0" err="1" smtClean="0"/>
              <a:t>control</a:t>
            </a:r>
            <a:r>
              <a:rPr lang="pt-BR" sz="2400" dirty="0" smtClean="0"/>
              <a:t> de non-</a:t>
            </a:r>
            <a:r>
              <a:rPr lang="pt-BR" sz="2400" dirty="0" err="1" smtClean="0"/>
              <a:t>linearity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Ultra </a:t>
            </a:r>
            <a:r>
              <a:rPr lang="pt-BR" dirty="0" err="1" smtClean="0"/>
              <a:t>Toy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endParaRPr lang="en-US" dirty="0"/>
          </a:p>
        </p:txBody>
      </p:sp>
      <p:pic>
        <p:nvPicPr>
          <p:cNvPr id="4" name="Picture 3" descr="\documentclass{article}&#10;\usepackage{amsmath}&#10;\pagestyle{empty}&#10;\begin{document}&#10;&#10;\[&#10;\begin{pmatrix}&#10;d_1\\ &#10;d_2&#10;\end{pmatrix}&#10;=&#10;\begin{pmatrix}&#10;g(m_1)\\ &#10;g(m_2)&#10;\end{pmatrix}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86" y="2165870"/>
            <a:ext cx="1890025" cy="612733"/>
          </a:xfrm>
          <a:prstGeom prst="rect">
            <a:avLst/>
          </a:prstGeom>
        </p:spPr>
      </p:pic>
      <p:sp>
        <p:nvSpPr>
          <p:cNvPr id="7" name="Text Placeholder 1 3"/>
          <p:cNvSpPr txBox="1">
            <a:spLocks/>
          </p:cNvSpPr>
          <p:nvPr/>
        </p:nvSpPr>
        <p:spPr>
          <a:xfrm>
            <a:off x="733099" y="3778140"/>
            <a:ext cx="3102301" cy="78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55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1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664" marR="0" lvl="2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18" marR="0" lvl="3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772" marR="0" lvl="4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327" marR="0" lvl="5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880" marR="0" lvl="6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435" marR="0" lvl="7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5990" marR="0" lvl="8" indent="-423301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55" indent="0">
              <a:buNone/>
            </a:pPr>
            <a:r>
              <a:rPr lang="en-US" sz="2000" dirty="0" smtClean="0"/>
              <a:t>Linear factor   = - 0.6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98" y="4238266"/>
            <a:ext cx="3081627" cy="2480034"/>
          </a:xfrm>
          <a:prstGeom prst="rect">
            <a:avLst/>
          </a:prstGeom>
        </p:spPr>
      </p:pic>
      <p:sp>
        <p:nvSpPr>
          <p:cNvPr id="10" name="Text Placeholder 1 3"/>
          <p:cNvSpPr txBox="1">
            <a:spLocks/>
          </p:cNvSpPr>
          <p:nvPr/>
        </p:nvSpPr>
        <p:spPr>
          <a:xfrm>
            <a:off x="4659942" y="3778140"/>
            <a:ext cx="3102301" cy="78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55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1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664" marR="0" lvl="2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18" marR="0" lvl="3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772" marR="0" lvl="4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327" marR="0" lvl="5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880" marR="0" lvl="6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435" marR="0" lvl="7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5990" marR="0" lvl="8" indent="-423301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55" indent="0">
              <a:buNone/>
            </a:pPr>
            <a:r>
              <a:rPr lang="en-US" sz="2000" dirty="0" smtClean="0"/>
              <a:t>Linear factor   = 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116" y="4256682"/>
            <a:ext cx="3044795" cy="24432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627" y="4318943"/>
            <a:ext cx="3032518" cy="2455480"/>
          </a:xfrm>
          <a:prstGeom prst="rect">
            <a:avLst/>
          </a:prstGeom>
        </p:spPr>
      </p:pic>
      <p:sp>
        <p:nvSpPr>
          <p:cNvPr id="13" name="Text Placeholder 1 3"/>
          <p:cNvSpPr txBox="1">
            <a:spLocks/>
          </p:cNvSpPr>
          <p:nvPr/>
        </p:nvSpPr>
        <p:spPr>
          <a:xfrm>
            <a:off x="8176111" y="3778140"/>
            <a:ext cx="3102301" cy="78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55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1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664" marR="0" lvl="2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18" marR="0" lvl="3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772" marR="0" lvl="4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327" marR="0" lvl="5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880" marR="0" lvl="6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435" marR="0" lvl="7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5990" marR="0" lvl="8" indent="-423301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55" indent="0">
              <a:buNone/>
            </a:pPr>
            <a:r>
              <a:rPr lang="en-US" sz="2000" dirty="0" smtClean="0"/>
              <a:t>Linear factor   = 5</a:t>
            </a:r>
          </a:p>
        </p:txBody>
      </p:sp>
    </p:spTree>
    <p:extLst>
      <p:ext uri="{BB962C8B-B14F-4D97-AF65-F5344CB8AC3E}">
        <p14:creationId xmlns:p14="http://schemas.microsoft.com/office/powerpoint/2010/main" val="4108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9224" y="0"/>
            <a:ext cx="12124667" cy="1477822"/>
            <a:chOff x="649224" y="0"/>
            <a:chExt cx="12124667" cy="1477822"/>
          </a:xfrm>
        </p:grpSpPr>
        <p:sp>
          <p:nvSpPr>
            <p:cNvPr id="4" name="Rectangle 3"/>
            <p:cNvSpPr/>
            <p:nvPr/>
          </p:nvSpPr>
          <p:spPr>
            <a:xfrm>
              <a:off x="3232727" y="1256149"/>
              <a:ext cx="9541164" cy="221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89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49224" y="0"/>
              <a:ext cx="1687575" cy="146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AAF5A6-400E-4D55-BF40-1349CEFE2CA8}"/>
              </a:ext>
            </a:extLst>
          </p:cNvPr>
          <p:cNvSpPr txBox="1"/>
          <p:nvPr/>
        </p:nvSpPr>
        <p:spPr>
          <a:xfrm>
            <a:off x="127000" y="492120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Bivariate linear case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Priors with the same mean and variance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different correlations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40" y="3493443"/>
            <a:ext cx="3032518" cy="2455480"/>
          </a:xfrm>
          <a:prstGeom prst="rect">
            <a:avLst/>
          </a:prstGeom>
        </p:spPr>
      </p:pic>
      <p:sp>
        <p:nvSpPr>
          <p:cNvPr id="15" name="Text Placeholder 1 3"/>
          <p:cNvSpPr txBox="1">
            <a:spLocks/>
          </p:cNvSpPr>
          <p:nvPr/>
        </p:nvSpPr>
        <p:spPr>
          <a:xfrm>
            <a:off x="4706740" y="3021036"/>
            <a:ext cx="3102301" cy="78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55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1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664" marR="0" lvl="2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18" marR="0" lvl="3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772" marR="0" lvl="4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327" marR="0" lvl="5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880" marR="0" lvl="6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435" marR="0" lvl="7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5990" marR="0" lvl="8" indent="-423301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55" indent="0">
              <a:buNone/>
            </a:pPr>
            <a:r>
              <a:rPr lang="en-US" sz="2000" dirty="0" smtClean="0"/>
              <a:t>Linear factor   = 10</a:t>
            </a:r>
          </a:p>
        </p:txBody>
      </p:sp>
    </p:spTree>
    <p:extLst>
      <p:ext uri="{BB962C8B-B14F-4D97-AF65-F5344CB8AC3E}">
        <p14:creationId xmlns:p14="http://schemas.microsoft.com/office/powerpoint/2010/main" val="40273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Extensively </a:t>
            </a:r>
            <a:r>
              <a:rPr lang="en-US" dirty="0"/>
              <a:t>n</a:t>
            </a:r>
            <a:r>
              <a:rPr lang="en-US" dirty="0" smtClean="0"/>
              <a:t>umerically evaluation of the model space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Reference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– Linear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0" y="2692400"/>
            <a:ext cx="11587307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0" y="1523999"/>
            <a:ext cx="11360800" cy="4301133"/>
          </a:xfrm>
        </p:spPr>
        <p:txBody>
          <a:bodyPr/>
          <a:lstStyle/>
          <a:p>
            <a:r>
              <a:rPr lang="en-US" dirty="0" smtClean="0"/>
              <a:t>Analytical Gaussian mixture BLI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Reference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– Linear case</a:t>
            </a:r>
            <a:endParaRPr lang="en-US" dirty="0"/>
          </a:p>
        </p:txBody>
      </p:sp>
      <p:pic>
        <p:nvPicPr>
          <p:cNvPr id="10" name="Picture 9" descr="\documentclass{article}&#10;\usepackage{amsmath}&#10;\pagestyle{empty}&#10;\begin{document}&#10;&#10;\[&#10;\lambda_1 = 0.3 \,\,\,\,\,\,\,\,\,\,\,\,\ \lambda_2 = 0.7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5940864"/>
            <a:ext cx="2652602" cy="23871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88600" y="2273301"/>
            <a:ext cx="11487800" cy="3429000"/>
            <a:chOff x="288600" y="2441077"/>
            <a:chExt cx="11243000" cy="32739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33390"/>
            <a:stretch/>
          </p:blipFill>
          <p:spPr>
            <a:xfrm>
              <a:off x="288600" y="2441077"/>
              <a:ext cx="7763200" cy="32739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1800" y="2441077"/>
              <a:ext cx="3479800" cy="3270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2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0" y="1523999"/>
            <a:ext cx="11360800" cy="4301133"/>
          </a:xfrm>
        </p:spPr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approach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Gaussian</a:t>
            </a:r>
            <a:r>
              <a:rPr lang="pt-BR" dirty="0" smtClean="0"/>
              <a:t> Mix ESMDA - Linear case</a:t>
            </a:r>
            <a:endParaRPr lang="en-US" dirty="0"/>
          </a:p>
        </p:txBody>
      </p:sp>
      <p:pic>
        <p:nvPicPr>
          <p:cNvPr id="8" name="Picture 7" descr="\documentclass{article}&#10;\usepackage{amsmath}&#10;\pagestyle{empty}&#10;\begin{document}&#10;&#10;\[&#10;\lambda_1 = 0.26 \,\,\,\,\,\,\,\,\,\,\,\,\ \lambda_2 = 0.74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11" y="5935805"/>
            <a:ext cx="2926377" cy="23871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88600" y="2364877"/>
            <a:ext cx="11317901" cy="3273923"/>
            <a:chOff x="288600" y="2441077"/>
            <a:chExt cx="11317901" cy="32739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32627"/>
            <a:stretch/>
          </p:blipFill>
          <p:spPr>
            <a:xfrm>
              <a:off x="288600" y="2441077"/>
              <a:ext cx="7852100" cy="327392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0700" y="2441077"/>
              <a:ext cx="3465801" cy="3273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Posterior </a:t>
            </a:r>
            <a:r>
              <a:rPr lang="pt-BR" dirty="0" err="1" smtClean="0"/>
              <a:t>estimates</a:t>
            </a:r>
            <a:r>
              <a:rPr lang="pt-BR" dirty="0" smtClean="0"/>
              <a:t> – Linear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8203"/>
          <a:stretch/>
        </p:blipFill>
        <p:spPr>
          <a:xfrm>
            <a:off x="402900" y="2108200"/>
            <a:ext cx="3684407" cy="328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516" y="2040003"/>
            <a:ext cx="3555568" cy="3425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9293" y="2108200"/>
            <a:ext cx="3465801" cy="3273923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[&#10;\lambda_1 = 0.3 \,\,\,\,\,\,\,\,\,\,\,\,\ \lambda_2 = 0.7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99" y="5661464"/>
            <a:ext cx="2652602" cy="23871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\[&#10;\lambda_1 = 0.26 \,\,\,\,\,\,\,\,\,\,\,\,\ \lambda_2 = 0.74&#10;\]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004" y="5661463"/>
            <a:ext cx="2926377" cy="2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31" y="3480743"/>
            <a:ext cx="3081627" cy="248003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9224" y="0"/>
            <a:ext cx="12124667" cy="1477822"/>
            <a:chOff x="649224" y="0"/>
            <a:chExt cx="12124667" cy="1477822"/>
          </a:xfrm>
        </p:grpSpPr>
        <p:sp>
          <p:nvSpPr>
            <p:cNvPr id="4" name="Rectangle 3"/>
            <p:cNvSpPr/>
            <p:nvPr/>
          </p:nvSpPr>
          <p:spPr>
            <a:xfrm>
              <a:off x="3232727" y="1256149"/>
              <a:ext cx="9541164" cy="221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89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49224" y="0"/>
              <a:ext cx="1687575" cy="146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AAF5A6-400E-4D55-BF40-1349CEFE2CA8}"/>
              </a:ext>
            </a:extLst>
          </p:cNvPr>
          <p:cNvSpPr txBox="1"/>
          <p:nvPr/>
        </p:nvSpPr>
        <p:spPr>
          <a:xfrm>
            <a:off x="127000" y="492120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2</a:t>
            </a:r>
          </a:p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Bivariate NON linear case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Priors with the same mean and variance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different correlations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1 3"/>
          <p:cNvSpPr txBox="1">
            <a:spLocks/>
          </p:cNvSpPr>
          <p:nvPr/>
        </p:nvSpPr>
        <p:spPr>
          <a:xfrm>
            <a:off x="4532015" y="3021036"/>
            <a:ext cx="3102301" cy="78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55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1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664" marR="0" lvl="2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18" marR="0" lvl="3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772" marR="0" lvl="4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327" marR="0" lvl="5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880" marR="0" lvl="6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435" marR="0" lvl="7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5990" marR="0" lvl="8" indent="-423301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55" indent="0">
              <a:buNone/>
            </a:pPr>
            <a:r>
              <a:rPr lang="en-US" sz="2000" dirty="0" smtClean="0"/>
              <a:t>Linear factor   = - 0.6 </a:t>
            </a:r>
          </a:p>
        </p:txBody>
      </p:sp>
    </p:spTree>
    <p:extLst>
      <p:ext uri="{BB962C8B-B14F-4D97-AF65-F5344CB8AC3E}">
        <p14:creationId xmlns:p14="http://schemas.microsoft.com/office/powerpoint/2010/main" val="2919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0" y="1600199"/>
            <a:ext cx="11360800" cy="4301133"/>
          </a:xfrm>
        </p:spPr>
        <p:txBody>
          <a:bodyPr/>
          <a:lstStyle/>
          <a:p>
            <a:r>
              <a:rPr lang="en-US" dirty="0" smtClean="0"/>
              <a:t>Extensively </a:t>
            </a:r>
            <a:r>
              <a:rPr lang="en-US" dirty="0"/>
              <a:t>n</a:t>
            </a:r>
            <a:r>
              <a:rPr lang="en-US" dirty="0" smtClean="0"/>
              <a:t>umerically evaluation of the model space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Reference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– Non-Linear case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0" y="2294672"/>
            <a:ext cx="11471261" cy="33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3" y="2299052"/>
            <a:ext cx="11384545" cy="331997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0" y="1523999"/>
            <a:ext cx="11360800" cy="4301133"/>
          </a:xfrm>
        </p:spPr>
        <p:txBody>
          <a:bodyPr/>
          <a:lstStyle/>
          <a:p>
            <a:r>
              <a:rPr lang="en-US" dirty="0" smtClean="0"/>
              <a:t>Analytical Gaussian mixture BLI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Reference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– Non-Linear case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05584" y="3674565"/>
            <a:ext cx="1079500" cy="952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\documentclass{article}&#10;\usepackage{amsmath}&#10;\pagestyle{empty}&#10;\begin{document}&#10;&#10;\[&#10;\lambda_1 = 0.83 \,\,\,\,\,\,\,\,\,\,\,\,\ \lambda_2 = 0.17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12" y="5808826"/>
            <a:ext cx="2929715" cy="2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7819" y="1475167"/>
            <a:ext cx="11776400" cy="430113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The idea of generalizing ESMDA for a Gaussian Mixture prior models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Advantages: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Partly overcome the Gaussian unimodal assumption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In the particular case where the modes are interpreted as different </a:t>
            </a:r>
            <a:r>
              <a:rPr lang="en-US" sz="1800" dirty="0" err="1" smtClean="0"/>
              <a:t>facies</a:t>
            </a:r>
            <a:r>
              <a:rPr lang="en-US" sz="1800" dirty="0" smtClean="0"/>
              <a:t>, </a:t>
            </a:r>
            <a:r>
              <a:rPr lang="en-US" sz="1800" dirty="0" smtClean="0"/>
              <a:t>the </a:t>
            </a:r>
            <a:r>
              <a:rPr lang="en-US" sz="1800" dirty="0" err="1" smtClean="0"/>
              <a:t>facies</a:t>
            </a:r>
            <a:r>
              <a:rPr lang="en-US" sz="1800" dirty="0" smtClean="0"/>
              <a:t> </a:t>
            </a:r>
            <a:r>
              <a:rPr lang="en-US" sz="1800" dirty="0" smtClean="0"/>
              <a:t>estimation becomes an integral part of the solution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It might be useful to test different assumptions of the reservoir, e.g. depositional trends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However, it may rise numerical and computation issues such as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Evaluation of PDF with high dimension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The number of models in the ensemble is probably higher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0057" y="2335867"/>
            <a:ext cx="5334276" cy="22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0" y="1523999"/>
            <a:ext cx="11360800" cy="4301133"/>
          </a:xfrm>
        </p:spPr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approach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Gaussian</a:t>
            </a:r>
            <a:r>
              <a:rPr lang="pt-BR" dirty="0" smtClean="0"/>
              <a:t> Mix ESMDA – Non-Linear case</a:t>
            </a:r>
            <a:endParaRPr lang="en-US" dirty="0"/>
          </a:p>
        </p:txBody>
      </p:sp>
      <p:pic>
        <p:nvPicPr>
          <p:cNvPr id="25" name="Picture 24" descr="\documentclass{article}&#10;\usepackage{amsmath}&#10;\pagestyle{empty}&#10;\begin{document}&#10;&#10;\[&#10;\lambda_1 = 0.72 \,\,\,\,\,\,\,\,\,\,\,\,\ \lambda_2 = 0.28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13" y="5797242"/>
            <a:ext cx="2923037" cy="23871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33299" y="2231173"/>
            <a:ext cx="11471260" cy="3386045"/>
            <a:chOff x="415600" y="4989795"/>
            <a:chExt cx="8820150" cy="26035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600" y="4989795"/>
              <a:ext cx="8820150" cy="25908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6525" y="5040595"/>
              <a:ext cx="267652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58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Posterior </a:t>
            </a:r>
            <a:r>
              <a:rPr lang="pt-BR" dirty="0" err="1" smtClean="0"/>
              <a:t>estimates</a:t>
            </a:r>
            <a:r>
              <a:rPr lang="pt-BR" dirty="0" smtClean="0"/>
              <a:t> – Non linear case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9004"/>
          <a:stretch/>
        </p:blipFill>
        <p:spPr>
          <a:xfrm>
            <a:off x="393700" y="2091472"/>
            <a:ext cx="3555661" cy="3369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811" y="2141024"/>
            <a:ext cx="3481020" cy="33199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\[&#10;\lambda_1 = 0.83 \,\,\,\,\,\,\,\,\,\,\,\,\ \lambda_2 = 0.17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28" y="5617537"/>
            <a:ext cx="2929715" cy="23871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\[&#10;\lambda_1 = 0.72 \,\,\,\,\,\,\,\,\,\,\,\,\ \lambda_2 = 0.28&#10;\]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02" y="5617537"/>
            <a:ext cx="2923037" cy="2387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l="69710"/>
          <a:stretch/>
        </p:blipFill>
        <p:spPr>
          <a:xfrm>
            <a:off x="4389932" y="2116248"/>
            <a:ext cx="3448308" cy="33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linear model,  the proposed GM-ESMDA shows similar results to the GM-BLI and numerical results</a:t>
            </a:r>
          </a:p>
          <a:p>
            <a:endParaRPr lang="en-US" dirty="0" smtClean="0"/>
          </a:p>
          <a:p>
            <a:r>
              <a:rPr lang="en-US" dirty="0" smtClean="0"/>
              <a:t>For the non-linear model,  the proposed GM-ESMDA shows similar results to the numerical results and it differs from the GM-BLI, which is expected since the forward model was linearized.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2100" y="1430712"/>
            <a:ext cx="11360800" cy="4301133"/>
          </a:xfrm>
        </p:spPr>
        <p:txBody>
          <a:bodyPr/>
          <a:lstStyle/>
          <a:p>
            <a:r>
              <a:rPr lang="en-US" sz="2200" dirty="0" smtClean="0"/>
              <a:t>Experiments with different prior means</a:t>
            </a:r>
          </a:p>
          <a:p>
            <a:r>
              <a:rPr lang="en-US" sz="2200" dirty="0" smtClean="0"/>
              <a:t>Compute the statistical moments of the posterior distributions for a quantitative comparison </a:t>
            </a:r>
          </a:p>
          <a:p>
            <a:r>
              <a:rPr lang="en-US" sz="2200" dirty="0" smtClean="0"/>
              <a:t>Investigate further Gibbs algorithm approach</a:t>
            </a:r>
          </a:p>
          <a:p>
            <a:r>
              <a:rPr lang="en-US" sz="2200" dirty="0" smtClean="0"/>
              <a:t>Compute </a:t>
            </a:r>
            <a:r>
              <a:rPr lang="en-US" sz="2200" dirty="0" err="1" smtClean="0"/>
              <a:t>Kullback</a:t>
            </a:r>
            <a:r>
              <a:rPr lang="en-US" sz="2200" dirty="0" smtClean="0"/>
              <a:t>–</a:t>
            </a:r>
            <a:r>
              <a:rPr lang="en-US" sz="2200" dirty="0" err="1" smtClean="0"/>
              <a:t>Leibler</a:t>
            </a:r>
            <a:r>
              <a:rPr lang="en-US" sz="2200" dirty="0" smtClean="0"/>
              <a:t> divergence between the reference posterior and the estimated posterior of the methods</a:t>
            </a:r>
          </a:p>
          <a:p>
            <a:r>
              <a:rPr lang="en-US" sz="2200" dirty="0" smtClean="0"/>
              <a:t>Application in a pointwise </a:t>
            </a:r>
            <a:r>
              <a:rPr lang="en-US" sz="2200" dirty="0" err="1" smtClean="0"/>
              <a:t>petrophysical</a:t>
            </a:r>
            <a:r>
              <a:rPr lang="en-US" sz="2200" dirty="0" smtClean="0"/>
              <a:t> inversion from elastic properties and non-linear rock-physics data – Well log of </a:t>
            </a:r>
            <a:r>
              <a:rPr lang="en-US" sz="2200" dirty="0" err="1" smtClean="0"/>
              <a:t>Volve</a:t>
            </a:r>
            <a:r>
              <a:rPr lang="en-US" sz="2200" dirty="0" smtClean="0"/>
              <a:t> data set as reference </a:t>
            </a:r>
            <a:r>
              <a:rPr lang="en-US" sz="2200" dirty="0" err="1" smtClean="0"/>
              <a:t>petrophysical</a:t>
            </a:r>
            <a:r>
              <a:rPr lang="en-US" sz="2200" dirty="0" smtClean="0"/>
              <a:t> data</a:t>
            </a:r>
          </a:p>
          <a:p>
            <a:pPr lvl="1"/>
            <a:r>
              <a:rPr lang="en-US" dirty="0" smtClean="0"/>
              <a:t>It is still a bi/tri-variate problem</a:t>
            </a:r>
          </a:p>
          <a:p>
            <a:pPr lvl="1"/>
            <a:r>
              <a:rPr lang="en-US" dirty="0" smtClean="0"/>
              <a:t>“Easy” and fast publication</a:t>
            </a:r>
          </a:p>
          <a:p>
            <a:r>
              <a:rPr lang="en-US" sz="2200" dirty="0" smtClean="0"/>
              <a:t>Meanwhile, we think in a way for handling the lambda evaluation for high-dimensional problems</a:t>
            </a:r>
          </a:p>
          <a:p>
            <a:pPr marL="380955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Future </a:t>
            </a:r>
            <a:r>
              <a:rPr lang="pt-BR" dirty="0" err="1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2727" y="1256149"/>
            <a:ext cx="9541164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8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AF5A6-400E-4D55-BF40-1349CEFE2CA8}"/>
              </a:ext>
            </a:extLst>
          </p:cNvPr>
          <p:cNvSpPr txBox="1"/>
          <p:nvPr/>
        </p:nvSpPr>
        <p:spPr>
          <a:xfrm>
            <a:off x="0" y="279082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pt-BR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0" t="11649" b="-1"/>
          <a:stretch/>
        </p:blipFill>
        <p:spPr>
          <a:xfrm>
            <a:off x="2336799" y="50800"/>
            <a:ext cx="4025901" cy="16754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0223" y="4825092"/>
            <a:ext cx="21515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9288"/>
                </a:solidFill>
              </a:rPr>
              <a:t>www.ltrace.com.br</a:t>
            </a:r>
            <a:endParaRPr lang="en-US" u="sng" dirty="0">
              <a:solidFill>
                <a:srgbClr val="009288"/>
              </a:solidFill>
            </a:endParaRPr>
          </a:p>
        </p:txBody>
      </p:sp>
      <p:pic>
        <p:nvPicPr>
          <p:cNvPr id="6" name="Picture 2" descr="Ficheiro:Petrobras.sv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19" y="55278"/>
            <a:ext cx="4047880" cy="12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8867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Leandro P. de Figueiredo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824845" y="6057900"/>
            <a:ext cx="2367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u="sng" dirty="0" smtClean="0">
                <a:solidFill>
                  <a:srgbClr val="009288"/>
                </a:solidFill>
              </a:rPr>
              <a:t>leandro@ltrace.com.br</a:t>
            </a:r>
            <a:endParaRPr lang="en-US" sz="1600" u="sng" dirty="0">
              <a:solidFill>
                <a:srgbClr val="009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7819" y="1492101"/>
            <a:ext cx="11776400" cy="430113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Only one reference was found in the literature by searching for keywords in google scholar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However, the context of the use of Gaussian mixture differs from our proposal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93" y="2251816"/>
            <a:ext cx="6464758" cy="27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0" y="1523659"/>
            <a:ext cx="11360800" cy="4301133"/>
          </a:xfrm>
        </p:spPr>
        <p:txBody>
          <a:bodyPr/>
          <a:lstStyle/>
          <a:p>
            <a:r>
              <a:rPr lang="en-US" dirty="0" smtClean="0"/>
              <a:t>It is introduced in the context of “importance sampling”</a:t>
            </a:r>
          </a:p>
          <a:p>
            <a:r>
              <a:rPr lang="en-US" dirty="0" smtClean="0"/>
              <a:t>The mixture is used to weigh each model of the ensemble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Stordal</a:t>
            </a:r>
            <a:r>
              <a:rPr lang="en-US" dirty="0"/>
              <a:t> and </a:t>
            </a:r>
            <a:r>
              <a:rPr lang="en-US" dirty="0" err="1" smtClean="0"/>
              <a:t>Elsheikh</a:t>
            </a:r>
            <a:r>
              <a:rPr lang="en-US" dirty="0" smtClean="0"/>
              <a:t>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85963"/>
            <a:ext cx="3521297" cy="4172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03" y="4201554"/>
            <a:ext cx="2224434" cy="445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19" y="2685962"/>
            <a:ext cx="3862296" cy="4172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738" y="3186567"/>
            <a:ext cx="2348779" cy="5648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48126" y="2694689"/>
            <a:ext cx="243047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Posterior </a:t>
            </a:r>
            <a:r>
              <a:rPr lang="pt-BR" dirty="0" err="1" smtClean="0"/>
              <a:t>distribution</a:t>
            </a:r>
            <a:r>
              <a:rPr lang="pt-BR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0" y="1523659"/>
            <a:ext cx="11360800" cy="4301133"/>
          </a:xfrm>
        </p:spPr>
        <p:txBody>
          <a:bodyPr/>
          <a:lstStyle/>
          <a:p>
            <a:r>
              <a:rPr lang="en-US" dirty="0" smtClean="0"/>
              <a:t>It is introduced in the context of “importance sampling”</a:t>
            </a:r>
          </a:p>
          <a:p>
            <a:r>
              <a:rPr lang="en-US" dirty="0" smtClean="0"/>
              <a:t>The mixture is used to weigh each model of the ensemble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Stordal</a:t>
            </a:r>
            <a:r>
              <a:rPr lang="en-US" dirty="0"/>
              <a:t> and </a:t>
            </a:r>
            <a:r>
              <a:rPr lang="en-US" dirty="0" err="1" smtClean="0"/>
              <a:t>Elsheikh</a:t>
            </a:r>
            <a:r>
              <a:rPr lang="en-US" dirty="0" smtClean="0"/>
              <a:t>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85963"/>
            <a:ext cx="3521297" cy="4172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03" y="4201554"/>
            <a:ext cx="2224434" cy="445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19" y="2685962"/>
            <a:ext cx="3862296" cy="4172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738" y="3186567"/>
            <a:ext cx="2348779" cy="56483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2053244" y="4424422"/>
            <a:ext cx="617359" cy="452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6"/>
          </p:cNvCxnSpPr>
          <p:nvPr/>
        </p:nvCxnSpPr>
        <p:spPr>
          <a:xfrm>
            <a:off x="7996843" y="2996739"/>
            <a:ext cx="2166520" cy="22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789025" y="2884517"/>
            <a:ext cx="207818" cy="224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48126" y="2694689"/>
            <a:ext cx="243047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Posterior </a:t>
            </a:r>
            <a:r>
              <a:rPr lang="pt-BR" dirty="0" err="1" smtClean="0"/>
              <a:t>distribution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1100261" y="3279072"/>
            <a:ext cx="278339" cy="311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38442" y="4789547"/>
            <a:ext cx="278339" cy="311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540299" y="3283079"/>
            <a:ext cx="278339" cy="311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5185" y="4886376"/>
            <a:ext cx="1639663" cy="110037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2" idx="1"/>
          </p:cNvCxnSpPr>
          <p:nvPr/>
        </p:nvCxnSpPr>
        <p:spPr>
          <a:xfrm flipV="1">
            <a:off x="7217714" y="4666341"/>
            <a:ext cx="2057003" cy="435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610820" y="5414312"/>
            <a:ext cx="207818" cy="224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514969" y="4930308"/>
            <a:ext cx="207818" cy="224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74717" y="4435508"/>
            <a:ext cx="274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“weights </a:t>
            </a:r>
            <a:r>
              <a:rPr lang="en-US" sz="1200" dirty="0"/>
              <a:t>according </a:t>
            </a:r>
            <a:r>
              <a:rPr lang="en-US" sz="1200" dirty="0" smtClean="0"/>
              <a:t>to (2.19</a:t>
            </a:r>
            <a:r>
              <a:rPr lang="en-US" sz="1200" dirty="0"/>
              <a:t>) an adaptive weight shrinkage is </a:t>
            </a:r>
            <a:r>
              <a:rPr lang="en-US" sz="1200" dirty="0" smtClean="0"/>
              <a:t>applied”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5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 1"/>
          <p:cNvSpPr>
            <a:spLocks noGrp="1"/>
          </p:cNvSpPr>
          <p:nvPr>
            <p:ph type="body" idx="1"/>
          </p:nvPr>
        </p:nvSpPr>
        <p:spPr>
          <a:xfrm>
            <a:off x="415600" y="3064300"/>
            <a:ext cx="11360800" cy="4301133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posterior distribution is also a Gaussian mixture and it is analytically obtained: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Gaussian</a:t>
            </a:r>
            <a:r>
              <a:rPr lang="pt-BR" dirty="0" smtClean="0"/>
              <a:t> </a:t>
            </a:r>
            <a:r>
              <a:rPr lang="pt-BR" dirty="0" err="1" smtClean="0"/>
              <a:t>Mixture</a:t>
            </a:r>
            <a:r>
              <a:rPr lang="pt-BR" dirty="0" smtClean="0"/>
              <a:t> BLI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4862" y="5038036"/>
            <a:ext cx="4683130" cy="871151"/>
            <a:chOff x="-9847246" y="5748990"/>
            <a:chExt cx="8039100" cy="14954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9847246" y="5748990"/>
              <a:ext cx="80391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9847246" y="6463365"/>
              <a:ext cx="7019925" cy="781050"/>
            </a:xfrm>
            <a:prstGeom prst="rect">
              <a:avLst/>
            </a:prstGeom>
          </p:spPr>
        </p:pic>
      </p:grpSp>
      <p:sp>
        <p:nvSpPr>
          <p:cNvPr id="14" name="Text Placeholder 1 2"/>
          <p:cNvSpPr txBox="1">
            <a:spLocks/>
          </p:cNvSpPr>
          <p:nvPr/>
        </p:nvSpPr>
        <p:spPr>
          <a:xfrm>
            <a:off x="5905500" y="1638905"/>
            <a:ext cx="5870900" cy="74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55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1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664" marR="0" lvl="2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18" marR="0" lvl="3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772" marR="0" lvl="4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327" marR="0" lvl="5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880" marR="0" lvl="6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435" marR="0" lvl="7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5990" marR="0" lvl="8" indent="-423301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Gaussian mixture prior:</a:t>
            </a:r>
          </a:p>
          <a:p>
            <a:pPr marL="380955" indent="0">
              <a:buNone/>
            </a:pPr>
            <a:endParaRPr lang="en-US" dirty="0" smtClean="0"/>
          </a:p>
        </p:txBody>
      </p:sp>
      <p:sp>
        <p:nvSpPr>
          <p:cNvPr id="15" name="Text Placeholder 1 3"/>
          <p:cNvSpPr txBox="1">
            <a:spLocks/>
          </p:cNvSpPr>
          <p:nvPr/>
        </p:nvSpPr>
        <p:spPr>
          <a:xfrm>
            <a:off x="415600" y="1572544"/>
            <a:ext cx="5667700" cy="78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55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1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664" marR="0" lvl="2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18" marR="0" lvl="3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772" marR="0" lvl="4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327" marR="0" lvl="5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880" marR="0" lvl="6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435" marR="0" lvl="7" indent="-423301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5990" marR="0" lvl="8" indent="-423301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Forward model with Gaussian error:</a:t>
            </a:r>
          </a:p>
        </p:txBody>
      </p:sp>
      <p:pic>
        <p:nvPicPr>
          <p:cNvPr id="18" name="Picture 17" descr="\documentclass{article}&#10;\usepackage{amsmath}&#10;\pagestyle{empty}&#10;\begin{document}&#10;&#10;\[&#10;g(\boldsymbol{\mu}_{r|k})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43" y="3904058"/>
            <a:ext cx="766679" cy="301794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[&#10;\boldsymbol{C}_{dd|k} + \boldsymbol{C}_e&#10;\]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45" y="3919085"/>
            <a:ext cx="1233088" cy="272834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18" idx="2"/>
          </p:cNvCxnSpPr>
          <p:nvPr/>
        </p:nvCxnSpPr>
        <p:spPr>
          <a:xfrm flipH="1" flipV="1">
            <a:off x="8281483" y="4205852"/>
            <a:ext cx="467903" cy="731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2"/>
          </p:cNvCxnSpPr>
          <p:nvPr/>
        </p:nvCxnSpPr>
        <p:spPr>
          <a:xfrm flipV="1">
            <a:off x="10332720" y="4191919"/>
            <a:ext cx="468269" cy="745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\documentclass{article}&#10;\usepackage{amsmath}&#10;\pagestyle{empty}&#10;\begin{document}&#10;&#10;\[&#10;\boldsymbol{d} = \boldsymbol{Gm} + \boldsymbol{e}&#10;\]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17" y="2362311"/>
            <a:ext cx="1762375" cy="255306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\[&#10;\boldsymbol{m} \sim \sum_{k=1}^F \lambda_k N \left (\boldsymbol{m}; \boldsymbol{\mu}_{m|k}, \boldsymbol{C}_{m|k} \right )&#10;\]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19" y="2181605"/>
            <a:ext cx="3426430" cy="748388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\[&#10;\boldsymbol{m|d} \sim \sum_{k=1}^F \lambda_{k|d} N \left ( \boldsymbol{m}; \boldsymbol{\mu}_{m|d,k}, \boldsymbol{C}_{m|d,k} \right )&#10;\]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80" y="4042504"/>
            <a:ext cx="4156530" cy="748388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begin{document}&#10;&#10;&#10;\[&#10;\lambda_{k|d} \propto \lambda_{k} N \left ( \boldsymbol{d}; \boldsymbol{G\mu}_{m|,k}, \boldsymbol{GC}_{m|k}\boldsymbol{G}^T + \boldsymbol{C}_e \right )&#10;\]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19" y="4891498"/>
            <a:ext cx="4615314" cy="4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 distributions in the ESMDA are indirectly given by the multiple realizations in the ensemble, in our implementation we define a Gaussian mixture prior by drawing multiple realizations from each Gaussian component </a:t>
            </a:r>
          </a:p>
          <a:p>
            <a:endParaRPr lang="en-US" dirty="0" smtClean="0"/>
          </a:p>
          <a:p>
            <a:r>
              <a:rPr lang="en-US" dirty="0" smtClean="0"/>
              <a:t>In practice, it is like we have multiple ensembles</a:t>
            </a:r>
          </a:p>
          <a:p>
            <a:endParaRPr lang="en-US" dirty="0" smtClean="0"/>
          </a:p>
          <a:p>
            <a:r>
              <a:rPr lang="en-US" dirty="0" smtClean="0"/>
              <a:t>The posterior is then computed from the ensemble after the updates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13001" y="9420"/>
            <a:ext cx="9363400" cy="1284547"/>
          </a:xfrm>
        </p:spPr>
        <p:txBody>
          <a:bodyPr/>
          <a:lstStyle/>
          <a:p>
            <a:r>
              <a:rPr lang="pt-BR" dirty="0" smtClean="0"/>
              <a:t>General </a:t>
            </a:r>
            <a:r>
              <a:rPr lang="pt-BR" dirty="0" err="1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0" y="1691843"/>
            <a:ext cx="11360800" cy="4301133"/>
          </a:xfrm>
        </p:spPr>
        <p:txBody>
          <a:bodyPr/>
          <a:lstStyle/>
          <a:p>
            <a:r>
              <a:rPr lang="en-US" dirty="0" smtClean="0"/>
              <a:t>Straightforward application of the Gaussian Mixture BLI</a:t>
            </a:r>
          </a:p>
          <a:p>
            <a:r>
              <a:rPr lang="en-US" dirty="0" smtClean="0"/>
              <a:t>Prior considering 2 modes:</a:t>
            </a:r>
          </a:p>
          <a:p>
            <a:pPr marL="380955" indent="0">
              <a:buNone/>
            </a:pPr>
            <a:endParaRPr lang="en-US" dirty="0" smtClean="0"/>
          </a:p>
          <a:p>
            <a:r>
              <a:rPr lang="en-US" dirty="0" smtClean="0"/>
              <a:t>GM-ESMDA: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GM-ESMDA - 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smtClean="0"/>
              <a:t>approach</a:t>
            </a:r>
            <a:endParaRPr lang="en-US" dirty="0"/>
          </a:p>
        </p:txBody>
      </p:sp>
      <p:pic>
        <p:nvPicPr>
          <p:cNvPr id="13" name="Picture 12" descr="\documentclass{article}&#10;\usepackage{amsmath}&#10;\pagestyle{empty}&#10;\begin{document}&#10;&#10;\[&#10;\boldsymbol{m}_1 \sim N(\boldsymbol{m};\boldsymbol{\mu}_{m|1},\boldsymbol{C}_{m|1})&#10;\]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77" y="3906874"/>
            <a:ext cx="3419915" cy="38106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\[&#10;\boldsymbol{m}_2 \sim N(\boldsymbol{m};\boldsymbol{\mu}_{m|2},\boldsymbol{C}_{m|2})&#10;\]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88" y="3906754"/>
            <a:ext cx="3419915" cy="38106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\[&#10;\boldsymbol{m}^{i+1}_1 = \boldsymbol{m}^{i}_1 + \boldsymbol{C}_{md|1}^i \left (\boldsymbol{C}_{dd|1}^{i} + \alpha \boldsymbol{C}_e \right ) ^{-1} \left (\boldsymbol{d}_{obs}^i - g(\boldsymbol{m}^{i}_1)\right )&#10;\]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1" y="4496139"/>
            <a:ext cx="5076945" cy="433664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\[&#10;\boldsymbol{m}^{i+1}_2 = \boldsymbol{m}^{i}_2 + \boldsymbol{C}_{md|2}^i \left (\boldsymbol{C}_{dd|2}^{i} + \alpha \boldsymbol{C}_e \right ) ^{-1} \left (\boldsymbol{d}_{obs}^i - g(\boldsymbol{m}^{i}_2)\right )&#10;\]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72" y="4496140"/>
            <a:ext cx="5076945" cy="43366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[&#10;\boldsymbol{m} \sim \sum_{k=1}^2 \omega_k N(\boldsymbol{m};\boldsymbol{\mu}_{m|k},\boldsymbol{C}_{m|k})&#10;\]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69" y="2378580"/>
            <a:ext cx="4165552" cy="938256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\[&#10;\lambda_k^{i+1} \propto \lambda_k^i N(\boldsymbol{d}_{obs};g(\boldsymbol{\mu}_{m_k}),\boldsymbol{C}_{dd|k} + \boldsymbol{C}_d)&#10;\]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85" y="5137179"/>
            <a:ext cx="4247982" cy="32008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\[&#10;p(\boldsymbol{m}|\boldsymbol{d}) \approx \lambda_1 kdensity \left ( \boldsymbol{m}_1 \right )+&#10;\lambda_2 kdensity \left ( \boldsymbol{m}_2 \right )&#10;\]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71" y="5774640"/>
            <a:ext cx="5138122" cy="2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GM-ESMDA – Gibbs Algorithm approach</a:t>
            </a:r>
            <a:endParaRPr lang="en-US" dirty="0"/>
          </a:p>
        </p:txBody>
      </p:sp>
      <p:sp>
        <p:nvSpPr>
          <p:cNvPr id="53" name="Content Placeholder 2 1 1"/>
          <p:cNvSpPr txBox="1">
            <a:spLocks/>
          </p:cNvSpPr>
          <p:nvPr/>
        </p:nvSpPr>
        <p:spPr>
          <a:xfrm>
            <a:off x="391301" y="1678835"/>
            <a:ext cx="11105828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schemeClr val="tx1"/>
                </a:solidFill>
              </a:rPr>
              <a:t>Gibbs Sampling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Sequential sampling from the conditional distribution following </a:t>
            </a:r>
          </a:p>
          <a:p>
            <a:pPr marL="704088" lvl="2" indent="0">
              <a:buNone/>
            </a:pPr>
            <a:r>
              <a:rPr lang="pt-BR" sz="2000" dirty="0" err="1" smtClean="0">
                <a:solidFill>
                  <a:schemeClr val="tx1"/>
                </a:solidFill>
              </a:rPr>
              <a:t>the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rule</a:t>
            </a:r>
            <a:r>
              <a:rPr lang="pt-BR" sz="2000" dirty="0" smtClean="0">
                <a:solidFill>
                  <a:schemeClr val="tx1"/>
                </a:solidFill>
              </a:rPr>
              <a:t>: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/>
            <a:endParaRPr lang="pt-BR" sz="2000" dirty="0">
              <a:solidFill>
                <a:schemeClr val="tx1"/>
              </a:solidFill>
            </a:endParaRPr>
          </a:p>
          <a:p>
            <a:pPr lvl="2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51" y="3396454"/>
            <a:ext cx="3067431" cy="25447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93" y="3867775"/>
            <a:ext cx="3011046" cy="598857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7830843" y="2065397"/>
            <a:ext cx="2573210" cy="3583438"/>
            <a:chOff x="6401763" y="1502108"/>
            <a:chExt cx="3176972" cy="4424234"/>
          </a:xfrm>
        </p:grpSpPr>
        <p:sp>
          <p:nvSpPr>
            <p:cNvPr id="57" name="Oval 56"/>
            <p:cNvSpPr/>
            <p:nvPr/>
          </p:nvSpPr>
          <p:spPr>
            <a:xfrm>
              <a:off x="8158400" y="5335818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010107" y="4441558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293064" y="4466754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401763" y="3493414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158400" y="3500030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377346" y="2569297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939663" y="2539221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8401" y="1502108"/>
              <a:ext cx="568628" cy="5905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Conector de seta reta 194 1"/>
            <p:cNvCxnSpPr>
              <a:stCxn id="60" idx="5"/>
            </p:cNvCxnSpPr>
            <p:nvPr/>
          </p:nvCxnSpPr>
          <p:spPr>
            <a:xfrm>
              <a:off x="6887117" y="3997458"/>
              <a:ext cx="486340" cy="5557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195"/>
            <p:cNvCxnSpPr>
              <a:stCxn id="61" idx="3"/>
            </p:cNvCxnSpPr>
            <p:nvPr/>
          </p:nvCxnSpPr>
          <p:spPr>
            <a:xfrm flipH="1">
              <a:off x="7781298" y="4004074"/>
              <a:ext cx="460376" cy="5491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196"/>
            <p:cNvCxnSpPr/>
            <p:nvPr/>
          </p:nvCxnSpPr>
          <p:spPr>
            <a:xfrm>
              <a:off x="7781298" y="4970797"/>
              <a:ext cx="457726" cy="474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197"/>
            <p:cNvCxnSpPr/>
            <p:nvPr/>
          </p:nvCxnSpPr>
          <p:spPr>
            <a:xfrm flipH="1">
              <a:off x="8646865" y="4970797"/>
              <a:ext cx="449955" cy="474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203"/>
            <p:cNvCxnSpPr/>
            <p:nvPr/>
          </p:nvCxnSpPr>
          <p:spPr>
            <a:xfrm>
              <a:off x="7862902" y="3049980"/>
              <a:ext cx="373952" cy="522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204"/>
            <p:cNvCxnSpPr/>
            <p:nvPr/>
          </p:nvCxnSpPr>
          <p:spPr>
            <a:xfrm flipH="1">
              <a:off x="8644695" y="3043264"/>
              <a:ext cx="367659" cy="528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194 2"/>
            <p:cNvCxnSpPr>
              <a:stCxn id="64" idx="5"/>
              <a:endCxn id="63" idx="1"/>
            </p:cNvCxnSpPr>
            <p:nvPr/>
          </p:nvCxnSpPr>
          <p:spPr>
            <a:xfrm>
              <a:off x="8643755" y="2006152"/>
              <a:ext cx="379182" cy="6195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194 3"/>
            <p:cNvCxnSpPr>
              <a:stCxn id="64" idx="3"/>
              <a:endCxn id="62" idx="7"/>
            </p:cNvCxnSpPr>
            <p:nvPr/>
          </p:nvCxnSpPr>
          <p:spPr>
            <a:xfrm flipH="1">
              <a:off x="7862700" y="2006152"/>
              <a:ext cx="378975" cy="6496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582" y="5549968"/>
              <a:ext cx="164724" cy="19767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581" y="1747901"/>
              <a:ext cx="164267" cy="125508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1247" y="2765678"/>
              <a:ext cx="375468" cy="190707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996" y="2716079"/>
              <a:ext cx="403963" cy="240307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781" y="3741784"/>
              <a:ext cx="269868" cy="123878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610" y="3697493"/>
              <a:ext cx="222934" cy="195597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7310" y="4642779"/>
              <a:ext cx="326859" cy="228197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490" y="4661933"/>
              <a:ext cx="509564" cy="195598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723" y="3855911"/>
            <a:ext cx="1483406" cy="19475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18" y="5323006"/>
            <a:ext cx="1161536" cy="166768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1853841" y="4683477"/>
            <a:ext cx="5014766" cy="954300"/>
            <a:chOff x="1373883" y="5473137"/>
            <a:chExt cx="3908121" cy="954300"/>
          </a:xfrm>
        </p:grpSpPr>
        <p:pic>
          <p:nvPicPr>
            <p:cNvPr id="84" name="Picture 8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684" y="5608077"/>
              <a:ext cx="181333" cy="178286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883" y="5899104"/>
              <a:ext cx="388571" cy="211809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1716213" y="5473137"/>
              <a:ext cx="3565791" cy="9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 </a:t>
              </a:r>
              <a:r>
                <a:rPr lang="pt-BR" dirty="0" smtClean="0"/>
                <a:t>All </a:t>
              </a:r>
              <a:r>
                <a:rPr lang="pt-BR" dirty="0" err="1" smtClean="0"/>
                <a:t>variables</a:t>
              </a:r>
              <a:r>
                <a:rPr lang="pt-BR" dirty="0" smtClean="0"/>
                <a:t> </a:t>
              </a:r>
              <a:r>
                <a:rPr lang="pt-BR" dirty="0" err="1" smtClean="0"/>
                <a:t>of</a:t>
              </a:r>
              <a:r>
                <a:rPr lang="pt-BR" dirty="0" smtClean="0"/>
                <a:t> </a:t>
              </a:r>
              <a:r>
                <a:rPr lang="pt-BR" dirty="0" err="1" smtClean="0"/>
                <a:t>the</a:t>
              </a:r>
              <a:r>
                <a:rPr lang="pt-BR" dirty="0" smtClean="0"/>
                <a:t> </a:t>
              </a:r>
              <a:r>
                <a:rPr lang="pt-BR" dirty="0" err="1" smtClean="0"/>
                <a:t>graph</a:t>
              </a:r>
              <a:endParaRPr lang="pt-BR" dirty="0"/>
            </a:p>
            <a:p>
              <a:r>
                <a:rPr lang="pt-BR" dirty="0"/>
                <a:t>- All </a:t>
              </a:r>
              <a:r>
                <a:rPr lang="pt-BR" dirty="0" err="1" smtClean="0"/>
                <a:t>variables</a:t>
              </a:r>
              <a:r>
                <a:rPr lang="pt-BR" dirty="0" smtClean="0"/>
                <a:t> </a:t>
              </a:r>
              <a:r>
                <a:rPr lang="pt-BR" dirty="0" err="1" smtClean="0"/>
                <a:t>removing</a:t>
              </a:r>
              <a:r>
                <a:rPr lang="pt-BR" dirty="0" smtClean="0"/>
                <a:t> </a:t>
              </a:r>
              <a:r>
                <a:rPr lang="pt-BR" dirty="0" err="1" smtClean="0"/>
                <a:t>the</a:t>
              </a:r>
              <a:r>
                <a:rPr lang="pt-BR" dirty="0" smtClean="0"/>
                <a:t> </a:t>
              </a:r>
              <a:r>
                <a:rPr lang="pt-BR" dirty="0" err="1" smtClean="0"/>
                <a:t>variable</a:t>
              </a:r>
              <a:r>
                <a:rPr lang="pt-BR" dirty="0" smtClean="0"/>
                <a:t> </a:t>
              </a:r>
              <a:r>
                <a:rPr lang="pt-BR" i="1" dirty="0" smtClean="0"/>
                <a:t>v</a:t>
              </a:r>
              <a:endParaRPr lang="pt-B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87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5207"/>
  <p:tag name="ORIGINALWIDTH" val="377.3027"/>
  <p:tag name="OUTPUTTYPE" val="PNG"/>
  <p:tag name="IGUANATEXVERSION" val="160"/>
  <p:tag name="LATEXADDIN" val="\documentclass{article}&#10;\usepackage{amsmath}&#10;\pagestyle{empty}&#10;\begin{document}&#10;&#10;\[&#10;g(\boldsymbol{\mu}_{r|k})&#10;\]&#10;&#10;&#10;\end{document}"/>
  <p:tag name="IGUANATEXSIZE" val="20"/>
  <p:tag name="IGUANATEXCURSOR" val="102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5354"/>
  <p:tag name="ORIGINALWIDTH" val="2968.164"/>
  <p:tag name="OUTPUTTYPE" val="PNG"/>
  <p:tag name="IGUANATEXVERSION" val="160"/>
  <p:tag name="LATEXADDIN" val="\documentclass{article}&#10;\usepackage{amsmath}&#10;\pagestyle{empty}&#10;\begin{document}&#10;&#10;&#10;\[&#10;\boldsymbol{m}^{i+1}_2 = \boldsymbol{m}^{i}_2 + \boldsymbol{C}_{md|2}^i \left (\boldsymbol{C}_{dd|2}^{i} + \alpha \boldsymbol{C}_e \right ) ^{-1} \left (\boldsymbol{d}_{obs}^i - g(\boldsymbol{m}^{i}_2)\right )&#10;\]&#10;&#10;\end{document}"/>
  <p:tag name="IGUANATEXSIZE" val="20"/>
  <p:tag name="IGUANATEXCURSOR" val="313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8012"/>
  <p:tag name="ORIGINALWIDTH" val="1628.477"/>
  <p:tag name="OUTPUTTYPE" val="PNG"/>
  <p:tag name="IGUANATEXVERSION" val="160"/>
  <p:tag name="LATEXADDIN" val="\documentclass{article}&#10;\usepackage{amsmath}&#10;\pagestyle{empty}&#10;\begin{document}&#10;&#10;\[&#10;\boldsymbol{m} \sim \sum_{k=1}^2 \omega_k N(\boldsymbol{m};\boldsymbol{\mu}_{m|k},\boldsymbol{C}_{m|k})&#10;\]&#10;&#10;&#10;\end{document}"/>
  <p:tag name="IGUANATEXSIZE" val="30"/>
  <p:tag name="IGUANATEXCURSOR" val="125"/>
  <p:tag name="TRANSPARENCY" val="True"/>
  <p:tag name="FILENAME" val=""/>
  <p:tag name="LATEXENGINEID" val="1"/>
  <p:tag name="TEMPFOLDER" val="D:\IguagaTextTemp\"/>
  <p:tag name="LATEXFORMHEIGHT" val="294.75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522"/>
  <p:tag name="ORIGINALWIDTH" val="2090.542"/>
  <p:tag name="OUTPUTTYPE" val="PNG"/>
  <p:tag name="IGUANATEXVERSION" val="160"/>
  <p:tag name="LATEXADDIN" val="\documentclass{article}&#10;\usepackage{amsmath}&#10;\pagestyle{empty}&#10;\begin{document}&#10;&#10;&#10;\[&#10;\lambda_k^{i+1} \propto \lambda_k^i N(\boldsymbol{d}_{obs};g(\boldsymbol{\mu}_{m_k}),\boldsymbol{C}_{dd|k} + \boldsymbol{C}_d)&#10;\]&#10;&#10;\end{document}"/>
  <p:tag name="IGUANATEXSIZE" val="20"/>
  <p:tag name="IGUANATEXCURSOR" val="162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2528.603"/>
  <p:tag name="OUTPUTTYPE" val="PNG"/>
  <p:tag name="IGUANATEXVERSION" val="160"/>
  <p:tag name="LATEXADDIN" val="\documentclass{article}&#10;\usepackage{amsmath}&#10;\pagestyle{empty}&#10;\begin{document}&#10;&#10;\[&#10;p(\boldsymbol{m}|\boldsymbol{d}) \approx \lambda_1 kdensity \left ( \boldsymbol{m}_1 \right )+&#10;\lambda_2 kdensity \left ( \boldsymbol{m}_2 \right )&#10;\]&#10;&#10;&#10;\end{document}"/>
  <p:tag name="IGUANATEXSIZE" val="20"/>
  <p:tag name="IGUANATEXCURSOR" val="222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9.561"/>
  <p:tag name="LATEXADDIN" val="\documentclass{article}&#10;\usepackage{amsmath}&#10;\pagestyle{empty}&#10;\begin{document}&#10;&#10;\[&#10;p(v|V_{-v}) \propto&#10;p(v|\text{parents}[v]) \times &#10;\]&#10;&#10;&#10;\end{document}"/>
  <p:tag name="IGUANATEXSIZE" val="20"/>
  <p:tag name="IGUANATEXCURSOR" val="125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481.815"/>
  <p:tag name="LATEXADDIN" val="\documentclass{article}&#10;\usepackage{amsmath}&#10;\pagestyle{empty}&#10;\begin{document}&#10;&#10;\[&#10;\prod_{w \, \in \, \text{children}[v]} p(w| \text{parents} [w])&#10;\]&#10;&#10;\end{document}"/>
  <p:tag name="IGUANATEXSIZE" val="20"/>
  <p:tag name="IGUANATEXCURSOR" val="11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3.8808"/>
  <p:tag name="LATEXADDIN" val="\documentclass{article}&#10;\usepackage{amsmath}&#10;\pagestyle{empty}&#10;\begin{document}&#10;&#10;\[&#10;\boldsymbol{m} = \boldsymbol{\mu}_{m|\kappa} + \boldsymbol{e}_{m|\kappa}&#10;\]&#10;&#10;&#10;\end{document}"/>
  <p:tag name="IGUANATEXSIZE" val="20"/>
  <p:tag name="IGUANATEXCURSOR" val="144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746.9066"/>
  <p:tag name="LATEXADDIN" val="\documentclass{article}&#10;\usepackage{amsmath}&#10;\pagestyle{empty}&#10;\begin{document}&#10;&#10;\[&#10;\boldsymbol{d} = \boldsymbol{Gm} + \boldsymbol{e}_{d}&#10;\]&#10;&#10;&#10;\end{document}"/>
  <p:tag name="IGUANATEXSIZE" val="20"/>
  <p:tag name="IGUANATEXCURSOR" val="136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23882"/>
  <p:tag name="LATEXADDIN" val="\documentclass{article}&#10;\usepackage{amsmath}&#10;\pagestyle{empty}&#10;\begin{document}&#10;&#10;\[&#10;V&#10;\]&#10;&#10;&#10;\end{document}"/>
  <p:tag name="IGUANATEXSIZE" val="20"/>
  <p:tag name="IGUANATEXCURSOR" val="85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1.2261"/>
  <p:tag name="LATEXADDIN" val="\documentclass{article}&#10;\usepackage{amsmath}&#10;\pagestyle{empty}&#10;\begin{document}&#10;&#10;\[&#10;V_{-v}&#10;\]&#10;&#10;&#10;\end{document}"/>
  <p:tag name="IGUANATEXSIZE" val="20"/>
  <p:tag name="IGUANATEXCURSOR" val="89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687"/>
  <p:tag name="ORIGINALWIDTH" val="606.8347"/>
  <p:tag name="OUTPUTTYPE" val="PNG"/>
  <p:tag name="IGUANATEXVERSION" val="160"/>
  <p:tag name="LATEXADDIN" val="\documentclass{article}&#10;\usepackage{amsmath}&#10;\pagestyle{empty}&#10;\begin{document}&#10;&#10;\[&#10;\boldsymbol{C}_{dd|k} + \boldsymbol{C}_e&#10;\]&#10;&#10;&#10;\end{document}"/>
  <p:tag name="IGUANATEXSIZE" val="20"/>
  <p:tag name="IGUANATEXCURSOR" val="113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70.49118"/>
  <p:tag name="LATEXADDIN" val="\documentclass{article}&#10;\usepackage{amsmath}&#10;\pagestyle{empty}&#10;\begin{document}&#10;&#10;&#10;\[&#10;\boldsymbol{d}&#10;\]&#10;&#10;&#10;\end{document}"/>
  <p:tag name="IGUANATEXSIZE" val="23"/>
  <p:tag name="IGUANATEXCURSOR" val="9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.74276"/>
  <p:tag name="ORIGINALWIDTH" val="73.49078"/>
  <p:tag name="LATEXADDIN" val="\documentclass{article}&#10;\usepackage{amsmath}&#10;\pagestyle{empty}&#10;\begin{document}&#10;&#10;&#10;\[&#10;\boldsymbol{\kappa}&#10;\]&#10;&#10;&#10;\end{document}"/>
  <p:tag name="IGUANATEXSIZE" val="22"/>
  <p:tag name="IGUANATEXCURSOR" val="103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67.979"/>
  <p:tag name="LATEXADDIN" val="\documentclass{article}&#10;\usepackage{amsmath}&#10;\pagestyle{empty}&#10;\begin{document}&#10;&#10;&#10;\[&#10;\boldsymbol{\mu}_m&#10;\]&#10;&#10;&#10;\end{document}"/>
  <p:tag name="IGUANATEXSIZE" val="22"/>
  <p:tag name="IGUANATEXCURSOR" val="103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80.7274"/>
  <p:tag name="LATEXADDIN" val="\documentclass{article}&#10;\usepackage{amsmath}&#10;\pagestyle{empty}&#10;\begin{document}&#10;&#10;&#10;\[&#10;\boldsymbol{\Sigma}_m&#10;\]&#10;&#10;&#10;\end{document}"/>
  <p:tag name="IGUANATEXSIZE" val="22"/>
  <p:tag name="IGUANATEXCURSOR" val="106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120.7349"/>
  <p:tag name="LATEXADDIN" val="\documentclass{article}&#10;\usepackage{amsmath}&#10;\pagestyle{empty}&#10;\begin{document}&#10;&#10;&#10;\[&#10;\boldsymbol{m}&#10;\]&#10;&#10;&#10;\end{document}"/>
  <p:tag name="IGUANATEXSIZE" val="22"/>
  <p:tag name="IGUANATEXCURSOR" val="9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99.73756"/>
  <p:tag name="LATEXADDIN" val="\documentclass{article}&#10;\usepackage{amsmath}&#10;\pagestyle{empty}&#10;\begin{document}&#10;&#10;&#10;\[&#10;\boldsymbol{G}&#10;\]&#10;&#10;&#10;\end{document}"/>
  <p:tag name="IGUANATEXSIZE" val="22"/>
  <p:tag name="IGUANATEXCURSOR" val="9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6.2317"/>
  <p:tag name="LATEXADDIN" val="\documentclass{article}&#10;\usepackage{amsmath}&#10;\pagestyle{empty}&#10;\begin{document}&#10;&#10;&#10;\[&#10;\boldsymbol{\Sigma}_d&#10;\]&#10;&#10;&#10;\end{document}"/>
  <p:tag name="IGUANATEXSIZE" val="22"/>
  <p:tag name="IGUANATEXCURSOR" val="106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27.9715"/>
  <p:tag name="LATEXADDIN" val="\documentclass{article}&#10;\usepackage{amsmath}&#10;\pagestyle{empty}&#10;\begin{document}&#10;&#10;&#10;\[&#10;\boldsymbol{Gm}&#10;\]&#10;&#10;&#10;\end{document}"/>
  <p:tag name="IGUANATEXSIZE" val="22"/>
  <p:tag name="IGUANATEXCURSOR" val="9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9.561"/>
  <p:tag name="LATEXADDIN" val="\documentclass{article}&#10;\usepackage{amsmath}&#10;\pagestyle{empty}&#10;\begin{document}&#10;&#10;\[&#10;p(v|V_{-v}) \propto&#10;p(v|\text{parents}[v]) \times &#10;\]&#10;&#10;&#10;\end{document}"/>
  <p:tag name="IGUANATEXSIZE" val="20"/>
  <p:tag name="IGUANATEXCURSOR" val="125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481.815"/>
  <p:tag name="LATEXADDIN" val="\documentclass{article}&#10;\usepackage{amsmath}&#10;\pagestyle{empty}&#10;\begin{document}&#10;&#10;\[&#10;\prod_{w \, \in \, \text{children}[v]} p(w| \text{parents} [w])&#10;\]&#10;&#10;\end{document}"/>
  <p:tag name="IGUANATEXSIZE" val="20"/>
  <p:tag name="IGUANATEXCURSOR" val="11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.514"/>
  <p:tag name="ORIGINALWIDTH" val="693.8469"/>
  <p:tag name="OUTPUTTYPE" val="PNG"/>
  <p:tag name="IGUANATEXVERSION" val="160"/>
  <p:tag name="LATEXADDIN" val="\documentclass{article}&#10;\usepackage{amsmath}&#10;\pagestyle{empty}&#10;\begin{document}&#10;&#10;\[&#10;\boldsymbol{d} = \boldsymbol{Gm} + \boldsymbol{e}&#10;\]&#10;&#10;&#10;\end{document}"/>
  <p:tag name="IGUANATEXSIZE" val="25"/>
  <p:tag name="IGUANATEXCURSOR" val="132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3.8808"/>
  <p:tag name="LATEXADDIN" val="\documentclass{article}&#10;\usepackage{amsmath}&#10;\pagestyle{empty}&#10;\begin{document}&#10;&#10;\[&#10;\boldsymbol{m} = \boldsymbol{\mu}_{m|\kappa} + \boldsymbol{e}_{m|\kappa}&#10;\]&#10;&#10;&#10;\end{document}"/>
  <p:tag name="IGUANATEXSIZE" val="20"/>
  <p:tag name="IGUANATEXCURSOR" val="144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746.9066"/>
  <p:tag name="LATEXADDIN" val="\documentclass{article}&#10;\usepackage{amsmath}&#10;\pagestyle{empty}&#10;\begin{document}&#10;&#10;\[&#10;\boldsymbol{d} = \boldsymbol{Gm} + \boldsymbol{e}_{d}&#10;\]&#10;&#10;&#10;\end{document}"/>
  <p:tag name="IGUANATEXSIZE" val="20"/>
  <p:tag name="IGUANATEXCURSOR" val="136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9.809"/>
  <p:tag name="LATEXADDIN" val="\documentclass{article}&#10;\usepackage{amsmath}&#10;\pagestyle{empty}&#10;\begin{document}&#10;&#10;\[&#10;p(\boldsymbol{m}|V_{-m}) \propto p(\boldsymbol{d}|\boldsymbol{m}) p(\boldsymbol{m}|\boldsymbol{\kappa})&#10;\]&#10;&#10;&#10;\end{document}"/>
  <p:tag name="IGUANATEXSIZE" val="20"/>
  <p:tag name="IGUANATEXCURSOR" val="109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98.088"/>
  <p:tag name="LATEXADDIN" val="\documentclass{article}&#10;\usepackage{amsmath}&#10;\pagestyle{empty}&#10;\begin{document}&#10;&#10;\[&#10;p(\boldsymbol{\kappa}|V_{-\kappa}) \propto p(\boldsymbol{m}|\boldsymbol{\kappa})p(\boldsymbol{\kappa}) &#10;\]&#10;&#10;&#10;\end{document}"/>
  <p:tag name="IGUANATEXSIZE" val="20"/>
  <p:tag name="IGUANATEXCURSOR" val="187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70.49118"/>
  <p:tag name="LATEXADDIN" val="\documentclass{article}&#10;\usepackage{amsmath}&#10;\pagestyle{empty}&#10;\begin{document}&#10;&#10;&#10;\[&#10;\boldsymbol{d}&#10;\]&#10;&#10;&#10;\end{document}"/>
  <p:tag name="IGUANATEXSIZE" val="23"/>
  <p:tag name="IGUANATEXCURSOR" val="9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.74276"/>
  <p:tag name="ORIGINALWIDTH" val="73.49078"/>
  <p:tag name="LATEXADDIN" val="\documentclass{article}&#10;\usepackage{amsmath}&#10;\pagestyle{empty}&#10;\begin{document}&#10;&#10;&#10;\[&#10;\boldsymbol{\kappa}&#10;\]&#10;&#10;&#10;\end{document}"/>
  <p:tag name="IGUANATEXSIZE" val="22"/>
  <p:tag name="IGUANATEXCURSOR" val="103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67.979"/>
  <p:tag name="LATEXADDIN" val="\documentclass{article}&#10;\usepackage{amsmath}&#10;\pagestyle{empty}&#10;\begin{document}&#10;&#10;&#10;\[&#10;\boldsymbol{\mu}_m&#10;\]&#10;&#10;&#10;\end{document}"/>
  <p:tag name="IGUANATEXSIZE" val="22"/>
  <p:tag name="IGUANATEXCURSOR" val="103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80.7274"/>
  <p:tag name="LATEXADDIN" val="\documentclass{article}&#10;\usepackage{amsmath}&#10;\pagestyle{empty}&#10;\begin{document}&#10;&#10;&#10;\[&#10;\boldsymbol{\Sigma}_m&#10;\]&#10;&#10;&#10;\end{document}"/>
  <p:tag name="IGUANATEXSIZE" val="22"/>
  <p:tag name="IGUANATEXCURSOR" val="106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120.7349"/>
  <p:tag name="LATEXADDIN" val="\documentclass{article}&#10;\usepackage{amsmath}&#10;\pagestyle{empty}&#10;\begin{document}&#10;&#10;&#10;\[&#10;\boldsymbol{m}&#10;\]&#10;&#10;&#10;\end{document}"/>
  <p:tag name="IGUANATEXSIZE" val="22"/>
  <p:tag name="IGUANATEXCURSOR" val="9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99.73756"/>
  <p:tag name="LATEXADDIN" val="\documentclass{article}&#10;\usepackage{amsmath}&#10;\pagestyle{empty}&#10;\begin{document}&#10;&#10;&#10;\[&#10;\boldsymbol{G}&#10;\]&#10;&#10;&#10;\end{document}"/>
  <p:tag name="IGUANATEXSIZE" val="22"/>
  <p:tag name="IGUANATEXCURSOR" val="9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8.3014"/>
  <p:tag name="ORIGINALWIDTH" val="1686.235"/>
  <p:tag name="OUTPUTTYPE" val="PNG"/>
  <p:tag name="IGUANATEXVERSION" val="160"/>
  <p:tag name="LATEXADDIN" val="\documentclass{article}&#10;\usepackage{amsmath}&#10;\pagestyle{empty}&#10;\begin{document}&#10;&#10;\[&#10;\boldsymbol{m} \sim \sum_{k=1}^F \lambda_k N \left (\boldsymbol{m}; \boldsymbol{\mu}_{m|k}, \boldsymbol{C}_{m|k} \right )&#10;\]&#10;&#10;&#10;\end{document}"/>
  <p:tag name="IGUANATEXSIZE" val="20"/>
  <p:tag name="IGUANATEXCURSOR" val="167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6.2317"/>
  <p:tag name="LATEXADDIN" val="\documentclass{article}&#10;\usepackage{amsmath}&#10;\pagestyle{empty}&#10;\begin{document}&#10;&#10;&#10;\[&#10;\boldsymbol{\Sigma}_d&#10;\]&#10;&#10;&#10;\end{document}"/>
  <p:tag name="IGUANATEXSIZE" val="22"/>
  <p:tag name="IGUANATEXCURSOR" val="106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27.9715"/>
  <p:tag name="LATEXADDIN" val="\documentclass{article}&#10;\usepackage{amsmath}&#10;\pagestyle{empty}&#10;\begin{document}&#10;&#10;&#10;\[&#10;\boldsymbol{Gm}&#10;\]&#10;&#10;&#10;\end{document}"/>
  <p:tag name="IGUANATEXSIZE" val="22"/>
  <p:tag name="IGUANATEXCURSOR" val="98"/>
  <p:tag name="TRANSPARENCY" val="True"/>
  <p:tag name="FILENAME" val=""/>
  <p:tag name="LATEXENGINEID" val="0"/>
  <p:tag name="TEMPFOLDER" val="C:\iguanatex_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930.1298"/>
  <p:tag name="OUTPUTTYPE" val="PNG"/>
  <p:tag name="IGUANATEXVERSION" val="160"/>
  <p:tag name="LATEXADDIN" val="\documentclass{article}&#10;\usepackage{amsmath}&#10;\pagestyle{empty}&#10;\begin{document}&#10;&#10;\[&#10;\begin{pmatrix}&#10;d_1\\ &#10;d_2&#10;\end{pmatrix}&#10;=&#10;\begin{pmatrix}&#10;g(m_1)\\ &#10;g(m_2)&#10;\end{pmatrix}&#10;\]&#10;&#10;&#10;\end{document}"/>
  <p:tag name="IGUANATEXSIZE" val="20"/>
  <p:tag name="IGUANATEXCURSOR" val="159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191.916"/>
  <p:tag name="OUTPUTTYPE" val="PNG"/>
  <p:tag name="IGUANATEXVERSION" val="160"/>
  <p:tag name="LATEXADDIN" val="\documentclass{article}&#10;\usepackage{amsmath}&#10;\pagestyle{empty}&#10;\begin{document}&#10;&#10;\[&#10;\lambda_1 = 0.3 \,\,\,\,\,\,\,\,\,\,\,\,\ \lambda_2 = 0.7&#10;\]&#10;&#10;&#10;\end{document}"/>
  <p:tag name="IGUANATEXSIZE" val="20"/>
  <p:tag name="IGUANATEXCURSOR" val="135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314.934"/>
  <p:tag name="OUTPUTTYPE" val="PNG"/>
  <p:tag name="IGUANATEXVERSION" val="160"/>
  <p:tag name="LATEXADDIN" val="\documentclass{article}&#10;\usepackage{amsmath}&#10;\pagestyle{empty}&#10;\begin{document}&#10;&#10;\[&#10;\lambda_1 = 0.26 \,\,\,\,\,\,\,\,\,\,\,\,\ \lambda_2 = 0.74&#10;\]&#10;&#10;&#10;\end{document}"/>
  <p:tag name="IGUANATEXSIZE" val="20"/>
  <p:tag name="IGUANATEXCURSOR" val="143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191.916"/>
  <p:tag name="OUTPUTTYPE" val="PNG"/>
  <p:tag name="IGUANATEXVERSION" val="160"/>
  <p:tag name="LATEXADDIN" val="\documentclass{article}&#10;\usepackage{amsmath}&#10;\pagestyle{empty}&#10;\begin{document}&#10;&#10;\[&#10;\lambda_1 = 0.3 \,\,\,\,\,\,\,\,\,\,\,\,\ \lambda_2 = 0.7&#10;\]&#10;&#10;&#10;\end{document}"/>
  <p:tag name="IGUANATEXSIZE" val="20"/>
  <p:tag name="IGUANATEXCURSOR" val="135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314.934"/>
  <p:tag name="OUTPUTTYPE" val="PNG"/>
  <p:tag name="IGUANATEXVERSION" val="160"/>
  <p:tag name="LATEXADDIN" val="\documentclass{article}&#10;\usepackage{amsmath}&#10;\pagestyle{empty}&#10;\begin{document}&#10;&#10;\[&#10;\lambda_1 = 0.26 \,\,\,\,\,\,\,\,\,\,\,\,\ \lambda_2 = 0.74&#10;\]&#10;&#10;&#10;\end{document}"/>
  <p:tag name="IGUANATEXSIZE" val="20"/>
  <p:tag name="IGUANATEXCURSOR" val="143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316.434"/>
  <p:tag name="OUTPUTTYPE" val="PNG"/>
  <p:tag name="IGUANATEXVERSION" val="160"/>
  <p:tag name="LATEXADDIN" val="\documentclass{article}&#10;\usepackage{amsmath}&#10;\pagestyle{empty}&#10;\begin{document}&#10;&#10;\[&#10;\lambda_1 = 0.83 \,\,\,\,\,\,\,\,\,\,\,\,\ \lambda_2 = 0.17&#10;\]&#10;&#10;&#10;\end{document}"/>
  <p:tag name="IGUANATEXSIZE" val="20"/>
  <p:tag name="IGUANATEXCURSOR" val="143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313.433"/>
  <p:tag name="OUTPUTTYPE" val="PNG"/>
  <p:tag name="IGUANATEXVERSION" val="160"/>
  <p:tag name="LATEXADDIN" val="\documentclass{article}&#10;\usepackage{amsmath}&#10;\pagestyle{empty}&#10;\begin{document}&#10;&#10;\[&#10;\lambda_1 = 0.72 \,\,\,\,\,\,\,\,\,\,\,\,\ \lambda_2 = 0.28&#10;\]&#10;&#10;&#10;\end{document}"/>
  <p:tag name="IGUANATEXSIZE" val="20"/>
  <p:tag name="IGUANATEXCURSOR" val="143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316.434"/>
  <p:tag name="OUTPUTTYPE" val="PNG"/>
  <p:tag name="IGUANATEXVERSION" val="160"/>
  <p:tag name="LATEXADDIN" val="\documentclass{article}&#10;\usepackage{amsmath}&#10;\pagestyle{empty}&#10;\begin{document}&#10;&#10;\[&#10;\lambda_1 = 0.83 \,\,\,\,\,\,\,\,\,\,\,\,\ \lambda_2 = 0.17&#10;\]&#10;&#10;&#10;\end{document}"/>
  <p:tag name="IGUANATEXSIZE" val="20"/>
  <p:tag name="IGUANATEXCURSOR" val="143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8.3014"/>
  <p:tag name="ORIGINALWIDTH" val="2045.535"/>
  <p:tag name="OUTPUTTYPE" val="PNG"/>
  <p:tag name="IGUANATEXVERSION" val="160"/>
  <p:tag name="LATEXADDIN" val="\documentclass{article}&#10;\usepackage{amsmath}&#10;\pagestyle{empty}&#10;\begin{document}&#10;&#10;\[&#10;\boldsymbol{m|d} \sim \sum_{k=1}^F \lambda_{k|d} N \left ( \boldsymbol{m}; \boldsymbol{\mu}_{m|d,k}, \boldsymbol{C}_{m|d,k} \right )&#10;\]&#10;&#10;&#10;\end{document}"/>
  <p:tag name="IGUANATEXSIZE" val="20"/>
  <p:tag name="IGUANATEXCURSOR" val="132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313.433"/>
  <p:tag name="OUTPUTTYPE" val="PNG"/>
  <p:tag name="IGUANATEXVERSION" val="160"/>
  <p:tag name="LATEXADDIN" val="\documentclass{article}&#10;\usepackage{amsmath}&#10;\pagestyle{empty}&#10;\begin{document}&#10;&#10;\[&#10;\lambda_1 = 0.72 \,\,\,\,\,\,\,\,\,\,\,\,\ \lambda_2 = 0.28&#10;\]&#10;&#10;&#10;\end{document}"/>
  <p:tag name="IGUANATEXSIZE" val="20"/>
  <p:tag name="IGUANATEXCURSOR" val="143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5316"/>
  <p:tag name="ORIGINALWIDTH" val="2271.317"/>
  <p:tag name="OUTPUTTYPE" val="PNG"/>
  <p:tag name="IGUANATEXVERSION" val="160"/>
  <p:tag name="LATEXADDIN" val="\documentclass{article}&#10;\usepackage{amsmath}&#10;\pagestyle{empty}&#10;\begin{document}&#10;&#10;&#10;\[&#10;\lambda_{k|d} \propto \lambda_{k} N \left ( \boldsymbol{d}; \boldsymbol{G\mu}_{m|,k}, \boldsymbol{GC}_{m|k}\boldsymbol{G}^T + \boldsymbol{C}_e \right )&#10;\]&#10;&#10;\end{document}"/>
  <p:tag name="IGUANATEXSIZE" val="20"/>
  <p:tag name="IGUANATEXCURSOR" val="106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5207"/>
  <p:tag name="ORIGINALWIDTH" val="1332.936"/>
  <p:tag name="OUTPUTTYPE" val="PNG"/>
  <p:tag name="IGUANATEXVERSION" val="160"/>
  <p:tag name="LATEXADDIN" val="\documentclass{article}&#10;\usepackage{amsmath}&#10;\pagestyle{empty}&#10;\begin{document}&#10;&#10;\[&#10;\boldsymbol{m}_1 \sim N(\boldsymbol{m};\boldsymbol{\mu}_{m|1},\boldsymbol{C}_{m|1})&#10;\]&#10;&#10;&#10;\end{document}"/>
  <p:tag name="IGUANATEXSIZE" val="30"/>
  <p:tag name="IGUANATEXCURSOR" val="159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5207"/>
  <p:tag name="ORIGINALWIDTH" val="1332.936"/>
  <p:tag name="OUTPUTTYPE" val="PNG"/>
  <p:tag name="IGUANATEXVERSION" val="160"/>
  <p:tag name="LATEXADDIN" val="\documentclass{article}&#10;\usepackage{amsmath}&#10;\pagestyle{empty}&#10;\begin{document}&#10;&#10;\[&#10;\boldsymbol{m}_2 \sim N(\boldsymbol{m};\boldsymbol{\mu}_{m|2},\boldsymbol{C}_{m|2})&#10;\]&#10;&#10;&#10;\end{document}"/>
  <p:tag name="IGUANATEXSIZE" val="30"/>
  <p:tag name="IGUANATEXCURSOR" val="159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5354"/>
  <p:tag name="ORIGINALWIDTH" val="2968.164"/>
  <p:tag name="OUTPUTTYPE" val="PNG"/>
  <p:tag name="IGUANATEXVERSION" val="160"/>
  <p:tag name="LATEXADDIN" val="\documentclass{article}&#10;\usepackage{amsmath}&#10;\pagestyle{empty}&#10;\begin{document}&#10;&#10;&#10;\[&#10;\boldsymbol{m}^{i+1}_1 = \boldsymbol{m}^{i}_1 + \boldsymbol{C}_{md|1}^i \left (\boldsymbol{C}_{dd|1}^{i} + \alpha \boldsymbol{C}_e \right ) ^{-1} \left (\boldsymbol{d}_{obs}^i - g(\boldsymbol{m}^{i}_1)\right )&#10;\]&#10;&#10;\end{document}"/>
  <p:tag name="IGUANATEXSIZE" val="20"/>
  <p:tag name="IGUANATEXCURSOR" val="294"/>
  <p:tag name="TRANSPARENCY" val="True"/>
  <p:tag name="FILENAME" val=""/>
  <p:tag name="LATEXENGINEID" val="1"/>
  <p:tag name="TEMPFOLDER" val="D:\IguagaText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Custom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97A7"/>
      </a:accent1>
      <a:accent2>
        <a:srgbClr val="212121"/>
      </a:accent2>
      <a:accent3>
        <a:srgbClr val="78909C"/>
      </a:accent3>
      <a:accent4>
        <a:srgbClr val="0097A7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9009</TotalTime>
  <Words>653</Words>
  <Application>Microsoft Office PowerPoint</Application>
  <PresentationFormat>Widescreen</PresentationFormat>
  <Paragraphs>111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Wingdings 2</vt:lpstr>
      <vt:lpstr>Century Gothic</vt:lpstr>
      <vt:lpstr>Georgia</vt:lpstr>
      <vt:lpstr>Simple Light</vt:lpstr>
      <vt:lpstr>PowerPoint Presentation</vt:lpstr>
      <vt:lpstr>Summary</vt:lpstr>
      <vt:lpstr>Literature</vt:lpstr>
      <vt:lpstr>Stordal and Elsheikh, 2015</vt:lpstr>
      <vt:lpstr>Stordal and Elsheikh, 2015</vt:lpstr>
      <vt:lpstr>Gaussian Mixture BLI</vt:lpstr>
      <vt:lpstr>General comments</vt:lpstr>
      <vt:lpstr>GM-ESMDA - First approach</vt:lpstr>
      <vt:lpstr>GM-ESMDA – Gibbs Algorithm approach</vt:lpstr>
      <vt:lpstr>GM-ESMDA – Gibbs Algorithm approach</vt:lpstr>
      <vt:lpstr>Ultra Toy Problem</vt:lpstr>
      <vt:lpstr>PowerPoint Presentation</vt:lpstr>
      <vt:lpstr>Reference solution – Linear case</vt:lpstr>
      <vt:lpstr>Reference solution – Linear case</vt:lpstr>
      <vt:lpstr> Gaussian Mix ESMDA - Linear case</vt:lpstr>
      <vt:lpstr>Posterior estimates – Linear case</vt:lpstr>
      <vt:lpstr>PowerPoint Presentation</vt:lpstr>
      <vt:lpstr>Reference solution – Non-Linear case</vt:lpstr>
      <vt:lpstr>Reference solution – Non-Linear case</vt:lpstr>
      <vt:lpstr> Gaussian Mix ESMDA – Non-Linear case</vt:lpstr>
      <vt:lpstr>Posterior estimates – Non linear case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</dc:creator>
  <cp:lastModifiedBy>leandro</cp:lastModifiedBy>
  <cp:revision>869</cp:revision>
  <dcterms:modified xsi:type="dcterms:W3CDTF">2023-01-27T20:21:49Z</dcterms:modified>
</cp:coreProperties>
</file>