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70" r:id="rId8"/>
    <p:sldId id="266" r:id="rId9"/>
    <p:sldId id="271" r:id="rId10"/>
    <p:sldId id="260" r:id="rId11"/>
    <p:sldId id="273" r:id="rId12"/>
    <p:sldId id="275" r:id="rId13"/>
    <p:sldId id="274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DBCB3-E1C6-A8CD-68D1-AED636D2D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BDC9F-0F4D-4F7D-80EF-E0C327168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E0A14B-3F21-DDD9-D770-2AFD572C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B68AB0-8E6F-97BC-F587-367C24C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F5DD6-E20D-41FF-41A6-0449496D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10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7696D-CA56-2B50-C9A7-7F50F430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03CF6E-F985-745C-381F-4CEDA8BEF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4D69DB-AD53-7C67-5F3D-289EA2D7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77BA7-1D18-E2B0-F0DE-DF3184BB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938B5D-C64B-ED85-A42A-9FEC8F67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56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9C4FE4-CC1B-3114-EBC5-DCC34535F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4437AA-3008-00AC-8514-F9BDB801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AB7814-95CB-3202-B780-194F50DD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52963F-BF90-49FF-25CE-F96BA5F4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9F8241-F1A4-6894-B1C2-22F5376E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62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A35FD-39A8-300F-A3F8-F5F29133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4DA199-9323-BD9C-77AD-B970F56B9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A46C1A-18BE-4B96-D917-2188FBED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D273FF-9477-1602-EA2C-91BD628C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EDEEEF-3BF2-C39C-6A58-EE59358B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FDADD-8268-9353-9A70-5EADC7AB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A1B0BB-A501-E63C-E8AD-6541B6B8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F8CF-C75F-CDEF-D8E5-606FF846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BE2C98-9F70-9E47-0EF6-FBE4D8E9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8C38DC-F47F-DDAA-A2B4-18AD96D6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04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DFAF6-0DCE-7993-B988-9AC653F1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3A4812-BC11-E2A0-8D72-4BFDBE849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DE1780-6DF8-0E49-0181-E04B58AC6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32EB1F-5852-DD77-BD67-A9D213BE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6DB1C9-7783-CCB2-2AF7-3EC83068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6C1F0B-D7B1-855F-E8D1-13962B3B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6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ACCE0-34C7-156E-D3EB-3A845F77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35F21A-AF7A-57B6-9D95-1CB42EE6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CCD634-74E1-8384-06C8-89B1243FB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C2395E-C788-F4BD-67D0-B2E670CCC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2BD4E2-4E16-F7D3-4D7F-E6222162D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08582F-6E8A-2A21-8714-1C0AFB7D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62F630-686F-FBAE-D74B-B37C6076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16A4F4-E8B1-2671-7A36-4AAD309F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08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BEC70-7158-0681-E749-BCEA613F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8221BF-DC55-D005-3E5A-0FDDE155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6D158C-097F-0435-6E4F-9A21A236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6A0684-3D84-FA13-4FA2-4A5BCB74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94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31CFD4-7B27-A3A5-2E52-8164C903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00BEC3-7AC9-6096-1179-CE95FB91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2D9A3A-31B0-06D5-2FB7-2669210E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51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43A4B-A8BA-7275-DA7A-A30C1D7F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71F9AE-C952-FA7F-D761-C36A1F140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723314-CAEE-4F18-71F0-AA1695C3D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60F360-896E-4695-539E-0DF5C5F6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02B00E-AFBC-DB45-88E9-DA57803A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611882-ACF1-883D-25FF-B59C8D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74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0F52A-5F0D-3F67-183B-B0A3C717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076DEB-99B8-398C-183E-450F01E29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59F9F1-586C-0601-F0F7-6056C3193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6DF106-7A4A-F5E7-0D25-F4092E49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012B-2C91-49A1-B484-D1B9D163E833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08347B-67CC-B268-D037-58C1BB2A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1677C2-A8B4-4534-AA17-7F2B9DF7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76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6387B2-83BD-FE39-0737-A812B3C8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7F879E-5824-ACD4-D19B-C9018BDF4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E7439F-4983-5C1B-F335-BE3F82578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D012B-2C91-49A1-B484-D1B9D163E833}" type="datetimeFigureOut">
              <a:rPr lang="pt-BR" smtClean="0"/>
              <a:t>15/12/2023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C372A8-219A-F84F-9615-B87CA29FC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9070DA-4054-DF05-651F-A3F358C5E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67F2B-EE65-4E4B-99DA-4E1AC7B64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91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CA12C-28FD-D0DB-1596-06D1130AB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613" y="1625600"/>
            <a:ext cx="4620584" cy="3737404"/>
          </a:xfrm>
        </p:spPr>
        <p:txBody>
          <a:bodyPr>
            <a:normAutofit/>
          </a:bodyPr>
          <a:lstStyle/>
          <a:p>
            <a:pPr algn="l"/>
            <a:r>
              <a:rPr lang="pt-BR" sz="4400" b="1" dirty="0">
                <a:latin typeface="Söhne"/>
              </a:rPr>
              <a:t>Ontologia para Detecção de Estresse em Ervas Daninhas com a utilização de Visão Computacional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F45C7E-713E-3A66-B815-31F3FB93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834" y="5646555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pt-BR" sz="2000" dirty="0"/>
              <a:t>Leandro Gameleira do Rego</a:t>
            </a:r>
          </a:p>
          <a:p>
            <a:pPr algn="l"/>
            <a:r>
              <a:rPr lang="pt-BR" sz="2000" dirty="0"/>
              <a:t>Universidade Federal Rural do Semiárido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93A98A-BC5C-259A-3370-0E50850D8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0" r="3074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F5336E6E-23F4-E644-D8B8-AE0D3FEE2062}"/>
              </a:ext>
            </a:extLst>
          </p:cNvPr>
          <p:cNvGrpSpPr/>
          <p:nvPr/>
        </p:nvGrpSpPr>
        <p:grpSpPr>
          <a:xfrm>
            <a:off x="463685" y="371326"/>
            <a:ext cx="4527137" cy="1154130"/>
            <a:chOff x="463685" y="371326"/>
            <a:chExt cx="4527137" cy="1154130"/>
          </a:xfrm>
        </p:grpSpPr>
        <p:pic>
          <p:nvPicPr>
            <p:cNvPr id="1030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94696813-9BEF-077D-B88A-2DFF9B12E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4BC8D1A9-5EB8-65FC-61D6-80B46B5DE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98F95315-50D3-0900-D0F5-77D6E0F139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600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C8F801-C1CD-6B21-B7DF-D9D7D028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Söhne"/>
              </a:rPr>
              <a:t>Estrutura da Ontologia (OWL)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C6190B-5E79-3B3D-1DC0-26C2EC4C1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41" r="2" b="1208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A99AD0-5797-8371-0EB4-6D85EAC04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981739"/>
            <a:ext cx="4840010" cy="3195224"/>
          </a:xfrm>
        </p:spPr>
        <p:txBody>
          <a:bodyPr>
            <a:noAutofit/>
          </a:bodyPr>
          <a:lstStyle/>
          <a:p>
            <a:r>
              <a:rPr lang="pt-BR" sz="3000" b="1" dirty="0"/>
              <a:t>Classes Principais: </a:t>
            </a:r>
            <a:r>
              <a:rPr lang="pt-BR" sz="3000" dirty="0"/>
              <a:t>Herbicida, Planta Daninha, Imagem, Efeito, Processamento de Imagem, Aprendizado de Máquina, entre outras.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3F4C8F7-9F26-FCAD-16D7-B219C0F7E855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8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F92CB0E4-9BD1-DC04-A4F4-2E28AB718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9885EA06-3967-A3CD-EDD7-F0E83C1BE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A848740B-78D2-7E4E-E17E-98609A6818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072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A7D6D4-5325-FCC1-2A8C-9EB0DF292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8" r="2" b="1030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B8B06F-2F88-30D6-D67F-F9258575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3428999"/>
            <a:ext cx="4840010" cy="2747963"/>
          </a:xfrm>
        </p:spPr>
        <p:txBody>
          <a:bodyPr>
            <a:normAutofit/>
          </a:bodyPr>
          <a:lstStyle/>
          <a:p>
            <a:r>
              <a:rPr lang="pt-BR" sz="3000" b="1" dirty="0"/>
              <a:t>Propriedades de Objetos: </a:t>
            </a:r>
            <a:r>
              <a:rPr lang="pt-BR" sz="3000" dirty="0"/>
              <a:t>Exemplo - “</a:t>
            </a:r>
            <a:r>
              <a:rPr lang="pt-BR" sz="3000" dirty="0" err="1"/>
              <a:t>mediatres</a:t>
            </a:r>
            <a:r>
              <a:rPr lang="pt-BR" sz="3000" dirty="0"/>
              <a:t>", “</a:t>
            </a:r>
            <a:r>
              <a:rPr lang="pt-BR" sz="3000" dirty="0" err="1"/>
              <a:t>knows</a:t>
            </a:r>
            <a:r>
              <a:rPr lang="pt-BR" sz="3000" dirty="0"/>
              <a:t>", “</a:t>
            </a:r>
            <a:r>
              <a:rPr lang="pt-BR" sz="3000" dirty="0" err="1"/>
              <a:t>participatedIn</a:t>
            </a:r>
            <a:r>
              <a:rPr lang="pt-BR" sz="3000" dirty="0"/>
              <a:t>".</a:t>
            </a:r>
          </a:p>
          <a:p>
            <a:endParaRPr lang="pt-BR" sz="3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D48F6E8-2014-FACB-E01F-DB3030D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13" y="365125"/>
            <a:ext cx="4840287" cy="180657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Söhne"/>
              </a:rPr>
              <a:t>Estrutura da Ontologia (OWL)</a:t>
            </a:r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B71DF4F-92DF-0AEC-3CB4-9BFDB3ECE8B5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8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353492AB-527A-4701-8102-BB7DA79A1E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A3926F2D-8A52-09DA-9842-85C3FBEA3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FBE0679C-9333-4349-BCFB-BE128A1D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88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D48F6E8-2014-FACB-E01F-DB3030D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13" y="365125"/>
            <a:ext cx="4840287" cy="1806575"/>
          </a:xfrm>
        </p:spPr>
        <p:txBody>
          <a:bodyPr>
            <a:normAutofit/>
          </a:bodyPr>
          <a:lstStyle/>
          <a:p>
            <a:r>
              <a:rPr lang="pt-BR" b="1" i="0">
                <a:effectLst/>
                <a:latin typeface="Söhne"/>
              </a:rPr>
              <a:t>Estrutura da Ontologia (OWL)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EB6B70-12C4-B9B6-3C91-8C6976F07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02" r="1" b="23010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B8B06F-2F88-30D6-D67F-F9258575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3629465"/>
            <a:ext cx="4840010" cy="2547498"/>
          </a:xfrm>
        </p:spPr>
        <p:txBody>
          <a:bodyPr>
            <a:normAutofit/>
          </a:bodyPr>
          <a:lstStyle/>
          <a:p>
            <a:r>
              <a:rPr lang="pt-BR" sz="3000" b="1" dirty="0" err="1"/>
              <a:t>Instânceas</a:t>
            </a:r>
            <a:r>
              <a:rPr lang="pt-BR" sz="3000" b="1" dirty="0"/>
              <a:t> de Objetos: </a:t>
            </a:r>
            <a:r>
              <a:rPr lang="pt-BR" sz="3000" dirty="0"/>
              <a:t>Exemplo - “</a:t>
            </a:r>
            <a:r>
              <a:rPr lang="pt-BR" sz="3000" dirty="0" err="1"/>
              <a:t>Buva</a:t>
            </a:r>
            <a:r>
              <a:rPr lang="pt-BR" sz="3000" dirty="0"/>
              <a:t>", “Caruru".</a:t>
            </a:r>
          </a:p>
          <a:p>
            <a:endParaRPr lang="pt-BR" sz="3000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468E019-622F-D907-E5F4-E48CED1D6B33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8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E8BA60FE-9AF1-FE22-BFF4-6FE8DCF87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14CB04D2-465F-2962-B25C-546EBDF8D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71E5A606-0A42-F4C8-BF46-7F77BBF8F5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4814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C4FAAE-ED8A-4452-D16C-13819CA4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Söhne"/>
              </a:rPr>
              <a:t>Estrutura da Ontologia (SPARQL)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8AF2F-E22C-DC51-6403-E85ED56C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867" y="3383130"/>
            <a:ext cx="4840010" cy="1746046"/>
          </a:xfrm>
        </p:spPr>
        <p:txBody>
          <a:bodyPr>
            <a:normAutofit/>
          </a:bodyPr>
          <a:lstStyle/>
          <a:p>
            <a:r>
              <a:rPr lang="pt-BR" sz="3000" b="1" dirty="0"/>
              <a:t>Consulta à Ontologia: </a:t>
            </a:r>
            <a:r>
              <a:rPr lang="pt-BR" sz="3000" dirty="0"/>
              <a:t>Uso de SPARQL para recuperar informações estruturadas.</a:t>
            </a:r>
          </a:p>
          <a:p>
            <a:endParaRPr lang="pt-BR" sz="3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B3BB83D-A208-2E58-C246-961D0EBBC150}"/>
              </a:ext>
            </a:extLst>
          </p:cNvPr>
          <p:cNvSpPr txBox="1"/>
          <p:nvPr/>
        </p:nvSpPr>
        <p:spPr>
          <a:xfrm>
            <a:off x="305449" y="365125"/>
            <a:ext cx="5790552" cy="603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</a:pPr>
            <a:r>
              <a:rPr lang="pt-BR" sz="2000" dirty="0">
                <a:solidFill>
                  <a:srgbClr val="AA0D9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SELECT </a:t>
            </a:r>
            <a:r>
              <a:rPr lang="pt-BR" sz="2000" b="1" dirty="0">
                <a:solidFill>
                  <a:srgbClr val="1C00CF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?x</a:t>
            </a:r>
            <a:r>
              <a:rPr lang="pt-BR" sz="2000" dirty="0">
                <a:solidFill>
                  <a:srgbClr val="AA0D9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WHERE 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{</a:t>
            </a:r>
            <a:endParaRPr lang="pt-BR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pt-BR" sz="2000" dirty="0">
                <a:solidFill>
                  <a:srgbClr val="AA0D9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	</a:t>
            </a:r>
            <a:r>
              <a:rPr lang="pt-BR" sz="2000" b="1" dirty="0">
                <a:solidFill>
                  <a:srgbClr val="1C00CF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?x</a:t>
            </a:r>
            <a:r>
              <a:rPr lang="pt-BR" sz="2000" dirty="0">
                <a:solidFill>
                  <a:srgbClr val="AA0D9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 </a:t>
            </a:r>
            <a:r>
              <a:rPr lang="pt-BR" sz="2000" dirty="0" err="1">
                <a:solidFill>
                  <a:srgbClr val="3F6E74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rdf:type</a:t>
            </a:r>
            <a:r>
              <a:rPr lang="pt-BR" sz="2000" dirty="0">
                <a:solidFill>
                  <a:srgbClr val="AA0D9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rgbClr val="3F6E74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owl:Class</a:t>
            </a:r>
            <a:r>
              <a:rPr lang="pt-BR" sz="2000" dirty="0">
                <a:solidFill>
                  <a:srgbClr val="AA0D9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.</a:t>
            </a:r>
            <a:endParaRPr lang="pt-BR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}</a:t>
            </a:r>
            <a:endParaRPr lang="pt-BR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</a:pPr>
            <a:endParaRPr lang="pt-BR" sz="2000" dirty="0">
              <a:solidFill>
                <a:srgbClr val="AA0D91"/>
              </a:solidFill>
              <a:effectLst/>
              <a:ea typeface="Arial" panose="020B0604020202020204" pitchFamily="34" charset="0"/>
              <a:cs typeface="Verdana" panose="020B0604030504040204" pitchFamily="34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pt-BR" sz="2000" dirty="0">
                <a:solidFill>
                  <a:srgbClr val="AA0D91"/>
                </a:solidFill>
                <a:effectLst/>
                <a:ea typeface="Arial" panose="020B0604020202020204" pitchFamily="34" charset="0"/>
                <a:cs typeface="Verdana" panose="020B0604030504040204" pitchFamily="34" charset="0"/>
              </a:rPr>
              <a:t>SELECT </a:t>
            </a:r>
            <a:r>
              <a:rPr lang="pt-BR" sz="2000" b="1" dirty="0">
                <a:solidFill>
                  <a:srgbClr val="1C00CF"/>
                </a:solidFill>
                <a:effectLst/>
                <a:ea typeface="Arial" panose="020B0604020202020204" pitchFamily="34" charset="0"/>
                <a:cs typeface="Verdana" panose="020B0604030504040204" pitchFamily="34" charset="0"/>
              </a:rPr>
              <a:t>?x</a:t>
            </a:r>
            <a:r>
              <a:rPr lang="pt-BR" sz="2000" dirty="0">
                <a:solidFill>
                  <a:srgbClr val="AA0D91"/>
                </a:solidFill>
                <a:effectLst/>
                <a:ea typeface="Arial" panose="020B0604020202020204" pitchFamily="34" charset="0"/>
                <a:cs typeface="Verdana" panose="020B0604030504040204" pitchFamily="34" charset="0"/>
              </a:rPr>
              <a:t> WHERE </a:t>
            </a:r>
            <a:r>
              <a:rPr lang="pt-BR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Verdana" panose="020B0604030504040204" pitchFamily="34" charset="0"/>
              </a:rPr>
              <a:t>{</a:t>
            </a:r>
            <a:endParaRPr lang="pt-BR" sz="2000" dirty="0">
              <a:effectLst/>
              <a:ea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pt-BR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Verdana" panose="020B0604030504040204" pitchFamily="34" charset="0"/>
              </a:rPr>
              <a:t>    </a:t>
            </a:r>
            <a:r>
              <a:rPr lang="pt-BR" sz="2000" b="1" dirty="0">
                <a:solidFill>
                  <a:srgbClr val="1C00CF"/>
                </a:solidFill>
                <a:effectLst/>
                <a:ea typeface="Arial" panose="020B0604020202020204" pitchFamily="34" charset="0"/>
                <a:cs typeface="Verdana" panose="020B0604030504040204" pitchFamily="34" charset="0"/>
              </a:rPr>
              <a:t>?x  </a:t>
            </a:r>
            <a:r>
              <a:rPr lang="pt-BR" sz="2000" dirty="0" err="1">
                <a:solidFill>
                  <a:srgbClr val="3F6E74"/>
                </a:solidFill>
                <a:effectLst/>
                <a:ea typeface="Arial" panose="020B0604020202020204" pitchFamily="34" charset="0"/>
                <a:cs typeface="Verdana" panose="020B0604030504040204" pitchFamily="34" charset="0"/>
              </a:rPr>
              <a:t>rdf:type</a:t>
            </a:r>
            <a:r>
              <a:rPr lang="pt-BR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Verdana" panose="020B0604030504040204" pitchFamily="34" charset="0"/>
              </a:rPr>
              <a:t> </a:t>
            </a:r>
            <a:r>
              <a:rPr lang="pt-BR" sz="2000" dirty="0" err="1">
                <a:solidFill>
                  <a:srgbClr val="3F6E74"/>
                </a:solidFill>
                <a:effectLst/>
                <a:ea typeface="Arial" panose="020B0604020202020204" pitchFamily="34" charset="0"/>
                <a:cs typeface="Verdana" panose="020B0604030504040204" pitchFamily="34" charset="0"/>
              </a:rPr>
              <a:t>owl:NamedIndividual</a:t>
            </a:r>
            <a:r>
              <a:rPr lang="pt-BR" sz="2000" dirty="0">
                <a:solidFill>
                  <a:srgbClr val="AA0D91"/>
                </a:solidFill>
                <a:effectLst/>
                <a:ea typeface="Arial" panose="020B0604020202020204" pitchFamily="34" charset="0"/>
                <a:cs typeface="Verdana" panose="020B0604030504040204" pitchFamily="34" charset="0"/>
              </a:rPr>
              <a:t>.</a:t>
            </a:r>
            <a:endParaRPr lang="pt-BR" sz="2000" dirty="0">
              <a:effectLst/>
              <a:ea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pt-BR" sz="2000" dirty="0">
                <a:solidFill>
                  <a:srgbClr val="AA0D91"/>
                </a:solidFill>
                <a:effectLst/>
                <a:ea typeface="Arial" panose="020B0604020202020204" pitchFamily="34" charset="0"/>
                <a:cs typeface="Verdana" panose="020B0604030504040204" pitchFamily="34" charset="0"/>
              </a:rPr>
              <a:t>	OPTIONAL </a:t>
            </a:r>
            <a:r>
              <a:rPr lang="pt-BR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Verdana" panose="020B0604030504040204" pitchFamily="34" charset="0"/>
              </a:rPr>
              <a:t>{ </a:t>
            </a:r>
            <a:r>
              <a:rPr lang="pt-BR" sz="2000" b="1" dirty="0">
                <a:solidFill>
                  <a:srgbClr val="1C00CF"/>
                </a:solidFill>
                <a:effectLst/>
                <a:ea typeface="Arial" panose="020B0604020202020204" pitchFamily="34" charset="0"/>
                <a:cs typeface="Verdana" panose="020B0604030504040204" pitchFamily="34" charset="0"/>
              </a:rPr>
              <a:t>?x</a:t>
            </a:r>
            <a:r>
              <a:rPr lang="pt-BR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Verdana" panose="020B0604030504040204" pitchFamily="34" charset="0"/>
              </a:rPr>
              <a:t> </a:t>
            </a:r>
            <a:r>
              <a:rPr lang="pt-BR" sz="2000" dirty="0" err="1">
                <a:solidFill>
                  <a:srgbClr val="3F6E74"/>
                </a:solidFill>
                <a:effectLst/>
                <a:ea typeface="Arial" panose="020B0604020202020204" pitchFamily="34" charset="0"/>
                <a:cs typeface="Verdana" panose="020B0604030504040204" pitchFamily="34" charset="0"/>
              </a:rPr>
              <a:t>rdfs:subClassOf</a:t>
            </a:r>
            <a:r>
              <a:rPr lang="pt-BR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Verdana" panose="020B0604030504040204" pitchFamily="34" charset="0"/>
              </a:rPr>
              <a:t> :</a:t>
            </a:r>
            <a:r>
              <a:rPr lang="pt-BR" sz="2000" dirty="0" err="1">
                <a:solidFill>
                  <a:srgbClr val="000000"/>
                </a:solidFill>
                <a:effectLst/>
                <a:ea typeface="Arial" panose="020B0604020202020204" pitchFamily="34" charset="0"/>
                <a:cs typeface="Verdana" panose="020B0604030504040204" pitchFamily="34" charset="0"/>
              </a:rPr>
              <a:t>Weed</a:t>
            </a:r>
            <a:r>
              <a:rPr lang="pt-BR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Verdana" panose="020B0604030504040204" pitchFamily="34" charset="0"/>
              </a:rPr>
              <a:t>}</a:t>
            </a:r>
            <a:endParaRPr lang="pt-BR" sz="2000" dirty="0">
              <a:effectLst/>
              <a:ea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pt-BR" sz="20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Verdana" panose="020B0604030504040204" pitchFamily="34" charset="0"/>
              </a:rPr>
              <a:t>}</a:t>
            </a:r>
          </a:p>
          <a:p>
            <a:pPr indent="449580" algn="just">
              <a:lnSpc>
                <a:spcPct val="150000"/>
              </a:lnSpc>
            </a:pPr>
            <a:endParaRPr lang="pt-BR" sz="2000" dirty="0">
              <a:solidFill>
                <a:srgbClr val="000000"/>
              </a:solidFill>
              <a:ea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pt-BR" sz="2000" dirty="0">
                <a:solidFill>
                  <a:srgbClr val="AA0D9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SELECT DISTINCT </a:t>
            </a:r>
            <a:r>
              <a:rPr lang="pt-BR" sz="2000" dirty="0">
                <a:solidFill>
                  <a:srgbClr val="1C00CF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?</a:t>
            </a:r>
            <a:r>
              <a:rPr lang="pt-BR" sz="2000" dirty="0" err="1">
                <a:solidFill>
                  <a:srgbClr val="1C00CF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property</a:t>
            </a:r>
            <a:endParaRPr lang="pt-BR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pt-BR" sz="2000" dirty="0">
                <a:solidFill>
                  <a:srgbClr val="AA0D9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   WHERE </a:t>
            </a:r>
            <a:r>
              <a:rPr lang="pt-BR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{</a:t>
            </a:r>
            <a:endParaRPr lang="pt-BR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pt-BR" sz="2000" dirty="0">
                <a:solidFill>
                  <a:srgbClr val="AA0D9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       </a:t>
            </a:r>
            <a:r>
              <a:rPr lang="pt-BR" sz="2000" dirty="0">
                <a:solidFill>
                  <a:srgbClr val="1C00CF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?</a:t>
            </a:r>
            <a:r>
              <a:rPr lang="pt-BR" sz="2000" dirty="0" err="1">
                <a:solidFill>
                  <a:srgbClr val="1C00CF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property</a:t>
            </a:r>
            <a:r>
              <a:rPr lang="pt-BR" sz="2000" dirty="0">
                <a:solidFill>
                  <a:srgbClr val="AA0D9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 </a:t>
            </a:r>
            <a:r>
              <a:rPr lang="pt-BR" sz="2000" dirty="0">
                <a:solidFill>
                  <a:srgbClr val="3F6E74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a</a:t>
            </a:r>
            <a:r>
              <a:rPr lang="pt-BR" sz="2000" dirty="0">
                <a:solidFill>
                  <a:srgbClr val="AA0D9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 </a:t>
            </a:r>
            <a:r>
              <a:rPr lang="pt-BR" sz="2000" dirty="0" err="1">
                <a:solidFill>
                  <a:srgbClr val="3F6E74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owl:ObjectProperty</a:t>
            </a:r>
            <a:r>
              <a:rPr lang="pt-BR" sz="2000" dirty="0">
                <a:solidFill>
                  <a:srgbClr val="AA0D9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.</a:t>
            </a:r>
            <a:endParaRPr lang="pt-BR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pt-BR" sz="2000" dirty="0">
                <a:solidFill>
                  <a:srgbClr val="AA0D91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   </a:t>
            </a:r>
            <a:r>
              <a:rPr lang="pt-BR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}</a:t>
            </a:r>
            <a:endParaRPr lang="pt-BR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15FC498-3417-3189-C86A-342274F31D9A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12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0EE251DD-A004-F099-1458-3EDB3D94A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737F1156-9327-0DC5-8166-76CD37891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01F5BA48-BBB2-B5D5-600F-6E951BD788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057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6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DA4021-2595-FAED-8D5F-30A303CB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Söhne"/>
              </a:rPr>
              <a:t>Usos Potenciais</a:t>
            </a:r>
            <a:endParaRPr lang="pt-B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992524-A920-96F6-962E-DB32DD69F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1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692BF3-8F85-771B-A91A-44CC89B68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767" y="1644184"/>
            <a:ext cx="4840010" cy="3843666"/>
          </a:xfrm>
        </p:spPr>
        <p:txBody>
          <a:bodyPr>
            <a:noAutofit/>
          </a:bodyPr>
          <a:lstStyle/>
          <a:p>
            <a:r>
              <a:rPr lang="pt-BR" sz="2500" b="1" dirty="0"/>
              <a:t>Aprimoramento da Compreensão do Processo: </a:t>
            </a:r>
            <a:r>
              <a:rPr lang="pt-BR" sz="2500" dirty="0"/>
              <a:t>Representação precisa e semântica do processo de identificação de efeitos de herbicidas.</a:t>
            </a:r>
          </a:p>
          <a:p>
            <a:r>
              <a:rPr lang="pt-BR" sz="2500" b="1" dirty="0"/>
              <a:t>Integração de Tecnologias: </a:t>
            </a:r>
            <a:r>
              <a:rPr lang="pt-BR" sz="2500" dirty="0"/>
              <a:t>Ponte semântica entre processamento de imagem e aprendizado de máquina.</a:t>
            </a:r>
          </a:p>
          <a:p>
            <a:r>
              <a:rPr lang="pt-BR" sz="2500" b="1" dirty="0"/>
              <a:t>Padronização de Dados: </a:t>
            </a:r>
            <a:r>
              <a:rPr lang="pt-BR" sz="2500" dirty="0"/>
              <a:t>Estabelecimento de padrões claros para representação de informações.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A79D8CA-316E-E363-DDBC-820A112BC6F5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5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72DE999A-A847-2CD3-5E68-6B9B3C88ED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CE27A7DB-DBE0-DA0D-E52A-4C0C8D3D39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D8B0DD3D-9062-CDCF-F5CE-FA34B1A63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149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A850BE-9364-0D46-FB62-A4E04461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Söhne"/>
              </a:rPr>
              <a:t>Usos Potenciais</a:t>
            </a:r>
            <a:endParaRPr lang="pt-B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B51EC1F-EB3B-0EC9-6F9A-D5506A038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1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6C39E-AECD-6D53-79E1-39B25F13E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736949"/>
            <a:ext cx="4840010" cy="3843666"/>
          </a:xfrm>
        </p:spPr>
        <p:txBody>
          <a:bodyPr>
            <a:noAutofit/>
          </a:bodyPr>
          <a:lstStyle/>
          <a:p>
            <a:r>
              <a:rPr lang="pt-BR" sz="2500" b="1" dirty="0"/>
              <a:t>Suporte à Tomada de Decisões: </a:t>
            </a:r>
            <a:r>
              <a:rPr lang="pt-BR" sz="2500" dirty="0"/>
              <a:t>Ferramenta para análise de dados e decisões informadas na agricultura.</a:t>
            </a:r>
          </a:p>
          <a:p>
            <a:r>
              <a:rPr lang="pt-BR" sz="2500" b="1" dirty="0"/>
              <a:t>Contribuição para Agricultura Sustentável: </a:t>
            </a:r>
            <a:r>
              <a:rPr lang="pt-BR" sz="2500" dirty="0"/>
              <a:t>Avanço do conhecimento em práticas agrícolas sustentáveis.</a:t>
            </a:r>
          </a:p>
          <a:p>
            <a:r>
              <a:rPr lang="pt-BR" sz="2500" b="1" dirty="0"/>
              <a:t>Suporte a Pesquisas Futuras: </a:t>
            </a:r>
            <a:r>
              <a:rPr lang="pt-BR" sz="2500" dirty="0"/>
              <a:t>Base sólida para desenvolvimentos contínuos e colaboração eficaz.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FAEB932-966B-4306-BA93-BA1BA0A76FFF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5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8D7B5B0E-DFB6-B0CF-F311-15DA06465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D5E92610-9C86-48A8-BA13-DA60717A4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02B07095-A886-91E0-C446-B18E1F25B5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673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EE554D7-EB2A-1B97-0514-466F20F54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1" r="1" b="21645"/>
          <a:stretch/>
        </p:blipFill>
        <p:spPr bwMode="auto">
          <a:xfrm>
            <a:off x="20" y="10"/>
            <a:ext cx="994706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9" name="Freeform: Shape 7176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7179" name="Freeform: Shape 7178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7181" name="Freeform: Shape 7180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D45A1A-69DE-E9AD-867C-26381569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382" y="687832"/>
            <a:ext cx="2813722" cy="743446"/>
          </a:xfrm>
        </p:spPr>
        <p:txBody>
          <a:bodyPr anchor="b">
            <a:normAutofit/>
          </a:bodyPr>
          <a:lstStyle/>
          <a:p>
            <a:r>
              <a:rPr lang="pt-BR" sz="3600" b="1" i="0" dirty="0">
                <a:effectLst/>
                <a:latin typeface="Söhne"/>
              </a:rPr>
              <a:t>Conclusão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4436F-A7B0-F267-2C2A-2E48EE3C2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4012" y="1459193"/>
            <a:ext cx="3633747" cy="2700062"/>
          </a:xfrm>
        </p:spPr>
        <p:txBody>
          <a:bodyPr>
            <a:noAutofit/>
          </a:bodyPr>
          <a:lstStyle/>
          <a:p>
            <a:r>
              <a:rPr lang="pt-BR" sz="2500" b="1" dirty="0"/>
              <a:t>Destaque da Importância da Ontologia: </a:t>
            </a:r>
            <a:r>
              <a:rPr lang="pt-BR" sz="2500" dirty="0"/>
              <a:t>Ferramenta prática para pesquisa e aplicação em diversos cenários.</a:t>
            </a:r>
          </a:p>
          <a:p>
            <a:r>
              <a:rPr lang="pt-BR" sz="2500" b="1" dirty="0"/>
              <a:t>Valor na Tomada de Decisões e na Inovação Agrícola: </a:t>
            </a:r>
            <a:r>
              <a:rPr lang="pt-BR" sz="2500" dirty="0"/>
              <a:t>Contribuição significativa para a gestão eficaz de herbicidas e práticas agrícolas sustentáveis.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41E5600-2059-8124-27F0-E4CF60B8C630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5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B148C588-B87F-7FA4-759B-051F3813F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0BD7C8C4-D7D1-A15D-F17C-37E15D888A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E51231D4-2062-34DE-7DE6-5885F342F0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2011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5" name="Rectangle 82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Mapa com linhas coloridas&#10;&#10;Descrição gerada automaticamente com confiança baixa">
            <a:extLst>
              <a:ext uri="{FF2B5EF4-FFF2-40B4-BE49-F238E27FC236}">
                <a16:creationId xmlns:a16="http://schemas.microsoft.com/office/drawing/2014/main" id="{B6A88F4B-2981-7241-6649-B95366414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40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217" name="Rectangle 82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980BF6-72F4-52BD-74FB-26605139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>
                <a:solidFill>
                  <a:schemeClr val="bg1"/>
                </a:solidFill>
                <a:effectLst/>
              </a:rPr>
              <a:t>Perguntas e Discussão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8219" name="Rectangle 82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21" name="Rectangle 82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D1348FB-F44B-1DDB-1EA0-DE22B739D792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6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73D6FE6C-CD46-8B19-79C4-9832016E5E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AC49D5A8-A0B7-864D-4B90-14E4DAC18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DB18185F-E511-AE7E-C704-9709265EFB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69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375CB5-0878-D387-77AE-D8727AB0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Söhne"/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E2FF3F-D7C9-0C64-F20A-9FD87549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pt-BR" sz="3000" dirty="0"/>
              <a:t>Técnicas avançadas de processamento de imagem e aprendizado de máquina no contexto agrícola.</a:t>
            </a:r>
          </a:p>
          <a:p>
            <a:r>
              <a:rPr lang="pt-BR" sz="3000" dirty="0"/>
              <a:t>A importância do uso de tecnologias inovadoras na agricultura moderna.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058FDD-F063-E0E3-0904-CC0FC3979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5" r="6528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805A00E1-D21F-8771-4D7C-4E3DCD0C6A1B}"/>
              </a:ext>
            </a:extLst>
          </p:cNvPr>
          <p:cNvGrpSpPr/>
          <p:nvPr/>
        </p:nvGrpSpPr>
        <p:grpSpPr>
          <a:xfrm>
            <a:off x="289514" y="6112574"/>
            <a:ext cx="1767154" cy="450511"/>
            <a:chOff x="463685" y="371326"/>
            <a:chExt cx="4527137" cy="1154130"/>
          </a:xfrm>
        </p:grpSpPr>
        <p:pic>
          <p:nvPicPr>
            <p:cNvPr id="5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74C4B761-4D51-16FE-B1F8-D84B5C769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7C6768D3-DD51-1D25-6AB9-6EE3A555A5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2487ACE9-73C2-7515-495E-DC971F9DB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112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214C4C-A721-A0CB-DF5A-07822CA6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Söhne"/>
              </a:rPr>
              <a:t>Objetivo do Trabalho</a:t>
            </a:r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D46F46-39D0-DEEB-0419-C7630F2CB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" r="7882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B94B0-4466-B6AC-8BA4-03BB4A1D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pt-BR" sz="3000" dirty="0"/>
              <a:t>Desenvolver uma ontologia que represente semanticamente o processo de identificação de efeitos de herbicidas em plantas daninhas.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7AC9386-A128-C2E3-1AC9-ADB274587F52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5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C9613A78-A967-8575-5D92-24023A3C3E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022588FC-83CE-DA07-B0D5-C5FBCF1CA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ECB86291-3CC0-CF74-06E3-E17E30C28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20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8AE268-49C9-559E-EF8B-42538BAE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365125"/>
            <a:ext cx="10823711" cy="180730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Söhne"/>
              </a:rPr>
              <a:t>Questões da Ontologia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95AD75-5FF0-9FC3-075F-EE6DD5E10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762539"/>
            <a:ext cx="10823711" cy="4414424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SzPts val="1100"/>
              <a:buFont typeface="Symbol" panose="05050102010706020507" pitchFamily="18" charset="2"/>
              <a:buChar char=""/>
            </a:pPr>
            <a:r>
              <a:rPr lang="pt-BR" sz="2500" b="1" dirty="0">
                <a:effectLst/>
                <a:ea typeface="Arial" panose="020B0604020202020204" pitchFamily="34" charset="0"/>
              </a:rPr>
              <a:t>QC1</a:t>
            </a:r>
            <a:r>
              <a:rPr lang="pt-BR" sz="2500" dirty="0">
                <a:effectLst/>
                <a:ea typeface="Arial" panose="020B0604020202020204" pitchFamily="34" charset="0"/>
              </a:rPr>
              <a:t>. </a:t>
            </a:r>
            <a:r>
              <a:rPr lang="pt-BR" sz="25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Como é feita a identificação visual de características de plantas daninhas?</a:t>
            </a:r>
            <a:endParaRPr lang="pt-BR" sz="2500" dirty="0">
              <a:effectLst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100"/>
              <a:buFont typeface="Symbol" panose="05050102010706020507" pitchFamily="18" charset="2"/>
              <a:buChar char=""/>
            </a:pPr>
            <a:r>
              <a:rPr lang="pt-BR" sz="2500" b="1" dirty="0">
                <a:effectLst/>
                <a:ea typeface="Arial" panose="020B0604020202020204" pitchFamily="34" charset="0"/>
              </a:rPr>
              <a:t>QC2</a:t>
            </a:r>
            <a:r>
              <a:rPr lang="pt-BR" sz="25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. Como </a:t>
            </a:r>
            <a:r>
              <a:rPr lang="pt-BR" sz="2500" dirty="0">
                <a:effectLst/>
                <a:ea typeface="Arial" panose="020B0604020202020204" pitchFamily="34" charset="0"/>
              </a:rPr>
              <a:t>herbicidas</a:t>
            </a:r>
            <a:r>
              <a:rPr lang="pt-BR" sz="25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são aplicados com base nesse tipo de identificação?</a:t>
            </a:r>
            <a:endParaRPr lang="pt-BR" sz="2500" dirty="0">
              <a:effectLst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100"/>
              <a:buFont typeface="Symbol" panose="05050102010706020507" pitchFamily="18" charset="2"/>
              <a:buChar char=""/>
            </a:pPr>
            <a:r>
              <a:rPr lang="pt-BR" sz="2500" b="1" dirty="0">
                <a:effectLst/>
                <a:ea typeface="Arial" panose="020B0604020202020204" pitchFamily="34" charset="0"/>
              </a:rPr>
              <a:t>QC3</a:t>
            </a:r>
            <a:r>
              <a:rPr lang="pt-BR" sz="25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. Quais são os problemas atuais nesse tipo de abordagem?</a:t>
            </a:r>
            <a:endParaRPr lang="pt-BR" sz="2500" dirty="0">
              <a:effectLst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100"/>
              <a:buFont typeface="Symbol" panose="05050102010706020507" pitchFamily="18" charset="2"/>
              <a:buChar char=""/>
            </a:pPr>
            <a:r>
              <a:rPr lang="pt-BR" sz="2500" b="1" dirty="0">
                <a:effectLst/>
                <a:ea typeface="Arial" panose="020B0604020202020204" pitchFamily="34" charset="0"/>
              </a:rPr>
              <a:t>QC4</a:t>
            </a:r>
            <a:r>
              <a:rPr lang="pt-BR" sz="25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. Quais </a:t>
            </a:r>
            <a:r>
              <a:rPr lang="pt-BR" sz="2500" dirty="0">
                <a:effectLst/>
                <a:ea typeface="Arial" panose="020B0604020202020204" pitchFamily="34" charset="0"/>
              </a:rPr>
              <a:t>características</a:t>
            </a:r>
            <a:r>
              <a:rPr lang="pt-BR" sz="25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de imagem são mais relevantes para a detecção e quantificação dos efeitos dos herbicidas em ervas daninhas?</a:t>
            </a:r>
          </a:p>
          <a:p>
            <a:pPr marL="342900" indent="-342900" algn="just">
              <a:lnSpc>
                <a:spcPct val="150000"/>
              </a:lnSpc>
              <a:buSzPts val="1100"/>
              <a:buFont typeface="Symbol" panose="05050102010706020507" pitchFamily="18" charset="2"/>
              <a:buChar char=""/>
            </a:pPr>
            <a:r>
              <a:rPr lang="pt-BR" sz="2500" b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QC5</a:t>
            </a:r>
            <a:r>
              <a:rPr lang="pt-BR" sz="2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. Quais métodos de segmentação de imagens são mais eficazes para isolamento das áreas de interesse?</a:t>
            </a:r>
            <a:endParaRPr lang="pt-BR" sz="2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100"/>
              <a:buFont typeface="Symbol" panose="05050102010706020507" pitchFamily="18" charset="2"/>
              <a:buChar char=""/>
            </a:pPr>
            <a:endParaRPr lang="pt-BR" sz="2500" dirty="0">
              <a:effectLst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pt-BR" sz="250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3D02DB9-E29E-93AB-E2EA-56DE488E5CF9}"/>
              </a:ext>
            </a:extLst>
          </p:cNvPr>
          <p:cNvGrpSpPr/>
          <p:nvPr/>
        </p:nvGrpSpPr>
        <p:grpSpPr>
          <a:xfrm>
            <a:off x="9894759" y="230526"/>
            <a:ext cx="1767154" cy="450511"/>
            <a:chOff x="463685" y="371326"/>
            <a:chExt cx="4527137" cy="1154130"/>
          </a:xfrm>
        </p:grpSpPr>
        <p:pic>
          <p:nvPicPr>
            <p:cNvPr id="12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42A3CA74-4F68-CAAD-D2AC-A0C053704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9AE44114-4915-77C3-0271-D242BE8C0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A1C8D27C-E7E3-E517-9493-CE4641874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304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AE268-49C9-559E-EF8B-42538BAE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365125"/>
            <a:ext cx="10823711" cy="180730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Söhne"/>
              </a:rPr>
              <a:t>Questões da Ontologia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95AD75-5FF0-9FC3-075F-EE6DD5E10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762539"/>
            <a:ext cx="10823711" cy="4414424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SzPts val="1100"/>
              <a:buFont typeface="Symbol" panose="05050102010706020507" pitchFamily="18" charset="2"/>
              <a:buChar char=""/>
            </a:pPr>
            <a:r>
              <a:rPr lang="pt-BR" sz="2500" b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QC6</a:t>
            </a:r>
            <a:r>
              <a:rPr lang="pt-BR" sz="2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. </a:t>
            </a:r>
            <a:r>
              <a:rPr lang="pt-BR" sz="25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Quais</a:t>
            </a:r>
            <a:r>
              <a:rPr lang="pt-BR" sz="2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combinações de técnicas de processamento digital de imagens poderiam ser </a:t>
            </a:r>
            <a:r>
              <a:rPr lang="pt-BR" sz="25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usadas</a:t>
            </a:r>
            <a:r>
              <a:rPr lang="pt-BR" sz="2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para uma análise mais precisa dos efeitos dos herbicidas em ervas daninhas?</a:t>
            </a:r>
            <a:endParaRPr lang="pt-BR" sz="2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100"/>
              <a:buFont typeface="Symbol" panose="05050102010706020507" pitchFamily="18" charset="2"/>
              <a:buChar char=""/>
            </a:pPr>
            <a:r>
              <a:rPr lang="pt-BR" sz="2500" b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QC7</a:t>
            </a:r>
            <a:r>
              <a:rPr lang="pt-BR" sz="2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. Em que os resultados obtidos por meio do processamento digital de imagens são mais precisos do que observações visuais ou medições laboratoriais tradicionais?</a:t>
            </a:r>
            <a:endParaRPr lang="pt-BR" sz="2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100"/>
              <a:buFont typeface="Symbol" panose="05050102010706020507" pitchFamily="18" charset="2"/>
              <a:buChar char=""/>
            </a:pPr>
            <a:r>
              <a:rPr lang="pt-BR" sz="2500" b="1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QC8</a:t>
            </a:r>
            <a:r>
              <a:rPr lang="pt-BR" sz="2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. Quais </a:t>
            </a:r>
            <a:r>
              <a:rPr lang="pt-BR" sz="2500" dirty="0"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seriam</a:t>
            </a:r>
            <a:r>
              <a:rPr lang="pt-BR" sz="2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os benefícios econômicos ou ambientais do uso de tal abordagem? Quais partes interessadas poderiam ser beneficiadas e como?</a:t>
            </a:r>
            <a:endParaRPr lang="pt-BR" sz="2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58DB318-D765-AA00-37B5-4D9FF9E31FEC}"/>
              </a:ext>
            </a:extLst>
          </p:cNvPr>
          <p:cNvGrpSpPr/>
          <p:nvPr/>
        </p:nvGrpSpPr>
        <p:grpSpPr>
          <a:xfrm>
            <a:off x="9894759" y="230526"/>
            <a:ext cx="1767154" cy="450511"/>
            <a:chOff x="463685" y="371326"/>
            <a:chExt cx="4527137" cy="1154130"/>
          </a:xfrm>
        </p:grpSpPr>
        <p:pic>
          <p:nvPicPr>
            <p:cNvPr id="5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2E3C9C17-D2F0-DA44-3BD1-C5AA710AE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AAF09B23-DEB6-5FFA-7676-C96E2F48DF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02F70D37-253C-69C4-CE53-05054A6EE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454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1E0939-5BAC-5649-25DA-EB637BB1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Söhne"/>
              </a:rPr>
              <a:t>Metodologia</a:t>
            </a:r>
            <a:endParaRPr lang="pt-B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BEA671-CE04-2074-1B5D-0DB231BB5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1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472562-8EE8-AB73-952A-A82971DB6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105" y="1630931"/>
            <a:ext cx="5081912" cy="4861943"/>
          </a:xfrm>
        </p:spPr>
        <p:txBody>
          <a:bodyPr>
            <a:noAutofit/>
          </a:bodyPr>
          <a:lstStyle/>
          <a:p>
            <a:r>
              <a:rPr lang="pt-BR" sz="2700" b="1" dirty="0"/>
              <a:t>Linguagem Utilizada: </a:t>
            </a:r>
            <a:r>
              <a:rPr lang="pt-BR" sz="2700" dirty="0" err="1"/>
              <a:t>OntoUML</a:t>
            </a:r>
            <a:r>
              <a:rPr lang="pt-BR" sz="2700" dirty="0"/>
              <a:t> (</a:t>
            </a:r>
            <a:r>
              <a:rPr lang="pt-BR" sz="2700" dirty="0" err="1"/>
              <a:t>Unified</a:t>
            </a:r>
            <a:r>
              <a:rPr lang="pt-BR" sz="2700" dirty="0"/>
              <a:t> </a:t>
            </a:r>
            <a:r>
              <a:rPr lang="pt-BR" sz="2700" dirty="0" err="1"/>
              <a:t>Modeling</a:t>
            </a:r>
            <a:r>
              <a:rPr lang="pt-BR" sz="2700" dirty="0"/>
              <a:t> </a:t>
            </a:r>
            <a:r>
              <a:rPr lang="pt-BR" sz="2700" dirty="0" err="1"/>
              <a:t>Language</a:t>
            </a:r>
            <a:r>
              <a:rPr lang="pt-BR" sz="2700" dirty="0"/>
              <a:t> for </a:t>
            </a:r>
            <a:r>
              <a:rPr lang="pt-BR" sz="2700" dirty="0" err="1"/>
              <a:t>Ontologies</a:t>
            </a:r>
            <a:r>
              <a:rPr lang="pt-BR" sz="2700" dirty="0"/>
              <a:t>).</a:t>
            </a:r>
          </a:p>
          <a:p>
            <a:r>
              <a:rPr lang="pt-BR" sz="2700" b="1" dirty="0"/>
              <a:t>Ferramentas de Desenvolvimento: </a:t>
            </a:r>
            <a:r>
              <a:rPr lang="pt-BR" sz="2700" dirty="0"/>
              <a:t>Visual </a:t>
            </a:r>
            <a:r>
              <a:rPr lang="pt-BR" sz="2700" dirty="0" err="1"/>
              <a:t>Paradigm</a:t>
            </a:r>
            <a:r>
              <a:rPr lang="pt-BR" sz="2700" dirty="0"/>
              <a:t> e </a:t>
            </a:r>
            <a:r>
              <a:rPr lang="pt-BR" sz="2700" dirty="0" err="1"/>
              <a:t>Protégé</a:t>
            </a:r>
            <a:r>
              <a:rPr lang="pt-BR" sz="2700" dirty="0"/>
              <a:t> Community.</a:t>
            </a:r>
          </a:p>
          <a:p>
            <a:r>
              <a:rPr lang="pt-BR" sz="2700" b="1" dirty="0"/>
              <a:t>Etapas de Construção: </a:t>
            </a:r>
            <a:r>
              <a:rPr lang="pt-BR" sz="2700" dirty="0"/>
              <a:t>Identificação de entidades, estabelecimento de relações semânticas e inclusão de restrições.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7DE94FF-EBB9-C150-02FB-AEA7EA9839FD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5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0D8DA05A-C04D-1D05-316B-27B04B918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FCE8B998-E60F-6B2E-26E1-1CF4D14415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C9D66C2B-9C87-C393-B9E1-5F9C1487E4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926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F4E8-32EB-535F-81B3-7535D85C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92" y="456819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 b="1" i="0" dirty="0">
                <a:effectLst/>
                <a:latin typeface="Söhne"/>
              </a:rPr>
              <a:t>Visões Específicas da Ontologia (</a:t>
            </a:r>
            <a:r>
              <a:rPr lang="pt-BR" sz="2800" b="1" i="0" dirty="0" err="1">
                <a:effectLst/>
                <a:latin typeface="Söhne"/>
              </a:rPr>
              <a:t>OntoUML</a:t>
            </a:r>
            <a:r>
              <a:rPr lang="pt-BR" sz="2800" b="1" i="0" dirty="0">
                <a:effectLst/>
                <a:latin typeface="Söhne"/>
              </a:rPr>
              <a:t>)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614A7-58E5-7793-19B4-3E7D96F6C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847" y="649358"/>
            <a:ext cx="7479423" cy="1524000"/>
          </a:xfrm>
        </p:spPr>
        <p:txBody>
          <a:bodyPr anchor="t">
            <a:normAutofit/>
          </a:bodyPr>
          <a:lstStyle/>
          <a:p>
            <a:r>
              <a:rPr lang="pt-BR" sz="3000" b="1" dirty="0"/>
              <a:t>Visão de Computação: </a:t>
            </a:r>
            <a:r>
              <a:rPr lang="pt-BR" sz="3000" dirty="0"/>
              <a:t>Sistemas computacionais, processamento de imagem, aprendizado de máquina.</a:t>
            </a:r>
          </a:p>
          <a:p>
            <a:endParaRPr lang="pt-BR" sz="3000" dirty="0"/>
          </a:p>
          <a:p>
            <a:endParaRPr lang="pt-BR" sz="30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83BD476-0A2F-2D31-B557-3A7B4D1907BB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7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2B24FB28-246A-0070-3FF1-6BA39C85A5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03204066-2118-E2FA-8A17-36185C97A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87FEB6B4-AC85-3BEC-A5EC-AF0DD08A0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4D58792F-530F-16CC-F3A9-089FEB6DC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598" y="1928879"/>
            <a:ext cx="8498489" cy="492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5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83F4E8-32EB-535F-81B3-7535D85C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92" y="456819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 b="1" i="0" dirty="0">
                <a:effectLst/>
                <a:latin typeface="Söhne"/>
              </a:rPr>
              <a:t>Visões Específicas da Ontologia (</a:t>
            </a:r>
            <a:r>
              <a:rPr lang="pt-BR" sz="2800" b="1" i="0" dirty="0" err="1">
                <a:effectLst/>
                <a:latin typeface="Söhne"/>
              </a:rPr>
              <a:t>OntoUML</a:t>
            </a:r>
            <a:r>
              <a:rPr lang="pt-BR" sz="2800" b="1" i="0" dirty="0">
                <a:effectLst/>
                <a:latin typeface="Söhne"/>
              </a:rPr>
              <a:t>)</a:t>
            </a:r>
            <a:endParaRPr lang="pt-BR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614A7-58E5-7793-19B4-3E7D96F6C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847" y="649357"/>
            <a:ext cx="6807879" cy="1794123"/>
          </a:xfrm>
        </p:spPr>
        <p:txBody>
          <a:bodyPr anchor="t">
            <a:normAutofit/>
          </a:bodyPr>
          <a:lstStyle/>
          <a:p>
            <a:r>
              <a:rPr lang="pt-BR" sz="3000" b="1" dirty="0"/>
              <a:t>Visão de Agricultura: </a:t>
            </a:r>
            <a:r>
              <a:rPr lang="pt-BR" sz="3000" dirty="0"/>
              <a:t>Herbicidas, plantas daninhas, práticas agrícolas.</a:t>
            </a:r>
          </a:p>
          <a:p>
            <a:endParaRPr lang="pt-BR" sz="3000" dirty="0"/>
          </a:p>
          <a:p>
            <a:endParaRPr lang="pt-BR" sz="3000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EABD2F5-CCD4-9AD4-CFD7-987348353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28" y="1481001"/>
            <a:ext cx="11009502" cy="484418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83BD476-0A2F-2D31-B557-3A7B4D1907BB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7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2B24FB28-246A-0070-3FF1-6BA39C85A5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03204066-2118-E2FA-8A17-36185C97A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87FEB6B4-AC85-3BEC-A5EC-AF0DD08A0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620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F4E8-32EB-535F-81B3-7535D85C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92" y="456819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 b="1" i="0" dirty="0">
                <a:effectLst/>
                <a:latin typeface="Söhne"/>
              </a:rPr>
              <a:t>Visões Específicas da Ontologia (</a:t>
            </a:r>
            <a:r>
              <a:rPr lang="pt-BR" sz="2800" b="1" i="0" dirty="0" err="1">
                <a:effectLst/>
                <a:latin typeface="Söhne"/>
              </a:rPr>
              <a:t>OntoUML</a:t>
            </a:r>
            <a:r>
              <a:rPr lang="pt-BR" sz="2800" b="1" i="0" dirty="0">
                <a:effectLst/>
                <a:latin typeface="Söhne"/>
              </a:rPr>
              <a:t>)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614A7-58E5-7793-19B4-3E7D96F6C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847" y="649357"/>
            <a:ext cx="6807879" cy="1794123"/>
          </a:xfrm>
        </p:spPr>
        <p:txBody>
          <a:bodyPr anchor="t">
            <a:normAutofit/>
          </a:bodyPr>
          <a:lstStyle/>
          <a:p>
            <a:r>
              <a:rPr lang="pt-BR" sz="3000" b="1" dirty="0"/>
              <a:t>Visão de Agricultura: </a:t>
            </a:r>
            <a:r>
              <a:rPr lang="pt-BR" sz="3000" dirty="0"/>
              <a:t>Herbicidas, plantas daninhas, práticas agrícolas.</a:t>
            </a:r>
          </a:p>
          <a:p>
            <a:endParaRPr lang="pt-BR" sz="3000" dirty="0"/>
          </a:p>
          <a:p>
            <a:endParaRPr lang="pt-BR" sz="30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83BD476-0A2F-2D31-B557-3A7B4D1907BB}"/>
              </a:ext>
            </a:extLst>
          </p:cNvPr>
          <p:cNvGrpSpPr/>
          <p:nvPr/>
        </p:nvGrpSpPr>
        <p:grpSpPr>
          <a:xfrm>
            <a:off x="10173742" y="6176963"/>
            <a:ext cx="1767154" cy="450511"/>
            <a:chOff x="463685" y="371326"/>
            <a:chExt cx="4527137" cy="1154130"/>
          </a:xfrm>
        </p:grpSpPr>
        <p:pic>
          <p:nvPicPr>
            <p:cNvPr id="7" name="Picture 6" descr="Universidade do Estado do Rio Grande do Norte – Wikipédia, a enciclopédia  livre">
              <a:extLst>
                <a:ext uri="{FF2B5EF4-FFF2-40B4-BE49-F238E27FC236}">
                  <a16:creationId xmlns:a16="http://schemas.microsoft.com/office/drawing/2014/main" id="{2B24FB28-246A-0070-3FF1-6BA39C85A5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279" y="371326"/>
              <a:ext cx="771543" cy="10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Matriz de bordado - Ufersa 001 | Elo7 Produtos Especiais">
              <a:extLst>
                <a:ext uri="{FF2B5EF4-FFF2-40B4-BE49-F238E27FC236}">
                  <a16:creationId xmlns:a16="http://schemas.microsoft.com/office/drawing/2014/main" id="{03204066-2118-E2FA-8A17-36185C97A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85" y="371326"/>
              <a:ext cx="1441227" cy="115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Programa de Pósgraduação em Ciência da Computação - ppgcc - Uern/Ufersa |  Mossoró RN">
              <a:extLst>
                <a:ext uri="{FF2B5EF4-FFF2-40B4-BE49-F238E27FC236}">
                  <a16:creationId xmlns:a16="http://schemas.microsoft.com/office/drawing/2014/main" id="{87FEB6B4-AC85-3BEC-A5EC-AF0DD08A0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600" y="442839"/>
              <a:ext cx="2005076" cy="99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A2B01795-488F-CD63-817E-B478D57BB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345" y="1915588"/>
            <a:ext cx="9769309" cy="42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45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615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Meiryo</vt:lpstr>
      <vt:lpstr>Arial</vt:lpstr>
      <vt:lpstr>Calibri</vt:lpstr>
      <vt:lpstr>Calibri Light</vt:lpstr>
      <vt:lpstr>Söhne</vt:lpstr>
      <vt:lpstr>Symbol</vt:lpstr>
      <vt:lpstr>Verdana</vt:lpstr>
      <vt:lpstr>Tema do Office</vt:lpstr>
      <vt:lpstr>Ontologia para Detecção de Estresse em Ervas Daninhas com a utilização de Visão Computacional</vt:lpstr>
      <vt:lpstr>Introdução</vt:lpstr>
      <vt:lpstr>Objetivo do Trabalho</vt:lpstr>
      <vt:lpstr>Questões da Ontologia</vt:lpstr>
      <vt:lpstr>Questões da Ontologia</vt:lpstr>
      <vt:lpstr>Metodologia</vt:lpstr>
      <vt:lpstr>Visões Específicas da Ontologia (OntoUML)</vt:lpstr>
      <vt:lpstr>Visões Específicas da Ontologia (OntoUML)</vt:lpstr>
      <vt:lpstr>Visões Específicas da Ontologia (OntoUML)</vt:lpstr>
      <vt:lpstr>Estrutura da Ontologia (OWL)</vt:lpstr>
      <vt:lpstr>Estrutura da Ontologia (OWL)</vt:lpstr>
      <vt:lpstr>Estrutura da Ontologia (OWL)</vt:lpstr>
      <vt:lpstr>Estrutura da Ontologia (SPARQL)</vt:lpstr>
      <vt:lpstr>Usos Potenciais</vt:lpstr>
      <vt:lpstr>Usos Potenciais</vt:lpstr>
      <vt:lpstr>Conclusão</vt:lpstr>
      <vt:lpstr>Perguntas e Discussão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Ontologia para Detecção de Estresse em Ervas Daninhas com a utilização de Visão Computacional</dc:title>
  <dc:creator>Leandro Gameleira do Rêgo</dc:creator>
  <cp:lastModifiedBy>Leandro Gameleira do Rêgo</cp:lastModifiedBy>
  <cp:revision>6</cp:revision>
  <dcterms:created xsi:type="dcterms:W3CDTF">2023-12-15T00:59:12Z</dcterms:created>
  <dcterms:modified xsi:type="dcterms:W3CDTF">2023-12-15T13:10:34Z</dcterms:modified>
</cp:coreProperties>
</file>