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BCB3-E1C6-A8CD-68D1-AED636D2D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BDC9F-0F4D-4F7D-80EF-E0C327168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E0A14B-3F21-DDD9-D770-2AFD572C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B68AB0-8E6F-97BC-F587-367C24C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F5DD6-E20D-41FF-41A6-0449496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10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7696D-CA56-2B50-C9A7-7F50F430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03CF6E-F985-745C-381F-4CEDA8BEF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4D69DB-AD53-7C67-5F3D-289EA2D7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77BA7-1D18-E2B0-F0DE-DF3184BB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938B5D-C64B-ED85-A42A-9FEC8F67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56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9C4FE4-CC1B-3114-EBC5-DCC34535F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4437AA-3008-00AC-8514-F9BDB801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B7814-95CB-3202-B780-194F50DD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52963F-BF90-49FF-25CE-F96BA5F4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9F8241-F1A4-6894-B1C2-22F5376E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62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A35FD-39A8-300F-A3F8-F5F29133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DA199-9323-BD9C-77AD-B970F56B9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A46C1A-18BE-4B96-D917-2188FBED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D273FF-9477-1602-EA2C-91BD628C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DEEEF-3BF2-C39C-6A58-EE59358B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FDADD-8268-9353-9A70-5EADC7AB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A1B0BB-A501-E63C-E8AD-6541B6B8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F8CF-C75F-CDEF-D8E5-606FF846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E2C98-9F70-9E47-0EF6-FBE4D8E9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8C38DC-F47F-DDAA-A2B4-18AD96D6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04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DFAF6-0DCE-7993-B988-9AC653F1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A4812-BC11-E2A0-8D72-4BFDBE849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DE1780-6DF8-0E49-0181-E04B58AC6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32EB1F-5852-DD77-BD67-A9D213BE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6DB1C9-7783-CCB2-2AF7-3EC83068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6C1F0B-D7B1-855F-E8D1-13962B3B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6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ACCE0-34C7-156E-D3EB-3A845F77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35F21A-AF7A-57B6-9D95-1CB42EE6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CCD634-74E1-8384-06C8-89B1243FB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C2395E-C788-F4BD-67D0-B2E670CCC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2BD4E2-4E16-F7D3-4D7F-E6222162D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08582F-6E8A-2A21-8714-1C0AFB7D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62F630-686F-FBAE-D74B-B37C6076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16A4F4-E8B1-2671-7A36-4AAD309F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8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BEC70-7158-0681-E749-BCEA613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8221BF-DC55-D005-3E5A-0FDDE155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6D158C-097F-0435-6E4F-9A21A236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6A0684-3D84-FA13-4FA2-4A5BCB74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94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31CFD4-7B27-A3A5-2E52-8164C903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00BEC3-7AC9-6096-1179-CE95FB91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2D9A3A-31B0-06D5-2FB7-2669210E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5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43A4B-A8BA-7275-DA7A-A30C1D7F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1F9AE-C952-FA7F-D761-C36A1F14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723314-CAEE-4F18-71F0-AA1695C3D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60F360-896E-4695-539E-0DF5C5F6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02B00E-AFBC-DB45-88E9-DA57803A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611882-ACF1-883D-25FF-B59C8D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74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0F52A-5F0D-3F67-183B-B0A3C717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076DEB-99B8-398C-183E-450F01E29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59F9F1-586C-0601-F0F7-6056C319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6DF106-7A4A-F5E7-0D25-F4092E49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08347B-67CC-B268-D037-58C1BB2A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1677C2-A8B4-4534-AA17-7F2B9DF7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76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6387B2-83BD-FE39-0737-A812B3C8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7F879E-5824-ACD4-D19B-C9018BDF4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E7439F-4983-5C1B-F335-BE3F82578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D012B-2C91-49A1-B484-D1B9D163E833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C372A8-219A-F84F-9615-B87CA29FC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9070DA-4054-DF05-651F-A3F358C5E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91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CA12C-28FD-D0DB-1596-06D1130AB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613" y="1625600"/>
            <a:ext cx="4620584" cy="3737404"/>
          </a:xfrm>
        </p:spPr>
        <p:txBody>
          <a:bodyPr>
            <a:normAutofit/>
          </a:bodyPr>
          <a:lstStyle/>
          <a:p>
            <a:pPr algn="l"/>
            <a:r>
              <a:rPr lang="pt-BR" sz="4400" b="1" dirty="0">
                <a:latin typeface="Söhne"/>
              </a:rPr>
              <a:t>Ontologia para Detecção de Estresse em Ervas Daninhas com a utilização de Visão Computacional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45C7E-713E-3A66-B815-31F3FB93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834" y="5646555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Leandro Gameleira do Rego</a:t>
            </a:r>
          </a:p>
          <a:p>
            <a:pPr algn="l"/>
            <a:r>
              <a:rPr lang="pt-BR" sz="2000" dirty="0"/>
              <a:t>Universidade Federal Rural do Semiárido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93A98A-BC5C-259A-3370-0E50850D8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0" r="307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F5336E6E-23F4-E644-D8B8-AE0D3FEE2062}"/>
              </a:ext>
            </a:extLst>
          </p:cNvPr>
          <p:cNvGrpSpPr/>
          <p:nvPr/>
        </p:nvGrpSpPr>
        <p:grpSpPr>
          <a:xfrm>
            <a:off x="463685" y="371326"/>
            <a:ext cx="4527137" cy="1154130"/>
            <a:chOff x="463685" y="371326"/>
            <a:chExt cx="4527137" cy="1154130"/>
          </a:xfrm>
        </p:grpSpPr>
        <p:pic>
          <p:nvPicPr>
            <p:cNvPr id="1030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94696813-9BEF-077D-B88A-2DFF9B12E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4BC8D1A9-5EB8-65FC-61D6-80B46B5DE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98F95315-50D3-0900-D0F5-77D6E0F139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600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A850BE-9364-0D46-FB62-A4E04461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Usos Potenciais</a:t>
            </a:r>
            <a:endParaRPr lang="pt-B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B51EC1F-EB3B-0EC9-6F9A-D5506A038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1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6C39E-AECD-6D53-79E1-39B25F13E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pt-BR" sz="2000" b="1"/>
              <a:t>Suporte à Tomada de Decisões: </a:t>
            </a:r>
            <a:r>
              <a:rPr lang="pt-BR" sz="2000"/>
              <a:t>Ferramenta para análise de dados e decisões informadas na agricultura.</a:t>
            </a:r>
          </a:p>
          <a:p>
            <a:endParaRPr lang="pt-BR" sz="2000"/>
          </a:p>
          <a:p>
            <a:r>
              <a:rPr lang="pt-BR" sz="2000" b="1"/>
              <a:t>Contribuição para Agricultura Sustentável: </a:t>
            </a:r>
            <a:r>
              <a:rPr lang="pt-BR" sz="2000"/>
              <a:t>Avanço do conhecimento em práticas agrícolas sustentáveis.</a:t>
            </a:r>
          </a:p>
          <a:p>
            <a:endParaRPr lang="pt-BR" sz="2000"/>
          </a:p>
          <a:p>
            <a:r>
              <a:rPr lang="pt-BR" sz="2000" b="1"/>
              <a:t>Suporte a Pesquisas Futuras: </a:t>
            </a:r>
            <a:r>
              <a:rPr lang="pt-BR" sz="2000"/>
              <a:t>Base sólida para desenvolvimentos contínuos e colaboração eficaz.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FAEB932-966B-4306-BA93-BA1BA0A76FFF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5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8D7B5B0E-DFB6-B0CF-F311-15DA06465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D5E92610-9C86-48A8-BA13-DA60717A4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02B07095-A886-91E0-C446-B18E1F25B5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673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EE554D7-EB2A-1B97-0514-466F20F54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1" r="1" b="21645"/>
          <a:stretch/>
        </p:blipFill>
        <p:spPr bwMode="auto">
          <a:xfrm>
            <a:off x="20" y="10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9" name="Freeform: Shape 7176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7179" name="Freeform: Shape 7178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7181" name="Freeform: Shape 718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D45A1A-69DE-E9AD-867C-26381569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pt-BR" sz="3600" b="1" i="0">
                <a:effectLst/>
                <a:latin typeface="Söhne"/>
              </a:rPr>
              <a:t>Conclusão</a:t>
            </a:r>
            <a:endParaRPr lang="pt-BR" sz="36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4436F-A7B0-F267-2C2A-2E48EE3C2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r>
              <a:rPr lang="pt-BR" sz="1700" b="1"/>
              <a:t>Destaque da Importância da Ontologia: </a:t>
            </a:r>
            <a:r>
              <a:rPr lang="pt-BR" sz="1700"/>
              <a:t>Ferramenta prática para pesquisa e aplicação em diversos cenários.</a:t>
            </a:r>
          </a:p>
          <a:p>
            <a:endParaRPr lang="pt-BR" sz="1700"/>
          </a:p>
          <a:p>
            <a:r>
              <a:rPr lang="pt-BR" sz="1700" b="1"/>
              <a:t>Valor na Tomada de Decisões e na Inovação Agrícola: </a:t>
            </a:r>
            <a:r>
              <a:rPr lang="pt-BR" sz="1700"/>
              <a:t>Contribuição significativa para a gestão eficaz de herbicidas e práticas agrícolas sustentáveis.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1E5600-2059-8124-27F0-E4CF60B8C630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5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B148C588-B87F-7FA4-759B-051F3813F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0BD7C8C4-D7D1-A15D-F17C-37E15D888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E51231D4-2062-34DE-7DE6-5885F342F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201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819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CEC1B1-942B-E942-DC67-CB8796F28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44" b="1160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980BF6-72F4-52BD-74FB-26605139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>
                <a:solidFill>
                  <a:srgbClr val="FFFFFF"/>
                </a:solidFill>
                <a:effectLst/>
              </a:rPr>
              <a:t>Perguntas e Discussão</a:t>
            </a:r>
            <a:endParaRPr lang="en-US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69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375CB5-0878-D387-77AE-D8727AB0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E2FF3F-D7C9-0C64-F20A-9FD8754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pt-BR" sz="2000" dirty="0"/>
              <a:t>Técnicas avançadas de processamento de imagem e aprendizado de máquina no contexto agrícola.</a:t>
            </a:r>
          </a:p>
          <a:p>
            <a:r>
              <a:rPr lang="pt-BR" sz="2000" dirty="0"/>
              <a:t>A importância do uso de tecnologias inovadoras na agricultura moderna.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058FDD-F063-E0E3-0904-CC0FC3979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5" r="6528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805A00E1-D21F-8771-4D7C-4E3DCD0C6A1B}"/>
              </a:ext>
            </a:extLst>
          </p:cNvPr>
          <p:cNvGrpSpPr/>
          <p:nvPr/>
        </p:nvGrpSpPr>
        <p:grpSpPr>
          <a:xfrm>
            <a:off x="289514" y="6112574"/>
            <a:ext cx="1767154" cy="450511"/>
            <a:chOff x="463685" y="371326"/>
            <a:chExt cx="4527137" cy="1154130"/>
          </a:xfrm>
        </p:grpSpPr>
        <p:pic>
          <p:nvPicPr>
            <p:cNvPr id="5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74C4B761-4D51-16FE-B1F8-D84B5C769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7C6768D3-DD51-1D25-6AB9-6EE3A555A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2487ACE9-73C2-7515-495E-DC971F9DB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112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214C4C-A721-A0CB-DF5A-07822CA6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Objetivo do Trabalho</a:t>
            </a:r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D46F46-39D0-DEEB-0419-C7630F2CB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" r="7882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B94B0-4466-B6AC-8BA4-03BB4A1D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pt-BR" sz="2000"/>
              <a:t>Desenvolver uma ontologia que represente semanticamente o processo de identificação de efeitos de herbicidas em plantas daninhas.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7AC9386-A128-C2E3-1AC9-ADB274587F52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5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C9613A78-A967-8575-5D92-24023A3C3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022588FC-83CE-DA07-B0D5-C5FBCF1CA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ECB86291-3CC0-CF74-06E3-E17E30C28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20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1E0939-5BAC-5649-25DA-EB637BB1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Metodologia</a:t>
            </a:r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BEA671-CE04-2074-1B5D-0DB231BB5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1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472562-8EE8-AB73-952A-A82971DB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pt-BR" sz="2000" b="1"/>
              <a:t>Linguagem Utilizada: </a:t>
            </a:r>
            <a:r>
              <a:rPr lang="pt-BR" sz="2000"/>
              <a:t>OntoUML (Unified Modeling Language for Ontologies).</a:t>
            </a:r>
          </a:p>
          <a:p>
            <a:pPr marL="0" indent="0">
              <a:buNone/>
            </a:pPr>
            <a:endParaRPr lang="pt-BR" sz="2000"/>
          </a:p>
          <a:p>
            <a:r>
              <a:rPr lang="pt-BR" sz="2000" b="1"/>
              <a:t>Ferramentas de Desenvolvimento: </a:t>
            </a:r>
            <a:r>
              <a:rPr lang="pt-BR" sz="2000"/>
              <a:t>Visual Paradigm e Protégé Community.</a:t>
            </a:r>
          </a:p>
          <a:p>
            <a:pPr marL="0" indent="0">
              <a:buNone/>
            </a:pPr>
            <a:endParaRPr lang="pt-BR" sz="2000"/>
          </a:p>
          <a:p>
            <a:r>
              <a:rPr lang="pt-BR" sz="2000" b="1"/>
              <a:t>Etapas de Construção: </a:t>
            </a:r>
            <a:r>
              <a:rPr lang="pt-BR" sz="2000"/>
              <a:t>Identificação de entidades, estabelecimento de relações semânticas e inclusão de restrições.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7DE94FF-EBB9-C150-02FB-AEA7EA9839FD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5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0D8DA05A-C04D-1D05-316B-27B04B918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FCE8B998-E60F-6B2E-26E1-1CF4D1441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C9D66C2B-9C87-C393-B9E1-5F9C1487E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926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C61A44-8CE7-326F-3C66-027E5935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 b="1" i="0">
                <a:effectLst/>
                <a:latin typeface="Söhne"/>
              </a:rPr>
              <a:t>Visões Específicas da Ontologia</a:t>
            </a:r>
            <a:endParaRPr lang="pt-BR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CFFF7FE-B1E1-4D11-B0F6-4B21E6B5E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 b="1"/>
              <a:t>Visão de Computação: </a:t>
            </a:r>
            <a:r>
              <a:rPr lang="pt-BR" sz="1700"/>
              <a:t>Sistemas computacionais, processamento de imagem, aprendizado de máquina.</a:t>
            </a:r>
          </a:p>
          <a:p>
            <a:endParaRPr lang="pt-BR" sz="1700"/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298736ED-F653-B14F-5CDD-51929DAE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71910"/>
            <a:ext cx="6922008" cy="4014763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E2058CFB-F534-7A10-1FA3-618F9ED2C421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11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2E64C9E1-3F3C-54F5-0968-E32C150B6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33C9A70F-719B-1F2A-6842-79A415D61E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2B5E5558-1EDA-C81F-64D5-2FE6E94B0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303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83F4E8-32EB-535F-81B3-7535D85C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 b="1" i="0">
                <a:effectLst/>
                <a:latin typeface="Söhne"/>
              </a:rPr>
              <a:t>Visões Específicas da Ontologia</a:t>
            </a:r>
            <a:endParaRPr lang="pt-BR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614A7-58E5-7793-19B4-3E7D96F6C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 b="1"/>
              <a:t>Visão de Agricultura: </a:t>
            </a:r>
            <a:r>
              <a:rPr lang="pt-BR" sz="1700"/>
              <a:t>Herbicidas, plantas daninhas, práticas agrícolas.</a:t>
            </a:r>
          </a:p>
          <a:p>
            <a:endParaRPr lang="pt-BR" sz="1700"/>
          </a:p>
          <a:p>
            <a:endParaRPr lang="pt-BR" sz="170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EABD2F5-CCD4-9AD4-CFD7-987348353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956450"/>
            <a:ext cx="6922008" cy="3045683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83BD476-0A2F-2D31-B557-3A7B4D1907BB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7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2B24FB28-246A-0070-3FF1-6BA39C85A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03204066-2118-E2FA-8A17-36185C97A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87FEB6B4-AC85-3BEC-A5EC-AF0DD08A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620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379824-01AE-4CB1-28FF-97222CC0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 b="1" i="0">
                <a:effectLst/>
                <a:latin typeface="Söhne"/>
              </a:rPr>
              <a:t>Visões Específicas da Ontologia</a:t>
            </a:r>
            <a:endParaRPr lang="pt-BR" sz="2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EDFA2-CD50-2F84-37A8-C01E9145F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 b="1"/>
              <a:t>Visão de Bioquímica: </a:t>
            </a:r>
            <a:r>
              <a:rPr lang="pt-BR" sz="1700"/>
              <a:t>Propriedades bioquímicas dos herbicidas em nível molecular.</a:t>
            </a:r>
          </a:p>
          <a:p>
            <a:endParaRPr lang="pt-BR" sz="170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4C5B171-9E9D-230A-789A-25F2AD2C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982408"/>
            <a:ext cx="6922008" cy="2993768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F22A613A-60DC-C28F-667F-0473AB629F7B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8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D8B2103A-A0D8-B17D-737D-46A5CB87A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6ADF72E6-D93D-D191-0A88-E15C4C093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992912F0-C57D-F3FE-8502-50465377A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175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C8F801-C1CD-6B21-B7DF-D9D7D028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b="1" i="0">
                <a:effectLst/>
                <a:latin typeface="Söhne"/>
              </a:rPr>
              <a:t>Estrutura da Ontologia</a:t>
            </a:r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C6190B-5E79-3B3D-1DC0-26C2EC4C1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41" r="2" b="1208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99AD0-5797-8371-0EB4-6D85EAC0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pt-BR" sz="2000" b="1"/>
              <a:t>Classes Principais: </a:t>
            </a:r>
            <a:r>
              <a:rPr lang="pt-BR" sz="2000"/>
              <a:t>Herbicida, Planta Daninha, Imagem, Efeito, Processamento de Imagem, Aprendizado de Máquina, entre outras.</a:t>
            </a:r>
          </a:p>
          <a:p>
            <a:pPr marL="0" indent="0">
              <a:buNone/>
            </a:pPr>
            <a:endParaRPr lang="pt-BR" sz="2000"/>
          </a:p>
          <a:p>
            <a:r>
              <a:rPr lang="pt-BR" sz="2000" b="1"/>
              <a:t>Propriedades de Objetos: </a:t>
            </a:r>
            <a:r>
              <a:rPr lang="pt-BR" sz="2000"/>
              <a:t>Exemplo - "Utiliza", "Detecta", "InheresIn".</a:t>
            </a:r>
          </a:p>
          <a:p>
            <a:endParaRPr lang="pt-BR" sz="2000"/>
          </a:p>
          <a:p>
            <a:r>
              <a:rPr lang="pt-BR" sz="2000" b="1"/>
              <a:t>Consulta à Ontologia: </a:t>
            </a:r>
            <a:r>
              <a:rPr lang="pt-BR" sz="2000"/>
              <a:t>Uso de SPARQL para recuperar informações estruturadas.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3F4C8F7-9F26-FCAD-16D7-B219C0F7E855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8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F92CB0E4-9BD1-DC04-A4F4-2E28AB718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9885EA06-3967-A3CD-EDD7-F0E83C1BE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A848740B-78D2-7E4E-E17E-98609A6818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072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DA4021-2595-FAED-8D5F-30A303CB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Usos Potenciais</a:t>
            </a:r>
            <a:endParaRPr lang="pt-B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92524-A920-96F6-962E-DB32DD69F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1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92BF3-8F85-771B-A91A-44CC89B68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pt-BR" sz="1900" b="1"/>
              <a:t>Aprimoramento da Compreensão do Processo: </a:t>
            </a:r>
            <a:r>
              <a:rPr lang="pt-BR" sz="1900"/>
              <a:t>Representação precisa e semântica do processo de identificação de efeitos de herbicidas.</a:t>
            </a:r>
          </a:p>
          <a:p>
            <a:pPr marL="0" indent="0">
              <a:buNone/>
            </a:pPr>
            <a:endParaRPr lang="pt-BR" sz="1900"/>
          </a:p>
          <a:p>
            <a:r>
              <a:rPr lang="pt-BR" sz="1900" b="1"/>
              <a:t>Integração de Tecnologias: </a:t>
            </a:r>
            <a:r>
              <a:rPr lang="pt-BR" sz="1900"/>
              <a:t>Ponte semântica entre processamento de imagem e aprendizado de máquina.</a:t>
            </a:r>
          </a:p>
          <a:p>
            <a:endParaRPr lang="pt-BR" sz="1900"/>
          </a:p>
          <a:p>
            <a:r>
              <a:rPr lang="pt-BR" sz="1900" b="1"/>
              <a:t>Padronização de Dados: </a:t>
            </a:r>
            <a:r>
              <a:rPr lang="pt-BR" sz="1900"/>
              <a:t>Estabelecimento de padrões claros para representação de informações.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A79D8CA-316E-E363-DDBC-820A112BC6F5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5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72DE999A-A847-2CD3-5E68-6B9B3C88ED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CE27A7DB-DBE0-DA0D-E52A-4C0C8D3D39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D8B0DD3D-9062-CDCF-F5CE-FA34B1A63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1491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351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Meiryo</vt:lpstr>
      <vt:lpstr>Arial</vt:lpstr>
      <vt:lpstr>Calibri</vt:lpstr>
      <vt:lpstr>Calibri Light</vt:lpstr>
      <vt:lpstr>Söhne</vt:lpstr>
      <vt:lpstr>Tema do Office</vt:lpstr>
      <vt:lpstr>Ontologia para Detecção de Estresse em Ervas Daninhas com a utilização de Visão Computacional</vt:lpstr>
      <vt:lpstr>Introdução</vt:lpstr>
      <vt:lpstr>Objetivo do Trabalho</vt:lpstr>
      <vt:lpstr>Metodologia</vt:lpstr>
      <vt:lpstr>Visões Específicas da Ontologia</vt:lpstr>
      <vt:lpstr>Visões Específicas da Ontologia</vt:lpstr>
      <vt:lpstr>Visões Específicas da Ontologia</vt:lpstr>
      <vt:lpstr>Estrutura da Ontologia</vt:lpstr>
      <vt:lpstr>Usos Potenciais</vt:lpstr>
      <vt:lpstr>Usos Potenciais</vt:lpstr>
      <vt:lpstr>Conclusão</vt:lpstr>
      <vt:lpstr>Perguntas e Discussão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Ontologia para Detecção de Estresse em Ervas Daninhas com a utilização de Visão Computacional</dc:title>
  <dc:creator>Leandro Gameleira do Rêgo</dc:creator>
  <cp:lastModifiedBy>Leandro Gameleira do Rêgo</cp:lastModifiedBy>
  <cp:revision>2</cp:revision>
  <dcterms:created xsi:type="dcterms:W3CDTF">2023-12-15T00:59:12Z</dcterms:created>
  <dcterms:modified xsi:type="dcterms:W3CDTF">2023-12-15T02:04:56Z</dcterms:modified>
</cp:coreProperties>
</file>