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87" d="100"/>
          <a:sy n="87" d="100"/>
        </p:scale>
        <p:origin x="78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9/14/2022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9/14/2022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layground.digitalhouse.com/"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800" b="1" dirty="0">
                <a:solidFill>
                  <a:schemeClr val="bg1"/>
                </a:solidFill>
                <a:latin typeface="Calibri" panose="020F0502020204030204" pitchFamily="34" charset="0"/>
                <a:cs typeface="Calibri" panose="020F0502020204030204" pitchFamily="34" charset="0"/>
              </a:rPr>
              <a:t>¿Qué vamos a ver en esta clase</a:t>
            </a:r>
            <a:r>
              <a:rPr lang="es-ES" sz="2800" b="1" dirty="0" smtClean="0">
                <a:solidFill>
                  <a:schemeClr val="bg1"/>
                </a:solidFill>
                <a:latin typeface="Calibri" panose="020F0502020204030204" pitchFamily="34" charset="0"/>
                <a:cs typeface="Calibri" panose="020F0502020204030204" pitchFamily="34" charset="0"/>
              </a:rPr>
              <a:t>?</a:t>
            </a:r>
          </a:p>
          <a:p>
            <a:endParaRPr lang="es-ES" sz="2800" b="1" dirty="0">
              <a:solidFill>
                <a:schemeClr val="bg1"/>
              </a:solidFill>
              <a:latin typeface="Calibri" panose="020F0502020204030204" pitchFamily="34" charset="0"/>
              <a:cs typeface="Calibri" panose="020F0502020204030204" pitchFamily="34" charset="0"/>
            </a:endParaRPr>
          </a:p>
          <a:p>
            <a:r>
              <a:rPr lang="es-ES" sz="2800" dirty="0">
                <a:solidFill>
                  <a:schemeClr val="bg1"/>
                </a:solidFill>
                <a:latin typeface="Calibri" panose="020F0502020204030204" pitchFamily="34" charset="0"/>
                <a:cs typeface="Calibri" panose="020F0502020204030204" pitchFamily="34" charset="0"/>
              </a:rPr>
              <a:t> Introducción a HTML</a:t>
            </a:r>
          </a:p>
          <a:p>
            <a:r>
              <a:rPr lang="es-ES" sz="2800" dirty="0">
                <a:solidFill>
                  <a:schemeClr val="bg1"/>
                </a:solidFill>
                <a:latin typeface="Calibri" panose="020F0502020204030204" pitchFamily="34" charset="0"/>
                <a:cs typeface="Calibri" panose="020F0502020204030204" pitchFamily="34" charset="0"/>
              </a:rPr>
              <a:t>Etiquetas y atributos</a:t>
            </a:r>
          </a:p>
          <a:p>
            <a:r>
              <a:rPr lang="es-ES" sz="2800" dirty="0">
                <a:solidFill>
                  <a:schemeClr val="bg1"/>
                </a:solidFill>
                <a:latin typeface="Calibri" panose="020F0502020204030204" pitchFamily="34" charset="0"/>
                <a:cs typeface="Calibri" panose="020F0502020204030204" pitchFamily="34" charset="0"/>
              </a:rPr>
              <a:t>Elementos de línea y de bloque</a:t>
            </a:r>
          </a:p>
          <a:p>
            <a:r>
              <a:rPr lang="es-ES" sz="2800" dirty="0">
                <a:solidFill>
                  <a:schemeClr val="bg1"/>
                </a:solidFill>
                <a:latin typeface="Calibri" panose="020F0502020204030204" pitchFamily="34" charset="0"/>
                <a:cs typeface="Calibri" panose="020F0502020204030204" pitchFamily="34" charset="0"/>
              </a:rPr>
              <a:t> Etiquetas de texto</a:t>
            </a:r>
          </a:p>
          <a:p>
            <a:r>
              <a:rPr lang="es-ES" sz="2800" dirty="0">
                <a:solidFill>
                  <a:schemeClr val="bg1"/>
                </a:solidFill>
                <a:latin typeface="Calibri" panose="020F0502020204030204" pitchFamily="34" charset="0"/>
                <a:cs typeface="Calibri" panose="020F0502020204030204" pitchFamily="34" charset="0"/>
              </a:rPr>
              <a:t> Listas</a:t>
            </a:r>
          </a:p>
          <a:p>
            <a:r>
              <a:rPr lang="es-ES" sz="2800" dirty="0">
                <a:solidFill>
                  <a:schemeClr val="bg1"/>
                </a:solidFill>
                <a:latin typeface="Calibri" panose="020F0502020204030204" pitchFamily="34" charset="0"/>
                <a:cs typeface="Calibri" panose="020F0502020204030204" pitchFamily="34" charset="0"/>
              </a:rPr>
              <a:t> Rutas, hipervínculos e imágenes</a:t>
            </a:r>
          </a:p>
          <a:p>
            <a:r>
              <a:rPr lang="es-ES" sz="2800" dirty="0">
                <a:solidFill>
                  <a:schemeClr val="bg1"/>
                </a:solidFill>
                <a:latin typeface="Calibri" panose="020F0502020204030204" pitchFamily="34" charset="0"/>
                <a:cs typeface="Calibri" panose="020F0502020204030204" pitchFamily="34" charset="0"/>
              </a:rPr>
              <a:t> Introducción a semántica</a:t>
            </a:r>
          </a:p>
          <a:p>
            <a:r>
              <a:rPr lang="es-ES" sz="2800" dirty="0">
                <a:solidFill>
                  <a:schemeClr val="bg1"/>
                </a:solidFill>
                <a:latin typeface="Calibri" panose="020F0502020204030204" pitchFamily="34" charset="0"/>
                <a:cs typeface="Calibri" panose="020F0502020204030204" pitchFamily="34" charset="0"/>
              </a:rPr>
              <a:t> Estructura de un sitio web</a:t>
            </a: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25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20047" y="1607662"/>
            <a:ext cx="6751905" cy="3642676"/>
          </a:xfrm>
          <a:prstGeom prst="rect">
            <a:avLst/>
          </a:prstGeom>
        </p:spPr>
      </p:pic>
    </p:spTree>
    <p:extLst>
      <p:ext uri="{BB962C8B-B14F-4D97-AF65-F5344CB8AC3E}">
        <p14:creationId xmlns:p14="http://schemas.microsoft.com/office/powerpoint/2010/main" val="189797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Elemento de línea y de </a:t>
            </a:r>
            <a:r>
              <a:rPr lang="es-ES" sz="2400" b="1" dirty="0" smtClean="0">
                <a:solidFill>
                  <a:schemeClr val="bg1"/>
                </a:solidFill>
                <a:latin typeface="Calibri" panose="020F0502020204030204" pitchFamily="34" charset="0"/>
                <a:cs typeface="Calibri" panose="020F0502020204030204" pitchFamily="34" charset="0"/>
              </a:rPr>
              <a:t>bloque</a:t>
            </a:r>
          </a:p>
          <a:p>
            <a:endParaRPr lang="es-ES" sz="2400" b="1"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Si bien hay muchos elementos en las páginas web, estos se pueden agrupar en los siguientes grupos:</a:t>
            </a:r>
          </a:p>
          <a:p>
            <a:r>
              <a:rPr lang="es-ES" sz="2400" dirty="0">
                <a:solidFill>
                  <a:schemeClr val="bg1"/>
                </a:solidFill>
                <a:latin typeface="Calibri" panose="020F0502020204030204" pitchFamily="34" charset="0"/>
                <a:cs typeface="Calibri" panose="020F0502020204030204" pitchFamily="34" charset="0"/>
              </a:rPr>
              <a:t>Elementos en línea</a:t>
            </a:r>
          </a:p>
          <a:p>
            <a:r>
              <a:rPr lang="es-ES" sz="2400" dirty="0">
                <a:solidFill>
                  <a:schemeClr val="bg1"/>
                </a:solidFill>
                <a:latin typeface="Calibri" panose="020F0502020204030204" pitchFamily="34" charset="0"/>
                <a:cs typeface="Calibri" panose="020F0502020204030204" pitchFamily="34" charset="0"/>
              </a:rPr>
              <a:t>Elementos de bloque</a:t>
            </a:r>
          </a:p>
          <a:p>
            <a:r>
              <a:rPr lang="es-ES" sz="2400" dirty="0">
                <a:solidFill>
                  <a:schemeClr val="bg1"/>
                </a:solidFill>
                <a:latin typeface="Calibri" panose="020F0502020204030204" pitchFamily="34" charset="0"/>
                <a:cs typeface="Calibri" panose="020F0502020204030204" pitchFamily="34" charset="0"/>
              </a:rPr>
              <a:t> Elementos de </a:t>
            </a:r>
            <a:r>
              <a:rPr lang="es-ES" sz="2400" dirty="0" err="1">
                <a:solidFill>
                  <a:schemeClr val="bg1"/>
                </a:solidFill>
                <a:latin typeface="Calibri" panose="020F0502020204030204" pitchFamily="34" charset="0"/>
                <a:cs typeface="Calibri" panose="020F0502020204030204" pitchFamily="34" charset="0"/>
              </a:rPr>
              <a:t>semi</a:t>
            </a:r>
            <a:r>
              <a:rPr lang="es-ES" sz="2400" dirty="0">
                <a:solidFill>
                  <a:schemeClr val="bg1"/>
                </a:solidFill>
                <a:latin typeface="Calibri" panose="020F0502020204030204" pitchFamily="34" charset="0"/>
                <a:cs typeface="Calibri" panose="020F0502020204030204" pitchFamily="34" charset="0"/>
              </a:rPr>
              <a:t>-bloque</a:t>
            </a:r>
          </a:p>
          <a:p>
            <a:r>
              <a:rPr lang="es-ES" sz="2400" dirty="0">
                <a:solidFill>
                  <a:schemeClr val="bg1"/>
                </a:solidFill>
                <a:latin typeface="Calibri" panose="020F0502020204030204" pitchFamily="34" charset="0"/>
                <a:cs typeface="Calibri" panose="020F0502020204030204" pitchFamily="34" charset="0"/>
              </a:rPr>
              <a:t>Elementos ocultos</a:t>
            </a:r>
          </a:p>
          <a:p>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Cuando hablamos de la visualización y el comportamiento de los elementos de HTML, hay dos grandes grupos: los elementos de bloque y los de línea.</a:t>
            </a:r>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142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Elementos de bloque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Los </a:t>
            </a:r>
            <a:r>
              <a:rPr lang="es-ES" dirty="0">
                <a:solidFill>
                  <a:schemeClr val="bg1"/>
                </a:solidFill>
                <a:latin typeface="Calibri" panose="020F0502020204030204" pitchFamily="34" charset="0"/>
                <a:cs typeface="Calibri" panose="020F0502020204030204" pitchFamily="34" charset="0"/>
              </a:rPr>
              <a:t>elementos de bloque intentan ocupar el 100% del ancho del sitio. Visualmente generan un salto de línea. Esto se da porque, al ocupar todo el ancho disponible, no dejan espacio para que entre otro elemento. </a:t>
            </a:r>
            <a:endParaRPr lang="es-ES" dirty="0" smtClean="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a:p>
            <a:endParaRPr lang="es-ES" sz="3200"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a:p>
            <a:endParaRPr lang="es-ES" sz="3200"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Etiquetas de bloque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Las </a:t>
            </a:r>
            <a:r>
              <a:rPr lang="es-ES" sz="2400" dirty="0">
                <a:solidFill>
                  <a:schemeClr val="bg1"/>
                </a:solidFill>
                <a:latin typeface="Calibri" panose="020F0502020204030204" pitchFamily="34" charset="0"/>
                <a:cs typeface="Calibri" panose="020F0502020204030204" pitchFamily="34" charset="0"/>
              </a:rPr>
              <a:t>etiquetas son un ejemplo de etiquetas de bloque muy utilizadas, ya que permiten generar divisiones en nuestro sitio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606677" y="1203875"/>
            <a:ext cx="5075360" cy="1950889"/>
          </a:xfrm>
          <a:prstGeom prst="rect">
            <a:avLst/>
          </a:prstGeom>
        </p:spPr>
      </p:pic>
      <p:pic>
        <p:nvPicPr>
          <p:cNvPr id="5" name="Imagen 4"/>
          <p:cNvPicPr>
            <a:picLocks noChangeAspect="1"/>
          </p:cNvPicPr>
          <p:nvPr/>
        </p:nvPicPr>
        <p:blipFill>
          <a:blip r:embed="rId3"/>
          <a:stretch>
            <a:fillRect/>
          </a:stretch>
        </p:blipFill>
        <p:spPr>
          <a:xfrm>
            <a:off x="4263219" y="4960555"/>
            <a:ext cx="3939881" cy="1493649"/>
          </a:xfrm>
          <a:prstGeom prst="rect">
            <a:avLst/>
          </a:prstGeom>
        </p:spPr>
      </p:pic>
    </p:spTree>
    <p:extLst>
      <p:ext uri="{BB962C8B-B14F-4D97-AF65-F5344CB8AC3E}">
        <p14:creationId xmlns:p14="http://schemas.microsoft.com/office/powerpoint/2010/main" val="203710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Elementos de línea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elementos de línea determinan su tamaño en base al contenido que tengan. Eso quiere decir que pueden convivir uno al lado del otro en el ancho total del sitio. Si el contenido excede la línea, continúa en la de abajo</a:t>
            </a:r>
            <a:r>
              <a:rPr lang="es-ES" sz="2400" dirty="0" smtClean="0">
                <a:solidFill>
                  <a:schemeClr val="bg1"/>
                </a:solidFill>
                <a:latin typeface="Calibri" panose="020F0502020204030204" pitchFamily="34" charset="0"/>
                <a:cs typeface="Calibri" panose="020F0502020204030204" pitchFamily="34" charset="0"/>
              </a:rPr>
              <a:t>.</a:t>
            </a:r>
          </a:p>
          <a:p>
            <a:endParaRPr lang="es-ES" sz="2400" b="1" dirty="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La </a:t>
            </a:r>
            <a:r>
              <a:rPr lang="es-ES" sz="2400" dirty="0">
                <a:solidFill>
                  <a:schemeClr val="bg1"/>
                </a:solidFill>
                <a:latin typeface="Calibri" panose="020F0502020204030204" pitchFamily="34" charset="0"/>
                <a:cs typeface="Calibri" panose="020F0502020204030204" pitchFamily="34" charset="0"/>
              </a:rPr>
              <a:t>etiquetas son de línea y se suelen usar para contener porciones de texto y así poder determinarle un estilo independiente al bloque de código al que pertenecen.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686694" y="1737274"/>
            <a:ext cx="4915326" cy="1981372"/>
          </a:xfrm>
          <a:prstGeom prst="rect">
            <a:avLst/>
          </a:prstGeom>
        </p:spPr>
      </p:pic>
      <p:pic>
        <p:nvPicPr>
          <p:cNvPr id="4" name="Imagen 3"/>
          <p:cNvPicPr>
            <a:picLocks noChangeAspect="1"/>
          </p:cNvPicPr>
          <p:nvPr/>
        </p:nvPicPr>
        <p:blipFill>
          <a:blip r:embed="rId3"/>
          <a:stretch>
            <a:fillRect/>
          </a:stretch>
        </p:blipFill>
        <p:spPr>
          <a:xfrm>
            <a:off x="4480407" y="4575791"/>
            <a:ext cx="3520745" cy="1425063"/>
          </a:xfrm>
          <a:prstGeom prst="rect">
            <a:avLst/>
          </a:prstGeom>
        </p:spPr>
      </p:pic>
    </p:spTree>
    <p:extLst>
      <p:ext uri="{BB962C8B-B14F-4D97-AF65-F5344CB8AC3E}">
        <p14:creationId xmlns:p14="http://schemas.microsoft.com/office/powerpoint/2010/main" val="32211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La propiedad display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Mediante la propiedad display de CSS podemos cambiar la disposición del elemento que queramos. Los valores que recibe son block, inline, inline-block y none</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Disposiciones de elementos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Inline </a:t>
            </a:r>
          </a:p>
          <a:p>
            <a:r>
              <a:rPr lang="es-ES" sz="2400" dirty="0" smtClean="0">
                <a:solidFill>
                  <a:schemeClr val="bg1"/>
                </a:solidFill>
                <a:latin typeface="Calibri" panose="020F0502020204030204" pitchFamily="34" charset="0"/>
                <a:cs typeface="Calibri" panose="020F0502020204030204" pitchFamily="34" charset="0"/>
              </a:rPr>
              <a:t>Define </a:t>
            </a:r>
            <a:r>
              <a:rPr lang="es-ES" sz="2400" dirty="0">
                <a:solidFill>
                  <a:schemeClr val="bg1"/>
                </a:solidFill>
                <a:latin typeface="Calibri" panose="020F0502020204030204" pitchFamily="34" charset="0"/>
                <a:cs typeface="Calibri" panose="020F0502020204030204" pitchFamily="34" charset="0"/>
              </a:rPr>
              <a:t>un elemento con comportamiento en línea. No recibe algunas propiedades del modelo de caja. </a:t>
            </a:r>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Block </a:t>
            </a:r>
          </a:p>
          <a:p>
            <a:r>
              <a:rPr lang="es-ES" sz="2400" dirty="0" smtClean="0">
                <a:solidFill>
                  <a:schemeClr val="bg1"/>
                </a:solidFill>
                <a:latin typeface="Calibri" panose="020F0502020204030204" pitchFamily="34" charset="0"/>
                <a:cs typeface="Calibri" panose="020F0502020204030204" pitchFamily="34" charset="0"/>
              </a:rPr>
              <a:t>Define </a:t>
            </a:r>
            <a:r>
              <a:rPr lang="es-ES" sz="2400" dirty="0">
                <a:solidFill>
                  <a:schemeClr val="bg1"/>
                </a:solidFill>
                <a:latin typeface="Calibri" panose="020F0502020204030204" pitchFamily="34" charset="0"/>
                <a:cs typeface="Calibri" panose="020F0502020204030204" pitchFamily="34" charset="0"/>
              </a:rPr>
              <a:t>un elemento con comportamiento de bloque. Puede recibir propiedades del modelo de caja. </a:t>
            </a:r>
            <a:endParaRPr lang="es-ES" sz="2400"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949607" y="1436318"/>
            <a:ext cx="4389500" cy="1196444"/>
          </a:xfrm>
          <a:prstGeom prst="rect">
            <a:avLst/>
          </a:prstGeom>
        </p:spPr>
      </p:pic>
    </p:spTree>
    <p:extLst>
      <p:ext uri="{BB962C8B-B14F-4D97-AF65-F5344CB8AC3E}">
        <p14:creationId xmlns:p14="http://schemas.microsoft.com/office/powerpoint/2010/main" val="259291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Disposiciones de elementos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Inline-block </a:t>
            </a:r>
          </a:p>
          <a:p>
            <a:r>
              <a:rPr lang="es-ES" sz="2400" dirty="0" smtClean="0">
                <a:solidFill>
                  <a:schemeClr val="bg1"/>
                </a:solidFill>
                <a:latin typeface="Calibri" panose="020F0502020204030204" pitchFamily="34" charset="0"/>
                <a:cs typeface="Calibri" panose="020F0502020204030204" pitchFamily="34" charset="0"/>
              </a:rPr>
              <a:t>Define </a:t>
            </a:r>
            <a:r>
              <a:rPr lang="es-ES" sz="2400" dirty="0">
                <a:solidFill>
                  <a:schemeClr val="bg1"/>
                </a:solidFill>
                <a:latin typeface="Calibri" panose="020F0502020204030204" pitchFamily="34" charset="0"/>
                <a:cs typeface="Calibri" panose="020F0502020204030204" pitchFamily="34" charset="0"/>
              </a:rPr>
              <a:t>un elemento con comportamiento de </a:t>
            </a:r>
            <a:r>
              <a:rPr lang="es-ES" sz="2400" dirty="0" err="1">
                <a:solidFill>
                  <a:schemeClr val="bg1"/>
                </a:solidFill>
                <a:latin typeface="Calibri" panose="020F0502020204030204" pitchFamily="34" charset="0"/>
                <a:cs typeface="Calibri" panose="020F0502020204030204" pitchFamily="34" charset="0"/>
              </a:rPr>
              <a:t>semi</a:t>
            </a:r>
            <a:r>
              <a:rPr lang="es-ES" sz="2400" dirty="0">
                <a:solidFill>
                  <a:schemeClr val="bg1"/>
                </a:solidFill>
                <a:latin typeface="Calibri" panose="020F0502020204030204" pitchFamily="34" charset="0"/>
                <a:cs typeface="Calibri" panose="020F0502020204030204" pitchFamily="34" charset="0"/>
              </a:rPr>
              <a:t>-bloque. Puede recibir propiedades del modelo de caja, y también comparte propiedades de elementos de línea. </a:t>
            </a:r>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None</a:t>
            </a: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Oculta un elemento. No lo elimina de la estructura de HTML, solo desaparece de la vista. </a:t>
            </a:r>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smtClean="0"/>
          </a:p>
          <a:p>
            <a:r>
              <a:rPr lang="es-ES" b="1" dirty="0" smtClean="0">
                <a:solidFill>
                  <a:schemeClr val="bg1"/>
                </a:solidFill>
                <a:latin typeface="Calibri" panose="020F0502020204030204" pitchFamily="34" charset="0"/>
                <a:cs typeface="Calibri" panose="020F0502020204030204" pitchFamily="34" charset="0"/>
              </a:rPr>
              <a:t>Etiquetas </a:t>
            </a:r>
            <a:r>
              <a:rPr lang="es-ES" b="1" dirty="0">
                <a:solidFill>
                  <a:schemeClr val="bg1"/>
                </a:solidFill>
                <a:latin typeface="Calibri" panose="020F0502020204030204" pitchFamily="34" charset="0"/>
                <a:cs typeface="Calibri" panose="020F0502020204030204" pitchFamily="34" charset="0"/>
              </a:rPr>
              <a:t>de texto</a:t>
            </a:r>
          </a:p>
          <a:p>
            <a:r>
              <a:rPr lang="es-ES" dirty="0">
                <a:solidFill>
                  <a:schemeClr val="bg1"/>
                </a:solidFill>
                <a:latin typeface="Calibri" panose="020F0502020204030204" pitchFamily="34" charset="0"/>
                <a:cs typeface="Calibri" panose="020F0502020204030204" pitchFamily="34" charset="0"/>
              </a:rPr>
              <a:t>Ahora que ya sabemos qué es una etiqueta, vamos a ir presentando muchas etiquetas con las que podremos ir maquetando nuestro sitio para que se vea tal como lo imaginamos. Vamos a empezar por la configuración de los caracteres de nuestro sitio y las etiquetas de texto.</a:t>
            </a: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978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09381" y="1020932"/>
            <a:ext cx="6591871" cy="3398815"/>
          </a:xfrm>
          <a:prstGeom prst="rect">
            <a:avLst/>
          </a:prstGeom>
        </p:spPr>
      </p:pic>
    </p:spTree>
    <p:extLst>
      <p:ext uri="{BB962C8B-B14F-4D97-AF65-F5344CB8AC3E}">
        <p14:creationId xmlns:p14="http://schemas.microsoft.com/office/powerpoint/2010/main" val="284185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3154405" y="1302878"/>
            <a:ext cx="6340389" cy="3276884"/>
          </a:xfrm>
          <a:prstGeom prst="rect">
            <a:avLst/>
          </a:prstGeom>
        </p:spPr>
      </p:pic>
    </p:spTree>
    <p:extLst>
      <p:ext uri="{BB962C8B-B14F-4D97-AF65-F5344CB8AC3E}">
        <p14:creationId xmlns:p14="http://schemas.microsoft.com/office/powerpoint/2010/main" val="300119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58921" y="1462891"/>
            <a:ext cx="6370872" cy="3429297"/>
          </a:xfrm>
          <a:prstGeom prst="rect">
            <a:avLst/>
          </a:prstGeom>
        </p:spPr>
      </p:pic>
    </p:spTree>
    <p:extLst>
      <p:ext uri="{BB962C8B-B14F-4D97-AF65-F5344CB8AC3E}">
        <p14:creationId xmlns:p14="http://schemas.microsoft.com/office/powerpoint/2010/main" val="201635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Ejemplo de HTML con </a:t>
            </a:r>
            <a:r>
              <a:rPr lang="es-ES" sz="2400" b="1" dirty="0" err="1">
                <a:solidFill>
                  <a:schemeClr val="bg1"/>
                </a:solidFill>
                <a:latin typeface="Calibri" panose="020F0502020204030204" pitchFamily="34" charset="0"/>
                <a:cs typeface="Calibri" panose="020F0502020204030204" pitchFamily="34" charset="0"/>
              </a:rPr>
              <a:t>charset</a:t>
            </a:r>
            <a:r>
              <a:rPr lang="es-ES" sz="2400" b="1" dirty="0">
                <a:solidFill>
                  <a:schemeClr val="bg1"/>
                </a:solidFill>
                <a:latin typeface="Calibri" panose="020F0502020204030204" pitchFamily="34" charset="0"/>
                <a:cs typeface="Calibri" panose="020F0502020204030204" pitchFamily="34" charset="0"/>
              </a:rPr>
              <a:t> UTF-8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Este </a:t>
            </a:r>
            <a:r>
              <a:rPr lang="es-ES" sz="2400" dirty="0">
                <a:solidFill>
                  <a:schemeClr val="bg1"/>
                </a:solidFill>
                <a:latin typeface="Calibri" panose="020F0502020204030204" pitchFamily="34" charset="0"/>
                <a:cs typeface="Calibri" panose="020F0502020204030204" pitchFamily="34" charset="0"/>
              </a:rPr>
              <a:t>es un párrafo que tiene muchos acentos: á, é, í, </a:t>
            </a:r>
            <a:r>
              <a:rPr lang="es-ES" sz="2400" dirty="0" err="1">
                <a:solidFill>
                  <a:schemeClr val="bg1"/>
                </a:solidFill>
                <a:latin typeface="Calibri" panose="020F0502020204030204" pitchFamily="34" charset="0"/>
                <a:cs typeface="Calibri" panose="020F0502020204030204" pitchFamily="34" charset="0"/>
              </a:rPr>
              <a:t>ó</a:t>
            </a:r>
            <a:r>
              <a:rPr lang="es-ES" sz="2400" dirty="0">
                <a:solidFill>
                  <a:schemeClr val="bg1"/>
                </a:solidFill>
                <a:latin typeface="Calibri" panose="020F0502020204030204" pitchFamily="34" charset="0"/>
                <a:cs typeface="Calibri" panose="020F0502020204030204" pitchFamily="34" charset="0"/>
              </a:rPr>
              <a:t>, ú. ¿Se verán bien? ¿Se verán caracteres extraños? Este es otro párrafo de prueba. El veloz murciélago hindú comía feliz cardillo y kiwi. La cigüeña toca el saxofón del palenque de paja. ¡Un párrafo más! El veloz murciélago hindú comía feliz cardillo y kiwi. La cigüeña toca el saxofón del palenque de paja.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Ejemplo de HTML sin </a:t>
            </a:r>
            <a:r>
              <a:rPr lang="es-ES" sz="2400" b="1" dirty="0" err="1">
                <a:solidFill>
                  <a:schemeClr val="bg1"/>
                </a:solidFill>
                <a:latin typeface="Calibri" panose="020F0502020204030204" pitchFamily="34" charset="0"/>
                <a:cs typeface="Calibri" panose="020F0502020204030204" pitchFamily="34" charset="0"/>
              </a:rPr>
              <a:t>charset</a:t>
            </a:r>
            <a:r>
              <a:rPr lang="es-ES" sz="2400" b="1" dirty="0">
                <a:solidFill>
                  <a:schemeClr val="bg1"/>
                </a:solidFill>
                <a:latin typeface="Calibri" panose="020F0502020204030204" pitchFamily="34" charset="0"/>
                <a:cs typeface="Calibri" panose="020F0502020204030204" pitchFamily="34" charset="0"/>
              </a:rPr>
              <a:t> UTF-8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Este </a:t>
            </a:r>
            <a:r>
              <a:rPr lang="es-ES" sz="2400" dirty="0">
                <a:solidFill>
                  <a:schemeClr val="bg1"/>
                </a:solidFill>
                <a:latin typeface="Calibri" panose="020F0502020204030204" pitchFamily="34" charset="0"/>
                <a:cs typeface="Calibri" panose="020F0502020204030204" pitchFamily="34" charset="0"/>
              </a:rPr>
              <a:t>es un </a:t>
            </a:r>
            <a:r>
              <a:rPr lang="es-ES" sz="2400" dirty="0" err="1">
                <a:solidFill>
                  <a:schemeClr val="bg1"/>
                </a:solidFill>
                <a:latin typeface="Calibri" panose="020F0502020204030204" pitchFamily="34" charset="0"/>
                <a:cs typeface="Calibri" panose="020F0502020204030204" pitchFamily="34" charset="0"/>
              </a:rPr>
              <a:t>pÃ¡rrafo</a:t>
            </a:r>
            <a:r>
              <a:rPr lang="es-ES" sz="2400" dirty="0">
                <a:solidFill>
                  <a:schemeClr val="bg1"/>
                </a:solidFill>
                <a:latin typeface="Calibri" panose="020F0502020204030204" pitchFamily="34" charset="0"/>
                <a:cs typeface="Calibri" panose="020F0502020204030204" pitchFamily="34" charset="0"/>
              </a:rPr>
              <a:t> que tiene muchos acentos: Ã¡, Ã©, Ã , Ã³, </a:t>
            </a:r>
            <a:r>
              <a:rPr lang="es-ES" sz="2400" dirty="0" err="1">
                <a:solidFill>
                  <a:schemeClr val="bg1"/>
                </a:solidFill>
                <a:latin typeface="Calibri" panose="020F0502020204030204" pitchFamily="34" charset="0"/>
                <a:cs typeface="Calibri" panose="020F0502020204030204" pitchFamily="34" charset="0"/>
              </a:rPr>
              <a:t>Ãº</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Â¿Se</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verÃ¡n</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bien?Â¿Se</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verÃ¡n</a:t>
            </a:r>
            <a:r>
              <a:rPr lang="es-ES" sz="2400" dirty="0">
                <a:solidFill>
                  <a:schemeClr val="bg1"/>
                </a:solidFill>
                <a:latin typeface="Calibri" panose="020F0502020204030204" pitchFamily="34" charset="0"/>
                <a:cs typeface="Calibri" panose="020F0502020204030204" pitchFamily="34" charset="0"/>
              </a:rPr>
              <a:t> caracteres </a:t>
            </a:r>
            <a:r>
              <a:rPr lang="es-ES" sz="2400" dirty="0" err="1">
                <a:solidFill>
                  <a:schemeClr val="bg1"/>
                </a:solidFill>
                <a:latin typeface="Calibri" panose="020F0502020204030204" pitchFamily="34" charset="0"/>
                <a:cs typeface="Calibri" panose="020F0502020204030204" pitchFamily="34" charset="0"/>
              </a:rPr>
              <a:t>extraÃ±os</a:t>
            </a:r>
            <a:r>
              <a:rPr lang="es-ES" sz="2400" dirty="0">
                <a:solidFill>
                  <a:schemeClr val="bg1"/>
                </a:solidFill>
                <a:latin typeface="Calibri" panose="020F0502020204030204" pitchFamily="34" charset="0"/>
                <a:cs typeface="Calibri" panose="020F0502020204030204" pitchFamily="34" charset="0"/>
              </a:rPr>
              <a:t>? Este es otro </a:t>
            </a:r>
            <a:r>
              <a:rPr lang="es-ES" sz="2400" dirty="0" err="1">
                <a:solidFill>
                  <a:schemeClr val="bg1"/>
                </a:solidFill>
                <a:latin typeface="Calibri" panose="020F0502020204030204" pitchFamily="34" charset="0"/>
                <a:cs typeface="Calibri" panose="020F0502020204030204" pitchFamily="34" charset="0"/>
              </a:rPr>
              <a:t>pÃ¡rrafo</a:t>
            </a:r>
            <a:r>
              <a:rPr lang="es-ES" sz="2400" dirty="0">
                <a:solidFill>
                  <a:schemeClr val="bg1"/>
                </a:solidFill>
                <a:latin typeface="Calibri" panose="020F0502020204030204" pitchFamily="34" charset="0"/>
                <a:cs typeface="Calibri" panose="020F0502020204030204" pitchFamily="34" charset="0"/>
              </a:rPr>
              <a:t> de prueba. El veloz </a:t>
            </a:r>
            <a:r>
              <a:rPr lang="es-ES" sz="2400" dirty="0" err="1">
                <a:solidFill>
                  <a:schemeClr val="bg1"/>
                </a:solidFill>
                <a:latin typeface="Calibri" panose="020F0502020204030204" pitchFamily="34" charset="0"/>
                <a:cs typeface="Calibri" panose="020F0502020204030204" pitchFamily="34" charset="0"/>
              </a:rPr>
              <a:t>murciÃ©lago</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hindÃº</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comÃ</a:t>
            </a:r>
            <a:r>
              <a:rPr lang="es-ES" sz="2400" dirty="0">
                <a:solidFill>
                  <a:schemeClr val="bg1"/>
                </a:solidFill>
                <a:latin typeface="Calibri" panose="020F0502020204030204" pitchFamily="34" charset="0"/>
                <a:cs typeface="Calibri" panose="020F0502020204030204" pitchFamily="34" charset="0"/>
              </a:rPr>
              <a:t> a feliz cardillo y kiwi. La cigÃ¼eÃ±a toca el saxofÃ³n del palenque de paja. </a:t>
            </a:r>
            <a:r>
              <a:rPr lang="es-ES" sz="2400" dirty="0" err="1">
                <a:solidFill>
                  <a:schemeClr val="bg1"/>
                </a:solidFill>
                <a:latin typeface="Calibri" panose="020F0502020204030204" pitchFamily="34" charset="0"/>
                <a:cs typeface="Calibri" panose="020F0502020204030204" pitchFamily="34" charset="0"/>
              </a:rPr>
              <a:t>Â¡Un</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pÃ¡rrafo</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mÃ¡s</a:t>
            </a:r>
            <a:r>
              <a:rPr lang="es-ES" sz="2400" dirty="0">
                <a:solidFill>
                  <a:schemeClr val="bg1"/>
                </a:solidFill>
                <a:latin typeface="Calibri" panose="020F0502020204030204" pitchFamily="34" charset="0"/>
                <a:cs typeface="Calibri" panose="020F0502020204030204" pitchFamily="34" charset="0"/>
              </a:rPr>
              <a:t>! El veloz </a:t>
            </a:r>
            <a:r>
              <a:rPr lang="es-ES" sz="2400" dirty="0" err="1">
                <a:solidFill>
                  <a:schemeClr val="bg1"/>
                </a:solidFill>
                <a:latin typeface="Calibri" panose="020F0502020204030204" pitchFamily="34" charset="0"/>
                <a:cs typeface="Calibri" panose="020F0502020204030204" pitchFamily="34" charset="0"/>
              </a:rPr>
              <a:t>murciÃ©lago</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hindÃº</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comÃ</a:t>
            </a:r>
            <a:r>
              <a:rPr lang="es-ES" sz="2400" dirty="0">
                <a:solidFill>
                  <a:schemeClr val="bg1"/>
                </a:solidFill>
                <a:latin typeface="Calibri" panose="020F0502020204030204" pitchFamily="34" charset="0"/>
                <a:cs typeface="Calibri" panose="020F0502020204030204" pitchFamily="34" charset="0"/>
              </a:rPr>
              <a:t> a feliz cardillo y kiwi. La cigÃ¼eÃ±a toca el saxofÃ³n del palenque de paja.</a:t>
            </a:r>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28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HTML + CSS</a:t>
            </a:r>
          </a:p>
          <a:p>
            <a:r>
              <a:rPr lang="es-ES" sz="2400" b="1" dirty="0">
                <a:solidFill>
                  <a:schemeClr val="bg1"/>
                </a:solidFill>
                <a:latin typeface="Calibri" panose="020F0502020204030204" pitchFamily="34" charset="0"/>
                <a:cs typeface="Calibri" panose="020F0502020204030204" pitchFamily="34" charset="0"/>
              </a:rPr>
              <a:t>Empezaremos con HTML</a:t>
            </a:r>
          </a:p>
          <a:p>
            <a:r>
              <a:rPr lang="es-ES" sz="2400" dirty="0">
                <a:solidFill>
                  <a:schemeClr val="bg1"/>
                </a:solidFill>
                <a:latin typeface="Calibri" panose="020F0502020204030204" pitchFamily="34" charset="0"/>
                <a:cs typeface="Calibri" panose="020F0502020204030204" pitchFamily="34" charset="0"/>
              </a:rPr>
              <a:t>HTML es un lenguaje de marcado que nos permite, mediante etiquetas, generar contenido visible dentro de nuestro sitio web. Podemos crear desde elementos simples, como títulos, hasta elementos más complejos, como formularios. Para eso tendremos que aprender algunas cuestiones importantes: la sintaxis de HTML con sus etiquetas y atributos, cómo estructurar un sitio y las características de los distintos elementos de HTML.</a:t>
            </a:r>
          </a:p>
          <a:p>
            <a:r>
              <a:rPr lang="es-ES" sz="2400" b="1" dirty="0">
                <a:solidFill>
                  <a:schemeClr val="bg1"/>
                </a:solidFill>
                <a:latin typeface="Calibri" panose="020F0502020204030204" pitchFamily="34" charset="0"/>
                <a:cs typeface="Calibri" panose="020F0502020204030204" pitchFamily="34" charset="0"/>
              </a:rPr>
              <a:t>Luego veremos CSS</a:t>
            </a:r>
          </a:p>
          <a:p>
            <a:r>
              <a:rPr lang="es-ES" sz="2400" dirty="0">
                <a:solidFill>
                  <a:schemeClr val="bg1"/>
                </a:solidFill>
                <a:latin typeface="Calibri" panose="020F0502020204030204" pitchFamily="34" charset="0"/>
                <a:cs typeface="Calibri" panose="020F0502020204030204" pitchFamily="34" charset="0"/>
              </a:rPr>
              <a:t>CSS es la herramienta que nos permitirá darle estilo a nuestro sitio, colocando colores, tipografías, fondos, posicionando elementos y permitiendo utilizar estilos distintos según la resolución de cada pantalla. Para poder utilizarla lo mejor posible, al igual que con HTML, tendremos que aprender algunas cuestiones fundamentales: la sintaxis de CSS con sus propiedades, clases, selectores, y cómo armar una hoja de estilos de forma ordenada y bien conectada con el HTML.</a:t>
            </a:r>
          </a:p>
          <a:p>
            <a:r>
              <a:rPr lang="es-ES" sz="2400" dirty="0">
                <a:solidFill>
                  <a:schemeClr val="bg1"/>
                </a:solidFill>
                <a:latin typeface="Calibri" panose="020F0502020204030204" pitchFamily="34" charset="0"/>
                <a:cs typeface="Calibri" panose="020F0502020204030204" pitchFamily="34" charset="0"/>
              </a:rPr>
              <a:t>Al iniciar cada una de las clases introductorias sobre ambas herramientas, realizaremos una introducción más profunda a las mismas, donde contaremos cómo surgieron, qué significan sus siglas y cómo empezar a utilizarlas.</a:t>
            </a: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6645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dirty="0">
                <a:solidFill>
                  <a:schemeClr val="bg1"/>
                </a:solidFill>
                <a:latin typeface="Calibri" panose="020F0502020204030204" pitchFamily="34" charset="0"/>
                <a:cs typeface="Calibri" panose="020F0502020204030204" pitchFamily="34" charset="0"/>
              </a:rPr>
              <a:t>Elementos de encabezado </a:t>
            </a:r>
            <a:endParaRPr lang="es-ES"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Los </a:t>
            </a:r>
            <a:r>
              <a:rPr lang="es-ES" dirty="0">
                <a:solidFill>
                  <a:schemeClr val="bg1"/>
                </a:solidFill>
                <a:latin typeface="Calibri" panose="020F0502020204030204" pitchFamily="34" charset="0"/>
                <a:cs typeface="Calibri" panose="020F0502020204030204" pitchFamily="34" charset="0"/>
              </a:rPr>
              <a:t>elementos de encabezado implementan seis niveles de encabezado del documento, </a:t>
            </a:r>
            <a:r>
              <a:rPr lang="es-ES" b="1" dirty="0">
                <a:solidFill>
                  <a:schemeClr val="bg1"/>
                </a:solidFill>
                <a:latin typeface="Calibri" panose="020F0502020204030204" pitchFamily="34" charset="0"/>
                <a:cs typeface="Calibri" panose="020F0502020204030204" pitchFamily="34" charset="0"/>
              </a:rPr>
              <a:t>es el más importante y , el menos importante. Un elemento de encabezado describe brevemente el tema de la sección que presenta. Son elementos de bloque. </a:t>
            </a:r>
            <a:endParaRPr lang="es-ES" b="1" dirty="0" smtClean="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r>
              <a:rPr lang="es-ES" dirty="0">
                <a:solidFill>
                  <a:schemeClr val="bg1"/>
                </a:solidFill>
                <a:latin typeface="Calibri" panose="020F0502020204030204" pitchFamily="34" charset="0"/>
                <a:cs typeface="Calibri" panose="020F0502020204030204" pitchFamily="34" charset="0"/>
              </a:rPr>
              <a:t>El elemento </a:t>
            </a:r>
            <a:r>
              <a:rPr lang="es-ES" b="1" dirty="0">
                <a:solidFill>
                  <a:schemeClr val="bg1"/>
                </a:solidFill>
                <a:latin typeface="Calibri" panose="020F0502020204030204" pitchFamily="34" charset="0"/>
                <a:cs typeface="Calibri" panose="020F0502020204030204" pitchFamily="34" charset="0"/>
              </a:rPr>
              <a:t>, por recomendación de la W3C, solo debe ser utilizado una vez por documento </a:t>
            </a:r>
            <a:r>
              <a:rPr lang="es-ES" b="1" dirty="0" smtClean="0">
                <a:solidFill>
                  <a:schemeClr val="bg1"/>
                </a:solidFill>
                <a:latin typeface="Calibri" panose="020F0502020204030204" pitchFamily="34" charset="0"/>
                <a:cs typeface="Calibri" panose="020F0502020204030204" pitchFamily="34" charset="0"/>
              </a:rPr>
              <a:t>HTML</a:t>
            </a:r>
            <a:endParaRPr lang="es-ES" b="1"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582121" y="1828723"/>
            <a:ext cx="3124471" cy="1767993"/>
          </a:xfrm>
          <a:prstGeom prst="rect">
            <a:avLst/>
          </a:prstGeom>
        </p:spPr>
      </p:pic>
    </p:spTree>
    <p:extLst>
      <p:ext uri="{BB962C8B-B14F-4D97-AF65-F5344CB8AC3E}">
        <p14:creationId xmlns:p14="http://schemas.microsoft.com/office/powerpoint/2010/main" val="2496536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8000"/>
          </a:xfrm>
        </p:spPr>
        <p:txBody>
          <a:bodyPr>
            <a:noAutofit/>
          </a:bodyPr>
          <a:lstStyle/>
          <a:p>
            <a:endParaRPr lang="es-ES" sz="2400" b="1" dirty="0" smtClean="0">
              <a:solidFill>
                <a:schemeClr val="bg1"/>
              </a:solidFill>
              <a:latin typeface="Calibri" panose="020F0502020204030204" pitchFamily="34" charset="0"/>
              <a:cs typeface="Calibri" panose="020F0502020204030204" pitchFamily="34" charset="0"/>
            </a:endParaRPr>
          </a:p>
          <a:p>
            <a:r>
              <a:rPr lang="es-ES" b="1" dirty="0">
                <a:solidFill>
                  <a:schemeClr val="bg1"/>
                </a:solidFill>
                <a:latin typeface="Calibri" panose="020F0502020204030204" pitchFamily="34" charset="0"/>
                <a:cs typeface="Calibri" panose="020F0502020204030204" pitchFamily="34" charset="0"/>
              </a:rPr>
              <a:t>Elemento de párrafo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Los </a:t>
            </a:r>
            <a:r>
              <a:rPr lang="es-ES" dirty="0">
                <a:solidFill>
                  <a:schemeClr val="bg1"/>
                </a:solidFill>
                <a:latin typeface="Calibri" panose="020F0502020204030204" pitchFamily="34" charset="0"/>
                <a:cs typeface="Calibri" panose="020F0502020204030204" pitchFamily="34" charset="0"/>
              </a:rPr>
              <a:t>elementos de párrafo nos permiten distribuir el texto en párrafos. Podemos usar tantos como necesitemos. Son elementos de bloque. </a:t>
            </a:r>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r>
              <a:rPr lang="es-ES" b="1" dirty="0" smtClean="0">
                <a:solidFill>
                  <a:schemeClr val="bg1"/>
                </a:solidFill>
                <a:latin typeface="Calibri" panose="020F0502020204030204" pitchFamily="34" charset="0"/>
                <a:cs typeface="Calibri" panose="020F0502020204030204" pitchFamily="34" charset="0"/>
              </a:rPr>
              <a:t>Listas</a:t>
            </a:r>
            <a:endParaRPr lang="es-ES" b="1"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370436" y="1588711"/>
            <a:ext cx="5547841" cy="1348857"/>
          </a:xfrm>
          <a:prstGeom prst="rect">
            <a:avLst/>
          </a:prstGeom>
        </p:spPr>
      </p:pic>
      <p:pic>
        <p:nvPicPr>
          <p:cNvPr id="4" name="Imagen 3"/>
          <p:cNvPicPr>
            <a:picLocks noChangeAspect="1"/>
          </p:cNvPicPr>
          <p:nvPr/>
        </p:nvPicPr>
        <p:blipFill>
          <a:blip r:embed="rId3"/>
          <a:stretch>
            <a:fillRect/>
          </a:stretch>
        </p:blipFill>
        <p:spPr>
          <a:xfrm>
            <a:off x="3644573" y="3429000"/>
            <a:ext cx="4811681" cy="3280913"/>
          </a:xfrm>
          <a:prstGeom prst="rect">
            <a:avLst/>
          </a:prstGeom>
        </p:spPr>
      </p:pic>
    </p:spTree>
    <p:extLst>
      <p:ext uri="{BB962C8B-B14F-4D97-AF65-F5344CB8AC3E}">
        <p14:creationId xmlns:p14="http://schemas.microsoft.com/office/powerpoint/2010/main" val="1867524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Listas </a:t>
            </a:r>
            <a:r>
              <a:rPr lang="es-ES" b="1" dirty="0" smtClean="0">
                <a:solidFill>
                  <a:schemeClr val="bg1"/>
                </a:solidFill>
                <a:latin typeface="Calibri" panose="020F0502020204030204" pitchFamily="34" charset="0"/>
                <a:cs typeface="Calibri" panose="020F0502020204030204" pitchFamily="34" charset="0"/>
              </a:rPr>
              <a:t>ordenadas</a:t>
            </a:r>
          </a:p>
          <a:p>
            <a:r>
              <a:rPr lang="es-ES" dirty="0">
                <a:solidFill>
                  <a:schemeClr val="bg1"/>
                </a:solidFill>
                <a:latin typeface="Calibri" panose="020F0502020204030204" pitchFamily="34" charset="0"/>
                <a:cs typeface="Calibri" panose="020F0502020204030204" pitchFamily="34" charset="0"/>
              </a:rPr>
              <a:t>Las listas ordenadas nos permiten enumerar ítems de manera consecutiva. Por defecto van a empezar en el número 1</a:t>
            </a:r>
            <a:r>
              <a:rPr lang="es-ES" dirty="0" smtClean="0">
                <a:solidFill>
                  <a:schemeClr val="bg1"/>
                </a:solidFill>
                <a:latin typeface="Calibri" panose="020F0502020204030204" pitchFamily="34" charset="0"/>
                <a:cs typeface="Calibri" panose="020F0502020204030204" pitchFamily="34" charset="0"/>
              </a:rPr>
              <a:t> </a:t>
            </a:r>
            <a:r>
              <a:rPr lang="es-ES" dirty="0">
                <a:solidFill>
                  <a:schemeClr val="bg1"/>
                </a:solidFill>
                <a:latin typeface="Calibri" panose="020F0502020204030204" pitchFamily="34" charset="0"/>
                <a:cs typeface="Calibri" panose="020F0502020204030204" pitchFamily="34" charset="0"/>
              </a:rPr>
              <a:t>y se irán incrementando con cada ítem nuevo. </a:t>
            </a:r>
            <a:endParaRPr lang="es-ES"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1748682" y="1470594"/>
            <a:ext cx="2491956" cy="1524132"/>
          </a:xfrm>
          <a:prstGeom prst="rect">
            <a:avLst/>
          </a:prstGeom>
        </p:spPr>
      </p:pic>
      <p:pic>
        <p:nvPicPr>
          <p:cNvPr id="4" name="Imagen 3"/>
          <p:cNvPicPr>
            <a:picLocks noChangeAspect="1"/>
          </p:cNvPicPr>
          <p:nvPr/>
        </p:nvPicPr>
        <p:blipFill>
          <a:blip r:embed="rId3"/>
          <a:stretch>
            <a:fillRect/>
          </a:stretch>
        </p:blipFill>
        <p:spPr>
          <a:xfrm>
            <a:off x="5303265" y="1371463"/>
            <a:ext cx="3444495" cy="1882278"/>
          </a:xfrm>
          <a:prstGeom prst="rect">
            <a:avLst/>
          </a:prstGeom>
        </p:spPr>
      </p:pic>
      <p:pic>
        <p:nvPicPr>
          <p:cNvPr id="5" name="Imagen 4"/>
          <p:cNvPicPr>
            <a:picLocks noChangeAspect="1"/>
          </p:cNvPicPr>
          <p:nvPr/>
        </p:nvPicPr>
        <p:blipFill>
          <a:blip r:embed="rId4"/>
          <a:stretch>
            <a:fillRect/>
          </a:stretch>
        </p:blipFill>
        <p:spPr>
          <a:xfrm>
            <a:off x="1369566" y="3402268"/>
            <a:ext cx="3575814" cy="2126104"/>
          </a:xfrm>
          <a:prstGeom prst="rect">
            <a:avLst/>
          </a:prstGeom>
        </p:spPr>
      </p:pic>
      <p:pic>
        <p:nvPicPr>
          <p:cNvPr id="6" name="Imagen 5"/>
          <p:cNvPicPr>
            <a:picLocks noChangeAspect="1"/>
          </p:cNvPicPr>
          <p:nvPr/>
        </p:nvPicPr>
        <p:blipFill>
          <a:blip r:embed="rId5"/>
          <a:stretch>
            <a:fillRect/>
          </a:stretch>
        </p:blipFill>
        <p:spPr>
          <a:xfrm>
            <a:off x="5425440" y="3341316"/>
            <a:ext cx="4130291" cy="2248007"/>
          </a:xfrm>
          <a:prstGeom prst="rect">
            <a:avLst/>
          </a:prstGeom>
        </p:spPr>
      </p:pic>
    </p:spTree>
    <p:extLst>
      <p:ext uri="{BB962C8B-B14F-4D97-AF65-F5344CB8AC3E}">
        <p14:creationId xmlns:p14="http://schemas.microsoft.com/office/powerpoint/2010/main" val="171763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Listas </a:t>
            </a:r>
            <a:r>
              <a:rPr lang="es-ES" b="1" dirty="0" smtClean="0">
                <a:solidFill>
                  <a:schemeClr val="bg1"/>
                </a:solidFill>
                <a:latin typeface="Calibri" panose="020F0502020204030204" pitchFamily="34" charset="0"/>
                <a:cs typeface="Calibri" panose="020F0502020204030204" pitchFamily="34" charset="0"/>
              </a:rPr>
              <a:t>desordenadas</a:t>
            </a:r>
          </a:p>
          <a:p>
            <a:r>
              <a:rPr lang="es-ES" dirty="0">
                <a:solidFill>
                  <a:schemeClr val="bg1"/>
                </a:solidFill>
                <a:latin typeface="Calibri" panose="020F0502020204030204" pitchFamily="34" charset="0"/>
                <a:cs typeface="Calibri" panose="020F0502020204030204" pitchFamily="34" charset="0"/>
              </a:rPr>
              <a:t>Las listas desordenadas también nos permiten listar ítems. Por defecto va a generar una viñeta tipo “bolita” por cada ítem nuevo que se agregue. </a:t>
            </a:r>
            <a:endParaRPr lang="es-ES"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1306726" y="1451535"/>
            <a:ext cx="2400508" cy="1729890"/>
          </a:xfrm>
          <a:prstGeom prst="rect">
            <a:avLst/>
          </a:prstGeom>
        </p:spPr>
      </p:pic>
      <p:pic>
        <p:nvPicPr>
          <p:cNvPr id="4" name="Imagen 3"/>
          <p:cNvPicPr>
            <a:picLocks noChangeAspect="1"/>
          </p:cNvPicPr>
          <p:nvPr/>
        </p:nvPicPr>
        <p:blipFill>
          <a:blip r:embed="rId3"/>
          <a:stretch>
            <a:fillRect/>
          </a:stretch>
        </p:blipFill>
        <p:spPr>
          <a:xfrm>
            <a:off x="4179310" y="1139059"/>
            <a:ext cx="5997460" cy="3010161"/>
          </a:xfrm>
          <a:prstGeom prst="rect">
            <a:avLst/>
          </a:prstGeom>
        </p:spPr>
      </p:pic>
      <p:pic>
        <p:nvPicPr>
          <p:cNvPr id="5" name="Imagen 4"/>
          <p:cNvPicPr>
            <a:picLocks noChangeAspect="1"/>
          </p:cNvPicPr>
          <p:nvPr/>
        </p:nvPicPr>
        <p:blipFill>
          <a:blip r:embed="rId4"/>
          <a:stretch>
            <a:fillRect/>
          </a:stretch>
        </p:blipFill>
        <p:spPr>
          <a:xfrm>
            <a:off x="1047421" y="4282440"/>
            <a:ext cx="3131889" cy="1705066"/>
          </a:xfrm>
          <a:prstGeom prst="rect">
            <a:avLst/>
          </a:prstGeom>
        </p:spPr>
      </p:pic>
    </p:spTree>
    <p:extLst>
      <p:ext uri="{BB962C8B-B14F-4D97-AF65-F5344CB8AC3E}">
        <p14:creationId xmlns:p14="http://schemas.microsoft.com/office/powerpoint/2010/main" val="383632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Listas </a:t>
            </a:r>
            <a:r>
              <a:rPr lang="es-ES" b="1" dirty="0" smtClean="0">
                <a:solidFill>
                  <a:schemeClr val="bg1"/>
                </a:solidFill>
                <a:latin typeface="Calibri" panose="020F0502020204030204" pitchFamily="34" charset="0"/>
                <a:cs typeface="Calibri" panose="020F0502020204030204" pitchFamily="34" charset="0"/>
              </a:rPr>
              <a:t>anidadas</a:t>
            </a:r>
            <a:endParaRPr lang="es-ES" b="1" dirty="0">
              <a:solidFill>
                <a:schemeClr val="bg1"/>
              </a:solidFill>
              <a:latin typeface="Calibri" panose="020F0502020204030204" pitchFamily="34" charset="0"/>
              <a:cs typeface="Calibri" panose="020F0502020204030204" pitchFamily="34" charset="0"/>
            </a:endParaRPr>
          </a:p>
          <a:p>
            <a:r>
              <a:rPr lang="es-ES" sz="3200" dirty="0">
                <a:solidFill>
                  <a:schemeClr val="bg1"/>
                </a:solidFill>
                <a:latin typeface="Calibri" panose="020F0502020204030204" pitchFamily="34" charset="0"/>
                <a:cs typeface="Calibri" panose="020F0502020204030204" pitchFamily="34" charset="0"/>
              </a:rPr>
              <a:t>Las listas anidadas nos permiten crear varios niveles de jerarquía y organización. Las podemos anidar como deseemos y generar los niveles que necesitemos.</a:t>
            </a:r>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005822" y="2373538"/>
            <a:ext cx="6180356" cy="2110923"/>
          </a:xfrm>
          <a:prstGeom prst="rect">
            <a:avLst/>
          </a:prstGeom>
        </p:spPr>
      </p:pic>
    </p:spTree>
    <p:extLst>
      <p:ext uri="{BB962C8B-B14F-4D97-AF65-F5344CB8AC3E}">
        <p14:creationId xmlns:p14="http://schemas.microsoft.com/office/powerpoint/2010/main" val="193813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173481" y="1081896"/>
            <a:ext cx="5738357" cy="3322608"/>
          </a:xfrm>
          <a:prstGeom prst="rect">
            <a:avLst/>
          </a:prstGeom>
        </p:spPr>
      </p:pic>
    </p:spTree>
    <p:extLst>
      <p:ext uri="{BB962C8B-B14F-4D97-AF65-F5344CB8AC3E}">
        <p14:creationId xmlns:p14="http://schemas.microsoft.com/office/powerpoint/2010/main" val="201240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Rutas, hipervínculos e imágenes</a:t>
            </a:r>
          </a:p>
          <a:p>
            <a:r>
              <a:rPr lang="es-ES" dirty="0" smtClean="0">
                <a:solidFill>
                  <a:schemeClr val="bg1"/>
                </a:solidFill>
                <a:latin typeface="Calibri" panose="020F0502020204030204" pitchFamily="34" charset="0"/>
                <a:cs typeface="Calibri" panose="020F0502020204030204" pitchFamily="34" charset="0"/>
              </a:rPr>
              <a:t>En </a:t>
            </a:r>
            <a:r>
              <a:rPr lang="es-ES" dirty="0">
                <a:solidFill>
                  <a:schemeClr val="bg1"/>
                </a:solidFill>
                <a:latin typeface="Calibri" panose="020F0502020204030204" pitchFamily="34" charset="0"/>
                <a:cs typeface="Calibri" panose="020F0502020204030204" pitchFamily="34" charset="0"/>
              </a:rPr>
              <a:t>este tema veremos distintos tipos de rutas, cómo poner imágenes en nuestro HTML y cómo colocar </a:t>
            </a:r>
            <a:r>
              <a:rPr lang="es-ES" dirty="0">
                <a:solidFill>
                  <a:schemeClr val="bg1"/>
                </a:solidFill>
                <a:latin typeface="Calibri" panose="020F0502020204030204" pitchFamily="34" charset="0"/>
                <a:cs typeface="Calibri" panose="020F0502020204030204" pitchFamily="34" charset="0"/>
                <a:hlinkClick r:id="rId2"/>
              </a:rPr>
              <a:t>hipervínculos</a:t>
            </a:r>
            <a:r>
              <a:rPr lang="es-ES" dirty="0" smtClean="0">
                <a:solidFill>
                  <a:schemeClr val="bg1"/>
                </a:solidFill>
                <a:latin typeface="Calibri" panose="020F0502020204030204" pitchFamily="34" charset="0"/>
                <a:cs typeface="Calibri" panose="020F0502020204030204" pitchFamily="34" charset="0"/>
                <a:hlinkClick r:id="rId2"/>
              </a:rPr>
              <a:t>.</a:t>
            </a:r>
            <a:endParaRPr lang="es-ES" dirty="0" smtClean="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r>
              <a:rPr lang="es-ES" b="1" dirty="0">
                <a:solidFill>
                  <a:schemeClr val="bg1"/>
                </a:solidFill>
                <a:latin typeface="Calibri" panose="020F0502020204030204" pitchFamily="34" charset="0"/>
                <a:cs typeface="Calibri" panose="020F0502020204030204" pitchFamily="34" charset="0"/>
              </a:rPr>
              <a:t>Qué es una ruta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Es </a:t>
            </a:r>
            <a:r>
              <a:rPr lang="es-ES" dirty="0">
                <a:solidFill>
                  <a:schemeClr val="bg1"/>
                </a:solidFill>
                <a:latin typeface="Calibri" panose="020F0502020204030204" pitchFamily="34" charset="0"/>
                <a:cs typeface="Calibri" panose="020F0502020204030204" pitchFamily="34" charset="0"/>
              </a:rPr>
              <a:t>una dirección o camino (también conocido con el término inglés path), que le va a permitir al navegador encontrar un recurso. Ese recurso puede ser otra página web, una imagen, un video o cualquier otro tipo de archivo. En el caso de los enlaces, la ruta indica la dirección a la que tiene que llevarnos el navegador cuando pulsamos sobre él. </a:t>
            </a:r>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3"/>
          <a:stretch>
            <a:fillRect/>
          </a:stretch>
        </p:blipFill>
        <p:spPr>
          <a:xfrm>
            <a:off x="3473305" y="4030979"/>
            <a:ext cx="5585944" cy="1219306"/>
          </a:xfrm>
          <a:prstGeom prst="rect">
            <a:avLst/>
          </a:prstGeom>
        </p:spPr>
      </p:pic>
    </p:spTree>
    <p:extLst>
      <p:ext uri="{BB962C8B-B14F-4D97-AF65-F5344CB8AC3E}">
        <p14:creationId xmlns:p14="http://schemas.microsoft.com/office/powerpoint/2010/main" val="846557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3200" dirty="0" smtClean="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5" name="Imagen 4"/>
          <p:cNvPicPr>
            <a:picLocks noChangeAspect="1"/>
          </p:cNvPicPr>
          <p:nvPr/>
        </p:nvPicPr>
        <p:blipFill>
          <a:blip r:embed="rId2"/>
          <a:stretch>
            <a:fillRect/>
          </a:stretch>
        </p:blipFill>
        <p:spPr>
          <a:xfrm>
            <a:off x="2815305" y="1729592"/>
            <a:ext cx="6561389" cy="3398815"/>
          </a:xfrm>
          <a:prstGeom prst="rect">
            <a:avLst/>
          </a:prstGeom>
        </p:spPr>
      </p:pic>
    </p:spTree>
    <p:extLst>
      <p:ext uri="{BB962C8B-B14F-4D97-AF65-F5344CB8AC3E}">
        <p14:creationId xmlns:p14="http://schemas.microsoft.com/office/powerpoint/2010/main" val="1845673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81012" y="1760075"/>
            <a:ext cx="6629975" cy="3337849"/>
          </a:xfrm>
          <a:prstGeom prst="rect">
            <a:avLst/>
          </a:prstGeom>
        </p:spPr>
      </p:pic>
    </p:spTree>
    <p:extLst>
      <p:ext uri="{BB962C8B-B14F-4D97-AF65-F5344CB8AC3E}">
        <p14:creationId xmlns:p14="http://schemas.microsoft.com/office/powerpoint/2010/main" val="1662493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72460" y="1771506"/>
            <a:ext cx="6447079" cy="3314987"/>
          </a:xfrm>
          <a:prstGeom prst="rect">
            <a:avLst/>
          </a:prstGeom>
        </p:spPr>
      </p:pic>
    </p:spTree>
    <p:extLst>
      <p:ext uri="{BB962C8B-B14F-4D97-AF65-F5344CB8AC3E}">
        <p14:creationId xmlns:p14="http://schemas.microsoft.com/office/powerpoint/2010/main" val="125652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Introducción a </a:t>
            </a:r>
            <a:r>
              <a:rPr lang="es-ES" sz="2400" b="1" dirty="0" smtClean="0">
                <a:solidFill>
                  <a:schemeClr val="bg1"/>
                </a:solidFill>
                <a:latin typeface="Calibri" panose="020F0502020204030204" pitchFamily="34" charset="0"/>
                <a:cs typeface="Calibri" panose="020F0502020204030204" pitchFamily="34" charset="0"/>
              </a:rPr>
              <a:t>HTML</a:t>
            </a:r>
          </a:p>
          <a:p>
            <a:endParaRPr lang="es-ES" sz="2400" b="1"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En su concepción, podríamos definir a </a:t>
            </a:r>
            <a:r>
              <a:rPr lang="es-ES" sz="2400" b="1" dirty="0">
                <a:solidFill>
                  <a:schemeClr val="bg1"/>
                </a:solidFill>
                <a:latin typeface="Calibri" panose="020F0502020204030204" pitchFamily="34" charset="0"/>
                <a:cs typeface="Calibri" panose="020F0502020204030204" pitchFamily="34" charset="0"/>
              </a:rPr>
              <a:t>HTML</a:t>
            </a:r>
            <a:r>
              <a:rPr lang="es-ES" sz="2400" dirty="0">
                <a:solidFill>
                  <a:schemeClr val="bg1"/>
                </a:solidFill>
                <a:latin typeface="Calibri" panose="020F0502020204030204" pitchFamily="34" charset="0"/>
                <a:cs typeface="Calibri" panose="020F0502020204030204" pitchFamily="34" charset="0"/>
              </a:rPr>
              <a:t> como un </a:t>
            </a:r>
            <a:r>
              <a:rPr lang="es-ES" sz="2400" b="1" dirty="0">
                <a:solidFill>
                  <a:schemeClr val="bg1"/>
                </a:solidFill>
                <a:latin typeface="Calibri" panose="020F0502020204030204" pitchFamily="34" charset="0"/>
                <a:cs typeface="Calibri" panose="020F0502020204030204" pitchFamily="34" charset="0"/>
              </a:rPr>
              <a:t>lenguaje que nos permite estructurar un sitio web</a:t>
            </a:r>
            <a:r>
              <a:rPr lang="es-ES" sz="2400" dirty="0">
                <a:solidFill>
                  <a:schemeClr val="bg1"/>
                </a:solidFill>
                <a:latin typeface="Calibri" panose="020F0502020204030204" pitchFamily="34" charset="0"/>
                <a:cs typeface="Calibri" panose="020F0502020204030204" pitchFamily="34" charset="0"/>
              </a:rPr>
              <a:t> , pero es mucho más que eso. Con él, le brindaremos un sentido lógico y semántico a los sitios que demos vida.</a:t>
            </a:r>
          </a:p>
          <a:p>
            <a:r>
              <a:rPr lang="es-ES" sz="2400" b="1" dirty="0">
                <a:solidFill>
                  <a:schemeClr val="bg1"/>
                </a:solidFill>
                <a:latin typeface="Calibri" panose="020F0502020204030204" pitchFamily="34" charset="0"/>
                <a:cs typeface="Calibri" panose="020F0502020204030204" pitchFamily="34" charset="0"/>
              </a:rPr>
              <a:t>Un consejo antes de comenzar este módulo: empezar a ver toda la información de cualquier sitio web como si fueran cajas</a:t>
            </a:r>
            <a:r>
              <a:rPr lang="es-ES" sz="2400" b="1" dirty="0" smtClean="0">
                <a:solidFill>
                  <a:schemeClr val="bg1"/>
                </a:solidFill>
                <a:latin typeface="Calibri" panose="020F0502020204030204" pitchFamily="34" charset="0"/>
                <a:cs typeface="Calibri" panose="020F0502020204030204" pitchFamily="34" charset="0"/>
              </a:rPr>
              <a:t>.</a:t>
            </a:r>
          </a:p>
          <a:p>
            <a:endParaRPr lang="es-ES" sz="2400" b="1"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HTML quiere decir... </a:t>
            </a:r>
            <a:r>
              <a:rPr lang="es-ES" sz="2400" dirty="0" err="1">
                <a:solidFill>
                  <a:schemeClr val="bg1"/>
                </a:solidFill>
                <a:latin typeface="Calibri" panose="020F0502020204030204" pitchFamily="34" charset="0"/>
                <a:cs typeface="Calibri" panose="020F0502020204030204" pitchFamily="34" charset="0"/>
              </a:rPr>
              <a:t>Hyper</a:t>
            </a:r>
            <a:r>
              <a:rPr lang="es-ES" sz="2400" dirty="0">
                <a:solidFill>
                  <a:schemeClr val="bg1"/>
                </a:solidFill>
                <a:latin typeface="Calibri" panose="020F0502020204030204" pitchFamily="34" charset="0"/>
                <a:cs typeface="Calibri" panose="020F0502020204030204" pitchFamily="34" charset="0"/>
              </a:rPr>
              <a:t> Text </a:t>
            </a:r>
            <a:r>
              <a:rPr lang="es-ES" sz="2400" dirty="0" err="1">
                <a:solidFill>
                  <a:schemeClr val="bg1"/>
                </a:solidFill>
                <a:latin typeface="Calibri" panose="020F0502020204030204" pitchFamily="34" charset="0"/>
                <a:cs typeface="Calibri" panose="020F0502020204030204" pitchFamily="34" charset="0"/>
              </a:rPr>
              <a:t>Markup</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Language</a:t>
            </a:r>
            <a:endParaRPr lang="es-ES" sz="2400" b="1" dirty="0" smtClean="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8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3200" dirty="0" smtClean="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849598" y="1672438"/>
            <a:ext cx="6492803" cy="3513124"/>
          </a:xfrm>
          <a:prstGeom prst="rect">
            <a:avLst/>
          </a:prstGeom>
        </p:spPr>
      </p:pic>
    </p:spTree>
    <p:extLst>
      <p:ext uri="{BB962C8B-B14F-4D97-AF65-F5344CB8AC3E}">
        <p14:creationId xmlns:p14="http://schemas.microsoft.com/office/powerpoint/2010/main" val="3995368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68650" y="1859144"/>
            <a:ext cx="6454699" cy="3139712"/>
          </a:xfrm>
          <a:prstGeom prst="rect">
            <a:avLst/>
          </a:prstGeom>
        </p:spPr>
      </p:pic>
    </p:spTree>
    <p:extLst>
      <p:ext uri="{BB962C8B-B14F-4D97-AF65-F5344CB8AC3E}">
        <p14:creationId xmlns:p14="http://schemas.microsoft.com/office/powerpoint/2010/main" val="68440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52477" y="1725782"/>
            <a:ext cx="6287045" cy="3406435"/>
          </a:xfrm>
          <a:prstGeom prst="rect">
            <a:avLst/>
          </a:prstGeom>
        </p:spPr>
      </p:pic>
    </p:spTree>
    <p:extLst>
      <p:ext uri="{BB962C8B-B14F-4D97-AF65-F5344CB8AC3E}">
        <p14:creationId xmlns:p14="http://schemas.microsoft.com/office/powerpoint/2010/main" val="1664560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207769" y="1744834"/>
            <a:ext cx="5776461" cy="3368332"/>
          </a:xfrm>
          <a:prstGeom prst="rect">
            <a:avLst/>
          </a:prstGeom>
        </p:spPr>
      </p:pic>
    </p:spTree>
    <p:extLst>
      <p:ext uri="{BB962C8B-B14F-4D97-AF65-F5344CB8AC3E}">
        <p14:creationId xmlns:p14="http://schemas.microsoft.com/office/powerpoint/2010/main" val="314600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14374" y="1904868"/>
            <a:ext cx="6363251" cy="3048264"/>
          </a:xfrm>
          <a:prstGeom prst="rect">
            <a:avLst/>
          </a:prstGeom>
        </p:spPr>
      </p:pic>
    </p:spTree>
    <p:extLst>
      <p:ext uri="{BB962C8B-B14F-4D97-AF65-F5344CB8AC3E}">
        <p14:creationId xmlns:p14="http://schemas.microsoft.com/office/powerpoint/2010/main" val="3652330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96254" y="1809609"/>
            <a:ext cx="6599492" cy="3238781"/>
          </a:xfrm>
          <a:prstGeom prst="rect">
            <a:avLst/>
          </a:prstGeom>
        </p:spPr>
      </p:pic>
    </p:spTree>
    <p:extLst>
      <p:ext uri="{BB962C8B-B14F-4D97-AF65-F5344CB8AC3E}">
        <p14:creationId xmlns:p14="http://schemas.microsoft.com/office/powerpoint/2010/main" val="943773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a:solidFill>
                <a:schemeClr val="bg1"/>
              </a:solidFill>
              <a:latin typeface="Calibri" panose="020F0502020204030204" pitchFamily="34" charset="0"/>
              <a:cs typeface="Calibri" panose="020F0502020204030204" pitchFamily="34" charset="0"/>
            </a:endParaRPr>
          </a:p>
          <a:p>
            <a:r>
              <a:rPr lang="es-ES" b="1" dirty="0">
                <a:solidFill>
                  <a:schemeClr val="bg1"/>
                </a:solidFill>
                <a:latin typeface="Calibri" panose="020F0502020204030204" pitchFamily="34" charset="0"/>
                <a:cs typeface="Calibri" panose="020F0502020204030204" pitchFamily="34" charset="0"/>
              </a:rPr>
              <a:t>Introducción a la semántica</a:t>
            </a:r>
          </a:p>
          <a:p>
            <a:r>
              <a:rPr lang="es-ES" dirty="0">
                <a:solidFill>
                  <a:schemeClr val="bg1"/>
                </a:solidFill>
                <a:latin typeface="Calibri" panose="020F0502020204030204" pitchFamily="34" charset="0"/>
                <a:cs typeface="Calibri" panose="020F0502020204030204" pitchFamily="34" charset="0"/>
              </a:rPr>
              <a:t>Cuando realizamos nuestro código es muy importante que desde las etiquetas empecemos a poner un </a:t>
            </a:r>
            <a:r>
              <a:rPr lang="es-ES" b="1" dirty="0">
                <a:solidFill>
                  <a:schemeClr val="bg1"/>
                </a:solidFill>
                <a:latin typeface="Calibri" panose="020F0502020204030204" pitchFamily="34" charset="0"/>
                <a:cs typeface="Calibri" panose="020F0502020204030204" pitchFamily="34" charset="0"/>
              </a:rPr>
              <a:t>orden semántico</a:t>
            </a:r>
            <a:r>
              <a:rPr lang="es-ES" dirty="0">
                <a:solidFill>
                  <a:schemeClr val="bg1"/>
                </a:solidFill>
                <a:latin typeface="Calibri" panose="020F0502020204030204" pitchFamily="34" charset="0"/>
                <a:cs typeface="Calibri" panose="020F0502020204030204" pitchFamily="34" charset="0"/>
              </a:rPr>
              <a:t>. El objetivo es que a través de las mismas, y a simple vista, podamos identificar un encabezado, la sección principal del sitio, distintas secciones, artículos, cuál es el pie de página o una barra de navegación.</a:t>
            </a:r>
          </a:p>
          <a:p>
            <a:r>
              <a:rPr lang="es-ES" dirty="0">
                <a:solidFill>
                  <a:schemeClr val="bg1"/>
                </a:solidFill>
                <a:latin typeface="Calibri" panose="020F0502020204030204" pitchFamily="34" charset="0"/>
                <a:cs typeface="Calibri" panose="020F0502020204030204" pitchFamily="34" charset="0"/>
              </a:rPr>
              <a:t>Además, es importante que los usuarios entren al mismo y lo conozcan, ya sea a través de una búsqueda o publicidad. Entonces, nos preguntamos: ¿cómo podemos hacer que nuestro sitio se posicione mejor cuando se realizan búsquedas? ¿Esto tiene algo que ver con el SEO (</a:t>
            </a:r>
            <a:r>
              <a:rPr lang="es-ES" dirty="0" err="1">
                <a:solidFill>
                  <a:schemeClr val="bg1"/>
                </a:solidFill>
                <a:latin typeface="Calibri" panose="020F0502020204030204" pitchFamily="34" charset="0"/>
                <a:cs typeface="Calibri" panose="020F0502020204030204" pitchFamily="34" charset="0"/>
              </a:rPr>
              <a:t>Search</a:t>
            </a:r>
            <a:r>
              <a:rPr lang="es-ES" dirty="0">
                <a:solidFill>
                  <a:schemeClr val="bg1"/>
                </a:solidFill>
                <a:latin typeface="Calibri" panose="020F0502020204030204" pitchFamily="34" charset="0"/>
                <a:cs typeface="Calibri" panose="020F0502020204030204" pitchFamily="34" charset="0"/>
              </a:rPr>
              <a:t> Engine </a:t>
            </a:r>
            <a:r>
              <a:rPr lang="es-ES" dirty="0" err="1">
                <a:solidFill>
                  <a:schemeClr val="bg1"/>
                </a:solidFill>
                <a:latin typeface="Calibri" panose="020F0502020204030204" pitchFamily="34" charset="0"/>
                <a:cs typeface="Calibri" panose="020F0502020204030204" pitchFamily="34" charset="0"/>
              </a:rPr>
              <a:t>Optimization</a:t>
            </a:r>
            <a:r>
              <a:rPr lang="es-ES" dirty="0">
                <a:solidFill>
                  <a:schemeClr val="bg1"/>
                </a:solidFill>
                <a:latin typeface="Calibri" panose="020F0502020204030204" pitchFamily="34" charset="0"/>
                <a:cs typeface="Calibri" panose="020F0502020204030204" pitchFamily="34" charset="0"/>
              </a:rPr>
              <a:t>, en español: optimización para motores de búsqueda</a:t>
            </a:r>
            <a:r>
              <a:rPr lang="es-ES" dirty="0" smtClean="0">
                <a:solidFill>
                  <a:schemeClr val="bg1"/>
                </a:solidFill>
                <a:latin typeface="Calibri" panose="020F0502020204030204" pitchFamily="34" charset="0"/>
                <a:cs typeface="Calibri" panose="020F0502020204030204" pitchFamily="34" charset="0"/>
              </a:rPr>
              <a:t>)?</a:t>
            </a:r>
          </a:p>
          <a:p>
            <a:endParaRPr lang="es-ES" dirty="0">
              <a:solidFill>
                <a:schemeClr val="bg1"/>
              </a:solidFill>
              <a:latin typeface="Calibri" panose="020F0502020204030204" pitchFamily="34" charset="0"/>
              <a:cs typeface="Calibri" panose="020F0502020204030204" pitchFamily="34" charset="0"/>
            </a:endParaRPr>
          </a:p>
          <a:p>
            <a:r>
              <a:rPr lang="es-ES" sz="3200" dirty="0">
                <a:solidFill>
                  <a:schemeClr val="bg1"/>
                </a:solidFill>
                <a:latin typeface="Calibri" panose="020F0502020204030204" pitchFamily="34" charset="0"/>
                <a:cs typeface="Calibri" panose="020F0502020204030204" pitchFamily="34" charset="0"/>
              </a:rPr>
              <a:t>Utilizar etiquetas semánticas nos permite generar un código más entendible, tanto para los humanos como para los buscadores.</a:t>
            </a:r>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4947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Las etiquetas semánticas de bloque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Las </a:t>
            </a:r>
            <a:r>
              <a:rPr lang="es-ES" dirty="0">
                <a:solidFill>
                  <a:schemeClr val="bg1"/>
                </a:solidFill>
                <a:latin typeface="Calibri" panose="020F0502020204030204" pitchFamily="34" charset="0"/>
                <a:cs typeface="Calibri" panose="020F0502020204030204" pitchFamily="34" charset="0"/>
              </a:rPr>
              <a:t>etiquetas que veremos a continuación se comportan todas exactamente igual que un . En otras palabras, son todas etiquetas de bloque. La diferencia está en que, según el nombre y el lugar donde ubiquemos la etiqueta, esta nos dará contexto sobre la información que hay dentro. Esto permitirá que tanto personas que lean el código, como buscadores, entiendan la intención de la estructura y el contenido que generamos</a:t>
            </a:r>
            <a:r>
              <a:rPr lang="es-ES" dirty="0" smtClean="0">
                <a:solidFill>
                  <a:schemeClr val="bg1"/>
                </a:solidFill>
                <a:latin typeface="Calibri" panose="020F0502020204030204" pitchFamily="34" charset="0"/>
                <a:cs typeface="Calibri" panose="020F0502020204030204" pitchFamily="34" charset="0"/>
              </a:rPr>
              <a:t>.</a:t>
            </a:r>
          </a:p>
          <a:p>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r>
              <a:rPr lang="es-ES" b="1" dirty="0">
                <a:solidFill>
                  <a:schemeClr val="bg1"/>
                </a:solidFill>
                <a:latin typeface="Calibri" panose="020F0502020204030204" pitchFamily="34" charset="0"/>
                <a:cs typeface="Calibri" panose="020F0502020204030204" pitchFamily="34" charset="0"/>
              </a:rPr>
              <a:t>El encabezado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La </a:t>
            </a:r>
            <a:r>
              <a:rPr lang="es-ES" dirty="0">
                <a:solidFill>
                  <a:schemeClr val="bg1"/>
                </a:solidFill>
                <a:latin typeface="Calibri" panose="020F0502020204030204" pitchFamily="34" charset="0"/>
                <a:cs typeface="Calibri" panose="020F0502020204030204" pitchFamily="34" charset="0"/>
              </a:rPr>
              <a:t>etiqueta nos sirve para generar la cabecera del documento, o incluso también para generar la cabecera de una sección de contenido. Tradicionalmente, aquí van cosas como el logotipo de la web, la barra de navegación, los enlaces a las redes sociales e incluso un pequeño campo de búsquedas rápidas.</a:t>
            </a:r>
            <a:endParaRPr lang="es-ES"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682341" y="1739175"/>
            <a:ext cx="3436918" cy="1386960"/>
          </a:xfrm>
          <a:prstGeom prst="rect">
            <a:avLst/>
          </a:prstGeom>
        </p:spPr>
      </p:pic>
      <p:pic>
        <p:nvPicPr>
          <p:cNvPr id="4" name="Imagen 3"/>
          <p:cNvPicPr>
            <a:picLocks noChangeAspect="1"/>
          </p:cNvPicPr>
          <p:nvPr/>
        </p:nvPicPr>
        <p:blipFill>
          <a:blip r:embed="rId3"/>
          <a:stretch>
            <a:fillRect/>
          </a:stretch>
        </p:blipFill>
        <p:spPr>
          <a:xfrm>
            <a:off x="4781416" y="4514790"/>
            <a:ext cx="3086367" cy="1379340"/>
          </a:xfrm>
          <a:prstGeom prst="rect">
            <a:avLst/>
          </a:prstGeom>
        </p:spPr>
      </p:pic>
    </p:spTree>
    <p:extLst>
      <p:ext uri="{BB962C8B-B14F-4D97-AF65-F5344CB8AC3E}">
        <p14:creationId xmlns:p14="http://schemas.microsoft.com/office/powerpoint/2010/main" val="3463584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La navegación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La </a:t>
            </a:r>
            <a:r>
              <a:rPr lang="es-ES" sz="2400" dirty="0">
                <a:solidFill>
                  <a:schemeClr val="bg1"/>
                </a:solidFill>
                <a:latin typeface="Calibri" panose="020F0502020204030204" pitchFamily="34" charset="0"/>
                <a:cs typeface="Calibri" panose="020F0502020204030204" pitchFamily="34" charset="0"/>
              </a:rPr>
              <a:t>etiqueta nos sirve para generar una barra de navegación, sea la navegación principal o una navegación alternativa. Dentro de esta etiqueta, el árbol de navegación se suele implementar a través de listas desordenadas, elementos de listas y enlaces o hipervínculos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456356" y="2647870"/>
            <a:ext cx="3939881" cy="1836579"/>
          </a:xfrm>
          <a:prstGeom prst="rect">
            <a:avLst/>
          </a:prstGeom>
        </p:spPr>
      </p:pic>
    </p:spTree>
    <p:extLst>
      <p:ext uri="{BB962C8B-B14F-4D97-AF65-F5344CB8AC3E}">
        <p14:creationId xmlns:p14="http://schemas.microsoft.com/office/powerpoint/2010/main" val="659162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smtClean="0">
                <a:solidFill>
                  <a:schemeClr val="bg1"/>
                </a:solidFill>
                <a:latin typeface="Calibri" panose="020F0502020204030204" pitchFamily="34" charset="0"/>
                <a:cs typeface="Calibri" panose="020F0502020204030204" pitchFamily="34" charset="0"/>
              </a:rPr>
              <a:t>El </a:t>
            </a:r>
            <a:r>
              <a:rPr lang="es-ES" b="1" dirty="0">
                <a:solidFill>
                  <a:schemeClr val="bg1"/>
                </a:solidFill>
                <a:latin typeface="Calibri" panose="020F0502020204030204" pitchFamily="34" charset="0"/>
                <a:cs typeface="Calibri" panose="020F0502020204030204" pitchFamily="34" charset="0"/>
              </a:rPr>
              <a:t>pie de página o de sección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La </a:t>
            </a:r>
            <a:r>
              <a:rPr lang="es-ES" dirty="0">
                <a:solidFill>
                  <a:schemeClr val="bg1"/>
                </a:solidFill>
                <a:latin typeface="Calibri" panose="020F0502020204030204" pitchFamily="34" charset="0"/>
                <a:cs typeface="Calibri" panose="020F0502020204030204" pitchFamily="34" charset="0"/>
              </a:rPr>
              <a:t>etiqueta nos sirve para generar el pie de página principal del documento, o el pie de página de una sección de contenido. Tradicionalmente, aquí van cosas como los </a:t>
            </a:r>
            <a:r>
              <a:rPr lang="es-ES" dirty="0" smtClean="0">
                <a:solidFill>
                  <a:schemeClr val="bg1"/>
                </a:solidFill>
                <a:latin typeface="Calibri" panose="020F0502020204030204" pitchFamily="34" charset="0"/>
                <a:cs typeface="Calibri" panose="020F0502020204030204" pitchFamily="34" charset="0"/>
              </a:rPr>
              <a:t>derechos </a:t>
            </a:r>
            <a:r>
              <a:rPr lang="es-ES" dirty="0">
                <a:solidFill>
                  <a:schemeClr val="bg1"/>
                </a:solidFill>
                <a:latin typeface="Calibri" panose="020F0502020204030204" pitchFamily="34" charset="0"/>
                <a:cs typeface="Calibri" panose="020F0502020204030204" pitchFamily="34" charset="0"/>
              </a:rPr>
              <a:t>reservados y </a:t>
            </a:r>
            <a:r>
              <a:rPr lang="es-ES" dirty="0">
                <a:solidFill>
                  <a:schemeClr val="bg1"/>
                </a:solidFill>
              </a:rPr>
              <a:t>algunos enlaces adicionales de la web. </a:t>
            </a:r>
            <a:endParaRPr lang="es-ES" dirty="0" smtClean="0">
              <a:solidFill>
                <a:schemeClr val="bg1"/>
              </a:solidFill>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r>
              <a:rPr lang="es-ES" b="1" dirty="0">
                <a:solidFill>
                  <a:schemeClr val="bg1"/>
                </a:solidFill>
                <a:latin typeface="Calibri" panose="020F0502020204030204" pitchFamily="34" charset="0"/>
                <a:cs typeface="Calibri" panose="020F0502020204030204" pitchFamily="34" charset="0"/>
              </a:rPr>
              <a:t>Las secciones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La </a:t>
            </a:r>
            <a:r>
              <a:rPr lang="es-ES" dirty="0">
                <a:solidFill>
                  <a:schemeClr val="bg1"/>
                </a:solidFill>
                <a:latin typeface="Calibri" panose="020F0502020204030204" pitchFamily="34" charset="0"/>
                <a:cs typeface="Calibri" panose="020F0502020204030204" pitchFamily="34" charset="0"/>
              </a:rPr>
              <a:t>etiqueta nos permite definir una sección de contenido. Si quisiéramos crear un breve apartado sobre un producto o servicio, esta etiqueta sería una excelente opción. Aquí también podemos usar las etiquetas de </a:t>
            </a:r>
            <a:r>
              <a:rPr lang="es-ES" dirty="0" smtClean="0">
                <a:solidFill>
                  <a:schemeClr val="bg1"/>
                </a:solidFill>
                <a:latin typeface="Calibri" panose="020F0502020204030204" pitchFamily="34" charset="0"/>
                <a:cs typeface="Calibri" panose="020F0502020204030204" pitchFamily="34" charset="0"/>
              </a:rPr>
              <a:t>encabezado </a:t>
            </a:r>
            <a:r>
              <a:rPr lang="es-ES" dirty="0">
                <a:solidFill>
                  <a:schemeClr val="bg1"/>
                </a:solidFill>
                <a:latin typeface="Calibri" panose="020F0502020204030204" pitchFamily="34" charset="0"/>
                <a:cs typeface="Calibri" panose="020F0502020204030204" pitchFamily="34" charset="0"/>
              </a:rPr>
              <a:t>y pie</a:t>
            </a:r>
            <a:r>
              <a:rPr lang="es-ES" dirty="0" smtClean="0">
                <a:solidFill>
                  <a:schemeClr val="bg1"/>
                </a:solidFill>
                <a:latin typeface="Calibri" panose="020F0502020204030204" pitchFamily="34" charset="0"/>
                <a:cs typeface="Calibri" panose="020F0502020204030204" pitchFamily="34" charset="0"/>
              </a:rPr>
              <a:t>.</a:t>
            </a:r>
          </a:p>
          <a:p>
            <a:endParaRPr lang="es-ES" b="1"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046029" y="1127603"/>
            <a:ext cx="4404742" cy="1798476"/>
          </a:xfrm>
          <a:prstGeom prst="rect">
            <a:avLst/>
          </a:prstGeom>
        </p:spPr>
      </p:pic>
      <p:pic>
        <p:nvPicPr>
          <p:cNvPr id="4" name="Imagen 3"/>
          <p:cNvPicPr>
            <a:picLocks noChangeAspect="1"/>
          </p:cNvPicPr>
          <p:nvPr/>
        </p:nvPicPr>
        <p:blipFill>
          <a:blip r:embed="rId3"/>
          <a:stretch>
            <a:fillRect/>
          </a:stretch>
        </p:blipFill>
        <p:spPr>
          <a:xfrm>
            <a:off x="4705216" y="4301415"/>
            <a:ext cx="3086367" cy="1729890"/>
          </a:xfrm>
          <a:prstGeom prst="rect">
            <a:avLst/>
          </a:prstGeom>
        </p:spPr>
      </p:pic>
    </p:spTree>
    <p:extLst>
      <p:ext uri="{BB962C8B-B14F-4D97-AF65-F5344CB8AC3E}">
        <p14:creationId xmlns:p14="http://schemas.microsoft.com/office/powerpoint/2010/main" val="13705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Etiquetas y atributos</a:t>
            </a:r>
          </a:p>
          <a:p>
            <a:r>
              <a:rPr lang="es-ES" dirty="0">
                <a:solidFill>
                  <a:schemeClr val="bg1"/>
                </a:solidFill>
                <a:latin typeface="Calibri" panose="020F0502020204030204" pitchFamily="34" charset="0"/>
                <a:cs typeface="Calibri" panose="020F0502020204030204" pitchFamily="34" charset="0"/>
              </a:rPr>
              <a:t>Entraremos en detalle sobre la estructura de un HTML. ¡Comienza la aventura! Vamos a ver un montón de componentes a partir de este momento.</a:t>
            </a:r>
          </a:p>
          <a:p>
            <a:r>
              <a:rPr lang="es-ES" sz="3200" dirty="0">
                <a:solidFill>
                  <a:schemeClr val="bg1"/>
                </a:solidFill>
                <a:latin typeface="Calibri" panose="020F0502020204030204" pitchFamily="34" charset="0"/>
                <a:cs typeface="Calibri" panose="020F0502020204030204" pitchFamily="34" charset="0"/>
              </a:rPr>
              <a:t>Sintaxis de </a:t>
            </a:r>
            <a:r>
              <a:rPr lang="es-ES" sz="3200" dirty="0" smtClean="0">
                <a:solidFill>
                  <a:schemeClr val="bg1"/>
                </a:solidFill>
                <a:latin typeface="Calibri" panose="020F0502020204030204" pitchFamily="34" charset="0"/>
                <a:cs typeface="Calibri" panose="020F0502020204030204" pitchFamily="34" charset="0"/>
              </a:rPr>
              <a:t>un elemento</a:t>
            </a: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107524" y="2171556"/>
            <a:ext cx="6073666" cy="3322608"/>
          </a:xfrm>
          <a:prstGeom prst="rect">
            <a:avLst/>
          </a:prstGeom>
        </p:spPr>
      </p:pic>
    </p:spTree>
    <p:extLst>
      <p:ext uri="{BB962C8B-B14F-4D97-AF65-F5344CB8AC3E}">
        <p14:creationId xmlns:p14="http://schemas.microsoft.com/office/powerpoint/2010/main" val="42234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Los artículos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La </a:t>
            </a:r>
            <a:r>
              <a:rPr lang="es-ES" dirty="0">
                <a:solidFill>
                  <a:schemeClr val="bg1"/>
                </a:solidFill>
                <a:latin typeface="Calibri" panose="020F0502020204030204" pitchFamily="34" charset="0"/>
                <a:cs typeface="Calibri" panose="020F0502020204030204" pitchFamily="34" charset="0"/>
              </a:rPr>
              <a:t>etiqueta nos permite definir una pieza de contenido independiente. Es decir, contenido que podría funcionar por sí solo sin necesidad de todo lo que lo rodea: un producto, un servicio, una noticia, etc. Generalmente los vamos a ver dentro de secciones, pero no es </a:t>
            </a:r>
            <a:r>
              <a:rPr lang="es-ES" dirty="0" smtClean="0">
                <a:solidFill>
                  <a:schemeClr val="bg1"/>
                </a:solidFill>
                <a:latin typeface="Calibri" panose="020F0502020204030204" pitchFamily="34" charset="0"/>
                <a:cs typeface="Calibri" panose="020F0502020204030204" pitchFamily="34" charset="0"/>
              </a:rPr>
              <a:t>obligatorio.</a:t>
            </a:r>
          </a:p>
          <a:p>
            <a:endParaRPr lang="es-ES" b="1"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498294" y="2701213"/>
            <a:ext cx="3292125" cy="1775614"/>
          </a:xfrm>
          <a:prstGeom prst="rect">
            <a:avLst/>
          </a:prstGeom>
        </p:spPr>
      </p:pic>
    </p:spTree>
    <p:extLst>
      <p:ext uri="{BB962C8B-B14F-4D97-AF65-F5344CB8AC3E}">
        <p14:creationId xmlns:p14="http://schemas.microsoft.com/office/powerpoint/2010/main" val="4261536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Estructura de un sitio web</a:t>
            </a:r>
          </a:p>
          <a:p>
            <a:r>
              <a:rPr lang="es-ES" dirty="0">
                <a:solidFill>
                  <a:schemeClr val="bg1"/>
                </a:solidFill>
                <a:latin typeface="Calibri" panose="020F0502020204030204" pitchFamily="34" charset="0"/>
                <a:cs typeface="Calibri" panose="020F0502020204030204" pitchFamily="34" charset="0"/>
              </a:rPr>
              <a:t>Cuando arrancamos esta clase dijimos que íbamos a crear la estructura de un sitio web, llegó el momento entonces de que nos preguntemos: ¿cómo está compuesto un sitio web? Hasta ahora vimos etiquetas y atributos, sabemos realizar listas, escribir textos, colocar imágenes y links, pero cómo hacemos para que todos esos elementos tengan coherencia y en su conjunto armen un sitio web. En resumen: ¿cómo podemos llevar toda esa estructura a código HTML</a:t>
            </a:r>
            <a:r>
              <a:rPr lang="es-ES" dirty="0" smtClean="0">
                <a:solidFill>
                  <a:schemeClr val="bg1"/>
                </a:solidFill>
                <a:latin typeface="Calibri" panose="020F0502020204030204" pitchFamily="34" charset="0"/>
                <a:cs typeface="Calibri" panose="020F0502020204030204" pitchFamily="34" charset="0"/>
              </a:rPr>
              <a:t>?</a:t>
            </a:r>
          </a:p>
          <a:p>
            <a:r>
              <a:rPr lang="es-ES" dirty="0">
                <a:solidFill>
                  <a:schemeClr val="bg1"/>
                </a:solidFill>
                <a:latin typeface="Calibri" panose="020F0502020204030204" pitchFamily="34" charset="0"/>
                <a:cs typeface="Calibri" panose="020F0502020204030204" pitchFamily="34" charset="0"/>
              </a:rPr>
              <a:t>Conocer las etiquetas y sus combinaciones nos va a ayudar a poder traducir un diseño gráfico a código ordenado y entendible de manera sencilla</a:t>
            </a:r>
            <a:r>
              <a:rPr lang="es-ES" dirty="0" smtClean="0">
                <a:solidFill>
                  <a:schemeClr val="bg1"/>
                </a:solidFill>
                <a:latin typeface="Calibri" panose="020F0502020204030204" pitchFamily="34" charset="0"/>
                <a:cs typeface="Calibri" panose="020F0502020204030204" pitchFamily="34" charset="0"/>
              </a:rPr>
              <a:t>.</a:t>
            </a:r>
          </a:p>
          <a:p>
            <a:endParaRPr lang="es-ES" dirty="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278977" y="2823064"/>
            <a:ext cx="5918363" cy="3327202"/>
          </a:xfrm>
          <a:prstGeom prst="rect">
            <a:avLst/>
          </a:prstGeom>
        </p:spPr>
      </p:pic>
    </p:spTree>
    <p:extLst>
      <p:ext uri="{BB962C8B-B14F-4D97-AF65-F5344CB8AC3E}">
        <p14:creationId xmlns:p14="http://schemas.microsoft.com/office/powerpoint/2010/main" val="3076623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929615" y="1744834"/>
            <a:ext cx="6332769" cy="3368332"/>
          </a:xfrm>
          <a:prstGeom prst="rect">
            <a:avLst/>
          </a:prstGeom>
        </p:spPr>
      </p:pic>
    </p:spTree>
    <p:extLst>
      <p:ext uri="{BB962C8B-B14F-4D97-AF65-F5344CB8AC3E}">
        <p14:creationId xmlns:p14="http://schemas.microsoft.com/office/powerpoint/2010/main" val="847607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smtClean="0">
                <a:solidFill>
                  <a:schemeClr val="bg1"/>
                </a:solidFill>
                <a:latin typeface="Calibri" panose="020F0502020204030204" pitchFamily="34" charset="0"/>
                <a:cs typeface="Calibri" panose="020F0502020204030204" pitchFamily="34" charset="0"/>
              </a:rPr>
              <a:t>Los </a:t>
            </a:r>
            <a:r>
              <a:rPr lang="es-ES" b="1" dirty="0">
                <a:solidFill>
                  <a:schemeClr val="bg1"/>
                </a:solidFill>
                <a:latin typeface="Calibri" panose="020F0502020204030204" pitchFamily="34" charset="0"/>
                <a:cs typeface="Calibri" panose="020F0502020204030204" pitchFamily="34" charset="0"/>
              </a:rPr>
              <a:t>bloques principales</a:t>
            </a:r>
          </a:p>
          <a:p>
            <a:r>
              <a:rPr lang="es-ES" dirty="0">
                <a:solidFill>
                  <a:schemeClr val="bg1"/>
                </a:solidFill>
                <a:latin typeface="Calibri" panose="020F0502020204030204" pitchFamily="34" charset="0"/>
                <a:cs typeface="Calibri" panose="020F0502020204030204" pitchFamily="34" charset="0"/>
              </a:rPr>
              <a:t>Teniendo ya los bloques principales, podemos comenzar a estructurar nuestro</a:t>
            </a:r>
          </a:p>
          <a:p>
            <a:r>
              <a:rPr lang="es-ES" dirty="0">
                <a:solidFill>
                  <a:schemeClr val="bg1"/>
                </a:solidFill>
                <a:latin typeface="Calibri" panose="020F0502020204030204" pitchFamily="34" charset="0"/>
                <a:cs typeface="Calibri" panose="020F0502020204030204" pitchFamily="34" charset="0"/>
              </a:rPr>
              <a:t>sitio web. Todo el contenido del sitio irá dentro de la etiqueta &lt;body</a:t>
            </a:r>
            <a:r>
              <a:rPr lang="es-ES" dirty="0" smtClean="0">
                <a:solidFill>
                  <a:schemeClr val="bg1"/>
                </a:solidFill>
                <a:latin typeface="Calibri" panose="020F0502020204030204" pitchFamily="34" charset="0"/>
                <a:cs typeface="Calibri" panose="020F0502020204030204" pitchFamily="34" charset="0"/>
              </a:rPr>
              <a:t>&gt;.</a:t>
            </a:r>
          </a:p>
          <a:p>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3969851" y="2301137"/>
            <a:ext cx="3901778" cy="2377646"/>
          </a:xfrm>
          <a:prstGeom prst="rect">
            <a:avLst/>
          </a:prstGeom>
        </p:spPr>
      </p:pic>
    </p:spTree>
    <p:extLst>
      <p:ext uri="{BB962C8B-B14F-4D97-AF65-F5344CB8AC3E}">
        <p14:creationId xmlns:p14="http://schemas.microsoft.com/office/powerpoint/2010/main" val="1776321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887702" y="1779127"/>
            <a:ext cx="6416596" cy="3299746"/>
          </a:xfrm>
          <a:prstGeom prst="rect">
            <a:avLst/>
          </a:prstGeom>
        </p:spPr>
      </p:pic>
    </p:spTree>
    <p:extLst>
      <p:ext uri="{BB962C8B-B14F-4D97-AF65-F5344CB8AC3E}">
        <p14:creationId xmlns:p14="http://schemas.microsoft.com/office/powerpoint/2010/main" val="1823940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887702" y="1702920"/>
            <a:ext cx="6416596" cy="3452159"/>
          </a:xfrm>
          <a:prstGeom prst="rect">
            <a:avLst/>
          </a:prstGeom>
        </p:spPr>
      </p:pic>
    </p:spTree>
    <p:extLst>
      <p:ext uri="{BB962C8B-B14F-4D97-AF65-F5344CB8AC3E}">
        <p14:creationId xmlns:p14="http://schemas.microsoft.com/office/powerpoint/2010/main" val="2845488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83891" y="1760075"/>
            <a:ext cx="6424217" cy="3337849"/>
          </a:xfrm>
          <a:prstGeom prst="rect">
            <a:avLst/>
          </a:prstGeom>
        </p:spPr>
      </p:pic>
    </p:spTree>
    <p:extLst>
      <p:ext uri="{BB962C8B-B14F-4D97-AF65-F5344CB8AC3E}">
        <p14:creationId xmlns:p14="http://schemas.microsoft.com/office/powerpoint/2010/main" val="2085775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06753" y="1683869"/>
            <a:ext cx="6378493" cy="3490262"/>
          </a:xfrm>
          <a:prstGeom prst="rect">
            <a:avLst/>
          </a:prstGeom>
        </p:spPr>
      </p:pic>
    </p:spTree>
    <p:extLst>
      <p:ext uri="{BB962C8B-B14F-4D97-AF65-F5344CB8AC3E}">
        <p14:creationId xmlns:p14="http://schemas.microsoft.com/office/powerpoint/2010/main" val="440263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algn="l"/>
            <a:r>
              <a:rPr lang="es-ES" sz="1400" dirty="0">
                <a:solidFill>
                  <a:schemeClr val="bg1"/>
                </a:solidFill>
                <a:latin typeface="Calibri" panose="020F0502020204030204" pitchFamily="34" charset="0"/>
                <a:cs typeface="Calibri" panose="020F0502020204030204" pitchFamily="34" charset="0"/>
              </a:rPr>
              <a:t>&lt;html&gt;</a:t>
            </a:r>
          </a:p>
          <a:p>
            <a:pPr algn="l"/>
            <a:r>
              <a:rPr lang="es-ES" sz="1400" dirty="0">
                <a:solidFill>
                  <a:schemeClr val="bg1"/>
                </a:solidFill>
                <a:latin typeface="Calibri" panose="020F0502020204030204" pitchFamily="34" charset="0"/>
                <a:cs typeface="Calibri" panose="020F0502020204030204" pitchFamily="34" charset="0"/>
              </a:rPr>
              <a:t>&lt;head&gt;</a:t>
            </a:r>
          </a:p>
          <a:p>
            <a:pPr algn="l"/>
            <a:r>
              <a:rPr lang="es-ES" sz="1400" dirty="0">
                <a:solidFill>
                  <a:schemeClr val="bg1"/>
                </a:solidFill>
                <a:latin typeface="Calibri" panose="020F0502020204030204" pitchFamily="34" charset="0"/>
                <a:cs typeface="Calibri" panose="020F0502020204030204" pitchFamily="34" charset="0"/>
              </a:rPr>
              <a:t>&lt;</a:t>
            </a:r>
            <a:r>
              <a:rPr lang="es-ES" sz="1400" dirty="0" err="1">
                <a:solidFill>
                  <a:schemeClr val="bg1"/>
                </a:solidFill>
                <a:latin typeface="Calibri" panose="020F0502020204030204" pitchFamily="34" charset="0"/>
                <a:cs typeface="Calibri" panose="020F0502020204030204" pitchFamily="34" charset="0"/>
              </a:rPr>
              <a:t>title</a:t>
            </a:r>
            <a:r>
              <a:rPr lang="es-ES" sz="1400" dirty="0">
                <a:solidFill>
                  <a:schemeClr val="bg1"/>
                </a:solidFill>
                <a:latin typeface="Calibri" panose="020F0502020204030204" pitchFamily="34" charset="0"/>
                <a:cs typeface="Calibri" panose="020F0502020204030204" pitchFamily="34" charset="0"/>
              </a:rPr>
              <a:t>&gt;Listas&lt;/</a:t>
            </a:r>
            <a:r>
              <a:rPr lang="es-ES" sz="1400" dirty="0" err="1">
                <a:solidFill>
                  <a:schemeClr val="bg1"/>
                </a:solidFill>
                <a:latin typeface="Calibri" panose="020F0502020204030204" pitchFamily="34" charset="0"/>
                <a:cs typeface="Calibri" panose="020F0502020204030204" pitchFamily="34" charset="0"/>
              </a:rPr>
              <a:t>title</a:t>
            </a:r>
            <a:r>
              <a:rPr lang="es-ES" sz="1400" dirty="0">
                <a:solidFill>
                  <a:schemeClr val="bg1"/>
                </a:solidFill>
                <a:latin typeface="Calibri" panose="020F0502020204030204" pitchFamily="34" charset="0"/>
                <a:cs typeface="Calibri" panose="020F0502020204030204" pitchFamily="34" charset="0"/>
              </a:rPr>
              <a:t>&gt;</a:t>
            </a:r>
          </a:p>
          <a:p>
            <a:pPr algn="l"/>
            <a:r>
              <a:rPr lang="es-ES" sz="1400" dirty="0">
                <a:solidFill>
                  <a:schemeClr val="bg1"/>
                </a:solidFill>
                <a:latin typeface="Calibri" panose="020F0502020204030204" pitchFamily="34" charset="0"/>
                <a:cs typeface="Calibri" panose="020F0502020204030204" pitchFamily="34" charset="0"/>
              </a:rPr>
              <a:t>&lt;/head&gt;</a:t>
            </a:r>
          </a:p>
          <a:p>
            <a:pPr algn="l"/>
            <a:r>
              <a:rPr lang="es-ES" sz="1400" dirty="0">
                <a:solidFill>
                  <a:schemeClr val="bg1"/>
                </a:solidFill>
                <a:latin typeface="Calibri" panose="020F0502020204030204" pitchFamily="34" charset="0"/>
                <a:cs typeface="Calibri" panose="020F0502020204030204" pitchFamily="34" charset="0"/>
              </a:rPr>
              <a:t>&lt;body&gt;</a:t>
            </a:r>
          </a:p>
          <a:p>
            <a:pPr algn="l"/>
            <a:r>
              <a:rPr lang="es-ES" sz="1400" dirty="0">
                <a:solidFill>
                  <a:schemeClr val="bg1"/>
                </a:solidFill>
                <a:latin typeface="Calibri" panose="020F0502020204030204" pitchFamily="34" charset="0"/>
                <a:cs typeface="Calibri" panose="020F0502020204030204" pitchFamily="34" charset="0"/>
              </a:rPr>
              <a:t>&lt;</a:t>
            </a:r>
            <a:r>
              <a:rPr lang="es-ES" sz="1400" dirty="0" err="1">
                <a:solidFill>
                  <a:schemeClr val="bg1"/>
                </a:solidFill>
                <a:latin typeface="Calibri" panose="020F0502020204030204" pitchFamily="34" charset="0"/>
                <a:cs typeface="Calibri" panose="020F0502020204030204" pitchFamily="34" charset="0"/>
              </a:rPr>
              <a:t>ul</a:t>
            </a:r>
            <a:r>
              <a:rPr lang="es-ES" sz="1400" dirty="0">
                <a:solidFill>
                  <a:schemeClr val="bg1"/>
                </a:solidFill>
                <a:latin typeface="Calibri" panose="020F0502020204030204" pitchFamily="34" charset="0"/>
                <a:cs typeface="Calibri" panose="020F0502020204030204" pitchFamily="34" charset="0"/>
              </a:rPr>
              <a:t> &gt;</a:t>
            </a:r>
          </a:p>
          <a:p>
            <a:pPr algn="l"/>
            <a:r>
              <a:rPr lang="es-ES" sz="1400" dirty="0">
                <a:solidFill>
                  <a:schemeClr val="bg1"/>
                </a:solidFill>
                <a:latin typeface="Calibri" panose="020F0502020204030204" pitchFamily="34" charset="0"/>
                <a:cs typeface="Calibri" panose="020F0502020204030204" pitchFamily="34" charset="0"/>
              </a:rPr>
              <a:t>&lt;</a:t>
            </a:r>
            <a:r>
              <a:rPr lang="es-ES" sz="1400" dirty="0" err="1">
                <a:solidFill>
                  <a:schemeClr val="bg1"/>
                </a:solidFill>
                <a:latin typeface="Calibri" panose="020F0502020204030204" pitchFamily="34" charset="0"/>
                <a:cs typeface="Calibri" panose="020F0502020204030204" pitchFamily="34" charset="0"/>
              </a:rPr>
              <a:t>colgroup</a:t>
            </a:r>
            <a:r>
              <a:rPr lang="es-ES" sz="1400" dirty="0">
                <a:solidFill>
                  <a:schemeClr val="bg1"/>
                </a:solidFill>
                <a:latin typeface="Calibri" panose="020F0502020204030204" pitchFamily="34" charset="0"/>
                <a:cs typeface="Calibri" panose="020F0502020204030204" pitchFamily="34" charset="0"/>
              </a:rPr>
              <a:t>&gt;</a:t>
            </a:r>
          </a:p>
          <a:p>
            <a:pPr algn="l"/>
            <a:r>
              <a:rPr lang="es-ES" sz="1400" dirty="0">
                <a:solidFill>
                  <a:schemeClr val="bg1"/>
                </a:solidFill>
                <a:latin typeface="Calibri" panose="020F0502020204030204" pitchFamily="34" charset="0"/>
                <a:cs typeface="Calibri" panose="020F0502020204030204" pitchFamily="34" charset="0"/>
              </a:rPr>
              <a:t>&lt;col </a:t>
            </a:r>
            <a:r>
              <a:rPr lang="es-ES" sz="1400" dirty="0" err="1">
                <a:solidFill>
                  <a:schemeClr val="bg1"/>
                </a:solidFill>
                <a:latin typeface="Calibri" panose="020F0502020204030204" pitchFamily="34" charset="0"/>
                <a:cs typeface="Calibri" panose="020F0502020204030204" pitchFamily="34" charset="0"/>
              </a:rPr>
              <a:t>style</a:t>
            </a:r>
            <a:r>
              <a:rPr lang="es-ES" sz="1400" dirty="0">
                <a:solidFill>
                  <a:schemeClr val="bg1"/>
                </a:solidFill>
                <a:latin typeface="Calibri" panose="020F0502020204030204" pitchFamily="34" charset="0"/>
                <a:cs typeface="Calibri" panose="020F0502020204030204" pitchFamily="34" charset="0"/>
              </a:rPr>
              <a:t>="</a:t>
            </a:r>
            <a:r>
              <a:rPr lang="es-ES" sz="1400" dirty="0" err="1">
                <a:solidFill>
                  <a:schemeClr val="bg1"/>
                </a:solidFill>
                <a:latin typeface="Calibri" panose="020F0502020204030204" pitchFamily="34" charset="0"/>
                <a:cs typeface="Calibri" panose="020F0502020204030204" pitchFamily="34" charset="0"/>
              </a:rPr>
              <a:t>background-color:red</a:t>
            </a:r>
            <a:r>
              <a:rPr lang="es-ES" sz="1400" dirty="0">
                <a:solidFill>
                  <a:schemeClr val="bg1"/>
                </a:solidFill>
                <a:latin typeface="Calibri" panose="020F0502020204030204" pitchFamily="34" charset="0"/>
                <a:cs typeface="Calibri" panose="020F0502020204030204" pitchFamily="34" charset="0"/>
              </a:rPr>
              <a:t>"&gt;</a:t>
            </a:r>
          </a:p>
          <a:p>
            <a:pPr algn="l"/>
            <a:r>
              <a:rPr lang="es-ES" sz="1400" dirty="0">
                <a:solidFill>
                  <a:schemeClr val="bg1"/>
                </a:solidFill>
                <a:latin typeface="Calibri" panose="020F0502020204030204" pitchFamily="34" charset="0"/>
                <a:cs typeface="Calibri" panose="020F0502020204030204" pitchFamily="34" charset="0"/>
              </a:rPr>
              <a:t>&lt;/</a:t>
            </a:r>
            <a:r>
              <a:rPr lang="es-ES" sz="1400" dirty="0" err="1">
                <a:solidFill>
                  <a:schemeClr val="bg1"/>
                </a:solidFill>
                <a:latin typeface="Calibri" panose="020F0502020204030204" pitchFamily="34" charset="0"/>
                <a:cs typeface="Calibri" panose="020F0502020204030204" pitchFamily="34" charset="0"/>
              </a:rPr>
              <a:t>colgroup</a:t>
            </a:r>
            <a:r>
              <a:rPr lang="es-ES" sz="1400" dirty="0">
                <a:solidFill>
                  <a:schemeClr val="bg1"/>
                </a:solidFill>
                <a:latin typeface="Calibri" panose="020F0502020204030204" pitchFamily="34" charset="0"/>
                <a:cs typeface="Calibri" panose="020F0502020204030204" pitchFamily="34" charset="0"/>
              </a:rPr>
              <a:t>&gt;</a:t>
            </a:r>
          </a:p>
          <a:p>
            <a:pPr algn="l"/>
            <a:r>
              <a:rPr lang="es-ES" sz="1400" dirty="0">
                <a:solidFill>
                  <a:schemeClr val="bg1"/>
                </a:solidFill>
                <a:latin typeface="Calibri" panose="020F0502020204030204" pitchFamily="34" charset="0"/>
                <a:cs typeface="Calibri" panose="020F0502020204030204" pitchFamily="34" charset="0"/>
              </a:rPr>
              <a:t>&lt;li&gt;</a:t>
            </a:r>
            <a:r>
              <a:rPr lang="es-ES" sz="1400" dirty="0" err="1">
                <a:solidFill>
                  <a:schemeClr val="bg1"/>
                </a:solidFill>
                <a:latin typeface="Calibri" panose="020F0502020204030204" pitchFamily="34" charset="0"/>
                <a:cs typeface="Calibri" panose="020F0502020204030204" pitchFamily="34" charset="0"/>
              </a:rPr>
              <a:t>Coffee</a:t>
            </a:r>
            <a:r>
              <a:rPr lang="es-ES" sz="1400" dirty="0">
                <a:solidFill>
                  <a:schemeClr val="bg1"/>
                </a:solidFill>
                <a:latin typeface="Calibri" panose="020F0502020204030204" pitchFamily="34" charset="0"/>
                <a:cs typeface="Calibri" panose="020F0502020204030204" pitchFamily="34" charset="0"/>
              </a:rPr>
              <a:t>&lt;/li&gt;</a:t>
            </a:r>
          </a:p>
          <a:p>
            <a:pPr algn="l"/>
            <a:r>
              <a:rPr lang="es-ES" sz="1400" dirty="0">
                <a:solidFill>
                  <a:schemeClr val="bg1"/>
                </a:solidFill>
                <a:latin typeface="Calibri" panose="020F0502020204030204" pitchFamily="34" charset="0"/>
                <a:cs typeface="Calibri" panose="020F0502020204030204" pitchFamily="34" charset="0"/>
              </a:rPr>
              <a:t>&lt;li&gt;Tea&lt;/li&gt;</a:t>
            </a:r>
          </a:p>
          <a:p>
            <a:pPr algn="l"/>
            <a:r>
              <a:rPr lang="es-ES" sz="1400" dirty="0">
                <a:solidFill>
                  <a:schemeClr val="bg1"/>
                </a:solidFill>
                <a:latin typeface="Calibri" panose="020F0502020204030204" pitchFamily="34" charset="0"/>
                <a:cs typeface="Calibri" panose="020F0502020204030204" pitchFamily="34" charset="0"/>
              </a:rPr>
              <a:t>&lt;li&gt;</a:t>
            </a:r>
            <a:r>
              <a:rPr lang="es-ES" sz="1400" dirty="0" err="1">
                <a:solidFill>
                  <a:schemeClr val="bg1"/>
                </a:solidFill>
                <a:latin typeface="Calibri" panose="020F0502020204030204" pitchFamily="34" charset="0"/>
                <a:cs typeface="Calibri" panose="020F0502020204030204" pitchFamily="34" charset="0"/>
              </a:rPr>
              <a:t>Milk</a:t>
            </a:r>
            <a:r>
              <a:rPr lang="es-ES" sz="1400" dirty="0">
                <a:solidFill>
                  <a:schemeClr val="bg1"/>
                </a:solidFill>
                <a:latin typeface="Calibri" panose="020F0502020204030204" pitchFamily="34" charset="0"/>
                <a:cs typeface="Calibri" panose="020F0502020204030204" pitchFamily="34" charset="0"/>
              </a:rPr>
              <a:t>&lt;/li&gt;</a:t>
            </a:r>
          </a:p>
          <a:p>
            <a:pPr algn="l"/>
            <a:r>
              <a:rPr lang="es-ES" sz="1400" dirty="0">
                <a:solidFill>
                  <a:schemeClr val="bg1"/>
                </a:solidFill>
                <a:latin typeface="Calibri" panose="020F0502020204030204" pitchFamily="34" charset="0"/>
                <a:cs typeface="Calibri" panose="020F0502020204030204" pitchFamily="34" charset="0"/>
              </a:rPr>
              <a:t>&lt;/</a:t>
            </a:r>
            <a:r>
              <a:rPr lang="es-ES" sz="1400" dirty="0" err="1">
                <a:solidFill>
                  <a:schemeClr val="bg1"/>
                </a:solidFill>
                <a:latin typeface="Calibri" panose="020F0502020204030204" pitchFamily="34" charset="0"/>
                <a:cs typeface="Calibri" panose="020F0502020204030204" pitchFamily="34" charset="0"/>
              </a:rPr>
              <a:t>ul</a:t>
            </a:r>
            <a:r>
              <a:rPr lang="es-ES" sz="1400" dirty="0">
                <a:solidFill>
                  <a:schemeClr val="bg1"/>
                </a:solidFill>
                <a:latin typeface="Calibri" panose="020F0502020204030204" pitchFamily="34" charset="0"/>
                <a:cs typeface="Calibri" panose="020F0502020204030204" pitchFamily="34" charset="0"/>
              </a:rPr>
              <a:t>&gt;</a:t>
            </a:r>
          </a:p>
          <a:p>
            <a:pPr algn="l"/>
            <a:r>
              <a:rPr lang="es-ES" sz="1400" dirty="0">
                <a:solidFill>
                  <a:schemeClr val="bg1"/>
                </a:solidFill>
                <a:latin typeface="Calibri" panose="020F0502020204030204" pitchFamily="34" charset="0"/>
                <a:cs typeface="Calibri" panose="020F0502020204030204" pitchFamily="34" charset="0"/>
              </a:rPr>
              <a:t>&lt;</a:t>
            </a:r>
            <a:r>
              <a:rPr lang="es-ES" sz="1400" dirty="0" err="1">
                <a:solidFill>
                  <a:schemeClr val="bg1"/>
                </a:solidFill>
                <a:latin typeface="Calibri" panose="020F0502020204030204" pitchFamily="34" charset="0"/>
                <a:cs typeface="Calibri" panose="020F0502020204030204" pitchFamily="34" charset="0"/>
              </a:rPr>
              <a:t>ol</a:t>
            </a:r>
            <a:r>
              <a:rPr lang="es-ES" sz="1400" dirty="0">
                <a:solidFill>
                  <a:schemeClr val="bg1"/>
                </a:solidFill>
                <a:latin typeface="Calibri" panose="020F0502020204030204" pitchFamily="34" charset="0"/>
                <a:cs typeface="Calibri" panose="020F0502020204030204" pitchFamily="34" charset="0"/>
              </a:rPr>
              <a:t> </a:t>
            </a:r>
            <a:r>
              <a:rPr lang="es-ES" sz="1400" dirty="0" err="1">
                <a:solidFill>
                  <a:schemeClr val="bg1"/>
                </a:solidFill>
                <a:latin typeface="Calibri" panose="020F0502020204030204" pitchFamily="34" charset="0"/>
                <a:cs typeface="Calibri" panose="020F0502020204030204" pitchFamily="34" charset="0"/>
              </a:rPr>
              <a:t>start</a:t>
            </a:r>
            <a:r>
              <a:rPr lang="es-ES" sz="1400" dirty="0">
                <a:solidFill>
                  <a:schemeClr val="bg1"/>
                </a:solidFill>
                <a:latin typeface="Calibri" panose="020F0502020204030204" pitchFamily="34" charset="0"/>
                <a:cs typeface="Calibri" panose="020F0502020204030204" pitchFamily="34" charset="0"/>
              </a:rPr>
              <a:t>="10"&gt;</a:t>
            </a:r>
          </a:p>
          <a:p>
            <a:pPr algn="l"/>
            <a:r>
              <a:rPr lang="es-ES" sz="1400" dirty="0">
                <a:solidFill>
                  <a:schemeClr val="bg1"/>
                </a:solidFill>
                <a:latin typeface="Calibri" panose="020F0502020204030204" pitchFamily="34" charset="0"/>
                <a:cs typeface="Calibri" panose="020F0502020204030204" pitchFamily="34" charset="0"/>
              </a:rPr>
              <a:t>&lt;li&gt;</a:t>
            </a:r>
            <a:r>
              <a:rPr lang="es-ES" sz="1400" dirty="0" err="1">
                <a:solidFill>
                  <a:schemeClr val="bg1"/>
                </a:solidFill>
                <a:latin typeface="Calibri" panose="020F0502020204030204" pitchFamily="34" charset="0"/>
                <a:cs typeface="Calibri" panose="020F0502020204030204" pitchFamily="34" charset="0"/>
              </a:rPr>
              <a:t>Coffee</a:t>
            </a:r>
            <a:r>
              <a:rPr lang="es-ES" sz="1400" dirty="0">
                <a:solidFill>
                  <a:schemeClr val="bg1"/>
                </a:solidFill>
                <a:latin typeface="Calibri" panose="020F0502020204030204" pitchFamily="34" charset="0"/>
                <a:cs typeface="Calibri" panose="020F0502020204030204" pitchFamily="34" charset="0"/>
              </a:rPr>
              <a:t>&lt;/li&gt;</a:t>
            </a:r>
          </a:p>
          <a:p>
            <a:pPr algn="l"/>
            <a:r>
              <a:rPr lang="es-ES" sz="1400" dirty="0">
                <a:solidFill>
                  <a:schemeClr val="bg1"/>
                </a:solidFill>
                <a:latin typeface="Calibri" panose="020F0502020204030204" pitchFamily="34" charset="0"/>
                <a:cs typeface="Calibri" panose="020F0502020204030204" pitchFamily="34" charset="0"/>
              </a:rPr>
              <a:t>&lt;li&gt;Tea&lt;/li&gt;</a:t>
            </a:r>
          </a:p>
          <a:p>
            <a:pPr algn="l"/>
            <a:r>
              <a:rPr lang="es-ES" sz="1400" dirty="0">
                <a:solidFill>
                  <a:schemeClr val="bg1"/>
                </a:solidFill>
                <a:latin typeface="Calibri" panose="020F0502020204030204" pitchFamily="34" charset="0"/>
                <a:cs typeface="Calibri" panose="020F0502020204030204" pitchFamily="34" charset="0"/>
              </a:rPr>
              <a:t>&lt;li&gt;</a:t>
            </a:r>
            <a:r>
              <a:rPr lang="es-ES" sz="1400" dirty="0" err="1">
                <a:solidFill>
                  <a:schemeClr val="bg1"/>
                </a:solidFill>
                <a:latin typeface="Calibri" panose="020F0502020204030204" pitchFamily="34" charset="0"/>
                <a:cs typeface="Calibri" panose="020F0502020204030204" pitchFamily="34" charset="0"/>
              </a:rPr>
              <a:t>Milk</a:t>
            </a:r>
            <a:r>
              <a:rPr lang="es-ES" sz="1400" dirty="0">
                <a:solidFill>
                  <a:schemeClr val="bg1"/>
                </a:solidFill>
                <a:latin typeface="Calibri" panose="020F0502020204030204" pitchFamily="34" charset="0"/>
                <a:cs typeface="Calibri" panose="020F0502020204030204" pitchFamily="34" charset="0"/>
              </a:rPr>
              <a:t>&lt;/li&gt;</a:t>
            </a:r>
          </a:p>
          <a:p>
            <a:pPr algn="l"/>
            <a:r>
              <a:rPr lang="es-ES" sz="1400" dirty="0">
                <a:solidFill>
                  <a:schemeClr val="bg1"/>
                </a:solidFill>
                <a:latin typeface="Calibri" panose="020F0502020204030204" pitchFamily="34" charset="0"/>
                <a:cs typeface="Calibri" panose="020F0502020204030204" pitchFamily="34" charset="0"/>
              </a:rPr>
              <a:t>&lt;/</a:t>
            </a:r>
            <a:r>
              <a:rPr lang="es-ES" sz="1400" dirty="0" err="1">
                <a:solidFill>
                  <a:schemeClr val="bg1"/>
                </a:solidFill>
                <a:latin typeface="Calibri" panose="020F0502020204030204" pitchFamily="34" charset="0"/>
                <a:cs typeface="Calibri" panose="020F0502020204030204" pitchFamily="34" charset="0"/>
              </a:rPr>
              <a:t>ol</a:t>
            </a:r>
            <a:r>
              <a:rPr lang="es-ES" sz="1400" dirty="0">
                <a:solidFill>
                  <a:schemeClr val="bg1"/>
                </a:solidFill>
                <a:latin typeface="Calibri" panose="020F0502020204030204" pitchFamily="34" charset="0"/>
                <a:cs typeface="Calibri" panose="020F0502020204030204" pitchFamily="34" charset="0"/>
              </a:rPr>
              <a:t>&gt;</a:t>
            </a:r>
          </a:p>
          <a:p>
            <a:pPr algn="l"/>
            <a:r>
              <a:rPr lang="es-ES" sz="1400" dirty="0">
                <a:solidFill>
                  <a:schemeClr val="bg1"/>
                </a:solidFill>
                <a:latin typeface="Calibri" panose="020F0502020204030204" pitchFamily="34" charset="0"/>
                <a:cs typeface="Calibri" panose="020F0502020204030204" pitchFamily="34" charset="0"/>
              </a:rPr>
              <a:t>&lt;/body&gt;</a:t>
            </a:r>
          </a:p>
          <a:p>
            <a:pPr algn="l"/>
            <a:r>
              <a:rPr lang="es-ES" sz="1400" dirty="0">
                <a:solidFill>
                  <a:schemeClr val="bg1"/>
                </a:solidFill>
                <a:latin typeface="Calibri" panose="020F0502020204030204" pitchFamily="34" charset="0"/>
                <a:cs typeface="Calibri" panose="020F0502020204030204" pitchFamily="34" charset="0"/>
              </a:rPr>
              <a:t>&lt;/html&gt;</a:t>
            </a: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117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algn="l"/>
            <a:r>
              <a:rPr lang="en-US" sz="1800" dirty="0">
                <a:solidFill>
                  <a:schemeClr val="bg1"/>
                </a:solidFill>
                <a:latin typeface="Calibri" panose="020F0502020204030204" pitchFamily="34" charset="0"/>
                <a:cs typeface="Calibri" panose="020F0502020204030204" pitchFamily="34" charset="0"/>
              </a:rPr>
              <a:t>&lt;html&gt;</a:t>
            </a:r>
          </a:p>
          <a:p>
            <a:pPr algn="l"/>
            <a:r>
              <a:rPr lang="en-US" sz="1800" dirty="0">
                <a:solidFill>
                  <a:schemeClr val="bg1"/>
                </a:solidFill>
                <a:latin typeface="Calibri" panose="020F0502020204030204" pitchFamily="34" charset="0"/>
                <a:cs typeface="Calibri" panose="020F0502020204030204" pitchFamily="34" charset="0"/>
              </a:rPr>
              <a:t>&lt;head&gt;</a:t>
            </a:r>
          </a:p>
          <a:p>
            <a:pPr algn="l"/>
            <a:r>
              <a:rPr lang="en-US" sz="1800" dirty="0">
                <a:solidFill>
                  <a:schemeClr val="bg1"/>
                </a:solidFill>
                <a:latin typeface="Calibri" panose="020F0502020204030204" pitchFamily="34" charset="0"/>
                <a:cs typeface="Calibri" panose="020F0502020204030204" pitchFamily="34" charset="0"/>
              </a:rPr>
              <a:t>&lt;title&gt;</a:t>
            </a:r>
            <a:r>
              <a:rPr lang="en-US" sz="1800" dirty="0" err="1">
                <a:solidFill>
                  <a:schemeClr val="bg1"/>
                </a:solidFill>
                <a:latin typeface="Calibri" panose="020F0502020204030204" pitchFamily="34" charset="0"/>
                <a:cs typeface="Calibri" panose="020F0502020204030204" pitchFamily="34" charset="0"/>
              </a:rPr>
              <a:t>Listas</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linkeadas</a:t>
            </a:r>
            <a:r>
              <a:rPr lang="en-US" sz="1800" dirty="0">
                <a:solidFill>
                  <a:schemeClr val="bg1"/>
                </a:solidFill>
                <a:latin typeface="Calibri" panose="020F0502020204030204" pitchFamily="34" charset="0"/>
                <a:cs typeface="Calibri" panose="020F0502020204030204" pitchFamily="34" charset="0"/>
              </a:rPr>
              <a:t>&lt;/title&gt;</a:t>
            </a:r>
          </a:p>
          <a:p>
            <a:pPr algn="l"/>
            <a:r>
              <a:rPr lang="en-US" sz="1800" dirty="0">
                <a:solidFill>
                  <a:schemeClr val="bg1"/>
                </a:solidFill>
                <a:latin typeface="Calibri" panose="020F0502020204030204" pitchFamily="34" charset="0"/>
                <a:cs typeface="Calibri" panose="020F0502020204030204" pitchFamily="34" charset="0"/>
              </a:rPr>
              <a:t>&lt;/head&gt;</a:t>
            </a:r>
          </a:p>
          <a:p>
            <a:pPr algn="l"/>
            <a:r>
              <a:rPr lang="en-US" sz="1800" dirty="0">
                <a:solidFill>
                  <a:schemeClr val="bg1"/>
                </a:solidFill>
                <a:latin typeface="Calibri" panose="020F0502020204030204" pitchFamily="34" charset="0"/>
                <a:cs typeface="Calibri" panose="020F0502020204030204" pitchFamily="34" charset="0"/>
              </a:rPr>
              <a:t>&lt;body&gt;</a:t>
            </a:r>
          </a:p>
          <a:p>
            <a:pPr algn="l"/>
            <a:r>
              <a:rPr lang="en-US" sz="1800" dirty="0">
                <a:solidFill>
                  <a:schemeClr val="bg1"/>
                </a:solidFill>
                <a:latin typeface="Calibri" panose="020F0502020204030204" pitchFamily="34" charset="0"/>
                <a:cs typeface="Calibri" panose="020F0502020204030204" pitchFamily="34" charset="0"/>
              </a:rPr>
              <a:t>&lt;</a:t>
            </a:r>
            <a:r>
              <a:rPr lang="en-US" sz="1800" dirty="0" err="1">
                <a:solidFill>
                  <a:schemeClr val="bg1"/>
                </a:solidFill>
                <a:latin typeface="Calibri" panose="020F0502020204030204" pitchFamily="34" charset="0"/>
                <a:cs typeface="Calibri" panose="020F0502020204030204" pitchFamily="34" charset="0"/>
              </a:rPr>
              <a:t>ul</a:t>
            </a:r>
            <a:r>
              <a:rPr lang="en-US" sz="1800" dirty="0">
                <a:solidFill>
                  <a:schemeClr val="bg1"/>
                </a:solidFill>
                <a:latin typeface="Calibri" panose="020F0502020204030204" pitchFamily="34" charset="0"/>
                <a:cs typeface="Calibri" panose="020F0502020204030204" pitchFamily="34" charset="0"/>
              </a:rPr>
              <a:t>&gt;</a:t>
            </a:r>
          </a:p>
          <a:p>
            <a:pPr algn="l"/>
            <a:r>
              <a:rPr lang="en-US" sz="1800" dirty="0">
                <a:solidFill>
                  <a:schemeClr val="bg1"/>
                </a:solidFill>
                <a:latin typeface="Calibri" panose="020F0502020204030204" pitchFamily="34" charset="0"/>
                <a:cs typeface="Calibri" panose="020F0502020204030204" pitchFamily="34" charset="0"/>
              </a:rPr>
              <a:t>&lt;li</a:t>
            </a:r>
            <a:r>
              <a:rPr lang="en-US" sz="1800" dirty="0" smtClean="0">
                <a:solidFill>
                  <a:schemeClr val="bg1"/>
                </a:solidFill>
                <a:latin typeface="Calibri" panose="020F0502020204030204" pitchFamily="34" charset="0"/>
                <a:cs typeface="Calibri" panose="020F0502020204030204" pitchFamily="34" charset="0"/>
              </a:rPr>
              <a:t>&gt;</a:t>
            </a:r>
          </a:p>
          <a:p>
            <a:pPr algn="l"/>
            <a:r>
              <a:rPr lang="en-US" sz="1800" dirty="0" smtClean="0">
                <a:solidFill>
                  <a:schemeClr val="bg1"/>
                </a:solidFill>
                <a:latin typeface="Calibri" panose="020F0502020204030204" pitchFamily="34" charset="0"/>
                <a:cs typeface="Calibri" panose="020F0502020204030204" pitchFamily="34" charset="0"/>
              </a:rPr>
              <a:t>&lt;</a:t>
            </a:r>
            <a:r>
              <a:rPr lang="en-US" sz="1800" dirty="0">
                <a:solidFill>
                  <a:schemeClr val="bg1"/>
                </a:solidFill>
                <a:latin typeface="Calibri" panose="020F0502020204030204" pitchFamily="34" charset="0"/>
                <a:cs typeface="Calibri" panose="020F0502020204030204" pitchFamily="34" charset="0"/>
              </a:rPr>
              <a:t>a </a:t>
            </a:r>
            <a:r>
              <a:rPr lang="en-US" sz="1800" dirty="0" err="1" smtClean="0">
                <a:solidFill>
                  <a:schemeClr val="bg1"/>
                </a:solidFill>
                <a:latin typeface="Calibri" panose="020F0502020204030204" pitchFamily="34" charset="0"/>
                <a:cs typeface="Calibri" panose="020F0502020204030204" pitchFamily="34" charset="0"/>
              </a:rPr>
              <a:t>href</a:t>
            </a:r>
            <a:r>
              <a:rPr lang="en-US" sz="1800" dirty="0">
                <a:solidFill>
                  <a:schemeClr val="bg1"/>
                </a:solidFill>
                <a:latin typeface="Calibri" panose="020F0502020204030204" pitchFamily="34" charset="0"/>
                <a:cs typeface="Calibri" panose="020F0502020204030204" pitchFamily="34" charset="0"/>
              </a:rPr>
              <a:t>= "https://www.facebook.com"&gt;Facebook&lt;/a&gt;</a:t>
            </a:r>
          </a:p>
          <a:p>
            <a:pPr algn="l"/>
            <a:r>
              <a:rPr lang="en-US" sz="1800" dirty="0">
                <a:solidFill>
                  <a:schemeClr val="bg1"/>
                </a:solidFill>
                <a:latin typeface="Calibri" panose="020F0502020204030204" pitchFamily="34" charset="0"/>
                <a:cs typeface="Calibri" panose="020F0502020204030204" pitchFamily="34" charset="0"/>
              </a:rPr>
              <a:t>&lt;/li&gt;</a:t>
            </a:r>
          </a:p>
          <a:p>
            <a:pPr algn="l"/>
            <a:r>
              <a:rPr lang="en-US" sz="1800" dirty="0">
                <a:solidFill>
                  <a:schemeClr val="bg1"/>
                </a:solidFill>
                <a:latin typeface="Calibri" panose="020F0502020204030204" pitchFamily="34" charset="0"/>
                <a:cs typeface="Calibri" panose="020F0502020204030204" pitchFamily="34" charset="0"/>
              </a:rPr>
              <a:t>&lt;li</a:t>
            </a:r>
            <a:r>
              <a:rPr lang="en-US" sz="1800" dirty="0" smtClean="0">
                <a:solidFill>
                  <a:schemeClr val="bg1"/>
                </a:solidFill>
                <a:latin typeface="Calibri" panose="020F0502020204030204" pitchFamily="34" charset="0"/>
                <a:cs typeface="Calibri" panose="020F0502020204030204" pitchFamily="34" charset="0"/>
              </a:rPr>
              <a:t>&gt;</a:t>
            </a:r>
          </a:p>
          <a:p>
            <a:pPr algn="l"/>
            <a:r>
              <a:rPr lang="en-US" sz="1800" dirty="0" smtClean="0">
                <a:solidFill>
                  <a:schemeClr val="bg1"/>
                </a:solidFill>
                <a:latin typeface="Calibri" panose="020F0502020204030204" pitchFamily="34" charset="0"/>
                <a:cs typeface="Calibri" panose="020F0502020204030204" pitchFamily="34" charset="0"/>
              </a:rPr>
              <a:t>&lt;</a:t>
            </a:r>
            <a:r>
              <a:rPr lang="en-US" sz="1800" dirty="0">
                <a:solidFill>
                  <a:schemeClr val="bg1"/>
                </a:solidFill>
                <a:latin typeface="Calibri" panose="020F0502020204030204" pitchFamily="34" charset="0"/>
                <a:cs typeface="Calibri" panose="020F0502020204030204" pitchFamily="34" charset="0"/>
              </a:rPr>
              <a:t>a </a:t>
            </a:r>
            <a:r>
              <a:rPr lang="en-US" sz="1800" dirty="0" err="1">
                <a:solidFill>
                  <a:schemeClr val="bg1"/>
                </a:solidFill>
                <a:latin typeface="Calibri" panose="020F0502020204030204" pitchFamily="34" charset="0"/>
                <a:cs typeface="Calibri" panose="020F0502020204030204" pitchFamily="34" charset="0"/>
              </a:rPr>
              <a:t>href</a:t>
            </a:r>
            <a:r>
              <a:rPr lang="en-US" sz="1800" dirty="0">
                <a:solidFill>
                  <a:schemeClr val="bg1"/>
                </a:solidFill>
                <a:latin typeface="Calibri" panose="020F0502020204030204" pitchFamily="34" charset="0"/>
                <a:cs typeface="Calibri" panose="020F0502020204030204" pitchFamily="34" charset="0"/>
              </a:rPr>
              <a:t>= "https://www.instagram.com"&gt;Instagram&lt;/a&gt;</a:t>
            </a:r>
          </a:p>
          <a:p>
            <a:pPr algn="l"/>
            <a:r>
              <a:rPr lang="en-US" sz="1800" dirty="0">
                <a:solidFill>
                  <a:schemeClr val="bg1"/>
                </a:solidFill>
                <a:latin typeface="Calibri" panose="020F0502020204030204" pitchFamily="34" charset="0"/>
                <a:cs typeface="Calibri" panose="020F0502020204030204" pitchFamily="34" charset="0"/>
              </a:rPr>
              <a:t>&lt;/li&gt;</a:t>
            </a:r>
          </a:p>
          <a:p>
            <a:pPr algn="l"/>
            <a:r>
              <a:rPr lang="en-US" sz="1800" dirty="0">
                <a:solidFill>
                  <a:schemeClr val="bg1"/>
                </a:solidFill>
                <a:latin typeface="Calibri" panose="020F0502020204030204" pitchFamily="34" charset="0"/>
                <a:cs typeface="Calibri" panose="020F0502020204030204" pitchFamily="34" charset="0"/>
              </a:rPr>
              <a:t>&lt;li&gt;&lt;a </a:t>
            </a:r>
            <a:r>
              <a:rPr lang="en-US" sz="1800" dirty="0" err="1">
                <a:solidFill>
                  <a:schemeClr val="bg1"/>
                </a:solidFill>
                <a:latin typeface="Calibri" panose="020F0502020204030204" pitchFamily="34" charset="0"/>
                <a:cs typeface="Calibri" panose="020F0502020204030204" pitchFamily="34" charset="0"/>
              </a:rPr>
              <a:t>href</a:t>
            </a:r>
            <a:r>
              <a:rPr lang="en-US" sz="1800" dirty="0">
                <a:solidFill>
                  <a:schemeClr val="bg1"/>
                </a:solidFill>
                <a:latin typeface="Calibri" panose="020F0502020204030204" pitchFamily="34" charset="0"/>
                <a:cs typeface="Calibri" panose="020F0502020204030204" pitchFamily="34" charset="0"/>
              </a:rPr>
              <a:t>= "https://www.ole.com.ar"&gt;Olé &lt;/a&gt;</a:t>
            </a:r>
          </a:p>
          <a:p>
            <a:pPr algn="l"/>
            <a:r>
              <a:rPr lang="en-US" sz="1800" dirty="0">
                <a:solidFill>
                  <a:schemeClr val="bg1"/>
                </a:solidFill>
                <a:latin typeface="Calibri" panose="020F0502020204030204" pitchFamily="34" charset="0"/>
                <a:cs typeface="Calibri" panose="020F0502020204030204" pitchFamily="34" charset="0"/>
              </a:rPr>
              <a:t>&lt;/li&gt;</a:t>
            </a:r>
          </a:p>
          <a:p>
            <a:pPr algn="l"/>
            <a:r>
              <a:rPr lang="en-US" sz="1800" dirty="0">
                <a:solidFill>
                  <a:schemeClr val="bg1"/>
                </a:solidFill>
                <a:latin typeface="Calibri" panose="020F0502020204030204" pitchFamily="34" charset="0"/>
                <a:cs typeface="Calibri" panose="020F0502020204030204" pitchFamily="34" charset="0"/>
              </a:rPr>
              <a:t>&lt;/</a:t>
            </a:r>
            <a:r>
              <a:rPr lang="en-US" sz="1800" dirty="0" err="1">
                <a:solidFill>
                  <a:schemeClr val="bg1"/>
                </a:solidFill>
                <a:latin typeface="Calibri" panose="020F0502020204030204" pitchFamily="34" charset="0"/>
                <a:cs typeface="Calibri" panose="020F0502020204030204" pitchFamily="34" charset="0"/>
              </a:rPr>
              <a:t>ul</a:t>
            </a:r>
            <a:r>
              <a:rPr lang="en-US" sz="1800" dirty="0">
                <a:solidFill>
                  <a:schemeClr val="bg1"/>
                </a:solidFill>
                <a:latin typeface="Calibri" panose="020F0502020204030204" pitchFamily="34" charset="0"/>
                <a:cs typeface="Calibri" panose="020F0502020204030204" pitchFamily="34" charset="0"/>
              </a:rPr>
              <a:t>&gt;</a:t>
            </a:r>
          </a:p>
          <a:p>
            <a:pPr algn="l"/>
            <a:r>
              <a:rPr lang="en-US" sz="1800" dirty="0">
                <a:solidFill>
                  <a:schemeClr val="bg1"/>
                </a:solidFill>
                <a:latin typeface="Calibri" panose="020F0502020204030204" pitchFamily="34" charset="0"/>
                <a:cs typeface="Calibri" panose="020F0502020204030204" pitchFamily="34" charset="0"/>
              </a:rPr>
              <a:t>&lt;/body&gt;</a:t>
            </a:r>
          </a:p>
          <a:p>
            <a:pPr algn="l"/>
            <a:r>
              <a:rPr lang="en-US" sz="1800" dirty="0">
                <a:solidFill>
                  <a:schemeClr val="bg1"/>
                </a:solidFill>
                <a:latin typeface="Calibri" panose="020F0502020204030204" pitchFamily="34" charset="0"/>
                <a:cs typeface="Calibri" panose="020F0502020204030204" pitchFamily="34" charset="0"/>
              </a:rPr>
              <a:t>&lt;/html&gt;</a:t>
            </a:r>
          </a:p>
          <a:p>
            <a:endParaRPr lang="es-ES" sz="3200"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19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028684" y="1786747"/>
            <a:ext cx="6134632" cy="3284505"/>
          </a:xfrm>
          <a:prstGeom prst="rect">
            <a:avLst/>
          </a:prstGeom>
        </p:spPr>
      </p:pic>
    </p:spTree>
    <p:extLst>
      <p:ext uri="{BB962C8B-B14F-4D97-AF65-F5344CB8AC3E}">
        <p14:creationId xmlns:p14="http://schemas.microsoft.com/office/powerpoint/2010/main" val="64090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p>
          <a:p>
            <a:r>
              <a:rPr lang="es-ES" sz="2400" dirty="0" smtClean="0">
                <a:solidFill>
                  <a:schemeClr val="bg1"/>
                </a:solidFill>
                <a:latin typeface="Calibri" panose="020F0502020204030204" pitchFamily="34" charset="0"/>
                <a:cs typeface="Calibri" panose="020F0502020204030204" pitchFamily="34" charset="0"/>
              </a:rPr>
              <a:t>Estructura </a:t>
            </a:r>
            <a:r>
              <a:rPr lang="es-ES" sz="2400" dirty="0">
                <a:solidFill>
                  <a:schemeClr val="bg1"/>
                </a:solidFill>
                <a:latin typeface="Calibri" panose="020F0502020204030204" pitchFamily="34" charset="0"/>
                <a:cs typeface="Calibri" panose="020F0502020204030204" pitchFamily="34" charset="0"/>
              </a:rPr>
              <a:t>básica de un documento </a:t>
            </a:r>
            <a:r>
              <a:rPr lang="es-ES" sz="2400" dirty="0" smtClean="0">
                <a:solidFill>
                  <a:schemeClr val="bg1"/>
                </a:solidFill>
                <a:latin typeface="Calibri" panose="020F0502020204030204" pitchFamily="34" charset="0"/>
                <a:cs typeface="Calibri" panose="020F0502020204030204" pitchFamily="34" charset="0"/>
              </a:rPr>
              <a:t>HTML</a:t>
            </a:r>
          </a:p>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73392" y="1653386"/>
            <a:ext cx="6645216" cy="3551228"/>
          </a:xfrm>
          <a:prstGeom prst="rect">
            <a:avLst/>
          </a:prstGeom>
        </p:spPr>
      </p:pic>
    </p:spTree>
    <p:extLst>
      <p:ext uri="{BB962C8B-B14F-4D97-AF65-F5344CB8AC3E}">
        <p14:creationId xmlns:p14="http://schemas.microsoft.com/office/powerpoint/2010/main" val="298323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58151" y="1672438"/>
            <a:ext cx="6675698" cy="3513124"/>
          </a:xfrm>
          <a:prstGeom prst="rect">
            <a:avLst/>
          </a:prstGeom>
        </p:spPr>
      </p:pic>
    </p:spTree>
    <p:extLst>
      <p:ext uri="{BB962C8B-B14F-4D97-AF65-F5344CB8AC3E}">
        <p14:creationId xmlns:p14="http://schemas.microsoft.com/office/powerpoint/2010/main" val="355626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69581" y="1672438"/>
            <a:ext cx="6652837" cy="3513124"/>
          </a:xfrm>
          <a:prstGeom prst="rect">
            <a:avLst/>
          </a:prstGeom>
        </p:spPr>
      </p:pic>
    </p:spTree>
    <p:extLst>
      <p:ext uri="{BB962C8B-B14F-4D97-AF65-F5344CB8AC3E}">
        <p14:creationId xmlns:p14="http://schemas.microsoft.com/office/powerpoint/2010/main" val="207938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sz="3200" dirty="0" smtClean="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781012" y="1596231"/>
            <a:ext cx="6629975" cy="3665538"/>
          </a:xfrm>
          <a:prstGeom prst="rect">
            <a:avLst/>
          </a:prstGeom>
        </p:spPr>
      </p:pic>
    </p:spTree>
    <p:extLst>
      <p:ext uri="{BB962C8B-B14F-4D97-AF65-F5344CB8AC3E}">
        <p14:creationId xmlns:p14="http://schemas.microsoft.com/office/powerpoint/2010/main" val="37678331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9791</TotalTime>
  <Words>1648</Words>
  <Application>Microsoft Office PowerPoint</Application>
  <PresentationFormat>Panorámica</PresentationFormat>
  <Paragraphs>191</Paragraphs>
  <Slides>49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Gill Sans MT</vt:lpstr>
      <vt:lpstr>Parcel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web con Node.js</dc:title>
  <dc:creator>Lucas Montoby</dc:creator>
  <cp:lastModifiedBy>Lucas Montoby</cp:lastModifiedBy>
  <cp:revision>79</cp:revision>
  <dcterms:created xsi:type="dcterms:W3CDTF">2022-08-15T00:06:36Z</dcterms:created>
  <dcterms:modified xsi:type="dcterms:W3CDTF">2022-09-14T20:49:48Z</dcterms:modified>
</cp:coreProperties>
</file>