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63" r:id="rId2"/>
    <p:sldId id="264" r:id="rId3"/>
    <p:sldId id="265" r:id="rId4"/>
    <p:sldId id="266" r:id="rId5"/>
    <p:sldId id="267" r:id="rId6"/>
    <p:sldId id="268" r:id="rId7"/>
    <p:sldId id="269" r:id="rId8"/>
    <p:sldId id="270" r:id="rId9"/>
    <p:sldId id="271" r:id="rId10"/>
    <p:sldId id="272" r:id="rId11"/>
    <p:sldId id="274" r:id="rId12"/>
    <p:sldId id="275" r:id="rId13"/>
    <p:sldId id="276" r:id="rId14"/>
    <p:sldId id="277" r:id="rId15"/>
    <p:sldId id="278" r:id="rId16"/>
    <p:sldId id="279" r:id="rId17"/>
    <p:sldId id="273" r:id="rId18"/>
    <p:sldId id="280" r:id="rId19"/>
    <p:sldId id="281" r:id="rId20"/>
    <p:sldId id="282" r:id="rId21"/>
    <p:sldId id="28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26" autoAdjust="0"/>
    <p:restoredTop sz="94660"/>
  </p:normalViewPr>
  <p:slideViewPr>
    <p:cSldViewPr snapToGrid="0">
      <p:cViewPr varScale="1">
        <p:scale>
          <a:sx n="88" d="100"/>
          <a:sy n="88" d="100"/>
        </p:scale>
        <p:origin x="62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7" name="Date Placeholder 6"/>
          <p:cNvSpPr>
            <a:spLocks noGrp="1"/>
          </p:cNvSpPr>
          <p:nvPr>
            <p:ph type="dt" sz="half" idx="10"/>
          </p:nvPr>
        </p:nvSpPr>
        <p:spPr/>
        <p:txBody>
          <a:bodyPr/>
          <a:lstStyle/>
          <a:p>
            <a:fld id="{1160EA64-D806-43AC-9DF2-F8C432F32B4C}" type="datetimeFigureOut">
              <a:rPr lang="en-US" dirty="0"/>
              <a:t>11/17/2022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11/17/2022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7" name="Date Placeholder 6"/>
          <p:cNvSpPr>
            <a:spLocks noGrp="1"/>
          </p:cNvSpPr>
          <p:nvPr>
            <p:ph type="dt" sz="half" idx="10"/>
          </p:nvPr>
        </p:nvSpPr>
        <p:spPr/>
        <p:txBody>
          <a:bodyPr/>
          <a:lstStyle/>
          <a:p>
            <a:fld id="{4F7D4976-E339-4826-83B7-FBD03F55ECF8}" type="datetimeFigureOut">
              <a:rPr lang="en-US" dirty="0"/>
              <a:t>11/17/2022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‹Nº›</a:t>
            </a:fld>
            <a:endParaRPr lang="en-US" dirty="0"/>
          </a:p>
        </p:txBody>
      </p:sp>
      <p:sp>
        <p:nvSpPr>
          <p:cNvPr id="10" name="Title 9"/>
          <p:cNvSpPr>
            <a:spLocks noGrp="1"/>
          </p:cNvSpPr>
          <p:nvPr>
            <p:ph type="title"/>
          </p:nvPr>
        </p:nvSpPr>
        <p:spPr/>
        <p:txBody>
          <a:bodyPr/>
          <a:lstStyle/>
          <a:p>
            <a:r>
              <a:rPr lang="es-ES" smtClean="0"/>
              <a:t>Haga clic para modificar el estilo de título del patrón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9" name="Date Placeholder 8"/>
          <p:cNvSpPr>
            <a:spLocks noGrp="1"/>
          </p:cNvSpPr>
          <p:nvPr>
            <p:ph type="dt" sz="half" idx="10"/>
          </p:nvPr>
        </p:nvSpPr>
        <p:spPr/>
        <p:txBody>
          <a:bodyPr/>
          <a:lstStyle/>
          <a:p>
            <a:fld id="{D1BE4249-C0D0-4B06-8692-E8BB871AF643}" type="datetimeFigureOut">
              <a:rPr lang="en-US" dirty="0"/>
              <a:t>11/17/2022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11/17/2022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11/17/2022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60960"/>
            <a:ext cx="11999491" cy="6653349"/>
          </a:xfrm>
        </p:spPr>
        <p:txBody>
          <a:bodyPr>
            <a:noAutofit/>
          </a:bodyPr>
          <a:lstStyle/>
          <a:p>
            <a:r>
              <a:rPr lang="es-ES" sz="3200" b="1" dirty="0">
                <a:solidFill>
                  <a:schemeClr val="bg1"/>
                </a:solidFill>
                <a:latin typeface="Calibri" panose="020F0502020204030204" pitchFamily="34" charset="0"/>
                <a:cs typeface="Calibri" panose="020F0502020204030204" pitchFamily="34" charset="0"/>
              </a:rPr>
              <a:t>¿Qué vamos a ver en esta clase?</a:t>
            </a:r>
          </a:p>
          <a:p>
            <a:r>
              <a:rPr lang="es-ES" sz="3200" dirty="0">
                <a:solidFill>
                  <a:schemeClr val="bg1"/>
                </a:solidFill>
                <a:latin typeface="Calibri" panose="020F0502020204030204" pitchFamily="34" charset="0"/>
                <a:cs typeface="Calibri" panose="020F0502020204030204" pitchFamily="34" charset="0"/>
              </a:rPr>
              <a:t>En la clase anterior nos dedicamos a crear la estructura de nuestro sitio, pero todavía se ve un poco feo, ¿no? En esta clase comenzaremos a incorporar algunas herramientas de CSS que nos permitirán darle estilo a nuestro sitio, utilizando colores, fondos y tipografías.</a:t>
            </a:r>
          </a:p>
          <a:p>
            <a:endParaRPr lang="es-ES" sz="3200" b="1" smtClean="0">
              <a:solidFill>
                <a:schemeClr val="bg1"/>
              </a:solidFill>
              <a:latin typeface="Calibri" panose="020F0502020204030204" pitchFamily="34" charset="0"/>
              <a:cs typeface="Calibri" panose="020F0502020204030204" pitchFamily="34" charset="0"/>
            </a:endParaRPr>
          </a:p>
          <a:p>
            <a:r>
              <a:rPr lang="es-ES" sz="3200" b="1" smtClean="0">
                <a:solidFill>
                  <a:schemeClr val="bg1"/>
                </a:solidFill>
                <a:latin typeface="Calibri" panose="020F0502020204030204" pitchFamily="34" charset="0"/>
                <a:cs typeface="Calibri" panose="020F0502020204030204" pitchFamily="34" charset="0"/>
              </a:rPr>
              <a:t>Para </a:t>
            </a:r>
            <a:r>
              <a:rPr lang="es-ES" sz="3200" b="1" dirty="0">
                <a:solidFill>
                  <a:schemeClr val="bg1"/>
                </a:solidFill>
                <a:latin typeface="Calibri" panose="020F0502020204030204" pitchFamily="34" charset="0"/>
                <a:cs typeface="Calibri" panose="020F0502020204030204" pitchFamily="34" charset="0"/>
              </a:rPr>
              <a:t>esto veremos los siguientes temas:</a:t>
            </a:r>
          </a:p>
          <a:p>
            <a:r>
              <a:rPr lang="es-ES" sz="3200" dirty="0">
                <a:solidFill>
                  <a:schemeClr val="bg1"/>
                </a:solidFill>
                <a:latin typeface="Calibri" panose="020F0502020204030204" pitchFamily="34" charset="0"/>
                <a:cs typeface="Calibri" panose="020F0502020204030204" pitchFamily="34" charset="0"/>
              </a:rPr>
              <a:t> Introducción a CSS</a:t>
            </a:r>
          </a:p>
          <a:p>
            <a:r>
              <a:rPr lang="es-ES" sz="3200" dirty="0">
                <a:solidFill>
                  <a:schemeClr val="bg1"/>
                </a:solidFill>
                <a:latin typeface="Calibri" panose="020F0502020204030204" pitchFamily="34" charset="0"/>
                <a:cs typeface="Calibri" panose="020F0502020204030204" pitchFamily="34" charset="0"/>
              </a:rPr>
              <a:t>Tipografías</a:t>
            </a:r>
          </a:p>
          <a:p>
            <a:r>
              <a:rPr lang="es-ES" sz="3200" dirty="0">
                <a:solidFill>
                  <a:schemeClr val="bg1"/>
                </a:solidFill>
                <a:latin typeface="Calibri" panose="020F0502020204030204" pitchFamily="34" charset="0"/>
                <a:cs typeface="Calibri" panose="020F0502020204030204" pitchFamily="34" charset="0"/>
              </a:rPr>
              <a:t>Colores</a:t>
            </a:r>
          </a:p>
          <a:p>
            <a:r>
              <a:rPr lang="es-ES" sz="3200" dirty="0">
                <a:solidFill>
                  <a:schemeClr val="bg1"/>
                </a:solidFill>
                <a:latin typeface="Calibri" panose="020F0502020204030204" pitchFamily="34" charset="0"/>
                <a:cs typeface="Calibri" panose="020F0502020204030204" pitchFamily="34" charset="0"/>
              </a:rPr>
              <a:t>Fondos</a:t>
            </a:r>
          </a:p>
          <a:p>
            <a:endParaRPr lang="es-ES" sz="24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2843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cs typeface="Calibri" panose="020F0502020204030204" pitchFamily="34" charset="0"/>
              </a:rPr>
              <a:t>Selectores descendentes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Estos </a:t>
            </a:r>
            <a:r>
              <a:rPr lang="es-ES" sz="2400" dirty="0">
                <a:solidFill>
                  <a:schemeClr val="bg1"/>
                </a:solidFill>
                <a:latin typeface="Calibri" panose="020F0502020204030204" pitchFamily="34" charset="0"/>
                <a:cs typeface="Calibri" panose="020F0502020204030204" pitchFamily="34" charset="0"/>
              </a:rPr>
              <a:t>selectores sirven para agregar especificidad. En el ejemplo vamos a atrapar al elemento li que esté dentro del </a:t>
            </a:r>
            <a:r>
              <a:rPr lang="es-ES" sz="2400" dirty="0" err="1">
                <a:solidFill>
                  <a:schemeClr val="bg1"/>
                </a:solidFill>
                <a:latin typeface="Calibri" panose="020F0502020204030204" pitchFamily="34" charset="0"/>
                <a:cs typeface="Calibri" panose="020F0502020204030204" pitchFamily="34" charset="0"/>
              </a:rPr>
              <a:t>ul</a:t>
            </a:r>
            <a:r>
              <a:rPr lang="es-ES" sz="2400" dirty="0">
                <a:solidFill>
                  <a:schemeClr val="bg1"/>
                </a:solidFill>
                <a:latin typeface="Calibri" panose="020F0502020204030204" pitchFamily="34" charset="0"/>
                <a:cs typeface="Calibri" panose="020F0502020204030204" pitchFamily="34" charset="0"/>
              </a:rPr>
              <a:t> con el id lista. Para llamarlos desde el CSS escribimos los selectores separados por un espacio (el de la derecha siempre </a:t>
            </a:r>
            <a:r>
              <a:rPr lang="es-ES" sz="2400" dirty="0" smtClean="0">
                <a:solidFill>
                  <a:schemeClr val="bg1"/>
                </a:solidFill>
                <a:latin typeface="Calibri" panose="020F0502020204030204" pitchFamily="34" charset="0"/>
                <a:cs typeface="Calibri" panose="020F0502020204030204" pitchFamily="34" charset="0"/>
              </a:rPr>
              <a:t>será </a:t>
            </a:r>
            <a:r>
              <a:rPr lang="es-ES" sz="2400" dirty="0">
                <a:solidFill>
                  <a:schemeClr val="bg1"/>
                </a:solidFill>
                <a:latin typeface="Calibri" panose="020F0502020204030204" pitchFamily="34" charset="0"/>
                <a:cs typeface="Calibri" panose="020F0502020204030204" pitchFamily="34" charset="0"/>
              </a:rPr>
              <a:t>el que está dentro del de la izquierda</a:t>
            </a:r>
            <a:r>
              <a:rPr lang="es-ES" sz="2400" dirty="0" smtClean="0">
                <a:solidFill>
                  <a:schemeClr val="bg1"/>
                </a:solidFill>
                <a:latin typeface="Calibri" panose="020F0502020204030204" pitchFamily="34" charset="0"/>
                <a:cs typeface="Calibri" panose="020F0502020204030204" pitchFamily="34" charset="0"/>
              </a:rPr>
              <a:t>).</a:t>
            </a:r>
          </a:p>
          <a:p>
            <a:r>
              <a:rPr lang="es-ES" sz="2400" dirty="0" smtClean="0">
                <a:solidFill>
                  <a:schemeClr val="bg1"/>
                </a:solidFill>
                <a:latin typeface="Calibri" panose="020F0502020204030204" pitchFamily="34" charset="0"/>
                <a:cs typeface="Calibri" panose="020F0502020204030204" pitchFamily="34" charset="0"/>
              </a:rPr>
              <a:t> </a:t>
            </a:r>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2830547" y="2560244"/>
            <a:ext cx="6530906" cy="1737511"/>
          </a:xfrm>
          <a:prstGeom prst="rect">
            <a:avLst/>
          </a:prstGeom>
        </p:spPr>
      </p:pic>
    </p:spTree>
    <p:extLst>
      <p:ext uri="{BB962C8B-B14F-4D97-AF65-F5344CB8AC3E}">
        <p14:creationId xmlns:p14="http://schemas.microsoft.com/office/powerpoint/2010/main" val="1441824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smtClean="0">
                <a:solidFill>
                  <a:schemeClr val="bg1"/>
                </a:solidFill>
                <a:latin typeface="Calibri" panose="020F0502020204030204" pitchFamily="34" charset="0"/>
                <a:cs typeface="Calibri" panose="020F0502020204030204" pitchFamily="34" charset="0"/>
              </a:rPr>
              <a:t>Font-</a:t>
            </a:r>
            <a:r>
              <a:rPr lang="es-ES" sz="2400" b="1" dirty="0" err="1" smtClean="0">
                <a:solidFill>
                  <a:schemeClr val="bg1"/>
                </a:solidFill>
                <a:latin typeface="Calibri" panose="020F0502020204030204" pitchFamily="34" charset="0"/>
                <a:cs typeface="Calibri" panose="020F0502020204030204" pitchFamily="34" charset="0"/>
              </a:rPr>
              <a:t>family</a:t>
            </a:r>
            <a:r>
              <a:rPr lang="es-ES" sz="2400" b="1" dirty="0" smtClean="0">
                <a:solidFill>
                  <a:schemeClr val="bg1"/>
                </a:solidFill>
                <a:latin typeface="Calibri" panose="020F0502020204030204" pitchFamily="34" charset="0"/>
                <a:cs typeface="Calibri" panose="020F0502020204030204" pitchFamily="34" charset="0"/>
              </a:rPr>
              <a:t> </a:t>
            </a:r>
          </a:p>
          <a:p>
            <a:r>
              <a:rPr lang="es-ES" sz="2400" dirty="0" smtClean="0">
                <a:solidFill>
                  <a:schemeClr val="bg1"/>
                </a:solidFill>
                <a:latin typeface="Calibri" panose="020F0502020204030204" pitchFamily="34" charset="0"/>
                <a:cs typeface="Calibri" panose="020F0502020204030204" pitchFamily="34" charset="0"/>
              </a:rPr>
              <a:t>Permite </a:t>
            </a:r>
            <a:r>
              <a:rPr lang="es-ES" sz="2400" dirty="0">
                <a:solidFill>
                  <a:schemeClr val="bg1"/>
                </a:solidFill>
                <a:latin typeface="Calibri" panose="020F0502020204030204" pitchFamily="34" charset="0"/>
                <a:cs typeface="Calibri" panose="020F0502020204030204" pitchFamily="34" charset="0"/>
              </a:rPr>
              <a:t>elegir la familia tipográfica que queremos usar. Como valor recibe el nombre de la tipografía que queramos usar. Para que funcione, la tipografía debe existir en la computadora del usuario, o bien debemos usar una </a:t>
            </a:r>
            <a:r>
              <a:rPr lang="es-ES" sz="2400" dirty="0" err="1">
                <a:solidFill>
                  <a:schemeClr val="bg1"/>
                </a:solidFill>
                <a:latin typeface="Calibri" panose="020F0502020204030204" pitchFamily="34" charset="0"/>
                <a:cs typeface="Calibri" panose="020F0502020204030204" pitchFamily="34" charset="0"/>
              </a:rPr>
              <a:t>webfont</a:t>
            </a:r>
            <a:r>
              <a:rPr lang="es-ES" sz="2400" dirty="0">
                <a:solidFill>
                  <a:schemeClr val="bg1"/>
                </a:solidFill>
                <a:latin typeface="Calibri" panose="020F0502020204030204" pitchFamily="34" charset="0"/>
                <a:cs typeface="Calibri" panose="020F0502020204030204" pitchFamily="34" charset="0"/>
              </a:rPr>
              <a:t>. Podemos poner más de una tipografía, separando las adicionales por comas. En caso de que la primera no esté disponible, se cargará la segunda y así sucesivamente</a:t>
            </a:r>
            <a:r>
              <a:rPr lang="es-ES" sz="2400" dirty="0" smtClean="0">
                <a:solidFill>
                  <a:schemeClr val="bg1"/>
                </a:solidFill>
                <a:latin typeface="Calibri" panose="020F0502020204030204" pitchFamily="34" charset="0"/>
                <a:cs typeface="Calibri" panose="020F0502020204030204" pitchFamily="34" charset="0"/>
              </a:rPr>
              <a:t>.</a:t>
            </a:r>
          </a:p>
          <a:p>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2982960" y="2887932"/>
            <a:ext cx="6226080" cy="1385129"/>
          </a:xfrm>
          <a:prstGeom prst="rect">
            <a:avLst/>
          </a:prstGeom>
        </p:spPr>
      </p:pic>
    </p:spTree>
    <p:extLst>
      <p:ext uri="{BB962C8B-B14F-4D97-AF65-F5344CB8AC3E}">
        <p14:creationId xmlns:p14="http://schemas.microsoft.com/office/powerpoint/2010/main" val="2583694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smtClean="0">
                <a:solidFill>
                  <a:schemeClr val="bg1"/>
                </a:solidFill>
                <a:latin typeface="Calibri" panose="020F0502020204030204" pitchFamily="34" charset="0"/>
                <a:cs typeface="Calibri" panose="020F0502020204030204" pitchFamily="34" charset="0"/>
              </a:rPr>
              <a:t>Font-</a:t>
            </a:r>
            <a:r>
              <a:rPr lang="es-ES" sz="2400" b="1" dirty="0" err="1" smtClean="0">
                <a:solidFill>
                  <a:schemeClr val="bg1"/>
                </a:solidFill>
                <a:latin typeface="Calibri" panose="020F0502020204030204" pitchFamily="34" charset="0"/>
                <a:cs typeface="Calibri" panose="020F0502020204030204" pitchFamily="34" charset="0"/>
              </a:rPr>
              <a:t>size</a:t>
            </a:r>
            <a:r>
              <a:rPr lang="es-ES" sz="2400" b="1" dirty="0" smtClean="0">
                <a:solidFill>
                  <a:schemeClr val="bg1"/>
                </a:solidFill>
                <a:latin typeface="Calibri" panose="020F0502020204030204" pitchFamily="34" charset="0"/>
                <a:cs typeface="Calibri" panose="020F0502020204030204" pitchFamily="34" charset="0"/>
              </a:rPr>
              <a:t> </a:t>
            </a:r>
          </a:p>
          <a:p>
            <a:r>
              <a:rPr lang="es-ES" sz="2400" dirty="0" smtClean="0">
                <a:solidFill>
                  <a:schemeClr val="bg1"/>
                </a:solidFill>
                <a:latin typeface="Calibri" panose="020F0502020204030204" pitchFamily="34" charset="0"/>
                <a:cs typeface="Calibri" panose="020F0502020204030204" pitchFamily="34" charset="0"/>
              </a:rPr>
              <a:t>Permite </a:t>
            </a:r>
            <a:r>
              <a:rPr lang="es-ES" sz="2400" dirty="0">
                <a:solidFill>
                  <a:schemeClr val="bg1"/>
                </a:solidFill>
                <a:latin typeface="Calibri" panose="020F0502020204030204" pitchFamily="34" charset="0"/>
                <a:cs typeface="Calibri" panose="020F0502020204030204" pitchFamily="34" charset="0"/>
              </a:rPr>
              <a:t>definir el tamaño tipográfico. Recibe un valor numérico acompañado de la unidad de medida. Las unidades de medida más </a:t>
            </a:r>
            <a:r>
              <a:rPr lang="es-ES" sz="2400" dirty="0" smtClean="0">
                <a:solidFill>
                  <a:schemeClr val="bg1"/>
                </a:solidFill>
                <a:latin typeface="Calibri" panose="020F0502020204030204" pitchFamily="34" charset="0"/>
                <a:cs typeface="Calibri" panose="020F0502020204030204" pitchFamily="34" charset="0"/>
              </a:rPr>
              <a:t>habituales </a:t>
            </a:r>
            <a:r>
              <a:rPr lang="es-ES" sz="2400" dirty="0">
                <a:solidFill>
                  <a:schemeClr val="bg1"/>
                </a:solidFill>
                <a:latin typeface="Calibri" panose="020F0502020204030204" pitchFamily="34" charset="0"/>
                <a:cs typeface="Calibri" panose="020F0502020204030204" pitchFamily="34" charset="0"/>
              </a:rPr>
              <a:t>suelen </a:t>
            </a:r>
            <a:r>
              <a:rPr lang="es-ES" sz="2400" dirty="0" smtClean="0">
                <a:solidFill>
                  <a:schemeClr val="bg1"/>
                </a:solidFill>
                <a:latin typeface="Calibri" panose="020F0502020204030204" pitchFamily="34" charset="0"/>
                <a:cs typeface="Calibri" panose="020F0502020204030204" pitchFamily="34" charset="0"/>
              </a:rPr>
              <a:t>ser</a:t>
            </a:r>
            <a:r>
              <a:rPr lang="es-ES" sz="2400" dirty="0">
                <a:solidFill>
                  <a:schemeClr val="bg1"/>
                </a:solidFill>
                <a:latin typeface="Calibri" panose="020F0502020204030204" pitchFamily="34" charset="0"/>
                <a:cs typeface="Calibri" panose="020F0502020204030204" pitchFamily="34" charset="0"/>
              </a:rPr>
              <a:t>: </a:t>
            </a:r>
            <a:r>
              <a:rPr lang="es-ES" sz="2400" dirty="0" err="1">
                <a:solidFill>
                  <a:schemeClr val="bg1"/>
                </a:solidFill>
                <a:latin typeface="Calibri" panose="020F0502020204030204" pitchFamily="34" charset="0"/>
                <a:cs typeface="Calibri" panose="020F0502020204030204" pitchFamily="34" charset="0"/>
              </a:rPr>
              <a:t>px</a:t>
            </a:r>
            <a:r>
              <a:rPr lang="es-ES" sz="2400" dirty="0">
                <a:solidFill>
                  <a:schemeClr val="bg1"/>
                </a:solidFill>
                <a:latin typeface="Calibri" panose="020F0502020204030204" pitchFamily="34" charset="0"/>
                <a:cs typeface="Calibri" panose="020F0502020204030204" pitchFamily="34" charset="0"/>
              </a:rPr>
              <a:t>, </a:t>
            </a:r>
            <a:r>
              <a:rPr lang="es-ES" sz="2400" dirty="0" err="1">
                <a:solidFill>
                  <a:schemeClr val="bg1"/>
                </a:solidFill>
                <a:latin typeface="Calibri" panose="020F0502020204030204" pitchFamily="34" charset="0"/>
                <a:cs typeface="Calibri" panose="020F0502020204030204" pitchFamily="34" charset="0"/>
              </a:rPr>
              <a:t>em</a:t>
            </a:r>
            <a:r>
              <a:rPr lang="es-ES" sz="2400" dirty="0">
                <a:solidFill>
                  <a:schemeClr val="bg1"/>
                </a:solidFill>
                <a:latin typeface="Calibri" panose="020F0502020204030204" pitchFamily="34" charset="0"/>
                <a:cs typeface="Calibri" panose="020F0502020204030204" pitchFamily="34" charset="0"/>
              </a:rPr>
              <a:t> y rem. </a:t>
            </a:r>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r>
              <a:rPr lang="es-ES" sz="2400" b="1" dirty="0" smtClean="0">
                <a:solidFill>
                  <a:schemeClr val="bg1"/>
                </a:solidFill>
                <a:latin typeface="Calibri" panose="020F0502020204030204" pitchFamily="34" charset="0"/>
                <a:cs typeface="Calibri" panose="020F0502020204030204" pitchFamily="34" charset="0"/>
              </a:rPr>
              <a:t>Font-</a:t>
            </a:r>
            <a:r>
              <a:rPr lang="es-ES" sz="2400" b="1" dirty="0" err="1" smtClean="0">
                <a:solidFill>
                  <a:schemeClr val="bg1"/>
                </a:solidFill>
                <a:latin typeface="Calibri" panose="020F0502020204030204" pitchFamily="34" charset="0"/>
                <a:cs typeface="Calibri" panose="020F0502020204030204" pitchFamily="34" charset="0"/>
              </a:rPr>
              <a:t>style</a:t>
            </a:r>
            <a:r>
              <a:rPr lang="es-ES" sz="2400" b="1" dirty="0" smtClean="0">
                <a:solidFill>
                  <a:schemeClr val="bg1"/>
                </a:solidFill>
                <a:latin typeface="Calibri" panose="020F0502020204030204" pitchFamily="34" charset="0"/>
                <a:cs typeface="Calibri" panose="020F0502020204030204" pitchFamily="34" charset="0"/>
              </a:rPr>
              <a:t> </a:t>
            </a:r>
          </a:p>
          <a:p>
            <a:r>
              <a:rPr lang="es-ES" sz="2400" dirty="0" smtClean="0">
                <a:solidFill>
                  <a:schemeClr val="bg1"/>
                </a:solidFill>
                <a:latin typeface="Calibri" panose="020F0502020204030204" pitchFamily="34" charset="0"/>
                <a:cs typeface="Calibri" panose="020F0502020204030204" pitchFamily="34" charset="0"/>
              </a:rPr>
              <a:t>Define </a:t>
            </a:r>
            <a:r>
              <a:rPr lang="es-ES" sz="2400" dirty="0">
                <a:solidFill>
                  <a:schemeClr val="bg1"/>
                </a:solidFill>
                <a:latin typeface="Calibri" panose="020F0502020204030204" pitchFamily="34" charset="0"/>
                <a:cs typeface="Calibri" panose="020F0502020204030204" pitchFamily="34" charset="0"/>
              </a:rPr>
              <a:t>el estilo de la tipografía. Recibe los valores </a:t>
            </a:r>
            <a:r>
              <a:rPr lang="es-ES" sz="2400" dirty="0" err="1">
                <a:solidFill>
                  <a:schemeClr val="bg1"/>
                </a:solidFill>
                <a:latin typeface="Calibri" panose="020F0502020204030204" pitchFamily="34" charset="0"/>
                <a:cs typeface="Calibri" panose="020F0502020204030204" pitchFamily="34" charset="0"/>
              </a:rPr>
              <a:t>italic</a:t>
            </a:r>
            <a:r>
              <a:rPr lang="es-ES" sz="2400" dirty="0">
                <a:solidFill>
                  <a:schemeClr val="bg1"/>
                </a:solidFill>
                <a:latin typeface="Calibri" panose="020F0502020204030204" pitchFamily="34" charset="0"/>
                <a:cs typeface="Calibri" panose="020F0502020204030204" pitchFamily="34" charset="0"/>
              </a:rPr>
              <a:t>, normal y </a:t>
            </a:r>
            <a:r>
              <a:rPr lang="es-ES" sz="2400" dirty="0" err="1">
                <a:solidFill>
                  <a:schemeClr val="bg1"/>
                </a:solidFill>
                <a:latin typeface="Calibri" panose="020F0502020204030204" pitchFamily="34" charset="0"/>
                <a:cs typeface="Calibri" panose="020F0502020204030204" pitchFamily="34" charset="0"/>
              </a:rPr>
              <a:t>oblique</a:t>
            </a:r>
            <a:r>
              <a:rPr lang="es-ES" sz="2400" dirty="0">
                <a:solidFill>
                  <a:schemeClr val="bg1"/>
                </a:solidFill>
                <a:latin typeface="Calibri" panose="020F0502020204030204" pitchFamily="34" charset="0"/>
                <a:cs typeface="Calibri" panose="020F0502020204030204" pitchFamily="34" charset="0"/>
              </a:rPr>
              <a:t>. Para algunos elementos, como </a:t>
            </a:r>
            <a:r>
              <a:rPr lang="es-ES" sz="2400" i="1" dirty="0">
                <a:solidFill>
                  <a:schemeClr val="bg1"/>
                </a:solidFill>
                <a:latin typeface="Calibri" panose="020F0502020204030204" pitchFamily="34" charset="0"/>
                <a:cs typeface="Calibri" panose="020F0502020204030204" pitchFamily="34" charset="0"/>
              </a:rPr>
              <a:t>, el valor por defecto será </a:t>
            </a:r>
            <a:r>
              <a:rPr lang="es-ES" sz="2400" i="1" dirty="0" err="1">
                <a:solidFill>
                  <a:schemeClr val="bg1"/>
                </a:solidFill>
                <a:latin typeface="Calibri" panose="020F0502020204030204" pitchFamily="34" charset="0"/>
                <a:cs typeface="Calibri" panose="020F0502020204030204" pitchFamily="34" charset="0"/>
              </a:rPr>
              <a:t>italic</a:t>
            </a:r>
            <a:r>
              <a:rPr lang="es-ES" sz="2400" i="1" dirty="0" smtClean="0">
                <a:solidFill>
                  <a:schemeClr val="bg1"/>
                </a:solidFill>
                <a:latin typeface="Calibri" panose="020F0502020204030204" pitchFamily="34" charset="0"/>
                <a:cs typeface="Calibri" panose="020F0502020204030204" pitchFamily="34" charset="0"/>
              </a:rPr>
              <a:t>.</a:t>
            </a: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4419750" y="1962683"/>
            <a:ext cx="3299746" cy="1226926"/>
          </a:xfrm>
          <a:prstGeom prst="rect">
            <a:avLst/>
          </a:prstGeom>
        </p:spPr>
      </p:pic>
      <p:pic>
        <p:nvPicPr>
          <p:cNvPr id="4" name="Imagen 3"/>
          <p:cNvPicPr>
            <a:picLocks noChangeAspect="1"/>
          </p:cNvPicPr>
          <p:nvPr/>
        </p:nvPicPr>
        <p:blipFill>
          <a:blip r:embed="rId3"/>
          <a:stretch>
            <a:fillRect/>
          </a:stretch>
        </p:blipFill>
        <p:spPr>
          <a:xfrm>
            <a:off x="4572751" y="5052298"/>
            <a:ext cx="3132091" cy="1272650"/>
          </a:xfrm>
          <a:prstGeom prst="rect">
            <a:avLst/>
          </a:prstGeom>
        </p:spPr>
      </p:pic>
    </p:spTree>
    <p:extLst>
      <p:ext uri="{BB962C8B-B14F-4D97-AF65-F5344CB8AC3E}">
        <p14:creationId xmlns:p14="http://schemas.microsoft.com/office/powerpoint/2010/main" val="3883860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smtClean="0">
                <a:solidFill>
                  <a:schemeClr val="bg1"/>
                </a:solidFill>
                <a:latin typeface="Calibri" panose="020F0502020204030204" pitchFamily="34" charset="0"/>
                <a:cs typeface="Calibri" panose="020F0502020204030204" pitchFamily="34" charset="0"/>
              </a:rPr>
              <a:t>Font-</a:t>
            </a:r>
            <a:r>
              <a:rPr lang="es-ES" sz="2400" b="1" dirty="0" err="1" smtClean="0">
                <a:solidFill>
                  <a:schemeClr val="bg1"/>
                </a:solidFill>
                <a:latin typeface="Calibri" panose="020F0502020204030204" pitchFamily="34" charset="0"/>
                <a:cs typeface="Calibri" panose="020F0502020204030204" pitchFamily="34" charset="0"/>
              </a:rPr>
              <a:t>weight</a:t>
            </a:r>
            <a:r>
              <a:rPr lang="es-ES" sz="2400" b="1" dirty="0" smtClean="0">
                <a:solidFill>
                  <a:schemeClr val="bg1"/>
                </a:solidFill>
                <a:latin typeface="Calibri" panose="020F0502020204030204" pitchFamily="34" charset="0"/>
                <a:cs typeface="Calibri" panose="020F0502020204030204" pitchFamily="34" charset="0"/>
              </a:rPr>
              <a:t> </a:t>
            </a:r>
          </a:p>
          <a:p>
            <a:r>
              <a:rPr lang="es-ES" sz="2400" dirty="0" smtClean="0">
                <a:solidFill>
                  <a:schemeClr val="bg1"/>
                </a:solidFill>
                <a:latin typeface="Calibri" panose="020F0502020204030204" pitchFamily="34" charset="0"/>
                <a:cs typeface="Calibri" panose="020F0502020204030204" pitchFamily="34" charset="0"/>
              </a:rPr>
              <a:t>Define </a:t>
            </a:r>
            <a:r>
              <a:rPr lang="es-ES" sz="2400" dirty="0">
                <a:solidFill>
                  <a:schemeClr val="bg1"/>
                </a:solidFill>
                <a:latin typeface="Calibri" panose="020F0502020204030204" pitchFamily="34" charset="0"/>
                <a:cs typeface="Calibri" panose="020F0502020204030204" pitchFamily="34" charset="0"/>
              </a:rPr>
              <a:t>el peso de la tipografía. Recibe los valores </a:t>
            </a:r>
            <a:r>
              <a:rPr lang="es-ES" sz="2400" dirty="0" err="1">
                <a:solidFill>
                  <a:schemeClr val="bg1"/>
                </a:solidFill>
                <a:latin typeface="Calibri" panose="020F0502020204030204" pitchFamily="34" charset="0"/>
                <a:cs typeface="Calibri" panose="020F0502020204030204" pitchFamily="34" charset="0"/>
              </a:rPr>
              <a:t>bold</a:t>
            </a:r>
            <a:r>
              <a:rPr lang="es-ES" sz="2400" dirty="0">
                <a:solidFill>
                  <a:schemeClr val="bg1"/>
                </a:solidFill>
                <a:latin typeface="Calibri" panose="020F0502020204030204" pitchFamily="34" charset="0"/>
                <a:cs typeface="Calibri" panose="020F0502020204030204" pitchFamily="34" charset="0"/>
              </a:rPr>
              <a:t>, </a:t>
            </a:r>
            <a:r>
              <a:rPr lang="es-ES" sz="2400" dirty="0" err="1">
                <a:solidFill>
                  <a:schemeClr val="bg1"/>
                </a:solidFill>
                <a:latin typeface="Calibri" panose="020F0502020204030204" pitchFamily="34" charset="0"/>
                <a:cs typeface="Calibri" panose="020F0502020204030204" pitchFamily="34" charset="0"/>
              </a:rPr>
              <a:t>lighter</a:t>
            </a:r>
            <a:r>
              <a:rPr lang="es-ES" sz="2400" dirty="0">
                <a:solidFill>
                  <a:schemeClr val="bg1"/>
                </a:solidFill>
                <a:latin typeface="Calibri" panose="020F0502020204030204" pitchFamily="34" charset="0"/>
                <a:cs typeface="Calibri" panose="020F0502020204030204" pitchFamily="34" charset="0"/>
              </a:rPr>
              <a:t>, normal, entre otros. También puede recibir un valor numérico que se irá incrementando de 100 en 100. Para algunos tags el valor por defecto será </a:t>
            </a:r>
            <a:r>
              <a:rPr lang="es-ES" sz="2400" dirty="0" err="1">
                <a:solidFill>
                  <a:schemeClr val="bg1"/>
                </a:solidFill>
                <a:latin typeface="Calibri" panose="020F0502020204030204" pitchFamily="34" charset="0"/>
                <a:cs typeface="Calibri" panose="020F0502020204030204" pitchFamily="34" charset="0"/>
              </a:rPr>
              <a:t>bold</a:t>
            </a:r>
            <a:r>
              <a:rPr lang="es-ES" sz="2400" dirty="0" smtClean="0">
                <a:solidFill>
                  <a:schemeClr val="bg1"/>
                </a:solidFill>
                <a:latin typeface="Calibri" panose="020F0502020204030204" pitchFamily="34" charset="0"/>
                <a:cs typeface="Calibri" panose="020F0502020204030204" pitchFamily="34" charset="0"/>
              </a:rPr>
              <a:t>.</a:t>
            </a: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r>
              <a:rPr lang="es-ES" sz="2400" b="1" dirty="0" smtClean="0">
                <a:solidFill>
                  <a:schemeClr val="bg1"/>
                </a:solidFill>
                <a:latin typeface="Calibri" panose="020F0502020204030204" pitchFamily="34" charset="0"/>
                <a:cs typeface="Calibri" panose="020F0502020204030204" pitchFamily="34" charset="0"/>
              </a:rPr>
              <a:t>Text-</a:t>
            </a:r>
            <a:r>
              <a:rPr lang="es-ES" sz="2400" b="1" dirty="0" err="1" smtClean="0">
                <a:solidFill>
                  <a:schemeClr val="bg1"/>
                </a:solidFill>
                <a:latin typeface="Calibri" panose="020F0502020204030204" pitchFamily="34" charset="0"/>
                <a:cs typeface="Calibri" panose="020F0502020204030204" pitchFamily="34" charset="0"/>
              </a:rPr>
              <a:t>align</a:t>
            </a:r>
            <a:r>
              <a:rPr lang="es-ES" sz="2400" b="1" dirty="0" smtClean="0">
                <a:solidFill>
                  <a:schemeClr val="bg1"/>
                </a:solidFill>
                <a:latin typeface="Calibri" panose="020F0502020204030204" pitchFamily="34" charset="0"/>
                <a:cs typeface="Calibri" panose="020F0502020204030204" pitchFamily="34" charset="0"/>
              </a:rPr>
              <a:t> </a:t>
            </a:r>
          </a:p>
          <a:p>
            <a:r>
              <a:rPr lang="es-ES" sz="2400" dirty="0" smtClean="0">
                <a:solidFill>
                  <a:schemeClr val="bg1"/>
                </a:solidFill>
                <a:latin typeface="Calibri" panose="020F0502020204030204" pitchFamily="34" charset="0"/>
                <a:cs typeface="Calibri" panose="020F0502020204030204" pitchFamily="34" charset="0"/>
              </a:rPr>
              <a:t>Permite </a:t>
            </a:r>
            <a:r>
              <a:rPr lang="es-ES" sz="2400" dirty="0">
                <a:solidFill>
                  <a:schemeClr val="bg1"/>
                </a:solidFill>
                <a:latin typeface="Calibri" panose="020F0502020204030204" pitchFamily="34" charset="0"/>
                <a:cs typeface="Calibri" panose="020F0502020204030204" pitchFamily="34" charset="0"/>
              </a:rPr>
              <a:t>definir la alineación del texto. Los valores que recibe son center, </a:t>
            </a:r>
            <a:r>
              <a:rPr lang="es-ES" sz="2400" dirty="0" err="1">
                <a:solidFill>
                  <a:schemeClr val="bg1"/>
                </a:solidFill>
                <a:latin typeface="Calibri" panose="020F0502020204030204" pitchFamily="34" charset="0"/>
                <a:cs typeface="Calibri" panose="020F0502020204030204" pitchFamily="34" charset="0"/>
              </a:rPr>
              <a:t>left</a:t>
            </a:r>
            <a:r>
              <a:rPr lang="es-ES" sz="2400" dirty="0">
                <a:solidFill>
                  <a:schemeClr val="bg1"/>
                </a:solidFill>
                <a:latin typeface="Calibri" panose="020F0502020204030204" pitchFamily="34" charset="0"/>
                <a:cs typeface="Calibri" panose="020F0502020204030204" pitchFamily="34" charset="0"/>
              </a:rPr>
              <a:t>, </a:t>
            </a:r>
            <a:r>
              <a:rPr lang="es-ES" sz="2400" dirty="0" err="1">
                <a:solidFill>
                  <a:schemeClr val="bg1"/>
                </a:solidFill>
                <a:latin typeface="Calibri" panose="020F0502020204030204" pitchFamily="34" charset="0"/>
                <a:cs typeface="Calibri" panose="020F0502020204030204" pitchFamily="34" charset="0"/>
              </a:rPr>
              <a:t>right</a:t>
            </a:r>
            <a:r>
              <a:rPr lang="es-ES" sz="2400" dirty="0">
                <a:solidFill>
                  <a:schemeClr val="bg1"/>
                </a:solidFill>
                <a:latin typeface="Calibri" panose="020F0502020204030204" pitchFamily="34" charset="0"/>
                <a:cs typeface="Calibri" panose="020F0502020204030204" pitchFamily="34" charset="0"/>
              </a:rPr>
              <a:t>, </a:t>
            </a:r>
            <a:r>
              <a:rPr lang="es-ES" sz="2400" dirty="0" err="1">
                <a:solidFill>
                  <a:schemeClr val="bg1"/>
                </a:solidFill>
                <a:latin typeface="Calibri" panose="020F0502020204030204" pitchFamily="34" charset="0"/>
                <a:cs typeface="Calibri" panose="020F0502020204030204" pitchFamily="34" charset="0"/>
              </a:rPr>
              <a:t>inherit</a:t>
            </a:r>
            <a:r>
              <a:rPr lang="es-ES" sz="2400" dirty="0">
                <a:solidFill>
                  <a:schemeClr val="bg1"/>
                </a:solidFill>
                <a:latin typeface="Calibri" panose="020F0502020204030204" pitchFamily="34" charset="0"/>
                <a:cs typeface="Calibri" panose="020F0502020204030204" pitchFamily="34" charset="0"/>
              </a:rPr>
              <a:t> y </a:t>
            </a:r>
            <a:r>
              <a:rPr lang="es-ES" sz="2400" dirty="0" err="1">
                <a:solidFill>
                  <a:schemeClr val="bg1"/>
                </a:solidFill>
                <a:latin typeface="Calibri" panose="020F0502020204030204" pitchFamily="34" charset="0"/>
                <a:cs typeface="Calibri" panose="020F0502020204030204" pitchFamily="34" charset="0"/>
              </a:rPr>
              <a:t>justify</a:t>
            </a:r>
            <a:r>
              <a:rPr lang="es-ES" sz="2400" dirty="0">
                <a:solidFill>
                  <a:schemeClr val="bg1"/>
                </a:solidFill>
                <a:latin typeface="Calibri" panose="020F0502020204030204" pitchFamily="34" charset="0"/>
                <a:cs typeface="Calibri" panose="020F0502020204030204" pitchFamily="34" charset="0"/>
              </a:rPr>
              <a:t>. El valor por defecto para todos los elementos es </a:t>
            </a:r>
            <a:r>
              <a:rPr lang="es-ES" sz="2400" dirty="0" err="1">
                <a:solidFill>
                  <a:schemeClr val="bg1"/>
                </a:solidFill>
                <a:latin typeface="Calibri" panose="020F0502020204030204" pitchFamily="34" charset="0"/>
                <a:cs typeface="Calibri" panose="020F0502020204030204" pitchFamily="34" charset="0"/>
              </a:rPr>
              <a:t>left</a:t>
            </a:r>
            <a:r>
              <a:rPr lang="es-ES" sz="2400" dirty="0">
                <a:solidFill>
                  <a:schemeClr val="bg1"/>
                </a:solidFill>
                <a:latin typeface="Calibri" panose="020F0502020204030204" pitchFamily="34" charset="0"/>
                <a:cs typeface="Calibri" panose="020F0502020204030204" pitchFamily="34" charset="0"/>
              </a:rPr>
              <a:t>.</a:t>
            </a:r>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4558388" y="1933076"/>
            <a:ext cx="2987299" cy="1356478"/>
          </a:xfrm>
          <a:prstGeom prst="rect">
            <a:avLst/>
          </a:prstGeom>
        </p:spPr>
      </p:pic>
      <p:pic>
        <p:nvPicPr>
          <p:cNvPr id="4" name="Imagen 3"/>
          <p:cNvPicPr>
            <a:picLocks noChangeAspect="1"/>
          </p:cNvPicPr>
          <p:nvPr/>
        </p:nvPicPr>
        <p:blipFill>
          <a:blip r:embed="rId3"/>
          <a:stretch>
            <a:fillRect/>
          </a:stretch>
        </p:blipFill>
        <p:spPr>
          <a:xfrm>
            <a:off x="4409784" y="5087752"/>
            <a:ext cx="3284505" cy="1447925"/>
          </a:xfrm>
          <a:prstGeom prst="rect">
            <a:avLst/>
          </a:prstGeom>
        </p:spPr>
      </p:pic>
    </p:spTree>
    <p:extLst>
      <p:ext uri="{BB962C8B-B14F-4D97-AF65-F5344CB8AC3E}">
        <p14:creationId xmlns:p14="http://schemas.microsoft.com/office/powerpoint/2010/main" val="1879148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smtClean="0">
                <a:solidFill>
                  <a:schemeClr val="bg1"/>
                </a:solidFill>
                <a:latin typeface="Calibri" panose="020F0502020204030204" pitchFamily="34" charset="0"/>
                <a:cs typeface="Calibri" panose="020F0502020204030204" pitchFamily="34" charset="0"/>
              </a:rPr>
              <a:t>Text-</a:t>
            </a:r>
            <a:r>
              <a:rPr lang="es-ES" sz="2400" b="1" dirty="0" err="1" smtClean="0">
                <a:solidFill>
                  <a:schemeClr val="bg1"/>
                </a:solidFill>
                <a:latin typeface="Calibri" panose="020F0502020204030204" pitchFamily="34" charset="0"/>
                <a:cs typeface="Calibri" panose="020F0502020204030204" pitchFamily="34" charset="0"/>
              </a:rPr>
              <a:t>decoration</a:t>
            </a:r>
            <a:r>
              <a:rPr lang="es-ES" sz="2400" b="1" dirty="0" smtClean="0">
                <a:solidFill>
                  <a:schemeClr val="bg1"/>
                </a:solidFill>
                <a:latin typeface="Calibri" panose="020F0502020204030204" pitchFamily="34" charset="0"/>
                <a:cs typeface="Calibri" panose="020F0502020204030204" pitchFamily="34" charset="0"/>
              </a:rPr>
              <a:t> </a:t>
            </a:r>
          </a:p>
          <a:p>
            <a:r>
              <a:rPr lang="es-ES" sz="2400" dirty="0" smtClean="0">
                <a:solidFill>
                  <a:schemeClr val="bg1"/>
                </a:solidFill>
                <a:latin typeface="Calibri" panose="020F0502020204030204" pitchFamily="34" charset="0"/>
                <a:cs typeface="Calibri" panose="020F0502020204030204" pitchFamily="34" charset="0"/>
              </a:rPr>
              <a:t>Permite </a:t>
            </a:r>
            <a:r>
              <a:rPr lang="es-ES" sz="2400" dirty="0">
                <a:solidFill>
                  <a:schemeClr val="bg1"/>
                </a:solidFill>
                <a:latin typeface="Calibri" panose="020F0502020204030204" pitchFamily="34" charset="0"/>
                <a:cs typeface="Calibri" panose="020F0502020204030204" pitchFamily="34" charset="0"/>
              </a:rPr>
              <a:t>elegir un tipo de decoración para el texto. Recibe los valores line-</a:t>
            </a:r>
            <a:r>
              <a:rPr lang="es-ES" sz="2400" dirty="0" err="1">
                <a:solidFill>
                  <a:schemeClr val="bg1"/>
                </a:solidFill>
                <a:latin typeface="Calibri" panose="020F0502020204030204" pitchFamily="34" charset="0"/>
                <a:cs typeface="Calibri" panose="020F0502020204030204" pitchFamily="34" charset="0"/>
              </a:rPr>
              <a:t>through</a:t>
            </a:r>
            <a:r>
              <a:rPr lang="es-ES" sz="2400" dirty="0">
                <a:solidFill>
                  <a:schemeClr val="bg1"/>
                </a:solidFill>
                <a:latin typeface="Calibri" panose="020F0502020204030204" pitchFamily="34" charset="0"/>
                <a:cs typeface="Calibri" panose="020F0502020204030204" pitchFamily="34" charset="0"/>
              </a:rPr>
              <a:t>, </a:t>
            </a:r>
            <a:r>
              <a:rPr lang="es-ES" sz="2400" dirty="0" err="1">
                <a:solidFill>
                  <a:schemeClr val="bg1"/>
                </a:solidFill>
                <a:latin typeface="Calibri" panose="020F0502020204030204" pitchFamily="34" charset="0"/>
                <a:cs typeface="Calibri" panose="020F0502020204030204" pitchFamily="34" charset="0"/>
              </a:rPr>
              <a:t>underline</a:t>
            </a:r>
            <a:r>
              <a:rPr lang="es-ES" sz="2400" dirty="0">
                <a:solidFill>
                  <a:schemeClr val="bg1"/>
                </a:solidFill>
                <a:latin typeface="Calibri" panose="020F0502020204030204" pitchFamily="34" charset="0"/>
                <a:cs typeface="Calibri" panose="020F0502020204030204" pitchFamily="34" charset="0"/>
              </a:rPr>
              <a:t>, </a:t>
            </a:r>
            <a:r>
              <a:rPr lang="es-ES" sz="2400" dirty="0" err="1">
                <a:solidFill>
                  <a:schemeClr val="bg1"/>
                </a:solidFill>
                <a:latin typeface="Calibri" panose="020F0502020204030204" pitchFamily="34" charset="0"/>
                <a:cs typeface="Calibri" panose="020F0502020204030204" pitchFamily="34" charset="0"/>
              </a:rPr>
              <a:t>overline</a:t>
            </a:r>
            <a:r>
              <a:rPr lang="es-ES" sz="2400" dirty="0">
                <a:solidFill>
                  <a:schemeClr val="bg1"/>
                </a:solidFill>
                <a:latin typeface="Calibri" panose="020F0502020204030204" pitchFamily="34" charset="0"/>
                <a:cs typeface="Calibri" panose="020F0502020204030204" pitchFamily="34" charset="0"/>
              </a:rPr>
              <a:t> y none. Para algunos elementos, </a:t>
            </a:r>
            <a:r>
              <a:rPr lang="es-ES" sz="2400" dirty="0" smtClean="0">
                <a:solidFill>
                  <a:schemeClr val="bg1"/>
                </a:solidFill>
                <a:latin typeface="Calibri" panose="020F0502020204030204" pitchFamily="34" charset="0"/>
                <a:cs typeface="Calibri" panose="020F0502020204030204" pitchFamily="34" charset="0"/>
              </a:rPr>
              <a:t>como </a:t>
            </a:r>
            <a:r>
              <a:rPr lang="es-ES" sz="2400" dirty="0">
                <a:solidFill>
                  <a:schemeClr val="bg1"/>
                </a:solidFill>
                <a:latin typeface="Calibri" panose="020F0502020204030204" pitchFamily="34" charset="0"/>
                <a:cs typeface="Calibri" panose="020F0502020204030204" pitchFamily="34" charset="0"/>
              </a:rPr>
              <a:t>los enlaces, el valor por defecto será </a:t>
            </a:r>
            <a:r>
              <a:rPr lang="es-ES" sz="2400" dirty="0" err="1">
                <a:solidFill>
                  <a:schemeClr val="bg1"/>
                </a:solidFill>
                <a:latin typeface="Calibri" panose="020F0502020204030204" pitchFamily="34" charset="0"/>
                <a:cs typeface="Calibri" panose="020F0502020204030204" pitchFamily="34" charset="0"/>
              </a:rPr>
              <a:t>underline</a:t>
            </a:r>
            <a:r>
              <a:rPr lang="es-ES" sz="2400" dirty="0" smtClean="0">
                <a:solidFill>
                  <a:schemeClr val="bg1"/>
                </a:solidFill>
                <a:latin typeface="Calibri" panose="020F0502020204030204" pitchFamily="34" charset="0"/>
                <a:cs typeface="Calibri" panose="020F0502020204030204" pitchFamily="34" charset="0"/>
              </a:rPr>
              <a:t>.</a:t>
            </a: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r>
              <a:rPr lang="es-ES" sz="2400" b="1" dirty="0" smtClean="0">
                <a:solidFill>
                  <a:schemeClr val="bg1"/>
                </a:solidFill>
                <a:latin typeface="Calibri" panose="020F0502020204030204" pitchFamily="34" charset="0"/>
                <a:cs typeface="Calibri" panose="020F0502020204030204" pitchFamily="34" charset="0"/>
              </a:rPr>
              <a:t>Line-</a:t>
            </a:r>
            <a:r>
              <a:rPr lang="es-ES" sz="2400" b="1" dirty="0" err="1" smtClean="0">
                <a:solidFill>
                  <a:schemeClr val="bg1"/>
                </a:solidFill>
                <a:latin typeface="Calibri" panose="020F0502020204030204" pitchFamily="34" charset="0"/>
                <a:cs typeface="Calibri" panose="020F0502020204030204" pitchFamily="34" charset="0"/>
              </a:rPr>
              <a:t>height</a:t>
            </a:r>
            <a:r>
              <a:rPr lang="es-ES" sz="2400" b="1" dirty="0" smtClean="0">
                <a:solidFill>
                  <a:schemeClr val="bg1"/>
                </a:solidFill>
                <a:latin typeface="Calibri" panose="020F0502020204030204" pitchFamily="34" charset="0"/>
                <a:cs typeface="Calibri" panose="020F0502020204030204" pitchFamily="34" charset="0"/>
              </a:rPr>
              <a:t> </a:t>
            </a:r>
          </a:p>
          <a:p>
            <a:r>
              <a:rPr lang="es-ES" sz="2400" dirty="0" smtClean="0">
                <a:solidFill>
                  <a:schemeClr val="bg1"/>
                </a:solidFill>
                <a:latin typeface="Calibri" panose="020F0502020204030204" pitchFamily="34" charset="0"/>
                <a:cs typeface="Calibri" panose="020F0502020204030204" pitchFamily="34" charset="0"/>
              </a:rPr>
              <a:t>Permite </a:t>
            </a:r>
            <a:r>
              <a:rPr lang="es-ES" sz="2400" dirty="0">
                <a:solidFill>
                  <a:schemeClr val="bg1"/>
                </a:solidFill>
                <a:latin typeface="Calibri" panose="020F0502020204030204" pitchFamily="34" charset="0"/>
                <a:cs typeface="Calibri" panose="020F0502020204030204" pitchFamily="34" charset="0"/>
              </a:rPr>
              <a:t>definir el alto de cada línea de textos. Esto también suele llamarse interlineado. Recibe un valor numérico acompañado de la unidad de medida y, por lo general, está relacionado con el tamaño de la letra o </a:t>
            </a:r>
            <a:r>
              <a:rPr lang="es-ES" sz="2400" dirty="0" err="1">
                <a:solidFill>
                  <a:schemeClr val="bg1"/>
                </a:solidFill>
                <a:latin typeface="Calibri" panose="020F0502020204030204" pitchFamily="34" charset="0"/>
                <a:cs typeface="Calibri" panose="020F0502020204030204" pitchFamily="34" charset="0"/>
              </a:rPr>
              <a:t>font-size</a:t>
            </a:r>
            <a:r>
              <a:rPr lang="es-ES" sz="2400" dirty="0">
                <a:solidFill>
                  <a:schemeClr val="bg1"/>
                </a:solidFill>
                <a:latin typeface="Calibri" panose="020F0502020204030204" pitchFamily="34" charset="0"/>
                <a:cs typeface="Calibri" panose="020F0502020204030204" pitchFamily="34" charset="0"/>
              </a:rPr>
              <a:t>.</a:t>
            </a:r>
          </a:p>
          <a:p>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4254433" y="1467379"/>
            <a:ext cx="3779848" cy="1303133"/>
          </a:xfrm>
          <a:prstGeom prst="rect">
            <a:avLst/>
          </a:prstGeom>
        </p:spPr>
      </p:pic>
      <p:pic>
        <p:nvPicPr>
          <p:cNvPr id="4" name="Imagen 3"/>
          <p:cNvPicPr>
            <a:picLocks noChangeAspect="1"/>
          </p:cNvPicPr>
          <p:nvPr/>
        </p:nvPicPr>
        <p:blipFill>
          <a:blip r:embed="rId3"/>
          <a:stretch>
            <a:fillRect/>
          </a:stretch>
        </p:blipFill>
        <p:spPr>
          <a:xfrm>
            <a:off x="4387362" y="4580793"/>
            <a:ext cx="3569676" cy="1682324"/>
          </a:xfrm>
          <a:prstGeom prst="rect">
            <a:avLst/>
          </a:prstGeom>
        </p:spPr>
      </p:pic>
    </p:spTree>
    <p:extLst>
      <p:ext uri="{BB962C8B-B14F-4D97-AF65-F5344CB8AC3E}">
        <p14:creationId xmlns:p14="http://schemas.microsoft.com/office/powerpoint/2010/main" val="3280525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dirty="0">
                <a:solidFill>
                  <a:schemeClr val="bg1"/>
                </a:solidFill>
                <a:latin typeface="Calibri" panose="020F0502020204030204" pitchFamily="34" charset="0"/>
                <a:cs typeface="Calibri" panose="020F0502020204030204" pitchFamily="34" charset="0"/>
              </a:rPr>
              <a:t>Formatos de color </a:t>
            </a:r>
            <a:endParaRPr lang="es-ES" sz="2400"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Los </a:t>
            </a:r>
            <a:r>
              <a:rPr lang="es-ES" sz="2400" dirty="0">
                <a:solidFill>
                  <a:schemeClr val="bg1"/>
                </a:solidFill>
                <a:latin typeface="Calibri" panose="020F0502020204030204" pitchFamily="34" charset="0"/>
                <a:cs typeface="Calibri" panose="020F0502020204030204" pitchFamily="34" charset="0"/>
              </a:rPr>
              <a:t>siguientes formatos se pueden aplicar en cualquier propiedad de CSS que reciba color: </a:t>
            </a:r>
            <a:r>
              <a:rPr lang="es-ES" sz="2400" b="1" dirty="0">
                <a:solidFill>
                  <a:schemeClr val="bg1"/>
                </a:solidFill>
                <a:latin typeface="Calibri" panose="020F0502020204030204" pitchFamily="34" charset="0"/>
                <a:cs typeface="Calibri" panose="020F0502020204030204" pitchFamily="34" charset="0"/>
              </a:rPr>
              <a:t>Nombre </a:t>
            </a:r>
            <a:r>
              <a:rPr lang="es-ES" sz="2400" dirty="0" err="1" smtClean="0">
                <a:solidFill>
                  <a:schemeClr val="bg1"/>
                </a:solidFill>
                <a:latin typeface="Calibri" panose="020F0502020204030204" pitchFamily="34" charset="0"/>
                <a:cs typeface="Calibri" panose="020F0502020204030204" pitchFamily="34" charset="0"/>
              </a:rPr>
              <a:t>purple</a:t>
            </a:r>
            <a:r>
              <a:rPr lang="es-ES" sz="2400" dirty="0" smtClean="0">
                <a:solidFill>
                  <a:schemeClr val="bg1"/>
                </a:solidFill>
                <a:latin typeface="Calibri" panose="020F0502020204030204" pitchFamily="34" charset="0"/>
                <a:cs typeface="Calibri" panose="020F0502020204030204" pitchFamily="34" charset="0"/>
              </a:rPr>
              <a:t> </a:t>
            </a:r>
          </a:p>
          <a:p>
            <a:r>
              <a:rPr lang="es-ES" sz="2400" b="1" dirty="0" smtClean="0">
                <a:solidFill>
                  <a:schemeClr val="bg1"/>
                </a:solidFill>
                <a:latin typeface="Calibri" panose="020F0502020204030204" pitchFamily="34" charset="0"/>
                <a:cs typeface="Calibri" panose="020F0502020204030204" pitchFamily="34" charset="0"/>
              </a:rPr>
              <a:t>Hexadecimal</a:t>
            </a:r>
            <a:r>
              <a:rPr lang="es-ES" sz="2400" dirty="0" smtClean="0">
                <a:solidFill>
                  <a:schemeClr val="bg1"/>
                </a:solidFill>
                <a:latin typeface="Calibri" panose="020F0502020204030204" pitchFamily="34" charset="0"/>
                <a:cs typeface="Calibri" panose="020F0502020204030204" pitchFamily="34" charset="0"/>
              </a:rPr>
              <a:t> </a:t>
            </a:r>
            <a:r>
              <a:rPr lang="es-ES" sz="2400" dirty="0">
                <a:solidFill>
                  <a:schemeClr val="bg1"/>
                </a:solidFill>
                <a:latin typeface="Calibri" panose="020F0502020204030204" pitchFamily="34" charset="0"/>
                <a:cs typeface="Calibri" panose="020F0502020204030204" pitchFamily="34" charset="0"/>
              </a:rPr>
              <a:t>#f05331 </a:t>
            </a:r>
            <a:endParaRPr lang="es-ES" sz="2400" dirty="0" smtClean="0">
              <a:solidFill>
                <a:schemeClr val="bg1"/>
              </a:solidFill>
              <a:latin typeface="Calibri" panose="020F0502020204030204" pitchFamily="34" charset="0"/>
              <a:cs typeface="Calibri" panose="020F0502020204030204" pitchFamily="34" charset="0"/>
            </a:endParaRPr>
          </a:p>
          <a:p>
            <a:r>
              <a:rPr lang="es-ES" sz="2400" b="1" dirty="0" smtClean="0">
                <a:solidFill>
                  <a:schemeClr val="bg1"/>
                </a:solidFill>
                <a:latin typeface="Calibri" panose="020F0502020204030204" pitchFamily="34" charset="0"/>
                <a:cs typeface="Calibri" panose="020F0502020204030204" pitchFamily="34" charset="0"/>
              </a:rPr>
              <a:t>RGB</a:t>
            </a:r>
            <a:r>
              <a:rPr lang="es-ES" sz="2400" dirty="0" smtClean="0">
                <a:solidFill>
                  <a:schemeClr val="bg1"/>
                </a:solidFill>
                <a:latin typeface="Calibri" panose="020F0502020204030204" pitchFamily="34" charset="0"/>
                <a:cs typeface="Calibri" panose="020F0502020204030204" pitchFamily="34" charset="0"/>
              </a:rPr>
              <a:t> </a:t>
            </a:r>
            <a:r>
              <a:rPr lang="es-ES" sz="2400" dirty="0">
                <a:solidFill>
                  <a:schemeClr val="bg1"/>
                </a:solidFill>
                <a:latin typeface="Calibri" panose="020F0502020204030204" pitchFamily="34" charset="0"/>
                <a:cs typeface="Calibri" panose="020F0502020204030204" pitchFamily="34" charset="0"/>
              </a:rPr>
              <a:t>rgb(255, 100, 50) </a:t>
            </a:r>
            <a:endParaRPr lang="es-ES" sz="2400" dirty="0" smtClean="0">
              <a:solidFill>
                <a:schemeClr val="bg1"/>
              </a:solidFill>
              <a:latin typeface="Calibri" panose="020F0502020204030204" pitchFamily="34" charset="0"/>
              <a:cs typeface="Calibri" panose="020F0502020204030204" pitchFamily="34" charset="0"/>
            </a:endParaRPr>
          </a:p>
          <a:p>
            <a:r>
              <a:rPr lang="es-ES" sz="2400" b="1" dirty="0" smtClean="0">
                <a:solidFill>
                  <a:schemeClr val="bg1"/>
                </a:solidFill>
                <a:latin typeface="Calibri" panose="020F0502020204030204" pitchFamily="34" charset="0"/>
                <a:cs typeface="Calibri" panose="020F0502020204030204" pitchFamily="34" charset="0"/>
              </a:rPr>
              <a:t>RGBA</a:t>
            </a:r>
            <a:r>
              <a:rPr lang="es-ES" sz="2400" dirty="0" smtClean="0">
                <a:solidFill>
                  <a:schemeClr val="bg1"/>
                </a:solidFill>
                <a:latin typeface="Calibri" panose="020F0502020204030204" pitchFamily="34" charset="0"/>
                <a:cs typeface="Calibri" panose="020F0502020204030204" pitchFamily="34" charset="0"/>
              </a:rPr>
              <a:t> </a:t>
            </a:r>
            <a:r>
              <a:rPr lang="es-ES" sz="2400" dirty="0" err="1">
                <a:solidFill>
                  <a:schemeClr val="bg1"/>
                </a:solidFill>
                <a:latin typeface="Calibri" panose="020F0502020204030204" pitchFamily="34" charset="0"/>
                <a:cs typeface="Calibri" panose="020F0502020204030204" pitchFamily="34" charset="0"/>
              </a:rPr>
              <a:t>rgba</a:t>
            </a:r>
            <a:r>
              <a:rPr lang="es-ES" sz="2400" dirty="0">
                <a:solidFill>
                  <a:schemeClr val="bg1"/>
                </a:solidFill>
                <a:latin typeface="Calibri" panose="020F0502020204030204" pitchFamily="34" charset="0"/>
                <a:cs typeface="Calibri" panose="020F0502020204030204" pitchFamily="34" charset="0"/>
              </a:rPr>
              <a:t>(122, 50, 125, 0.5). </a:t>
            </a:r>
            <a:r>
              <a:rPr lang="es-ES" sz="2400" dirty="0" smtClean="0">
                <a:solidFill>
                  <a:schemeClr val="bg1"/>
                </a:solidFill>
                <a:latin typeface="Calibri" panose="020F0502020204030204" pitchFamily="34" charset="0"/>
                <a:cs typeface="Calibri" panose="020F0502020204030204" pitchFamily="34" charset="0"/>
              </a:rPr>
              <a:t>El </a:t>
            </a:r>
            <a:r>
              <a:rPr lang="es-ES" sz="2400" dirty="0">
                <a:solidFill>
                  <a:schemeClr val="bg1"/>
                </a:solidFill>
                <a:latin typeface="Calibri" panose="020F0502020204030204" pitchFamily="34" charset="0"/>
                <a:cs typeface="Calibri" panose="020F0502020204030204" pitchFamily="34" charset="0"/>
              </a:rPr>
              <a:t>último número representa la opacidad que tendrá el elemento. Va del 0 al 1 y mientras menor </a:t>
            </a:r>
            <a:r>
              <a:rPr lang="es-ES" sz="2400" dirty="0" smtClean="0">
                <a:solidFill>
                  <a:schemeClr val="bg1"/>
                </a:solidFill>
                <a:latin typeface="Calibri" panose="020F0502020204030204" pitchFamily="34" charset="0"/>
                <a:cs typeface="Calibri" panose="020F0502020204030204" pitchFamily="34" charset="0"/>
              </a:rPr>
              <a:t>el </a:t>
            </a:r>
            <a:r>
              <a:rPr lang="es-ES" sz="2400" dirty="0">
                <a:solidFill>
                  <a:schemeClr val="bg1"/>
                </a:solidFill>
                <a:latin typeface="Calibri" panose="020F0502020204030204" pitchFamily="34" charset="0"/>
                <a:cs typeface="Calibri" panose="020F0502020204030204" pitchFamily="34" charset="0"/>
              </a:rPr>
              <a:t>número, mayor la transparencia</a:t>
            </a:r>
            <a:r>
              <a:rPr lang="es-ES" sz="2400" dirty="0" smtClean="0">
                <a:solidFill>
                  <a:schemeClr val="bg1"/>
                </a:solidFill>
                <a:latin typeface="Calibri" panose="020F0502020204030204" pitchFamily="34" charset="0"/>
                <a:cs typeface="Calibri" panose="020F0502020204030204" pitchFamily="34" charset="0"/>
              </a:rPr>
              <a:t>.</a:t>
            </a:r>
          </a:p>
          <a:p>
            <a:r>
              <a:rPr lang="es-ES" sz="2400" b="1" dirty="0">
                <a:solidFill>
                  <a:schemeClr val="bg1"/>
                </a:solidFill>
                <a:latin typeface="Calibri" panose="020F0502020204030204" pitchFamily="34" charset="0"/>
                <a:cs typeface="Calibri" panose="020F0502020204030204" pitchFamily="34" charset="0"/>
              </a:rPr>
              <a:t>El color de texto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El </a:t>
            </a:r>
            <a:r>
              <a:rPr lang="es-ES" sz="2400" dirty="0">
                <a:solidFill>
                  <a:schemeClr val="bg1"/>
                </a:solidFill>
                <a:latin typeface="Calibri" panose="020F0502020204030204" pitchFamily="34" charset="0"/>
                <a:cs typeface="Calibri" panose="020F0502020204030204" pitchFamily="34" charset="0"/>
              </a:rPr>
              <a:t>atributo color nos permite asignarle un color al texto de un elemento. Recibe como valor cualquiera de los </a:t>
            </a:r>
            <a:r>
              <a:rPr lang="es-ES" sz="2400" dirty="0" smtClean="0">
                <a:solidFill>
                  <a:schemeClr val="bg1"/>
                </a:solidFill>
                <a:latin typeface="Calibri" panose="020F0502020204030204" pitchFamily="34" charset="0"/>
                <a:cs typeface="Calibri" panose="020F0502020204030204" pitchFamily="34" charset="0"/>
              </a:rPr>
              <a:t>formatos </a:t>
            </a:r>
            <a:r>
              <a:rPr lang="es-ES" sz="2400" dirty="0">
                <a:solidFill>
                  <a:schemeClr val="bg1"/>
                </a:solidFill>
                <a:latin typeface="Calibri" panose="020F0502020204030204" pitchFamily="34" charset="0"/>
                <a:cs typeface="Calibri" panose="020F0502020204030204" pitchFamily="34" charset="0"/>
              </a:rPr>
              <a:t>de color permitidos</a:t>
            </a:r>
            <a:r>
              <a:rPr lang="es-ES" sz="2400" dirty="0" smtClean="0">
                <a:solidFill>
                  <a:schemeClr val="bg1"/>
                </a:solidFill>
                <a:latin typeface="Calibri" panose="020F0502020204030204" pitchFamily="34" charset="0"/>
                <a:cs typeface="Calibri" panose="020F0502020204030204" pitchFamily="34" charset="0"/>
              </a:rPr>
              <a:t>.</a:t>
            </a:r>
          </a:p>
          <a:p>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4249142" y="4539676"/>
            <a:ext cx="4168501" cy="1981372"/>
          </a:xfrm>
          <a:prstGeom prst="rect">
            <a:avLst/>
          </a:prstGeom>
        </p:spPr>
      </p:pic>
    </p:spTree>
    <p:extLst>
      <p:ext uri="{BB962C8B-B14F-4D97-AF65-F5344CB8AC3E}">
        <p14:creationId xmlns:p14="http://schemas.microsoft.com/office/powerpoint/2010/main" val="959464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cs typeface="Calibri" panose="020F0502020204030204" pitchFamily="34" charset="0"/>
              </a:rPr>
              <a:t>El color de fondo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El </a:t>
            </a:r>
            <a:r>
              <a:rPr lang="es-ES" sz="2400" dirty="0">
                <a:solidFill>
                  <a:schemeClr val="bg1"/>
                </a:solidFill>
                <a:latin typeface="Calibri" panose="020F0502020204030204" pitchFamily="34" charset="0"/>
                <a:cs typeface="Calibri" panose="020F0502020204030204" pitchFamily="34" charset="0"/>
              </a:rPr>
              <a:t>atributo </a:t>
            </a:r>
            <a:r>
              <a:rPr lang="es-ES" sz="2400" dirty="0" err="1">
                <a:solidFill>
                  <a:schemeClr val="bg1"/>
                </a:solidFill>
                <a:latin typeface="Calibri" panose="020F0502020204030204" pitchFamily="34" charset="0"/>
                <a:cs typeface="Calibri" panose="020F0502020204030204" pitchFamily="34" charset="0"/>
              </a:rPr>
              <a:t>background</a:t>
            </a:r>
            <a:r>
              <a:rPr lang="es-ES" sz="2400" dirty="0">
                <a:solidFill>
                  <a:schemeClr val="bg1"/>
                </a:solidFill>
                <a:latin typeface="Calibri" panose="020F0502020204030204" pitchFamily="34" charset="0"/>
                <a:cs typeface="Calibri" panose="020F0502020204030204" pitchFamily="34" charset="0"/>
              </a:rPr>
              <a:t>-color nos permite asignarle un color de fondo a un elemento. Recibe como valor cualquiera de los </a:t>
            </a:r>
            <a:r>
              <a:rPr lang="es-ES" sz="2400" dirty="0" smtClean="0">
                <a:solidFill>
                  <a:schemeClr val="bg1"/>
                </a:solidFill>
                <a:latin typeface="Calibri" panose="020F0502020204030204" pitchFamily="34" charset="0"/>
                <a:cs typeface="Calibri" panose="020F0502020204030204" pitchFamily="34" charset="0"/>
              </a:rPr>
              <a:t>formatos </a:t>
            </a:r>
            <a:r>
              <a:rPr lang="es-ES" sz="2400" dirty="0">
                <a:solidFill>
                  <a:schemeClr val="bg1"/>
                </a:solidFill>
                <a:latin typeface="Calibri" panose="020F0502020204030204" pitchFamily="34" charset="0"/>
                <a:cs typeface="Calibri" panose="020F0502020204030204" pitchFamily="34" charset="0"/>
              </a:rPr>
              <a:t>de color permitidos</a:t>
            </a:r>
            <a:r>
              <a:rPr lang="es-ES" sz="2400" dirty="0" smtClean="0">
                <a:solidFill>
                  <a:schemeClr val="bg1"/>
                </a:solidFill>
                <a:latin typeface="Calibri" panose="020F0502020204030204" pitchFamily="34" charset="0"/>
                <a:cs typeface="Calibri" panose="020F0502020204030204" pitchFamily="34" charset="0"/>
              </a:rPr>
              <a:t>.</a:t>
            </a: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b="1" dirty="0" smtClean="0">
              <a:solidFill>
                <a:schemeClr val="bg1"/>
              </a:solidFill>
              <a:latin typeface="Calibri" panose="020F0502020204030204" pitchFamily="34" charset="0"/>
              <a:cs typeface="Calibri" panose="020F0502020204030204" pitchFamily="34" charset="0"/>
            </a:endParaRPr>
          </a:p>
          <a:p>
            <a:r>
              <a:rPr lang="es-ES" sz="2400" b="1" dirty="0" smtClean="0">
                <a:solidFill>
                  <a:schemeClr val="bg1"/>
                </a:solidFill>
                <a:latin typeface="Calibri" panose="020F0502020204030204" pitchFamily="34" charset="0"/>
                <a:cs typeface="Calibri" panose="020F0502020204030204" pitchFamily="34" charset="0"/>
              </a:rPr>
              <a:t>La </a:t>
            </a:r>
            <a:r>
              <a:rPr lang="es-ES" sz="2400" b="1" dirty="0">
                <a:solidFill>
                  <a:schemeClr val="bg1"/>
                </a:solidFill>
                <a:latin typeface="Calibri" panose="020F0502020204030204" pitchFamily="34" charset="0"/>
                <a:cs typeface="Calibri" panose="020F0502020204030204" pitchFamily="34" charset="0"/>
              </a:rPr>
              <a:t>opacidad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Mediante </a:t>
            </a:r>
            <a:r>
              <a:rPr lang="es-ES" sz="2400" dirty="0">
                <a:solidFill>
                  <a:schemeClr val="bg1"/>
                </a:solidFill>
                <a:latin typeface="Calibri" panose="020F0502020204030204" pitchFamily="34" charset="0"/>
                <a:cs typeface="Calibri" panose="020F0502020204030204" pitchFamily="34" charset="0"/>
              </a:rPr>
              <a:t>el atributo </a:t>
            </a:r>
            <a:r>
              <a:rPr lang="es-ES" sz="2400" dirty="0" err="1">
                <a:solidFill>
                  <a:schemeClr val="bg1"/>
                </a:solidFill>
                <a:latin typeface="Calibri" panose="020F0502020204030204" pitchFamily="34" charset="0"/>
                <a:cs typeface="Calibri" panose="020F0502020204030204" pitchFamily="34" charset="0"/>
              </a:rPr>
              <a:t>opacity</a:t>
            </a:r>
            <a:r>
              <a:rPr lang="es-ES" sz="2400" dirty="0">
                <a:solidFill>
                  <a:schemeClr val="bg1"/>
                </a:solidFill>
                <a:latin typeface="Calibri" panose="020F0502020204030204" pitchFamily="34" charset="0"/>
                <a:cs typeface="Calibri" panose="020F0502020204030204" pitchFamily="34" charset="0"/>
              </a:rPr>
              <a:t> le otorgamos transparencia a todo el elemento. </a:t>
            </a:r>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3850538" y="1443907"/>
            <a:ext cx="4587638" cy="1912786"/>
          </a:xfrm>
          <a:prstGeom prst="rect">
            <a:avLst/>
          </a:prstGeom>
        </p:spPr>
      </p:pic>
      <p:pic>
        <p:nvPicPr>
          <p:cNvPr id="4" name="Imagen 3"/>
          <p:cNvPicPr>
            <a:picLocks noChangeAspect="1"/>
          </p:cNvPicPr>
          <p:nvPr/>
        </p:nvPicPr>
        <p:blipFill>
          <a:blip r:embed="rId3"/>
          <a:stretch>
            <a:fillRect/>
          </a:stretch>
        </p:blipFill>
        <p:spPr>
          <a:xfrm>
            <a:off x="3439022" y="4695003"/>
            <a:ext cx="5410669" cy="2057578"/>
          </a:xfrm>
          <a:prstGeom prst="rect">
            <a:avLst/>
          </a:prstGeom>
        </p:spPr>
      </p:pic>
    </p:spTree>
    <p:extLst>
      <p:ext uri="{BB962C8B-B14F-4D97-AF65-F5344CB8AC3E}">
        <p14:creationId xmlns:p14="http://schemas.microsoft.com/office/powerpoint/2010/main" val="3859312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800" b="1" dirty="0">
                <a:solidFill>
                  <a:schemeClr val="bg1"/>
                </a:solidFill>
                <a:latin typeface="Calibri" panose="020F0502020204030204" pitchFamily="34" charset="0"/>
                <a:cs typeface="Calibri" panose="020F0502020204030204" pitchFamily="34" charset="0"/>
              </a:rPr>
              <a:t>Colores de fondo </a:t>
            </a:r>
            <a:endParaRPr lang="es-ES" sz="2800" b="1" dirty="0" smtClean="0">
              <a:solidFill>
                <a:schemeClr val="bg1"/>
              </a:solidFill>
              <a:latin typeface="Calibri" panose="020F0502020204030204" pitchFamily="34" charset="0"/>
              <a:cs typeface="Calibri" panose="020F0502020204030204" pitchFamily="34" charset="0"/>
            </a:endParaRPr>
          </a:p>
          <a:p>
            <a:r>
              <a:rPr lang="es-ES" sz="2400" b="1" dirty="0" err="1">
                <a:solidFill>
                  <a:schemeClr val="bg1"/>
                </a:solidFill>
                <a:latin typeface="Calibri" panose="020F0502020204030204" pitchFamily="34" charset="0"/>
                <a:cs typeface="Calibri" panose="020F0502020204030204" pitchFamily="34" charset="0"/>
              </a:rPr>
              <a:t>background</a:t>
            </a:r>
            <a:r>
              <a:rPr lang="es-ES" sz="2400" b="1" dirty="0">
                <a:solidFill>
                  <a:schemeClr val="bg1"/>
                </a:solidFill>
                <a:latin typeface="Calibri" panose="020F0502020204030204" pitchFamily="34" charset="0"/>
                <a:cs typeface="Calibri" panose="020F0502020204030204" pitchFamily="34" charset="0"/>
              </a:rPr>
              <a:t>-color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Nos </a:t>
            </a:r>
            <a:r>
              <a:rPr lang="es-ES" sz="2400" dirty="0">
                <a:solidFill>
                  <a:schemeClr val="bg1"/>
                </a:solidFill>
                <a:latin typeface="Calibri" panose="020F0502020204030204" pitchFamily="34" charset="0"/>
                <a:cs typeface="Calibri" panose="020F0502020204030204" pitchFamily="34" charset="0"/>
              </a:rPr>
              <a:t>permite asignarle un color de fondo a un elemento. Recibe como valor cualquiera de los formatos de color </a:t>
            </a:r>
            <a:r>
              <a:rPr lang="es-ES" sz="2400" dirty="0" smtClean="0">
                <a:solidFill>
                  <a:schemeClr val="bg1"/>
                </a:solidFill>
                <a:latin typeface="Calibri" panose="020F0502020204030204" pitchFamily="34" charset="0"/>
                <a:cs typeface="Calibri" panose="020F0502020204030204" pitchFamily="34" charset="0"/>
              </a:rPr>
              <a:t>permitidos.</a:t>
            </a: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r>
              <a:rPr lang="es-ES" sz="2400" b="1" dirty="0" err="1" smtClean="0">
                <a:solidFill>
                  <a:schemeClr val="bg1"/>
                </a:solidFill>
                <a:latin typeface="Calibri" panose="020F0502020204030204" pitchFamily="34" charset="0"/>
                <a:cs typeface="Calibri" panose="020F0502020204030204" pitchFamily="34" charset="0"/>
              </a:rPr>
              <a:t>Background-image</a:t>
            </a:r>
            <a:r>
              <a:rPr lang="es-ES" sz="2400" b="1" dirty="0" smtClean="0">
                <a:solidFill>
                  <a:schemeClr val="bg1"/>
                </a:solidFill>
                <a:latin typeface="Calibri" panose="020F0502020204030204" pitchFamily="34" charset="0"/>
                <a:cs typeface="Calibri" panose="020F0502020204030204" pitchFamily="34" charset="0"/>
              </a:rPr>
              <a:t> </a:t>
            </a:r>
          </a:p>
          <a:p>
            <a:r>
              <a:rPr lang="es-ES" sz="2400" dirty="0" smtClean="0">
                <a:solidFill>
                  <a:schemeClr val="bg1"/>
                </a:solidFill>
                <a:latin typeface="Calibri" panose="020F0502020204030204" pitchFamily="34" charset="0"/>
                <a:cs typeface="Calibri" panose="020F0502020204030204" pitchFamily="34" charset="0"/>
              </a:rPr>
              <a:t>Nos </a:t>
            </a:r>
            <a:r>
              <a:rPr lang="es-ES" sz="2400" dirty="0">
                <a:solidFill>
                  <a:schemeClr val="bg1"/>
                </a:solidFill>
                <a:latin typeface="Calibri" panose="020F0502020204030204" pitchFamily="34" charset="0"/>
                <a:cs typeface="Calibri" panose="020F0502020204030204" pitchFamily="34" charset="0"/>
              </a:rPr>
              <a:t>permite asignarle una imagen de fondo al elemento, definiendo la ruta a través de la URL.</a:t>
            </a:r>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3781952" y="1823443"/>
            <a:ext cx="4724809" cy="1874682"/>
          </a:xfrm>
          <a:prstGeom prst="rect">
            <a:avLst/>
          </a:prstGeom>
        </p:spPr>
      </p:pic>
      <p:pic>
        <p:nvPicPr>
          <p:cNvPr id="4" name="Imagen 3"/>
          <p:cNvPicPr>
            <a:picLocks noChangeAspect="1"/>
          </p:cNvPicPr>
          <p:nvPr/>
        </p:nvPicPr>
        <p:blipFill>
          <a:blip r:embed="rId3"/>
          <a:stretch>
            <a:fillRect/>
          </a:stretch>
        </p:blipFill>
        <p:spPr>
          <a:xfrm>
            <a:off x="3528990" y="4725475"/>
            <a:ext cx="5201772" cy="2063747"/>
          </a:xfrm>
          <a:prstGeom prst="rect">
            <a:avLst/>
          </a:prstGeom>
        </p:spPr>
      </p:pic>
    </p:spTree>
    <p:extLst>
      <p:ext uri="{BB962C8B-B14F-4D97-AF65-F5344CB8AC3E}">
        <p14:creationId xmlns:p14="http://schemas.microsoft.com/office/powerpoint/2010/main" val="2300048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err="1" smtClean="0">
                <a:solidFill>
                  <a:schemeClr val="bg1"/>
                </a:solidFill>
                <a:latin typeface="Calibri" panose="020F0502020204030204" pitchFamily="34" charset="0"/>
                <a:cs typeface="Calibri" panose="020F0502020204030204" pitchFamily="34" charset="0"/>
              </a:rPr>
              <a:t>Background-repeat</a:t>
            </a:r>
            <a:r>
              <a:rPr lang="es-ES" sz="2400" b="1" dirty="0" smtClean="0">
                <a:solidFill>
                  <a:schemeClr val="bg1"/>
                </a:solidFill>
                <a:latin typeface="Calibri" panose="020F0502020204030204" pitchFamily="34" charset="0"/>
                <a:cs typeface="Calibri" panose="020F0502020204030204" pitchFamily="34" charset="0"/>
              </a:rPr>
              <a:t> </a:t>
            </a:r>
          </a:p>
          <a:p>
            <a:r>
              <a:rPr lang="es-ES" sz="2400" dirty="0" smtClean="0">
                <a:solidFill>
                  <a:schemeClr val="bg1"/>
                </a:solidFill>
                <a:latin typeface="Calibri" panose="020F0502020204030204" pitchFamily="34" charset="0"/>
                <a:cs typeface="Calibri" panose="020F0502020204030204" pitchFamily="34" charset="0"/>
              </a:rPr>
              <a:t>Nos </a:t>
            </a:r>
            <a:r>
              <a:rPr lang="es-ES" sz="2400" dirty="0">
                <a:solidFill>
                  <a:schemeClr val="bg1"/>
                </a:solidFill>
                <a:latin typeface="Calibri" panose="020F0502020204030204" pitchFamily="34" charset="0"/>
                <a:cs typeface="Calibri" panose="020F0502020204030204" pitchFamily="34" charset="0"/>
              </a:rPr>
              <a:t>permite controlar si se va a repetir, y de qué manera, la imagen dispuesta. Recibe los valores </a:t>
            </a:r>
            <a:r>
              <a:rPr lang="es-ES" sz="2400" dirty="0" err="1">
                <a:solidFill>
                  <a:schemeClr val="bg1"/>
                </a:solidFill>
                <a:latin typeface="Calibri" panose="020F0502020204030204" pitchFamily="34" charset="0"/>
                <a:cs typeface="Calibri" panose="020F0502020204030204" pitchFamily="34" charset="0"/>
              </a:rPr>
              <a:t>repeat</a:t>
            </a:r>
            <a:r>
              <a:rPr lang="es-ES" sz="2400" dirty="0">
                <a:solidFill>
                  <a:schemeClr val="bg1"/>
                </a:solidFill>
                <a:latin typeface="Calibri" panose="020F0502020204030204" pitchFamily="34" charset="0"/>
                <a:cs typeface="Calibri" panose="020F0502020204030204" pitchFamily="34" charset="0"/>
              </a:rPr>
              <a:t>, no </a:t>
            </a:r>
            <a:r>
              <a:rPr lang="es-ES" sz="2400" dirty="0" err="1">
                <a:solidFill>
                  <a:schemeClr val="bg1"/>
                </a:solidFill>
                <a:latin typeface="Calibri" panose="020F0502020204030204" pitchFamily="34" charset="0"/>
                <a:cs typeface="Calibri" panose="020F0502020204030204" pitchFamily="34" charset="0"/>
              </a:rPr>
              <a:t>repeat</a:t>
            </a:r>
            <a:r>
              <a:rPr lang="es-ES" sz="2400" dirty="0">
                <a:solidFill>
                  <a:schemeClr val="bg1"/>
                </a:solidFill>
                <a:latin typeface="Calibri" panose="020F0502020204030204" pitchFamily="34" charset="0"/>
                <a:cs typeface="Calibri" panose="020F0502020204030204" pitchFamily="34" charset="0"/>
              </a:rPr>
              <a:t>, </a:t>
            </a:r>
            <a:r>
              <a:rPr lang="es-ES" sz="2400" dirty="0" err="1">
                <a:solidFill>
                  <a:schemeClr val="bg1"/>
                </a:solidFill>
                <a:latin typeface="Calibri" panose="020F0502020204030204" pitchFamily="34" charset="0"/>
                <a:cs typeface="Calibri" panose="020F0502020204030204" pitchFamily="34" charset="0"/>
              </a:rPr>
              <a:t>repeat</a:t>
            </a:r>
            <a:r>
              <a:rPr lang="es-ES" sz="2400" dirty="0">
                <a:solidFill>
                  <a:schemeClr val="bg1"/>
                </a:solidFill>
                <a:latin typeface="Calibri" panose="020F0502020204030204" pitchFamily="34" charset="0"/>
                <a:cs typeface="Calibri" panose="020F0502020204030204" pitchFamily="34" charset="0"/>
              </a:rPr>
              <a:t>-x, </a:t>
            </a:r>
            <a:r>
              <a:rPr lang="es-ES" sz="2400" dirty="0" err="1" smtClean="0">
                <a:solidFill>
                  <a:schemeClr val="bg1"/>
                </a:solidFill>
                <a:latin typeface="Calibri" panose="020F0502020204030204" pitchFamily="34" charset="0"/>
                <a:cs typeface="Calibri" panose="020F0502020204030204" pitchFamily="34" charset="0"/>
              </a:rPr>
              <a:t>repeat</a:t>
            </a:r>
            <a:r>
              <a:rPr lang="es-ES" sz="2400" dirty="0" smtClean="0">
                <a:solidFill>
                  <a:schemeClr val="bg1"/>
                </a:solidFill>
                <a:latin typeface="Calibri" panose="020F0502020204030204" pitchFamily="34" charset="0"/>
                <a:cs typeface="Calibri" panose="020F0502020204030204" pitchFamily="34" charset="0"/>
              </a:rPr>
              <a:t>-y</a:t>
            </a:r>
            <a:r>
              <a:rPr lang="es-ES" sz="2400" dirty="0">
                <a:solidFill>
                  <a:schemeClr val="bg1"/>
                </a:solidFill>
                <a:latin typeface="Calibri" panose="020F0502020204030204" pitchFamily="34" charset="0"/>
                <a:cs typeface="Calibri" panose="020F0502020204030204" pitchFamily="34" charset="0"/>
              </a:rPr>
              <a:t>, round y </a:t>
            </a:r>
            <a:r>
              <a:rPr lang="es-ES" sz="2400" dirty="0" err="1">
                <a:solidFill>
                  <a:schemeClr val="bg1"/>
                </a:solidFill>
                <a:latin typeface="Calibri" panose="020F0502020204030204" pitchFamily="34" charset="0"/>
                <a:cs typeface="Calibri" panose="020F0502020204030204" pitchFamily="34" charset="0"/>
              </a:rPr>
              <a:t>space</a:t>
            </a:r>
            <a:r>
              <a:rPr lang="es-ES" sz="2400" dirty="0" smtClean="0">
                <a:solidFill>
                  <a:schemeClr val="bg1"/>
                </a:solidFill>
                <a:latin typeface="Calibri" panose="020F0502020204030204" pitchFamily="34" charset="0"/>
                <a:cs typeface="Calibri" panose="020F0502020204030204" pitchFamily="34" charset="0"/>
              </a:rPr>
              <a:t>.</a:t>
            </a: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3137721" y="2531414"/>
            <a:ext cx="5837426" cy="2110923"/>
          </a:xfrm>
          <a:prstGeom prst="rect">
            <a:avLst/>
          </a:prstGeom>
        </p:spPr>
      </p:pic>
    </p:spTree>
    <p:extLst>
      <p:ext uri="{BB962C8B-B14F-4D97-AF65-F5344CB8AC3E}">
        <p14:creationId xmlns:p14="http://schemas.microsoft.com/office/powerpoint/2010/main" val="880386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err="1" smtClean="0">
                <a:solidFill>
                  <a:schemeClr val="bg1"/>
                </a:solidFill>
                <a:latin typeface="Calibri" panose="020F0502020204030204" pitchFamily="34" charset="0"/>
                <a:cs typeface="Calibri" panose="020F0502020204030204" pitchFamily="34" charset="0"/>
              </a:rPr>
              <a:t>Background</a:t>
            </a:r>
            <a:r>
              <a:rPr lang="es-ES" sz="2400" b="1" dirty="0" smtClean="0">
                <a:solidFill>
                  <a:schemeClr val="bg1"/>
                </a:solidFill>
                <a:latin typeface="Calibri" panose="020F0502020204030204" pitchFamily="34" charset="0"/>
                <a:cs typeface="Calibri" panose="020F0502020204030204" pitchFamily="34" charset="0"/>
              </a:rPr>
              <a:t>-position </a:t>
            </a:r>
            <a:endParaRPr lang="es-ES" sz="2400" b="1" dirty="0">
              <a:solidFill>
                <a:schemeClr val="bg1"/>
              </a:solidFill>
              <a:latin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cs typeface="Calibri" panose="020F0502020204030204" pitchFamily="34" charset="0"/>
              </a:rPr>
              <a:t>Nos permite mover la imagen dentro del elemento y decidir dónde colocarla. Recibe como valores tamaños en pixeles y porcentajes, así como también </a:t>
            </a:r>
            <a:r>
              <a:rPr lang="es-ES" sz="2400" dirty="0" err="1">
                <a:solidFill>
                  <a:schemeClr val="bg1"/>
                </a:solidFill>
                <a:latin typeface="Calibri" panose="020F0502020204030204" pitchFamily="34" charset="0"/>
                <a:cs typeface="Calibri" panose="020F0502020204030204" pitchFamily="34" charset="0"/>
              </a:rPr>
              <a:t>right</a:t>
            </a:r>
            <a:r>
              <a:rPr lang="es-ES" sz="2400" dirty="0">
                <a:solidFill>
                  <a:schemeClr val="bg1"/>
                </a:solidFill>
                <a:latin typeface="Calibri" panose="020F0502020204030204" pitchFamily="34" charset="0"/>
                <a:cs typeface="Calibri" panose="020F0502020204030204" pitchFamily="34" charset="0"/>
              </a:rPr>
              <a:t>, </a:t>
            </a:r>
            <a:r>
              <a:rPr lang="es-ES" sz="2400" dirty="0" err="1">
                <a:solidFill>
                  <a:schemeClr val="bg1"/>
                </a:solidFill>
                <a:latin typeface="Calibri" panose="020F0502020204030204" pitchFamily="34" charset="0"/>
                <a:cs typeface="Calibri" panose="020F0502020204030204" pitchFamily="34" charset="0"/>
              </a:rPr>
              <a:t>bottom</a:t>
            </a:r>
            <a:r>
              <a:rPr lang="es-ES" sz="2400" dirty="0">
                <a:solidFill>
                  <a:schemeClr val="bg1"/>
                </a:solidFill>
                <a:latin typeface="Calibri" panose="020F0502020204030204" pitchFamily="34" charset="0"/>
                <a:cs typeface="Calibri" panose="020F0502020204030204" pitchFamily="34" charset="0"/>
              </a:rPr>
              <a:t>, </a:t>
            </a:r>
            <a:r>
              <a:rPr lang="es-ES" sz="2400" dirty="0" err="1">
                <a:solidFill>
                  <a:schemeClr val="bg1"/>
                </a:solidFill>
                <a:latin typeface="Calibri" panose="020F0502020204030204" pitchFamily="34" charset="0"/>
                <a:cs typeface="Calibri" panose="020F0502020204030204" pitchFamily="34" charset="0"/>
              </a:rPr>
              <a:t>left</a:t>
            </a:r>
            <a:r>
              <a:rPr lang="es-ES" sz="2400" dirty="0">
                <a:solidFill>
                  <a:schemeClr val="bg1"/>
                </a:solidFill>
                <a:latin typeface="Calibri" panose="020F0502020204030204" pitchFamily="34" charset="0"/>
                <a:cs typeface="Calibri" panose="020F0502020204030204" pitchFamily="34" charset="0"/>
              </a:rPr>
              <a:t>, etcétera. Podemos asignarle uno o dos valores. El primero para especificar la posición en el eje x y el segundo, la posición en el eje y. </a:t>
            </a:r>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p:txBody>
      </p:sp>
      <p:pic>
        <p:nvPicPr>
          <p:cNvPr id="4" name="Imagen 3"/>
          <p:cNvPicPr>
            <a:picLocks noChangeAspect="1"/>
          </p:cNvPicPr>
          <p:nvPr/>
        </p:nvPicPr>
        <p:blipFill>
          <a:blip r:embed="rId2"/>
          <a:stretch>
            <a:fillRect/>
          </a:stretch>
        </p:blipFill>
        <p:spPr>
          <a:xfrm>
            <a:off x="3153248" y="2848333"/>
            <a:ext cx="5982218" cy="1882303"/>
          </a:xfrm>
          <a:prstGeom prst="rect">
            <a:avLst/>
          </a:prstGeom>
        </p:spPr>
      </p:pic>
    </p:spTree>
    <p:extLst>
      <p:ext uri="{BB962C8B-B14F-4D97-AF65-F5344CB8AC3E}">
        <p14:creationId xmlns:p14="http://schemas.microsoft.com/office/powerpoint/2010/main" val="3925935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cs typeface="Calibri" panose="020F0502020204030204" pitchFamily="34" charset="0"/>
              </a:rPr>
              <a:t>Introducción a </a:t>
            </a:r>
            <a:r>
              <a:rPr lang="es-ES" sz="2400" b="1" dirty="0" smtClean="0">
                <a:solidFill>
                  <a:schemeClr val="bg1"/>
                </a:solidFill>
                <a:latin typeface="Calibri" panose="020F0502020204030204" pitchFamily="34" charset="0"/>
                <a:cs typeface="Calibri" panose="020F0502020204030204" pitchFamily="34" charset="0"/>
              </a:rPr>
              <a:t>CSS</a:t>
            </a:r>
          </a:p>
          <a:p>
            <a:r>
              <a:rPr lang="es-ES" sz="2400" dirty="0">
                <a:solidFill>
                  <a:schemeClr val="bg1"/>
                </a:solidFill>
                <a:latin typeface="Calibri" panose="020F0502020204030204" pitchFamily="34" charset="0"/>
                <a:cs typeface="Calibri" panose="020F0502020204030204" pitchFamily="34" charset="0"/>
              </a:rPr>
              <a:t>CSS quiere decir... </a:t>
            </a:r>
            <a:r>
              <a:rPr lang="es-ES" sz="2400" dirty="0" err="1">
                <a:solidFill>
                  <a:schemeClr val="bg1"/>
                </a:solidFill>
                <a:latin typeface="Calibri" panose="020F0502020204030204" pitchFamily="34" charset="0"/>
                <a:cs typeface="Calibri" panose="020F0502020204030204" pitchFamily="34" charset="0"/>
              </a:rPr>
              <a:t>Cascading</a:t>
            </a:r>
            <a:r>
              <a:rPr lang="es-ES" sz="2400" dirty="0">
                <a:solidFill>
                  <a:schemeClr val="bg1"/>
                </a:solidFill>
                <a:latin typeface="Calibri" panose="020F0502020204030204" pitchFamily="34" charset="0"/>
                <a:cs typeface="Calibri" panose="020F0502020204030204" pitchFamily="34" charset="0"/>
              </a:rPr>
              <a:t> Style </a:t>
            </a:r>
            <a:r>
              <a:rPr lang="es-ES" sz="2400" dirty="0" err="1" smtClean="0">
                <a:solidFill>
                  <a:schemeClr val="bg1"/>
                </a:solidFill>
                <a:latin typeface="Calibri" panose="020F0502020204030204" pitchFamily="34" charset="0"/>
                <a:cs typeface="Calibri" panose="020F0502020204030204" pitchFamily="34" charset="0"/>
              </a:rPr>
              <a:t>Sheet</a:t>
            </a:r>
            <a:endParaRPr lang="es-ES" sz="2400" dirty="0" smtClean="0">
              <a:solidFill>
                <a:schemeClr val="bg1"/>
              </a:solidFill>
              <a:latin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cs typeface="Calibri" panose="020F0502020204030204" pitchFamily="34" charset="0"/>
              </a:rPr>
              <a:t>¿Para qué sirven las hojas de estilo? Estas sirven para estilizar nuestro contenido HTML. Con CSS podemos cambiar colores, fondos, tipografías, anchos, altos, y mucho más. Así como también generar animaciones y transiciones. Contamos con 3 métodos para vincular nuestros archivos CSS con el documento HTML</a:t>
            </a:r>
            <a:r>
              <a:rPr lang="es-ES" sz="2400" dirty="0" smtClean="0">
                <a:solidFill>
                  <a:schemeClr val="bg1"/>
                </a:solidFill>
                <a:latin typeface="Calibri" panose="020F0502020204030204" pitchFamily="34" charset="0"/>
                <a:cs typeface="Calibri" panose="020F0502020204030204" pitchFamily="34" charset="0"/>
              </a:rPr>
              <a:t>.</a:t>
            </a:r>
          </a:p>
          <a:p>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2812962" y="2747443"/>
            <a:ext cx="6530906" cy="3543607"/>
          </a:xfrm>
          <a:prstGeom prst="rect">
            <a:avLst/>
          </a:prstGeom>
        </p:spPr>
      </p:pic>
    </p:spTree>
    <p:extLst>
      <p:ext uri="{BB962C8B-B14F-4D97-AF65-F5344CB8AC3E}">
        <p14:creationId xmlns:p14="http://schemas.microsoft.com/office/powerpoint/2010/main" val="1266099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err="1">
                <a:solidFill>
                  <a:schemeClr val="bg1"/>
                </a:solidFill>
                <a:latin typeface="Calibri" panose="020F0502020204030204" pitchFamily="34" charset="0"/>
                <a:cs typeface="Calibri" panose="020F0502020204030204" pitchFamily="34" charset="0"/>
              </a:rPr>
              <a:t>B</a:t>
            </a:r>
            <a:r>
              <a:rPr lang="es-ES" sz="2400" b="1" dirty="0" err="1" smtClean="0">
                <a:solidFill>
                  <a:schemeClr val="bg1"/>
                </a:solidFill>
                <a:latin typeface="Calibri" panose="020F0502020204030204" pitchFamily="34" charset="0"/>
                <a:cs typeface="Calibri" panose="020F0502020204030204" pitchFamily="34" charset="0"/>
              </a:rPr>
              <a:t>ackground-attachment</a:t>
            </a:r>
            <a:r>
              <a:rPr lang="es-ES" sz="2400" b="1" dirty="0" smtClean="0">
                <a:solidFill>
                  <a:schemeClr val="bg1"/>
                </a:solidFill>
                <a:latin typeface="Calibri" panose="020F0502020204030204" pitchFamily="34" charset="0"/>
                <a:cs typeface="Calibri" panose="020F0502020204030204" pitchFamily="34" charset="0"/>
              </a:rPr>
              <a:t> </a:t>
            </a:r>
          </a:p>
          <a:p>
            <a:r>
              <a:rPr lang="es-ES" sz="2400" dirty="0" smtClean="0">
                <a:solidFill>
                  <a:schemeClr val="bg1"/>
                </a:solidFill>
                <a:latin typeface="Calibri" panose="020F0502020204030204" pitchFamily="34" charset="0"/>
                <a:cs typeface="Calibri" panose="020F0502020204030204" pitchFamily="34" charset="0"/>
              </a:rPr>
              <a:t>Nos </a:t>
            </a:r>
            <a:r>
              <a:rPr lang="es-ES" sz="2400" dirty="0">
                <a:solidFill>
                  <a:schemeClr val="bg1"/>
                </a:solidFill>
                <a:latin typeface="Calibri" panose="020F0502020204030204" pitchFamily="34" charset="0"/>
                <a:cs typeface="Calibri" panose="020F0502020204030204" pitchFamily="34" charset="0"/>
              </a:rPr>
              <a:t>permite establecer si la imagen de fondo se va a mover junto con la página al hacer </a:t>
            </a:r>
            <a:r>
              <a:rPr lang="es-ES" sz="2400" dirty="0" err="1">
                <a:solidFill>
                  <a:schemeClr val="bg1"/>
                </a:solidFill>
                <a:latin typeface="Calibri" panose="020F0502020204030204" pitchFamily="34" charset="0"/>
                <a:cs typeface="Calibri" panose="020F0502020204030204" pitchFamily="34" charset="0"/>
              </a:rPr>
              <a:t>scroll</a:t>
            </a:r>
            <a:r>
              <a:rPr lang="es-ES" sz="2400" dirty="0">
                <a:solidFill>
                  <a:schemeClr val="bg1"/>
                </a:solidFill>
                <a:latin typeface="Calibri" panose="020F0502020204030204" pitchFamily="34" charset="0"/>
                <a:cs typeface="Calibri" panose="020F0502020204030204" pitchFamily="34" charset="0"/>
              </a:rPr>
              <a:t> o si se va a quedar fija. Recibe como valor </a:t>
            </a:r>
            <a:r>
              <a:rPr lang="es-ES" sz="2400" dirty="0" err="1">
                <a:solidFill>
                  <a:schemeClr val="bg1"/>
                </a:solidFill>
                <a:latin typeface="Calibri" panose="020F0502020204030204" pitchFamily="34" charset="0"/>
                <a:cs typeface="Calibri" panose="020F0502020204030204" pitchFamily="34" charset="0"/>
              </a:rPr>
              <a:t>fixed</a:t>
            </a:r>
            <a:r>
              <a:rPr lang="es-ES" sz="2400" dirty="0">
                <a:solidFill>
                  <a:schemeClr val="bg1"/>
                </a:solidFill>
                <a:latin typeface="Calibri" panose="020F0502020204030204" pitchFamily="34" charset="0"/>
                <a:cs typeface="Calibri" panose="020F0502020204030204" pitchFamily="34" charset="0"/>
              </a:rPr>
              <a:t>, </a:t>
            </a:r>
            <a:r>
              <a:rPr lang="es-ES" sz="2400" dirty="0" err="1">
                <a:solidFill>
                  <a:schemeClr val="bg1"/>
                </a:solidFill>
                <a:latin typeface="Calibri" panose="020F0502020204030204" pitchFamily="34" charset="0"/>
                <a:cs typeface="Calibri" panose="020F0502020204030204" pitchFamily="34" charset="0"/>
              </a:rPr>
              <a:t>scroll</a:t>
            </a:r>
            <a:r>
              <a:rPr lang="es-ES" sz="2400" dirty="0">
                <a:solidFill>
                  <a:schemeClr val="bg1"/>
                </a:solidFill>
                <a:latin typeface="Calibri" panose="020F0502020204030204" pitchFamily="34" charset="0"/>
                <a:cs typeface="Calibri" panose="020F0502020204030204" pitchFamily="34" charset="0"/>
              </a:rPr>
              <a:t>, </a:t>
            </a:r>
            <a:r>
              <a:rPr lang="es-ES" sz="2400" dirty="0" err="1">
                <a:solidFill>
                  <a:schemeClr val="bg1"/>
                </a:solidFill>
                <a:latin typeface="Calibri" panose="020F0502020204030204" pitchFamily="34" charset="0"/>
                <a:cs typeface="Calibri" panose="020F0502020204030204" pitchFamily="34" charset="0"/>
              </a:rPr>
              <a:t>inherit</a:t>
            </a:r>
            <a:r>
              <a:rPr lang="es-ES" sz="2400" dirty="0">
                <a:solidFill>
                  <a:schemeClr val="bg1"/>
                </a:solidFill>
                <a:latin typeface="Calibri" panose="020F0502020204030204" pitchFamily="34" charset="0"/>
                <a:cs typeface="Calibri" panose="020F0502020204030204" pitchFamily="34" charset="0"/>
              </a:rPr>
              <a:t> e </a:t>
            </a:r>
            <a:r>
              <a:rPr lang="es-ES" sz="2400" dirty="0" err="1">
                <a:solidFill>
                  <a:schemeClr val="bg1"/>
                </a:solidFill>
                <a:latin typeface="Calibri" panose="020F0502020204030204" pitchFamily="34" charset="0"/>
                <a:cs typeface="Calibri" panose="020F0502020204030204" pitchFamily="34" charset="0"/>
              </a:rPr>
              <a:t>initial</a:t>
            </a:r>
            <a:r>
              <a:rPr lang="es-ES" sz="2400" dirty="0">
                <a:solidFill>
                  <a:schemeClr val="bg1"/>
                </a:solidFill>
                <a:latin typeface="Calibri" panose="020F0502020204030204" pitchFamily="34" charset="0"/>
                <a:cs typeface="Calibri" panose="020F0502020204030204" pitchFamily="34" charset="0"/>
              </a:rPr>
              <a:t>. </a:t>
            </a: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3104891" y="2392590"/>
            <a:ext cx="5982218" cy="2072820"/>
          </a:xfrm>
          <a:prstGeom prst="rect">
            <a:avLst/>
          </a:prstGeom>
        </p:spPr>
      </p:pic>
    </p:spTree>
    <p:extLst>
      <p:ext uri="{BB962C8B-B14F-4D97-AF65-F5344CB8AC3E}">
        <p14:creationId xmlns:p14="http://schemas.microsoft.com/office/powerpoint/2010/main" val="2691055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err="1" smtClean="0">
                <a:solidFill>
                  <a:schemeClr val="bg1"/>
                </a:solidFill>
                <a:latin typeface="Calibri" panose="020F0502020204030204" pitchFamily="34" charset="0"/>
                <a:cs typeface="Calibri" panose="020F0502020204030204" pitchFamily="34" charset="0"/>
              </a:rPr>
              <a:t>Background-size</a:t>
            </a:r>
            <a:r>
              <a:rPr lang="es-ES" sz="2400" b="1" dirty="0" smtClean="0">
                <a:solidFill>
                  <a:schemeClr val="bg1"/>
                </a:solidFill>
                <a:latin typeface="Calibri" panose="020F0502020204030204" pitchFamily="34" charset="0"/>
                <a:cs typeface="Calibri" panose="020F0502020204030204" pitchFamily="34" charset="0"/>
              </a:rPr>
              <a:t> </a:t>
            </a:r>
          </a:p>
          <a:p>
            <a:r>
              <a:rPr lang="es-ES" sz="2400" dirty="0" smtClean="0">
                <a:solidFill>
                  <a:schemeClr val="bg1"/>
                </a:solidFill>
                <a:latin typeface="Calibri" panose="020F0502020204030204" pitchFamily="34" charset="0"/>
                <a:cs typeface="Calibri" panose="020F0502020204030204" pitchFamily="34" charset="0"/>
              </a:rPr>
              <a:t>Nos </a:t>
            </a:r>
            <a:r>
              <a:rPr lang="es-ES" sz="2400" dirty="0">
                <a:solidFill>
                  <a:schemeClr val="bg1"/>
                </a:solidFill>
                <a:latin typeface="Calibri" panose="020F0502020204030204" pitchFamily="34" charset="0"/>
                <a:cs typeface="Calibri" panose="020F0502020204030204" pitchFamily="34" charset="0"/>
              </a:rPr>
              <a:t>permite establecer el tamaño de la imagen de fondo. Recibe como valor </a:t>
            </a:r>
            <a:r>
              <a:rPr lang="es-ES" sz="2400" dirty="0" err="1">
                <a:solidFill>
                  <a:schemeClr val="bg1"/>
                </a:solidFill>
                <a:latin typeface="Calibri" panose="020F0502020204030204" pitchFamily="34" charset="0"/>
                <a:cs typeface="Calibri" panose="020F0502020204030204" pitchFamily="34" charset="0"/>
              </a:rPr>
              <a:t>contain</a:t>
            </a:r>
            <a:r>
              <a:rPr lang="es-ES" sz="2400" dirty="0">
                <a:solidFill>
                  <a:schemeClr val="bg1"/>
                </a:solidFill>
                <a:latin typeface="Calibri" panose="020F0502020204030204" pitchFamily="34" charset="0"/>
                <a:cs typeface="Calibri" panose="020F0502020204030204" pitchFamily="34" charset="0"/>
              </a:rPr>
              <a:t>, </a:t>
            </a:r>
            <a:r>
              <a:rPr lang="es-ES" sz="2400" dirty="0" err="1">
                <a:solidFill>
                  <a:schemeClr val="bg1"/>
                </a:solidFill>
                <a:latin typeface="Calibri" panose="020F0502020204030204" pitchFamily="34" charset="0"/>
                <a:cs typeface="Calibri" panose="020F0502020204030204" pitchFamily="34" charset="0"/>
              </a:rPr>
              <a:t>cover</a:t>
            </a:r>
            <a:r>
              <a:rPr lang="es-ES" sz="2400" dirty="0">
                <a:solidFill>
                  <a:schemeClr val="bg1"/>
                </a:solidFill>
                <a:latin typeface="Calibri" panose="020F0502020204030204" pitchFamily="34" charset="0"/>
                <a:cs typeface="Calibri" panose="020F0502020204030204" pitchFamily="34" charset="0"/>
              </a:rPr>
              <a:t>, </a:t>
            </a:r>
            <a:r>
              <a:rPr lang="es-ES" sz="2400" dirty="0" err="1">
                <a:solidFill>
                  <a:schemeClr val="bg1"/>
                </a:solidFill>
                <a:latin typeface="Calibri" panose="020F0502020204030204" pitchFamily="34" charset="0"/>
                <a:cs typeface="Calibri" panose="020F0502020204030204" pitchFamily="34" charset="0"/>
              </a:rPr>
              <a:t>inherit</a:t>
            </a:r>
            <a:r>
              <a:rPr lang="es-ES" sz="2400" dirty="0">
                <a:solidFill>
                  <a:schemeClr val="bg1"/>
                </a:solidFill>
                <a:latin typeface="Calibri" panose="020F0502020204030204" pitchFamily="34" charset="0"/>
                <a:cs typeface="Calibri" panose="020F0502020204030204" pitchFamily="34" charset="0"/>
              </a:rPr>
              <a:t>; así como también tamaños en pixeles y porcentajes, indicando con el primer valor el ancho y con el segundo el alto. </a:t>
            </a:r>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p:txBody>
      </p:sp>
      <p:pic>
        <p:nvPicPr>
          <p:cNvPr id="4" name="Imagen 3"/>
          <p:cNvPicPr>
            <a:picLocks noChangeAspect="1"/>
          </p:cNvPicPr>
          <p:nvPr/>
        </p:nvPicPr>
        <p:blipFill>
          <a:blip r:embed="rId2"/>
          <a:stretch>
            <a:fillRect/>
          </a:stretch>
        </p:blipFill>
        <p:spPr>
          <a:xfrm>
            <a:off x="3268735" y="2430693"/>
            <a:ext cx="5654530" cy="1996613"/>
          </a:xfrm>
          <a:prstGeom prst="rect">
            <a:avLst/>
          </a:prstGeom>
        </p:spPr>
      </p:pic>
    </p:spTree>
    <p:extLst>
      <p:ext uri="{BB962C8B-B14F-4D97-AF65-F5344CB8AC3E}">
        <p14:creationId xmlns:p14="http://schemas.microsoft.com/office/powerpoint/2010/main" val="3795792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cs typeface="Calibri" panose="020F0502020204030204" pitchFamily="34" charset="0"/>
              </a:rPr>
              <a:t>Las </a:t>
            </a:r>
            <a:r>
              <a:rPr lang="es-ES" sz="2400" b="1" dirty="0" smtClean="0">
                <a:solidFill>
                  <a:schemeClr val="bg1"/>
                </a:solidFill>
                <a:latin typeface="Calibri" panose="020F0502020204030204" pitchFamily="34" charset="0"/>
                <a:cs typeface="Calibri" panose="020F0502020204030204" pitchFamily="34" charset="0"/>
              </a:rPr>
              <a:t>reglas </a:t>
            </a:r>
            <a:r>
              <a:rPr lang="es-ES" sz="2400" b="1" dirty="0">
                <a:solidFill>
                  <a:schemeClr val="bg1"/>
                </a:solidFill>
                <a:latin typeface="Calibri" panose="020F0502020204030204" pitchFamily="34" charset="0"/>
                <a:cs typeface="Calibri" panose="020F0502020204030204" pitchFamily="34" charset="0"/>
              </a:rPr>
              <a:t>de </a:t>
            </a:r>
            <a:r>
              <a:rPr lang="es-ES" sz="2400" b="1" dirty="0" smtClean="0">
                <a:solidFill>
                  <a:schemeClr val="bg1"/>
                </a:solidFill>
                <a:latin typeface="Calibri" panose="020F0502020204030204" pitchFamily="34" charset="0"/>
                <a:cs typeface="Calibri" panose="020F0502020204030204" pitchFamily="34" charset="0"/>
              </a:rPr>
              <a:t>CSS</a:t>
            </a:r>
          </a:p>
          <a:p>
            <a:r>
              <a:rPr lang="es-ES" sz="2400" dirty="0">
                <a:solidFill>
                  <a:schemeClr val="bg1"/>
                </a:solidFill>
                <a:latin typeface="Calibri" panose="020F0502020204030204" pitchFamily="34" charset="0"/>
                <a:cs typeface="Calibri" panose="020F0502020204030204" pitchFamily="34" charset="0"/>
              </a:rPr>
              <a:t>¿Qué son las reglas de CSS? </a:t>
            </a:r>
            <a:endParaRPr lang="es-ES" sz="2400"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Una </a:t>
            </a:r>
            <a:r>
              <a:rPr lang="es-ES" sz="2400" dirty="0">
                <a:solidFill>
                  <a:schemeClr val="bg1"/>
                </a:solidFill>
                <a:latin typeface="Calibri" panose="020F0502020204030204" pitchFamily="34" charset="0"/>
                <a:cs typeface="Calibri" panose="020F0502020204030204" pitchFamily="34" charset="0"/>
              </a:rPr>
              <a:t>regla de CSS es un conjunto de instrucciones que se aplican a un elemento determinado para agregarle estilos. </a:t>
            </a:r>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2910564" y="2293521"/>
            <a:ext cx="6370872" cy="2270957"/>
          </a:xfrm>
          <a:prstGeom prst="rect">
            <a:avLst/>
          </a:prstGeom>
        </p:spPr>
      </p:pic>
    </p:spTree>
    <p:extLst>
      <p:ext uri="{BB962C8B-B14F-4D97-AF65-F5344CB8AC3E}">
        <p14:creationId xmlns:p14="http://schemas.microsoft.com/office/powerpoint/2010/main" val="3064608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cs typeface="Calibri" panose="020F0502020204030204" pitchFamily="34" charset="0"/>
              </a:rPr>
              <a:t>¿Cómo se escriben?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Primero </a:t>
            </a:r>
            <a:r>
              <a:rPr lang="es-ES" sz="2400" dirty="0">
                <a:solidFill>
                  <a:schemeClr val="bg1"/>
                </a:solidFill>
                <a:latin typeface="Calibri" panose="020F0502020204030204" pitchFamily="34" charset="0"/>
                <a:cs typeface="Calibri" panose="020F0502020204030204" pitchFamily="34" charset="0"/>
              </a:rPr>
              <a:t>escribimos el o los selectores, seguidos de las llaves {} que indican el comienzo de las reglas. </a:t>
            </a:r>
            <a:endParaRPr lang="es-ES" sz="2400"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Cada </a:t>
            </a:r>
            <a:r>
              <a:rPr lang="es-ES" sz="2400" dirty="0">
                <a:solidFill>
                  <a:schemeClr val="bg1"/>
                </a:solidFill>
                <a:latin typeface="Calibri" panose="020F0502020204030204" pitchFamily="34" charset="0"/>
                <a:cs typeface="Calibri" panose="020F0502020204030204" pitchFamily="34" charset="0"/>
              </a:rPr>
              <a:t>regla se compone de una propiedad y su correspondiente valor, separados por dos puntos :. </a:t>
            </a:r>
            <a:endParaRPr lang="es-ES" sz="2400"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Finalmente</a:t>
            </a:r>
            <a:r>
              <a:rPr lang="es-ES" sz="2400" dirty="0">
                <a:solidFill>
                  <a:schemeClr val="bg1"/>
                </a:solidFill>
                <a:latin typeface="Calibri" panose="020F0502020204030204" pitchFamily="34" charset="0"/>
                <a:cs typeface="Calibri" panose="020F0502020204030204" pitchFamily="34" charset="0"/>
              </a:rPr>
              <a:t>, podemos tener más de una regla por elemento y estas se separan con punto y coma </a:t>
            </a:r>
            <a:r>
              <a:rPr lang="es-ES" sz="2400" dirty="0" smtClean="0">
                <a:solidFill>
                  <a:schemeClr val="bg1"/>
                </a:solidFill>
                <a:latin typeface="Calibri" panose="020F0502020204030204" pitchFamily="34" charset="0"/>
                <a:cs typeface="Calibri" panose="020F0502020204030204" pitchFamily="34" charset="0"/>
              </a:rPr>
              <a:t>;.</a:t>
            </a:r>
          </a:p>
          <a:p>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4092957" y="3261946"/>
            <a:ext cx="3591520" cy="2031023"/>
          </a:xfrm>
          <a:prstGeom prst="rect">
            <a:avLst/>
          </a:prstGeom>
        </p:spPr>
      </p:pic>
    </p:spTree>
    <p:extLst>
      <p:ext uri="{BB962C8B-B14F-4D97-AF65-F5344CB8AC3E}">
        <p14:creationId xmlns:p14="http://schemas.microsoft.com/office/powerpoint/2010/main" val="3125827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cs typeface="Calibri" panose="020F0502020204030204" pitchFamily="34" charset="0"/>
              </a:rPr>
              <a:t>Las propiedades de CSS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Existen </a:t>
            </a:r>
            <a:r>
              <a:rPr lang="es-ES" sz="2400" dirty="0">
                <a:solidFill>
                  <a:schemeClr val="bg1"/>
                </a:solidFill>
                <a:latin typeface="Calibri" panose="020F0502020204030204" pitchFamily="34" charset="0"/>
                <a:cs typeface="Calibri" panose="020F0502020204030204" pitchFamily="34" charset="0"/>
              </a:rPr>
              <a:t>muchas propiedades de CSS que nos permiten manipular los elementos del HTML a nuestro antojo. </a:t>
            </a:r>
            <a:endParaRPr lang="es-ES" sz="2400"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Si </a:t>
            </a:r>
            <a:r>
              <a:rPr lang="es-ES" sz="2400" dirty="0">
                <a:solidFill>
                  <a:schemeClr val="bg1"/>
                </a:solidFill>
                <a:latin typeface="Calibri" panose="020F0502020204030204" pitchFamily="34" charset="0"/>
                <a:cs typeface="Calibri" panose="020F0502020204030204" pitchFamily="34" charset="0"/>
              </a:rPr>
              <a:t>tuviéramos que agrupar las propiedades, los grupos serían más o menos así: </a:t>
            </a:r>
            <a:endParaRPr lang="es-ES" sz="2400"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 </a:t>
            </a:r>
            <a:r>
              <a:rPr lang="es-ES" sz="2400" dirty="0">
                <a:solidFill>
                  <a:schemeClr val="bg1"/>
                </a:solidFill>
                <a:latin typeface="Calibri" panose="020F0502020204030204" pitchFamily="34" charset="0"/>
                <a:cs typeface="Calibri" panose="020F0502020204030204" pitchFamily="34" charset="0"/>
              </a:rPr>
              <a:t>Tipografías </a:t>
            </a:r>
            <a:endParaRPr lang="es-ES" sz="2400"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 </a:t>
            </a:r>
            <a:r>
              <a:rPr lang="es-ES" sz="2400" dirty="0">
                <a:solidFill>
                  <a:schemeClr val="bg1"/>
                </a:solidFill>
                <a:latin typeface="Calibri" panose="020F0502020204030204" pitchFamily="34" charset="0"/>
                <a:cs typeface="Calibri" panose="020F0502020204030204" pitchFamily="34" charset="0"/>
              </a:rPr>
              <a:t>Fondos </a:t>
            </a:r>
            <a:endParaRPr lang="es-ES" sz="2400"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 </a:t>
            </a:r>
            <a:r>
              <a:rPr lang="es-ES" sz="2400" dirty="0">
                <a:solidFill>
                  <a:schemeClr val="bg1"/>
                </a:solidFill>
                <a:latin typeface="Calibri" panose="020F0502020204030204" pitchFamily="34" charset="0"/>
                <a:cs typeface="Calibri" panose="020F0502020204030204" pitchFamily="34" charset="0"/>
              </a:rPr>
              <a:t>Tamaños </a:t>
            </a:r>
            <a:endParaRPr lang="es-ES" sz="2400"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 </a:t>
            </a:r>
            <a:r>
              <a:rPr lang="es-ES" sz="2400" dirty="0">
                <a:solidFill>
                  <a:schemeClr val="bg1"/>
                </a:solidFill>
                <a:latin typeface="Calibri" panose="020F0502020204030204" pitchFamily="34" charset="0"/>
                <a:cs typeface="Calibri" panose="020F0502020204030204" pitchFamily="34" charset="0"/>
              </a:rPr>
              <a:t>Posicionamiento </a:t>
            </a:r>
            <a:endParaRPr lang="es-ES" sz="2400"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 </a:t>
            </a:r>
            <a:r>
              <a:rPr lang="es-ES" sz="2400" dirty="0">
                <a:solidFill>
                  <a:schemeClr val="bg1"/>
                </a:solidFill>
                <a:latin typeface="Calibri" panose="020F0502020204030204" pitchFamily="34" charset="0"/>
                <a:cs typeface="Calibri" panose="020F0502020204030204" pitchFamily="34" charset="0"/>
              </a:rPr>
              <a:t>Visualización </a:t>
            </a:r>
            <a:endParaRPr lang="es-ES" sz="2400"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 </a:t>
            </a:r>
            <a:r>
              <a:rPr lang="es-ES" sz="2400" dirty="0">
                <a:solidFill>
                  <a:schemeClr val="bg1"/>
                </a:solidFill>
                <a:latin typeface="Calibri" panose="020F0502020204030204" pitchFamily="34" charset="0"/>
                <a:cs typeface="Calibri" panose="020F0502020204030204" pitchFamily="34" charset="0"/>
              </a:rPr>
              <a:t>Comportamiento </a:t>
            </a:r>
            <a:endParaRPr lang="es-ES" sz="2400"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 </a:t>
            </a:r>
            <a:r>
              <a:rPr lang="es-ES" sz="2400" dirty="0">
                <a:solidFill>
                  <a:schemeClr val="bg1"/>
                </a:solidFill>
                <a:latin typeface="Calibri" panose="020F0502020204030204" pitchFamily="34" charset="0"/>
                <a:cs typeface="Calibri" panose="020F0502020204030204" pitchFamily="34" charset="0"/>
              </a:rPr>
              <a:t>Interfaz </a:t>
            </a:r>
            <a:endParaRPr lang="es-ES" sz="2400"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 </a:t>
            </a:r>
            <a:r>
              <a:rPr lang="es-ES" sz="2400" dirty="0">
                <a:solidFill>
                  <a:schemeClr val="bg1"/>
                </a:solidFill>
                <a:latin typeface="Calibri" panose="020F0502020204030204" pitchFamily="34" charset="0"/>
                <a:cs typeface="Calibri" panose="020F0502020204030204" pitchFamily="34" charset="0"/>
              </a:rPr>
              <a:t>Otros</a:t>
            </a:r>
          </a:p>
        </p:txBody>
      </p:sp>
    </p:spTree>
    <p:extLst>
      <p:ext uri="{BB962C8B-B14F-4D97-AF65-F5344CB8AC3E}">
        <p14:creationId xmlns:p14="http://schemas.microsoft.com/office/powerpoint/2010/main" val="3730810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cs typeface="Calibri" panose="020F0502020204030204" pitchFamily="34" charset="0"/>
              </a:rPr>
              <a:t>Los </a:t>
            </a:r>
            <a:r>
              <a:rPr lang="es-ES" sz="2400" b="1" dirty="0" smtClean="0">
                <a:solidFill>
                  <a:schemeClr val="bg1"/>
                </a:solidFill>
                <a:latin typeface="Calibri" panose="020F0502020204030204" pitchFamily="34" charset="0"/>
                <a:cs typeface="Calibri" panose="020F0502020204030204" pitchFamily="34" charset="0"/>
              </a:rPr>
              <a:t>selectores </a:t>
            </a:r>
            <a:r>
              <a:rPr lang="es-ES" sz="2400" b="1" dirty="0">
                <a:solidFill>
                  <a:schemeClr val="bg1"/>
                </a:solidFill>
                <a:latin typeface="Calibri" panose="020F0502020204030204" pitchFamily="34" charset="0"/>
                <a:cs typeface="Calibri" panose="020F0502020204030204" pitchFamily="34" charset="0"/>
              </a:rPr>
              <a:t>de </a:t>
            </a:r>
            <a:r>
              <a:rPr lang="es-ES" sz="2400" b="1" dirty="0" smtClean="0">
                <a:solidFill>
                  <a:schemeClr val="bg1"/>
                </a:solidFill>
                <a:latin typeface="Calibri" panose="020F0502020204030204" pitchFamily="34" charset="0"/>
                <a:cs typeface="Calibri" panose="020F0502020204030204" pitchFamily="34" charset="0"/>
              </a:rPr>
              <a:t>CSS</a:t>
            </a:r>
          </a:p>
          <a:p>
            <a:r>
              <a:rPr lang="es-ES" sz="2400" dirty="0">
                <a:solidFill>
                  <a:schemeClr val="bg1"/>
                </a:solidFill>
                <a:latin typeface="Calibri" panose="020F0502020204030204" pitchFamily="34" charset="0"/>
                <a:cs typeface="Calibri" panose="020F0502020204030204" pitchFamily="34" charset="0"/>
              </a:rPr>
              <a:t>Selectores de ID </a:t>
            </a:r>
            <a:endParaRPr lang="es-ES" sz="2400"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Este </a:t>
            </a:r>
            <a:r>
              <a:rPr lang="es-ES" sz="2400" dirty="0">
                <a:solidFill>
                  <a:schemeClr val="bg1"/>
                </a:solidFill>
                <a:latin typeface="Calibri" panose="020F0502020204030204" pitchFamily="34" charset="0"/>
                <a:cs typeface="Calibri" panose="020F0502020204030204" pitchFamily="34" charset="0"/>
              </a:rPr>
              <a:t>selector va a atrapar al elemento HTML que tenga asignado el atributo id con el valor correspondiente. </a:t>
            </a:r>
            <a:endParaRPr lang="es-ES" sz="2400"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Se </a:t>
            </a:r>
            <a:r>
              <a:rPr lang="es-ES" sz="2400" dirty="0">
                <a:solidFill>
                  <a:schemeClr val="bg1"/>
                </a:solidFill>
                <a:latin typeface="Calibri" panose="020F0502020204030204" pitchFamily="34" charset="0"/>
                <a:cs typeface="Calibri" panose="020F0502020204030204" pitchFamily="34" charset="0"/>
              </a:rPr>
              <a:t>recomienda usar nombres únicos para cada elemento y no repetirlos a lo largo del documento</a:t>
            </a:r>
            <a:r>
              <a:rPr lang="es-ES" sz="2400" dirty="0" smtClean="0">
                <a:solidFill>
                  <a:schemeClr val="bg1"/>
                </a:solidFill>
                <a:latin typeface="Calibri" panose="020F0502020204030204" pitchFamily="34" charset="0"/>
                <a:cs typeface="Calibri" panose="020F0502020204030204" pitchFamily="34" charset="0"/>
              </a:rPr>
              <a:t>.</a:t>
            </a:r>
          </a:p>
          <a:p>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2866602" y="2945058"/>
            <a:ext cx="6370872" cy="1653683"/>
          </a:xfrm>
          <a:prstGeom prst="rect">
            <a:avLst/>
          </a:prstGeom>
        </p:spPr>
      </p:pic>
    </p:spTree>
    <p:extLst>
      <p:ext uri="{BB962C8B-B14F-4D97-AF65-F5344CB8AC3E}">
        <p14:creationId xmlns:p14="http://schemas.microsoft.com/office/powerpoint/2010/main" val="4215856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cs typeface="Calibri" panose="020F0502020204030204" pitchFamily="34" charset="0"/>
              </a:rPr>
              <a:t>Selectores de clase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Este </a:t>
            </a:r>
            <a:r>
              <a:rPr lang="es-ES" sz="2400" dirty="0">
                <a:solidFill>
                  <a:schemeClr val="bg1"/>
                </a:solidFill>
                <a:latin typeface="Calibri" panose="020F0502020204030204" pitchFamily="34" charset="0"/>
                <a:cs typeface="Calibri" panose="020F0502020204030204" pitchFamily="34" charset="0"/>
              </a:rPr>
              <a:t>selector va a atrapar al elemento HTML que tenga asignado el atributo</a:t>
            </a:r>
            <a:r>
              <a:rPr lang="es-ES" sz="2400" b="1" dirty="0">
                <a:solidFill>
                  <a:schemeClr val="bg1"/>
                </a:solidFill>
                <a:latin typeface="Calibri" panose="020F0502020204030204" pitchFamily="34" charset="0"/>
                <a:cs typeface="Calibri" panose="020F0502020204030204" pitchFamily="34" charset="0"/>
              </a:rPr>
              <a:t> class </a:t>
            </a:r>
            <a:r>
              <a:rPr lang="es-ES" sz="2400" dirty="0">
                <a:solidFill>
                  <a:schemeClr val="bg1"/>
                </a:solidFill>
                <a:latin typeface="Calibri" panose="020F0502020204030204" pitchFamily="34" charset="0"/>
                <a:cs typeface="Calibri" panose="020F0502020204030204" pitchFamily="34" charset="0"/>
              </a:rPr>
              <a:t>con el valor correspondiente. </a:t>
            </a:r>
            <a:endParaRPr lang="es-ES" sz="2400"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Podemos </a:t>
            </a:r>
            <a:r>
              <a:rPr lang="es-ES" sz="2400" dirty="0">
                <a:solidFill>
                  <a:schemeClr val="bg1"/>
                </a:solidFill>
                <a:latin typeface="Calibri" panose="020F0502020204030204" pitchFamily="34" charset="0"/>
                <a:cs typeface="Calibri" panose="020F0502020204030204" pitchFamily="34" charset="0"/>
              </a:rPr>
              <a:t>asignarle la cantidad de clases que queramos a un mismo elemento. Para hacerlo, solo hace falta separarlas </a:t>
            </a:r>
            <a:r>
              <a:rPr lang="es-ES" sz="2400" dirty="0" smtClean="0">
                <a:solidFill>
                  <a:schemeClr val="bg1"/>
                </a:solidFill>
                <a:latin typeface="Calibri" panose="020F0502020204030204" pitchFamily="34" charset="0"/>
                <a:cs typeface="Calibri" panose="020F0502020204030204" pitchFamily="34" charset="0"/>
              </a:rPr>
              <a:t>con </a:t>
            </a:r>
            <a:r>
              <a:rPr lang="es-ES" sz="2400" dirty="0">
                <a:solidFill>
                  <a:schemeClr val="bg1"/>
                </a:solidFill>
                <a:latin typeface="Calibri" panose="020F0502020204030204" pitchFamily="34" charset="0"/>
                <a:cs typeface="Calibri" panose="020F0502020204030204" pitchFamily="34" charset="0"/>
              </a:rPr>
              <a:t>un espacio. </a:t>
            </a:r>
          </a:p>
        </p:txBody>
      </p:sp>
      <p:pic>
        <p:nvPicPr>
          <p:cNvPr id="2" name="Imagen 1"/>
          <p:cNvPicPr>
            <a:picLocks noChangeAspect="1"/>
          </p:cNvPicPr>
          <p:nvPr/>
        </p:nvPicPr>
        <p:blipFill>
          <a:blip r:embed="rId2"/>
          <a:stretch>
            <a:fillRect/>
          </a:stretch>
        </p:blipFill>
        <p:spPr>
          <a:xfrm>
            <a:off x="2832014" y="3428999"/>
            <a:ext cx="6492803" cy="1760373"/>
          </a:xfrm>
          <a:prstGeom prst="rect">
            <a:avLst/>
          </a:prstGeom>
        </p:spPr>
      </p:pic>
    </p:spTree>
    <p:extLst>
      <p:ext uri="{BB962C8B-B14F-4D97-AF65-F5344CB8AC3E}">
        <p14:creationId xmlns:p14="http://schemas.microsoft.com/office/powerpoint/2010/main" val="2961724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cs typeface="Calibri" panose="020F0502020204030204" pitchFamily="34" charset="0"/>
              </a:rPr>
              <a:t>Selectores de etiqueta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Este </a:t>
            </a:r>
            <a:r>
              <a:rPr lang="es-ES" sz="2400" dirty="0">
                <a:solidFill>
                  <a:schemeClr val="bg1"/>
                </a:solidFill>
                <a:latin typeface="Calibri" panose="020F0502020204030204" pitchFamily="34" charset="0"/>
                <a:cs typeface="Calibri" panose="020F0502020204030204" pitchFamily="34" charset="0"/>
              </a:rPr>
              <a:t>selector va a atrapar al elemento HTML con el mismo nombre de etiqueta que llamemos desde nuestro CSS. </a:t>
            </a:r>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2834357" y="2449745"/>
            <a:ext cx="6523285" cy="1958510"/>
          </a:xfrm>
          <a:prstGeom prst="rect">
            <a:avLst/>
          </a:prstGeom>
        </p:spPr>
      </p:pic>
    </p:spTree>
    <p:extLst>
      <p:ext uri="{BB962C8B-B14F-4D97-AF65-F5344CB8AC3E}">
        <p14:creationId xmlns:p14="http://schemas.microsoft.com/office/powerpoint/2010/main" val="299232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cs typeface="Calibri" panose="020F0502020204030204" pitchFamily="34" charset="0"/>
              </a:rPr>
              <a:t>Selectores combinados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Como </a:t>
            </a:r>
            <a:r>
              <a:rPr lang="es-ES" sz="2400" dirty="0">
                <a:solidFill>
                  <a:schemeClr val="bg1"/>
                </a:solidFill>
                <a:latin typeface="Calibri" panose="020F0502020204030204" pitchFamily="34" charset="0"/>
                <a:cs typeface="Calibri" panose="020F0502020204030204" pitchFamily="34" charset="0"/>
              </a:rPr>
              <a:t>su nombre lo indica, son la combinación de todos los anteriores, también podemos usar varios selectores del mismo tipo. En este ejemplo combinamos un selector de etiqueta con uno de </a:t>
            </a:r>
            <a:r>
              <a:rPr lang="es-ES" sz="2400" dirty="0" smtClean="0">
                <a:solidFill>
                  <a:schemeClr val="bg1"/>
                </a:solidFill>
                <a:latin typeface="Calibri" panose="020F0502020204030204" pitchFamily="34" charset="0"/>
                <a:cs typeface="Calibri" panose="020F0502020204030204" pitchFamily="34" charset="0"/>
              </a:rPr>
              <a:t>clase</a:t>
            </a:r>
            <a:r>
              <a:rPr lang="es-ES" sz="2400" dirty="0">
                <a:solidFill>
                  <a:schemeClr val="bg1"/>
                </a:solidFill>
                <a:latin typeface="Calibri" panose="020F0502020204030204" pitchFamily="34" charset="0"/>
                <a:cs typeface="Calibri" panose="020F0502020204030204" pitchFamily="34" charset="0"/>
              </a:rPr>
              <a:t>.</a:t>
            </a:r>
          </a:p>
        </p:txBody>
      </p:sp>
      <p:pic>
        <p:nvPicPr>
          <p:cNvPr id="2" name="Imagen 1"/>
          <p:cNvPicPr>
            <a:picLocks noChangeAspect="1"/>
          </p:cNvPicPr>
          <p:nvPr/>
        </p:nvPicPr>
        <p:blipFill>
          <a:blip r:embed="rId2"/>
          <a:stretch>
            <a:fillRect/>
          </a:stretch>
        </p:blipFill>
        <p:spPr>
          <a:xfrm>
            <a:off x="2830547" y="2476417"/>
            <a:ext cx="6530906" cy="1905165"/>
          </a:xfrm>
          <a:prstGeom prst="rect">
            <a:avLst/>
          </a:prstGeom>
        </p:spPr>
      </p:pic>
    </p:spTree>
    <p:extLst>
      <p:ext uri="{BB962C8B-B14F-4D97-AF65-F5344CB8AC3E}">
        <p14:creationId xmlns:p14="http://schemas.microsoft.com/office/powerpoint/2010/main" val="340306373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TM10001115[[fn=Paquete]]</Template>
  <TotalTime>10310</TotalTime>
  <Words>1146</Words>
  <Application>Microsoft Office PowerPoint</Application>
  <PresentationFormat>Panorámica</PresentationFormat>
  <Paragraphs>118</Paragraphs>
  <Slides>21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Calibri</vt:lpstr>
      <vt:lpstr>Gill Sans MT</vt:lpstr>
      <vt:lpstr>Parcel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web con Node.js</dc:title>
  <dc:creator>Lucas Montoby</dc:creator>
  <cp:lastModifiedBy>Lucas Montoby</cp:lastModifiedBy>
  <cp:revision>88</cp:revision>
  <dcterms:created xsi:type="dcterms:W3CDTF">2022-08-15T00:06:36Z</dcterms:created>
  <dcterms:modified xsi:type="dcterms:W3CDTF">2022-11-17T21:06:09Z</dcterms:modified>
</cp:coreProperties>
</file>