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80" r:id="rId18"/>
    <p:sldId id="279"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26" autoAdjust="0"/>
    <p:restoredTop sz="94660"/>
  </p:normalViewPr>
  <p:slideViewPr>
    <p:cSldViewPr snapToGrid="0">
      <p:cViewPr varScale="1">
        <p:scale>
          <a:sx n="88" d="100"/>
          <a:sy n="88" d="100"/>
        </p:scale>
        <p:origin x="62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11/23/2022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11/23/2022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11/23/2022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11/23/2022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11/23/2022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¿Qué vamos a ver en esta clase?</a:t>
            </a:r>
          </a:p>
          <a:p>
            <a:r>
              <a:rPr lang="es-ES" sz="2400" dirty="0">
                <a:solidFill>
                  <a:schemeClr val="bg1"/>
                </a:solidFill>
                <a:latin typeface="Calibri" panose="020F0502020204030204" pitchFamily="34" charset="0"/>
                <a:cs typeface="Calibri" panose="020F0502020204030204" pitchFamily="34" charset="0"/>
              </a:rPr>
              <a:t>Hoy en día un sitio web no se puede catalogar como un sitio 100% bien hecho si no se contempla la versión adaptativa del mismo para las distintas resoluciones de los dispositivos móviles actuales.</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Bajo este panorama, es importante entender que muchas de las visitas a un sitio web suelen venir desde un dispositivo móvil y, por esto, nuestro desarrollo debe ser lo más perfecto posible para dar una buena experiencia de usuario. Recordemos que de esto dependerá el concepto que se lleven los usuarios de nuestro sistema.</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Pero ¿qué es en sí el diseño adaptativo (también llamado diseño </a:t>
            </a:r>
            <a:r>
              <a:rPr lang="es-ES" sz="2400" dirty="0" err="1">
                <a:solidFill>
                  <a:schemeClr val="bg1"/>
                </a:solidFill>
                <a:latin typeface="Calibri" panose="020F0502020204030204" pitchFamily="34" charset="0"/>
                <a:cs typeface="Calibri" panose="020F0502020204030204" pitchFamily="34" charset="0"/>
              </a:rPr>
              <a:t>responsive</a:t>
            </a:r>
            <a:r>
              <a:rPr lang="es-ES" sz="2400" dirty="0">
                <a:solidFill>
                  <a:schemeClr val="bg1"/>
                </a:solidFill>
                <a:latin typeface="Calibri" panose="020F0502020204030204" pitchFamily="34" charset="0"/>
                <a:cs typeface="Calibri" panose="020F0502020204030204" pitchFamily="34" charset="0"/>
              </a:rPr>
              <a:t>)?</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Básicamente, el diseño o desarrollo adaptativo hace referencia a un conjunto de reglas y métodos que se aplican a la estructura de un sitio web para lograr que se adapte, de la mejor manera posible, a las distintas resoluciones de salida. El objetivo es que el contenido del sitio se vea perfectamente desde el punto de vista de los usuarios.</a:t>
            </a:r>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284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Propiedad </a:t>
            </a:r>
            <a:r>
              <a:rPr lang="es-ES" sz="2400" b="1" dirty="0" err="1">
                <a:solidFill>
                  <a:schemeClr val="bg1"/>
                </a:solidFill>
                <a:latin typeface="Calibri" panose="020F0502020204030204" pitchFamily="34" charset="0"/>
                <a:cs typeface="Calibri" panose="020F0502020204030204" pitchFamily="34" charset="0"/>
              </a:rPr>
              <a:t>border</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Hace referencia al borde del elemento. Se ubica entre el contenido y el margen</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Podemos asignarle un valor a esta propiedad definiendo el estilo de línea, su espesor y su color. El estilo de línea puede ser </a:t>
            </a:r>
            <a:r>
              <a:rPr lang="es-ES" sz="2400" dirty="0" err="1">
                <a:solidFill>
                  <a:schemeClr val="bg1"/>
                </a:solidFill>
                <a:latin typeface="Calibri" panose="020F0502020204030204" pitchFamily="34" charset="0"/>
                <a:cs typeface="Calibri" panose="020F0502020204030204" pitchFamily="34" charset="0"/>
              </a:rPr>
              <a:t>solid</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dotted</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dashed</a:t>
            </a:r>
            <a:r>
              <a:rPr lang="es-ES" sz="2400" dirty="0">
                <a:solidFill>
                  <a:schemeClr val="bg1"/>
                </a:solidFill>
                <a:latin typeface="Calibri" panose="020F0502020204030204" pitchFamily="34" charset="0"/>
                <a:cs typeface="Calibri" panose="020F0502020204030204" pitchFamily="34" charset="0"/>
              </a:rPr>
              <a:t> o </a:t>
            </a:r>
            <a:r>
              <a:rPr lang="es-ES" sz="2400" dirty="0" err="1">
                <a:solidFill>
                  <a:schemeClr val="bg1"/>
                </a:solidFill>
                <a:latin typeface="Calibri" panose="020F0502020204030204" pitchFamily="34" charset="0"/>
                <a:cs typeface="Calibri" panose="020F0502020204030204" pitchFamily="34" charset="0"/>
              </a:rPr>
              <a:t>double</a:t>
            </a:r>
            <a:r>
              <a:rPr lang="es-ES" sz="2400" dirty="0">
                <a:solidFill>
                  <a:schemeClr val="bg1"/>
                </a:solidFill>
                <a:latin typeface="Calibri" panose="020F0502020204030204" pitchFamily="34" charset="0"/>
                <a:cs typeface="Calibri" panose="020F0502020204030204" pitchFamily="34" charset="0"/>
              </a:rPr>
              <a:t>. El espesor de línea puede ser cualquier unidad de medida de CSS. El color puede ser cualquier color válido de CSS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368743" y="1013250"/>
            <a:ext cx="3551228" cy="2415749"/>
          </a:xfrm>
          <a:prstGeom prst="rect">
            <a:avLst/>
          </a:prstGeom>
        </p:spPr>
      </p:pic>
      <p:pic>
        <p:nvPicPr>
          <p:cNvPr id="4" name="Imagen 3"/>
          <p:cNvPicPr>
            <a:picLocks noChangeAspect="1"/>
          </p:cNvPicPr>
          <p:nvPr/>
        </p:nvPicPr>
        <p:blipFill>
          <a:blip r:embed="rId3"/>
          <a:stretch>
            <a:fillRect/>
          </a:stretch>
        </p:blipFill>
        <p:spPr>
          <a:xfrm>
            <a:off x="3412350" y="4860619"/>
            <a:ext cx="5464013" cy="1409822"/>
          </a:xfrm>
          <a:prstGeom prst="rect">
            <a:avLst/>
          </a:prstGeom>
        </p:spPr>
      </p:pic>
    </p:spTree>
    <p:extLst>
      <p:ext uri="{BB962C8B-B14F-4D97-AF65-F5344CB8AC3E}">
        <p14:creationId xmlns:p14="http://schemas.microsoft.com/office/powerpoint/2010/main" val="46825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Propiedad margin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Hace referencia al margen exterior del elemento. Sirve para separar una caja de la otra</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rPr>
              <a:t>Podemos asignarle valor a esta propiedad usando cualquier unidad de medida, como los píxeles (</a:t>
            </a:r>
            <a:r>
              <a:rPr lang="es-ES" sz="2400" dirty="0" err="1">
                <a:solidFill>
                  <a:schemeClr val="bg1"/>
                </a:solidFill>
              </a:rPr>
              <a:t>px</a:t>
            </a:r>
            <a:r>
              <a:rPr lang="es-ES" sz="2400" dirty="0">
                <a:solidFill>
                  <a:schemeClr val="bg1"/>
                </a:solidFill>
              </a:rPr>
              <a:t>), indicando </a:t>
            </a:r>
            <a:r>
              <a:rPr lang="es-ES" sz="2400" dirty="0" smtClean="0">
                <a:solidFill>
                  <a:schemeClr val="bg1"/>
                </a:solidFill>
              </a:rPr>
              <a:t>un </a:t>
            </a:r>
            <a:r>
              <a:rPr lang="es-ES" sz="2400" dirty="0">
                <a:solidFill>
                  <a:schemeClr val="bg1"/>
                </a:solidFill>
              </a:rPr>
              <a:t>valor para los 4 lados de la caja.</a:t>
            </a:r>
            <a:r>
              <a:rPr lang="es-ES" sz="2400" dirty="0" smtClean="0">
                <a:solidFill>
                  <a:schemeClr val="bg1"/>
                </a:solidFill>
                <a:latin typeface="Calibri" panose="020F0502020204030204" pitchFamily="34" charset="0"/>
                <a:cs typeface="Calibri" panose="020F0502020204030204" pitchFamily="34" charset="0"/>
              </a:rPr>
              <a:t> </a:t>
            </a:r>
          </a:p>
          <a:p>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62731" y="966759"/>
            <a:ext cx="6363251" cy="2339543"/>
          </a:xfrm>
          <a:prstGeom prst="rect">
            <a:avLst/>
          </a:prstGeom>
        </p:spPr>
      </p:pic>
      <p:pic>
        <p:nvPicPr>
          <p:cNvPr id="4" name="Imagen 3"/>
          <p:cNvPicPr>
            <a:picLocks noChangeAspect="1"/>
          </p:cNvPicPr>
          <p:nvPr/>
        </p:nvPicPr>
        <p:blipFill>
          <a:blip r:embed="rId3"/>
          <a:stretch>
            <a:fillRect/>
          </a:stretch>
        </p:blipFill>
        <p:spPr>
          <a:xfrm>
            <a:off x="3701562" y="4398999"/>
            <a:ext cx="5046783" cy="2371078"/>
          </a:xfrm>
          <a:prstGeom prst="rect">
            <a:avLst/>
          </a:prstGeom>
        </p:spPr>
      </p:pic>
    </p:spTree>
    <p:extLst>
      <p:ext uri="{BB962C8B-B14F-4D97-AF65-F5344CB8AC3E}">
        <p14:creationId xmlns:p14="http://schemas.microsoft.com/office/powerpoint/2010/main" val="317444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De la misma manera que con padding, podemos asignar también 2, 3 y hasta 4 valores para la propiedad</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box-</a:t>
            </a:r>
            <a:r>
              <a:rPr lang="es-ES" sz="2400" b="1" dirty="0" err="1" smtClean="0">
                <a:solidFill>
                  <a:schemeClr val="bg1"/>
                </a:solidFill>
                <a:latin typeface="Calibri" panose="020F0502020204030204" pitchFamily="34" charset="0"/>
                <a:cs typeface="Calibri" panose="020F0502020204030204" pitchFamily="34" charset="0"/>
              </a:rPr>
              <a:t>sizing</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Calculando el ancho y el </a:t>
            </a:r>
            <a:r>
              <a:rPr lang="es-ES" sz="2400" dirty="0" smtClean="0">
                <a:solidFill>
                  <a:schemeClr val="bg1"/>
                </a:solidFill>
                <a:latin typeface="Calibri" panose="020F0502020204030204" pitchFamily="34" charset="0"/>
                <a:cs typeface="Calibri" panose="020F0502020204030204" pitchFamily="34" charset="0"/>
              </a:rPr>
              <a:t>alto</a:t>
            </a:r>
          </a:p>
          <a:p>
            <a:r>
              <a:rPr lang="es-ES" sz="2400" dirty="0">
                <a:solidFill>
                  <a:schemeClr val="bg1"/>
                </a:solidFill>
                <a:latin typeface="Calibri" panose="020F0502020204030204" pitchFamily="34" charset="0"/>
                <a:cs typeface="Calibri" panose="020F0502020204030204" pitchFamily="34" charset="0"/>
              </a:rPr>
              <a:t>Para poder calcular el ancho o el alto total de un elemento, tenemos que sumar todas las propiedades que vimos antes. Como se pueden imaginar, hacer este cálculo para saber cuánto va a ocupar un elemento finalmente es bastante trabajoso. La propiedad box-</a:t>
            </a:r>
            <a:r>
              <a:rPr lang="es-ES" sz="2400" dirty="0" err="1">
                <a:solidFill>
                  <a:schemeClr val="bg1"/>
                </a:solidFill>
                <a:latin typeface="Calibri" panose="020F0502020204030204" pitchFamily="34" charset="0"/>
                <a:cs typeface="Calibri" panose="020F0502020204030204" pitchFamily="34" charset="0"/>
              </a:rPr>
              <a:t>sizing</a:t>
            </a:r>
            <a:r>
              <a:rPr lang="es-ES" sz="2400" dirty="0">
                <a:solidFill>
                  <a:schemeClr val="bg1"/>
                </a:solidFill>
                <a:latin typeface="Calibri" panose="020F0502020204030204" pitchFamily="34" charset="0"/>
                <a:cs typeface="Calibri" panose="020F0502020204030204" pitchFamily="34" charset="0"/>
              </a:rPr>
              <a:t> nos ayuda con este cálculo.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014664" y="966975"/>
            <a:ext cx="4549534" cy="2057578"/>
          </a:xfrm>
          <a:prstGeom prst="rect">
            <a:avLst/>
          </a:prstGeom>
        </p:spPr>
      </p:pic>
    </p:spTree>
    <p:extLst>
      <p:ext uri="{BB962C8B-B14F-4D97-AF65-F5344CB8AC3E}">
        <p14:creationId xmlns:p14="http://schemas.microsoft.com/office/powerpoint/2010/main" val="202868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4620225" y="213100"/>
            <a:ext cx="3048264" cy="2987299"/>
          </a:xfrm>
          <a:prstGeom prst="rect">
            <a:avLst/>
          </a:prstGeom>
        </p:spPr>
      </p:pic>
      <p:sp>
        <p:nvSpPr>
          <p:cNvPr id="2" name="Rectángulo 1"/>
          <p:cNvSpPr/>
          <p:nvPr/>
        </p:nvSpPr>
        <p:spPr>
          <a:xfrm>
            <a:off x="844061" y="2967335"/>
            <a:ext cx="11254153" cy="5170646"/>
          </a:xfrm>
          <a:prstGeom prst="rect">
            <a:avLst/>
          </a:prstGeom>
        </p:spPr>
        <p:txBody>
          <a:bodyPr wrap="square">
            <a:spAutoFit/>
          </a:bodyPr>
          <a:lstStyle/>
          <a:p>
            <a:endParaRPr lang="es-ES" dirty="0" smtClean="0"/>
          </a:p>
          <a:p>
            <a:pPr algn="ctr"/>
            <a:r>
              <a:rPr lang="es-ES" sz="2400" b="1" dirty="0" smtClean="0">
                <a:solidFill>
                  <a:schemeClr val="bg1"/>
                </a:solidFill>
                <a:latin typeface="Calibri" panose="020F0502020204030204" pitchFamily="34" charset="0"/>
                <a:cs typeface="Calibri" panose="020F0502020204030204" pitchFamily="34" charset="0"/>
              </a:rPr>
              <a:t>box-</a:t>
            </a:r>
            <a:r>
              <a:rPr lang="es-ES" sz="2400" b="1" dirty="0" err="1" smtClean="0">
                <a:solidFill>
                  <a:schemeClr val="bg1"/>
                </a:solidFill>
                <a:latin typeface="Calibri" panose="020F0502020204030204" pitchFamily="34" charset="0"/>
                <a:cs typeface="Calibri" panose="020F0502020204030204" pitchFamily="34" charset="0"/>
              </a:rPr>
              <a:t>sizing</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content</a:t>
            </a:r>
            <a:r>
              <a:rPr lang="es-ES" sz="2400" b="1" dirty="0">
                <a:solidFill>
                  <a:schemeClr val="bg1"/>
                </a:solidFill>
                <a:latin typeface="Calibri" panose="020F0502020204030204" pitchFamily="34" charset="0"/>
                <a:cs typeface="Calibri" panose="020F0502020204030204" pitchFamily="34" charset="0"/>
              </a:rPr>
              <a:t>-box </a:t>
            </a:r>
            <a:endParaRPr lang="es-ES" sz="2400" b="1" dirty="0" smtClean="0">
              <a:solidFill>
                <a:schemeClr val="bg1"/>
              </a:solidFill>
              <a:latin typeface="Calibri" panose="020F0502020204030204" pitchFamily="34" charset="0"/>
              <a:cs typeface="Calibri" panose="020F0502020204030204" pitchFamily="34" charset="0"/>
            </a:endParaRPr>
          </a:p>
          <a:p>
            <a:pPr algn="ctr"/>
            <a:r>
              <a:rPr lang="es-ES" sz="2400" dirty="0" smtClean="0">
                <a:solidFill>
                  <a:schemeClr val="bg1"/>
                </a:solidFill>
                <a:latin typeface="Calibri" panose="020F0502020204030204" pitchFamily="34" charset="0"/>
                <a:cs typeface="Calibri" panose="020F0502020204030204" pitchFamily="34" charset="0"/>
              </a:rPr>
              <a:t>Por </a:t>
            </a:r>
            <a:r>
              <a:rPr lang="es-ES" sz="2400" dirty="0">
                <a:solidFill>
                  <a:schemeClr val="bg1"/>
                </a:solidFill>
                <a:latin typeface="Calibri" panose="020F0502020204030204" pitchFamily="34" charset="0"/>
                <a:cs typeface="Calibri" panose="020F0502020204030204" pitchFamily="34" charset="0"/>
              </a:rPr>
              <a:t>defecto su valor será </a:t>
            </a:r>
            <a:r>
              <a:rPr lang="es-ES" sz="2400" dirty="0" err="1">
                <a:solidFill>
                  <a:schemeClr val="bg1"/>
                </a:solidFill>
                <a:latin typeface="Calibri" panose="020F0502020204030204" pitchFamily="34" charset="0"/>
                <a:cs typeface="Calibri" panose="020F0502020204030204" pitchFamily="34" charset="0"/>
              </a:rPr>
              <a:t>content</a:t>
            </a:r>
            <a:r>
              <a:rPr lang="es-ES" sz="2400" dirty="0">
                <a:solidFill>
                  <a:schemeClr val="bg1"/>
                </a:solidFill>
                <a:latin typeface="Calibri" panose="020F0502020204030204" pitchFamily="34" charset="0"/>
                <a:cs typeface="Calibri" panose="020F0502020204030204" pitchFamily="34" charset="0"/>
              </a:rPr>
              <a:t>-box, y el comportamiento será el de aplicarle el ancho y alto que definamos al contenido del elemento</a:t>
            </a:r>
            <a:r>
              <a:rPr lang="es-ES" sz="2400" dirty="0" smtClean="0">
                <a:solidFill>
                  <a:schemeClr val="bg1"/>
                </a:solidFill>
                <a:latin typeface="Calibri" panose="020F0502020204030204" pitchFamily="34" charset="0"/>
                <a:cs typeface="Calibri" panose="020F0502020204030204" pitchFamily="34" charset="0"/>
              </a:rPr>
              <a:t>.</a:t>
            </a:r>
          </a:p>
          <a:p>
            <a:pPr algn="ctr"/>
            <a:endParaRPr lang="es-ES" sz="2400" dirty="0" smtClean="0">
              <a:solidFill>
                <a:schemeClr val="bg1"/>
              </a:solidFill>
              <a:latin typeface="Calibri" panose="020F0502020204030204" pitchFamily="34" charset="0"/>
              <a:cs typeface="Calibri" panose="020F0502020204030204" pitchFamily="34" charset="0"/>
            </a:endParaRP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a:p>
        </p:txBody>
      </p:sp>
      <p:pic>
        <p:nvPicPr>
          <p:cNvPr id="5" name="Imagen 4"/>
          <p:cNvPicPr>
            <a:picLocks noChangeAspect="1"/>
          </p:cNvPicPr>
          <p:nvPr/>
        </p:nvPicPr>
        <p:blipFill>
          <a:blip r:embed="rId3"/>
          <a:stretch>
            <a:fillRect/>
          </a:stretch>
        </p:blipFill>
        <p:spPr>
          <a:xfrm>
            <a:off x="4526419" y="4386697"/>
            <a:ext cx="3543607" cy="2331922"/>
          </a:xfrm>
          <a:prstGeom prst="rect">
            <a:avLst/>
          </a:prstGeom>
        </p:spPr>
      </p:pic>
    </p:spTree>
    <p:extLst>
      <p:ext uri="{BB962C8B-B14F-4D97-AF65-F5344CB8AC3E}">
        <p14:creationId xmlns:p14="http://schemas.microsoft.com/office/powerpoint/2010/main" val="207858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box-</a:t>
            </a:r>
            <a:r>
              <a:rPr lang="es-ES" sz="2400" b="1" dirty="0" err="1">
                <a:solidFill>
                  <a:schemeClr val="bg1"/>
                </a:solidFill>
                <a:latin typeface="Calibri" panose="020F0502020204030204" pitchFamily="34" charset="0"/>
                <a:cs typeface="Calibri" panose="020F0502020204030204" pitchFamily="34" charset="0"/>
              </a:rPr>
              <a:t>sizing</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border</a:t>
            </a:r>
            <a:r>
              <a:rPr lang="es-ES" sz="2400" b="1" dirty="0">
                <a:solidFill>
                  <a:schemeClr val="bg1"/>
                </a:solidFill>
                <a:latin typeface="Calibri" panose="020F0502020204030204" pitchFamily="34" charset="0"/>
                <a:cs typeface="Calibri" panose="020F0502020204030204" pitchFamily="34" charset="0"/>
              </a:rPr>
              <a:t>-box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le asignamos el valor </a:t>
            </a:r>
            <a:r>
              <a:rPr lang="es-ES" sz="2400" dirty="0" err="1">
                <a:solidFill>
                  <a:schemeClr val="bg1"/>
                </a:solidFill>
                <a:latin typeface="Calibri" panose="020F0502020204030204" pitchFamily="34" charset="0"/>
                <a:cs typeface="Calibri" panose="020F0502020204030204" pitchFamily="34" charset="0"/>
              </a:rPr>
              <a:t>border</a:t>
            </a:r>
            <a:r>
              <a:rPr lang="es-ES" sz="2400" dirty="0">
                <a:solidFill>
                  <a:schemeClr val="bg1"/>
                </a:solidFill>
                <a:latin typeface="Calibri" panose="020F0502020204030204" pitchFamily="34" charset="0"/>
                <a:cs typeface="Calibri" panose="020F0502020204030204" pitchFamily="34" charset="0"/>
              </a:rPr>
              <a:t>-box, el ancho y alto que indiquemos tomará en cuenta no solo el contenido del elemento, sino también el padding y el borde, dejando solo el margen por fuera</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604093" y="1272352"/>
            <a:ext cx="3353091" cy="2156647"/>
          </a:xfrm>
          <a:prstGeom prst="rect">
            <a:avLst/>
          </a:prstGeom>
        </p:spPr>
      </p:pic>
      <p:pic>
        <p:nvPicPr>
          <p:cNvPr id="4" name="Imagen 3"/>
          <p:cNvPicPr>
            <a:picLocks noChangeAspect="1"/>
          </p:cNvPicPr>
          <p:nvPr/>
        </p:nvPicPr>
        <p:blipFill>
          <a:blip r:embed="rId3"/>
          <a:stretch>
            <a:fillRect/>
          </a:stretch>
        </p:blipFill>
        <p:spPr>
          <a:xfrm>
            <a:off x="3386845" y="3752728"/>
            <a:ext cx="5646909" cy="2781541"/>
          </a:xfrm>
          <a:prstGeom prst="rect">
            <a:avLst/>
          </a:prstGeom>
        </p:spPr>
      </p:pic>
    </p:spTree>
    <p:extLst>
      <p:ext uri="{BB962C8B-B14F-4D97-AF65-F5344CB8AC3E}">
        <p14:creationId xmlns:p14="http://schemas.microsoft.com/office/powerpoint/2010/main" val="356653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Es una práctica muy común asignarle </a:t>
            </a:r>
            <a:r>
              <a:rPr lang="es-ES" sz="2400" b="1" dirty="0">
                <a:solidFill>
                  <a:schemeClr val="bg1"/>
                </a:solidFill>
                <a:latin typeface="Calibri" panose="020F0502020204030204" pitchFamily="34" charset="0"/>
                <a:cs typeface="Calibri" panose="020F0502020204030204" pitchFamily="34" charset="0"/>
              </a:rPr>
              <a:t>box-</a:t>
            </a:r>
            <a:r>
              <a:rPr lang="es-ES" sz="2400" b="1" dirty="0" err="1">
                <a:solidFill>
                  <a:schemeClr val="bg1"/>
                </a:solidFill>
                <a:latin typeface="Calibri" panose="020F0502020204030204" pitchFamily="34" charset="0"/>
                <a:cs typeface="Calibri" panose="020F0502020204030204" pitchFamily="34" charset="0"/>
              </a:rPr>
              <a:t>sizing</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border</a:t>
            </a:r>
            <a:r>
              <a:rPr lang="es-ES" sz="2400" b="1" dirty="0">
                <a:solidFill>
                  <a:schemeClr val="bg1"/>
                </a:solidFill>
                <a:latin typeface="Calibri" panose="020F0502020204030204" pitchFamily="34" charset="0"/>
                <a:cs typeface="Calibri" panose="020F0502020204030204" pitchFamily="34" charset="0"/>
              </a:rPr>
              <a:t>-box </a:t>
            </a:r>
            <a:r>
              <a:rPr lang="es-ES" sz="2400" dirty="0">
                <a:solidFill>
                  <a:schemeClr val="bg1"/>
                </a:solidFill>
                <a:latin typeface="Calibri" panose="020F0502020204030204" pitchFamily="34" charset="0"/>
                <a:cs typeface="Calibri" panose="020F0502020204030204" pitchFamily="34" charset="0"/>
              </a:rPr>
              <a:t>a todos los elementos del sitio con la siguiente línea de código: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box-</a:t>
            </a:r>
            <a:r>
              <a:rPr lang="es-ES" sz="2400" dirty="0" err="1">
                <a:solidFill>
                  <a:schemeClr val="bg1"/>
                </a:solidFill>
                <a:latin typeface="Calibri" panose="020F0502020204030204" pitchFamily="34" charset="0"/>
                <a:cs typeface="Calibri" panose="020F0502020204030204" pitchFamily="34" charset="0"/>
              </a:rPr>
              <a:t>sizing</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border</a:t>
            </a:r>
            <a:r>
              <a:rPr lang="es-ES" sz="2400" dirty="0">
                <a:solidFill>
                  <a:schemeClr val="bg1"/>
                </a:solidFill>
                <a:latin typeface="Calibri" panose="020F0502020204030204" pitchFamily="34" charset="0"/>
                <a:cs typeface="Calibri" panose="020F0502020204030204" pitchFamily="34" charset="0"/>
              </a:rPr>
              <a:t>-box </a:t>
            </a:r>
            <a:r>
              <a:rPr lang="es-ES" sz="2400" dirty="0" smtClean="0">
                <a:solidFill>
                  <a:schemeClr val="bg1"/>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s-E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Viewports</a:t>
            </a:r>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¿Qué es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En palabras sencillas, es la parte visible de cualquier navegador web, en la cual se puede ver el contenido de la página, sin tener que hacer </a:t>
            </a:r>
            <a:r>
              <a:rPr lang="es-ES" sz="2400" dirty="0" err="1">
                <a:solidFill>
                  <a:schemeClr val="bg1"/>
                </a:solidFill>
                <a:latin typeface="Calibri" panose="020F0502020204030204" pitchFamily="34" charset="0"/>
                <a:cs typeface="Calibri" panose="020F0502020204030204" pitchFamily="34" charset="0"/>
              </a:rPr>
              <a:t>scroll</a:t>
            </a:r>
            <a:r>
              <a:rPr lang="es-ES" sz="2400" dirty="0">
                <a:solidFill>
                  <a:schemeClr val="bg1"/>
                </a:solidFill>
                <a:latin typeface="Calibri" panose="020F0502020204030204" pitchFamily="34" charset="0"/>
                <a:cs typeface="Calibri" panose="020F0502020204030204" pitchFamily="34" charset="0"/>
              </a:rPr>
              <a:t>.</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Es decir, que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(en español, puerto visible) es en donde se muestra el contenido de nuestros documentos HTML.</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Saber de la existencia de este concepto, y entenderlo, es parte fundamental del desarrollo adaptativo o </a:t>
            </a:r>
            <a:r>
              <a:rPr lang="es-ES" sz="2400" dirty="0" err="1">
                <a:solidFill>
                  <a:schemeClr val="bg1"/>
                </a:solidFill>
                <a:latin typeface="Calibri" panose="020F0502020204030204" pitchFamily="34" charset="0"/>
                <a:cs typeface="Calibri" panose="020F0502020204030204" pitchFamily="34" charset="0"/>
              </a:rPr>
              <a:t>responsive</a:t>
            </a:r>
            <a:r>
              <a:rPr lang="es-ES" sz="2400" dirty="0">
                <a:solidFill>
                  <a:schemeClr val="bg1"/>
                </a:solidFill>
                <a:latin typeface="Calibri" panose="020F0502020204030204" pitchFamily="34" charset="0"/>
                <a:cs typeface="Calibri" panose="020F0502020204030204" pitchFamily="34" charset="0"/>
              </a:rPr>
              <a:t>. Algo que vale la pena tener siempre en mente es que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va a determinar la manera en la que el navegador visualiza el contenido de nuestro sitio web.</a:t>
            </a: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13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r>
              <a:rPr lang="es-ES" sz="2400" dirty="0">
                <a:solidFill>
                  <a:schemeClr val="bg1"/>
                </a:solidFill>
                <a:latin typeface="Calibri" panose="020F0502020204030204" pitchFamily="34" charset="0"/>
                <a:cs typeface="Calibri" panose="020F0502020204030204" pitchFamily="34" charset="0"/>
              </a:rPr>
              <a:t>Etiqueta </a:t>
            </a:r>
            <a:r>
              <a:rPr lang="es-ES" sz="2400" dirty="0" err="1" smtClean="0">
                <a:solidFill>
                  <a:schemeClr val="bg1"/>
                </a:solidFill>
                <a:latin typeface="Calibri" panose="020F0502020204030204" pitchFamily="34" charset="0"/>
                <a:cs typeface="Calibri" panose="020F0502020204030204" pitchFamily="34" charset="0"/>
              </a:rPr>
              <a:t>viewport</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a:solidFill>
                  <a:schemeClr val="bg1"/>
                </a:solidFill>
                <a:latin typeface="Calibri" panose="020F0502020204030204" pitchFamily="34" charset="0"/>
                <a:cs typeface="Calibri" panose="020F0502020204030204" pitchFamily="34" charset="0"/>
              </a:rPr>
              <a:t>La etiqueta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da al browser instrucciones de cómo se debe dimensionar y escalar la página web al cargarse. Esta es la estructura básica de este </a:t>
            </a:r>
            <a:r>
              <a:rPr lang="es-ES" sz="2400" dirty="0" err="1">
                <a:solidFill>
                  <a:schemeClr val="bg1"/>
                </a:solidFill>
                <a:latin typeface="Calibri" panose="020F0502020204030204" pitchFamily="34" charset="0"/>
                <a:cs typeface="Calibri" panose="020F0502020204030204" pitchFamily="34" charset="0"/>
              </a:rPr>
              <a:t>tag</a:t>
            </a:r>
            <a:r>
              <a:rPr lang="es-ES" sz="2400" dirty="0">
                <a:solidFill>
                  <a:schemeClr val="bg1"/>
                </a:solidFill>
                <a:latin typeface="Calibri" panose="020F0502020204030204" pitchFamily="34" charset="0"/>
                <a:cs typeface="Calibri" panose="020F0502020204030204" pitchFamily="34" charset="0"/>
              </a:rPr>
              <a:t>. En ocasiones, puede que lo veamos con más información.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89403" y="1921675"/>
            <a:ext cx="6309907" cy="693480"/>
          </a:xfrm>
          <a:prstGeom prst="rect">
            <a:avLst/>
          </a:prstGeom>
        </p:spPr>
      </p:pic>
      <p:pic>
        <p:nvPicPr>
          <p:cNvPr id="4" name="Imagen 3"/>
          <p:cNvPicPr>
            <a:picLocks noChangeAspect="1"/>
          </p:cNvPicPr>
          <p:nvPr/>
        </p:nvPicPr>
        <p:blipFill>
          <a:blip r:embed="rId3"/>
          <a:stretch>
            <a:fillRect/>
          </a:stretch>
        </p:blipFill>
        <p:spPr>
          <a:xfrm>
            <a:off x="3515228" y="2950846"/>
            <a:ext cx="5258256" cy="3330229"/>
          </a:xfrm>
          <a:prstGeom prst="rect">
            <a:avLst/>
          </a:prstGeom>
        </p:spPr>
      </p:pic>
    </p:spTree>
    <p:extLst>
      <p:ext uri="{BB962C8B-B14F-4D97-AF65-F5344CB8AC3E}">
        <p14:creationId xmlns:p14="http://schemas.microsoft.com/office/powerpoint/2010/main" val="308086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r>
              <a:rPr lang="es-ES" sz="2400" b="1" dirty="0">
                <a:solidFill>
                  <a:schemeClr val="bg1"/>
                </a:solidFill>
                <a:latin typeface="Calibri" panose="020F0502020204030204" pitchFamily="34" charset="0"/>
                <a:cs typeface="Calibri" panose="020F0502020204030204" pitchFamily="34" charset="0"/>
              </a:rPr>
              <a:t>Las </a:t>
            </a:r>
            <a:r>
              <a:rPr lang="es-ES" sz="2400" b="1" dirty="0" err="1">
                <a:solidFill>
                  <a:schemeClr val="bg1"/>
                </a:solidFill>
                <a:latin typeface="Calibri" panose="020F0502020204030204" pitchFamily="34" charset="0"/>
                <a:cs typeface="Calibri" panose="020F0502020204030204" pitchFamily="34" charset="0"/>
              </a:rPr>
              <a:t>dev</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tools</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Nos </a:t>
            </a:r>
            <a:r>
              <a:rPr lang="es-ES" sz="2400" dirty="0">
                <a:solidFill>
                  <a:schemeClr val="bg1"/>
                </a:solidFill>
                <a:latin typeface="Calibri" panose="020F0502020204030204" pitchFamily="34" charset="0"/>
                <a:cs typeface="Calibri" panose="020F0502020204030204" pitchFamily="34" charset="0"/>
              </a:rPr>
              <a:t>permiten inspeccionar el código de cualquier sitio y realizar modificaciones sobre el mismo. Esos cambios solo los vemos nosotros de manera local. Una vez que refrescamos el sitio, vuelve todo a verse como estaba inicialmente. Para acceder a ellas podemos hacer click derecho y luego inspeccionar. También podemos acceder con </a:t>
            </a:r>
            <a:r>
              <a:rPr lang="es-ES" sz="2400" dirty="0" smtClean="0">
                <a:solidFill>
                  <a:schemeClr val="bg1"/>
                </a:solidFill>
                <a:latin typeface="Calibri" panose="020F0502020204030204" pitchFamily="34" charset="0"/>
                <a:cs typeface="Calibri" panose="020F0502020204030204" pitchFamily="34" charset="0"/>
              </a:rPr>
              <a:t>F12.</a:t>
            </a:r>
          </a:p>
          <a:p>
            <a:pPr marL="342900" indent="-342900">
              <a:buFont typeface="Arial" panose="020B0604020202020204" pitchFamily="34" charset="0"/>
              <a:buChar char="•"/>
            </a:pPr>
            <a:endParaRPr lang="es-E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Medidas relativas</a:t>
            </a:r>
          </a:p>
          <a:p>
            <a:r>
              <a:rPr lang="es-ES" sz="2400" dirty="0">
                <a:solidFill>
                  <a:schemeClr val="bg1"/>
                </a:solidFill>
                <a:latin typeface="Calibri" panose="020F0502020204030204" pitchFamily="34" charset="0"/>
                <a:cs typeface="Calibri" panose="020F0502020204030204" pitchFamily="34" charset="0"/>
              </a:rPr>
              <a:t>Hasta ahora solo hemos trabajado con el pixel como unidad de medida, pero ¿será la única existente en el gran universo de CSS?</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La verdad es que NO. Si queremos hacer que nuestras interfaces sean fluidas y se adapten fácilmente a distintas resoluciones de pantalla, seguro vamos a necesitar de otro tipo de unidades de medida, más exactamente de las medidas relativas.</a:t>
            </a:r>
            <a:r>
              <a:rPr lang="es-ES" dirty="0"/>
              <a:t/>
            </a:r>
            <a:br>
              <a:rPr lang="es-ES" dirty="0"/>
            </a:br>
            <a:r>
              <a:rPr lang="es-ES" dirty="0"/>
              <a:t/>
            </a:r>
            <a:br>
              <a:rPr lang="es-ES" dirty="0"/>
            </a:b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946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r>
              <a:rPr lang="es-ES" sz="2400" dirty="0">
                <a:solidFill>
                  <a:schemeClr val="bg1"/>
                </a:solidFill>
                <a:latin typeface="Calibri" panose="020F0502020204030204" pitchFamily="34" charset="0"/>
                <a:cs typeface="Calibri" panose="020F0502020204030204" pitchFamily="34" charset="0"/>
              </a:rPr>
              <a:t>Una medida relativa es aquella que, dependiendo de su contexto, podrá variar y adaptarse, sin la necesidad de que tengamos que cambiar la misma en nuestro código.</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La medida relativa más común es el porcentaje (%). Como es bien sabido por todo el mundo, una medida porcentual toma una parte de una medida completa y, dependiendo de esa medida completa, la medida porcentual podrá variar.</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Pero los porcentajes no son las únicas medidas relativas que existen en el mundo de CSS.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smtClean="0"/>
          </a:p>
          <a:p>
            <a:pPr marL="342900" indent="-342900">
              <a:buFont typeface="Arial" panose="020B0604020202020204" pitchFamily="34" charset="0"/>
              <a:buChar char="•"/>
            </a:pPr>
            <a:endParaRPr lang="es-E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b="1" dirty="0" smtClean="0">
                <a:solidFill>
                  <a:schemeClr val="bg1"/>
                </a:solidFill>
                <a:latin typeface="Calibri" panose="020F0502020204030204" pitchFamily="34" charset="0"/>
                <a:cs typeface="Calibri" panose="020F0502020204030204" pitchFamily="34" charset="0"/>
              </a:rPr>
              <a:t>Medidas </a:t>
            </a:r>
            <a:r>
              <a:rPr lang="es-ES" sz="2400" b="1" dirty="0">
                <a:solidFill>
                  <a:schemeClr val="bg1"/>
                </a:solidFill>
                <a:latin typeface="Calibri" panose="020F0502020204030204" pitchFamily="34" charset="0"/>
                <a:cs typeface="Calibri" panose="020F0502020204030204" pitchFamily="34" charset="0"/>
              </a:rPr>
              <a:t>relativas</a:t>
            </a: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Las medidas relativas son aquellas que tienen en cuenta el contexto donde se encuentran. Si el contexto cambia, estas medidas cambiarán con él.</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871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b="1" dirty="0" smtClean="0">
                <a:solidFill>
                  <a:schemeClr val="bg1"/>
                </a:solidFill>
                <a:latin typeface="Calibri" panose="020F0502020204030204" pitchFamily="34" charset="0"/>
                <a:cs typeface="Calibri" panose="020F0502020204030204" pitchFamily="34" charset="0"/>
              </a:rPr>
              <a:t>El </a:t>
            </a:r>
            <a:r>
              <a:rPr lang="es-ES" sz="2400" b="1" dirty="0">
                <a:solidFill>
                  <a:schemeClr val="bg1"/>
                </a:solidFill>
                <a:latin typeface="Calibri" panose="020F0502020204030204" pitchFamily="34" charset="0"/>
                <a:cs typeface="Calibri" panose="020F0502020204030204" pitchFamily="34" charset="0"/>
              </a:rPr>
              <a:t>contexto </a:t>
            </a: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Según </a:t>
            </a:r>
            <a:r>
              <a:rPr lang="es-ES" sz="2400" dirty="0">
                <a:solidFill>
                  <a:schemeClr val="bg1"/>
                </a:solidFill>
                <a:latin typeface="Calibri" panose="020F0502020204030204" pitchFamily="34" charset="0"/>
                <a:cs typeface="Calibri" panose="020F0502020204030204" pitchFamily="34" charset="0"/>
              </a:rPr>
              <a:t>de qué medida estemos hablando, el número que pongamos será relativo a: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El contenedor padre</a:t>
            </a:r>
            <a:r>
              <a:rPr lang="es-ES" sz="2400" dirty="0" smtClean="0">
                <a:solidFill>
                  <a:schemeClr val="bg1"/>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El tamaño de la fuente del sitio.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El tamaño de la fuente del contenedor padre.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El tamaño del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tomamos los porcentajes como ejemplo, podemos decir que son una unidad relativa, puesto que 30% de ancho no será lo mismo para un elemento situado dentro de un contenedor de 2000px de ancho que para un contenedor de 1000px de ancho.</a:t>
            </a:r>
            <a:endParaRPr lang="es-ES" sz="2400"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417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En esta clase vamos a aprender todo lo necesario que debemos tomar en cuenta para lograr un buen sitio </a:t>
            </a:r>
            <a:r>
              <a:rPr lang="es-ES" sz="2400" dirty="0" err="1">
                <a:solidFill>
                  <a:schemeClr val="bg1"/>
                </a:solidFill>
                <a:latin typeface="Calibri" panose="020F0502020204030204" pitchFamily="34" charset="0"/>
                <a:cs typeface="Calibri" panose="020F0502020204030204" pitchFamily="34" charset="0"/>
              </a:rPr>
              <a:t>responsive</a:t>
            </a:r>
            <a:r>
              <a:rPr lang="es-ES" sz="2400" dirty="0">
                <a:solidFill>
                  <a:schemeClr val="bg1"/>
                </a:solidFill>
                <a:latin typeface="Calibri" panose="020F0502020204030204" pitchFamily="34" charset="0"/>
                <a:cs typeface="Calibri" panose="020F0502020204030204" pitchFamily="34" charset="0"/>
              </a:rPr>
              <a:t>. Entre otros, los temas serán:</a:t>
            </a:r>
          </a:p>
          <a:p>
            <a:r>
              <a:rPr lang="es-ES" sz="2400" dirty="0">
                <a:solidFill>
                  <a:schemeClr val="bg1"/>
                </a:solidFill>
                <a:latin typeface="Calibri" panose="020F0502020204030204" pitchFamily="34" charset="0"/>
                <a:cs typeface="Calibri" panose="020F0502020204030204" pitchFamily="34" charset="0"/>
              </a:rPr>
              <a:t> Qué es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Cómo configurar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con la etiqueta media.</a:t>
            </a:r>
          </a:p>
          <a:p>
            <a:r>
              <a:rPr lang="es-ES" sz="2400" dirty="0">
                <a:solidFill>
                  <a:schemeClr val="bg1"/>
                </a:solidFill>
                <a:latin typeface="Calibri" panose="020F0502020204030204" pitchFamily="34" charset="0"/>
                <a:cs typeface="Calibri" panose="020F0502020204030204" pitchFamily="34" charset="0"/>
              </a:rPr>
              <a:t>Qué son los media </a:t>
            </a:r>
            <a:r>
              <a:rPr lang="es-ES" sz="2400" dirty="0" err="1">
                <a:solidFill>
                  <a:schemeClr val="bg1"/>
                </a:solidFill>
                <a:latin typeface="Calibri" panose="020F0502020204030204" pitchFamily="34" charset="0"/>
                <a:cs typeface="Calibri" panose="020F0502020204030204" pitchFamily="34" charset="0"/>
              </a:rPr>
              <a:t>queries</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Qué tipos de media </a:t>
            </a:r>
            <a:r>
              <a:rPr lang="es-ES" sz="2400" dirty="0" err="1">
                <a:solidFill>
                  <a:schemeClr val="bg1"/>
                </a:solidFill>
                <a:latin typeface="Calibri" panose="020F0502020204030204" pitchFamily="34" charset="0"/>
                <a:cs typeface="Calibri" panose="020F0502020204030204" pitchFamily="34" charset="0"/>
              </a:rPr>
              <a:t>queries</a:t>
            </a:r>
            <a:r>
              <a:rPr lang="es-ES" sz="2400" dirty="0">
                <a:solidFill>
                  <a:schemeClr val="bg1"/>
                </a:solidFill>
                <a:latin typeface="Calibri" panose="020F0502020204030204" pitchFamily="34" charset="0"/>
                <a:cs typeface="Calibri" panose="020F0502020204030204" pitchFamily="34" charset="0"/>
              </a:rPr>
              <a:t> existen.</a:t>
            </a:r>
          </a:p>
          <a:p>
            <a:r>
              <a:rPr lang="es-ES" sz="2400" dirty="0">
                <a:solidFill>
                  <a:schemeClr val="bg1"/>
                </a:solidFill>
                <a:latin typeface="Calibri" panose="020F0502020204030204" pitchFamily="34" charset="0"/>
                <a:cs typeface="Calibri" panose="020F0502020204030204" pitchFamily="34" charset="0"/>
              </a:rPr>
              <a:t> Las diferencias entre </a:t>
            </a:r>
            <a:r>
              <a:rPr lang="es-ES" sz="2400" dirty="0" err="1">
                <a:solidFill>
                  <a:schemeClr val="bg1"/>
                </a:solidFill>
                <a:latin typeface="Calibri" panose="020F0502020204030204" pitchFamily="34" charset="0"/>
                <a:cs typeface="Calibri" panose="020F0502020204030204" pitchFamily="34" charset="0"/>
              </a:rPr>
              <a:t>breakpoints</a:t>
            </a:r>
            <a:r>
              <a:rPr lang="es-ES" sz="2400" dirty="0">
                <a:solidFill>
                  <a:schemeClr val="bg1"/>
                </a:solidFill>
                <a:latin typeface="Calibri" panose="020F0502020204030204" pitchFamily="34" charset="0"/>
                <a:cs typeface="Calibri" panose="020F0502020204030204" pitchFamily="34" charset="0"/>
              </a:rPr>
              <a:t> y media </a:t>
            </a:r>
            <a:r>
              <a:rPr lang="es-ES" sz="2400" dirty="0" err="1">
                <a:solidFill>
                  <a:schemeClr val="bg1"/>
                </a:solidFill>
                <a:latin typeface="Calibri" panose="020F0502020204030204" pitchFamily="34" charset="0"/>
                <a:cs typeface="Calibri" panose="020F0502020204030204" pitchFamily="34" charset="0"/>
              </a:rPr>
              <a:t>queries</a:t>
            </a:r>
            <a:r>
              <a:rPr lang="es-ES" sz="2400" dirty="0">
                <a:solidFill>
                  <a:schemeClr val="bg1"/>
                </a:solidFill>
                <a:latin typeface="Calibri" panose="020F0502020204030204" pitchFamily="34" charset="0"/>
                <a:cs typeface="Calibri" panose="020F0502020204030204" pitchFamily="34" charset="0"/>
              </a:rPr>
              <a:t>.</a:t>
            </a:r>
          </a:p>
          <a:p>
            <a:r>
              <a:rPr lang="es-ES" sz="2400" dirty="0">
                <a:solidFill>
                  <a:schemeClr val="bg1"/>
                </a:solidFill>
                <a:latin typeface="Calibri" panose="020F0502020204030204" pitchFamily="34" charset="0"/>
                <a:cs typeface="Calibri" panose="020F0502020204030204" pitchFamily="34" charset="0"/>
              </a:rPr>
              <a:t> Cómo pasar de trabajar con medidas absolutas a medidas relativas.</a:t>
            </a:r>
          </a:p>
          <a:p>
            <a:r>
              <a:rPr lang="es-ES" sz="2400" dirty="0">
                <a:solidFill>
                  <a:schemeClr val="bg1"/>
                </a:solidFill>
                <a:latin typeface="Calibri" panose="020F0502020204030204" pitchFamily="34" charset="0"/>
                <a:cs typeface="Calibri" panose="020F0502020204030204" pitchFamily="34" charset="0"/>
              </a:rPr>
              <a:t>Estos temas y algunos más, nos va a permitir encarar, a partir de ahora, nuestros proyectos integradores desde otro ángulo. Entenderemos el importante concepto de </a:t>
            </a:r>
            <a:r>
              <a:rPr lang="es-ES" sz="2400" dirty="0" err="1">
                <a:solidFill>
                  <a:schemeClr val="bg1"/>
                </a:solidFill>
                <a:latin typeface="Calibri" panose="020F0502020204030204" pitchFamily="34" charset="0"/>
                <a:cs typeface="Calibri" panose="020F0502020204030204" pitchFamily="34" charset="0"/>
              </a:rPr>
              <a:t>mobile</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first</a:t>
            </a:r>
            <a:r>
              <a:rPr lang="es-ES" sz="2400" dirty="0">
                <a:solidFill>
                  <a:schemeClr val="bg1"/>
                </a:solidFill>
                <a:latin typeface="Calibri" panose="020F0502020204030204" pitchFamily="34" charset="0"/>
                <a:cs typeface="Calibri" panose="020F0502020204030204" pitchFamily="34" charset="0"/>
              </a:rPr>
              <a:t> y sabremos implementar todo lo aprendido. Podremos hacer, con nuestras estructuras de HTML, un sitio 100% funcional y </a:t>
            </a:r>
            <a:r>
              <a:rPr lang="es-ES" sz="2400" dirty="0" err="1">
                <a:solidFill>
                  <a:schemeClr val="bg1"/>
                </a:solidFill>
                <a:latin typeface="Calibri" panose="020F0502020204030204" pitchFamily="34" charset="0"/>
                <a:cs typeface="Calibri" panose="020F0502020204030204" pitchFamily="34" charset="0"/>
              </a:rPr>
              <a:t>responsive</a:t>
            </a:r>
            <a:r>
              <a:rPr lang="es-ES" sz="2400" dirty="0">
                <a:solidFill>
                  <a:schemeClr val="bg1"/>
                </a:solidFill>
                <a:latin typeface="Calibri" panose="020F0502020204030204" pitchFamily="34" charset="0"/>
                <a:cs typeface="Calibri" panose="020F0502020204030204" pitchFamily="34" charset="0"/>
              </a:rPr>
              <a:t> que sea fácil de consumir desde cualquier tipo de dispositivo, sin importar las resoluciones de salida del mismo.</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8258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Los porcentajes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Cualquier </a:t>
            </a:r>
            <a:r>
              <a:rPr lang="es-ES" sz="2400" dirty="0">
                <a:solidFill>
                  <a:schemeClr val="bg1"/>
                </a:solidFill>
                <a:latin typeface="Calibri" panose="020F0502020204030204" pitchFamily="34" charset="0"/>
                <a:cs typeface="Calibri" panose="020F0502020204030204" pitchFamily="34" charset="0"/>
              </a:rPr>
              <a:t>medida expresada en porcentaje siempre estará relacionada con la medida (en ese mismo eje) del elemento padre que la contiene. Si el contenedor padre mide 300px de ancho y le asignamos un ancho del 50% al elemento interior, este medirá 150px (el 50% del ancho padre). Ojo: no se recomienda usar porcentajes para el alto de un elemento.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Calculando el porcentaje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Una </a:t>
            </a:r>
            <a:r>
              <a:rPr lang="es-ES" sz="2400" dirty="0">
                <a:solidFill>
                  <a:schemeClr val="bg1"/>
                </a:solidFill>
                <a:latin typeface="Calibri" panose="020F0502020204030204" pitchFamily="34" charset="0"/>
                <a:cs typeface="Calibri" panose="020F0502020204030204" pitchFamily="34" charset="0"/>
              </a:rPr>
              <a:t>buena herramienta para calcular o hacer el traslado de píxeles a porcentajes, es la regla de 3 simple. Para cada elemento del contenedor padre, el cálculo sería: elemento hijo * 100 / elemento padre = porcentaje </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393298" y="2101607"/>
            <a:ext cx="5502117" cy="1089754"/>
          </a:xfrm>
          <a:prstGeom prst="rect">
            <a:avLst/>
          </a:prstGeom>
        </p:spPr>
      </p:pic>
      <p:pic>
        <p:nvPicPr>
          <p:cNvPr id="4" name="Imagen 3"/>
          <p:cNvPicPr>
            <a:picLocks noChangeAspect="1"/>
          </p:cNvPicPr>
          <p:nvPr/>
        </p:nvPicPr>
        <p:blipFill>
          <a:blip r:embed="rId3"/>
          <a:stretch>
            <a:fillRect/>
          </a:stretch>
        </p:blipFill>
        <p:spPr>
          <a:xfrm>
            <a:off x="3522849" y="5357685"/>
            <a:ext cx="5243014" cy="1242168"/>
          </a:xfrm>
          <a:prstGeom prst="rect">
            <a:avLst/>
          </a:prstGeom>
        </p:spPr>
      </p:pic>
    </p:spTree>
    <p:extLst>
      <p:ext uri="{BB962C8B-B14F-4D97-AF65-F5344CB8AC3E}">
        <p14:creationId xmlns:p14="http://schemas.microsoft.com/office/powerpoint/2010/main" val="415681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Porcentajes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Entonces</a:t>
            </a:r>
            <a:r>
              <a:rPr lang="es-ES" sz="2400" dirty="0">
                <a:solidFill>
                  <a:schemeClr val="bg1"/>
                </a:solidFill>
                <a:latin typeface="Calibri" panose="020F0502020204030204" pitchFamily="34" charset="0"/>
                <a:cs typeface="Calibri" panose="020F0502020204030204" pitchFamily="34" charset="0"/>
              </a:rPr>
              <a:t>, si calculamos cada elemento, nos quedaría así: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300 </a:t>
            </a:r>
            <a:r>
              <a:rPr lang="es-ES" sz="2400" dirty="0">
                <a:solidFill>
                  <a:schemeClr val="bg1"/>
                </a:solidFill>
                <a:latin typeface="Calibri" panose="020F0502020204030204" pitchFamily="34" charset="0"/>
                <a:cs typeface="Calibri" panose="020F0502020204030204" pitchFamily="34" charset="0"/>
              </a:rPr>
              <a:t>* 100 / 1200 = 25%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700 </a:t>
            </a:r>
            <a:r>
              <a:rPr lang="es-ES" sz="2400" dirty="0">
                <a:solidFill>
                  <a:schemeClr val="bg1"/>
                </a:solidFill>
                <a:latin typeface="Calibri" panose="020F0502020204030204" pitchFamily="34" charset="0"/>
                <a:cs typeface="Calibri" panose="020F0502020204030204" pitchFamily="34" charset="0"/>
              </a:rPr>
              <a:t>* 100 / 1200 = 58.33% </a:t>
            </a:r>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200 </a:t>
            </a:r>
            <a:r>
              <a:rPr lang="es-ES" sz="2400" dirty="0">
                <a:solidFill>
                  <a:schemeClr val="bg1"/>
                </a:solidFill>
                <a:latin typeface="Calibri" panose="020F0502020204030204" pitchFamily="34" charset="0"/>
                <a:cs typeface="Calibri" panose="020F0502020204030204" pitchFamily="34" charset="0"/>
              </a:rPr>
              <a:t>* 100 / 1200 = 16.66%</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145652" y="3174024"/>
            <a:ext cx="6156609" cy="2417884"/>
          </a:xfrm>
          <a:prstGeom prst="rect">
            <a:avLst/>
          </a:prstGeom>
        </p:spPr>
      </p:pic>
    </p:spTree>
    <p:extLst>
      <p:ext uri="{BB962C8B-B14F-4D97-AF65-F5344CB8AC3E}">
        <p14:creationId xmlns:p14="http://schemas.microsoft.com/office/powerpoint/2010/main" val="82214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a:solidFill>
                  <a:schemeClr val="bg1"/>
                </a:solidFill>
                <a:latin typeface="Calibri" panose="020F0502020204030204" pitchFamily="34" charset="0"/>
                <a:cs typeface="Calibri" panose="020F0502020204030204" pitchFamily="34" charset="0"/>
              </a:rPr>
              <a:t>em</a:t>
            </a:r>
            <a:r>
              <a:rPr lang="es-ES" sz="2400" b="1" dirty="0">
                <a:solidFill>
                  <a:schemeClr val="bg1"/>
                </a:solidFill>
                <a:latin typeface="Calibri" panose="020F0502020204030204" pitchFamily="34" charset="0"/>
                <a:cs typeface="Calibri" panose="020F0502020204030204" pitchFamily="34" charset="0"/>
              </a:rPr>
              <a:t> y </a:t>
            </a:r>
            <a:r>
              <a:rPr lang="es-ES" sz="2400" b="1" dirty="0" smtClean="0">
                <a:solidFill>
                  <a:schemeClr val="bg1"/>
                </a:solidFill>
                <a:latin typeface="Calibri" panose="020F0502020204030204" pitchFamily="34" charset="0"/>
                <a:cs typeface="Calibri" panose="020F0502020204030204" pitchFamily="34" charset="0"/>
              </a:rPr>
              <a:t>rem</a:t>
            </a:r>
          </a:p>
          <a:p>
            <a:r>
              <a:rPr lang="es-ES" sz="2400" b="1" dirty="0">
                <a:solidFill>
                  <a:schemeClr val="bg1"/>
                </a:solidFill>
                <a:latin typeface="Calibri" panose="020F0502020204030204" pitchFamily="34" charset="0"/>
                <a:cs typeface="Calibri" panose="020F0502020204030204" pitchFamily="34" charset="0"/>
              </a:rPr>
              <a:t>Cómo funcionan los ems</a:t>
            </a:r>
          </a:p>
          <a:p>
            <a:r>
              <a:rPr lang="es-ES" sz="2400" dirty="0">
                <a:solidFill>
                  <a:schemeClr val="bg1"/>
                </a:solidFill>
                <a:latin typeface="Calibri" panose="020F0502020204030204" pitchFamily="34" charset="0"/>
                <a:cs typeface="Calibri" panose="020F0502020204030204" pitchFamily="34" charset="0"/>
              </a:rPr>
              <a:t>Los ems son siempre relativos al elemento padre. Tomarán como valor de</a:t>
            </a:r>
          </a:p>
          <a:p>
            <a:r>
              <a:rPr lang="es-ES" sz="2400" dirty="0">
                <a:solidFill>
                  <a:schemeClr val="bg1"/>
                </a:solidFill>
                <a:latin typeface="Calibri" panose="020F0502020204030204" pitchFamily="34" charset="0"/>
                <a:cs typeface="Calibri" panose="020F0502020204030204" pitchFamily="34" charset="0"/>
              </a:rPr>
              <a:t>referencia la propiedad font-size.</a:t>
            </a:r>
          </a:p>
          <a:p>
            <a:r>
              <a:rPr lang="es-ES" sz="2400" dirty="0">
                <a:solidFill>
                  <a:schemeClr val="bg1"/>
                </a:solidFill>
                <a:latin typeface="Calibri" panose="020F0502020204030204" pitchFamily="34" charset="0"/>
                <a:cs typeface="Calibri" panose="020F0502020204030204" pitchFamily="34" charset="0"/>
              </a:rPr>
              <a:t>El punto de referencia inicial es el valor de font-size del elemento &lt;html&gt;, que</a:t>
            </a:r>
          </a:p>
          <a:p>
            <a:r>
              <a:rPr lang="es-ES" sz="2400" dirty="0">
                <a:solidFill>
                  <a:schemeClr val="bg1"/>
                </a:solidFill>
                <a:latin typeface="Calibri" panose="020F0502020204030204" pitchFamily="34" charset="0"/>
                <a:cs typeface="Calibri" panose="020F0502020204030204" pitchFamily="34" charset="0"/>
              </a:rPr>
              <a:t>por defecto es 16px. El resto de los elementos tendrán 1em de font-size que</a:t>
            </a:r>
          </a:p>
          <a:p>
            <a:r>
              <a:rPr lang="es-ES" sz="2400" dirty="0">
                <a:solidFill>
                  <a:schemeClr val="bg1"/>
                </a:solidFill>
                <a:latin typeface="Calibri" panose="020F0502020204030204" pitchFamily="34" charset="0"/>
                <a:cs typeface="Calibri" panose="020F0502020204030204" pitchFamily="34" charset="0"/>
              </a:rPr>
              <a:t>equivale al mismo valor que tenga el padre.</a:t>
            </a:r>
          </a:p>
          <a:p>
            <a:r>
              <a:rPr lang="es-ES" sz="2400" dirty="0">
                <a:solidFill>
                  <a:schemeClr val="bg1"/>
                </a:solidFill>
                <a:latin typeface="Calibri" panose="020F0502020204030204" pitchFamily="34" charset="0"/>
                <a:cs typeface="Calibri" panose="020F0502020204030204" pitchFamily="34" charset="0"/>
              </a:rPr>
              <a:t>Si le asignamos 1.5em al font-size de cualquier elemento, el tamaño resultante</a:t>
            </a:r>
          </a:p>
          <a:p>
            <a:r>
              <a:rPr lang="es-ES" sz="2400" dirty="0">
                <a:solidFill>
                  <a:schemeClr val="bg1"/>
                </a:solidFill>
                <a:latin typeface="Calibri" panose="020F0502020204030204" pitchFamily="34" charset="0"/>
                <a:cs typeface="Calibri" panose="020F0502020204030204" pitchFamily="34" charset="0"/>
              </a:rPr>
              <a:t>será el valor del padre multiplicado por el valor en ems → 16px * 1.5 = 24px.</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518464" y="4862146"/>
            <a:ext cx="5651913" cy="1059794"/>
          </a:xfrm>
          <a:prstGeom prst="rect">
            <a:avLst/>
          </a:prstGeom>
        </p:spPr>
      </p:pic>
    </p:spTree>
    <p:extLst>
      <p:ext uri="{BB962C8B-B14F-4D97-AF65-F5344CB8AC3E}">
        <p14:creationId xmlns:p14="http://schemas.microsoft.com/office/powerpoint/2010/main" val="1932056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Cómo funcionan los ems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utilizamos ems en una propiedad que no sea font-size, se tomará para el cálculo el font-size que tenga el elemento que estemos modificando. Por lo general, se utilizan este tipo de unidades para todo lo que sea relacionado a la tipografía, pero también podemos aplicarlo a otras propiedades como margin y padding para que varíen en función de los tamaños de las fuentes.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smtClean="0">
                <a:solidFill>
                  <a:schemeClr val="bg1"/>
                </a:solidFill>
                <a:latin typeface="Calibri" panose="020F0502020204030204" pitchFamily="34" charset="0"/>
                <a:cs typeface="Calibri" panose="020F0502020204030204" pitchFamily="34" charset="0"/>
              </a:rPr>
              <a:t>Calculando </a:t>
            </a:r>
            <a:r>
              <a:rPr lang="es-ES" sz="2400" b="1" dirty="0">
                <a:solidFill>
                  <a:schemeClr val="bg1"/>
                </a:solidFill>
                <a:latin typeface="Calibri" panose="020F0502020204030204" pitchFamily="34" charset="0"/>
                <a:cs typeface="Calibri" panose="020F0502020204030204" pitchFamily="34" charset="0"/>
              </a:rPr>
              <a:t>los ems de los elementos</a:t>
            </a:r>
          </a:p>
          <a:p>
            <a:r>
              <a:rPr lang="es-ES" sz="2400" dirty="0">
                <a:solidFill>
                  <a:schemeClr val="bg1"/>
                </a:solidFill>
                <a:latin typeface="Calibri" panose="020F0502020204030204" pitchFamily="34" charset="0"/>
                <a:cs typeface="Calibri" panose="020F0502020204030204" pitchFamily="34" charset="0"/>
              </a:rPr>
              <a:t>Por defecto &lt;html&gt; tendrá 16px en font-size y los demás elementos 1em.</a:t>
            </a:r>
          </a:p>
          <a:p>
            <a:r>
              <a:rPr lang="es-ES" sz="2400" dirty="0">
                <a:solidFill>
                  <a:schemeClr val="bg1"/>
                </a:solidFill>
                <a:latin typeface="Calibri" panose="020F0502020204030204" pitchFamily="34" charset="0"/>
                <a:cs typeface="Calibri" panose="020F0502020204030204" pitchFamily="34" charset="0"/>
              </a:rPr>
              <a:t>Por lo tanto, todos los elementos del sitio tendrán 16px de font-size.</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778142" y="2984638"/>
            <a:ext cx="4732430" cy="1310754"/>
          </a:xfrm>
          <a:prstGeom prst="rect">
            <a:avLst/>
          </a:prstGeom>
        </p:spPr>
      </p:pic>
    </p:spTree>
    <p:extLst>
      <p:ext uri="{BB962C8B-B14F-4D97-AF65-F5344CB8AC3E}">
        <p14:creationId xmlns:p14="http://schemas.microsoft.com/office/powerpoint/2010/main" val="1627902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cambiamos el font-size del a 2em, este tendrá 2 veces el tamaño del font-size de su padre. Por lo tanto el y todos sus hijos tendrán 32px de font-size.</a:t>
            </a:r>
            <a:endParaRPr lang="es-ES" sz="2400" b="1"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40970" y="92521"/>
            <a:ext cx="5006774" cy="2118544"/>
          </a:xfrm>
          <a:prstGeom prst="rect">
            <a:avLst/>
          </a:prstGeom>
        </p:spPr>
      </p:pic>
      <p:pic>
        <p:nvPicPr>
          <p:cNvPr id="4" name="Imagen 3"/>
          <p:cNvPicPr>
            <a:picLocks noChangeAspect="1"/>
          </p:cNvPicPr>
          <p:nvPr/>
        </p:nvPicPr>
        <p:blipFill>
          <a:blip r:embed="rId3"/>
          <a:stretch>
            <a:fillRect/>
          </a:stretch>
        </p:blipFill>
        <p:spPr>
          <a:xfrm>
            <a:off x="3839107" y="4328660"/>
            <a:ext cx="4808637" cy="1981372"/>
          </a:xfrm>
          <a:prstGeom prst="rect">
            <a:avLst/>
          </a:prstGeom>
        </p:spPr>
      </p:pic>
    </p:spTree>
    <p:extLst>
      <p:ext uri="{BB962C8B-B14F-4D97-AF65-F5344CB8AC3E}">
        <p14:creationId xmlns:p14="http://schemas.microsoft.com/office/powerpoint/2010/main" val="902894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r>
              <a:rPr lang="es-ES" sz="2400" b="1" dirty="0">
                <a:solidFill>
                  <a:schemeClr val="bg1"/>
                </a:solidFill>
                <a:latin typeface="Calibri" panose="020F0502020204030204" pitchFamily="34" charset="0"/>
                <a:cs typeface="Calibri" panose="020F0502020204030204" pitchFamily="34" charset="0"/>
              </a:rPr>
              <a:t>Calculando los ems de los </a:t>
            </a:r>
            <a:r>
              <a:rPr lang="es-ES" sz="2400" b="1" dirty="0" smtClean="0">
                <a:solidFill>
                  <a:schemeClr val="bg1"/>
                </a:solidFill>
                <a:latin typeface="Calibri" panose="020F0502020204030204" pitchFamily="34" charset="0"/>
                <a:cs typeface="Calibri" panose="020F0502020204030204" pitchFamily="34" charset="0"/>
              </a:rPr>
              <a:t>elementos</a:t>
            </a:r>
          </a:p>
          <a:p>
            <a:r>
              <a:rPr lang="es-ES" sz="2400" dirty="0">
                <a:solidFill>
                  <a:schemeClr val="bg1"/>
                </a:solidFill>
                <a:latin typeface="Calibri" panose="020F0502020204030204" pitchFamily="34" charset="0"/>
                <a:cs typeface="Calibri" panose="020F0502020204030204" pitchFamily="34" charset="0"/>
              </a:rPr>
              <a:t>Teniendo en cuenta lo anterior, si a le asignamos un font-size de 1.5em, el cálculo se hará en base al tamaño de su padre, el </a:t>
            </a: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32px * 1.5 = 48px. Nuevamente, todos los hijos de heredarán ese tamaño de fuente.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cs typeface="Calibri" panose="020F0502020204030204" pitchFamily="34" charset="0"/>
            </a:endParaRPr>
          </a:p>
          <a:p>
            <a:endParaRPr lang="es-ES" sz="2400" b="1" dirty="0" smtClean="0">
              <a:solidFill>
                <a:schemeClr val="bg1"/>
              </a:solidFill>
              <a:latin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cs typeface="Calibri" panose="020F0502020204030204" pitchFamily="34" charset="0"/>
            </a:endParaRPr>
          </a:p>
          <a:p>
            <a:endParaRPr lang="es-ES" sz="2400" b="1" dirty="0">
              <a:solidFill>
                <a:schemeClr val="bg1"/>
              </a:solidFill>
              <a:latin typeface="Calibri" panose="020F0502020204030204" pitchFamily="34" charset="0"/>
              <a:cs typeface="Calibri" panose="020F0502020204030204" pitchFamily="34" charset="0"/>
            </a:endParaRPr>
          </a:p>
          <a:p>
            <a:pPr algn="l"/>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ahora cambiamos el font-size del elemento &lt;html&gt; a 10px, todos los</a:t>
            </a:r>
          </a:p>
          <a:p>
            <a:pPr algn="l"/>
            <a:r>
              <a:rPr lang="es-ES" sz="2400" dirty="0">
                <a:solidFill>
                  <a:schemeClr val="bg1"/>
                </a:solidFill>
                <a:latin typeface="Calibri" panose="020F0502020204030204" pitchFamily="34" charset="0"/>
                <a:cs typeface="Calibri" panose="020F0502020204030204" pitchFamily="34" charset="0"/>
              </a:rPr>
              <a:t>elementos cambiarán de tamaño sin haber modificado directamente su</a:t>
            </a:r>
          </a:p>
          <a:p>
            <a:pPr algn="l"/>
            <a:r>
              <a:rPr lang="es-ES" sz="2400" dirty="0">
                <a:solidFill>
                  <a:schemeClr val="bg1"/>
                </a:solidFill>
                <a:latin typeface="Calibri" panose="020F0502020204030204" pitchFamily="34" charset="0"/>
                <a:cs typeface="Calibri" panose="020F0502020204030204" pitchFamily="34" charset="0"/>
              </a:rPr>
              <a:t>font-size.</a:t>
            </a:r>
          </a:p>
          <a:p>
            <a:endParaRPr lang="es-ES" sz="2400" b="1"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849057" y="1682471"/>
            <a:ext cx="4968671" cy="1928027"/>
          </a:xfrm>
          <a:prstGeom prst="rect">
            <a:avLst/>
          </a:prstGeom>
        </p:spPr>
      </p:pic>
      <p:pic>
        <p:nvPicPr>
          <p:cNvPr id="6" name="Imagen 5"/>
          <p:cNvPicPr>
            <a:picLocks noChangeAspect="1"/>
          </p:cNvPicPr>
          <p:nvPr/>
        </p:nvPicPr>
        <p:blipFill>
          <a:blip r:embed="rId3"/>
          <a:stretch>
            <a:fillRect/>
          </a:stretch>
        </p:blipFill>
        <p:spPr>
          <a:xfrm>
            <a:off x="3772850" y="4641077"/>
            <a:ext cx="5121084" cy="2042337"/>
          </a:xfrm>
          <a:prstGeom prst="rect">
            <a:avLst/>
          </a:prstGeom>
        </p:spPr>
      </p:pic>
    </p:spTree>
    <p:extLst>
      <p:ext uri="{BB962C8B-B14F-4D97-AF65-F5344CB8AC3E}">
        <p14:creationId xmlns:p14="http://schemas.microsoft.com/office/powerpoint/2010/main" val="3850288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Cómo funcionan los rems</a:t>
            </a:r>
          </a:p>
          <a:p>
            <a:r>
              <a:rPr lang="es-ES" sz="2400" dirty="0">
                <a:solidFill>
                  <a:schemeClr val="bg1"/>
                </a:solidFill>
                <a:latin typeface="Calibri" panose="020F0502020204030204" pitchFamily="34" charset="0"/>
                <a:cs typeface="Calibri" panose="020F0502020204030204" pitchFamily="34" charset="0"/>
              </a:rPr>
              <a:t>Como te habrás podido dar cuenta usar ems puede ser muy complicado.</a:t>
            </a:r>
          </a:p>
          <a:p>
            <a:r>
              <a:rPr lang="es-ES" sz="2400" dirty="0">
                <a:solidFill>
                  <a:schemeClr val="bg1"/>
                </a:solidFill>
                <a:latin typeface="Calibri" panose="020F0502020204030204" pitchFamily="34" charset="0"/>
                <a:cs typeface="Calibri" panose="020F0502020204030204" pitchFamily="34" charset="0"/>
              </a:rPr>
              <a:t>Los rems funcionan muy parecido a los ems, con la diferencia de que siempre</a:t>
            </a:r>
          </a:p>
          <a:p>
            <a:r>
              <a:rPr lang="es-ES" sz="2400" dirty="0">
                <a:solidFill>
                  <a:schemeClr val="bg1"/>
                </a:solidFill>
                <a:latin typeface="Calibri" panose="020F0502020204030204" pitchFamily="34" charset="0"/>
                <a:cs typeface="Calibri" panose="020F0502020204030204" pitchFamily="34" charset="0"/>
              </a:rPr>
              <a:t>tomarán de base el tamaño de </a:t>
            </a:r>
            <a:r>
              <a:rPr lang="es-ES" sz="2400" dirty="0" err="1">
                <a:solidFill>
                  <a:schemeClr val="bg1"/>
                </a:solidFill>
                <a:latin typeface="Calibri" panose="020F0502020204030204" pitchFamily="34" charset="0"/>
                <a:cs typeface="Calibri" panose="020F0502020204030204" pitchFamily="34" charset="0"/>
              </a:rPr>
              <a:t>font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size</a:t>
            </a:r>
            <a:r>
              <a:rPr lang="es-ES" sz="2400" dirty="0">
                <a:solidFill>
                  <a:schemeClr val="bg1"/>
                </a:solidFill>
                <a:latin typeface="Calibri" panose="020F0502020204030204" pitchFamily="34" charset="0"/>
                <a:cs typeface="Calibri" panose="020F0502020204030204" pitchFamily="34" charset="0"/>
              </a:rPr>
              <a:t> del elemento &lt;html&gt;.</a:t>
            </a:r>
          </a:p>
          <a:p>
            <a:r>
              <a:rPr lang="es-ES" sz="2400" dirty="0">
                <a:solidFill>
                  <a:schemeClr val="bg1"/>
                </a:solidFill>
                <a:latin typeface="Calibri" panose="020F0502020204030204" pitchFamily="34" charset="0"/>
                <a:cs typeface="Calibri" panose="020F0502020204030204" pitchFamily="34" charset="0"/>
              </a:rPr>
              <a:t>Eso quiere decir que el tamaño expresado en rems no modificará el de los</a:t>
            </a:r>
          </a:p>
          <a:p>
            <a:r>
              <a:rPr lang="es-ES" sz="2400" dirty="0">
                <a:solidFill>
                  <a:schemeClr val="bg1"/>
                </a:solidFill>
                <a:latin typeface="Calibri" panose="020F0502020204030204" pitchFamily="34" charset="0"/>
                <a:cs typeface="Calibri" panose="020F0502020204030204" pitchFamily="34" charset="0"/>
              </a:rPr>
              <a:t>elementos hijos y tampoco se verá afectado por el del elemento padre.</a:t>
            </a:r>
          </a:p>
          <a:p>
            <a:r>
              <a:rPr lang="es-ES" sz="2400" dirty="0">
                <a:solidFill>
                  <a:schemeClr val="bg1"/>
                </a:solidFill>
                <a:latin typeface="Calibri" panose="020F0502020204030204" pitchFamily="34" charset="0"/>
                <a:cs typeface="Calibri" panose="020F0502020204030204" pitchFamily="34" charset="0"/>
              </a:rPr>
              <a:t>Por lo general es mejor usar rems en lugar de ems ya que conservamos las</a:t>
            </a:r>
          </a:p>
          <a:p>
            <a:r>
              <a:rPr lang="es-ES" sz="2400" dirty="0">
                <a:solidFill>
                  <a:schemeClr val="bg1"/>
                </a:solidFill>
                <a:latin typeface="Calibri" panose="020F0502020204030204" pitchFamily="34" charset="0"/>
                <a:cs typeface="Calibri" panose="020F0502020204030204" pitchFamily="34" charset="0"/>
              </a:rPr>
              <a:t>ventajas de una unidad relativa, pero nos evitamos hacer cálculos complejos y</a:t>
            </a:r>
          </a:p>
          <a:p>
            <a:r>
              <a:rPr lang="es-ES" sz="2400" dirty="0">
                <a:solidFill>
                  <a:schemeClr val="bg1"/>
                </a:solidFill>
                <a:latin typeface="Calibri" panose="020F0502020204030204" pitchFamily="34" charset="0"/>
                <a:cs typeface="Calibri" panose="020F0502020204030204" pitchFamily="34" charset="0"/>
              </a:rPr>
              <a:t>estar pendientes de cómo se afectan los elementos entre sí. </a:t>
            </a:r>
            <a:endParaRPr lang="es-ES" sz="2400"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3666392" y="4906108"/>
            <a:ext cx="5460023" cy="1062431"/>
          </a:xfrm>
          <a:prstGeom prst="rect">
            <a:avLst/>
          </a:prstGeom>
        </p:spPr>
      </p:pic>
    </p:spTree>
    <p:extLst>
      <p:ext uri="{BB962C8B-B14F-4D97-AF65-F5344CB8AC3E}">
        <p14:creationId xmlns:p14="http://schemas.microsoft.com/office/powerpoint/2010/main" val="1807514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endParaRPr lang="es-ES"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Calculando los rems de los elementos</a:t>
            </a:r>
          </a:p>
          <a:p>
            <a:r>
              <a:rPr lang="es-ES" sz="2400" dirty="0">
                <a:solidFill>
                  <a:schemeClr val="bg1"/>
                </a:solidFill>
                <a:latin typeface="Calibri" panose="020F0502020204030204" pitchFamily="34" charset="0"/>
                <a:cs typeface="Calibri" panose="020F0502020204030204" pitchFamily="34" charset="0"/>
              </a:rPr>
              <a:t>Teniendo en cuenta lo anterior, podemos asignar distintos valores a los</a:t>
            </a:r>
          </a:p>
          <a:p>
            <a:r>
              <a:rPr lang="es-ES" sz="2400" dirty="0">
                <a:solidFill>
                  <a:schemeClr val="bg1"/>
                </a:solidFill>
                <a:latin typeface="Calibri" panose="020F0502020204030204" pitchFamily="34" charset="0"/>
                <a:cs typeface="Calibri" panose="020F0502020204030204" pitchFamily="34" charset="0"/>
              </a:rPr>
              <a:t>elementos sin que estos afecten a los otros. Todos los elementos tomarán de</a:t>
            </a:r>
          </a:p>
          <a:p>
            <a:r>
              <a:rPr lang="es-ES" sz="2400" dirty="0">
                <a:solidFill>
                  <a:schemeClr val="bg1"/>
                </a:solidFill>
                <a:latin typeface="Calibri" panose="020F0502020204030204" pitchFamily="34" charset="0"/>
                <a:cs typeface="Calibri" panose="020F0502020204030204" pitchFamily="34" charset="0"/>
              </a:rPr>
              <a:t>base el tamaño de font-size del elemento &lt;html</a:t>
            </a:r>
            <a:r>
              <a:rPr lang="es-ES" sz="2400" dirty="0" smtClean="0">
                <a:solidFill>
                  <a:schemeClr val="bg1"/>
                </a:solidFill>
                <a:latin typeface="Calibri" panose="020F0502020204030204" pitchFamily="34" charset="0"/>
                <a:cs typeface="Calibri" panose="020F0502020204030204" pitchFamily="34" charset="0"/>
              </a:rPr>
              <a:t>&gt;.</a:t>
            </a: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716823" y="2708031"/>
            <a:ext cx="7104185" cy="3082083"/>
          </a:xfrm>
          <a:prstGeom prst="rect">
            <a:avLst/>
          </a:prstGeom>
        </p:spPr>
      </p:pic>
    </p:spTree>
    <p:extLst>
      <p:ext uri="{BB962C8B-B14F-4D97-AF65-F5344CB8AC3E}">
        <p14:creationId xmlns:p14="http://schemas.microsoft.com/office/powerpoint/2010/main" val="1538203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err="1" smtClean="0">
                <a:solidFill>
                  <a:schemeClr val="bg1"/>
                </a:solidFill>
                <a:latin typeface="Calibri" panose="020F0502020204030204" pitchFamily="34" charset="0"/>
                <a:cs typeface="Calibri" panose="020F0502020204030204" pitchFamily="34" charset="0"/>
              </a:rPr>
              <a:t>vw</a:t>
            </a:r>
            <a:r>
              <a:rPr lang="es-ES" sz="2400" b="1" dirty="0" smtClean="0">
                <a:solidFill>
                  <a:schemeClr val="bg1"/>
                </a:solidFill>
                <a:latin typeface="Calibri" panose="020F0502020204030204" pitchFamily="34" charset="0"/>
                <a:cs typeface="Calibri" panose="020F0502020204030204" pitchFamily="34" charset="0"/>
              </a:rPr>
              <a:t> </a:t>
            </a:r>
            <a:r>
              <a:rPr lang="es-ES" sz="2400" b="1" dirty="0">
                <a:solidFill>
                  <a:schemeClr val="bg1"/>
                </a:solidFill>
                <a:latin typeface="Calibri" panose="020F0502020204030204" pitchFamily="34" charset="0"/>
                <a:cs typeface="Calibri" panose="020F0502020204030204" pitchFamily="34" charset="0"/>
              </a:rPr>
              <a:t>y </a:t>
            </a:r>
            <a:r>
              <a:rPr lang="es-ES" sz="2400" b="1" dirty="0" err="1">
                <a:solidFill>
                  <a:schemeClr val="bg1"/>
                </a:solidFill>
                <a:latin typeface="Calibri" panose="020F0502020204030204" pitchFamily="34" charset="0"/>
                <a:cs typeface="Calibri" panose="020F0502020204030204" pitchFamily="34" charset="0"/>
              </a:rPr>
              <a:t>vh</a:t>
            </a:r>
            <a:endParaRPr lang="es-ES" sz="2400" b="1" dirty="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Medidas de </a:t>
            </a:r>
            <a:r>
              <a:rPr lang="es-ES" sz="2400" b="1" dirty="0" err="1">
                <a:solidFill>
                  <a:schemeClr val="bg1"/>
                </a:solidFill>
                <a:latin typeface="Calibri" panose="020F0502020204030204" pitchFamily="34" charset="0"/>
                <a:cs typeface="Calibri" panose="020F0502020204030204" pitchFamily="34" charset="0"/>
              </a:rPr>
              <a:t>viewport</a:t>
            </a:r>
            <a:endParaRPr lang="es-ES" sz="2400" b="1"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es el espacio visible que tiene el navegador para mostrar el sitio.</a:t>
            </a:r>
          </a:p>
          <a:p>
            <a:r>
              <a:rPr lang="es-ES" sz="2400" dirty="0">
                <a:solidFill>
                  <a:schemeClr val="bg1"/>
                </a:solidFill>
                <a:latin typeface="Calibri" panose="020F0502020204030204" pitchFamily="34" charset="0"/>
                <a:cs typeface="Calibri" panose="020F0502020204030204" pitchFamily="34" charset="0"/>
              </a:rPr>
              <a:t>Eso quiere decir que se pueden utilizar medidas relativas a este espacio para</a:t>
            </a:r>
          </a:p>
          <a:p>
            <a:r>
              <a:rPr lang="es-ES" sz="2400" dirty="0">
                <a:solidFill>
                  <a:schemeClr val="bg1"/>
                </a:solidFill>
                <a:latin typeface="Calibri" panose="020F0502020204030204" pitchFamily="34" charset="0"/>
                <a:cs typeface="Calibri" panose="020F0502020204030204" pitchFamily="34" charset="0"/>
              </a:rPr>
              <a:t>poder determinar el tamaño de ciertos elementos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842239" y="2734408"/>
            <a:ext cx="4563208" cy="2980592"/>
          </a:xfrm>
          <a:prstGeom prst="rect">
            <a:avLst/>
          </a:prstGeom>
        </p:spPr>
      </p:pic>
    </p:spTree>
    <p:extLst>
      <p:ext uri="{BB962C8B-B14F-4D97-AF65-F5344CB8AC3E}">
        <p14:creationId xmlns:p14="http://schemas.microsoft.com/office/powerpoint/2010/main" val="3387994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endParaRPr lang="es-ES" sz="2400" b="1" dirty="0" smtClean="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Viewport</a:t>
            </a:r>
            <a:r>
              <a:rPr lang="es-ES" sz="2400" b="1" dirty="0">
                <a:solidFill>
                  <a:schemeClr val="bg1"/>
                </a:solidFill>
                <a:latin typeface="Calibri" panose="020F0502020204030204" pitchFamily="34" charset="0"/>
                <a:cs typeface="Calibri" panose="020F0502020204030204" pitchFamily="34" charset="0"/>
              </a:rPr>
              <a:t> </a:t>
            </a:r>
            <a:r>
              <a:rPr lang="es-ES" sz="2400" b="1" dirty="0" err="1">
                <a:solidFill>
                  <a:schemeClr val="bg1"/>
                </a:solidFill>
                <a:latin typeface="Calibri" panose="020F0502020204030204" pitchFamily="34" charset="0"/>
                <a:cs typeface="Calibri" panose="020F0502020204030204" pitchFamily="34" charset="0"/>
              </a:rPr>
              <a:t>width</a:t>
            </a:r>
            <a:r>
              <a:rPr lang="es-ES" sz="2400" b="1" dirty="0">
                <a:solidFill>
                  <a:schemeClr val="bg1"/>
                </a:solidFill>
                <a:latin typeface="Calibri" panose="020F0502020204030204" pitchFamily="34" charset="0"/>
                <a:cs typeface="Calibri" panose="020F0502020204030204" pitchFamily="34" charset="0"/>
              </a:rPr>
              <a:t> y </a:t>
            </a:r>
            <a:r>
              <a:rPr lang="es-ES" sz="2400" b="1" dirty="0" err="1">
                <a:solidFill>
                  <a:schemeClr val="bg1"/>
                </a:solidFill>
                <a:latin typeface="Calibri" panose="020F0502020204030204" pitchFamily="34" charset="0"/>
                <a:cs typeface="Calibri" panose="020F0502020204030204" pitchFamily="34" charset="0"/>
              </a:rPr>
              <a:t>viewport</a:t>
            </a:r>
            <a:r>
              <a:rPr lang="es-ES" sz="2400" b="1" dirty="0">
                <a:solidFill>
                  <a:schemeClr val="bg1"/>
                </a:solidFill>
                <a:latin typeface="Calibri" panose="020F0502020204030204" pitchFamily="34" charset="0"/>
                <a:cs typeface="Calibri" panose="020F0502020204030204" pitchFamily="34" charset="0"/>
              </a:rPr>
              <a:t> height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err="1" smtClean="0">
                <a:solidFill>
                  <a:schemeClr val="bg1"/>
                </a:solidFill>
                <a:latin typeface="Calibri" panose="020F0502020204030204" pitchFamily="34" charset="0"/>
                <a:cs typeface="Calibri" panose="020F0502020204030204" pitchFamily="34" charset="0"/>
              </a:rPr>
              <a:t>vw</a:t>
            </a:r>
            <a:r>
              <a:rPr lang="es-ES" sz="2400" dirty="0" smtClean="0">
                <a:solidFill>
                  <a:schemeClr val="bg1"/>
                </a:solidFill>
                <a:latin typeface="Calibri" panose="020F0502020204030204" pitchFamily="34" charset="0"/>
                <a:cs typeface="Calibri" panose="020F0502020204030204" pitchFamily="34" charset="0"/>
              </a:rPr>
              <a:t> </a:t>
            </a:r>
            <a:r>
              <a:rPr lang="es-ES" sz="2400" dirty="0">
                <a:solidFill>
                  <a:schemeClr val="bg1"/>
                </a:solidFill>
                <a:latin typeface="Calibri" panose="020F0502020204030204" pitchFamily="34" charset="0"/>
                <a:cs typeface="Calibri" panose="020F0502020204030204" pitchFamily="34" charset="0"/>
              </a:rPr>
              <a:t>o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width</a:t>
            </a:r>
            <a:r>
              <a:rPr lang="es-ES" sz="2400" dirty="0">
                <a:solidFill>
                  <a:schemeClr val="bg1"/>
                </a:solidFill>
                <a:latin typeface="Calibri" panose="020F0502020204030204" pitchFamily="34" charset="0"/>
                <a:cs typeface="Calibri" panose="020F0502020204030204" pitchFamily="34" charset="0"/>
              </a:rPr>
              <a:t> es relativo al ancho total del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vh</a:t>
            </a:r>
            <a:r>
              <a:rPr lang="es-ES" sz="2400" dirty="0">
                <a:solidFill>
                  <a:schemeClr val="bg1"/>
                </a:solidFill>
                <a:latin typeface="Calibri" panose="020F0502020204030204" pitchFamily="34" charset="0"/>
                <a:cs typeface="Calibri" panose="020F0502020204030204" pitchFamily="34" charset="0"/>
              </a:rPr>
              <a:t> o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height es relativo al alto total del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Ambas medidas están expresadas como porcentajes del total, eso quiere decir que 50vh será equivalente al 50% del alto disponible en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95777" y="2734408"/>
            <a:ext cx="5377884" cy="2294792"/>
          </a:xfrm>
          <a:prstGeom prst="rect">
            <a:avLst/>
          </a:prstGeom>
        </p:spPr>
      </p:pic>
    </p:spTree>
    <p:extLst>
      <p:ext uri="{BB962C8B-B14F-4D97-AF65-F5344CB8AC3E}">
        <p14:creationId xmlns:p14="http://schemas.microsoft.com/office/powerpoint/2010/main" val="326874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Modelo de caja</a:t>
            </a:r>
          </a:p>
          <a:p>
            <a:r>
              <a:rPr lang="es-ES" sz="2400" dirty="0">
                <a:solidFill>
                  <a:schemeClr val="bg1"/>
                </a:solidFill>
                <a:latin typeface="Calibri" panose="020F0502020204030204" pitchFamily="34" charset="0"/>
                <a:cs typeface="Calibri" panose="020F0502020204030204" pitchFamily="34" charset="0"/>
              </a:rPr>
              <a:t>El modelo de caja o box </a:t>
            </a:r>
            <a:r>
              <a:rPr lang="es-ES" sz="2400" dirty="0" err="1">
                <a:solidFill>
                  <a:schemeClr val="bg1"/>
                </a:solidFill>
                <a:latin typeface="Calibri" panose="020F0502020204030204" pitchFamily="34" charset="0"/>
                <a:cs typeface="Calibri" panose="020F0502020204030204" pitchFamily="34" charset="0"/>
              </a:rPr>
              <a:t>model</a:t>
            </a:r>
            <a:r>
              <a:rPr lang="es-ES" sz="2400" dirty="0">
                <a:solidFill>
                  <a:schemeClr val="bg1"/>
                </a:solidFill>
                <a:latin typeface="Calibri" panose="020F0502020204030204" pitchFamily="34" charset="0"/>
                <a:cs typeface="Calibri" panose="020F0502020204030204" pitchFamily="34" charset="0"/>
              </a:rPr>
              <a:t> hace referencia a la forma en que TODOS los elementos de HTML se comportan frente a la implementación de determinadas líneas de CSS.</a:t>
            </a:r>
          </a:p>
          <a:p>
            <a:r>
              <a:rPr lang="es-ES" sz="2400" dirty="0">
                <a:solidFill>
                  <a:schemeClr val="bg1"/>
                </a:solidFill>
                <a:latin typeface="Calibri" panose="020F0502020204030204" pitchFamily="34" charset="0"/>
                <a:cs typeface="Calibri" panose="020F0502020204030204" pitchFamily="34" charset="0"/>
              </a:rPr>
              <a:t>Básicamente, lo que propone este modelo es que pensemos a cada elemento como una caja (de ahí su nombre) que posee cuatro costados (arriba, derecha, abajo, izquierda) y, que a su vez, puede ser afectado por diversas características como lo son:</a:t>
            </a:r>
          </a:p>
          <a:p>
            <a:r>
              <a:rPr lang="es-ES" sz="2400" dirty="0">
                <a:solidFill>
                  <a:schemeClr val="bg1"/>
                </a:solidFill>
                <a:latin typeface="Calibri" panose="020F0502020204030204" pitchFamily="34" charset="0"/>
                <a:cs typeface="Calibri" panose="020F0502020204030204" pitchFamily="34" charset="0"/>
              </a:rPr>
              <a:t> El ancho y el alto.</a:t>
            </a:r>
          </a:p>
          <a:p>
            <a:r>
              <a:rPr lang="es-ES" sz="2400" dirty="0">
                <a:solidFill>
                  <a:schemeClr val="bg1"/>
                </a:solidFill>
                <a:latin typeface="Calibri" panose="020F0502020204030204" pitchFamily="34" charset="0"/>
                <a:cs typeface="Calibri" panose="020F0502020204030204" pitchFamily="34" charset="0"/>
              </a:rPr>
              <a:t>El relleno entre sus costados y el contenido.</a:t>
            </a:r>
          </a:p>
          <a:p>
            <a:r>
              <a:rPr lang="es-ES" sz="2400" dirty="0">
                <a:solidFill>
                  <a:schemeClr val="bg1"/>
                </a:solidFill>
                <a:latin typeface="Calibri" panose="020F0502020204030204" pitchFamily="34" charset="0"/>
                <a:cs typeface="Calibri" panose="020F0502020204030204" pitchFamily="34" charset="0"/>
              </a:rPr>
              <a:t>El ancho, grosor y tipo de línea de sus bordes.</a:t>
            </a:r>
          </a:p>
          <a:p>
            <a:r>
              <a:rPr lang="es-ES" sz="2400" dirty="0">
                <a:solidFill>
                  <a:schemeClr val="bg1"/>
                </a:solidFill>
                <a:latin typeface="Calibri" panose="020F0502020204030204" pitchFamily="34" charset="0"/>
                <a:cs typeface="Calibri" panose="020F0502020204030204" pitchFamily="34" charset="0"/>
              </a:rPr>
              <a:t>El distanciamiento entre los demás elementos que lo rodean.</a:t>
            </a:r>
          </a:p>
          <a:p>
            <a:r>
              <a:rPr lang="es-ES" sz="2400" dirty="0">
                <a:solidFill>
                  <a:schemeClr val="bg1"/>
                </a:solidFill>
                <a:latin typeface="Calibri" panose="020F0502020204030204" pitchFamily="34" charset="0"/>
                <a:cs typeface="Calibri" panose="020F0502020204030204" pitchFamily="34" charset="0"/>
              </a:rPr>
              <a:t>En este sentido, si llevamos a nuestro cerebro a pensar a cada etiqueta como un elemento que puede ser afectado por lo anterior, vamos a poder entender mucho mejor el flujo que cada elemento presenta respecto a sus elementos hermanos y respecto a su contexto en general.</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Si deseamos ir más allá de la simple estilización de textos y fondos, el modelo de caja es, sin duda, una de las piezas fundamentales de CSS.</a:t>
            </a:r>
            <a:r>
              <a:rPr lang="es-ES" sz="2400" dirty="0"/>
              <a:t/>
            </a:r>
            <a:br>
              <a:rPr lang="es-ES" sz="2400" dirty="0"/>
            </a:br>
            <a:endParaRPr lang="es-ES" sz="2400"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5005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Visualizando </a:t>
            </a:r>
            <a:r>
              <a:rPr lang="es-ES" b="1" dirty="0" err="1">
                <a:solidFill>
                  <a:schemeClr val="bg1"/>
                </a:solidFill>
                <a:latin typeface="Calibri" panose="020F0502020204030204" pitchFamily="34" charset="0"/>
                <a:cs typeface="Calibri" panose="020F0502020204030204" pitchFamily="34" charset="0"/>
              </a:rPr>
              <a:t>vh</a:t>
            </a:r>
            <a:r>
              <a:rPr lang="es-ES" b="1" dirty="0">
                <a:solidFill>
                  <a:schemeClr val="bg1"/>
                </a:solidFill>
                <a:latin typeface="Calibri" panose="020F0502020204030204" pitchFamily="34" charset="0"/>
                <a:cs typeface="Calibri" panose="020F0502020204030204" pitchFamily="34" charset="0"/>
              </a:rPr>
              <a:t> y </a:t>
            </a:r>
            <a:r>
              <a:rPr lang="es-ES" b="1" dirty="0" err="1">
                <a:solidFill>
                  <a:schemeClr val="bg1"/>
                </a:solidFill>
                <a:latin typeface="Calibri" panose="020F0502020204030204" pitchFamily="34" charset="0"/>
                <a:cs typeface="Calibri" panose="020F0502020204030204" pitchFamily="34" charset="0"/>
              </a:rPr>
              <a:t>vw</a:t>
            </a:r>
            <a:r>
              <a:rPr lang="es-ES" b="1" dirty="0">
                <a:solidFill>
                  <a:schemeClr val="bg1"/>
                </a:solidFill>
                <a:latin typeface="Calibri" panose="020F0502020204030204" pitchFamily="34" charset="0"/>
                <a:cs typeface="Calibri" panose="020F0502020204030204" pitchFamily="34" charset="0"/>
              </a:rPr>
              <a:t>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Cualquier </a:t>
            </a:r>
            <a:r>
              <a:rPr lang="es-ES" dirty="0">
                <a:solidFill>
                  <a:schemeClr val="bg1"/>
                </a:solidFill>
                <a:latin typeface="Calibri" panose="020F0502020204030204" pitchFamily="34" charset="0"/>
                <a:cs typeface="Calibri" panose="020F0502020204030204" pitchFamily="34" charset="0"/>
              </a:rPr>
              <a:t>medida expresada en </a:t>
            </a:r>
            <a:r>
              <a:rPr lang="es-ES" dirty="0" err="1">
                <a:solidFill>
                  <a:schemeClr val="bg1"/>
                </a:solidFill>
                <a:latin typeface="Calibri" panose="020F0502020204030204" pitchFamily="34" charset="0"/>
                <a:cs typeface="Calibri" panose="020F0502020204030204" pitchFamily="34" charset="0"/>
              </a:rPr>
              <a:t>viewport</a:t>
            </a:r>
            <a:r>
              <a:rPr lang="es-ES" dirty="0">
                <a:solidFill>
                  <a:schemeClr val="bg1"/>
                </a:solidFill>
                <a:latin typeface="Calibri" panose="020F0502020204030204" pitchFamily="34" charset="0"/>
                <a:cs typeface="Calibri" panose="020F0502020204030204" pitchFamily="34" charset="0"/>
              </a:rPr>
              <a:t> </a:t>
            </a:r>
            <a:r>
              <a:rPr lang="es-ES" dirty="0" err="1">
                <a:solidFill>
                  <a:schemeClr val="bg1"/>
                </a:solidFill>
                <a:latin typeface="Calibri" panose="020F0502020204030204" pitchFamily="34" charset="0"/>
                <a:cs typeface="Calibri" panose="020F0502020204030204" pitchFamily="34" charset="0"/>
              </a:rPr>
              <a:t>width</a:t>
            </a:r>
            <a:r>
              <a:rPr lang="es-ES" dirty="0">
                <a:solidFill>
                  <a:schemeClr val="bg1"/>
                </a:solidFill>
                <a:latin typeface="Calibri" panose="020F0502020204030204" pitchFamily="34" charset="0"/>
                <a:cs typeface="Calibri" panose="020F0502020204030204" pitchFamily="34" charset="0"/>
              </a:rPr>
              <a:t> (</a:t>
            </a:r>
            <a:r>
              <a:rPr lang="es-ES" dirty="0" err="1">
                <a:solidFill>
                  <a:schemeClr val="bg1"/>
                </a:solidFill>
                <a:latin typeface="Calibri" panose="020F0502020204030204" pitchFamily="34" charset="0"/>
                <a:cs typeface="Calibri" panose="020F0502020204030204" pitchFamily="34" charset="0"/>
              </a:rPr>
              <a:t>vw</a:t>
            </a:r>
            <a:r>
              <a:rPr lang="es-ES" dirty="0">
                <a:solidFill>
                  <a:schemeClr val="bg1"/>
                </a:solidFill>
                <a:latin typeface="Calibri" panose="020F0502020204030204" pitchFamily="34" charset="0"/>
                <a:cs typeface="Calibri" panose="020F0502020204030204" pitchFamily="34" charset="0"/>
              </a:rPr>
              <a:t>) o </a:t>
            </a:r>
            <a:r>
              <a:rPr lang="es-ES" dirty="0" err="1">
                <a:solidFill>
                  <a:schemeClr val="bg1"/>
                </a:solidFill>
                <a:latin typeface="Calibri" panose="020F0502020204030204" pitchFamily="34" charset="0"/>
                <a:cs typeface="Calibri" panose="020F0502020204030204" pitchFamily="34" charset="0"/>
              </a:rPr>
              <a:t>viewport</a:t>
            </a:r>
            <a:r>
              <a:rPr lang="es-ES" dirty="0">
                <a:solidFill>
                  <a:schemeClr val="bg1"/>
                </a:solidFill>
                <a:latin typeface="Calibri" panose="020F0502020204030204" pitchFamily="34" charset="0"/>
                <a:cs typeface="Calibri" panose="020F0502020204030204" pitchFamily="34" charset="0"/>
              </a:rPr>
              <a:t> height (</a:t>
            </a:r>
            <a:r>
              <a:rPr lang="es-ES" dirty="0" err="1">
                <a:solidFill>
                  <a:schemeClr val="bg1"/>
                </a:solidFill>
                <a:latin typeface="Calibri" panose="020F0502020204030204" pitchFamily="34" charset="0"/>
                <a:cs typeface="Calibri" panose="020F0502020204030204" pitchFamily="34" charset="0"/>
              </a:rPr>
              <a:t>vh</a:t>
            </a:r>
            <a:r>
              <a:rPr lang="es-ES" dirty="0">
                <a:solidFill>
                  <a:schemeClr val="bg1"/>
                </a:solidFill>
                <a:latin typeface="Calibri" panose="020F0502020204030204" pitchFamily="34" charset="0"/>
                <a:cs typeface="Calibri" panose="020F0502020204030204" pitchFamily="34" charset="0"/>
              </a:rPr>
              <a:t>) tomará siempre como referencia al </a:t>
            </a:r>
            <a:r>
              <a:rPr lang="es-ES" dirty="0" err="1">
                <a:solidFill>
                  <a:schemeClr val="bg1"/>
                </a:solidFill>
                <a:latin typeface="Calibri" panose="020F0502020204030204" pitchFamily="34" charset="0"/>
                <a:cs typeface="Calibri" panose="020F0502020204030204" pitchFamily="34" charset="0"/>
              </a:rPr>
              <a:t>viewport</a:t>
            </a:r>
            <a:r>
              <a:rPr lang="es-ES" dirty="0">
                <a:solidFill>
                  <a:schemeClr val="bg1"/>
                </a:solidFill>
                <a:latin typeface="Calibri" panose="020F0502020204030204" pitchFamily="34" charset="0"/>
                <a:cs typeface="Calibri" panose="020F0502020204030204" pitchFamily="34" charset="0"/>
              </a:rPr>
              <a:t> del documento.</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682511" y="2154117"/>
            <a:ext cx="4923691" cy="3007354"/>
          </a:xfrm>
          <a:prstGeom prst="rect">
            <a:avLst/>
          </a:prstGeom>
        </p:spPr>
      </p:pic>
    </p:spTree>
    <p:extLst>
      <p:ext uri="{BB962C8B-B14F-4D97-AF65-F5344CB8AC3E}">
        <p14:creationId xmlns:p14="http://schemas.microsoft.com/office/powerpoint/2010/main" val="3213150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Media queries</a:t>
            </a:r>
          </a:p>
          <a:p>
            <a:r>
              <a:rPr lang="es-ES" sz="2400" dirty="0">
                <a:solidFill>
                  <a:schemeClr val="bg1"/>
                </a:solidFill>
                <a:latin typeface="Calibri" panose="020F0502020204030204" pitchFamily="34" charset="0"/>
                <a:cs typeface="Calibri" panose="020F0502020204030204" pitchFamily="34" charset="0"/>
              </a:rPr>
              <a:t>Las media queries no son otra cosa más que simples reglas de CSS que agrupan, a su vez, otras reglas que se aplicarán si se cumple una condición determinada. Esta condición generalmente tiene que ver con la resolución de pantalla del dispositivo de salida.</a:t>
            </a:r>
            <a:br>
              <a:rPr lang="es-ES" sz="2400" dirty="0">
                <a:solidFill>
                  <a:schemeClr val="bg1"/>
                </a:solidFill>
                <a:latin typeface="Calibri" panose="020F0502020204030204" pitchFamily="34" charset="0"/>
                <a:cs typeface="Calibri" panose="020F0502020204030204" pitchFamily="34" charset="0"/>
              </a:rPr>
            </a:br>
            <a:r>
              <a:rPr lang="es-ES" sz="2400" dirty="0">
                <a:solidFill>
                  <a:schemeClr val="bg1"/>
                </a:solidFill>
                <a:latin typeface="Calibri" panose="020F0502020204030204" pitchFamily="34" charset="0"/>
                <a:cs typeface="Calibri" panose="020F0502020204030204" pitchFamily="34" charset="0"/>
              </a:rPr>
              <a:t>Son un conjunto de reglas de CSS que nos permiten cambiar los estilos de los elementos en función de las características del dispositivo que esté visualizando nuestro sitio. La mayor parte de nuestros estilos estarán fuera de las media queries. Dentro de cada media query escribiremos solo aquello que necesitemos ajustar para ese tamaño de viewport. Por lo general, se escriben al final de nuestra hoja de CSS</a:t>
            </a:r>
            <a:r>
              <a:rPr lang="es-ES" sz="2400" dirty="0" smtClean="0">
                <a:solidFill>
                  <a:schemeClr val="bg1"/>
                </a:solidFill>
                <a:latin typeface="Calibri" panose="020F0502020204030204" pitchFamily="34" charset="0"/>
                <a:cs typeface="Calibri" panose="020F0502020204030204" pitchFamily="34" charset="0"/>
              </a:rPr>
              <a:t>.</a:t>
            </a:r>
          </a:p>
          <a:p>
            <a:endParaRPr lang="es-ES" sz="2400" b="1"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204755" y="4277808"/>
            <a:ext cx="6944498" cy="1112798"/>
          </a:xfrm>
          <a:prstGeom prst="rect">
            <a:avLst/>
          </a:prstGeom>
        </p:spPr>
      </p:pic>
    </p:spTree>
    <p:extLst>
      <p:ext uri="{BB962C8B-B14F-4D97-AF65-F5344CB8AC3E}">
        <p14:creationId xmlns:p14="http://schemas.microsoft.com/office/powerpoint/2010/main" val="4142926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min-</a:t>
            </a:r>
            <a:r>
              <a:rPr lang="es-ES" sz="2400" b="1" dirty="0" err="1">
                <a:solidFill>
                  <a:schemeClr val="bg1"/>
                </a:solidFill>
                <a:latin typeface="Calibri" panose="020F0502020204030204" pitchFamily="34" charset="0"/>
                <a:cs typeface="Calibri" panose="020F0502020204030204" pitchFamily="34" charset="0"/>
              </a:rPr>
              <a:t>width</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Al </a:t>
            </a:r>
            <a:r>
              <a:rPr lang="es-ES" sz="2400" dirty="0">
                <a:solidFill>
                  <a:schemeClr val="bg1"/>
                </a:solidFill>
                <a:latin typeface="Calibri" panose="020F0502020204030204" pitchFamily="34" charset="0"/>
                <a:cs typeface="Calibri" panose="020F0502020204030204" pitchFamily="34" charset="0"/>
              </a:rPr>
              <a:t>especificar min-</a:t>
            </a:r>
            <a:r>
              <a:rPr lang="es-ES" sz="2400" dirty="0" err="1">
                <a:solidFill>
                  <a:schemeClr val="bg1"/>
                </a:solidFill>
                <a:latin typeface="Calibri" panose="020F0502020204030204" pitchFamily="34" charset="0"/>
                <a:cs typeface="Calibri" panose="020F0502020204030204" pitchFamily="34" charset="0"/>
              </a:rPr>
              <a:t>width</a:t>
            </a:r>
            <a:r>
              <a:rPr lang="es-ES" sz="2400" dirty="0">
                <a:solidFill>
                  <a:schemeClr val="bg1"/>
                </a:solidFill>
                <a:latin typeface="Calibri" panose="020F0502020204030204" pitchFamily="34" charset="0"/>
                <a:cs typeface="Calibri" panose="020F0502020204030204" pitchFamily="34" charset="0"/>
              </a:rPr>
              <a:t> estamos diciendo: “si como mínimo el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tiene N píxeles de ancho, apliquemos estas reglas”. Similar a decir → “Desde este ancho, hacia arriba</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b="1" dirty="0" err="1">
                <a:solidFill>
                  <a:schemeClr val="bg1"/>
                </a:solidFill>
                <a:latin typeface="Calibri" panose="020F0502020204030204" pitchFamily="34" charset="0"/>
                <a:cs typeface="Calibri" panose="020F0502020204030204" pitchFamily="34" charset="0"/>
              </a:rPr>
              <a:t>max-width</a:t>
            </a:r>
            <a:r>
              <a:rPr lang="es-ES" sz="2400" b="1" dirty="0">
                <a:solidFill>
                  <a:schemeClr val="bg1"/>
                </a:solidFill>
                <a:latin typeface="Calibri" panose="020F0502020204030204" pitchFamily="34" charset="0"/>
                <a:cs typeface="Calibri" panose="020F0502020204030204" pitchFamily="34" charset="0"/>
              </a:rPr>
              <a:t>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Al </a:t>
            </a:r>
            <a:r>
              <a:rPr lang="es-ES" sz="2400" dirty="0">
                <a:solidFill>
                  <a:schemeClr val="bg1"/>
                </a:solidFill>
                <a:latin typeface="Calibri" panose="020F0502020204030204" pitchFamily="34" charset="0"/>
                <a:cs typeface="Calibri" panose="020F0502020204030204" pitchFamily="34" charset="0"/>
              </a:rPr>
              <a:t>especificar </a:t>
            </a:r>
            <a:r>
              <a:rPr lang="es-ES" sz="2400" dirty="0" err="1">
                <a:solidFill>
                  <a:schemeClr val="bg1"/>
                </a:solidFill>
                <a:latin typeface="Calibri" panose="020F0502020204030204" pitchFamily="34" charset="0"/>
                <a:cs typeface="Calibri" panose="020F0502020204030204" pitchFamily="34" charset="0"/>
              </a:rPr>
              <a:t>max-width</a:t>
            </a:r>
            <a:r>
              <a:rPr lang="es-ES" sz="2400" dirty="0">
                <a:solidFill>
                  <a:schemeClr val="bg1"/>
                </a:solidFill>
                <a:latin typeface="Calibri" panose="020F0502020204030204" pitchFamily="34" charset="0"/>
                <a:cs typeface="Calibri" panose="020F0502020204030204" pitchFamily="34" charset="0"/>
              </a:rPr>
              <a:t> estamos diciendo: “si como máximo </a:t>
            </a:r>
            <a:r>
              <a:rPr lang="es-ES" sz="2400" dirty="0" err="1">
                <a:solidFill>
                  <a:schemeClr val="bg1"/>
                </a:solidFill>
                <a:latin typeface="Calibri" panose="020F0502020204030204" pitchFamily="34" charset="0"/>
                <a:cs typeface="Calibri" panose="020F0502020204030204" pitchFamily="34" charset="0"/>
              </a:rPr>
              <a:t>viewport</a:t>
            </a:r>
            <a:r>
              <a:rPr lang="es-ES" sz="2400" dirty="0">
                <a:solidFill>
                  <a:schemeClr val="bg1"/>
                </a:solidFill>
                <a:latin typeface="Calibri" panose="020F0502020204030204" pitchFamily="34" charset="0"/>
                <a:cs typeface="Calibri" panose="020F0502020204030204" pitchFamily="34" charset="0"/>
              </a:rPr>
              <a:t> tiene N píxeles de ancho, apliquemos estas reglas”. Similar a decir → “Desde este ancho, hacia abajo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771900" y="1318470"/>
            <a:ext cx="5134708" cy="2110529"/>
          </a:xfrm>
          <a:prstGeom prst="rect">
            <a:avLst/>
          </a:prstGeom>
        </p:spPr>
      </p:pic>
      <p:pic>
        <p:nvPicPr>
          <p:cNvPr id="4" name="Imagen 3"/>
          <p:cNvPicPr>
            <a:picLocks noChangeAspect="1"/>
          </p:cNvPicPr>
          <p:nvPr/>
        </p:nvPicPr>
        <p:blipFill>
          <a:blip r:embed="rId3"/>
          <a:stretch>
            <a:fillRect/>
          </a:stretch>
        </p:blipFill>
        <p:spPr>
          <a:xfrm>
            <a:off x="3851031" y="4747468"/>
            <a:ext cx="5055577" cy="2005023"/>
          </a:xfrm>
          <a:prstGeom prst="rect">
            <a:avLst/>
          </a:prstGeom>
        </p:spPr>
      </p:pic>
    </p:spTree>
    <p:extLst>
      <p:ext uri="{BB962C8B-B14F-4D97-AF65-F5344CB8AC3E}">
        <p14:creationId xmlns:p14="http://schemas.microsoft.com/office/powerpoint/2010/main" val="1886155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Orientación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Al </a:t>
            </a:r>
            <a:r>
              <a:rPr lang="es-ES" dirty="0">
                <a:solidFill>
                  <a:schemeClr val="bg1"/>
                </a:solidFill>
                <a:latin typeface="Calibri" panose="020F0502020204030204" pitchFamily="34" charset="0"/>
                <a:cs typeface="Calibri" panose="020F0502020204030204" pitchFamily="34" charset="0"/>
              </a:rPr>
              <a:t>especificar la orientación (</a:t>
            </a:r>
            <a:r>
              <a:rPr lang="es-ES" dirty="0" err="1">
                <a:solidFill>
                  <a:schemeClr val="bg1"/>
                </a:solidFill>
                <a:latin typeface="Calibri" panose="020F0502020204030204" pitchFamily="34" charset="0"/>
                <a:cs typeface="Calibri" panose="020F0502020204030204" pitchFamily="34" charset="0"/>
              </a:rPr>
              <a:t>portrait</a:t>
            </a:r>
            <a:r>
              <a:rPr lang="es-ES" dirty="0">
                <a:solidFill>
                  <a:schemeClr val="bg1"/>
                </a:solidFill>
                <a:latin typeface="Calibri" panose="020F0502020204030204" pitchFamily="34" charset="0"/>
                <a:cs typeface="Calibri" panose="020F0502020204030204" pitchFamily="34" charset="0"/>
              </a:rPr>
              <a:t> o </a:t>
            </a:r>
            <a:r>
              <a:rPr lang="es-ES" dirty="0" err="1">
                <a:solidFill>
                  <a:schemeClr val="bg1"/>
                </a:solidFill>
                <a:latin typeface="Calibri" panose="020F0502020204030204" pitchFamily="34" charset="0"/>
                <a:cs typeface="Calibri" panose="020F0502020204030204" pitchFamily="34" charset="0"/>
              </a:rPr>
              <a:t>landscape</a:t>
            </a:r>
            <a:r>
              <a:rPr lang="es-ES" dirty="0">
                <a:solidFill>
                  <a:schemeClr val="bg1"/>
                </a:solidFill>
                <a:latin typeface="Calibri" panose="020F0502020204030204" pitchFamily="34" charset="0"/>
                <a:cs typeface="Calibri" panose="020F0502020204030204" pitchFamily="34" charset="0"/>
              </a:rPr>
              <a:t>) estamos diciendo: “si como máximo el </a:t>
            </a:r>
            <a:r>
              <a:rPr lang="es-ES" dirty="0" err="1">
                <a:solidFill>
                  <a:schemeClr val="bg1"/>
                </a:solidFill>
                <a:latin typeface="Calibri" panose="020F0502020204030204" pitchFamily="34" charset="0"/>
                <a:cs typeface="Calibri" panose="020F0502020204030204" pitchFamily="34" charset="0"/>
              </a:rPr>
              <a:t>viewport</a:t>
            </a:r>
            <a:r>
              <a:rPr lang="es-ES" dirty="0">
                <a:solidFill>
                  <a:schemeClr val="bg1"/>
                </a:solidFill>
                <a:latin typeface="Calibri" panose="020F0502020204030204" pitchFamily="34" charset="0"/>
                <a:cs typeface="Calibri" panose="020F0502020204030204" pitchFamily="34" charset="0"/>
              </a:rPr>
              <a:t> tiene N píxeles de ancho y además el dispositivo está en posición vertical/horizontal, apliquemos estas reglas</a:t>
            </a:r>
            <a:r>
              <a:rPr lang="es-ES" dirty="0" smtClean="0">
                <a:solidFill>
                  <a:schemeClr val="bg1"/>
                </a:solidFill>
                <a:latin typeface="Calibri" panose="020F0502020204030204" pitchFamily="34" charset="0"/>
                <a:cs typeface="Calibri" panose="020F0502020204030204" pitchFamily="34" charset="0"/>
              </a:rPr>
              <a:t>”.</a:t>
            </a:r>
          </a:p>
          <a:p>
            <a:endParaRPr lang="es-ES" dirty="0">
              <a:solidFill>
                <a:schemeClr val="bg1"/>
              </a:solidFill>
              <a:latin typeface="Calibri" panose="020F0502020204030204" pitchFamily="34" charset="0"/>
              <a:cs typeface="Calibri" panose="020F0502020204030204" pitchFamily="34" charset="0"/>
            </a:endParaRPr>
          </a:p>
          <a:p>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09687" y="1829016"/>
            <a:ext cx="6302286" cy="2681438"/>
          </a:xfrm>
          <a:prstGeom prst="rect">
            <a:avLst/>
          </a:prstGeom>
        </p:spPr>
      </p:pic>
    </p:spTree>
    <p:extLst>
      <p:ext uri="{BB962C8B-B14F-4D97-AF65-F5344CB8AC3E}">
        <p14:creationId xmlns:p14="http://schemas.microsoft.com/office/powerpoint/2010/main" val="2672113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pPr marL="342900" indent="-342900">
              <a:buFont typeface="Arial" panose="020B0604020202020204" pitchFamily="34" charset="0"/>
              <a:buChar char="•"/>
            </a:pPr>
            <a:r>
              <a:rPr lang="es-ES" sz="2400" b="1" dirty="0">
                <a:solidFill>
                  <a:schemeClr val="bg1"/>
                </a:solidFill>
                <a:latin typeface="Calibri" panose="020F0502020204030204" pitchFamily="34" charset="0"/>
                <a:cs typeface="Calibri" panose="020F0502020204030204" pitchFamily="34" charset="0"/>
              </a:rPr>
              <a:t>Mobile </a:t>
            </a:r>
            <a:r>
              <a:rPr lang="es-ES" sz="2400" b="1" dirty="0" err="1">
                <a:solidFill>
                  <a:schemeClr val="bg1"/>
                </a:solidFill>
                <a:latin typeface="Calibri" panose="020F0502020204030204" pitchFamily="34" charset="0"/>
                <a:cs typeface="Calibri" panose="020F0502020204030204" pitchFamily="34" charset="0"/>
              </a:rPr>
              <a:t>first</a:t>
            </a:r>
            <a:r>
              <a:rPr lang="es-ES" sz="2400" b="1" dirty="0">
                <a:solidFill>
                  <a:schemeClr val="bg1"/>
                </a:solidFill>
                <a:latin typeface="Calibri" panose="020F0502020204030204" pitchFamily="34" charset="0"/>
                <a:cs typeface="Calibri" panose="020F0502020204030204" pitchFamily="34" charset="0"/>
              </a:rPr>
              <a:t> </a:t>
            </a:r>
            <a:r>
              <a:rPr lang="es-ES" sz="2400" b="1" dirty="0" smtClean="0">
                <a:solidFill>
                  <a:schemeClr val="bg1"/>
                </a:solidFill>
                <a:latin typeface="Calibri" panose="020F0502020204030204" pitchFamily="34" charset="0"/>
                <a:cs typeface="Calibri" panose="020F0502020204030204" pitchFamily="34" charset="0"/>
              </a:rPr>
              <a:t>(recomendado)</a:t>
            </a:r>
          </a:p>
          <a:p>
            <a:pPr marL="342900" indent="-342900">
              <a:buFont typeface="Arial" panose="020B0604020202020204" pitchFamily="34" charset="0"/>
              <a:buChar char="•"/>
            </a:pPr>
            <a:r>
              <a:rPr lang="es-ES" sz="2400" dirty="0" smtClean="0">
                <a:solidFill>
                  <a:schemeClr val="bg1"/>
                </a:solidFill>
                <a:latin typeface="Calibri" panose="020F0502020204030204" pitchFamily="34" charset="0"/>
                <a:cs typeface="Calibri" panose="020F0502020204030204" pitchFamily="34" charset="0"/>
              </a:rPr>
              <a:t>Si </a:t>
            </a:r>
            <a:r>
              <a:rPr lang="es-ES" sz="2400" dirty="0">
                <a:solidFill>
                  <a:schemeClr val="bg1"/>
                </a:solidFill>
                <a:latin typeface="Calibri" panose="020F0502020204030204" pitchFamily="34" charset="0"/>
                <a:cs typeface="Calibri" panose="020F0502020204030204" pitchFamily="34" charset="0"/>
              </a:rPr>
              <a:t>utilizamos </a:t>
            </a:r>
            <a:r>
              <a:rPr lang="es-ES" sz="2400" dirty="0" err="1">
                <a:solidFill>
                  <a:schemeClr val="bg1"/>
                </a:solidFill>
                <a:latin typeface="Calibri" panose="020F0502020204030204" pitchFamily="34" charset="0"/>
                <a:cs typeface="Calibri" panose="020F0502020204030204" pitchFamily="34" charset="0"/>
              </a:rPr>
              <a:t>mobile</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first</a:t>
            </a:r>
            <a:r>
              <a:rPr lang="es-ES" sz="2400" dirty="0">
                <a:solidFill>
                  <a:schemeClr val="bg1"/>
                </a:solidFill>
                <a:latin typeface="Calibri" panose="020F0502020204030204" pitchFamily="34" charset="0"/>
                <a:cs typeface="Calibri" panose="020F0502020204030204" pitchFamily="34" charset="0"/>
              </a:rPr>
              <a:t> como estrategia de diseño, la idea es determinar de manera general las reglas CSS para pequeñas pantallas para luego, a través de media </a:t>
            </a:r>
            <a:r>
              <a:rPr lang="es-ES" sz="2400" dirty="0" err="1">
                <a:solidFill>
                  <a:schemeClr val="bg1"/>
                </a:solidFill>
                <a:latin typeface="Calibri" panose="020F0502020204030204" pitchFamily="34" charset="0"/>
                <a:cs typeface="Calibri" panose="020F0502020204030204" pitchFamily="34" charset="0"/>
              </a:rPr>
              <a:t>queries</a:t>
            </a:r>
            <a:r>
              <a:rPr lang="es-ES" sz="2400" dirty="0">
                <a:solidFill>
                  <a:schemeClr val="bg1"/>
                </a:solidFill>
                <a:latin typeface="Calibri" panose="020F0502020204030204" pitchFamily="34" charset="0"/>
                <a:cs typeface="Calibri" panose="020F0502020204030204" pitchFamily="34" charset="0"/>
              </a:rPr>
              <a:t>, ir aclarando el comportamiento en </a:t>
            </a:r>
            <a:r>
              <a:rPr lang="es-ES" sz="2400" dirty="0" err="1">
                <a:solidFill>
                  <a:schemeClr val="bg1"/>
                </a:solidFill>
                <a:latin typeface="Calibri" panose="020F0502020204030204" pitchFamily="34" charset="0"/>
                <a:cs typeface="Calibri" panose="020F0502020204030204" pitchFamily="34" charset="0"/>
              </a:rPr>
              <a:t>viewports</a:t>
            </a:r>
            <a:r>
              <a:rPr lang="es-ES" sz="2400" dirty="0">
                <a:solidFill>
                  <a:schemeClr val="bg1"/>
                </a:solidFill>
                <a:latin typeface="Calibri" panose="020F0502020204030204" pitchFamily="34" charset="0"/>
                <a:cs typeface="Calibri" panose="020F0502020204030204" pitchFamily="34" charset="0"/>
              </a:rPr>
              <a:t> más grandes. </a:t>
            </a:r>
            <a:endParaRPr lang="es-ES" sz="2400" b="1"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628901" y="2125867"/>
            <a:ext cx="6515100" cy="3439664"/>
          </a:xfrm>
          <a:prstGeom prst="rect">
            <a:avLst/>
          </a:prstGeom>
        </p:spPr>
      </p:pic>
    </p:spTree>
    <p:extLst>
      <p:ext uri="{BB962C8B-B14F-4D97-AF65-F5344CB8AC3E}">
        <p14:creationId xmlns:p14="http://schemas.microsoft.com/office/powerpoint/2010/main" val="3543041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Los breakpoints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Llamamos </a:t>
            </a:r>
            <a:r>
              <a:rPr lang="es-ES" sz="2400" dirty="0">
                <a:solidFill>
                  <a:schemeClr val="bg1"/>
                </a:solidFill>
                <a:latin typeface="Calibri" panose="020F0502020204030204" pitchFamily="34" charset="0"/>
                <a:cs typeface="Calibri" panose="020F0502020204030204" pitchFamily="34" charset="0"/>
              </a:rPr>
              <a:t>breakpoints o puntos de quiebre a cada salto de tamaño sobre el cual aplicamos una media query. No hay una regla fija sobre cuáles usar, pero acá dejamos los más utilizados.</a:t>
            </a: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4" name="Imagen 3"/>
          <p:cNvPicPr>
            <a:picLocks noChangeAspect="1"/>
          </p:cNvPicPr>
          <p:nvPr/>
        </p:nvPicPr>
        <p:blipFill>
          <a:blip r:embed="rId2"/>
          <a:stretch>
            <a:fillRect/>
          </a:stretch>
        </p:blipFill>
        <p:spPr>
          <a:xfrm>
            <a:off x="2224453" y="1919281"/>
            <a:ext cx="7631723" cy="3206634"/>
          </a:xfrm>
          <a:prstGeom prst="rect">
            <a:avLst/>
          </a:prstGeom>
        </p:spPr>
      </p:pic>
    </p:spTree>
    <p:extLst>
      <p:ext uri="{BB962C8B-B14F-4D97-AF65-F5344CB8AC3E}">
        <p14:creationId xmlns:p14="http://schemas.microsoft.com/office/powerpoint/2010/main" val="176282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En HTML todos los elementos se representan mediante cajas, eso se conoce como el modelo de caja. Cada caja se compone de contenido, relleno, bordes y márgenes</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r>
              <a:rPr lang="es-ES" sz="2400" b="1" dirty="0">
                <a:solidFill>
                  <a:schemeClr val="bg1"/>
                </a:solidFill>
                <a:latin typeface="Calibri" panose="020F0502020204030204" pitchFamily="34" charset="0"/>
                <a:cs typeface="Calibri" panose="020F0502020204030204" pitchFamily="34" charset="0"/>
              </a:rPr>
              <a:t>Modelo de caja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Cada </a:t>
            </a:r>
            <a:r>
              <a:rPr lang="es-ES" sz="2400" dirty="0">
                <a:solidFill>
                  <a:schemeClr val="bg1"/>
                </a:solidFill>
                <a:latin typeface="Calibri" panose="020F0502020204030204" pitchFamily="34" charset="0"/>
                <a:cs typeface="Calibri" panose="020F0502020204030204" pitchFamily="34" charset="0"/>
              </a:rPr>
              <a:t>elemento en HTML es una caja, y esas cajas se componen de márgenes (margin), bordes (</a:t>
            </a:r>
            <a:r>
              <a:rPr lang="es-ES" sz="2400" dirty="0" err="1">
                <a:solidFill>
                  <a:schemeClr val="bg1"/>
                </a:solidFill>
                <a:latin typeface="Calibri" panose="020F0502020204030204" pitchFamily="34" charset="0"/>
                <a:cs typeface="Calibri" panose="020F0502020204030204" pitchFamily="34" charset="0"/>
              </a:rPr>
              <a:t>border</a:t>
            </a:r>
            <a:r>
              <a:rPr lang="es-ES" sz="2400" dirty="0">
                <a:solidFill>
                  <a:schemeClr val="bg1"/>
                </a:solidFill>
                <a:latin typeface="Calibri" panose="020F0502020204030204" pitchFamily="34" charset="0"/>
                <a:cs typeface="Calibri" panose="020F0502020204030204" pitchFamily="34" charset="0"/>
              </a:rPr>
              <a:t>), relleno (padding) y finalmente el contenido (content). Mediante CSS podemos manipular todas estas propiedades para cambiar la apariencia de cada elemento. A su vez, estas propiedades pueden aplicarse de manera diferente a los cuatro lados de cada caja (top, </a:t>
            </a:r>
            <a:r>
              <a:rPr lang="es-ES" sz="2400" dirty="0" err="1">
                <a:solidFill>
                  <a:schemeClr val="bg1"/>
                </a:solidFill>
                <a:latin typeface="Calibri" panose="020F0502020204030204" pitchFamily="34" charset="0"/>
                <a:cs typeface="Calibri" panose="020F0502020204030204" pitchFamily="34" charset="0"/>
              </a:rPr>
              <a:t>right</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bottom</a:t>
            </a:r>
            <a:r>
              <a:rPr lang="es-ES" sz="2400" dirty="0">
                <a:solidFill>
                  <a:schemeClr val="bg1"/>
                </a:solidFill>
                <a:latin typeface="Calibri" panose="020F0502020204030204" pitchFamily="34" charset="0"/>
                <a:cs typeface="Calibri" panose="020F0502020204030204" pitchFamily="34" charset="0"/>
              </a:rPr>
              <a:t>, </a:t>
            </a:r>
            <a:r>
              <a:rPr lang="es-ES" sz="2400" dirty="0" err="1">
                <a:solidFill>
                  <a:schemeClr val="bg1"/>
                </a:solidFill>
                <a:latin typeface="Calibri" panose="020F0502020204030204" pitchFamily="34" charset="0"/>
                <a:cs typeface="Calibri" panose="020F0502020204030204" pitchFamily="34" charset="0"/>
              </a:rPr>
              <a:t>left</a:t>
            </a:r>
            <a:r>
              <a:rPr lang="es-ES" sz="2400" dirty="0">
                <a:solidFill>
                  <a:schemeClr val="bg1"/>
                </a:solidFill>
                <a:latin typeface="Calibri" panose="020F0502020204030204" pitchFamily="34" charset="0"/>
                <a:cs typeface="Calibri" panose="020F0502020204030204" pitchFamily="34" charset="0"/>
              </a:rPr>
              <a:t>). Muchas de las propiedades solo aplican a elementos de bloque o </a:t>
            </a:r>
            <a:r>
              <a:rPr lang="es-ES" sz="2400" dirty="0" err="1">
                <a:solidFill>
                  <a:schemeClr val="bg1"/>
                </a:solidFill>
                <a:latin typeface="Calibri" panose="020F0502020204030204" pitchFamily="34" charset="0"/>
                <a:cs typeface="Calibri" panose="020F0502020204030204" pitchFamily="34" charset="0"/>
              </a:rPr>
              <a:t>semi</a:t>
            </a:r>
            <a:r>
              <a:rPr lang="es-ES" sz="2400" dirty="0">
                <a:solidFill>
                  <a:schemeClr val="bg1"/>
                </a:solidFill>
                <a:latin typeface="Calibri" panose="020F0502020204030204" pitchFamily="34" charset="0"/>
                <a:cs typeface="Calibri" panose="020F0502020204030204" pitchFamily="34" charset="0"/>
              </a:rPr>
              <a:t>-bloque.</a:t>
            </a:r>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45425" y="3938955"/>
            <a:ext cx="5782908" cy="2366066"/>
          </a:xfrm>
          <a:prstGeom prst="rect">
            <a:avLst/>
          </a:prstGeom>
        </p:spPr>
      </p:pic>
    </p:spTree>
    <p:extLst>
      <p:ext uri="{BB962C8B-B14F-4D97-AF65-F5344CB8AC3E}">
        <p14:creationId xmlns:p14="http://schemas.microsoft.com/office/powerpoint/2010/main" val="296558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Propiedad </a:t>
            </a:r>
            <a:r>
              <a:rPr lang="es-ES" b="1" dirty="0" err="1">
                <a:solidFill>
                  <a:schemeClr val="bg1"/>
                </a:solidFill>
                <a:latin typeface="Calibri" panose="020F0502020204030204" pitchFamily="34" charset="0"/>
                <a:cs typeface="Calibri" panose="020F0502020204030204" pitchFamily="34" charset="0"/>
              </a:rPr>
              <a:t>width</a:t>
            </a:r>
            <a:r>
              <a:rPr lang="es-ES" b="1" dirty="0">
                <a:solidFill>
                  <a:schemeClr val="bg1"/>
                </a:solidFill>
                <a:latin typeface="Calibri" panose="020F0502020204030204" pitchFamily="34" charset="0"/>
                <a:cs typeface="Calibri" panose="020F0502020204030204" pitchFamily="34" charset="0"/>
              </a:rPr>
              <a:t>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Si </a:t>
            </a:r>
            <a:r>
              <a:rPr lang="es-ES" dirty="0">
                <a:solidFill>
                  <a:schemeClr val="bg1"/>
                </a:solidFill>
                <a:latin typeface="Calibri" panose="020F0502020204030204" pitchFamily="34" charset="0"/>
                <a:cs typeface="Calibri" panose="020F0502020204030204" pitchFamily="34" charset="0"/>
              </a:rPr>
              <a:t>un elemento de bloque no tiene declarada la propiedad </a:t>
            </a:r>
            <a:r>
              <a:rPr lang="es-ES" dirty="0" err="1">
                <a:solidFill>
                  <a:schemeClr val="bg1"/>
                </a:solidFill>
                <a:latin typeface="Calibri" panose="020F0502020204030204" pitchFamily="34" charset="0"/>
                <a:cs typeface="Calibri" panose="020F0502020204030204" pitchFamily="34" charset="0"/>
              </a:rPr>
              <a:t>width</a:t>
            </a:r>
            <a:r>
              <a:rPr lang="es-ES" dirty="0">
                <a:solidFill>
                  <a:schemeClr val="bg1"/>
                </a:solidFill>
                <a:latin typeface="Calibri" panose="020F0502020204030204" pitchFamily="34" charset="0"/>
                <a:cs typeface="Calibri" panose="020F0502020204030204" pitchFamily="34" charset="0"/>
              </a:rPr>
              <a:t>, el ancho será igual al 100% de su padre contenedor. Podemos asignarle un valor a esta propiedad usando cualquier unidad de medida, como porcentajes (%) o píxeles (</a:t>
            </a:r>
            <a:r>
              <a:rPr lang="es-ES" dirty="0" err="1">
                <a:solidFill>
                  <a:schemeClr val="bg1"/>
                </a:solidFill>
                <a:latin typeface="Calibri" panose="020F0502020204030204" pitchFamily="34" charset="0"/>
                <a:cs typeface="Calibri" panose="020F0502020204030204" pitchFamily="34" charset="0"/>
              </a:rPr>
              <a:t>px</a:t>
            </a:r>
            <a:r>
              <a:rPr lang="es-ES" dirty="0">
                <a:solidFill>
                  <a:schemeClr val="bg1"/>
                </a:solidFill>
                <a:latin typeface="Calibri" panose="020F0502020204030204" pitchFamily="34" charset="0"/>
                <a:cs typeface="Calibri" panose="020F0502020204030204" pitchFamily="34" charset="0"/>
              </a:rPr>
              <a:t>). </a:t>
            </a:r>
            <a:r>
              <a:rPr lang="es-ES" dirty="0"/>
              <a:t/>
            </a:r>
            <a:br>
              <a:rPr lang="es-ES" dirty="0"/>
            </a:br>
            <a:endParaRPr lang="es-ES" dirty="0" smtClean="0"/>
          </a:p>
          <a:p>
            <a:endParaRPr lang="es-ES" dirty="0"/>
          </a:p>
          <a:p>
            <a:endParaRPr lang="es-ES" dirty="0" smtClean="0"/>
          </a:p>
          <a:p>
            <a:endParaRPr lang="es-ES" dirty="0"/>
          </a:p>
          <a:p>
            <a:endParaRPr lang="es-ES" dirty="0" smtClean="0">
              <a:solidFill>
                <a:schemeClr val="bg1"/>
              </a:solidFill>
            </a:endParaRPr>
          </a:p>
          <a:p>
            <a:r>
              <a:rPr lang="es-ES" b="1" dirty="0">
                <a:solidFill>
                  <a:schemeClr val="bg1"/>
                </a:solidFill>
                <a:latin typeface="Calibri" panose="020F0502020204030204" pitchFamily="34" charset="0"/>
                <a:cs typeface="Calibri" panose="020F0502020204030204" pitchFamily="34" charset="0"/>
              </a:rPr>
              <a:t>Propiedad height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Si </a:t>
            </a:r>
            <a:r>
              <a:rPr lang="es-ES" dirty="0">
                <a:solidFill>
                  <a:schemeClr val="bg1"/>
                </a:solidFill>
                <a:latin typeface="Calibri" panose="020F0502020204030204" pitchFamily="34" charset="0"/>
                <a:cs typeface="Calibri" panose="020F0502020204030204" pitchFamily="34" charset="0"/>
              </a:rPr>
              <a:t>un elemento no tiene declarado la propiedad height, el alto será igual a la altura que le proporcione su contenido. Sea un elemento de bloque o de línea. Podemos asignarle un valor a esta propiedad usando cualquier unidad de medida, como pixeles (</a:t>
            </a:r>
            <a:r>
              <a:rPr lang="es-ES" dirty="0" err="1">
                <a:solidFill>
                  <a:schemeClr val="bg1"/>
                </a:solidFill>
                <a:latin typeface="Calibri" panose="020F0502020204030204" pitchFamily="34" charset="0"/>
                <a:cs typeface="Calibri" panose="020F0502020204030204" pitchFamily="34" charset="0"/>
              </a:rPr>
              <a:t>px</a:t>
            </a:r>
            <a:r>
              <a:rPr lang="es-ES" dirty="0">
                <a:solidFill>
                  <a:schemeClr val="bg1"/>
                </a:solidFill>
                <a:latin typeface="Calibri" panose="020F0502020204030204" pitchFamily="34" charset="0"/>
                <a:cs typeface="Calibri" panose="020F0502020204030204" pitchFamily="34" charset="0"/>
              </a:rPr>
              <a:t>). Para la altura de los elementos no se recomienda usar porcentaje. </a:t>
            </a:r>
            <a:endParaRPr lang="es-ES" dirty="0" smtClean="0">
              <a:solidFill>
                <a:schemeClr val="bg1"/>
              </a:solidFill>
              <a:latin typeface="Calibri" panose="020F0502020204030204" pitchFamily="34" charset="0"/>
              <a:cs typeface="Calibri" panose="020F0502020204030204" pitchFamily="34" charset="0"/>
            </a:endParaRPr>
          </a:p>
          <a:p>
            <a:endParaRPr lang="es-ES" dirty="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243307" y="1686900"/>
            <a:ext cx="4258854" cy="1451953"/>
          </a:xfrm>
          <a:prstGeom prst="rect">
            <a:avLst/>
          </a:prstGeom>
        </p:spPr>
      </p:pic>
      <p:pic>
        <p:nvPicPr>
          <p:cNvPr id="4" name="Imagen 3"/>
          <p:cNvPicPr>
            <a:picLocks noChangeAspect="1"/>
          </p:cNvPicPr>
          <p:nvPr/>
        </p:nvPicPr>
        <p:blipFill>
          <a:blip r:embed="rId3"/>
          <a:stretch>
            <a:fillRect/>
          </a:stretch>
        </p:blipFill>
        <p:spPr>
          <a:xfrm>
            <a:off x="4243308" y="4941277"/>
            <a:ext cx="4258854" cy="1661746"/>
          </a:xfrm>
          <a:prstGeom prst="rect">
            <a:avLst/>
          </a:prstGeom>
        </p:spPr>
      </p:pic>
    </p:spTree>
    <p:extLst>
      <p:ext uri="{BB962C8B-B14F-4D97-AF65-F5344CB8AC3E}">
        <p14:creationId xmlns:p14="http://schemas.microsoft.com/office/powerpoint/2010/main" val="258741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b="1" dirty="0">
                <a:solidFill>
                  <a:schemeClr val="bg1"/>
                </a:solidFill>
                <a:latin typeface="Calibri" panose="020F0502020204030204" pitchFamily="34" charset="0"/>
                <a:cs typeface="Calibri" panose="020F0502020204030204" pitchFamily="34" charset="0"/>
              </a:rPr>
              <a:t>Width y height en un </a:t>
            </a:r>
            <a:r>
              <a:rPr lang="es-ES" b="1" dirty="0" smtClean="0">
                <a:solidFill>
                  <a:schemeClr val="bg1"/>
                </a:solidFill>
                <a:latin typeface="Calibri" panose="020F0502020204030204" pitchFamily="34" charset="0"/>
                <a:cs typeface="Calibri" panose="020F0502020204030204" pitchFamily="34" charset="0"/>
              </a:rPr>
              <a:t>elemento</a:t>
            </a: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endParaRPr lang="es-ES" b="1" dirty="0" smtClean="0">
              <a:solidFill>
                <a:schemeClr val="bg1"/>
              </a:solidFill>
              <a:latin typeface="Calibri" panose="020F0502020204030204" pitchFamily="34" charset="0"/>
              <a:cs typeface="Calibri" panose="020F0502020204030204" pitchFamily="34" charset="0"/>
            </a:endParaRPr>
          </a:p>
          <a:p>
            <a:endParaRPr lang="es-ES" b="1" dirty="0">
              <a:solidFill>
                <a:schemeClr val="bg1"/>
              </a:solidFill>
              <a:latin typeface="Calibri" panose="020F0502020204030204" pitchFamily="34" charset="0"/>
              <a:cs typeface="Calibri" panose="020F0502020204030204" pitchFamily="34" charset="0"/>
            </a:endParaRPr>
          </a:p>
          <a:p>
            <a:r>
              <a:rPr lang="es-ES" b="1" dirty="0">
                <a:solidFill>
                  <a:schemeClr val="bg1"/>
                </a:solidFill>
                <a:latin typeface="Calibri" panose="020F0502020204030204" pitchFamily="34" charset="0"/>
                <a:cs typeface="Calibri" panose="020F0502020204030204" pitchFamily="34" charset="0"/>
              </a:rPr>
              <a:t>Propiedad padding </a:t>
            </a:r>
            <a:endParaRPr lang="es-ES" b="1" dirty="0" smtClean="0">
              <a:solidFill>
                <a:schemeClr val="bg1"/>
              </a:solidFill>
              <a:latin typeface="Calibri" panose="020F0502020204030204" pitchFamily="34" charset="0"/>
              <a:cs typeface="Calibri" panose="020F0502020204030204" pitchFamily="34" charset="0"/>
            </a:endParaRPr>
          </a:p>
          <a:p>
            <a:r>
              <a:rPr lang="es-ES" dirty="0" smtClean="0">
                <a:solidFill>
                  <a:schemeClr val="bg1"/>
                </a:solidFill>
                <a:latin typeface="Calibri" panose="020F0502020204030204" pitchFamily="34" charset="0"/>
                <a:cs typeface="Calibri" panose="020F0502020204030204" pitchFamily="34" charset="0"/>
              </a:rPr>
              <a:t>Es </a:t>
            </a:r>
            <a:r>
              <a:rPr lang="es-ES" dirty="0">
                <a:solidFill>
                  <a:schemeClr val="bg1"/>
                </a:solidFill>
                <a:latin typeface="Calibri" panose="020F0502020204030204" pitchFamily="34" charset="0"/>
                <a:cs typeface="Calibri" panose="020F0502020204030204" pitchFamily="34" charset="0"/>
              </a:rPr>
              <a:t>el espacio de relleno que podemos agregar entre el contenido del elemento y su borde</a:t>
            </a:r>
            <a:r>
              <a:rPr lang="es-ES" dirty="0" smtClean="0">
                <a:solidFill>
                  <a:schemeClr val="bg1"/>
                </a:solidFill>
                <a:latin typeface="Calibri" panose="020F0502020204030204" pitchFamily="34" charset="0"/>
                <a:cs typeface="Calibri" panose="020F0502020204030204" pitchFamily="34" charset="0"/>
              </a:rPr>
              <a:t>.</a:t>
            </a:r>
          </a:p>
          <a:p>
            <a:r>
              <a:rPr lang="es-ES" dirty="0"/>
              <a:t/>
            </a:r>
            <a:br>
              <a:rPr lang="es-ES" dirty="0"/>
            </a:br>
            <a:endParaRPr lang="es-ES" dirty="0" smtClean="0"/>
          </a:p>
          <a:p>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2920817" y="600987"/>
            <a:ext cx="6447079" cy="2613887"/>
          </a:xfrm>
          <a:prstGeom prst="rect">
            <a:avLst/>
          </a:prstGeom>
        </p:spPr>
      </p:pic>
      <p:pic>
        <p:nvPicPr>
          <p:cNvPr id="4" name="Imagen 3"/>
          <p:cNvPicPr>
            <a:picLocks noChangeAspect="1"/>
          </p:cNvPicPr>
          <p:nvPr/>
        </p:nvPicPr>
        <p:blipFill>
          <a:blip r:embed="rId3"/>
          <a:stretch>
            <a:fillRect/>
          </a:stretch>
        </p:blipFill>
        <p:spPr>
          <a:xfrm>
            <a:off x="3016075" y="4367915"/>
            <a:ext cx="6256562" cy="2377646"/>
          </a:xfrm>
          <a:prstGeom prst="rect">
            <a:avLst/>
          </a:prstGeom>
        </p:spPr>
      </p:pic>
    </p:spTree>
    <p:extLst>
      <p:ext uri="{BB962C8B-B14F-4D97-AF65-F5344CB8AC3E}">
        <p14:creationId xmlns:p14="http://schemas.microsoft.com/office/powerpoint/2010/main" val="367821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Propiedad padding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Podemos </a:t>
            </a:r>
            <a:r>
              <a:rPr lang="es-ES" sz="2400" dirty="0">
                <a:solidFill>
                  <a:schemeClr val="bg1"/>
                </a:solidFill>
                <a:latin typeface="Calibri" panose="020F0502020204030204" pitchFamily="34" charset="0"/>
                <a:cs typeface="Calibri" panose="020F0502020204030204" pitchFamily="34" charset="0"/>
              </a:rPr>
              <a:t>asignarle un valor a esta propiedad usando cualquier unidad de medida, como píxeles (</a:t>
            </a:r>
            <a:r>
              <a:rPr lang="es-ES" sz="2400" dirty="0" err="1">
                <a:solidFill>
                  <a:schemeClr val="bg1"/>
                </a:solidFill>
                <a:latin typeface="Calibri" panose="020F0502020204030204" pitchFamily="34" charset="0"/>
                <a:cs typeface="Calibri" panose="020F0502020204030204" pitchFamily="34" charset="0"/>
              </a:rPr>
              <a:t>px</a:t>
            </a:r>
            <a:r>
              <a:rPr lang="es-ES" sz="2400" dirty="0">
                <a:solidFill>
                  <a:schemeClr val="bg1"/>
                </a:solidFill>
                <a:latin typeface="Calibri" panose="020F0502020204030204" pitchFamily="34" charset="0"/>
                <a:cs typeface="Calibri" panose="020F0502020204030204" pitchFamily="34" charset="0"/>
              </a:rPr>
              <a:t>), indicando 1 valor para los 4 lados de la caja. </a:t>
            </a:r>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dirty="0" smtClean="0"/>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rPr>
              <a:t>También podemos hacerlo con 2 valores. El primero va a indicar el padding de arriba y abajo, y el segundo el de la izquierda y la derecha. </a:t>
            </a:r>
            <a:endParaRPr lang="es-ES" sz="2400" dirty="0" smtClean="0">
              <a:solidFill>
                <a:schemeClr val="bg1"/>
              </a:solidFill>
            </a:endParaRPr>
          </a:p>
          <a:p>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583815" y="1358031"/>
            <a:ext cx="5121084" cy="1996613"/>
          </a:xfrm>
          <a:prstGeom prst="rect">
            <a:avLst/>
          </a:prstGeom>
        </p:spPr>
      </p:pic>
      <p:pic>
        <p:nvPicPr>
          <p:cNvPr id="4" name="Imagen 3"/>
          <p:cNvPicPr>
            <a:picLocks noChangeAspect="1"/>
          </p:cNvPicPr>
          <p:nvPr/>
        </p:nvPicPr>
        <p:blipFill>
          <a:blip r:embed="rId3"/>
          <a:stretch>
            <a:fillRect/>
          </a:stretch>
        </p:blipFill>
        <p:spPr>
          <a:xfrm>
            <a:off x="4174416" y="4712675"/>
            <a:ext cx="3939881" cy="1889924"/>
          </a:xfrm>
          <a:prstGeom prst="rect">
            <a:avLst/>
          </a:prstGeom>
        </p:spPr>
      </p:pic>
    </p:spTree>
    <p:extLst>
      <p:ext uri="{BB962C8B-B14F-4D97-AF65-F5344CB8AC3E}">
        <p14:creationId xmlns:p14="http://schemas.microsoft.com/office/powerpoint/2010/main" val="64951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dirty="0">
                <a:solidFill>
                  <a:schemeClr val="bg1"/>
                </a:solidFill>
                <a:latin typeface="Calibri" panose="020F0502020204030204" pitchFamily="34" charset="0"/>
                <a:cs typeface="Calibri" panose="020F0502020204030204" pitchFamily="34" charset="0"/>
              </a:rPr>
              <a:t>También podemos hacerlo con 3 valores. El primero va a indicar el padding de arriba, el segundo el de la izquierda y la derecha y el tercero será el de abajo. </a:t>
            </a:r>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r>
              <a:rPr lang="es-ES" sz="2400" dirty="0">
                <a:solidFill>
                  <a:schemeClr val="bg1"/>
                </a:solidFill>
                <a:latin typeface="Calibri" panose="020F0502020204030204" pitchFamily="34" charset="0"/>
                <a:cs typeface="Calibri" panose="020F0502020204030204" pitchFamily="34" charset="0"/>
              </a:rPr>
              <a:t>Por último, podemos utilizar 4 valores que representarán los cuatro costados individualmente. Empezaremos por el valor de arriba y seguiremos (en el sentido de las agujas del reloj) por derecha, abajo e izquierda</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4041054" y="987288"/>
            <a:ext cx="4206605" cy="2034716"/>
          </a:xfrm>
          <a:prstGeom prst="rect">
            <a:avLst/>
          </a:prstGeom>
        </p:spPr>
      </p:pic>
      <p:pic>
        <p:nvPicPr>
          <p:cNvPr id="4" name="Imagen 3"/>
          <p:cNvPicPr>
            <a:picLocks noChangeAspect="1"/>
          </p:cNvPicPr>
          <p:nvPr/>
        </p:nvPicPr>
        <p:blipFill>
          <a:blip r:embed="rId3"/>
          <a:stretch>
            <a:fillRect/>
          </a:stretch>
        </p:blipFill>
        <p:spPr>
          <a:xfrm>
            <a:off x="3991519" y="4529121"/>
            <a:ext cx="4305673" cy="2072820"/>
          </a:xfrm>
          <a:prstGeom prst="rect">
            <a:avLst/>
          </a:prstGeom>
        </p:spPr>
      </p:pic>
    </p:spTree>
    <p:extLst>
      <p:ext uri="{BB962C8B-B14F-4D97-AF65-F5344CB8AC3E}">
        <p14:creationId xmlns:p14="http://schemas.microsoft.com/office/powerpoint/2010/main" val="24364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715" y="0"/>
            <a:ext cx="12095285" cy="6857999"/>
          </a:xfrm>
        </p:spPr>
        <p:txBody>
          <a:bodyPr>
            <a:noAutofit/>
          </a:bodyPr>
          <a:lstStyle/>
          <a:p>
            <a:r>
              <a:rPr lang="es-ES" sz="2400" b="1" dirty="0">
                <a:solidFill>
                  <a:schemeClr val="bg1"/>
                </a:solidFill>
                <a:latin typeface="Calibri" panose="020F0502020204030204" pitchFamily="34" charset="0"/>
                <a:cs typeface="Calibri" panose="020F0502020204030204" pitchFamily="34" charset="0"/>
              </a:rPr>
              <a:t>Propiedades abreviadas </a:t>
            </a:r>
            <a:endParaRPr lang="es-ES" sz="2400" b="1"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Como </a:t>
            </a:r>
            <a:r>
              <a:rPr lang="es-ES" sz="2400" dirty="0">
                <a:solidFill>
                  <a:schemeClr val="bg1"/>
                </a:solidFill>
                <a:latin typeface="Calibri" panose="020F0502020204030204" pitchFamily="34" charset="0"/>
                <a:cs typeface="Calibri" panose="020F0502020204030204" pitchFamily="34" charset="0"/>
              </a:rPr>
              <a:t>dijimos antes, muchas de las propiedades que vamos a ver se pueden aplicar de manera específica a uno de los costados de la caja. Cuando escribimos un solo valor para padding, por ejemplo</a:t>
            </a:r>
            <a:r>
              <a:rPr lang="es-ES" sz="2400" dirty="0" smtClean="0">
                <a:solidFill>
                  <a:schemeClr val="bg1"/>
                </a:solidFill>
                <a:latin typeface="Calibri" panose="020F0502020204030204" pitchFamily="34" charset="0"/>
                <a:cs typeface="Calibri" panose="020F0502020204030204" pitchFamily="34" charset="0"/>
              </a:rPr>
              <a:t>:</a:t>
            </a: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endParaRPr lang="es-ES" sz="2400" dirty="0">
              <a:solidFill>
                <a:schemeClr val="bg1"/>
              </a:solidFill>
              <a:latin typeface="Calibri" panose="020F0502020204030204" pitchFamily="34" charset="0"/>
              <a:cs typeface="Calibri" panose="020F0502020204030204" pitchFamily="34" charset="0"/>
            </a:endParaRPr>
          </a:p>
          <a:p>
            <a:endParaRPr lang="es-ES" sz="2400" dirty="0" smtClean="0">
              <a:solidFill>
                <a:schemeClr val="bg1"/>
              </a:solidFill>
              <a:latin typeface="Calibri" panose="020F0502020204030204" pitchFamily="34" charset="0"/>
              <a:cs typeface="Calibri" panose="020F0502020204030204" pitchFamily="34" charset="0"/>
            </a:endParaRPr>
          </a:p>
          <a:p>
            <a:r>
              <a:rPr lang="es-ES" sz="2400" dirty="0" smtClean="0">
                <a:solidFill>
                  <a:schemeClr val="bg1"/>
                </a:solidFill>
                <a:latin typeface="Calibri" panose="020F0502020204030204" pitchFamily="34" charset="0"/>
                <a:cs typeface="Calibri" panose="020F0502020204030204" pitchFamily="34" charset="0"/>
              </a:rPr>
              <a:t>En </a:t>
            </a:r>
            <a:r>
              <a:rPr lang="es-ES" sz="2400" dirty="0">
                <a:solidFill>
                  <a:schemeClr val="bg1"/>
                </a:solidFill>
                <a:latin typeface="Calibri" panose="020F0502020204030204" pitchFamily="34" charset="0"/>
                <a:cs typeface="Calibri" panose="020F0502020204030204" pitchFamily="34" charset="0"/>
              </a:rPr>
              <a:t>todas las propiedades de este estilo, como margin y padding, podemos escribir 1, 2, 3 o 4 valores, y según cuántos escribamos será a qué lados de la caja se apliquen los valores.</a:t>
            </a:r>
            <a:endParaRPr lang="es-ES" sz="2400" dirty="0" smtClean="0">
              <a:solidFill>
                <a:schemeClr val="bg1"/>
              </a:solidFill>
              <a:latin typeface="Calibri" panose="020F0502020204030204" pitchFamily="34" charset="0"/>
              <a:cs typeface="Calibri" panose="020F0502020204030204" pitchFamily="34" charset="0"/>
            </a:endParaRPr>
          </a:p>
          <a:p>
            <a:r>
              <a:rPr lang="es-ES" dirty="0"/>
              <a:t/>
            </a:r>
            <a:br>
              <a:rPr lang="es-ES" dirty="0"/>
            </a:br>
            <a:endParaRPr lang="es-ES" dirty="0"/>
          </a:p>
          <a:p>
            <a:endParaRPr lang="es-ES" sz="2400" dirty="0">
              <a:solidFill>
                <a:schemeClr val="bg1"/>
              </a:solidFill>
              <a:latin typeface="Calibri" panose="020F0502020204030204" pitchFamily="34" charset="0"/>
              <a:cs typeface="Calibri" panose="020F0502020204030204" pitchFamily="34" charset="0"/>
            </a:endParaRPr>
          </a:p>
          <a:p>
            <a:r>
              <a:rPr lang="es-ES" dirty="0"/>
              <a:t/>
            </a:r>
            <a:br>
              <a:rPr lang="es-ES" dirty="0"/>
            </a:br>
            <a:r>
              <a:rPr lang="es-ES" dirty="0"/>
              <a:t/>
            </a:r>
            <a:br>
              <a:rPr lang="es-ES" dirty="0"/>
            </a:br>
            <a:endParaRPr lang="es-ES" sz="2400" dirty="0">
              <a:solidFill>
                <a:schemeClr val="bg1"/>
              </a:solidFill>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2"/>
          <a:stretch>
            <a:fillRect/>
          </a:stretch>
        </p:blipFill>
        <p:spPr>
          <a:xfrm>
            <a:off x="3450452" y="1688034"/>
            <a:ext cx="5387807" cy="2057578"/>
          </a:xfrm>
          <a:prstGeom prst="rect">
            <a:avLst/>
          </a:prstGeom>
        </p:spPr>
      </p:pic>
      <p:pic>
        <p:nvPicPr>
          <p:cNvPr id="4" name="Imagen 3"/>
          <p:cNvPicPr>
            <a:picLocks noChangeAspect="1"/>
          </p:cNvPicPr>
          <p:nvPr/>
        </p:nvPicPr>
        <p:blipFill>
          <a:blip r:embed="rId3"/>
          <a:stretch>
            <a:fillRect/>
          </a:stretch>
        </p:blipFill>
        <p:spPr>
          <a:xfrm>
            <a:off x="2821747" y="4602394"/>
            <a:ext cx="6645216" cy="1996613"/>
          </a:xfrm>
          <a:prstGeom prst="rect">
            <a:avLst/>
          </a:prstGeom>
        </p:spPr>
      </p:pic>
    </p:spTree>
    <p:extLst>
      <p:ext uri="{BB962C8B-B14F-4D97-AF65-F5344CB8AC3E}">
        <p14:creationId xmlns:p14="http://schemas.microsoft.com/office/powerpoint/2010/main" val="288713534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13626</TotalTime>
  <Words>2115</Words>
  <Application>Microsoft Office PowerPoint</Application>
  <PresentationFormat>Panorámica</PresentationFormat>
  <Paragraphs>333</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Calibri</vt:lpstr>
      <vt:lpstr>Gill Sans MT</vt:lpstr>
      <vt:lpstr>Parcel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web con Node.js</dc:title>
  <dc:creator>Lucas Montoby</dc:creator>
  <cp:lastModifiedBy>Lucas Montoby</cp:lastModifiedBy>
  <cp:revision>108</cp:revision>
  <dcterms:created xsi:type="dcterms:W3CDTF">2022-08-15T00:06:36Z</dcterms:created>
  <dcterms:modified xsi:type="dcterms:W3CDTF">2022-11-24T20:52:13Z</dcterms:modified>
</cp:coreProperties>
</file>