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3" r:id="rId2"/>
    <p:sldId id="264" r:id="rId3"/>
    <p:sldId id="265" r:id="rId4"/>
    <p:sldId id="266" r:id="rId5"/>
    <p:sldId id="267" r:id="rId6"/>
    <p:sldId id="268" r:id="rId7"/>
    <p:sldId id="269" r:id="rId8"/>
    <p:sldId id="270" r:id="rId9"/>
    <p:sldId id="271" r:id="rId10"/>
    <p:sldId id="272" r:id="rId11"/>
    <p:sldId id="273" r:id="rId12"/>
    <p:sldId id="275" r:id="rId13"/>
    <p:sldId id="276" r:id="rId14"/>
    <p:sldId id="277" r:id="rId15"/>
    <p:sldId id="278"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p:cViewPr varScale="1">
        <p:scale>
          <a:sx n="87" d="100"/>
          <a:sy n="87" d="100"/>
        </p:scale>
        <p:origin x="6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9/19/2022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¿Qué vamos a ver en esta clase?</a:t>
            </a:r>
          </a:p>
          <a:p>
            <a:r>
              <a:rPr lang="es-ES" sz="2400" dirty="0">
                <a:solidFill>
                  <a:schemeClr val="bg1"/>
                </a:solidFill>
                <a:latin typeface="Calibri" panose="020F0502020204030204" pitchFamily="34" charset="0"/>
                <a:cs typeface="Calibri" panose="020F0502020204030204" pitchFamily="34" charset="0"/>
              </a:rPr>
              <a:t>Llegó el momento de poner manos a la obra y comenzar a organizar la estructura de nuestros documentos HTML para lograr una estética visual más funcional y organizada</a:t>
            </a:r>
            <a:r>
              <a:rPr lang="es-ES" sz="2400" dirty="0" smtClean="0">
                <a:solidFill>
                  <a:schemeClr val="bg1"/>
                </a:solidFill>
                <a:latin typeface="Calibri" panose="020F0502020204030204" pitchFamily="34" charset="0"/>
                <a:cs typeface="Calibri" panose="020F0502020204030204" pitchFamily="34" charset="0"/>
              </a:rPr>
              <a:t>.</a:t>
            </a: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Para ello, presentamos el posicionamiento tipo </a:t>
            </a:r>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Este nos permitirá generar un diseño visual mucho más orgánico con un par de líneas de CSS</a:t>
            </a:r>
            <a:r>
              <a:rPr lang="es-ES" sz="2400" dirty="0" smtClean="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Algunos de los temas que veremos a lo largo de esta clase serán:</a:t>
            </a:r>
          </a:p>
          <a:p>
            <a:r>
              <a:rPr lang="es-ES" sz="2400" dirty="0">
                <a:solidFill>
                  <a:schemeClr val="bg1"/>
                </a:solidFill>
                <a:latin typeface="Calibri" panose="020F0502020204030204" pitchFamily="34" charset="0"/>
                <a:cs typeface="Calibri" panose="020F0502020204030204" pitchFamily="34" charset="0"/>
              </a:rPr>
              <a:t> Cómo arrancar a trabajar con </a:t>
            </a:r>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Qué es un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y qué son los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items</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Cómo configurar la estructura base de un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Entendiendo los ejes: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y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Organizando nuestra estructura en función de los ejes del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 Cómo trabajar individualmente con los ítems de un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Sin duda, será una clase bastante interesante que nos abrirá a un mundo de diversas posibilidades de organización visual.</a:t>
            </a: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284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justify</a:t>
            </a:r>
            <a:r>
              <a:rPr lang="es-ES" sz="2400" b="1" dirty="0">
                <a:solidFill>
                  <a:schemeClr val="bg1"/>
                </a:solidFill>
                <a:latin typeface="Calibri" panose="020F0502020204030204" pitchFamily="34" charset="0"/>
                <a:cs typeface="Calibri" panose="020F0502020204030204" pitchFamily="34" charset="0"/>
              </a:rPr>
              <a:t>-content: </a:t>
            </a:r>
            <a:r>
              <a:rPr lang="es-ES" sz="2400" b="1" dirty="0" err="1">
                <a:solidFill>
                  <a:schemeClr val="bg1"/>
                </a:solidFill>
                <a:latin typeface="Calibri" panose="020F0502020204030204" pitchFamily="34" charset="0"/>
                <a:cs typeface="Calibri" panose="020F0502020204030204" pitchFamily="34" charset="0"/>
              </a:rPr>
              <a:t>space-between</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distribuyen de manera uniforme. El primer ítem será enviado al inicio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y el último ítem, al final. El espacio libre se repartirá para separar los ítems.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justify</a:t>
            </a:r>
            <a:r>
              <a:rPr lang="es-ES" sz="2400" b="1" dirty="0">
                <a:solidFill>
                  <a:schemeClr val="bg1"/>
                </a:solidFill>
                <a:latin typeface="Calibri" panose="020F0502020204030204" pitchFamily="34" charset="0"/>
                <a:cs typeface="Calibri" panose="020F0502020204030204" pitchFamily="34" charset="0"/>
              </a:rPr>
              <a:t>-content: </a:t>
            </a:r>
            <a:r>
              <a:rPr lang="es-ES" sz="2400" b="1" dirty="0" err="1">
                <a:solidFill>
                  <a:schemeClr val="bg1"/>
                </a:solidFill>
                <a:latin typeface="Calibri" panose="020F0502020204030204" pitchFamily="34" charset="0"/>
                <a:cs typeface="Calibri" panose="020F0502020204030204" pitchFamily="34" charset="0"/>
              </a:rPr>
              <a:t>space-around</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distribuyen de manera uniforme. El espacio libre disponible se repartirá entre todos los elementos. Del espacio que le toque a cada elemento, la mitad irá a la derecha y la otra a la izquierda (o arriba y abajo en caso de que sean columnas). </a:t>
            </a: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635466" y="1494337"/>
            <a:ext cx="3017782" cy="1425063"/>
          </a:xfrm>
          <a:prstGeom prst="rect">
            <a:avLst/>
          </a:prstGeom>
        </p:spPr>
      </p:pic>
      <p:pic>
        <p:nvPicPr>
          <p:cNvPr id="4" name="Imagen 3"/>
          <p:cNvPicPr>
            <a:picLocks noChangeAspect="1"/>
          </p:cNvPicPr>
          <p:nvPr/>
        </p:nvPicPr>
        <p:blipFill>
          <a:blip r:embed="rId3"/>
          <a:stretch>
            <a:fillRect/>
          </a:stretch>
        </p:blipFill>
        <p:spPr>
          <a:xfrm>
            <a:off x="4730425" y="5144612"/>
            <a:ext cx="2994920" cy="1386960"/>
          </a:xfrm>
          <a:prstGeom prst="rect">
            <a:avLst/>
          </a:prstGeom>
        </p:spPr>
      </p:pic>
    </p:spTree>
    <p:extLst>
      <p:ext uri="{BB962C8B-B14F-4D97-AF65-F5344CB8AC3E}">
        <p14:creationId xmlns:p14="http://schemas.microsoft.com/office/powerpoint/2010/main" val="162180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align-items</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cs typeface="Calibri" panose="020F0502020204030204" pitchFamily="34" charset="0"/>
              </a:rPr>
              <a:t>esta propiedad alineamos los ítems a lo largo del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Si no aclaramos esta propiedad, el valor por defecto es </a:t>
            </a:r>
            <a:r>
              <a:rPr lang="es-ES" sz="2400" dirty="0" err="1">
                <a:solidFill>
                  <a:schemeClr val="bg1"/>
                </a:solidFill>
                <a:latin typeface="Calibri" panose="020F0502020204030204" pitchFamily="34" charset="0"/>
                <a:cs typeface="Calibri" panose="020F0502020204030204" pitchFamily="34" charset="0"/>
              </a:rPr>
              <a:t>stretch</a:t>
            </a:r>
            <a:r>
              <a:rPr lang="es-ES" sz="2400" dirty="0">
                <a:solidFill>
                  <a:schemeClr val="bg1"/>
                </a:solidFill>
                <a:latin typeface="Calibri" panose="020F0502020204030204" pitchFamily="34" charset="0"/>
                <a:cs typeface="Calibri" panose="020F0502020204030204" pitchFamily="34" charset="0"/>
              </a:rPr>
              <a:t>, en otras palabras, los ítems ocuparán todo el espacio disponible en 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align-items</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stretch</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ajustan para abarcar todo el contenedor. Si 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es vertical, se ajustan en función de la columna. Si 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es horizontal, se ajustan en función de la fila.</a:t>
            </a: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383984" y="1744893"/>
            <a:ext cx="3520745" cy="1996613"/>
          </a:xfrm>
          <a:prstGeom prst="rect">
            <a:avLst/>
          </a:prstGeom>
        </p:spPr>
      </p:pic>
      <p:pic>
        <p:nvPicPr>
          <p:cNvPr id="4" name="Imagen 3"/>
          <p:cNvPicPr>
            <a:picLocks noChangeAspect="1"/>
          </p:cNvPicPr>
          <p:nvPr/>
        </p:nvPicPr>
        <p:blipFill>
          <a:blip r:embed="rId3"/>
          <a:stretch>
            <a:fillRect/>
          </a:stretch>
        </p:blipFill>
        <p:spPr>
          <a:xfrm>
            <a:off x="4526719" y="4975696"/>
            <a:ext cx="3337849" cy="1882303"/>
          </a:xfrm>
          <a:prstGeom prst="rect">
            <a:avLst/>
          </a:prstGeom>
        </p:spPr>
      </p:pic>
    </p:spTree>
    <p:extLst>
      <p:ext uri="{BB962C8B-B14F-4D97-AF65-F5344CB8AC3E}">
        <p14:creationId xmlns:p14="http://schemas.microsoft.com/office/powerpoint/2010/main" val="222253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align-items</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flex-start</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alinean al inicio del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-axis.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align-items</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flex-end</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alinean al final del eje transversal</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399226" y="1058974"/>
            <a:ext cx="3490262" cy="2370025"/>
          </a:xfrm>
          <a:prstGeom prst="rect">
            <a:avLst/>
          </a:prstGeom>
        </p:spPr>
      </p:pic>
      <p:pic>
        <p:nvPicPr>
          <p:cNvPr id="4" name="Imagen 3"/>
          <p:cNvPicPr>
            <a:picLocks noChangeAspect="1"/>
          </p:cNvPicPr>
          <p:nvPr/>
        </p:nvPicPr>
        <p:blipFill>
          <a:blip r:embed="rId3"/>
          <a:stretch>
            <a:fillRect/>
          </a:stretch>
        </p:blipFill>
        <p:spPr>
          <a:xfrm>
            <a:off x="4513535" y="4487973"/>
            <a:ext cx="3375953" cy="2301439"/>
          </a:xfrm>
          <a:prstGeom prst="rect">
            <a:avLst/>
          </a:prstGeom>
        </p:spPr>
      </p:pic>
    </p:spTree>
    <p:extLst>
      <p:ext uri="{BB962C8B-B14F-4D97-AF65-F5344CB8AC3E}">
        <p14:creationId xmlns:p14="http://schemas.microsoft.com/office/powerpoint/2010/main" val="401726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align-items</a:t>
            </a:r>
            <a:r>
              <a:rPr lang="es-ES" sz="2400" b="1" dirty="0">
                <a:solidFill>
                  <a:schemeClr val="bg1"/>
                </a:solidFill>
                <a:latin typeface="Calibri" panose="020F0502020204030204" pitchFamily="34" charset="0"/>
                <a:cs typeface="Calibri" panose="020F0502020204030204" pitchFamily="34" charset="0"/>
              </a:rPr>
              <a:t>: center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alinean al centro del eje transversal.</a:t>
            </a: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531401" y="1556139"/>
            <a:ext cx="3551228" cy="2286198"/>
          </a:xfrm>
          <a:prstGeom prst="rect">
            <a:avLst/>
          </a:prstGeom>
        </p:spPr>
      </p:pic>
    </p:spTree>
    <p:extLst>
      <p:ext uri="{BB962C8B-B14F-4D97-AF65-F5344CB8AC3E}">
        <p14:creationId xmlns:p14="http://schemas.microsoft.com/office/powerpoint/2010/main" val="384883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Estructura </a:t>
            </a:r>
            <a:r>
              <a:rPr lang="es-ES" sz="2400" b="1" dirty="0" smtClean="0">
                <a:solidFill>
                  <a:schemeClr val="bg1"/>
                </a:solidFill>
                <a:latin typeface="Calibri" panose="020F0502020204030204" pitchFamily="34" charset="0"/>
                <a:cs typeface="Calibri" panose="020F0502020204030204" pitchFamily="34" charset="0"/>
              </a:rPr>
              <a:t>básica de </a:t>
            </a:r>
            <a:r>
              <a:rPr lang="es-ES" sz="2400" b="1" dirty="0" err="1" smtClean="0">
                <a:solidFill>
                  <a:schemeClr val="bg1"/>
                </a:solidFill>
                <a:latin typeface="Calibri" panose="020F0502020204030204" pitchFamily="34" charset="0"/>
                <a:cs typeface="Calibri" panose="020F0502020204030204" pitchFamily="34" charset="0"/>
              </a:rPr>
              <a:t>Flexbox</a:t>
            </a:r>
            <a:endParaRPr lang="es-ES" sz="2400" b="1"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El posicionamiento de tipo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posee una serie de configuraciones básicas que nos van a permitir trabajar de una manera mucho más cómoda y práctica al momento de escribir nuestras hojas de estilo CSS.</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La estructura básica de un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no es otra cosa más que todas aquellas líneas de CSS que, sí o sí, deben estar presentes para que el diseño y estética visual buscado se pueda implementar de la mejor manera posible.</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Adentrémonos, entonces, en esa estructura básica que, de ahora en más, nos va a cambiar la toma de decisiones cuando estemos escribiendo nuestras reglas de estilo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propone una estructura basada en el uso de un contenedor padre (Flex-</a:t>
            </a:r>
            <a:r>
              <a:rPr lang="es-ES" sz="2400" dirty="0" err="1">
                <a:solidFill>
                  <a:schemeClr val="bg1"/>
                </a:solidFill>
                <a:latin typeface="Calibri" panose="020F0502020204030204" pitchFamily="34" charset="0"/>
                <a:cs typeface="Calibri" panose="020F0502020204030204" pitchFamily="34" charset="0"/>
              </a:rPr>
              <a:t>container</a:t>
            </a:r>
            <a:r>
              <a:rPr lang="es-ES" sz="2400" dirty="0">
                <a:solidFill>
                  <a:schemeClr val="bg1"/>
                </a:solidFill>
                <a:latin typeface="Calibri" panose="020F0502020204030204" pitchFamily="34" charset="0"/>
                <a:cs typeface="Calibri" panose="020F0502020204030204" pitchFamily="34" charset="0"/>
              </a:rPr>
              <a:t>) y sus elementos hijos (Flex-</a:t>
            </a:r>
            <a:r>
              <a:rPr lang="es-ES" sz="2400" dirty="0" err="1">
                <a:solidFill>
                  <a:schemeClr val="bg1"/>
                </a:solidFill>
                <a:latin typeface="Calibri" panose="020F0502020204030204" pitchFamily="34" charset="0"/>
                <a:cs typeface="Calibri" panose="020F0502020204030204" pitchFamily="34" charset="0"/>
              </a:rPr>
              <a:t>items</a:t>
            </a:r>
            <a:r>
              <a:rPr lang="es-ES" sz="2400" dirty="0">
                <a:solidFill>
                  <a:schemeClr val="bg1"/>
                </a:solidFill>
                <a:latin typeface="Calibri" panose="020F0502020204030204" pitchFamily="34" charset="0"/>
                <a:cs typeface="Calibri" panose="020F0502020204030204" pitchFamily="34" charset="0"/>
              </a:rPr>
              <a:t>).</a:t>
            </a: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57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Trabajar con </a:t>
            </a:r>
            <a:r>
              <a:rPr lang="es-ES" sz="2400" b="1" dirty="0" err="1">
                <a:solidFill>
                  <a:schemeClr val="bg1"/>
                </a:solidFill>
                <a:latin typeface="Calibri" panose="020F0502020204030204" pitchFamily="34" charset="0"/>
                <a:cs typeface="Calibri" panose="020F0502020204030204" pitchFamily="34" charset="0"/>
              </a:rPr>
              <a:t>Flexbox</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Para </a:t>
            </a:r>
            <a:r>
              <a:rPr lang="es-ES" sz="2400" dirty="0">
                <a:solidFill>
                  <a:schemeClr val="bg1"/>
                </a:solidFill>
                <a:latin typeface="Calibri" panose="020F0502020204030204" pitchFamily="34" charset="0"/>
                <a:cs typeface="Calibri" panose="020F0502020204030204" pitchFamily="34" charset="0"/>
              </a:rPr>
              <a:t>empezar a trabajar con </a:t>
            </a:r>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tenemos que definir un </a:t>
            </a:r>
            <a:r>
              <a:rPr lang="es-ES" sz="2400" dirty="0" err="1">
                <a:solidFill>
                  <a:schemeClr val="bg1"/>
                </a:solidFill>
                <a:latin typeface="Calibri" panose="020F0502020204030204" pitchFamily="34" charset="0"/>
                <a:cs typeface="Calibri" panose="020F0502020204030204" pitchFamily="34" charset="0"/>
              </a:rPr>
              <a:t>flex-container</a:t>
            </a:r>
            <a:r>
              <a:rPr lang="es-ES" sz="2400" dirty="0">
                <a:solidFill>
                  <a:schemeClr val="bg1"/>
                </a:solidFill>
                <a:latin typeface="Calibri" panose="020F0502020204030204" pitchFamily="34" charset="0"/>
                <a:cs typeface="Calibri" panose="020F0502020204030204" pitchFamily="34" charset="0"/>
              </a:rPr>
              <a:t>. Para eso usamos la propiedad display con el valor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De esta forma, estamos habilitando un contexto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para trabajar con los hijos directos del elemento. La propiedad display también puede recibir el valor inline-</a:t>
            </a:r>
            <a:r>
              <a:rPr lang="es-ES" sz="2400" dirty="0" err="1">
                <a:solidFill>
                  <a:schemeClr val="bg1"/>
                </a:solidFill>
                <a:latin typeface="Calibri" panose="020F0502020204030204" pitchFamily="34" charset="0"/>
                <a:cs typeface="Calibri" panose="020F0502020204030204" pitchFamily="34" charset="0"/>
              </a:rPr>
              <a:t>flex</a:t>
            </a:r>
            <a:r>
              <a:rPr lang="es-ES" sz="2400" dirty="0" smtClean="0">
                <a:solidFill>
                  <a:schemeClr val="bg1"/>
                </a:solidFill>
                <a:latin typeface="Calibri" panose="020F0502020204030204" pitchFamily="34" charset="0"/>
                <a:cs typeface="Calibri" panose="020F0502020204030204" pitchFamily="34" charset="0"/>
              </a:rPr>
              <a:t>.</a:t>
            </a:r>
          </a:p>
          <a:p>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Cuando </a:t>
            </a:r>
            <a:r>
              <a:rPr lang="es-ES" sz="2400" dirty="0">
                <a:solidFill>
                  <a:schemeClr val="bg1"/>
                </a:solidFill>
                <a:latin typeface="Calibri" panose="020F0502020204030204" pitchFamily="34" charset="0"/>
                <a:cs typeface="Calibri" panose="020F0502020204030204" pitchFamily="34" charset="0"/>
              </a:rPr>
              <a:t>hablamos de un </a:t>
            </a:r>
            <a:r>
              <a:rPr lang="es-ES" sz="2400" dirty="0" err="1">
                <a:solidFill>
                  <a:schemeClr val="bg1"/>
                </a:solidFill>
                <a:latin typeface="Calibri" panose="020F0502020204030204" pitchFamily="34" charset="0"/>
                <a:cs typeface="Calibri" panose="020F0502020204030204" pitchFamily="34" charset="0"/>
              </a:rPr>
              <a:t>flex-container</a:t>
            </a:r>
            <a:r>
              <a:rPr lang="es-ES" sz="2400" dirty="0">
                <a:solidFill>
                  <a:schemeClr val="bg1"/>
                </a:solidFill>
                <a:latin typeface="Calibri" panose="020F0502020204030204" pitchFamily="34" charset="0"/>
                <a:cs typeface="Calibri" panose="020F0502020204030204" pitchFamily="34" charset="0"/>
              </a:rPr>
              <a:t>, hablamos de un elemento HTML que contiene a uno o más elementos. A estos elementos anidados los llamamos </a:t>
            </a:r>
            <a:r>
              <a:rPr lang="es-ES" sz="2400" dirty="0" err="1">
                <a:solidFill>
                  <a:schemeClr val="bg1"/>
                </a:solidFill>
                <a:latin typeface="Calibri" panose="020F0502020204030204" pitchFamily="34" charset="0"/>
                <a:cs typeface="Calibri" panose="020F0502020204030204" pitchFamily="34" charset="0"/>
              </a:rPr>
              <a:t>flex-items</a:t>
            </a:r>
            <a:r>
              <a:rPr lang="es-ES" sz="2400" dirty="0">
                <a:solidFill>
                  <a:schemeClr val="bg1"/>
                </a:solidFill>
                <a:latin typeface="Calibri" panose="020F0502020204030204" pitchFamily="34" charset="0"/>
                <a:cs typeface="Calibri" panose="020F0502020204030204" pitchFamily="34" charset="0"/>
              </a:rPr>
              <a:t>. En el </a:t>
            </a:r>
            <a:r>
              <a:rPr lang="es-ES" sz="2400" dirty="0" err="1">
                <a:solidFill>
                  <a:schemeClr val="bg1"/>
                </a:solidFill>
                <a:latin typeface="Calibri" panose="020F0502020204030204" pitchFamily="34" charset="0"/>
                <a:cs typeface="Calibri" panose="020F0502020204030204" pitchFamily="34" charset="0"/>
              </a:rPr>
              <a:t>flex-container</a:t>
            </a:r>
            <a:r>
              <a:rPr lang="es-ES" sz="2400" dirty="0">
                <a:solidFill>
                  <a:schemeClr val="bg1"/>
                </a:solidFill>
                <a:latin typeface="Calibri" panose="020F0502020204030204" pitchFamily="34" charset="0"/>
                <a:cs typeface="Calibri" panose="020F0502020204030204" pitchFamily="34" charset="0"/>
              </a:rPr>
              <a:t> es en donde configuramos la mayoría de las propiedades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a:t>
            </a:r>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424998" y="1995509"/>
            <a:ext cx="3939881" cy="1196444"/>
          </a:xfrm>
          <a:prstGeom prst="rect">
            <a:avLst/>
          </a:prstGeom>
        </p:spPr>
      </p:pic>
      <p:pic>
        <p:nvPicPr>
          <p:cNvPr id="4" name="Imagen 3"/>
          <p:cNvPicPr>
            <a:picLocks noChangeAspect="1"/>
          </p:cNvPicPr>
          <p:nvPr/>
        </p:nvPicPr>
        <p:blipFill>
          <a:blip r:embed="rId3"/>
          <a:stretch>
            <a:fillRect/>
          </a:stretch>
        </p:blipFill>
        <p:spPr>
          <a:xfrm>
            <a:off x="3834396" y="4787052"/>
            <a:ext cx="5121084" cy="1539373"/>
          </a:xfrm>
          <a:prstGeom prst="rect">
            <a:avLst/>
          </a:prstGeom>
        </p:spPr>
      </p:pic>
    </p:spTree>
    <p:extLst>
      <p:ext uri="{BB962C8B-B14F-4D97-AF65-F5344CB8AC3E}">
        <p14:creationId xmlns:p14="http://schemas.microsoft.com/office/powerpoint/2010/main" val="144439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flex-wrap</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Por </a:t>
            </a:r>
            <a:r>
              <a:rPr lang="es-ES" sz="2400" dirty="0">
                <a:solidFill>
                  <a:schemeClr val="bg1"/>
                </a:solidFill>
                <a:latin typeface="Calibri" panose="020F0502020204030204" pitchFamily="34" charset="0"/>
                <a:cs typeface="Calibri" panose="020F0502020204030204" pitchFamily="34" charset="0"/>
              </a:rPr>
              <a:t>defecto, los elementos hijos de un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van a tratar de entrar todos en una misma línea.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Para aclararle al contenedor que debe respetar el ancho definido de sus hijos usamos la propiedad </a:t>
            </a:r>
            <a:r>
              <a:rPr lang="es-ES" sz="2400" dirty="0" err="1">
                <a:solidFill>
                  <a:schemeClr val="bg1"/>
                </a:solidFill>
                <a:latin typeface="Calibri" panose="020F0502020204030204" pitchFamily="34" charset="0"/>
                <a:cs typeface="Calibri" panose="020F0502020204030204" pitchFamily="34" charset="0"/>
              </a:rPr>
              <a:t>flex-wrap</a:t>
            </a:r>
            <a:r>
              <a:rPr lang="es-ES" sz="2400" dirty="0">
                <a:solidFill>
                  <a:schemeClr val="bg1"/>
                </a:solidFill>
                <a:latin typeface="Calibri" panose="020F0502020204030204" pitchFamily="34" charset="0"/>
                <a:cs typeface="Calibri" panose="020F0502020204030204" pitchFamily="34" charset="0"/>
              </a:rPr>
              <a:t> con el valor </a:t>
            </a:r>
            <a:r>
              <a:rPr lang="es-ES" sz="2400" dirty="0" err="1">
                <a:solidFill>
                  <a:schemeClr val="bg1"/>
                </a:solidFill>
                <a:latin typeface="Calibri" panose="020F0502020204030204" pitchFamily="34" charset="0"/>
                <a:cs typeface="Calibri" panose="020F0502020204030204" pitchFamily="34" charset="0"/>
              </a:rPr>
              <a:t>wrap</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Como </a:t>
            </a:r>
            <a:r>
              <a:rPr lang="es-ES" sz="2400" dirty="0">
                <a:solidFill>
                  <a:schemeClr val="bg1"/>
                </a:solidFill>
                <a:latin typeface="Calibri" panose="020F0502020204030204" pitchFamily="34" charset="0"/>
                <a:cs typeface="Calibri" panose="020F0502020204030204" pitchFamily="34" charset="0"/>
              </a:rPr>
              <a:t>dijimos, la propiedad </a:t>
            </a:r>
            <a:r>
              <a:rPr lang="es-ES" sz="2400" dirty="0" err="1">
                <a:solidFill>
                  <a:schemeClr val="bg1"/>
                </a:solidFill>
                <a:latin typeface="Calibri" panose="020F0502020204030204" pitchFamily="34" charset="0"/>
                <a:cs typeface="Calibri" panose="020F0502020204030204" pitchFamily="34" charset="0"/>
              </a:rPr>
              <a:t>flex-wrap</a:t>
            </a:r>
            <a:r>
              <a:rPr lang="es-ES" sz="2400" dirty="0">
                <a:solidFill>
                  <a:schemeClr val="bg1"/>
                </a:solidFill>
                <a:latin typeface="Calibri" panose="020F0502020204030204" pitchFamily="34" charset="0"/>
                <a:cs typeface="Calibri" panose="020F0502020204030204" pitchFamily="34" charset="0"/>
              </a:rPr>
              <a:t> con el valor </a:t>
            </a:r>
            <a:r>
              <a:rPr lang="es-ES" sz="2400" dirty="0" err="1">
                <a:solidFill>
                  <a:schemeClr val="bg1"/>
                </a:solidFill>
                <a:latin typeface="Calibri" panose="020F0502020204030204" pitchFamily="34" charset="0"/>
                <a:cs typeface="Calibri" panose="020F0502020204030204" pitchFamily="34" charset="0"/>
              </a:rPr>
              <a:t>wrap</a:t>
            </a:r>
            <a:r>
              <a:rPr lang="es-ES" sz="2400" dirty="0">
                <a:solidFill>
                  <a:schemeClr val="bg1"/>
                </a:solidFill>
                <a:latin typeface="Calibri" panose="020F0502020204030204" pitchFamily="34" charset="0"/>
                <a:cs typeface="Calibri" panose="020F0502020204030204" pitchFamily="34" charset="0"/>
              </a:rPr>
              <a:t> permitirá que los ítems tomen el ancho definido y que los que no entren en la línea, caigan a la siguiente. </a:t>
            </a:r>
            <a:r>
              <a:rPr lang="es-ES" sz="2400" dirty="0" err="1">
                <a:solidFill>
                  <a:schemeClr val="bg1"/>
                </a:solidFill>
                <a:latin typeface="Calibri" panose="020F0502020204030204" pitchFamily="34" charset="0"/>
                <a:cs typeface="Calibri" panose="020F0502020204030204" pitchFamily="34" charset="0"/>
              </a:rPr>
              <a:t>flex-wrap</a:t>
            </a:r>
            <a:r>
              <a:rPr lang="es-ES" sz="2400" dirty="0">
                <a:solidFill>
                  <a:schemeClr val="bg1"/>
                </a:solidFill>
                <a:latin typeface="Calibri" panose="020F0502020204030204" pitchFamily="34" charset="0"/>
                <a:cs typeface="Calibri" panose="020F0502020204030204" pitchFamily="34" charset="0"/>
              </a:rPr>
              <a:t> también puede recibir los valores </a:t>
            </a:r>
            <a:r>
              <a:rPr lang="es-ES" sz="2400" dirty="0" err="1">
                <a:solidFill>
                  <a:schemeClr val="bg1"/>
                </a:solidFill>
                <a:latin typeface="Calibri" panose="020F0502020204030204" pitchFamily="34" charset="0"/>
                <a:cs typeface="Calibri" panose="020F0502020204030204" pitchFamily="34" charset="0"/>
              </a:rPr>
              <a:t>nowrap</a:t>
            </a:r>
            <a:r>
              <a:rPr lang="es-ES" sz="2400" dirty="0">
                <a:solidFill>
                  <a:schemeClr val="bg1"/>
                </a:solidFill>
                <a:latin typeface="Calibri" panose="020F0502020204030204" pitchFamily="34" charset="0"/>
                <a:cs typeface="Calibri" panose="020F0502020204030204" pitchFamily="34" charset="0"/>
              </a:rPr>
              <a:t> y </a:t>
            </a:r>
            <a:r>
              <a:rPr lang="es-ES" sz="2400" dirty="0" err="1" smtClean="0">
                <a:solidFill>
                  <a:schemeClr val="bg1"/>
                </a:solidFill>
                <a:latin typeface="Calibri" panose="020F0502020204030204" pitchFamily="34" charset="0"/>
                <a:cs typeface="Calibri" panose="020F0502020204030204" pitchFamily="34" charset="0"/>
              </a:rPr>
              <a:t>wrap</a:t>
            </a:r>
            <a:r>
              <a:rPr lang="es-ES" sz="2400" dirty="0" smtClean="0">
                <a:solidFill>
                  <a:schemeClr val="bg1"/>
                </a:solidFill>
                <a:latin typeface="Calibri" panose="020F0502020204030204" pitchFamily="34" charset="0"/>
                <a:cs typeface="Calibri" panose="020F0502020204030204" pitchFamily="34" charset="0"/>
              </a:rPr>
              <a:t>-reverse.</a:t>
            </a: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555449" y="1375666"/>
            <a:ext cx="3177815" cy="853514"/>
          </a:xfrm>
          <a:prstGeom prst="rect">
            <a:avLst/>
          </a:prstGeom>
        </p:spPr>
      </p:pic>
      <p:pic>
        <p:nvPicPr>
          <p:cNvPr id="4" name="Imagen 3"/>
          <p:cNvPicPr>
            <a:picLocks noChangeAspect="1"/>
          </p:cNvPicPr>
          <p:nvPr/>
        </p:nvPicPr>
        <p:blipFill>
          <a:blip r:embed="rId3"/>
          <a:stretch>
            <a:fillRect/>
          </a:stretch>
        </p:blipFill>
        <p:spPr>
          <a:xfrm>
            <a:off x="4707861" y="3191606"/>
            <a:ext cx="2872989" cy="990686"/>
          </a:xfrm>
          <a:prstGeom prst="rect">
            <a:avLst/>
          </a:prstGeom>
        </p:spPr>
      </p:pic>
      <p:pic>
        <p:nvPicPr>
          <p:cNvPr id="5" name="Imagen 4"/>
          <p:cNvPicPr>
            <a:picLocks noChangeAspect="1"/>
          </p:cNvPicPr>
          <p:nvPr/>
        </p:nvPicPr>
        <p:blipFill>
          <a:blip r:embed="rId4"/>
          <a:stretch>
            <a:fillRect/>
          </a:stretch>
        </p:blipFill>
        <p:spPr>
          <a:xfrm>
            <a:off x="4875208" y="5468765"/>
            <a:ext cx="2933954" cy="1143099"/>
          </a:xfrm>
          <a:prstGeom prst="rect">
            <a:avLst/>
          </a:prstGeom>
        </p:spPr>
      </p:pic>
    </p:spTree>
    <p:extLst>
      <p:ext uri="{BB962C8B-B14F-4D97-AF65-F5344CB8AC3E}">
        <p14:creationId xmlns:p14="http://schemas.microsoft.com/office/powerpoint/2010/main" val="2650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flex-items</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Un </a:t>
            </a:r>
            <a:r>
              <a:rPr lang="es-ES" sz="2400" dirty="0" err="1">
                <a:solidFill>
                  <a:schemeClr val="bg1"/>
                </a:solidFill>
                <a:latin typeface="Calibri" panose="020F0502020204030204" pitchFamily="34" charset="0"/>
                <a:cs typeface="Calibri" panose="020F0502020204030204" pitchFamily="34" charset="0"/>
              </a:rPr>
              <a:t>flex-item</a:t>
            </a:r>
            <a:r>
              <a:rPr lang="es-ES" sz="2400" dirty="0">
                <a:solidFill>
                  <a:schemeClr val="bg1"/>
                </a:solidFill>
                <a:latin typeface="Calibri" panose="020F0502020204030204" pitchFamily="34" charset="0"/>
                <a:cs typeface="Calibri" panose="020F0502020204030204" pitchFamily="34" charset="0"/>
              </a:rPr>
              <a:t>, a su vez, puede convertirse en un </a:t>
            </a:r>
            <a:r>
              <a:rPr lang="es-ES" sz="2400" dirty="0" err="1">
                <a:solidFill>
                  <a:schemeClr val="bg1"/>
                </a:solidFill>
                <a:latin typeface="Calibri" panose="020F0502020204030204" pitchFamily="34" charset="0"/>
                <a:cs typeface="Calibri" panose="020F0502020204030204" pitchFamily="34" charset="0"/>
              </a:rPr>
              <a:t>flex-container</a:t>
            </a:r>
            <a:r>
              <a:rPr lang="es-ES" sz="2400" dirty="0">
                <a:solidFill>
                  <a:schemeClr val="bg1"/>
                </a:solidFill>
                <a:latin typeface="Calibri" panose="020F0502020204030204" pitchFamily="34" charset="0"/>
                <a:cs typeface="Calibri" panose="020F0502020204030204" pitchFamily="34" charset="0"/>
              </a:rPr>
              <a:t>. Para eso, solo hace falta asignarle la regla </a:t>
            </a:r>
            <a:r>
              <a:rPr lang="es-ES" sz="2400" dirty="0" err="1">
                <a:solidFill>
                  <a:schemeClr val="bg1"/>
                </a:solidFill>
                <a:latin typeface="Calibri" panose="020F0502020204030204" pitchFamily="34" charset="0"/>
                <a:cs typeface="Calibri" panose="020F0502020204030204" pitchFamily="34" charset="0"/>
              </a:rPr>
              <a:t>display:flex</a:t>
            </a:r>
            <a:r>
              <a:rPr lang="es-ES" sz="2400" dirty="0">
                <a:solidFill>
                  <a:schemeClr val="bg1"/>
                </a:solidFill>
                <a:latin typeface="Calibri" panose="020F0502020204030204" pitchFamily="34" charset="0"/>
                <a:cs typeface="Calibri" panose="020F0502020204030204" pitchFamily="34" charset="0"/>
              </a:rPr>
              <a:t>, para que así sus elementos hijos pasen a ser </a:t>
            </a:r>
            <a:r>
              <a:rPr lang="es-ES" sz="2400" dirty="0" err="1">
                <a:solidFill>
                  <a:schemeClr val="bg1"/>
                </a:solidFill>
                <a:latin typeface="Calibri" panose="020F0502020204030204" pitchFamily="34" charset="0"/>
                <a:cs typeface="Calibri" panose="020F0502020204030204" pitchFamily="34" charset="0"/>
              </a:rPr>
              <a:t>flex-items</a:t>
            </a:r>
            <a:r>
              <a:rPr lang="es-ES" sz="2400" dirty="0">
                <a:solidFill>
                  <a:schemeClr val="bg1"/>
                </a:solidFill>
                <a:latin typeface="Calibri" panose="020F0502020204030204" pitchFamily="34" charset="0"/>
                <a:cs typeface="Calibri" panose="020F0502020204030204" pitchFamily="34" charset="0"/>
              </a:rPr>
              <a:t>. </a:t>
            </a:r>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Ítems</a:t>
            </a:r>
          </a:p>
          <a:p>
            <a:r>
              <a:rPr lang="es-ES" sz="2400" dirty="0">
                <a:solidFill>
                  <a:schemeClr val="bg1"/>
                </a:solidFill>
                <a:latin typeface="Calibri" panose="020F0502020204030204" pitchFamily="34" charset="0"/>
                <a:cs typeface="Calibri" panose="020F0502020204030204" pitchFamily="34" charset="0"/>
              </a:rPr>
              <a:t>Cuando trabajamos con el posicionamiento </a:t>
            </a:r>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generalmente todo lo implementamos directamente en el elemento padre contenedor.</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Pero ¿qué pasa si deseamos modificar el comportamiento de un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item</a:t>
            </a:r>
            <a:r>
              <a:rPr lang="es-ES" sz="2400" dirty="0">
                <a:solidFill>
                  <a:schemeClr val="bg1"/>
                </a:solidFill>
                <a:latin typeface="Calibri" panose="020F0502020204030204" pitchFamily="34" charset="0"/>
                <a:cs typeface="Calibri" panose="020F0502020204030204" pitchFamily="34" charset="0"/>
              </a:rPr>
              <a:t>? ¿Es posible esto?</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Claro que sí, CSS nos provee de un par de propiedades que nos van a permitir cambiar algunos comportamientos por defecto y hacer que un ítem determinado rompa con las características heredadas desde su contenedor padre.</a:t>
            </a: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849115" y="1404966"/>
            <a:ext cx="3109229" cy="1005927"/>
          </a:xfrm>
          <a:prstGeom prst="rect">
            <a:avLst/>
          </a:prstGeom>
        </p:spPr>
      </p:pic>
    </p:spTree>
    <p:extLst>
      <p:ext uri="{BB962C8B-B14F-4D97-AF65-F5344CB8AC3E}">
        <p14:creationId xmlns:p14="http://schemas.microsoft.com/office/powerpoint/2010/main" val="335543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nos da la posibilidad de aplicarle propiedades directamente a cada ítem para poder manipularlos por separado y tener mayor control</a:t>
            </a:r>
            <a:r>
              <a:rPr lang="es-ES" sz="2400" dirty="0" smtClean="0">
                <a:solidFill>
                  <a:schemeClr val="bg1"/>
                </a:solidFill>
                <a:latin typeface="Calibri" panose="020F0502020204030204" pitchFamily="34" charset="0"/>
                <a:cs typeface="Calibri" panose="020F0502020204030204" pitchFamily="34" charset="0"/>
              </a:rPr>
              <a:t>.</a:t>
            </a:r>
          </a:p>
          <a:p>
            <a:r>
              <a:rPr lang="es-ES" sz="2400" b="1" dirty="0" err="1">
                <a:solidFill>
                  <a:schemeClr val="bg1"/>
                </a:solidFill>
                <a:latin typeface="Calibri" panose="020F0502020204030204" pitchFamily="34" charset="0"/>
                <a:cs typeface="Calibri" panose="020F0502020204030204" pitchFamily="34" charset="0"/>
              </a:rPr>
              <a:t>order</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cs typeface="Calibri" panose="020F0502020204030204" pitchFamily="34" charset="0"/>
              </a:rPr>
              <a:t>esta propiedad controlamos el orden de cada ítem, sin importar el orden original que tengan en la estructura HTML. Esta propiedad recibe un número entero, positivo o negativo, como valor. Por defecto, todos los ítems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tienen un </a:t>
            </a:r>
            <a:r>
              <a:rPr lang="es-ES" sz="2400" dirty="0" err="1">
                <a:solidFill>
                  <a:schemeClr val="bg1"/>
                </a:solidFill>
                <a:latin typeface="Calibri" panose="020F0502020204030204" pitchFamily="34" charset="0"/>
                <a:cs typeface="Calibri" panose="020F0502020204030204" pitchFamily="34" charset="0"/>
              </a:rPr>
              <a:t>order</a:t>
            </a:r>
            <a:r>
              <a:rPr lang="es-ES" sz="2400" dirty="0">
                <a:solidFill>
                  <a:schemeClr val="bg1"/>
                </a:solidFill>
                <a:latin typeface="Calibri" panose="020F0502020204030204" pitchFamily="34" charset="0"/>
                <a:cs typeface="Calibri" panose="020F0502020204030204" pitchFamily="34" charset="0"/>
              </a:rPr>
              <a:t>: 0 implícito, aunque no se especifique</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order</a:t>
            </a:r>
            <a:r>
              <a:rPr lang="es-ES" sz="2400" b="1" dirty="0">
                <a:solidFill>
                  <a:schemeClr val="bg1"/>
                </a:solidFill>
                <a:latin typeface="Calibri" panose="020F0502020204030204" pitchFamily="34" charset="0"/>
                <a:cs typeface="Calibri" panose="020F0502020204030204" pitchFamily="34" charset="0"/>
              </a:rPr>
              <a:t>: número positivo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le asignamos a la caja Q (que posee la clase caja-q) la propiedad </a:t>
            </a:r>
            <a:r>
              <a:rPr lang="es-ES" sz="2400" dirty="0" err="1">
                <a:solidFill>
                  <a:schemeClr val="bg1"/>
                </a:solidFill>
                <a:latin typeface="Calibri" panose="020F0502020204030204" pitchFamily="34" charset="0"/>
                <a:cs typeface="Calibri" panose="020F0502020204030204" pitchFamily="34" charset="0"/>
              </a:rPr>
              <a:t>order</a:t>
            </a:r>
            <a:r>
              <a:rPr lang="es-ES" sz="2400" dirty="0">
                <a:solidFill>
                  <a:schemeClr val="bg1"/>
                </a:solidFill>
                <a:latin typeface="Calibri" panose="020F0502020204030204" pitchFamily="34" charset="0"/>
                <a:cs typeface="Calibri" panose="020F0502020204030204" pitchFamily="34" charset="0"/>
              </a:rPr>
              <a:t> con valor 1, esta pasará al final de la fila por ser el número más alto. Recordemos que, por defecto, el valor del orden de cada ítem es 0.</a:t>
            </a: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629023" y="2865071"/>
            <a:ext cx="2933954" cy="1127858"/>
          </a:xfrm>
          <a:prstGeom prst="rect">
            <a:avLst/>
          </a:prstGeom>
        </p:spPr>
      </p:pic>
      <p:pic>
        <p:nvPicPr>
          <p:cNvPr id="4" name="Imagen 3"/>
          <p:cNvPicPr>
            <a:picLocks noChangeAspect="1"/>
          </p:cNvPicPr>
          <p:nvPr/>
        </p:nvPicPr>
        <p:blipFill>
          <a:blip r:embed="rId3"/>
          <a:stretch>
            <a:fillRect/>
          </a:stretch>
        </p:blipFill>
        <p:spPr>
          <a:xfrm>
            <a:off x="3698997" y="5622340"/>
            <a:ext cx="5075360" cy="1082134"/>
          </a:xfrm>
          <a:prstGeom prst="rect">
            <a:avLst/>
          </a:prstGeom>
        </p:spPr>
      </p:pic>
    </p:spTree>
    <p:extLst>
      <p:ext uri="{BB962C8B-B14F-4D97-AF65-F5344CB8AC3E}">
        <p14:creationId xmlns:p14="http://schemas.microsoft.com/office/powerpoint/2010/main" val="387154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order</a:t>
            </a:r>
            <a:r>
              <a:rPr lang="es-ES" sz="2400" b="1" dirty="0">
                <a:solidFill>
                  <a:schemeClr val="bg1"/>
                </a:solidFill>
                <a:latin typeface="Calibri" panose="020F0502020204030204" pitchFamily="34" charset="0"/>
                <a:cs typeface="Calibri" panose="020F0502020204030204" pitchFamily="34" charset="0"/>
              </a:rPr>
              <a:t>: número negativo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ahora le asignamos a la caja D la propiedad </a:t>
            </a:r>
            <a:r>
              <a:rPr lang="es-ES" sz="2400" dirty="0" err="1">
                <a:solidFill>
                  <a:schemeClr val="bg1"/>
                </a:solidFill>
                <a:latin typeface="Calibri" panose="020F0502020204030204" pitchFamily="34" charset="0"/>
                <a:cs typeface="Calibri" panose="020F0502020204030204" pitchFamily="34" charset="0"/>
              </a:rPr>
              <a:t>order</a:t>
            </a:r>
            <a:r>
              <a:rPr lang="es-ES" sz="2400" dirty="0">
                <a:solidFill>
                  <a:schemeClr val="bg1"/>
                </a:solidFill>
                <a:latin typeface="Calibri" panose="020F0502020204030204" pitchFamily="34" charset="0"/>
                <a:cs typeface="Calibri" panose="020F0502020204030204" pitchFamily="34" charset="0"/>
              </a:rPr>
              <a:t> con un -1 como valor, esta pasará al principio de la fila. Colocando al ítem con el orden más pequeño primero.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flex-grow</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cs typeface="Calibri" panose="020F0502020204030204" pitchFamily="34" charset="0"/>
              </a:rPr>
              <a:t>esta propiedad definimos cuánto puede llegar a crecer un ítem en caso de disponer de espacio libre en el contenedor. Configura un crecimiento flexible para el elemento. </a:t>
            </a: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89403" y="1297361"/>
            <a:ext cx="6309907" cy="2065199"/>
          </a:xfrm>
          <a:prstGeom prst="rect">
            <a:avLst/>
          </a:prstGeom>
        </p:spPr>
      </p:pic>
      <p:pic>
        <p:nvPicPr>
          <p:cNvPr id="4" name="Imagen 3"/>
          <p:cNvPicPr>
            <a:picLocks noChangeAspect="1"/>
          </p:cNvPicPr>
          <p:nvPr/>
        </p:nvPicPr>
        <p:blipFill>
          <a:blip r:embed="rId3"/>
          <a:stretch>
            <a:fillRect/>
          </a:stretch>
        </p:blipFill>
        <p:spPr>
          <a:xfrm>
            <a:off x="4682938" y="4858867"/>
            <a:ext cx="3177815" cy="1272650"/>
          </a:xfrm>
          <a:prstGeom prst="rect">
            <a:avLst/>
          </a:prstGeom>
        </p:spPr>
      </p:pic>
    </p:spTree>
    <p:extLst>
      <p:ext uri="{BB962C8B-B14F-4D97-AF65-F5344CB8AC3E}">
        <p14:creationId xmlns:p14="http://schemas.microsoft.com/office/powerpoint/2010/main" val="1378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Introducción a </a:t>
            </a:r>
            <a:r>
              <a:rPr lang="es-ES" sz="2400" b="1" dirty="0" err="1">
                <a:solidFill>
                  <a:schemeClr val="bg1"/>
                </a:solidFill>
                <a:latin typeface="Calibri" panose="020F0502020204030204" pitchFamily="34" charset="0"/>
                <a:cs typeface="Calibri" panose="020F0502020204030204" pitchFamily="34" charset="0"/>
              </a:rPr>
              <a:t>Flexbox</a:t>
            </a:r>
            <a:endParaRPr lang="es-ES" sz="2400" b="1" dirty="0">
              <a:solidFill>
                <a:schemeClr val="bg1"/>
              </a:solidFill>
              <a:latin typeface="Calibri" panose="020F0502020204030204" pitchFamily="34" charset="0"/>
              <a:cs typeface="Calibri" panose="020F0502020204030204" pitchFamily="34" charset="0"/>
            </a:endParaRPr>
          </a:p>
          <a:p>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es, sin lugar a dudas, una de las mejores y más recientes características del lenguaje CSS, pero ¿de qué trata?</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Básicamente, </a:t>
            </a:r>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propone una manera de organizar los elementos presentes en nuestra estructura de HTML. Esta manera busca ser mucho más orgánica y fluida, pensada en los comportamientos naturales que posee cualquier elemento de la vida real con cuatros costados (arriba, derecha, abajo, izquierda).</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Si bien hoy en día existen diversas maneras de lograr un diseño visual armónico y estético, </a:t>
            </a:r>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es una de las más elegidas. Su sencilla implementación la convierte en una excelente herramienta para reorganizar la estructura de nuestros documentos HTML.</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Aprendamos un poco más de qué trata esta sencilla, pero única, manera de generación de diseños armónicos y fluidos.</a:t>
            </a: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818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flex-grow</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ambos ítems tienen la propiedad </a:t>
            </a:r>
            <a:r>
              <a:rPr lang="es-ES" sz="2400" dirty="0" err="1">
                <a:solidFill>
                  <a:schemeClr val="bg1"/>
                </a:solidFill>
                <a:latin typeface="Calibri" panose="020F0502020204030204" pitchFamily="34" charset="0"/>
                <a:cs typeface="Calibri" panose="020F0502020204030204" pitchFamily="34" charset="0"/>
              </a:rPr>
              <a:t>flex-grow</a:t>
            </a:r>
            <a:r>
              <a:rPr lang="es-ES" sz="2400" dirty="0">
                <a:solidFill>
                  <a:schemeClr val="bg1"/>
                </a:solidFill>
                <a:latin typeface="Calibri" panose="020F0502020204030204" pitchFamily="34" charset="0"/>
                <a:cs typeface="Calibri" panose="020F0502020204030204" pitchFamily="34" charset="0"/>
              </a:rPr>
              <a:t> con valor 1, a medida que el contenedor se agrande, irán abarcando el espacio disponible en partes iguales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El </a:t>
            </a:r>
            <a:r>
              <a:rPr lang="es-ES" sz="2400" dirty="0">
                <a:solidFill>
                  <a:schemeClr val="bg1"/>
                </a:solidFill>
                <a:latin typeface="Calibri" panose="020F0502020204030204" pitchFamily="34" charset="0"/>
                <a:cs typeface="Calibri" panose="020F0502020204030204" pitchFamily="34" charset="0"/>
              </a:rPr>
              <a:t>número que le asignamos a </a:t>
            </a:r>
            <a:r>
              <a:rPr lang="es-ES" sz="2400" dirty="0" err="1">
                <a:solidFill>
                  <a:schemeClr val="bg1"/>
                </a:solidFill>
                <a:latin typeface="Calibri" panose="020F0502020204030204" pitchFamily="34" charset="0"/>
                <a:cs typeface="Calibri" panose="020F0502020204030204" pitchFamily="34" charset="0"/>
              </a:rPr>
              <a:t>flex-grow</a:t>
            </a:r>
            <a:r>
              <a:rPr lang="es-ES" sz="2400" dirty="0">
                <a:solidFill>
                  <a:schemeClr val="bg1"/>
                </a:solidFill>
                <a:latin typeface="Calibri" panose="020F0502020204030204" pitchFamily="34" charset="0"/>
                <a:cs typeface="Calibri" panose="020F0502020204030204" pitchFamily="34" charset="0"/>
              </a:rPr>
              <a:t> determina qué cantidad de espacio disponible dentro del contenedor flexible tiene que ocupar ese ítem. 1 equivale al 100% del espacio disponible, y 0 al 0%. Podemos usar cualquier valor en el medio, como 0.25 para el 25%.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77972" y="1340733"/>
            <a:ext cx="6332769" cy="2171888"/>
          </a:xfrm>
          <a:prstGeom prst="rect">
            <a:avLst/>
          </a:prstGeom>
        </p:spPr>
      </p:pic>
      <p:pic>
        <p:nvPicPr>
          <p:cNvPr id="4" name="Imagen 3"/>
          <p:cNvPicPr>
            <a:picLocks noChangeAspect="1"/>
          </p:cNvPicPr>
          <p:nvPr/>
        </p:nvPicPr>
        <p:blipFill>
          <a:blip r:embed="rId3"/>
          <a:stretch>
            <a:fillRect/>
          </a:stretch>
        </p:blipFill>
        <p:spPr>
          <a:xfrm>
            <a:off x="4570689" y="5316362"/>
            <a:ext cx="3147333" cy="1219306"/>
          </a:xfrm>
          <a:prstGeom prst="rect">
            <a:avLst/>
          </a:prstGeom>
        </p:spPr>
      </p:pic>
    </p:spTree>
    <p:extLst>
      <p:ext uri="{BB962C8B-B14F-4D97-AF65-F5344CB8AC3E}">
        <p14:creationId xmlns:p14="http://schemas.microsoft.com/office/powerpoint/2010/main" val="293756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align-self</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Nos </a:t>
            </a:r>
            <a:r>
              <a:rPr lang="es-ES" sz="2400" dirty="0">
                <a:solidFill>
                  <a:schemeClr val="bg1"/>
                </a:solidFill>
                <a:latin typeface="Calibri" panose="020F0502020204030204" pitchFamily="34" charset="0"/>
                <a:cs typeface="Calibri" panose="020F0502020204030204" pitchFamily="34" charset="0"/>
              </a:rPr>
              <a:t>permite alinear, sobre 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a cada ítem al que le apliquemos esta propiedad, independientemente de la alineación que se haya definido en el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con </a:t>
            </a:r>
            <a:r>
              <a:rPr lang="es-ES" sz="2400" dirty="0" err="1">
                <a:solidFill>
                  <a:schemeClr val="bg1"/>
                </a:solidFill>
                <a:latin typeface="Calibri" panose="020F0502020204030204" pitchFamily="34" charset="0"/>
                <a:cs typeface="Calibri" panose="020F0502020204030204" pitchFamily="34" charset="0"/>
              </a:rPr>
              <a:t>align-items</a:t>
            </a:r>
            <a:r>
              <a:rPr lang="es-ES" sz="2400" dirty="0">
                <a:solidFill>
                  <a:schemeClr val="bg1"/>
                </a:solidFill>
                <a:latin typeface="Calibri" panose="020F0502020204030204" pitchFamily="34" charset="0"/>
                <a:cs typeface="Calibri" panose="020F0502020204030204" pitchFamily="34" charset="0"/>
              </a:rPr>
              <a:t>.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r>
              <a:rPr lang="es-ES" b="1" dirty="0">
                <a:solidFill>
                  <a:schemeClr val="bg1"/>
                </a:solidFill>
                <a:latin typeface="Calibri" panose="020F0502020204030204" pitchFamily="34" charset="0"/>
                <a:cs typeface="Calibri" panose="020F0502020204030204" pitchFamily="34" charset="0"/>
              </a:rPr>
              <a:t>Estas propiedades aplicarán para los </a:t>
            </a:r>
            <a:r>
              <a:rPr lang="es-ES" b="1" dirty="0" err="1">
                <a:solidFill>
                  <a:schemeClr val="bg1"/>
                </a:solidFill>
                <a:latin typeface="Calibri" panose="020F0502020204030204" pitchFamily="34" charset="0"/>
                <a:cs typeface="Calibri" panose="020F0502020204030204" pitchFamily="34" charset="0"/>
              </a:rPr>
              <a:t>flex-items</a:t>
            </a:r>
            <a:r>
              <a:rPr lang="es-ES" b="1" dirty="0">
                <a:solidFill>
                  <a:schemeClr val="bg1"/>
                </a:solidFill>
                <a:latin typeface="Calibri" panose="020F0502020204030204" pitchFamily="34" charset="0"/>
                <a:cs typeface="Calibri" panose="020F0502020204030204" pitchFamily="34" charset="0"/>
              </a:rPr>
              <a:t> siempre y cuando el contenedor padre sea un </a:t>
            </a:r>
            <a:r>
              <a:rPr lang="es-ES" b="1" dirty="0" err="1">
                <a:solidFill>
                  <a:schemeClr val="bg1"/>
                </a:solidFill>
                <a:latin typeface="Calibri" panose="020F0502020204030204" pitchFamily="34" charset="0"/>
                <a:cs typeface="Calibri" panose="020F0502020204030204" pitchFamily="34" charset="0"/>
              </a:rPr>
              <a:t>flex-container</a:t>
            </a:r>
            <a:r>
              <a:rPr lang="es-ES" b="1" dirty="0">
                <a:solidFill>
                  <a:schemeClr val="bg1"/>
                </a:solidFill>
                <a:latin typeface="Calibri" panose="020F0502020204030204" pitchFamily="34" charset="0"/>
                <a:cs typeface="Calibri" panose="020F0502020204030204" pitchFamily="34" charset="0"/>
              </a:rPr>
              <a:t>.</a:t>
            </a:r>
            <a:endParaRPr lang="es-ES" b="1" dirty="0" smtClean="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8467" y="1726157"/>
            <a:ext cx="6294665" cy="1524132"/>
          </a:xfrm>
          <a:prstGeom prst="rect">
            <a:avLst/>
          </a:prstGeom>
        </p:spPr>
      </p:pic>
      <p:pic>
        <p:nvPicPr>
          <p:cNvPr id="4" name="Imagen 3"/>
          <p:cNvPicPr>
            <a:picLocks noChangeAspect="1"/>
          </p:cNvPicPr>
          <p:nvPr/>
        </p:nvPicPr>
        <p:blipFill>
          <a:blip r:embed="rId3"/>
          <a:stretch>
            <a:fillRect/>
          </a:stretch>
        </p:blipFill>
        <p:spPr>
          <a:xfrm>
            <a:off x="8149098" y="1402373"/>
            <a:ext cx="2991063" cy="2171700"/>
          </a:xfrm>
          <a:prstGeom prst="rect">
            <a:avLst/>
          </a:prstGeom>
        </p:spPr>
      </p:pic>
      <p:pic>
        <p:nvPicPr>
          <p:cNvPr id="5" name="Imagen 4"/>
          <p:cNvPicPr>
            <a:picLocks noChangeAspect="1"/>
          </p:cNvPicPr>
          <p:nvPr/>
        </p:nvPicPr>
        <p:blipFill>
          <a:blip r:embed="rId4"/>
          <a:stretch>
            <a:fillRect/>
          </a:stretch>
        </p:blipFill>
        <p:spPr>
          <a:xfrm>
            <a:off x="256035" y="3610286"/>
            <a:ext cx="3006590" cy="2199710"/>
          </a:xfrm>
          <a:prstGeom prst="rect">
            <a:avLst/>
          </a:prstGeom>
        </p:spPr>
      </p:pic>
      <p:pic>
        <p:nvPicPr>
          <p:cNvPr id="6" name="Imagen 5"/>
          <p:cNvPicPr>
            <a:picLocks noChangeAspect="1"/>
          </p:cNvPicPr>
          <p:nvPr/>
        </p:nvPicPr>
        <p:blipFill>
          <a:blip r:embed="rId5"/>
          <a:stretch>
            <a:fillRect/>
          </a:stretch>
        </p:blipFill>
        <p:spPr>
          <a:xfrm>
            <a:off x="3645069" y="3610286"/>
            <a:ext cx="3321983" cy="2327471"/>
          </a:xfrm>
          <a:prstGeom prst="rect">
            <a:avLst/>
          </a:prstGeom>
        </p:spPr>
      </p:pic>
      <p:pic>
        <p:nvPicPr>
          <p:cNvPr id="7" name="Imagen 6"/>
          <p:cNvPicPr>
            <a:picLocks noChangeAspect="1"/>
          </p:cNvPicPr>
          <p:nvPr/>
        </p:nvPicPr>
        <p:blipFill>
          <a:blip r:embed="rId6"/>
          <a:stretch>
            <a:fillRect/>
          </a:stretch>
        </p:blipFill>
        <p:spPr>
          <a:xfrm>
            <a:off x="7450072" y="3634127"/>
            <a:ext cx="3845171" cy="2426826"/>
          </a:xfrm>
          <a:prstGeom prst="rect">
            <a:avLst/>
          </a:prstGeom>
        </p:spPr>
      </p:pic>
    </p:spTree>
    <p:extLst>
      <p:ext uri="{BB962C8B-B14F-4D97-AF65-F5344CB8AC3E}">
        <p14:creationId xmlns:p14="http://schemas.microsoft.com/office/powerpoint/2010/main" val="7744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Ejes</a:t>
            </a:r>
          </a:p>
          <a:p>
            <a:r>
              <a:rPr lang="es-ES" sz="2400" dirty="0">
                <a:solidFill>
                  <a:schemeClr val="bg1"/>
                </a:solidFill>
                <a:latin typeface="Calibri" panose="020F0502020204030204" pitchFamily="34" charset="0"/>
                <a:cs typeface="Calibri" panose="020F0502020204030204" pitchFamily="34" charset="0"/>
              </a:rPr>
              <a:t>¿Qué es un eje?</a:t>
            </a:r>
          </a:p>
          <a:p>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Si tuviéramos que definir esto en nuestra vida real, podríamos decir que un eje es aquella representación imaginaria a partir de líneas que definen la dirección frente a la cual se desplaza un elemento.</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Con esto en mente, podemos decir, entonces, que los ejes dentro de un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definen la orientación a partir de la cual se desplazarán los elementos internos del mismo.</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Un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posee dos ejes: el eje principal, llamado también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y el eje transversal, llamado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Algo particular dentro de este tipo de posicionamiento es que tanto 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y 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no están definidos ni por el plano horizontal ni por el plano vertical. Si no que todo dependerá de la configuración que nosotros dispongamos al momento de escribir nuestro código.</a:t>
            </a: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676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Ejes en </a:t>
            </a:r>
            <a:r>
              <a:rPr lang="es-ES" sz="2400" b="1" dirty="0" err="1" smtClean="0">
                <a:solidFill>
                  <a:schemeClr val="bg1"/>
                </a:solidFill>
                <a:latin typeface="Calibri" panose="020F0502020204030204" pitchFamily="34" charset="0"/>
                <a:cs typeface="Calibri" panose="020F0502020204030204" pitchFamily="34" charset="0"/>
              </a:rPr>
              <a:t>Flexbox</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trabaja con dos ejes para desarrollar todo su flujo interno: el eje X y el eje Y. Según cómo decidamos ordenar los elementos, llamaremos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a uno y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al otro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Cuando trabajamos en un flujo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hablamos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y 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Definiendo el eje principal de nuestro contenedor </a:t>
            </a:r>
            <a:r>
              <a:rPr lang="es-ES" sz="2400" dirty="0" err="1">
                <a:solidFill>
                  <a:schemeClr val="bg1"/>
                </a:solidFill>
                <a:latin typeface="Calibri" panose="020F0502020204030204" pitchFamily="34" charset="0"/>
                <a:cs typeface="Calibri" panose="020F0502020204030204" pitchFamily="34" charset="0"/>
              </a:rPr>
              <a:t>flex</a:t>
            </a:r>
            <a:r>
              <a:rPr lang="es-ES" sz="2400" dirty="0">
                <a:solidFill>
                  <a:schemeClr val="bg1"/>
                </a:solidFill>
                <a:latin typeface="Calibri" panose="020F0502020204030204" pitchFamily="34" charset="0"/>
                <a:cs typeface="Calibri" panose="020F0502020204030204" pitchFamily="34" charset="0"/>
              </a:rPr>
              <a:t> estamos determinando el flujo que tendrán los elementos dentro del contenedor. En función de cuál es el eje principal, los elementos se distribuyen en filas horizontales o en columnas verticales. </a:t>
            </a: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349870" y="3763109"/>
            <a:ext cx="5618284" cy="1987416"/>
          </a:xfrm>
          <a:prstGeom prst="rect">
            <a:avLst/>
          </a:prstGeom>
        </p:spPr>
      </p:pic>
    </p:spTree>
    <p:extLst>
      <p:ext uri="{BB962C8B-B14F-4D97-AF65-F5344CB8AC3E}">
        <p14:creationId xmlns:p14="http://schemas.microsoft.com/office/powerpoint/2010/main" val="159382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flex-direction</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cs typeface="Calibri" panose="020F0502020204030204" pitchFamily="34" charset="0"/>
              </a:rPr>
              <a:t>esta propiedad definimos 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(eje principal) del contenedor, que puede ser tanto horizontal como vertical. 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(eje transversal) será la dirección perpendicular al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dirty="0" err="1" smtClean="0">
                <a:solidFill>
                  <a:schemeClr val="bg1"/>
                </a:solidFill>
                <a:latin typeface="Calibri" panose="020F0502020204030204" pitchFamily="34" charset="0"/>
                <a:cs typeface="Calibri" panose="020F0502020204030204" pitchFamily="34" charset="0"/>
              </a:rPr>
              <a:t>flex-direction</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row</a:t>
            </a:r>
            <a:r>
              <a:rPr lang="es-ES" sz="2400" dirty="0">
                <a:solidFill>
                  <a:schemeClr val="bg1"/>
                </a:solidFill>
                <a:latin typeface="Calibri" panose="020F0502020204030204" pitchFamily="34" charset="0"/>
                <a:cs typeface="Calibri" panose="020F0502020204030204" pitchFamily="34" charset="0"/>
              </a:rPr>
              <a:t> Los ítems se disponen en el eje x, de izquierda a derecha. Si no le aclaramos la propiedad </a:t>
            </a:r>
            <a:r>
              <a:rPr lang="es-ES" sz="2400" dirty="0" err="1">
                <a:solidFill>
                  <a:schemeClr val="bg1"/>
                </a:solidFill>
                <a:latin typeface="Calibri" panose="020F0502020204030204" pitchFamily="34" charset="0"/>
                <a:cs typeface="Calibri" panose="020F0502020204030204" pitchFamily="34" charset="0"/>
              </a:rPr>
              <a:t>flex-direction</a:t>
            </a:r>
            <a:r>
              <a:rPr lang="es-ES" sz="2400" dirty="0">
                <a:solidFill>
                  <a:schemeClr val="bg1"/>
                </a:solidFill>
                <a:latin typeface="Calibri" panose="020F0502020204030204" pitchFamily="34" charset="0"/>
                <a:cs typeface="Calibri" panose="020F0502020204030204" pitchFamily="34" charset="0"/>
              </a:rPr>
              <a:t> al contenedor, </a:t>
            </a:r>
            <a:r>
              <a:rPr lang="es-ES" sz="2400" dirty="0" err="1">
                <a:solidFill>
                  <a:schemeClr val="bg1"/>
                </a:solidFill>
                <a:latin typeface="Calibri" panose="020F0502020204030204" pitchFamily="34" charset="0"/>
                <a:cs typeface="Calibri" panose="020F0502020204030204" pitchFamily="34" charset="0"/>
              </a:rPr>
              <a:t>row</a:t>
            </a:r>
            <a:r>
              <a:rPr lang="es-ES" sz="2400" dirty="0">
                <a:solidFill>
                  <a:schemeClr val="bg1"/>
                </a:solidFill>
                <a:latin typeface="Calibri" panose="020F0502020204030204" pitchFamily="34" charset="0"/>
                <a:cs typeface="Calibri" panose="020F0502020204030204" pitchFamily="34" charset="0"/>
              </a:rPr>
              <a:t> es el valor por defecto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606677" y="1707380"/>
            <a:ext cx="5075360" cy="1966130"/>
          </a:xfrm>
          <a:prstGeom prst="rect">
            <a:avLst/>
          </a:prstGeom>
        </p:spPr>
      </p:pic>
      <p:pic>
        <p:nvPicPr>
          <p:cNvPr id="4" name="Imagen 3"/>
          <p:cNvPicPr>
            <a:picLocks noChangeAspect="1"/>
          </p:cNvPicPr>
          <p:nvPr/>
        </p:nvPicPr>
        <p:blipFill>
          <a:blip r:embed="rId3"/>
          <a:stretch>
            <a:fillRect/>
          </a:stretch>
        </p:blipFill>
        <p:spPr>
          <a:xfrm>
            <a:off x="3859824" y="4536832"/>
            <a:ext cx="4246684" cy="1857008"/>
          </a:xfrm>
          <a:prstGeom prst="rect">
            <a:avLst/>
          </a:prstGeom>
        </p:spPr>
      </p:pic>
    </p:spTree>
    <p:extLst>
      <p:ext uri="{BB962C8B-B14F-4D97-AF65-F5344CB8AC3E}">
        <p14:creationId xmlns:p14="http://schemas.microsoft.com/office/powerpoint/2010/main" val="268163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flex-direction</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row</a:t>
            </a:r>
            <a:r>
              <a:rPr lang="es-ES" sz="2400" b="1" dirty="0">
                <a:solidFill>
                  <a:schemeClr val="bg1"/>
                </a:solidFill>
                <a:latin typeface="Calibri" panose="020F0502020204030204" pitchFamily="34" charset="0"/>
                <a:cs typeface="Calibri" panose="020F0502020204030204" pitchFamily="34" charset="0"/>
              </a:rPr>
              <a:t>-reverse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disponen en el eje x, de derecha a izquierda. En este caso, estamos invirtiendo el inicio y fin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-axis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flex-direction</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column</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disponen en el eje y, de arriba hacia abajo.</a:t>
            </a:r>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513535" y="1358337"/>
            <a:ext cx="3261643" cy="1714649"/>
          </a:xfrm>
          <a:prstGeom prst="rect">
            <a:avLst/>
          </a:prstGeom>
        </p:spPr>
      </p:pic>
      <p:pic>
        <p:nvPicPr>
          <p:cNvPr id="4" name="Imagen 3"/>
          <p:cNvPicPr>
            <a:picLocks noChangeAspect="1"/>
          </p:cNvPicPr>
          <p:nvPr/>
        </p:nvPicPr>
        <p:blipFill>
          <a:blip r:embed="rId3"/>
          <a:stretch>
            <a:fillRect/>
          </a:stretch>
        </p:blipFill>
        <p:spPr>
          <a:xfrm>
            <a:off x="5201735" y="4266974"/>
            <a:ext cx="2034716" cy="2591025"/>
          </a:xfrm>
          <a:prstGeom prst="rect">
            <a:avLst/>
          </a:prstGeom>
        </p:spPr>
      </p:pic>
    </p:spTree>
    <p:extLst>
      <p:ext uri="{BB962C8B-B14F-4D97-AF65-F5344CB8AC3E}">
        <p14:creationId xmlns:p14="http://schemas.microsoft.com/office/powerpoint/2010/main" val="2313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flex-direction</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column</a:t>
            </a:r>
            <a:r>
              <a:rPr lang="es-ES" sz="2400" b="1" dirty="0">
                <a:solidFill>
                  <a:schemeClr val="bg1"/>
                </a:solidFill>
                <a:latin typeface="Calibri" panose="020F0502020204030204" pitchFamily="34" charset="0"/>
                <a:cs typeface="Calibri" panose="020F0502020204030204" pitchFamily="34" charset="0"/>
              </a:rPr>
              <a:t>-reverse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disponen en el eje y, de abajo hacia arriba. En este caso, estamos invirtiendo el inicio y fin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-axis.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5055577" y="1529862"/>
            <a:ext cx="2655277" cy="3622430"/>
          </a:xfrm>
          <a:prstGeom prst="rect">
            <a:avLst/>
          </a:prstGeom>
        </p:spPr>
      </p:pic>
    </p:spTree>
    <p:extLst>
      <p:ext uri="{BB962C8B-B14F-4D97-AF65-F5344CB8AC3E}">
        <p14:creationId xmlns:p14="http://schemas.microsoft.com/office/powerpoint/2010/main" val="401884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err="1">
                <a:solidFill>
                  <a:schemeClr val="bg1"/>
                </a:solidFill>
                <a:latin typeface="Calibri" panose="020F0502020204030204" pitchFamily="34" charset="0"/>
                <a:cs typeface="Calibri" panose="020F0502020204030204" pitchFamily="34" charset="0"/>
              </a:rPr>
              <a:t>Flexbox</a:t>
            </a:r>
            <a:r>
              <a:rPr lang="es-ES" sz="2400" dirty="0">
                <a:solidFill>
                  <a:schemeClr val="bg1"/>
                </a:solidFill>
                <a:latin typeface="Calibri" panose="020F0502020204030204" pitchFamily="34" charset="0"/>
                <a:cs typeface="Calibri" panose="020F0502020204030204" pitchFamily="34" charset="0"/>
              </a:rPr>
              <a:t> nos da dos propiedades para alinear fácilmente los elementos. A través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con </a:t>
            </a:r>
            <a:r>
              <a:rPr lang="es-ES" sz="2400" dirty="0" err="1">
                <a:solidFill>
                  <a:schemeClr val="bg1"/>
                </a:solidFill>
                <a:latin typeface="Calibri" panose="020F0502020204030204" pitchFamily="34" charset="0"/>
                <a:cs typeface="Calibri" panose="020F0502020204030204" pitchFamily="34" charset="0"/>
              </a:rPr>
              <a:t>justify</a:t>
            </a:r>
            <a:r>
              <a:rPr lang="es-ES" sz="2400" dirty="0">
                <a:solidFill>
                  <a:schemeClr val="bg1"/>
                </a:solidFill>
                <a:latin typeface="Calibri" panose="020F0502020204030204" pitchFamily="34" charset="0"/>
                <a:cs typeface="Calibri" panose="020F0502020204030204" pitchFamily="34" charset="0"/>
              </a:rPr>
              <a:t>-content. A través del </a:t>
            </a:r>
            <a:r>
              <a:rPr lang="es-ES" sz="2400" dirty="0" err="1">
                <a:solidFill>
                  <a:schemeClr val="bg1"/>
                </a:solidFill>
                <a:latin typeface="Calibri" panose="020F0502020204030204" pitchFamily="34" charset="0"/>
                <a:cs typeface="Calibri" panose="020F0502020204030204" pitchFamily="34" charset="0"/>
              </a:rPr>
              <a:t>cross</a:t>
            </a:r>
            <a:r>
              <a:rPr lang="es-ES" sz="2400" dirty="0">
                <a:solidFill>
                  <a:schemeClr val="bg1"/>
                </a:solidFill>
                <a:latin typeface="Calibri" panose="020F0502020204030204" pitchFamily="34" charset="0"/>
                <a:cs typeface="Calibri" panose="020F0502020204030204" pitchFamily="34" charset="0"/>
              </a:rPr>
              <a:t> axis con </a:t>
            </a:r>
            <a:r>
              <a:rPr lang="es-ES" sz="2400" dirty="0" err="1">
                <a:solidFill>
                  <a:schemeClr val="bg1"/>
                </a:solidFill>
                <a:latin typeface="Calibri" panose="020F0502020204030204" pitchFamily="34" charset="0"/>
                <a:cs typeface="Calibri" panose="020F0502020204030204" pitchFamily="34" charset="0"/>
              </a:rPr>
              <a:t>align-items</a:t>
            </a:r>
            <a:r>
              <a:rPr lang="es-ES" sz="2400" dirty="0" smtClean="0">
                <a:solidFill>
                  <a:schemeClr val="bg1"/>
                </a:solidFill>
                <a:latin typeface="Calibri" panose="020F0502020204030204" pitchFamily="34" charset="0"/>
                <a:cs typeface="Calibri" panose="020F0502020204030204" pitchFamily="34" charset="0"/>
              </a:rPr>
              <a:t>.</a:t>
            </a:r>
          </a:p>
          <a:p>
            <a:r>
              <a:rPr lang="es-ES" sz="2400" b="1" dirty="0" err="1">
                <a:solidFill>
                  <a:schemeClr val="bg1"/>
                </a:solidFill>
                <a:latin typeface="Calibri" panose="020F0502020204030204" pitchFamily="34" charset="0"/>
                <a:cs typeface="Calibri" panose="020F0502020204030204" pitchFamily="34" charset="0"/>
              </a:rPr>
              <a:t>justify</a:t>
            </a:r>
            <a:r>
              <a:rPr lang="es-ES" sz="2400" b="1" dirty="0">
                <a:solidFill>
                  <a:schemeClr val="bg1"/>
                </a:solidFill>
                <a:latin typeface="Calibri" panose="020F0502020204030204" pitchFamily="34" charset="0"/>
                <a:cs typeface="Calibri" panose="020F0502020204030204" pitchFamily="34" charset="0"/>
              </a:rPr>
              <a:t>-content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cs typeface="Calibri" panose="020F0502020204030204" pitchFamily="34" charset="0"/>
              </a:rPr>
              <a:t>esta propiedad alineamos los ítems a lo largo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Si es horizontal, se alinearán en función de la fila. Si es vertical, se alinearán en función de la columna</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err="1" smtClean="0">
                <a:solidFill>
                  <a:schemeClr val="bg1"/>
                </a:solidFill>
                <a:latin typeface="Calibri" panose="020F0502020204030204" pitchFamily="34" charset="0"/>
                <a:cs typeface="Calibri" panose="020F0502020204030204" pitchFamily="34" charset="0"/>
              </a:rPr>
              <a:t>justify</a:t>
            </a:r>
            <a:r>
              <a:rPr lang="es-ES" sz="2400" b="1" dirty="0" smtClean="0">
                <a:solidFill>
                  <a:schemeClr val="bg1"/>
                </a:solidFill>
                <a:latin typeface="Calibri" panose="020F0502020204030204" pitchFamily="34" charset="0"/>
                <a:cs typeface="Calibri" panose="020F0502020204030204" pitchFamily="34" charset="0"/>
              </a:rPr>
              <a:t>-content</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flex-start</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alinean respecto del inicio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que hayamos definido. Si no le aclaramos el </a:t>
            </a:r>
            <a:r>
              <a:rPr lang="es-ES" sz="2400" dirty="0" err="1">
                <a:solidFill>
                  <a:schemeClr val="bg1"/>
                </a:solidFill>
                <a:latin typeface="Calibri" panose="020F0502020204030204" pitchFamily="34" charset="0"/>
                <a:cs typeface="Calibri" panose="020F0502020204030204" pitchFamily="34" charset="0"/>
              </a:rPr>
              <a:t>justify</a:t>
            </a:r>
            <a:r>
              <a:rPr lang="es-ES" sz="2400" dirty="0">
                <a:solidFill>
                  <a:schemeClr val="bg1"/>
                </a:solidFill>
                <a:latin typeface="Calibri" panose="020F0502020204030204" pitchFamily="34" charset="0"/>
                <a:cs typeface="Calibri" panose="020F0502020204030204" pitchFamily="34" charset="0"/>
              </a:rPr>
              <a:t>-content al contenedor, </a:t>
            </a:r>
            <a:r>
              <a:rPr lang="es-ES" sz="2400" dirty="0" err="1">
                <a:solidFill>
                  <a:schemeClr val="bg1"/>
                </a:solidFill>
                <a:latin typeface="Calibri" panose="020F0502020204030204" pitchFamily="34" charset="0"/>
                <a:cs typeface="Calibri" panose="020F0502020204030204" pitchFamily="34" charset="0"/>
              </a:rPr>
              <a:t>flex-start</a:t>
            </a:r>
            <a:r>
              <a:rPr lang="es-ES" sz="2400" dirty="0">
                <a:solidFill>
                  <a:schemeClr val="bg1"/>
                </a:solidFill>
                <a:latin typeface="Calibri" panose="020F0502020204030204" pitchFamily="34" charset="0"/>
                <a:cs typeface="Calibri" panose="020F0502020204030204" pitchFamily="34" charset="0"/>
              </a:rPr>
              <a:t> es el valor por defecto.</a:t>
            </a: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517346" y="2164009"/>
            <a:ext cx="3254022" cy="1615580"/>
          </a:xfrm>
          <a:prstGeom prst="rect">
            <a:avLst/>
          </a:prstGeom>
        </p:spPr>
      </p:pic>
      <p:pic>
        <p:nvPicPr>
          <p:cNvPr id="4" name="Imagen 3"/>
          <p:cNvPicPr>
            <a:picLocks noChangeAspect="1"/>
          </p:cNvPicPr>
          <p:nvPr/>
        </p:nvPicPr>
        <p:blipFill>
          <a:blip r:embed="rId3"/>
          <a:stretch>
            <a:fillRect/>
          </a:stretch>
        </p:blipFill>
        <p:spPr>
          <a:xfrm>
            <a:off x="4582121" y="5227256"/>
            <a:ext cx="3124471" cy="1432684"/>
          </a:xfrm>
          <a:prstGeom prst="rect">
            <a:avLst/>
          </a:prstGeom>
        </p:spPr>
      </p:pic>
    </p:spTree>
    <p:extLst>
      <p:ext uri="{BB962C8B-B14F-4D97-AF65-F5344CB8AC3E}">
        <p14:creationId xmlns:p14="http://schemas.microsoft.com/office/powerpoint/2010/main" val="264354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justify</a:t>
            </a:r>
            <a:r>
              <a:rPr lang="es-ES" sz="2400" b="1" dirty="0">
                <a:solidFill>
                  <a:schemeClr val="bg1"/>
                </a:solidFill>
                <a:latin typeface="Calibri" panose="020F0502020204030204" pitchFamily="34" charset="0"/>
                <a:cs typeface="Calibri" panose="020F0502020204030204" pitchFamily="34" charset="0"/>
              </a:rPr>
              <a:t>-content: </a:t>
            </a:r>
            <a:r>
              <a:rPr lang="es-ES" sz="2400" b="1" dirty="0" err="1">
                <a:solidFill>
                  <a:schemeClr val="bg1"/>
                </a:solidFill>
                <a:latin typeface="Calibri" panose="020F0502020204030204" pitchFamily="34" charset="0"/>
                <a:cs typeface="Calibri" panose="020F0502020204030204" pitchFamily="34" charset="0"/>
              </a:rPr>
              <a:t>flex-end</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alinean respecto del final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que hayamos definido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r>
              <a:rPr lang="es-ES" sz="2400" b="1" dirty="0" err="1" smtClean="0">
                <a:solidFill>
                  <a:schemeClr val="bg1"/>
                </a:solidFill>
                <a:latin typeface="Calibri" panose="020F0502020204030204" pitchFamily="34" charset="0"/>
                <a:cs typeface="Calibri" panose="020F0502020204030204" pitchFamily="34" charset="0"/>
              </a:rPr>
              <a:t>justify</a:t>
            </a:r>
            <a:r>
              <a:rPr lang="es-ES" sz="2400" b="1" dirty="0" smtClean="0">
                <a:solidFill>
                  <a:schemeClr val="bg1"/>
                </a:solidFill>
                <a:latin typeface="Calibri" panose="020F0502020204030204" pitchFamily="34" charset="0"/>
                <a:cs typeface="Calibri" panose="020F0502020204030204" pitchFamily="34" charset="0"/>
              </a:rPr>
              <a:t>-content</a:t>
            </a:r>
            <a:r>
              <a:rPr lang="es-ES" sz="2400" b="1" dirty="0">
                <a:solidFill>
                  <a:schemeClr val="bg1"/>
                </a:solidFill>
                <a:latin typeface="Calibri" panose="020F0502020204030204" pitchFamily="34" charset="0"/>
                <a:cs typeface="Calibri" panose="020F0502020204030204" pitchFamily="34" charset="0"/>
              </a:rPr>
              <a:t>: center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ítems se alinean en el centro del </a:t>
            </a:r>
            <a:r>
              <a:rPr lang="es-ES" sz="2400" dirty="0" err="1">
                <a:solidFill>
                  <a:schemeClr val="bg1"/>
                </a:solidFill>
                <a:latin typeface="Calibri" panose="020F0502020204030204" pitchFamily="34" charset="0"/>
                <a:cs typeface="Calibri" panose="020F0502020204030204" pitchFamily="34" charset="0"/>
              </a:rPr>
              <a:t>main</a:t>
            </a:r>
            <a:r>
              <a:rPr lang="es-ES" sz="2400" dirty="0">
                <a:solidFill>
                  <a:schemeClr val="bg1"/>
                </a:solidFill>
                <a:latin typeface="Calibri" panose="020F0502020204030204" pitchFamily="34" charset="0"/>
                <a:cs typeface="Calibri" panose="020F0502020204030204" pitchFamily="34" charset="0"/>
              </a:rPr>
              <a:t> axis.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437329" y="1136187"/>
            <a:ext cx="3414056" cy="1684166"/>
          </a:xfrm>
          <a:prstGeom prst="rect">
            <a:avLst/>
          </a:prstGeom>
        </p:spPr>
      </p:pic>
      <p:pic>
        <p:nvPicPr>
          <p:cNvPr id="4" name="Imagen 3"/>
          <p:cNvPicPr>
            <a:picLocks noChangeAspect="1"/>
          </p:cNvPicPr>
          <p:nvPr/>
        </p:nvPicPr>
        <p:blipFill>
          <a:blip r:embed="rId3"/>
          <a:stretch>
            <a:fillRect/>
          </a:stretch>
        </p:blipFill>
        <p:spPr>
          <a:xfrm>
            <a:off x="4650707" y="4638458"/>
            <a:ext cx="2987299" cy="1607959"/>
          </a:xfrm>
          <a:prstGeom prst="rect">
            <a:avLst/>
          </a:prstGeom>
        </p:spPr>
      </p:pic>
    </p:spTree>
    <p:extLst>
      <p:ext uri="{BB962C8B-B14F-4D97-AF65-F5344CB8AC3E}">
        <p14:creationId xmlns:p14="http://schemas.microsoft.com/office/powerpoint/2010/main" val="13722196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12397</TotalTime>
  <Words>1262</Words>
  <Application>Microsoft Office PowerPoint</Application>
  <PresentationFormat>Panorámica</PresentationFormat>
  <Paragraphs>160</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Gill Sans MT</vt:lpstr>
      <vt:lpstr>Parcel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web con Node.js</dc:title>
  <dc:creator>Lucas Montoby</dc:creator>
  <cp:lastModifiedBy>Lucas Montoby</cp:lastModifiedBy>
  <cp:revision>111</cp:revision>
  <dcterms:created xsi:type="dcterms:W3CDTF">2022-08-15T00:06:36Z</dcterms:created>
  <dcterms:modified xsi:type="dcterms:W3CDTF">2022-09-20T02:05:40Z</dcterms:modified>
</cp:coreProperties>
</file>