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3" r:id="rId2"/>
    <p:sldId id="264" r:id="rId3"/>
    <p:sldId id="265" r:id="rId4"/>
    <p:sldId id="266" r:id="rId5"/>
    <p:sldId id="270" r:id="rId6"/>
    <p:sldId id="268" r:id="rId7"/>
    <p:sldId id="269" r:id="rId8"/>
    <p:sldId id="271" r:id="rId9"/>
    <p:sldId id="272" r:id="rId10"/>
    <p:sldId id="273" r:id="rId11"/>
    <p:sldId id="275" r:id="rId12"/>
    <p:sldId id="274"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26" autoAdjust="0"/>
    <p:restoredTop sz="94660"/>
  </p:normalViewPr>
  <p:slideViewPr>
    <p:cSldViewPr snapToGrid="0">
      <p:cViewPr varScale="1">
        <p:scale>
          <a:sx n="87" d="100"/>
          <a:sy n="87" d="100"/>
        </p:scale>
        <p:origin x="65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9/22/2022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9/22/2022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9/22/2022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¿Qué vamos a ver en esta clase?</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Estos son los temas que se abordarán en esta clase, cuyo objetivo principal es conocer cómo realizar formularios:</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Formularios</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Radio buttons y checkboxes</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Formularios avanzados</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Pseudo selectores en </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CSS</a:t>
            </a: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Si bien el posicionamiento de tipo Flexbox es el primero que debemos elegir al momento de diagramar la estructura de un sitio web, CSS nos brinda otros tipos de posicionamiento algo especiales que vamos a poder utilizar dependiendo de nuestras necesidades.</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Hay que tener presente que CSS es un lenguaje muy potente y seguramente cuente con una herramienta para todo aquello que queramos realizar.</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2843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El elemento &lt;</a:t>
            </a:r>
            <a:r>
              <a:rPr lang="es-E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textarea</a:t>
            </a: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&gt;</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Los anteriores campos, especialmente los de texto, están pensados para poca</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información, una sola línea de texto generalmente.</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El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textarea</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nos permite texto de gran tamaño y con múltiples líneas.</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A diferencia del input, el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textarea</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tiene etiqueta de apertura y cierre</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677656"/>
          </a:xfrm>
          <a:prstGeom prst="rect">
            <a:avLst/>
          </a:prstGeom>
        </p:spPr>
        <p:txBody>
          <a:bodyPr wrap="square">
            <a:spAutoFit/>
          </a:bodyPr>
          <a:lstStyle/>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1521069" y="3349868"/>
            <a:ext cx="8906608" cy="2655277"/>
          </a:xfrm>
          <a:prstGeom prst="rect">
            <a:avLst/>
          </a:prstGeom>
        </p:spPr>
      </p:pic>
    </p:spTree>
    <p:extLst>
      <p:ext uri="{BB962C8B-B14F-4D97-AF65-F5344CB8AC3E}">
        <p14:creationId xmlns:p14="http://schemas.microsoft.com/office/powerpoint/2010/main" val="122653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El elemento &lt;</a:t>
            </a:r>
            <a:r>
              <a:rPr lang="es-E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option</a:t>
            </a: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&gt;</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Las opciones de un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select</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son representadas por elementos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option</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Los elementos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option</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tienen etiqueta de apertura y cierre.</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677656"/>
          </a:xfrm>
          <a:prstGeom prst="rect">
            <a:avLst/>
          </a:prstGeom>
        </p:spPr>
        <p:txBody>
          <a:bodyPr wrap="square">
            <a:spAutoFit/>
          </a:bodyPr>
          <a:lstStyle/>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246389" y="3002744"/>
            <a:ext cx="7795936" cy="2804403"/>
          </a:xfrm>
          <a:prstGeom prst="rect">
            <a:avLst/>
          </a:prstGeom>
        </p:spPr>
      </p:pic>
    </p:spTree>
    <p:extLst>
      <p:ext uri="{BB962C8B-B14F-4D97-AF65-F5344CB8AC3E}">
        <p14:creationId xmlns:p14="http://schemas.microsoft.com/office/powerpoint/2010/main" val="64609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El elemento &lt;</a:t>
            </a:r>
            <a:r>
              <a:rPr lang="es-E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select</a:t>
            </a: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&gt;</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Este elemento nos permite agregar un componente que muestra opciones.</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Como el resto de los campos, debe llevar el parámetro name para enviarse</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3046988"/>
          </a:xfrm>
          <a:prstGeom prst="rect">
            <a:avLst/>
          </a:prstGeom>
        </p:spPr>
        <p:txBody>
          <a:bodyPr wrap="square">
            <a:spAutoFit/>
          </a:bodyPr>
          <a:lstStyle/>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230622" y="2702644"/>
            <a:ext cx="5959356" cy="2560542"/>
          </a:xfrm>
          <a:prstGeom prst="rect">
            <a:avLst/>
          </a:prstGeom>
        </p:spPr>
      </p:pic>
    </p:spTree>
    <p:extLst>
      <p:ext uri="{BB962C8B-B14F-4D97-AF65-F5344CB8AC3E}">
        <p14:creationId xmlns:p14="http://schemas.microsoft.com/office/powerpoint/2010/main" val="713114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El elemento &lt;</a:t>
            </a:r>
            <a:r>
              <a:rPr lang="es-E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button</a:t>
            </a: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&gt;</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Nos permite generar un botón. Con la propiedad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type</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definimos el tipo.</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Un botón de tipo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reset</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reinicia el formulario a su estado inicial.</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Un botón de tipo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submit</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se encarga de enviar el formulario.</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Un botón de tipo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button</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no realizará ninguna acción por defecto. Por lo</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general, programaremos una con ayuda de JavaScript</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677656"/>
          </a:xfrm>
          <a:prstGeom prst="rect">
            <a:avLst/>
          </a:prstGeom>
        </p:spPr>
        <p:txBody>
          <a:bodyPr wrap="square">
            <a:spAutoFit/>
          </a:bodyPr>
          <a:lstStyle/>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242328" y="4012137"/>
            <a:ext cx="6340389" cy="1981372"/>
          </a:xfrm>
          <a:prstGeom prst="rect">
            <a:avLst/>
          </a:prstGeom>
        </p:spPr>
      </p:pic>
    </p:spTree>
    <p:extLst>
      <p:ext uri="{BB962C8B-B14F-4D97-AF65-F5344CB8AC3E}">
        <p14:creationId xmlns:p14="http://schemas.microsoft.com/office/powerpoint/2010/main" val="48736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677656"/>
          </a:xfrm>
          <a:prstGeom prst="rect">
            <a:avLst/>
          </a:prstGeom>
        </p:spPr>
        <p:txBody>
          <a:bodyPr wrap="square">
            <a:spAutoFit/>
          </a:bodyPr>
          <a:lstStyle/>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1973222" y="1352370"/>
            <a:ext cx="8245555" cy="4153260"/>
          </a:xfrm>
          <a:prstGeom prst="rect">
            <a:avLst/>
          </a:prstGeom>
        </p:spPr>
      </p:pic>
    </p:spTree>
    <p:extLst>
      <p:ext uri="{BB962C8B-B14F-4D97-AF65-F5344CB8AC3E}">
        <p14:creationId xmlns:p14="http://schemas.microsoft.com/office/powerpoint/2010/main" val="1935385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Radio </a:t>
            </a:r>
            <a:r>
              <a:rPr lang="es-E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button</a:t>
            </a: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y checkboxes</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¿Estás de acuerdo con que pasar el fin de semana programando es lo mejor del </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mundo?</a:t>
            </a:r>
          </a:p>
          <a:p>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Si                     No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No estoy </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seguro</a:t>
            </a: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Y, ¿cuál o cuáles de los siguientes temas ya hemos aprendido en la cursada?</a:t>
            </a: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Bases de datos MySQL  Pedidos asincrónicos  Node y Express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React</a:t>
            </a: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Qué diferentes son las dos preguntas anteriores, ¿no</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Podemos crear este tipo de respuestas con formularios en HTML, mediante los radio buttons y los checkbox. Se trata de otros controladores adicionales que se encuentran disponibles en el lenguaje al momento de trabajar con formularios.</a:t>
            </a: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Estos nos van a permitir generar este tipo de respuestas, y algunos otros elementos más, dentro de los formularios de nuestros documentos HTML.</a:t>
            </a: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15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Rectángulo 1"/>
          <p:cNvSpPr/>
          <p:nvPr/>
        </p:nvSpPr>
        <p:spPr>
          <a:xfrm>
            <a:off x="96715" y="103138"/>
            <a:ext cx="11948744" cy="6555641"/>
          </a:xfrm>
          <a:prstGeom prst="rect">
            <a:avLst/>
          </a:prstGeom>
        </p:spPr>
        <p:txBody>
          <a:bodyPr wrap="square">
            <a:spAutoFit/>
          </a:bodyPr>
          <a:lstStyle/>
          <a:p>
            <a:pPr algn="ct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Formularios radio y </a:t>
            </a:r>
            <a:r>
              <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checkbox</a:t>
            </a:r>
          </a:p>
          <a:p>
            <a:pPr algn="ct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El radio</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R , al hacer click en él queda seleccionado.</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Para crear un elemento de tipo radio usamos un input cuyo atributo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type</a:t>
            </a: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tiene el valor radio.</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Podemos agrupar elementos de tipo radio y, en ese caso, solo se podrá elegir</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una opción del conjunto. Para agruparlos usamos para todos los elementos el</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mismo valor en el </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atributo.</a:t>
            </a: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a:p>
        </p:txBody>
      </p:sp>
      <p:pic>
        <p:nvPicPr>
          <p:cNvPr id="5" name="Imagen 4"/>
          <p:cNvPicPr>
            <a:picLocks noChangeAspect="1"/>
          </p:cNvPicPr>
          <p:nvPr/>
        </p:nvPicPr>
        <p:blipFill>
          <a:blip r:embed="rId2"/>
          <a:stretch>
            <a:fillRect/>
          </a:stretch>
        </p:blipFill>
        <p:spPr>
          <a:xfrm flipV="1">
            <a:off x="6605649" y="562707"/>
            <a:ext cx="287520" cy="334107"/>
          </a:xfrm>
          <a:prstGeom prst="rect">
            <a:avLst/>
          </a:prstGeom>
        </p:spPr>
      </p:pic>
      <p:pic>
        <p:nvPicPr>
          <p:cNvPr id="6" name="Imagen 5"/>
          <p:cNvPicPr>
            <a:picLocks noChangeAspect="1"/>
          </p:cNvPicPr>
          <p:nvPr/>
        </p:nvPicPr>
        <p:blipFill>
          <a:blip r:embed="rId3"/>
          <a:stretch>
            <a:fillRect/>
          </a:stretch>
        </p:blipFill>
        <p:spPr>
          <a:xfrm>
            <a:off x="2416383" y="3877408"/>
            <a:ext cx="7605419" cy="1774047"/>
          </a:xfrm>
          <a:prstGeom prst="rect">
            <a:avLst/>
          </a:prstGeom>
        </p:spPr>
      </p:pic>
    </p:spTree>
    <p:extLst>
      <p:ext uri="{BB962C8B-B14F-4D97-AF65-F5344CB8AC3E}">
        <p14:creationId xmlns:p14="http://schemas.microsoft.com/office/powerpoint/2010/main" val="2032794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Las propiedades y sus </a:t>
            </a:r>
            <a:r>
              <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valores</a:t>
            </a:r>
          </a:p>
          <a:p>
            <a:endPar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Cómo se ve en el navegador Los inputs de tipo radio se van a ver de la siguiente manera: </a:t>
            </a:r>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769576" y="518746"/>
            <a:ext cx="6101861" cy="2760785"/>
          </a:xfrm>
          <a:prstGeom prst="rect">
            <a:avLst/>
          </a:prstGeom>
        </p:spPr>
      </p:pic>
      <p:pic>
        <p:nvPicPr>
          <p:cNvPr id="5" name="Imagen 4"/>
          <p:cNvPicPr>
            <a:picLocks noChangeAspect="1"/>
          </p:cNvPicPr>
          <p:nvPr/>
        </p:nvPicPr>
        <p:blipFill>
          <a:blip r:embed="rId3"/>
          <a:stretch>
            <a:fillRect/>
          </a:stretch>
        </p:blipFill>
        <p:spPr>
          <a:xfrm>
            <a:off x="3042151" y="4002871"/>
            <a:ext cx="5556710" cy="2617738"/>
          </a:xfrm>
          <a:prstGeom prst="rect">
            <a:avLst/>
          </a:prstGeom>
        </p:spPr>
      </p:pic>
    </p:spTree>
    <p:extLst>
      <p:ext uri="{BB962C8B-B14F-4D97-AF65-F5344CB8AC3E}">
        <p14:creationId xmlns:p14="http://schemas.microsoft.com/office/powerpoint/2010/main" val="3613128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Rectángulo 1"/>
          <p:cNvSpPr/>
          <p:nvPr/>
        </p:nvSpPr>
        <p:spPr>
          <a:xfrm>
            <a:off x="96715" y="0"/>
            <a:ext cx="11878408" cy="6740307"/>
          </a:xfrm>
          <a:prstGeom prst="rect">
            <a:avLst/>
          </a:prstGeom>
        </p:spPr>
        <p:txBody>
          <a:bodyPr wrap="square">
            <a:spAutoFit/>
          </a:bodyPr>
          <a:lstStyle/>
          <a:p>
            <a:pPr algn="ct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El checkbox</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Representa una </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opción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al hacer click en él queda seleccionado y con otro</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click quitamos la selección.</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Para crear un elemento de tipo checkbox usamos un input cuyo atributo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type</a:t>
            </a: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tiene el valor checkbox.</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Podemos agrupar elementos de tipo checkbox y, en ese caso, se podrán elegir</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múltiples opciones del conjunto. Para agruparlos, todos los elementos deben</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tener el mismo valor en el atributo name</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Imagen 4"/>
          <p:cNvPicPr>
            <a:picLocks noChangeAspect="1"/>
          </p:cNvPicPr>
          <p:nvPr/>
        </p:nvPicPr>
        <p:blipFill>
          <a:blip r:embed="rId2"/>
          <a:stretch>
            <a:fillRect/>
          </a:stretch>
        </p:blipFill>
        <p:spPr>
          <a:xfrm flipV="1">
            <a:off x="4183954" y="501162"/>
            <a:ext cx="289585" cy="237087"/>
          </a:xfrm>
          <a:prstGeom prst="rect">
            <a:avLst/>
          </a:prstGeom>
        </p:spPr>
      </p:pic>
      <p:pic>
        <p:nvPicPr>
          <p:cNvPr id="6" name="Imagen 5"/>
          <p:cNvPicPr>
            <a:picLocks noChangeAspect="1"/>
          </p:cNvPicPr>
          <p:nvPr/>
        </p:nvPicPr>
        <p:blipFill>
          <a:blip r:embed="rId3"/>
          <a:stretch>
            <a:fillRect/>
          </a:stretch>
        </p:blipFill>
        <p:spPr>
          <a:xfrm>
            <a:off x="2039816" y="3602404"/>
            <a:ext cx="8554915" cy="1946960"/>
          </a:xfrm>
          <a:prstGeom prst="rect">
            <a:avLst/>
          </a:prstGeom>
        </p:spPr>
      </p:pic>
    </p:spTree>
    <p:extLst>
      <p:ext uri="{BB962C8B-B14F-4D97-AF65-F5344CB8AC3E}">
        <p14:creationId xmlns:p14="http://schemas.microsoft.com/office/powerpoint/2010/main" val="3773473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Las propiedades y sus </a:t>
            </a:r>
            <a:r>
              <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valores</a:t>
            </a:r>
          </a:p>
          <a:p>
            <a:endPar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Un uso particular </a:t>
            </a:r>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El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checkbox puede ser útil para recolectar información que responde a preguntas simples del estilo sí/no o verdadero/falso. En ese caso no es necesario agregar un valor, ya que, en caso de seleccionarse la opción, llegará con el valor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on</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069637" y="402536"/>
            <a:ext cx="5960064" cy="2647644"/>
          </a:xfrm>
          <a:prstGeom prst="rect">
            <a:avLst/>
          </a:prstGeom>
        </p:spPr>
      </p:pic>
      <p:pic>
        <p:nvPicPr>
          <p:cNvPr id="5" name="Imagen 4"/>
          <p:cNvPicPr>
            <a:picLocks noChangeAspect="1"/>
          </p:cNvPicPr>
          <p:nvPr/>
        </p:nvPicPr>
        <p:blipFill>
          <a:blip r:embed="rId3"/>
          <a:stretch>
            <a:fillRect/>
          </a:stretch>
        </p:blipFill>
        <p:spPr>
          <a:xfrm>
            <a:off x="2173993" y="4636708"/>
            <a:ext cx="7940728" cy="2133785"/>
          </a:xfrm>
          <a:prstGeom prst="rect">
            <a:avLst/>
          </a:prstGeom>
        </p:spPr>
      </p:pic>
    </p:spTree>
    <p:extLst>
      <p:ext uri="{BB962C8B-B14F-4D97-AF65-F5344CB8AC3E}">
        <p14:creationId xmlns:p14="http://schemas.microsoft.com/office/powerpoint/2010/main" val="525057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Formularios</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Seguramente, en algún momento, usando un sitio web nos encontramos con algo así:</a:t>
            </a:r>
          </a:p>
          <a:p>
            <a:r>
              <a:rPr lang="es-ES" dirty="0"/>
              <a:t/>
            </a:r>
            <a:br>
              <a:rPr lang="es-ES" dirty="0"/>
            </a:br>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1943100" y="1178168"/>
            <a:ext cx="8282354" cy="5413405"/>
          </a:xfrm>
          <a:prstGeom prst="rect">
            <a:avLst/>
          </a:prstGeom>
        </p:spPr>
      </p:pic>
    </p:spTree>
    <p:extLst>
      <p:ext uri="{BB962C8B-B14F-4D97-AF65-F5344CB8AC3E}">
        <p14:creationId xmlns:p14="http://schemas.microsoft.com/office/powerpoint/2010/main" val="297269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Cómo se ve en el navegador Los input de tipo checkbox se van a ver de la siguiente manera:</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073231" y="986657"/>
            <a:ext cx="6142252" cy="3055885"/>
          </a:xfrm>
          <a:prstGeom prst="rect">
            <a:avLst/>
          </a:prstGeom>
        </p:spPr>
      </p:pic>
    </p:spTree>
    <p:extLst>
      <p:ext uri="{BB962C8B-B14F-4D97-AF65-F5344CB8AC3E}">
        <p14:creationId xmlns:p14="http://schemas.microsoft.com/office/powerpoint/2010/main" val="2878986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Posicionamiento</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El posicionamiento nos permite trasladar un elemento desde su posición original a una nueva posición. También nos permite superponer elementos</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Puntos de referencia </a:t>
            </a:r>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Cada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uno de los elementos de nuestra página web tiene cuatro puntos de referencia y esos son sus costados: superior, derecho, inferior e izquierdo. En CSS serán top,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right</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bottom</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y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left</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Cuando desplazamos un elemento tomando un costado como referencia, empujaremos el elemento si el número es positivo o tiraremos de él si el número es negativo</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0424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Posicionamiento relativo </a:t>
            </a:r>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Cuando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movemos una caja, el punto de referencia serán sus propios costados. Al posicionar la caja 1 de manera relativa, el espacio que ocupaba originalmente seguirá ocupado. Eso quiere decir que los elementos que estén a su lado (caja 2) no van a ser afectados por esta modificación</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177803" y="2669533"/>
            <a:ext cx="7933107" cy="2415749"/>
          </a:xfrm>
          <a:prstGeom prst="rect">
            <a:avLst/>
          </a:prstGeom>
        </p:spPr>
      </p:pic>
    </p:spTree>
    <p:extLst>
      <p:ext uri="{BB962C8B-B14F-4D97-AF65-F5344CB8AC3E}">
        <p14:creationId xmlns:p14="http://schemas.microsoft.com/office/powerpoint/2010/main" val="2493862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Posicionamiento absoluto </a:t>
            </a:r>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Con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el posicionamiento absoluto, los puntos de referencia serán los costados el body. Cuando movemos una caja de manera absoluta, el espacio que ocupaba quedará vacío y otros elementos podrán ocuparlo</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117261" y="2952659"/>
            <a:ext cx="4054191" cy="2095682"/>
          </a:xfrm>
          <a:prstGeom prst="rect">
            <a:avLst/>
          </a:prstGeom>
        </p:spPr>
      </p:pic>
    </p:spTree>
    <p:extLst>
      <p:ext uri="{BB962C8B-B14F-4D97-AF65-F5344CB8AC3E}">
        <p14:creationId xmlns:p14="http://schemas.microsoft.com/office/powerpoint/2010/main" val="86436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Position </a:t>
            </a:r>
            <a:r>
              <a:rPr lang="es-E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relative</a:t>
            </a: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 Position </a:t>
            </a:r>
            <a:r>
              <a:rPr lang="es-E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absolute</a:t>
            </a: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Si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nuestras cajas (hijas) están dentro de otra caja (padre), el punto de referencia seguirá siendo el body a menos que hagamos relativa la posición de su padre. </a:t>
            </a: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Posicionamiento Fijo </a:t>
            </a:r>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Con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el posicionamiento fijo, los puntos de referencia serán los costados la ventana del navegador. Sin importar que hagamos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scroll</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en la página, el elemento siempre se mantendrá fijo con respecto a la ventana del navegador</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301896" y="1257301"/>
            <a:ext cx="3338620" cy="2081297"/>
          </a:xfrm>
          <a:prstGeom prst="rect">
            <a:avLst/>
          </a:prstGeom>
        </p:spPr>
      </p:pic>
      <p:pic>
        <p:nvPicPr>
          <p:cNvPr id="5" name="Imagen 4"/>
          <p:cNvPicPr>
            <a:picLocks noChangeAspect="1"/>
          </p:cNvPicPr>
          <p:nvPr/>
        </p:nvPicPr>
        <p:blipFill>
          <a:blip r:embed="rId3"/>
          <a:stretch>
            <a:fillRect/>
          </a:stretch>
        </p:blipFill>
        <p:spPr>
          <a:xfrm>
            <a:off x="3750750" y="5108537"/>
            <a:ext cx="5059142" cy="1578531"/>
          </a:xfrm>
          <a:prstGeom prst="rect">
            <a:avLst/>
          </a:prstGeom>
        </p:spPr>
      </p:pic>
    </p:spTree>
    <p:extLst>
      <p:ext uri="{BB962C8B-B14F-4D97-AF65-F5344CB8AC3E}">
        <p14:creationId xmlns:p14="http://schemas.microsoft.com/office/powerpoint/2010/main" val="2876424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Transiciones</a:t>
            </a:r>
            <a:endPar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Cuando jugamos un poco con la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pseudo</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clase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hover</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es fácil darnos cuenta que la misma es realmente genial, dado que nos permite generar un cambio de estado del elemento dependiendo de si el cursor del mouse pasa sobre este o no.</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Sin embargo, puede que en ocasiones queramos que dicho cambio se pueda hacer de una manera un poco más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sútil</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de una manera un poco más amena, y no tan "brusca" como suele darse.</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Es por ello que CSS, hoy en día, nos brinda la posibilidad de implementar transiciones. Estas nos permiten lograr que estos cambios de estado se puedan ejecutar de una manera sutil y agradable para el ojo del visitante.</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3705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Transiciones </a:t>
            </a:r>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Al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crear transiciones podremos modificar el valor de una propiedad de manera gradual. Para ello necesitamos algunas cosas: una propiedad con un valor inicial, una interacción por la cual este valor se verá modificado y el nuevo valor que cobrará esta propiedad</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Valor inicial </a:t>
            </a: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Primero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vamos a tener que determinar cuál es el elemento que queremos manipular y a qué propiedad queremos agregarle efecto. Por ejemplo, el color de fondo y el color de la tipografía. </a:t>
            </a: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531947" y="2187739"/>
            <a:ext cx="3592145" cy="1499277"/>
          </a:xfrm>
          <a:prstGeom prst="rect">
            <a:avLst/>
          </a:prstGeom>
        </p:spPr>
      </p:pic>
      <p:pic>
        <p:nvPicPr>
          <p:cNvPr id="5" name="Imagen 4"/>
          <p:cNvPicPr>
            <a:picLocks noChangeAspect="1"/>
          </p:cNvPicPr>
          <p:nvPr/>
        </p:nvPicPr>
        <p:blipFill>
          <a:blip r:embed="rId3"/>
          <a:stretch>
            <a:fillRect/>
          </a:stretch>
        </p:blipFill>
        <p:spPr>
          <a:xfrm>
            <a:off x="4259386" y="4930027"/>
            <a:ext cx="3979007" cy="1927972"/>
          </a:xfrm>
          <a:prstGeom prst="rect">
            <a:avLst/>
          </a:prstGeom>
        </p:spPr>
      </p:pic>
    </p:spTree>
    <p:extLst>
      <p:ext uri="{BB962C8B-B14F-4D97-AF65-F5344CB8AC3E}">
        <p14:creationId xmlns:p14="http://schemas.microsoft.com/office/powerpoint/2010/main" val="1076043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Interacción </a:t>
            </a:r>
          </a:p>
          <a:p>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También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necesitaremos determinar ante qué interacción este elemento va a cambiar el valor de su propiedad. En este caso, vamos a hacerlo cuando ubiquemos el cursor sobre dicho elemento con la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pseudo</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-clase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hover</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801004" y="1678070"/>
            <a:ext cx="4686706" cy="2042337"/>
          </a:xfrm>
          <a:prstGeom prst="rect">
            <a:avLst/>
          </a:prstGeom>
        </p:spPr>
      </p:pic>
    </p:spTree>
    <p:extLst>
      <p:ext uri="{BB962C8B-B14F-4D97-AF65-F5344CB8AC3E}">
        <p14:creationId xmlns:p14="http://schemas.microsoft.com/office/powerpoint/2010/main" val="3153507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200655" y="3086100"/>
            <a:ext cx="8116003" cy="3657917"/>
          </a:xfrm>
          <a:prstGeom prst="rect">
            <a:avLst/>
          </a:prstGeom>
        </p:spPr>
      </p:pic>
      <p:sp>
        <p:nvSpPr>
          <p:cNvPr id="5" name="Rectángulo 4"/>
          <p:cNvSpPr/>
          <p:nvPr/>
        </p:nvSpPr>
        <p:spPr>
          <a:xfrm>
            <a:off x="202224" y="0"/>
            <a:ext cx="11755314" cy="2677656"/>
          </a:xfrm>
          <a:prstGeom prst="rect">
            <a:avLst/>
          </a:prstGeom>
        </p:spPr>
        <p:txBody>
          <a:bodyPr wrap="square">
            <a:spAutoFit/>
          </a:bodyPr>
          <a:lstStyle/>
          <a:p>
            <a:pPr algn="ct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Valores de transición </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Por último, volvamos al selector del elemento. Aquí agregaremos lo importante: el valor de la propiedad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transition</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Los valores que podemos utilizar para las transiciones son varios.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transition-property</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Para definir los nombres de las propiedades CSS en las que el efecto de la transición debe aplicarse. Podemos poner varias separadas por comas.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transition-duration</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Para establecer el tiempo que debe durar la transición. Por defecto, el valor es de 0s (0 segundos) o 0ms (0 milisegundos). Esto quiere decir que no se producirá ninguna animación.</a:t>
            </a:r>
          </a:p>
        </p:txBody>
      </p:sp>
    </p:spTree>
    <p:extLst>
      <p:ext uri="{BB962C8B-B14F-4D97-AF65-F5344CB8AC3E}">
        <p14:creationId xmlns:p14="http://schemas.microsoft.com/office/powerpoint/2010/main" val="2071981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Animaciones</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Seguramente, si crecimos en los años 2000, probablemente recordemos que la mayoría de los sitios web de la época usaban, de manera exagerada, animaciones rimbombantes por doquier. Un estilo que ya pasó de moda.</a:t>
            </a: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Sin embargo, las animaciones dentro de un entorno web, no murieron del todo. Hoy en día, sirven —y mucho— para llamar la atención de los visitantes del sitio hacia algún llamado a la acción específico que, como desarrolladores, queramos generar.</a:t>
            </a: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El concepto clave de una animación generada con CSS son los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keyframes</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o fotogramas. Estos son los contenidos que se muestran en un elemento en un segundo, algo similar a lo que pasa con un video, donde este no es otra cosa que una secuencia de fotografías pasadas de manera muy rápida, dando la sensación de movimiento</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66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O quizás algo así:</a:t>
            </a:r>
          </a:p>
          <a:p>
            <a:r>
              <a:rPr lang="es-ES" sz="2400" dirty="0"/>
              <a:t/>
            </a:r>
            <a:br>
              <a:rPr lang="es-ES" sz="2400" dirty="0"/>
            </a:b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268415" y="1241215"/>
            <a:ext cx="7957040" cy="5243670"/>
          </a:xfrm>
          <a:prstGeom prst="rect">
            <a:avLst/>
          </a:prstGeom>
        </p:spPr>
      </p:pic>
    </p:spTree>
    <p:extLst>
      <p:ext uri="{BB962C8B-B14F-4D97-AF65-F5344CB8AC3E}">
        <p14:creationId xmlns:p14="http://schemas.microsoft.com/office/powerpoint/2010/main" val="3447769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Creando una animación </a:t>
            </a:r>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En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CSS podemos crear una animación que se podrá reutilizar. Así como en las transiciones, deberemos indicar cómo serán los diferentes valores, pero esta vez durante toda la animación en los puntos que queramos. Todas las animaciones van desde 0% a 100%. Eso quiere decir que podemos determinar tanto el inicio, el final, como cualquier otro punto intermedio entre estos dos valores</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524543" y="3182440"/>
            <a:ext cx="7239627" cy="1882303"/>
          </a:xfrm>
          <a:prstGeom prst="rect">
            <a:avLst/>
          </a:prstGeom>
        </p:spPr>
      </p:pic>
    </p:spTree>
    <p:extLst>
      <p:ext uri="{BB962C8B-B14F-4D97-AF65-F5344CB8AC3E}">
        <p14:creationId xmlns:p14="http://schemas.microsoft.com/office/powerpoint/2010/main" val="3937893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En primera instancia, tenemos que crear una animación en sí. Para ello vamos</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a usar la palabra reservada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keyframes</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y asignarle un nombre. En este</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ejemplo, el nombre será fantasma.</a:t>
            </a:r>
          </a:p>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Creando una animación</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Dentro de las llaves iremos modificando los valores de determinadas</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propiedades a lo largo de la animación: de 0 a 100% en los puntos que</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queramos.</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250199" y="4045524"/>
            <a:ext cx="7788315" cy="2530059"/>
          </a:xfrm>
          <a:prstGeom prst="rect">
            <a:avLst/>
          </a:prstGeom>
        </p:spPr>
      </p:pic>
    </p:spTree>
    <p:extLst>
      <p:ext uri="{BB962C8B-B14F-4D97-AF65-F5344CB8AC3E}">
        <p14:creationId xmlns:p14="http://schemas.microsoft.com/office/powerpoint/2010/main" val="256547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Asignando una animación </a:t>
            </a:r>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Por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último, volvamos al selector del elemento. Algunas de las propiedades para configurar una animación son las siguientes: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animation</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-name Para definir cuál es la animación que queremos utilizar.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animation-duration</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Para establecer el tiempo que debe durar la animación. El valor puede ser en segundos (s) o milisegundos (ms).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animation-iteration-count</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Para definir la cantidad de veces que se repetirá la animación. Puede ser un número o la palabra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infinite</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para que se reproduzca infinitamente.</a:t>
            </a: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La forma abreviada </a:t>
            </a:r>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Existe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una versión más corta para determinar las diferentes propiedades en una misma línea. Para ello, utilizaremos la propiedad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animation</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2308324"/>
          </a:xfrm>
          <a:prstGeom prst="rect">
            <a:avLst/>
          </a:prstGeom>
        </p:spPr>
        <p:txBody>
          <a:bodyPr wrap="square">
            <a:spAutoFit/>
          </a:bodyPr>
          <a:lstStyle/>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495307" y="4403105"/>
            <a:ext cx="5113463" cy="1920406"/>
          </a:xfrm>
          <a:prstGeom prst="rect">
            <a:avLst/>
          </a:prstGeom>
        </p:spPr>
      </p:pic>
    </p:spTree>
    <p:extLst>
      <p:ext uri="{BB962C8B-B14F-4D97-AF65-F5344CB8AC3E}">
        <p14:creationId xmlns:p14="http://schemas.microsoft.com/office/powerpoint/2010/main" val="63568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Este tipo de componentes de un sitio web se llaman formularios. Los formularios son componentes muy pero muy importantes al momento de pensar en el desarrollo de un sitio web. Estos nos van a permitir disponer de una entrada de datos por parte del cliente para que posteriormente podamos administrar esa información suministrada</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Elementos </a:t>
            </a: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del </a:t>
            </a:r>
            <a:r>
              <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formulario</a:t>
            </a:r>
          </a:p>
          <a:p>
            <a:endPar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La etiqueta &lt;</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form</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&gt;</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Con esta etiqueta indicamos que vamos a crear un formulario en nuestro</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documento HTML.</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Todos los elementos que queramos incluir en el formulario van a ir dentro de</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las etiquetas: &lt;</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form</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&gt; &lt;/</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form</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&gt;.</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4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328245" y="136130"/>
            <a:ext cx="11632223" cy="4154984"/>
          </a:xfrm>
          <a:prstGeom prst="rect">
            <a:avLst/>
          </a:prstGeom>
        </p:spPr>
        <p:txBody>
          <a:bodyPr wrap="square">
            <a:spAutoFit/>
          </a:bodyPr>
          <a:lstStyle/>
          <a:p>
            <a:pPr algn="ct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La etiqueta &lt;</a:t>
            </a:r>
            <a:r>
              <a:rPr lang="es-E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form</a:t>
            </a: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&gt;</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Con esta etiqueta indicamos que vamos a crear un formulario en nuestro</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documento HTML.</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Todos los elementos que queramos incluir en el formulario van a ir dentro de</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las etiquetas: &lt;</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form</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&gt; &lt;/</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form</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&gt;.</a:t>
            </a: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Imagen 4"/>
          <p:cNvPicPr>
            <a:picLocks noChangeAspect="1"/>
          </p:cNvPicPr>
          <p:nvPr/>
        </p:nvPicPr>
        <p:blipFill>
          <a:blip r:embed="rId2"/>
          <a:stretch>
            <a:fillRect/>
          </a:stretch>
        </p:blipFill>
        <p:spPr>
          <a:xfrm>
            <a:off x="2277208" y="2887932"/>
            <a:ext cx="7921869" cy="1842329"/>
          </a:xfrm>
          <a:prstGeom prst="rect">
            <a:avLst/>
          </a:prstGeom>
        </p:spPr>
      </p:pic>
    </p:spTree>
    <p:extLst>
      <p:ext uri="{BB962C8B-B14F-4D97-AF65-F5344CB8AC3E}">
        <p14:creationId xmlns:p14="http://schemas.microsoft.com/office/powerpoint/2010/main" val="395166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1178170" y="103138"/>
            <a:ext cx="9337430" cy="6370975"/>
          </a:xfrm>
          <a:prstGeom prst="rect">
            <a:avLst/>
          </a:prstGeom>
        </p:spPr>
        <p:txBody>
          <a:bodyPr wrap="square">
            <a:spAutoFit/>
          </a:bodyPr>
          <a:lstStyle/>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s-E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Los </a:t>
            </a: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atributos de &lt;</a:t>
            </a:r>
            <a:r>
              <a:rPr lang="es-E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form</a:t>
            </a: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&gt;</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Esta etiqueta posee dos atributos: action y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method</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Cada uno cumple un objetivo particular</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action define la ruta en donde se va a procesar la información capturada</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method</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define cómo se enviará la información. En la versión actual de</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HTML, hay solo dos valores posibles: GET y POST</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010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sp>
        <p:nvSpPr>
          <p:cNvPr id="4" name="Rectángulo 3"/>
          <p:cNvSpPr/>
          <p:nvPr/>
        </p:nvSpPr>
        <p:spPr>
          <a:xfrm>
            <a:off x="952501" y="261399"/>
            <a:ext cx="10199076" cy="1938992"/>
          </a:xfrm>
          <a:prstGeom prst="rect">
            <a:avLst/>
          </a:prstGeom>
        </p:spPr>
        <p:txBody>
          <a:bodyPr wrap="square">
            <a:spAutoFit/>
          </a:bodyPr>
          <a:lstStyle/>
          <a:p>
            <a:pPr algn="ct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El elemento &lt;input&gt;</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Es un elemento multifunción. Cambiando el valor del atributo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type</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podemos</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obtener distintos tipos de campos.</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El atributo name identifica el campo y lo diferencia de los demás campos.</a:t>
            </a:r>
          </a:p>
          <a:p>
            <a:pPr algn="ct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Es importante saber que los elementos que no tengan name, no se envían.</a:t>
            </a:r>
          </a:p>
        </p:txBody>
      </p:sp>
      <p:pic>
        <p:nvPicPr>
          <p:cNvPr id="5" name="Imagen 4"/>
          <p:cNvPicPr>
            <a:picLocks noChangeAspect="1"/>
          </p:cNvPicPr>
          <p:nvPr/>
        </p:nvPicPr>
        <p:blipFill>
          <a:blip r:embed="rId2"/>
          <a:stretch>
            <a:fillRect/>
          </a:stretch>
        </p:blipFill>
        <p:spPr>
          <a:xfrm>
            <a:off x="2013439" y="2461790"/>
            <a:ext cx="8027376" cy="3631279"/>
          </a:xfrm>
          <a:prstGeom prst="rect">
            <a:avLst/>
          </a:prstGeom>
        </p:spPr>
      </p:pic>
    </p:spTree>
    <p:extLst>
      <p:ext uri="{BB962C8B-B14F-4D97-AF65-F5344CB8AC3E}">
        <p14:creationId xmlns:p14="http://schemas.microsoft.com/office/powerpoint/2010/main" val="338738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El elemento &lt;</a:t>
            </a:r>
            <a:r>
              <a:rPr lang="es-E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label</a:t>
            </a: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&gt;</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Sirve para asociar un texto descriptivo a un campo determinado</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2461225" y="2139906"/>
            <a:ext cx="7559695" cy="3246401"/>
          </a:xfrm>
          <a:prstGeom prst="rect">
            <a:avLst/>
          </a:prstGeom>
        </p:spPr>
      </p:pic>
    </p:spTree>
    <p:extLst>
      <p:ext uri="{BB962C8B-B14F-4D97-AF65-F5344CB8AC3E}">
        <p14:creationId xmlns:p14="http://schemas.microsoft.com/office/powerpoint/2010/main" val="485967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El elemento &lt;</a:t>
            </a:r>
            <a:r>
              <a:rPr lang="es-E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label</a:t>
            </a: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&gt;</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Por lo general, cada campo o grupo de campos tendrá su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label</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asociado.</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Cuando el usuario haga click en el </a:t>
            </a:r>
            <a:r>
              <a:rPr lang="es-E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label</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se activará automáticamente el campo</a:t>
            </a: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que corresponda</a:t>
            </a:r>
            <a:r>
              <a:rPr lang="es-ES" sz="2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2242038" y="2320194"/>
            <a:ext cx="7869116" cy="3843214"/>
          </a:xfrm>
          <a:prstGeom prst="rect">
            <a:avLst/>
          </a:prstGeom>
        </p:spPr>
      </p:pic>
    </p:spTree>
    <p:extLst>
      <p:ext uri="{BB962C8B-B14F-4D97-AF65-F5344CB8AC3E}">
        <p14:creationId xmlns:p14="http://schemas.microsoft.com/office/powerpoint/2010/main" val="117852697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17408</TotalTime>
  <Words>1828</Words>
  <Application>Microsoft Office PowerPoint</Application>
  <PresentationFormat>Panorámica</PresentationFormat>
  <Paragraphs>338</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Calibri</vt:lpstr>
      <vt:lpstr>Gill Sans MT</vt:lpstr>
      <vt:lpstr>Parcel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web con Node.js</dc:title>
  <dc:creator>Lucas Montoby</dc:creator>
  <cp:lastModifiedBy>Lucas Montoby</cp:lastModifiedBy>
  <cp:revision>127</cp:revision>
  <dcterms:created xsi:type="dcterms:W3CDTF">2022-08-15T00:06:36Z</dcterms:created>
  <dcterms:modified xsi:type="dcterms:W3CDTF">2022-09-25T21:39:50Z</dcterms:modified>
</cp:coreProperties>
</file>