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F45A5D-48A0-4894-A70A-2A8CC207C837}">
  <a:tblStyle styleId="{0CF45A5D-48A0-4894-A70A-2A8CC207C83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Gothic-italic.fntdata"/><Relationship Id="rId10" Type="http://schemas.openxmlformats.org/officeDocument/2006/relationships/slide" Target="slides/slide5.xml"/><Relationship Id="rId32" Type="http://schemas.openxmlformats.org/officeDocument/2006/relationships/font" Target="fonts/CenturyGothic-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CenturyGothic-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24b49753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1224b497531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c21fb66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13c21fb668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c21fb668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13c21fb668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c21fb668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13c21fb668a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c21fb668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3c21fb668a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2ced7faa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22ced7faa5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03d250e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503d250ed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503d250e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1503d250ed3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503d250ed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1503d250ed3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503d250ed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503d250ed3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03d250ed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503d250ed3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503d250ed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503d250ed3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03d250ed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503d250ed3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03d250ed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1503d250ed3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03d250ed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1503d250ed3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c21fb668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13c21fb668a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24b49753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1224b497531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24b49753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1224b497531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24b49753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1224b497531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24b49753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1224b497531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24b49753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1224b497531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2ced7faa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22ced7faa5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9" name="Shape 39"/>
        <p:cNvGrpSpPr/>
        <p:nvPr/>
      </p:nvGrpSpPr>
      <p:grpSpPr>
        <a:xfrm>
          <a:off x="0" y="0"/>
          <a:ext cx="0" cy="0"/>
          <a:chOff x="0" y="0"/>
          <a:chExt cx="0" cy="0"/>
        </a:xfrm>
      </p:grpSpPr>
      <p:sp>
        <p:nvSpPr>
          <p:cNvPr id="40" name="Google Shape;40;p1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3" name="Shape 43"/>
        <p:cNvGrpSpPr/>
        <p:nvPr/>
      </p:nvGrpSpPr>
      <p:grpSpPr>
        <a:xfrm>
          <a:off x="0" y="0"/>
          <a:ext cx="0" cy="0"/>
          <a:chOff x="0" y="0"/>
          <a:chExt cx="0" cy="0"/>
        </a:xfrm>
      </p:grpSpPr>
      <p:sp>
        <p:nvSpPr>
          <p:cNvPr id="44" name="Google Shape;44;p1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9" name="Shape 49"/>
        <p:cNvGrpSpPr/>
        <p:nvPr/>
      </p:nvGrpSpPr>
      <p:grpSpPr>
        <a:xfrm>
          <a:off x="0" y="0"/>
          <a:ext cx="0" cy="0"/>
          <a:chOff x="0" y="0"/>
          <a:chExt cx="0" cy="0"/>
        </a:xfrm>
      </p:grpSpPr>
      <p:sp>
        <p:nvSpPr>
          <p:cNvPr id="50" name="Google Shape;50;p1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 name="Shape 13"/>
        <p:cNvGrpSpPr/>
        <p:nvPr/>
      </p:nvGrpSpPr>
      <p:grpSpPr>
        <a:xfrm>
          <a:off x="0" y="0"/>
          <a:ext cx="0" cy="0"/>
          <a:chOff x="0" y="0"/>
          <a:chExt cx="0" cy="0"/>
        </a:xfrm>
      </p:grpSpPr>
      <p:sp>
        <p:nvSpPr>
          <p:cNvPr id="14" name="Google Shape;14;p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 name="Shape 16"/>
        <p:cNvGrpSpPr/>
        <p:nvPr/>
      </p:nvGrpSpPr>
      <p:grpSpPr>
        <a:xfrm>
          <a:off x="0" y="0"/>
          <a:ext cx="0" cy="0"/>
          <a:chOff x="0" y="0"/>
          <a:chExt cx="0" cy="0"/>
        </a:xfrm>
      </p:grpSpPr>
      <p:sp>
        <p:nvSpPr>
          <p:cNvPr id="17" name="Google Shape;17;p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 name="Shape 22"/>
        <p:cNvGrpSpPr/>
        <p:nvPr/>
      </p:nvGrpSpPr>
      <p:grpSpPr>
        <a:xfrm>
          <a:off x="0" y="0"/>
          <a:ext cx="0" cy="0"/>
          <a:chOff x="0" y="0"/>
          <a:chExt cx="0" cy="0"/>
        </a:xfrm>
      </p:grpSpPr>
      <p:sp>
        <p:nvSpPr>
          <p:cNvPr id="23" name="Google Shape;23;p7"/>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 name="Shape 24"/>
        <p:cNvGrpSpPr/>
        <p:nvPr/>
      </p:nvGrpSpPr>
      <p:grpSpPr>
        <a:xfrm>
          <a:off x="0" y="0"/>
          <a:ext cx="0" cy="0"/>
          <a:chOff x="0" y="0"/>
          <a:chExt cx="0" cy="0"/>
        </a:xfrm>
      </p:grpSpPr>
      <p:sp>
        <p:nvSpPr>
          <p:cNvPr id="25" name="Google Shape;25;p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4" name="Shape 34"/>
        <p:cNvGrpSpPr/>
        <p:nvPr/>
      </p:nvGrpSpPr>
      <p:grpSpPr>
        <a:xfrm>
          <a:off x="0" y="0"/>
          <a:ext cx="0" cy="0"/>
          <a:chOff x="0" y="0"/>
          <a:chExt cx="0" cy="0"/>
        </a:xfrm>
      </p:grpSpPr>
      <p:sp>
        <p:nvSpPr>
          <p:cNvPr id="35" name="Google Shape;35;p1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8165520" y="95760"/>
            <a:ext cx="845280" cy="379440"/>
          </a:xfrm>
          <a:prstGeom prst="rect">
            <a:avLst/>
          </a:prstGeom>
          <a:noFill/>
          <a:ln>
            <a:noFill/>
          </a:ln>
        </p:spPr>
      </p:pic>
      <p:sp>
        <p:nvSpPr>
          <p:cNvPr id="7" name="Google Shape;7;p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556835" y="4496685"/>
            <a:ext cx="2369400" cy="25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181818"/>
              </a:buClr>
              <a:buSzPts val="2000"/>
              <a:buFont typeface="Calibri"/>
              <a:buNone/>
            </a:pPr>
            <a:r>
              <a:rPr b="0" i="0" lang="en-US" sz="2000" u="none" cap="none" strike="noStrike">
                <a:solidFill>
                  <a:srgbClr val="181818"/>
                </a:solidFill>
                <a:latin typeface="Calibri"/>
                <a:ea typeface="Calibri"/>
                <a:cs typeface="Calibri"/>
                <a:sym typeface="Calibri"/>
              </a:rPr>
              <a:t>Denilson Bonatti</a:t>
            </a:r>
            <a:br>
              <a:rPr b="0" i="0" lang="en-US" sz="1800" u="none" cap="none" strike="noStrike">
                <a:latin typeface="Arial"/>
                <a:ea typeface="Arial"/>
                <a:cs typeface="Arial"/>
                <a:sym typeface="Arial"/>
              </a:rPr>
            </a:br>
            <a:endParaRPr b="0" i="0" sz="2000" u="none" cap="none" strike="noStrike">
              <a:latin typeface="Arial"/>
              <a:ea typeface="Arial"/>
              <a:cs typeface="Arial"/>
              <a:sym typeface="Arial"/>
            </a:endParaRPr>
          </a:p>
        </p:txBody>
      </p:sp>
      <p:sp>
        <p:nvSpPr>
          <p:cNvPr id="62" name="Google Shape;62;p14"/>
          <p:cNvSpPr/>
          <p:nvPr/>
        </p:nvSpPr>
        <p:spPr>
          <a:xfrm>
            <a:off x="564000" y="4618450"/>
            <a:ext cx="4524600" cy="325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181818"/>
              </a:buClr>
              <a:buSzPts val="1600"/>
              <a:buFont typeface="Calibri"/>
              <a:buNone/>
            </a:pPr>
            <a:r>
              <a:rPr b="0" i="0" lang="en-US" sz="1600" u="none" cap="none" strike="noStrike">
                <a:solidFill>
                  <a:srgbClr val="181818"/>
                </a:solidFill>
                <a:latin typeface="Calibri"/>
                <a:ea typeface="Calibri"/>
                <a:cs typeface="Calibri"/>
                <a:sym typeface="Calibri"/>
              </a:rPr>
              <a:t>Tech Lead – D</a:t>
            </a:r>
            <a:r>
              <a:rPr lang="en-US" sz="1600">
                <a:solidFill>
                  <a:srgbClr val="181818"/>
                </a:solidFill>
                <a:latin typeface="Calibri"/>
                <a:ea typeface="Calibri"/>
                <a:cs typeface="Calibri"/>
                <a:sym typeface="Calibri"/>
              </a:rPr>
              <a:t>IO</a:t>
            </a:r>
            <a:endParaRPr b="0" i="0" sz="1600" u="none" cap="none" strike="noStrike">
              <a:latin typeface="Arial"/>
              <a:ea typeface="Arial"/>
              <a:cs typeface="Arial"/>
              <a:sym typeface="Arial"/>
            </a:endParaRPr>
          </a:p>
        </p:txBody>
      </p:sp>
      <p:sp>
        <p:nvSpPr>
          <p:cNvPr id="63" name="Google Shape;63;p14"/>
          <p:cNvSpPr/>
          <p:nvPr/>
        </p:nvSpPr>
        <p:spPr>
          <a:xfrm>
            <a:off x="524075" y="2117750"/>
            <a:ext cx="81009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3900">
                <a:solidFill>
                  <a:srgbClr val="EE4C4C"/>
                </a:solidFill>
                <a:latin typeface="Century Gothic"/>
                <a:ea typeface="Century Gothic"/>
                <a:cs typeface="Century Gothic"/>
                <a:sym typeface="Century Gothic"/>
              </a:rPr>
              <a:t>As principais diferenças entre banco de dados SQL e NoSQL</a:t>
            </a:r>
            <a:endParaRPr b="1" sz="3900">
              <a:solidFill>
                <a:srgbClr val="EE4C4C"/>
              </a:solidFill>
              <a:latin typeface="Century Gothic"/>
              <a:ea typeface="Century Gothic"/>
              <a:cs typeface="Century Gothic"/>
              <a:sym typeface="Century Gothic"/>
            </a:endParaRPr>
          </a:p>
          <a:p>
            <a:pPr indent="0" lvl="0" marL="0" marR="0" rtl="0" algn="l">
              <a:lnSpc>
                <a:spcPct val="115000"/>
              </a:lnSpc>
              <a:spcBef>
                <a:spcPts val="0"/>
              </a:spcBef>
              <a:spcAft>
                <a:spcPts val="0"/>
              </a:spcAft>
              <a:buClr>
                <a:srgbClr val="EE4C4C"/>
              </a:buClr>
              <a:buSzPts val="4000"/>
              <a:buFont typeface="Century Gothic"/>
              <a:buNone/>
            </a:pPr>
            <a:r>
              <a:t/>
            </a:r>
            <a:endParaRPr b="1" sz="2000">
              <a:solidFill>
                <a:schemeClr val="dk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1891325" y="655700"/>
            <a:ext cx="6000100" cy="3832100"/>
          </a:xfrm>
          <a:prstGeom prst="rect">
            <a:avLst/>
          </a:prstGeom>
          <a:noFill/>
          <a:ln>
            <a:noFill/>
          </a:ln>
        </p:spPr>
      </p:pic>
      <p:sp>
        <p:nvSpPr>
          <p:cNvPr id="126" name="Google Shape;126;p23"/>
          <p:cNvSpPr txBox="1"/>
          <p:nvPr/>
        </p:nvSpPr>
        <p:spPr>
          <a:xfrm>
            <a:off x="176850" y="4693575"/>
            <a:ext cx="6992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Fonte: https://developpaper.com/why-mongodb-ranks-in-the-top-five-database-rankings/</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 name="Shape 130"/>
        <p:cNvGrpSpPr/>
        <p:nvPr/>
      </p:nvGrpSpPr>
      <p:grpSpPr>
        <a:xfrm>
          <a:off x="0" y="0"/>
          <a:ext cx="0" cy="0"/>
          <a:chOff x="0" y="0"/>
          <a:chExt cx="0" cy="0"/>
        </a:xfrm>
      </p:grpSpPr>
      <p:sp>
        <p:nvSpPr>
          <p:cNvPr id="131" name="Google Shape;131;p24"/>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EE4C4C"/>
                </a:solidFill>
                <a:latin typeface="Century Gothic"/>
                <a:ea typeface="Century Gothic"/>
                <a:cs typeface="Century Gothic"/>
                <a:sym typeface="Century Gothic"/>
              </a:rPr>
              <a:t>Restrição de integridade</a:t>
            </a:r>
            <a:endParaRPr b="0" sz="4000" strike="noStrike">
              <a:latin typeface="Arial"/>
              <a:ea typeface="Arial"/>
              <a:cs typeface="Arial"/>
              <a:sym typeface="Arial"/>
            </a:endParaRPr>
          </a:p>
        </p:txBody>
      </p:sp>
      <p:sp>
        <p:nvSpPr>
          <p:cNvPr id="132" name="Google Shape;132;p24"/>
          <p:cNvSpPr/>
          <p:nvPr/>
        </p:nvSpPr>
        <p:spPr>
          <a:xfrm>
            <a:off x="604375" y="2217636"/>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Restrições de integridade são usados para garantir a exatidão e a consistência dos dados em uma Banco de dados relacional. Ou seja, garantir que dados representem assertivamente a realidade modelada. A integridade dos dados é tratada nas bases de dados através do conceito de integridade relacional e é garantida pelo próprio SGBD.</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6" name="Shape 136"/>
        <p:cNvGrpSpPr/>
        <p:nvPr/>
      </p:nvGrpSpPr>
      <p:grpSpPr>
        <a:xfrm>
          <a:off x="0" y="0"/>
          <a:ext cx="0" cy="0"/>
          <a:chOff x="0" y="0"/>
          <a:chExt cx="0" cy="0"/>
        </a:xfrm>
      </p:grpSpPr>
      <p:graphicFrame>
        <p:nvGraphicFramePr>
          <p:cNvPr id="137" name="Google Shape;137;p25"/>
          <p:cNvGraphicFramePr/>
          <p:nvPr/>
        </p:nvGraphicFramePr>
        <p:xfrm>
          <a:off x="773675" y="1383125"/>
          <a:ext cx="3000000" cy="3000000"/>
        </p:xfrm>
        <a:graphic>
          <a:graphicData uri="http://schemas.openxmlformats.org/drawingml/2006/table">
            <a:tbl>
              <a:tblPr>
                <a:noFill/>
                <a:tableStyleId>{0CF45A5D-48A0-4894-A70A-2A8CC207C837}</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US"/>
                        <a:t>ID</a:t>
                      </a:r>
                      <a:endParaRPr/>
                    </a:p>
                  </a:txBody>
                  <a:tcPr marT="91425" marB="91425" marR="91425" marL="91425"/>
                </a:tc>
                <a:tc>
                  <a:txBody>
                    <a:bodyPr/>
                    <a:lstStyle/>
                    <a:p>
                      <a:pPr indent="0" lvl="0" marL="0" rtl="0" algn="l">
                        <a:spcBef>
                          <a:spcPts val="0"/>
                        </a:spcBef>
                        <a:spcAft>
                          <a:spcPts val="0"/>
                        </a:spcAft>
                        <a:buNone/>
                      </a:pPr>
                      <a:r>
                        <a:rPr lang="en-US"/>
                        <a:t>Nome</a:t>
                      </a:r>
                      <a:endParaRPr/>
                    </a:p>
                  </a:txBody>
                  <a:tcPr marT="91425" marB="91425" marR="91425" marL="91425"/>
                </a:tc>
                <a:tc>
                  <a:txBody>
                    <a:bodyPr/>
                    <a:lstStyle/>
                    <a:p>
                      <a:pPr indent="0" lvl="0" marL="0" rtl="0" algn="l">
                        <a:spcBef>
                          <a:spcPts val="0"/>
                        </a:spcBef>
                        <a:spcAft>
                          <a:spcPts val="0"/>
                        </a:spcAft>
                        <a:buNone/>
                      </a:pPr>
                      <a:r>
                        <a:rPr lang="en-US"/>
                        <a:t>Sobrenome</a:t>
                      </a:r>
                      <a:endParaRPr/>
                    </a:p>
                  </a:txBody>
                  <a:tcPr marT="91425" marB="91425" marR="91425" marL="91425"/>
                </a:tc>
                <a:tc>
                  <a:txBody>
                    <a:bodyPr/>
                    <a:lstStyle/>
                    <a:p>
                      <a:pPr indent="0" lvl="0" marL="0" rtl="0" algn="l">
                        <a:spcBef>
                          <a:spcPts val="0"/>
                        </a:spcBef>
                        <a:spcAft>
                          <a:spcPts val="0"/>
                        </a:spcAft>
                        <a:buNone/>
                      </a:pPr>
                      <a:r>
                        <a:rPr lang="en-US"/>
                        <a:t>Cidade</a:t>
                      </a:r>
                      <a:endParaRPr/>
                    </a:p>
                  </a:txBody>
                  <a:tcPr marT="91425" marB="91425" marR="91425" marL="91425"/>
                </a:tc>
                <a:tc>
                  <a:txBody>
                    <a:bodyPr/>
                    <a:lstStyle/>
                    <a:p>
                      <a:pPr indent="0" lvl="0" marL="0" rtl="0" algn="l">
                        <a:spcBef>
                          <a:spcPts val="0"/>
                        </a:spcBef>
                        <a:spcAft>
                          <a:spcPts val="0"/>
                        </a:spcAft>
                        <a:buNone/>
                      </a:pPr>
                      <a:r>
                        <a:rPr lang="en-US"/>
                        <a:t>Estado</a:t>
                      </a:r>
                      <a:endParaRPr/>
                    </a:p>
                  </a:txBody>
                  <a:tcPr marT="91425" marB="91425" marR="91425" marL="91425"/>
                </a:tc>
              </a:tr>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José </a:t>
                      </a:r>
                      <a:endParaRPr/>
                    </a:p>
                  </a:txBody>
                  <a:tcPr marT="91425" marB="91425" marR="91425" marL="91425"/>
                </a:tc>
                <a:tc>
                  <a:txBody>
                    <a:bodyPr/>
                    <a:lstStyle/>
                    <a:p>
                      <a:pPr indent="0" lvl="0" marL="0" rtl="0" algn="l">
                        <a:spcBef>
                          <a:spcPts val="0"/>
                        </a:spcBef>
                        <a:spcAft>
                          <a:spcPts val="0"/>
                        </a:spcAft>
                        <a:buNone/>
                      </a:pPr>
                      <a:r>
                        <a:rPr lang="en-US"/>
                        <a:t>da Silva</a:t>
                      </a:r>
                      <a:endParaRPr/>
                    </a:p>
                  </a:txBody>
                  <a:tcPr marT="91425" marB="91425" marR="91425" marL="91425"/>
                </a:tc>
                <a:tc>
                  <a:txBody>
                    <a:bodyPr/>
                    <a:lstStyle/>
                    <a:p>
                      <a:pPr indent="0" lvl="0" marL="0" rtl="0" algn="l">
                        <a:spcBef>
                          <a:spcPts val="0"/>
                        </a:spcBef>
                        <a:spcAft>
                          <a:spcPts val="0"/>
                        </a:spcAft>
                        <a:buNone/>
                      </a:pPr>
                      <a:r>
                        <a:rPr lang="en-US"/>
                        <a:t>São Paulo</a:t>
                      </a:r>
                      <a:endParaRPr/>
                    </a:p>
                  </a:txBody>
                  <a:tcPr marT="91425" marB="91425" marR="91425" marL="91425"/>
                </a:tc>
                <a:tc>
                  <a:txBody>
                    <a:bodyPr/>
                    <a:lstStyle/>
                    <a:p>
                      <a:pPr indent="0" lvl="0" marL="0" rtl="0" algn="l">
                        <a:spcBef>
                          <a:spcPts val="0"/>
                        </a:spcBef>
                        <a:spcAft>
                          <a:spcPts val="0"/>
                        </a:spcAft>
                        <a:buNone/>
                      </a:pPr>
                      <a:r>
                        <a:rPr lang="en-US"/>
                        <a:t>SP</a:t>
                      </a:r>
                      <a:endParaRPr/>
                    </a:p>
                  </a:txBody>
                  <a:tcPr marT="91425" marB="91425" marR="91425" marL="91425"/>
                </a:tc>
              </a:tr>
              <a:tr h="38100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Maria</a:t>
                      </a:r>
                      <a:endParaRPr/>
                    </a:p>
                  </a:txBody>
                  <a:tcPr marT="91425" marB="91425" marR="91425" marL="91425"/>
                </a:tc>
                <a:tc>
                  <a:txBody>
                    <a:bodyPr/>
                    <a:lstStyle/>
                    <a:p>
                      <a:pPr indent="0" lvl="0" marL="0" rtl="0" algn="l">
                        <a:spcBef>
                          <a:spcPts val="0"/>
                        </a:spcBef>
                        <a:spcAft>
                          <a:spcPts val="0"/>
                        </a:spcAft>
                        <a:buNone/>
                      </a:pPr>
                      <a:r>
                        <a:rPr lang="en-US"/>
                        <a:t>da Graça</a:t>
                      </a:r>
                      <a:endParaRPr/>
                    </a:p>
                  </a:txBody>
                  <a:tcPr marT="91425" marB="91425" marR="91425" marL="91425"/>
                </a:tc>
                <a:tc>
                  <a:txBody>
                    <a:bodyPr/>
                    <a:lstStyle/>
                    <a:p>
                      <a:pPr indent="0" lvl="0" marL="0" rtl="0" algn="l">
                        <a:spcBef>
                          <a:spcPts val="0"/>
                        </a:spcBef>
                        <a:spcAft>
                          <a:spcPts val="0"/>
                        </a:spcAft>
                        <a:buNone/>
                      </a:pPr>
                      <a:r>
                        <a:rPr lang="en-US"/>
                        <a:t>Sao Paulo</a:t>
                      </a:r>
                      <a:endParaRPr/>
                    </a:p>
                  </a:txBody>
                  <a:tcPr marT="91425" marB="91425" marR="91425" marL="91425"/>
                </a:tc>
                <a:tc>
                  <a:txBody>
                    <a:bodyPr/>
                    <a:lstStyle/>
                    <a:p>
                      <a:pPr indent="0" lvl="0" marL="0" rtl="0" algn="l">
                        <a:spcBef>
                          <a:spcPts val="0"/>
                        </a:spcBef>
                        <a:spcAft>
                          <a:spcPts val="0"/>
                        </a:spcAft>
                        <a:buNone/>
                      </a:pPr>
                      <a:r>
                        <a:rPr lang="en-US"/>
                        <a:t>sp</a:t>
                      </a:r>
                      <a:endParaRPr/>
                    </a:p>
                  </a:txBody>
                  <a:tcPr marT="91425" marB="91425" marR="91425" marL="91425"/>
                </a:tc>
              </a:tr>
              <a:tr h="38100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Carlos</a:t>
                      </a:r>
                      <a:endParaRPr/>
                    </a:p>
                  </a:txBody>
                  <a:tcPr marT="91425" marB="91425" marR="91425" marL="91425"/>
                </a:tc>
                <a:tc>
                  <a:txBody>
                    <a:bodyPr/>
                    <a:lstStyle/>
                    <a:p>
                      <a:pPr indent="0" lvl="0" marL="0" rtl="0" algn="l">
                        <a:spcBef>
                          <a:spcPts val="0"/>
                        </a:spcBef>
                        <a:spcAft>
                          <a:spcPts val="0"/>
                        </a:spcAft>
                        <a:buNone/>
                      </a:pPr>
                      <a:r>
                        <a:rPr lang="en-US"/>
                        <a:t>Pereira</a:t>
                      </a:r>
                      <a:endParaRPr/>
                    </a:p>
                  </a:txBody>
                  <a:tcPr marT="91425" marB="91425" marR="91425" marL="91425"/>
                </a:tc>
                <a:tc>
                  <a:txBody>
                    <a:bodyPr/>
                    <a:lstStyle/>
                    <a:p>
                      <a:pPr indent="0" lvl="0" marL="0" rtl="0" algn="l">
                        <a:spcBef>
                          <a:spcPts val="0"/>
                        </a:spcBef>
                        <a:spcAft>
                          <a:spcPts val="0"/>
                        </a:spcAft>
                        <a:buNone/>
                      </a:pPr>
                      <a:r>
                        <a:rPr lang="en-US"/>
                        <a:t>Saõ Paulo</a:t>
                      </a:r>
                      <a:endParaRPr/>
                    </a:p>
                  </a:txBody>
                  <a:tcPr marT="91425" marB="91425" marR="91425" marL="91425"/>
                </a:tc>
                <a:tc>
                  <a:txBody>
                    <a:bodyPr/>
                    <a:lstStyle/>
                    <a:p>
                      <a:pPr indent="0" lvl="0" marL="0" rtl="0" algn="l">
                        <a:spcBef>
                          <a:spcPts val="0"/>
                        </a:spcBef>
                        <a:spcAft>
                          <a:spcPts val="0"/>
                        </a:spcAft>
                        <a:buNone/>
                      </a:pPr>
                      <a:r>
                        <a:rPr lang="en-US"/>
                        <a:t>S.P.</a:t>
                      </a:r>
                      <a:endParaRPr/>
                    </a:p>
                  </a:txBody>
                  <a:tcPr marT="91425" marB="91425" marR="91425" marL="91425"/>
                </a:tc>
              </a:tr>
              <a:tr h="381000">
                <a:tc>
                  <a:txBody>
                    <a:bodyPr/>
                    <a:lstStyle/>
                    <a:p>
                      <a:pPr indent="0" lvl="0" marL="0" rtl="0" algn="l">
                        <a:spcBef>
                          <a:spcPts val="0"/>
                        </a:spcBef>
                        <a:spcAft>
                          <a:spcPts val="0"/>
                        </a:spcAft>
                        <a:buNone/>
                      </a:pPr>
                      <a:r>
                        <a:rPr lang="en-US"/>
                        <a:t>4</a:t>
                      </a:r>
                      <a:endParaRPr/>
                    </a:p>
                  </a:txBody>
                  <a:tcPr marT="91425" marB="91425" marR="91425" marL="91425"/>
                </a:tc>
                <a:tc>
                  <a:txBody>
                    <a:bodyPr/>
                    <a:lstStyle/>
                    <a:p>
                      <a:pPr indent="0" lvl="0" marL="0" rtl="0" algn="l">
                        <a:spcBef>
                          <a:spcPts val="0"/>
                        </a:spcBef>
                        <a:spcAft>
                          <a:spcPts val="0"/>
                        </a:spcAft>
                        <a:buNone/>
                      </a:pPr>
                      <a:r>
                        <a:rPr lang="en-US"/>
                        <a:t>Denilson</a:t>
                      </a:r>
                      <a:endParaRPr/>
                    </a:p>
                  </a:txBody>
                  <a:tcPr marT="91425" marB="91425" marR="91425" marL="91425"/>
                </a:tc>
                <a:tc>
                  <a:txBody>
                    <a:bodyPr/>
                    <a:lstStyle/>
                    <a:p>
                      <a:pPr indent="0" lvl="0" marL="0" rtl="0" algn="l">
                        <a:spcBef>
                          <a:spcPts val="0"/>
                        </a:spcBef>
                        <a:spcAft>
                          <a:spcPts val="0"/>
                        </a:spcAft>
                        <a:buNone/>
                      </a:pPr>
                      <a:r>
                        <a:rPr lang="en-US"/>
                        <a:t>dos Anjos</a:t>
                      </a:r>
                      <a:endParaRPr/>
                    </a:p>
                  </a:txBody>
                  <a:tcPr marT="91425" marB="91425" marR="91425" marL="91425"/>
                </a:tc>
                <a:tc>
                  <a:txBody>
                    <a:bodyPr/>
                    <a:lstStyle/>
                    <a:p>
                      <a:pPr indent="0" lvl="0" marL="0" rtl="0" algn="l">
                        <a:spcBef>
                          <a:spcPts val="0"/>
                        </a:spcBef>
                        <a:spcAft>
                          <a:spcPts val="0"/>
                        </a:spcAft>
                        <a:buNone/>
                      </a:pPr>
                      <a:r>
                        <a:rPr lang="en-US"/>
                        <a:t>Brasília</a:t>
                      </a:r>
                      <a:endParaRPr/>
                    </a:p>
                  </a:txBody>
                  <a:tcPr marT="91425" marB="91425" marR="91425" marL="91425"/>
                </a:tc>
                <a:tc>
                  <a:txBody>
                    <a:bodyPr/>
                    <a:lstStyle/>
                    <a:p>
                      <a:pPr indent="0" lvl="0" marL="0" rtl="0" algn="l">
                        <a:spcBef>
                          <a:spcPts val="0"/>
                        </a:spcBef>
                        <a:spcAft>
                          <a:spcPts val="0"/>
                        </a:spcAft>
                        <a:buNone/>
                      </a:pPr>
                      <a:r>
                        <a:rPr lang="en-US"/>
                        <a:t>DF</a:t>
                      </a:r>
                      <a:endParaRPr/>
                    </a:p>
                  </a:txBody>
                  <a:tcPr marT="91425" marB="91425" marR="91425" marL="91425"/>
                </a:tc>
              </a:tr>
              <a:tr h="381000">
                <a:tc>
                  <a:txBody>
                    <a:bodyPr/>
                    <a:lstStyle/>
                    <a:p>
                      <a:pPr indent="0" lvl="0" marL="0" rtl="0" algn="l">
                        <a:spcBef>
                          <a:spcPts val="0"/>
                        </a:spcBef>
                        <a:spcAft>
                          <a:spcPts val="0"/>
                        </a:spcAft>
                        <a:buNone/>
                      </a:pPr>
                      <a:r>
                        <a:rPr lang="en-US"/>
                        <a:t>4</a:t>
                      </a:r>
                      <a:endParaRPr/>
                    </a:p>
                  </a:txBody>
                  <a:tcPr marT="91425" marB="91425" marR="91425" marL="91425"/>
                </a:tc>
                <a:tc>
                  <a:txBody>
                    <a:bodyPr/>
                    <a:lstStyle/>
                    <a:p>
                      <a:pPr indent="0" lvl="0" marL="0" rtl="0" algn="l">
                        <a:spcBef>
                          <a:spcPts val="0"/>
                        </a:spcBef>
                        <a:spcAft>
                          <a:spcPts val="0"/>
                        </a:spcAft>
                        <a:buNone/>
                      </a:pPr>
                      <a:r>
                        <a:rPr lang="en-US"/>
                        <a:t>Mariana</a:t>
                      </a:r>
                      <a:endParaRPr/>
                    </a:p>
                  </a:txBody>
                  <a:tcPr marT="91425" marB="91425" marR="91425" marL="91425"/>
                </a:tc>
                <a:tc>
                  <a:txBody>
                    <a:bodyPr/>
                    <a:lstStyle/>
                    <a:p>
                      <a:pPr indent="0" lvl="0" marL="0" rtl="0" algn="l">
                        <a:spcBef>
                          <a:spcPts val="0"/>
                        </a:spcBef>
                        <a:spcAft>
                          <a:spcPts val="0"/>
                        </a:spcAft>
                        <a:buNone/>
                      </a:pPr>
                      <a:r>
                        <a:rPr lang="en-US"/>
                        <a:t>Peres</a:t>
                      </a:r>
                      <a:endParaRPr/>
                    </a:p>
                  </a:txBody>
                  <a:tcPr marT="91425" marB="91425" marR="91425" marL="91425"/>
                </a:tc>
                <a:tc>
                  <a:txBody>
                    <a:bodyPr/>
                    <a:lstStyle/>
                    <a:p>
                      <a:pPr indent="0" lvl="0" marL="0" rtl="0" algn="l">
                        <a:spcBef>
                          <a:spcPts val="0"/>
                        </a:spcBef>
                        <a:spcAft>
                          <a:spcPts val="0"/>
                        </a:spcAft>
                        <a:buNone/>
                      </a:pPr>
                      <a:r>
                        <a:rPr lang="en-US"/>
                        <a:t>Brasilia</a:t>
                      </a:r>
                      <a:endParaRPr/>
                    </a:p>
                  </a:txBody>
                  <a:tcPr marT="91425" marB="91425" marR="91425" marL="91425"/>
                </a:tc>
                <a:tc>
                  <a:txBody>
                    <a:bodyPr/>
                    <a:lstStyle/>
                    <a:p>
                      <a:pPr indent="0" lvl="0" marL="0" rtl="0" algn="l">
                        <a:spcBef>
                          <a:spcPts val="0"/>
                        </a:spcBef>
                        <a:spcAft>
                          <a:spcPts val="0"/>
                        </a:spcAft>
                        <a:buNone/>
                      </a:pPr>
                      <a:r>
                        <a:rPr lang="en-US"/>
                        <a:t>D.F.</a:t>
                      </a:r>
                      <a:endParaRPr/>
                    </a:p>
                  </a:txBody>
                  <a:tcPr marT="91425" marB="91425" marR="91425" marL="91425"/>
                </a:tc>
              </a:tr>
              <a:tr h="381000">
                <a:tc>
                  <a:txBody>
                    <a:bodyPr/>
                    <a:lstStyle/>
                    <a:p>
                      <a:pPr indent="0" lvl="0" marL="0" rtl="0" algn="l">
                        <a:spcBef>
                          <a:spcPts val="0"/>
                        </a:spcBef>
                        <a:spcAft>
                          <a:spcPts val="0"/>
                        </a:spcAft>
                        <a:buNone/>
                      </a:pPr>
                      <a:r>
                        <a:rPr lang="en-US"/>
                        <a:t>null</a:t>
                      </a:r>
                      <a:endParaRPr/>
                    </a:p>
                  </a:txBody>
                  <a:tcPr marT="91425" marB="91425" marR="91425" marL="91425"/>
                </a:tc>
                <a:tc>
                  <a:txBody>
                    <a:bodyPr/>
                    <a:lstStyle/>
                    <a:p>
                      <a:pPr indent="0" lvl="0" marL="0" rtl="0" algn="l">
                        <a:spcBef>
                          <a:spcPts val="0"/>
                        </a:spcBef>
                        <a:spcAft>
                          <a:spcPts val="0"/>
                        </a:spcAft>
                        <a:buNone/>
                      </a:pPr>
                      <a:r>
                        <a:rPr lang="en-US"/>
                        <a:t>Roberto</a:t>
                      </a:r>
                      <a:endParaRPr/>
                    </a:p>
                  </a:txBody>
                  <a:tcPr marT="91425" marB="91425" marR="91425" marL="91425"/>
                </a:tc>
                <a:tc>
                  <a:txBody>
                    <a:bodyPr/>
                    <a:lstStyle/>
                    <a:p>
                      <a:pPr indent="0" lvl="0" marL="0" rtl="0" algn="l">
                        <a:spcBef>
                          <a:spcPts val="0"/>
                        </a:spcBef>
                        <a:spcAft>
                          <a:spcPts val="0"/>
                        </a:spcAft>
                        <a:buNone/>
                      </a:pPr>
                      <a:r>
                        <a:rPr lang="en-US"/>
                        <a:t>Carlos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graphicFrame>
        <p:nvGraphicFramePr>
          <p:cNvPr id="142" name="Google Shape;142;p26"/>
          <p:cNvGraphicFramePr/>
          <p:nvPr/>
        </p:nvGraphicFramePr>
        <p:xfrm>
          <a:off x="745075" y="2162875"/>
          <a:ext cx="3000000" cy="3000000"/>
        </p:xfrm>
        <a:graphic>
          <a:graphicData uri="http://schemas.openxmlformats.org/drawingml/2006/table">
            <a:tbl>
              <a:tblPr>
                <a:noFill/>
                <a:tableStyleId>{0CF45A5D-48A0-4894-A70A-2A8CC207C837}</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US"/>
                        <a:t>ID</a:t>
                      </a:r>
                      <a:endParaRPr b="1"/>
                    </a:p>
                  </a:txBody>
                  <a:tcPr marT="91425" marB="91425" marR="91425" marL="91425"/>
                </a:tc>
                <a:tc>
                  <a:txBody>
                    <a:bodyPr/>
                    <a:lstStyle/>
                    <a:p>
                      <a:pPr indent="0" lvl="0" marL="0" rtl="0" algn="l">
                        <a:spcBef>
                          <a:spcPts val="0"/>
                        </a:spcBef>
                        <a:spcAft>
                          <a:spcPts val="0"/>
                        </a:spcAft>
                        <a:buNone/>
                      </a:pPr>
                      <a:r>
                        <a:rPr lang="en-US"/>
                        <a:t>Nome</a:t>
                      </a:r>
                      <a:endParaRPr/>
                    </a:p>
                  </a:txBody>
                  <a:tcPr marT="91425" marB="91425" marR="91425" marL="91425"/>
                </a:tc>
                <a:tc>
                  <a:txBody>
                    <a:bodyPr/>
                    <a:lstStyle/>
                    <a:p>
                      <a:pPr indent="0" lvl="0" marL="0" rtl="0" algn="l">
                        <a:spcBef>
                          <a:spcPts val="0"/>
                        </a:spcBef>
                        <a:spcAft>
                          <a:spcPts val="0"/>
                        </a:spcAft>
                        <a:buNone/>
                      </a:pPr>
                      <a:r>
                        <a:rPr lang="en-US"/>
                        <a:t>Sobrenome</a:t>
                      </a:r>
                      <a:endParaRPr/>
                    </a:p>
                  </a:txBody>
                  <a:tcPr marT="91425" marB="91425" marR="91425" marL="91425"/>
                </a:tc>
                <a:tc>
                  <a:txBody>
                    <a:bodyPr/>
                    <a:lstStyle/>
                    <a:p>
                      <a:pPr indent="0" lvl="0" marL="0" rtl="0" algn="l">
                        <a:spcBef>
                          <a:spcPts val="0"/>
                        </a:spcBef>
                        <a:spcAft>
                          <a:spcPts val="0"/>
                        </a:spcAft>
                        <a:buNone/>
                      </a:pPr>
                      <a:r>
                        <a:rPr lang="en-US"/>
                        <a:t>Cidade</a:t>
                      </a:r>
                      <a:endParaRPr/>
                    </a:p>
                  </a:txBody>
                  <a:tcPr marT="91425" marB="91425" marR="91425" marL="91425"/>
                </a:tc>
                <a:tc>
                  <a:txBody>
                    <a:bodyPr/>
                    <a:lstStyle/>
                    <a:p>
                      <a:pPr indent="0" lvl="0" marL="0" rtl="0" algn="l">
                        <a:spcBef>
                          <a:spcPts val="0"/>
                        </a:spcBef>
                        <a:spcAft>
                          <a:spcPts val="0"/>
                        </a:spcAft>
                        <a:buNone/>
                      </a:pPr>
                      <a:r>
                        <a:rPr lang="en-US"/>
                        <a:t>Estado</a:t>
                      </a:r>
                      <a:endParaRPr/>
                    </a:p>
                  </a:txBody>
                  <a:tcPr marT="91425" marB="91425" marR="91425" marL="91425"/>
                </a:tc>
              </a:tr>
              <a:tr h="381000">
                <a:tc>
                  <a:txBody>
                    <a:bodyPr/>
                    <a:lstStyle/>
                    <a:p>
                      <a:pPr indent="0" lvl="0" marL="0" rtl="0" algn="l">
                        <a:spcBef>
                          <a:spcPts val="0"/>
                        </a:spcBef>
                        <a:spcAft>
                          <a:spcPts val="0"/>
                        </a:spcAft>
                        <a:buNone/>
                      </a:pPr>
                      <a:r>
                        <a:rPr b="1" lang="en-US"/>
                        <a:t>1</a:t>
                      </a:r>
                      <a:endParaRPr b="1"/>
                    </a:p>
                  </a:txBody>
                  <a:tcPr marT="91425" marB="91425" marR="91425" marL="91425"/>
                </a:tc>
                <a:tc>
                  <a:txBody>
                    <a:bodyPr/>
                    <a:lstStyle/>
                    <a:p>
                      <a:pPr indent="0" lvl="0" marL="0" rtl="0" algn="l">
                        <a:spcBef>
                          <a:spcPts val="0"/>
                        </a:spcBef>
                        <a:spcAft>
                          <a:spcPts val="0"/>
                        </a:spcAft>
                        <a:buNone/>
                      </a:pPr>
                      <a:r>
                        <a:rPr lang="en-US"/>
                        <a:t>José </a:t>
                      </a:r>
                      <a:endParaRPr/>
                    </a:p>
                  </a:txBody>
                  <a:tcPr marT="91425" marB="91425" marR="91425" marL="91425"/>
                </a:tc>
                <a:tc>
                  <a:txBody>
                    <a:bodyPr/>
                    <a:lstStyle/>
                    <a:p>
                      <a:pPr indent="0" lvl="0" marL="0" rtl="0" algn="l">
                        <a:spcBef>
                          <a:spcPts val="0"/>
                        </a:spcBef>
                        <a:spcAft>
                          <a:spcPts val="0"/>
                        </a:spcAft>
                        <a:buNone/>
                      </a:pPr>
                      <a:r>
                        <a:rPr lang="en-US"/>
                        <a:t>da Silva</a:t>
                      </a:r>
                      <a:endParaRPr/>
                    </a:p>
                  </a:txBody>
                  <a:tcPr marT="91425" marB="91425" marR="91425" marL="91425"/>
                </a:tc>
                <a:tc>
                  <a:txBody>
                    <a:bodyPr/>
                    <a:lstStyle/>
                    <a:p>
                      <a:pPr indent="0" lvl="0" marL="0" rtl="0" algn="l">
                        <a:spcBef>
                          <a:spcPts val="0"/>
                        </a:spcBef>
                        <a:spcAft>
                          <a:spcPts val="0"/>
                        </a:spcAft>
                        <a:buNone/>
                      </a:pPr>
                      <a:r>
                        <a:rPr lang="en-US"/>
                        <a:t>São Paulo</a:t>
                      </a:r>
                      <a:endParaRPr/>
                    </a:p>
                  </a:txBody>
                  <a:tcPr marT="91425" marB="91425" marR="91425" marL="91425"/>
                </a:tc>
                <a:tc>
                  <a:txBody>
                    <a:bodyPr/>
                    <a:lstStyle/>
                    <a:p>
                      <a:pPr indent="0" lvl="0" marL="0" rtl="0" algn="l">
                        <a:spcBef>
                          <a:spcPts val="0"/>
                        </a:spcBef>
                        <a:spcAft>
                          <a:spcPts val="0"/>
                        </a:spcAft>
                        <a:buNone/>
                      </a:pPr>
                      <a:r>
                        <a:rPr lang="en-US"/>
                        <a:t>SP</a:t>
                      </a:r>
                      <a:endParaRPr/>
                    </a:p>
                  </a:txBody>
                  <a:tcPr marT="91425" marB="91425" marR="91425" marL="91425"/>
                </a:tc>
              </a:tr>
              <a:tr h="381000">
                <a:tc>
                  <a:txBody>
                    <a:bodyPr/>
                    <a:lstStyle/>
                    <a:p>
                      <a:pPr indent="0" lvl="0" marL="0" rtl="0" algn="l">
                        <a:spcBef>
                          <a:spcPts val="0"/>
                        </a:spcBef>
                        <a:spcAft>
                          <a:spcPts val="0"/>
                        </a:spcAft>
                        <a:buNone/>
                      </a:pPr>
                      <a:r>
                        <a:rPr b="1" lang="en-US"/>
                        <a:t>2</a:t>
                      </a:r>
                      <a:endParaRPr b="1"/>
                    </a:p>
                  </a:txBody>
                  <a:tcPr marT="91425" marB="91425" marR="91425" marL="91425"/>
                </a:tc>
                <a:tc>
                  <a:txBody>
                    <a:bodyPr/>
                    <a:lstStyle/>
                    <a:p>
                      <a:pPr indent="0" lvl="0" marL="0" rtl="0" algn="l">
                        <a:spcBef>
                          <a:spcPts val="0"/>
                        </a:spcBef>
                        <a:spcAft>
                          <a:spcPts val="0"/>
                        </a:spcAft>
                        <a:buNone/>
                      </a:pPr>
                      <a:r>
                        <a:rPr lang="en-US"/>
                        <a:t>Maria</a:t>
                      </a:r>
                      <a:endParaRPr/>
                    </a:p>
                  </a:txBody>
                  <a:tcPr marT="91425" marB="91425" marR="91425" marL="91425"/>
                </a:tc>
                <a:tc>
                  <a:txBody>
                    <a:bodyPr/>
                    <a:lstStyle/>
                    <a:p>
                      <a:pPr indent="0" lvl="0" marL="0" rtl="0" algn="l">
                        <a:spcBef>
                          <a:spcPts val="0"/>
                        </a:spcBef>
                        <a:spcAft>
                          <a:spcPts val="0"/>
                        </a:spcAft>
                        <a:buNone/>
                      </a:pPr>
                      <a:r>
                        <a:rPr lang="en-US"/>
                        <a:t>da Graça</a:t>
                      </a:r>
                      <a:endParaRPr/>
                    </a:p>
                  </a:txBody>
                  <a:tcPr marT="91425" marB="91425" marR="91425" marL="91425"/>
                </a:tc>
                <a:tc>
                  <a:txBody>
                    <a:bodyPr/>
                    <a:lstStyle/>
                    <a:p>
                      <a:pPr indent="0" lvl="0" marL="0" rtl="0" algn="l">
                        <a:spcBef>
                          <a:spcPts val="0"/>
                        </a:spcBef>
                        <a:spcAft>
                          <a:spcPts val="0"/>
                        </a:spcAft>
                        <a:buNone/>
                      </a:pPr>
                      <a:r>
                        <a:rPr lang="en-US"/>
                        <a:t>Sao Paulo</a:t>
                      </a:r>
                      <a:endParaRPr/>
                    </a:p>
                  </a:txBody>
                  <a:tcPr marT="91425" marB="91425" marR="91425" marL="91425"/>
                </a:tc>
                <a:tc>
                  <a:txBody>
                    <a:bodyPr/>
                    <a:lstStyle/>
                    <a:p>
                      <a:pPr indent="0" lvl="0" marL="0" rtl="0" algn="l">
                        <a:spcBef>
                          <a:spcPts val="0"/>
                        </a:spcBef>
                        <a:spcAft>
                          <a:spcPts val="0"/>
                        </a:spcAft>
                        <a:buNone/>
                      </a:pPr>
                      <a:r>
                        <a:rPr lang="en-US"/>
                        <a:t>sp</a:t>
                      </a:r>
                      <a:endParaRPr/>
                    </a:p>
                  </a:txBody>
                  <a:tcPr marT="91425" marB="91425" marR="91425" marL="91425"/>
                </a:tc>
              </a:tr>
              <a:tr h="381000">
                <a:tc>
                  <a:txBody>
                    <a:bodyPr/>
                    <a:lstStyle/>
                    <a:p>
                      <a:pPr indent="0" lvl="0" marL="0" rtl="0" algn="l">
                        <a:spcBef>
                          <a:spcPts val="0"/>
                        </a:spcBef>
                        <a:spcAft>
                          <a:spcPts val="0"/>
                        </a:spcAft>
                        <a:buNone/>
                      </a:pPr>
                      <a:r>
                        <a:rPr b="1" lang="en-US"/>
                        <a:t>3</a:t>
                      </a:r>
                      <a:endParaRPr b="1"/>
                    </a:p>
                  </a:txBody>
                  <a:tcPr marT="91425" marB="91425" marR="91425" marL="91425"/>
                </a:tc>
                <a:tc>
                  <a:txBody>
                    <a:bodyPr/>
                    <a:lstStyle/>
                    <a:p>
                      <a:pPr indent="0" lvl="0" marL="0" rtl="0" algn="l">
                        <a:spcBef>
                          <a:spcPts val="0"/>
                        </a:spcBef>
                        <a:spcAft>
                          <a:spcPts val="0"/>
                        </a:spcAft>
                        <a:buNone/>
                      </a:pPr>
                      <a:r>
                        <a:rPr lang="en-US"/>
                        <a:t>Carlos</a:t>
                      </a:r>
                      <a:endParaRPr/>
                    </a:p>
                  </a:txBody>
                  <a:tcPr marT="91425" marB="91425" marR="91425" marL="91425"/>
                </a:tc>
                <a:tc>
                  <a:txBody>
                    <a:bodyPr/>
                    <a:lstStyle/>
                    <a:p>
                      <a:pPr indent="0" lvl="0" marL="0" rtl="0" algn="l">
                        <a:spcBef>
                          <a:spcPts val="0"/>
                        </a:spcBef>
                        <a:spcAft>
                          <a:spcPts val="0"/>
                        </a:spcAft>
                        <a:buNone/>
                      </a:pPr>
                      <a:r>
                        <a:rPr lang="en-US"/>
                        <a:t>Pereira</a:t>
                      </a:r>
                      <a:endParaRPr/>
                    </a:p>
                  </a:txBody>
                  <a:tcPr marT="91425" marB="91425" marR="91425" marL="91425"/>
                </a:tc>
                <a:tc>
                  <a:txBody>
                    <a:bodyPr/>
                    <a:lstStyle/>
                    <a:p>
                      <a:pPr indent="0" lvl="0" marL="0" rtl="0" algn="l">
                        <a:spcBef>
                          <a:spcPts val="0"/>
                        </a:spcBef>
                        <a:spcAft>
                          <a:spcPts val="0"/>
                        </a:spcAft>
                        <a:buNone/>
                      </a:pPr>
                      <a:r>
                        <a:rPr lang="en-US"/>
                        <a:t>Saõ Paulo</a:t>
                      </a:r>
                      <a:endParaRPr/>
                    </a:p>
                  </a:txBody>
                  <a:tcPr marT="91425" marB="91425" marR="91425" marL="91425"/>
                </a:tc>
                <a:tc>
                  <a:txBody>
                    <a:bodyPr/>
                    <a:lstStyle/>
                    <a:p>
                      <a:pPr indent="0" lvl="0" marL="0" rtl="0" algn="l">
                        <a:spcBef>
                          <a:spcPts val="0"/>
                        </a:spcBef>
                        <a:spcAft>
                          <a:spcPts val="0"/>
                        </a:spcAft>
                        <a:buNone/>
                      </a:pPr>
                      <a:r>
                        <a:rPr lang="en-US"/>
                        <a:t>S.P.</a:t>
                      </a:r>
                      <a:endParaRPr/>
                    </a:p>
                  </a:txBody>
                  <a:tcPr marT="91425" marB="91425" marR="91425" marL="91425"/>
                </a:tc>
              </a:tr>
              <a:tr h="381000">
                <a:tc>
                  <a:txBody>
                    <a:bodyPr/>
                    <a:lstStyle/>
                    <a:p>
                      <a:pPr indent="0" lvl="0" marL="0" rtl="0" algn="l">
                        <a:spcBef>
                          <a:spcPts val="0"/>
                        </a:spcBef>
                        <a:spcAft>
                          <a:spcPts val="0"/>
                        </a:spcAft>
                        <a:buNone/>
                      </a:pPr>
                      <a:r>
                        <a:rPr b="1" lang="en-US"/>
                        <a:t>4</a:t>
                      </a:r>
                      <a:endParaRPr b="1"/>
                    </a:p>
                  </a:txBody>
                  <a:tcPr marT="91425" marB="91425" marR="91425" marL="91425"/>
                </a:tc>
                <a:tc>
                  <a:txBody>
                    <a:bodyPr/>
                    <a:lstStyle/>
                    <a:p>
                      <a:pPr indent="0" lvl="0" marL="0" rtl="0" algn="l">
                        <a:spcBef>
                          <a:spcPts val="0"/>
                        </a:spcBef>
                        <a:spcAft>
                          <a:spcPts val="0"/>
                        </a:spcAft>
                        <a:buNone/>
                      </a:pPr>
                      <a:r>
                        <a:rPr lang="en-US"/>
                        <a:t>Denilson</a:t>
                      </a:r>
                      <a:endParaRPr/>
                    </a:p>
                  </a:txBody>
                  <a:tcPr marT="91425" marB="91425" marR="91425" marL="91425"/>
                </a:tc>
                <a:tc>
                  <a:txBody>
                    <a:bodyPr/>
                    <a:lstStyle/>
                    <a:p>
                      <a:pPr indent="0" lvl="0" marL="0" rtl="0" algn="l">
                        <a:spcBef>
                          <a:spcPts val="0"/>
                        </a:spcBef>
                        <a:spcAft>
                          <a:spcPts val="0"/>
                        </a:spcAft>
                        <a:buNone/>
                      </a:pPr>
                      <a:r>
                        <a:rPr lang="en-US"/>
                        <a:t>dos Anjos</a:t>
                      </a:r>
                      <a:endParaRPr/>
                    </a:p>
                  </a:txBody>
                  <a:tcPr marT="91425" marB="91425" marR="91425" marL="91425"/>
                </a:tc>
                <a:tc>
                  <a:txBody>
                    <a:bodyPr/>
                    <a:lstStyle/>
                    <a:p>
                      <a:pPr indent="0" lvl="0" marL="0" rtl="0" algn="l">
                        <a:spcBef>
                          <a:spcPts val="0"/>
                        </a:spcBef>
                        <a:spcAft>
                          <a:spcPts val="0"/>
                        </a:spcAft>
                        <a:buNone/>
                      </a:pPr>
                      <a:r>
                        <a:rPr lang="en-US"/>
                        <a:t>Brasília</a:t>
                      </a:r>
                      <a:endParaRPr/>
                    </a:p>
                  </a:txBody>
                  <a:tcPr marT="91425" marB="91425" marR="91425" marL="91425"/>
                </a:tc>
                <a:tc>
                  <a:txBody>
                    <a:bodyPr/>
                    <a:lstStyle/>
                    <a:p>
                      <a:pPr indent="0" lvl="0" marL="0" rtl="0" algn="l">
                        <a:spcBef>
                          <a:spcPts val="0"/>
                        </a:spcBef>
                        <a:spcAft>
                          <a:spcPts val="0"/>
                        </a:spcAft>
                        <a:buNone/>
                      </a:pPr>
                      <a:r>
                        <a:rPr lang="en-US"/>
                        <a:t>DF</a:t>
                      </a:r>
                      <a:endParaRPr/>
                    </a:p>
                  </a:txBody>
                  <a:tcPr marT="91425" marB="91425" marR="91425" marL="91425"/>
                </a:tc>
              </a:tr>
              <a:tr h="381000">
                <a:tc>
                  <a:txBody>
                    <a:bodyPr/>
                    <a:lstStyle/>
                    <a:p>
                      <a:pPr indent="0" lvl="0" marL="0" rtl="0" algn="l">
                        <a:spcBef>
                          <a:spcPts val="0"/>
                        </a:spcBef>
                        <a:spcAft>
                          <a:spcPts val="0"/>
                        </a:spcAft>
                        <a:buNone/>
                      </a:pPr>
                      <a:r>
                        <a:rPr b="1" lang="en-US"/>
                        <a:t>5</a:t>
                      </a:r>
                      <a:endParaRPr b="1"/>
                    </a:p>
                  </a:txBody>
                  <a:tcPr marT="91425" marB="91425" marR="91425" marL="91425"/>
                </a:tc>
                <a:tc>
                  <a:txBody>
                    <a:bodyPr/>
                    <a:lstStyle/>
                    <a:p>
                      <a:pPr indent="0" lvl="0" marL="0" rtl="0" algn="l">
                        <a:spcBef>
                          <a:spcPts val="0"/>
                        </a:spcBef>
                        <a:spcAft>
                          <a:spcPts val="0"/>
                        </a:spcAft>
                        <a:buNone/>
                      </a:pPr>
                      <a:r>
                        <a:rPr lang="en-US"/>
                        <a:t>Mariana</a:t>
                      </a:r>
                      <a:endParaRPr/>
                    </a:p>
                  </a:txBody>
                  <a:tcPr marT="91425" marB="91425" marR="91425" marL="91425"/>
                </a:tc>
                <a:tc>
                  <a:txBody>
                    <a:bodyPr/>
                    <a:lstStyle/>
                    <a:p>
                      <a:pPr indent="0" lvl="0" marL="0" rtl="0" algn="l">
                        <a:spcBef>
                          <a:spcPts val="0"/>
                        </a:spcBef>
                        <a:spcAft>
                          <a:spcPts val="0"/>
                        </a:spcAft>
                        <a:buNone/>
                      </a:pPr>
                      <a:r>
                        <a:rPr lang="en-US"/>
                        <a:t>Peres</a:t>
                      </a:r>
                      <a:endParaRPr/>
                    </a:p>
                  </a:txBody>
                  <a:tcPr marT="91425" marB="91425" marR="91425" marL="91425"/>
                </a:tc>
                <a:tc>
                  <a:txBody>
                    <a:bodyPr/>
                    <a:lstStyle/>
                    <a:p>
                      <a:pPr indent="0" lvl="0" marL="0" rtl="0" algn="l">
                        <a:spcBef>
                          <a:spcPts val="0"/>
                        </a:spcBef>
                        <a:spcAft>
                          <a:spcPts val="0"/>
                        </a:spcAft>
                        <a:buNone/>
                      </a:pPr>
                      <a:r>
                        <a:rPr lang="en-US"/>
                        <a:t>Brasilia</a:t>
                      </a:r>
                      <a:endParaRPr/>
                    </a:p>
                  </a:txBody>
                  <a:tcPr marT="91425" marB="91425" marR="91425" marL="91425"/>
                </a:tc>
                <a:tc>
                  <a:txBody>
                    <a:bodyPr/>
                    <a:lstStyle/>
                    <a:p>
                      <a:pPr indent="0" lvl="0" marL="0" rtl="0" algn="l">
                        <a:spcBef>
                          <a:spcPts val="0"/>
                        </a:spcBef>
                        <a:spcAft>
                          <a:spcPts val="0"/>
                        </a:spcAft>
                        <a:buNone/>
                      </a:pPr>
                      <a:r>
                        <a:rPr lang="en-US"/>
                        <a:t>D.F.</a:t>
                      </a:r>
                      <a:endParaRPr/>
                    </a:p>
                  </a:txBody>
                  <a:tcPr marT="91425" marB="91425" marR="91425" marL="91425"/>
                </a:tc>
              </a:tr>
            </a:tbl>
          </a:graphicData>
        </a:graphic>
      </p:graphicFrame>
      <p:sp>
        <p:nvSpPr>
          <p:cNvPr id="143" name="Google Shape;143;p26"/>
          <p:cNvSpPr/>
          <p:nvPr/>
        </p:nvSpPr>
        <p:spPr>
          <a:xfrm>
            <a:off x="543675" y="343375"/>
            <a:ext cx="7411200" cy="1509300"/>
          </a:xfrm>
          <a:prstGeom prst="wedgeRoundRectCallout">
            <a:avLst>
              <a:gd fmla="val -40154" name="adj1"/>
              <a:gd fmla="val 7465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300"/>
              <a:t>A chave primária, ou Primary key (PK) é o identificador único de um registro na tabela. Pode ser constituída de um campo (chave simples) de tal maneira que não existam dois registros com o mesmo valor de chave primária. A Primary Key , não permite valores nulos e impõe a exclusividade de linhas.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graphicFrame>
        <p:nvGraphicFramePr>
          <p:cNvPr id="148" name="Google Shape;148;p27"/>
          <p:cNvGraphicFramePr/>
          <p:nvPr/>
        </p:nvGraphicFramePr>
        <p:xfrm>
          <a:off x="301550" y="2484775"/>
          <a:ext cx="3000000" cy="3000000"/>
        </p:xfrm>
        <a:graphic>
          <a:graphicData uri="http://schemas.openxmlformats.org/drawingml/2006/table">
            <a:tbl>
              <a:tblPr>
                <a:noFill/>
                <a:tableStyleId>{0CF45A5D-48A0-4894-A70A-2A8CC207C837}</a:tableStyleId>
              </a:tblPr>
              <a:tblGrid>
                <a:gridCol w="1066500"/>
                <a:gridCol w="1066500"/>
                <a:gridCol w="1066500"/>
                <a:gridCol w="1066500"/>
                <a:gridCol w="1066500"/>
              </a:tblGrid>
              <a:tr h="363425">
                <a:tc>
                  <a:txBody>
                    <a:bodyPr/>
                    <a:lstStyle/>
                    <a:p>
                      <a:pPr indent="0" lvl="0" marL="0" rtl="0" algn="l">
                        <a:spcBef>
                          <a:spcPts val="0"/>
                        </a:spcBef>
                        <a:spcAft>
                          <a:spcPts val="0"/>
                        </a:spcAft>
                        <a:buNone/>
                      </a:pPr>
                      <a:r>
                        <a:rPr b="1" lang="en-US" sz="1300"/>
                        <a:t>ID</a:t>
                      </a:r>
                      <a:endParaRPr b="1" sz="1300"/>
                    </a:p>
                  </a:txBody>
                  <a:tcPr marT="91425" marB="91425" marR="91425" marL="91425"/>
                </a:tc>
                <a:tc>
                  <a:txBody>
                    <a:bodyPr/>
                    <a:lstStyle/>
                    <a:p>
                      <a:pPr indent="0" lvl="0" marL="0" rtl="0" algn="l">
                        <a:spcBef>
                          <a:spcPts val="0"/>
                        </a:spcBef>
                        <a:spcAft>
                          <a:spcPts val="0"/>
                        </a:spcAft>
                        <a:buNone/>
                      </a:pPr>
                      <a:r>
                        <a:rPr lang="en-US" sz="1300"/>
                        <a:t>Nome</a:t>
                      </a:r>
                      <a:endParaRPr sz="1300"/>
                    </a:p>
                  </a:txBody>
                  <a:tcPr marT="91425" marB="91425" marR="91425" marL="91425"/>
                </a:tc>
                <a:tc>
                  <a:txBody>
                    <a:bodyPr/>
                    <a:lstStyle/>
                    <a:p>
                      <a:pPr indent="0" lvl="0" marL="0" rtl="0" algn="l">
                        <a:spcBef>
                          <a:spcPts val="0"/>
                        </a:spcBef>
                        <a:spcAft>
                          <a:spcPts val="0"/>
                        </a:spcAft>
                        <a:buNone/>
                      </a:pPr>
                      <a:r>
                        <a:rPr lang="en-US" sz="1300"/>
                        <a:t>Sobrenome</a:t>
                      </a:r>
                      <a:endParaRPr sz="1300"/>
                    </a:p>
                  </a:txBody>
                  <a:tcPr marT="91425" marB="91425" marR="91425" marL="91425"/>
                </a:tc>
                <a:tc>
                  <a:txBody>
                    <a:bodyPr/>
                    <a:lstStyle/>
                    <a:p>
                      <a:pPr indent="0" lvl="0" marL="0" rtl="0" algn="l">
                        <a:spcBef>
                          <a:spcPts val="0"/>
                        </a:spcBef>
                        <a:spcAft>
                          <a:spcPts val="0"/>
                        </a:spcAft>
                        <a:buNone/>
                      </a:pPr>
                      <a:r>
                        <a:rPr lang="en-US" sz="1300"/>
                        <a:t>Cidade_ID</a:t>
                      </a:r>
                      <a:endParaRPr sz="1300"/>
                    </a:p>
                  </a:txBody>
                  <a:tcPr marT="91425" marB="91425" marR="91425" marL="91425"/>
                </a:tc>
                <a:tc>
                  <a:txBody>
                    <a:bodyPr/>
                    <a:lstStyle/>
                    <a:p>
                      <a:pPr indent="0" lvl="0" marL="0" rtl="0" algn="l">
                        <a:spcBef>
                          <a:spcPts val="0"/>
                        </a:spcBef>
                        <a:spcAft>
                          <a:spcPts val="0"/>
                        </a:spcAft>
                        <a:buNone/>
                      </a:pPr>
                      <a:r>
                        <a:rPr lang="en-US" sz="1300"/>
                        <a:t>Estado_ID</a:t>
                      </a:r>
                      <a:endParaRPr sz="1300"/>
                    </a:p>
                  </a:txBody>
                  <a:tcPr marT="91425" marB="91425" marR="91425" marL="91425"/>
                </a:tc>
              </a:tr>
              <a:tr h="363425">
                <a:tc>
                  <a:txBody>
                    <a:bodyPr/>
                    <a:lstStyle/>
                    <a:p>
                      <a:pPr indent="0" lvl="0" marL="0" rtl="0" algn="l">
                        <a:spcBef>
                          <a:spcPts val="0"/>
                        </a:spcBef>
                        <a:spcAft>
                          <a:spcPts val="0"/>
                        </a:spcAft>
                        <a:buNone/>
                      </a:pPr>
                      <a:r>
                        <a:rPr b="1" lang="en-US" sz="1300"/>
                        <a:t>1</a:t>
                      </a:r>
                      <a:endParaRPr b="1" sz="1300"/>
                    </a:p>
                  </a:txBody>
                  <a:tcPr marT="91425" marB="91425" marR="91425" marL="91425"/>
                </a:tc>
                <a:tc>
                  <a:txBody>
                    <a:bodyPr/>
                    <a:lstStyle/>
                    <a:p>
                      <a:pPr indent="0" lvl="0" marL="0" rtl="0" algn="l">
                        <a:spcBef>
                          <a:spcPts val="0"/>
                        </a:spcBef>
                        <a:spcAft>
                          <a:spcPts val="0"/>
                        </a:spcAft>
                        <a:buNone/>
                      </a:pPr>
                      <a:r>
                        <a:rPr lang="en-US" sz="1300"/>
                        <a:t>José </a:t>
                      </a:r>
                      <a:endParaRPr sz="1300"/>
                    </a:p>
                  </a:txBody>
                  <a:tcPr marT="91425" marB="91425" marR="91425" marL="91425"/>
                </a:tc>
                <a:tc>
                  <a:txBody>
                    <a:bodyPr/>
                    <a:lstStyle/>
                    <a:p>
                      <a:pPr indent="0" lvl="0" marL="0" rtl="0" algn="l">
                        <a:spcBef>
                          <a:spcPts val="0"/>
                        </a:spcBef>
                        <a:spcAft>
                          <a:spcPts val="0"/>
                        </a:spcAft>
                        <a:buNone/>
                      </a:pPr>
                      <a:r>
                        <a:rPr lang="en-US" sz="1300"/>
                        <a:t>da Silva</a:t>
                      </a:r>
                      <a:endParaRPr sz="1300"/>
                    </a:p>
                  </a:txBody>
                  <a:tcPr marT="91425" marB="91425" marR="91425" marL="91425"/>
                </a:tc>
                <a:tc>
                  <a:txBody>
                    <a:bodyPr/>
                    <a:lstStyle/>
                    <a:p>
                      <a:pPr indent="0" lvl="0" marL="0" rtl="0" algn="l">
                        <a:spcBef>
                          <a:spcPts val="0"/>
                        </a:spcBef>
                        <a:spcAft>
                          <a:spcPts val="0"/>
                        </a:spcAft>
                        <a:buNone/>
                      </a:pPr>
                      <a:r>
                        <a:rPr lang="en-US" sz="1300"/>
                        <a:t>1</a:t>
                      </a:r>
                      <a:endParaRPr sz="1300"/>
                    </a:p>
                  </a:txBody>
                  <a:tcPr marT="91425" marB="91425" marR="91425" marL="91425"/>
                </a:tc>
                <a:tc>
                  <a:txBody>
                    <a:bodyPr/>
                    <a:lstStyle/>
                    <a:p>
                      <a:pPr indent="0" lvl="0" marL="0" rtl="0" algn="l">
                        <a:spcBef>
                          <a:spcPts val="0"/>
                        </a:spcBef>
                        <a:spcAft>
                          <a:spcPts val="0"/>
                        </a:spcAft>
                        <a:buNone/>
                      </a:pPr>
                      <a:r>
                        <a:rPr lang="en-US" sz="1300"/>
                        <a:t>1</a:t>
                      </a:r>
                      <a:endParaRPr sz="1300"/>
                    </a:p>
                  </a:txBody>
                  <a:tcPr marT="91425" marB="91425" marR="91425" marL="91425"/>
                </a:tc>
              </a:tr>
              <a:tr h="363425">
                <a:tc>
                  <a:txBody>
                    <a:bodyPr/>
                    <a:lstStyle/>
                    <a:p>
                      <a:pPr indent="0" lvl="0" marL="0" rtl="0" algn="l">
                        <a:spcBef>
                          <a:spcPts val="0"/>
                        </a:spcBef>
                        <a:spcAft>
                          <a:spcPts val="0"/>
                        </a:spcAft>
                        <a:buNone/>
                      </a:pPr>
                      <a:r>
                        <a:rPr b="1" lang="en-US" sz="1300"/>
                        <a:t>2</a:t>
                      </a:r>
                      <a:endParaRPr b="1" sz="1300"/>
                    </a:p>
                  </a:txBody>
                  <a:tcPr marT="91425" marB="91425" marR="91425" marL="91425"/>
                </a:tc>
                <a:tc>
                  <a:txBody>
                    <a:bodyPr/>
                    <a:lstStyle/>
                    <a:p>
                      <a:pPr indent="0" lvl="0" marL="0" rtl="0" algn="l">
                        <a:spcBef>
                          <a:spcPts val="0"/>
                        </a:spcBef>
                        <a:spcAft>
                          <a:spcPts val="0"/>
                        </a:spcAft>
                        <a:buNone/>
                      </a:pPr>
                      <a:r>
                        <a:rPr lang="en-US" sz="1300"/>
                        <a:t>Maria</a:t>
                      </a:r>
                      <a:endParaRPr sz="1300"/>
                    </a:p>
                  </a:txBody>
                  <a:tcPr marT="91425" marB="91425" marR="91425" marL="91425"/>
                </a:tc>
                <a:tc>
                  <a:txBody>
                    <a:bodyPr/>
                    <a:lstStyle/>
                    <a:p>
                      <a:pPr indent="0" lvl="0" marL="0" rtl="0" algn="l">
                        <a:spcBef>
                          <a:spcPts val="0"/>
                        </a:spcBef>
                        <a:spcAft>
                          <a:spcPts val="0"/>
                        </a:spcAft>
                        <a:buNone/>
                      </a:pPr>
                      <a:r>
                        <a:rPr lang="en-US" sz="1300"/>
                        <a:t>da Graça</a:t>
                      </a:r>
                      <a:endParaRPr sz="1300"/>
                    </a:p>
                  </a:txBody>
                  <a:tcPr marT="91425" marB="91425" marR="91425" marL="91425"/>
                </a:tc>
                <a:tc>
                  <a:txBody>
                    <a:bodyPr/>
                    <a:lstStyle/>
                    <a:p>
                      <a:pPr indent="0" lvl="0" marL="0" rtl="0" algn="l">
                        <a:spcBef>
                          <a:spcPts val="0"/>
                        </a:spcBef>
                        <a:spcAft>
                          <a:spcPts val="0"/>
                        </a:spcAft>
                        <a:buNone/>
                      </a:pPr>
                      <a:r>
                        <a:rPr lang="en-US" sz="1300"/>
                        <a:t>1</a:t>
                      </a:r>
                      <a:endParaRPr sz="1300"/>
                    </a:p>
                  </a:txBody>
                  <a:tcPr marT="91425" marB="91425" marR="91425" marL="91425"/>
                </a:tc>
                <a:tc>
                  <a:txBody>
                    <a:bodyPr/>
                    <a:lstStyle/>
                    <a:p>
                      <a:pPr indent="0" lvl="0" marL="0" rtl="0" algn="l">
                        <a:spcBef>
                          <a:spcPts val="0"/>
                        </a:spcBef>
                        <a:spcAft>
                          <a:spcPts val="0"/>
                        </a:spcAft>
                        <a:buNone/>
                      </a:pPr>
                      <a:r>
                        <a:rPr lang="en-US" sz="1300"/>
                        <a:t>1</a:t>
                      </a:r>
                      <a:endParaRPr sz="1300"/>
                    </a:p>
                  </a:txBody>
                  <a:tcPr marT="91425" marB="91425" marR="91425" marL="91425"/>
                </a:tc>
              </a:tr>
              <a:tr h="363425">
                <a:tc>
                  <a:txBody>
                    <a:bodyPr/>
                    <a:lstStyle/>
                    <a:p>
                      <a:pPr indent="0" lvl="0" marL="0" rtl="0" algn="l">
                        <a:spcBef>
                          <a:spcPts val="0"/>
                        </a:spcBef>
                        <a:spcAft>
                          <a:spcPts val="0"/>
                        </a:spcAft>
                        <a:buNone/>
                      </a:pPr>
                      <a:r>
                        <a:rPr b="1" lang="en-US" sz="1300"/>
                        <a:t>3</a:t>
                      </a:r>
                      <a:endParaRPr b="1" sz="1300"/>
                    </a:p>
                  </a:txBody>
                  <a:tcPr marT="91425" marB="91425" marR="91425" marL="91425"/>
                </a:tc>
                <a:tc>
                  <a:txBody>
                    <a:bodyPr/>
                    <a:lstStyle/>
                    <a:p>
                      <a:pPr indent="0" lvl="0" marL="0" rtl="0" algn="l">
                        <a:spcBef>
                          <a:spcPts val="0"/>
                        </a:spcBef>
                        <a:spcAft>
                          <a:spcPts val="0"/>
                        </a:spcAft>
                        <a:buNone/>
                      </a:pPr>
                      <a:r>
                        <a:rPr lang="en-US" sz="1300"/>
                        <a:t>Carlos</a:t>
                      </a:r>
                      <a:endParaRPr sz="1300"/>
                    </a:p>
                  </a:txBody>
                  <a:tcPr marT="91425" marB="91425" marR="91425" marL="91425"/>
                </a:tc>
                <a:tc>
                  <a:txBody>
                    <a:bodyPr/>
                    <a:lstStyle/>
                    <a:p>
                      <a:pPr indent="0" lvl="0" marL="0" rtl="0" algn="l">
                        <a:spcBef>
                          <a:spcPts val="0"/>
                        </a:spcBef>
                        <a:spcAft>
                          <a:spcPts val="0"/>
                        </a:spcAft>
                        <a:buNone/>
                      </a:pPr>
                      <a:r>
                        <a:rPr lang="en-US" sz="1300"/>
                        <a:t>Pereira</a:t>
                      </a:r>
                      <a:endParaRPr sz="1300"/>
                    </a:p>
                  </a:txBody>
                  <a:tcPr marT="91425" marB="91425" marR="91425" marL="91425"/>
                </a:tc>
                <a:tc>
                  <a:txBody>
                    <a:bodyPr/>
                    <a:lstStyle/>
                    <a:p>
                      <a:pPr indent="0" lvl="0" marL="0" rtl="0" algn="l">
                        <a:spcBef>
                          <a:spcPts val="0"/>
                        </a:spcBef>
                        <a:spcAft>
                          <a:spcPts val="0"/>
                        </a:spcAft>
                        <a:buNone/>
                      </a:pPr>
                      <a:r>
                        <a:rPr lang="en-US" sz="1300"/>
                        <a:t>1</a:t>
                      </a:r>
                      <a:endParaRPr sz="1300"/>
                    </a:p>
                  </a:txBody>
                  <a:tcPr marT="91425" marB="91425" marR="91425" marL="91425"/>
                </a:tc>
                <a:tc>
                  <a:txBody>
                    <a:bodyPr/>
                    <a:lstStyle/>
                    <a:p>
                      <a:pPr indent="0" lvl="0" marL="0" rtl="0" algn="l">
                        <a:spcBef>
                          <a:spcPts val="0"/>
                        </a:spcBef>
                        <a:spcAft>
                          <a:spcPts val="0"/>
                        </a:spcAft>
                        <a:buNone/>
                      </a:pPr>
                      <a:r>
                        <a:rPr lang="en-US" sz="1300"/>
                        <a:t>1</a:t>
                      </a:r>
                      <a:endParaRPr sz="1300"/>
                    </a:p>
                  </a:txBody>
                  <a:tcPr marT="91425" marB="91425" marR="91425" marL="91425"/>
                </a:tc>
              </a:tr>
              <a:tr h="363425">
                <a:tc>
                  <a:txBody>
                    <a:bodyPr/>
                    <a:lstStyle/>
                    <a:p>
                      <a:pPr indent="0" lvl="0" marL="0" rtl="0" algn="l">
                        <a:spcBef>
                          <a:spcPts val="0"/>
                        </a:spcBef>
                        <a:spcAft>
                          <a:spcPts val="0"/>
                        </a:spcAft>
                        <a:buNone/>
                      </a:pPr>
                      <a:r>
                        <a:rPr b="1" lang="en-US" sz="1300"/>
                        <a:t>4</a:t>
                      </a:r>
                      <a:endParaRPr b="1" sz="1300"/>
                    </a:p>
                  </a:txBody>
                  <a:tcPr marT="91425" marB="91425" marR="91425" marL="91425"/>
                </a:tc>
                <a:tc>
                  <a:txBody>
                    <a:bodyPr/>
                    <a:lstStyle/>
                    <a:p>
                      <a:pPr indent="0" lvl="0" marL="0" rtl="0" algn="l">
                        <a:spcBef>
                          <a:spcPts val="0"/>
                        </a:spcBef>
                        <a:spcAft>
                          <a:spcPts val="0"/>
                        </a:spcAft>
                        <a:buNone/>
                      </a:pPr>
                      <a:r>
                        <a:rPr lang="en-US" sz="1300"/>
                        <a:t>Denilson</a:t>
                      </a:r>
                      <a:endParaRPr sz="1300"/>
                    </a:p>
                  </a:txBody>
                  <a:tcPr marT="91425" marB="91425" marR="91425" marL="91425"/>
                </a:tc>
                <a:tc>
                  <a:txBody>
                    <a:bodyPr/>
                    <a:lstStyle/>
                    <a:p>
                      <a:pPr indent="0" lvl="0" marL="0" rtl="0" algn="l">
                        <a:spcBef>
                          <a:spcPts val="0"/>
                        </a:spcBef>
                        <a:spcAft>
                          <a:spcPts val="0"/>
                        </a:spcAft>
                        <a:buNone/>
                      </a:pPr>
                      <a:r>
                        <a:rPr lang="en-US" sz="1300"/>
                        <a:t>dos Anjos</a:t>
                      </a:r>
                      <a:endParaRPr sz="1300"/>
                    </a:p>
                  </a:txBody>
                  <a:tcPr marT="91425" marB="91425" marR="91425" marL="91425"/>
                </a:tc>
                <a:tc>
                  <a:txBody>
                    <a:bodyPr/>
                    <a:lstStyle/>
                    <a:p>
                      <a:pPr indent="0" lvl="0" marL="0" rtl="0" algn="l">
                        <a:spcBef>
                          <a:spcPts val="0"/>
                        </a:spcBef>
                        <a:spcAft>
                          <a:spcPts val="0"/>
                        </a:spcAft>
                        <a:buNone/>
                      </a:pPr>
                      <a:r>
                        <a:rPr lang="en-US" sz="1300"/>
                        <a:t>2</a:t>
                      </a:r>
                      <a:endParaRPr sz="1300"/>
                    </a:p>
                  </a:txBody>
                  <a:tcPr marT="91425" marB="91425" marR="91425" marL="91425"/>
                </a:tc>
                <a:tc>
                  <a:txBody>
                    <a:bodyPr/>
                    <a:lstStyle/>
                    <a:p>
                      <a:pPr indent="0" lvl="0" marL="0" rtl="0" algn="l">
                        <a:spcBef>
                          <a:spcPts val="0"/>
                        </a:spcBef>
                        <a:spcAft>
                          <a:spcPts val="0"/>
                        </a:spcAft>
                        <a:buNone/>
                      </a:pPr>
                      <a:r>
                        <a:rPr lang="en-US" sz="1300"/>
                        <a:t>2</a:t>
                      </a:r>
                      <a:endParaRPr sz="1300"/>
                    </a:p>
                  </a:txBody>
                  <a:tcPr marT="91425" marB="91425" marR="91425" marL="91425"/>
                </a:tc>
              </a:tr>
              <a:tr h="363425">
                <a:tc>
                  <a:txBody>
                    <a:bodyPr/>
                    <a:lstStyle/>
                    <a:p>
                      <a:pPr indent="0" lvl="0" marL="0" rtl="0" algn="l">
                        <a:spcBef>
                          <a:spcPts val="0"/>
                        </a:spcBef>
                        <a:spcAft>
                          <a:spcPts val="0"/>
                        </a:spcAft>
                        <a:buNone/>
                      </a:pPr>
                      <a:r>
                        <a:rPr b="1" lang="en-US" sz="1300"/>
                        <a:t>5</a:t>
                      </a:r>
                      <a:endParaRPr b="1" sz="1300"/>
                    </a:p>
                  </a:txBody>
                  <a:tcPr marT="91425" marB="91425" marR="91425" marL="91425"/>
                </a:tc>
                <a:tc>
                  <a:txBody>
                    <a:bodyPr/>
                    <a:lstStyle/>
                    <a:p>
                      <a:pPr indent="0" lvl="0" marL="0" rtl="0" algn="l">
                        <a:spcBef>
                          <a:spcPts val="0"/>
                        </a:spcBef>
                        <a:spcAft>
                          <a:spcPts val="0"/>
                        </a:spcAft>
                        <a:buNone/>
                      </a:pPr>
                      <a:r>
                        <a:rPr lang="en-US" sz="1300"/>
                        <a:t>Mariana</a:t>
                      </a:r>
                      <a:endParaRPr sz="1300"/>
                    </a:p>
                  </a:txBody>
                  <a:tcPr marT="91425" marB="91425" marR="91425" marL="91425"/>
                </a:tc>
                <a:tc>
                  <a:txBody>
                    <a:bodyPr/>
                    <a:lstStyle/>
                    <a:p>
                      <a:pPr indent="0" lvl="0" marL="0" rtl="0" algn="l">
                        <a:spcBef>
                          <a:spcPts val="0"/>
                        </a:spcBef>
                        <a:spcAft>
                          <a:spcPts val="0"/>
                        </a:spcAft>
                        <a:buNone/>
                      </a:pPr>
                      <a:r>
                        <a:rPr lang="en-US" sz="1300"/>
                        <a:t>Peres</a:t>
                      </a:r>
                      <a:endParaRPr sz="1300"/>
                    </a:p>
                  </a:txBody>
                  <a:tcPr marT="91425" marB="91425" marR="91425" marL="91425"/>
                </a:tc>
                <a:tc>
                  <a:txBody>
                    <a:bodyPr/>
                    <a:lstStyle/>
                    <a:p>
                      <a:pPr indent="0" lvl="0" marL="0" rtl="0" algn="l">
                        <a:spcBef>
                          <a:spcPts val="0"/>
                        </a:spcBef>
                        <a:spcAft>
                          <a:spcPts val="0"/>
                        </a:spcAft>
                        <a:buNone/>
                      </a:pPr>
                      <a:r>
                        <a:rPr lang="en-US" sz="1300"/>
                        <a:t>2</a:t>
                      </a:r>
                      <a:endParaRPr sz="1300"/>
                    </a:p>
                  </a:txBody>
                  <a:tcPr marT="91425" marB="91425" marR="91425" marL="91425"/>
                </a:tc>
                <a:tc>
                  <a:txBody>
                    <a:bodyPr/>
                    <a:lstStyle/>
                    <a:p>
                      <a:pPr indent="0" lvl="0" marL="0" rtl="0" algn="l">
                        <a:spcBef>
                          <a:spcPts val="0"/>
                        </a:spcBef>
                        <a:spcAft>
                          <a:spcPts val="0"/>
                        </a:spcAft>
                        <a:buNone/>
                      </a:pPr>
                      <a:r>
                        <a:rPr lang="en-US" sz="1300"/>
                        <a:t>2</a:t>
                      </a:r>
                      <a:endParaRPr sz="1300"/>
                    </a:p>
                  </a:txBody>
                  <a:tcPr marT="91425" marB="91425" marR="91425" marL="91425"/>
                </a:tc>
              </a:tr>
            </a:tbl>
          </a:graphicData>
        </a:graphic>
      </p:graphicFrame>
      <p:sp>
        <p:nvSpPr>
          <p:cNvPr id="149" name="Google Shape;149;p27"/>
          <p:cNvSpPr/>
          <p:nvPr/>
        </p:nvSpPr>
        <p:spPr>
          <a:xfrm>
            <a:off x="264675" y="557975"/>
            <a:ext cx="3648300" cy="1530900"/>
          </a:xfrm>
          <a:prstGeom prst="wedgeRoundRectCallout">
            <a:avLst>
              <a:gd fmla="val 47846" name="adj1"/>
              <a:gd fmla="val 81183"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No contexto dos banco de dados, o conceito de chave estrangeira ou chave externa se refere ao tipo de relacionamento entre distintas tabelas de dados do banco de dados.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US" sz="1200"/>
              <a:t>Uma chave estrangeira é chamada quando há o relacionamento entre duas tabelas.</a:t>
            </a:r>
            <a:endParaRPr sz="1200"/>
          </a:p>
          <a:p>
            <a:pPr indent="0" lvl="0" marL="0" rtl="0" algn="l">
              <a:spcBef>
                <a:spcPts val="0"/>
              </a:spcBef>
              <a:spcAft>
                <a:spcPts val="0"/>
              </a:spcAft>
              <a:buNone/>
            </a:pPr>
            <a:r>
              <a:t/>
            </a:r>
            <a:endParaRPr/>
          </a:p>
        </p:txBody>
      </p:sp>
      <p:graphicFrame>
        <p:nvGraphicFramePr>
          <p:cNvPr id="150" name="Google Shape;150;p27"/>
          <p:cNvGraphicFramePr/>
          <p:nvPr/>
        </p:nvGraphicFramePr>
        <p:xfrm>
          <a:off x="5409225" y="752850"/>
          <a:ext cx="3000000" cy="3000000"/>
        </p:xfrm>
        <a:graphic>
          <a:graphicData uri="http://schemas.openxmlformats.org/drawingml/2006/table">
            <a:tbl>
              <a:tblPr>
                <a:noFill/>
                <a:tableStyleId>{0CF45A5D-48A0-4894-A70A-2A8CC207C837}</a:tableStyleId>
              </a:tblPr>
              <a:tblGrid>
                <a:gridCol w="1602450"/>
                <a:gridCol w="1602450"/>
              </a:tblGrid>
              <a:tr h="340700">
                <a:tc>
                  <a:txBody>
                    <a:bodyPr/>
                    <a:lstStyle/>
                    <a:p>
                      <a:pPr indent="0" lvl="0" marL="0" rtl="0" algn="l">
                        <a:spcBef>
                          <a:spcPts val="0"/>
                        </a:spcBef>
                        <a:spcAft>
                          <a:spcPts val="0"/>
                        </a:spcAft>
                        <a:buNone/>
                      </a:pPr>
                      <a:r>
                        <a:rPr lang="en-US" sz="1200"/>
                        <a:t>Cidade_ID</a:t>
                      </a:r>
                      <a:endParaRPr sz="1200"/>
                    </a:p>
                  </a:txBody>
                  <a:tcPr marT="91425" marB="91425" marR="91425" marL="91425"/>
                </a:tc>
                <a:tc>
                  <a:txBody>
                    <a:bodyPr/>
                    <a:lstStyle/>
                    <a:p>
                      <a:pPr indent="0" lvl="0" marL="0" rtl="0" algn="l">
                        <a:spcBef>
                          <a:spcPts val="0"/>
                        </a:spcBef>
                        <a:spcAft>
                          <a:spcPts val="0"/>
                        </a:spcAft>
                        <a:buNone/>
                      </a:pPr>
                      <a:r>
                        <a:rPr lang="en-US" sz="1200"/>
                        <a:t>Cidade</a:t>
                      </a:r>
                      <a:endParaRPr sz="1200"/>
                    </a:p>
                  </a:txBody>
                  <a:tcPr marT="91425" marB="91425" marR="91425" marL="91425"/>
                </a:tc>
              </a:tr>
              <a:tr h="340700">
                <a:tc>
                  <a:txBody>
                    <a:bodyPr/>
                    <a:lstStyle/>
                    <a:p>
                      <a:pPr indent="0" lvl="0" marL="0" rtl="0" algn="l">
                        <a:spcBef>
                          <a:spcPts val="0"/>
                        </a:spcBef>
                        <a:spcAft>
                          <a:spcPts val="0"/>
                        </a:spcAft>
                        <a:buNone/>
                      </a:pPr>
                      <a:r>
                        <a:rPr lang="en-US" sz="1200"/>
                        <a:t>1</a:t>
                      </a:r>
                      <a:endParaRPr sz="1200"/>
                    </a:p>
                  </a:txBody>
                  <a:tcPr marT="91425" marB="91425" marR="91425" marL="91425"/>
                </a:tc>
                <a:tc>
                  <a:txBody>
                    <a:bodyPr/>
                    <a:lstStyle/>
                    <a:p>
                      <a:pPr indent="0" lvl="0" marL="0" rtl="0" algn="l">
                        <a:spcBef>
                          <a:spcPts val="0"/>
                        </a:spcBef>
                        <a:spcAft>
                          <a:spcPts val="0"/>
                        </a:spcAft>
                        <a:buNone/>
                      </a:pPr>
                      <a:r>
                        <a:rPr lang="en-US" sz="1200"/>
                        <a:t>São Paulo</a:t>
                      </a:r>
                      <a:endParaRPr sz="1200"/>
                    </a:p>
                  </a:txBody>
                  <a:tcPr marT="91425" marB="91425" marR="91425" marL="91425"/>
                </a:tc>
              </a:tr>
              <a:tr h="340700">
                <a:tc>
                  <a:txBody>
                    <a:bodyPr/>
                    <a:lstStyle/>
                    <a:p>
                      <a:pPr indent="0" lvl="0" marL="0" rtl="0" algn="l">
                        <a:spcBef>
                          <a:spcPts val="0"/>
                        </a:spcBef>
                        <a:spcAft>
                          <a:spcPts val="0"/>
                        </a:spcAft>
                        <a:buNone/>
                      </a:pPr>
                      <a:r>
                        <a:rPr lang="en-US" sz="1200"/>
                        <a:t>2</a:t>
                      </a:r>
                      <a:endParaRPr sz="1200"/>
                    </a:p>
                  </a:txBody>
                  <a:tcPr marT="91425" marB="91425" marR="91425" marL="91425"/>
                </a:tc>
                <a:tc>
                  <a:txBody>
                    <a:bodyPr/>
                    <a:lstStyle/>
                    <a:p>
                      <a:pPr indent="0" lvl="0" marL="0" rtl="0" algn="l">
                        <a:spcBef>
                          <a:spcPts val="0"/>
                        </a:spcBef>
                        <a:spcAft>
                          <a:spcPts val="0"/>
                        </a:spcAft>
                        <a:buNone/>
                      </a:pPr>
                      <a:r>
                        <a:rPr lang="en-US" sz="1200"/>
                        <a:t>Brasília</a:t>
                      </a:r>
                      <a:endParaRPr sz="1200"/>
                    </a:p>
                  </a:txBody>
                  <a:tcPr marT="91425" marB="91425" marR="91425" marL="91425"/>
                </a:tc>
              </a:tr>
            </a:tbl>
          </a:graphicData>
        </a:graphic>
      </p:graphicFrame>
      <p:graphicFrame>
        <p:nvGraphicFramePr>
          <p:cNvPr id="151" name="Google Shape;151;p27"/>
          <p:cNvGraphicFramePr/>
          <p:nvPr/>
        </p:nvGraphicFramePr>
        <p:xfrm>
          <a:off x="6123150" y="2331050"/>
          <a:ext cx="3000000" cy="3000000"/>
        </p:xfrm>
        <a:graphic>
          <a:graphicData uri="http://schemas.openxmlformats.org/drawingml/2006/table">
            <a:tbl>
              <a:tblPr>
                <a:noFill/>
                <a:tableStyleId>{0CF45A5D-48A0-4894-A70A-2A8CC207C837}</a:tableStyleId>
              </a:tblPr>
              <a:tblGrid>
                <a:gridCol w="1446875"/>
                <a:gridCol w="1446875"/>
              </a:tblGrid>
              <a:tr h="316850">
                <a:tc>
                  <a:txBody>
                    <a:bodyPr/>
                    <a:lstStyle/>
                    <a:p>
                      <a:pPr indent="0" lvl="0" marL="0" rtl="0" algn="l">
                        <a:spcBef>
                          <a:spcPts val="0"/>
                        </a:spcBef>
                        <a:spcAft>
                          <a:spcPts val="0"/>
                        </a:spcAft>
                        <a:buNone/>
                      </a:pPr>
                      <a:r>
                        <a:rPr lang="en-US" sz="1200"/>
                        <a:t>Estado_ID</a:t>
                      </a:r>
                      <a:endParaRPr sz="1200"/>
                    </a:p>
                  </a:txBody>
                  <a:tcPr marT="91425" marB="91425" marR="91425" marL="91425"/>
                </a:tc>
                <a:tc>
                  <a:txBody>
                    <a:bodyPr/>
                    <a:lstStyle/>
                    <a:p>
                      <a:pPr indent="0" lvl="0" marL="0" rtl="0" algn="l">
                        <a:spcBef>
                          <a:spcPts val="0"/>
                        </a:spcBef>
                        <a:spcAft>
                          <a:spcPts val="0"/>
                        </a:spcAft>
                        <a:buNone/>
                      </a:pPr>
                      <a:r>
                        <a:rPr lang="en-US" sz="1200"/>
                        <a:t>Estado</a:t>
                      </a:r>
                      <a:endParaRPr sz="1200"/>
                    </a:p>
                  </a:txBody>
                  <a:tcPr marT="91425" marB="91425" marR="91425" marL="91425"/>
                </a:tc>
              </a:tr>
              <a:tr h="316850">
                <a:tc>
                  <a:txBody>
                    <a:bodyPr/>
                    <a:lstStyle/>
                    <a:p>
                      <a:pPr indent="0" lvl="0" marL="0" rtl="0" algn="l">
                        <a:spcBef>
                          <a:spcPts val="0"/>
                        </a:spcBef>
                        <a:spcAft>
                          <a:spcPts val="0"/>
                        </a:spcAft>
                        <a:buNone/>
                      </a:pPr>
                      <a:r>
                        <a:rPr lang="en-US" sz="1200"/>
                        <a:t>1</a:t>
                      </a:r>
                      <a:endParaRPr sz="1200"/>
                    </a:p>
                  </a:txBody>
                  <a:tcPr marT="91425" marB="91425" marR="91425" marL="91425"/>
                </a:tc>
                <a:tc>
                  <a:txBody>
                    <a:bodyPr/>
                    <a:lstStyle/>
                    <a:p>
                      <a:pPr indent="0" lvl="0" marL="0" rtl="0" algn="l">
                        <a:spcBef>
                          <a:spcPts val="0"/>
                        </a:spcBef>
                        <a:spcAft>
                          <a:spcPts val="0"/>
                        </a:spcAft>
                        <a:buNone/>
                      </a:pPr>
                      <a:r>
                        <a:rPr lang="en-US" sz="1200"/>
                        <a:t>São Paulo</a:t>
                      </a:r>
                      <a:endParaRPr sz="1200"/>
                    </a:p>
                  </a:txBody>
                  <a:tcPr marT="91425" marB="91425" marR="91425" marL="91425"/>
                </a:tc>
              </a:tr>
              <a:tr h="316850">
                <a:tc>
                  <a:txBody>
                    <a:bodyPr/>
                    <a:lstStyle/>
                    <a:p>
                      <a:pPr indent="0" lvl="0" marL="0" rtl="0" algn="l">
                        <a:spcBef>
                          <a:spcPts val="0"/>
                        </a:spcBef>
                        <a:spcAft>
                          <a:spcPts val="0"/>
                        </a:spcAft>
                        <a:buNone/>
                      </a:pPr>
                      <a:r>
                        <a:rPr lang="en-US" sz="1200"/>
                        <a:t>2</a:t>
                      </a:r>
                      <a:endParaRPr sz="1200"/>
                    </a:p>
                  </a:txBody>
                  <a:tcPr marT="91425" marB="91425" marR="91425" marL="91425"/>
                </a:tc>
                <a:tc>
                  <a:txBody>
                    <a:bodyPr/>
                    <a:lstStyle/>
                    <a:p>
                      <a:pPr indent="0" lvl="0" marL="0" rtl="0" algn="l">
                        <a:spcBef>
                          <a:spcPts val="0"/>
                        </a:spcBef>
                        <a:spcAft>
                          <a:spcPts val="0"/>
                        </a:spcAft>
                        <a:buNone/>
                      </a:pPr>
                      <a:r>
                        <a:rPr lang="en-US" sz="1200"/>
                        <a:t>Brasília</a:t>
                      </a:r>
                      <a:endParaRPr sz="1200"/>
                    </a:p>
                  </a:txBody>
                  <a:tcPr marT="91425" marB="91425" marR="91425" marL="91425"/>
                </a:tc>
              </a:tr>
            </a:tbl>
          </a:graphicData>
        </a:graphic>
      </p:graphicFrame>
      <p:cxnSp>
        <p:nvCxnSpPr>
          <p:cNvPr id="152" name="Google Shape;152;p27"/>
          <p:cNvCxnSpPr/>
          <p:nvPr/>
        </p:nvCxnSpPr>
        <p:spPr>
          <a:xfrm rot="10800000">
            <a:off x="4192050" y="1344950"/>
            <a:ext cx="0" cy="11946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27"/>
          <p:cNvCxnSpPr/>
          <p:nvPr/>
        </p:nvCxnSpPr>
        <p:spPr>
          <a:xfrm>
            <a:off x="4199225" y="1344900"/>
            <a:ext cx="1251900" cy="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27"/>
          <p:cNvCxnSpPr/>
          <p:nvPr/>
        </p:nvCxnSpPr>
        <p:spPr>
          <a:xfrm flipH="1" rot="10800000">
            <a:off x="5594175" y="2861550"/>
            <a:ext cx="593700" cy="221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8" name="Shape 158"/>
        <p:cNvGrpSpPr/>
        <p:nvPr/>
      </p:nvGrpSpPr>
      <p:grpSpPr>
        <a:xfrm>
          <a:off x="0" y="0"/>
          <a:ext cx="0" cy="0"/>
          <a:chOff x="0" y="0"/>
          <a:chExt cx="0" cy="0"/>
        </a:xfrm>
      </p:grpSpPr>
      <p:sp>
        <p:nvSpPr>
          <p:cNvPr id="159" name="Google Shape;159;p28"/>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EE4C4C"/>
                </a:solidFill>
                <a:latin typeface="Century Gothic"/>
                <a:ea typeface="Century Gothic"/>
                <a:cs typeface="Century Gothic"/>
                <a:sym typeface="Century Gothic"/>
              </a:rPr>
              <a:t>SQL</a:t>
            </a:r>
            <a:endParaRPr b="0" sz="4000" strike="noStrike">
              <a:latin typeface="Arial"/>
              <a:ea typeface="Arial"/>
              <a:cs typeface="Arial"/>
              <a:sym typeface="Arial"/>
            </a:endParaRPr>
          </a:p>
        </p:txBody>
      </p:sp>
      <p:sp>
        <p:nvSpPr>
          <p:cNvPr id="160" name="Google Shape;160;p28"/>
          <p:cNvSpPr/>
          <p:nvPr/>
        </p:nvSpPr>
        <p:spPr>
          <a:xfrm>
            <a:off x="565550" y="2332086"/>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rPr lang="en-US" sz="2400">
                <a:solidFill>
                  <a:srgbClr val="181818"/>
                </a:solidFill>
                <a:latin typeface="Calibri"/>
                <a:ea typeface="Calibri"/>
                <a:cs typeface="Calibri"/>
                <a:sym typeface="Calibri"/>
              </a:rPr>
              <a:t>SQL é uma linguagem de programação usada por quase todos os bancos de dados relacionais para consultar, manipular e definir dados e fornecer controle de acesso. O SQL foi desenvolvido pela primeira vez na IBM nos anos 1970, com a Oracle como principal contribuinte, o que levou à implementação do padrão SQL ANSI. Embora o SQL ainda seja amplamente usado hoje em dia, novas linguagens de programação estão começando a aparecer.</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29"/>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EE4C4C"/>
                </a:solidFill>
                <a:latin typeface="Century Gothic"/>
                <a:ea typeface="Century Gothic"/>
                <a:cs typeface="Century Gothic"/>
                <a:sym typeface="Century Gothic"/>
              </a:rPr>
              <a:t>Banco de dados não relacionais (NoSQL)</a:t>
            </a:r>
            <a:endParaRPr b="0" sz="4000" strike="noStrike">
              <a:latin typeface="Arial"/>
              <a:ea typeface="Arial"/>
              <a:cs typeface="Arial"/>
              <a:sym typeface="Arial"/>
            </a:endParaRPr>
          </a:p>
        </p:txBody>
      </p:sp>
      <p:sp>
        <p:nvSpPr>
          <p:cNvPr id="166" name="Google Shape;166;p29"/>
          <p:cNvSpPr/>
          <p:nvPr/>
        </p:nvSpPr>
        <p:spPr>
          <a:xfrm>
            <a:off x="604375" y="2442261"/>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NoSQL é um termo genérico que representa os bancos de dados não relacionais. Uma classe definida de banco de dados que fornecem um mecanismo para armazenamento e recuperação de dados que são modelados de </a:t>
            </a:r>
            <a:r>
              <a:rPr b="1" lang="en-US" sz="2400">
                <a:solidFill>
                  <a:srgbClr val="181818"/>
                </a:solidFill>
                <a:latin typeface="Calibri"/>
                <a:ea typeface="Calibri"/>
                <a:cs typeface="Calibri"/>
                <a:sym typeface="Calibri"/>
              </a:rPr>
              <a:t>formas </a:t>
            </a:r>
            <a:r>
              <a:rPr lang="en-US" sz="2400">
                <a:solidFill>
                  <a:srgbClr val="181818"/>
                </a:solidFill>
                <a:latin typeface="Calibri"/>
                <a:ea typeface="Calibri"/>
                <a:cs typeface="Calibri"/>
                <a:sym typeface="Calibri"/>
              </a:rPr>
              <a:t>diferentes das relações tabulares usadas nos bancos de dados relacionais.</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sp>
        <p:nvSpPr>
          <p:cNvPr id="171" name="Google Shape;171;p30"/>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EE4C4C"/>
                </a:solidFill>
                <a:latin typeface="Century Gothic"/>
                <a:ea typeface="Century Gothic"/>
                <a:cs typeface="Century Gothic"/>
                <a:sym typeface="Century Gothic"/>
              </a:rPr>
              <a:t>Banco de dados não relacionais (NoSQL)</a:t>
            </a:r>
            <a:endParaRPr b="0" sz="4000" strike="noStrike">
              <a:latin typeface="Arial"/>
              <a:ea typeface="Arial"/>
              <a:cs typeface="Arial"/>
              <a:sym typeface="Arial"/>
            </a:endParaRPr>
          </a:p>
        </p:txBody>
      </p:sp>
      <p:sp>
        <p:nvSpPr>
          <p:cNvPr id="172" name="Google Shape;172;p30"/>
          <p:cNvSpPr/>
          <p:nvPr/>
        </p:nvSpPr>
        <p:spPr>
          <a:xfrm>
            <a:off x="604375" y="2594661"/>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Bancos de dados NoSQL são criados para modelos de dados específicos e têm esquemas flexíveis para a criação de aplicativos modernos. Os bancos de dados NoSQL são amplamente reconhecidos por sua facilidade de desenvolvimento, funcionalidade e performance em escala.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6" name="Shape 176"/>
        <p:cNvGrpSpPr/>
        <p:nvPr/>
      </p:nvGrpSpPr>
      <p:grpSpPr>
        <a:xfrm>
          <a:off x="0" y="0"/>
          <a:ext cx="0" cy="0"/>
          <a:chOff x="0" y="0"/>
          <a:chExt cx="0" cy="0"/>
        </a:xfrm>
      </p:grpSpPr>
      <p:sp>
        <p:nvSpPr>
          <p:cNvPr id="177" name="Google Shape;177;p31"/>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EE4C4C"/>
                </a:solidFill>
                <a:latin typeface="Century Gothic"/>
                <a:ea typeface="Century Gothic"/>
                <a:cs typeface="Century Gothic"/>
                <a:sym typeface="Century Gothic"/>
              </a:rPr>
              <a:t>Por que utilizar um banco de dados NoSQL?</a:t>
            </a:r>
            <a:endParaRPr b="0" sz="4000" strike="noStrike">
              <a:latin typeface="Arial"/>
              <a:ea typeface="Arial"/>
              <a:cs typeface="Arial"/>
              <a:sym typeface="Arial"/>
            </a:endParaRPr>
          </a:p>
        </p:txBody>
      </p:sp>
      <p:sp>
        <p:nvSpPr>
          <p:cNvPr id="178" name="Google Shape;178;p31"/>
          <p:cNvSpPr/>
          <p:nvPr/>
        </p:nvSpPr>
        <p:spPr>
          <a:xfrm>
            <a:off x="604375" y="2975661"/>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Os bancos de dados NoSQL são ideais para muitos aplicativos modernos, como dispositivos móveis, Web e jogos, que exigem bancos de dados flexíveis, escaláveis, de alta performance e altamente funcionais para proporcionar ótimas experiências aos usuários.</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2" name="Shape 182"/>
        <p:cNvGrpSpPr/>
        <p:nvPr/>
      </p:nvGrpSpPr>
      <p:grpSpPr>
        <a:xfrm>
          <a:off x="0" y="0"/>
          <a:ext cx="0" cy="0"/>
          <a:chOff x="0" y="0"/>
          <a:chExt cx="0" cy="0"/>
        </a:xfrm>
      </p:grpSpPr>
      <p:sp>
        <p:nvSpPr>
          <p:cNvPr id="183" name="Google Shape;183;p32"/>
          <p:cNvSpPr/>
          <p:nvPr/>
        </p:nvSpPr>
        <p:spPr>
          <a:xfrm>
            <a:off x="619350" y="2833411"/>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b="1" lang="en-US" sz="2400">
                <a:solidFill>
                  <a:srgbClr val="181818"/>
                </a:solidFill>
                <a:latin typeface="Calibri"/>
                <a:ea typeface="Calibri"/>
                <a:cs typeface="Calibri"/>
                <a:sym typeface="Calibri"/>
              </a:rPr>
              <a:t>Flexibilidade:</a:t>
            </a:r>
            <a:r>
              <a:rPr lang="en-US" sz="2400">
                <a:solidFill>
                  <a:srgbClr val="181818"/>
                </a:solidFill>
                <a:latin typeface="Calibri"/>
                <a:ea typeface="Calibri"/>
                <a:cs typeface="Calibri"/>
                <a:sym typeface="Calibri"/>
              </a:rPr>
              <a:t> os bancos de dados NoSQL geralmente fornecem esquemas flexíveis que permitem um desenvolvimento mais rápido e iterativo. O modelo de dados flexível torna os bancos de dados NoSQL ideais para dados semiestruturados e não estruturados.</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 name="Shape 67"/>
        <p:cNvGrpSpPr/>
        <p:nvPr/>
      </p:nvGrpSpPr>
      <p:grpSpPr>
        <a:xfrm>
          <a:off x="0" y="0"/>
          <a:ext cx="0" cy="0"/>
          <a:chOff x="0" y="0"/>
          <a:chExt cx="0" cy="0"/>
        </a:xfrm>
      </p:grpSpPr>
      <p:sp>
        <p:nvSpPr>
          <p:cNvPr id="68" name="Google Shape;68;p15"/>
          <p:cNvSpPr/>
          <p:nvPr/>
        </p:nvSpPr>
        <p:spPr>
          <a:xfrm>
            <a:off x="1078200" y="1833120"/>
            <a:ext cx="7132680" cy="23716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565560" y="636480"/>
            <a:ext cx="740988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i="0" lang="en-US" sz="4000" u="none" cap="none" strike="noStrike">
                <a:solidFill>
                  <a:srgbClr val="EE4C4C"/>
                </a:solidFill>
                <a:latin typeface="Century Gothic"/>
                <a:ea typeface="Century Gothic"/>
                <a:cs typeface="Century Gothic"/>
                <a:sym typeface="Century Gothic"/>
              </a:rPr>
              <a:t>Mais sobre mim</a:t>
            </a:r>
            <a:endParaRPr b="0" i="0" sz="4000" u="none" cap="none" strike="noStrike">
              <a:latin typeface="Arial"/>
              <a:ea typeface="Arial"/>
              <a:cs typeface="Arial"/>
              <a:sym typeface="Arial"/>
            </a:endParaRPr>
          </a:p>
        </p:txBody>
      </p:sp>
      <p:pic>
        <p:nvPicPr>
          <p:cNvPr id="70" name="Google Shape;70;p15"/>
          <p:cNvPicPr preferRelativeResize="0"/>
          <p:nvPr/>
        </p:nvPicPr>
        <p:blipFill rotWithShape="1">
          <a:blip r:embed="rId3">
            <a:alphaModFix/>
          </a:blip>
          <a:srcRect b="41189" l="0" r="0" t="0"/>
          <a:stretch/>
        </p:blipFill>
        <p:spPr>
          <a:xfrm>
            <a:off x="2011320" y="1980000"/>
            <a:ext cx="4828680" cy="125964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7" name="Shape 187"/>
        <p:cNvGrpSpPr/>
        <p:nvPr/>
      </p:nvGrpSpPr>
      <p:grpSpPr>
        <a:xfrm>
          <a:off x="0" y="0"/>
          <a:ext cx="0" cy="0"/>
          <a:chOff x="0" y="0"/>
          <a:chExt cx="0" cy="0"/>
        </a:xfrm>
      </p:grpSpPr>
      <p:sp>
        <p:nvSpPr>
          <p:cNvPr id="188" name="Google Shape;188;p33"/>
          <p:cNvSpPr/>
          <p:nvPr/>
        </p:nvSpPr>
        <p:spPr>
          <a:xfrm>
            <a:off x="619350" y="2833411"/>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b="1" lang="en-US" sz="2400">
                <a:solidFill>
                  <a:srgbClr val="181818"/>
                </a:solidFill>
                <a:latin typeface="Calibri"/>
                <a:ea typeface="Calibri"/>
                <a:cs typeface="Calibri"/>
                <a:sym typeface="Calibri"/>
              </a:rPr>
              <a:t>Escalabilidade: </a:t>
            </a:r>
            <a:r>
              <a:rPr lang="en-US" sz="2400">
                <a:solidFill>
                  <a:srgbClr val="181818"/>
                </a:solidFill>
                <a:latin typeface="Calibri"/>
                <a:ea typeface="Calibri"/>
                <a:cs typeface="Calibri"/>
                <a:sym typeface="Calibri"/>
              </a:rPr>
              <a:t>os bancos de dados NoSQL geralmente são projetados para serem escalados horizontalmente usando clusters distribuídos de hardware, em vez de escalá-los verticalmente adicionando servidores caros e robustos. Alguns provedores de nuvem lidam com essas operações nos bastidores como um serviço totalmente gerenciado.</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2" name="Shape 192"/>
        <p:cNvGrpSpPr/>
        <p:nvPr/>
      </p:nvGrpSpPr>
      <p:grpSpPr>
        <a:xfrm>
          <a:off x="0" y="0"/>
          <a:ext cx="0" cy="0"/>
          <a:chOff x="0" y="0"/>
          <a:chExt cx="0" cy="0"/>
        </a:xfrm>
      </p:grpSpPr>
      <p:sp>
        <p:nvSpPr>
          <p:cNvPr id="193" name="Google Shape;193;p34"/>
          <p:cNvSpPr/>
          <p:nvPr/>
        </p:nvSpPr>
        <p:spPr>
          <a:xfrm>
            <a:off x="619350" y="2833411"/>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b="1" lang="en-US" sz="2400">
                <a:solidFill>
                  <a:srgbClr val="181818"/>
                </a:solidFill>
                <a:latin typeface="Calibri"/>
                <a:ea typeface="Calibri"/>
                <a:cs typeface="Calibri"/>
                <a:sym typeface="Calibri"/>
              </a:rPr>
              <a:t>Alta performance:</a:t>
            </a:r>
            <a:r>
              <a:rPr lang="en-US" sz="2400">
                <a:solidFill>
                  <a:srgbClr val="181818"/>
                </a:solidFill>
                <a:latin typeface="Calibri"/>
                <a:ea typeface="Calibri"/>
                <a:cs typeface="Calibri"/>
                <a:sym typeface="Calibri"/>
              </a:rPr>
              <a:t> o banco de dados NoSQL é otimizado para modelos de dados específicos e padrões de acesso que permitem maior performance do que quando se tenta realizar uma funcionalidade semelhante com bancos de dados relacionais.</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7" name="Shape 197"/>
        <p:cNvGrpSpPr/>
        <p:nvPr/>
      </p:nvGrpSpPr>
      <p:grpSpPr>
        <a:xfrm>
          <a:off x="0" y="0"/>
          <a:ext cx="0" cy="0"/>
          <a:chOff x="0" y="0"/>
          <a:chExt cx="0" cy="0"/>
        </a:xfrm>
      </p:grpSpPr>
      <p:sp>
        <p:nvSpPr>
          <p:cNvPr id="198" name="Google Shape;198;p35"/>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EE4C4C"/>
                </a:solidFill>
                <a:latin typeface="Century Gothic"/>
                <a:ea typeface="Century Gothic"/>
                <a:cs typeface="Century Gothic"/>
                <a:sym typeface="Century Gothic"/>
              </a:rPr>
              <a:t>Tipos de bancos de dados NoSQL</a:t>
            </a:r>
            <a:endParaRPr b="0" sz="4000" strike="noStrike">
              <a:latin typeface="Arial"/>
              <a:ea typeface="Arial"/>
              <a:cs typeface="Arial"/>
              <a:sym typeface="Arial"/>
            </a:endParaRPr>
          </a:p>
        </p:txBody>
      </p:sp>
      <p:sp>
        <p:nvSpPr>
          <p:cNvPr id="199" name="Google Shape;199;p35"/>
          <p:cNvSpPr/>
          <p:nvPr/>
        </p:nvSpPr>
        <p:spPr>
          <a:xfrm>
            <a:off x="604375" y="2975661"/>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b="1" lang="en-US" sz="2400">
                <a:solidFill>
                  <a:srgbClr val="181818"/>
                </a:solidFill>
                <a:latin typeface="Calibri"/>
                <a:ea typeface="Calibri"/>
                <a:cs typeface="Calibri"/>
                <a:sym typeface="Calibri"/>
              </a:rPr>
              <a:t>Chave-valor:</a:t>
            </a:r>
            <a:r>
              <a:rPr lang="en-US" sz="2400">
                <a:solidFill>
                  <a:srgbClr val="181818"/>
                </a:solidFill>
                <a:latin typeface="Calibri"/>
                <a:ea typeface="Calibri"/>
                <a:cs typeface="Calibri"/>
                <a:sym typeface="Calibri"/>
              </a:rPr>
              <a:t> os bancos de dados de chave-valor são altamente particionáveis e permitem escalabilidade horizontal em escalas que outros tipos de bancos de dados não conseguem alcançar.</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Exemplo: Amazon Dynamo</a:t>
            </a:r>
            <a:r>
              <a:rPr lang="en-US" sz="2400">
                <a:solidFill>
                  <a:srgbClr val="181818"/>
                </a:solidFill>
                <a:latin typeface="Calibri"/>
                <a:ea typeface="Calibri"/>
                <a:cs typeface="Calibri"/>
                <a:sym typeface="Calibri"/>
              </a:rPr>
              <a:t> DB</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3" name="Shape 203"/>
        <p:cNvGrpSpPr/>
        <p:nvPr/>
      </p:nvGrpSpPr>
      <p:grpSpPr>
        <a:xfrm>
          <a:off x="0" y="0"/>
          <a:ext cx="0" cy="0"/>
          <a:chOff x="0" y="0"/>
          <a:chExt cx="0" cy="0"/>
        </a:xfrm>
      </p:grpSpPr>
      <p:sp>
        <p:nvSpPr>
          <p:cNvPr id="204" name="Google Shape;204;p36"/>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t/>
            </a:r>
            <a:endParaRPr b="0" sz="4000" strike="noStrike">
              <a:latin typeface="Arial"/>
              <a:ea typeface="Arial"/>
              <a:cs typeface="Arial"/>
              <a:sym typeface="Arial"/>
            </a:endParaRPr>
          </a:p>
        </p:txBody>
      </p:sp>
      <p:sp>
        <p:nvSpPr>
          <p:cNvPr id="205" name="Google Shape;205;p36"/>
          <p:cNvSpPr/>
          <p:nvPr/>
        </p:nvSpPr>
        <p:spPr>
          <a:xfrm>
            <a:off x="611875" y="2275386"/>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b="1" lang="en-US" sz="2400">
                <a:solidFill>
                  <a:srgbClr val="181818"/>
                </a:solidFill>
                <a:latin typeface="Calibri"/>
                <a:ea typeface="Calibri"/>
                <a:cs typeface="Calibri"/>
                <a:sym typeface="Calibri"/>
              </a:rPr>
              <a:t>Documento: </a:t>
            </a:r>
            <a:r>
              <a:rPr lang="en-US" sz="2400">
                <a:solidFill>
                  <a:srgbClr val="181818"/>
                </a:solidFill>
                <a:latin typeface="Calibri"/>
                <a:ea typeface="Calibri"/>
                <a:cs typeface="Calibri"/>
                <a:sym typeface="Calibri"/>
              </a:rPr>
              <a:t>no código do aplicativo, os dados costumam ser representados como um objeto ou um documento do tipo JSON porque esse é um modelo de dados eficiente e intuitivo para os desenvolvedores. Os bancos de dados de documentos facilitam para que os desenvolvedores armazenem e consultem dados usando o mesmo formato de modelo de documento que usam no código do aplicativo.</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Exemplo: MongoDB</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9" name="Shape 209"/>
        <p:cNvGrpSpPr/>
        <p:nvPr/>
      </p:nvGrpSpPr>
      <p:grpSpPr>
        <a:xfrm>
          <a:off x="0" y="0"/>
          <a:ext cx="0" cy="0"/>
          <a:chOff x="0" y="0"/>
          <a:chExt cx="0" cy="0"/>
        </a:xfrm>
      </p:grpSpPr>
      <p:sp>
        <p:nvSpPr>
          <p:cNvPr id="210" name="Google Shape;210;p37"/>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t/>
            </a:r>
            <a:endParaRPr b="0" sz="4000" strike="noStrike">
              <a:latin typeface="Arial"/>
              <a:ea typeface="Arial"/>
              <a:cs typeface="Arial"/>
              <a:sym typeface="Arial"/>
            </a:endParaRPr>
          </a:p>
        </p:txBody>
      </p:sp>
      <p:sp>
        <p:nvSpPr>
          <p:cNvPr id="211" name="Google Shape;211;p37"/>
          <p:cNvSpPr/>
          <p:nvPr/>
        </p:nvSpPr>
        <p:spPr>
          <a:xfrm>
            <a:off x="611875" y="2275386"/>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b="1" lang="en-US" sz="2400">
                <a:solidFill>
                  <a:srgbClr val="181818"/>
                </a:solidFill>
                <a:latin typeface="Calibri"/>
                <a:ea typeface="Calibri"/>
                <a:cs typeface="Calibri"/>
                <a:sym typeface="Calibri"/>
              </a:rPr>
              <a:t>Em memória: </a:t>
            </a:r>
            <a:r>
              <a:rPr lang="en-US" sz="2400">
                <a:solidFill>
                  <a:srgbClr val="181818"/>
                </a:solidFill>
                <a:latin typeface="Calibri"/>
                <a:ea typeface="Calibri"/>
                <a:cs typeface="Calibri"/>
                <a:sym typeface="Calibri"/>
              </a:rPr>
              <a:t>aplicações de jogos e tecnologia de publicidade têm casos de uso como placares de líderes, armazenamentos de sessões e análises em tempo real que exigem tempos de resposta em microssegundos e podem ter grandes picos de tráfego a qualquer momento.</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Exemplo: Redis</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5" name="Shape 215"/>
        <p:cNvGrpSpPr/>
        <p:nvPr/>
      </p:nvGrpSpPr>
      <p:grpSpPr>
        <a:xfrm>
          <a:off x="0" y="0"/>
          <a:ext cx="0" cy="0"/>
          <a:chOff x="0" y="0"/>
          <a:chExt cx="0" cy="0"/>
        </a:xfrm>
      </p:grpSpPr>
      <p:sp>
        <p:nvSpPr>
          <p:cNvPr id="216" name="Google Shape;216;p38"/>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3300">
                <a:solidFill>
                  <a:srgbClr val="EE4C4C"/>
                </a:solidFill>
                <a:latin typeface="Century Gothic"/>
                <a:ea typeface="Century Gothic"/>
                <a:cs typeface="Century Gothic"/>
                <a:sym typeface="Century Gothic"/>
              </a:rPr>
              <a:t>Banco de dados noSQL</a:t>
            </a:r>
            <a:endParaRPr b="0" sz="3300" strike="noStrike">
              <a:latin typeface="Arial"/>
              <a:ea typeface="Arial"/>
              <a:cs typeface="Arial"/>
              <a:sym typeface="Arial"/>
            </a:endParaRPr>
          </a:p>
        </p:txBody>
      </p:sp>
      <p:sp>
        <p:nvSpPr>
          <p:cNvPr id="217" name="Google Shape;217;p38"/>
          <p:cNvSpPr txBox="1"/>
          <p:nvPr/>
        </p:nvSpPr>
        <p:spPr>
          <a:xfrm>
            <a:off x="143075" y="4714300"/>
            <a:ext cx="416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Fonte: Oracle</a:t>
            </a:r>
            <a:endParaRPr sz="1000"/>
          </a:p>
        </p:txBody>
      </p:sp>
      <p:pic>
        <p:nvPicPr>
          <p:cNvPr id="218" name="Google Shape;218;p38"/>
          <p:cNvPicPr preferRelativeResize="0"/>
          <p:nvPr/>
        </p:nvPicPr>
        <p:blipFill>
          <a:blip r:embed="rId3">
            <a:alphaModFix/>
          </a:blip>
          <a:stretch>
            <a:fillRect/>
          </a:stretch>
        </p:blipFill>
        <p:spPr>
          <a:xfrm>
            <a:off x="3171825" y="1578180"/>
            <a:ext cx="2800350" cy="2638425"/>
          </a:xfrm>
          <a:prstGeom prst="rect">
            <a:avLst/>
          </a:prstGeom>
          <a:noFill/>
          <a:ln>
            <a:noFill/>
          </a:ln>
        </p:spPr>
      </p:pic>
      <p:sp>
        <p:nvSpPr>
          <p:cNvPr id="219" name="Google Shape;219;p38"/>
          <p:cNvSpPr txBox="1"/>
          <p:nvPr/>
        </p:nvSpPr>
        <p:spPr>
          <a:xfrm>
            <a:off x="3191400" y="4216600"/>
            <a:ext cx="2761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NoSQL orientado a documento</a:t>
            </a:r>
            <a:endParaRPr sz="12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16"/>
          <p:cNvSpPr/>
          <p:nvPr/>
        </p:nvSpPr>
        <p:spPr>
          <a:xfrm>
            <a:off x="565560" y="636480"/>
            <a:ext cx="740988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EE4C4C"/>
                </a:solidFill>
                <a:latin typeface="Century Gothic"/>
                <a:ea typeface="Century Gothic"/>
                <a:cs typeface="Century Gothic"/>
                <a:sym typeface="Century Gothic"/>
              </a:rPr>
              <a:t>O que é um banco de dados relacional?</a:t>
            </a:r>
            <a:endParaRPr b="0" sz="4000" strike="noStrike">
              <a:latin typeface="Arial"/>
              <a:ea typeface="Arial"/>
              <a:cs typeface="Arial"/>
              <a:sym typeface="Arial"/>
            </a:endParaRPr>
          </a:p>
        </p:txBody>
      </p:sp>
      <p:sp>
        <p:nvSpPr>
          <p:cNvPr id="76" name="Google Shape;76;p16"/>
          <p:cNvSpPr/>
          <p:nvPr/>
        </p:nvSpPr>
        <p:spPr>
          <a:xfrm>
            <a:off x="540000" y="2002996"/>
            <a:ext cx="8100000" cy="2203200"/>
          </a:xfrm>
          <a:prstGeom prst="rect">
            <a:avLst/>
          </a:prstGeom>
          <a:noFill/>
          <a:ln>
            <a:noFill/>
          </a:ln>
        </p:spPr>
        <p:txBody>
          <a:bodyPr anchorCtr="0" anchor="ctr" bIns="91425" lIns="91425" spcFirstLastPara="1" rIns="91425" wrap="square" tIns="91425">
            <a:noAutofit/>
          </a:bodyPr>
          <a:lstStyle/>
          <a:p>
            <a:pPr indent="0" lvl="0" marL="76320" marR="0" rtl="0" algn="l">
              <a:lnSpc>
                <a:spcPct val="100000"/>
              </a:lnSpc>
              <a:spcBef>
                <a:spcPts val="0"/>
              </a:spcBef>
              <a:spcAft>
                <a:spcPts val="0"/>
              </a:spcAft>
              <a:buSzPts val="2400"/>
              <a:buFont typeface="Arial"/>
              <a:buNone/>
            </a:pPr>
            <a:r>
              <a:rPr lang="en-US" sz="2400">
                <a:solidFill>
                  <a:srgbClr val="181818"/>
                </a:solidFill>
                <a:latin typeface="Calibri"/>
                <a:ea typeface="Calibri"/>
                <a:cs typeface="Calibri"/>
                <a:sym typeface="Calibri"/>
              </a:rPr>
              <a:t>Um banco de dados relacional é uma coleção organizada de informações - ou dados - estruturadas, normalmente armazenadas eletronicamente em um sistema de computador. Um banco de dados é geralmente controlado por um sistema de gerenciamento de banco de dados (SGBD). </a:t>
            </a:r>
            <a:endParaRPr b="0" sz="2400" strike="noStrike">
              <a:latin typeface="Arial"/>
              <a:ea typeface="Arial"/>
              <a:cs typeface="Arial"/>
              <a:sym typeface="Arial"/>
            </a:endParaRPr>
          </a:p>
        </p:txBody>
      </p:sp>
      <p:sp>
        <p:nvSpPr>
          <p:cNvPr id="77" name="Google Shape;77;p16"/>
          <p:cNvSpPr txBox="1"/>
          <p:nvPr/>
        </p:nvSpPr>
        <p:spPr>
          <a:xfrm>
            <a:off x="143075" y="4714300"/>
            <a:ext cx="416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Fonte: Oracle</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 name="Shape 81"/>
        <p:cNvGrpSpPr/>
        <p:nvPr/>
      </p:nvGrpSpPr>
      <p:grpSpPr>
        <a:xfrm>
          <a:off x="0" y="0"/>
          <a:ext cx="0" cy="0"/>
          <a:chOff x="0" y="0"/>
          <a:chExt cx="0" cy="0"/>
        </a:xfrm>
      </p:grpSpPr>
      <p:sp>
        <p:nvSpPr>
          <p:cNvPr id="82" name="Google Shape;82;p17"/>
          <p:cNvSpPr/>
          <p:nvPr/>
        </p:nvSpPr>
        <p:spPr>
          <a:xfrm>
            <a:off x="565550" y="1273352"/>
            <a:ext cx="8100000" cy="3097500"/>
          </a:xfrm>
          <a:prstGeom prst="rect">
            <a:avLst/>
          </a:prstGeom>
          <a:noFill/>
          <a:ln>
            <a:noFill/>
          </a:ln>
        </p:spPr>
        <p:txBody>
          <a:bodyPr anchorCtr="0" anchor="ctr" bIns="91425" lIns="91425" spcFirstLastPara="1" rIns="91425" wrap="square" tIns="91425">
            <a:noAutofit/>
          </a:bodyPr>
          <a:lstStyle/>
          <a:p>
            <a:pPr indent="0" lvl="0" marL="76319" rtl="0" algn="l">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Os dados nos tipos mais comuns de bancos de dados em operação atualmente são modelados em linhas e colunas em uma série de tabelas para tornar o processamento e a consulta de dados eficientes. Os dados podem ser facilmente acessados, gerenciados, modificados, atualizados, controlados e organizados. </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83" name="Google Shape;83;p17"/>
          <p:cNvSpPr txBox="1"/>
          <p:nvPr/>
        </p:nvSpPr>
        <p:spPr>
          <a:xfrm>
            <a:off x="143075" y="4714300"/>
            <a:ext cx="416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Fonte: Oracle</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sp>
        <p:nvSpPr>
          <p:cNvPr id="88" name="Google Shape;88;p18"/>
          <p:cNvSpPr txBox="1"/>
          <p:nvPr/>
        </p:nvSpPr>
        <p:spPr>
          <a:xfrm>
            <a:off x="143075" y="4714300"/>
            <a:ext cx="416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Fonte: Oracle</a:t>
            </a:r>
            <a:endParaRPr sz="1000"/>
          </a:p>
        </p:txBody>
      </p:sp>
      <p:graphicFrame>
        <p:nvGraphicFramePr>
          <p:cNvPr id="89" name="Google Shape;89;p18"/>
          <p:cNvGraphicFramePr/>
          <p:nvPr/>
        </p:nvGraphicFramePr>
        <p:xfrm>
          <a:off x="723600" y="2348875"/>
          <a:ext cx="3000000" cy="3000000"/>
        </p:xfrm>
        <a:graphic>
          <a:graphicData uri="http://schemas.openxmlformats.org/drawingml/2006/table">
            <a:tbl>
              <a:tblPr>
                <a:noFill/>
                <a:tableStyleId>{0CF45A5D-48A0-4894-A70A-2A8CC207C837}</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US"/>
                        <a:t>ID</a:t>
                      </a:r>
                      <a:endParaRPr b="1"/>
                    </a:p>
                  </a:txBody>
                  <a:tcPr marT="91425" marB="91425" marR="91425" marL="91425"/>
                </a:tc>
                <a:tc>
                  <a:txBody>
                    <a:bodyPr/>
                    <a:lstStyle/>
                    <a:p>
                      <a:pPr indent="0" lvl="0" marL="0" rtl="0" algn="l">
                        <a:spcBef>
                          <a:spcPts val="0"/>
                        </a:spcBef>
                        <a:spcAft>
                          <a:spcPts val="0"/>
                        </a:spcAft>
                        <a:buNone/>
                      </a:pPr>
                      <a:r>
                        <a:rPr b="1" lang="en-US"/>
                        <a:t>Nome</a:t>
                      </a:r>
                      <a:endParaRPr b="1"/>
                    </a:p>
                  </a:txBody>
                  <a:tcPr marT="91425" marB="91425" marR="91425" marL="91425"/>
                </a:tc>
                <a:tc>
                  <a:txBody>
                    <a:bodyPr/>
                    <a:lstStyle/>
                    <a:p>
                      <a:pPr indent="0" lvl="0" marL="0" rtl="0" algn="l">
                        <a:spcBef>
                          <a:spcPts val="0"/>
                        </a:spcBef>
                        <a:spcAft>
                          <a:spcPts val="0"/>
                        </a:spcAft>
                        <a:buNone/>
                      </a:pPr>
                      <a:r>
                        <a:rPr b="1" lang="en-US"/>
                        <a:t>Sobrenome</a:t>
                      </a:r>
                      <a:endParaRPr b="1"/>
                    </a:p>
                  </a:txBody>
                  <a:tcPr marT="91425" marB="91425" marR="91425" marL="91425"/>
                </a:tc>
                <a:tc>
                  <a:txBody>
                    <a:bodyPr/>
                    <a:lstStyle/>
                    <a:p>
                      <a:pPr indent="0" lvl="0" marL="0" rtl="0" algn="l">
                        <a:spcBef>
                          <a:spcPts val="0"/>
                        </a:spcBef>
                        <a:spcAft>
                          <a:spcPts val="0"/>
                        </a:spcAft>
                        <a:buNone/>
                      </a:pPr>
                      <a:r>
                        <a:rPr b="1" lang="en-US"/>
                        <a:t>Cidade</a:t>
                      </a:r>
                      <a:endParaRPr b="1"/>
                    </a:p>
                  </a:txBody>
                  <a:tcPr marT="91425" marB="91425" marR="91425" marL="91425"/>
                </a:tc>
                <a:tc>
                  <a:txBody>
                    <a:bodyPr/>
                    <a:lstStyle/>
                    <a:p>
                      <a:pPr indent="0" lvl="0" marL="0" rtl="0" algn="l">
                        <a:spcBef>
                          <a:spcPts val="0"/>
                        </a:spcBef>
                        <a:spcAft>
                          <a:spcPts val="0"/>
                        </a:spcAft>
                        <a:buNone/>
                      </a:pPr>
                      <a:r>
                        <a:rPr b="1" lang="en-US"/>
                        <a:t>Estado</a:t>
                      </a:r>
                      <a:endParaRPr b="1"/>
                    </a:p>
                  </a:txBody>
                  <a:tcPr marT="91425" marB="91425" marR="91425" marL="91425"/>
                </a:tc>
              </a:tr>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José </a:t>
                      </a:r>
                      <a:endParaRPr/>
                    </a:p>
                  </a:txBody>
                  <a:tcPr marT="91425" marB="91425" marR="91425" marL="91425"/>
                </a:tc>
                <a:tc>
                  <a:txBody>
                    <a:bodyPr/>
                    <a:lstStyle/>
                    <a:p>
                      <a:pPr indent="0" lvl="0" marL="0" rtl="0" algn="l">
                        <a:spcBef>
                          <a:spcPts val="0"/>
                        </a:spcBef>
                        <a:spcAft>
                          <a:spcPts val="0"/>
                        </a:spcAft>
                        <a:buNone/>
                      </a:pPr>
                      <a:r>
                        <a:rPr lang="en-US"/>
                        <a:t>da Silva</a:t>
                      </a:r>
                      <a:endParaRPr/>
                    </a:p>
                  </a:txBody>
                  <a:tcPr marT="91425" marB="91425" marR="91425" marL="91425"/>
                </a:tc>
                <a:tc>
                  <a:txBody>
                    <a:bodyPr/>
                    <a:lstStyle/>
                    <a:p>
                      <a:pPr indent="0" lvl="0" marL="0" rtl="0" algn="l">
                        <a:spcBef>
                          <a:spcPts val="0"/>
                        </a:spcBef>
                        <a:spcAft>
                          <a:spcPts val="0"/>
                        </a:spcAft>
                        <a:buNone/>
                      </a:pPr>
                      <a:r>
                        <a:rPr lang="en-US"/>
                        <a:t>São Paulo</a:t>
                      </a:r>
                      <a:endParaRPr/>
                    </a:p>
                  </a:txBody>
                  <a:tcPr marT="91425" marB="91425" marR="91425" marL="91425"/>
                </a:tc>
                <a:tc>
                  <a:txBody>
                    <a:bodyPr/>
                    <a:lstStyle/>
                    <a:p>
                      <a:pPr indent="0" lvl="0" marL="0" rtl="0" algn="l">
                        <a:spcBef>
                          <a:spcPts val="0"/>
                        </a:spcBef>
                        <a:spcAft>
                          <a:spcPts val="0"/>
                        </a:spcAft>
                        <a:buNone/>
                      </a:pPr>
                      <a:r>
                        <a:rPr lang="en-US"/>
                        <a:t>SP</a:t>
                      </a:r>
                      <a:endParaRPr/>
                    </a:p>
                  </a:txBody>
                  <a:tcPr marT="91425" marB="91425" marR="91425" marL="91425"/>
                </a:tc>
              </a:tr>
              <a:tr h="38100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Maria</a:t>
                      </a:r>
                      <a:endParaRPr/>
                    </a:p>
                  </a:txBody>
                  <a:tcPr marT="91425" marB="91425" marR="91425" marL="91425"/>
                </a:tc>
                <a:tc>
                  <a:txBody>
                    <a:bodyPr/>
                    <a:lstStyle/>
                    <a:p>
                      <a:pPr indent="0" lvl="0" marL="0" rtl="0" algn="l">
                        <a:spcBef>
                          <a:spcPts val="0"/>
                        </a:spcBef>
                        <a:spcAft>
                          <a:spcPts val="0"/>
                        </a:spcAft>
                        <a:buNone/>
                      </a:pPr>
                      <a:r>
                        <a:rPr lang="en-US"/>
                        <a:t>da Graça</a:t>
                      </a:r>
                      <a:endParaRPr/>
                    </a:p>
                  </a:txBody>
                  <a:tcPr marT="91425" marB="91425" marR="91425" marL="91425"/>
                </a:tc>
                <a:tc>
                  <a:txBody>
                    <a:bodyPr/>
                    <a:lstStyle/>
                    <a:p>
                      <a:pPr indent="0" lvl="0" marL="0" rtl="0" algn="l">
                        <a:spcBef>
                          <a:spcPts val="0"/>
                        </a:spcBef>
                        <a:spcAft>
                          <a:spcPts val="0"/>
                        </a:spcAft>
                        <a:buNone/>
                      </a:pPr>
                      <a:r>
                        <a:rPr lang="en-US"/>
                        <a:t>São</a:t>
                      </a:r>
                      <a:r>
                        <a:rPr lang="en-US"/>
                        <a:t> Paulo</a:t>
                      </a:r>
                      <a:endParaRPr/>
                    </a:p>
                  </a:txBody>
                  <a:tcPr marT="91425" marB="91425" marR="91425" marL="91425"/>
                </a:tc>
                <a:tc>
                  <a:txBody>
                    <a:bodyPr/>
                    <a:lstStyle/>
                    <a:p>
                      <a:pPr indent="0" lvl="0" marL="0" rtl="0" algn="l">
                        <a:spcBef>
                          <a:spcPts val="0"/>
                        </a:spcBef>
                        <a:spcAft>
                          <a:spcPts val="0"/>
                        </a:spcAft>
                        <a:buNone/>
                      </a:pPr>
                      <a:r>
                        <a:rPr lang="en-US"/>
                        <a:t>SP</a:t>
                      </a:r>
                      <a:endParaRPr/>
                    </a:p>
                  </a:txBody>
                  <a:tcPr marT="91425" marB="91425" marR="91425" marL="91425"/>
                </a:tc>
              </a:tr>
            </a:tbl>
          </a:graphicData>
        </a:graphic>
      </p:graphicFrame>
      <p:sp>
        <p:nvSpPr>
          <p:cNvPr id="90" name="Google Shape;90;p18"/>
          <p:cNvSpPr/>
          <p:nvPr/>
        </p:nvSpPr>
        <p:spPr>
          <a:xfrm>
            <a:off x="1015750" y="1306625"/>
            <a:ext cx="887100" cy="522300"/>
          </a:xfrm>
          <a:prstGeom prst="wedgeRectCallout">
            <a:avLst>
              <a:gd fmla="val -19046" name="adj1"/>
              <a:gd fmla="val 14997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Coluna</a:t>
            </a:r>
            <a:endParaRPr/>
          </a:p>
        </p:txBody>
      </p:sp>
      <p:sp>
        <p:nvSpPr>
          <p:cNvPr id="91" name="Google Shape;91;p18"/>
          <p:cNvSpPr/>
          <p:nvPr/>
        </p:nvSpPr>
        <p:spPr>
          <a:xfrm>
            <a:off x="8133750" y="3335800"/>
            <a:ext cx="960900" cy="522300"/>
          </a:xfrm>
          <a:prstGeom prst="wedgeRectCallout">
            <a:avLst>
              <a:gd fmla="val -67869" name="adj1"/>
              <a:gd fmla="val -10931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Linha (registro)</a:t>
            </a:r>
            <a:endParaRPr/>
          </a:p>
        </p:txBody>
      </p:sp>
      <p:sp>
        <p:nvSpPr>
          <p:cNvPr id="92" name="Google Shape;92;p18"/>
          <p:cNvSpPr/>
          <p:nvPr/>
        </p:nvSpPr>
        <p:spPr>
          <a:xfrm>
            <a:off x="701050" y="2348975"/>
            <a:ext cx="1470300" cy="118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p:nvPr/>
        </p:nvSpPr>
        <p:spPr>
          <a:xfrm>
            <a:off x="701050" y="2729875"/>
            <a:ext cx="7261500" cy="396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3619200" y="3125875"/>
            <a:ext cx="1470300" cy="396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5131375" y="3858100"/>
            <a:ext cx="960900" cy="522300"/>
          </a:xfrm>
          <a:prstGeom prst="wedgeRectCallout">
            <a:avLst>
              <a:gd fmla="val -67869" name="adj1"/>
              <a:gd fmla="val -10931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Campo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sp>
        <p:nvSpPr>
          <p:cNvPr id="100" name="Google Shape;100;p19"/>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3300">
                <a:solidFill>
                  <a:srgbClr val="EE4C4C"/>
                </a:solidFill>
                <a:latin typeface="Century Gothic"/>
                <a:ea typeface="Century Gothic"/>
                <a:cs typeface="Century Gothic"/>
                <a:sym typeface="Century Gothic"/>
              </a:rPr>
              <a:t>Qual é a diferença entre um banco de dados e uma planilha?</a:t>
            </a:r>
            <a:endParaRPr b="0" sz="3300" strike="noStrike">
              <a:latin typeface="Arial"/>
              <a:ea typeface="Arial"/>
              <a:cs typeface="Arial"/>
              <a:sym typeface="Arial"/>
            </a:endParaRPr>
          </a:p>
        </p:txBody>
      </p:sp>
      <p:sp>
        <p:nvSpPr>
          <p:cNvPr id="101" name="Google Shape;101;p19"/>
          <p:cNvSpPr/>
          <p:nvPr/>
        </p:nvSpPr>
        <p:spPr>
          <a:xfrm>
            <a:off x="522000" y="2317771"/>
            <a:ext cx="8100000" cy="22032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Bancos de dados e planilhas (como o Microsoft Excel) são modos convenientes de armazenar informações. As principais diferenças entre os dois são:</a:t>
            </a:r>
            <a:endParaRPr sz="2400">
              <a:solidFill>
                <a:srgbClr val="181818"/>
              </a:solidFill>
              <a:latin typeface="Calibri"/>
              <a:ea typeface="Calibri"/>
              <a:cs typeface="Calibri"/>
              <a:sym typeface="Calibri"/>
            </a:endParaRPr>
          </a:p>
          <a:p>
            <a:pPr indent="-381000" lvl="0" marL="457200" marR="0" rtl="0" algn="l">
              <a:lnSpc>
                <a:spcPct val="100000"/>
              </a:lnSpc>
              <a:spcBef>
                <a:spcPts val="0"/>
              </a:spcBef>
              <a:spcAft>
                <a:spcPts val="0"/>
              </a:spcAft>
              <a:buClr>
                <a:srgbClr val="181818"/>
              </a:buClr>
              <a:buSzPts val="2400"/>
              <a:buFont typeface="Calibri"/>
              <a:buChar char="●"/>
            </a:pPr>
            <a:r>
              <a:rPr lang="en-US" sz="2400">
                <a:solidFill>
                  <a:srgbClr val="181818"/>
                </a:solidFill>
                <a:latin typeface="Calibri"/>
                <a:ea typeface="Calibri"/>
                <a:cs typeface="Calibri"/>
                <a:sym typeface="Calibri"/>
              </a:rPr>
              <a:t>Como os dados são armazenados e manipulados</a:t>
            </a:r>
            <a:endParaRPr sz="2400">
              <a:solidFill>
                <a:srgbClr val="181818"/>
              </a:solidFill>
              <a:latin typeface="Calibri"/>
              <a:ea typeface="Calibri"/>
              <a:cs typeface="Calibri"/>
              <a:sym typeface="Calibri"/>
            </a:endParaRPr>
          </a:p>
          <a:p>
            <a:pPr indent="-381000" lvl="0" marL="457200" marR="0" rtl="0" algn="l">
              <a:lnSpc>
                <a:spcPct val="100000"/>
              </a:lnSpc>
              <a:spcBef>
                <a:spcPts val="0"/>
              </a:spcBef>
              <a:spcAft>
                <a:spcPts val="0"/>
              </a:spcAft>
              <a:buClr>
                <a:srgbClr val="181818"/>
              </a:buClr>
              <a:buSzPts val="2400"/>
              <a:buFont typeface="Calibri"/>
              <a:buChar char="●"/>
            </a:pPr>
            <a:r>
              <a:rPr lang="en-US" sz="2400">
                <a:solidFill>
                  <a:srgbClr val="181818"/>
                </a:solidFill>
                <a:latin typeface="Calibri"/>
                <a:ea typeface="Calibri"/>
                <a:cs typeface="Calibri"/>
                <a:sym typeface="Calibri"/>
              </a:rPr>
              <a:t>Quem pode acessar os dados</a:t>
            </a:r>
            <a:endParaRPr sz="2400">
              <a:solidFill>
                <a:srgbClr val="181818"/>
              </a:solidFill>
              <a:latin typeface="Calibri"/>
              <a:ea typeface="Calibri"/>
              <a:cs typeface="Calibri"/>
              <a:sym typeface="Calibri"/>
            </a:endParaRPr>
          </a:p>
          <a:p>
            <a:pPr indent="-381000" lvl="0" marL="457200" marR="0" rtl="0" algn="l">
              <a:lnSpc>
                <a:spcPct val="100000"/>
              </a:lnSpc>
              <a:spcBef>
                <a:spcPts val="0"/>
              </a:spcBef>
              <a:spcAft>
                <a:spcPts val="0"/>
              </a:spcAft>
              <a:buClr>
                <a:srgbClr val="181818"/>
              </a:buClr>
              <a:buSzPts val="2400"/>
              <a:buFont typeface="Calibri"/>
              <a:buChar char="●"/>
            </a:pPr>
            <a:r>
              <a:rPr lang="en-US" sz="2400">
                <a:solidFill>
                  <a:srgbClr val="181818"/>
                </a:solidFill>
                <a:latin typeface="Calibri"/>
                <a:ea typeface="Calibri"/>
                <a:cs typeface="Calibri"/>
                <a:sym typeface="Calibri"/>
              </a:rPr>
              <a:t>Quantos dados podem ser armazenados</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02" name="Google Shape;102;p19"/>
          <p:cNvSpPr txBox="1"/>
          <p:nvPr/>
        </p:nvSpPr>
        <p:spPr>
          <a:xfrm>
            <a:off x="143075" y="4714300"/>
            <a:ext cx="416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Fonte: Oracle</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p20"/>
          <p:cNvSpPr/>
          <p:nvPr/>
        </p:nvSpPr>
        <p:spPr>
          <a:xfrm>
            <a:off x="522000" y="1638171"/>
            <a:ext cx="8100000" cy="220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US" sz="2400">
                <a:solidFill>
                  <a:srgbClr val="181818"/>
                </a:solidFill>
                <a:latin typeface="Calibri"/>
                <a:ea typeface="Calibri"/>
                <a:cs typeface="Calibri"/>
                <a:sym typeface="Calibri"/>
              </a:rPr>
              <a:t>As planilhas foram originalmente projetadas para um usuário e suas características refletem isso. São ótimos para um único usuário ou um pequeno número de usuários que não precisam fazer manipulações de dados extremamente complicadas. </a:t>
            </a:r>
            <a:endParaRPr sz="2400">
              <a:solidFill>
                <a:srgbClr val="181818"/>
              </a:solidFill>
              <a:latin typeface="Calibri"/>
              <a:ea typeface="Calibri"/>
              <a:cs typeface="Calibri"/>
              <a:sym typeface="Calibri"/>
            </a:endParaRPr>
          </a:p>
        </p:txBody>
      </p:sp>
      <p:sp>
        <p:nvSpPr>
          <p:cNvPr id="108" name="Google Shape;108;p20"/>
          <p:cNvSpPr txBox="1"/>
          <p:nvPr/>
        </p:nvSpPr>
        <p:spPr>
          <a:xfrm>
            <a:off x="143075" y="4714300"/>
            <a:ext cx="416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Fonte: Oracle</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2" name="Shape 112"/>
        <p:cNvGrpSpPr/>
        <p:nvPr/>
      </p:nvGrpSpPr>
      <p:grpSpPr>
        <a:xfrm>
          <a:off x="0" y="0"/>
          <a:ext cx="0" cy="0"/>
          <a:chOff x="0" y="0"/>
          <a:chExt cx="0" cy="0"/>
        </a:xfrm>
      </p:grpSpPr>
      <p:sp>
        <p:nvSpPr>
          <p:cNvPr id="113" name="Google Shape;113;p21"/>
          <p:cNvSpPr/>
          <p:nvPr/>
        </p:nvSpPr>
        <p:spPr>
          <a:xfrm>
            <a:off x="522000" y="1638171"/>
            <a:ext cx="8100000" cy="220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Bancos de dados, por outro lado, são projetados para conter coleções muito maiores de informações organizadas, quantidades enormes, às vezes. Os bancos de dados permitem que vários usuários, ao mesmo tempo, acessem e consultem com rapidez e segurança os dados usando lógica e linguagem altamente complexas.</a:t>
            </a:r>
            <a:endParaRPr sz="2400">
              <a:solidFill>
                <a:srgbClr val="181818"/>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2400">
              <a:solidFill>
                <a:srgbClr val="181818"/>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rgbClr val="181818"/>
              </a:solidFill>
              <a:latin typeface="Calibri"/>
              <a:ea typeface="Calibri"/>
              <a:cs typeface="Calibri"/>
              <a:sym typeface="Calibri"/>
            </a:endParaRPr>
          </a:p>
        </p:txBody>
      </p:sp>
      <p:sp>
        <p:nvSpPr>
          <p:cNvPr id="114" name="Google Shape;114;p21"/>
          <p:cNvSpPr txBox="1"/>
          <p:nvPr/>
        </p:nvSpPr>
        <p:spPr>
          <a:xfrm>
            <a:off x="143075" y="4714300"/>
            <a:ext cx="416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Fonte: Oracle</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8" name="Shape 118"/>
        <p:cNvGrpSpPr/>
        <p:nvPr/>
      </p:nvGrpSpPr>
      <p:grpSpPr>
        <a:xfrm>
          <a:off x="0" y="0"/>
          <a:ext cx="0" cy="0"/>
          <a:chOff x="0" y="0"/>
          <a:chExt cx="0" cy="0"/>
        </a:xfrm>
      </p:grpSpPr>
      <p:sp>
        <p:nvSpPr>
          <p:cNvPr id="119" name="Google Shape;119;p22"/>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EE4C4C"/>
                </a:solidFill>
                <a:latin typeface="Century Gothic"/>
                <a:ea typeface="Century Gothic"/>
                <a:cs typeface="Century Gothic"/>
                <a:sym typeface="Century Gothic"/>
              </a:rPr>
              <a:t>O que é um SGBD?</a:t>
            </a:r>
            <a:endParaRPr b="0" sz="4000" strike="noStrike">
              <a:latin typeface="Arial"/>
              <a:ea typeface="Arial"/>
              <a:cs typeface="Arial"/>
              <a:sym typeface="Arial"/>
            </a:endParaRPr>
          </a:p>
        </p:txBody>
      </p:sp>
      <p:sp>
        <p:nvSpPr>
          <p:cNvPr id="120" name="Google Shape;120;p22"/>
          <p:cNvSpPr/>
          <p:nvPr/>
        </p:nvSpPr>
        <p:spPr>
          <a:xfrm>
            <a:off x="604375" y="2217636"/>
            <a:ext cx="8100000" cy="16107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Clr>
                <a:schemeClr val="dk1"/>
              </a:buClr>
              <a:buSzPts val="1100"/>
              <a:buFont typeface="Arial"/>
              <a:buNone/>
            </a:pPr>
            <a:r>
              <a:rPr lang="en-US" sz="2400">
                <a:solidFill>
                  <a:srgbClr val="181818"/>
                </a:solidFill>
                <a:latin typeface="Calibri"/>
                <a:ea typeface="Calibri"/>
                <a:cs typeface="Calibri"/>
                <a:sym typeface="Calibri"/>
              </a:rPr>
              <a:t>Um Sistema de Gerenciamento de Banco de Dados (SGBD) é o conjunto de programas de computador (softwares) responsáveis pelo gerenciamento de uma base de dados. O SGBD disponibiliza uma interface para que os clientes do Banco de dados possam incluir, alterar ou consultar dados previamente armazenados.</a:t>
            </a:r>
            <a:endParaRPr sz="2400">
              <a:solidFill>
                <a:srgbClr val="181818"/>
              </a:solidFill>
              <a:latin typeface="Calibri"/>
              <a:ea typeface="Calibri"/>
              <a:cs typeface="Calibri"/>
              <a:sym typeface="Calibri"/>
            </a:endParaRPr>
          </a:p>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