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Dar boas-vindas, apresentar o objetivo da aula e fazer os alunos se apresentarem brevemente.</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Comparar abordagens tradicionais com Saúde Única, enfatizando benefícios para adaptação.</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Apontar obstáculos comuns na colaboração entre setores e a importância da comunicação.</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Lançar enquete no Mentimeter sobre desafios locais — mostrar nuvem de palavras.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o conceito de 'multiplicador de ameaças' com exemplos atuais.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como desmatamento e práticas agrícolas influenciam o surgimento de zoonoses.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Discutir eventos extremos e como afetam ecossistemas e saúde animal/humana.</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bioindicadores e sua relação com poluição e clima extremo.</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Falar sobre impactos climáticos na agricultura e segurança alimentar.</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Complementar com dados de pesca e enfatizar importância do planejamento alimentar.</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Ressaltar o papel das comunidades indígenas na detecção e resposta a impactos.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Explicar o conceito de Saúde Única e sua relevância frente às mudanças climáticas.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como fatores geográficos e sociais determinam vulnerabilidades.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Exibir mapa de hotspots e debater padrões visuais e causas subjacentes.</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práticas indígenas de manejo do fogo como modelo de prevenção.</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Comparar áreas indígenas e não indígenas em termos de desmatamento via SIG.</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Propor reflexão sobre como integrar o conhecimento tradicional no planejamento.</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exemplos concretos de propostas feitas por comunidades.</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Introduzir o SIG como ferramenta de análise e planejamento em Saúde Única.</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mapas de vetores e discutir desmatamento e surtos.</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Falar sobre métodos de identificação espacial de hotspots com SIG.</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Mostrar projeto QGIS com dados climáticos e de vetores — interpretar visual.</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Os Impactos das Mudanças Climáticas são Interconectados: As mudanças climáticas são consideradas um desafio global urgente, com profundas implicações para a saúde humana. As consequências são amplas e desiguais, incluindo fatalidades e lesões causadas por eventos climáticos extremos, morbidade e mortalidade relacionadas ao calor, aumento da disseminação de doenças infecciosas, deslocamento populacional, perdas econômicas e problemas de saúde mental. Esses impactos vão além da saúde humana, afetando também animais e o meio ambiente. As florestas, por exemplo, provavelmente serão fortemente afetadas pelas mudanças climáticas, o que pode comprometer sua saúde e levar à mortalidade causada por fatores como a seca. Fontes de água, essenciais para a saúde humana, também são impactadas por incêndios, enchentes e infestações de pragas que afetam as florestas, que atuam como purificadores naturais. Ambientes costeiros e a dinâmica microbiana da areia das praias também são influenciados por impactos climáticos, como o aumento da atividade das ondas e das dinâmicas das marés, afetando os riscos à saúde humana.</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Guiar brevemente o uso do MapBiomas — explorar mudanças de cobertura.</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Demonstrar alertas do Global Forest Watch e sua interpretação.</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Promover debate sobre como SIG pode apoiar decisões intersetoriais.</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Explicar diferenças entre uso e cobertura da terra com exemplos.</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3 estudos de caso — Amazônia, Mata Atlântica e Canadá.</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Debater relação entre urbanização, poluição e saúde em águas recreativas.</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Retomar Mentimeter — discutir percepção dos alunos sobre os casos.</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Apresentar dois cenários práticos e encerrar com resumo e provocação final.</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Desafios Integrados Exigem Soluções Integradas: Os efeitos das mudanças climáticas geralmente são difíceis de separar de outras mudanças globais, como alterações demográficas, sociais, econômicas, ambientais e de paisagem. Modificações nos ciclos de vida de vetores, reservatórios e patógenos, bem como doenças de animais domésticos, selvagens e plantas, são influenciadas por múltiplos processos complexos. Enfrentar esses desafios multifacetados requer abordagens integradas. O conceito de Saúde Única (One Health) oferece um contexto mais abrangente para lidar com os efeitos das mudanças climáticas na saúde.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Vantagens em Relação a Abordagens Separadas: Uma abordagem integrada de Saúde Única apresenta vantagens claras em relação às abordagens convencionais e separadas de saúde pública e saúde animal para adaptação e mitigação dos efeitos das mudanças climáticas. Essas vantagens vão além da saúde humana e animal.</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Aprimorando Estratégias de Adaptação e Mitigação: Uma abordagem de Saúde Única para adaptação às mudanças climáticas pode contribuir significativamente em áreas como segurança alimentar, especialmente em relação a alimentos de origem animal e sistemas extensivos de pecuária, saneamento ambiental e desenvolvimento de sistemas integrados de vigilância e resposta. Também auxilia na consideração das implicações sociais mais amplas dos esforços de mitigação climática, buscando garantir que sejam sustentáveis, alinhados com objetivos de saúde pública e aceitáveis ética e publicamente.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Vigilância e Resposta Aprimoradas: Sistemas integrados de vigilância e resposta para humanos e animais são destacados como uma das contribuições mais importantes da abordagem de Saúde Única para mitigar os efeitos das mudanças climáticas. Detectar precocemente doenças emergentes em vetores, animais de criação ou vida selvagem, antes que atinjam humanos, pode evitar custos muito elevados.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Resultados Holísticos: Considerar mudanças climáticas, saúde pública e bem-estar animal sob a ótica da Saúde Única permite identificar compensações e sinergias potenciais, levando a resultados mais holísticos. Ministérios da saúde, agricultura e meio ambiente, juntamente com pesquisadores de diferentes disciplinas, podem colaborar para identificar e avaliar impactos e integrar preocupações em políticas para resultados mais eficazes.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Incorporação de Conhecimentos Tradicionais: Abordagens integradas podem se beneficiar da incorporação de conhecimentos tradicionais, como as histórias multigeracionais de povos indígenas e comunidades locais em interação com o meio ambiente, que fornecem modelos úteis para compreender variabilidade, incerteza e mudança.</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Curso: Saúde Única, Clima e SIG</a:t>
            </a:r>
          </a:p>
        </p:txBody>
      </p:sp>
      <p:sp>
        <p:nvSpPr>
          <p:cNvPr id="3" name="Subtitle 2"/>
          <p:cNvSpPr>
            <a:spLocks noGrp="1"/>
          </p:cNvSpPr>
          <p:nvPr>
            <p:ph type="subTitle" idx="1"/>
          </p:nvPr>
        </p:nvSpPr>
        <p:spPr/>
        <p:txBody>
          <a:bodyPr/>
          <a:lstStyle/>
          <a:p>
            <a:r>
              <a:t>Mudanças Climáticas, Conhecimento Tradicional e Tecnologias Geoespaciais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Introdução</a:t>
            </a:r>
          </a:p>
        </p:txBody>
      </p:sp>
      <p:sp>
        <p:nvSpPr>
          <p:cNvPr id="3" name="Content Placeholder 2"/>
          <p:cNvSpPr>
            <a:spLocks noGrp="1"/>
          </p:cNvSpPr>
          <p:nvPr>
            <p:ph idx="1"/>
          </p:nvPr>
        </p:nvSpPr>
        <p:spPr/>
        <p:txBody>
          <a:bodyPr/>
          <a:lstStyle/>
          <a:p>
            <a:pPr/>
            <a:r>
              <a:t>Boas-vindas e objetivos.</a:t>
            </a:r>
          </a:p>
          <a:p>
            <a:pPr/>
            <a:r>
              <a:t>Breve visão geral: mudanças climáticas, Saúde Única, SIG e conhecimento tradicional.</a:t>
            </a:r>
          </a:p>
          <a:p>
            <a:pPr/>
            <a:r>
              <a:t>Atividade: Apresentação rápida dos participantes.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Vantagens da Abordagem Saúde Única</a:t>
            </a:r>
          </a:p>
        </p:txBody>
      </p:sp>
      <p:sp>
        <p:nvSpPr>
          <p:cNvPr id="3" name="Content Placeholder 2"/>
          <p:cNvSpPr>
            <a:spLocks noGrp="1"/>
          </p:cNvSpPr>
          <p:nvPr>
            <p:ph idx="1"/>
          </p:nvPr>
        </p:nvSpPr>
        <p:spPr/>
        <p:txBody>
          <a:bodyPr/>
          <a:lstStyle/>
          <a:p>
            <a:pPr/>
            <a:r>
              <a:t>Comparação com métodos convencionais de saúde pública e animal.</a:t>
            </a:r>
          </a:p>
          <a:p>
            <a:pPr/>
            <a:r>
              <a:t>Benefícios para adaptação e mitigação das mudanças climáticas.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Desafios de Integração Setorial</a:t>
            </a:r>
          </a:p>
        </p:txBody>
      </p:sp>
      <p:sp>
        <p:nvSpPr>
          <p:cNvPr id="3" name="Content Placeholder 2"/>
          <p:cNvSpPr>
            <a:spLocks noGrp="1"/>
          </p:cNvSpPr>
          <p:nvPr>
            <p:ph idx="1"/>
          </p:nvPr>
        </p:nvSpPr>
        <p:spPr/>
        <p:txBody>
          <a:bodyPr/>
          <a:lstStyle/>
          <a:p>
            <a:pPr/>
            <a:r>
              <a:t>Barreiras para colaboração entre setores.</a:t>
            </a:r>
          </a:p>
          <a:p>
            <a:pPr/>
            <a:r>
              <a:t>Importância da comunicação e mecanismos de trabalho conjunto.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Interativa</a:t>
            </a:r>
          </a:p>
        </p:txBody>
      </p:sp>
      <p:sp>
        <p:nvSpPr>
          <p:cNvPr id="3" name="Content Placeholder 2"/>
          <p:cNvSpPr>
            <a:spLocks noGrp="1"/>
          </p:cNvSpPr>
          <p:nvPr>
            <p:ph idx="1"/>
          </p:nvPr>
        </p:nvSpPr>
        <p:spPr/>
        <p:txBody>
          <a:bodyPr/>
          <a:lstStyle/>
          <a:p>
            <a:pPr/>
            <a:r>
              <a:t>Enquete Mentimeter: "Qual é o maior desafio clima-saúde na sua região?"</a:t>
            </a:r>
          </a:p>
          <a:p>
            <a:pPr/>
            <a:r>
              <a:t>Visual: Nuvem de palavras com respostas.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Mudanças Climáticas como Multiplicador de Ameaças</a:t>
            </a:r>
          </a:p>
        </p:txBody>
      </p:sp>
      <p:sp>
        <p:nvSpPr>
          <p:cNvPr id="3" name="Content Placeholder 2"/>
          <p:cNvSpPr>
            <a:spLocks noGrp="1"/>
          </p:cNvSpPr>
          <p:nvPr>
            <p:ph idx="1"/>
          </p:nvPr>
        </p:nvSpPr>
        <p:spPr/>
        <p:txBody>
          <a:bodyPr/>
          <a:lstStyle/>
          <a:p>
            <a:pPr/>
            <a:r>
              <a:t>Conceito de multiplicador de ameaças.</a:t>
            </a:r>
          </a:p>
          <a:p>
            <a:pPr/>
            <a:r>
              <a:t>Exemplos gerais de riscos intensificados.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1 – Zoonoses e Vetores</a:t>
            </a:r>
          </a:p>
        </p:txBody>
      </p:sp>
      <p:sp>
        <p:nvSpPr>
          <p:cNvPr id="3" name="Content Placeholder 2"/>
          <p:cNvSpPr>
            <a:spLocks noGrp="1"/>
          </p:cNvSpPr>
          <p:nvPr>
            <p:ph idx="1"/>
          </p:nvPr>
        </p:nvSpPr>
        <p:spPr/>
        <p:txBody>
          <a:bodyPr/>
          <a:lstStyle/>
          <a:p>
            <a:pPr/>
            <a:r>
              <a:t>Como o desmatamento e mudanças ambientais aumentam o risco de zoonoses.</a:t>
            </a:r>
          </a:p>
          <a:p>
            <a:pPr/>
            <a:r>
              <a:t>Exemplos: morcegos, produção pecuária, alternativas à proteína animal.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2 – Eventos Extremos</a:t>
            </a:r>
          </a:p>
        </p:txBody>
      </p:sp>
      <p:sp>
        <p:nvSpPr>
          <p:cNvPr id="3" name="Content Placeholder 2"/>
          <p:cNvSpPr>
            <a:spLocks noGrp="1"/>
          </p:cNvSpPr>
          <p:nvPr>
            <p:ph idx="1"/>
          </p:nvPr>
        </p:nvSpPr>
        <p:spPr/>
        <p:txBody>
          <a:bodyPr/>
          <a:lstStyle/>
          <a:p>
            <a:pPr/>
            <a:r>
              <a:t>Enchentes, deslocamento de animais, contaminação da água.</a:t>
            </a:r>
          </a:p>
          <a:p>
            <a:pPr/>
            <a:r>
              <a:t>Função das áreas úmidas como barreiras naturais.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2 – Poluição e Bioindicadores</a:t>
            </a:r>
          </a:p>
        </p:txBody>
      </p:sp>
      <p:sp>
        <p:nvSpPr>
          <p:cNvPr id="3" name="Content Placeholder 2"/>
          <p:cNvSpPr>
            <a:spLocks noGrp="1"/>
          </p:cNvSpPr>
          <p:nvPr>
            <p:ph idx="1"/>
          </p:nvPr>
        </p:nvSpPr>
        <p:spPr/>
        <p:txBody>
          <a:bodyPr/>
          <a:lstStyle/>
          <a:p>
            <a:pPr/>
            <a:r>
              <a:t>Macroinvertebrados bentônicos como indicadores de poluição.</a:t>
            </a:r>
          </a:p>
          <a:p>
            <a:pPr/>
            <a:r>
              <a:t>Relação entre chuvas intensas e qualidade da água.</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3 – Insegurança Alimentar</a:t>
            </a:r>
          </a:p>
        </p:txBody>
      </p:sp>
      <p:sp>
        <p:nvSpPr>
          <p:cNvPr id="3" name="Content Placeholder 2"/>
          <p:cNvSpPr>
            <a:spLocks noGrp="1"/>
          </p:cNvSpPr>
          <p:nvPr>
            <p:ph idx="1"/>
          </p:nvPr>
        </p:nvSpPr>
        <p:spPr/>
        <p:txBody>
          <a:bodyPr/>
          <a:lstStyle/>
          <a:p>
            <a:pPr/>
            <a:r>
              <a:t>Secas, perda de biodiversidade, serviços ecossistêmicos.</a:t>
            </a:r>
          </a:p>
          <a:p>
            <a:pPr/>
            <a:r>
              <a:t>Efeitos do aumento de CO2 em culturas básicas.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 3 – Segurança Alimentar e Pesca</a:t>
            </a:r>
          </a:p>
        </p:txBody>
      </p:sp>
      <p:sp>
        <p:nvSpPr>
          <p:cNvPr id="3" name="Content Placeholder 2"/>
          <p:cNvSpPr>
            <a:spLocks noGrp="1"/>
          </p:cNvSpPr>
          <p:nvPr>
            <p:ph idx="1"/>
          </p:nvPr>
        </p:nvSpPr>
        <p:spPr/>
        <p:txBody>
          <a:bodyPr/>
          <a:lstStyle/>
          <a:p>
            <a:pPr/>
            <a:r>
              <a:t>Queda na pesca e implicações para saúde humana.</a:t>
            </a:r>
          </a:p>
          <a:p>
            <a:pPr/>
            <a:r>
              <a:t>Importância de cenários abrangentes para planejamento alimentar.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 que é Saúde Única?</a:t>
            </a:r>
          </a:p>
        </p:txBody>
      </p:sp>
      <p:sp>
        <p:nvSpPr>
          <p:cNvPr id="3" name="Content Placeholder 2"/>
          <p:cNvSpPr>
            <a:spLocks noGrp="1"/>
          </p:cNvSpPr>
          <p:nvPr>
            <p:ph idx="1"/>
          </p:nvPr>
        </p:nvSpPr>
        <p:spPr/>
        <p:txBody>
          <a:bodyPr/>
          <a:lstStyle/>
          <a:p>
            <a:pPr/>
            <a:r>
              <a:t>Definição: Integração entre saúde humana, animal e ambiental.</a:t>
            </a:r>
          </a:p>
          <a:p>
            <a:pPr/>
            <a:r>
              <a:t>Por que é importante no contexto das mudanças climáticas?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Papel das Comunidades Indígenas</a:t>
            </a:r>
          </a:p>
        </p:txBody>
      </p:sp>
      <p:sp>
        <p:nvSpPr>
          <p:cNvPr id="3" name="Content Placeholder 2"/>
          <p:cNvSpPr>
            <a:spLocks noGrp="1"/>
          </p:cNvSpPr>
          <p:nvPr>
            <p:ph idx="1"/>
          </p:nvPr>
        </p:nvSpPr>
        <p:spPr/>
        <p:txBody>
          <a:bodyPr/>
          <a:lstStyle/>
          <a:p>
            <a:pPr/>
            <a:r>
              <a:t>Detecção precoce de impactos.</a:t>
            </a:r>
          </a:p>
          <a:p>
            <a:pPr/>
            <a:r>
              <a:t>Técnicas tradicionais como modelos para políticas públicas.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Fatores Espaciais e Sociodemográficos</a:t>
            </a:r>
          </a:p>
        </p:txBody>
      </p:sp>
      <p:sp>
        <p:nvSpPr>
          <p:cNvPr id="3" name="Content Placeholder 2"/>
          <p:cNvSpPr>
            <a:spLocks noGrp="1"/>
          </p:cNvSpPr>
          <p:nvPr>
            <p:ph idx="1"/>
          </p:nvPr>
        </p:nvSpPr>
        <p:spPr/>
        <p:txBody>
          <a:bodyPr/>
          <a:lstStyle/>
          <a:p>
            <a:pPr/>
            <a:r>
              <a:t>Como esses fatores predizem impactos e co-benefícios à saúde.</a:t>
            </a:r>
          </a:p>
          <a:p>
            <a:pPr/>
            <a:r>
              <a:t>Exemplos do Brasil e Canadá.</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Visualização de Hotspots</a:t>
            </a:r>
          </a:p>
        </p:txBody>
      </p:sp>
      <p:sp>
        <p:nvSpPr>
          <p:cNvPr id="3" name="Content Placeholder 2"/>
          <p:cNvSpPr>
            <a:spLocks noGrp="1"/>
          </p:cNvSpPr>
          <p:nvPr>
            <p:ph idx="1"/>
          </p:nvPr>
        </p:nvSpPr>
        <p:spPr/>
        <p:txBody>
          <a:bodyPr/>
          <a:lstStyle/>
          <a:p>
            <a:pPr/>
            <a:r>
              <a:t>Mapa ilustrando hotspots clima-saúde.</a:t>
            </a:r>
          </a:p>
          <a:p>
            <a:pPr/>
            <a:r>
              <a:t>Discussão sobre padrões observados.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Manejo Cultural do Fogo</a:t>
            </a:r>
          </a:p>
        </p:txBody>
      </p:sp>
      <p:sp>
        <p:nvSpPr>
          <p:cNvPr id="3" name="Content Placeholder 2"/>
          <p:cNvSpPr>
            <a:spLocks noGrp="1"/>
          </p:cNvSpPr>
          <p:nvPr>
            <p:ph idx="1"/>
          </p:nvPr>
        </p:nvSpPr>
        <p:spPr/>
        <p:txBody>
          <a:bodyPr/>
          <a:lstStyle/>
          <a:p>
            <a:pPr/>
            <a:r>
              <a:t>Práticas indígenas na Amazônia.</a:t>
            </a:r>
          </a:p>
          <a:p>
            <a:pPr/>
            <a:r>
              <a:t>Prevenção de incêndios e conservação da biodiversidade.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Comparativo – Territórios Indígenas</a:t>
            </a:r>
          </a:p>
        </p:txBody>
      </p:sp>
      <p:sp>
        <p:nvSpPr>
          <p:cNvPr id="3" name="Content Placeholder 2"/>
          <p:cNvSpPr>
            <a:spLocks noGrp="1"/>
          </p:cNvSpPr>
          <p:nvPr>
            <p:ph idx="1"/>
          </p:nvPr>
        </p:nvSpPr>
        <p:spPr/>
        <p:txBody>
          <a:bodyPr/>
          <a:lstStyle/>
          <a:p>
            <a:pPr/>
            <a:r>
              <a:t>Imagem SIG: desmatamento em áreas indígenas vs. não indígenas.</a:t>
            </a:r>
          </a:p>
          <a:p>
            <a:pPr/>
            <a:r>
              <a:t>Discussão sobre resultados.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Discussão em Grupo – Conhecimento Tradicional</a:t>
            </a:r>
          </a:p>
        </p:txBody>
      </p:sp>
      <p:sp>
        <p:nvSpPr>
          <p:cNvPr id="3" name="Content Placeholder 2"/>
          <p:cNvSpPr>
            <a:spLocks noGrp="1"/>
          </p:cNvSpPr>
          <p:nvPr>
            <p:ph idx="1"/>
          </p:nvPr>
        </p:nvSpPr>
        <p:spPr/>
        <p:txBody>
          <a:bodyPr/>
          <a:lstStyle/>
          <a:p>
            <a:pPr/>
            <a:r>
              <a:t>Pergunta: Como incluir conhecimento indígena no planejamento clima-saúde?</a:t>
            </a:r>
          </a:p>
          <a:p>
            <a:pPr/>
            <a:r>
              <a:t>Desafios institucionais e de capacitação.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Compartilhamento de Ideias</a:t>
            </a:r>
          </a:p>
        </p:txBody>
      </p:sp>
      <p:sp>
        <p:nvSpPr>
          <p:cNvPr id="3" name="Content Placeholder 2"/>
          <p:cNvSpPr>
            <a:spLocks noGrp="1"/>
          </p:cNvSpPr>
          <p:nvPr>
            <p:ph idx="1"/>
          </p:nvPr>
        </p:nvSpPr>
        <p:spPr/>
        <p:txBody>
          <a:bodyPr/>
          <a:lstStyle/>
          <a:p>
            <a:pPr/>
            <a:r>
              <a:t>Apresentação de propostas dos grupos.</a:t>
            </a:r>
          </a:p>
          <a:p>
            <a:pPr/>
            <a:r>
              <a:t>Foto: indígenas no Canadá praticando queimadas controladas.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Introdução ao SIG em Saúde Única</a:t>
            </a:r>
          </a:p>
        </p:txBody>
      </p:sp>
      <p:sp>
        <p:nvSpPr>
          <p:cNvPr id="3" name="Content Placeholder 2"/>
          <p:cNvSpPr>
            <a:spLocks noGrp="1"/>
          </p:cNvSpPr>
          <p:nvPr>
            <p:ph idx="1"/>
          </p:nvPr>
        </p:nvSpPr>
        <p:spPr/>
        <p:txBody>
          <a:bodyPr/>
          <a:lstStyle/>
          <a:p>
            <a:pPr/>
            <a:r>
              <a:t>O que é SIG e por que é útil para Saúde Única?</a:t>
            </a:r>
          </a:p>
          <a:p>
            <a:pPr/>
            <a:r>
              <a:t>Exemplos de aplicações.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 Mapeando Doenças e Clima</a:t>
            </a:r>
          </a:p>
        </p:txBody>
      </p:sp>
      <p:sp>
        <p:nvSpPr>
          <p:cNvPr id="3" name="Content Placeholder 2"/>
          <p:cNvSpPr>
            <a:spLocks noGrp="1"/>
          </p:cNvSpPr>
          <p:nvPr>
            <p:ph idx="1"/>
          </p:nvPr>
        </p:nvSpPr>
        <p:spPr/>
        <p:txBody>
          <a:bodyPr/>
          <a:lstStyle/>
          <a:p>
            <a:pPr/>
            <a:r>
              <a:t>Mapas de expansão de doenças transmitidas por vetores.</a:t>
            </a:r>
          </a:p>
          <a:p>
            <a:pPr/>
            <a:r>
              <a:t>Relação entre desmatamento e surtos de malária.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SIG – Identificação de Hotspots</a:t>
            </a:r>
          </a:p>
        </p:txBody>
      </p:sp>
      <p:sp>
        <p:nvSpPr>
          <p:cNvPr id="3" name="Content Placeholder 2"/>
          <p:cNvSpPr>
            <a:spLocks noGrp="1"/>
          </p:cNvSpPr>
          <p:nvPr>
            <p:ph idx="1"/>
          </p:nvPr>
        </p:nvSpPr>
        <p:spPr/>
        <p:txBody>
          <a:bodyPr/>
          <a:lstStyle/>
          <a:p>
            <a:pPr/>
            <a:r>
              <a:t>Como identificar áreas de maior risco.</a:t>
            </a:r>
          </a:p>
          <a:p>
            <a:pPr/>
            <a:r>
              <a:t>Fatores espaciais em avaliações de impacto à saúde.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Impactos Interconectados das Mudanças Climáticas</a:t>
            </a:r>
          </a:p>
        </p:txBody>
      </p:sp>
      <p:sp>
        <p:nvSpPr>
          <p:cNvPr id="3" name="Content Placeholder 2"/>
          <p:cNvSpPr>
            <a:spLocks noGrp="1"/>
          </p:cNvSpPr>
          <p:nvPr>
            <p:ph idx="1"/>
          </p:nvPr>
        </p:nvSpPr>
        <p:spPr/>
        <p:txBody>
          <a:bodyPr/>
          <a:lstStyle/>
          <a:p>
            <a:pPr/>
            <a:r>
              <a:t>Saúde Humana: Eventos extremos, mortalidade por calor, doenças infecciosas, deslocamentos.</a:t>
            </a:r>
          </a:p>
          <a:p>
            <a:pPr/>
            <a:r>
              <a:t>Meio Ambiente: Florestas afetadas por secas, fontes de água comprometidas.</a:t>
            </a:r>
          </a:p>
          <a:p>
            <a:pPr/>
            <a:r>
              <a:t>Ambientes Costeiros: Alterações nas dinâmicas das marés e ondas.</a:t>
            </a:r>
          </a:p>
          <a:p>
            <a:pPr/>
            <a:r>
              <a:t>Conclusão: Os impactos são sistêmicos e interligados.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Demonstração SIG – QGIS</a:t>
            </a:r>
          </a:p>
        </p:txBody>
      </p:sp>
      <p:sp>
        <p:nvSpPr>
          <p:cNvPr id="3" name="Content Placeholder 2"/>
          <p:cNvSpPr>
            <a:spLocks noGrp="1"/>
          </p:cNvSpPr>
          <p:nvPr>
            <p:ph idx="1"/>
          </p:nvPr>
        </p:nvSpPr>
        <p:spPr/>
        <p:txBody>
          <a:bodyPr/>
          <a:lstStyle/>
          <a:p>
            <a:pPr/>
            <a:r>
              <a:t>Projeto exemplo: temperatura vs. distribuição de vetores.</a:t>
            </a:r>
          </a:p>
          <a:p>
            <a:pPr/>
            <a:r>
              <a:t>Visual: captura de tela do mapa.</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Prática SIG – MapBiomas</a:t>
            </a:r>
          </a:p>
        </p:txBody>
      </p:sp>
      <p:sp>
        <p:nvSpPr>
          <p:cNvPr id="3" name="Content Placeholder 2"/>
          <p:cNvSpPr>
            <a:spLocks noGrp="1"/>
          </p:cNvSpPr>
          <p:nvPr>
            <p:ph idx="1"/>
          </p:nvPr>
        </p:nvSpPr>
        <p:spPr/>
        <p:txBody>
          <a:bodyPr/>
          <a:lstStyle/>
          <a:p>
            <a:pPr/>
            <a:r>
              <a:t>Orientação para uso do MapBiomas.</a:t>
            </a:r>
          </a:p>
          <a:p>
            <a:pPr/>
            <a:r>
              <a:t>Exploração de camadas ambientais.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Prática SIG – Global Forest Watch</a:t>
            </a:r>
          </a:p>
        </p:txBody>
      </p:sp>
      <p:sp>
        <p:nvSpPr>
          <p:cNvPr id="3" name="Content Placeholder 2"/>
          <p:cNvSpPr>
            <a:spLocks noGrp="1"/>
          </p:cNvSpPr>
          <p:nvPr>
            <p:ph idx="1"/>
          </p:nvPr>
        </p:nvSpPr>
        <p:spPr/>
        <p:txBody>
          <a:bodyPr/>
          <a:lstStyle/>
          <a:p>
            <a:pPr/>
            <a:r>
              <a:t>Visualização de alertas de desmatamento.</a:t>
            </a:r>
          </a:p>
          <a:p>
            <a:pPr/>
            <a:r>
              <a:t>Identificação de padrões e hotspots.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Discussão – Aplicações Práticas do SIG</a:t>
            </a:r>
          </a:p>
        </p:txBody>
      </p:sp>
      <p:sp>
        <p:nvSpPr>
          <p:cNvPr id="3" name="Content Placeholder 2"/>
          <p:cNvSpPr>
            <a:spLocks noGrp="1"/>
          </p:cNvSpPr>
          <p:nvPr>
            <p:ph idx="1"/>
          </p:nvPr>
        </p:nvSpPr>
        <p:spPr/>
        <p:txBody>
          <a:bodyPr/>
          <a:lstStyle/>
          <a:p>
            <a:pPr/>
            <a:r>
              <a:t>Como SIG pode informar decisões em saúde animal, pública e ambiental.</a:t>
            </a:r>
          </a:p>
          <a:p>
            <a:pPr/>
            <a:r>
              <a:t>Exemplos de uso real.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Mudanças de Uso e Cobertura da Terra</a:t>
            </a:r>
          </a:p>
        </p:txBody>
      </p:sp>
      <p:sp>
        <p:nvSpPr>
          <p:cNvPr id="3" name="Content Placeholder 2"/>
          <p:cNvSpPr>
            <a:spLocks noGrp="1"/>
          </p:cNvSpPr>
          <p:nvPr>
            <p:ph idx="1"/>
          </p:nvPr>
        </p:nvSpPr>
        <p:spPr/>
        <p:txBody>
          <a:bodyPr/>
          <a:lstStyle/>
          <a:p>
            <a:pPr/>
            <a:r>
              <a:t>Diferença entre uso e cobertura da terra.</a:t>
            </a:r>
          </a:p>
          <a:p>
            <a:pPr/>
            <a:r>
              <a:t>Impactos inesperados do manejo florestal e pastoreio.</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Casos Reais – Amazônia, Mata Atlântica, Canadá</a:t>
            </a:r>
          </a:p>
        </p:txBody>
      </p:sp>
      <p:sp>
        <p:nvSpPr>
          <p:cNvPr id="3" name="Content Placeholder 2"/>
          <p:cNvSpPr>
            <a:spLocks noGrp="1"/>
          </p:cNvSpPr>
          <p:nvPr>
            <p:ph idx="1"/>
          </p:nvPr>
        </p:nvSpPr>
        <p:spPr/>
        <p:txBody>
          <a:bodyPr/>
          <a:lstStyle/>
          <a:p>
            <a:pPr/>
            <a:r>
              <a:t>Dados MapBiomas: perda de floresta na Amazônia.</a:t>
            </a:r>
          </a:p>
          <a:p>
            <a:pPr/>
            <a:r>
              <a:t>Fragmentação da Mata Atlântica e impactos em saúde.</a:t>
            </a:r>
          </a:p>
          <a:p>
            <a:pPr/>
            <a:r>
              <a:t>Efeitos do manejo madeireiro no Canadá.</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Urbanização e Qualidade da Água</a:t>
            </a:r>
          </a:p>
        </p:txBody>
      </p:sp>
      <p:sp>
        <p:nvSpPr>
          <p:cNvPr id="3" name="Content Placeholder 2"/>
          <p:cNvSpPr>
            <a:spLocks noGrp="1"/>
          </p:cNvSpPr>
          <p:nvPr>
            <p:ph idx="1"/>
          </p:nvPr>
        </p:nvSpPr>
        <p:spPr/>
        <p:txBody>
          <a:bodyPr/>
          <a:lstStyle/>
          <a:p>
            <a:pPr/>
            <a:r>
              <a:t>Relação entre urbanização, escoamento e poluição.</a:t>
            </a:r>
          </a:p>
          <a:p>
            <a:pPr/>
            <a:r>
              <a:t>Riscos em águas recreativas.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Atividade Interativa – Mentimeter</a:t>
            </a:r>
          </a:p>
        </p:txBody>
      </p:sp>
      <p:sp>
        <p:nvSpPr>
          <p:cNvPr id="3" name="Content Placeholder 2"/>
          <p:cNvSpPr>
            <a:spLocks noGrp="1"/>
          </p:cNvSpPr>
          <p:nvPr>
            <p:ph idx="1"/>
          </p:nvPr>
        </p:nvSpPr>
        <p:spPr/>
        <p:txBody>
          <a:bodyPr/>
          <a:lstStyle/>
          <a:p>
            <a:pPr/>
            <a:r>
              <a:t>Qual caso mais te surpreendeu? (Amazônia, Mata Atlântica ou Canadá)</a:t>
            </a:r>
          </a:p>
          <a:p>
            <a:pPr/>
            <a:r>
              <a:t>Discussão dos resultados.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Cenários Práticos e Encerramento</a:t>
            </a:r>
          </a:p>
        </p:txBody>
      </p:sp>
      <p:sp>
        <p:nvSpPr>
          <p:cNvPr id="3" name="Content Placeholder 2"/>
          <p:cNvSpPr>
            <a:spLocks noGrp="1"/>
          </p:cNvSpPr>
          <p:nvPr>
            <p:ph idx="1"/>
          </p:nvPr>
        </p:nvSpPr>
        <p:spPr/>
        <p:txBody>
          <a:bodyPr/>
          <a:lstStyle/>
          <a:p>
            <a:pPr/>
            <a:r>
              <a:t>Cenário 1: Enchentes e serpentes na Amazônia – plano de intervenção.</a:t>
            </a:r>
          </a:p>
          <a:p>
            <a:pPr/>
            <a:r>
              <a:t>Cenário 2: Degelo Ártico e zoonoses – ações prioritárias.</a:t>
            </a:r>
          </a:p>
          <a:p>
            <a:pPr/>
            <a:r>
              <a:t>Resumo, recursos e chamada à ação: O que você fará diferente após esta aula?</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Desafios Complexos = Soluções Integradas</a:t>
            </a:r>
          </a:p>
        </p:txBody>
      </p:sp>
      <p:sp>
        <p:nvSpPr>
          <p:cNvPr id="3" name="Content Placeholder 2"/>
          <p:cNvSpPr>
            <a:spLocks noGrp="1"/>
          </p:cNvSpPr>
          <p:nvPr>
            <p:ph idx="1"/>
          </p:nvPr>
        </p:nvSpPr>
        <p:spPr/>
        <p:txBody>
          <a:bodyPr/>
          <a:lstStyle/>
          <a:p>
            <a:pPr/>
            <a:r>
              <a:t>Mudanças climáticas + fatores demográficos, sociais e econômicos.</a:t>
            </a:r>
          </a:p>
          <a:p>
            <a:pPr/>
            <a:r>
              <a:t>Ciclos de vetores, patógenos e doenças são multifatoriais.</a:t>
            </a:r>
          </a:p>
          <a:p>
            <a:pPr/>
            <a:r>
              <a:t>Saúde Única (One Health): Abordagem abrangente necessária.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Vantagens da Abordagem One Health</a:t>
            </a:r>
          </a:p>
        </p:txBody>
      </p:sp>
      <p:sp>
        <p:nvSpPr>
          <p:cNvPr id="3" name="Content Placeholder 2"/>
          <p:cNvSpPr>
            <a:spLocks noGrp="1"/>
          </p:cNvSpPr>
          <p:nvPr>
            <p:ph idx="1"/>
          </p:nvPr>
        </p:nvSpPr>
        <p:spPr/>
        <p:txBody>
          <a:bodyPr/>
          <a:lstStyle/>
          <a:p>
            <a:pPr/>
            <a:r>
              <a:t>Supera limitações das abordagens separadas.</a:t>
            </a:r>
          </a:p>
          <a:p>
            <a:pPr/>
            <a:r>
              <a:t>Integra saúde humana, animal e ambiental.</a:t>
            </a:r>
          </a:p>
          <a:p>
            <a:pPr/>
            <a:r>
              <a:t>Resultados mais eficazes que métodos convencionais.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Estratégias de Adaptação e Mitigação</a:t>
            </a:r>
          </a:p>
        </p:txBody>
      </p:sp>
      <p:sp>
        <p:nvSpPr>
          <p:cNvPr id="3" name="Content Placeholder 2"/>
          <p:cNvSpPr>
            <a:spLocks noGrp="1"/>
          </p:cNvSpPr>
          <p:nvPr>
            <p:ph idx="1"/>
          </p:nvPr>
        </p:nvSpPr>
        <p:spPr/>
        <p:txBody>
          <a:bodyPr/>
          <a:lstStyle/>
          <a:p>
            <a:pPr/>
            <a:r>
              <a:t>Segurança Alimentar: Alimentos de origem animal e pecuária extensiva.</a:t>
            </a:r>
          </a:p>
          <a:p>
            <a:pPr/>
            <a:r>
              <a:t>Saneamento Ambiental: Sistemas integrados.</a:t>
            </a:r>
          </a:p>
          <a:p>
            <a:pPr/>
            <a:r>
              <a:t>Vigilância Integrada: Resposta coordenada.</a:t>
            </a:r>
          </a:p>
          <a:p>
            <a:pPr/>
            <a:r>
              <a:t>Sustentabilidade Social: Políticas éticas e aceitáveis.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Vigilância Integrada - Detecção Precoce</a:t>
            </a:r>
          </a:p>
        </p:txBody>
      </p:sp>
      <p:sp>
        <p:nvSpPr>
          <p:cNvPr id="3" name="Content Placeholder 2"/>
          <p:cNvSpPr>
            <a:spLocks noGrp="1"/>
          </p:cNvSpPr>
          <p:nvPr>
            <p:ph idx="1"/>
          </p:nvPr>
        </p:nvSpPr>
        <p:spPr/>
        <p:txBody>
          <a:bodyPr/>
          <a:lstStyle/>
          <a:p>
            <a:pPr/>
            <a:r>
              <a:t>Monitoramento conjunto: humanos + animais.</a:t>
            </a:r>
          </a:p>
          <a:p>
            <a:pPr/>
            <a:r>
              <a:t>Identificação precoce de doenças emergentes.</a:t>
            </a:r>
          </a:p>
          <a:p>
            <a:pPr/>
            <a:r>
              <a:t>Prevenção antes da transmissão para humanos.</a:t>
            </a:r>
          </a:p>
          <a:p>
            <a:pPr/>
            <a:r>
              <a:t>Resultado: Redução significativa de custos.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Resultados Holísticos</a:t>
            </a:r>
          </a:p>
        </p:txBody>
      </p:sp>
      <p:sp>
        <p:nvSpPr>
          <p:cNvPr id="3" name="Content Placeholder 2"/>
          <p:cNvSpPr>
            <a:spLocks noGrp="1"/>
          </p:cNvSpPr>
          <p:nvPr>
            <p:ph idx="1"/>
          </p:nvPr>
        </p:nvSpPr>
        <p:spPr/>
        <p:txBody>
          <a:bodyPr/>
          <a:lstStyle/>
          <a:p>
            <a:pPr/>
            <a:r>
              <a:t>Identificação de compensações e sinergias.</a:t>
            </a:r>
          </a:p>
          <a:p>
            <a:pPr/>
            <a:r>
              <a:t>Colaboração multissetorial: saúde, agricultura, meio ambiente.</a:t>
            </a:r>
          </a:p>
          <a:p>
            <a:pPr/>
            <a:r>
              <a:t>Integração de políticas para resultados eficazes.</a:t>
            </a:r>
          </a:p>
          <a:p>
            <a:pPr/>
            <a:r>
              <a:t>Abordagem multidisciplinar.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Incorporação de Conhecimentos Tradicionais</a:t>
            </a:r>
          </a:p>
        </p:txBody>
      </p:sp>
      <p:sp>
        <p:nvSpPr>
          <p:cNvPr id="3" name="Content Placeholder 2"/>
          <p:cNvSpPr>
            <a:spLocks noGrp="1"/>
          </p:cNvSpPr>
          <p:nvPr>
            <p:ph idx="1"/>
          </p:nvPr>
        </p:nvSpPr>
        <p:spPr/>
        <p:txBody>
          <a:bodyPr/>
          <a:lstStyle/>
          <a:p>
            <a:pPr/>
            <a:r>
              <a:t>Histórias multigeracionais de povos indígenas.</a:t>
            </a:r>
          </a:p>
          <a:p>
            <a:pPr/>
            <a:r>
              <a:t>Conhecimentos locais sobre meio ambiente.</a:t>
            </a:r>
          </a:p>
          <a:p>
            <a:pPr/>
            <a:r>
              <a:t>Modelos para compreender variabilidade e mudança.</a:t>
            </a:r>
          </a:p>
          <a:p>
            <a:pPr/>
            <a:r>
              <a:t>Integração de saberes tradicionais e científicos.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