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182be14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182be14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182be14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182be14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182be1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182be1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182be1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182be1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182be14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182be14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182be1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182be1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182be1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182be1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182be1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182be1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182be1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182be1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182be1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182be1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f5ff461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f5ff461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182be14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182be14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182be14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182be14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0182be14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0182be14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f5ff461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f5ff461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f5ff461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f5ff461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f5ff461d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f5ff461d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f5ff461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f5ff461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f5ff461d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f5ff461d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f5ff461d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f5ff461d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182be1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182be1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hyperlink" Target="https://www.kaggle.com/rafjaa/resampling-strategies-for-imbalanced-datasets" TargetMode="External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s://arxiv.org/abs/1608.06048" TargetMode="External"/><Relationship Id="rId5" Type="http://schemas.openxmlformats.org/officeDocument/2006/relationships/hyperlink" Target="https://www.youtube.com/watch?v=-Z1PaqYKC1w&amp;t=3s" TargetMode="External"/><Relationship Id="rId6" Type="http://schemas.openxmlformats.org/officeDocument/2006/relationships/hyperlink" Target="https://cs.nju.edu.cn/zhouzh/zhouzh.files/publication/tsmcb09.pdf" TargetMode="External"/><Relationship Id="rId7" Type="http://schemas.openxmlformats.org/officeDocument/2006/relationships/hyperlink" Target="https://www.youtube.com/watch?v=aDjRYdK6Clg" TargetMode="External"/><Relationship Id="rId8" Type="http://schemas.openxmlformats.org/officeDocument/2006/relationships/hyperlink" Target="https://www.iiste.org/Journals/index.php/JIEA/article/view/763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balanced-learn.readthedocs.io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hyperlink" Target="https://www.kaggle.com/rafjaa/resampling-strategies-for-imbalanced-datasets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Imblearn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Beyond Over Sampling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 Miss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90200" y="1315125"/>
            <a:ext cx="83682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2:  Keep points of the majority class whose mean distance to the k farthest points in the minority class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2172975"/>
            <a:ext cx="52482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 Miss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90200" y="1315125"/>
            <a:ext cx="83682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Select K nearest neighbors in the majority class for every point in the minority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2242725"/>
            <a:ext cx="51911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Condensed NN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929050"/>
            <a:ext cx="523875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Edited</a:t>
            </a:r>
            <a:r>
              <a:rPr lang="en"/>
              <a:t> NN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1800625"/>
            <a:ext cx="51244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</a:t>
            </a:r>
            <a:r>
              <a:rPr lang="en"/>
              <a:t> </a:t>
            </a:r>
            <a:r>
              <a:rPr lang="en"/>
              <a:t>ENN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1961375"/>
            <a:ext cx="51911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Tomek Links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35633" t="0"/>
          <a:stretch/>
        </p:blipFill>
        <p:spPr>
          <a:xfrm>
            <a:off x="1998900" y="1442650"/>
            <a:ext cx="53585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type="title"/>
          </p:nvPr>
        </p:nvSpPr>
        <p:spPr>
          <a:xfrm>
            <a:off x="1029825" y="4080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Source: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Resampling Strategies for Imbalanced Datasets</a:t>
            </a:r>
            <a:endParaRPr sz="2000"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Tomek Links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75" y="1434325"/>
            <a:ext cx="5690850" cy="28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Ensemble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575" y="1887913"/>
            <a:ext cx="52768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Cascade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388" y="1230775"/>
            <a:ext cx="5159230" cy="326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AllKNN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Instance Hardness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Neighbourhood Cleaning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One Sided </a:t>
            </a:r>
            <a:r>
              <a:rPr lang="en"/>
              <a:t>Selection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25" y="1528500"/>
            <a:ext cx="1819825" cy="18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Leandro Ferreira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84375" y="1967337"/>
            <a:ext cx="46212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/</a:t>
            </a:r>
            <a:r>
              <a:rPr lang="en" sz="2400"/>
              <a:t>ferreiramleandro</a:t>
            </a:r>
            <a:endParaRPr sz="24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6906" l="69901" r="8407" t="6325"/>
          <a:stretch/>
        </p:blipFill>
        <p:spPr>
          <a:xfrm>
            <a:off x="663175" y="1942888"/>
            <a:ext cx="487196" cy="4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442" y="2662525"/>
            <a:ext cx="734650" cy="7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403150" y="2810712"/>
            <a:ext cx="46212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@</a:t>
            </a:r>
            <a:r>
              <a:rPr lang="en" sz="2400"/>
              <a:t>leozimmelo</a:t>
            </a:r>
            <a:endParaRPr sz="24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522" y="3575149"/>
            <a:ext cx="686082" cy="6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1479750" y="3699062"/>
            <a:ext cx="46212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/leandromferreira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Methods Classifier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Balanced</a:t>
            </a:r>
            <a:r>
              <a:rPr lang="en"/>
              <a:t> 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Balanced Bagging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Easy Ensemble </a:t>
            </a:r>
            <a:r>
              <a:rPr lang="en"/>
              <a:t>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RUS Boost Classifier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SMOTE+ENN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SMOTE+TOMEK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 and helpful links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[Article] </a:t>
            </a:r>
            <a:r>
              <a:rPr lang="en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Survey of resampling techniques for improving classification performance in unbalanced datasets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[PyData Talk] </a:t>
            </a:r>
            <a:r>
              <a:rPr lang="en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Ajinkya More | Resampling techniques and other strategies</a:t>
            </a:r>
            <a:endParaRPr sz="2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[Article] </a:t>
            </a:r>
            <a:r>
              <a:rPr lang="en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6"/>
              </a:rPr>
              <a:t>Exploratory Undersampling for Class-Imbalance Learning</a:t>
            </a:r>
            <a:endParaRPr sz="2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[PyData Talk] </a:t>
            </a:r>
            <a:r>
              <a:rPr lang="en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7"/>
              </a:rPr>
              <a:t>Imbalanced Data, Mehrdad Yazdan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[Article] </a:t>
            </a:r>
            <a:r>
              <a:rPr lang="en" sz="19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8"/>
              </a:rPr>
              <a:t>Evaluation Measures for Models Assessment over Imbalanced Data Sets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imblearn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Version: 0.4.3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Started at 2014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Compatible with scikit-learn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Docs</a:t>
            </a:r>
            <a:r>
              <a:rPr lang="en" sz="1400"/>
              <a:t>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https://imbalanced-learn.readthedocs.io/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7900" y="479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683775"/>
            <a:ext cx="73152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1029825" y="4080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Source: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Resampling Strategies for Imbalanced Datasets</a:t>
            </a:r>
            <a:endParaRPr sz="2000"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VS Under Sampling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500275"/>
            <a:ext cx="39957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Can cause Overfitting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610150" y="1573950"/>
            <a:ext cx="4383600" cy="3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Discart useful information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4561050" y="1388175"/>
            <a:ext cx="21900" cy="3558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Sampling </a:t>
            </a:r>
            <a:r>
              <a:rPr lang="en"/>
              <a:t>Techniques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Random Over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SMOTE (Synthetic Minority </a:t>
            </a:r>
            <a:r>
              <a:rPr lang="en"/>
              <a:t>Over Sampling</a:t>
            </a:r>
            <a:r>
              <a:rPr lang="en"/>
              <a:t> </a:t>
            </a:r>
            <a:r>
              <a:rPr lang="en"/>
              <a:t>technique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ADASYN (Adaptive Synthetic Sampling Approach)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Under Sampling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50" y="1625300"/>
            <a:ext cx="38004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725" y="1625300"/>
            <a:ext cx="3935604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 Miss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90200" y="1315125"/>
            <a:ext cx="83682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Retain points for the majority class whose mean distance to the k nearest point in minority class is lowest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825" y="2174000"/>
            <a:ext cx="53149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198" y="4717680"/>
            <a:ext cx="2670400" cy="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