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4b92dc71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364b92dc71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790468126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790468126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64b92dc71c_4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364b92dc71c_4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364b92dc71c_4_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790468126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790468126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64b92dc71c_4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364b92dc71c_4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364b92dc71c_4_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64b92dc71c_2_1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g364b92dc71c_2_17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364b92dc71c_2_17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64b92dc71c_2_1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364b92dc71c_2_17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364b92dc71c_2_17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64b92dc71c_4_1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364b92dc71c_4_1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364b92dc71c_4_1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64b92dc71c_2_1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g364b92dc71c_2_19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364b92dc71c_2_19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64b92dc71c_2_2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g364b92dc71c_2_26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99" name="Google Shape;299;g364b92dc71c_2_26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64b92dc71c_2_3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g364b92dc71c_2_30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364b92dc71c_2_30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4b92dc71c_2_1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364b92dc71c_2_10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364b92dc71c_2_10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78d358512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78d358512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64b92dc71c_2_3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g364b92dc71c_2_3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364b92dc71c_2_34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78d358512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78d358512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64b92dc71c_4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64b92dc71c_4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64b92dc71c_4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64b92dc71c_4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64b92dc71c_2_3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g364b92dc71c_2_3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g364b92dc71c_2_35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64b92dc71c_2_1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g364b92dc71c_2_1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g364b92dc71c_2_1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64b92dc71c_2_3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g364b92dc71c_2_38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g364b92dc71c_2_38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64b92dc71c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364b92dc71c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364b92dc71c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64b92dc71c_2_1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364b92dc71c_2_10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364b92dc71c_2_10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64b92dc71c_2_1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364b92dc71c_2_1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364b92dc71c_2_13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64b92dc71c_2_1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364b92dc71c_2_1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364b92dc71c_2_14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64b92dc71c_2_1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364b92dc71c_2_1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364b92dc71c_2_16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64b92dc71c_4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364b92dc71c_4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364b92dc71c_4_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64b92dc71c_4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364b92dc71c_4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364b92dc71c_4_7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1" y="4750737"/>
            <a:ext cx="9144000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type="ctr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sz="6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825038" y="3341716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64" name="Google Shape;64;p14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67" name="Google Shape;67;p14"/>
          <p:cNvCxnSpPr/>
          <p:nvPr/>
        </p:nvCxnSpPr>
        <p:spPr>
          <a:xfrm>
            <a:off x="905743" y="3257550"/>
            <a:ext cx="740664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b="0" sz="6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822960" y="3339846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9" name="Google Shape;79;p16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82" name="Google Shape;82;p16"/>
          <p:cNvCxnSpPr/>
          <p:nvPr/>
        </p:nvCxnSpPr>
        <p:spPr>
          <a:xfrm>
            <a:off x="905743" y="3257550"/>
            <a:ext cx="740664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822960" y="1384301"/>
            <a:ext cx="3703320" cy="30175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4663440" y="1384301"/>
            <a:ext cx="370332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822960" y="1384539"/>
            <a:ext cx="3703320" cy="552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0" sz="15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93" name="Google Shape;93;p18"/>
          <p:cNvSpPr txBox="1"/>
          <p:nvPr>
            <p:ph idx="2" type="body"/>
          </p:nvPr>
        </p:nvSpPr>
        <p:spPr>
          <a:xfrm>
            <a:off x="822960" y="1936751"/>
            <a:ext cx="3703320" cy="246507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3" type="body"/>
          </p:nvPr>
        </p:nvSpPr>
        <p:spPr>
          <a:xfrm>
            <a:off x="4663440" y="1384539"/>
            <a:ext cx="3703320" cy="552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0" sz="15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95" name="Google Shape;95;p18"/>
          <p:cNvSpPr txBox="1"/>
          <p:nvPr>
            <p:ph idx="4" type="body"/>
          </p:nvPr>
        </p:nvSpPr>
        <p:spPr>
          <a:xfrm>
            <a:off x="4663440" y="1936751"/>
            <a:ext cx="3703320" cy="246507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8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/>
          <p:nvPr/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/>
          <p:nvPr/>
        </p:nvSpPr>
        <p:spPr>
          <a:xfrm>
            <a:off x="12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 txBox="1"/>
          <p:nvPr>
            <p:ph type="title"/>
          </p:nvPr>
        </p:nvSpPr>
        <p:spPr>
          <a:xfrm>
            <a:off x="342900" y="445769"/>
            <a:ext cx="24003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b="0" sz="27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600450" y="548640"/>
            <a:ext cx="4869180" cy="39433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2" type="body"/>
          </p:nvPr>
        </p:nvSpPr>
        <p:spPr>
          <a:xfrm>
            <a:off x="342900" y="2194560"/>
            <a:ext cx="2400300" cy="25343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16" name="Google Shape;116;p21"/>
          <p:cNvSpPr txBox="1"/>
          <p:nvPr>
            <p:ph idx="10" type="dt"/>
          </p:nvPr>
        </p:nvSpPr>
        <p:spPr>
          <a:xfrm>
            <a:off x="349134" y="4844839"/>
            <a:ext cx="19638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11" type="ftr"/>
          </p:nvPr>
        </p:nvSpPr>
        <p:spPr>
          <a:xfrm>
            <a:off x="3600450" y="4844839"/>
            <a:ext cx="34861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11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 txBox="1"/>
          <p:nvPr>
            <p:ph type="title"/>
          </p:nvPr>
        </p:nvSpPr>
        <p:spPr>
          <a:xfrm>
            <a:off x="822960" y="3806190"/>
            <a:ext cx="7585234" cy="6172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b="0" sz="27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2"/>
          <p:cNvSpPr/>
          <p:nvPr>
            <p:ph idx="2" type="pic"/>
          </p:nvPr>
        </p:nvSpPr>
        <p:spPr>
          <a:xfrm>
            <a:off x="11" y="0"/>
            <a:ext cx="9143989" cy="3686307"/>
          </a:xfrm>
          <a:prstGeom prst="rect">
            <a:avLst/>
          </a:prstGeom>
          <a:solidFill>
            <a:srgbClr val="BECAD4"/>
          </a:solidFill>
          <a:ln>
            <a:noFill/>
          </a:ln>
        </p:spPr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822960" y="4430268"/>
            <a:ext cx="7584948" cy="445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25" name="Google Shape;125;p22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2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2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 rot="5400000">
            <a:off x="3086100" y="-878839"/>
            <a:ext cx="3017520" cy="7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4275" spcFirstLastPara="1" rIns="34275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131" name="Google Shape;131;p23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3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/>
          <p:nvPr/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4"/>
          <p:cNvSpPr/>
          <p:nvPr/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4"/>
          <p:cNvSpPr txBox="1"/>
          <p:nvPr>
            <p:ph type="title"/>
          </p:nvPr>
        </p:nvSpPr>
        <p:spPr>
          <a:xfrm rot="5400000">
            <a:off x="5369551" y="1483351"/>
            <a:ext cx="4319924" cy="197167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 rot="5400000">
            <a:off x="1369051" y="-431174"/>
            <a:ext cx="4319924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4275" spcFirstLastPara="1" rIns="34275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139" name="Google Shape;139;p24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24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24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58" name="Google Shape;58;p13"/>
          <p:cNvCxnSpPr/>
          <p:nvPr/>
        </p:nvCxnSpPr>
        <p:spPr>
          <a:xfrm>
            <a:off x="895149" y="1303384"/>
            <a:ext cx="74752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2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Relationship Id="rId4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Relationship Id="rId4" Type="http://schemas.openxmlformats.org/officeDocument/2006/relationships/image" Target="../media/image3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ctr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</a:pPr>
            <a:r>
              <a:rPr lang="pt-BR"/>
              <a:t>F# overview </a:t>
            </a:r>
            <a:r>
              <a:rPr lang="pt-BR"/>
              <a:t>(fsharp)</a:t>
            </a:r>
            <a:endParaRPr/>
          </a:p>
        </p:txBody>
      </p:sp>
      <p:sp>
        <p:nvSpPr>
          <p:cNvPr id="147" name="Google Shape;147;p25"/>
          <p:cNvSpPr txBox="1"/>
          <p:nvPr>
            <p:ph idx="1" type="subTitle"/>
          </p:nvPr>
        </p:nvSpPr>
        <p:spPr>
          <a:xfrm>
            <a:off x="825038" y="334171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1175" y="357525"/>
            <a:ext cx="2147675" cy="21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4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375" y="326550"/>
            <a:ext cx="7600376" cy="4336824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4"/>
          <p:cNvSpPr txBox="1"/>
          <p:nvPr/>
        </p:nvSpPr>
        <p:spPr>
          <a:xfrm>
            <a:off x="5211375" y="399125"/>
            <a:ext cx="3375000" cy="23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Currying quebra uma função de vários parâmetros em uma sequência de funções aninhadas que recebem um único parâmetro, permitindo a aplicação parcial de argumentos. 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Em vez de fn(a, b, c), obtemos uma estrutura fn(a)(b)(c), que em F# é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fn a b c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Google Shape;22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7375" y="3052125"/>
            <a:ext cx="1377974" cy="1412951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4"/>
          <p:cNvSpPr txBox="1"/>
          <p:nvPr/>
        </p:nvSpPr>
        <p:spPr>
          <a:xfrm>
            <a:off x="1078375" y="677475"/>
            <a:ext cx="2238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int -&gt; (int -&gt; int)</a:t>
            </a:r>
            <a:endParaRPr sz="13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t/>
            </a:r>
            <a:endParaRPr sz="1800"/>
          </a:p>
        </p:txBody>
      </p:sp>
      <p:pic>
        <p:nvPicPr>
          <p:cNvPr id="237" name="Google Shape;23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950" y="575325"/>
            <a:ext cx="7543799" cy="3768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2550" y="3078375"/>
            <a:ext cx="1031475" cy="1178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Google Shape;239;p35"/>
          <p:cNvCxnSpPr/>
          <p:nvPr/>
        </p:nvCxnSpPr>
        <p:spPr>
          <a:xfrm flipH="1">
            <a:off x="2531000" y="3328400"/>
            <a:ext cx="1707300" cy="314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0" name="Google Shape;240;p35"/>
          <p:cNvSpPr txBox="1"/>
          <p:nvPr/>
        </p:nvSpPr>
        <p:spPr>
          <a:xfrm>
            <a:off x="4300200" y="3078375"/>
            <a:ext cx="24906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operações são desenhadas para serem </a:t>
            </a:r>
            <a:r>
              <a:rPr lang="pt-BR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combináveis</a:t>
            </a:r>
            <a:r>
              <a:rPr lang="pt-BR" sz="1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, com </a:t>
            </a:r>
            <a:r>
              <a:rPr lang="pt-BR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responsabilidade única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 ao mesmo tempo </a:t>
            </a:r>
            <a:r>
              <a:rPr lang="pt-BR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adaptáveis </a:t>
            </a:r>
            <a:r>
              <a:rPr lang="pt-BR" sz="1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atrás da callback </a:t>
            </a:r>
            <a:endParaRPr sz="1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/>
          <p:nvPr>
            <p:ph type="title"/>
          </p:nvPr>
        </p:nvSpPr>
        <p:spPr>
          <a:xfrm>
            <a:off x="4257350" y="672150"/>
            <a:ext cx="4185600" cy="38493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Funções puras como componentes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 sz="2500"/>
              <a:t>responsabilidade </a:t>
            </a:r>
            <a:r>
              <a:rPr lang="pt-BR" sz="2500"/>
              <a:t>única</a:t>
            </a:r>
            <a:endParaRPr sz="2500"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 sz="2500"/>
              <a:t>resultados determinísticos</a:t>
            </a:r>
            <a:endParaRPr sz="2500"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 sz="2500"/>
              <a:t>combináveis</a:t>
            </a:r>
            <a:endParaRPr sz="2500"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 sz="2500"/>
              <a:t>abertas para </a:t>
            </a:r>
            <a:r>
              <a:rPr lang="pt-BR" sz="2500"/>
              <a:t>extensão</a:t>
            </a:r>
            <a:endParaRPr sz="2500"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 sz="2500"/>
              <a:t>adaptáveis graças a HOF</a:t>
            </a:r>
            <a:endParaRPr sz="2500"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 sz="2500"/>
              <a:t>manutenção mais simples</a:t>
            </a:r>
            <a:endParaRPr sz="2500"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 sz="2500"/>
              <a:t>fácil de testar</a:t>
            </a:r>
            <a:endParaRPr sz="2500"/>
          </a:p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 sz="2500"/>
              <a:t>fácil de paralelizar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246" name="Google Shape;24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953" y="678650"/>
            <a:ext cx="3247625" cy="345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t/>
            </a:r>
            <a:endParaRPr sz="1800"/>
          </a:p>
        </p:txBody>
      </p:sp>
      <p:sp>
        <p:nvSpPr>
          <p:cNvPr id="253" name="Google Shape;253;p37"/>
          <p:cNvSpPr txBox="1"/>
          <p:nvPr>
            <p:ph idx="1" type="body"/>
          </p:nvPr>
        </p:nvSpPr>
        <p:spPr>
          <a:xfrm>
            <a:off x="897307" y="1384300"/>
            <a:ext cx="74694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t/>
            </a:r>
            <a:endParaRPr/>
          </a:p>
        </p:txBody>
      </p:sp>
      <p:pic>
        <p:nvPicPr>
          <p:cNvPr id="254" name="Google Shape;25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000" y="392150"/>
            <a:ext cx="8508600" cy="400955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7"/>
          <p:cNvSpPr txBox="1"/>
          <p:nvPr>
            <p:ph type="title"/>
          </p:nvPr>
        </p:nvSpPr>
        <p:spPr>
          <a:xfrm>
            <a:off x="4423500" y="439200"/>
            <a:ext cx="39435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32786"/>
              <a:buFont typeface="Calibri"/>
              <a:buNone/>
            </a:pPr>
            <a:r>
              <a:rPr lang="pt-BR" sz="2440"/>
              <a:t>records são </a:t>
            </a:r>
            <a:r>
              <a:rPr lang="pt-BR" sz="2440"/>
              <a:t>imutáveis</a:t>
            </a:r>
            <a:r>
              <a:rPr lang="pt-BR" sz="2440"/>
              <a:t> por padrão</a:t>
            </a:r>
            <a:endParaRPr sz="2440"/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32786"/>
              <a:buFont typeface="Calibri"/>
              <a:buNone/>
            </a:pPr>
            <a:r>
              <a:rPr lang="pt-BR" sz="2440"/>
              <a:t>e possuem igualdade por valor </a:t>
            </a:r>
            <a:endParaRPr sz="2440"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262" name="Google Shape;26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750" y="433725"/>
            <a:ext cx="7620000" cy="4017956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8"/>
          <p:cNvSpPr txBox="1"/>
          <p:nvPr>
            <p:ph type="title"/>
          </p:nvPr>
        </p:nvSpPr>
        <p:spPr>
          <a:xfrm>
            <a:off x="5330750" y="439200"/>
            <a:ext cx="30360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32786"/>
              <a:buFont typeface="Calibri"/>
              <a:buNone/>
            </a:pPr>
            <a:r>
              <a:rPr lang="pt-BR" sz="2440"/>
              <a:t>mutabilidade é permitida</a:t>
            </a:r>
            <a:endParaRPr sz="2440"/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32786"/>
              <a:buFont typeface="Calibri"/>
              <a:buNone/>
            </a:pPr>
            <a:r>
              <a:rPr lang="pt-BR" sz="2440"/>
              <a:t>porém evitada</a:t>
            </a:r>
            <a:endParaRPr sz="2440"/>
          </a:p>
        </p:txBody>
      </p:sp>
      <p:cxnSp>
        <p:nvCxnSpPr>
          <p:cNvPr id="264" name="Google Shape;264;p38"/>
          <p:cNvCxnSpPr/>
          <p:nvPr/>
        </p:nvCxnSpPr>
        <p:spPr>
          <a:xfrm>
            <a:off x="366100" y="926975"/>
            <a:ext cx="699300" cy="511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39"/>
          <p:cNvPicPr preferRelativeResize="0"/>
          <p:nvPr/>
        </p:nvPicPr>
        <p:blipFill rotWithShape="1">
          <a:blip r:embed="rId3">
            <a:alphaModFix/>
          </a:blip>
          <a:srcRect b="2704" l="0" r="6524" t="0"/>
          <a:stretch/>
        </p:blipFill>
        <p:spPr>
          <a:xfrm>
            <a:off x="664625" y="152400"/>
            <a:ext cx="8262674" cy="4226151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9"/>
          <p:cNvSpPr txBox="1"/>
          <p:nvPr>
            <p:ph type="title"/>
          </p:nvPr>
        </p:nvSpPr>
        <p:spPr>
          <a:xfrm>
            <a:off x="5023225" y="439200"/>
            <a:ext cx="3574800" cy="13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32786"/>
              <a:buFont typeface="Calibri"/>
              <a:buNone/>
            </a:pPr>
            <a:r>
              <a:rPr lang="pt-BR" sz="2440"/>
              <a:t>Discriminated Union (DU)</a:t>
            </a:r>
            <a:endParaRPr sz="2440"/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32786"/>
              <a:buFont typeface="Calibri"/>
              <a:buNone/>
            </a:pPr>
            <a:r>
              <a:rPr lang="pt-BR" sz="2440"/>
              <a:t>representam enumeradores; cada item pode armazenar valores</a:t>
            </a:r>
            <a:endParaRPr sz="2440"/>
          </a:p>
        </p:txBody>
      </p:sp>
      <p:cxnSp>
        <p:nvCxnSpPr>
          <p:cNvPr id="272" name="Google Shape;272;p39"/>
          <p:cNvCxnSpPr/>
          <p:nvPr/>
        </p:nvCxnSpPr>
        <p:spPr>
          <a:xfrm flipH="1">
            <a:off x="3089425" y="1767900"/>
            <a:ext cx="1234800" cy="341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3" name="Google Shape;273;p39"/>
          <p:cNvCxnSpPr/>
          <p:nvPr/>
        </p:nvCxnSpPr>
        <p:spPr>
          <a:xfrm flipH="1">
            <a:off x="5104975" y="3497450"/>
            <a:ext cx="1234800" cy="341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4" name="Google Shape;274;p39"/>
          <p:cNvCxnSpPr/>
          <p:nvPr/>
        </p:nvCxnSpPr>
        <p:spPr>
          <a:xfrm flipH="1">
            <a:off x="3089425" y="255650"/>
            <a:ext cx="1234800" cy="341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40"/>
          <p:cNvPicPr preferRelativeResize="0"/>
          <p:nvPr/>
        </p:nvPicPr>
        <p:blipFill rotWithShape="1">
          <a:blip r:embed="rId3">
            <a:alphaModFix/>
          </a:blip>
          <a:srcRect b="1787" l="0" r="5908" t="0"/>
          <a:stretch/>
        </p:blipFill>
        <p:spPr>
          <a:xfrm>
            <a:off x="457200" y="533400"/>
            <a:ext cx="8317226" cy="299847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0"/>
          <p:cNvSpPr txBox="1"/>
          <p:nvPr>
            <p:ph type="title"/>
          </p:nvPr>
        </p:nvSpPr>
        <p:spPr>
          <a:xfrm>
            <a:off x="5671750" y="286325"/>
            <a:ext cx="3036000" cy="1799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Calibri"/>
              <a:buNone/>
            </a:pPr>
            <a:r>
              <a:rPr lang="pt-BR" sz="2340"/>
              <a:t>Pattern matching ajuda testar valores, padrões e tipos</a:t>
            </a:r>
            <a:endParaRPr sz="2340"/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Calibri"/>
              <a:buNone/>
            </a:pPr>
            <a:r>
              <a:t/>
            </a:r>
            <a:endParaRPr sz="2340"/>
          </a:p>
        </p:txBody>
      </p:sp>
      <p:cxnSp>
        <p:nvCxnSpPr>
          <p:cNvPr id="282" name="Google Shape;282;p40"/>
          <p:cNvCxnSpPr/>
          <p:nvPr/>
        </p:nvCxnSpPr>
        <p:spPr>
          <a:xfrm rot="10800000">
            <a:off x="778375" y="3484750"/>
            <a:ext cx="764100" cy="399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3" name="Google Shape;283;p40"/>
          <p:cNvSpPr txBox="1"/>
          <p:nvPr/>
        </p:nvSpPr>
        <p:spPr>
          <a:xfrm>
            <a:off x="1718875" y="3755300"/>
            <a:ext cx="2328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default, </a:t>
            </a:r>
            <a:r>
              <a:rPr lang="pt-BR" sz="17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último case</a:t>
            </a:r>
            <a:endParaRPr sz="17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175" y="364050"/>
            <a:ext cx="8151651" cy="3821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0" name="Google Shape;290;p41"/>
          <p:cNvCxnSpPr/>
          <p:nvPr/>
        </p:nvCxnSpPr>
        <p:spPr>
          <a:xfrm flipH="1">
            <a:off x="2560225" y="545025"/>
            <a:ext cx="1334100" cy="16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1" name="Google Shape;291;p41"/>
          <p:cNvSpPr txBox="1"/>
          <p:nvPr/>
        </p:nvSpPr>
        <p:spPr>
          <a:xfrm>
            <a:off x="4070725" y="168725"/>
            <a:ext cx="4668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Tipo nativo que representa presença ou </a:t>
            </a:r>
            <a:r>
              <a:rPr lang="pt-BR" sz="17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ausência</a:t>
            </a:r>
            <a:r>
              <a:rPr lang="pt-BR" sz="17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de valor; previne null reference exceptions</a:t>
            </a:r>
            <a:endParaRPr sz="17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2" name="Google Shape;292;p41"/>
          <p:cNvCxnSpPr/>
          <p:nvPr/>
        </p:nvCxnSpPr>
        <p:spPr>
          <a:xfrm flipH="1">
            <a:off x="2600575" y="1909100"/>
            <a:ext cx="2034600" cy="199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3" name="Google Shape;293;p41"/>
          <p:cNvSpPr txBox="1"/>
          <p:nvPr/>
        </p:nvSpPr>
        <p:spPr>
          <a:xfrm>
            <a:off x="4752300" y="1655000"/>
            <a:ext cx="4668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Pattern Matching para identificar o valor</a:t>
            </a:r>
            <a:endParaRPr sz="17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41"/>
          <p:cNvSpPr txBox="1"/>
          <p:nvPr/>
        </p:nvSpPr>
        <p:spPr>
          <a:xfrm>
            <a:off x="4188300" y="2491625"/>
            <a:ext cx="4809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Pattern matching exaustivo para DU! menos bugs!</a:t>
            </a:r>
            <a:endParaRPr sz="17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5" name="Google Shape;29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5350" y="3119150"/>
            <a:ext cx="2673675" cy="14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42"/>
          <p:cNvPicPr preferRelativeResize="0"/>
          <p:nvPr/>
        </p:nvPicPr>
        <p:blipFill rotWithShape="1">
          <a:blip r:embed="rId3">
            <a:alphaModFix/>
          </a:blip>
          <a:srcRect b="4643" l="0" r="0" t="0"/>
          <a:stretch/>
        </p:blipFill>
        <p:spPr>
          <a:xfrm>
            <a:off x="411125" y="76200"/>
            <a:ext cx="8653299" cy="4614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2" name="Google Shape;302;p42"/>
          <p:cNvCxnSpPr/>
          <p:nvPr/>
        </p:nvCxnSpPr>
        <p:spPr>
          <a:xfrm flipH="1">
            <a:off x="2713100" y="380400"/>
            <a:ext cx="1334100" cy="16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3" name="Google Shape;303;p42"/>
          <p:cNvSpPr txBox="1"/>
          <p:nvPr/>
        </p:nvSpPr>
        <p:spPr>
          <a:xfrm>
            <a:off x="4200075" y="168725"/>
            <a:ext cx="4668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Tipo nativo que representa sucesso ou falha, </a:t>
            </a:r>
            <a:endParaRPr sz="17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armazena um valor para cada caso</a:t>
            </a:r>
            <a:endParaRPr sz="17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4" name="Google Shape;304;p42"/>
          <p:cNvCxnSpPr/>
          <p:nvPr/>
        </p:nvCxnSpPr>
        <p:spPr>
          <a:xfrm flipH="1">
            <a:off x="3842000" y="2889450"/>
            <a:ext cx="1234800" cy="341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5" name="Google Shape;305;p42"/>
          <p:cNvSpPr txBox="1"/>
          <p:nvPr/>
        </p:nvSpPr>
        <p:spPr>
          <a:xfrm>
            <a:off x="5246175" y="2522550"/>
            <a:ext cx="3622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bloco finally sempre executa e precisa retornar valor do tipo unit</a:t>
            </a:r>
            <a:endParaRPr sz="17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42"/>
          <p:cNvSpPr txBox="1"/>
          <p:nvPr/>
        </p:nvSpPr>
        <p:spPr>
          <a:xfrm>
            <a:off x="5076800" y="1426975"/>
            <a:ext cx="410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raise ex para lançar exception</a:t>
            </a:r>
            <a:endParaRPr sz="1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reraise() para relançar dentro do try..with</a:t>
            </a:r>
            <a:endParaRPr sz="1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43"/>
          <p:cNvPicPr preferRelativeResize="0"/>
          <p:nvPr/>
        </p:nvPicPr>
        <p:blipFill rotWithShape="1">
          <a:blip r:embed="rId3">
            <a:alphaModFix/>
          </a:blip>
          <a:srcRect b="0" l="0" r="4979" t="0"/>
          <a:stretch/>
        </p:blipFill>
        <p:spPr>
          <a:xfrm>
            <a:off x="581025" y="682450"/>
            <a:ext cx="8041151" cy="2869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3"/>
          <p:cNvSpPr txBox="1"/>
          <p:nvPr/>
        </p:nvSpPr>
        <p:spPr>
          <a:xfrm>
            <a:off x="6038525" y="519750"/>
            <a:ext cx="27948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Active Patterns permitem testar, decompor ou transformar valores e objetos como se fossem DU</a:t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4" name="Google Shape;31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6200" y="2445700"/>
            <a:ext cx="1801400" cy="184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pt-BR"/>
              <a:t>Quem sou eu?</a:t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-133350" lvl="0" marL="63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 "/>
            </a:pPr>
            <a:r>
              <a:rPr lang="pt-BR" sz="2100">
                <a:solidFill>
                  <a:schemeClr val="dk2"/>
                </a:solidFill>
              </a:rPr>
              <a:t>Leandro Fernandes Vieira - </a:t>
            </a:r>
            <a:r>
              <a:rPr lang="pt-BR"/>
              <a:t>@leandromoh (github/linkedin)</a:t>
            </a:r>
            <a:endParaRPr/>
          </a:p>
          <a:p>
            <a:pPr indent="-95250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Char char=" "/>
            </a:pPr>
            <a:r>
              <a:rPr lang="pt-BR"/>
              <a:t>Senior S</a:t>
            </a:r>
            <a:r>
              <a:rPr lang="pt-BR"/>
              <a:t>oftware Engineer </a:t>
            </a:r>
            <a:r>
              <a:rPr lang="pt-BR"/>
              <a:t>na Stone</a:t>
            </a:r>
            <a:endParaRPr/>
          </a:p>
          <a:p>
            <a:pPr indent="-88900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400"/>
              <a:buChar char=" "/>
            </a:pPr>
            <a:r>
              <a:t/>
            </a:r>
            <a:endParaRPr/>
          </a:p>
          <a:p>
            <a:pPr indent="0" lvl="0" marL="635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pt-BR"/>
              <a:t>TCC sobre paradigmas de programação 2015</a:t>
            </a:r>
            <a:endParaRPr/>
          </a:p>
          <a:p>
            <a:pPr indent="0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t-BR"/>
              <a:t>Contribuidor do projeto Morelinq 2018</a:t>
            </a:r>
            <a:endParaRPr/>
          </a:p>
          <a:p>
            <a:pPr indent="0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t-BR"/>
              <a:t>Autor do projeto RecordParser 2021</a:t>
            </a:r>
            <a:endParaRPr/>
          </a:p>
          <a:p>
            <a:pPr indent="0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pt-BR"/>
              <a:t>Revisor </a:t>
            </a:r>
            <a:r>
              <a:rPr lang="pt-BR"/>
              <a:t>técnico</a:t>
            </a:r>
            <a:r>
              <a:rPr lang="pt-BR"/>
              <a:t> de livro sobre PF 2023</a:t>
            </a:r>
            <a:endParaRPr/>
          </a:p>
          <a:p>
            <a:pPr indent="0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http://dogeclothing.com/wp-content/uploads/2014/02/doge-portrait-web-template.jpg" id="156" name="Google Shape;15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5205" y="2055898"/>
            <a:ext cx="1881581" cy="1881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4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44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44"/>
          <p:cNvSpPr txBox="1"/>
          <p:nvPr/>
        </p:nvSpPr>
        <p:spPr>
          <a:xfrm>
            <a:off x="5431300" y="361375"/>
            <a:ext cx="30480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2" name="Google Shape;322;p44"/>
          <p:cNvPicPr preferRelativeResize="0"/>
          <p:nvPr/>
        </p:nvPicPr>
        <p:blipFill rotWithShape="1">
          <a:blip r:embed="rId3">
            <a:alphaModFix/>
          </a:blip>
          <a:srcRect b="-2880" l="0" r="7885" t="0"/>
          <a:stretch/>
        </p:blipFill>
        <p:spPr>
          <a:xfrm>
            <a:off x="449100" y="78475"/>
            <a:ext cx="8482625" cy="4628674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4"/>
          <p:cNvSpPr txBox="1"/>
          <p:nvPr/>
        </p:nvSpPr>
        <p:spPr>
          <a:xfrm>
            <a:off x="6038525" y="2196150"/>
            <a:ext cx="27948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Active Patterns podem ser usados de forma nested, entre outros jeitos</a:t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4" name="Google Shape;324;p44"/>
          <p:cNvCxnSpPr/>
          <p:nvPr/>
        </p:nvCxnSpPr>
        <p:spPr>
          <a:xfrm flipH="1">
            <a:off x="4538150" y="3242675"/>
            <a:ext cx="1964700" cy="952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100" y="1890500"/>
            <a:ext cx="8352875" cy="27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375" y="289575"/>
            <a:ext cx="7143199" cy="143135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5"/>
          <p:cNvSpPr txBox="1"/>
          <p:nvPr/>
        </p:nvSpPr>
        <p:spPr>
          <a:xfrm>
            <a:off x="6038525" y="214950"/>
            <a:ext cx="2794800" cy="147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Computation Expressions</a:t>
            </a:r>
            <a:r>
              <a:rPr lang="pt-BR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abstraem comportamentos atrelados a “fluxos de controle” de cada tipo de CE. Permitem </a:t>
            </a:r>
            <a:r>
              <a:rPr lang="pt-BR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estender</a:t>
            </a:r>
            <a:r>
              <a:rPr lang="pt-BR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 linguagem com novos “fluxos”</a:t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3" name="Google Shape;333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72275" y="2339624"/>
            <a:ext cx="1885600" cy="20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6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6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340" name="Google Shape;340;p46"/>
          <p:cNvPicPr preferRelativeResize="0"/>
          <p:nvPr/>
        </p:nvPicPr>
        <p:blipFill rotWithShape="1">
          <a:blip r:embed="rId3">
            <a:alphaModFix/>
          </a:blip>
          <a:srcRect b="2874" l="0" r="17046" t="0"/>
          <a:stretch/>
        </p:blipFill>
        <p:spPr>
          <a:xfrm>
            <a:off x="164325" y="525125"/>
            <a:ext cx="8493575" cy="40272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1" name="Google Shape;341;p46"/>
          <p:cNvCxnSpPr/>
          <p:nvPr/>
        </p:nvCxnSpPr>
        <p:spPr>
          <a:xfrm rot="10800000">
            <a:off x="3300075" y="3099800"/>
            <a:ext cx="952500" cy="342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2" name="Google Shape;342;p46"/>
          <p:cNvSpPr txBox="1"/>
          <p:nvPr/>
        </p:nvSpPr>
        <p:spPr>
          <a:xfrm>
            <a:off x="4224000" y="3180775"/>
            <a:ext cx="4486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processamento em paralelo do hash de cada arquivo</a:t>
            </a:r>
            <a:endParaRPr sz="1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46"/>
          <p:cNvSpPr txBox="1"/>
          <p:nvPr/>
        </p:nvSpPr>
        <p:spPr>
          <a:xfrm>
            <a:off x="6205200" y="1732975"/>
            <a:ext cx="2857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mapeia cada arquivo para uma </a:t>
            </a:r>
            <a:endParaRPr sz="1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operação</a:t>
            </a:r>
            <a:r>
              <a:rPr lang="pt-BR" sz="1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assíncrona</a:t>
            </a:r>
            <a:r>
              <a:rPr lang="pt-BR" sz="1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4" name="Google Shape;344;p46"/>
          <p:cNvCxnSpPr>
            <a:stCxn id="343" idx="1"/>
          </p:cNvCxnSpPr>
          <p:nvPr/>
        </p:nvCxnSpPr>
        <p:spPr>
          <a:xfrm flipH="1">
            <a:off x="4216800" y="2056225"/>
            <a:ext cx="1988400" cy="126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7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47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351" name="Google Shape;35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838" y="162012"/>
            <a:ext cx="8145924" cy="4438476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7"/>
          <p:cNvSpPr txBox="1"/>
          <p:nvPr/>
        </p:nvSpPr>
        <p:spPr>
          <a:xfrm>
            <a:off x="6222675" y="214950"/>
            <a:ext cx="26106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F# também suporta POO, geralmente usada em integrações com APIs do framework ou projetos feitos em C#</a:t>
            </a:r>
            <a:endParaRPr sz="17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3" name="Google Shape;35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0075" y="2145013"/>
            <a:ext cx="1617550" cy="137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8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48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360" name="Google Shape;36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224" y="152400"/>
            <a:ext cx="7946801" cy="45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48"/>
          <p:cNvSpPr txBox="1"/>
          <p:nvPr/>
        </p:nvSpPr>
        <p:spPr>
          <a:xfrm>
            <a:off x="5946100" y="519750"/>
            <a:ext cx="2963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Definição e Implementação de interfaces</a:t>
            </a:r>
            <a:endParaRPr sz="19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9"/>
          <p:cNvSpPr txBox="1"/>
          <p:nvPr/>
        </p:nvSpPr>
        <p:spPr>
          <a:xfrm>
            <a:off x="934700" y="1456650"/>
            <a:ext cx="7774800" cy="28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●"/>
            </a:pPr>
            <a:r>
              <a:rPr lang="pt-BR" sz="1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pt-BR" sz="1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nit of Measure</a:t>
            </a:r>
            <a:endParaRPr sz="1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○"/>
            </a:pPr>
            <a:r>
              <a:rPr lang="pt-BR" sz="1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permite associar números a unidades; o compilador verifica se as operações aritméticas têm as mesmas unidades, o que ajuda a evitar bugs.</a:t>
            </a:r>
            <a:endParaRPr sz="1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●"/>
            </a:pPr>
            <a:r>
              <a:rPr lang="pt-BR" sz="1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Code Quotations:</a:t>
            </a:r>
            <a:endParaRPr sz="1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○"/>
            </a:pPr>
            <a:r>
              <a:rPr lang="pt-BR" sz="1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permite representar e manipular código como uma estrutura de dados em forma de árvore (AST)</a:t>
            </a:r>
            <a:endParaRPr sz="1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●"/>
            </a:pPr>
            <a:r>
              <a:rPr lang="pt-BR" sz="1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Type Providers: </a:t>
            </a:r>
            <a:endParaRPr sz="1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○"/>
            </a:pPr>
            <a:r>
              <a:rPr lang="pt-BR" sz="1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plugins que estendem o compilador para fora da linguagem</a:t>
            </a:r>
            <a:endParaRPr sz="1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■"/>
            </a:pPr>
            <a:r>
              <a:rPr lang="pt-BR" sz="1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gerar tipos a partir de um csv ou retorno de um endpoint json.</a:t>
            </a:r>
            <a:endParaRPr sz="1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■"/>
            </a:pPr>
            <a:r>
              <a:rPr lang="pt-BR" sz="1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verificar se a tabela do banco de dados existe em temp de compilação</a:t>
            </a:r>
            <a:endParaRPr sz="1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■"/>
            </a:pPr>
            <a:r>
              <a:rPr lang="pt-BR" sz="1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validar Regular Expressions</a:t>
            </a:r>
            <a:endParaRPr sz="1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●"/>
            </a:pPr>
            <a:r>
              <a:rPr lang="pt-BR" sz="1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Single-Pass Compiler:</a:t>
            </a:r>
            <a:endParaRPr sz="1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○"/>
            </a:pPr>
            <a:r>
              <a:rPr lang="pt-BR" sz="1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só é acessível ao código o que foi declarado antes, minimiza referência circular</a:t>
            </a:r>
            <a:endParaRPr sz="1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49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pt-BR"/>
              <a:t>Outros features diferenciadas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0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pt-BR"/>
              <a:t>Técnicas de programação funcional</a:t>
            </a:r>
            <a:endParaRPr/>
          </a:p>
        </p:txBody>
      </p:sp>
      <p:sp>
        <p:nvSpPr>
          <p:cNvPr id="375" name="Google Shape;375;p50"/>
          <p:cNvSpPr txBox="1"/>
          <p:nvPr>
            <p:ph idx="1" type="body"/>
          </p:nvPr>
        </p:nvSpPr>
        <p:spPr>
          <a:xfrm>
            <a:off x="822960" y="15254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-95250" lvl="0" marL="63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 "/>
            </a:pPr>
            <a:r>
              <a:rPr lang="pt-BR"/>
              <a:t>- Funções como objeto de primeira</a:t>
            </a:r>
            <a:endParaRPr/>
          </a:p>
          <a:p>
            <a:pPr indent="-95250" lvl="0" marL="63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 "/>
            </a:pPr>
            <a:r>
              <a:rPr lang="pt-BR"/>
              <a:t>classe (HOF)</a:t>
            </a:r>
            <a:endParaRPr/>
          </a:p>
          <a:p>
            <a:pPr indent="-88900" lvl="0" marL="63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 "/>
            </a:pPr>
            <a:r>
              <a:rPr lang="pt-BR"/>
              <a:t>- Assinatura como interface</a:t>
            </a:r>
            <a:endParaRPr/>
          </a:p>
          <a:p>
            <a:pPr indent="-95250" lvl="0" marL="63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 "/>
            </a:pPr>
            <a:r>
              <a:rPr lang="pt-BR"/>
              <a:t>- </a:t>
            </a:r>
            <a:r>
              <a:rPr lang="pt-BR"/>
              <a:t>Curryin</a:t>
            </a:r>
            <a:r>
              <a:rPr lang="pt-BR"/>
              <a:t>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95250" lvl="0" marL="63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 "/>
            </a:pPr>
            <a:r>
              <a:rPr lang="pt-BR"/>
              <a:t>- Funções sem side effects</a:t>
            </a:r>
            <a:br>
              <a:rPr lang="pt-BR"/>
            </a:br>
            <a:r>
              <a:rPr lang="pt-BR"/>
              <a:t>- Imutabilidade</a:t>
            </a:r>
            <a:endParaRPr/>
          </a:p>
          <a:p>
            <a:pPr indent="-95250" lvl="0" marL="63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 "/>
            </a:pPr>
            <a:r>
              <a:rPr lang="pt-BR"/>
              <a:t>- Igualdade por valor</a:t>
            </a:r>
            <a:endParaRPr/>
          </a:p>
          <a:p>
            <a:pPr indent="-88900" lvl="0" marL="63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 "/>
            </a:pPr>
            <a:r>
              <a:rPr lang="pt-BR"/>
              <a:t>- Discriminated Unions</a:t>
            </a:r>
            <a:endParaRPr/>
          </a:p>
          <a:p>
            <a:pPr indent="-88900" lvl="0" marL="63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 "/>
            </a:pPr>
            <a:r>
              <a:rPr lang="pt-BR"/>
              <a:t>- Pattern Matching e Active Patterns</a:t>
            </a:r>
            <a:endParaRPr/>
          </a:p>
          <a:p>
            <a:pPr indent="-88900" lvl="0" marL="63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 "/>
            </a:pPr>
            <a:r>
              <a:rPr lang="pt-BR"/>
              <a:t>- Pipeline Operator</a:t>
            </a:r>
            <a:endParaRPr/>
          </a:p>
        </p:txBody>
      </p:sp>
      <p:sp>
        <p:nvSpPr>
          <p:cNvPr id="376" name="Google Shape;376;p50"/>
          <p:cNvSpPr txBox="1"/>
          <p:nvPr/>
        </p:nvSpPr>
        <p:spPr>
          <a:xfrm>
            <a:off x="6846903" y="1526508"/>
            <a:ext cx="19770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Reutilização</a:t>
            </a:r>
            <a:endParaRPr sz="15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Adaptabilidade</a:t>
            </a:r>
            <a:endParaRPr sz="15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Baixo Acoplamento e </a:t>
            </a:r>
            <a:endParaRPr sz="15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Alta Coesão</a:t>
            </a:r>
            <a:endParaRPr sz="15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Paralelizável</a:t>
            </a:r>
            <a:endParaRPr sz="15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Testabilidade</a:t>
            </a:r>
            <a:endParaRPr sz="15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Legibilidade</a:t>
            </a:r>
            <a:endParaRPr sz="15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Manutenibilidade </a:t>
            </a:r>
            <a:endParaRPr sz="1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7" name="Google Shape;377;p50"/>
          <p:cNvGrpSpPr/>
          <p:nvPr/>
        </p:nvGrpSpPr>
        <p:grpSpPr>
          <a:xfrm>
            <a:off x="3814372" y="1585941"/>
            <a:ext cx="2867128" cy="918584"/>
            <a:chOff x="4437285" y="1926454"/>
            <a:chExt cx="2572800" cy="1224778"/>
          </a:xfrm>
        </p:grpSpPr>
        <p:cxnSp>
          <p:nvCxnSpPr>
            <p:cNvPr id="378" name="Google Shape;378;p50"/>
            <p:cNvCxnSpPr/>
            <p:nvPr/>
          </p:nvCxnSpPr>
          <p:spPr>
            <a:xfrm>
              <a:off x="4438835" y="1926454"/>
              <a:ext cx="0" cy="798991"/>
            </a:xfrm>
            <a:prstGeom prst="straightConnector1">
              <a:avLst/>
            </a:prstGeom>
            <a:noFill/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9" name="Google Shape;379;p50"/>
            <p:cNvCxnSpPr/>
            <p:nvPr/>
          </p:nvCxnSpPr>
          <p:spPr>
            <a:xfrm flipH="1">
              <a:off x="4438835" y="2006353"/>
              <a:ext cx="2556769" cy="310719"/>
            </a:xfrm>
            <a:prstGeom prst="straightConnector1">
              <a:avLst/>
            </a:prstGeom>
            <a:noFill/>
            <a:ln cap="flat" cmpd="sng" w="25400">
              <a:solidFill>
                <a:schemeClr val="accent5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cxnSp>
          <p:nvCxnSpPr>
            <p:cNvPr id="380" name="Google Shape;380;p50"/>
            <p:cNvCxnSpPr/>
            <p:nvPr/>
          </p:nvCxnSpPr>
          <p:spPr>
            <a:xfrm rot="10800000">
              <a:off x="4438836" y="2317071"/>
              <a:ext cx="2556768" cy="248574"/>
            </a:xfrm>
            <a:prstGeom prst="straightConnector1">
              <a:avLst/>
            </a:prstGeom>
            <a:noFill/>
            <a:ln cap="flat" cmpd="sng" w="25400">
              <a:solidFill>
                <a:schemeClr val="accent5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cxnSp>
          <p:nvCxnSpPr>
            <p:cNvPr id="381" name="Google Shape;381;p50"/>
            <p:cNvCxnSpPr/>
            <p:nvPr/>
          </p:nvCxnSpPr>
          <p:spPr>
            <a:xfrm rot="10800000">
              <a:off x="4437285" y="2315732"/>
              <a:ext cx="2572800" cy="835500"/>
            </a:xfrm>
            <a:prstGeom prst="straightConnector1">
              <a:avLst/>
            </a:prstGeom>
            <a:noFill/>
            <a:ln cap="flat" cmpd="sng" w="25400">
              <a:solidFill>
                <a:schemeClr val="accent5"/>
              </a:solidFill>
              <a:prstDash val="solid"/>
              <a:round/>
              <a:headEnd len="med" w="med" type="stealth"/>
              <a:tailEnd len="sm" w="sm" type="none"/>
            </a:ln>
          </p:spPr>
        </p:cxnSp>
      </p:grpSp>
      <p:grpSp>
        <p:nvGrpSpPr>
          <p:cNvPr id="382" name="Google Shape;382;p50"/>
          <p:cNvGrpSpPr/>
          <p:nvPr/>
        </p:nvGrpSpPr>
        <p:grpSpPr>
          <a:xfrm>
            <a:off x="3814385" y="2982094"/>
            <a:ext cx="2851046" cy="905522"/>
            <a:chOff x="4433587" y="3222591"/>
            <a:chExt cx="1967324" cy="1207363"/>
          </a:xfrm>
        </p:grpSpPr>
        <p:cxnSp>
          <p:nvCxnSpPr>
            <p:cNvPr id="383" name="Google Shape;383;p50"/>
            <p:cNvCxnSpPr/>
            <p:nvPr/>
          </p:nvCxnSpPr>
          <p:spPr>
            <a:xfrm>
              <a:off x="4435061" y="3381734"/>
              <a:ext cx="0" cy="1048220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4" name="Google Shape;384;p50"/>
            <p:cNvCxnSpPr/>
            <p:nvPr/>
          </p:nvCxnSpPr>
          <p:spPr>
            <a:xfrm flipH="1">
              <a:off x="4435062" y="3222591"/>
              <a:ext cx="1965849" cy="696552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cxnSp>
          <p:nvCxnSpPr>
            <p:cNvPr id="385" name="Google Shape;385;p50"/>
            <p:cNvCxnSpPr/>
            <p:nvPr/>
          </p:nvCxnSpPr>
          <p:spPr>
            <a:xfrm flipH="1">
              <a:off x="4435062" y="3790107"/>
              <a:ext cx="1965849" cy="129035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cxnSp>
          <p:nvCxnSpPr>
            <p:cNvPr id="386" name="Google Shape;386;p50"/>
            <p:cNvCxnSpPr/>
            <p:nvPr/>
          </p:nvCxnSpPr>
          <p:spPr>
            <a:xfrm rot="10800000">
              <a:off x="4433587" y="3917668"/>
              <a:ext cx="1967324" cy="280812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med" w="med" type="stealth"/>
              <a:tailEnd len="sm" w="sm" type="none"/>
            </a:ln>
          </p:spPr>
        </p:cxnSp>
      </p:grpSp>
      <p:cxnSp>
        <p:nvCxnSpPr>
          <p:cNvPr id="387" name="Google Shape;387;p50"/>
          <p:cNvCxnSpPr/>
          <p:nvPr/>
        </p:nvCxnSpPr>
        <p:spPr>
          <a:xfrm rot="10800000">
            <a:off x="3823850" y="3531900"/>
            <a:ext cx="2810400" cy="6114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stealth"/>
            <a:tailEnd len="sm" w="sm" type="none"/>
          </a:ln>
        </p:spPr>
      </p:cxn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1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pt-BR"/>
              <a:t>FIM</a:t>
            </a:r>
            <a:endParaRPr/>
          </a:p>
        </p:txBody>
      </p:sp>
      <p:pic>
        <p:nvPicPr>
          <p:cNvPr id="394" name="Google Shape;39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8700" y="1514195"/>
            <a:ext cx="2809875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pt-BR"/>
              <a:t>Escrever software de qualidade é </a:t>
            </a:r>
            <a:r>
              <a:rPr lang="pt-BR"/>
              <a:t>difícil</a:t>
            </a:r>
            <a:endParaRPr/>
          </a:p>
        </p:txBody>
      </p:sp>
      <p:sp>
        <p:nvSpPr>
          <p:cNvPr id="163" name="Google Shape;163;p27"/>
          <p:cNvSpPr txBox="1"/>
          <p:nvPr/>
        </p:nvSpPr>
        <p:spPr>
          <a:xfrm>
            <a:off x="6822025" y="1600775"/>
            <a:ext cx="19452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Reusabilidade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Adaptabilidade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461547" y="1600773"/>
            <a:ext cx="27225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Legibilidade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Manutenabilidade</a:t>
            </a:r>
            <a:endParaRPr sz="1100"/>
          </a:p>
        </p:txBody>
      </p:sp>
      <p:sp>
        <p:nvSpPr>
          <p:cNvPr id="165" name="Google Shape;165;p27"/>
          <p:cNvSpPr txBox="1"/>
          <p:nvPr/>
        </p:nvSpPr>
        <p:spPr>
          <a:xfrm>
            <a:off x="402775" y="2951475"/>
            <a:ext cx="2368500" cy="13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Confiabilidade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Tratamento de erros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Testabilidade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7"/>
          <p:cNvSpPr txBox="1"/>
          <p:nvPr/>
        </p:nvSpPr>
        <p:spPr>
          <a:xfrm>
            <a:off x="3817275" y="1533013"/>
            <a:ext cx="19452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Paralelismo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6238" y="2605862"/>
            <a:ext cx="2937213" cy="173012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7"/>
          <p:cNvSpPr txBox="1"/>
          <p:nvPr/>
        </p:nvSpPr>
        <p:spPr>
          <a:xfrm>
            <a:off x="6524425" y="3113025"/>
            <a:ext cx="24852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Baixo Acoplamento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Alta Coesão</a:t>
            </a:r>
            <a:endParaRPr sz="1100"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475" y="1705625"/>
            <a:ext cx="6463525" cy="262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8"/>
          <p:cNvSpPr txBox="1"/>
          <p:nvPr>
            <p:ph type="title"/>
          </p:nvPr>
        </p:nvSpPr>
        <p:spPr>
          <a:xfrm>
            <a:off x="822950" y="680426"/>
            <a:ext cx="75438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pt-BR"/>
              <a:t>Paradigmas de Programação</a:t>
            </a:r>
            <a:endParaRPr/>
          </a:p>
        </p:txBody>
      </p:sp>
      <p:sp>
        <p:nvSpPr>
          <p:cNvPr id="176" name="Google Shape;176;p28"/>
          <p:cNvSpPr txBox="1"/>
          <p:nvPr/>
        </p:nvSpPr>
        <p:spPr>
          <a:xfrm>
            <a:off x="73975" y="1525825"/>
            <a:ext cx="2474100" cy="1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Entre outros paradigmas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Reativa (React, Rx)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Meta programação (Lisp)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Dataflow (Excel)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etc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8"/>
          <p:cNvSpPr txBox="1"/>
          <p:nvPr/>
        </p:nvSpPr>
        <p:spPr>
          <a:xfrm>
            <a:off x="6580100" y="1525825"/>
            <a:ext cx="2529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Determina a estruturação e execução do programa, permitindo ou proibindo a utilização de algumas técnicas de programação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822950" y="655500"/>
            <a:ext cx="77517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pt-BR"/>
              <a:t>Programação funcional </a:t>
            </a:r>
            <a:r>
              <a:rPr lang="pt-BR"/>
              <a:t>já</a:t>
            </a:r>
            <a:r>
              <a:rPr lang="pt-BR"/>
              <a:t> está entre nós</a:t>
            </a:r>
            <a:endParaRPr/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-95250" lvl="0" marL="63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 "/>
            </a:pPr>
            <a:r>
              <a:rPr lang="pt-BR"/>
              <a:t>C# </a:t>
            </a:r>
            <a:r>
              <a:rPr lang="pt-BR"/>
              <a:t>LINQ e pattern matching</a:t>
            </a:r>
            <a:r>
              <a:rPr lang="pt-BR"/>
              <a:t> </a:t>
            </a:r>
            <a:endParaRPr/>
          </a:p>
          <a:p>
            <a:pPr indent="-95250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Char char=" "/>
            </a:pPr>
            <a:r>
              <a:rPr lang="pt-BR"/>
              <a:t>Javascript anonymous functions e callbacks</a:t>
            </a:r>
            <a:endParaRPr/>
          </a:p>
          <a:p>
            <a:pPr indent="-95250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Char char=" "/>
            </a:pPr>
            <a:r>
              <a:rPr lang="pt-BR"/>
              <a:t>Java Streams API</a:t>
            </a:r>
            <a:endParaRPr/>
          </a:p>
          <a:p>
            <a:pPr indent="-88900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400"/>
              <a:buChar char=" "/>
            </a:pPr>
            <a:r>
              <a:rPr lang="pt-BR"/>
              <a:t>Rust Option Enum e </a:t>
            </a:r>
            <a:r>
              <a:rPr lang="pt-BR"/>
              <a:t>Pattern Matching</a:t>
            </a:r>
            <a:endParaRPr/>
          </a:p>
          <a:p>
            <a:pPr indent="-88900" lvl="0" marL="63500" rtl="0" algn="l">
              <a:spcBef>
                <a:spcPts val="1100"/>
              </a:spcBef>
              <a:spcAft>
                <a:spcPts val="0"/>
              </a:spcAft>
              <a:buSzPts val="1400"/>
              <a:buChar char=" "/>
            </a:pPr>
            <a:r>
              <a:rPr lang="pt-BR"/>
              <a:t>Scala Pattern Matching</a:t>
            </a:r>
            <a:endParaRPr/>
          </a:p>
          <a:p>
            <a:pPr indent="-88900" lvl="0" marL="63500" rtl="0" algn="l">
              <a:spcBef>
                <a:spcPts val="1100"/>
              </a:spcBef>
              <a:spcAft>
                <a:spcPts val="0"/>
              </a:spcAft>
              <a:buSzPts val="1400"/>
              <a:buChar char=" "/>
            </a:pPr>
            <a:r>
              <a:rPr lang="pt-BR"/>
              <a:t>Elixir Pipe Operator</a:t>
            </a:r>
            <a:endParaRPr/>
          </a:p>
          <a:p>
            <a:pPr indent="-88900" lvl="0" marL="63500" rtl="0" algn="l">
              <a:spcBef>
                <a:spcPts val="1100"/>
              </a:spcBef>
              <a:spcAft>
                <a:spcPts val="0"/>
              </a:spcAft>
              <a:buSzPts val="1400"/>
              <a:buChar char=" "/>
            </a:pPr>
            <a:r>
              <a:rPr lang="pt-BR"/>
              <a:t>Clojure funções como cidadãos de primeira classe</a:t>
            </a:r>
            <a:endParaRPr/>
          </a:p>
          <a:p>
            <a:pPr indent="-88900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400"/>
              <a:buChar char=" "/>
            </a:pPr>
            <a:r>
              <a:rPr lang="pt-BR"/>
              <a:t>etc</a:t>
            </a:r>
            <a:endParaRPr/>
          </a:p>
        </p:txBody>
      </p:sp>
      <p:pic>
        <p:nvPicPr>
          <p:cNvPr descr="What If I Told You Meme - what if i told you you are already doing some functional programming" id="185" name="Google Shape;185;p29"/>
          <p:cNvPicPr preferRelativeResize="0"/>
          <p:nvPr/>
        </p:nvPicPr>
        <p:blipFill rotWithShape="1">
          <a:blip r:embed="rId3">
            <a:alphaModFix/>
          </a:blip>
          <a:srcRect b="11956" l="0" r="6898" t="0"/>
          <a:stretch/>
        </p:blipFill>
        <p:spPr>
          <a:xfrm>
            <a:off x="6203100" y="2043950"/>
            <a:ext cx="2016425" cy="190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pt-BR"/>
              <a:t>Linguagem </a:t>
            </a:r>
            <a:r>
              <a:rPr lang="pt-BR"/>
              <a:t>F#</a:t>
            </a:r>
            <a:endParaRPr/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822949" y="1384300"/>
            <a:ext cx="8268900" cy="31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 lnSpcReduction="10000"/>
          </a:bodyPr>
          <a:lstStyle/>
          <a:p>
            <a:pPr indent="-95250" lvl="0" marL="63500" rtl="0" algn="l">
              <a:spcBef>
                <a:spcPts val="1100"/>
              </a:spcBef>
              <a:spcAft>
                <a:spcPts val="0"/>
              </a:spcAft>
              <a:buSzPts val="1500"/>
              <a:buChar char=" "/>
            </a:pPr>
            <a:r>
              <a:rPr lang="pt-BR"/>
              <a:t>Surgiu no e</a:t>
            </a:r>
            <a:r>
              <a:rPr lang="pt-BR"/>
              <a:t>cossistema</a:t>
            </a:r>
            <a:r>
              <a:rPr lang="pt-BR"/>
              <a:t> .NET em 2005</a:t>
            </a:r>
            <a:endParaRPr/>
          </a:p>
          <a:p>
            <a:pPr indent="-88900" lvl="0" marL="63500" rtl="0" algn="l">
              <a:spcBef>
                <a:spcPts val="1100"/>
              </a:spcBef>
              <a:spcAft>
                <a:spcPts val="0"/>
              </a:spcAft>
              <a:buSzPts val="1400"/>
              <a:buChar char=" "/>
            </a:pPr>
            <a:r>
              <a:rPr lang="pt-BR"/>
              <a:t>Linguagem de </a:t>
            </a:r>
            <a:r>
              <a:rPr lang="pt-BR"/>
              <a:t>propósito</a:t>
            </a:r>
            <a:r>
              <a:rPr lang="pt-BR"/>
              <a:t> geral</a:t>
            </a:r>
            <a:endParaRPr/>
          </a:p>
          <a:p>
            <a:pPr indent="-88900" lvl="0" marL="63500" rtl="0" algn="l">
              <a:spcBef>
                <a:spcPts val="1100"/>
              </a:spcBef>
              <a:spcAft>
                <a:spcPts val="0"/>
              </a:spcAft>
              <a:buSzPts val="1400"/>
              <a:buChar char=" "/>
            </a:pPr>
            <a:r>
              <a:rPr lang="pt-BR"/>
              <a:t>Multiplataforma (Windows, Linux, Mac)</a:t>
            </a:r>
            <a:endParaRPr/>
          </a:p>
          <a:p>
            <a:pPr indent="-88900" lvl="0" marL="63500" rtl="0" algn="l">
              <a:spcBef>
                <a:spcPts val="1100"/>
              </a:spcBef>
              <a:spcAft>
                <a:spcPts val="0"/>
              </a:spcAft>
              <a:buSzPts val="1400"/>
              <a:buChar char=" "/>
            </a:pPr>
            <a:r>
              <a:rPr lang="pt-BR"/>
              <a:t>Open Source</a:t>
            </a:r>
            <a:endParaRPr/>
          </a:p>
          <a:p>
            <a:pPr indent="-88900" lvl="0" marL="63500" rtl="0" algn="l">
              <a:spcBef>
                <a:spcPts val="1100"/>
              </a:spcBef>
              <a:spcAft>
                <a:spcPts val="0"/>
              </a:spcAft>
              <a:buSzPts val="1400"/>
              <a:buChar char=" "/>
            </a:pPr>
            <a:r>
              <a:rPr lang="pt-BR"/>
              <a:t>Multi-paradigma porém Functional-First</a:t>
            </a:r>
            <a:endParaRPr/>
          </a:p>
          <a:p>
            <a:pPr indent="-88900" lvl="0" marL="63500" rtl="0" algn="l">
              <a:spcBef>
                <a:spcPts val="1100"/>
              </a:spcBef>
              <a:spcAft>
                <a:spcPts val="0"/>
              </a:spcAft>
              <a:buSzPts val="1400"/>
              <a:buChar char=" "/>
            </a:pPr>
            <a:r>
              <a:rPr lang="pt-BR"/>
              <a:t>Membro da família ML</a:t>
            </a:r>
            <a:endParaRPr/>
          </a:p>
          <a:p>
            <a:pPr indent="-88900" lvl="0" marL="63500" rtl="0" algn="l">
              <a:spcBef>
                <a:spcPts val="1100"/>
              </a:spcBef>
              <a:spcAft>
                <a:spcPts val="0"/>
              </a:spcAft>
              <a:buSzPts val="1400"/>
              <a:buChar char=" "/>
            </a:pPr>
            <a:r>
              <a:rPr lang="pt-BR"/>
              <a:t>Jupyter notebooks</a:t>
            </a:r>
            <a:endParaRPr/>
          </a:p>
          <a:p>
            <a:pPr indent="-95250" lvl="0" marL="63500" rtl="0" algn="l">
              <a:spcBef>
                <a:spcPts val="1100"/>
              </a:spcBef>
              <a:spcAft>
                <a:spcPts val="0"/>
              </a:spcAft>
              <a:buSzPts val="1500"/>
              <a:buChar char=" "/>
            </a:pPr>
            <a:r>
              <a:rPr lang="pt-BR"/>
              <a:t>Tipagem estática com inferência de tipos</a:t>
            </a:r>
            <a:endParaRPr/>
          </a:p>
          <a:p>
            <a:pPr indent="-88900" lvl="0" marL="63500" rtl="0" algn="l">
              <a:spcBef>
                <a:spcPts val="1100"/>
              </a:spcBef>
              <a:spcAft>
                <a:spcPts val="0"/>
              </a:spcAft>
              <a:buSzPts val="1400"/>
              <a:buChar char=" "/>
            </a:pPr>
            <a:r>
              <a:rPr lang="pt-BR"/>
              <a:t>Imutabilidade por default</a:t>
            </a:r>
            <a:endParaRPr/>
          </a:p>
          <a:p>
            <a:pPr indent="-95250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Char char=" "/>
            </a:pPr>
            <a:r>
              <a:rPr lang="pt-BR"/>
              <a:t>Pattern Matching</a:t>
            </a:r>
            <a:endParaRPr/>
          </a:p>
        </p:txBody>
      </p:sp>
      <p:pic>
        <p:nvPicPr>
          <p:cNvPr id="193" name="Google Shape;19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5200" y="2426500"/>
            <a:ext cx="2213775" cy="193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pt-BR"/>
              <a:t>F#</a:t>
            </a:r>
            <a:endParaRPr sz="1800"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897307" y="1384301"/>
            <a:ext cx="7469452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01" name="Google Shape;20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300" y="598475"/>
            <a:ext cx="7469451" cy="3636559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1"/>
          <p:cNvSpPr txBox="1"/>
          <p:nvPr>
            <p:ph type="title"/>
          </p:nvPr>
        </p:nvSpPr>
        <p:spPr>
          <a:xfrm>
            <a:off x="5330750" y="439200"/>
            <a:ext cx="30360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Calibri"/>
              <a:buNone/>
            </a:pPr>
            <a:r>
              <a:rPr lang="pt-BR" sz="2440"/>
              <a:t>T</a:t>
            </a:r>
            <a:r>
              <a:rPr lang="pt-BR" sz="2440"/>
              <a:t>ipos Base</a:t>
            </a:r>
            <a:endParaRPr sz="2440"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t/>
            </a:r>
            <a:endParaRPr sz="1800"/>
          </a:p>
        </p:txBody>
      </p:sp>
      <p:pic>
        <p:nvPicPr>
          <p:cNvPr id="209" name="Google Shape;2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438" y="408875"/>
            <a:ext cx="7787126" cy="40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2"/>
          <p:cNvSpPr txBox="1"/>
          <p:nvPr>
            <p:ph type="title"/>
          </p:nvPr>
        </p:nvSpPr>
        <p:spPr>
          <a:xfrm>
            <a:off x="5330750" y="439200"/>
            <a:ext cx="30360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Calibri"/>
              <a:buNone/>
            </a:pPr>
            <a:r>
              <a:rPr lang="pt-BR" sz="2440"/>
              <a:t>Funções</a:t>
            </a:r>
            <a:endParaRPr sz="2440"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t/>
            </a:r>
            <a:endParaRPr sz="1800"/>
          </a:p>
        </p:txBody>
      </p:sp>
      <p:pic>
        <p:nvPicPr>
          <p:cNvPr id="217" name="Google Shape;21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650" y="691100"/>
            <a:ext cx="7591101" cy="370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8" name="Google Shape;218;p33"/>
          <p:cNvCxnSpPr/>
          <p:nvPr/>
        </p:nvCxnSpPr>
        <p:spPr>
          <a:xfrm>
            <a:off x="1718875" y="3802275"/>
            <a:ext cx="643200" cy="540900"/>
          </a:xfrm>
          <a:prstGeom prst="straightConnector1">
            <a:avLst/>
          </a:prstGeom>
          <a:noFill/>
          <a:ln cap="flat" cmpd="sng" w="38100">
            <a:solidFill>
              <a:srgbClr val="DC141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33"/>
          <p:cNvCxnSpPr/>
          <p:nvPr/>
        </p:nvCxnSpPr>
        <p:spPr>
          <a:xfrm>
            <a:off x="3599875" y="3802275"/>
            <a:ext cx="643200" cy="540900"/>
          </a:xfrm>
          <a:prstGeom prst="straightConnector1">
            <a:avLst/>
          </a:prstGeom>
          <a:noFill/>
          <a:ln cap="flat" cmpd="sng" w="38100">
            <a:solidFill>
              <a:srgbClr val="DC141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" name="Google Shape;220;p33"/>
          <p:cNvSpPr txBox="1"/>
          <p:nvPr>
            <p:ph type="title"/>
          </p:nvPr>
        </p:nvSpPr>
        <p:spPr>
          <a:xfrm>
            <a:off x="5330750" y="439200"/>
            <a:ext cx="30360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32786"/>
              <a:buFont typeface="Calibri"/>
              <a:buNone/>
            </a:pPr>
            <a:r>
              <a:rPr lang="pt-BR" sz="2440"/>
              <a:t>Funções como cidadãos de </a:t>
            </a:r>
            <a:r>
              <a:rPr lang="pt-BR" sz="2440"/>
              <a:t>primeira</a:t>
            </a:r>
            <a:r>
              <a:rPr lang="pt-BR" sz="2440"/>
              <a:t> classe</a:t>
            </a:r>
            <a:endParaRPr sz="2440"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