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59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FD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17"/>
    <p:restoredTop sz="96327"/>
  </p:normalViewPr>
  <p:slideViewPr>
    <p:cSldViewPr snapToGrid="0">
      <p:cViewPr varScale="1">
        <p:scale>
          <a:sx n="109" d="100"/>
          <a:sy n="109" d="100"/>
        </p:scale>
        <p:origin x="21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20:54:54.7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144 268 24575,'0'-11'0,"-1"0"0,1 1 0,0 0 0,1-1 0,-1-1 0,0 1 0,0 2 0,0 2 0,0 2 0,0 1 0,-1 17 0,0-3 0,1 12 0,0-10 0,0-1 0,0-1 0,0-1 0,0 1 0,0-3 0,0 0 0,0-2 0,0 1 0,0 0 0,0 1 0,-1-1 0,1 0 0,-1-1 0,0-2 0,0 1 0,1 0 0,-1 0 0,1 1 0,-1-1 0,1-1 0,-1 0 0,0-1 0,1 0 0,-2 1 0,-1-3 0,-2-1 0,-2-1 0,0-1 0,2 2 0,1 0 0,2 1 0,-1 0 0,0 0 0,-1 0 0,2-1 0,0-2 0,-2-5 0,-1-5 0,-1-4 0,1-5 0,1-2 0,1-1 0,-1 1 0,-1 5 0,1 4 0,0 3 0,1 4 0,0 1 0,1 1 0,-1 0 0,1-1 0,-1-2 0,0-1 0,-1-3 0,0 0 0,0 2 0,1 0 0,1 4 0,1 2 0,1 1 0,0 2 0,2 0 0,5-1 0,3-2 0,4-1 0,0-2 0,-1 1 0,-4 1 0,-3 2 0,-3 1 0,-3 2 0,3 6 0,1 1 0,5 10 0,4 2 0,2 4 0,-1-1 0,-5-4 0,-5-4 0,-3-2 0,0-2 0,-1-2 0,0 0 0,0-1 0,-1 1 0,1 1 0,-1 1 0,1-2 0,0 0 0,0-2 0,0 1 0,0 0 0,0-1 0,0 0 0,0 0 0,0-1 0,0-1 0,1 0 0,-1 0 0,1 1 0,-1 0 0,1 1 0,-1-1 0,1-1 0,-1 0 0,1-1 0,0 1 0,-1 1 0,0-1 0,1 2 0,-1-2 0,1 0 0,-1 0 0,0 0 0,1 1 0,-1 0 0,0-1 0,0-1 0,0 1 0,0-1 0,-1 1 0,0 0 0,0-1 0,0 1 0,0-1 0,0 1 0,0-1 0,0 1 0,0 0 0,1-1 0,-1 1 0,1-1 0,-1 1 0,0-1 0,-1 1 0,0-1 0,-3 1 0,0 0 0,-2 1 0,-2 0 0,-4 1 0,-3 3 0,-1 0 0,2-2 0,4-1 0,2-2 0,0-1 0,-1 0 0,2-1 0,3 0 0,2-1 0,2-2 0,0-4 0,0-7 0,1-4 0,-1-1 0,2-3 0,1 0 0,-1 0 0,0 2 0,0 4 0,-1 5 0,1 4 0,-1 4 0,1 0 0,0-2 0,1-1 0,-1-1 0,1 0 0,-1 0 0,1 0 0,0 0 0,0 1 0,-1 2 0,0-1 0,1 0 0,1 1 0,1 2 0,2 1 0,1 4 0,-3-3 0,-2 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20:55:34.3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20:55:36.3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20:55:43.5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674 143 24575,'-25'3'0,"-4"2"0,-6 3 0,-3 1 0,-1 1 0,2 1 0,1-1 0,3 0 0,5-1 0,7-2 0,5-1 0,4-2 0,3 0 0,3-2 0,1 0 0,0 1 0,-1 0 0,-1 0 0,-1 1 0,1 0 0,1-1 0,1 0 0,0-1 0,2-1 0,0 0 0,1 0 0,-1-1 0,1 1 0,-1 0 0,0-1 0,0-2 0,-3-4 0,-2-5 0,-2-5 0,-6-8 0,-4-3 0,-5-3 0,-1 3 0,3 4 0,3 5 0,2 1 0,1 3 0,4 2 0,3 5 0,4 1 0,1 2 0,1 0 0,2 1 0,-1 1 0,2 0 0,10 12 0,-3-2 0,13 11 0,-1-2 0,4 2 0,2 3 0,-3-2 0,-5-3 0,0 1 0,0-3 0,0-1 0,-2-2 0,-2-4 0,-2-2 0,-1-1 0,-1 0 0,0-2 0,-2-1 0,2-1 0,1 1 0,1 0 0,-1-1 0,-1 1 0,0-1 0,-2 0 0,1 0 0,0 1 0,0 0 0,-1 0 0,-1-1 0,-1 0 0,-1-1 0,-1 1 0,2 0 0,0 0 0,-1-1 0,0 1 0,0 0 0,2 0 0,1 0 0,1 0 0,-2-1 0,0 1 0,-1-1 0,-1 1 0,1-1 0,0 0 0,1 0 0,0 0 0,-1 0 0,0 0 0,1 0 0,2-1 0,1-1 0,0 0 0,0-2 0,0-1 0,2-3 0,4-2 0,-2 0 0,0 1 0,-2 1 0,-3 1 0,0 2 0,0 1 0,-1 0 0,1 1 0,0 0 0,-1 1 0,0 0 0,-1 1 0,2-1 0,-1 0 0,0 0 0,0 0 0,-1 0 0,0 0 0,-1 0 0,1-1 0,1 0 0,0-1 0,-2 0 0,-2 0 0,0-1 0,0-1 0,1-2 0,0-2 0,0-2 0,-2-2 0,0 2 0,0 1 0,0 4 0,0 1 0,0 0 0,0 2 0,-1 1 0,0 0 0,0 1 0,0-1 0,0-1 0,1 1 0,-1 0 0,0 1 0,1-1 0,-1 1 0,1-1 0,-1 1 0,0-1 0,0 0 0,0 1 0,1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20:55:45.9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231 1 24575,'-21'2'0,"1"0"0,1 0 0,0 0 0,1 1 0,-1 1 0,-5 0 0,-2-1 0,2-1 0,7 0 0,7-1 0,5-1 0,1 1 0,1-1 0,1 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20:55:47.8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74 1 24575,'-2'11'0,"0"2"0,0 4 0,0-1 0,0 1 0,1-1 0,-1 0 0,1 0 0,0-2 0,1-4 0,0-2 0,-1-2 0,1-2 0,0 0 0,-1 0 0,1-1 0,0 0 0,0 0 0,0 0 0,0 0 0,-1 0 0,1 0 0,-3-2 0,-2 0 0,-7 0 0,-4 1 0,6-1 0,0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20:55:49.2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75 100 24575,'-17'0'0,"-2"0"0,3 0 0,4 1 0,7-1 0,7-3 0,9-4 0,7-4 0,0-1 0,-8 2 0,-13 6 0,-11 4 0,-2 2 0,2 1 0,6 0 0,3-2 0,2 1 0,1-2 0,14-13 0,8-6 0,-3 2 0,1 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20:55:55.7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24575,'1'26'0,"0"0"0,0 1 0,1 4 0,-1 2 0,0-2 0,-1-2 0,0-3 0,1-2 0,-1-5 0,1-6 0,-1-6 0,1-3 0,0-2 0,-1 0 0,5-13 0,-4 9 0,4-11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20:55:57.7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217 125 24575,'-15'-2'0,"-6"-1"0,-9-2 0,-4-1 0,0 1 0,6 0 0,7 0 0,5 1 0,6 0 0,5 1 0,3 2 0,1-1 0,2-5 0,2 1 0,1-3 0,2 3 0,3 0 0,9 0 0,7-1 0,4-1 0,-2 2 0,-1 0 0,2 0 0,-13 3 0,1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20:56:10.0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1188 117 24575,'-13'-1'0,"-4"-1"0,-8 1 0,-3-2 0,-2 2 0,0-1 0,-1 0 0,-7-1 0,-12-1 0,-1-1 0,5 1 0,11 0 0,11 2 0,0 0 0,0 0 0,0-1 0,3 2 0,7 0 0,3 0 0,-1 1 0,-2-1 0,-2 0 0,0 1 0,-1-1 0,-1 1 0,-2 0 0,1-1 0,-1 0 0,-4 1 0,-5-1 0,-13 1 0,-16-1 0,-10-2 0,-14-1 0,5 0 0,14 0 0,21 2 0,27 1 0,31 0 0,46 0 0,-10 1 0,6 0 0,14 1 0,2-1 0,1 1 0,-2 0 0,-14 0 0,-6 0 0,17 0 0,-35-1 0,-19 0 0,-8 0 0,-4 0 0,-14 0 0,-14 0 0,-29 0 0,-11 0 0,6 0 0,19-1 0,26 1 0,22-1 0,30-1 0,42-1 0,-21 1 0,4 0 0,9 0 0,0 0 0,-4 0 0,-2 0 0,32-1 0,-40-1 0,-28 2 0,-12-1 0,-2 1 0,1-1 0,1 1 0,1 1 0,3 0 0,1 1 0,-2-1 0,-3 1 0,-3 0 0,1-1 0,1 0 0,0 0 0,-3 1 0,-5-1 0,-4 1 0,-1-1 0,-2 1 0,-1-1 0,-10 0 0,-2-1 0,-11 1 0,0 0 0,-12 1 0,-15 0 0,-14 1 0,-7 0 0,7 0 0,8 0 0,5-1 0,6 1 0,4-1 0,9 0 0,10 0 0,5 0 0,5 0 0,4 0 0,3 0 0,1 0 0,-1 0 0,0 0 0,-2 0 0,-1 0 0,-2 0 0,0 0 0,1 0 0,-2-1 0,0 1 0,-3-1 0,-1 1 0,1-1 0,3 1 0,3 0 0,3 0 0,2 0 0,0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20:56:15.8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0 102 24575,'17'-3'0,"2"1"0,2 0 0,2-1 0,1 1 0,1-1 0,-1 0 0,-1 1 0,3 1 0,0 0 0,0 1 0,0 0 0,-6 1 0,-2-1 0,0 1 0,-2-1 0,3 0 0,3-1 0,2 1 0,2-1 0,-2 0 0,-6 1 0,-4-1 0,-3 1 0,-1-1 0,0 0 0,-1 1 0,1 0 0,1-1 0,4 1 0,4-1 0,1 1 0,1 0 0,0 0 0,3 0 0,3 0 0,-2 0 0,-2 0 0,-5 0 0,-1 0 0,3 0 0,2 0 0,-1 0 0,0 0 0,-5 0 0,-1 0 0,-2-1 0,-1 1 0,-1-1 0,-2 1 0,-2-1 0,-2 1 0,-1 0 0,1-1 0,1 1 0,-2-1 0,-1 1 0,0 0 0,1-1 0,0 1 0,0 0 0,-2-1 0,2 1 0,-1 0 0,3-1 0,2-1 0,0 1 0,2-1 0,-1 0 0,3-1 0,1-1 0,2-2 0,3-1 0,-2-1 0,-1 0 0,-4 2 0,-5 1 0,0 2 0,-2 0 0,-2 0 0,0 2 0,-2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20:54:57.8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121 176 24575,'-9'-1'0,"-1"1"0,0-1 0,-2 1 0,-2 0 0,2-1 0,3 1 0,1 0 0,0 0 0,2-1 0,1 1 0,3 0 0,0 0 0,-1-2 0,1 0 0,-1-2 0,3-3 0,0-3 0,0-4 0,0-2 0,0-2 0,0 0 0,-1 2 0,1 4 0,-1 4 0,1 5 0,-1 0 0,1 1 0,-1-2 0,1 1 0,0 0 0,0 0 0,-1-1 0,1 0 0,0-2 0,0 2 0,1 0 0,-1 3 0,0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20:56:20.1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24 24575,'19'0'0,"2"0"0,2-1 0,8-1 0,10 0 0,1 0 0,-5 1 0,-5 0 0,-7 0 0,-5 0 0,-4 1 0,-4-1 0,-2 1 0,-2-1 0,0 1 0,0-1 0,2 1 0,0 0 0,0 0 0,-3 0 0,1 0 0,1 0 0,4 0 0,2 0 0,-2 0 0,-4 0 0,-3 0 0,0-1 0,1 1 0,2 0 0,-1 0 0,-3-1 0,-15 1 0,0-1 0,-13 1 0,2-1 0,-4 1 0,-3 0 0,2-1 0,3 1 0,3 0 0,1-1 0,-3 1 0,-3-1 0,-3 0 0,3 0 0,6 1 0,6 0 0,6 0 0,0 0 0,2 0 0,-1 0 0,0 0 0,0 0 0,2 0 0,1 0 0,1 0 0,-2 0 0,2 0 0,-2 0 0,0 0 0,0 0 0,0 0 0,1 0 0,1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20:56:24.7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940 3 24575,'-19'0'0,"-1"-1"0,3 1 0,2 0 0,4 0 0,2 1 0,-2-1 0,-5 1 0,-3-1 0,0 0 0,4 1 0,5-1 0,0 0 0,-3 0 0,-1 0 0,-1 0 0,3 0 0,3 0 0,1 0 0,-2 1 0,-3-1 0,0 0 0,1 0 0,-1 0 0,2 0 0,-2 0 0,-1 0 0,-1 0 0,-1 0 0,2 0 0,4 0 0,0 0 0,0 0 0,-3 0 0,-5 0 0,-4 0 0,0 0 0,-1 0 0,1 0 0,0 0 0,-1-1 0,3 1 0,2 0 0,4 0 0,2 0 0,1 0 0,1 0 0,-2-1 0,0 1 0,0-1 0,2 1 0,2 0 0,1 0 0,-1 0 0,0 0 0,1 0 0,1 0 0,1 0 0,0 0 0,-1 0 0,-1 0 0,0-1 0,-1 1 0,0 0 0,-2 0 0,-2-1 0,0 1 0,3-1 0,4 1 0,1 0 0,-4 0 0,-3 0 0,-2 0 0,1 0 0,3 0 0,3 0 0,2 0 0,2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20:55:02.3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73 24575,'0'-8'0,"1"-3"0,-1 2 0,0-1 0,0 1 0,0 4 0,0 2 0,0 0 0,0 0 0,0-1 0,0 2 0,0-1 0,-1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20:55:11.2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124 124 24575,'-19'-3'0,"0"-1"0,5 1 0,3 1 0,6 1 0,1 0 0,-3 1 0,0-1 0,-1 1 0,1-1 0,1 0 0,0 1 0,1 0 0,2 0 0,0 0 0,22 5 0,2-1 0,23 6 0,-4-3 0,-5-2 0,-9-2 0,-14-3 0,-6 0 0,-2 1 0,1-1 0,1 0 0,1 1 0,-1-1 0,-1 0 0,0 0 0,-1 0 0,-2 0 0,1 0 0,-1 0 0,1 0 0,3 1 0,1-1 0,3 0 0,0 1 0,-1-1 0,-3 0 0,-1 0 0,0 0 0,0 0 0,-1 0 0,-2 0 0,1 0 0,-18 1 0,7-1 0,-13 1 0,10-1 0,3 0 0,1 0 0,-1 0 0,1 0 0,0 0 0,1 0 0,0-1 0,-2 1 0,-1 0 0,0 0 0,3 0 0,1 0 0,-2 0 0,-1 0 0,0 0 0,2 0 0,2 0 0,2 0 0,-1 0 0,0 0 0,0 0 0,0 0 0,1 0 0,-1 0 0,0 0 0,0 0 0,-1 0 0,-1 0 0,1 0 0,1 0 0,-1 0 0,-1-1 0,-1 1 0,1 0 0,2 0 0,1 0 0,14 0 0,-3 0 0,11 1 0,-4-1 0,-1 0 0,-1 1 0,-1-1 0,-2 1 0,1 0 0,0 0 0,0 0 0,0 0 0,-2 0 0,-1-1 0,-2 1 0,0 0 0,-1-1 0,0 0 0,-2 1 0,-1-1 0,0 0 0,0 1 0,0-1 0,1 0 0,0 0 0,1 1 0,0 0 0,-1-1 0,0 0 0,-2 0 0,-10 0 0,-1-1 0,-7 1 0,4 0 0,0-1 0,-1 1 0,-3 0 0,-1 0 0,4 0 0,4-1 0,2 1 0,2 0 0,2 0 0,-1 0 0,0 0 0,0 0 0,-1-1 0,1 1 0,-3 0 0,-1 0 0,0 0 0,0-1 0,4 1 0,2 0 0,0 0 0,-1-1 0,0 1 0,0 0 0,0-1 0,1 1 0,-1 0 0,0 0 0,-2-1 0,-1 1 0,-1 0 0,2-1 0,1 1 0,2 0 0,0-1 0,2-4 0,3-4 0,4-6 0,3-2 0,2-1 0,-1 0 0,-3 3 0,-4 4 0,-2 3 0,-2 4 0,0 1 0,0 0 0,0 0 0,0 0 0,1 0 0,0 1 0,3-1 0,2 0 0,2 0 0,8 1 0,19 2 0,26 2 0,17 2 0,10 1 0,-13 0 0,-20-2 0,-17 0 0,-18-1 0,-4 0 0,-1-2 0,-1 1 0,-4 0 0,-3-1 0,-6 1 0,-20-3 0,-20-1 0,-29-1 0,-9 0 0,12 2 0,22 1 0,19 2 0,8 0 0,-2 0 0,0 1 0,5-1 0,6 0 0,36 1 0,29 3 0,-7-1 0,5 2 0,0-1 0,-1 1 0,43 5 0,-39-3 0,-35-5 0,-22-1 0,-23-2 0,-4 1 0,-26-1 0,1 0 0,-1 0 0,9 0 0,13 0 0,5 0 0,-1 0 0,-4 0 0,3 0 0,6 0 0,9 0 0,6 0 0,1 0 0,0 0 0,0 0 0,2 0 0,-1 0 0,-2 0 0,-1 0 0,-1-1 0,-1 1 0,2-1 0,0 1 0,2 0 0,2-1 0,1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20:55:12.3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24575,'37'2'0,"18"1"0,18-1 0,14 0 0,3-1 0,-13 0 0,-15 0 0,-12 1 0,-12 0 0,-5-1 0,-6 0 0,-11-1 0,-5 1 0,-3-1 0,-3 1 0,-2-1 0,2 0 0,-1 1 0,-1-1 0,-1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20:55:15.3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190 8 24575,'-16'0'0,"-6"-1"0,-5 0 0,0 1 0,4-1 0,9 0 0,6 0 0,0 1 0,-4-1 0,-1 1 0,3-1 0,3 1 0,5-1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20:55:23.0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 24575,'12'0'0,"2"0"0,0 0 0,4 0 0,-2 0 0,-4 0 0,-6 0 0,-3 0 0,1 0 0,1 0 0,3-1 0,0 1 0,0 0 0,-4-1 0,-2 1 0,0 0 0,1 0 0,0 0 0,0 0 0,-1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20:55:24.3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158 1 24575,'-12'0'0,"2"0"0,3 1 0,1-1 0,2 0 0,-4 0 0,-1 1 0,1-1 0,1 1 0,4-1 0,2 0 0,-4 0 0,1 0 0,-2 0 0,1 0 0,0 0 0,-1 0 0,-2 0 0,0 0 0,1 1 0,3 0 0,0-1 0,1 0 0,0 0 0,0 0 0,0 0 0,0 0 0,0 0 0,1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20:55:33.5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0 158 24575,'17'16'0,"2"-1"0,0-2 0,1-1 0,-2-1 0,1-1 0,2 3 0,1 0 0,0 1 0,-4-2 0,-4-2 0,-5-1 0,-3-3 0,-3-1 0,0 1 0,-1 1 0,-1 0 0,0 0 0,0-1 0,0-2 0,-1-1 0,0 0 0,0 0 0,1 0 0,1 2 0,1 1 0,0-1 0,1 0 0,2 0 0,0-1 0,0 0 0,-2-1 0,1-1 0,0 0 0,2 1 0,0 0 0,-2-1 0,-2-1 0,-1 0 0,1 0 0,0 1 0,2 1 0,-2-1 0,0 1 0,0-1 0,1 1 0,0 1 0,1 0 0,3 2 0,3 2 0,1 0 0,0-1 0,-4-3 0,-3-1 0,-3-2 0,1 0 0,1-1 0,2 0 0,1-1 0,-2 1 0,0-1 0,0-1 0,-1 0 0,2 0 0,0-2 0,0 0 0,0 0 0,-2 0 0,-1 2 0,2-1 0,2-1 0,4-1 0,2 0 0,1 0 0,-1 2 0,0 0 0,-1 1 0,-2 0 0,-1 1 0,-3 0 0,-1-1 0,0 1 0,0-1 0,-2 0 0,0 1 0,0-2 0,-1 0 0,1-2 0,-1-1 0,0 1 0,-1 0 0,0 1 0,0 0 0,-1 1 0,1 0 0,-1 0 0,0 1 0,1-2 0,0 0 0,1-2 0,1-1 0,0 0 0,0 0 0,2 0 0,-2 0 0,1 0 0,-1-1 0,-1 1 0,1 0 0,-1 0 0,0 1 0,-1 0 0,1 1 0,0 0 0,-1 1 0,0 0 0,1 1 0,-1 0 0,1-2 0,1-1 0,-1 0 0,0 1 0,-1 1 0,0 2 0,-1 0 0,1-1 0,-1 0 0,1-2 0,0 1 0,-2-1 0,-1-1 0,-1 1 0,-2-1 0,-2 1 0,0 1 0,0 0 0,2 0 0,1 2 0,2 0 0,-1 0 0,0 0 0,1 0 0,0 0 0,0-1 0,0-1 0,0-1 0,-1 0 0,1 1 0,0 1 0,1 0 0,0-1 0,0 1 0,0 1 0,-1 0 0,0 0 0,0 0 0,0 0 0,0 0 0,1 0 0,-1-1 0,0 1 0,0-1 0,-1-1 0,1 1 0,-1-1 0,1 1 0,0 1 0,1 0 0,0 0 0,0-1 0,-1 1 0,0-1 0,0 0 0,0 0 0,0 0 0,0 0 0,0 1 0,0 0 0,1 0 0,-1 0 0,0 0 0,1-1 0,-2 0 0,1 0 0,1 1 0,0 0 0,0-1 0,-1 1 0,1-1 0,1 1 0,-1-1 0,1 1 0,0-1 0,0 1 0,0-1 0,-1 1 0,0-1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AD6F8-A591-C44C-9482-E4B047C3EFEA}" type="datetimeFigureOut">
              <a:rPr lang="en-BR" smtClean="0"/>
              <a:t>17/02/24</a:t>
            </a:fld>
            <a:endParaRPr lang="en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BFD66-F860-5E45-926D-D95D26A90CB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924418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15E3C-4606-2977-5950-AB5279ED1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A2680-F760-FFE4-0C58-AC414D33B6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73AF3-B50E-53C0-BBFD-9F31E0F19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39E7-486C-464B-BF16-68AD985C302D}" type="datetimeFigureOut">
              <a:rPr lang="en-BR" smtClean="0"/>
              <a:t>17/02/24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EAB27-3A3E-A833-0589-C910439FD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A57CB-806A-D208-4CAC-05D763F95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7C0-F306-E44E-9E7B-43DFD53A2382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138052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12A9-8E10-D863-A6A1-9E817F251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0AD744-117F-C606-5B90-A2040C659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DC315-9E58-53CD-5ED2-F3606ED1D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39E7-486C-464B-BF16-68AD985C302D}" type="datetimeFigureOut">
              <a:rPr lang="en-BR" smtClean="0"/>
              <a:t>17/02/24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7A6DF-6506-A8C9-40E1-1ADA3FF9F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6EC35-4D76-8FE8-07B0-8019D34A3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7C0-F306-E44E-9E7B-43DFD53A2382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870951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6DC841-4B5F-C459-8320-B1997D6D51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2C2AE-8AF7-6FD6-1CD6-617646A4A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69FF0-EBEF-0184-7A21-AA9230849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39E7-486C-464B-BF16-68AD985C302D}" type="datetimeFigureOut">
              <a:rPr lang="en-BR" smtClean="0"/>
              <a:t>17/02/24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2433F-232B-E77A-84FA-3EDBA6EA0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4CFB4-9838-BD95-1D0B-CD5850362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7C0-F306-E44E-9E7B-43DFD53A2382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620495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1D20C-0DDA-F025-AFCA-33D794142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lang="en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1E53E-92AD-4D61-5DB2-2DFED8773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346F7-4114-2CFB-FA0C-30A567985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39E7-486C-464B-BF16-68AD985C302D}" type="datetimeFigureOut">
              <a:rPr lang="en-BR" smtClean="0"/>
              <a:t>17/02/24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7B20D-A09D-A15A-8473-9258B8DDA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94417-7536-8C40-E3E4-DD3E4A5E4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7C0-F306-E44E-9E7B-43DFD53A2382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57136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EB75C-2884-233A-21EA-86FC54094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7D604-77A9-C0B3-F764-70562B104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EC382-83B8-B618-9ACA-2D1E88E9E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39E7-486C-464B-BF16-68AD985C302D}" type="datetimeFigureOut">
              <a:rPr lang="en-BR" smtClean="0"/>
              <a:t>17/02/24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2D66E-2300-B026-7A20-7A177C7E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5C1EA-B155-BE5E-804C-9E4B86961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7C0-F306-E44E-9E7B-43DFD53A2382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292918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4A96B-77C5-3477-FB31-CE45E1F4C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lang="en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68873-7AAF-2619-7EE6-64E1B85E06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DD3B7C-EEDE-8F0F-D68E-0E2576F2B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91E2C-B389-1DD7-D7B9-F40D08038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39E7-486C-464B-BF16-68AD985C302D}" type="datetimeFigureOut">
              <a:rPr lang="en-BR" smtClean="0"/>
              <a:t>17/02/24</a:t>
            </a:fld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592B5-916C-FBEF-A444-C95907AED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7C0-F306-E44E-9E7B-43DFD53A2382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729740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0DDEE-2869-14D9-CE2A-9CA3AAF9B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88DAC-0105-CE0E-5D72-64CBF1B01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2925A2-64B8-0C2B-D91C-0E5F363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788D30-9088-A11B-DE8B-B6D12FDE1A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5AFECB-4FAD-79C1-B2E7-BF7097B84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3F2B3C-F9D2-CB5F-870C-67989A0FC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39E7-486C-464B-BF16-68AD985C302D}" type="datetimeFigureOut">
              <a:rPr lang="en-BR" smtClean="0"/>
              <a:t>17/02/24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788918-BCE1-7CCF-A9E8-AC48A7BBA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4620CE-E6B4-AE0A-6096-D91AA5076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7C0-F306-E44E-9E7B-43DFD53A2382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463258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24B4A-64CD-C4FF-8486-A76906A3D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D3BBB-88EB-07F5-CA6C-6549DA51E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39E7-486C-464B-BF16-68AD985C302D}" type="datetimeFigureOut">
              <a:rPr lang="en-BR" smtClean="0"/>
              <a:t>17/02/24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B19EB4-4E97-5ECA-29C5-36552DFA9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E5BEA0-BD9A-C21C-BFE9-3B42F4C7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7C0-F306-E44E-9E7B-43DFD53A2382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585750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FDFC19-895A-0354-2858-5CB353CBF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39E7-486C-464B-BF16-68AD985C302D}" type="datetimeFigureOut">
              <a:rPr lang="en-BR" smtClean="0"/>
              <a:t>17/02/24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A439EE-26B4-F5E4-A9F7-2C9F598E3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C35C6-3C75-20DF-8679-B416978E1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7C0-F306-E44E-9E7B-43DFD53A2382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261071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DC8CF-D308-B5D5-D624-2A52DB335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E3F11-4458-9924-0750-577231B4D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B5D090-6637-EA86-7D3B-0511EC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E6D03-4663-EAA8-1137-26CA6BDF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39E7-486C-464B-BF16-68AD985C302D}" type="datetimeFigureOut">
              <a:rPr lang="en-BR" smtClean="0"/>
              <a:t>17/02/24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C3474-B42D-2E6A-C750-60F2E8690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13FCB-6DA3-F18A-21C3-28B731912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7C0-F306-E44E-9E7B-43DFD53A2382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044887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A6315-49D2-B9C7-D568-30CD29C1B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A2E24F-D886-F81C-2274-84DC674961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D12FC6-BC76-2425-654B-D03A0953A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E98C3-A853-3EBE-47CD-08D440878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39E7-486C-464B-BF16-68AD985C302D}" type="datetimeFigureOut">
              <a:rPr lang="en-BR" smtClean="0"/>
              <a:t>17/02/24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7B2AD-0B76-21B2-DB0E-9847C122D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F9058-AA49-0747-75D7-9ADCE0F69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7C0-F306-E44E-9E7B-43DFD53A2382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06852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3862B-3DB6-3279-EC8A-80EF9427A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45E84-3D74-E1E4-4F77-261C53F71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7CE40-AA91-C02E-94FD-3FD0977BF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D39E7-486C-464B-BF16-68AD985C302D}" type="datetimeFigureOut">
              <a:rPr lang="en-BR" smtClean="0"/>
              <a:t>17/02/24</a:t>
            </a:fld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7E5A6-54F4-2B20-9284-E75C0DC0D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547C0-F306-E44E-9E7B-43DFD53A2382}" type="slidenum">
              <a:rPr lang="en-BR" smtClean="0"/>
              <a:t>‹#›</a:t>
            </a:fld>
            <a:endParaRPr lang="en-BR" dirty="0"/>
          </a:p>
        </p:txBody>
      </p:sp>
      <p:pic>
        <p:nvPicPr>
          <p:cNvPr id="7" name="Picture 2" descr="Consensys Announces Public Launch of MetaMask Snaps: Empowering Users with  Unprecedented Platform Customization | Business Wire">
            <a:extLst>
              <a:ext uri="{FF2B5EF4-FFF2-40B4-BE49-F238E27FC236}">
                <a16:creationId xmlns:a16="http://schemas.microsoft.com/office/drawing/2014/main" id="{9B40F7CE-22BD-B028-5741-9CF5323F94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05" t="34160" r="14367" b="35498"/>
          <a:stretch/>
        </p:blipFill>
        <p:spPr bwMode="auto">
          <a:xfrm>
            <a:off x="5197515" y="6337506"/>
            <a:ext cx="1796970" cy="402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99B8F1E-A57D-449E-2DE1-DAF0CE6A1E94}"/>
              </a:ext>
            </a:extLst>
          </p:cNvPr>
          <p:cNvSpPr/>
          <p:nvPr userDrawn="1"/>
        </p:nvSpPr>
        <p:spPr>
          <a:xfrm>
            <a:off x="11734800" y="6188097"/>
            <a:ext cx="914400" cy="766097"/>
          </a:xfrm>
          <a:prstGeom prst="ellipse">
            <a:avLst/>
          </a:prstGeom>
          <a:noFill/>
          <a:ln>
            <a:solidFill>
              <a:srgbClr val="BEFD1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898854-BCB7-3E4E-9F27-FEA08F917AF9}"/>
              </a:ext>
            </a:extLst>
          </p:cNvPr>
          <p:cNvSpPr/>
          <p:nvPr userDrawn="1"/>
        </p:nvSpPr>
        <p:spPr>
          <a:xfrm>
            <a:off x="11887200" y="6340497"/>
            <a:ext cx="914400" cy="766097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161358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0.png"/><Relationship Id="rId26" Type="http://schemas.openxmlformats.org/officeDocument/2006/relationships/customXml" Target="../ink/ink13.xml"/><Relationship Id="rId39" Type="http://schemas.openxmlformats.org/officeDocument/2006/relationships/image" Target="../media/image20.png"/><Relationship Id="rId21" Type="http://schemas.openxmlformats.org/officeDocument/2006/relationships/customXml" Target="../ink/ink10.xml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7" Type="http://schemas.openxmlformats.org/officeDocument/2006/relationships/customXml" Target="../ink/ink3.xml"/><Relationship Id="rId2" Type="http://schemas.openxmlformats.org/officeDocument/2006/relationships/image" Target="../media/image2.png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29" Type="http://schemas.openxmlformats.org/officeDocument/2006/relationships/image" Target="../media/image15.png"/><Relationship Id="rId41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9.png"/><Relationship Id="rId40" Type="http://schemas.openxmlformats.org/officeDocument/2006/relationships/customXml" Target="../ink/ink20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image" Target="../media/image6.png"/><Relationship Id="rId19" Type="http://schemas.openxmlformats.org/officeDocument/2006/relationships/customXml" Target="../ink/ink9.xml"/><Relationship Id="rId31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image" Target="../media/image14.png"/><Relationship Id="rId30" Type="http://schemas.openxmlformats.org/officeDocument/2006/relationships/customXml" Target="../ink/ink15.xml"/><Relationship Id="rId35" Type="http://schemas.openxmlformats.org/officeDocument/2006/relationships/image" Target="../media/image18.png"/><Relationship Id="rId43" Type="http://schemas.openxmlformats.org/officeDocument/2006/relationships/image" Target="../media/image22.png"/><Relationship Id="rId8" Type="http://schemas.openxmlformats.org/officeDocument/2006/relationships/image" Target="../media/image5.png"/><Relationship Id="rId3" Type="http://schemas.openxmlformats.org/officeDocument/2006/relationships/customXml" Target="../ink/ink1.xml"/><Relationship Id="rId12" Type="http://schemas.openxmlformats.org/officeDocument/2006/relationships/image" Target="../media/image7.png"/><Relationship Id="rId17" Type="http://schemas.openxmlformats.org/officeDocument/2006/relationships/customXml" Target="../ink/ink8.xml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customXml" Target="../ink/ink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94290DF-7955-A5EE-9338-C6936EDA74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40528"/>
            <a:ext cx="9144000" cy="754205"/>
          </a:xfrm>
          <a:noFill/>
        </p:spPr>
        <p:txBody>
          <a:bodyPr/>
          <a:lstStyle/>
          <a:p>
            <a:r>
              <a:rPr lang="en-US" i="0" dirty="0">
                <a:effectLst/>
                <a:latin typeface="Söhne"/>
              </a:rPr>
              <a:t>PoC assignment for </a:t>
            </a:r>
            <a:r>
              <a:rPr lang="en-US" dirty="0">
                <a:latin typeface="Söhne"/>
              </a:rPr>
              <a:t>developing an </a:t>
            </a:r>
            <a:r>
              <a:rPr lang="en-US" b="1" i="0" dirty="0">
                <a:effectLst/>
                <a:latin typeface="Söhne"/>
              </a:rPr>
              <a:t>NFT Collateralized Lending/Borrowing Platform</a:t>
            </a:r>
            <a:r>
              <a:rPr lang="en-US" i="0" dirty="0">
                <a:effectLst/>
                <a:latin typeface="Söhne"/>
              </a:rPr>
              <a:t> using </a:t>
            </a:r>
            <a:r>
              <a:rPr lang="en-US" i="0" dirty="0" err="1">
                <a:effectLst/>
                <a:latin typeface="Söhne"/>
              </a:rPr>
              <a:t>Consensys</a:t>
            </a:r>
            <a:r>
              <a:rPr lang="en-US" i="0" dirty="0">
                <a:effectLst/>
                <a:latin typeface="Söhne"/>
              </a:rPr>
              <a:t> Products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7B130D-DE93-376A-2669-C7032BC73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019" y="2086778"/>
            <a:ext cx="5875962" cy="98071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30C2E4A-B969-4D7C-D54F-27DF00E2C334}"/>
                  </a:ext>
                </a:extLst>
              </p14:cNvPr>
              <p14:cNvContentPartPr/>
              <p14:nvPr/>
            </p14:nvContentPartPr>
            <p14:xfrm>
              <a:off x="3157827" y="2762236"/>
              <a:ext cx="58320" cy="146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30C2E4A-B969-4D7C-D54F-27DF00E2C3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39827" y="2744596"/>
                <a:ext cx="9396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A29A61E-D401-EACF-6468-FADCF3215E00}"/>
                  </a:ext>
                </a:extLst>
              </p14:cNvPr>
              <p14:cNvContentPartPr/>
              <p14:nvPr/>
            </p14:nvContentPartPr>
            <p14:xfrm>
              <a:off x="3174747" y="2832436"/>
              <a:ext cx="43920" cy="637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A29A61E-D401-EACF-6468-FADCF3215E0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57107" y="2814436"/>
                <a:ext cx="7956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220DAF0-915C-E933-A16F-9DB9D9956351}"/>
                  </a:ext>
                </a:extLst>
              </p14:cNvPr>
              <p14:cNvContentPartPr/>
              <p14:nvPr/>
            </p14:nvContentPartPr>
            <p14:xfrm>
              <a:off x="3153147" y="2927476"/>
              <a:ext cx="1080" cy="266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220DAF0-915C-E933-A16F-9DB9D995635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35507" y="2909476"/>
                <a:ext cx="36720" cy="62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FBCE8107-CFC6-4F08-A2F5-2919A90E7E2F}"/>
              </a:ext>
            </a:extLst>
          </p:cNvPr>
          <p:cNvGrpSpPr/>
          <p:nvPr/>
        </p:nvGrpSpPr>
        <p:grpSpPr>
          <a:xfrm>
            <a:off x="4328907" y="2084356"/>
            <a:ext cx="282240" cy="61920"/>
            <a:chOff x="4328907" y="2445866"/>
            <a:chExt cx="282240" cy="6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5FABAAD-E8C8-FE61-8724-AA317858FCF2}"/>
                    </a:ext>
                  </a:extLst>
                </p14:cNvPr>
                <p14:cNvContentPartPr/>
                <p14:nvPr/>
              </p14:nvContentPartPr>
              <p14:xfrm>
                <a:off x="4328907" y="2445866"/>
                <a:ext cx="277560" cy="57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5FABAAD-E8C8-FE61-8724-AA317858FCF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10907" y="2428226"/>
                  <a:ext cx="3132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538A50D-C42C-4AC9-A227-16E0AF088144}"/>
                    </a:ext>
                  </a:extLst>
                </p14:cNvPr>
                <p14:cNvContentPartPr/>
                <p14:nvPr/>
              </p14:nvContentPartPr>
              <p14:xfrm>
                <a:off x="4351587" y="2455946"/>
                <a:ext cx="247320" cy="7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538A50D-C42C-4AC9-A227-16E0AF08814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333947" y="2437946"/>
                  <a:ext cx="2829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EA3E99A-8B65-121E-E39B-8F75F2305E30}"/>
                    </a:ext>
                  </a:extLst>
                </p14:cNvPr>
                <p14:cNvContentPartPr/>
                <p14:nvPr/>
              </p14:nvContentPartPr>
              <p14:xfrm>
                <a:off x="4542747" y="2476826"/>
                <a:ext cx="68400" cy="3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EA3E99A-8B65-121E-E39B-8F75F2305E3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525107" y="2458826"/>
                  <a:ext cx="1040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C3C0811-E40F-4E0F-A066-4415D6002C49}"/>
                    </a:ext>
                  </a:extLst>
                </p14:cNvPr>
                <p14:cNvContentPartPr/>
                <p14:nvPr/>
              </p14:nvContentPartPr>
              <p14:xfrm>
                <a:off x="4378587" y="2506706"/>
                <a:ext cx="53280" cy="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C3C0811-E40F-4E0F-A066-4415D6002C4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360587" y="2488706"/>
                  <a:ext cx="889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683A17A-B798-EAF8-9CE8-5424AB2F1E9B}"/>
                    </a:ext>
                  </a:extLst>
                </p14:cNvPr>
                <p14:cNvContentPartPr/>
                <p14:nvPr/>
              </p14:nvContentPartPr>
              <p14:xfrm>
                <a:off x="4365987" y="2505626"/>
                <a:ext cx="57240" cy="2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683A17A-B798-EAF8-9CE8-5424AB2F1E9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348347" y="2487986"/>
                  <a:ext cx="92880" cy="3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39F0BE4-7253-D817-3C29-89B0023AD73E}"/>
              </a:ext>
            </a:extLst>
          </p:cNvPr>
          <p:cNvGrpSpPr/>
          <p:nvPr/>
        </p:nvGrpSpPr>
        <p:grpSpPr>
          <a:xfrm>
            <a:off x="6255987" y="2448676"/>
            <a:ext cx="243720" cy="178920"/>
            <a:chOff x="6255987" y="2810186"/>
            <a:chExt cx="243720" cy="17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4EAB719-50ED-590A-A0DE-6308578F6C20}"/>
                    </a:ext>
                  </a:extLst>
                </p14:cNvPr>
                <p14:cNvContentPartPr/>
                <p14:nvPr/>
              </p14:nvContentPartPr>
              <p14:xfrm>
                <a:off x="6255987" y="2816666"/>
                <a:ext cx="243720" cy="172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4EAB719-50ED-590A-A0DE-6308578F6C2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237987" y="2799026"/>
                  <a:ext cx="2793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F9F07DE-2C23-4465-CA37-656C4A145D52}"/>
                    </a:ext>
                  </a:extLst>
                </p14:cNvPr>
                <p14:cNvContentPartPr/>
                <p14:nvPr/>
              </p14:nvContentPartPr>
              <p14:xfrm>
                <a:off x="6399627" y="2815226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F9F07DE-2C23-4465-CA37-656C4A145D5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381627" y="279722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E589390-BE93-BC38-63F9-5B9E66D35F11}"/>
                    </a:ext>
                  </a:extLst>
                </p14:cNvPr>
                <p14:cNvContentPartPr/>
                <p14:nvPr/>
              </p14:nvContentPartPr>
              <p14:xfrm>
                <a:off x="6444267" y="2810186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E589390-BE93-BC38-63F9-5B9E66D35F1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426267" y="279254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251CD34-7CE0-7E90-780D-E5D97CCDA615}"/>
              </a:ext>
            </a:extLst>
          </p:cNvPr>
          <p:cNvGrpSpPr/>
          <p:nvPr/>
        </p:nvGrpSpPr>
        <p:grpSpPr>
          <a:xfrm>
            <a:off x="6257427" y="2527516"/>
            <a:ext cx="284040" cy="150840"/>
            <a:chOff x="6257427" y="2889026"/>
            <a:chExt cx="284040" cy="15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6D34F5D-075A-1510-00A0-ED31B24F484C}"/>
                    </a:ext>
                  </a:extLst>
                </p14:cNvPr>
                <p14:cNvContentPartPr/>
                <p14:nvPr/>
              </p14:nvContentPartPr>
              <p14:xfrm>
                <a:off x="6257427" y="2912066"/>
                <a:ext cx="242640" cy="986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6D34F5D-075A-1510-00A0-ED31B24F484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239787" y="2894426"/>
                  <a:ext cx="2782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549F181-42AB-48A3-B3D4-9B21CC961B80}"/>
                    </a:ext>
                  </a:extLst>
                </p14:cNvPr>
                <p14:cNvContentPartPr/>
                <p14:nvPr/>
              </p14:nvContentPartPr>
              <p14:xfrm>
                <a:off x="6456507" y="2898386"/>
                <a:ext cx="83520" cy="108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549F181-42AB-48A3-B3D4-9B21CC961B8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438507" y="2880746"/>
                  <a:ext cx="1191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0845372-91E5-625E-26FD-0B070B364494}"/>
                    </a:ext>
                  </a:extLst>
                </p14:cNvPr>
                <p14:cNvContentPartPr/>
                <p14:nvPr/>
              </p14:nvContentPartPr>
              <p14:xfrm>
                <a:off x="6514827" y="2889026"/>
                <a:ext cx="26640" cy="72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0845372-91E5-625E-26FD-0B070B36449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496827" y="2871386"/>
                  <a:ext cx="622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C379BBA-3077-F332-A103-90550B09971A}"/>
                    </a:ext>
                  </a:extLst>
                </p14:cNvPr>
                <p14:cNvContentPartPr/>
                <p14:nvPr/>
              </p14:nvContentPartPr>
              <p14:xfrm>
                <a:off x="6360747" y="3003146"/>
                <a:ext cx="27360" cy="36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C379BBA-3077-F332-A103-90550B09971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342747" y="2985146"/>
                  <a:ext cx="63000" cy="7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625C7A0-92E0-E5A9-9BDF-38264BF975E1}"/>
                  </a:ext>
                </a:extLst>
              </p14:cNvPr>
              <p14:cNvContentPartPr/>
              <p14:nvPr/>
            </p14:nvContentPartPr>
            <p14:xfrm>
              <a:off x="9025467" y="2385316"/>
              <a:ext cx="8280" cy="108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625C7A0-92E0-E5A9-9BDF-38264BF975E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007467" y="2367316"/>
                <a:ext cx="439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CD6A3D8-F535-6E3F-2698-29890638493F}"/>
                  </a:ext>
                </a:extLst>
              </p14:cNvPr>
              <p14:cNvContentPartPr/>
              <p14:nvPr/>
            </p14:nvContentPartPr>
            <p14:xfrm>
              <a:off x="8676627" y="1938556"/>
              <a:ext cx="78480" cy="45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CD6A3D8-F535-6E3F-2698-29890638493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658627" y="1920916"/>
                <a:ext cx="11412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F9B7680-2594-6B76-C2D1-6C8CD95D3206}"/>
                  </a:ext>
                </a:extLst>
              </p14:cNvPr>
              <p14:cNvContentPartPr/>
              <p14:nvPr/>
            </p14:nvContentPartPr>
            <p14:xfrm>
              <a:off x="6780864" y="2082189"/>
              <a:ext cx="533160" cy="424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F9B7680-2594-6B76-C2D1-6C8CD95D320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762864" y="2064189"/>
                <a:ext cx="56880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BB94391-D105-1A94-066D-D209E3FD2849}"/>
                  </a:ext>
                </a:extLst>
              </p14:cNvPr>
              <p14:cNvContentPartPr/>
              <p14:nvPr/>
            </p14:nvContentPartPr>
            <p14:xfrm>
              <a:off x="6846024" y="2106669"/>
              <a:ext cx="421200" cy="367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BB94391-D105-1A94-066D-D209E3FD284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828024" y="2089029"/>
                <a:ext cx="45684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A528064-DB3D-3065-1EAD-447D2F5341EC}"/>
                  </a:ext>
                </a:extLst>
              </p14:cNvPr>
              <p14:cNvContentPartPr/>
              <p14:nvPr/>
            </p14:nvContentPartPr>
            <p14:xfrm>
              <a:off x="7053744" y="2134389"/>
              <a:ext cx="179640" cy="86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A528064-DB3D-3065-1EAD-447D2F5341E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036104" y="2116749"/>
                <a:ext cx="21528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F521641-F7CE-383A-BC4F-F1C610627F4D}"/>
                  </a:ext>
                </a:extLst>
              </p14:cNvPr>
              <p14:cNvContentPartPr/>
              <p14:nvPr/>
            </p14:nvContentPartPr>
            <p14:xfrm>
              <a:off x="6743424" y="2143389"/>
              <a:ext cx="338400" cy="25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F521641-F7CE-383A-BC4F-F1C610627F4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725784" y="2125389"/>
                <a:ext cx="374040" cy="38160"/>
              </a:xfrm>
              <a:prstGeom prst="rect">
                <a:avLst/>
              </a:prstGeom>
            </p:spPr>
          </p:pic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86677800-3653-7F05-1302-6DD4626BF897}"/>
              </a:ext>
            </a:extLst>
          </p:cNvPr>
          <p:cNvSpPr txBox="1"/>
          <p:nvPr/>
        </p:nvSpPr>
        <p:spPr>
          <a:xfrm>
            <a:off x="7921250" y="4986662"/>
            <a:ext cx="3615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b="1" dirty="0"/>
              <a:t>Leandro Melo</a:t>
            </a:r>
            <a:r>
              <a:rPr lang="en-BR" dirty="0"/>
              <a:t>,</a:t>
            </a:r>
            <a:r>
              <a:rPr lang="en-BR" b="1" dirty="0"/>
              <a:t> </a:t>
            </a:r>
            <a:r>
              <a:rPr lang="en-BR" dirty="0"/>
              <a:t>Sr. Software Engineer</a:t>
            </a:r>
          </a:p>
          <a:p>
            <a:r>
              <a:rPr lang="en-BR" i="1" dirty="0"/>
              <a:t>Enablement Team</a:t>
            </a:r>
          </a:p>
        </p:txBody>
      </p:sp>
    </p:spTree>
    <p:extLst>
      <p:ext uri="{BB962C8B-B14F-4D97-AF65-F5344CB8AC3E}">
        <p14:creationId xmlns:p14="http://schemas.microsoft.com/office/powerpoint/2010/main" val="3063773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C915-BE1B-E7E0-D055-CDE65FF86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Objective &amp; 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0B27C-5C80-9737-C47B-C9650E682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Söhne"/>
              </a:rPr>
              <a:t>Develop a decentralized platform where users can collateralize their Non-Fungible Tokens (NFTs) to borrow cryptocurrency.</a:t>
            </a:r>
          </a:p>
          <a:p>
            <a:pPr marL="0" indent="0">
              <a:buNone/>
            </a:pPr>
            <a:endParaRPr lang="en-US" sz="1100" b="0" i="0" dirty="0">
              <a:effectLst/>
              <a:latin typeface="Söhne"/>
            </a:endParaRPr>
          </a:p>
          <a:p>
            <a:pPr lvl="1">
              <a:spcAft>
                <a:spcPts val="300"/>
              </a:spcAft>
            </a:pPr>
            <a:r>
              <a:rPr lang="en-US" b="1" dirty="0">
                <a:latin typeface="Söhne"/>
              </a:rPr>
              <a:t>NFT Collateralization: </a:t>
            </a:r>
            <a:r>
              <a:rPr lang="en-US" dirty="0">
                <a:latin typeface="Söhne"/>
              </a:rPr>
              <a:t>users can deposit NFTs as collateral to secure a loan</a:t>
            </a:r>
          </a:p>
          <a:p>
            <a:pPr lvl="1">
              <a:spcAft>
                <a:spcPts val="300"/>
              </a:spcAft>
            </a:pPr>
            <a:r>
              <a:rPr lang="en-US" b="1" i="0" dirty="0">
                <a:effectLst/>
                <a:latin typeface="Söhne"/>
              </a:rPr>
              <a:t>Loan Issuance:</a:t>
            </a:r>
            <a:r>
              <a:rPr lang="en-US" b="0" i="0" dirty="0">
                <a:effectLst/>
                <a:latin typeface="Söhne"/>
              </a:rPr>
              <a:t> appraised value of the NFT will determine the corresponding amount of cryptocurrency (e.g. to borrow $100, NFT value &gt;= $150)</a:t>
            </a:r>
          </a:p>
          <a:p>
            <a:pPr lvl="1">
              <a:spcAft>
                <a:spcPts val="300"/>
              </a:spcAft>
            </a:pPr>
            <a:r>
              <a:rPr lang="en-US" b="1" i="0" dirty="0">
                <a:effectLst/>
                <a:latin typeface="Söhne"/>
              </a:rPr>
              <a:t>Interest and Repayment:</a:t>
            </a:r>
            <a:r>
              <a:rPr lang="en-US" b="0" i="0" dirty="0">
                <a:effectLst/>
                <a:latin typeface="Söhne"/>
              </a:rPr>
              <a:t> Smart contracts will manage interest rates and schedule repayments</a:t>
            </a:r>
          </a:p>
          <a:p>
            <a:pPr lvl="1">
              <a:spcAft>
                <a:spcPts val="300"/>
              </a:spcAft>
            </a:pPr>
            <a:r>
              <a:rPr lang="en-US" b="1" i="0" dirty="0">
                <a:effectLst/>
                <a:latin typeface="Söhne"/>
              </a:rPr>
              <a:t>Liquidation:</a:t>
            </a:r>
            <a:r>
              <a:rPr lang="en-US" b="0" i="0" dirty="0">
                <a:effectLst/>
                <a:latin typeface="Söhne"/>
              </a:rPr>
              <a:t> If a borrower fails to repay, the platform automatically liquidates the NFT to cover the debt</a:t>
            </a:r>
          </a:p>
          <a:p>
            <a:pPr lvl="1"/>
            <a:endParaRPr lang="en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172E4-7763-E898-9A00-AF522B55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7C0-F306-E44E-9E7B-43DFD53A2382}" type="slidenum">
              <a:rPr lang="en-BR" smtClean="0"/>
              <a:t>2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486485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24" name="Picture 12" descr="Marketing NFT Loan Calculator Icon Gráfico por samagata · Creative Fabrica">
            <a:extLst>
              <a:ext uri="{FF2B5EF4-FFF2-40B4-BE49-F238E27FC236}">
                <a16:creationId xmlns:a16="http://schemas.microsoft.com/office/drawing/2014/main" id="{39F00CC3-549A-0CBA-05BF-CE18BF9AF1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1" t="19538" r="23575" b="21386"/>
          <a:stretch/>
        </p:blipFill>
        <p:spPr bwMode="auto">
          <a:xfrm>
            <a:off x="6980977" y="2771190"/>
            <a:ext cx="744041" cy="5537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76B6E2-52CC-F29B-9BA1-7915D9592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087"/>
            <a:ext cx="10515600" cy="1325563"/>
          </a:xfrm>
        </p:spPr>
        <p:txBody>
          <a:bodyPr/>
          <a:lstStyle/>
          <a:p>
            <a:r>
              <a:rPr lang="en-BR" dirty="0"/>
              <a:t>In a nutshell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2514B3F-D871-A643-0D05-40C18D0BC904}"/>
              </a:ext>
            </a:extLst>
          </p:cNvPr>
          <p:cNvGrpSpPr/>
          <p:nvPr/>
        </p:nvGrpSpPr>
        <p:grpSpPr>
          <a:xfrm>
            <a:off x="2380122" y="2867231"/>
            <a:ext cx="1088503" cy="928058"/>
            <a:chOff x="2124931" y="3143675"/>
            <a:chExt cx="1088503" cy="928058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FF71F85C-866E-24F4-8605-74893A28D2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 t="1010" b="1010"/>
            <a:stretch/>
          </p:blipFill>
          <p:spPr bwMode="auto">
            <a:xfrm>
              <a:off x="2307257" y="3143675"/>
              <a:ext cx="706270" cy="692009"/>
            </a:xfrm>
            <a:prstGeom prst="rect">
              <a:avLst/>
            </a:prstGeom>
            <a:noFill/>
            <a:effectLst>
              <a:outerShdw blurRad="50800" dist="38100" dir="18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920912-A4D9-8E33-3677-CE3285526168}"/>
                </a:ext>
              </a:extLst>
            </p:cNvPr>
            <p:cNvSpPr txBox="1"/>
            <p:nvPr/>
          </p:nvSpPr>
          <p:spPr>
            <a:xfrm>
              <a:off x="2124931" y="3702401"/>
              <a:ext cx="1088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öhne"/>
                </a:rPr>
                <a:t>Borrower</a:t>
              </a:r>
              <a:endParaRPr lang="en-BR" dirty="0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828A2C-DB3D-0122-393D-F9B112F3173D}"/>
              </a:ext>
            </a:extLst>
          </p:cNvPr>
          <p:cNvCxnSpPr>
            <a:cxnSpLocks/>
          </p:cNvCxnSpPr>
          <p:nvPr/>
        </p:nvCxnSpPr>
        <p:spPr>
          <a:xfrm>
            <a:off x="3723811" y="3044702"/>
            <a:ext cx="2156007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A40769F-D548-92DC-2A7C-1C8DCF43733A}"/>
              </a:ext>
            </a:extLst>
          </p:cNvPr>
          <p:cNvSpPr txBox="1"/>
          <p:nvPr/>
        </p:nvSpPr>
        <p:spPr>
          <a:xfrm>
            <a:off x="4123591" y="2771190"/>
            <a:ext cx="1402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400" dirty="0"/>
              <a:t>Collateralize NFT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A183786-6CE2-0040-0FF9-7436D70FEBE2}"/>
              </a:ext>
            </a:extLst>
          </p:cNvPr>
          <p:cNvGrpSpPr/>
          <p:nvPr/>
        </p:nvGrpSpPr>
        <p:grpSpPr>
          <a:xfrm>
            <a:off x="5989940" y="2910144"/>
            <a:ext cx="1623393" cy="885145"/>
            <a:chOff x="5309452" y="2740018"/>
            <a:chExt cx="1623393" cy="885145"/>
          </a:xfrm>
        </p:grpSpPr>
        <p:pic>
          <p:nvPicPr>
            <p:cNvPr id="13316" name="Picture 4" descr="cofre-em-png-queroimagem-ceica-crispim-1 – REM STORE">
              <a:extLst>
                <a:ext uri="{FF2B5EF4-FFF2-40B4-BE49-F238E27FC236}">
                  <a16:creationId xmlns:a16="http://schemas.microsoft.com/office/drawing/2014/main" id="{3A6AACB0-FD53-BBEE-3A4A-B938043A5D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4067" y="2740018"/>
              <a:ext cx="588106" cy="58810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0303396-B492-8A3B-96B2-E2C10078C357}"/>
                </a:ext>
              </a:extLst>
            </p:cNvPr>
            <p:cNvSpPr txBox="1"/>
            <p:nvPr/>
          </p:nvSpPr>
          <p:spPr>
            <a:xfrm>
              <a:off x="5309452" y="3255831"/>
              <a:ext cx="1623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öhne"/>
                </a:rPr>
                <a:t>Smart Contract</a:t>
              </a:r>
              <a:endParaRPr lang="en-BR" dirty="0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A0CCF20-43D1-746B-3818-B91C0776757E}"/>
              </a:ext>
            </a:extLst>
          </p:cNvPr>
          <p:cNvCxnSpPr>
            <a:cxnSpLocks/>
          </p:cNvCxnSpPr>
          <p:nvPr/>
        </p:nvCxnSpPr>
        <p:spPr>
          <a:xfrm>
            <a:off x="3723811" y="3425957"/>
            <a:ext cx="2156007" cy="0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EC80365-258C-0FA1-41D7-DC75C358D47B}"/>
              </a:ext>
            </a:extLst>
          </p:cNvPr>
          <p:cNvSpPr txBox="1"/>
          <p:nvPr/>
        </p:nvSpPr>
        <p:spPr>
          <a:xfrm>
            <a:off x="4225258" y="3392614"/>
            <a:ext cx="1309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400" dirty="0"/>
              <a:t>Borrowed $100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9680A2-A096-F6F2-EE00-F3F038F5B165}"/>
              </a:ext>
            </a:extLst>
          </p:cNvPr>
          <p:cNvSpPr txBox="1"/>
          <p:nvPr/>
        </p:nvSpPr>
        <p:spPr>
          <a:xfrm>
            <a:off x="7684862" y="2617751"/>
            <a:ext cx="234339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400" dirty="0"/>
              <a:t>NFT Price: $150</a:t>
            </a:r>
          </a:p>
          <a:p>
            <a:r>
              <a:rPr lang="en-BR" sz="1400" dirty="0"/>
              <a:t>Available for borrowing: $100</a:t>
            </a:r>
          </a:p>
          <a:p>
            <a:r>
              <a:rPr lang="en-BR" sz="1400" dirty="0"/>
              <a:t>Plaform fee: $1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0614CE-6377-ED6D-969F-44DECE986FB0}"/>
              </a:ext>
            </a:extLst>
          </p:cNvPr>
          <p:cNvSpPr txBox="1"/>
          <p:nvPr/>
        </p:nvSpPr>
        <p:spPr>
          <a:xfrm>
            <a:off x="0" y="485707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b="1" dirty="0">
                <a:solidFill>
                  <a:srgbClr val="FF0000"/>
                </a:solidFill>
              </a:rPr>
              <a:t>ATTENTION:</a:t>
            </a:r>
            <a:r>
              <a:rPr lang="en-BR" dirty="0"/>
              <a:t> This scenario can become more complex depending on the client requirements</a:t>
            </a:r>
          </a:p>
        </p:txBody>
      </p:sp>
    </p:spTree>
    <p:extLst>
      <p:ext uri="{BB962C8B-B14F-4D97-AF65-F5344CB8AC3E}">
        <p14:creationId xmlns:p14="http://schemas.microsoft.com/office/powerpoint/2010/main" val="17438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25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5" grpId="0"/>
      <p:bldP spid="29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E515E-1957-2943-ACA8-5B60E61F4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976D5-D556-DA4D-408C-49F2D25325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483" y="3354264"/>
            <a:ext cx="5103629" cy="288704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b="1" i="0" dirty="0">
                <a:effectLst/>
                <a:latin typeface="Söhne"/>
              </a:rPr>
              <a:t>Web App + </a:t>
            </a:r>
            <a:r>
              <a:rPr lang="en-US" b="1" i="0" dirty="0" err="1">
                <a:effectLst/>
                <a:latin typeface="Söhne"/>
              </a:rPr>
              <a:t>MetaMask</a:t>
            </a:r>
            <a:endParaRPr lang="en-US" b="1" dirty="0">
              <a:latin typeface="Söhne"/>
            </a:endParaRPr>
          </a:p>
          <a:p>
            <a:pPr marL="0" indent="0">
              <a:buNone/>
            </a:pPr>
            <a:r>
              <a:rPr lang="en-US" sz="2000" b="0" i="0" dirty="0">
                <a:effectLst/>
                <a:latin typeface="Söhne"/>
              </a:rPr>
              <a:t>For wallet integration allowing users to manage their cryptocurrency and NFTs securely via </a:t>
            </a:r>
            <a:r>
              <a:rPr lang="en-US" sz="2000" dirty="0">
                <a:latin typeface="Söhne"/>
              </a:rPr>
              <a:t>authentication and transactions:</a:t>
            </a:r>
          </a:p>
          <a:p>
            <a:pPr lvl="1"/>
            <a:r>
              <a:rPr lang="en-US" sz="2000" dirty="0">
                <a:latin typeface="Söhne"/>
              </a:rPr>
              <a:t>Show tokens in the wallet</a:t>
            </a:r>
          </a:p>
          <a:p>
            <a:pPr lvl="1"/>
            <a:r>
              <a:rPr lang="en-US" sz="2000" dirty="0">
                <a:latin typeface="Söhne"/>
              </a:rPr>
              <a:t>Borrow cryptocurrency</a:t>
            </a:r>
          </a:p>
          <a:p>
            <a:pPr lvl="1"/>
            <a:r>
              <a:rPr lang="en-US" sz="2000" dirty="0">
                <a:latin typeface="Söhne"/>
              </a:rPr>
              <a:t>List current loans</a:t>
            </a:r>
          </a:p>
          <a:p>
            <a:pPr lvl="1"/>
            <a:r>
              <a:rPr lang="en-US" sz="2000" dirty="0">
                <a:latin typeface="Söhne"/>
              </a:rPr>
              <a:t>Loan terms (fees, extensions, …)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1F78F-09AA-1799-6B1D-E06C2366C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33756" y="3354264"/>
            <a:ext cx="5181600" cy="30020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0" dirty="0" err="1">
                <a:effectLst/>
                <a:latin typeface="Söhne"/>
              </a:rPr>
              <a:t>Infura</a:t>
            </a:r>
            <a:r>
              <a:rPr lang="en-US" b="1" i="0" dirty="0">
                <a:effectLst/>
                <a:latin typeface="Söhne"/>
              </a:rPr>
              <a:t> + Linea</a:t>
            </a:r>
            <a:endParaRPr lang="en-US" b="1" dirty="0">
              <a:latin typeface="Söhne"/>
            </a:endParaRPr>
          </a:p>
          <a:p>
            <a:pPr marL="0" indent="0">
              <a:buNone/>
            </a:pPr>
            <a:r>
              <a:rPr lang="en-US" sz="2000" b="0" i="0" dirty="0">
                <a:effectLst/>
                <a:latin typeface="Söhne"/>
              </a:rPr>
              <a:t>To connect the user interface with a </a:t>
            </a:r>
            <a:r>
              <a:rPr lang="en-US" sz="2000" dirty="0">
                <a:latin typeface="Söhne"/>
              </a:rPr>
              <a:t>smart contract in </a:t>
            </a:r>
            <a:r>
              <a:rPr lang="en-US" sz="2000" b="0" i="0" dirty="0">
                <a:effectLst/>
                <a:latin typeface="Söhne"/>
              </a:rPr>
              <a:t>Linea Blockchain:</a:t>
            </a:r>
          </a:p>
          <a:p>
            <a:pPr lvl="1"/>
            <a:r>
              <a:rPr lang="en-US" sz="2000" dirty="0">
                <a:latin typeface="Söhne"/>
              </a:rPr>
              <a:t>T</a:t>
            </a:r>
            <a:r>
              <a:rPr lang="en-US" sz="2000" b="0" i="0" dirty="0">
                <a:effectLst/>
                <a:latin typeface="Söhne"/>
              </a:rPr>
              <a:t>ransaction processing and storage</a:t>
            </a:r>
          </a:p>
          <a:p>
            <a:pPr lvl="1"/>
            <a:r>
              <a:rPr lang="en-US" sz="2000" dirty="0">
                <a:latin typeface="Söhne"/>
              </a:rPr>
              <a:t>List user’s token</a:t>
            </a:r>
          </a:p>
          <a:p>
            <a:pPr lvl="1"/>
            <a:r>
              <a:rPr lang="en-US" sz="2000" dirty="0">
                <a:latin typeface="Söhne"/>
              </a:rPr>
              <a:t>Execute liquidity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F04695-36C0-CB5E-6280-BA0E42F4635D}"/>
              </a:ext>
            </a:extLst>
          </p:cNvPr>
          <p:cNvCxnSpPr/>
          <p:nvPr/>
        </p:nvCxnSpPr>
        <p:spPr>
          <a:xfrm>
            <a:off x="6096000" y="1822675"/>
            <a:ext cx="0" cy="425726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Infura App Integration - Pipeliner CRM">
            <a:extLst>
              <a:ext uri="{FF2B5EF4-FFF2-40B4-BE49-F238E27FC236}">
                <a16:creationId xmlns:a16="http://schemas.microsoft.com/office/drawing/2014/main" id="{B1A789A2-B963-ABDC-7F0F-E90E6AC1F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649" y="1944618"/>
            <a:ext cx="1155716" cy="1155716"/>
          </a:xfrm>
          <a:prstGeom prst="rect">
            <a:avLst/>
          </a:prstGeom>
          <a:noFill/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3EF7F-1899-4905-FF56-3696CC00B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7C0-F306-E44E-9E7B-43DFD53A2382}" type="slidenum">
              <a:rPr lang="en-BR" smtClean="0"/>
              <a:t>4</a:t>
            </a:fld>
            <a:endParaRPr lang="en-BR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E685375-4226-30FA-BC1D-810DE23E1F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7" t="6838" r="6042" b="6838"/>
          <a:stretch/>
        </p:blipFill>
        <p:spPr bwMode="auto">
          <a:xfrm>
            <a:off x="2403938" y="1859694"/>
            <a:ext cx="1352881" cy="1325563"/>
          </a:xfrm>
          <a:prstGeom prst="rect">
            <a:avLst/>
          </a:prstGeom>
          <a:noFill/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ee LIVE FROM PARIS: LINEA MAINNET at Consensys Events Global Events">
            <a:extLst>
              <a:ext uri="{FF2B5EF4-FFF2-40B4-BE49-F238E27FC236}">
                <a16:creationId xmlns:a16="http://schemas.microsoft.com/office/drawing/2014/main" id="{CF5155E7-9013-EA28-76BF-B5C038071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9577" y="1944618"/>
            <a:ext cx="1155716" cy="1155716"/>
          </a:xfrm>
          <a:prstGeom prst="rect">
            <a:avLst/>
          </a:prstGeom>
          <a:noFill/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163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C915-BE1B-E7E0-D055-CDE65FF86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Smart Contract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0B27C-5C80-9737-C47B-C9650E682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Söhne"/>
              </a:rPr>
              <a:t>Implement a smart contract for:</a:t>
            </a:r>
          </a:p>
          <a:p>
            <a:pPr marL="0" indent="0">
              <a:buNone/>
            </a:pPr>
            <a:endParaRPr lang="en-US" sz="1100" b="0" i="0" dirty="0">
              <a:effectLst/>
              <a:latin typeface="Söhne"/>
            </a:endParaRPr>
          </a:p>
          <a:p>
            <a:pPr lvl="1">
              <a:spcAft>
                <a:spcPts val="300"/>
              </a:spcAft>
            </a:pPr>
            <a:r>
              <a:rPr lang="en-US" b="1" i="0" dirty="0">
                <a:effectLst/>
                <a:latin typeface="Söhne"/>
              </a:rPr>
              <a:t>NFT Appraisal and Storage:</a:t>
            </a:r>
            <a:r>
              <a:rPr lang="en-US" b="0" i="0" dirty="0">
                <a:effectLst/>
                <a:latin typeface="Söhne"/>
              </a:rPr>
              <a:t> To hold the NFTs and determine their loan-to-value ratio</a:t>
            </a:r>
          </a:p>
          <a:p>
            <a:pPr lvl="1">
              <a:spcAft>
                <a:spcPts val="300"/>
              </a:spcAft>
            </a:pPr>
            <a:r>
              <a:rPr lang="en-US" b="1" i="0" dirty="0">
                <a:effectLst/>
                <a:latin typeface="Söhne"/>
              </a:rPr>
              <a:t>Loan Management:</a:t>
            </a:r>
            <a:r>
              <a:rPr lang="en-US" b="0" i="0" dirty="0">
                <a:effectLst/>
                <a:latin typeface="Söhne"/>
              </a:rPr>
              <a:t> To create, manage and close loan contracts</a:t>
            </a:r>
          </a:p>
          <a:p>
            <a:pPr lvl="1">
              <a:spcAft>
                <a:spcPts val="300"/>
              </a:spcAft>
            </a:pPr>
            <a:r>
              <a:rPr lang="en-US" b="1" i="0" dirty="0">
                <a:effectLst/>
                <a:latin typeface="Söhne"/>
              </a:rPr>
              <a:t>Interest Calculation:</a:t>
            </a:r>
            <a:r>
              <a:rPr lang="en-US" b="0" i="0" dirty="0">
                <a:effectLst/>
                <a:latin typeface="Söhne"/>
              </a:rPr>
              <a:t> To calculate and accrue interest on borrowed funds</a:t>
            </a:r>
            <a:endParaRPr lang="en-US" dirty="0">
              <a:latin typeface="Söhne"/>
            </a:endParaRPr>
          </a:p>
          <a:p>
            <a:pPr marL="7938" lvl="1" indent="0">
              <a:spcAft>
                <a:spcPts val="300"/>
              </a:spcAft>
              <a:buNone/>
            </a:pPr>
            <a:endParaRPr lang="en-US" b="0" i="0" dirty="0">
              <a:effectLst/>
              <a:latin typeface="Söhne"/>
            </a:endParaRPr>
          </a:p>
          <a:p>
            <a:pPr marL="7938" lvl="1" indent="0">
              <a:spcAft>
                <a:spcPts val="300"/>
              </a:spcAft>
              <a:buNone/>
            </a:pPr>
            <a:r>
              <a:rPr lang="en-US" sz="2800" b="0" i="0" dirty="0">
                <a:effectLst/>
                <a:latin typeface="Söhne"/>
              </a:rPr>
              <a:t>Audited smart contracts to ensure the security of collateral and loans.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D4A5BF-65A7-6009-4D5B-FEFD48A0A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7C0-F306-E44E-9E7B-43DFD53A2382}" type="slidenum">
              <a:rPr lang="en-BR" smtClean="0"/>
              <a:t>5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558788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9392ED-EC80-8A90-3CD2-6736ADE19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Basic workflow (web app)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E046D72-CBA6-34BE-3D12-D1A4C02012B0}"/>
              </a:ext>
            </a:extLst>
          </p:cNvPr>
          <p:cNvGrpSpPr/>
          <p:nvPr/>
        </p:nvGrpSpPr>
        <p:grpSpPr>
          <a:xfrm>
            <a:off x="1029523" y="2018798"/>
            <a:ext cx="1945569" cy="1395475"/>
            <a:chOff x="2077737" y="2828835"/>
            <a:chExt cx="1945569" cy="139547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4E2E238-FDC0-6BC8-3875-57F10E83C6E2}"/>
                </a:ext>
              </a:extLst>
            </p:cNvPr>
            <p:cNvSpPr txBox="1"/>
            <p:nvPr/>
          </p:nvSpPr>
          <p:spPr>
            <a:xfrm>
              <a:off x="2077737" y="2828835"/>
              <a:ext cx="1858643" cy="120032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BR" dirty="0"/>
                <a:t>A user connects their MetaMask wallet to the platform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F36B105-DEBC-6425-76A7-2444035F101B}"/>
                </a:ext>
              </a:extLst>
            </p:cNvPr>
            <p:cNvSpPr/>
            <p:nvPr/>
          </p:nvSpPr>
          <p:spPr>
            <a:xfrm>
              <a:off x="3633013" y="3834017"/>
              <a:ext cx="390293" cy="39029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R" dirty="0"/>
                <a:t>1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42BF82-FAB5-929E-A346-C910FE23A28E}"/>
              </a:ext>
            </a:extLst>
          </p:cNvPr>
          <p:cNvGrpSpPr/>
          <p:nvPr/>
        </p:nvGrpSpPr>
        <p:grpSpPr>
          <a:xfrm>
            <a:off x="3818178" y="2018798"/>
            <a:ext cx="1945569" cy="1395475"/>
            <a:chOff x="2077737" y="2828835"/>
            <a:chExt cx="1945569" cy="139547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3DB105-3C7F-6997-3060-113343000357}"/>
                </a:ext>
              </a:extLst>
            </p:cNvPr>
            <p:cNvSpPr txBox="1"/>
            <p:nvPr/>
          </p:nvSpPr>
          <p:spPr>
            <a:xfrm>
              <a:off x="2077737" y="2828835"/>
              <a:ext cx="1858643" cy="120032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BR" dirty="0"/>
                <a:t>The user selects an NFT from their wallet to use as collateral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DADDC7B-FC24-70CE-3003-E56C1FAF4B59}"/>
                </a:ext>
              </a:extLst>
            </p:cNvPr>
            <p:cNvSpPr/>
            <p:nvPr/>
          </p:nvSpPr>
          <p:spPr>
            <a:xfrm>
              <a:off x="3633013" y="3834017"/>
              <a:ext cx="390293" cy="39029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R" dirty="0"/>
                <a:t>2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D3C3F4-B868-BC43-0BF8-6672FD9D52D9}"/>
              </a:ext>
            </a:extLst>
          </p:cNvPr>
          <p:cNvGrpSpPr/>
          <p:nvPr/>
        </p:nvGrpSpPr>
        <p:grpSpPr>
          <a:xfrm>
            <a:off x="6606833" y="2018798"/>
            <a:ext cx="1945569" cy="1395475"/>
            <a:chOff x="2077737" y="2828835"/>
            <a:chExt cx="1945569" cy="139547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FC89A02-B71F-DFE8-AC6B-100941AD6DAF}"/>
                </a:ext>
              </a:extLst>
            </p:cNvPr>
            <p:cNvSpPr txBox="1"/>
            <p:nvPr/>
          </p:nvSpPr>
          <p:spPr>
            <a:xfrm>
              <a:off x="2077737" y="2828835"/>
              <a:ext cx="1858643" cy="120032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BR" dirty="0"/>
                <a:t>Smart contract appraises the NFT and offers a loan amount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80F4FE7-5E50-3E12-D1DB-73375D7D6B2E}"/>
                </a:ext>
              </a:extLst>
            </p:cNvPr>
            <p:cNvSpPr/>
            <p:nvPr/>
          </p:nvSpPr>
          <p:spPr>
            <a:xfrm>
              <a:off x="3633013" y="3834017"/>
              <a:ext cx="390293" cy="39029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R" dirty="0"/>
                <a:t>3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45D68D-1C17-005F-B0A5-17C91A66DD12}"/>
              </a:ext>
            </a:extLst>
          </p:cNvPr>
          <p:cNvGrpSpPr/>
          <p:nvPr/>
        </p:nvGrpSpPr>
        <p:grpSpPr>
          <a:xfrm>
            <a:off x="9395488" y="2018798"/>
            <a:ext cx="1945569" cy="1395475"/>
            <a:chOff x="2077737" y="2828835"/>
            <a:chExt cx="1945569" cy="13954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A7B3D8D-4682-8ECD-A6D6-D796D4084104}"/>
                </a:ext>
              </a:extLst>
            </p:cNvPr>
            <p:cNvSpPr txBox="1"/>
            <p:nvPr/>
          </p:nvSpPr>
          <p:spPr>
            <a:xfrm>
              <a:off x="2077737" y="2828835"/>
              <a:ext cx="1858643" cy="120032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BR" dirty="0"/>
                <a:t>The user accepts the loan terms and receives crypto in wallet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C9E2E3F-F9AF-D242-33E8-5870CB1198D4}"/>
                </a:ext>
              </a:extLst>
            </p:cNvPr>
            <p:cNvSpPr/>
            <p:nvPr/>
          </p:nvSpPr>
          <p:spPr>
            <a:xfrm>
              <a:off x="3633013" y="3834017"/>
              <a:ext cx="390293" cy="39029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R" dirty="0"/>
                <a:t>4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55FB548-72B0-ED35-085D-D17833CD4B4C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2888166" y="2618963"/>
            <a:ext cx="930012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CC4847-69CB-3169-FCDA-65095A87CE16}"/>
              </a:ext>
            </a:extLst>
          </p:cNvPr>
          <p:cNvCxnSpPr/>
          <p:nvPr/>
        </p:nvCxnSpPr>
        <p:spPr>
          <a:xfrm>
            <a:off x="5676821" y="2618962"/>
            <a:ext cx="930012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57E4F99-2821-D263-EF5E-4CD02F7D92A3}"/>
              </a:ext>
            </a:extLst>
          </p:cNvPr>
          <p:cNvCxnSpPr/>
          <p:nvPr/>
        </p:nvCxnSpPr>
        <p:spPr>
          <a:xfrm>
            <a:off x="8465476" y="2612291"/>
            <a:ext cx="930012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C1615D-BCA6-A762-20BE-42D5D112B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7C0-F306-E44E-9E7B-43DFD53A2382}" type="slidenum">
              <a:rPr lang="en-BR" smtClean="0"/>
              <a:t>6</a:t>
            </a:fld>
            <a:endParaRPr lang="en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2795BB-8EE0-1204-E699-1D14DB077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361" y="3722659"/>
            <a:ext cx="1574965" cy="26336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7CD48E-029C-0304-66F9-5C36B477D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016" y="3722659"/>
            <a:ext cx="1574965" cy="26336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231DAD8A-6A0A-8475-990F-87416C99F3A8}"/>
              </a:ext>
            </a:extLst>
          </p:cNvPr>
          <p:cNvSpPr/>
          <p:nvPr/>
        </p:nvSpPr>
        <p:spPr>
          <a:xfrm>
            <a:off x="3890394" y="5305647"/>
            <a:ext cx="787482" cy="797442"/>
          </a:xfrm>
          <a:prstGeom prst="ellipse">
            <a:avLst/>
          </a:prstGeom>
          <a:noFill/>
          <a:ln w="508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198169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FFA84-B5E6-8033-4CAA-7A881FC5D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37AD9-F4A6-FAD1-4CC1-3B8D9B12A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191"/>
            <a:ext cx="10515600" cy="4677772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b="0" i="0" dirty="0">
                <a:effectLst/>
                <a:latin typeface="Söhne"/>
              </a:rPr>
              <a:t>How should the smart contract assess the value of NFTs used as collateral? Will there be a need for integration with external appraisal services or marketplaces?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öhne"/>
              </a:rPr>
              <a:t>(oracles, </a:t>
            </a:r>
            <a:r>
              <a:rPr lang="en-US" sz="2400" dirty="0" err="1">
                <a:solidFill>
                  <a:srgbClr val="FF0000"/>
                </a:solidFill>
                <a:latin typeface="Söhne"/>
              </a:rPr>
              <a:t>O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Söhne"/>
              </a:rPr>
              <a:t>pensea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öhne"/>
              </a:rPr>
              <a:t> etc.)</a:t>
            </a:r>
            <a:endParaRPr lang="en-BR" sz="2400" b="0" i="0" dirty="0">
              <a:solidFill>
                <a:srgbClr val="FF0000"/>
              </a:solidFill>
              <a:effectLst/>
              <a:latin typeface="Söhne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b="0" i="0" dirty="0">
                <a:effectLst/>
                <a:latin typeface="Söhne"/>
              </a:rPr>
              <a:t>What are the expected terms for loans?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öhne"/>
              </a:rPr>
              <a:t>(interest rates, loan duration and default conditions)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0" i="0" dirty="0">
                <a:effectLst/>
                <a:latin typeface="Söhne"/>
              </a:rPr>
              <a:t>How will the platform ensure sufficient liquidity to cover loans? </a:t>
            </a:r>
            <a:r>
              <a:rPr lang="en-US" sz="2400" dirty="0">
                <a:solidFill>
                  <a:srgbClr val="FF0000"/>
                </a:solidFill>
                <a:latin typeface="Söhne"/>
              </a:rPr>
              <a:t>(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öhne"/>
              </a:rPr>
              <a:t>liquidity pool, external liquidator (</a:t>
            </a:r>
            <a:r>
              <a:rPr lang="en-US" sz="2400" dirty="0">
                <a:solidFill>
                  <a:srgbClr val="FF0000"/>
                </a:solidFill>
                <a:latin typeface="Söhne"/>
              </a:rPr>
              <a:t>another user), admin app for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öhne"/>
              </a:rPr>
              <a:t>funding management)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0" i="0" dirty="0">
                <a:effectLst/>
                <a:latin typeface="Söhne"/>
              </a:rPr>
              <a:t>Does the platform need to integrate with other services? </a:t>
            </a:r>
            <a:r>
              <a:rPr lang="en-US" sz="2400" dirty="0">
                <a:solidFill>
                  <a:srgbClr val="FF0000"/>
                </a:solidFill>
                <a:latin typeface="Söhne"/>
              </a:rPr>
              <a:t>(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öhne"/>
              </a:rPr>
              <a:t>fiat onramps, or other 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Söhne"/>
              </a:rPr>
              <a:t>DeFi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öhne"/>
              </a:rPr>
              <a:t> protocols, oracles)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Söhne"/>
              </a:rPr>
              <a:t>Do you have future plans to allow P2P lending? </a:t>
            </a:r>
            <a:r>
              <a:rPr lang="en-US" sz="2400" dirty="0">
                <a:solidFill>
                  <a:srgbClr val="FF0000"/>
                </a:solidFill>
                <a:latin typeface="Söhne"/>
              </a:rPr>
              <a:t>(necessary changes in UI/UX and implementation of a dispute tool)</a:t>
            </a:r>
            <a:endParaRPr lang="en-BR" sz="2400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b="0" i="0" dirty="0">
                <a:effectLst/>
                <a:latin typeface="Söhne"/>
              </a:rPr>
              <a:t>What is your timeline for the project?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öhne"/>
              </a:rPr>
              <a:t>(prepare milestones)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DD7F9-087F-D108-8AB5-D4A7658C8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7C0-F306-E44E-9E7B-43DFD53A2382}" type="slidenum">
              <a:rPr lang="en-BR" smtClean="0"/>
              <a:t>7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063345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FFA84-B5E6-8033-4CAA-7A881FC5D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37AD9-F4A6-FAD1-4CC1-3B8D9B12A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191"/>
            <a:ext cx="10515600" cy="4677772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US" sz="2400" dirty="0">
                <a:latin typeface="Söhne"/>
              </a:rPr>
              <a:t>What to do in case a loan is expired? </a:t>
            </a:r>
            <a:r>
              <a:rPr lang="en-US" sz="2400" dirty="0">
                <a:solidFill>
                  <a:srgbClr val="FF0000"/>
                </a:solidFill>
                <a:latin typeface="Söhne"/>
              </a:rPr>
              <a:t>(discussions about </a:t>
            </a:r>
            <a:r>
              <a:rPr lang="en-US" sz="2400">
                <a:solidFill>
                  <a:srgbClr val="FF0000"/>
                </a:solidFill>
                <a:latin typeface="Söhne"/>
              </a:rPr>
              <a:t>liquidity strategies)</a:t>
            </a:r>
            <a:endParaRPr lang="en-US" sz="2400" dirty="0">
              <a:latin typeface="Söhne"/>
            </a:endParaRPr>
          </a:p>
          <a:p>
            <a:pPr marL="514350" indent="-514350">
              <a:buFont typeface="+mj-lt"/>
              <a:buAutoNum type="arabicPeriod" startAt="7"/>
            </a:pPr>
            <a:r>
              <a:rPr lang="en-US" sz="2400" dirty="0">
                <a:latin typeface="Söhne"/>
              </a:rPr>
              <a:t>Should the platform allow loan timeout extension? </a:t>
            </a:r>
            <a:r>
              <a:rPr lang="en-US" sz="2400" dirty="0">
                <a:solidFill>
                  <a:srgbClr val="FF0000"/>
                </a:solidFill>
                <a:latin typeface="Söhne"/>
              </a:rPr>
              <a:t>(if yes, what is the terms?)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sz="2400" dirty="0">
                <a:latin typeface="Söhne"/>
              </a:rPr>
              <a:t>Should the platform allow loan transfer</a:t>
            </a:r>
            <a:r>
              <a:rPr lang="en-US" sz="2400" b="0" i="0" dirty="0">
                <a:effectLst/>
                <a:latin typeface="Söhne"/>
              </a:rPr>
              <a:t>?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öhne"/>
              </a:rPr>
              <a:t>(more features to the smart contract and UI/UX changes)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sz="2400" dirty="0">
                <a:latin typeface="Söhne"/>
              </a:rPr>
              <a:t>Should the platform charge a fee for a loan request? </a:t>
            </a:r>
            <a:r>
              <a:rPr lang="en-US" sz="2400" dirty="0">
                <a:solidFill>
                  <a:srgbClr val="FF0000"/>
                </a:solidFill>
                <a:latin typeface="Söhne"/>
              </a:rPr>
              <a:t>(if yes, consider this in the contract)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sz="2400" dirty="0">
                <a:latin typeface="Söhne"/>
              </a:rPr>
              <a:t>How the platform will calculate the interest rate? </a:t>
            </a:r>
            <a:r>
              <a:rPr lang="en-US" sz="2400" dirty="0">
                <a:solidFill>
                  <a:srgbClr val="FF0000"/>
                </a:solidFill>
                <a:latin typeface="Söhne"/>
              </a:rPr>
              <a:t>(e.g. percentage based on the loan duration)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sz="2400" dirty="0">
                <a:latin typeface="Söhne"/>
              </a:rPr>
              <a:t>Should the platform allow the admin (contract owner) to mark the loan as paid? </a:t>
            </a:r>
            <a:r>
              <a:rPr lang="en-US" sz="2400" dirty="0">
                <a:solidFill>
                  <a:srgbClr val="FF0000"/>
                </a:solidFill>
                <a:latin typeface="Söhne"/>
              </a:rPr>
              <a:t>(The motivation for this question is related to judicial disputes)</a:t>
            </a:r>
            <a:endParaRPr lang="en-US" sz="2400" b="0" i="0" dirty="0">
              <a:solidFill>
                <a:srgbClr val="FF0000"/>
              </a:solidFill>
              <a:effectLst/>
              <a:latin typeface="Söhn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DD7F9-087F-D108-8AB5-D4A7658C8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7C0-F306-E44E-9E7B-43DFD53A2382}" type="slidenum">
              <a:rPr lang="en-BR" smtClean="0"/>
              <a:t>8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369196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{134FB83C-1E6C-C043-A619-0163581E02FF}tf10001069</Template>
  <TotalTime>3169</TotalTime>
  <Words>606</Words>
  <Application>Microsoft Macintosh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Söhne</vt:lpstr>
      <vt:lpstr>Office Theme</vt:lpstr>
      <vt:lpstr>PowerPoint Presentation</vt:lpstr>
      <vt:lpstr>Objective &amp; Key Features</vt:lpstr>
      <vt:lpstr>In a nutshell</vt:lpstr>
      <vt:lpstr>Products</vt:lpstr>
      <vt:lpstr>Smart Contract</vt:lpstr>
      <vt:lpstr>Basic workflow (web app)</vt:lpstr>
      <vt:lpstr>Q&amp;A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NFTCred (PoC)</dc:title>
  <dc:creator>Leandro Melo de Sales</dc:creator>
  <cp:lastModifiedBy>Leandro Melo de Sales</cp:lastModifiedBy>
  <cp:revision>38</cp:revision>
  <dcterms:created xsi:type="dcterms:W3CDTF">2023-11-04T19:19:41Z</dcterms:created>
  <dcterms:modified xsi:type="dcterms:W3CDTF">2024-02-18T16:15:49Z</dcterms:modified>
</cp:coreProperties>
</file>