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67" r:id="rId3"/>
    <p:sldId id="293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96" r:id="rId12"/>
    <p:sldId id="291" r:id="rId13"/>
    <p:sldId id="269" r:id="rId14"/>
    <p:sldId id="287" r:id="rId15"/>
    <p:sldId id="288" r:id="rId16"/>
    <p:sldId id="272" r:id="rId17"/>
    <p:sldId id="297" r:id="rId18"/>
    <p:sldId id="307" r:id="rId19"/>
    <p:sldId id="306" r:id="rId20"/>
    <p:sldId id="298" r:id="rId21"/>
    <p:sldId id="301" r:id="rId22"/>
    <p:sldId id="299" r:id="rId23"/>
    <p:sldId id="303" r:id="rId24"/>
    <p:sldId id="302" r:id="rId25"/>
    <p:sldId id="300" r:id="rId26"/>
    <p:sldId id="305" r:id="rId27"/>
    <p:sldId id="283" r:id="rId28"/>
    <p:sldId id="282" r:id="rId29"/>
    <p:sldId id="289" r:id="rId30"/>
    <p:sldId id="290" r:id="rId31"/>
    <p:sldId id="281" r:id="rId32"/>
    <p:sldId id="273" r:id="rId33"/>
    <p:sldId id="284" r:id="rId34"/>
    <p:sldId id="274" r:id="rId35"/>
    <p:sldId id="275" r:id="rId36"/>
    <p:sldId id="276" r:id="rId37"/>
    <p:sldId id="285" r:id="rId38"/>
    <p:sldId id="277" r:id="rId39"/>
    <p:sldId id="278" r:id="rId40"/>
    <p:sldId id="286" r:id="rId41"/>
    <p:sldId id="279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3F33A55-7521-489B-BB53-CEF7C879706A}">
          <p14:sldIdLst>
            <p14:sldId id="256"/>
            <p14:sldId id="267"/>
          </p14:sldIdLst>
        </p14:section>
        <p14:section name="Introdução" id="{DB2D2FEB-8D32-48CE-A975-E64B09C822FA}">
          <p14:sldIdLst>
            <p14:sldId id="293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  <p14:section name="Estudo Exploratório" id="{A87BE0B6-961D-4336-A2F3-AA8CEF08015F}">
          <p14:sldIdLst>
            <p14:sldId id="296"/>
            <p14:sldId id="291"/>
            <p14:sldId id="269"/>
            <p14:sldId id="287"/>
            <p14:sldId id="288"/>
            <p14:sldId id="272"/>
          </p14:sldIdLst>
        </p14:section>
        <p14:section name="Revisão Bibliográfica" id="{4464282A-1D85-4ADA-B5E0-E273FA36E7D5}">
          <p14:sldIdLst>
            <p14:sldId id="297"/>
            <p14:sldId id="307"/>
            <p14:sldId id="306"/>
          </p14:sldIdLst>
        </p14:section>
        <p14:section name="Objetivo" id="{48204C69-7F9B-4801-A8F6-F466BE675376}">
          <p14:sldIdLst>
            <p14:sldId id="298"/>
            <p14:sldId id="301"/>
          </p14:sldIdLst>
        </p14:section>
        <p14:section name="Questões de Pesquisa" id="{7C886D18-C296-46AA-943F-5B817E4F50C9}">
          <p14:sldIdLst>
            <p14:sldId id="299"/>
            <p14:sldId id="303"/>
            <p14:sldId id="302"/>
          </p14:sldIdLst>
        </p14:section>
        <p14:section name="Metodologia e Cronograma" id="{57E21948-AF1B-4739-B4D7-ACC7839257AF}">
          <p14:sldIdLst>
            <p14:sldId id="300"/>
            <p14:sldId id="305"/>
            <p14:sldId id="283"/>
            <p14:sldId id="282"/>
          </p14:sldIdLst>
        </p14:section>
        <p14:section name="Fim" id="{1E156D43-489D-4954-9E21-7026A07A2B9B}">
          <p14:sldIdLst>
            <p14:sldId id="289"/>
          </p14:sldIdLst>
        </p14:section>
        <p14:section name="Material Extra" id="{E9B9D6F5-58BD-49FB-93B2-12A6131C75B0}">
          <p14:sldIdLst>
            <p14:sldId id="290"/>
            <p14:sldId id="281"/>
            <p14:sldId id="273"/>
            <p14:sldId id="284"/>
            <p14:sldId id="274"/>
            <p14:sldId id="275"/>
            <p14:sldId id="276"/>
            <p14:sldId id="285"/>
            <p14:sldId id="277"/>
            <p14:sldId id="278"/>
            <p14:sldId id="286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c517617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2c517617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Mas, uma pergunta que se faz neste contexto é a seguinte: os usuários de aplicativos comentam problemas de acessibilidade em suas avaliações?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674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4314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2c517617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2c517617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c5ca5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c5ca5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2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c517617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c517617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77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c517617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c517617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5244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c51761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c51761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c51761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c51761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78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7628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46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c517617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c517617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090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6488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c51761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c51761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0918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c51761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c51761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806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370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c51761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c51761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48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c51761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c51761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642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c51761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c51761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84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12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c517617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c517617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resultados foram publicados no IHC 2019 e o artigo foi premiado como o melhor artigo do evento.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944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c51761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c51761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225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c517617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c517617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76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c51761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c51761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c5ca5a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c5ca5a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1631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c5ca5a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c5ca5a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c517617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c517617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c5ca5a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c5ca5a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c5ca5a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c5ca5a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5718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c517617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2c517617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c5ca5a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c5ca5a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c51761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c51761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fenômeno muito conhecido por todos que utilizam aplicações móveis é que elas evoluem rapidamente. É muito comum olharmos para os nossos dispositivos móveis e percebermos que muitos dos aplicativos instalados nele estão sendo atualizados.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c5ca5a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c5ca5a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Pensando nisso, foram definidas algumas questões de pesquisa para guiar diversas investigações.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0611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c51761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c51761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c517617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c517617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do e-Título, um aplicativo que foi intensamente utilizado nas últimas eleições. Aqui está reportada uma alteração no layout para facilitar a leitura, uma melhoria na segurança, e a correção de um problema.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c517617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c517617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de onde vem os requisitos para planejar as novas versões dos aplicativos?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c517617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c517617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eles podem vir de manifestações dos usuários, como um comentário feito na avaliação do aplicativo na loja oficial da plataforma.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c517617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c517617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fato, essa é uma fonte de pesquisa muito rica em sugestões de melhorias, relato de falhas e sugestão de novas funcionalidades.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c517617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c517617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Apesar da evolução observada nas aplicações móveis ao longo do tempo, vários estudos já mostraram que mesmo aplicações robustas e populares possuem diversos problemas de acessibilidade, inclusive aqueles mais simples de serem detectados e corrigidos. De forma resumida, a acessibilidade é a capacidade de um software ser utilizado por qualquer usuário, independentemente de suas capacidades físicas, mentais e intelectuais. Ela tem o foco nos requisitos de interação de pessoas com deficiência, mas afeta toda a qualidade e a usabilidade global do software.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Um Estudo sobre a Acessibilidade de Aplicações Móveis:</a:t>
            </a:r>
            <a:br>
              <a:rPr lang="pt-BR" sz="2800" dirty="0"/>
            </a:br>
            <a:r>
              <a:rPr lang="pt-BR" sz="2800" dirty="0"/>
              <a:t>Uma Análise das</a:t>
            </a:r>
            <a:br>
              <a:rPr lang="pt-BR" sz="2800" dirty="0"/>
            </a:br>
            <a:r>
              <a:rPr lang="pt-BR" sz="2800" dirty="0"/>
              <a:t>Avaliações de Usuários na Google Play Store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2434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Leandro Orlandin (Mestrando)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Marcelo Medeiros </a:t>
            </a:r>
            <a:r>
              <a:rPr lang="pt-BR" dirty="0" err="1"/>
              <a:t>Eler</a:t>
            </a:r>
            <a:r>
              <a:rPr lang="pt-BR" dirty="0"/>
              <a:t> (Orientador)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l="30434" t="16662" r="36248" b="7111"/>
          <a:stretch/>
        </p:blipFill>
        <p:spPr>
          <a:xfrm>
            <a:off x="600450" y="958575"/>
            <a:ext cx="2865926" cy="3688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2"/>
          <p:cNvCxnSpPr/>
          <p:nvPr/>
        </p:nvCxnSpPr>
        <p:spPr>
          <a:xfrm rot="10800000" flipH="1">
            <a:off x="3396775" y="1964475"/>
            <a:ext cx="207510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250" y="1199825"/>
            <a:ext cx="2428425" cy="1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8021500" y="1072450"/>
            <a:ext cx="518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?</a:t>
            </a:r>
            <a:endParaRPr sz="9600"/>
          </a:p>
        </p:txBody>
      </p:sp>
      <p:sp>
        <p:nvSpPr>
          <p:cNvPr id="119" name="Google Shape;119;p22"/>
          <p:cNvSpPr/>
          <p:nvPr/>
        </p:nvSpPr>
        <p:spPr>
          <a:xfrm>
            <a:off x="770874" y="1762875"/>
            <a:ext cx="191100" cy="20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987149" y="1794305"/>
            <a:ext cx="1003800" cy="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70874" y="3196400"/>
            <a:ext cx="191100" cy="20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987149" y="2509955"/>
            <a:ext cx="1003800" cy="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987149" y="3225605"/>
            <a:ext cx="1003800" cy="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015724" y="3941255"/>
            <a:ext cx="1003800" cy="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u="sng" dirty="0"/>
              <a:t>Estudo Exploratório</a:t>
            </a:r>
          </a:p>
          <a:p>
            <a:endParaRPr lang="pt-BR" dirty="0"/>
          </a:p>
          <a:p>
            <a:r>
              <a:rPr lang="pt-BR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endParaRPr lang="pt-BR" dirty="0"/>
          </a:p>
          <a:p>
            <a:r>
              <a:rPr lang="pt-BR" dirty="0"/>
              <a:t>Questões de pesquisa</a:t>
            </a:r>
          </a:p>
          <a:p>
            <a:endParaRPr lang="pt-BR" dirty="0"/>
          </a:p>
          <a:p>
            <a:r>
              <a:rPr lang="pt-BR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378272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095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Estudo exploratório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l="33978" t="27421" r="31559" b="5019"/>
          <a:stretch/>
        </p:blipFill>
        <p:spPr>
          <a:xfrm>
            <a:off x="4404375" y="250000"/>
            <a:ext cx="4276752" cy="47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050874"/>
            <a:ext cx="378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 dirty="0"/>
              <a:t>Quantas avaliações de usuário são relacionadas à acessibilidade e qual é a sua distribuição?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 dirty="0"/>
              <a:t>Qual é a diversidade de tópicos de acessibilidade abordados nas avaliações dos usuários?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 dirty="0"/>
              <a:t>Quais são as notas associadas às avaliações que abordam aspectos de acessibilidade?</a:t>
            </a:r>
            <a:endParaRPr sz="17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4466275" y="4782600"/>
            <a:ext cx="5339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https://dl.acm.org/doi/10.1145/3357155.3358477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43009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gerais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Somente ⅓ das aplicações analisadas tinham comentário sobre acessibilidade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Somente 1% das revisões possuem comentários sobre acessibilidade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maioria dos comentários são questões de preferência, e não de barreiras encontradas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maioria dos comentários são sobre um conjunto pequeno de tópicos de acessibilidade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As notas atribuídas aos aplicativos são relativamente altas mesmo com relatos de problemas de acessibilidade, com exceção dos casos em que os problemas são barreiras reais no uso das aplicações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2305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Estudo Exploratório</a:t>
            </a:r>
            <a:br>
              <a:rPr lang="pt-BR" sz="2000" dirty="0"/>
            </a:br>
            <a:br>
              <a:rPr lang="pt-BR" sz="1400" dirty="0"/>
            </a:br>
            <a:r>
              <a:rPr lang="pt-BR" dirty="0"/>
              <a:t>Resultados gerais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502430"/>
            <a:ext cx="8520600" cy="270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⅓ das aplicações analisadas tinham comentário sobre acessibilidade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r>
              <a:rPr lang="pt-BR" dirty="0"/>
              <a:t>1% das revisões possuem comentários sobre acessibilidade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maioria dos comentários são questões de preferência, e não de barreiras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r>
              <a:rPr lang="pt-BR" dirty="0"/>
              <a:t>A maioria dos comentários são sobre um conjunto pequeno de tópicos de acessibilidade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As notas atribuídas aos aplicativos são relativamente altas, com exceção dos casos em que os problemas são barreiras reais no uso das aplicações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81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5;p27">
            <a:extLst>
              <a:ext uri="{FF2B5EF4-FFF2-40B4-BE49-F238E27FC236}">
                <a16:creationId xmlns:a16="http://schemas.microsoft.com/office/drawing/2014/main" id="{B05C52F7-F906-41B9-9CD6-5070A97C7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05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Estudo Exploratório</a:t>
            </a:r>
            <a:br>
              <a:rPr lang="pt-BR" sz="2000" dirty="0"/>
            </a:br>
            <a:br>
              <a:rPr lang="pt-BR" sz="1400" dirty="0"/>
            </a:br>
            <a:r>
              <a:rPr lang="pt-BR" dirty="0"/>
              <a:t>Exemplos de comentários – barreiras para usuários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9" name="Google Shape;156;p27">
            <a:extLst>
              <a:ext uri="{FF2B5EF4-FFF2-40B4-BE49-F238E27FC236}">
                <a16:creationId xmlns:a16="http://schemas.microsoft.com/office/drawing/2014/main" id="{508CF4F9-5F1A-40E9-A94E-A1844BA5E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02430"/>
            <a:ext cx="8285400" cy="270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“Very little contrast. Bad for old eyes.”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“The flashing backgrounds could trigger an epilepsy and migraine”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“Widget Text color is black. Unreadable”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“Too bright now on this update now. Can you option to inverted color? (black instead of white). Going to have to uninstall. Sorry.”</a:t>
            </a:r>
          </a:p>
        </p:txBody>
      </p:sp>
    </p:spTree>
    <p:extLst>
      <p:ext uri="{BB962C8B-B14F-4D97-AF65-F5344CB8AC3E}">
        <p14:creationId xmlns:p14="http://schemas.microsoft.com/office/powerpoint/2010/main" val="289490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464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Ampliar as análises e a quantidade de aplicativos analisados com base nas lições aprendidas no estudo já realizado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Estudo Exploratório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u="sng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endParaRPr lang="pt-BR" dirty="0"/>
          </a:p>
          <a:p>
            <a:r>
              <a:rPr lang="pt-BR" dirty="0"/>
              <a:t>Questões de pesquisa</a:t>
            </a:r>
          </a:p>
          <a:p>
            <a:endParaRPr lang="pt-BR" dirty="0"/>
          </a:p>
          <a:p>
            <a:r>
              <a:rPr lang="pt-BR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359455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7081E1F-4917-4E75-9FCA-72C06FC8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64193"/>
              </p:ext>
            </p:extLst>
          </p:nvPr>
        </p:nvGraphicFramePr>
        <p:xfrm>
          <a:off x="311699" y="1074174"/>
          <a:ext cx="8520599" cy="2044112"/>
        </p:xfrm>
        <a:graphic>
          <a:graphicData uri="http://schemas.openxmlformats.org/drawingml/2006/table">
            <a:tbl>
              <a:tblPr/>
              <a:tblGrid>
                <a:gridCol w="2900642">
                  <a:extLst>
                    <a:ext uri="{9D8B030D-6E8A-4147-A177-3AD203B41FA5}">
                      <a16:colId xmlns:a16="http://schemas.microsoft.com/office/drawing/2014/main" val="65365874"/>
                    </a:ext>
                  </a:extLst>
                </a:gridCol>
                <a:gridCol w="5619957">
                  <a:extLst>
                    <a:ext uri="{9D8B030D-6E8A-4147-A177-3AD203B41FA5}">
                      <a16:colId xmlns:a16="http://schemas.microsoft.com/office/drawing/2014/main" val="3765218768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Padrões de Acessibilidade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60744"/>
                  </a:ext>
                </a:extLst>
              </a:tr>
              <a:tr h="53005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WCAG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Contempla 78 recomendações em formato de declarações testáveis, classificadas em 3 níveis de conformidade.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19223"/>
                  </a:ext>
                </a:extLst>
              </a:tr>
              <a:tr h="553831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BBC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Diretrizes padrão divididas em 11 categorias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129842"/>
                  </a:ext>
                </a:extLst>
              </a:tr>
              <a:tr h="521167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e-MAG</a:t>
                      </a:r>
                      <a:endParaRPr lang="pt-B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Baseado no WCAG, padrão brasileiro de acessibilidade seguido pelas aplicações governamentais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050248"/>
                  </a:ext>
                </a:extLst>
              </a:tr>
            </a:tbl>
          </a:graphicData>
        </a:graphic>
      </p:graphicFrame>
      <p:sp>
        <p:nvSpPr>
          <p:cNvPr id="6" name="Google Shape;173;p30">
            <a:extLst>
              <a:ext uri="{FF2B5EF4-FFF2-40B4-BE49-F238E27FC236}">
                <a16:creationId xmlns:a16="http://schemas.microsoft.com/office/drawing/2014/main" id="{F79214A6-11CD-4398-B802-3E22E70CEA15}"/>
              </a:ext>
            </a:extLst>
          </p:cNvPr>
          <p:cNvSpPr txBox="1">
            <a:spLocks/>
          </p:cNvSpPr>
          <p:nvPr/>
        </p:nvSpPr>
        <p:spPr>
          <a:xfrm>
            <a:off x="311699" y="360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Revisão Bibliográfica – Padrões de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406659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7081E1F-4917-4E75-9FCA-72C06FC8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69176"/>
              </p:ext>
            </p:extLst>
          </p:nvPr>
        </p:nvGraphicFramePr>
        <p:xfrm>
          <a:off x="84665" y="1582174"/>
          <a:ext cx="8974667" cy="3322707"/>
        </p:xfrm>
        <a:graphic>
          <a:graphicData uri="http://schemas.openxmlformats.org/drawingml/2006/table">
            <a:tbl>
              <a:tblPr/>
              <a:tblGrid>
                <a:gridCol w="1964267">
                  <a:extLst>
                    <a:ext uri="{9D8B030D-6E8A-4147-A177-3AD203B41FA5}">
                      <a16:colId xmlns:a16="http://schemas.microsoft.com/office/drawing/2014/main" val="65365874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765218768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Padrões de Acessibilidade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60744"/>
                  </a:ext>
                </a:extLst>
              </a:tr>
              <a:tr h="202673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Pagano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 </a:t>
                      </a:r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Maalej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(2013)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 a importância das avaliações para os desenvolvedores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192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Panichella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et al. (2015)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Aborda 3 diferentes processos de análise de texto sobre avaliações (PLN, AT e AS)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129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Ciurumelea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et al. (2017)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Método URR de análise de avaliações e identificação do local do código fonte abordado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050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 Sorbo et al. (2017)</a:t>
                      </a:r>
                      <a:endParaRPr lang="pt-B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Método SURF de sumarização dos comentários com economia de tempo para casos de elevados volumes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99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Pelloni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et al. (2018)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BECLoMA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Vincular as avaliações aos casos de testes, acelerando a tomada de decisão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045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FU et al., 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Sumarizações e análises via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 (3 níveis), com relevante importância para casos de elevados volumes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6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Mcilroy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et al. (2016)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 a importância e complexidade de análise dos textos devido a gírias e textos informais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7499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Iacob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 Harrison (2013)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Processo MARA com foco em identificar solicitações (23% dos casos)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01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Iacob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, Harrison e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Faily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(2014)</a:t>
                      </a:r>
                      <a:endParaRPr lang="pt-B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Evolução do MARA, para identificação de erros dos softwares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686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Palomba et al. (2015)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Abordagem CRISTAL, apresenta que os desenvolvedores são recompensados em termos de nota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34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Palomba et al. (2018)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Abordagem CRISTAL, evolui o estudo com uma pesquisa com desenvolvedores de 73 aplicações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4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it-IT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Li, Zhang e Stefanidis (2018)</a:t>
                      </a:r>
                      <a:endParaRPr lang="pt-BR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 avaliações com as releases, porém apenas sobre a aplicação </a:t>
                      </a:r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Whatsapp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31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Eler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, Orlandin e Oliveira (2019)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Estudo piloto desta proposta de pesquisa </a:t>
                      </a:r>
                      <a:r>
                        <a:rPr lang="pt-BR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(acessibilidade)</a:t>
                      </a:r>
                      <a:endParaRPr lang="pt-BR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348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Tamjeed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(2020)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Utiliza-se dos dados do estudo piloto em processo de identificação automática das avaliações </a:t>
                      </a:r>
                      <a:r>
                        <a:rPr lang="pt-BR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(acessibilidade)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512673"/>
                  </a:ext>
                </a:extLst>
              </a:tr>
            </a:tbl>
          </a:graphicData>
        </a:graphic>
      </p:graphicFrame>
      <p:sp>
        <p:nvSpPr>
          <p:cNvPr id="6" name="Google Shape;173;p30">
            <a:extLst>
              <a:ext uri="{FF2B5EF4-FFF2-40B4-BE49-F238E27FC236}">
                <a16:creationId xmlns:a16="http://schemas.microsoft.com/office/drawing/2014/main" id="{F79214A6-11CD-4398-B802-3E22E70CEA15}"/>
              </a:ext>
            </a:extLst>
          </p:cNvPr>
          <p:cNvSpPr txBox="1">
            <a:spLocks/>
          </p:cNvSpPr>
          <p:nvPr/>
        </p:nvSpPr>
        <p:spPr>
          <a:xfrm>
            <a:off x="311699" y="360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Revisão Bibliográfica – Artigos com nomenclatura e ordem do texto da Qualificação</a:t>
            </a:r>
          </a:p>
        </p:txBody>
      </p:sp>
    </p:spTree>
    <p:extLst>
      <p:ext uri="{BB962C8B-B14F-4D97-AF65-F5344CB8AC3E}">
        <p14:creationId xmlns:p14="http://schemas.microsoft.com/office/powerpoint/2010/main" val="27964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Estudo Exploratório</a:t>
            </a:r>
          </a:p>
          <a:p>
            <a:endParaRPr lang="pt-BR" dirty="0"/>
          </a:p>
          <a:p>
            <a:r>
              <a:rPr lang="pt-BR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endParaRPr lang="pt-BR" dirty="0"/>
          </a:p>
          <a:p>
            <a:r>
              <a:rPr lang="pt-BR" dirty="0"/>
              <a:t>Questões de pesquisa</a:t>
            </a:r>
          </a:p>
          <a:p>
            <a:endParaRPr lang="pt-BR" dirty="0"/>
          </a:p>
          <a:p>
            <a:r>
              <a:rPr lang="pt-BR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83433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Estudo Exploratório</a:t>
            </a:r>
          </a:p>
          <a:p>
            <a:endParaRPr lang="pt-BR" dirty="0"/>
          </a:p>
          <a:p>
            <a:r>
              <a:rPr lang="pt-BR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u="sng" dirty="0"/>
              <a:t>Objetivo</a:t>
            </a:r>
          </a:p>
          <a:p>
            <a:endParaRPr lang="pt-BR" dirty="0"/>
          </a:p>
          <a:p>
            <a:r>
              <a:rPr lang="pt-BR" dirty="0"/>
              <a:t>Questões de pesquisa</a:t>
            </a:r>
          </a:p>
          <a:p>
            <a:endParaRPr lang="pt-BR" dirty="0"/>
          </a:p>
          <a:p>
            <a:r>
              <a:rPr lang="pt-BR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106257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388533"/>
            <a:ext cx="8520600" cy="3228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dirty="0"/>
              <a:t>Investigar se as avaliações dos usuários abordam acessibilidade e se as mesmas têm efeitos na melhoria da acessibilidade das aplicações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Mais especificamente: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Quantidades e distribuição das avaliações envolvendo acessibilidade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Diversidade e tipos de violações mencionadas pelos usuários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Impacto nas notas das aplicações decorrente de avalições envolvendo acessibilidade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Modificações no software relacionadas à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202289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Estudo Exploratório</a:t>
            </a:r>
          </a:p>
          <a:p>
            <a:endParaRPr lang="pt-BR" dirty="0"/>
          </a:p>
          <a:p>
            <a:r>
              <a:rPr lang="pt-BR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u="sng" dirty="0"/>
              <a:t>Questões de pesquisa</a:t>
            </a:r>
          </a:p>
          <a:p>
            <a:endParaRPr lang="pt-BR" dirty="0"/>
          </a:p>
          <a:p>
            <a:r>
              <a:rPr lang="pt-BR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121696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de pesquisa (1/2)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9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Os usuários de aplicações móveis mencionam aspectos relacionados à acessibilidade em suas avaliações publicadas nas lojas de aplicativos?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892175" indent="0" algn="l">
              <a:buNone/>
            </a:pPr>
            <a:r>
              <a:rPr lang="pt-BR" sz="1600" dirty="0"/>
              <a:t>	1.1 - Quantas avaliações de usuários são relacionadas à acessibilidade e qual é a sua distribuição entre as aplicações avaliadas?</a:t>
            </a:r>
          </a:p>
          <a:p>
            <a:pPr marL="892175" indent="0" algn="l">
              <a:buNone/>
              <a:tabLst>
                <a:tab pos="892175" algn="l"/>
              </a:tabLst>
            </a:pPr>
            <a:endParaRPr lang="pt-BR" sz="1600" dirty="0"/>
          </a:p>
          <a:p>
            <a:pPr marL="892175" indent="0" algn="l">
              <a:buNone/>
              <a:tabLst>
                <a:tab pos="892175" algn="l"/>
              </a:tabLst>
            </a:pPr>
            <a:r>
              <a:rPr lang="pt-BR" sz="1600" dirty="0"/>
              <a:t>	1.2 - O quão diverso são os tópicos de acessibilidades mencionados nas avaliações dos usuários?</a:t>
            </a:r>
          </a:p>
          <a:p>
            <a:pPr marL="892175" indent="0" algn="l">
              <a:buNone/>
              <a:tabLst>
                <a:tab pos="892175" algn="l"/>
              </a:tabLst>
            </a:pPr>
            <a:endParaRPr lang="pt-BR" sz="1600" dirty="0"/>
          </a:p>
          <a:p>
            <a:pPr marL="892175" indent="0" algn="l">
              <a:buNone/>
              <a:tabLst>
                <a:tab pos="892175" algn="l"/>
              </a:tabLst>
            </a:pPr>
            <a:r>
              <a:rPr lang="pt-BR" sz="1600" dirty="0"/>
              <a:t>	1.3 - Qual é a relação entre as questões de acessibilidade abordadas pelos usuários e as notas da aplicação recebidas em cada avaliação?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64988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de pesquisa (2/2)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9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 startAt="2"/>
            </a:pPr>
            <a:r>
              <a:rPr lang="pt-BR" dirty="0"/>
              <a:t>Os problemas de acessibilidade relatados nas avaliações dos usuários têm impacto na evolução das aplicações móveis?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endParaRPr lang="pt-BR" dirty="0"/>
          </a:p>
          <a:p>
            <a:pPr marL="892175" indent="0">
              <a:buNone/>
            </a:pPr>
            <a:r>
              <a:rPr lang="pt-BR" sz="1600" dirty="0"/>
              <a:t>	2.1 - Quantas solicitações de modificações registradas nos repositórios de código das aplicações estão relacionadas à acessibilidade?</a:t>
            </a:r>
          </a:p>
          <a:p>
            <a:pPr marL="892175" indent="0">
              <a:buNone/>
              <a:tabLst>
                <a:tab pos="892175" algn="l"/>
              </a:tabLst>
            </a:pPr>
            <a:endParaRPr lang="pt-BR" sz="1600" dirty="0"/>
          </a:p>
          <a:p>
            <a:pPr marL="892175" indent="0">
              <a:buNone/>
              <a:tabLst>
                <a:tab pos="892175" algn="l"/>
              </a:tabLst>
            </a:pPr>
            <a:r>
              <a:rPr lang="pt-BR" sz="1600" dirty="0"/>
              <a:t>	2.2 - Quantas alterações realizadas nos códigos das aplicações estão relacionadas à acessibilidade?</a:t>
            </a:r>
          </a:p>
          <a:p>
            <a:pPr marL="892175" indent="0">
              <a:buNone/>
              <a:tabLst>
                <a:tab pos="892175" algn="l"/>
              </a:tabLst>
            </a:pPr>
            <a:endParaRPr lang="pt-BR" sz="1600" dirty="0"/>
          </a:p>
          <a:p>
            <a:pPr marL="892175" indent="0">
              <a:buNone/>
              <a:tabLst>
                <a:tab pos="892175" algn="l"/>
              </a:tabLst>
            </a:pPr>
            <a:r>
              <a:rPr lang="pt-BR" sz="1600" dirty="0"/>
              <a:t>	2.3 - Qual é a correlação entre as avaliações relacionadas à acessibilidade</a:t>
            </a:r>
          </a:p>
          <a:p>
            <a:pPr marL="892175" indent="0">
              <a:buNone/>
              <a:tabLst>
                <a:tab pos="892175" algn="l"/>
              </a:tabLst>
            </a:pPr>
            <a:r>
              <a:rPr lang="pt-BR" sz="1600" dirty="0"/>
              <a:t>das aplicações e as sugestões de modificações e alterações efetuadas nos códigos das aplicações?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84082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Estudo Exploratório</a:t>
            </a:r>
          </a:p>
          <a:p>
            <a:endParaRPr lang="pt-BR" dirty="0"/>
          </a:p>
          <a:p>
            <a:r>
              <a:rPr lang="pt-BR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endParaRPr lang="pt-BR" dirty="0"/>
          </a:p>
          <a:p>
            <a:r>
              <a:rPr lang="pt-BR" dirty="0"/>
              <a:t>Questões de pesquisa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1" u="sng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3572097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7081E1F-4917-4E75-9FCA-72C06FC8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81540"/>
              </p:ext>
            </p:extLst>
          </p:nvPr>
        </p:nvGraphicFramePr>
        <p:xfrm>
          <a:off x="311699" y="1074174"/>
          <a:ext cx="8520599" cy="3914142"/>
        </p:xfrm>
        <a:graphic>
          <a:graphicData uri="http://schemas.openxmlformats.org/drawingml/2006/table">
            <a:tbl>
              <a:tblPr/>
              <a:tblGrid>
                <a:gridCol w="2900642">
                  <a:extLst>
                    <a:ext uri="{9D8B030D-6E8A-4147-A177-3AD203B41FA5}">
                      <a16:colId xmlns:a16="http://schemas.microsoft.com/office/drawing/2014/main" val="65365874"/>
                    </a:ext>
                  </a:extLst>
                </a:gridCol>
                <a:gridCol w="5619957">
                  <a:extLst>
                    <a:ext uri="{9D8B030D-6E8A-4147-A177-3AD203B41FA5}">
                      <a16:colId xmlns:a16="http://schemas.microsoft.com/office/drawing/2014/main" val="3765218768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Atividades propostas para atingir o objetivo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 da atividade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60744"/>
                  </a:ext>
                </a:extLst>
              </a:tr>
              <a:tr h="53005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Revisão Bibliográfica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Estudo dos principais conceitos utilizados no WCAG, BBC 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e-MAG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para entendimentos e futura expansão da lista de palavras-chave envolvendo acessibilidade.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19223"/>
                  </a:ext>
                </a:extLst>
              </a:tr>
              <a:tr h="553831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Seleção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aplicativos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Seleção das aplicações da plataforma Android, que contenham código fonte aberto no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versões indexadas no F-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Droid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129842"/>
                  </a:ext>
                </a:extLst>
              </a:tr>
              <a:tr h="521167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Extração de avaliações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software para extração das avaliações da loja da aplicativos Google Play Store, através de API não oficial </a:t>
                      </a: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google-play-</a:t>
                      </a:r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crawler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para as aplicações selecionadas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050248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Extração de </a:t>
                      </a:r>
                      <a:r>
                        <a:rPr lang="pt-BR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commits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 </a:t>
                      </a:r>
                      <a:r>
                        <a:rPr lang="pt-BR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issues</a:t>
                      </a:r>
                      <a:endParaRPr lang="pt-BR" sz="1200" b="0" i="1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software para extração das </a:t>
                      </a:r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</a:t>
                      </a:r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cadastradas no GitHub, através de API oficial, para as aplicações selecionadas.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715433"/>
                  </a:ext>
                </a:extLst>
              </a:tr>
              <a:tr h="726772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Seleção das avaliações, </a:t>
                      </a:r>
                      <a:r>
                        <a:rPr lang="pt-BR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commits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 </a:t>
                      </a:r>
                      <a:r>
                        <a:rPr lang="pt-BR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issues</a:t>
                      </a:r>
                      <a:endParaRPr lang="pt-BR" sz="1200" b="0" i="1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Execução de filtro dos itens que contenham as palavras-chave de acessibilidade, com posterior análise manual realizada pelo autor desta proposta bem como outros colaboradores do grupo de pesquisa.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84928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2" algn="l" fontAlgn="ctr"/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Análise das avaliações, </a:t>
                      </a:r>
                      <a:r>
                        <a:rPr lang="pt-BR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commits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 e </a:t>
                      </a:r>
                      <a:r>
                        <a:rPr lang="pt-BR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issues</a:t>
                      </a:r>
                      <a:endParaRPr lang="pt-BR" sz="1200" b="0" i="1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Análises dos itens selecionados com a intenção de responder às questões de pesquisa da proposta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83225"/>
                  </a:ext>
                </a:extLst>
              </a:tr>
            </a:tbl>
          </a:graphicData>
        </a:graphic>
      </p:graphicFrame>
      <p:sp>
        <p:nvSpPr>
          <p:cNvPr id="6" name="Google Shape;173;p30">
            <a:extLst>
              <a:ext uri="{FF2B5EF4-FFF2-40B4-BE49-F238E27FC236}">
                <a16:creationId xmlns:a16="http://schemas.microsoft.com/office/drawing/2014/main" id="{F79214A6-11CD-4398-B802-3E22E70CEA15}"/>
              </a:ext>
            </a:extLst>
          </p:cNvPr>
          <p:cNvSpPr txBox="1">
            <a:spLocks/>
          </p:cNvSpPr>
          <p:nvPr/>
        </p:nvSpPr>
        <p:spPr>
          <a:xfrm>
            <a:off x="311699" y="360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Metodologia - Atividades Previstas</a:t>
            </a:r>
          </a:p>
        </p:txBody>
      </p:sp>
    </p:spTree>
    <p:extLst>
      <p:ext uri="{BB962C8B-B14F-4D97-AF65-F5344CB8AC3E}">
        <p14:creationId xmlns:p14="http://schemas.microsoft.com/office/powerpoint/2010/main" val="240258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Cronograma</a:t>
            </a:r>
            <a:endParaRPr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B8E7387-9D73-4739-9A18-BCF5C7F1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9" y="1361655"/>
            <a:ext cx="8003822" cy="30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2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 coletados</a:t>
            </a:r>
            <a:br>
              <a:rPr lang="pt-BR" dirty="0"/>
            </a:br>
            <a:r>
              <a:rPr lang="pt-BR" dirty="0"/>
              <a:t>Ampliação da Bases de Dados e Análises</a:t>
            </a:r>
            <a:endParaRPr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7081E1F-4917-4E75-9FCA-72C06FC8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28286"/>
              </p:ext>
            </p:extLst>
          </p:nvPr>
        </p:nvGraphicFramePr>
        <p:xfrm>
          <a:off x="582633" y="1739723"/>
          <a:ext cx="7082522" cy="2838450"/>
        </p:xfrm>
        <a:graphic>
          <a:graphicData uri="http://schemas.openxmlformats.org/drawingml/2006/table">
            <a:tbl>
              <a:tblPr/>
              <a:tblGrid>
                <a:gridCol w="3108833">
                  <a:extLst>
                    <a:ext uri="{9D8B030D-6E8A-4147-A177-3AD203B41FA5}">
                      <a16:colId xmlns:a16="http://schemas.microsoft.com/office/drawing/2014/main" val="65365874"/>
                    </a:ext>
                  </a:extLst>
                </a:gridCol>
                <a:gridCol w="1603023">
                  <a:extLst>
                    <a:ext uri="{9D8B030D-6E8A-4147-A177-3AD203B41FA5}">
                      <a16:colId xmlns:a16="http://schemas.microsoft.com/office/drawing/2014/main" val="3765218768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65383864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Bases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Estudo Exploratório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Pesquisa Proposta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607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192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Avaliações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mil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 milhões (aprox.)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129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Avaliações – Acessibilidade (após revisão manual)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2.663 (1,24%)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ser identificado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0502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 milhão (aprox.)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7154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mil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8492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Palavras-chave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  <a:b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(apenas BBC)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ser ampliado, considerando também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eMAG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WCAG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8322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Avaliações contendo as Palavras-chave</a:t>
                      </a:r>
                    </a:p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(antes da sua expansão)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ser identificado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575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Commits</a:t>
                      </a: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contendo as Palavras-chave</a:t>
                      </a:r>
                    </a:p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(antes da sua expansão)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8052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contendo as Palavras-chave</a:t>
                      </a:r>
                    </a:p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(antes da sua expansão)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1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8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Um Estudo sobre a Acessibilidade de Aplicações Móveis:</a:t>
            </a:r>
            <a:br>
              <a:rPr lang="pt-BR" sz="2800" dirty="0"/>
            </a:br>
            <a:r>
              <a:rPr lang="pt-BR" sz="2800" dirty="0"/>
              <a:t>Uma Análise das</a:t>
            </a:r>
            <a:br>
              <a:rPr lang="pt-BR" sz="2800" dirty="0"/>
            </a:br>
            <a:r>
              <a:rPr lang="pt-BR" sz="2800" dirty="0"/>
              <a:t>Avaliações de Usuários na Google Play Store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2434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Leandro Orlandin (Mestrando)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Marcelo Medeiros </a:t>
            </a:r>
            <a:r>
              <a:rPr lang="pt-BR" dirty="0" err="1"/>
              <a:t>Eler</a:t>
            </a:r>
            <a:r>
              <a:rPr lang="pt-BR" dirty="0"/>
              <a:t> (Orientador)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10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D0067E-FDB0-45FB-8F0A-F9EDC1A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4FE17-EF73-4AB0-A7C3-EA01D01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 b="1" u="sng" dirty="0"/>
              <a:t>Introdução</a:t>
            </a:r>
          </a:p>
          <a:p>
            <a:endParaRPr lang="pt-BR" dirty="0"/>
          </a:p>
          <a:p>
            <a:r>
              <a:rPr lang="pt-BR" dirty="0"/>
              <a:t>Estudo Exploratório</a:t>
            </a:r>
          </a:p>
          <a:p>
            <a:endParaRPr lang="pt-BR" dirty="0"/>
          </a:p>
          <a:p>
            <a:r>
              <a:rPr lang="pt-BR" dirty="0"/>
              <a:t>Revisão Bibliográfica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endParaRPr lang="pt-BR" dirty="0"/>
          </a:p>
          <a:p>
            <a:r>
              <a:rPr lang="pt-BR" dirty="0"/>
              <a:t>Questões de pesquisa</a:t>
            </a:r>
          </a:p>
          <a:p>
            <a:endParaRPr lang="pt-BR" dirty="0"/>
          </a:p>
          <a:p>
            <a:r>
              <a:rPr lang="pt-BR" dirty="0"/>
              <a:t>Metodologia e Cronograma</a:t>
            </a:r>
          </a:p>
        </p:txBody>
      </p:sp>
    </p:spTree>
    <p:extLst>
      <p:ext uri="{BB962C8B-B14F-4D97-AF65-F5344CB8AC3E}">
        <p14:creationId xmlns:p14="http://schemas.microsoft.com/office/powerpoint/2010/main" val="10596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 (análise das avaliações)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Qual é a distribuição de avaliações de usuários que mencionam aspectos de acessibilidade das aplicações avaliadas?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Quantas dessas avaliações são de fato barreiras enfrentadas por usuários no uso das aplicações?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Em quantas dessas avaliações é possível identificar se foram feitas por pessoas com deficiência e qual é a deficiência relatada?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Quais são os problemas de acessibilidade relatados pelos usuários?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Qual é a influência dos problemas de acessibilidade relatados nas notas que os usuários deram aos aplicativos?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330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Ampliar a quantidade de aplicativos analisados com base nas lições aprendidas no estudo já realizado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Estender as análises para as solicitações de alterações e modificações (</a:t>
            </a:r>
            <a:r>
              <a:rPr lang="pt-BR" i="1" dirty="0" err="1"/>
              <a:t>issues</a:t>
            </a:r>
            <a:r>
              <a:rPr lang="pt-BR" dirty="0"/>
              <a:t> e </a:t>
            </a:r>
            <a:r>
              <a:rPr lang="pt-BR" i="1" dirty="0" err="1"/>
              <a:t>commits</a:t>
            </a:r>
            <a:r>
              <a:rPr lang="pt-BR" dirty="0"/>
              <a:t>) cadastrados pelos desenvolvedores em repositórios de códigos fonte (</a:t>
            </a:r>
            <a:r>
              <a:rPr lang="pt-BR" dirty="0" err="1"/>
              <a:t>Github</a:t>
            </a:r>
            <a:r>
              <a:rPr lang="pt-BR" dirty="0"/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38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 (análise das avaliações)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Qual é a distribuição de avaliações de usuários que mencionam aspectos de acessibilidade das aplicações avaliadas?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Quantas dessas avaliações são de fato barreiras enfrentadas por usuários no uso das aplicações?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Em quantas dessas avaliações é possível identificar se foram feitas por pessoas com deficiência e qual é a deficiência relatada?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Quais são os problemas de acessibilidade relatados pelos usuários?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Qual é a influência dos problemas de acessibilidade relatados nas notas que os usuários deram aos aplicativos?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 (análise das avaliações)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Quantas avaliações dizem respeito à acessibilidade do aplicativo?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Quantas avaliações relatam barreiras reais de uso do aplicativo?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É possível identificar se há avaliações feitas por pessoas com deficiência?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Quais são os problemas de acessibilidade relatados pelos usuários?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Os problemas de acessibilidade relatados influenciam a nota do aplicativo?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617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de pesquisa</a:t>
            </a:r>
            <a:br>
              <a:rPr lang="pt-BR" dirty="0"/>
            </a:br>
            <a:br>
              <a:rPr lang="pt-BR" dirty="0"/>
            </a:br>
            <a:r>
              <a:rPr lang="pt-BR" sz="2000" b="1" u="sng" dirty="0"/>
              <a:t>Análise das avaliações</a:t>
            </a:r>
            <a:r>
              <a:rPr lang="pt-BR" sz="2000" b="1" dirty="0"/>
              <a:t> envolvendo acessibilidade</a:t>
            </a:r>
            <a:endParaRPr b="1"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725175"/>
            <a:ext cx="8520600" cy="3092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Percentual de Avaliações envolvendo Acessibilidade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Relato de barreiras reais?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São pessoas com deficiência?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Quais problemas relatados?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Há influência na nota do aplicativo?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 (impacto na evolução)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Qual é o impacto das avaliações de acessibilidade publicadas nas lojas oficiais de aplicativos na evolução da aplicação?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Quantas sugestões de modificações encontradas em repositórios de código de aplicações móveis estão relacionadas a aspectos de acessibilidade?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Quantas alterações feitas no código das aplicações em repositórios de código estão relacionadas a aspectos de acessibilidade?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 (impacto na evolução)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As requisições dos usuários sobre a acessibilidade dos aplicativos tiveram impacto na melhoria da acessibilidade nas versões seguintes?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9;p31">
            <a:extLst>
              <a:ext uri="{FF2B5EF4-FFF2-40B4-BE49-F238E27FC236}">
                <a16:creationId xmlns:a16="http://schemas.microsoft.com/office/drawing/2014/main" id="{66CC8445-12A6-486C-89D6-68CC043DA3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de pesquisa</a:t>
            </a:r>
            <a:br>
              <a:rPr lang="pt-BR" dirty="0"/>
            </a:br>
            <a:br>
              <a:rPr lang="pt-BR" dirty="0"/>
            </a:br>
            <a:r>
              <a:rPr lang="pt-BR" sz="2000" b="1" u="sng" dirty="0"/>
              <a:t>Impacto na evolução</a:t>
            </a:r>
            <a:r>
              <a:rPr lang="pt-BR" sz="2000" b="1" dirty="0"/>
              <a:t> envolvendo acessibilidade</a:t>
            </a:r>
            <a:endParaRPr b="1" dirty="0"/>
          </a:p>
        </p:txBody>
      </p:sp>
      <p:sp>
        <p:nvSpPr>
          <p:cNvPr id="9" name="Google Shape;180;p31">
            <a:extLst>
              <a:ext uri="{FF2B5EF4-FFF2-40B4-BE49-F238E27FC236}">
                <a16:creationId xmlns:a16="http://schemas.microsoft.com/office/drawing/2014/main" id="{FEF35B14-BB49-41B5-BE7F-679303C10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725175"/>
            <a:ext cx="8520600" cy="3092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As avaliações causaram impacto nas versões seguintes dos apps?</a:t>
            </a:r>
          </a:p>
        </p:txBody>
      </p:sp>
    </p:spTree>
    <p:extLst>
      <p:ext uri="{BB962C8B-B14F-4D97-AF65-F5344CB8AC3E}">
        <p14:creationId xmlns:p14="http://schemas.microsoft.com/office/powerpoint/2010/main" val="1219023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 (motivação dos usuários)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Qual é a ação ou reação de um usuário quando encontra um problema de acessibilidade em um aplicativo?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Por quais razões os usuários relatam problemas de acessibilidade em suas avaliações nas lojas de aplicativos?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Por quais razões os usuários </a:t>
            </a:r>
            <a:r>
              <a:rPr lang="pt-BR" b="1"/>
              <a:t>NÃO</a:t>
            </a:r>
            <a:r>
              <a:rPr lang="pt-BR"/>
              <a:t> relatam problemas de acessibilidade em suas avaliações nas lojas de aplicativos?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as três questões anteriores, há diferença nas respostas dos usuários que possuem alguma deficiência e que por isso os problemas representam barreiras reais no uso das aplicações?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de pesquisa (motivação dos usuários)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 que um usuário faz quando encontra um problema de acessibilidade?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Por quais razões os usuários </a:t>
            </a:r>
            <a:r>
              <a:rPr lang="pt-BR" b="1" dirty="0"/>
              <a:t>NÃO</a:t>
            </a:r>
            <a:r>
              <a:rPr lang="pt-BR" dirty="0"/>
              <a:t> relatam problemas de acessibilidade em suas avaliações nas lojas de aplicativos?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49" y="0"/>
            <a:ext cx="84295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9;p31">
            <a:extLst>
              <a:ext uri="{FF2B5EF4-FFF2-40B4-BE49-F238E27FC236}">
                <a16:creationId xmlns:a16="http://schemas.microsoft.com/office/drawing/2014/main" id="{E8C184F4-6C0A-4835-AF13-10A7D389B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de pesquisa</a:t>
            </a:r>
            <a:br>
              <a:rPr lang="pt-BR" dirty="0"/>
            </a:br>
            <a:br>
              <a:rPr lang="pt-BR" dirty="0"/>
            </a:br>
            <a:r>
              <a:rPr lang="pt-BR" sz="2000" b="1" u="sng" dirty="0"/>
              <a:t>Motivação dos usuários</a:t>
            </a:r>
            <a:r>
              <a:rPr lang="pt-BR" sz="2000" b="1" dirty="0"/>
              <a:t> envolvendo acessibilidade</a:t>
            </a:r>
            <a:endParaRPr b="1" dirty="0"/>
          </a:p>
        </p:txBody>
      </p:sp>
      <p:sp>
        <p:nvSpPr>
          <p:cNvPr id="9" name="Google Shape;180;p31">
            <a:extLst>
              <a:ext uri="{FF2B5EF4-FFF2-40B4-BE49-F238E27FC236}">
                <a16:creationId xmlns:a16="http://schemas.microsoft.com/office/drawing/2014/main" id="{8848CC9E-1591-421C-A18F-E0D6E813E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725175"/>
            <a:ext cx="8520600" cy="3092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 que um usuário faz quando encontra um problema de acessibilidade?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Por quais razões os usuários </a:t>
            </a:r>
            <a:r>
              <a:rPr lang="pt-BR" b="1" dirty="0"/>
              <a:t>NÃO</a:t>
            </a:r>
            <a:r>
              <a:rPr lang="pt-BR" dirty="0"/>
              <a:t> relatam problemas de acessibilidade em suas avaliações nas lojas de aplicativos?</a:t>
            </a:r>
          </a:p>
        </p:txBody>
      </p:sp>
    </p:spTree>
    <p:extLst>
      <p:ext uri="{BB962C8B-B14F-4D97-AF65-F5344CB8AC3E}">
        <p14:creationId xmlns:p14="http://schemas.microsoft.com/office/powerpoint/2010/main" val="1828754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esperadas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Entender o papel das avaliações no contexto da evolução da acessibilidade do app e se esse recurso tem sido utilizado pelos usuários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Identificar problemas reais relatados por usuários e relacioná-los às diretrizes de acessibilidade de padrões nacionais e internacionais (</a:t>
            </a:r>
            <a:r>
              <a:rPr lang="pt-BR" dirty="0" err="1"/>
              <a:t>eMAG</a:t>
            </a:r>
            <a:r>
              <a:rPr lang="pt-BR" dirty="0"/>
              <a:t>, WCAG)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Entender as motivações dos usuários para relatar ou não problemas de acessibilidade encontrados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Fornecer informações para subsidiar estratégias de conscientização e promoção do desenvolvimento de aplicações móveis acessíveis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25" y="788225"/>
            <a:ext cx="1917925" cy="19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l="25336" t="24280" r="26356" b="1875"/>
          <a:stretch/>
        </p:blipFill>
        <p:spPr>
          <a:xfrm>
            <a:off x="3225950" y="774800"/>
            <a:ext cx="4415976" cy="37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254AE62-8BA6-47C3-81DA-DBE046F76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125" y="2790581"/>
            <a:ext cx="1917925" cy="797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50" y="1651404"/>
            <a:ext cx="2659850" cy="26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749950" y="345770"/>
            <a:ext cx="3644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Planejamento de novas versões</a:t>
            </a:r>
            <a:endParaRPr sz="1800" dirty="0"/>
          </a:p>
        </p:txBody>
      </p:sp>
      <p:pic>
        <p:nvPicPr>
          <p:cNvPr id="4" name="Google Shape;86;p18">
            <a:extLst>
              <a:ext uri="{FF2B5EF4-FFF2-40B4-BE49-F238E27FC236}">
                <a16:creationId xmlns:a16="http://schemas.microsoft.com/office/drawing/2014/main" id="{3A80587D-2AD7-4DE2-9070-9CAB2206F0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302" y="1651404"/>
            <a:ext cx="2657012" cy="26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;p17">
            <a:extLst>
              <a:ext uri="{FF2B5EF4-FFF2-40B4-BE49-F238E27FC236}">
                <a16:creationId xmlns:a16="http://schemas.microsoft.com/office/drawing/2014/main" id="{A1E13F4C-9A96-427B-935E-14ACAD7110D3}"/>
              </a:ext>
            </a:extLst>
          </p:cNvPr>
          <p:cNvSpPr txBox="1"/>
          <p:nvPr/>
        </p:nvSpPr>
        <p:spPr>
          <a:xfrm>
            <a:off x="1470290" y="1138910"/>
            <a:ext cx="1974969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Inicial - Concepção</a:t>
            </a:r>
            <a:endParaRPr sz="1600" dirty="0"/>
          </a:p>
        </p:txBody>
      </p:sp>
      <p:sp>
        <p:nvSpPr>
          <p:cNvPr id="6" name="Google Shape;80;p17">
            <a:extLst>
              <a:ext uri="{FF2B5EF4-FFF2-40B4-BE49-F238E27FC236}">
                <a16:creationId xmlns:a16="http://schemas.microsoft.com/office/drawing/2014/main" id="{E05BE7EF-93B7-4799-9990-A652A06E3F73}"/>
              </a:ext>
            </a:extLst>
          </p:cNvPr>
          <p:cNvSpPr txBox="1"/>
          <p:nvPr/>
        </p:nvSpPr>
        <p:spPr>
          <a:xfrm>
            <a:off x="5697323" y="1138910"/>
            <a:ext cx="1974969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PDCA - Feedbacks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524250" y="558325"/>
            <a:ext cx="3644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Planejamento de novas versões</a:t>
            </a:r>
            <a:endParaRPr sz="1800"/>
          </a:p>
        </p:txBody>
      </p:sp>
      <p:grpSp>
        <p:nvGrpSpPr>
          <p:cNvPr id="92" name="Google Shape;92;p19"/>
          <p:cNvGrpSpPr/>
          <p:nvPr/>
        </p:nvGrpSpPr>
        <p:grpSpPr>
          <a:xfrm>
            <a:off x="953335" y="2464374"/>
            <a:ext cx="7237337" cy="1739777"/>
            <a:chOff x="2909600" y="3052675"/>
            <a:chExt cx="6016574" cy="1479025"/>
          </a:xfrm>
        </p:grpSpPr>
        <p:pic>
          <p:nvPicPr>
            <p:cNvPr id="93" name="Google Shape;93;p19"/>
            <p:cNvPicPr preferRelativeResize="0"/>
            <p:nvPr/>
          </p:nvPicPr>
          <p:blipFill rotWithShape="1">
            <a:blip r:embed="rId3">
              <a:alphaModFix/>
            </a:blip>
            <a:srcRect l="28760" t="35465" r="5441" b="35779"/>
            <a:stretch/>
          </p:blipFill>
          <p:spPr>
            <a:xfrm>
              <a:off x="2909600" y="3052675"/>
              <a:ext cx="6016574" cy="147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9"/>
            <p:cNvSpPr/>
            <p:nvPr/>
          </p:nvSpPr>
          <p:spPr>
            <a:xfrm>
              <a:off x="3048826" y="3147550"/>
              <a:ext cx="354300" cy="39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3542350" y="3147550"/>
              <a:ext cx="993200" cy="10745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73;p16">
            <a:extLst>
              <a:ext uri="{FF2B5EF4-FFF2-40B4-BE49-F238E27FC236}">
                <a16:creationId xmlns:a16="http://schemas.microsoft.com/office/drawing/2014/main" id="{57281A93-FC14-4412-A6AE-02C54E1006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57" y="1376165"/>
            <a:ext cx="803453" cy="76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1EB6ED-D5A8-4950-BCB6-A26EBC976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810" y="1342384"/>
            <a:ext cx="1597110" cy="6638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6524311-72E3-4152-B000-643BDF3DB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250" y="1327628"/>
            <a:ext cx="1443497" cy="294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l="28360" t="27160" r="35008" b="43972"/>
          <a:stretch/>
        </p:blipFill>
        <p:spPr>
          <a:xfrm>
            <a:off x="1119225" y="1825975"/>
            <a:ext cx="4877774" cy="21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l="46480" t="45563" r="16296" b="32884"/>
          <a:stretch/>
        </p:blipFill>
        <p:spPr>
          <a:xfrm>
            <a:off x="5358025" y="903175"/>
            <a:ext cx="2800517" cy="91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 rot="10800000" flipH="1">
            <a:off x="5661675" y="1547050"/>
            <a:ext cx="987000" cy="8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676950" y="104475"/>
            <a:ext cx="4175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 a acessibilidade das aplicações?</a:t>
            </a:r>
            <a:endParaRPr sz="18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1975"/>
            <a:ext cx="2645738" cy="430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213" y="802175"/>
            <a:ext cx="2609850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463" y="681975"/>
            <a:ext cx="24669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2585</Words>
  <Application>Microsoft Office PowerPoint</Application>
  <PresentationFormat>Apresentação na tela (16:9)</PresentationFormat>
  <Paragraphs>333</Paragraphs>
  <Slides>41</Slides>
  <Notes>41</Notes>
  <HiddenSlides>14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Simple Light</vt:lpstr>
      <vt:lpstr>Um Estudo sobre a Acessibilidade de Aplicações Móveis: Uma Análise das Avaliações de Usuários na Google Play Store</vt:lpstr>
      <vt:lpstr>Índice</vt:lpstr>
      <vt:lpstr>Índice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Índice</vt:lpstr>
      <vt:lpstr>Estudo exploratório </vt:lpstr>
      <vt:lpstr>Resultados gerais </vt:lpstr>
      <vt:lpstr>Estudo Exploratório  Resultados gerais </vt:lpstr>
      <vt:lpstr>Estudo Exploratório  Exemplos de comentários – barreiras para usuários </vt:lpstr>
      <vt:lpstr>Próximos passos</vt:lpstr>
      <vt:lpstr>Índice</vt:lpstr>
      <vt:lpstr>Apresentação do PowerPoint</vt:lpstr>
      <vt:lpstr>Apresentação do PowerPoint</vt:lpstr>
      <vt:lpstr>Índice</vt:lpstr>
      <vt:lpstr>Objetivo</vt:lpstr>
      <vt:lpstr>Índice</vt:lpstr>
      <vt:lpstr>Questões de pesquisa (1/2)</vt:lpstr>
      <vt:lpstr>Questões de pesquisa (2/2)</vt:lpstr>
      <vt:lpstr>Índice</vt:lpstr>
      <vt:lpstr>Apresentação do PowerPoint</vt:lpstr>
      <vt:lpstr>Cronograma</vt:lpstr>
      <vt:lpstr>Dados coletados Ampliação da Bases de Dados e Análises</vt:lpstr>
      <vt:lpstr>Um Estudo sobre a Acessibilidade de Aplicações Móveis: Uma Análise das Avaliações de Usuários na Google Play Store</vt:lpstr>
      <vt:lpstr>Questões de pesquisa (análise das avaliações)</vt:lpstr>
      <vt:lpstr>Próximos passos</vt:lpstr>
      <vt:lpstr>Questões de pesquisa (análise das avaliações)</vt:lpstr>
      <vt:lpstr>Questões de pesquisa (análise das avaliações)</vt:lpstr>
      <vt:lpstr>Questões de pesquisa  Análise das avaliações envolvendo acessibilidade</vt:lpstr>
      <vt:lpstr>Questões de pesquisa (impacto na evolução)</vt:lpstr>
      <vt:lpstr>Questões de pesquisa (impacto na evolução)</vt:lpstr>
      <vt:lpstr>Questões de pesquisa  Impacto na evolução envolvendo acessibilidade</vt:lpstr>
      <vt:lpstr>Questões de pesquisa (motivação dos usuários)</vt:lpstr>
      <vt:lpstr>Questões de pesquisa (motivação dos usuários)</vt:lpstr>
      <vt:lpstr>Questões de pesquisa  Motivação dos usuários envolvendo acessibilidade</vt:lpstr>
      <vt:lpstr>Contribuições esperadas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avaliações de acessibilidade de aplicações publicadas na Google Play Store</dc:title>
  <dc:creator>Leandro Orlandin</dc:creator>
  <cp:lastModifiedBy>Leandro Orlandin</cp:lastModifiedBy>
  <cp:revision>73</cp:revision>
  <dcterms:modified xsi:type="dcterms:W3CDTF">2020-12-13T20:26:01Z</dcterms:modified>
</cp:coreProperties>
</file>