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7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61CDB-9D06-468A-84BB-F47A6C21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5AF257-A8E0-4679-BED0-11FF23D8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E411E-2646-4D57-941C-C7102088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6F5D0-BB94-4BD1-83FF-D0106786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B36E9-0419-4C1A-AA0A-33553A5C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27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6D36-D726-4E4F-8F4F-93CC48AE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A8D880-6832-4043-AA7E-E174AD812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C145E-2D1A-4C6D-AE68-26E054E6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F7247-6B48-429B-B91E-FBCC7BCA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07AC6-E216-4938-9052-0D4B745D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88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FDE0CD-E8D4-4684-B6BA-69C595FEF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43B751-5BF3-4ADE-9893-BF8C257F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4D608-7488-49C5-B9FD-BDEC15A5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1E8E8-5D2B-4F23-8F81-934132E7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9334A7-0C34-400D-8034-6CE542C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2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6AC34-1075-44DB-B406-2D9A553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CBA497-16EF-4402-B341-32AB6B28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E838B-EF04-48E8-BBA8-49D3B8F2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60A09-74AB-419A-8209-D4F9A7CF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1680DA-1286-4CEF-AB38-BF5A9309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36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49005-80DE-4078-92B0-DCDB42ED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898843-55C8-4F4E-8B01-5ACE3540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0CFDC-3735-4FD8-ABF7-54CEB205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9593E-37C9-44C2-812C-F47E879E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95849-0C8B-47C3-BC1A-5320FF65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5BFD4-7B7C-4D6A-B1B7-A630ADCF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63DD2-548E-4B85-8710-CC71142CE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137118-16CA-4A9C-BBC0-8E8FE1514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E6BED-FD26-4292-9454-2931F6DF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DED927-F38F-409A-B32F-7A34283A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602749-CE17-4417-B5FC-B53FF0F6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DF473-5472-4798-B8E1-111E835C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CFB13-5DC9-4D4D-91FF-EF85858C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0374B6-6CF2-438E-B260-E34E589A0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B0B71A-CC3F-48F0-BCDD-FC2EE2D87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96FD44-F072-4A5F-AABC-4DFBEBFA3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E16116-45DD-4D35-B78B-CC80918B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244362-35DC-4B11-AFA3-74847711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6AE495-2C38-443E-BBCA-C2B144D5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F68B6-286E-445A-A81C-92CB142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3F7863-2AAA-4601-96E5-0C5AEF27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8D3181-9E4F-4395-87CD-A7A63EDD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BFED3E-F49C-44CA-9711-5CA0AFEC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5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FBB51C-10C6-4B81-83AD-6F757F6C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6C3ABE-CA2F-46AB-828A-BB95FC83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2F6859-8450-44CF-A878-270794B5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22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49242-59A8-4310-8330-EE7B5841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C7C3D-D3A5-4610-8ACD-EE817E96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15817B-025A-4CAB-A036-8C149237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0C168-A7E3-44D3-AEED-992E6926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F5512-9FB6-4C23-8CF9-54E83C04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123BB9-22A3-4CE6-8FBA-191B4C68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8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222B3-387F-4B3B-91CC-8E4C9350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DB99B8-639E-4696-8792-FFB2C2F6C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808265-DD59-44D8-A7B0-60DAB6B0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B424AC-4E3C-4986-B0C7-D44A561A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2DABD2-4730-496B-9A39-A3D9CCC3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1368A1-153B-4836-886D-D6EB3ADE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5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EC0957-16E7-4B4B-908E-35872361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075CA-862A-45EA-B31F-6C1B5727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0EDA5D-4D50-4DF2-8655-56FAE3435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337E-2047-4367-8792-27D9B967F772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673F5-1F1E-4C2F-B1E3-FBAC8EEE5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4226B2-57BF-40DB-A013-83D8E9E1E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A365-4F64-4329-A9F4-3B686A226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20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2.jpg"/><Relationship Id="rId4" Type="http://schemas.openxmlformats.org/officeDocument/2006/relationships/image" Target="../media/image6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5.jpe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708CF-D202-4C23-948A-CB714E3E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e evolução do sistema – Método Ágil</a:t>
            </a:r>
          </a:p>
        </p:txBody>
      </p:sp>
      <p:pic>
        <p:nvPicPr>
          <p:cNvPr id="4" name="Picture 2" descr="Resultado de imagem para Scrum icon">
            <a:extLst>
              <a:ext uri="{FF2B5EF4-FFF2-40B4-BE49-F238E27FC236}">
                <a16:creationId xmlns:a16="http://schemas.microsoft.com/office/drawing/2014/main" id="{66C40CFD-3E7A-466A-8BB5-FF692583A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8843" r="2777" b="17435"/>
          <a:stretch/>
        </p:blipFill>
        <p:spPr bwMode="auto">
          <a:xfrm>
            <a:off x="3884543" y="1948070"/>
            <a:ext cx="4422913" cy="36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A7ABF6-820C-4CBB-A18C-9CF7029F04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681"/>
          <a:stretch/>
        </p:blipFill>
        <p:spPr>
          <a:xfrm>
            <a:off x="1479614" y="3429000"/>
            <a:ext cx="2066307" cy="12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CA95ED2-41FB-4D0D-AA47-CAE3C9C24A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2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Quarta versão – </a:t>
            </a:r>
            <a:r>
              <a:rPr lang="pt-BR" sz="4000" b="1" dirty="0"/>
              <a:t>Interoperabilidade </a:t>
            </a:r>
            <a:r>
              <a:rPr lang="pt-BR" sz="4000" dirty="0"/>
              <a:t>–</a:t>
            </a:r>
            <a:r>
              <a:rPr lang="pt-BR" sz="4000" b="1" dirty="0"/>
              <a:t> </a:t>
            </a:r>
            <a:r>
              <a:rPr lang="pt-BR" sz="4000" dirty="0"/>
              <a:t>(01/11/2020)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F730FBE-3972-4390-A90B-D5D07087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09774"/>
              </p:ext>
            </p:extLst>
          </p:nvPr>
        </p:nvGraphicFramePr>
        <p:xfrm>
          <a:off x="838200" y="1237674"/>
          <a:ext cx="10515600" cy="251229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136356786"/>
                    </a:ext>
                  </a:extLst>
                </a:gridCol>
                <a:gridCol w="5745955">
                  <a:extLst>
                    <a:ext uri="{9D8B030D-6E8A-4147-A177-3AD203B41FA5}">
                      <a16:colId xmlns:a16="http://schemas.microsoft.com/office/drawing/2014/main" val="4160601953"/>
                    </a:ext>
                  </a:extLst>
                </a:gridCol>
                <a:gridCol w="1061245">
                  <a:extLst>
                    <a:ext uri="{9D8B030D-6E8A-4147-A177-3AD203B41FA5}">
                      <a16:colId xmlns:a16="http://schemas.microsoft.com/office/drawing/2014/main" val="384350244"/>
                    </a:ext>
                  </a:extLst>
                </a:gridCol>
                <a:gridCol w="2385291">
                  <a:extLst>
                    <a:ext uri="{9D8B030D-6E8A-4147-A177-3AD203B41FA5}">
                      <a16:colId xmlns:a16="http://schemas.microsoft.com/office/drawing/2014/main" val="1510532173"/>
                    </a:ext>
                  </a:extLst>
                </a:gridCol>
              </a:tblGrid>
              <a:tr h="33250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Sequência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Tarefa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Datas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Como e onde fazer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47682"/>
                  </a:ext>
                </a:extLst>
              </a:tr>
              <a:tr h="3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1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Eventuais ajustes na versão anterior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Geral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555478473"/>
                  </a:ext>
                </a:extLst>
              </a:tr>
              <a:tr h="19119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2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Entendimento das necessidades p/ um sistema interoperável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Reuniões e conversas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330483806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3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Definição dos arquétipos com base no Modelo informacional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Reuniões e conversas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820357646"/>
                  </a:ext>
                </a:extLst>
              </a:tr>
              <a:tr h="6382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4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Criação da lógica de negócio p/ utilização da Api Explorer OpenEhr REST API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Back-</a:t>
                      </a:r>
                      <a:r>
                        <a:rPr lang="pt-BR" dirty="0" err="1">
                          <a:effectLst/>
                        </a:rPr>
                        <a:t>end</a:t>
                      </a:r>
                      <a:endParaRPr lang="pt-BR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572912728"/>
                  </a:ext>
                </a:extLst>
              </a:tr>
              <a:tr h="59112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5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Alteração de telas atendendo ao modelo informacional (Aplicativo) (Página Web)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Front-</a:t>
                      </a:r>
                      <a:r>
                        <a:rPr lang="pt-BR" dirty="0" err="1">
                          <a:effectLst/>
                        </a:rPr>
                        <a:t>end</a:t>
                      </a:r>
                      <a:endParaRPr lang="pt-BR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46037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0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6745C-56DD-44AF-9AD3-F90A1561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- Produto Mínimo Viável (MVP)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80DB15-6758-49A9-8903-26029EB476F6}"/>
              </a:ext>
            </a:extLst>
          </p:cNvPr>
          <p:cNvGrpSpPr/>
          <p:nvPr/>
        </p:nvGrpSpPr>
        <p:grpSpPr>
          <a:xfrm>
            <a:off x="610703" y="1596788"/>
            <a:ext cx="11330707" cy="5004046"/>
            <a:chOff x="103807" y="1676301"/>
            <a:chExt cx="11330707" cy="5004046"/>
          </a:xfrm>
        </p:grpSpPr>
        <p:sp>
          <p:nvSpPr>
            <p:cNvPr id="5" name="Seta: em Forma de U 4">
              <a:extLst>
                <a:ext uri="{FF2B5EF4-FFF2-40B4-BE49-F238E27FC236}">
                  <a16:creationId xmlns:a16="http://schemas.microsoft.com/office/drawing/2014/main" id="{05559493-210F-4BB5-8662-B05189B0A797}"/>
                </a:ext>
              </a:extLst>
            </p:cNvPr>
            <p:cNvSpPr/>
            <p:nvPr/>
          </p:nvSpPr>
          <p:spPr>
            <a:xfrm flipH="1">
              <a:off x="4750498" y="2262759"/>
              <a:ext cx="1570384" cy="1441172"/>
            </a:xfrm>
            <a:prstGeom prst="uturn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Seta: para a Direita Listrada 5">
              <a:extLst>
                <a:ext uri="{FF2B5EF4-FFF2-40B4-BE49-F238E27FC236}">
                  <a16:creationId xmlns:a16="http://schemas.microsoft.com/office/drawing/2014/main" id="{B66E7D1F-CBA0-4ECE-9967-CFFFD5A27BFD}"/>
                </a:ext>
              </a:extLst>
            </p:cNvPr>
            <p:cNvSpPr/>
            <p:nvPr/>
          </p:nvSpPr>
          <p:spPr>
            <a:xfrm>
              <a:off x="5933660" y="4363277"/>
              <a:ext cx="2564296" cy="755374"/>
            </a:xfrm>
            <a:prstGeom prst="strip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Segunda Versão</a:t>
              </a:r>
            </a:p>
          </p:txBody>
        </p:sp>
        <p:sp>
          <p:nvSpPr>
            <p:cNvPr id="7" name="Seta: para a Direita Listrada 6">
              <a:extLst>
                <a:ext uri="{FF2B5EF4-FFF2-40B4-BE49-F238E27FC236}">
                  <a16:creationId xmlns:a16="http://schemas.microsoft.com/office/drawing/2014/main" id="{07824808-65E3-47A3-AAD8-8AA56B2D1EDB}"/>
                </a:ext>
              </a:extLst>
            </p:cNvPr>
            <p:cNvSpPr/>
            <p:nvPr/>
          </p:nvSpPr>
          <p:spPr>
            <a:xfrm>
              <a:off x="5933660" y="5118651"/>
              <a:ext cx="2564296" cy="755374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Terceira Versão</a:t>
              </a:r>
            </a:p>
          </p:txBody>
        </p:sp>
        <p:sp>
          <p:nvSpPr>
            <p:cNvPr id="8" name="Seta: para a Direita Listrada 7">
              <a:extLst>
                <a:ext uri="{FF2B5EF4-FFF2-40B4-BE49-F238E27FC236}">
                  <a16:creationId xmlns:a16="http://schemas.microsoft.com/office/drawing/2014/main" id="{2076D0CF-76B3-42D4-8B7C-514730536ABD}"/>
                </a:ext>
              </a:extLst>
            </p:cNvPr>
            <p:cNvSpPr/>
            <p:nvPr/>
          </p:nvSpPr>
          <p:spPr>
            <a:xfrm>
              <a:off x="5933660" y="5874025"/>
              <a:ext cx="2564296" cy="755374"/>
            </a:xfrm>
            <a:prstGeom prst="strip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Quarta Versão</a:t>
              </a:r>
            </a:p>
          </p:txBody>
        </p:sp>
        <p:sp>
          <p:nvSpPr>
            <p:cNvPr id="9" name="Seta: para a Direita Listrada 8">
              <a:extLst>
                <a:ext uri="{FF2B5EF4-FFF2-40B4-BE49-F238E27FC236}">
                  <a16:creationId xmlns:a16="http://schemas.microsoft.com/office/drawing/2014/main" id="{FE2F61C4-AA3D-4D5F-AB2A-E8E56B92D5AA}"/>
                </a:ext>
              </a:extLst>
            </p:cNvPr>
            <p:cNvSpPr/>
            <p:nvPr/>
          </p:nvSpPr>
          <p:spPr>
            <a:xfrm>
              <a:off x="5933660" y="3607903"/>
              <a:ext cx="2564296" cy="755374"/>
            </a:xfrm>
            <a:prstGeom prst="strip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Primeira Versão</a:t>
              </a:r>
            </a:p>
          </p:txBody>
        </p:sp>
        <p:sp>
          <p:nvSpPr>
            <p:cNvPr id="10" name="Cubo 9">
              <a:extLst>
                <a:ext uri="{FF2B5EF4-FFF2-40B4-BE49-F238E27FC236}">
                  <a16:creationId xmlns:a16="http://schemas.microsoft.com/office/drawing/2014/main" id="{684DC4D0-E721-4894-8680-65D16EAA0E29}"/>
                </a:ext>
              </a:extLst>
            </p:cNvPr>
            <p:cNvSpPr/>
            <p:nvPr/>
          </p:nvSpPr>
          <p:spPr>
            <a:xfrm>
              <a:off x="8666922" y="3703931"/>
              <a:ext cx="755374" cy="59634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ubo 10">
              <a:extLst>
                <a:ext uri="{FF2B5EF4-FFF2-40B4-BE49-F238E27FC236}">
                  <a16:creationId xmlns:a16="http://schemas.microsoft.com/office/drawing/2014/main" id="{4E38B60B-04D3-44A3-9BB2-63E3B95E48D4}"/>
                </a:ext>
              </a:extLst>
            </p:cNvPr>
            <p:cNvSpPr/>
            <p:nvPr/>
          </p:nvSpPr>
          <p:spPr>
            <a:xfrm>
              <a:off x="8666922" y="4442790"/>
              <a:ext cx="755374" cy="596348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ubo 11">
              <a:extLst>
                <a:ext uri="{FF2B5EF4-FFF2-40B4-BE49-F238E27FC236}">
                  <a16:creationId xmlns:a16="http://schemas.microsoft.com/office/drawing/2014/main" id="{3F34267E-DEE3-4782-BD37-688BF46FF2A8}"/>
                </a:ext>
              </a:extLst>
            </p:cNvPr>
            <p:cNvSpPr/>
            <p:nvPr/>
          </p:nvSpPr>
          <p:spPr>
            <a:xfrm>
              <a:off x="8627166" y="5198164"/>
              <a:ext cx="755374" cy="596348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6AFC0E36-AD36-4D6F-A6F5-4B289C0FBB6D}"/>
                </a:ext>
              </a:extLst>
            </p:cNvPr>
            <p:cNvSpPr/>
            <p:nvPr/>
          </p:nvSpPr>
          <p:spPr>
            <a:xfrm>
              <a:off x="8627166" y="5973415"/>
              <a:ext cx="755374" cy="59634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em Forma de U 13">
              <a:extLst>
                <a:ext uri="{FF2B5EF4-FFF2-40B4-BE49-F238E27FC236}">
                  <a16:creationId xmlns:a16="http://schemas.microsoft.com/office/drawing/2014/main" id="{CCD2207C-3F24-48CD-B79A-A2D62140EC0A}"/>
                </a:ext>
              </a:extLst>
            </p:cNvPr>
            <p:cNvSpPr/>
            <p:nvPr/>
          </p:nvSpPr>
          <p:spPr>
            <a:xfrm>
              <a:off x="5903438" y="1676301"/>
              <a:ext cx="715617" cy="586458"/>
            </a:xfrm>
            <a:prstGeom prst="uturn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15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BC1649D3-B52B-4785-920D-F76577056F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69" t="39855" r="29888" b="47154"/>
            <a:stretch/>
          </p:blipFill>
          <p:spPr bwMode="auto">
            <a:xfrm>
              <a:off x="5218042" y="3186369"/>
              <a:ext cx="715618" cy="294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5A298CBB-E9D3-43BC-A23D-D47D850624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78" t="9046" r="19682" b="72997"/>
            <a:stretch/>
          </p:blipFill>
          <p:spPr bwMode="auto">
            <a:xfrm>
              <a:off x="6255872" y="2193183"/>
              <a:ext cx="487018" cy="407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38B5F581-2D96-4332-85F4-C7A54D4374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98" t="38685" b="32259"/>
            <a:stretch/>
          </p:blipFill>
          <p:spPr bwMode="auto">
            <a:xfrm>
              <a:off x="8546401" y="2900318"/>
              <a:ext cx="996416" cy="65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86512546-1F0F-41EC-9856-D61EA272AF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90" t="57736" r="15378" b="34819"/>
            <a:stretch/>
          </p:blipFill>
          <p:spPr bwMode="auto">
            <a:xfrm>
              <a:off x="6772705" y="3606230"/>
              <a:ext cx="576470" cy="16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E0FA8992-9A33-4581-9D86-70AAC55C9C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90" t="57736" r="15378" b="34819"/>
            <a:stretch/>
          </p:blipFill>
          <p:spPr bwMode="auto">
            <a:xfrm>
              <a:off x="6742890" y="4393080"/>
              <a:ext cx="576470" cy="16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6D3B699A-CB1A-474F-A43A-B5045C88E2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90" t="57736" r="15378" b="34819"/>
            <a:stretch/>
          </p:blipFill>
          <p:spPr bwMode="auto">
            <a:xfrm>
              <a:off x="6742890" y="5163369"/>
              <a:ext cx="576470" cy="16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4188EBED-1DEC-4F70-99A4-0015966354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90" t="57736" r="15378" b="34819"/>
            <a:stretch/>
          </p:blipFill>
          <p:spPr bwMode="auto">
            <a:xfrm>
              <a:off x="6742890" y="5913780"/>
              <a:ext cx="576470" cy="16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DE15B475-B2D6-45DB-9C2E-57E5C9E3DC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43" t="84125" r="13510" b="6454"/>
            <a:stretch/>
          </p:blipFill>
          <p:spPr bwMode="auto">
            <a:xfrm>
              <a:off x="6619055" y="4159372"/>
              <a:ext cx="944219" cy="21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BA3AA658-23C7-40DC-A687-B4958706D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43" t="84125" r="13510" b="6454"/>
            <a:stretch/>
          </p:blipFill>
          <p:spPr bwMode="auto">
            <a:xfrm>
              <a:off x="6619055" y="4914746"/>
              <a:ext cx="944219" cy="21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F45E0113-B670-4739-90C1-50A4FEA9C4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43" t="84125" r="13510" b="6454"/>
            <a:stretch/>
          </p:blipFill>
          <p:spPr bwMode="auto">
            <a:xfrm>
              <a:off x="6559015" y="5680109"/>
              <a:ext cx="944219" cy="21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s://lh5.googleusercontent.com/PPniwlSDj8zZpQucLvul63933yS4qFsSWlmAbyeT6kxc9LzCbL9NLkriSUi0FHaNHXS1k7cFfxiFjJoEkpNE6itiYVQuEHPESSoKmY45gskKgm03FeRRN1VKFGLFTVbw0cRqDqJ3">
              <a:extLst>
                <a:ext uri="{FF2B5EF4-FFF2-40B4-BE49-F238E27FC236}">
                  <a16:creationId xmlns:a16="http://schemas.microsoft.com/office/drawing/2014/main" id="{C34DCB25-160F-40C8-83B6-9A96F7E6A2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43" t="84125" r="13510" b="6454"/>
            <a:stretch/>
          </p:blipFill>
          <p:spPr bwMode="auto">
            <a:xfrm>
              <a:off x="6619054" y="6435483"/>
              <a:ext cx="944219" cy="21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57969CAB-8B3C-4C14-B513-B623E66A2019}"/>
                </a:ext>
              </a:extLst>
            </p:cNvPr>
            <p:cNvSpPr txBox="1"/>
            <p:nvPr/>
          </p:nvSpPr>
          <p:spPr>
            <a:xfrm>
              <a:off x="9422296" y="3775180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Cadastros</a:t>
              </a:r>
              <a:br>
                <a:rPr lang="pt-BR" dirty="0"/>
              </a:br>
              <a:r>
                <a:rPr lang="pt-BR" dirty="0"/>
                <a:t>(06/09/2019)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073D037-82DA-40F7-9700-1A74D2985B91}"/>
                </a:ext>
              </a:extLst>
            </p:cNvPr>
            <p:cNvSpPr txBox="1"/>
            <p:nvPr/>
          </p:nvSpPr>
          <p:spPr>
            <a:xfrm>
              <a:off x="9422296" y="4556298"/>
              <a:ext cx="2012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Acompanhamentos</a:t>
              </a:r>
              <a:br>
                <a:rPr lang="pt-BR" dirty="0"/>
              </a:br>
              <a:r>
                <a:rPr lang="pt-BR" dirty="0"/>
                <a:t>(01/03/2020)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B71E47B-5D14-4B7F-8BF7-B139899E2473}"/>
                </a:ext>
              </a:extLst>
            </p:cNvPr>
            <p:cNvSpPr txBox="1"/>
            <p:nvPr/>
          </p:nvSpPr>
          <p:spPr>
            <a:xfrm>
              <a:off x="9422296" y="529515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Integração</a:t>
              </a:r>
              <a:br>
                <a:rPr lang="pt-BR" dirty="0"/>
              </a:br>
              <a:r>
                <a:rPr lang="pt-BR" dirty="0"/>
                <a:t>(01/06/2020)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1FE9045-8D8F-4E79-BF50-47BA9DDB6198}"/>
                </a:ext>
              </a:extLst>
            </p:cNvPr>
            <p:cNvSpPr txBox="1"/>
            <p:nvPr/>
          </p:nvSpPr>
          <p:spPr>
            <a:xfrm>
              <a:off x="9422296" y="6034016"/>
              <a:ext cx="1923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Interoperabilidade</a:t>
              </a:r>
              <a:br>
                <a:rPr lang="pt-BR" dirty="0"/>
              </a:br>
              <a:r>
                <a:rPr lang="pt-BR" dirty="0"/>
                <a:t>(01/11/2020)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89CDDA9F-F393-4C37-8E1B-4B07B9E6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07" y="2751844"/>
              <a:ext cx="4656680" cy="1725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31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ítulo 1">
            <a:extLst>
              <a:ext uri="{FF2B5EF4-FFF2-40B4-BE49-F238E27FC236}">
                <a16:creationId xmlns:a16="http://schemas.microsoft.com/office/drawing/2014/main" id="{D27F4705-83E2-460F-849A-C284A3BA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51"/>
          </a:xfrm>
        </p:spPr>
        <p:txBody>
          <a:bodyPr>
            <a:normAutofit/>
          </a:bodyPr>
          <a:lstStyle/>
          <a:p>
            <a:r>
              <a:rPr lang="pt-BR" sz="4000" dirty="0"/>
              <a:t>Primeira versão – </a:t>
            </a:r>
            <a:r>
              <a:rPr lang="pt-BR" sz="4000" b="1" dirty="0"/>
              <a:t>Cadastros </a:t>
            </a:r>
            <a:r>
              <a:rPr lang="pt-BR" sz="4000" dirty="0"/>
              <a:t>– (06/09/2019)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48F87D6-BD91-40E5-A52C-E76AD2D32DBE}"/>
              </a:ext>
            </a:extLst>
          </p:cNvPr>
          <p:cNvGrpSpPr/>
          <p:nvPr/>
        </p:nvGrpSpPr>
        <p:grpSpPr>
          <a:xfrm>
            <a:off x="0" y="1187154"/>
            <a:ext cx="12129599" cy="5617462"/>
            <a:chOff x="0" y="1187154"/>
            <a:chExt cx="12129599" cy="5617462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822766A1-BEF3-494B-A968-EF072B523905}"/>
                </a:ext>
              </a:extLst>
            </p:cNvPr>
            <p:cNvGrpSpPr/>
            <p:nvPr/>
          </p:nvGrpSpPr>
          <p:grpSpPr>
            <a:xfrm>
              <a:off x="0" y="1187154"/>
              <a:ext cx="12129599" cy="5617462"/>
              <a:chOff x="0" y="1187154"/>
              <a:chExt cx="12129599" cy="5617462"/>
            </a:xfrm>
          </p:grpSpPr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41D70DF-C8B9-4E39-8F95-45CB2106A99D}"/>
                  </a:ext>
                </a:extLst>
              </p:cNvPr>
              <p:cNvSpPr/>
              <p:nvPr/>
            </p:nvSpPr>
            <p:spPr>
              <a:xfrm>
                <a:off x="62400" y="1187154"/>
                <a:ext cx="12067199" cy="562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BE5163-B8D3-44AA-BEE9-F94A76BF7E2E}"/>
                  </a:ext>
                </a:extLst>
              </p:cNvPr>
              <p:cNvSpPr/>
              <p:nvPr/>
            </p:nvSpPr>
            <p:spPr>
              <a:xfrm>
                <a:off x="6742963" y="2360159"/>
                <a:ext cx="5293284" cy="338522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8B6DC79-7560-40D4-A3BC-CA363E3AECBE}"/>
                  </a:ext>
                </a:extLst>
              </p:cNvPr>
              <p:cNvSpPr txBox="1"/>
              <p:nvPr/>
            </p:nvSpPr>
            <p:spPr>
              <a:xfrm>
                <a:off x="6742963" y="2436276"/>
                <a:ext cx="1789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Dados gerenciais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B46B755-6D50-47D3-8265-2CB5C7043FEB}"/>
                  </a:ext>
                </a:extLst>
              </p:cNvPr>
              <p:cNvSpPr txBox="1"/>
              <p:nvPr/>
            </p:nvSpPr>
            <p:spPr>
              <a:xfrm>
                <a:off x="9431487" y="2436276"/>
                <a:ext cx="1387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Profissionais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68F446A-15CB-40E7-82BD-C7B2B7A79362}"/>
                  </a:ext>
                </a:extLst>
              </p:cNvPr>
              <p:cNvSpPr txBox="1"/>
              <p:nvPr/>
            </p:nvSpPr>
            <p:spPr>
              <a:xfrm>
                <a:off x="10873805" y="2467560"/>
                <a:ext cx="1090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Pacientes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249E83-3119-42FF-863A-15CDA8639090}"/>
                  </a:ext>
                </a:extLst>
              </p:cNvPr>
              <p:cNvSpPr txBox="1"/>
              <p:nvPr/>
            </p:nvSpPr>
            <p:spPr>
              <a:xfrm>
                <a:off x="8566030" y="2436276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Login</a:t>
                </a:r>
              </a:p>
            </p:txBody>
          </p: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365A3038-BDFF-49D0-ABD9-2F437FAC0852}"/>
                  </a:ext>
                </a:extLst>
              </p:cNvPr>
              <p:cNvCxnSpPr/>
              <p:nvPr/>
            </p:nvCxnSpPr>
            <p:spPr>
              <a:xfrm>
                <a:off x="7625514" y="4056093"/>
                <a:ext cx="1833299" cy="6596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C9845297-DA20-4A74-A348-0D169329FD6C}"/>
                  </a:ext>
                </a:extLst>
              </p:cNvPr>
              <p:cNvCxnSpPr/>
              <p:nvPr/>
            </p:nvCxnSpPr>
            <p:spPr>
              <a:xfrm>
                <a:off x="8910035" y="4056093"/>
                <a:ext cx="548778" cy="6596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6F366751-FBD9-42AA-8AB8-5E06584F1B94}"/>
                  </a:ext>
                </a:extLst>
              </p:cNvPr>
              <p:cNvCxnSpPr/>
              <p:nvPr/>
            </p:nvCxnSpPr>
            <p:spPr>
              <a:xfrm flipH="1">
                <a:off x="9458813" y="4056093"/>
                <a:ext cx="701707" cy="6596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88484B23-7A60-4AAB-817E-08ED63315037}"/>
                  </a:ext>
                </a:extLst>
              </p:cNvPr>
              <p:cNvCxnSpPr/>
              <p:nvPr/>
            </p:nvCxnSpPr>
            <p:spPr>
              <a:xfrm flipH="1">
                <a:off x="9458813" y="4056094"/>
                <a:ext cx="1952192" cy="659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6" descr="Resultado de imagem para container microservices icon">
                <a:extLst>
                  <a:ext uri="{FF2B5EF4-FFF2-40B4-BE49-F238E27FC236}">
                    <a16:creationId xmlns:a16="http://schemas.microsoft.com/office/drawing/2014/main" id="{5F38F940-249A-475E-82A2-85D559764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10497" y="4479261"/>
                <a:ext cx="1463982" cy="1250485"/>
              </a:xfrm>
              <a:prstGeom prst="rect">
                <a:avLst/>
              </a:prstGeom>
              <a:noFill/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0762F9F-0166-42D3-A7D1-0A8DA3C6446A}"/>
                  </a:ext>
                </a:extLst>
              </p:cNvPr>
              <p:cNvSpPr txBox="1"/>
              <p:nvPr/>
            </p:nvSpPr>
            <p:spPr>
              <a:xfrm>
                <a:off x="6702728" y="2030832"/>
                <a:ext cx="2444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Contêiner de cadastros</a:t>
                </a:r>
                <a:endParaRPr lang="pt-BR" dirty="0"/>
              </a:p>
            </p:txBody>
          </p:sp>
          <p:pic>
            <p:nvPicPr>
              <p:cNvPr id="28" name="Picture 30" descr="Resultado de imagem para nativescript formularios">
                <a:extLst>
                  <a:ext uri="{FF2B5EF4-FFF2-40B4-BE49-F238E27FC236}">
                    <a16:creationId xmlns:a16="http://schemas.microsoft.com/office/drawing/2014/main" id="{05E46BAD-3FB5-41B8-ABB1-5A435D0C3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5423" y="4343160"/>
                <a:ext cx="1208665" cy="2449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0" descr="Resultado de imagem para nativescript formularios">
                <a:extLst>
                  <a:ext uri="{FF2B5EF4-FFF2-40B4-BE49-F238E27FC236}">
                    <a16:creationId xmlns:a16="http://schemas.microsoft.com/office/drawing/2014/main" id="{84CEFEFE-7068-4A4B-99E1-67B1660F2C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374" y="4297480"/>
                <a:ext cx="1208665" cy="2449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DF20E3AB-1CB8-4587-9FA4-756DB970E1B3}"/>
                  </a:ext>
                </a:extLst>
              </p:cNvPr>
              <p:cNvGrpSpPr/>
              <p:nvPr/>
            </p:nvGrpSpPr>
            <p:grpSpPr>
              <a:xfrm>
                <a:off x="3460282" y="4354620"/>
                <a:ext cx="1208665" cy="2449996"/>
                <a:chOff x="4511921" y="3760662"/>
                <a:chExt cx="1208665" cy="2449996"/>
              </a:xfrm>
            </p:grpSpPr>
            <p:pic>
              <p:nvPicPr>
                <p:cNvPr id="31" name="Picture 30" descr="Resultado de imagem para nativescript formularios">
                  <a:extLst>
                    <a:ext uri="{FF2B5EF4-FFF2-40B4-BE49-F238E27FC236}">
                      <a16:creationId xmlns:a16="http://schemas.microsoft.com/office/drawing/2014/main" id="{1B35C6F3-A798-4F42-9035-F900CDC971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1921" y="3760662"/>
                  <a:ext cx="1208665" cy="24499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32" descr="Resultado de imagem para nativescript login">
                  <a:extLst>
                    <a:ext uri="{FF2B5EF4-FFF2-40B4-BE49-F238E27FC236}">
                      <a16:creationId xmlns:a16="http://schemas.microsoft.com/office/drawing/2014/main" id="{71A12BAA-EED8-4D4C-9D4D-71F8EE296B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81132" y="4066993"/>
                  <a:ext cx="1044416" cy="18165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A0FC58B-464F-4580-A2BC-4F45850C3770}"/>
                  </a:ext>
                </a:extLst>
              </p:cNvPr>
              <p:cNvSpPr txBox="1"/>
              <p:nvPr/>
            </p:nvSpPr>
            <p:spPr>
              <a:xfrm>
                <a:off x="140554" y="3673494"/>
                <a:ext cx="1401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Cadastro de Profissionais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F17BF5E-8E1D-4947-8B25-9505C521D029}"/>
                  </a:ext>
                </a:extLst>
              </p:cNvPr>
              <p:cNvSpPr txBox="1"/>
              <p:nvPr/>
            </p:nvSpPr>
            <p:spPr>
              <a:xfrm>
                <a:off x="1712738" y="3671773"/>
                <a:ext cx="1620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Formulário de grupo de risco</a:t>
                </a: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5332278-7A2D-4D86-8423-6126415B2C7D}"/>
                  </a:ext>
                </a:extLst>
              </p:cNvPr>
              <p:cNvSpPr txBox="1"/>
              <p:nvPr/>
            </p:nvSpPr>
            <p:spPr>
              <a:xfrm>
                <a:off x="3381271" y="3865369"/>
                <a:ext cx="141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Tela de Login</a:t>
                </a:r>
              </a:p>
            </p:txBody>
          </p: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7ACE58AE-CECB-4F0A-91B2-5909BA3AD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1062" y="1205217"/>
                <a:ext cx="0" cy="54482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4DCAA958-F2CB-464B-B4E6-99AE3F19E19A}"/>
                  </a:ext>
                </a:extLst>
              </p:cNvPr>
              <p:cNvSpPr/>
              <p:nvPr/>
            </p:nvSpPr>
            <p:spPr>
              <a:xfrm>
                <a:off x="8599498" y="1205217"/>
                <a:ext cx="18053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80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Back-</a:t>
                </a:r>
                <a:r>
                  <a:rPr lang="pt-BR" sz="2800" b="1" i="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end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0042ED67-961B-4B1F-9E18-584D8C6857AA}"/>
                  </a:ext>
                </a:extLst>
              </p:cNvPr>
              <p:cNvSpPr/>
              <p:nvPr/>
            </p:nvSpPr>
            <p:spPr>
              <a:xfrm>
                <a:off x="2074359" y="1226679"/>
                <a:ext cx="1863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80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Front-</a:t>
                </a:r>
                <a:r>
                  <a:rPr lang="pt-BR" sz="2800" b="1" i="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end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A5FB1AC6-2513-4AB0-ABE9-BF6660EE1140}"/>
                  </a:ext>
                </a:extLst>
              </p:cNvPr>
              <p:cNvCxnSpPr/>
              <p:nvPr/>
            </p:nvCxnSpPr>
            <p:spPr>
              <a:xfrm>
                <a:off x="0" y="3644810"/>
                <a:ext cx="65210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76B4EDFF-E650-4557-A401-6FC2CCC16100}"/>
                  </a:ext>
                </a:extLst>
              </p:cNvPr>
              <p:cNvGrpSpPr/>
              <p:nvPr/>
            </p:nvGrpSpPr>
            <p:grpSpPr>
              <a:xfrm>
                <a:off x="5297973" y="4947329"/>
                <a:ext cx="1175322" cy="1051403"/>
                <a:chOff x="5297973" y="4947329"/>
                <a:chExt cx="1175322" cy="1051403"/>
              </a:xfrm>
            </p:grpSpPr>
            <p:pic>
              <p:nvPicPr>
                <p:cNvPr id="21" name="Picture 28" descr="Resultado de imagem para nativescript icon">
                  <a:extLst>
                    <a:ext uri="{FF2B5EF4-FFF2-40B4-BE49-F238E27FC236}">
                      <a16:creationId xmlns:a16="http://schemas.microsoft.com/office/drawing/2014/main" id="{7AF0D59E-8789-4D42-903B-531DBF0C15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15360" y="4947329"/>
                  <a:ext cx="555180" cy="6322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4EBE810-DDE7-4A09-A0FE-700078757818}"/>
                    </a:ext>
                  </a:extLst>
                </p:cNvPr>
                <p:cNvSpPr txBox="1"/>
                <p:nvPr/>
              </p:nvSpPr>
              <p:spPr>
                <a:xfrm>
                  <a:off x="5297973" y="5537067"/>
                  <a:ext cx="11753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/>
                    <a:t>MOBILE</a:t>
                  </a:r>
                </a:p>
              </p:txBody>
            </p:sp>
          </p:grp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E45AF87-E63D-46B6-8D33-5A1FBE636360}"/>
                  </a:ext>
                </a:extLst>
              </p:cNvPr>
              <p:cNvSpPr txBox="1"/>
              <p:nvPr/>
            </p:nvSpPr>
            <p:spPr>
              <a:xfrm>
                <a:off x="7516396" y="4876147"/>
                <a:ext cx="15814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Base de dados de cadastros</a:t>
                </a:r>
              </a:p>
            </p:txBody>
          </p:sp>
          <p:pic>
            <p:nvPicPr>
              <p:cNvPr id="3074" name="Picture 2" descr="Resultado de imagem para mongo db icon">
                <a:extLst>
                  <a:ext uri="{FF2B5EF4-FFF2-40B4-BE49-F238E27FC236}">
                    <a16:creationId xmlns:a16="http://schemas.microsoft.com/office/drawing/2014/main" id="{7CAF4AC9-9528-49C5-8498-ED44820547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62335" y="4660952"/>
                <a:ext cx="1106948" cy="1106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Imagem 54">
                <a:extLst>
                  <a:ext uri="{FF2B5EF4-FFF2-40B4-BE49-F238E27FC236}">
                    <a16:creationId xmlns:a16="http://schemas.microsoft.com/office/drawing/2014/main" id="{7B9F5E29-B6B5-4458-8276-72590CC5FE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3" r="1681"/>
              <a:stretch/>
            </p:blipFill>
            <p:spPr>
              <a:xfrm>
                <a:off x="3604659" y="4758309"/>
                <a:ext cx="961638" cy="562304"/>
              </a:xfrm>
              <a:prstGeom prst="rect">
                <a:avLst/>
              </a:prstGeom>
            </p:spPr>
          </p:pic>
          <p:pic>
            <p:nvPicPr>
              <p:cNvPr id="3076" name="Picture 4" descr="Resultado de imagem para spring boot icon">
                <a:extLst>
                  <a:ext uri="{FF2B5EF4-FFF2-40B4-BE49-F238E27FC236}">
                    <a16:creationId xmlns:a16="http://schemas.microsoft.com/office/drawing/2014/main" id="{BB51E702-AD8C-4BDE-B4A2-56D7846558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657" y="3893187"/>
                <a:ext cx="620345" cy="607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6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D38FBE7E-E071-486B-A223-8A7690703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281" y="2784437"/>
              <a:ext cx="1139907" cy="120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4A449012-5B9F-4D89-B941-F43A409CB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73" y="2784437"/>
              <a:ext cx="1139907" cy="120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7716F0C1-94DE-4758-8071-06E1361D1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2468" y="2767292"/>
              <a:ext cx="1139907" cy="120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349FF5EF-1B9E-4AAC-BB15-731F2022C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1539" y="2770517"/>
              <a:ext cx="1139907" cy="120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1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B6615-6FB5-4914-BFD9-2B82DA50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51"/>
          </a:xfrm>
        </p:spPr>
        <p:txBody>
          <a:bodyPr>
            <a:normAutofit/>
          </a:bodyPr>
          <a:lstStyle/>
          <a:p>
            <a:r>
              <a:rPr lang="pt-BR" sz="4000" dirty="0"/>
              <a:t>Primeira versão – </a:t>
            </a:r>
            <a:r>
              <a:rPr lang="pt-BR" sz="4000" b="1" dirty="0"/>
              <a:t>Cadastros</a:t>
            </a:r>
            <a:r>
              <a:rPr lang="pt-BR" sz="4000" dirty="0"/>
              <a:t> – (06/09/2019) 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DDDBB14-A899-4527-AFD2-7AEF32F39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60151"/>
              </p:ext>
            </p:extLst>
          </p:nvPr>
        </p:nvGraphicFramePr>
        <p:xfrm>
          <a:off x="838200" y="1332376"/>
          <a:ext cx="10515600" cy="50095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15473">
                  <a:extLst>
                    <a:ext uri="{9D8B030D-6E8A-4147-A177-3AD203B41FA5}">
                      <a16:colId xmlns:a16="http://schemas.microsoft.com/office/drawing/2014/main" val="3472329412"/>
                    </a:ext>
                  </a:extLst>
                </a:gridCol>
                <a:gridCol w="5653593">
                  <a:extLst>
                    <a:ext uri="{9D8B030D-6E8A-4147-A177-3AD203B41FA5}">
                      <a16:colId xmlns:a16="http://schemas.microsoft.com/office/drawing/2014/main" val="2812339288"/>
                    </a:ext>
                  </a:extLst>
                </a:gridCol>
                <a:gridCol w="1218262">
                  <a:extLst>
                    <a:ext uri="{9D8B030D-6E8A-4147-A177-3AD203B41FA5}">
                      <a16:colId xmlns:a16="http://schemas.microsoft.com/office/drawing/2014/main" val="2829187091"/>
                    </a:ext>
                  </a:extLst>
                </a:gridCol>
                <a:gridCol w="2228272">
                  <a:extLst>
                    <a:ext uri="{9D8B030D-6E8A-4147-A177-3AD203B41FA5}">
                      <a16:colId xmlns:a16="http://schemas.microsoft.com/office/drawing/2014/main" val="2814343953"/>
                    </a:ext>
                  </a:extLst>
                </a:gridCol>
              </a:tblGrid>
              <a:tr h="3197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</a:rPr>
                        <a:t>Sequência</a:t>
                      </a:r>
                    </a:p>
                  </a:txBody>
                  <a:tcPr marL="10186" marR="10186" marT="6790" marB="679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</a:rPr>
                        <a:t>Tarefa</a:t>
                      </a:r>
                    </a:p>
                  </a:txBody>
                  <a:tcPr marL="10186" marR="10186" marT="6790" marB="679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</a:rPr>
                        <a:t>Datas</a:t>
                      </a:r>
                    </a:p>
                  </a:txBody>
                  <a:tcPr marL="10186" marR="10186" marT="6790" marB="679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</a:rPr>
                        <a:t>Como e onde fazer</a:t>
                      </a:r>
                    </a:p>
                  </a:txBody>
                  <a:tcPr marL="10186" marR="10186" marT="6790" marB="679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40825"/>
                  </a:ext>
                </a:extLst>
              </a:tr>
              <a:tr h="3254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Entendimento das necessidades do negócio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08/07 até 12/07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Reuniões e conversas</a:t>
                      </a: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1143460956"/>
                  </a:ext>
                </a:extLst>
              </a:tr>
              <a:tr h="3254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Entendimento das configurações na prefeitura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13/07 até 17/07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Reuniões e conversas</a:t>
                      </a: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764509533"/>
                  </a:ext>
                </a:extLst>
              </a:tr>
              <a:tr h="3254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 b="1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Configurações iniciais p/ o 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r>
                        <a:rPr lang="pt-BR" sz="1400" dirty="0">
                          <a:effectLst/>
                        </a:rPr>
                        <a:t> (</a:t>
                      </a:r>
                      <a:r>
                        <a:rPr lang="pt-BR" sz="1400" dirty="0" err="1">
                          <a:effectLst/>
                        </a:rPr>
                        <a:t>Intergração</a:t>
                      </a:r>
                      <a:r>
                        <a:rPr lang="pt-BR" sz="1400" dirty="0">
                          <a:effectLst/>
                        </a:rPr>
                        <a:t> contínua)</a:t>
                      </a:r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18/07 até 22/07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err="1">
                          <a:effectLst/>
                        </a:rPr>
                        <a:t>Infra-estrutura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2657991227"/>
                  </a:ext>
                </a:extLst>
              </a:tr>
              <a:tr h="3254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4</a:t>
                      </a:r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Configurações de segurança</a:t>
                      </a:r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23/07 até 27/07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err="1">
                          <a:effectLst/>
                        </a:rPr>
                        <a:t>Infra-estrutura</a:t>
                      </a:r>
                      <a:r>
                        <a:rPr lang="pt-BR" sz="1400" dirty="0">
                          <a:effectLst/>
                        </a:rPr>
                        <a:t> e 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455158647"/>
                  </a:ext>
                </a:extLst>
              </a:tr>
              <a:tr h="26028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 b="1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Configurações iniciais p/ criação do aplicativo</a:t>
                      </a:r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28/07 até 01/08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Front-end</a:t>
                      </a: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353656283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6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>
                          <a:effectLst/>
                        </a:rPr>
                        <a:t>Criar base de dados de cadastros e login</a:t>
                      </a:r>
                      <a:endParaRPr lang="pt-BR" sz="1400" b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02/08 até 04/07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Base de dados</a:t>
                      </a: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2435550029"/>
                  </a:ext>
                </a:extLst>
              </a:tr>
              <a:tr h="3254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7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de </a:t>
                      </a:r>
                      <a:r>
                        <a:rPr lang="pt-BR" sz="1400" dirty="0" err="1">
                          <a:effectLst/>
                        </a:rPr>
                        <a:t>endpoint</a:t>
                      </a:r>
                      <a:r>
                        <a:rPr lang="pt-BR" sz="1400" dirty="0">
                          <a:effectLst/>
                        </a:rPr>
                        <a:t> p/ o cadastro de profissionais de saúde</a:t>
                      </a:r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05/07 até 07/07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3123015416"/>
                  </a:ext>
                </a:extLst>
              </a:tr>
              <a:tr h="3254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8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de cadastro de profissionais de saúde (Aplicativo)</a:t>
                      </a:r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08/08 até 09/08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1818629772"/>
                  </a:ext>
                </a:extLst>
              </a:tr>
              <a:tr h="3254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9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de </a:t>
                      </a:r>
                      <a:r>
                        <a:rPr lang="pt-BR" sz="1400" dirty="0" err="1">
                          <a:effectLst/>
                        </a:rPr>
                        <a:t>endpoint</a:t>
                      </a:r>
                      <a:r>
                        <a:rPr lang="pt-BR" sz="1400" dirty="0">
                          <a:effectLst/>
                        </a:rPr>
                        <a:t> p/ o cadastro de paciente (população de risco)</a:t>
                      </a:r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10/08 até 12/08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1163266078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</a:t>
                      </a:r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>
                          <a:effectLst/>
                        </a:rPr>
                        <a:t>Criação de cadastro de paciente (Aplicativo)</a:t>
                      </a:r>
                      <a:endParaRPr lang="pt-BR" sz="1400" b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13/08 até 15/08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2639819491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11</a:t>
                      </a:r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>
                          <a:effectLst/>
                        </a:rPr>
                        <a:t>Criação de endpoint p/ o login</a:t>
                      </a:r>
                      <a:endParaRPr lang="pt-BR" sz="1400" b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16/08 até 18/08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1198816562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 rtl="0" fontAlgn="b"/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 b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3325786312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 rtl="0" fontAlgn="b"/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1785760905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 rtl="0" fontAlgn="b"/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1620916117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 rtl="0" fontAlgn="b"/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932094071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 rtl="0" fontAlgn="b"/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384169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10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1">
            <a:extLst>
              <a:ext uri="{FF2B5EF4-FFF2-40B4-BE49-F238E27FC236}">
                <a16:creationId xmlns:a16="http://schemas.microsoft.com/office/drawing/2014/main" id="{A3B8371D-ED68-4165-8EB7-55DE250E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384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Segunda versão – </a:t>
            </a:r>
            <a:r>
              <a:rPr lang="pt-BR" sz="4000" b="1" dirty="0"/>
              <a:t>Acompanhamentos </a:t>
            </a:r>
            <a:r>
              <a:rPr lang="pt-BR" sz="4000" dirty="0"/>
              <a:t>–</a:t>
            </a:r>
            <a:r>
              <a:rPr lang="pt-BR" sz="4000" b="1" dirty="0"/>
              <a:t> </a:t>
            </a:r>
            <a:r>
              <a:rPr lang="pt-BR" sz="4000" dirty="0"/>
              <a:t>(01/03/2020)</a:t>
            </a:r>
            <a:endParaRPr lang="pt-BR" sz="4000" b="1" dirty="0"/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B4EE7D5-FA4E-47A8-864C-60D69BD1BC3E}"/>
              </a:ext>
            </a:extLst>
          </p:cNvPr>
          <p:cNvGrpSpPr/>
          <p:nvPr/>
        </p:nvGrpSpPr>
        <p:grpSpPr>
          <a:xfrm>
            <a:off x="0" y="1167414"/>
            <a:ext cx="12258147" cy="5625742"/>
            <a:chOff x="0" y="1167414"/>
            <a:chExt cx="12258147" cy="5625742"/>
          </a:xfrm>
        </p:grpSpPr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2AA7EFEC-AFE7-4E53-B5B7-3BE5B0FDA5B6}"/>
                </a:ext>
              </a:extLst>
            </p:cNvPr>
            <p:cNvGrpSpPr/>
            <p:nvPr/>
          </p:nvGrpSpPr>
          <p:grpSpPr>
            <a:xfrm>
              <a:off x="0" y="1167414"/>
              <a:ext cx="12258147" cy="5625742"/>
              <a:chOff x="0" y="1167414"/>
              <a:chExt cx="12258147" cy="5625742"/>
            </a:xfrm>
          </p:grpSpPr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41D70DF-C8B9-4E39-8F95-45CB2106A99D}"/>
                  </a:ext>
                </a:extLst>
              </p:cNvPr>
              <p:cNvSpPr/>
              <p:nvPr/>
            </p:nvSpPr>
            <p:spPr>
              <a:xfrm>
                <a:off x="62400" y="1187154"/>
                <a:ext cx="12067199" cy="56230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0042ED67-961B-4B1F-9E18-584D8C6857AA}"/>
                  </a:ext>
                </a:extLst>
              </p:cNvPr>
              <p:cNvSpPr/>
              <p:nvPr/>
            </p:nvSpPr>
            <p:spPr>
              <a:xfrm>
                <a:off x="2185597" y="1167414"/>
                <a:ext cx="1863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80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Front-</a:t>
                </a:r>
                <a:r>
                  <a:rPr lang="pt-BR" sz="2800" b="1" i="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end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CDDFEF49-BCD8-4888-B99B-C962DB15EDC7}"/>
                  </a:ext>
                </a:extLst>
              </p:cNvPr>
              <p:cNvGrpSpPr/>
              <p:nvPr/>
            </p:nvGrpSpPr>
            <p:grpSpPr>
              <a:xfrm>
                <a:off x="6742963" y="2360159"/>
                <a:ext cx="5515184" cy="3385228"/>
                <a:chOff x="6756585" y="1916606"/>
                <a:chExt cx="5515184" cy="3385228"/>
              </a:xfrm>
              <a:solidFill>
                <a:srgbClr val="FFFF00"/>
              </a:solidFill>
            </p:grpSpPr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4BBE5163-B8D3-44AA-BEE9-F94A76BF7E2E}"/>
                    </a:ext>
                  </a:extLst>
                </p:cNvPr>
                <p:cNvSpPr/>
                <p:nvPr/>
              </p:nvSpPr>
              <p:spPr>
                <a:xfrm>
                  <a:off x="6756585" y="1916606"/>
                  <a:ext cx="5293284" cy="3385228"/>
                </a:xfrm>
                <a:prstGeom prst="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8B6DC79-7560-40D4-A3BC-CA363E3AECBE}"/>
                    </a:ext>
                  </a:extLst>
                </p:cNvPr>
                <p:cNvSpPr txBox="1"/>
                <p:nvPr/>
              </p:nvSpPr>
              <p:spPr>
                <a:xfrm>
                  <a:off x="6866407" y="2081532"/>
                  <a:ext cx="18295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/>
                    <a:t>Dados gerenciais</a:t>
                  </a:r>
                </a:p>
              </p:txBody>
            </p: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5B46B755-6D50-47D3-8265-2CB5C7043FEB}"/>
                    </a:ext>
                  </a:extLst>
                </p:cNvPr>
                <p:cNvSpPr txBox="1"/>
                <p:nvPr/>
              </p:nvSpPr>
              <p:spPr>
                <a:xfrm>
                  <a:off x="9594064" y="1933201"/>
                  <a:ext cx="155333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/>
                    <a:t>Lógica alertas pacientes</a:t>
                  </a:r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C68F446A-15CB-40E7-82BD-C7B2B7A79362}"/>
                    </a:ext>
                  </a:extLst>
                </p:cNvPr>
                <p:cNvSpPr txBox="1"/>
                <p:nvPr/>
              </p:nvSpPr>
              <p:spPr>
                <a:xfrm>
                  <a:off x="10487692" y="2132049"/>
                  <a:ext cx="17840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/>
                    <a:t>Acompanhamentos</a:t>
                  </a:r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23249E83-3119-42FF-863A-15CDA8639090}"/>
                    </a:ext>
                  </a:extLst>
                </p:cNvPr>
                <p:cNvSpPr txBox="1"/>
                <p:nvPr/>
              </p:nvSpPr>
              <p:spPr>
                <a:xfrm>
                  <a:off x="8364181" y="1926589"/>
                  <a:ext cx="155333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/>
                    <a:t>Lógica alertas profissionais</a:t>
                  </a:r>
                </a:p>
              </p:txBody>
            </p:sp>
            <p:cxnSp>
              <p:nvCxnSpPr>
                <p:cNvPr id="14" name="Conector de Seta Reta 13">
                  <a:extLst>
                    <a:ext uri="{FF2B5EF4-FFF2-40B4-BE49-F238E27FC236}">
                      <a16:creationId xmlns:a16="http://schemas.microsoft.com/office/drawing/2014/main" id="{365A3038-BDFF-49D0-ABD9-2F437FAC0852}"/>
                    </a:ext>
                  </a:extLst>
                </p:cNvPr>
                <p:cNvCxnSpPr/>
                <p:nvPr/>
              </p:nvCxnSpPr>
              <p:spPr>
                <a:xfrm>
                  <a:off x="7639136" y="3612540"/>
                  <a:ext cx="1833299" cy="65964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de Seta Reta 14">
                  <a:extLst>
                    <a:ext uri="{FF2B5EF4-FFF2-40B4-BE49-F238E27FC236}">
                      <a16:creationId xmlns:a16="http://schemas.microsoft.com/office/drawing/2014/main" id="{C9845297-DA20-4A74-A348-0D169329FD6C}"/>
                    </a:ext>
                  </a:extLst>
                </p:cNvPr>
                <p:cNvCxnSpPr/>
                <p:nvPr/>
              </p:nvCxnSpPr>
              <p:spPr>
                <a:xfrm>
                  <a:off x="8923657" y="3612540"/>
                  <a:ext cx="548778" cy="65964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de Seta Reta 15">
                  <a:extLst>
                    <a:ext uri="{FF2B5EF4-FFF2-40B4-BE49-F238E27FC236}">
                      <a16:creationId xmlns:a16="http://schemas.microsoft.com/office/drawing/2014/main" id="{6F366751-FBD9-42AA-8AB8-5E06584F1B94}"/>
                    </a:ext>
                  </a:extLst>
                </p:cNvPr>
                <p:cNvCxnSpPr/>
                <p:nvPr/>
              </p:nvCxnSpPr>
              <p:spPr>
                <a:xfrm flipH="1">
                  <a:off x="9472435" y="3612540"/>
                  <a:ext cx="701707" cy="65964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de Seta Reta 16">
                  <a:extLst>
                    <a:ext uri="{FF2B5EF4-FFF2-40B4-BE49-F238E27FC236}">
                      <a16:creationId xmlns:a16="http://schemas.microsoft.com/office/drawing/2014/main" id="{88484B23-7A60-4AAB-817E-08ED63315037}"/>
                    </a:ext>
                  </a:extLst>
                </p:cNvPr>
                <p:cNvCxnSpPr/>
                <p:nvPr/>
              </p:nvCxnSpPr>
              <p:spPr>
                <a:xfrm flipH="1">
                  <a:off x="9472435" y="3612541"/>
                  <a:ext cx="1952192" cy="659639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0762F9F-0166-42D3-A7D1-0A8DA3C6446A}"/>
                  </a:ext>
                </a:extLst>
              </p:cNvPr>
              <p:cNvSpPr txBox="1"/>
              <p:nvPr/>
            </p:nvSpPr>
            <p:spPr>
              <a:xfrm>
                <a:off x="6702728" y="2030832"/>
                <a:ext cx="4171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Contêiner de alertas e acompanhamentos</a:t>
                </a:r>
                <a:endParaRPr lang="pt-BR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A0FC58B-464F-4580-A2BC-4F45850C3770}"/>
                  </a:ext>
                </a:extLst>
              </p:cNvPr>
              <p:cNvSpPr txBox="1"/>
              <p:nvPr/>
            </p:nvSpPr>
            <p:spPr>
              <a:xfrm>
                <a:off x="140554" y="3673494"/>
                <a:ext cx="1401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Notificações Profissionais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F17BF5E-8E1D-4947-8B25-9505C521D029}"/>
                  </a:ext>
                </a:extLst>
              </p:cNvPr>
              <p:cNvSpPr txBox="1"/>
              <p:nvPr/>
            </p:nvSpPr>
            <p:spPr>
              <a:xfrm>
                <a:off x="1712738" y="3671773"/>
                <a:ext cx="1620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Notificações Paciente</a:t>
                </a:r>
              </a:p>
            </p:txBody>
          </p: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7ACE58AE-CECB-4F0A-91B2-5909BA3AD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1062" y="1205217"/>
                <a:ext cx="0" cy="54482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4DCAA958-F2CB-464B-B4E6-99AE3F19E19A}"/>
                  </a:ext>
                </a:extLst>
              </p:cNvPr>
              <p:cNvSpPr/>
              <p:nvPr/>
            </p:nvSpPr>
            <p:spPr>
              <a:xfrm>
                <a:off x="8599498" y="1205217"/>
                <a:ext cx="18053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80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Back-</a:t>
                </a:r>
                <a:r>
                  <a:rPr lang="pt-BR" sz="2800" b="1" i="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end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A5FB1AC6-2513-4AB0-ABE9-BF6660EE1140}"/>
                  </a:ext>
                </a:extLst>
              </p:cNvPr>
              <p:cNvCxnSpPr/>
              <p:nvPr/>
            </p:nvCxnSpPr>
            <p:spPr>
              <a:xfrm>
                <a:off x="0" y="3644810"/>
                <a:ext cx="65210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Picture 2" descr="Resultado de imagem para mongo db icon">
                <a:extLst>
                  <a:ext uri="{FF2B5EF4-FFF2-40B4-BE49-F238E27FC236}">
                    <a16:creationId xmlns:a16="http://schemas.microsoft.com/office/drawing/2014/main" id="{4A28321B-F2D2-4FE7-884C-A2DC641D90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62335" y="4660952"/>
                <a:ext cx="1106948" cy="1106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A34D95EB-EC9A-4827-9505-9779CBA67E0C}"/>
                  </a:ext>
                </a:extLst>
              </p:cNvPr>
              <p:cNvSpPr txBox="1"/>
              <p:nvPr/>
            </p:nvSpPr>
            <p:spPr>
              <a:xfrm>
                <a:off x="6702728" y="4852741"/>
                <a:ext cx="2529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Base de dados de alertas e acompanhamentos</a:t>
                </a:r>
              </a:p>
            </p:txBody>
          </p:sp>
          <p:pic>
            <p:nvPicPr>
              <p:cNvPr id="2050" name="Picture 2" descr="Resultado de imagem para angular formularios">
                <a:extLst>
                  <a:ext uri="{FF2B5EF4-FFF2-40B4-BE49-F238E27FC236}">
                    <a16:creationId xmlns:a16="http://schemas.microsoft.com/office/drawing/2014/main" id="{1F0CC728-37FB-41DB-B06D-7DA0FB110B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45"/>
              <a:stretch/>
            </p:blipFill>
            <p:spPr bwMode="auto">
              <a:xfrm>
                <a:off x="2748665" y="2028027"/>
                <a:ext cx="2572163" cy="15649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1146DAF-31D7-40DA-B088-A86DC3FD1A78}"/>
                  </a:ext>
                </a:extLst>
              </p:cNvPr>
              <p:cNvSpPr txBox="1"/>
              <p:nvPr/>
            </p:nvSpPr>
            <p:spPr>
              <a:xfrm>
                <a:off x="2668285" y="1680231"/>
                <a:ext cx="3770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Acompanhamentos e alertas Manuais</a:t>
                </a:r>
              </a:p>
            </p:txBody>
          </p: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EBFFF361-7BA5-4D7E-99B2-3A2A861087D6}"/>
                  </a:ext>
                </a:extLst>
              </p:cNvPr>
              <p:cNvGrpSpPr/>
              <p:nvPr/>
            </p:nvGrpSpPr>
            <p:grpSpPr>
              <a:xfrm>
                <a:off x="1865423" y="4343160"/>
                <a:ext cx="1208665" cy="2449996"/>
                <a:chOff x="1865423" y="4343160"/>
                <a:chExt cx="1208665" cy="2449996"/>
              </a:xfrm>
            </p:grpSpPr>
            <p:pic>
              <p:nvPicPr>
                <p:cNvPr id="28" name="Picture 30" descr="Resultado de imagem para nativescript formularios">
                  <a:extLst>
                    <a:ext uri="{FF2B5EF4-FFF2-40B4-BE49-F238E27FC236}">
                      <a16:creationId xmlns:a16="http://schemas.microsoft.com/office/drawing/2014/main" id="{05E46BAD-3FB5-41B8-ABB1-5A435D0C36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5423" y="4343160"/>
                  <a:ext cx="1208665" cy="24499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Resultado de imagem para nativescript notificaÃ§Ãµes">
                  <a:extLst>
                    <a:ext uri="{FF2B5EF4-FFF2-40B4-BE49-F238E27FC236}">
                      <a16:creationId xmlns:a16="http://schemas.microsoft.com/office/drawing/2014/main" id="{11E15F51-41A6-47D5-95A4-5DD0F6BC02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12681" y="4572001"/>
                  <a:ext cx="1103294" cy="19421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DA8E0D27-7517-4D23-913F-9DFA8137CA35}"/>
                  </a:ext>
                </a:extLst>
              </p:cNvPr>
              <p:cNvGrpSpPr/>
              <p:nvPr/>
            </p:nvGrpSpPr>
            <p:grpSpPr>
              <a:xfrm>
                <a:off x="182374" y="4297480"/>
                <a:ext cx="1208665" cy="2449996"/>
                <a:chOff x="182374" y="4297480"/>
                <a:chExt cx="1208665" cy="2449996"/>
              </a:xfrm>
            </p:grpSpPr>
            <p:pic>
              <p:nvPicPr>
                <p:cNvPr id="29" name="Picture 30" descr="Resultado de imagem para nativescript formularios">
                  <a:extLst>
                    <a:ext uri="{FF2B5EF4-FFF2-40B4-BE49-F238E27FC236}">
                      <a16:creationId xmlns:a16="http://schemas.microsoft.com/office/drawing/2014/main" id="{84CEFEFE-7068-4A4B-99E1-67B1660F2C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374" y="4297480"/>
                  <a:ext cx="1208665" cy="24499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4" descr="Resultado de imagem para nativescript notificaÃ§Ãµes">
                  <a:extLst>
                    <a:ext uri="{FF2B5EF4-FFF2-40B4-BE49-F238E27FC236}">
                      <a16:creationId xmlns:a16="http://schemas.microsoft.com/office/drawing/2014/main" id="{2B8AB228-279B-405F-AF60-946D99BA8C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348" y="4562594"/>
                  <a:ext cx="1103294" cy="19421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3" name="Picture 6" descr="Resultado de imagem para container microservices icon">
                <a:extLst>
                  <a:ext uri="{FF2B5EF4-FFF2-40B4-BE49-F238E27FC236}">
                    <a16:creationId xmlns:a16="http://schemas.microsoft.com/office/drawing/2014/main" id="{DD61B60C-8E6A-4FEF-B976-A4C90B769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10497" y="4479261"/>
                <a:ext cx="1463982" cy="1250485"/>
              </a:xfrm>
              <a:prstGeom prst="rect">
                <a:avLst/>
              </a:prstGeom>
              <a:noFill/>
            </p:spPr>
          </p:pic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5BF315CC-E9FE-4144-9B43-A8BC8B8928BE}"/>
                  </a:ext>
                </a:extLst>
              </p:cNvPr>
              <p:cNvGrpSpPr/>
              <p:nvPr/>
            </p:nvGrpSpPr>
            <p:grpSpPr>
              <a:xfrm>
                <a:off x="5785123" y="2285859"/>
                <a:ext cx="776175" cy="1064042"/>
                <a:chOff x="5785123" y="2285859"/>
                <a:chExt cx="776175" cy="1064042"/>
              </a:xfrm>
            </p:grpSpPr>
            <p:pic>
              <p:nvPicPr>
                <p:cNvPr id="55" name="Picture 22" descr="Resultado de imagem para angular icon">
                  <a:extLst>
                    <a:ext uri="{FF2B5EF4-FFF2-40B4-BE49-F238E27FC236}">
                      <a16:creationId xmlns:a16="http://schemas.microsoft.com/office/drawing/2014/main" id="{08EFF960-100C-47E1-AD59-A6F5FF2D4E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7345" y="2285859"/>
                  <a:ext cx="704424" cy="7044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4D6EF9E0-A9E5-4043-A49F-3A8D6999D145}"/>
                    </a:ext>
                  </a:extLst>
                </p:cNvPr>
                <p:cNvSpPr txBox="1"/>
                <p:nvPr/>
              </p:nvSpPr>
              <p:spPr>
                <a:xfrm>
                  <a:off x="5785123" y="2888236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/>
                    <a:t>WEB</a:t>
                  </a:r>
                </a:p>
              </p:txBody>
            </p:sp>
          </p:grpSp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06C649EC-9F34-4AF8-8964-078E33D876BE}"/>
                  </a:ext>
                </a:extLst>
              </p:cNvPr>
              <p:cNvGrpSpPr/>
              <p:nvPr/>
            </p:nvGrpSpPr>
            <p:grpSpPr>
              <a:xfrm>
                <a:off x="5297973" y="4947329"/>
                <a:ext cx="1175322" cy="1051403"/>
                <a:chOff x="5297973" y="4947329"/>
                <a:chExt cx="1175322" cy="1051403"/>
              </a:xfrm>
            </p:grpSpPr>
            <p:pic>
              <p:nvPicPr>
                <p:cNvPr id="58" name="Picture 28" descr="Resultado de imagem para nativescript icon">
                  <a:extLst>
                    <a:ext uri="{FF2B5EF4-FFF2-40B4-BE49-F238E27FC236}">
                      <a16:creationId xmlns:a16="http://schemas.microsoft.com/office/drawing/2014/main" id="{B8451DBB-C935-4702-8C6E-6F38B391A8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15360" y="4947329"/>
                  <a:ext cx="555180" cy="6322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DCE8DADC-E42E-445D-897F-0553D1C2970C}"/>
                    </a:ext>
                  </a:extLst>
                </p:cNvPr>
                <p:cNvSpPr txBox="1"/>
                <p:nvPr/>
              </p:nvSpPr>
              <p:spPr>
                <a:xfrm>
                  <a:off x="5297973" y="5537067"/>
                  <a:ext cx="11753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/>
                    <a:t>MOBILE</a:t>
                  </a:r>
                </a:p>
              </p:txBody>
            </p:sp>
          </p:grp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85F3F800-4019-4DE6-996E-20718A2DB28F}"/>
                  </a:ext>
                </a:extLst>
              </p:cNvPr>
              <p:cNvGrpSpPr/>
              <p:nvPr/>
            </p:nvGrpSpPr>
            <p:grpSpPr>
              <a:xfrm>
                <a:off x="74973" y="1690565"/>
                <a:ext cx="2576294" cy="1834687"/>
                <a:chOff x="3137261" y="1700422"/>
                <a:chExt cx="2576294" cy="1834687"/>
              </a:xfrm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id="{0346F5F0-D4A8-41A3-85CC-892ECF1C8299}"/>
                    </a:ext>
                  </a:extLst>
                </p:cNvPr>
                <p:cNvGrpSpPr/>
                <p:nvPr/>
              </p:nvGrpSpPr>
              <p:grpSpPr>
                <a:xfrm>
                  <a:off x="3137261" y="1700422"/>
                  <a:ext cx="2576294" cy="1834687"/>
                  <a:chOff x="9300968" y="602486"/>
                  <a:chExt cx="2576294" cy="1834687"/>
                </a:xfrm>
              </p:grpSpPr>
              <p:pic>
                <p:nvPicPr>
                  <p:cNvPr id="64" name="Picture 26" descr="Resultado de imagem para angular dashboard">
                    <a:extLst>
                      <a:ext uri="{FF2B5EF4-FFF2-40B4-BE49-F238E27FC236}">
                        <a16:creationId xmlns:a16="http://schemas.microsoft.com/office/drawing/2014/main" id="{EEED8D09-BDBE-4973-B99E-69D4BD427EF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57" t="12957" r="4538" b="21755"/>
                  <a:stretch/>
                </p:blipFill>
                <p:spPr bwMode="auto">
                  <a:xfrm>
                    <a:off x="9300968" y="935829"/>
                    <a:ext cx="2576294" cy="15013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5" name="CaixaDeTexto 64">
                    <a:extLst>
                      <a:ext uri="{FF2B5EF4-FFF2-40B4-BE49-F238E27FC236}">
                        <a16:creationId xmlns:a16="http://schemas.microsoft.com/office/drawing/2014/main" id="{CF9D0516-6319-433B-A2BD-5B0480A9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9587229" y="602486"/>
                    <a:ext cx="21192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b="1" dirty="0"/>
                      <a:t>Dashboard + Alertas</a:t>
                    </a:r>
                  </a:p>
                </p:txBody>
              </p:sp>
            </p:grpSp>
            <p:pic>
              <p:nvPicPr>
                <p:cNvPr id="63" name="Imagem 62">
                  <a:extLst>
                    <a:ext uri="{FF2B5EF4-FFF2-40B4-BE49-F238E27FC236}">
                      <a16:creationId xmlns:a16="http://schemas.microsoft.com/office/drawing/2014/main" id="{4EAF3210-C45D-4CA6-B8FD-F036BD0D20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33" r="1681"/>
                <a:stretch/>
              </p:blipFill>
              <p:spPr>
                <a:xfrm>
                  <a:off x="3181883" y="2008713"/>
                  <a:ext cx="398776" cy="233179"/>
                </a:xfrm>
                <a:prstGeom prst="rect">
                  <a:avLst/>
                </a:prstGeom>
              </p:spPr>
            </p:pic>
          </p:grpSp>
          <p:pic>
            <p:nvPicPr>
              <p:cNvPr id="70" name="Picture 4" descr="Resultado de imagem para spring boot icon">
                <a:extLst>
                  <a:ext uri="{FF2B5EF4-FFF2-40B4-BE49-F238E27FC236}">
                    <a16:creationId xmlns:a16="http://schemas.microsoft.com/office/drawing/2014/main" id="{13FA67E5-6982-4881-B267-E8F2206D55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657" y="3893187"/>
                <a:ext cx="620345" cy="607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3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DC6C0A7A-AC41-4607-B5A9-AD2956479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314" y="2887929"/>
              <a:ext cx="1139907" cy="109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D388C72A-4E16-45BE-BC84-859A6450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206" y="2887929"/>
              <a:ext cx="1139907" cy="109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6542233E-BF60-4657-9423-E4B9D704F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1" y="2870784"/>
              <a:ext cx="1139907" cy="109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16D856B3-0AAE-46C6-A90F-1B8F17E21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4572" y="2874009"/>
              <a:ext cx="1139907" cy="109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004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25738-D68E-482A-9341-AA7AF253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384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Segunda versão – </a:t>
            </a:r>
            <a:r>
              <a:rPr lang="pt-BR" sz="4000" b="1" dirty="0"/>
              <a:t>Acompanhamentos </a:t>
            </a:r>
            <a:r>
              <a:rPr lang="pt-BR" sz="4000" dirty="0"/>
              <a:t>–</a:t>
            </a:r>
            <a:r>
              <a:rPr lang="pt-BR" sz="4000" b="1" dirty="0"/>
              <a:t> </a:t>
            </a:r>
            <a:r>
              <a:rPr lang="pt-BR" sz="4000" dirty="0"/>
              <a:t>(01/03/2020)</a:t>
            </a:r>
            <a:endParaRPr lang="pt-BR" sz="4000" b="1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0D5109A-A572-425A-839B-08B811847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5522"/>
              </p:ext>
            </p:extLst>
          </p:nvPr>
        </p:nvGraphicFramePr>
        <p:xfrm>
          <a:off x="838200" y="1348509"/>
          <a:ext cx="10515600" cy="542895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13873">
                  <a:extLst>
                    <a:ext uri="{9D8B030D-6E8A-4147-A177-3AD203B41FA5}">
                      <a16:colId xmlns:a16="http://schemas.microsoft.com/office/drawing/2014/main" val="607975551"/>
                    </a:ext>
                  </a:extLst>
                </a:gridCol>
                <a:gridCol w="6631709">
                  <a:extLst>
                    <a:ext uri="{9D8B030D-6E8A-4147-A177-3AD203B41FA5}">
                      <a16:colId xmlns:a16="http://schemas.microsoft.com/office/drawing/2014/main" val="966528514"/>
                    </a:ext>
                  </a:extLst>
                </a:gridCol>
                <a:gridCol w="846750">
                  <a:extLst>
                    <a:ext uri="{9D8B030D-6E8A-4147-A177-3AD203B41FA5}">
                      <a16:colId xmlns:a16="http://schemas.microsoft.com/office/drawing/2014/main" val="750814903"/>
                    </a:ext>
                  </a:extLst>
                </a:gridCol>
                <a:gridCol w="1723268">
                  <a:extLst>
                    <a:ext uri="{9D8B030D-6E8A-4147-A177-3AD203B41FA5}">
                      <a16:colId xmlns:a16="http://schemas.microsoft.com/office/drawing/2014/main" val="2356324435"/>
                    </a:ext>
                  </a:extLst>
                </a:gridCol>
              </a:tblGrid>
              <a:tr h="34174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Sequência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Tarefa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Datas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Como e onde fazer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30600"/>
                  </a:ext>
                </a:extLst>
              </a:tr>
              <a:tr h="23957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>
                          <a:effectLst/>
                        </a:rPr>
                        <a:t>Eventuais ajustes na versão anterior</a:t>
                      </a:r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Geral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3537358520"/>
                  </a:ext>
                </a:extLst>
              </a:tr>
              <a:tr h="27766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Modelar árvores de decisão para geração de alertas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Reuniões e conversas</a:t>
                      </a:r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2146374503"/>
                  </a:ext>
                </a:extLst>
              </a:tr>
              <a:tr h="2529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3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da lógica na base de dados para disparo de informes 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Base de dados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3781059260"/>
                  </a:ext>
                </a:extLst>
              </a:tr>
              <a:tr h="27455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4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da lógica de negócio para disparo automático (schedule </a:t>
                      </a:r>
                      <a:r>
                        <a:rPr lang="pt-BR" sz="1400" dirty="0" err="1">
                          <a:effectLst/>
                        </a:rPr>
                        <a:t>cron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expression</a:t>
                      </a:r>
                      <a:r>
                        <a:rPr lang="pt-BR" sz="1400" dirty="0">
                          <a:effectLst/>
                        </a:rPr>
                        <a:t>) de informes p/ os profissionais de saúde (Email ou SMS)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Back-end</a:t>
                      </a:r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2890432930"/>
                  </a:ext>
                </a:extLst>
              </a:tr>
              <a:tr h="27455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5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da lógica de negócio para disparo manual de informes p/ os profissionais de saúde (Email ou SMS)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Back-end</a:t>
                      </a:r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2771761906"/>
                  </a:ext>
                </a:extLst>
              </a:tr>
              <a:tr h="27455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6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da lógica de negócio para disparo manual de informes p/ os pacientes do grupo de risco (Email ou SMS)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2478806905"/>
                  </a:ext>
                </a:extLst>
              </a:tr>
              <a:tr h="27455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  <a:endParaRPr lang="pt-BR" sz="1400" b="1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da lógica de negócio para disparo automático (schedule </a:t>
                      </a:r>
                      <a:r>
                        <a:rPr lang="pt-BR" sz="1400" dirty="0" err="1">
                          <a:effectLst/>
                        </a:rPr>
                        <a:t>cron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expression</a:t>
                      </a:r>
                      <a:r>
                        <a:rPr lang="pt-BR" sz="1400" dirty="0">
                          <a:effectLst/>
                        </a:rPr>
                        <a:t>) de informes p/ os pacientes do grupo de risco (Email ou SMS)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3071078360"/>
                  </a:ext>
                </a:extLst>
              </a:tr>
              <a:tr h="3281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8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de </a:t>
                      </a:r>
                      <a:r>
                        <a:rPr lang="pt-BR" sz="1400" dirty="0" err="1">
                          <a:effectLst/>
                        </a:rPr>
                        <a:t>endpoint</a:t>
                      </a:r>
                      <a:r>
                        <a:rPr lang="pt-BR" sz="1400" dirty="0">
                          <a:effectLst/>
                        </a:rPr>
                        <a:t> para obtenção de dados gerenciais de acompanhamento de pacientes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1999601309"/>
                  </a:ext>
                </a:extLst>
              </a:tr>
              <a:tr h="2941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9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>
                          <a:effectLst/>
                        </a:rPr>
                        <a:t>Criação de tela gerencial web de acompanhamento de pacientes (Página Web)</a:t>
                      </a:r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2695808130"/>
                  </a:ext>
                </a:extLst>
              </a:tr>
              <a:tr h="481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de funcionalidade de disparo de informes tela gerencial web de acompanhamento de pacientes (Página Web)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2760783531"/>
                  </a:ext>
                </a:extLst>
              </a:tr>
              <a:tr h="2399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11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de cadastro de profissionais de saúde (Página Web)</a:t>
                      </a:r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2764057107"/>
                  </a:ext>
                </a:extLst>
              </a:tr>
              <a:tr h="23957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12</a:t>
                      </a:r>
                      <a:endParaRPr lang="pt-BR" sz="1400" b="1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>
                          <a:effectLst/>
                        </a:rPr>
                        <a:t>Criação de cadastro de paciente (Página Web)</a:t>
                      </a:r>
                      <a:endParaRPr lang="pt-BR" sz="1400" b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 sz="140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  <a:latin typeface="+mn-lt"/>
                      </a:endParaRPr>
                    </a:p>
                  </a:txBody>
                  <a:tcPr marL="12778" marR="12778" marT="8519" marB="8519" anchor="b"/>
                </a:tc>
                <a:extLst>
                  <a:ext uri="{0D108BD9-81ED-4DB2-BD59-A6C34878D82A}">
                    <a16:rowId xmlns:a16="http://schemas.microsoft.com/office/drawing/2014/main" val="4042344345"/>
                  </a:ext>
                </a:extLst>
              </a:tr>
              <a:tr h="23957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13</a:t>
                      </a:r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da tela de login (Página Web)</a:t>
                      </a:r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540868690"/>
                  </a:ext>
                </a:extLst>
              </a:tr>
              <a:tr h="23957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14</a:t>
                      </a:r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de 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poind</a:t>
                      </a:r>
                      <a:r>
                        <a:rPr lang="pt-BR" sz="1400" dirty="0">
                          <a:effectLst/>
                        </a:rPr>
                        <a:t> p/ obtenção de dados Dashboard gerenciais de cadastros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1021479465"/>
                  </a:ext>
                </a:extLst>
              </a:tr>
              <a:tr h="23957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15</a:t>
                      </a:r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de tela Dashboard gerencial web (Página Web)</a:t>
                      </a: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314164080"/>
                  </a:ext>
                </a:extLst>
              </a:tr>
              <a:tr h="23957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16</a:t>
                      </a:r>
                      <a:endParaRPr lang="pt-BR" sz="1400" b="1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dirty="0">
                          <a:effectLst/>
                        </a:rPr>
                        <a:t>Criação da tela de login (Página Web)</a:t>
                      </a:r>
                      <a:endParaRPr lang="pt-BR" sz="1400" b="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endParaRPr lang="pt-BR" sz="1400" dirty="0">
                        <a:effectLst/>
                      </a:endParaRPr>
                    </a:p>
                  </a:txBody>
                  <a:tcPr marL="10186" marR="10186" marT="6790" marB="6790" anchor="b"/>
                </a:tc>
                <a:extLst>
                  <a:ext uri="{0D108BD9-81ED-4DB2-BD59-A6C34878D82A}">
                    <a16:rowId xmlns:a16="http://schemas.microsoft.com/office/drawing/2014/main" val="139359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16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1">
            <a:extLst>
              <a:ext uri="{FF2B5EF4-FFF2-40B4-BE49-F238E27FC236}">
                <a16:creationId xmlns:a16="http://schemas.microsoft.com/office/drawing/2014/main" id="{21ED3B77-9826-4796-93E7-59412A20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pt-BR" sz="4000" dirty="0"/>
              <a:t>Terceira versão – </a:t>
            </a:r>
            <a:r>
              <a:rPr lang="pt-BR" sz="4000" b="1" dirty="0"/>
              <a:t>Integração </a:t>
            </a:r>
            <a:r>
              <a:rPr lang="pt-BR" sz="4000" dirty="0"/>
              <a:t>–</a:t>
            </a:r>
            <a:r>
              <a:rPr lang="pt-BR" sz="4000" b="1" dirty="0"/>
              <a:t> </a:t>
            </a:r>
            <a:r>
              <a:rPr lang="pt-BR" sz="4000" dirty="0"/>
              <a:t>(01/06/2020)</a:t>
            </a:r>
          </a:p>
        </p:txBody>
      </p: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4F608B2E-7EA4-47AD-A8F2-D0786C99C8BE}"/>
              </a:ext>
            </a:extLst>
          </p:cNvPr>
          <p:cNvGrpSpPr/>
          <p:nvPr/>
        </p:nvGrpSpPr>
        <p:grpSpPr>
          <a:xfrm>
            <a:off x="0" y="1167414"/>
            <a:ext cx="12258147" cy="5580062"/>
            <a:chOff x="0" y="1167414"/>
            <a:chExt cx="12258147" cy="5580062"/>
          </a:xfrm>
        </p:grpSpPr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92D725DD-8269-448B-B9B1-443840DB87DD}"/>
                </a:ext>
              </a:extLst>
            </p:cNvPr>
            <p:cNvGrpSpPr/>
            <p:nvPr/>
          </p:nvGrpSpPr>
          <p:grpSpPr>
            <a:xfrm>
              <a:off x="0" y="1167414"/>
              <a:ext cx="12258147" cy="5580062"/>
              <a:chOff x="0" y="1167414"/>
              <a:chExt cx="12258147" cy="5580062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6C56F27-5BE7-4320-900F-E648E56A8A76}"/>
                  </a:ext>
                </a:extLst>
              </p:cNvPr>
              <p:cNvSpPr/>
              <p:nvPr/>
            </p:nvSpPr>
            <p:spPr>
              <a:xfrm>
                <a:off x="62400" y="1187154"/>
                <a:ext cx="12067199" cy="56230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62F20515-6C2D-484C-9A81-578D42A2D884}"/>
                  </a:ext>
                </a:extLst>
              </p:cNvPr>
              <p:cNvGrpSpPr/>
              <p:nvPr/>
            </p:nvGrpSpPr>
            <p:grpSpPr>
              <a:xfrm>
                <a:off x="6742963" y="2311783"/>
                <a:ext cx="5515184" cy="3433604"/>
                <a:chOff x="6756585" y="1868230"/>
                <a:chExt cx="5515184" cy="3433604"/>
              </a:xfrm>
              <a:solidFill>
                <a:srgbClr val="FFC000"/>
              </a:solidFill>
            </p:grpSpPr>
            <p:sp>
              <p:nvSpPr>
                <p:cNvPr id="48" name="Retângulo 47">
                  <a:extLst>
                    <a:ext uri="{FF2B5EF4-FFF2-40B4-BE49-F238E27FC236}">
                      <a16:creationId xmlns:a16="http://schemas.microsoft.com/office/drawing/2014/main" id="{31682788-3F08-4607-80F9-0662B2408835}"/>
                    </a:ext>
                  </a:extLst>
                </p:cNvPr>
                <p:cNvSpPr/>
                <p:nvPr/>
              </p:nvSpPr>
              <p:spPr>
                <a:xfrm>
                  <a:off x="6756585" y="1916606"/>
                  <a:ext cx="5293284" cy="3385228"/>
                </a:xfrm>
                <a:prstGeom prst="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4FB23D62-39FF-474D-B575-E43439CCBF60}"/>
                    </a:ext>
                  </a:extLst>
                </p:cNvPr>
                <p:cNvSpPr txBox="1"/>
                <p:nvPr/>
              </p:nvSpPr>
              <p:spPr>
                <a:xfrm>
                  <a:off x="10487692" y="2132049"/>
                  <a:ext cx="17840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/>
                    <a:t>Demais integrações</a:t>
                  </a:r>
                </a:p>
              </p:txBody>
            </p:sp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CD005B1A-344D-44EB-BB04-30D60154C62D}"/>
                    </a:ext>
                  </a:extLst>
                </p:cNvPr>
                <p:cNvSpPr txBox="1"/>
                <p:nvPr/>
              </p:nvSpPr>
              <p:spPr>
                <a:xfrm>
                  <a:off x="6885924" y="1868230"/>
                  <a:ext cx="17156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/>
                    <a:t>Lógica de integração com o e-SUS AB</a:t>
                  </a:r>
                </a:p>
              </p:txBody>
            </p:sp>
            <p:cxnSp>
              <p:nvCxnSpPr>
                <p:cNvPr id="58" name="Conector de Seta Reta 57">
                  <a:extLst>
                    <a:ext uri="{FF2B5EF4-FFF2-40B4-BE49-F238E27FC236}">
                      <a16:creationId xmlns:a16="http://schemas.microsoft.com/office/drawing/2014/main" id="{7DFE8829-E2B9-445C-BE41-80EBB2FE37E1}"/>
                    </a:ext>
                  </a:extLst>
                </p:cNvPr>
                <p:cNvCxnSpPr>
                  <a:cxnSpLocks/>
                  <a:endCxn id="78" idx="0"/>
                </p:cNvCxnSpPr>
                <p:nvPr/>
              </p:nvCxnSpPr>
              <p:spPr>
                <a:xfrm>
                  <a:off x="7489268" y="3536423"/>
                  <a:ext cx="2140163" cy="680976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de Seta Reta 58">
                  <a:extLst>
                    <a:ext uri="{FF2B5EF4-FFF2-40B4-BE49-F238E27FC236}">
                      <a16:creationId xmlns:a16="http://schemas.microsoft.com/office/drawing/2014/main" id="{E3E7917F-CE6A-4DE6-AD83-F462245C8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93236" y="3536423"/>
                  <a:ext cx="0" cy="73575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de Seta Reta 59">
                  <a:extLst>
                    <a:ext uri="{FF2B5EF4-FFF2-40B4-BE49-F238E27FC236}">
                      <a16:creationId xmlns:a16="http://schemas.microsoft.com/office/drawing/2014/main" id="{C9010E17-1CF6-44A1-A332-0092652F3579}"/>
                    </a:ext>
                  </a:extLst>
                </p:cNvPr>
                <p:cNvCxnSpPr/>
                <p:nvPr/>
              </p:nvCxnSpPr>
              <p:spPr>
                <a:xfrm flipH="1">
                  <a:off x="9472435" y="3612541"/>
                  <a:ext cx="1952192" cy="659639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997C270D-4AB3-4FB3-AE7E-EFF267647105}"/>
                  </a:ext>
                </a:extLst>
              </p:cNvPr>
              <p:cNvSpPr txBox="1"/>
              <p:nvPr/>
            </p:nvSpPr>
            <p:spPr>
              <a:xfrm>
                <a:off x="140553" y="3673494"/>
                <a:ext cx="17158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Profissionais Offline região</a:t>
                </a:r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EA6C22EB-57E8-4806-ABC7-20C014B65C7F}"/>
                  </a:ext>
                </a:extLst>
              </p:cNvPr>
              <p:cNvSpPr txBox="1"/>
              <p:nvPr/>
            </p:nvSpPr>
            <p:spPr>
              <a:xfrm>
                <a:off x="3128789" y="3620094"/>
                <a:ext cx="171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Pacientes Offline região</a:t>
                </a:r>
              </a:p>
            </p:txBody>
          </p: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AF58D919-B0B4-4B58-A60E-30D7135D0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1062" y="1205217"/>
                <a:ext cx="0" cy="54482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D5B00A10-7DA9-482F-B77B-EA173F1B1F0B}"/>
                  </a:ext>
                </a:extLst>
              </p:cNvPr>
              <p:cNvSpPr/>
              <p:nvPr/>
            </p:nvSpPr>
            <p:spPr>
              <a:xfrm>
                <a:off x="8599498" y="1205217"/>
                <a:ext cx="18053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80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Back-</a:t>
                </a:r>
                <a:r>
                  <a:rPr lang="pt-BR" sz="2800" b="1" i="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end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788041AF-C60E-4EC1-925D-582B11B3CA95}"/>
                  </a:ext>
                </a:extLst>
              </p:cNvPr>
              <p:cNvSpPr/>
              <p:nvPr/>
            </p:nvSpPr>
            <p:spPr>
              <a:xfrm>
                <a:off x="2185597" y="1167414"/>
                <a:ext cx="1863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80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Front-</a:t>
                </a:r>
                <a:r>
                  <a:rPr lang="pt-BR" sz="2800" b="1" i="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end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7D5E01B3-37BE-45CC-A45C-0BC0670E74EC}"/>
                  </a:ext>
                </a:extLst>
              </p:cNvPr>
              <p:cNvCxnSpPr/>
              <p:nvPr/>
            </p:nvCxnSpPr>
            <p:spPr>
              <a:xfrm>
                <a:off x="0" y="3644810"/>
                <a:ext cx="65210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" name="Picture 2" descr="Resultado de imagem para mongo db icon">
                <a:extLst>
                  <a:ext uri="{FF2B5EF4-FFF2-40B4-BE49-F238E27FC236}">
                    <a16:creationId xmlns:a16="http://schemas.microsoft.com/office/drawing/2014/main" id="{C5799700-8F6E-4A10-9AD4-E9D8C9157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62335" y="4660952"/>
                <a:ext cx="1106948" cy="1106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DF3E94C-8B3D-4FA7-BCB3-0DFE5C607FF7}"/>
                  </a:ext>
                </a:extLst>
              </p:cNvPr>
              <p:cNvSpPr txBox="1"/>
              <p:nvPr/>
            </p:nvSpPr>
            <p:spPr>
              <a:xfrm>
                <a:off x="7516396" y="4876147"/>
                <a:ext cx="15814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Base de dados de integração</a:t>
                </a:r>
              </a:p>
            </p:txBody>
          </p:sp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ABCA9010-0EB2-47C5-9B0C-3B55C0C953C5}"/>
                  </a:ext>
                </a:extLst>
              </p:cNvPr>
              <p:cNvSpPr txBox="1"/>
              <p:nvPr/>
            </p:nvSpPr>
            <p:spPr>
              <a:xfrm>
                <a:off x="8615098" y="2301345"/>
                <a:ext cx="17156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Lógica de integração com a prefeitura</a:t>
                </a:r>
              </a:p>
            </p:txBody>
          </p:sp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7C780B1F-4D2C-4617-8C38-64313B8E04BE}"/>
                  </a:ext>
                </a:extLst>
              </p:cNvPr>
              <p:cNvSpPr txBox="1"/>
              <p:nvPr/>
            </p:nvSpPr>
            <p:spPr>
              <a:xfrm>
                <a:off x="6702728" y="2030832"/>
                <a:ext cx="246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Contêiner de integração</a:t>
                </a:r>
                <a:endParaRPr lang="pt-BR" dirty="0"/>
              </a:p>
            </p:txBody>
          </p:sp>
          <p:grpSp>
            <p:nvGrpSpPr>
              <p:cNvPr id="99" name="Agrupar 98">
                <a:extLst>
                  <a:ext uri="{FF2B5EF4-FFF2-40B4-BE49-F238E27FC236}">
                    <a16:creationId xmlns:a16="http://schemas.microsoft.com/office/drawing/2014/main" id="{00EE821E-AE38-4DBD-872F-A69403573548}"/>
                  </a:ext>
                </a:extLst>
              </p:cNvPr>
              <p:cNvGrpSpPr/>
              <p:nvPr/>
            </p:nvGrpSpPr>
            <p:grpSpPr>
              <a:xfrm>
                <a:off x="3187650" y="4250605"/>
                <a:ext cx="1208665" cy="2449996"/>
                <a:chOff x="1865423" y="4343160"/>
                <a:chExt cx="1208665" cy="2449996"/>
              </a:xfrm>
            </p:grpSpPr>
            <p:grpSp>
              <p:nvGrpSpPr>
                <p:cNvPr id="82" name="Agrupar 81">
                  <a:extLst>
                    <a:ext uri="{FF2B5EF4-FFF2-40B4-BE49-F238E27FC236}">
                      <a16:creationId xmlns:a16="http://schemas.microsoft.com/office/drawing/2014/main" id="{E3A5D00A-3B69-433A-9281-D6C903FE3274}"/>
                    </a:ext>
                  </a:extLst>
                </p:cNvPr>
                <p:cNvGrpSpPr/>
                <p:nvPr/>
              </p:nvGrpSpPr>
              <p:grpSpPr>
                <a:xfrm>
                  <a:off x="1865423" y="4343160"/>
                  <a:ext cx="1208665" cy="2449996"/>
                  <a:chOff x="1865423" y="4343160"/>
                  <a:chExt cx="1208665" cy="2449996"/>
                </a:xfrm>
              </p:grpSpPr>
              <p:pic>
                <p:nvPicPr>
                  <p:cNvPr id="83" name="Picture 30" descr="Resultado de imagem para nativescript formularios">
                    <a:extLst>
                      <a:ext uri="{FF2B5EF4-FFF2-40B4-BE49-F238E27FC236}">
                        <a16:creationId xmlns:a16="http://schemas.microsoft.com/office/drawing/2014/main" id="{565AE191-278A-4A20-814C-99342EE57F6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65423" y="4343160"/>
                    <a:ext cx="1208665" cy="24499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" name="Picture 4" descr="Resultado de imagem para nativescript notificaÃ§Ãµes">
                    <a:extLst>
                      <a:ext uri="{FF2B5EF4-FFF2-40B4-BE49-F238E27FC236}">
                        <a16:creationId xmlns:a16="http://schemas.microsoft.com/office/drawing/2014/main" id="{5204A7FD-F314-48E4-9115-02B6EE55FB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12681" y="4572001"/>
                    <a:ext cx="1103294" cy="19421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4098" name="Picture 2" descr="Resultado de imagem para nativescript lista">
                  <a:extLst>
                    <a:ext uri="{FF2B5EF4-FFF2-40B4-BE49-F238E27FC236}">
                      <a16:creationId xmlns:a16="http://schemas.microsoft.com/office/drawing/2014/main" id="{423EFC94-1AAA-404B-9304-C8CCAB37D8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4043" y="4576808"/>
                  <a:ext cx="1091932" cy="19236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0" name="Agrupar 99">
                <a:extLst>
                  <a:ext uri="{FF2B5EF4-FFF2-40B4-BE49-F238E27FC236}">
                    <a16:creationId xmlns:a16="http://schemas.microsoft.com/office/drawing/2014/main" id="{2B7373E7-5302-4264-B860-CFEE28563D33}"/>
                  </a:ext>
                </a:extLst>
              </p:cNvPr>
              <p:cNvGrpSpPr/>
              <p:nvPr/>
            </p:nvGrpSpPr>
            <p:grpSpPr>
              <a:xfrm>
                <a:off x="182374" y="4297480"/>
                <a:ext cx="1208665" cy="2449996"/>
                <a:chOff x="182374" y="4297480"/>
                <a:chExt cx="1208665" cy="2449996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id="{A5A3301A-253E-44CC-B846-6A1785E42FCA}"/>
                    </a:ext>
                  </a:extLst>
                </p:cNvPr>
                <p:cNvGrpSpPr/>
                <p:nvPr/>
              </p:nvGrpSpPr>
              <p:grpSpPr>
                <a:xfrm>
                  <a:off x="182374" y="4297480"/>
                  <a:ext cx="1208665" cy="2449996"/>
                  <a:chOff x="182374" y="4297480"/>
                  <a:chExt cx="1208665" cy="2449996"/>
                </a:xfrm>
              </p:grpSpPr>
              <p:pic>
                <p:nvPicPr>
                  <p:cNvPr id="86" name="Picture 30" descr="Resultado de imagem para nativescript formularios">
                    <a:extLst>
                      <a:ext uri="{FF2B5EF4-FFF2-40B4-BE49-F238E27FC236}">
                        <a16:creationId xmlns:a16="http://schemas.microsoft.com/office/drawing/2014/main" id="{BF569EBF-FC2B-4666-8EDB-0AE39DD601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2374" y="4297480"/>
                    <a:ext cx="1208665" cy="24499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7" name="Picture 4" descr="Resultado de imagem para nativescript notificaÃ§Ãµes">
                    <a:extLst>
                      <a:ext uri="{FF2B5EF4-FFF2-40B4-BE49-F238E27FC236}">
                        <a16:creationId xmlns:a16="http://schemas.microsoft.com/office/drawing/2014/main" id="{E34D7288-8696-4432-908D-CD4EF9EB02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9348" y="4562594"/>
                    <a:ext cx="1103294" cy="19421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1" name="Picture 2" descr="Resultado de imagem para nativescript lista">
                  <a:extLst>
                    <a:ext uri="{FF2B5EF4-FFF2-40B4-BE49-F238E27FC236}">
                      <a16:creationId xmlns:a16="http://schemas.microsoft.com/office/drawing/2014/main" id="{F1B751F6-F2F0-4F12-8969-2DDE5CD0B0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0710" y="4562594"/>
                  <a:ext cx="1091932" cy="19236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100" name="Picture 4" descr="Resultado de imagem para sqlite icon">
                <a:extLst>
                  <a:ext uri="{FF2B5EF4-FFF2-40B4-BE49-F238E27FC236}">
                    <a16:creationId xmlns:a16="http://schemas.microsoft.com/office/drawing/2014/main" id="{B45301F4-3CAC-4CCA-BEA0-8131621827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6319" y="6025630"/>
                <a:ext cx="1010352" cy="479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2" name="Picture 6" descr="Resultado de imagem para base de dados icon">
                <a:extLst>
                  <a:ext uri="{FF2B5EF4-FFF2-40B4-BE49-F238E27FC236}">
                    <a16:creationId xmlns:a16="http://schemas.microsoft.com/office/drawing/2014/main" id="{C1A0C2EE-0EFF-43BE-BE17-BF8B484B1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4932" y="5352415"/>
                <a:ext cx="676341" cy="676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3" name="Conector de Seta Reta 102">
                <a:extLst>
                  <a:ext uri="{FF2B5EF4-FFF2-40B4-BE49-F238E27FC236}">
                    <a16:creationId xmlns:a16="http://schemas.microsoft.com/office/drawing/2014/main" id="{C205B639-837F-4D42-AFA4-4DEC8C2FE069}"/>
                  </a:ext>
                </a:extLst>
              </p:cNvPr>
              <p:cNvCxnSpPr>
                <a:cxnSpLocks/>
                <a:stCxn id="83" idx="1"/>
                <a:endCxn id="4102" idx="3"/>
              </p:cNvCxnSpPr>
              <p:nvPr/>
            </p:nvCxnSpPr>
            <p:spPr>
              <a:xfrm flipH="1">
                <a:off x="2591273" y="5475603"/>
                <a:ext cx="596377" cy="2149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de Seta Reta 104">
                <a:extLst>
                  <a:ext uri="{FF2B5EF4-FFF2-40B4-BE49-F238E27FC236}">
                    <a16:creationId xmlns:a16="http://schemas.microsoft.com/office/drawing/2014/main" id="{0A08B25A-70C0-45DA-BA56-1A79C3FA1AB0}"/>
                  </a:ext>
                </a:extLst>
              </p:cNvPr>
              <p:cNvCxnSpPr>
                <a:cxnSpLocks/>
                <a:stCxn id="86" idx="3"/>
                <a:endCxn id="4102" idx="1"/>
              </p:cNvCxnSpPr>
              <p:nvPr/>
            </p:nvCxnSpPr>
            <p:spPr>
              <a:xfrm>
                <a:off x="1391039" y="5522478"/>
                <a:ext cx="523893" cy="168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2" name="Picture 6" descr="Resultado de imagem para container microservices icon">
                <a:extLst>
                  <a:ext uri="{FF2B5EF4-FFF2-40B4-BE49-F238E27FC236}">
                    <a16:creationId xmlns:a16="http://schemas.microsoft.com/office/drawing/2014/main" id="{336CED7B-2D2E-4EE0-9FCD-C5C950DD7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10497" y="4479261"/>
                <a:ext cx="1463982" cy="1250485"/>
              </a:xfrm>
              <a:prstGeom prst="rect">
                <a:avLst/>
              </a:prstGeom>
              <a:noFill/>
            </p:spPr>
          </p:pic>
          <p:grpSp>
            <p:nvGrpSpPr>
              <p:cNvPr id="113" name="Agrupar 112">
                <a:extLst>
                  <a:ext uri="{FF2B5EF4-FFF2-40B4-BE49-F238E27FC236}">
                    <a16:creationId xmlns:a16="http://schemas.microsoft.com/office/drawing/2014/main" id="{DD5FAE79-A135-496C-A4A2-17878AB92039}"/>
                  </a:ext>
                </a:extLst>
              </p:cNvPr>
              <p:cNvGrpSpPr/>
              <p:nvPr/>
            </p:nvGrpSpPr>
            <p:grpSpPr>
              <a:xfrm>
                <a:off x="5785123" y="2285859"/>
                <a:ext cx="776175" cy="1064042"/>
                <a:chOff x="5785123" y="2285859"/>
                <a:chExt cx="776175" cy="1064042"/>
              </a:xfrm>
            </p:grpSpPr>
            <p:pic>
              <p:nvPicPr>
                <p:cNvPr id="114" name="Picture 22" descr="Resultado de imagem para angular icon">
                  <a:extLst>
                    <a:ext uri="{FF2B5EF4-FFF2-40B4-BE49-F238E27FC236}">
                      <a16:creationId xmlns:a16="http://schemas.microsoft.com/office/drawing/2014/main" id="{59A5BE56-BCEC-49F6-A9FB-9FEA9A03D5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7345" y="2285859"/>
                  <a:ext cx="704424" cy="7044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252A0E63-3A1E-4A33-94F7-F59D889147E0}"/>
                    </a:ext>
                  </a:extLst>
                </p:cNvPr>
                <p:cNvSpPr txBox="1"/>
                <p:nvPr/>
              </p:nvSpPr>
              <p:spPr>
                <a:xfrm>
                  <a:off x="5785123" y="2888236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/>
                    <a:t>WEB</a:t>
                  </a:r>
                </a:p>
              </p:txBody>
            </p:sp>
          </p:grp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B4215F26-1076-4A84-93AD-B05B000584C3}"/>
                  </a:ext>
                </a:extLst>
              </p:cNvPr>
              <p:cNvGrpSpPr/>
              <p:nvPr/>
            </p:nvGrpSpPr>
            <p:grpSpPr>
              <a:xfrm>
                <a:off x="5297973" y="4947329"/>
                <a:ext cx="1175322" cy="1051403"/>
                <a:chOff x="5297973" y="4947329"/>
                <a:chExt cx="1175322" cy="1051403"/>
              </a:xfrm>
            </p:grpSpPr>
            <p:pic>
              <p:nvPicPr>
                <p:cNvPr id="117" name="Picture 28" descr="Resultado de imagem para nativescript icon">
                  <a:extLst>
                    <a:ext uri="{FF2B5EF4-FFF2-40B4-BE49-F238E27FC236}">
                      <a16:creationId xmlns:a16="http://schemas.microsoft.com/office/drawing/2014/main" id="{DED6AB6F-B694-4FC2-850C-213551E8FD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15360" y="4947329"/>
                  <a:ext cx="555180" cy="6322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8" name="CaixaDeTexto 117">
                  <a:extLst>
                    <a:ext uri="{FF2B5EF4-FFF2-40B4-BE49-F238E27FC236}">
                      <a16:creationId xmlns:a16="http://schemas.microsoft.com/office/drawing/2014/main" id="{FE0526FE-4F18-4663-BDBD-16D197A07FED}"/>
                    </a:ext>
                  </a:extLst>
                </p:cNvPr>
                <p:cNvSpPr txBox="1"/>
                <p:nvPr/>
              </p:nvSpPr>
              <p:spPr>
                <a:xfrm>
                  <a:off x="5297973" y="5537067"/>
                  <a:ext cx="11753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/>
                    <a:t>MOBILE</a:t>
                  </a:r>
                </a:p>
              </p:txBody>
            </p:sp>
          </p:grpSp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AB3EE811-3A1F-4FBF-966A-32280F9DBE9A}"/>
                  </a:ext>
                </a:extLst>
              </p:cNvPr>
              <p:cNvGrpSpPr/>
              <p:nvPr/>
            </p:nvGrpSpPr>
            <p:grpSpPr>
              <a:xfrm>
                <a:off x="74973" y="1700467"/>
                <a:ext cx="2576294" cy="1824785"/>
                <a:chOff x="3137261" y="1710324"/>
                <a:chExt cx="2576294" cy="1824785"/>
              </a:xfrm>
            </p:grpSpPr>
            <p:grpSp>
              <p:nvGrpSpPr>
                <p:cNvPr id="121" name="Agrupar 120">
                  <a:extLst>
                    <a:ext uri="{FF2B5EF4-FFF2-40B4-BE49-F238E27FC236}">
                      <a16:creationId xmlns:a16="http://schemas.microsoft.com/office/drawing/2014/main" id="{FACEC895-AD42-4C81-82B8-64CB215B6008}"/>
                    </a:ext>
                  </a:extLst>
                </p:cNvPr>
                <p:cNvGrpSpPr/>
                <p:nvPr/>
              </p:nvGrpSpPr>
              <p:grpSpPr>
                <a:xfrm>
                  <a:off x="3137261" y="1710324"/>
                  <a:ext cx="2576294" cy="1824785"/>
                  <a:chOff x="9300968" y="612388"/>
                  <a:chExt cx="2576294" cy="1824785"/>
                </a:xfrm>
              </p:grpSpPr>
              <p:pic>
                <p:nvPicPr>
                  <p:cNvPr id="123" name="Picture 26" descr="Resultado de imagem para angular dashboard">
                    <a:extLst>
                      <a:ext uri="{FF2B5EF4-FFF2-40B4-BE49-F238E27FC236}">
                        <a16:creationId xmlns:a16="http://schemas.microsoft.com/office/drawing/2014/main" id="{EB56D57D-6D23-48D6-BC6D-A33A5C8191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57" t="12957" r="4538" b="21755"/>
                  <a:stretch/>
                </p:blipFill>
                <p:spPr bwMode="auto">
                  <a:xfrm>
                    <a:off x="9300968" y="935829"/>
                    <a:ext cx="2576294" cy="15013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4" name="CaixaDeTexto 123">
                    <a:extLst>
                      <a:ext uri="{FF2B5EF4-FFF2-40B4-BE49-F238E27FC236}">
                        <a16:creationId xmlns:a16="http://schemas.microsoft.com/office/drawing/2014/main" id="{81D242F2-961C-4478-A55D-7B587AD276AC}"/>
                      </a:ext>
                    </a:extLst>
                  </p:cNvPr>
                  <p:cNvSpPr txBox="1"/>
                  <p:nvPr/>
                </p:nvSpPr>
                <p:spPr>
                  <a:xfrm>
                    <a:off x="9432105" y="612388"/>
                    <a:ext cx="24451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b="1" dirty="0"/>
                      <a:t>Dashboard + integração</a:t>
                    </a:r>
                  </a:p>
                </p:txBody>
              </p:sp>
            </p:grpSp>
            <p:pic>
              <p:nvPicPr>
                <p:cNvPr id="122" name="Imagem 121">
                  <a:extLst>
                    <a:ext uri="{FF2B5EF4-FFF2-40B4-BE49-F238E27FC236}">
                      <a16:creationId xmlns:a16="http://schemas.microsoft.com/office/drawing/2014/main" id="{9CB2AE6F-F3D2-4BC6-A869-89E2777E5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33" r="1681"/>
                <a:stretch/>
              </p:blipFill>
              <p:spPr>
                <a:xfrm>
                  <a:off x="3181883" y="2008713"/>
                  <a:ext cx="398776" cy="233179"/>
                </a:xfrm>
                <a:prstGeom prst="rect">
                  <a:avLst/>
                </a:prstGeom>
              </p:spPr>
            </p:pic>
          </p:grpSp>
          <p:pic>
            <p:nvPicPr>
              <p:cNvPr id="129" name="Picture 4" descr="Resultado de imagem para spring boot icon">
                <a:extLst>
                  <a:ext uri="{FF2B5EF4-FFF2-40B4-BE49-F238E27FC236}">
                    <a16:creationId xmlns:a16="http://schemas.microsoft.com/office/drawing/2014/main" id="{A494AD69-FD84-45B9-9730-30AEE6F5DA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657" y="3893187"/>
                <a:ext cx="620345" cy="607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1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F68D6C27-7AD7-4F8D-A5A1-C06657BDE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777" y="2892008"/>
              <a:ext cx="969160" cy="1053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C07125CF-3FC6-439F-8940-3B406A7E1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8326" y="2891516"/>
              <a:ext cx="969160" cy="1053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E4A309A6-9A81-4A24-A1D0-B54B7FCCE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687" y="2885128"/>
              <a:ext cx="969160" cy="1053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982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05490-4BBD-4961-BD33-A43143DC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pt-BR" sz="4000" dirty="0"/>
              <a:t>Terceira versão – </a:t>
            </a:r>
            <a:r>
              <a:rPr lang="pt-BR" sz="4000" b="1" dirty="0"/>
              <a:t>Integração </a:t>
            </a:r>
            <a:r>
              <a:rPr lang="pt-BR" sz="4000" dirty="0"/>
              <a:t>–</a:t>
            </a:r>
            <a:r>
              <a:rPr lang="pt-BR" sz="4000" b="1" dirty="0"/>
              <a:t> </a:t>
            </a:r>
            <a:r>
              <a:rPr lang="pt-BR" sz="4000" dirty="0"/>
              <a:t>(01/06/2020)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EC262B7-EE95-4548-8A49-C7C0DA7C1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68583"/>
              </p:ext>
            </p:extLst>
          </p:nvPr>
        </p:nvGraphicFramePr>
        <p:xfrm>
          <a:off x="838200" y="1237674"/>
          <a:ext cx="10515600" cy="359800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76927">
                  <a:extLst>
                    <a:ext uri="{9D8B030D-6E8A-4147-A177-3AD203B41FA5}">
                      <a16:colId xmlns:a16="http://schemas.microsoft.com/office/drawing/2014/main" val="34001224"/>
                    </a:ext>
                  </a:extLst>
                </a:gridCol>
                <a:gridCol w="6188364">
                  <a:extLst>
                    <a:ext uri="{9D8B030D-6E8A-4147-A177-3AD203B41FA5}">
                      <a16:colId xmlns:a16="http://schemas.microsoft.com/office/drawing/2014/main" val="1542934334"/>
                    </a:ext>
                  </a:extLst>
                </a:gridCol>
                <a:gridCol w="1327041">
                  <a:extLst>
                    <a:ext uri="{9D8B030D-6E8A-4147-A177-3AD203B41FA5}">
                      <a16:colId xmlns:a16="http://schemas.microsoft.com/office/drawing/2014/main" val="4046592143"/>
                    </a:ext>
                  </a:extLst>
                </a:gridCol>
                <a:gridCol w="1723268">
                  <a:extLst>
                    <a:ext uri="{9D8B030D-6E8A-4147-A177-3AD203B41FA5}">
                      <a16:colId xmlns:a16="http://schemas.microsoft.com/office/drawing/2014/main" val="3148940598"/>
                    </a:ext>
                  </a:extLst>
                </a:gridCol>
              </a:tblGrid>
              <a:tr h="32327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Sequência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Tarefa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Datas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Como e onde fazer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186" marR="10186" marT="6790" marB="679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37252"/>
                  </a:ext>
                </a:extLst>
              </a:tr>
              <a:tr h="42070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1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Eventuais ajustes na versão anterior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Geral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100082903"/>
                  </a:ext>
                </a:extLst>
              </a:tr>
              <a:tr h="60453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2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Criação da lógica de negócio para integração com base de dados da prefeitura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Back-</a:t>
                      </a:r>
                      <a:r>
                        <a:rPr lang="pt-BR" dirty="0" err="1">
                          <a:effectLst/>
                        </a:rPr>
                        <a:t>end</a:t>
                      </a:r>
                      <a:endParaRPr lang="pt-BR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921149080"/>
                  </a:ext>
                </a:extLst>
              </a:tr>
              <a:tr h="6188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3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Criação da lógica de negócio para integração com base de dados do SUS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Back-</a:t>
                      </a:r>
                      <a:r>
                        <a:rPr lang="pt-BR" dirty="0" err="1">
                          <a:effectLst/>
                        </a:rPr>
                        <a:t>end</a:t>
                      </a:r>
                      <a:endParaRPr lang="pt-BR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827812092"/>
                  </a:ext>
                </a:extLst>
              </a:tr>
              <a:tr h="40421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4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Criação da lógica de negócio p/ o modo offline do aplicativo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Back-</a:t>
                      </a:r>
                      <a:r>
                        <a:rPr lang="pt-BR" dirty="0" err="1">
                          <a:effectLst/>
                        </a:rPr>
                        <a:t>end</a:t>
                      </a:r>
                      <a:endParaRPr lang="pt-BR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169163901"/>
                  </a:ext>
                </a:extLst>
              </a:tr>
              <a:tr h="42070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5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Criação do modo offline do aplicativo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Front-</a:t>
                      </a:r>
                      <a:r>
                        <a:rPr lang="pt-BR" dirty="0" err="1">
                          <a:effectLst/>
                        </a:rPr>
                        <a:t>end</a:t>
                      </a:r>
                      <a:endParaRPr lang="pt-BR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066072001"/>
                  </a:ext>
                </a:extLst>
              </a:tr>
              <a:tr h="8057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6</a:t>
                      </a:r>
                      <a:endParaRPr lang="pt-BR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>
                          <a:effectLst/>
                        </a:rPr>
                        <a:t>Criação de base SQLite de dados de proficionais e pacientes da região 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Front-</a:t>
                      </a:r>
                      <a:r>
                        <a:rPr lang="pt-BR" dirty="0" err="1">
                          <a:effectLst/>
                        </a:rPr>
                        <a:t>end</a:t>
                      </a:r>
                      <a:endParaRPr lang="pt-BR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52147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19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1">
            <a:extLst>
              <a:ext uri="{FF2B5EF4-FFF2-40B4-BE49-F238E27FC236}">
                <a16:creationId xmlns:a16="http://schemas.microsoft.com/office/drawing/2014/main" id="{FC925E93-B5E8-40AD-B074-2E6870090CA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2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Quarta versão – </a:t>
            </a:r>
            <a:r>
              <a:rPr lang="pt-BR" sz="4000" b="1" dirty="0"/>
              <a:t>Interoperabilidade </a:t>
            </a:r>
            <a:r>
              <a:rPr lang="pt-BR" sz="4000" dirty="0"/>
              <a:t>–</a:t>
            </a:r>
            <a:r>
              <a:rPr lang="pt-BR" sz="4000" b="1" dirty="0"/>
              <a:t> </a:t>
            </a:r>
            <a:r>
              <a:rPr lang="pt-BR" sz="4000" dirty="0"/>
              <a:t>(01/11/2020)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169E0184-3BF2-4C4B-AF95-6577CF54CC93}"/>
              </a:ext>
            </a:extLst>
          </p:cNvPr>
          <p:cNvGrpSpPr/>
          <p:nvPr/>
        </p:nvGrpSpPr>
        <p:grpSpPr>
          <a:xfrm>
            <a:off x="59703" y="1176823"/>
            <a:ext cx="12069896" cy="5316052"/>
            <a:chOff x="59703" y="1176823"/>
            <a:chExt cx="12069896" cy="5316052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69D2EBDD-944E-4151-BB5A-B87D1C8B5C92}"/>
                </a:ext>
              </a:extLst>
            </p:cNvPr>
            <p:cNvGrpSpPr/>
            <p:nvPr/>
          </p:nvGrpSpPr>
          <p:grpSpPr>
            <a:xfrm>
              <a:off x="59703" y="1176823"/>
              <a:ext cx="12069896" cy="5316052"/>
              <a:chOff x="59703" y="1176823"/>
              <a:chExt cx="12069896" cy="5316052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6C56F27-5BE7-4320-900F-E648E56A8A76}"/>
                  </a:ext>
                </a:extLst>
              </p:cNvPr>
              <p:cNvSpPr/>
              <p:nvPr/>
            </p:nvSpPr>
            <p:spPr>
              <a:xfrm>
                <a:off x="62400" y="1187154"/>
                <a:ext cx="12067199" cy="56230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D5B00A10-7DA9-482F-B77B-EA173F1B1F0B}"/>
                  </a:ext>
                </a:extLst>
              </p:cNvPr>
              <p:cNvSpPr/>
              <p:nvPr/>
            </p:nvSpPr>
            <p:spPr>
              <a:xfrm>
                <a:off x="4892139" y="1176823"/>
                <a:ext cx="18053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80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Back-</a:t>
                </a:r>
                <a:r>
                  <a:rPr lang="pt-BR" sz="2800" b="1" i="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end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5EE7B07C-94BA-4C73-A716-028D82948DF5}"/>
                  </a:ext>
                </a:extLst>
              </p:cNvPr>
              <p:cNvSpPr/>
              <p:nvPr/>
            </p:nvSpPr>
            <p:spPr>
              <a:xfrm>
                <a:off x="9137961" y="4370486"/>
                <a:ext cx="2991638" cy="212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FFAB1C01-023A-4DA6-B37C-1E8DAAE65B8B}"/>
                  </a:ext>
                </a:extLst>
              </p:cNvPr>
              <p:cNvSpPr/>
              <p:nvPr/>
            </p:nvSpPr>
            <p:spPr>
              <a:xfrm>
                <a:off x="5913277" y="4357811"/>
                <a:ext cx="2991638" cy="21223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020485C0-A11E-4588-9E2C-42089C8404EE}"/>
                  </a:ext>
                </a:extLst>
              </p:cNvPr>
              <p:cNvSpPr/>
              <p:nvPr/>
            </p:nvSpPr>
            <p:spPr>
              <a:xfrm>
                <a:off x="2690918" y="4370486"/>
                <a:ext cx="2991638" cy="212238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7" name="Picture 4" descr="Resultado de imagem para microservice icon">
                <a:extLst>
                  <a:ext uri="{FF2B5EF4-FFF2-40B4-BE49-F238E27FC236}">
                    <a16:creationId xmlns:a16="http://schemas.microsoft.com/office/drawing/2014/main" id="{F07BD74A-705C-4591-B86A-DEEC74D2DB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4752" y="4517845"/>
                <a:ext cx="540483" cy="540483"/>
              </a:xfrm>
              <a:prstGeom prst="rect">
                <a:avLst/>
              </a:prstGeom>
              <a:solidFill>
                <a:schemeClr val="accent6"/>
              </a:solidFill>
            </p:spPr>
          </p:pic>
          <p:pic>
            <p:nvPicPr>
              <p:cNvPr id="118" name="Picture 4" descr="Resultado de imagem para microservice icon">
                <a:extLst>
                  <a:ext uri="{FF2B5EF4-FFF2-40B4-BE49-F238E27FC236}">
                    <a16:creationId xmlns:a16="http://schemas.microsoft.com/office/drawing/2014/main" id="{A75E9EA0-460F-4B63-B8BA-1D577A476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8165" y="4517844"/>
                <a:ext cx="540483" cy="540483"/>
              </a:xfrm>
              <a:prstGeom prst="rect">
                <a:avLst/>
              </a:prstGeom>
              <a:solidFill>
                <a:schemeClr val="accent6"/>
              </a:solidFill>
            </p:spPr>
          </p:pic>
          <p:pic>
            <p:nvPicPr>
              <p:cNvPr id="119" name="Picture 4" descr="Resultado de imagem para microservice icon">
                <a:extLst>
                  <a:ext uri="{FF2B5EF4-FFF2-40B4-BE49-F238E27FC236}">
                    <a16:creationId xmlns:a16="http://schemas.microsoft.com/office/drawing/2014/main" id="{82F4C769-06D8-47DC-874E-CA59793367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2261" y="4517844"/>
                <a:ext cx="540483" cy="540483"/>
              </a:xfrm>
              <a:prstGeom prst="rect">
                <a:avLst/>
              </a:prstGeom>
              <a:solidFill>
                <a:schemeClr val="accent6"/>
              </a:solidFill>
            </p:spPr>
          </p:pic>
          <p:pic>
            <p:nvPicPr>
              <p:cNvPr id="120" name="Picture 4" descr="Resultado de imagem para microservice icon">
                <a:extLst>
                  <a:ext uri="{FF2B5EF4-FFF2-40B4-BE49-F238E27FC236}">
                    <a16:creationId xmlns:a16="http://schemas.microsoft.com/office/drawing/2014/main" id="{1FED5B1E-53AB-456C-A4B3-9C71EA5D11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20590" y="4517844"/>
                <a:ext cx="540483" cy="540483"/>
              </a:xfrm>
              <a:prstGeom prst="rect">
                <a:avLst/>
              </a:prstGeom>
              <a:solidFill>
                <a:schemeClr val="accent6"/>
              </a:solidFill>
            </p:spPr>
          </p:pic>
          <p:pic>
            <p:nvPicPr>
              <p:cNvPr id="121" name="Picture 4" descr="Resultado de imagem para microservice icon">
                <a:extLst>
                  <a:ext uri="{FF2B5EF4-FFF2-40B4-BE49-F238E27FC236}">
                    <a16:creationId xmlns:a16="http://schemas.microsoft.com/office/drawing/2014/main" id="{D1C019B5-5CCB-42AC-9D9E-95230262E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2051" y="4505169"/>
                <a:ext cx="540483" cy="54048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122" name="Picture 4" descr="Resultado de imagem para microservice icon">
                <a:extLst>
                  <a:ext uri="{FF2B5EF4-FFF2-40B4-BE49-F238E27FC236}">
                    <a16:creationId xmlns:a16="http://schemas.microsoft.com/office/drawing/2014/main" id="{41E52C5A-F402-4DE9-AC16-16CAC66858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5464" y="4505168"/>
                <a:ext cx="540483" cy="54048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123" name="Picture 4" descr="Resultado de imagem para microservice icon">
                <a:extLst>
                  <a:ext uri="{FF2B5EF4-FFF2-40B4-BE49-F238E27FC236}">
                    <a16:creationId xmlns:a16="http://schemas.microsoft.com/office/drawing/2014/main" id="{887E89F5-8042-4837-B831-59F263DD50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9560" y="4505168"/>
                <a:ext cx="540483" cy="54048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124" name="Picture 4" descr="Resultado de imagem para microservice icon">
                <a:extLst>
                  <a:ext uri="{FF2B5EF4-FFF2-40B4-BE49-F238E27FC236}">
                    <a16:creationId xmlns:a16="http://schemas.microsoft.com/office/drawing/2014/main" id="{6C6EEB00-A0DE-458C-8246-06EE163338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37889" y="4505168"/>
                <a:ext cx="540483" cy="54048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125" name="Picture 4" descr="Resultado de imagem para microservice icon">
                <a:extLst>
                  <a:ext uri="{FF2B5EF4-FFF2-40B4-BE49-F238E27FC236}">
                    <a16:creationId xmlns:a16="http://schemas.microsoft.com/office/drawing/2014/main" id="{C7D96AF7-0C3D-43A6-928A-25E63832D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2850" y="4517843"/>
                <a:ext cx="540483" cy="540483"/>
              </a:xfrm>
              <a:prstGeom prst="rect">
                <a:avLst/>
              </a:prstGeom>
              <a:solidFill>
                <a:srgbClr val="FFC000"/>
              </a:solidFill>
            </p:spPr>
          </p:pic>
          <p:pic>
            <p:nvPicPr>
              <p:cNvPr id="126" name="Picture 4" descr="Resultado de imagem para microservice icon">
                <a:extLst>
                  <a:ext uri="{FF2B5EF4-FFF2-40B4-BE49-F238E27FC236}">
                    <a16:creationId xmlns:a16="http://schemas.microsoft.com/office/drawing/2014/main" id="{05327F3D-BD78-4464-88AA-97263D813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6946" y="4517843"/>
                <a:ext cx="540483" cy="540483"/>
              </a:xfrm>
              <a:prstGeom prst="rect">
                <a:avLst/>
              </a:prstGeom>
              <a:solidFill>
                <a:srgbClr val="FFC000"/>
              </a:solidFill>
            </p:spPr>
          </p:pic>
          <p:pic>
            <p:nvPicPr>
              <p:cNvPr id="127" name="Picture 4" descr="Resultado de imagem para microservice icon">
                <a:extLst>
                  <a:ext uri="{FF2B5EF4-FFF2-40B4-BE49-F238E27FC236}">
                    <a16:creationId xmlns:a16="http://schemas.microsoft.com/office/drawing/2014/main" id="{63BF4982-7634-4012-B546-BC6C775B5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5275" y="4517843"/>
                <a:ext cx="540483" cy="540483"/>
              </a:xfrm>
              <a:prstGeom prst="rect">
                <a:avLst/>
              </a:prstGeom>
              <a:solidFill>
                <a:srgbClr val="FFC000"/>
              </a:solidFill>
            </p:spPr>
          </p:pic>
          <p:pic>
            <p:nvPicPr>
              <p:cNvPr id="128" name="Picture 6" descr="Resultado de imagem para container microservices icon">
                <a:extLst>
                  <a:ext uri="{FF2B5EF4-FFF2-40B4-BE49-F238E27FC236}">
                    <a16:creationId xmlns:a16="http://schemas.microsoft.com/office/drawing/2014/main" id="{114067C9-9877-4053-8E7D-43C79EB52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2089" y="5896871"/>
                <a:ext cx="632760" cy="540483"/>
              </a:xfrm>
              <a:prstGeom prst="rect">
                <a:avLst/>
              </a:prstGeom>
              <a:noFill/>
            </p:spPr>
          </p:pic>
          <p:pic>
            <p:nvPicPr>
              <p:cNvPr id="131" name="Picture 2" descr="Resultado de imagem para mongo db icon">
                <a:extLst>
                  <a:ext uri="{FF2B5EF4-FFF2-40B4-BE49-F238E27FC236}">
                    <a16:creationId xmlns:a16="http://schemas.microsoft.com/office/drawing/2014/main" id="{2D9DB6BB-1D52-46DC-980C-FD4443EB0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5158" y="5624858"/>
                <a:ext cx="868017" cy="868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6" descr="Resultado de imagem para container microservices icon">
                <a:extLst>
                  <a:ext uri="{FF2B5EF4-FFF2-40B4-BE49-F238E27FC236}">
                    <a16:creationId xmlns:a16="http://schemas.microsoft.com/office/drawing/2014/main" id="{1C8EC62A-1079-4A66-A761-533B38D1BB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33160" y="5884195"/>
                <a:ext cx="632760" cy="540483"/>
              </a:xfrm>
              <a:prstGeom prst="rect">
                <a:avLst/>
              </a:prstGeom>
              <a:noFill/>
            </p:spPr>
          </p:pic>
          <p:pic>
            <p:nvPicPr>
              <p:cNvPr id="133" name="Picture 6" descr="Resultado de imagem para container microservices icon">
                <a:extLst>
                  <a:ext uri="{FF2B5EF4-FFF2-40B4-BE49-F238E27FC236}">
                    <a16:creationId xmlns:a16="http://schemas.microsoft.com/office/drawing/2014/main" id="{56B6FD99-8C13-4BA9-851A-684219871C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7059" y="5884417"/>
                <a:ext cx="632760" cy="540483"/>
              </a:xfrm>
              <a:prstGeom prst="rect">
                <a:avLst/>
              </a:prstGeom>
              <a:noFill/>
            </p:spPr>
          </p:pic>
          <p:pic>
            <p:nvPicPr>
              <p:cNvPr id="134" name="Picture 2" descr="Resultado de imagem para mongo db icon">
                <a:extLst>
                  <a:ext uri="{FF2B5EF4-FFF2-40B4-BE49-F238E27FC236}">
                    <a16:creationId xmlns:a16="http://schemas.microsoft.com/office/drawing/2014/main" id="{71AD34BB-8A5D-42C0-9B62-7CA5EFBFAD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2431" y="5544208"/>
                <a:ext cx="868017" cy="868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Resultado de imagem para mongo db icon">
                <a:extLst>
                  <a:ext uri="{FF2B5EF4-FFF2-40B4-BE49-F238E27FC236}">
                    <a16:creationId xmlns:a16="http://schemas.microsoft.com/office/drawing/2014/main" id="{F2FE3A06-A65E-41BA-874C-676412333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3113" y="5556883"/>
                <a:ext cx="868017" cy="868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7" name="Retângulo 136">
                <a:extLst>
                  <a:ext uri="{FF2B5EF4-FFF2-40B4-BE49-F238E27FC236}">
                    <a16:creationId xmlns:a16="http://schemas.microsoft.com/office/drawing/2014/main" id="{A6DB1F61-90C8-44A2-93FC-0B3562A6FDFB}"/>
                  </a:ext>
                </a:extLst>
              </p:cNvPr>
              <p:cNvSpPr/>
              <p:nvPr/>
            </p:nvSpPr>
            <p:spPr>
              <a:xfrm>
                <a:off x="62400" y="2985428"/>
                <a:ext cx="12067199" cy="88650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124" name="Picture 4" descr="Imagem relacionada">
                <a:extLst>
                  <a:ext uri="{FF2B5EF4-FFF2-40B4-BE49-F238E27FC236}">
                    <a16:creationId xmlns:a16="http://schemas.microsoft.com/office/drawing/2014/main" id="{FF69A1A0-4D5C-4A22-871F-734D74A4B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3333" y="2994782"/>
                <a:ext cx="1138383" cy="868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4" descr="Imagem relacionada">
                <a:extLst>
                  <a:ext uri="{FF2B5EF4-FFF2-40B4-BE49-F238E27FC236}">
                    <a16:creationId xmlns:a16="http://schemas.microsoft.com/office/drawing/2014/main" id="{4A4CD7DB-971E-4E56-8BAC-C724DC06DA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0368" y="2973743"/>
                <a:ext cx="1138383" cy="868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4" descr="Imagem relacionada">
                <a:extLst>
                  <a:ext uri="{FF2B5EF4-FFF2-40B4-BE49-F238E27FC236}">
                    <a16:creationId xmlns:a16="http://schemas.microsoft.com/office/drawing/2014/main" id="{1D4F2B17-4FB8-4B6E-86F1-D6C87A4A8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64588" y="2983571"/>
                <a:ext cx="1138383" cy="868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C73BC41B-8D09-4F66-BE16-8B8D9CF53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923" y="2268654"/>
                <a:ext cx="2443179" cy="599093"/>
              </a:xfrm>
              <a:prstGeom prst="rect">
                <a:avLst/>
              </a:prstGeom>
            </p:spPr>
          </p:pic>
          <p:cxnSp>
            <p:nvCxnSpPr>
              <p:cNvPr id="4" name="Conector de Seta Reta 3">
                <a:extLst>
                  <a:ext uri="{FF2B5EF4-FFF2-40B4-BE49-F238E27FC236}">
                    <a16:creationId xmlns:a16="http://schemas.microsoft.com/office/drawing/2014/main" id="{910B963A-6991-4015-9868-A76C9C0EAF08}"/>
                  </a:ext>
                </a:extLst>
              </p:cNvPr>
              <p:cNvCxnSpPr>
                <a:cxnSpLocks/>
                <a:endCxn id="93" idx="0"/>
              </p:cNvCxnSpPr>
              <p:nvPr/>
            </p:nvCxnSpPr>
            <p:spPr>
              <a:xfrm>
                <a:off x="10633780" y="3925267"/>
                <a:ext cx="0" cy="445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43295742-1729-4374-AEF7-A928E44D5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070" y="3912592"/>
                <a:ext cx="0" cy="445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de Seta Reta 140">
                <a:extLst>
                  <a:ext uri="{FF2B5EF4-FFF2-40B4-BE49-F238E27FC236}">
                    <a16:creationId xmlns:a16="http://schemas.microsoft.com/office/drawing/2014/main" id="{55C27266-34AF-4207-93D6-B5A5D4152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250" y="3912592"/>
                <a:ext cx="0" cy="445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Picture 6" descr="Resultado de imagem para arquetipos openehr">
                <a:extLst>
                  <a:ext uri="{FF2B5EF4-FFF2-40B4-BE49-F238E27FC236}">
                    <a16:creationId xmlns:a16="http://schemas.microsoft.com/office/drawing/2014/main" id="{514112AE-6EA3-4865-AB62-5FD6601EF1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5367" y="2069998"/>
                <a:ext cx="1741692" cy="698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4" name="Conector de Seta Reta 143">
                <a:extLst>
                  <a:ext uri="{FF2B5EF4-FFF2-40B4-BE49-F238E27FC236}">
                    <a16:creationId xmlns:a16="http://schemas.microsoft.com/office/drawing/2014/main" id="{70179E8F-0E1C-4ABB-835D-7F064076189A}"/>
                  </a:ext>
                </a:extLst>
              </p:cNvPr>
              <p:cNvCxnSpPr>
                <a:cxnSpLocks/>
                <a:endCxn id="135" idx="0"/>
              </p:cNvCxnSpPr>
              <p:nvPr/>
            </p:nvCxnSpPr>
            <p:spPr>
              <a:xfrm>
                <a:off x="3472402" y="5045651"/>
                <a:ext cx="644720" cy="511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de Seta Reta 144">
                <a:extLst>
                  <a:ext uri="{FF2B5EF4-FFF2-40B4-BE49-F238E27FC236}">
                    <a16:creationId xmlns:a16="http://schemas.microsoft.com/office/drawing/2014/main" id="{AEE69566-92BC-43F5-9AF6-07A64E85BCC6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 flipV="1">
                <a:off x="4137187" y="5058326"/>
                <a:ext cx="718330" cy="4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de Seta Reta 145">
                <a:extLst>
                  <a:ext uri="{FF2B5EF4-FFF2-40B4-BE49-F238E27FC236}">
                    <a16:creationId xmlns:a16="http://schemas.microsoft.com/office/drawing/2014/main" id="{C233632C-603C-4198-AF0E-B06844B514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7121" y="5071002"/>
                <a:ext cx="0" cy="417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de Seta Reta 146">
                <a:extLst>
                  <a:ext uri="{FF2B5EF4-FFF2-40B4-BE49-F238E27FC236}">
                    <a16:creationId xmlns:a16="http://schemas.microsoft.com/office/drawing/2014/main" id="{2F8D0D33-F7CE-4E7F-9F7C-B5638F332F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3009" y="5043363"/>
                <a:ext cx="809470" cy="5814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de Seta Reta 147">
                <a:extLst>
                  <a:ext uri="{FF2B5EF4-FFF2-40B4-BE49-F238E27FC236}">
                    <a16:creationId xmlns:a16="http://schemas.microsoft.com/office/drawing/2014/main" id="{9308F41D-51EB-4E97-85FC-FEF01ED75509}"/>
                  </a:ext>
                </a:extLst>
              </p:cNvPr>
              <p:cNvCxnSpPr>
                <a:cxnSpLocks/>
                <a:stCxn id="134" idx="0"/>
              </p:cNvCxnSpPr>
              <p:nvPr/>
            </p:nvCxnSpPr>
            <p:spPr>
              <a:xfrm flipV="1">
                <a:off x="7506440" y="5071004"/>
                <a:ext cx="283361" cy="4732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de Seta Reta 148">
                <a:extLst>
                  <a:ext uri="{FF2B5EF4-FFF2-40B4-BE49-F238E27FC236}">
                    <a16:creationId xmlns:a16="http://schemas.microsoft.com/office/drawing/2014/main" id="{8F4C1FE7-7806-442D-AB1A-896310208E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72431" y="5058327"/>
                <a:ext cx="283151" cy="4985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de Seta Reta 149">
                <a:extLst>
                  <a:ext uri="{FF2B5EF4-FFF2-40B4-BE49-F238E27FC236}">
                    <a16:creationId xmlns:a16="http://schemas.microsoft.com/office/drawing/2014/main" id="{727FF9C8-AD97-4004-AFEA-1EFA1B4D594A}"/>
                  </a:ext>
                </a:extLst>
              </p:cNvPr>
              <p:cNvCxnSpPr>
                <a:cxnSpLocks/>
                <a:endCxn id="121" idx="2"/>
              </p:cNvCxnSpPr>
              <p:nvPr/>
            </p:nvCxnSpPr>
            <p:spPr>
              <a:xfrm flipH="1" flipV="1">
                <a:off x="6312293" y="5045652"/>
                <a:ext cx="886041" cy="579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de Seta Reta 150">
                <a:extLst>
                  <a:ext uri="{FF2B5EF4-FFF2-40B4-BE49-F238E27FC236}">
                    <a16:creationId xmlns:a16="http://schemas.microsoft.com/office/drawing/2014/main" id="{E2FCF6FD-04D3-4808-9878-3286AB3422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36943" y="5087225"/>
                <a:ext cx="809470" cy="5814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F46DF58E-B2A2-43E8-809B-027AF1B9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0374" y="5114866"/>
                <a:ext cx="283361" cy="4732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de Seta Reta 152">
                <a:extLst>
                  <a:ext uri="{FF2B5EF4-FFF2-40B4-BE49-F238E27FC236}">
                    <a16:creationId xmlns:a16="http://schemas.microsoft.com/office/drawing/2014/main" id="{8F8EB7F6-7D62-4AE8-BC6F-8297AD2C2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36365" y="5102189"/>
                <a:ext cx="283151" cy="4985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de Seta Reta 153">
                <a:extLst>
                  <a:ext uri="{FF2B5EF4-FFF2-40B4-BE49-F238E27FC236}">
                    <a16:creationId xmlns:a16="http://schemas.microsoft.com/office/drawing/2014/main" id="{75A2BD66-F077-48A2-BB53-213DE1A1D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76227" y="5089514"/>
                <a:ext cx="886041" cy="579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aixaDeTexto 154">
                <a:extLst>
                  <a:ext uri="{FF2B5EF4-FFF2-40B4-BE49-F238E27FC236}">
                    <a16:creationId xmlns:a16="http://schemas.microsoft.com/office/drawing/2014/main" id="{0E9020C6-121F-4474-882D-2A7BB51EB1CB}"/>
                  </a:ext>
                </a:extLst>
              </p:cNvPr>
              <p:cNvSpPr txBox="1"/>
              <p:nvPr/>
            </p:nvSpPr>
            <p:spPr>
              <a:xfrm>
                <a:off x="9098703" y="3902537"/>
                <a:ext cx="1219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Contêiner de cadastros</a:t>
                </a:r>
                <a:endParaRPr lang="pt-BR" sz="1400" dirty="0"/>
              </a:p>
            </p:txBody>
          </p:sp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C42095AA-2EFC-40D8-BB7B-3226E7EEAD55}"/>
                  </a:ext>
                </a:extLst>
              </p:cNvPr>
              <p:cNvSpPr txBox="1"/>
              <p:nvPr/>
            </p:nvSpPr>
            <p:spPr>
              <a:xfrm>
                <a:off x="5854716" y="3890788"/>
                <a:ext cx="1935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Contêiner de alertas acompanhamentos</a:t>
                </a:r>
                <a:endParaRPr lang="pt-BR" sz="1400" dirty="0"/>
              </a:p>
            </p:txBody>
          </p:sp>
          <p:sp>
            <p:nvSpPr>
              <p:cNvPr id="157" name="CaixaDeTexto 156">
                <a:extLst>
                  <a:ext uri="{FF2B5EF4-FFF2-40B4-BE49-F238E27FC236}">
                    <a16:creationId xmlns:a16="http://schemas.microsoft.com/office/drawing/2014/main" id="{E712145B-BAAB-46FE-B3AC-8F70F471DA50}"/>
                  </a:ext>
                </a:extLst>
              </p:cNvPr>
              <p:cNvSpPr txBox="1"/>
              <p:nvPr/>
            </p:nvSpPr>
            <p:spPr>
              <a:xfrm>
                <a:off x="2659107" y="3900094"/>
                <a:ext cx="1425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Contêiner de integração</a:t>
                </a:r>
                <a:endParaRPr lang="pt-BR" sz="1400" dirty="0"/>
              </a:p>
            </p:txBody>
          </p:sp>
          <p:sp>
            <p:nvSpPr>
              <p:cNvPr id="158" name="CaixaDeTexto 157">
                <a:extLst>
                  <a:ext uri="{FF2B5EF4-FFF2-40B4-BE49-F238E27FC236}">
                    <a16:creationId xmlns:a16="http://schemas.microsoft.com/office/drawing/2014/main" id="{41CC9158-AEAA-40EC-ABCB-41F221E7C893}"/>
                  </a:ext>
                </a:extLst>
              </p:cNvPr>
              <p:cNvSpPr txBox="1"/>
              <p:nvPr/>
            </p:nvSpPr>
            <p:spPr>
              <a:xfrm>
                <a:off x="9269438" y="5852329"/>
                <a:ext cx="13885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Base de dados de cadastros</a:t>
                </a:r>
              </a:p>
            </p:txBody>
          </p:sp>
          <p:sp>
            <p:nvSpPr>
              <p:cNvPr id="159" name="CaixaDeTexto 158">
                <a:extLst>
                  <a:ext uri="{FF2B5EF4-FFF2-40B4-BE49-F238E27FC236}">
                    <a16:creationId xmlns:a16="http://schemas.microsoft.com/office/drawing/2014/main" id="{B6C3190D-0CCA-46CF-9E24-66115F3BE2CD}"/>
                  </a:ext>
                </a:extLst>
              </p:cNvPr>
              <p:cNvSpPr txBox="1"/>
              <p:nvPr/>
            </p:nvSpPr>
            <p:spPr>
              <a:xfrm>
                <a:off x="5902045" y="5793830"/>
                <a:ext cx="14844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Base de dados alertas </a:t>
                </a:r>
                <a:r>
                  <a:rPr lang="pt-BR" sz="1400" b="1" dirty="0" err="1"/>
                  <a:t>acomp</a:t>
                </a:r>
                <a:r>
                  <a:rPr lang="pt-BR" sz="1400" b="1" dirty="0"/>
                  <a:t>.</a:t>
                </a:r>
              </a:p>
            </p:txBody>
          </p: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75C0B49C-0D9D-482A-8351-158E9851836D}"/>
                  </a:ext>
                </a:extLst>
              </p:cNvPr>
              <p:cNvSpPr txBox="1"/>
              <p:nvPr/>
            </p:nvSpPr>
            <p:spPr>
              <a:xfrm>
                <a:off x="2614708" y="5738830"/>
                <a:ext cx="13885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Base de dados de integração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3C6D9FB-62E5-43DD-88CD-A3F9B85653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739" y="4735321"/>
                <a:ext cx="230721" cy="12675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de Seta Reta 161">
                <a:extLst>
                  <a:ext uri="{FF2B5EF4-FFF2-40B4-BE49-F238E27FC236}">
                    <a16:creationId xmlns:a16="http://schemas.microsoft.com/office/drawing/2014/main" id="{30F664A9-F6E4-44FF-A84A-BE3E4AAD1F85}"/>
                  </a:ext>
                </a:extLst>
              </p:cNvPr>
              <p:cNvCxnSpPr/>
              <p:nvPr/>
            </p:nvCxnSpPr>
            <p:spPr>
              <a:xfrm flipV="1">
                <a:off x="8886449" y="4799042"/>
                <a:ext cx="230721" cy="12675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tângulo 162">
                <a:extLst>
                  <a:ext uri="{FF2B5EF4-FFF2-40B4-BE49-F238E27FC236}">
                    <a16:creationId xmlns:a16="http://schemas.microsoft.com/office/drawing/2014/main" id="{F8F2C735-3C4D-4A65-88D4-534CF3A45DF1}"/>
                  </a:ext>
                </a:extLst>
              </p:cNvPr>
              <p:cNvSpPr/>
              <p:nvPr/>
            </p:nvSpPr>
            <p:spPr>
              <a:xfrm>
                <a:off x="59703" y="3167069"/>
                <a:ext cx="23936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800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API de Gateway</a:t>
                </a:r>
              </a:p>
            </p:txBody>
          </p:sp>
          <p:sp>
            <p:nvSpPr>
              <p:cNvPr id="25" name="Seta: da Esquerda para a Direita 24">
                <a:extLst>
                  <a:ext uri="{FF2B5EF4-FFF2-40B4-BE49-F238E27FC236}">
                    <a16:creationId xmlns:a16="http://schemas.microsoft.com/office/drawing/2014/main" id="{043AB31B-133F-44BF-929D-775F8AEC2503}"/>
                  </a:ext>
                </a:extLst>
              </p:cNvPr>
              <p:cNvSpPr/>
              <p:nvPr/>
            </p:nvSpPr>
            <p:spPr>
              <a:xfrm rot="5400000">
                <a:off x="4161381" y="2672325"/>
                <a:ext cx="303709" cy="167180"/>
              </a:xfrm>
              <a:prstGeom prst="left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65" name="Picture 6" descr="Resultado de imagem para arquetipos openehr">
                <a:extLst>
                  <a:ext uri="{FF2B5EF4-FFF2-40B4-BE49-F238E27FC236}">
                    <a16:creationId xmlns:a16="http://schemas.microsoft.com/office/drawing/2014/main" id="{72EE94C4-1E6C-4FB4-A5F5-E3C5803B14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3238" y="2077507"/>
                <a:ext cx="1741692" cy="698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6" name="Seta: da Esquerda para a Direita 165">
                <a:extLst>
                  <a:ext uri="{FF2B5EF4-FFF2-40B4-BE49-F238E27FC236}">
                    <a16:creationId xmlns:a16="http://schemas.microsoft.com/office/drawing/2014/main" id="{1800E02F-A6FD-423E-BE63-61C428199D4F}"/>
                  </a:ext>
                </a:extLst>
              </p:cNvPr>
              <p:cNvSpPr/>
              <p:nvPr/>
            </p:nvSpPr>
            <p:spPr>
              <a:xfrm rot="5400000">
                <a:off x="7309252" y="2679834"/>
                <a:ext cx="303709" cy="167180"/>
              </a:xfrm>
              <a:prstGeom prst="left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67" name="Picture 6" descr="Resultado de imagem para arquetipos openehr">
                <a:extLst>
                  <a:ext uri="{FF2B5EF4-FFF2-40B4-BE49-F238E27FC236}">
                    <a16:creationId xmlns:a16="http://schemas.microsoft.com/office/drawing/2014/main" id="{4A3164DA-2D18-45EA-84E0-5CED1008C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5687" y="2072830"/>
                <a:ext cx="1741692" cy="698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8" name="Seta: da Esquerda para a Direita 167">
                <a:extLst>
                  <a:ext uri="{FF2B5EF4-FFF2-40B4-BE49-F238E27FC236}">
                    <a16:creationId xmlns:a16="http://schemas.microsoft.com/office/drawing/2014/main" id="{6EFD7A14-2F7C-4852-B2D0-F6E4FBBA3503}"/>
                  </a:ext>
                </a:extLst>
              </p:cNvPr>
              <p:cNvSpPr/>
              <p:nvPr/>
            </p:nvSpPr>
            <p:spPr>
              <a:xfrm rot="5400000">
                <a:off x="10451701" y="2675157"/>
                <a:ext cx="303709" cy="167180"/>
              </a:xfrm>
              <a:prstGeom prst="left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69" name="Picture 4" descr="Resultado de imagem para spring boot icon">
                <a:extLst>
                  <a:ext uri="{FF2B5EF4-FFF2-40B4-BE49-F238E27FC236}">
                    <a16:creationId xmlns:a16="http://schemas.microsoft.com/office/drawing/2014/main" id="{681B8FAB-DA51-444B-99D4-04C9FFF87F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7439" y="5066116"/>
                <a:ext cx="479900" cy="470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4" descr="Resultado de imagem para spring boot icon">
                <a:extLst>
                  <a:ext uri="{FF2B5EF4-FFF2-40B4-BE49-F238E27FC236}">
                    <a16:creationId xmlns:a16="http://schemas.microsoft.com/office/drawing/2014/main" id="{9B45D8A5-3274-4B57-AAC4-FAEA151C05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2045" y="5060123"/>
                <a:ext cx="479900" cy="470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4" descr="Resultado de imagem para spring boot icon">
                <a:extLst>
                  <a:ext uri="{FF2B5EF4-FFF2-40B4-BE49-F238E27FC236}">
                    <a16:creationId xmlns:a16="http://schemas.microsoft.com/office/drawing/2014/main" id="{8EBFEF9F-FF43-4A37-A0BB-7F7BDE552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5157" y="5073906"/>
                <a:ext cx="479900" cy="470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2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1FF13BF9-A71E-4C70-8151-40DF81E90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828" y="4416223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7C5B6787-D9DB-45BE-BE73-09E74E2D3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299" y="4424358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502689EE-E2D3-41BE-A95B-4A09829E4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2627" y="4406609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7D2DC3FC-117E-4B34-B5FA-3C4E35D91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982" y="4377961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876ED542-4FC8-4A11-8AD1-263D361D9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095" y="4405384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3587130F-0823-49B1-883D-241AE8542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5801" y="4395985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08E1B50E-C0EC-43E4-91E9-E3A6140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8936" y="4395985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2D6CD6FB-8C56-4807-82DA-D768BE649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6101" y="4407266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E5C960A5-350B-4BCB-8AB5-EA72B6020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6214" y="4434689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31858775-840D-4BF0-8B0E-F2C881C6B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920" y="4425290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38" descr="http://2.bp.blogspot.com/-4_9gSeDaZwY/VP39LDdNREI/AAAAAAAAF1A/qrw5xMswAXg/s320/imagem1.png">
              <a:extLst>
                <a:ext uri="{FF2B5EF4-FFF2-40B4-BE49-F238E27FC236}">
                  <a16:creationId xmlns:a16="http://schemas.microsoft.com/office/drawing/2014/main" id="{BA852C31-BC1B-4319-9925-6FF01354D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3055" y="4425290"/>
              <a:ext cx="602707" cy="63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2283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798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Roboto</vt:lpstr>
      <vt:lpstr>Tema do Office</vt:lpstr>
      <vt:lpstr>Versões e evolução do sistema – Método Ágil</vt:lpstr>
      <vt:lpstr>Scrum - Produto Mínimo Viável (MVP)</vt:lpstr>
      <vt:lpstr>Primeira versão – Cadastros – (06/09/2019)</vt:lpstr>
      <vt:lpstr>Primeira versão – Cadastros – (06/09/2019) </vt:lpstr>
      <vt:lpstr>Segunda versão – Acompanhamentos – (01/03/2020)</vt:lpstr>
      <vt:lpstr>Segunda versão – Acompanhamentos – (01/03/2020)</vt:lpstr>
      <vt:lpstr>Terceira versão – Integração – (01/06/2020)</vt:lpstr>
      <vt:lpstr>Terceira versão – Integração – (01/06/2020)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Braga</dc:creator>
  <cp:lastModifiedBy>Renata Braga</cp:lastModifiedBy>
  <cp:revision>34</cp:revision>
  <dcterms:created xsi:type="dcterms:W3CDTF">2019-06-27T03:19:31Z</dcterms:created>
  <dcterms:modified xsi:type="dcterms:W3CDTF">2019-07-07T23:42:33Z</dcterms:modified>
</cp:coreProperties>
</file>