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24"/>
  </p:notesMasterIdLst>
  <p:handoutMasterIdLst>
    <p:handoutMasterId r:id="rId25"/>
  </p:handoutMasterIdLst>
  <p:sldIdLst>
    <p:sldId id="1010" r:id="rId3"/>
    <p:sldId id="1060" r:id="rId4"/>
    <p:sldId id="1058" r:id="rId5"/>
    <p:sldId id="1032" r:id="rId6"/>
    <p:sldId id="1059" r:id="rId7"/>
    <p:sldId id="1061" r:id="rId8"/>
    <p:sldId id="1031" r:id="rId9"/>
    <p:sldId id="1033" r:id="rId10"/>
    <p:sldId id="1036" r:id="rId11"/>
    <p:sldId id="1037" r:id="rId12"/>
    <p:sldId id="1038" r:id="rId13"/>
    <p:sldId id="1039" r:id="rId14"/>
    <p:sldId id="1056" r:id="rId15"/>
    <p:sldId id="1057" r:id="rId16"/>
    <p:sldId id="1085" r:id="rId17"/>
    <p:sldId id="1040" r:id="rId18"/>
    <p:sldId id="1082" r:id="rId19"/>
    <p:sldId id="1062" r:id="rId20"/>
    <p:sldId id="1041" r:id="rId21"/>
    <p:sldId id="1063" r:id="rId22"/>
    <p:sldId id="1065" r:id="rId23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xus-ott.forge.avaya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hyperlink" Target="file:///C:\download\attachments\128862769\wildcard.forge.avaya.com.crt?version=1&amp;modificationDate=1490881521295&amp;api=v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avaya.com/projects/comm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orge.avaya.com/projects/componen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xus-ott.forge.avaya.com/repository/your_project-maven-releas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92633" y="1656868"/>
            <a:ext cx="74517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 err="1">
                <a:solidFill>
                  <a:schemeClr val="tx2"/>
                </a:solidFill>
              </a:rPr>
              <a:t>Maven</a:t>
            </a:r>
            <a:r>
              <a:rPr lang="es-AR" altLang="es-AR" sz="2400" b="1" dirty="0">
                <a:solidFill>
                  <a:schemeClr val="tx2"/>
                </a:solidFill>
              </a:rPr>
              <a:t> es un </a:t>
            </a:r>
            <a:r>
              <a:rPr lang="es-AR" altLang="es-AR" sz="2400" b="1" dirty="0" err="1">
                <a:solidFill>
                  <a:schemeClr val="tx2"/>
                </a:solidFill>
              </a:rPr>
              <a:t>framework</a:t>
            </a:r>
            <a:r>
              <a:rPr lang="es-AR" altLang="es-AR" sz="2400" b="1" dirty="0">
                <a:solidFill>
                  <a:schemeClr val="tx2"/>
                </a:solidFill>
              </a:rPr>
              <a:t> que permite, entre otras cosas, compilar, </a:t>
            </a:r>
            <a:r>
              <a:rPr lang="es-AR" altLang="es-AR" sz="2400" b="1" dirty="0" err="1">
                <a:solidFill>
                  <a:schemeClr val="tx2"/>
                </a:solidFill>
              </a:rPr>
              <a:t>buildear</a:t>
            </a:r>
            <a:r>
              <a:rPr lang="es-AR" altLang="es-AR" sz="2400" b="1" dirty="0">
                <a:solidFill>
                  <a:schemeClr val="tx2"/>
                </a:solidFill>
              </a:rPr>
              <a:t> y generar paquetes Java. Para esto ejecuta distintos </a:t>
            </a:r>
            <a:r>
              <a:rPr lang="es-AR" altLang="es-AR" sz="2400" b="1" dirty="0" err="1">
                <a:solidFill>
                  <a:schemeClr val="tx2"/>
                </a:solidFill>
              </a:rPr>
              <a:t>plugins</a:t>
            </a:r>
            <a:r>
              <a:rPr lang="es-AR" altLang="es-AR" sz="24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Una de las herramientas más útiles de </a:t>
            </a:r>
            <a:r>
              <a:rPr lang="es-AR" altLang="es-AR" sz="2400" b="1" dirty="0" err="1">
                <a:solidFill>
                  <a:schemeClr val="tx2"/>
                </a:solidFill>
              </a:rPr>
              <a:t>maven</a:t>
            </a:r>
            <a:r>
              <a:rPr lang="es-AR" altLang="es-AR" sz="2400" b="1" dirty="0">
                <a:solidFill>
                  <a:schemeClr val="tx2"/>
                </a:solidFill>
              </a:rPr>
              <a:t>, es la posibilidad de importar todas las dependencias (librerías) del proyecto y generar el </a:t>
            </a:r>
            <a:r>
              <a:rPr lang="es-AR" altLang="es-AR" sz="2400" b="1" dirty="0" err="1">
                <a:solidFill>
                  <a:schemeClr val="tx2"/>
                </a:solidFill>
              </a:rPr>
              <a:t>classpath</a:t>
            </a:r>
            <a:r>
              <a:rPr lang="es-AR" altLang="es-AR" sz="2400" b="1" dirty="0">
                <a:solidFill>
                  <a:schemeClr val="tx2"/>
                </a:solidFill>
              </a:rPr>
              <a:t>, agregando un par de líneas de configuración en el </a:t>
            </a:r>
            <a:r>
              <a:rPr lang="es-AR" altLang="es-AR" sz="2400" b="1" dirty="0" err="1">
                <a:solidFill>
                  <a:schemeClr val="tx2"/>
                </a:solidFill>
              </a:rPr>
              <a:t>pom</a:t>
            </a:r>
            <a:r>
              <a:rPr lang="es-AR" altLang="es-AR" sz="24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Estas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librerias</a:t>
            </a:r>
            <a:r>
              <a:rPr lang="en-US" altLang="es-AR" sz="2400" b="1" dirty="0">
                <a:solidFill>
                  <a:schemeClr val="tx2"/>
                </a:solidFill>
              </a:rPr>
              <a:t> son </a:t>
            </a:r>
            <a:r>
              <a:rPr lang="en-US" altLang="es-AR" sz="2400" b="1" dirty="0" err="1">
                <a:solidFill>
                  <a:schemeClr val="tx2"/>
                </a:solidFill>
              </a:rPr>
              <a:t>obtenidas</a:t>
            </a:r>
            <a:r>
              <a:rPr lang="en-US" altLang="es-AR" sz="2400" b="1" dirty="0">
                <a:solidFill>
                  <a:schemeClr val="tx2"/>
                </a:solidFill>
              </a:rPr>
              <a:t> de un </a:t>
            </a:r>
            <a:r>
              <a:rPr lang="en-US" altLang="es-AR" sz="2400" b="1" dirty="0" err="1">
                <a:solidFill>
                  <a:schemeClr val="tx2"/>
                </a:solidFill>
              </a:rPr>
              <a:t>repositorio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externo</a:t>
            </a:r>
            <a:r>
              <a:rPr lang="en-US" altLang="es-AR" sz="2400" b="1" dirty="0">
                <a:solidFill>
                  <a:schemeClr val="tx2"/>
                </a:solidFill>
              </a:rPr>
              <a:t>, sea “Maven Central”, o para Avaya “Nexus 3”. Nexus 3 </a:t>
            </a:r>
            <a:r>
              <a:rPr lang="en-US" altLang="es-AR" sz="2400" b="1" dirty="0" err="1">
                <a:solidFill>
                  <a:schemeClr val="tx2"/>
                </a:solidFill>
              </a:rPr>
              <a:t>existe</a:t>
            </a:r>
            <a:r>
              <a:rPr lang="en-US" altLang="es-AR" sz="2400" b="1" dirty="0">
                <a:solidFill>
                  <a:schemeClr val="tx2"/>
                </a:solidFill>
              </a:rPr>
              <a:t> para que Avaya </a:t>
            </a:r>
            <a:r>
              <a:rPr lang="en-US" altLang="es-AR" sz="2400" b="1" dirty="0" err="1">
                <a:solidFill>
                  <a:schemeClr val="tx2"/>
                </a:solidFill>
              </a:rPr>
              <a:t>tenga</a:t>
            </a:r>
            <a:r>
              <a:rPr lang="en-US" altLang="es-AR" sz="2400" b="1" dirty="0">
                <a:solidFill>
                  <a:schemeClr val="tx2"/>
                </a:solidFill>
              </a:rPr>
              <a:t> control </a:t>
            </a:r>
            <a:r>
              <a:rPr lang="en-US" altLang="es-AR" sz="2400" b="1" dirty="0" err="1">
                <a:solidFill>
                  <a:schemeClr val="tx2"/>
                </a:solidFill>
              </a:rPr>
              <a:t>sobre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los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componentes</a:t>
            </a:r>
            <a:r>
              <a:rPr lang="en-US" altLang="es-AR" sz="2400" b="1" dirty="0">
                <a:solidFill>
                  <a:schemeClr val="tx2"/>
                </a:solidFill>
              </a:rPr>
              <a:t> que se </a:t>
            </a:r>
            <a:r>
              <a:rPr lang="en-US" altLang="es-AR" sz="2400" b="1" dirty="0" err="1">
                <a:solidFill>
                  <a:schemeClr val="tx2"/>
                </a:solidFill>
              </a:rPr>
              <a:t>usan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sus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proyectos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PC local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34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Desde la </a:t>
            </a:r>
            <a:r>
              <a:rPr lang="es-MX" sz="1800" b="1" i="0" dirty="0" err="1">
                <a:solidFill>
                  <a:schemeClr val="tx2"/>
                </a:solidFill>
              </a:rPr>
              <a:t>vpn</a:t>
            </a:r>
            <a:r>
              <a:rPr lang="es-MX" sz="1800" b="1" i="0" dirty="0">
                <a:solidFill>
                  <a:schemeClr val="tx2"/>
                </a:solidFill>
              </a:rPr>
              <a:t> pueden bajar el certificado de acá: </a:t>
            </a:r>
            <a:r>
              <a:rPr lang="en-US" u="sng" dirty="0">
                <a:hlinkClick r:id="rId3"/>
              </a:rPr>
              <a:t>https://nexus-ott.forge.avaya.com/</a:t>
            </a:r>
            <a:endParaRPr lang="en-US" u="sng" dirty="0"/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>
                <a:solidFill>
                  <a:schemeClr val="tx2"/>
                </a:solidFill>
              </a:rPr>
              <a:t>O de </a:t>
            </a:r>
            <a:r>
              <a:rPr lang="en-US" sz="1800" b="1" i="0" dirty="0" err="1">
                <a:solidFill>
                  <a:schemeClr val="tx2"/>
                </a:solidFill>
              </a:rPr>
              <a:t>acá</a:t>
            </a:r>
            <a:r>
              <a:rPr lang="en-US" sz="1800" b="1" i="0" dirty="0">
                <a:solidFill>
                  <a:schemeClr val="tx2"/>
                </a:solidFill>
              </a:rPr>
              <a:t>: </a:t>
            </a:r>
            <a:r>
              <a:rPr lang="es-AR" u="sng" dirty="0">
                <a:hlinkClick r:id="rId4"/>
              </a:rPr>
              <a:t>nexus3.certificate</a:t>
            </a:r>
            <a:endParaRPr lang="es-AR" u="sng" dirty="0"/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>
                <a:solidFill>
                  <a:schemeClr val="tx2"/>
                </a:solidFill>
              </a:rPr>
              <a:t>O</a:t>
            </a:r>
            <a:r>
              <a:rPr lang="es-AR" sz="1800" b="1" i="0" dirty="0">
                <a:solidFill>
                  <a:schemeClr val="tx2"/>
                </a:solidFill>
              </a:rPr>
              <a:t> usen el que esta acá: </a:t>
            </a:r>
            <a:endParaRPr lang="es-MX" sz="1800" b="1" i="0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53937"/>
              </p:ext>
            </p:extLst>
          </p:nvPr>
        </p:nvGraphicFramePr>
        <p:xfrm>
          <a:off x="2740598" y="3077541"/>
          <a:ext cx="2535678" cy="71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Packager Shell Object" showAsIcon="1" r:id="rId5" imgW="1740600" imgH="488520" progId="Package">
                  <p:embed/>
                </p:oleObj>
              </mc:Choice>
              <mc:Fallback>
                <p:oleObj name="Packager Shell Object" showAsIcon="1" r:id="rId5" imgW="17406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0598" y="3077541"/>
                        <a:ext cx="2535678" cy="712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575" y="4051508"/>
            <a:ext cx="7451725" cy="151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Instalen el certificado, ejecutando ($JAVA_HOME corresponde al que usa </a:t>
            </a: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, pongan los </a:t>
            </a:r>
            <a:r>
              <a:rPr lang="es-MX" sz="1800" b="1" i="0" dirty="0" err="1">
                <a:solidFill>
                  <a:schemeClr val="tx2"/>
                </a:solidFill>
              </a:rPr>
              <a:t>paths</a:t>
            </a:r>
            <a:r>
              <a:rPr lang="es-MX" sz="1800" b="1" i="0" dirty="0">
                <a:solidFill>
                  <a:schemeClr val="tx2"/>
                </a:solidFill>
              </a:rPr>
              <a:t> completos entre comillas):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s-MX" sz="1800" dirty="0">
                <a:solidFill>
                  <a:schemeClr val="tx2"/>
                </a:solidFill>
              </a:rPr>
              <a:t>$JAVA_HOME/</a:t>
            </a:r>
            <a:r>
              <a:rPr lang="es-MX" sz="1800" dirty="0" err="1">
                <a:solidFill>
                  <a:schemeClr val="tx2"/>
                </a:solidFill>
              </a:rPr>
              <a:t>bin</a:t>
            </a:r>
            <a:r>
              <a:rPr lang="es-MX" sz="1800" dirty="0">
                <a:solidFill>
                  <a:schemeClr val="tx2"/>
                </a:solidFill>
              </a:rPr>
              <a:t>/</a:t>
            </a:r>
            <a:r>
              <a:rPr lang="es-MX" sz="1800" dirty="0" err="1">
                <a:solidFill>
                  <a:schemeClr val="tx2"/>
                </a:solidFill>
              </a:rPr>
              <a:t>keytool</a:t>
            </a:r>
            <a:r>
              <a:rPr lang="es-MX" sz="1800" dirty="0">
                <a:solidFill>
                  <a:schemeClr val="tx2"/>
                </a:solidFill>
              </a:rPr>
              <a:t> -</a:t>
            </a:r>
            <a:r>
              <a:rPr lang="es-MX" sz="1800" dirty="0" err="1">
                <a:solidFill>
                  <a:schemeClr val="tx2"/>
                </a:solidFill>
              </a:rPr>
              <a:t>import</a:t>
            </a:r>
            <a:r>
              <a:rPr lang="es-MX" sz="1800" dirty="0">
                <a:solidFill>
                  <a:schemeClr val="tx2"/>
                </a:solidFill>
              </a:rPr>
              <a:t> -</a:t>
            </a:r>
            <a:r>
              <a:rPr lang="es-MX" sz="1800" dirty="0" err="1">
                <a:solidFill>
                  <a:schemeClr val="tx2"/>
                </a:solidFill>
              </a:rPr>
              <a:t>trustcacerts</a:t>
            </a:r>
            <a:r>
              <a:rPr lang="es-MX" sz="1800" dirty="0">
                <a:solidFill>
                  <a:schemeClr val="tx2"/>
                </a:solidFill>
              </a:rPr>
              <a:t> -</a:t>
            </a:r>
            <a:r>
              <a:rPr lang="es-MX" sz="1800" dirty="0" err="1">
                <a:solidFill>
                  <a:schemeClr val="tx2"/>
                </a:solidFill>
              </a:rPr>
              <a:t>keystore</a:t>
            </a:r>
            <a:r>
              <a:rPr lang="es-MX" sz="1800" dirty="0">
                <a:solidFill>
                  <a:schemeClr val="tx2"/>
                </a:solidFill>
              </a:rPr>
              <a:t> $JAVA_HOME/</a:t>
            </a:r>
            <a:r>
              <a:rPr lang="es-MX" sz="1800" dirty="0" err="1">
                <a:solidFill>
                  <a:schemeClr val="tx2"/>
                </a:solidFill>
              </a:rPr>
              <a:t>jre</a:t>
            </a:r>
            <a:r>
              <a:rPr lang="es-MX" sz="1800" dirty="0">
                <a:solidFill>
                  <a:schemeClr val="tx2"/>
                </a:solidFill>
              </a:rPr>
              <a:t>/</a:t>
            </a:r>
            <a:r>
              <a:rPr lang="es-MX" sz="1800" dirty="0" err="1">
                <a:solidFill>
                  <a:schemeClr val="tx2"/>
                </a:solidFill>
              </a:rPr>
              <a:t>lib</a:t>
            </a:r>
            <a:r>
              <a:rPr lang="es-MX" sz="1800" dirty="0">
                <a:solidFill>
                  <a:schemeClr val="tx2"/>
                </a:solidFill>
              </a:rPr>
              <a:t>/</a:t>
            </a:r>
            <a:r>
              <a:rPr lang="es-MX" sz="1800" dirty="0" err="1">
                <a:solidFill>
                  <a:schemeClr val="tx2"/>
                </a:solidFill>
              </a:rPr>
              <a:t>security</a:t>
            </a:r>
            <a:r>
              <a:rPr lang="es-MX" sz="1800" dirty="0">
                <a:solidFill>
                  <a:schemeClr val="tx2"/>
                </a:solidFill>
              </a:rPr>
              <a:t>/</a:t>
            </a:r>
            <a:r>
              <a:rPr lang="es-MX" sz="1800" dirty="0" err="1">
                <a:solidFill>
                  <a:schemeClr val="tx2"/>
                </a:solidFill>
              </a:rPr>
              <a:t>cacerts</a:t>
            </a:r>
            <a:r>
              <a:rPr lang="es-MX" sz="1800" dirty="0">
                <a:solidFill>
                  <a:schemeClr val="tx2"/>
                </a:solidFill>
              </a:rPr>
              <a:t> -</a:t>
            </a:r>
            <a:r>
              <a:rPr lang="es-MX" sz="1800" dirty="0" err="1">
                <a:solidFill>
                  <a:schemeClr val="tx2"/>
                </a:solidFill>
              </a:rPr>
              <a:t>storepass</a:t>
            </a:r>
            <a:r>
              <a:rPr lang="es-MX" sz="1800" dirty="0">
                <a:solidFill>
                  <a:schemeClr val="tx2"/>
                </a:solidFill>
              </a:rPr>
              <a:t> </a:t>
            </a:r>
            <a:r>
              <a:rPr lang="es-MX" sz="1800" dirty="0" err="1">
                <a:solidFill>
                  <a:schemeClr val="tx2"/>
                </a:solidFill>
              </a:rPr>
              <a:t>changeit</a:t>
            </a:r>
            <a:r>
              <a:rPr lang="es-MX" sz="1800" dirty="0">
                <a:solidFill>
                  <a:schemeClr val="tx2"/>
                </a:solidFill>
              </a:rPr>
              <a:t> -</a:t>
            </a:r>
            <a:r>
              <a:rPr lang="es-MX" sz="1800" dirty="0" err="1">
                <a:solidFill>
                  <a:schemeClr val="tx2"/>
                </a:solidFill>
              </a:rPr>
              <a:t>noprompt</a:t>
            </a:r>
            <a:r>
              <a:rPr lang="es-MX" sz="1800" dirty="0">
                <a:solidFill>
                  <a:schemeClr val="tx2"/>
                </a:solidFill>
              </a:rPr>
              <a:t> -alias wildcard.forge.avaya.com -file /</a:t>
            </a:r>
            <a:r>
              <a:rPr lang="es-MX" sz="1800" dirty="0" err="1">
                <a:solidFill>
                  <a:schemeClr val="tx2"/>
                </a:solidFill>
              </a:rPr>
              <a:t>tmp</a:t>
            </a:r>
            <a:r>
              <a:rPr lang="es-MX" sz="1800" dirty="0">
                <a:solidFill>
                  <a:schemeClr val="tx2"/>
                </a:solidFill>
              </a:rPr>
              <a:t>/wildcard.forge.avaya.com.crt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Repositorio Público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22332" y="1341438"/>
            <a:ext cx="7451725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AR" altLang="es-AR" sz="2000" b="1" i="0" dirty="0">
                <a:solidFill>
                  <a:schemeClr val="tx2"/>
                </a:solidFill>
              </a:rPr>
              <a:t>Es posible usar el repositorio publico de Nexus 3 (ATENCIÓN: Este repositorio no tiene componentes de Avaya):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Agregar</a:t>
            </a:r>
            <a:r>
              <a:rPr lang="en-US" sz="1800" b="1" i="0" dirty="0">
                <a:solidFill>
                  <a:schemeClr val="tx2"/>
                </a:solidFill>
              </a:rPr>
              <a:t> lo </a:t>
            </a:r>
            <a:r>
              <a:rPr lang="en-US" sz="1800" b="1" i="0" dirty="0" err="1">
                <a:solidFill>
                  <a:schemeClr val="tx2"/>
                </a:solidFill>
              </a:rPr>
              <a:t>siguiente</a:t>
            </a:r>
            <a:r>
              <a:rPr lang="en-US" sz="1800" b="1" i="0" dirty="0">
                <a:solidFill>
                  <a:schemeClr val="tx2"/>
                </a:solidFill>
              </a:rPr>
              <a:t> a </a:t>
            </a:r>
            <a:r>
              <a:rPr lang="en-US" sz="1800" b="1" i="0" dirty="0" err="1">
                <a:solidFill>
                  <a:schemeClr val="tx2"/>
                </a:solidFill>
              </a:rPr>
              <a:t>su</a:t>
            </a:r>
            <a:r>
              <a:rPr lang="en-US" sz="1800" b="1" i="0" dirty="0">
                <a:solidFill>
                  <a:schemeClr val="tx2"/>
                </a:solidFill>
              </a:rPr>
              <a:t> settings.xml, </a:t>
            </a:r>
            <a:r>
              <a:rPr lang="en-US" sz="1800" b="1" i="0" dirty="0" err="1">
                <a:solidFill>
                  <a:schemeClr val="tx2"/>
                </a:solidFill>
              </a:rPr>
              <a:t>puede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estar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el </a:t>
            </a:r>
            <a:r>
              <a:rPr lang="en-US" sz="1800" b="1" i="0" dirty="0" err="1">
                <a:solidFill>
                  <a:schemeClr val="tx2"/>
                </a:solidFill>
              </a:rPr>
              <a:t>repositorio</a:t>
            </a:r>
            <a:r>
              <a:rPr lang="en-US" sz="1800" b="1" i="0" dirty="0">
                <a:solidFill>
                  <a:schemeClr val="tx2"/>
                </a:solidFill>
              </a:rPr>
              <a:t> .m2 o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C:\maven\conf: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&lt;mirrors&gt;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&lt;mirror&gt;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&lt;id&gt;public-</a:t>
            </a:r>
            <a:r>
              <a:rPr lang="en-US" sz="1800" dirty="0" err="1">
                <a:solidFill>
                  <a:schemeClr val="tx2"/>
                </a:solidFill>
              </a:rPr>
              <a:t>ott</a:t>
            </a:r>
            <a:r>
              <a:rPr lang="en-US" sz="1800" dirty="0">
                <a:solidFill>
                  <a:schemeClr val="tx2"/>
                </a:solidFill>
              </a:rPr>
              <a:t>&lt;/id&gt;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&lt;name&gt;Nexus Public Mirror&lt;/name&gt;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&gt;https://nexus-ott.forge.avaya.com/repository/public/ &lt;/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dirty="0" err="1">
                <a:solidFill>
                  <a:schemeClr val="tx2"/>
                </a:solidFill>
              </a:rPr>
              <a:t>mirrorOf</a:t>
            </a:r>
            <a:r>
              <a:rPr lang="en-US" sz="1800" dirty="0">
                <a:solidFill>
                  <a:schemeClr val="tx2"/>
                </a:solidFill>
              </a:rPr>
              <a:t>&gt;*&lt;/</a:t>
            </a:r>
            <a:r>
              <a:rPr lang="en-US" sz="1800" dirty="0" err="1">
                <a:solidFill>
                  <a:schemeClr val="tx2"/>
                </a:solidFill>
              </a:rPr>
              <a:t>mirrorOf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&lt;/mirror&gt;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&lt;/mirrors&gt;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endParaRPr lang="en-US" sz="1800" b="1" i="0" dirty="0">
              <a:solidFill>
                <a:schemeClr val="tx2"/>
              </a:solidFill>
            </a:endParaRP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b="1" i="0" dirty="0">
                <a:solidFill>
                  <a:schemeClr val="tx2"/>
                </a:solidFill>
              </a:rPr>
              <a:t> </a:t>
            </a:r>
            <a:endParaRPr lang="es-AR" altLang="es-AR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Repositorio Público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9721" y="1341436"/>
            <a:ext cx="7586869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&lt;servers&gt;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&lt;server&gt;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&lt;id&gt;public-</a:t>
            </a:r>
            <a:r>
              <a:rPr lang="en-US" sz="1800" dirty="0" err="1">
                <a:solidFill>
                  <a:schemeClr val="tx2"/>
                </a:solidFill>
              </a:rPr>
              <a:t>ott</a:t>
            </a:r>
            <a:r>
              <a:rPr lang="en-US" sz="1800" dirty="0">
                <a:solidFill>
                  <a:schemeClr val="tx2"/>
                </a:solidFill>
              </a:rPr>
              <a:t>&lt;/id&gt;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&lt;username&gt;{</a:t>
            </a:r>
            <a:r>
              <a:rPr lang="en-US" sz="1800" dirty="0" err="1">
                <a:solidFill>
                  <a:schemeClr val="tx2"/>
                </a:solidFill>
              </a:rPr>
              <a:t>your_global_handle</a:t>
            </a:r>
            <a:r>
              <a:rPr lang="en-US" sz="1800" dirty="0">
                <a:solidFill>
                  <a:schemeClr val="tx2"/>
                </a:solidFill>
              </a:rPr>
              <a:t>}&lt;/username&gt;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&lt;password&gt;{</a:t>
            </a:r>
            <a:r>
              <a:rPr lang="en-US" sz="1800" dirty="0" err="1">
                <a:solidFill>
                  <a:schemeClr val="tx2"/>
                </a:solidFill>
              </a:rPr>
              <a:t>encrypt_password_results</a:t>
            </a:r>
            <a:r>
              <a:rPr lang="en-US" sz="1800" dirty="0">
                <a:solidFill>
                  <a:schemeClr val="tx2"/>
                </a:solidFill>
              </a:rPr>
              <a:t>}&lt;/password&gt;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&lt;/server&gt;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&lt;/servers&gt;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Setear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your_global_handle</a:t>
            </a:r>
            <a:r>
              <a:rPr lang="en-US" sz="1800" b="1" i="0" dirty="0">
                <a:solidFill>
                  <a:schemeClr val="tx2"/>
                </a:solidFill>
              </a:rPr>
              <a:t> el handle global de </a:t>
            </a:r>
            <a:r>
              <a:rPr lang="en-US" sz="1800" b="1" i="0" dirty="0" err="1">
                <a:solidFill>
                  <a:schemeClr val="tx2"/>
                </a:solidFill>
              </a:rPr>
              <a:t>avaya</a:t>
            </a:r>
            <a:r>
              <a:rPr lang="en-US" sz="1800" b="1" i="0" dirty="0">
                <a:solidFill>
                  <a:schemeClr val="tx2"/>
                </a:solidFill>
              </a:rPr>
              <a:t> y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encrypted_password</a:t>
            </a:r>
            <a:r>
              <a:rPr lang="en-US" sz="1800" b="1" i="0" dirty="0">
                <a:solidFill>
                  <a:schemeClr val="tx2"/>
                </a:solidFill>
              </a:rPr>
              <a:t> el password global que </a:t>
            </a:r>
            <a:r>
              <a:rPr lang="en-US" sz="1800" b="1" i="0" dirty="0" err="1">
                <a:solidFill>
                  <a:schemeClr val="tx2"/>
                </a:solidFill>
              </a:rPr>
              <a:t>encriptaron</a:t>
            </a:r>
            <a:r>
              <a:rPr lang="en-US" sz="1800" b="1" i="0" dirty="0">
                <a:solidFill>
                  <a:schemeClr val="tx2"/>
                </a:solidFill>
              </a:rPr>
              <a:t> antes.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Repositorio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Para </a:t>
            </a:r>
            <a:r>
              <a:rPr lang="en-US" sz="2000" b="1" i="0" dirty="0" err="1">
                <a:solidFill>
                  <a:schemeClr val="tx2"/>
                </a:solidFill>
              </a:rPr>
              <a:t>poder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compilar</a:t>
            </a:r>
            <a:r>
              <a:rPr lang="en-US" sz="2000" b="1" i="0" dirty="0">
                <a:solidFill>
                  <a:schemeClr val="tx2"/>
                </a:solidFill>
              </a:rPr>
              <a:t> el Proyecto </a:t>
            </a:r>
            <a:r>
              <a:rPr lang="en-US" sz="2000" b="1" i="0" dirty="0" err="1">
                <a:solidFill>
                  <a:schemeClr val="tx2"/>
                </a:solidFill>
              </a:rPr>
              <a:t>desde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su</a:t>
            </a:r>
            <a:r>
              <a:rPr lang="en-US" sz="2000" b="1" i="0" dirty="0">
                <a:solidFill>
                  <a:schemeClr val="tx2"/>
                </a:solidFill>
              </a:rPr>
              <a:t> PC, o </a:t>
            </a:r>
            <a:r>
              <a:rPr lang="en-US" sz="2000" b="1" i="0" dirty="0" err="1">
                <a:solidFill>
                  <a:schemeClr val="tx2"/>
                </a:solidFill>
              </a:rPr>
              <a:t>bajar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librerias</a:t>
            </a:r>
            <a:r>
              <a:rPr lang="en-US" sz="2000" b="1" i="0" dirty="0">
                <a:solidFill>
                  <a:schemeClr val="tx2"/>
                </a:solidFill>
              </a:rPr>
              <a:t>, </a:t>
            </a:r>
            <a:r>
              <a:rPr lang="en-US" sz="2000" b="1" i="0" dirty="0" err="1">
                <a:solidFill>
                  <a:schemeClr val="tx2"/>
                </a:solidFill>
              </a:rPr>
              <a:t>tienen</a:t>
            </a:r>
            <a:r>
              <a:rPr lang="en-US" sz="2000" b="1" i="0" dirty="0">
                <a:solidFill>
                  <a:schemeClr val="tx2"/>
                </a:solidFill>
              </a:rPr>
              <a:t> que </a:t>
            </a:r>
            <a:r>
              <a:rPr lang="en-US" sz="2000" b="1" i="0" dirty="0" err="1">
                <a:solidFill>
                  <a:schemeClr val="tx2"/>
                </a:solidFill>
              </a:rPr>
              <a:t>agregar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unas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líneas</a:t>
            </a:r>
            <a:r>
              <a:rPr lang="en-US" sz="2000" b="1" i="0" dirty="0">
                <a:solidFill>
                  <a:schemeClr val="tx2"/>
                </a:solidFill>
              </a:rPr>
              <a:t> al settings de maven (</a:t>
            </a:r>
            <a:r>
              <a:rPr lang="en-US" sz="2000" b="1" i="0" dirty="0" err="1">
                <a:solidFill>
                  <a:schemeClr val="tx2"/>
                </a:solidFill>
              </a:rPr>
              <a:t>asegurense</a:t>
            </a:r>
            <a:r>
              <a:rPr lang="en-US" sz="2000" b="1" i="0" dirty="0">
                <a:solidFill>
                  <a:schemeClr val="tx2"/>
                </a:solidFill>
              </a:rPr>
              <a:t> de que solo </a:t>
            </a:r>
            <a:r>
              <a:rPr lang="en-US" sz="2000" b="1" i="0" dirty="0" err="1">
                <a:solidFill>
                  <a:schemeClr val="tx2"/>
                </a:solidFill>
              </a:rPr>
              <a:t>haya</a:t>
            </a:r>
            <a:r>
              <a:rPr lang="en-US" sz="2000" b="1" i="0" dirty="0">
                <a:solidFill>
                  <a:schemeClr val="tx2"/>
                </a:solidFill>
              </a:rPr>
              <a:t> un mirror </a:t>
            </a:r>
            <a:r>
              <a:rPr lang="en-US" sz="2000" b="1" i="0" dirty="0" err="1">
                <a:solidFill>
                  <a:schemeClr val="tx2"/>
                </a:solidFill>
              </a:rPr>
              <a:t>habilitado</a:t>
            </a:r>
            <a:r>
              <a:rPr lang="en-US" sz="2000" b="1" i="0" dirty="0">
                <a:solidFill>
                  <a:schemeClr val="tx2"/>
                </a:solidFill>
              </a:rPr>
              <a:t> a la </a:t>
            </a:r>
            <a:r>
              <a:rPr lang="en-US" sz="2000" b="1" i="0" dirty="0" err="1">
                <a:solidFill>
                  <a:schemeClr val="tx2"/>
                </a:solidFill>
              </a:rPr>
              <a:t>vez</a:t>
            </a:r>
            <a:r>
              <a:rPr lang="en-US" sz="2000" b="1" i="0" dirty="0">
                <a:solidFill>
                  <a:schemeClr val="tx2"/>
                </a:solidFill>
              </a:rPr>
              <a:t>)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  <a:endParaRPr lang="en-US" sz="1800" dirty="0">
              <a:solidFill>
                <a:schemeClr val="tx2"/>
              </a:solidFill>
            </a:endParaRP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Agregar</a:t>
            </a:r>
            <a:r>
              <a:rPr lang="en-US" sz="1800" b="1" i="0" dirty="0">
                <a:solidFill>
                  <a:schemeClr val="tx2"/>
                </a:solidFill>
              </a:rPr>
              <a:t> lo </a:t>
            </a:r>
            <a:r>
              <a:rPr lang="en-US" sz="1800" b="1" i="0" dirty="0" err="1">
                <a:solidFill>
                  <a:schemeClr val="tx2"/>
                </a:solidFill>
              </a:rPr>
              <a:t>siguiente</a:t>
            </a:r>
            <a:r>
              <a:rPr lang="en-US" sz="1800" b="1" i="0" dirty="0">
                <a:solidFill>
                  <a:schemeClr val="tx2"/>
                </a:solidFill>
              </a:rPr>
              <a:t> al settings.xml de Maven (</a:t>
            </a:r>
            <a:r>
              <a:rPr lang="en-US" sz="1800" b="1" i="0" dirty="0" err="1">
                <a:solidFill>
                  <a:schemeClr val="tx2"/>
                </a:solidFill>
              </a:rPr>
              <a:t>asegurarse</a:t>
            </a:r>
            <a:r>
              <a:rPr lang="en-US" sz="1800" b="1" i="0" dirty="0">
                <a:solidFill>
                  <a:schemeClr val="tx2"/>
                </a:solidFill>
              </a:rPr>
              <a:t> de que </a:t>
            </a:r>
            <a:r>
              <a:rPr lang="en-US" sz="1800" b="1" i="0" dirty="0" err="1">
                <a:solidFill>
                  <a:schemeClr val="tx2"/>
                </a:solidFill>
              </a:rPr>
              <a:t>esten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los</a:t>
            </a:r>
            <a:r>
              <a:rPr lang="en-US" sz="1800" b="1" i="0" dirty="0">
                <a:solidFill>
                  <a:schemeClr val="tx2"/>
                </a:solidFill>
              </a:rPr>
              <a:t> tags </a:t>
            </a:r>
            <a:r>
              <a:rPr lang="en-US" sz="1800" b="1" i="0" dirty="0" err="1">
                <a:solidFill>
                  <a:schemeClr val="tx2"/>
                </a:solidFill>
              </a:rPr>
              <a:t>correspondientes</a:t>
            </a:r>
            <a:r>
              <a:rPr lang="en-US" sz="1800" b="1" i="0" dirty="0">
                <a:solidFill>
                  <a:schemeClr val="tx2"/>
                </a:solidFill>
              </a:rPr>
              <a:t>). La </a:t>
            </a:r>
            <a:r>
              <a:rPr lang="en-US" sz="1800" b="1" i="0" dirty="0" err="1">
                <a:solidFill>
                  <a:schemeClr val="tx2"/>
                </a:solidFill>
              </a:rPr>
              <a:t>ubicación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puede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ser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.m2 o </a:t>
            </a:r>
            <a:r>
              <a:rPr lang="en-US" sz="1800" b="1" i="0" dirty="0" err="1">
                <a:solidFill>
                  <a:schemeClr val="tx2"/>
                </a:solidFill>
              </a:rPr>
              <a:t>en</a:t>
            </a:r>
            <a:r>
              <a:rPr lang="en-US" sz="1800" b="1" i="0" dirty="0">
                <a:solidFill>
                  <a:schemeClr val="tx2"/>
                </a:solidFill>
              </a:rPr>
              <a:t> C:/Maven/conf: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&lt;mirrors&gt;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&lt;mirror&gt;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&lt;id&gt; </a:t>
            </a:r>
            <a:r>
              <a:rPr lang="en-US" sz="1800" dirty="0" err="1">
                <a:solidFill>
                  <a:schemeClr val="tx2"/>
                </a:solidFill>
              </a:rPr>
              <a:t>your_project</a:t>
            </a:r>
            <a:r>
              <a:rPr lang="en-US" sz="1800" dirty="0">
                <a:solidFill>
                  <a:schemeClr val="tx2"/>
                </a:solidFill>
              </a:rPr>
              <a:t>-maven &lt;/id&gt;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&lt;name&gt;</a:t>
            </a:r>
            <a:r>
              <a:rPr lang="en-US" sz="1800" dirty="0" err="1">
                <a:solidFill>
                  <a:schemeClr val="tx2"/>
                </a:solidFill>
              </a:rPr>
              <a:t>your_project</a:t>
            </a:r>
            <a:r>
              <a:rPr lang="en-US" sz="1800" dirty="0">
                <a:solidFill>
                  <a:schemeClr val="tx2"/>
                </a:solidFill>
              </a:rPr>
              <a:t>-maven&lt;/name&gt;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&gt;https://nexus-ott.forge.avaya.com/repository/your_project-maven/ &lt;/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dirty="0" err="1">
                <a:solidFill>
                  <a:schemeClr val="tx2"/>
                </a:solidFill>
              </a:rPr>
              <a:t>mirrorOf</a:t>
            </a:r>
            <a:r>
              <a:rPr lang="en-US" sz="1800" dirty="0">
                <a:solidFill>
                  <a:schemeClr val="tx2"/>
                </a:solidFill>
              </a:rPr>
              <a:t>&gt;*&lt;/</a:t>
            </a:r>
            <a:r>
              <a:rPr lang="en-US" sz="1800" dirty="0" err="1">
                <a:solidFill>
                  <a:schemeClr val="tx2"/>
                </a:solidFill>
              </a:rPr>
              <a:t>mirrorOf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&lt;/mirror&gt;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&lt;/mirrors&gt;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endParaRPr lang="en-US" sz="1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4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Repositorio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&lt;servers&gt;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&lt;server&gt;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&lt;id&gt; </a:t>
            </a:r>
            <a:r>
              <a:rPr lang="en-US" sz="1800" dirty="0" err="1">
                <a:solidFill>
                  <a:schemeClr val="tx2"/>
                </a:solidFill>
              </a:rPr>
              <a:t>your_project</a:t>
            </a:r>
            <a:r>
              <a:rPr lang="en-US" sz="1800" dirty="0">
                <a:solidFill>
                  <a:schemeClr val="tx2"/>
                </a:solidFill>
              </a:rPr>
              <a:t>-maven &lt;/id&gt;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&lt;username&gt;{</a:t>
            </a:r>
            <a:r>
              <a:rPr lang="en-US" sz="1800" dirty="0" err="1">
                <a:solidFill>
                  <a:schemeClr val="tx2"/>
                </a:solidFill>
              </a:rPr>
              <a:t>your_global_handle</a:t>
            </a:r>
            <a:r>
              <a:rPr lang="en-US" sz="1800" dirty="0">
                <a:solidFill>
                  <a:schemeClr val="tx2"/>
                </a:solidFill>
              </a:rPr>
              <a:t>}&lt;/username&gt;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     &lt;password&gt;{</a:t>
            </a:r>
            <a:r>
              <a:rPr lang="en-US" sz="1800" dirty="0" err="1">
                <a:solidFill>
                  <a:schemeClr val="tx2"/>
                </a:solidFill>
              </a:rPr>
              <a:t>encrypt_password_results</a:t>
            </a:r>
            <a:r>
              <a:rPr lang="en-US" sz="1800" dirty="0">
                <a:solidFill>
                  <a:schemeClr val="tx2"/>
                </a:solidFill>
              </a:rPr>
              <a:t>}&lt;/password&gt;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   &lt;/server&gt;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&lt;/servers&gt;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>
                <a:solidFill>
                  <a:schemeClr val="tx2"/>
                </a:solidFill>
              </a:rPr>
              <a:t>El id de server y mirror </a:t>
            </a:r>
            <a:r>
              <a:rPr lang="en-US" sz="1800" b="1" i="0" dirty="0" err="1">
                <a:solidFill>
                  <a:schemeClr val="tx2"/>
                </a:solidFill>
              </a:rPr>
              <a:t>tienen</a:t>
            </a:r>
            <a:r>
              <a:rPr lang="en-US" sz="1800" b="1" i="0" dirty="0">
                <a:solidFill>
                  <a:schemeClr val="tx2"/>
                </a:solidFill>
              </a:rPr>
              <a:t> que </a:t>
            </a:r>
            <a:r>
              <a:rPr lang="en-US" sz="1800" b="1" i="0" dirty="0" err="1">
                <a:solidFill>
                  <a:schemeClr val="tx2"/>
                </a:solidFill>
              </a:rPr>
              <a:t>coincidir</a:t>
            </a:r>
            <a:r>
              <a:rPr lang="en-US" sz="1800" b="1" i="0" dirty="0">
                <a:solidFill>
                  <a:schemeClr val="tx2"/>
                </a:solidFill>
              </a:rPr>
              <a:t>. </a:t>
            </a:r>
            <a:r>
              <a:rPr lang="en-US" sz="1800" b="1" i="0" dirty="0" err="1">
                <a:solidFill>
                  <a:schemeClr val="tx2"/>
                </a:solidFill>
              </a:rPr>
              <a:t>Es</a:t>
            </a:r>
            <a:r>
              <a:rPr lang="en-US" sz="1800" b="1" i="0" dirty="0">
                <a:solidFill>
                  <a:schemeClr val="tx2"/>
                </a:solidFill>
              </a:rPr>
              <a:t> possible </a:t>
            </a:r>
            <a:r>
              <a:rPr lang="en-US" sz="1800" b="1" i="0" dirty="0" err="1">
                <a:solidFill>
                  <a:schemeClr val="tx2"/>
                </a:solidFill>
              </a:rPr>
              <a:t>tener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muchos</a:t>
            </a:r>
            <a:r>
              <a:rPr lang="en-US" sz="1800" b="1" i="0" dirty="0">
                <a:solidFill>
                  <a:schemeClr val="tx2"/>
                </a:solidFill>
              </a:rPr>
              <a:t> servers </a:t>
            </a:r>
            <a:r>
              <a:rPr lang="en-US" sz="1800" b="1" i="0" dirty="0" err="1">
                <a:solidFill>
                  <a:schemeClr val="tx2"/>
                </a:solidFill>
              </a:rPr>
              <a:t>habilitados</a:t>
            </a:r>
            <a:r>
              <a:rPr lang="en-US" sz="1800" b="1" i="0" dirty="0">
                <a:solidFill>
                  <a:schemeClr val="tx2"/>
                </a:solidFill>
              </a:rPr>
              <a:t>. Las </a:t>
            </a:r>
            <a:r>
              <a:rPr lang="en-US" sz="1800" b="1" i="0" dirty="0" err="1">
                <a:solidFill>
                  <a:schemeClr val="tx2"/>
                </a:solidFill>
              </a:rPr>
              <a:t>credenciales</a:t>
            </a:r>
            <a:r>
              <a:rPr lang="en-US" sz="1800" b="1" i="0" dirty="0">
                <a:solidFill>
                  <a:schemeClr val="tx2"/>
                </a:solidFill>
              </a:rPr>
              <a:t> del server se </a:t>
            </a:r>
            <a:r>
              <a:rPr lang="en-US" sz="1800" b="1" i="0" dirty="0" err="1">
                <a:solidFill>
                  <a:schemeClr val="tx2"/>
                </a:solidFill>
              </a:rPr>
              <a:t>pueden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reemplazar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por</a:t>
            </a:r>
            <a:r>
              <a:rPr lang="en-US" sz="1800" b="1" i="0" dirty="0">
                <a:solidFill>
                  <a:schemeClr val="tx2"/>
                </a:solidFill>
              </a:rPr>
              <a:t> las </a:t>
            </a:r>
            <a:r>
              <a:rPr lang="en-US" sz="1800" b="1" i="0" dirty="0" err="1">
                <a:solidFill>
                  <a:schemeClr val="tx2"/>
                </a:solidFill>
              </a:rPr>
              <a:t>credenciales</a:t>
            </a:r>
            <a:r>
              <a:rPr lang="en-US" sz="1800" b="1" i="0" dirty="0">
                <a:solidFill>
                  <a:schemeClr val="tx2"/>
                </a:solidFill>
              </a:rPr>
              <a:t> automation (sin </a:t>
            </a:r>
            <a:r>
              <a:rPr lang="en-US" sz="1800" b="1" i="0" dirty="0" err="1">
                <a:solidFill>
                  <a:schemeClr val="tx2"/>
                </a:solidFill>
              </a:rPr>
              <a:t>encriptar</a:t>
            </a:r>
            <a:r>
              <a:rPr lang="en-US" sz="1800" b="1" i="0" dirty="0">
                <a:solidFill>
                  <a:schemeClr val="tx2"/>
                </a:solidFill>
              </a:rPr>
              <a:t>).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71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Para que el Proyecto </a:t>
            </a:r>
            <a:r>
              <a:rPr lang="en-US" sz="2000" b="1" i="0" dirty="0" err="1">
                <a:solidFill>
                  <a:schemeClr val="tx2"/>
                </a:solidFill>
              </a:rPr>
              <a:t>en</a:t>
            </a:r>
            <a:r>
              <a:rPr lang="en-US" sz="2000" b="1" i="0" dirty="0">
                <a:solidFill>
                  <a:schemeClr val="tx2"/>
                </a:solidFill>
              </a:rPr>
              <a:t> bamboo compile </a:t>
            </a:r>
            <a:r>
              <a:rPr lang="en-US" sz="2000" b="1" i="0" dirty="0" err="1">
                <a:solidFill>
                  <a:schemeClr val="tx2"/>
                </a:solidFill>
              </a:rPr>
              <a:t>es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necesario</a:t>
            </a:r>
            <a:r>
              <a:rPr lang="en-US" sz="2000" b="1" i="0" dirty="0">
                <a:solidFill>
                  <a:schemeClr val="tx2"/>
                </a:solidFill>
              </a:rPr>
              <a:t> realizer lo </a:t>
            </a:r>
            <a:r>
              <a:rPr lang="en-US" sz="2000" b="1" i="0" dirty="0" err="1">
                <a:solidFill>
                  <a:schemeClr val="tx2"/>
                </a:solidFill>
              </a:rPr>
              <a:t>siguiente</a:t>
            </a:r>
            <a:r>
              <a:rPr lang="en-US" sz="1800" b="1" i="0" dirty="0">
                <a:solidFill>
                  <a:schemeClr val="tx2"/>
                </a:solidFill>
              </a:rPr>
              <a:t>:</a:t>
            </a:r>
            <a:endParaRPr lang="en-US" sz="1800" dirty="0">
              <a:solidFill>
                <a:schemeClr val="tx2"/>
              </a:solidFill>
            </a:endParaRP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Comiteen</a:t>
            </a:r>
            <a:r>
              <a:rPr lang="en-US" sz="1800" b="1" i="0" dirty="0">
                <a:solidFill>
                  <a:schemeClr val="tx2"/>
                </a:solidFill>
              </a:rPr>
              <a:t> el settings.xml, a la </a:t>
            </a:r>
            <a:r>
              <a:rPr lang="en-US" sz="1800" b="1" i="0" dirty="0" err="1">
                <a:solidFill>
                  <a:schemeClr val="tx2"/>
                </a:solidFill>
              </a:rPr>
              <a:t>altura</a:t>
            </a:r>
            <a:r>
              <a:rPr lang="en-US" sz="1800" b="1" i="0" dirty="0">
                <a:solidFill>
                  <a:schemeClr val="tx2"/>
                </a:solidFill>
              </a:rPr>
              <a:t> del trunk (</a:t>
            </a:r>
            <a:r>
              <a:rPr lang="en-US" sz="1800" b="1" i="0" dirty="0" err="1">
                <a:solidFill>
                  <a:schemeClr val="tx2"/>
                </a:solidFill>
              </a:rPr>
              <a:t>editenlo</a:t>
            </a:r>
            <a:r>
              <a:rPr lang="en-US" sz="1800" b="1" i="0" dirty="0">
                <a:solidFill>
                  <a:schemeClr val="tx2"/>
                </a:solidFill>
              </a:rPr>
              <a:t> antes):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64095"/>
              </p:ext>
            </p:extLst>
          </p:nvPr>
        </p:nvGraphicFramePr>
        <p:xfrm>
          <a:off x="3157612" y="2520949"/>
          <a:ext cx="1710078" cy="11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Packager Shell Object" showAsIcon="1" r:id="rId4" imgW="725400" imgH="488520" progId="Package">
                  <p:embed/>
                </p:oleObj>
              </mc:Choice>
              <mc:Fallback>
                <p:oleObj name="Packager Shell Object" showAsIcon="1" r:id="rId4" imgW="725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7612" y="2520949"/>
                        <a:ext cx="1710078" cy="1152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95690" y="3983934"/>
            <a:ext cx="743861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Eliminar</a:t>
            </a:r>
            <a:r>
              <a:rPr lang="en-US" sz="1800" b="1" i="0" dirty="0">
                <a:solidFill>
                  <a:schemeClr val="tx2"/>
                </a:solidFill>
              </a:rPr>
              <a:t> del </a:t>
            </a:r>
            <a:r>
              <a:rPr lang="en-US" sz="1800" b="1" i="0" dirty="0" err="1">
                <a:solidFill>
                  <a:schemeClr val="tx2"/>
                </a:solidFill>
              </a:rPr>
              <a:t>pom</a:t>
            </a:r>
            <a:r>
              <a:rPr lang="en-US" sz="1800" b="1" i="0" dirty="0">
                <a:solidFill>
                  <a:schemeClr val="tx2"/>
                </a:solidFill>
              </a:rPr>
              <a:t> lo que </a:t>
            </a:r>
            <a:r>
              <a:rPr lang="en-US" sz="1800" b="1" i="0" dirty="0" err="1">
                <a:solidFill>
                  <a:schemeClr val="tx2"/>
                </a:solidFill>
              </a:rPr>
              <a:t>este</a:t>
            </a:r>
            <a:r>
              <a:rPr lang="en-US" sz="1800" b="1" i="0" dirty="0">
                <a:solidFill>
                  <a:schemeClr val="tx2"/>
                </a:solidFill>
              </a:rPr>
              <a:t> bajo </a:t>
            </a:r>
            <a:r>
              <a:rPr lang="en-US" sz="1800" b="1" i="0" dirty="0" err="1">
                <a:solidFill>
                  <a:schemeClr val="tx2"/>
                </a:solidFill>
              </a:rPr>
              <a:t>los</a:t>
            </a:r>
            <a:r>
              <a:rPr lang="en-US" sz="1800" b="1" i="0" dirty="0">
                <a:solidFill>
                  <a:schemeClr val="tx2"/>
                </a:solidFill>
              </a:rPr>
              <a:t> tags repositories.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Configurar</a:t>
            </a:r>
            <a:r>
              <a:rPr lang="en-US" sz="1800" b="1" i="0" dirty="0">
                <a:solidFill>
                  <a:schemeClr val="tx2"/>
                </a:solidFill>
              </a:rPr>
              <a:t> bamboo </a:t>
            </a:r>
            <a:r>
              <a:rPr lang="en-US" sz="1800" b="1" i="0" dirty="0" err="1">
                <a:solidFill>
                  <a:schemeClr val="tx2"/>
                </a:solidFill>
              </a:rPr>
              <a:t>acorde</a:t>
            </a:r>
            <a:r>
              <a:rPr lang="en-US" sz="1800" b="1" i="0" dirty="0">
                <a:solidFill>
                  <a:schemeClr val="tx2"/>
                </a:solidFill>
              </a:rPr>
              <a:t> al tip de Bamboo (ultima revision).</a:t>
            </a:r>
          </a:p>
        </p:txBody>
      </p:sp>
    </p:spTree>
    <p:extLst>
      <p:ext uri="{BB962C8B-B14F-4D97-AF65-F5344CB8AC3E}">
        <p14:creationId xmlns:p14="http://schemas.microsoft.com/office/powerpoint/2010/main" val="212269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Deployar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Artefactos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34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 posible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 artefactos en el repositorio (Instalarlos para que sean consumidos por otros proyectos: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Primero asegúrense que los repositorios de Nexus tiene permisos de escritura, en la pestaña de Nexus del </a:t>
            </a:r>
            <a:r>
              <a:rPr lang="es-MX" sz="1800" b="1" i="0" dirty="0" err="1">
                <a:solidFill>
                  <a:schemeClr val="tx2"/>
                </a:solidFill>
              </a:rPr>
              <a:t>Forge</a:t>
            </a:r>
            <a:r>
              <a:rPr lang="es-MX" sz="1800" b="1" i="0" dirty="0">
                <a:solidFill>
                  <a:schemeClr val="tx2"/>
                </a:solidFill>
              </a:rPr>
              <a:t>:</a:t>
            </a:r>
          </a:p>
          <a:p>
            <a:pPr lvl="2">
              <a:buClr>
                <a:srgbClr val="008000"/>
              </a:buClr>
              <a:buSzPct val="8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 descr="39c06271c12a7ce014ba490fb22625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1" y="2690191"/>
            <a:ext cx="7127392" cy="275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Deployar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Artefactos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45316" y="1341438"/>
            <a:ext cx="7526242" cy="455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Agreguen esto al POM (el del </a:t>
            </a:r>
            <a:r>
              <a:rPr lang="es-MX" sz="1800" b="1" i="0" dirty="0" err="1">
                <a:solidFill>
                  <a:schemeClr val="tx2"/>
                </a:solidFill>
              </a:rPr>
              <a:t>trunk</a:t>
            </a:r>
            <a:r>
              <a:rPr lang="es-MX" sz="1800" b="1" i="0" dirty="0">
                <a:solidFill>
                  <a:schemeClr val="tx2"/>
                </a:solidFill>
              </a:rPr>
              <a:t>):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&lt;</a:t>
            </a:r>
            <a:r>
              <a:rPr lang="es-AR" altLang="es-AR" dirty="0" err="1">
                <a:solidFill>
                  <a:schemeClr val="tx2"/>
                </a:solidFill>
              </a:rPr>
              <a:t>distributionManagement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	&lt;</a:t>
            </a:r>
            <a:r>
              <a:rPr lang="es-AR" altLang="es-AR" dirty="0" err="1">
                <a:solidFill>
                  <a:schemeClr val="tx2"/>
                </a:solidFill>
              </a:rPr>
              <a:t>repository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		&lt;id&gt;</a:t>
            </a:r>
            <a:r>
              <a:rPr lang="es-AR" altLang="es-AR" dirty="0" err="1">
                <a:solidFill>
                  <a:schemeClr val="tx2"/>
                </a:solidFill>
              </a:rPr>
              <a:t>myproject-maven-release</a:t>
            </a:r>
            <a:r>
              <a:rPr lang="es-AR" altLang="es-AR" dirty="0">
                <a:solidFill>
                  <a:schemeClr val="tx2"/>
                </a:solidFill>
              </a:rPr>
              <a:t>&lt;/id&gt;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		&lt;</a:t>
            </a:r>
            <a:r>
              <a:rPr lang="es-AR" altLang="es-AR" dirty="0" err="1">
                <a:solidFill>
                  <a:schemeClr val="tx2"/>
                </a:solidFill>
              </a:rPr>
              <a:t>name</a:t>
            </a:r>
            <a:r>
              <a:rPr lang="es-AR" altLang="es-AR" dirty="0">
                <a:solidFill>
                  <a:schemeClr val="tx2"/>
                </a:solidFill>
              </a:rPr>
              <a:t>&gt;</a:t>
            </a:r>
            <a:r>
              <a:rPr lang="es-AR" altLang="es-AR" dirty="0" err="1">
                <a:solidFill>
                  <a:schemeClr val="tx2"/>
                </a:solidFill>
              </a:rPr>
              <a:t>Myproject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Private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Maven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Release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Repository</a:t>
            </a:r>
            <a:r>
              <a:rPr lang="es-AR" altLang="es-AR" dirty="0">
                <a:solidFill>
                  <a:schemeClr val="tx2"/>
                </a:solidFill>
              </a:rPr>
              <a:t>&lt;/</a:t>
            </a:r>
            <a:r>
              <a:rPr lang="es-AR" altLang="es-AR" dirty="0" err="1">
                <a:solidFill>
                  <a:schemeClr val="tx2"/>
                </a:solidFill>
              </a:rPr>
              <a:t>name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   		&lt;</a:t>
            </a:r>
            <a:r>
              <a:rPr lang="es-AR" altLang="es-AR" dirty="0" err="1">
                <a:solidFill>
                  <a:schemeClr val="tx2"/>
                </a:solidFill>
              </a:rPr>
              <a:t>url</a:t>
            </a:r>
            <a:r>
              <a:rPr lang="es-AR" altLang="es-AR" dirty="0">
                <a:solidFill>
                  <a:schemeClr val="tx2"/>
                </a:solidFill>
              </a:rPr>
              <a:t>&gt;https://nexus_server/repository/myproject-maven-release/&lt;/url&gt;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 	&lt;/</a:t>
            </a:r>
            <a:r>
              <a:rPr lang="es-AR" altLang="es-AR" dirty="0" err="1">
                <a:solidFill>
                  <a:schemeClr val="tx2"/>
                </a:solidFill>
              </a:rPr>
              <a:t>repository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 	&lt;</a:t>
            </a:r>
            <a:r>
              <a:rPr lang="es-AR" altLang="es-AR" dirty="0" err="1">
                <a:solidFill>
                  <a:schemeClr val="tx2"/>
                </a:solidFill>
              </a:rPr>
              <a:t>snapshotRepository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   		&lt;id&gt; </a:t>
            </a:r>
            <a:r>
              <a:rPr lang="es-AR" altLang="es-AR" dirty="0" err="1">
                <a:solidFill>
                  <a:schemeClr val="tx2"/>
                </a:solidFill>
              </a:rPr>
              <a:t>myproject-maven-snapshot</a:t>
            </a:r>
            <a:r>
              <a:rPr lang="es-AR" altLang="es-AR" dirty="0">
                <a:solidFill>
                  <a:schemeClr val="tx2"/>
                </a:solidFill>
              </a:rPr>
              <a:t> &lt;/id&gt;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   		&lt;</a:t>
            </a:r>
            <a:r>
              <a:rPr lang="es-AR" altLang="es-AR" dirty="0" err="1">
                <a:solidFill>
                  <a:schemeClr val="tx2"/>
                </a:solidFill>
              </a:rPr>
              <a:t>name</a:t>
            </a:r>
            <a:r>
              <a:rPr lang="es-AR" altLang="es-AR" dirty="0">
                <a:solidFill>
                  <a:schemeClr val="tx2"/>
                </a:solidFill>
              </a:rPr>
              <a:t>&gt;</a:t>
            </a:r>
            <a:r>
              <a:rPr lang="es-AR" altLang="es-AR" dirty="0" err="1">
                <a:solidFill>
                  <a:schemeClr val="tx2"/>
                </a:solidFill>
              </a:rPr>
              <a:t>Myproject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Private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Maven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Snapshot</a:t>
            </a:r>
            <a:r>
              <a:rPr lang="es-AR" altLang="es-AR" dirty="0">
                <a:solidFill>
                  <a:schemeClr val="tx2"/>
                </a:solidFill>
              </a:rPr>
              <a:t> </a:t>
            </a:r>
            <a:r>
              <a:rPr lang="es-AR" altLang="es-AR" dirty="0" err="1">
                <a:solidFill>
                  <a:schemeClr val="tx2"/>
                </a:solidFill>
              </a:rPr>
              <a:t>Repository</a:t>
            </a:r>
            <a:r>
              <a:rPr lang="es-AR" altLang="es-AR" dirty="0">
                <a:solidFill>
                  <a:schemeClr val="tx2"/>
                </a:solidFill>
              </a:rPr>
              <a:t>&lt;/</a:t>
            </a:r>
            <a:r>
              <a:rPr lang="es-AR" altLang="es-AR" dirty="0" err="1">
                <a:solidFill>
                  <a:schemeClr val="tx2"/>
                </a:solidFill>
              </a:rPr>
              <a:t>name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   		&lt;</a:t>
            </a:r>
            <a:r>
              <a:rPr lang="es-AR" altLang="es-AR" dirty="0" err="1">
                <a:solidFill>
                  <a:schemeClr val="tx2"/>
                </a:solidFill>
              </a:rPr>
              <a:t>url</a:t>
            </a:r>
            <a:r>
              <a:rPr lang="es-AR" altLang="es-AR" dirty="0">
                <a:solidFill>
                  <a:schemeClr val="tx2"/>
                </a:solidFill>
              </a:rPr>
              <a:t>&gt;https://nexus_server/repository/myproject-maven-snapshot/&lt;/url&gt;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 	 &lt;/</a:t>
            </a:r>
            <a:r>
              <a:rPr lang="es-AR" altLang="es-AR" dirty="0" err="1">
                <a:solidFill>
                  <a:schemeClr val="tx2"/>
                </a:solidFill>
              </a:rPr>
              <a:t>snapshotRepository</a:t>
            </a:r>
            <a:r>
              <a:rPr lang="es-AR" altLang="es-AR" dirty="0">
                <a:solidFill>
                  <a:schemeClr val="tx2"/>
                </a:solidFill>
              </a:rPr>
              <a:t>&gt; </a:t>
            </a:r>
          </a:p>
          <a:p>
            <a:pPr>
              <a:buClr>
                <a:srgbClr val="FF9900"/>
              </a:buClr>
              <a:buSzPct val="140000"/>
            </a:pPr>
            <a:r>
              <a:rPr lang="es-AR" altLang="es-AR" dirty="0">
                <a:solidFill>
                  <a:schemeClr val="tx2"/>
                </a:solidFill>
              </a:rPr>
              <a:t>&lt;/</a:t>
            </a:r>
            <a:r>
              <a:rPr lang="es-AR" altLang="es-AR" dirty="0" err="1">
                <a:solidFill>
                  <a:schemeClr val="tx2"/>
                </a:solidFill>
              </a:rPr>
              <a:t>distributionManagement</a:t>
            </a:r>
            <a:r>
              <a:rPr lang="es-AR" altLang="es-AR" dirty="0">
                <a:solidFill>
                  <a:schemeClr val="tx2"/>
                </a:solidFill>
              </a:rPr>
              <a:t>&gt;</a:t>
            </a:r>
          </a:p>
          <a:p>
            <a:pPr>
              <a:buClr>
                <a:srgbClr val="FF9900"/>
              </a:buClr>
              <a:buSzPct val="140000"/>
            </a:pPr>
            <a:endParaRPr lang="es-AR" alt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Deployar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Artefactos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13286" y="1477489"/>
            <a:ext cx="7451725" cy="436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Agreguen esto los settings.xml (el local y el remoto, </a:t>
            </a:r>
            <a:r>
              <a:rPr lang="es-MX" sz="1800" b="1" i="0" dirty="0" err="1">
                <a:solidFill>
                  <a:schemeClr val="tx2"/>
                </a:solidFill>
              </a:rPr>
              <a:t>comiteado</a:t>
            </a:r>
            <a:r>
              <a:rPr lang="es-MX" sz="1800" b="1" i="0" dirty="0">
                <a:solidFill>
                  <a:schemeClr val="tx2"/>
                </a:solidFill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En el local (reemplacen los campos que corresponden):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&lt;servers&gt;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&lt;id&gt;</a:t>
            </a:r>
            <a:r>
              <a:rPr lang="es-MX" sz="1400" dirty="0" err="1">
                <a:solidFill>
                  <a:schemeClr val="tx2"/>
                </a:solidFill>
              </a:rPr>
              <a:t>myproject-maven-release</a:t>
            </a:r>
            <a:r>
              <a:rPr lang="es-MX" sz="1400" dirty="0">
                <a:solidFill>
                  <a:schemeClr val="tx2"/>
                </a:solidFill>
              </a:rPr>
              <a:t>&lt;/id&gt;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your_handle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</a:t>
            </a:r>
            <a:r>
              <a:rPr lang="es-MX" sz="1400" dirty="0" err="1">
                <a:solidFill>
                  <a:schemeClr val="tx2"/>
                </a:solidFill>
              </a:rPr>
              <a:t>password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your_encrypted_pass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&lt;/server&gt;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&lt;id&gt;</a:t>
            </a:r>
            <a:r>
              <a:rPr lang="es-MX" sz="1400" dirty="0" err="1">
                <a:solidFill>
                  <a:schemeClr val="tx2"/>
                </a:solidFill>
              </a:rPr>
              <a:t>myproject-maven-snapshot</a:t>
            </a:r>
            <a:r>
              <a:rPr lang="es-MX" sz="1400" dirty="0">
                <a:solidFill>
                  <a:schemeClr val="tx2"/>
                </a:solidFill>
              </a:rPr>
              <a:t>&lt;/id&gt;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your_handle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</a:t>
            </a:r>
            <a:r>
              <a:rPr lang="es-MX" sz="1400" dirty="0" err="1">
                <a:solidFill>
                  <a:schemeClr val="tx2"/>
                </a:solidFill>
              </a:rPr>
              <a:t>password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your_encrypted_pass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&lt;/server&gt;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&lt;/servers&gt;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lvl="1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Deployar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Artefactos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3286" y="1477489"/>
            <a:ext cx="7451725" cy="436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En el remoto (reemplacen los campos que corresponden, </a:t>
            </a:r>
            <a:r>
              <a:rPr lang="es-MX" sz="1800" b="1" i="0" u="sng" dirty="0">
                <a:solidFill>
                  <a:schemeClr val="tx2"/>
                </a:solidFill>
              </a:rPr>
              <a:t>no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automation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passsword</a:t>
            </a:r>
            <a:r>
              <a:rPr lang="es-MX" sz="1800" b="1" i="0" dirty="0">
                <a:solidFill>
                  <a:schemeClr val="tx2"/>
                </a:solidFill>
              </a:rPr>
              <a:t>):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&lt;servers&gt;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&lt;id&gt;</a:t>
            </a:r>
            <a:r>
              <a:rPr lang="es-MX" sz="1400" dirty="0" err="1">
                <a:solidFill>
                  <a:schemeClr val="tx2"/>
                </a:solidFill>
              </a:rPr>
              <a:t>myproject-maven-release</a:t>
            </a:r>
            <a:r>
              <a:rPr lang="es-MX" sz="1400" dirty="0">
                <a:solidFill>
                  <a:schemeClr val="tx2"/>
                </a:solidFill>
              </a:rPr>
              <a:t>&lt;/id&gt;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project_automation_account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</a:t>
            </a:r>
            <a:r>
              <a:rPr lang="es-MX" sz="1400" dirty="0" err="1">
                <a:solidFill>
                  <a:schemeClr val="tx2"/>
                </a:solidFill>
              </a:rPr>
              <a:t>password</a:t>
            </a:r>
            <a:r>
              <a:rPr lang="es-MX" sz="1400" dirty="0">
                <a:solidFill>
                  <a:schemeClr val="tx2"/>
                </a:solidFill>
              </a:rPr>
              <a:t>&gt;${</a:t>
            </a:r>
            <a:r>
              <a:rPr lang="es-MX" sz="1400" dirty="0" err="1">
                <a:solidFill>
                  <a:schemeClr val="tx2"/>
                </a:solidFill>
              </a:rPr>
              <a:t>automationpassword</a:t>
            </a:r>
            <a:r>
              <a:rPr lang="es-MX" sz="1400" dirty="0">
                <a:solidFill>
                  <a:schemeClr val="tx2"/>
                </a:solidFill>
              </a:rPr>
              <a:t>}&lt;/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&lt;/server&gt;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&lt;id&gt;</a:t>
            </a:r>
            <a:r>
              <a:rPr lang="es-MX" sz="1400" dirty="0" err="1">
                <a:solidFill>
                  <a:schemeClr val="tx2"/>
                </a:solidFill>
              </a:rPr>
              <a:t>myproject-maven-snapshot</a:t>
            </a:r>
            <a:r>
              <a:rPr lang="es-MX" sz="1400" dirty="0">
                <a:solidFill>
                  <a:schemeClr val="tx2"/>
                </a:solidFill>
              </a:rPr>
              <a:t>&lt;/id&gt;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project_automation_account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&lt;</a:t>
            </a:r>
            <a:r>
              <a:rPr lang="es-MX" sz="1400" dirty="0" err="1">
                <a:solidFill>
                  <a:schemeClr val="tx2"/>
                </a:solidFill>
              </a:rPr>
              <a:t>password</a:t>
            </a:r>
            <a:r>
              <a:rPr lang="es-MX" sz="1400" dirty="0">
                <a:solidFill>
                  <a:schemeClr val="tx2"/>
                </a:solidFill>
              </a:rPr>
              <a:t>&gt;${</a:t>
            </a:r>
            <a:r>
              <a:rPr lang="es-MX" sz="1400" dirty="0" err="1">
                <a:solidFill>
                  <a:schemeClr val="tx2"/>
                </a:solidFill>
              </a:rPr>
              <a:t>automationpassword</a:t>
            </a:r>
            <a:r>
              <a:rPr lang="es-MX" sz="1400" dirty="0">
                <a:solidFill>
                  <a:schemeClr val="tx2"/>
                </a:solidFill>
              </a:rPr>
              <a:t>}&lt;/</a:t>
            </a:r>
            <a:r>
              <a:rPr lang="es-MX" sz="1400" dirty="0" err="1">
                <a:solidFill>
                  <a:schemeClr val="tx2"/>
                </a:solidFill>
              </a:rPr>
              <a:t>username</a:t>
            </a:r>
            <a:r>
              <a:rPr lang="es-MX" sz="1400" dirty="0">
                <a:solidFill>
                  <a:schemeClr val="tx2"/>
                </a:solidFill>
              </a:rPr>
              <a:t>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&lt;/server&gt;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&lt;/servers&gt; 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lvl="1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464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un proyecto funcione compile con Nexus 3, en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, es necesario hacer lo siguiente: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Crear una “</a:t>
            </a:r>
            <a:r>
              <a:rPr lang="es-MX" sz="1800" b="1" i="0" dirty="0" err="1">
                <a:solidFill>
                  <a:schemeClr val="tx2"/>
                </a:solidFill>
              </a:rPr>
              <a:t>Automation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Account</a:t>
            </a:r>
            <a:r>
              <a:rPr lang="es-MX" sz="1800" b="1" i="0" dirty="0">
                <a:solidFill>
                  <a:schemeClr val="tx2"/>
                </a:solidFill>
              </a:rPr>
              <a:t>”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Habilitar Nexus en </a:t>
            </a:r>
            <a:r>
              <a:rPr lang="es-MX" sz="1800" b="1" i="0" dirty="0" err="1">
                <a:solidFill>
                  <a:schemeClr val="tx2"/>
                </a:solidFill>
              </a:rPr>
              <a:t>Forge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Crear el repositorio en el Nexus de </a:t>
            </a:r>
            <a:r>
              <a:rPr lang="es-MX" sz="1800" b="1" i="0" dirty="0" err="1">
                <a:solidFill>
                  <a:schemeClr val="tx2"/>
                </a:solidFill>
              </a:rPr>
              <a:t>Forge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configurar lo anterior, hacer lo siguiente (ATENCIÓN: Para lo siguiente es necesario ser administrador del proyecto):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err="1">
                <a:solidFill>
                  <a:schemeClr val="tx2"/>
                </a:solidFill>
              </a:rPr>
              <a:t>Desde</a:t>
            </a:r>
            <a:r>
              <a:rPr lang="en-US" sz="1800" b="1" i="0" dirty="0">
                <a:solidFill>
                  <a:schemeClr val="tx2"/>
                </a:solidFill>
              </a:rPr>
              <a:t> el forge del Proyecto </a:t>
            </a:r>
            <a:r>
              <a:rPr lang="en-US" sz="1800" b="1" i="0" dirty="0" err="1">
                <a:solidFill>
                  <a:schemeClr val="tx2"/>
                </a:solidFill>
              </a:rPr>
              <a:t>activar</a:t>
            </a:r>
            <a:r>
              <a:rPr lang="en-US" sz="1800" b="1" i="0" dirty="0">
                <a:solidFill>
                  <a:schemeClr val="tx2"/>
                </a:solidFill>
              </a:rPr>
              <a:t> la </a:t>
            </a:r>
            <a:r>
              <a:rPr lang="en-US" sz="1800" b="1" i="0" dirty="0" err="1">
                <a:solidFill>
                  <a:schemeClr val="tx2"/>
                </a:solidFill>
              </a:rPr>
              <a:t>pestaña</a:t>
            </a:r>
            <a:r>
              <a:rPr lang="en-US" sz="1800" b="1" i="0" dirty="0">
                <a:solidFill>
                  <a:schemeClr val="tx2"/>
                </a:solidFill>
              </a:rPr>
              <a:t> de Nexus (Administration -&gt; Edit Public Info).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Desde la pestaña </a:t>
            </a:r>
            <a:r>
              <a:rPr lang="es-MX" sz="1800" b="1" i="0" dirty="0" err="1">
                <a:solidFill>
                  <a:schemeClr val="tx2"/>
                </a:solidFill>
              </a:rPr>
              <a:t>Automation</a:t>
            </a:r>
            <a:r>
              <a:rPr lang="es-MX" sz="1800" b="1" i="0" dirty="0">
                <a:solidFill>
                  <a:schemeClr val="tx2"/>
                </a:solidFill>
              </a:rPr>
              <a:t> activar la cuenta </a:t>
            </a:r>
            <a:r>
              <a:rPr lang="es-MX" sz="1800" b="1" i="0" dirty="0" err="1">
                <a:solidFill>
                  <a:schemeClr val="tx2"/>
                </a:solidFill>
              </a:rPr>
              <a:t>Automation</a:t>
            </a:r>
            <a:r>
              <a:rPr lang="es-MX" sz="1800" b="1" i="0" dirty="0">
                <a:solidFill>
                  <a:schemeClr val="tx2"/>
                </a:solidFill>
              </a:rPr>
              <a:t> con acceso de escritura y lectura. Anotar el nombre y el </a:t>
            </a:r>
            <a:r>
              <a:rPr lang="es-MX" sz="1800" b="1" i="0" dirty="0" err="1">
                <a:solidFill>
                  <a:schemeClr val="tx2"/>
                </a:solidFill>
              </a:rPr>
              <a:t>password</a:t>
            </a:r>
            <a:r>
              <a:rPr lang="es-MX" sz="1800" b="1" i="0" dirty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Desde la pestaña de Nexus crear los repositorios RELEASE y SNAPSHOT del proyecto. Esto debería generar el grupo de repositorios, llamado </a:t>
            </a:r>
            <a:r>
              <a:rPr lang="es-MX" sz="1800" b="1" i="0" dirty="0">
                <a:solidFill>
                  <a:srgbClr val="FF0000"/>
                </a:solidFill>
              </a:rPr>
              <a:t>&lt;</a:t>
            </a:r>
            <a:r>
              <a:rPr lang="es-MX" sz="1800" b="1" i="0" dirty="0" err="1">
                <a:solidFill>
                  <a:srgbClr val="FF0000"/>
                </a:solidFill>
              </a:rPr>
              <a:t>nombre_del_proyecto</a:t>
            </a:r>
            <a:r>
              <a:rPr lang="es-MX" sz="1800" b="1" i="0" dirty="0">
                <a:solidFill>
                  <a:srgbClr val="FF0000"/>
                </a:solidFill>
              </a:rPr>
              <a:t>&gt;-</a:t>
            </a:r>
            <a:r>
              <a:rPr lang="es-MX" sz="1800" b="1" i="0" dirty="0" err="1">
                <a:solidFill>
                  <a:srgbClr val="FF0000"/>
                </a:solidFill>
              </a:rPr>
              <a:t>maven</a:t>
            </a:r>
            <a:endParaRPr lang="es-MX" sz="1800" b="1" i="0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s-MX" sz="2000" b="1" i="0" dirty="0">
              <a:solidFill>
                <a:schemeClr val="tx2"/>
              </a:solidFill>
            </a:endParaRPr>
          </a:p>
          <a:p>
            <a:pPr lvl="1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lvl="1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0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Dar Acceso a Otros Proyectos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0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Desde la pestaña </a:t>
            </a:r>
            <a:r>
              <a:rPr lang="es-MX" sz="2000" b="1" i="0" dirty="0" err="1">
                <a:solidFill>
                  <a:schemeClr val="tx2"/>
                </a:solidFill>
              </a:rPr>
              <a:t>Automation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es posible darle acceso de lectura a otros proyectos de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. Para eso es necesario ser administrador del proyecto y conocer 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id del proyecto al que se le quiere dar acceso.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5" y="2411896"/>
            <a:ext cx="7291443" cy="32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5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Importar Artefactos a un Repositorio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325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</a:t>
            </a:r>
            <a:r>
              <a:rPr lang="es-MX" sz="2000" b="1" i="0" dirty="0" err="1">
                <a:solidFill>
                  <a:schemeClr val="tx2"/>
                </a:solidFill>
              </a:rPr>
              <a:t>deployar</a:t>
            </a:r>
            <a:r>
              <a:rPr lang="es-MX" sz="2000" b="1" i="0" dirty="0">
                <a:solidFill>
                  <a:schemeClr val="tx2"/>
                </a:solidFill>
              </a:rPr>
              <a:t> un artefacto, es necesario tener el </a:t>
            </a:r>
            <a:r>
              <a:rPr lang="es-MX" sz="2000" b="1" i="0" dirty="0" err="1">
                <a:solidFill>
                  <a:schemeClr val="tx2"/>
                </a:solidFill>
              </a:rPr>
              <a:t>jar</a:t>
            </a:r>
            <a:r>
              <a:rPr lang="es-MX" sz="2000" b="1" i="0" dirty="0">
                <a:solidFill>
                  <a:schemeClr val="tx2"/>
                </a:solidFill>
              </a:rPr>
              <a:t>, 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y ejecutar el siguiente comando (reemplazar los campos por los que corresponda):</a:t>
            </a:r>
          </a:p>
          <a:p>
            <a:pPr>
              <a:buClr>
                <a:srgbClr val="FF9900"/>
              </a:buClr>
              <a:buSzPct val="140000"/>
            </a:pPr>
            <a:r>
              <a:rPr lang="es-MX" sz="2000" dirty="0" err="1">
                <a:solidFill>
                  <a:schemeClr val="tx2"/>
                </a:solidFill>
              </a:rPr>
              <a:t>mvn</a:t>
            </a:r>
            <a:r>
              <a:rPr lang="es-MX" sz="2000" dirty="0">
                <a:solidFill>
                  <a:schemeClr val="tx2"/>
                </a:solidFill>
              </a:rPr>
              <a:t> </a:t>
            </a:r>
            <a:r>
              <a:rPr lang="es-MX" sz="2000" dirty="0" err="1">
                <a:solidFill>
                  <a:schemeClr val="tx2"/>
                </a:solidFill>
              </a:rPr>
              <a:t>deploy:deploy-file</a:t>
            </a:r>
            <a:r>
              <a:rPr lang="es-MX" sz="2000" dirty="0">
                <a:solidFill>
                  <a:schemeClr val="tx2"/>
                </a:solidFill>
              </a:rPr>
              <a:t> -</a:t>
            </a:r>
            <a:r>
              <a:rPr lang="es-MX" sz="2000" dirty="0" err="1">
                <a:solidFill>
                  <a:schemeClr val="tx2"/>
                </a:solidFill>
              </a:rPr>
              <a:t>Durl</a:t>
            </a:r>
            <a:r>
              <a:rPr lang="es-MX" sz="2000" dirty="0">
                <a:solidFill>
                  <a:schemeClr val="tx2"/>
                </a:solidFill>
              </a:rPr>
              <a:t>=https://nexus-ott.forge.avaya.com/repository/ </a:t>
            </a:r>
            <a:r>
              <a:rPr lang="es-MX" sz="2000" dirty="0" err="1">
                <a:solidFill>
                  <a:srgbClr val="FF0000"/>
                </a:solidFill>
              </a:rPr>
              <a:t>nextelmexico</a:t>
            </a:r>
            <a:r>
              <a:rPr lang="es-MX" sz="2000" dirty="0">
                <a:solidFill>
                  <a:srgbClr val="FF0000"/>
                </a:solidFill>
              </a:rPr>
              <a:t> -</a:t>
            </a:r>
            <a:r>
              <a:rPr lang="es-MX" sz="2000" dirty="0" err="1">
                <a:solidFill>
                  <a:srgbClr val="FF0000"/>
                </a:solidFill>
              </a:rPr>
              <a:t>maven-release</a:t>
            </a:r>
            <a:r>
              <a:rPr lang="es-MX" sz="2000" dirty="0">
                <a:solidFill>
                  <a:schemeClr val="tx2"/>
                </a:solidFill>
              </a:rPr>
              <a:t>/ -</a:t>
            </a:r>
            <a:r>
              <a:rPr lang="es-MX" sz="2000" dirty="0" err="1">
                <a:solidFill>
                  <a:schemeClr val="tx2"/>
                </a:solidFill>
              </a:rPr>
              <a:t>DrepositoryId</a:t>
            </a:r>
            <a:r>
              <a:rPr lang="es-MX" sz="2000" dirty="0">
                <a:solidFill>
                  <a:schemeClr val="tx2"/>
                </a:solidFill>
              </a:rPr>
              <a:t>=</a:t>
            </a:r>
            <a:r>
              <a:rPr lang="es-MX" sz="2000" dirty="0" err="1">
                <a:solidFill>
                  <a:srgbClr val="FF0000"/>
                </a:solidFill>
              </a:rPr>
              <a:t>nextelmexico</a:t>
            </a:r>
            <a:r>
              <a:rPr lang="es-MX" sz="2000" dirty="0">
                <a:solidFill>
                  <a:srgbClr val="FF0000"/>
                </a:solidFill>
              </a:rPr>
              <a:t>-</a:t>
            </a:r>
            <a:r>
              <a:rPr lang="es-MX" sz="2000" dirty="0" err="1">
                <a:solidFill>
                  <a:srgbClr val="FF0000"/>
                </a:solidFill>
              </a:rPr>
              <a:t>maven</a:t>
            </a:r>
            <a:r>
              <a:rPr lang="es-MX" sz="2000" dirty="0">
                <a:solidFill>
                  <a:srgbClr val="FF0000"/>
                </a:solidFill>
              </a:rPr>
              <a:t>-reléase(el del </a:t>
            </a:r>
            <a:r>
              <a:rPr lang="es-MX" sz="2000" dirty="0" err="1">
                <a:solidFill>
                  <a:srgbClr val="FF0000"/>
                </a:solidFill>
              </a:rPr>
              <a:t>settings</a:t>
            </a:r>
            <a:r>
              <a:rPr lang="es-MX" sz="2000" dirty="0">
                <a:solidFill>
                  <a:srgbClr val="FF0000"/>
                </a:solidFill>
              </a:rPr>
              <a:t>)</a:t>
            </a:r>
            <a:r>
              <a:rPr lang="es-MX" sz="2000" dirty="0">
                <a:solidFill>
                  <a:schemeClr val="tx2"/>
                </a:solidFill>
              </a:rPr>
              <a:t> -</a:t>
            </a:r>
            <a:r>
              <a:rPr lang="es-MX" sz="2000" dirty="0" err="1">
                <a:solidFill>
                  <a:schemeClr val="tx2"/>
                </a:solidFill>
              </a:rPr>
              <a:t>DgroupId</a:t>
            </a:r>
            <a:r>
              <a:rPr lang="es-MX" sz="2000" dirty="0">
                <a:solidFill>
                  <a:schemeClr val="tx2"/>
                </a:solidFill>
              </a:rPr>
              <a:t>=</a:t>
            </a:r>
            <a:r>
              <a:rPr lang="es-MX" sz="2000" dirty="0" err="1">
                <a:solidFill>
                  <a:srgbClr val="FF0000"/>
                </a:solidFill>
              </a:rPr>
              <a:t>com.avaya.ept.cec.security</a:t>
            </a:r>
            <a:r>
              <a:rPr lang="es-MX" sz="2000" dirty="0">
                <a:solidFill>
                  <a:schemeClr val="tx2"/>
                </a:solidFill>
              </a:rPr>
              <a:t> -</a:t>
            </a:r>
            <a:r>
              <a:rPr lang="es-MX" sz="2000" dirty="0" err="1">
                <a:solidFill>
                  <a:schemeClr val="tx2"/>
                </a:solidFill>
              </a:rPr>
              <a:t>DartifactId</a:t>
            </a:r>
            <a:r>
              <a:rPr lang="es-MX" sz="2000" dirty="0">
                <a:solidFill>
                  <a:schemeClr val="tx2"/>
                </a:solidFill>
              </a:rPr>
              <a:t>=c</a:t>
            </a:r>
            <a:r>
              <a:rPr lang="es-MX" sz="2000" dirty="0">
                <a:solidFill>
                  <a:srgbClr val="FF0000"/>
                </a:solidFill>
              </a:rPr>
              <a:t>ec015-password</a:t>
            </a:r>
            <a:r>
              <a:rPr lang="es-MX" sz="2000" dirty="0">
                <a:solidFill>
                  <a:schemeClr val="tx2"/>
                </a:solidFill>
              </a:rPr>
              <a:t> -</a:t>
            </a:r>
            <a:r>
              <a:rPr lang="es-MX" sz="2000" dirty="0" err="1">
                <a:solidFill>
                  <a:schemeClr val="tx2"/>
                </a:solidFill>
              </a:rPr>
              <a:t>Dversion</a:t>
            </a:r>
            <a:r>
              <a:rPr lang="es-MX" sz="2000" dirty="0">
                <a:solidFill>
                  <a:schemeClr val="tx2"/>
                </a:solidFill>
              </a:rPr>
              <a:t>=</a:t>
            </a:r>
            <a:r>
              <a:rPr lang="es-MX" sz="2000" dirty="0">
                <a:solidFill>
                  <a:srgbClr val="FF0000"/>
                </a:solidFill>
              </a:rPr>
              <a:t>0.0.1.43</a:t>
            </a:r>
            <a:r>
              <a:rPr lang="es-MX" sz="2000" dirty="0">
                <a:solidFill>
                  <a:schemeClr val="tx2"/>
                </a:solidFill>
              </a:rPr>
              <a:t> -</a:t>
            </a:r>
            <a:r>
              <a:rPr lang="es-MX" sz="2000" dirty="0" err="1">
                <a:solidFill>
                  <a:schemeClr val="tx2"/>
                </a:solidFill>
              </a:rPr>
              <a:t>Dpackaging</a:t>
            </a:r>
            <a:r>
              <a:rPr lang="es-MX" sz="2000" dirty="0">
                <a:solidFill>
                  <a:schemeClr val="tx2"/>
                </a:solidFill>
              </a:rPr>
              <a:t>=</a:t>
            </a:r>
            <a:r>
              <a:rPr lang="es-MX" sz="2000" dirty="0" err="1">
                <a:solidFill>
                  <a:schemeClr val="tx2"/>
                </a:solidFill>
              </a:rPr>
              <a:t>jar</a:t>
            </a:r>
            <a:r>
              <a:rPr lang="es-MX" sz="2000" dirty="0">
                <a:solidFill>
                  <a:schemeClr val="tx2"/>
                </a:solidFill>
              </a:rPr>
              <a:t> -</a:t>
            </a:r>
            <a:r>
              <a:rPr lang="es-MX" sz="2000" dirty="0" err="1">
                <a:solidFill>
                  <a:schemeClr val="tx2"/>
                </a:solidFill>
              </a:rPr>
              <a:t>DgeneratePom</a:t>
            </a:r>
            <a:r>
              <a:rPr lang="es-MX" sz="2000" dirty="0">
                <a:solidFill>
                  <a:schemeClr val="tx2"/>
                </a:solidFill>
              </a:rPr>
              <a:t>=true -</a:t>
            </a:r>
            <a:r>
              <a:rPr lang="es-MX" sz="2000" dirty="0" err="1">
                <a:solidFill>
                  <a:schemeClr val="tx2"/>
                </a:solidFill>
              </a:rPr>
              <a:t>Dfile</a:t>
            </a:r>
            <a:r>
              <a:rPr lang="es-MX" sz="2000" dirty="0">
                <a:solidFill>
                  <a:schemeClr val="tx2"/>
                </a:solidFill>
              </a:rPr>
              <a:t>=</a:t>
            </a:r>
            <a:r>
              <a:rPr lang="es-MX" sz="2000" dirty="0">
                <a:solidFill>
                  <a:srgbClr val="FF0000"/>
                </a:solidFill>
              </a:rPr>
              <a:t>&lt;</a:t>
            </a:r>
            <a:r>
              <a:rPr lang="es-MX" sz="2000" dirty="0" err="1">
                <a:solidFill>
                  <a:srgbClr val="FF0000"/>
                </a:solidFill>
              </a:rPr>
              <a:t>tu_archivo</a:t>
            </a:r>
            <a:r>
              <a:rPr lang="es-MX" sz="2000" dirty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Puede que el comando de arriba no funcione si el artefacto tiene dependencias.</a:t>
            </a:r>
          </a:p>
          <a:p>
            <a:pPr>
              <a:buClr>
                <a:srgbClr val="FF9900"/>
              </a:buClr>
              <a:buSzPct val="140000"/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1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507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Después es necesario solicitar acceso a los proyectos </a:t>
            </a:r>
            <a:r>
              <a:rPr lang="es-MX" sz="2000" b="1" i="0" dirty="0" err="1">
                <a:solidFill>
                  <a:schemeClr val="tx2"/>
                </a:solidFill>
              </a:rPr>
              <a:t>commons</a:t>
            </a:r>
            <a:r>
              <a:rPr lang="es-MX" sz="2000" b="1" i="0" dirty="0">
                <a:solidFill>
                  <a:schemeClr val="tx2"/>
                </a:solidFill>
              </a:rPr>
              <a:t> y </a:t>
            </a:r>
            <a:r>
              <a:rPr lang="es-MX" sz="2000" b="1" i="0" dirty="0" err="1">
                <a:solidFill>
                  <a:schemeClr val="tx2"/>
                </a:solidFill>
              </a:rPr>
              <a:t>components</a:t>
            </a:r>
            <a:r>
              <a:rPr lang="es-MX" sz="2000" b="1" i="0" dirty="0">
                <a:solidFill>
                  <a:schemeClr val="tx2"/>
                </a:solidFill>
              </a:rPr>
              <a:t> para poder importar librerías y dependencias que no están en el repositorio publico, como las propias de Avaya: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Desde el mail de Avaya enviar un mail a los administradores de estos proyectos (uno por proyecto) con un mensaje similar al de abajo.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Los administradores pueden cambiar con el tiempo, y puede que algunos no estén disponibles o ya no trabajen en ese proyecto por eso se recomienda consultar quienes son los responsables desde el </a:t>
            </a:r>
            <a:r>
              <a:rPr lang="es-MX" sz="1800" b="1" i="0" dirty="0" err="1">
                <a:solidFill>
                  <a:schemeClr val="tx2"/>
                </a:solidFill>
              </a:rPr>
              <a:t>forge</a:t>
            </a:r>
            <a:r>
              <a:rPr lang="es-MX" sz="1800" b="1" i="0" dirty="0">
                <a:solidFill>
                  <a:schemeClr val="tx2"/>
                </a:solidFill>
              </a:rPr>
              <a:t> del proyecto: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  <a:hlinkClick r:id="rId3"/>
              </a:rPr>
              <a:t>https://forge.avaya.com/projects/commons/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>
                <a:hlinkClick r:id="rId4"/>
              </a:rPr>
              <a:t>https://forge.avaya.com/projects/components/</a:t>
            </a:r>
            <a:endParaRPr lang="es-MX" sz="1800" b="1" i="0" dirty="0">
              <a:solidFill>
                <a:schemeClr val="tx2"/>
              </a:solidFill>
            </a:endParaRPr>
          </a:p>
          <a:p>
            <a:pPr lvl="2">
              <a:buClr>
                <a:srgbClr val="008000"/>
              </a:buClr>
              <a:buSzPct val="140000"/>
              <a:defRPr/>
            </a:pPr>
            <a:endParaRPr lang="en-US" sz="1800" b="1" i="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0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1389063"/>
            <a:ext cx="745172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El texto del mail debería ser similar a este: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Hello. I work as an Avaya contractor and I was tasked with the development of a project for Avaya. I will need that the group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nombre</a:t>
            </a:r>
            <a:r>
              <a:rPr lang="en-US" sz="1800" dirty="0">
                <a:solidFill>
                  <a:srgbClr val="FF0000"/>
                </a:solidFill>
              </a:rPr>
              <a:t>-del-forge&gt; </a:t>
            </a:r>
            <a:r>
              <a:rPr lang="en-US" sz="1800" dirty="0">
                <a:solidFill>
                  <a:schemeClr val="tx2"/>
                </a:solidFill>
              </a:rPr>
              <a:t>receives permissions to the </a:t>
            </a:r>
            <a:r>
              <a:rPr lang="en-US" sz="1800" dirty="0">
                <a:solidFill>
                  <a:srgbClr val="FF0000"/>
                </a:solidFill>
              </a:rPr>
              <a:t>&lt;commons/components&gt;</a:t>
            </a:r>
            <a:r>
              <a:rPr lang="en-US" sz="1800" dirty="0">
                <a:solidFill>
                  <a:schemeClr val="tx2"/>
                </a:solidFill>
              </a:rPr>
              <a:t> forge, so the project is able to retrieve the required dependencies (</a:t>
            </a:r>
            <a:r>
              <a:rPr lang="en-US" sz="1800" dirty="0" err="1">
                <a:solidFill>
                  <a:schemeClr val="tx2"/>
                </a:solidFill>
              </a:rPr>
              <a:t>avaya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pom</a:t>
            </a:r>
            <a:r>
              <a:rPr lang="en-US" sz="1800" dirty="0">
                <a:solidFill>
                  <a:schemeClr val="tx2"/>
                </a:solidFill>
              </a:rPr>
              <a:t>, security libraries, among others). Thanks in advance.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n-US" sz="1800" dirty="0">
                <a:solidFill>
                  <a:schemeClr val="tx2"/>
                </a:solidFill>
              </a:rPr>
              <a:t>Regards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El asunto del mail debería ser similar a este: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s-MX" sz="1800" dirty="0" err="1">
                <a:solidFill>
                  <a:schemeClr val="tx2"/>
                </a:solidFill>
              </a:rPr>
              <a:t>Permissions</a:t>
            </a:r>
            <a:r>
              <a:rPr lang="es-MX" sz="1800" dirty="0">
                <a:solidFill>
                  <a:schemeClr val="tx2"/>
                </a:solidFill>
              </a:rPr>
              <a:t> </a:t>
            </a:r>
            <a:r>
              <a:rPr lang="es-MX" sz="1800" dirty="0" err="1">
                <a:solidFill>
                  <a:schemeClr val="tx2"/>
                </a:solidFill>
              </a:rPr>
              <a:t>request</a:t>
            </a:r>
            <a:r>
              <a:rPr lang="es-MX" sz="1800" dirty="0">
                <a:solidFill>
                  <a:schemeClr val="tx2"/>
                </a:solidFill>
              </a:rPr>
              <a:t> </a:t>
            </a:r>
            <a:r>
              <a:rPr lang="es-MX" sz="1800" dirty="0" err="1">
                <a:solidFill>
                  <a:schemeClr val="tx2"/>
                </a:solidFill>
              </a:rPr>
              <a:t>for</a:t>
            </a:r>
            <a:r>
              <a:rPr lang="es-MX" sz="1800" dirty="0">
                <a:solidFill>
                  <a:schemeClr val="tx2"/>
                </a:solidFill>
              </a:rPr>
              <a:t> https://forge.avaya.com/projects/commons/ </a:t>
            </a:r>
            <a:r>
              <a:rPr lang="es-MX" sz="1800" b="1" i="0" dirty="0">
                <a:solidFill>
                  <a:schemeClr val="tx2"/>
                </a:solidFill>
              </a:rPr>
              <a:t>o </a:t>
            </a:r>
            <a:r>
              <a:rPr lang="es-MX" sz="1800" dirty="0" err="1">
                <a:solidFill>
                  <a:schemeClr val="tx2"/>
                </a:solidFill>
              </a:rPr>
              <a:t>Permissions</a:t>
            </a:r>
            <a:r>
              <a:rPr lang="es-MX" sz="1800" dirty="0">
                <a:solidFill>
                  <a:schemeClr val="tx2"/>
                </a:solidFill>
              </a:rPr>
              <a:t> </a:t>
            </a:r>
            <a:r>
              <a:rPr lang="es-MX" sz="1800" dirty="0" err="1">
                <a:solidFill>
                  <a:schemeClr val="tx2"/>
                </a:solidFill>
              </a:rPr>
              <a:t>request</a:t>
            </a:r>
            <a:r>
              <a:rPr lang="es-MX" sz="1800" dirty="0">
                <a:solidFill>
                  <a:schemeClr val="tx2"/>
                </a:solidFill>
              </a:rPr>
              <a:t> </a:t>
            </a:r>
            <a:r>
              <a:rPr lang="es-MX" sz="1800" dirty="0" err="1">
                <a:solidFill>
                  <a:schemeClr val="tx2"/>
                </a:solidFill>
              </a:rPr>
              <a:t>for</a:t>
            </a:r>
            <a:r>
              <a:rPr lang="es-MX" sz="1800" dirty="0">
                <a:solidFill>
                  <a:schemeClr val="tx2"/>
                </a:solidFill>
              </a:rPr>
              <a:t> https://forge.avaya.com/projects/components/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6272" y="1233103"/>
            <a:ext cx="7362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Una vez dado el acceso, es posible verificarlo desde la pestaña </a:t>
            </a:r>
            <a:r>
              <a:rPr lang="es-AR" sz="2000" b="1" i="0" dirty="0" err="1">
                <a:solidFill>
                  <a:schemeClr val="tx2"/>
                </a:solidFill>
              </a:rPr>
              <a:t>Automation</a:t>
            </a:r>
            <a:r>
              <a:rPr lang="es-AR" sz="2000" b="1" i="0" dirty="0">
                <a:solidFill>
                  <a:schemeClr val="tx2"/>
                </a:solidFill>
              </a:rPr>
              <a:t> de </a:t>
            </a:r>
            <a:r>
              <a:rPr lang="es-AR" sz="2000" b="1" i="0" dirty="0" err="1">
                <a:solidFill>
                  <a:schemeClr val="tx2"/>
                </a:solidFill>
              </a:rPr>
              <a:t>Forge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98" y="2349649"/>
            <a:ext cx="6881772" cy="22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1389063"/>
            <a:ext cx="7451725" cy="490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000" b="1" i="0" dirty="0" err="1">
                <a:solidFill>
                  <a:schemeClr val="tx2"/>
                </a:solidFill>
              </a:rPr>
              <a:t>Habilitados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los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permisos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es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necesario</a:t>
            </a:r>
            <a:r>
              <a:rPr lang="en-US" sz="2000" b="1" i="0" dirty="0">
                <a:solidFill>
                  <a:schemeClr val="tx2"/>
                </a:solidFill>
              </a:rPr>
              <a:t>, </a:t>
            </a:r>
            <a:r>
              <a:rPr lang="en-US" sz="2000" b="1" i="0" dirty="0" err="1">
                <a:solidFill>
                  <a:schemeClr val="tx2"/>
                </a:solidFill>
              </a:rPr>
              <a:t>agregar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los</a:t>
            </a:r>
            <a:r>
              <a:rPr lang="en-US" sz="2000" b="1" i="0" dirty="0">
                <a:solidFill>
                  <a:schemeClr val="tx2"/>
                </a:solidFill>
              </a:rPr>
              <a:t> repositories commons y components </a:t>
            </a:r>
            <a:r>
              <a:rPr lang="en-US" sz="2000" b="1" i="0" dirty="0" err="1">
                <a:solidFill>
                  <a:schemeClr val="tx2"/>
                </a:solidFill>
              </a:rPr>
              <a:t>comop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miembros</a:t>
            </a:r>
            <a:r>
              <a:rPr lang="en-US" sz="2000" b="1" i="0" dirty="0">
                <a:solidFill>
                  <a:schemeClr val="tx2"/>
                </a:solidFill>
              </a:rPr>
              <a:t> del </a:t>
            </a:r>
            <a:r>
              <a:rPr lang="en-US" sz="2000" b="1" i="0" dirty="0" err="1">
                <a:solidFill>
                  <a:schemeClr val="tx2"/>
                </a:solidFill>
              </a:rPr>
              <a:t>nuestro</a:t>
            </a:r>
            <a:r>
              <a:rPr lang="en-US" sz="2000" b="1" i="0" dirty="0">
                <a:solidFill>
                  <a:schemeClr val="tx2"/>
                </a:solidFill>
              </a:rPr>
              <a:t>. </a:t>
            </a:r>
            <a:r>
              <a:rPr lang="en-US" sz="2000" b="1" i="0" dirty="0" err="1">
                <a:solidFill>
                  <a:schemeClr val="tx2"/>
                </a:solidFill>
              </a:rPr>
              <a:t>Esto</a:t>
            </a:r>
            <a:r>
              <a:rPr lang="en-US" sz="2000" b="1" i="0" dirty="0">
                <a:solidFill>
                  <a:schemeClr val="tx2"/>
                </a:solidFill>
              </a:rPr>
              <a:t> se </a:t>
            </a:r>
            <a:r>
              <a:rPr lang="en-US" sz="2000" b="1" i="0" dirty="0" err="1">
                <a:solidFill>
                  <a:schemeClr val="tx2"/>
                </a:solidFill>
              </a:rPr>
              <a:t>hace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desde</a:t>
            </a:r>
            <a:r>
              <a:rPr lang="en-US" sz="2000" b="1" i="0" dirty="0">
                <a:solidFill>
                  <a:schemeClr val="tx2"/>
                </a:solidFill>
              </a:rPr>
              <a:t> la </a:t>
            </a:r>
            <a:r>
              <a:rPr lang="en-US" sz="2000" b="1" i="0" dirty="0" err="1">
                <a:solidFill>
                  <a:schemeClr val="tx2"/>
                </a:solidFill>
              </a:rPr>
              <a:t>página</a:t>
            </a:r>
            <a:r>
              <a:rPr lang="en-US" sz="2000" b="1" i="0" dirty="0">
                <a:solidFill>
                  <a:schemeClr val="tx2"/>
                </a:solidFill>
              </a:rPr>
              <a:t> de Nexus (ATENCIÓN: </a:t>
            </a:r>
            <a:r>
              <a:rPr lang="en-US" sz="2000" b="1" i="0" dirty="0" err="1">
                <a:solidFill>
                  <a:schemeClr val="tx2"/>
                </a:solidFill>
              </a:rPr>
              <a:t>Es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necesario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ser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administrador</a:t>
            </a:r>
            <a:r>
              <a:rPr lang="en-US" sz="2000" b="1" i="0" dirty="0">
                <a:solidFill>
                  <a:schemeClr val="tx2"/>
                </a:solidFill>
              </a:rPr>
              <a:t> para </a:t>
            </a:r>
            <a:r>
              <a:rPr lang="en-US" sz="2000" b="1" i="0" dirty="0" err="1">
                <a:solidFill>
                  <a:schemeClr val="tx2"/>
                </a:solidFill>
              </a:rPr>
              <a:t>hacerlo</a:t>
            </a:r>
            <a:r>
              <a:rPr lang="en-US" sz="2000" b="1" i="0" dirty="0">
                <a:solidFill>
                  <a:schemeClr val="tx2"/>
                </a:solidFill>
              </a:rPr>
              <a:t>):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Ir a </a:t>
            </a:r>
            <a:r>
              <a:rPr lang="es-MX" sz="1800" b="1" i="0" dirty="0">
                <a:solidFill>
                  <a:schemeClr val="tx2"/>
                </a:solidFill>
                <a:hlinkClick r:id="rId3"/>
              </a:rPr>
              <a:t>https://nexus-ott.forge.avaya.com/repository/your_project-maven-release/</a:t>
            </a:r>
            <a:r>
              <a:rPr lang="es-MX" sz="1800" b="1" i="0" dirty="0">
                <a:solidFill>
                  <a:schemeClr val="tx2"/>
                </a:solidFill>
              </a:rPr>
              <a:t> o </a:t>
            </a:r>
            <a:r>
              <a:rPr lang="es-MX" sz="1800" b="1" i="0" dirty="0">
                <a:solidFill>
                  <a:schemeClr val="tx2"/>
                </a:solidFill>
                <a:hlinkClick r:id="rId3"/>
              </a:rPr>
              <a:t>https://nexus-ott.forge.avaya.com/repository/your_project-maven-snapshot/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Loguearse con las credenciales globales de </a:t>
            </a:r>
            <a:r>
              <a:rPr lang="es-MX" sz="1800" b="1" i="0" dirty="0" err="1">
                <a:solidFill>
                  <a:schemeClr val="tx2"/>
                </a:solidFill>
              </a:rPr>
              <a:t>avaya</a:t>
            </a:r>
            <a:r>
              <a:rPr lang="es-MX" sz="1800" b="1" i="0" dirty="0">
                <a:solidFill>
                  <a:schemeClr val="tx2"/>
                </a:solidFill>
              </a:rPr>
              <a:t> (las del </a:t>
            </a:r>
            <a:r>
              <a:rPr lang="es-MX" sz="1800" b="1" i="0" dirty="0" err="1">
                <a:solidFill>
                  <a:schemeClr val="tx2"/>
                </a:solidFill>
              </a:rPr>
              <a:t>forge</a:t>
            </a:r>
            <a:r>
              <a:rPr lang="es-MX" sz="1800" b="1" i="0" dirty="0">
                <a:solidFill>
                  <a:schemeClr val="tx2"/>
                </a:solidFill>
              </a:rPr>
              <a:t>, jira, </a:t>
            </a:r>
            <a:r>
              <a:rPr lang="es-MX" sz="1800" b="1" i="0" dirty="0" err="1">
                <a:solidFill>
                  <a:schemeClr val="tx2"/>
                </a:solidFill>
              </a:rPr>
              <a:t>bamboo</a:t>
            </a:r>
            <a:r>
              <a:rPr lang="es-MX" sz="1800" b="1" i="0" dirty="0">
                <a:solidFill>
                  <a:schemeClr val="tx2"/>
                </a:solidFill>
              </a:rPr>
              <a:t> y el mail).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Seleccionar browser de componentes e ir a configuración: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91" y="3951642"/>
            <a:ext cx="6300791" cy="23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617663"/>
            <a:ext cx="7451725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Seleccionar </a:t>
            </a:r>
            <a:r>
              <a:rPr lang="es-MX" sz="1800" b="1" i="0" dirty="0">
                <a:solidFill>
                  <a:srgbClr val="FF0000"/>
                </a:solidFill>
              </a:rPr>
              <a:t>&lt;</a:t>
            </a:r>
            <a:r>
              <a:rPr lang="es-MX" sz="1800" b="1" i="0" dirty="0" err="1">
                <a:solidFill>
                  <a:srgbClr val="FF0000"/>
                </a:solidFill>
              </a:rPr>
              <a:t>your_project-maven</a:t>
            </a:r>
            <a:r>
              <a:rPr lang="es-MX" sz="1800" b="1" i="0" dirty="0">
                <a:solidFill>
                  <a:srgbClr val="FF0000"/>
                </a:solidFill>
              </a:rPr>
              <a:t>&gt;</a:t>
            </a:r>
            <a:r>
              <a:rPr lang="es-MX" sz="18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Mover los componentes mostrados (</a:t>
            </a:r>
            <a:r>
              <a:rPr lang="es-MX" sz="1800" b="1" i="0" dirty="0" err="1">
                <a:solidFill>
                  <a:schemeClr val="tx2"/>
                </a:solidFill>
              </a:rPr>
              <a:t>commons</a:t>
            </a:r>
            <a:r>
              <a:rPr lang="es-MX" sz="1800" b="1" i="0" dirty="0">
                <a:solidFill>
                  <a:schemeClr val="tx2"/>
                </a:solidFill>
              </a:rPr>
              <a:t> y </a:t>
            </a:r>
            <a:r>
              <a:rPr lang="es-MX" sz="1800" b="1" i="0" dirty="0" err="1">
                <a:solidFill>
                  <a:schemeClr val="tx2"/>
                </a:solidFill>
              </a:rPr>
              <a:t>components</a:t>
            </a:r>
            <a:r>
              <a:rPr lang="es-MX" sz="1800" b="1" i="0" dirty="0">
                <a:solidFill>
                  <a:schemeClr val="tx2"/>
                </a:solidFill>
              </a:rPr>
              <a:t>) de “</a:t>
            </a:r>
            <a:r>
              <a:rPr lang="es-MX" sz="1800" b="1" i="0" dirty="0" err="1">
                <a:solidFill>
                  <a:schemeClr val="tx2"/>
                </a:solidFill>
              </a:rPr>
              <a:t>Available</a:t>
            </a:r>
            <a:r>
              <a:rPr lang="es-MX" sz="1800" b="1" i="0" dirty="0">
                <a:solidFill>
                  <a:schemeClr val="tx2"/>
                </a:solidFill>
              </a:rPr>
              <a:t>” a “</a:t>
            </a:r>
            <a:r>
              <a:rPr lang="es-MX" sz="1800" b="1" i="0" dirty="0" err="1">
                <a:solidFill>
                  <a:schemeClr val="tx2"/>
                </a:solidFill>
              </a:rPr>
              <a:t>Members</a:t>
            </a:r>
            <a:r>
              <a:rPr lang="es-MX" sz="1800" b="1" i="0" dirty="0">
                <a:solidFill>
                  <a:schemeClr val="tx2"/>
                </a:solidFill>
              </a:rPr>
              <a:t>”. NOTA: Este procedimiento también se debe </a:t>
            </a:r>
            <a:r>
              <a:rPr lang="es-MX" sz="1800" b="1" i="0" dirty="0" err="1">
                <a:solidFill>
                  <a:schemeClr val="tx2"/>
                </a:solidFill>
              </a:rPr>
              <a:t>ahcer</a:t>
            </a:r>
            <a:r>
              <a:rPr lang="es-MX" sz="1800" b="1" i="0" dirty="0">
                <a:solidFill>
                  <a:schemeClr val="tx2"/>
                </a:solidFill>
              </a:rPr>
              <a:t> si se usan recursos de otro repositorio.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07" y="3208155"/>
            <a:ext cx="6672493" cy="3012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PC local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82575" y="1519238"/>
            <a:ext cx="7756525" cy="47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poder correr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maven</a:t>
            </a:r>
            <a:r>
              <a:rPr lang="es-MX" altLang="es-AR" sz="2000" b="1" i="0" dirty="0">
                <a:solidFill>
                  <a:schemeClr val="tx2"/>
                </a:solidFill>
              </a:rPr>
              <a:t> desde la PC local es necesario configurar el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settings</a:t>
            </a:r>
            <a:r>
              <a:rPr lang="es-MX" altLang="es-AR" sz="2000" b="1" i="0" dirty="0">
                <a:solidFill>
                  <a:schemeClr val="tx2"/>
                </a:solidFill>
              </a:rPr>
              <a:t>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maven</a:t>
            </a:r>
            <a:r>
              <a:rPr lang="es-MX" altLang="es-AR" sz="2000" b="1" i="0" dirty="0">
                <a:solidFill>
                  <a:schemeClr val="tx2"/>
                </a:solidFill>
              </a:rPr>
              <a:t> en nuestras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PCs</a:t>
            </a:r>
            <a:r>
              <a:rPr lang="es-MX" altLang="es-AR" sz="2000" b="1" i="0" dirty="0">
                <a:solidFill>
                  <a:schemeClr val="tx2"/>
                </a:solidFill>
              </a:rPr>
              <a:t> (ATENCION: Esto es independiente de los proyectos que se tengan asignados):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Creen un archivo settings-security.xml en su directorio .m2 (generalmente esta en &lt;su _</a:t>
            </a:r>
            <a:r>
              <a:rPr lang="es-MX" sz="1800" b="1" i="0" dirty="0" err="1">
                <a:solidFill>
                  <a:schemeClr val="tx2"/>
                </a:solidFill>
              </a:rPr>
              <a:t>nombre_de_usuario</a:t>
            </a:r>
            <a:r>
              <a:rPr lang="es-MX" sz="1800" b="1" i="0" dirty="0">
                <a:solidFill>
                  <a:schemeClr val="tx2"/>
                </a:solidFill>
              </a:rPr>
              <a:t>&gt;\.m2\) con el siguiente contenido: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s-MX" sz="1800" dirty="0">
                <a:solidFill>
                  <a:schemeClr val="tx2"/>
                </a:solidFill>
              </a:rPr>
              <a:t>&lt;</a:t>
            </a:r>
            <a:r>
              <a:rPr lang="es-MX" sz="1800" dirty="0" err="1">
                <a:solidFill>
                  <a:schemeClr val="tx2"/>
                </a:solidFill>
              </a:rPr>
              <a:t>settingsSecurity</a:t>
            </a:r>
            <a:r>
              <a:rPr lang="es-MX" sz="1800" dirty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s-MX" sz="1800" dirty="0">
                <a:solidFill>
                  <a:schemeClr val="tx2"/>
                </a:solidFill>
              </a:rPr>
              <a:t>	&lt;master&gt;{</a:t>
            </a:r>
            <a:r>
              <a:rPr lang="es-MX" sz="1800" dirty="0" err="1">
                <a:solidFill>
                  <a:schemeClr val="tx2"/>
                </a:solidFill>
              </a:rPr>
              <a:t>encrypt</a:t>
            </a:r>
            <a:r>
              <a:rPr lang="es-MX" sz="1800" dirty="0">
                <a:solidFill>
                  <a:schemeClr val="tx2"/>
                </a:solidFill>
              </a:rPr>
              <a:t>-master-</a:t>
            </a:r>
            <a:r>
              <a:rPr lang="es-MX" sz="1800" dirty="0" err="1">
                <a:solidFill>
                  <a:schemeClr val="tx2"/>
                </a:solidFill>
              </a:rPr>
              <a:t>password</a:t>
            </a:r>
            <a:r>
              <a:rPr lang="es-MX" sz="1800" dirty="0">
                <a:solidFill>
                  <a:schemeClr val="tx2"/>
                </a:solidFill>
              </a:rPr>
              <a:t>-</a:t>
            </a:r>
            <a:r>
              <a:rPr lang="es-MX" sz="1800" dirty="0" err="1">
                <a:solidFill>
                  <a:schemeClr val="tx2"/>
                </a:solidFill>
              </a:rPr>
              <a:t>results</a:t>
            </a:r>
            <a:r>
              <a:rPr lang="es-MX" sz="1800" dirty="0">
                <a:solidFill>
                  <a:schemeClr val="tx2"/>
                </a:solidFill>
              </a:rPr>
              <a:t>}&lt;/master&gt;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s-MX" sz="1800" dirty="0">
                <a:solidFill>
                  <a:schemeClr val="tx2"/>
                </a:solidFill>
              </a:rPr>
              <a:t>&lt;/</a:t>
            </a:r>
            <a:r>
              <a:rPr lang="es-MX" sz="1800" dirty="0" err="1">
                <a:solidFill>
                  <a:schemeClr val="tx2"/>
                </a:solidFill>
              </a:rPr>
              <a:t>settingsSecurity</a:t>
            </a:r>
            <a:r>
              <a:rPr lang="es-MX" sz="1800" dirty="0">
                <a:solidFill>
                  <a:schemeClr val="tx2"/>
                </a:solidFill>
              </a:rPr>
              <a:t>&gt;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Para obtener el master </a:t>
            </a:r>
            <a:r>
              <a:rPr lang="es-MX" sz="1800" b="1" i="0" dirty="0" err="1">
                <a:solidFill>
                  <a:schemeClr val="tx2"/>
                </a:solidFill>
              </a:rPr>
              <a:t>password</a:t>
            </a:r>
            <a:r>
              <a:rPr lang="es-MX" sz="1800" b="1" i="0" dirty="0">
                <a:solidFill>
                  <a:schemeClr val="tx2"/>
                </a:solidFill>
              </a:rPr>
              <a:t> (lo eligen ustedes, esta asociado al </a:t>
            </a: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de su maquina) encriptado, ejecuten lo siguiente desde la consola de comandos (</a:t>
            </a: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tiene que estar instalado y configurado):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s-MX" sz="1800" dirty="0" err="1">
                <a:solidFill>
                  <a:schemeClr val="tx2"/>
                </a:solidFill>
              </a:rPr>
              <a:t>mvn</a:t>
            </a:r>
            <a:r>
              <a:rPr lang="es-MX" sz="1800" dirty="0">
                <a:solidFill>
                  <a:schemeClr val="tx2"/>
                </a:solidFill>
              </a:rPr>
              <a:t> --</a:t>
            </a:r>
            <a:r>
              <a:rPr lang="es-MX" sz="1800" dirty="0" err="1">
                <a:solidFill>
                  <a:schemeClr val="tx2"/>
                </a:solidFill>
              </a:rPr>
              <a:t>encrypt</a:t>
            </a:r>
            <a:r>
              <a:rPr lang="es-MX" sz="1800" dirty="0">
                <a:solidFill>
                  <a:schemeClr val="tx2"/>
                </a:solidFill>
              </a:rPr>
              <a:t>-master-</a:t>
            </a:r>
            <a:r>
              <a:rPr lang="es-MX" sz="1800" dirty="0" err="1">
                <a:solidFill>
                  <a:schemeClr val="tx2"/>
                </a:solidFill>
              </a:rPr>
              <a:t>password</a:t>
            </a:r>
            <a:r>
              <a:rPr lang="es-MX" sz="1800" dirty="0">
                <a:solidFill>
                  <a:schemeClr val="tx2"/>
                </a:solidFill>
              </a:rPr>
              <a:t> &lt;</a:t>
            </a:r>
            <a:r>
              <a:rPr lang="es-MX" sz="1800" dirty="0" err="1">
                <a:solidFill>
                  <a:schemeClr val="tx2"/>
                </a:solidFill>
              </a:rPr>
              <a:t>master_password</a:t>
            </a:r>
            <a:r>
              <a:rPr lang="es-MX" sz="1800" dirty="0">
                <a:solidFill>
                  <a:schemeClr val="tx2"/>
                </a:solidFill>
              </a:rPr>
              <a:t>&gt;</a:t>
            </a:r>
          </a:p>
          <a:p>
            <a:pPr marL="742950" lvl="1" indent="-285750">
              <a:buClr>
                <a:srgbClr val="008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Reemplacen lo que obtengan por el comando, en el settings-security.xml.</a:t>
            </a:r>
          </a:p>
          <a:p>
            <a:pPr>
              <a:buClr>
                <a:srgbClr val="FF9900"/>
              </a:buClr>
              <a:buSzPct val="140000"/>
            </a:pPr>
            <a:endParaRPr lang="es-MX" alt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Nexus 3 – Configuración en PC local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82575" y="1328737"/>
            <a:ext cx="7451725" cy="48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Acto seguido es necesario encriptar el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password</a:t>
            </a:r>
            <a:r>
              <a:rPr lang="es-MX" altLang="es-AR" sz="2000" b="1" i="0" dirty="0">
                <a:solidFill>
                  <a:schemeClr val="tx2"/>
                </a:solidFill>
              </a:rPr>
              <a:t> de su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handle</a:t>
            </a:r>
            <a:r>
              <a:rPr lang="es-MX" altLang="es-AR" sz="2000" b="1" i="0" dirty="0">
                <a:solidFill>
                  <a:schemeClr val="tx2"/>
                </a:solidFill>
              </a:rPr>
              <a:t> global (el de su mail, Jira,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,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):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Ejecuten el siguiente comando y guarden el resultado:</a:t>
            </a:r>
          </a:p>
          <a:p>
            <a:pPr lvl="1">
              <a:buClr>
                <a:srgbClr val="008000"/>
              </a:buClr>
              <a:buSzPct val="140000"/>
              <a:defRPr/>
            </a:pPr>
            <a:r>
              <a:rPr lang="en-US" sz="1800" dirty="0" err="1">
                <a:solidFill>
                  <a:schemeClr val="tx2"/>
                </a:solidFill>
              </a:rPr>
              <a:t>mvn</a:t>
            </a:r>
            <a:r>
              <a:rPr lang="en-US" sz="1800" dirty="0">
                <a:solidFill>
                  <a:schemeClr val="tx2"/>
                </a:solidFill>
              </a:rPr>
              <a:t> --encrypt-password &lt;</a:t>
            </a:r>
            <a:r>
              <a:rPr lang="en-US" sz="1800" dirty="0" err="1">
                <a:solidFill>
                  <a:schemeClr val="tx2"/>
                </a:solidFill>
              </a:rPr>
              <a:t>global_password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</a:p>
          <a:p>
            <a:pPr marL="742950" lvl="1" indent="-285750">
              <a:buClr>
                <a:srgbClr val="008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Este </a:t>
            </a:r>
            <a:r>
              <a:rPr lang="es-MX" sz="1800" b="1" i="0" dirty="0" err="1">
                <a:solidFill>
                  <a:schemeClr val="tx2"/>
                </a:solidFill>
              </a:rPr>
              <a:t>password</a:t>
            </a:r>
            <a:r>
              <a:rPr lang="es-MX" sz="1800" b="1" i="0" dirty="0">
                <a:solidFill>
                  <a:schemeClr val="tx2"/>
                </a:solidFill>
              </a:rPr>
              <a:t> encriptado se va a usar en el settings.xml, cada vez que indique </a:t>
            </a:r>
            <a:r>
              <a:rPr lang="es-MX" sz="1800" b="1" i="0" dirty="0" err="1">
                <a:solidFill>
                  <a:schemeClr val="tx2"/>
                </a:solidFill>
              </a:rPr>
              <a:t>encrypted</a:t>
            </a:r>
            <a:r>
              <a:rPr lang="es-MX" sz="1800" b="1" i="0" dirty="0">
                <a:solidFill>
                  <a:schemeClr val="tx2"/>
                </a:solidFill>
              </a:rPr>
              <a:t>-global-</a:t>
            </a:r>
            <a:r>
              <a:rPr lang="es-MX" sz="1800" b="1" i="0" dirty="0" err="1">
                <a:solidFill>
                  <a:schemeClr val="tx2"/>
                </a:solidFill>
              </a:rPr>
              <a:t>password</a:t>
            </a:r>
            <a:r>
              <a:rPr lang="es-MX" sz="1800" b="1" i="0" dirty="0">
                <a:solidFill>
                  <a:schemeClr val="tx2"/>
                </a:solidFill>
              </a:rPr>
              <a:t> o algo similar.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También va a ser necesario que obtengan los certificados de Nexus 3 y los instalen </a:t>
            </a:r>
            <a:r>
              <a:rPr lang="es-MX" altLang="es-AR" sz="2000" b="1" i="0" u="sng" dirty="0">
                <a:solidFill>
                  <a:schemeClr val="tx2"/>
                </a:solidFill>
              </a:rPr>
              <a:t>en el mismo</a:t>
            </a:r>
            <a:r>
              <a:rPr lang="es-MX" altLang="es-AR" sz="2000" b="1" i="0" dirty="0">
                <a:solidFill>
                  <a:schemeClr val="tx2"/>
                </a:solidFill>
              </a:rPr>
              <a:t> Java que usa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maven</a:t>
            </a:r>
            <a:r>
              <a:rPr lang="es-MX" altLang="es-AR" sz="2000" b="1" i="0" dirty="0">
                <a:solidFill>
                  <a:schemeClr val="tx2"/>
                </a:solidFill>
              </a:rPr>
              <a:t> (pueden verlo con el comando –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mvn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version</a:t>
            </a:r>
            <a:r>
              <a:rPr lang="es-MX" altLang="es-AR" sz="2000" b="1" i="0" dirty="0">
                <a:solidFill>
                  <a:schemeClr val="tx2"/>
                </a:solidFill>
              </a:rPr>
              <a:t>).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Ejecuten “–</a:t>
            </a:r>
            <a:r>
              <a:rPr lang="es-MX" sz="1800" b="1" i="0" dirty="0" err="1">
                <a:solidFill>
                  <a:schemeClr val="tx2"/>
                </a:solidFill>
              </a:rPr>
              <a:t>mvn</a:t>
            </a:r>
            <a:r>
              <a:rPr lang="es-MX" sz="1800" b="1" i="0" dirty="0">
                <a:solidFill>
                  <a:schemeClr val="tx2"/>
                </a:solidFill>
              </a:rPr>
              <a:t> versión” para saber el home del Java que usa </a:t>
            </a: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Importen el certificado:</a:t>
            </a:r>
          </a:p>
          <a:p>
            <a:pPr marL="1257300" lvl="2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En Linux o usando </a:t>
            </a:r>
            <a:r>
              <a:rPr lang="es-MX" sz="1800" b="1" i="0" dirty="0" err="1">
                <a:solidFill>
                  <a:schemeClr val="tx2"/>
                </a:solidFill>
              </a:rPr>
              <a:t>cygwin</a:t>
            </a:r>
            <a:r>
              <a:rPr lang="es-MX" sz="1800" b="1" i="0" dirty="0">
                <a:solidFill>
                  <a:schemeClr val="tx2"/>
                </a:solidFill>
              </a:rPr>
              <a:t>(</a:t>
            </a:r>
            <a:r>
              <a:rPr lang="es-MX" sz="1800" b="1" i="0" dirty="0">
                <a:solidFill>
                  <a:schemeClr val="tx2"/>
                </a:solidFill>
                <a:hlinkClick r:id="rId3"/>
              </a:rPr>
              <a:t>https://cygwin.com/install.html</a:t>
            </a:r>
            <a:r>
              <a:rPr lang="es-MX" sz="1800" b="1" i="0" dirty="0">
                <a:solidFill>
                  <a:schemeClr val="tx2"/>
                </a:solidFill>
              </a:rPr>
              <a:t>):</a:t>
            </a:r>
          </a:p>
          <a:p>
            <a:pPr lvl="2">
              <a:buClr>
                <a:srgbClr val="008000"/>
              </a:buClr>
              <a:buSzPct val="140000"/>
              <a:defRPr/>
            </a:pPr>
            <a:r>
              <a:rPr lang="es-MX" sz="1800" dirty="0">
                <a:solidFill>
                  <a:schemeClr val="tx2"/>
                </a:solidFill>
              </a:rPr>
              <a:t>echo -n | </a:t>
            </a:r>
            <a:r>
              <a:rPr lang="es-MX" sz="1800" dirty="0" err="1">
                <a:solidFill>
                  <a:schemeClr val="tx2"/>
                </a:solidFill>
              </a:rPr>
              <a:t>openssl</a:t>
            </a:r>
            <a:r>
              <a:rPr lang="es-MX" sz="1800" dirty="0">
                <a:solidFill>
                  <a:schemeClr val="tx2"/>
                </a:solidFill>
              </a:rPr>
              <a:t> </a:t>
            </a:r>
            <a:r>
              <a:rPr lang="es-MX" sz="1800" dirty="0" err="1">
                <a:solidFill>
                  <a:schemeClr val="tx2"/>
                </a:solidFill>
              </a:rPr>
              <a:t>s_client</a:t>
            </a:r>
            <a:r>
              <a:rPr lang="es-MX" sz="1800" dirty="0">
                <a:solidFill>
                  <a:schemeClr val="tx2"/>
                </a:solidFill>
              </a:rPr>
              <a:t> -</a:t>
            </a:r>
            <a:r>
              <a:rPr lang="es-MX" sz="1800" dirty="0" err="1">
                <a:solidFill>
                  <a:schemeClr val="tx2"/>
                </a:solidFill>
              </a:rPr>
              <a:t>connect</a:t>
            </a:r>
            <a:r>
              <a:rPr lang="es-MX" sz="1800" dirty="0">
                <a:solidFill>
                  <a:schemeClr val="tx2"/>
                </a:solidFill>
              </a:rPr>
              <a:t> nexus-ott.forge.avaya.com:443 | sed -</a:t>
            </a:r>
            <a:r>
              <a:rPr lang="es-MX" sz="1800" dirty="0" err="1">
                <a:solidFill>
                  <a:schemeClr val="tx2"/>
                </a:solidFill>
              </a:rPr>
              <a:t>ne</a:t>
            </a:r>
            <a:r>
              <a:rPr lang="es-MX" sz="1800" dirty="0">
                <a:solidFill>
                  <a:schemeClr val="tx2"/>
                </a:solidFill>
              </a:rPr>
              <a:t> '/-BEGIN CERTIFICATE-/,/-END CERTIFICATE-/p' &gt; /</a:t>
            </a:r>
            <a:r>
              <a:rPr lang="es-MX" sz="1800" dirty="0" err="1">
                <a:solidFill>
                  <a:schemeClr val="tx2"/>
                </a:solidFill>
              </a:rPr>
              <a:t>tmp</a:t>
            </a:r>
            <a:r>
              <a:rPr lang="es-MX" sz="1800" dirty="0">
                <a:solidFill>
                  <a:schemeClr val="tx2"/>
                </a:solidFill>
              </a:rPr>
              <a:t>/wildcard.forge.avaya.com.crt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5389</TotalTime>
  <Words>1914</Words>
  <Application>Microsoft Office PowerPoint</Application>
  <PresentationFormat>Letter Paper (8.5x11 in)</PresentationFormat>
  <Paragraphs>473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fernando.wagner</cp:lastModifiedBy>
  <cp:revision>650</cp:revision>
  <cp:lastPrinted>2005-04-07T19:27:31Z</cp:lastPrinted>
  <dcterms:created xsi:type="dcterms:W3CDTF">2009-02-23T17:30:19Z</dcterms:created>
  <dcterms:modified xsi:type="dcterms:W3CDTF">2017-06-01T21:11:14Z</dcterms:modified>
</cp:coreProperties>
</file>